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482" r:id="rId3"/>
    <p:sldId id="480" r:id="rId4"/>
    <p:sldId id="454" r:id="rId5"/>
    <p:sldId id="514" r:id="rId6"/>
    <p:sldId id="483" r:id="rId7"/>
    <p:sldId id="493" r:id="rId8"/>
    <p:sldId id="525" r:id="rId9"/>
    <p:sldId id="507" r:id="rId10"/>
    <p:sldId id="518" r:id="rId11"/>
    <p:sldId id="466" r:id="rId12"/>
    <p:sldId id="468" r:id="rId13"/>
    <p:sldId id="565" r:id="rId14"/>
    <p:sldId id="470" r:id="rId15"/>
    <p:sldId id="526" r:id="rId16"/>
    <p:sldId id="529" r:id="rId17"/>
    <p:sldId id="476" r:id="rId18"/>
    <p:sldId id="477" r:id="rId19"/>
    <p:sldId id="475" r:id="rId20"/>
    <p:sldId id="554" r:id="rId21"/>
    <p:sldId id="551" r:id="rId22"/>
    <p:sldId id="382" r:id="rId23"/>
    <p:sldId id="555" r:id="rId24"/>
    <p:sldId id="564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56" r:id="rId33"/>
    <p:sldId id="503" r:id="rId34"/>
    <p:sldId id="520" r:id="rId35"/>
    <p:sldId id="522" r:id="rId36"/>
    <p:sldId id="523" r:id="rId37"/>
  </p:sldIdLst>
  <p:sldSz cx="9144000" cy="6858000" type="screen4x3"/>
  <p:notesSz cx="6645275" cy="9779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 baseline="-120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008000"/>
    <a:srgbClr val="6699FF"/>
    <a:srgbClr val="00CCFF"/>
    <a:srgbClr val="66CCFF"/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2" autoAdjust="0"/>
    <p:restoredTop sz="90929"/>
  </p:normalViewPr>
  <p:slideViewPr>
    <p:cSldViewPr>
      <p:cViewPr varScale="1">
        <p:scale>
          <a:sx n="66" d="100"/>
          <a:sy n="66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005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005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5E94A9D-B47F-4AE2-8E8E-B5724D740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5013"/>
            <a:ext cx="4887912" cy="366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36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0050"/>
            <a:ext cx="287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90050"/>
            <a:ext cx="287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5" tIns="45178" rIns="90355" bIns="45178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E76B9BAD-9A41-4FF1-9734-7E13DCF3E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C77DA-4643-4CFF-A454-6D443C7DA6D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938213"/>
            <a:ext cx="4514850" cy="3386137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652963"/>
            <a:ext cx="4592638" cy="3757612"/>
          </a:xfrm>
          <a:noFill/>
          <a:ln/>
        </p:spPr>
        <p:txBody>
          <a:bodyPr wrap="none" lIns="79232" tIns="39616" rIns="79232" bIns="39616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data can be interpreted in the framework of the Statistical Model of the Early Stage (SMES) [8]. In this model it is assumed that the primordial particle production follows the prescription of statistical equilibrium. The increase of the K+/pi+ ratio at low collision energies is a consequence of an enhanced strangeness content due to a larger energy deposit. The sharp decrease of the ratio above the beam energy of 30 </a:t>
            </a:r>
            <a:r>
              <a:rPr lang="en-US" dirty="0" err="1" smtClean="0"/>
              <a:t>AGeV</a:t>
            </a:r>
            <a:r>
              <a:rPr lang="en-US" dirty="0" smtClean="0"/>
              <a:t> is connected with a first order phase transition between </a:t>
            </a:r>
            <a:r>
              <a:rPr lang="en-US" dirty="0" err="1" smtClean="0"/>
              <a:t>hadronic</a:t>
            </a:r>
            <a:r>
              <a:rPr lang="en-US" dirty="0" smtClean="0"/>
              <a:t> and </a:t>
            </a:r>
            <a:r>
              <a:rPr lang="en-US" dirty="0" err="1" smtClean="0"/>
              <a:t>deconfined</a:t>
            </a:r>
            <a:r>
              <a:rPr lang="en-US" dirty="0" smtClean="0"/>
              <a:t> phases. The decreasing part</a:t>
            </a:r>
          </a:p>
          <a:p>
            <a:r>
              <a:rPr lang="en-US" dirty="0" smtClean="0"/>
              <a:t>of the excitation function corresponds to the mixture of the two phases, while the flat dependence at high energies is realized in the </a:t>
            </a:r>
            <a:r>
              <a:rPr lang="en-US" dirty="0" err="1" smtClean="0"/>
              <a:t>deconfined</a:t>
            </a:r>
            <a:r>
              <a:rPr lang="en-US" dirty="0" smtClean="0"/>
              <a:t> phase.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2DAF7-317B-4905-8CAC-BBB05252F64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data can be interpreted in the framework of the Statistical Model of the Early Stage (SMES) [8]. In</a:t>
            </a:r>
          </a:p>
          <a:p>
            <a:r>
              <a:rPr lang="en-US" smtClean="0"/>
              <a:t>this model it is assumed that the primordial particle production follows the prescription of statistical equilibrium.</a:t>
            </a:r>
          </a:p>
          <a:p>
            <a:r>
              <a:rPr lang="en-US" smtClean="0"/>
              <a:t>The increase of the hK+i/h+i ratio at low collision energies is a consequence of an enhanced strangeness</a:t>
            </a:r>
          </a:p>
          <a:p>
            <a:r>
              <a:rPr lang="en-US" smtClean="0"/>
              <a:t>content due to a larger energy deposit. The sharp decrease of the ratio above the beam energy of 30 AGeV</a:t>
            </a:r>
          </a:p>
          <a:p>
            <a:r>
              <a:rPr lang="en-US" smtClean="0"/>
              <a:t>is connected with a first order phase transition between hadronic and deconfined phases. The decreasing part</a:t>
            </a:r>
          </a:p>
          <a:p>
            <a:r>
              <a:rPr lang="en-US" smtClean="0"/>
              <a:t>of the excitation function corresponds to the mixture of the two phases, while the flat dependence at high energies</a:t>
            </a:r>
          </a:p>
          <a:p>
            <a:r>
              <a:rPr lang="en-US" smtClean="0"/>
              <a:t>is realized in the deconfined phase.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D0ADF-DC62-40D6-86D6-67B0514A41C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E46E9-BE2C-4BF2-B57D-63A6EEAE8EF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E46E9-BE2C-4BF2-B57D-63A6EEAE8EF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Our findings are based on the assumption that the lifetime of a fireball becomes shorter as one moves to higher beam energies.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670C2-B307-43A6-A37B-62F384584E5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Our findings are based on the assumption that the lifetime of a fireball becomes shorter as one moves to higher</a:t>
            </a:r>
          </a:p>
          <a:p>
            <a:r>
              <a:rPr lang="en-US" smtClean="0"/>
              <a:t>beam energies.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670C2-B307-43A6-A37B-62F384584E5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lang="en-US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behaviour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strange particles in dense nuclear matter plays a crucial role in the dynamics of supernovae and in the stability of neutron stars</a:t>
            </a:r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26C45-D3BC-4ADA-BA85-27BC7D182FBE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938213"/>
            <a:ext cx="4514850" cy="3386137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652963"/>
            <a:ext cx="4592638" cy="3757612"/>
          </a:xfrm>
          <a:noFill/>
          <a:ln/>
        </p:spPr>
        <p:txBody>
          <a:bodyPr wrap="none" lIns="79232" tIns="39616" rIns="79232" bIns="39616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8BFFA-5852-4635-BE92-91CB98FA3810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D481C-C15A-438D-98DB-03B548AD4B01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9500" cy="3668713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5025"/>
            <a:ext cx="5314950" cy="44005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659" tIns="44828" rIns="89659" bIns="4482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heavy ion collisions, and in particular when a QGP is formed, it has long been predicted</a:t>
            </a:r>
          </a:p>
          <a:p>
            <a:r>
              <a:rPr lang="en-US" dirty="0" smtClean="0"/>
              <a:t>that there should be no polarization [9–11]. The essence of the models is that when a QGP has</a:t>
            </a:r>
          </a:p>
          <a:p>
            <a:r>
              <a:rPr lang="en-US" dirty="0" smtClean="0"/>
              <a:t>been formed, a </a:t>
            </a:r>
            <a:r>
              <a:rPr lang="en-US" dirty="0" err="1" smtClean="0"/>
              <a:t>hyperon</a:t>
            </a:r>
            <a:r>
              <a:rPr lang="en-US" dirty="0" smtClean="0"/>
              <a:t> (for example, a ) would be formed by coalescence of three random</a:t>
            </a:r>
          </a:p>
          <a:p>
            <a:r>
              <a:rPr lang="en-US" dirty="0" smtClean="0"/>
              <a:t>u, d and s quarks. The spins therefore have no preferred axis, and there is no net polarization.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E5880-76CA-469E-B465-F31C81E048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CAE73-ACE7-4FC3-A27A-8A0787F58C75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938213"/>
            <a:ext cx="4514850" cy="3386137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652963"/>
            <a:ext cx="4592638" cy="3757612"/>
          </a:xfrm>
          <a:noFill/>
          <a:ln/>
        </p:spPr>
        <p:txBody>
          <a:bodyPr wrap="none" lIns="79232" tIns="39616" rIns="79232" bIns="39616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509C7-29F3-43A7-9793-C75C34347EA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938213"/>
            <a:ext cx="4514850" cy="3386137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652963"/>
            <a:ext cx="4592638" cy="3757612"/>
          </a:xfrm>
          <a:noFill/>
          <a:ln/>
        </p:spPr>
        <p:txBody>
          <a:bodyPr wrap="none" lIns="79232" tIns="39616" rIns="79232" bIns="39616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question is ‘Does transition from HP to QGP is realized in HIC and does CP exist?’</a:t>
            </a:r>
          </a:p>
          <a:p>
            <a:r>
              <a:rPr lang="en-US" dirty="0" smtClean="0"/>
              <a:t>If yes, “Does NICA-FAIR energy range cover CP?”,</a:t>
            </a:r>
          </a:p>
          <a:p>
            <a:r>
              <a:rPr lang="en-US" dirty="0" smtClean="0"/>
              <a:t>If not, “Which states of nuclear matter we observe in low SPS energies?”  </a:t>
            </a: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A1958-AB3E-4687-9A3D-D8B1CA72EFDE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/>
              <a:t>Calculations were performed with two values for the compression modulus:  =</a:t>
            </a:r>
          </a:p>
          <a:p>
            <a:r>
              <a:rPr lang="en-US" sz="1200" baseline="0" dirty="0" smtClean="0"/>
              <a:t>200 </a:t>
            </a:r>
            <a:r>
              <a:rPr lang="en-US" sz="1200" baseline="0" dirty="0" err="1" smtClean="0"/>
              <a:t>MeV</a:t>
            </a:r>
            <a:r>
              <a:rPr lang="en-US" sz="1200" baseline="0" dirty="0" smtClean="0"/>
              <a:t> (solid line) and  = 380 </a:t>
            </a:r>
            <a:r>
              <a:rPr lang="en-US" sz="1200" baseline="0" dirty="0" err="1" smtClean="0"/>
              <a:t>MeV</a:t>
            </a:r>
            <a:r>
              <a:rPr lang="en-US" sz="1200" baseline="0" dirty="0" smtClean="0"/>
              <a:t> (dashed line) corresponding to a “soft” or to</a:t>
            </a:r>
          </a:p>
          <a:p>
            <a:r>
              <a:rPr lang="en-US" sz="1200" baseline="0" dirty="0" smtClean="0"/>
              <a:t>a “hard” nuclear equation-of-state, respectively. The RQMD transport model takes</a:t>
            </a:r>
          </a:p>
          <a:p>
            <a:r>
              <a:rPr lang="en-US" sz="1200" baseline="0" dirty="0" smtClean="0"/>
              <a:t>into account a repulsive K+N-potential and uses momentum-dependent </a:t>
            </a:r>
            <a:r>
              <a:rPr lang="en-US" sz="1200" baseline="0" dirty="0" err="1" smtClean="0"/>
              <a:t>Skyrme</a:t>
            </a:r>
            <a:r>
              <a:rPr lang="en-US" sz="1200" baseline="0" dirty="0" smtClean="0"/>
              <a:t> forces</a:t>
            </a:r>
          </a:p>
          <a:p>
            <a:r>
              <a:rPr lang="en-US" sz="1200" baseline="0" dirty="0" smtClean="0"/>
              <a:t>to determine the </a:t>
            </a:r>
            <a:r>
              <a:rPr lang="en-US" sz="1200" baseline="0" dirty="0" err="1" smtClean="0"/>
              <a:t>compressional</a:t>
            </a:r>
            <a:r>
              <a:rPr lang="en-US" sz="1200" baseline="0" dirty="0" smtClean="0"/>
              <a:t> energy per nucleon (i.e. the energy stored in the</a:t>
            </a:r>
          </a:p>
          <a:p>
            <a:r>
              <a:rPr lang="en-US" sz="1200" baseline="0" dirty="0" smtClean="0"/>
              <a:t>compression).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 yield is sensitive to the EOS with increasing system mass and with decreasing beam energies.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data can be interpreted in the framework of the Statistical Model of the Early Stage (SMES) [8]. In</a:t>
            </a:r>
          </a:p>
          <a:p>
            <a:r>
              <a:rPr lang="en-US" smtClean="0"/>
              <a:t>this model it is assumed that the primordial particle production follows the prescription of statistical equilibrium.</a:t>
            </a:r>
          </a:p>
          <a:p>
            <a:r>
              <a:rPr lang="en-US" smtClean="0"/>
              <a:t>The increase of the hK+i/h+i ratio at low collision energies is a consequence of an enhanced strangeness</a:t>
            </a:r>
          </a:p>
          <a:p>
            <a:r>
              <a:rPr lang="en-US" smtClean="0"/>
              <a:t>content due to a larger energy deposit. The sharp decrease of the ratio above the beam energy of 30 AGeV</a:t>
            </a:r>
          </a:p>
          <a:p>
            <a:r>
              <a:rPr lang="en-US" smtClean="0"/>
              <a:t>is connected with a first order phase transition between hadronic and deconfined phases. The decreasing part</a:t>
            </a:r>
          </a:p>
          <a:p>
            <a:r>
              <a:rPr lang="en-US" smtClean="0"/>
              <a:t>of the excitation function corresponds to the mixture of the two phases, while the flat dependence at high energies</a:t>
            </a:r>
          </a:p>
          <a:p>
            <a:r>
              <a:rPr lang="en-US" smtClean="0"/>
              <a:t>is realized in the deconfined phase.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77899-DF8C-4F67-9241-5C31C708591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data can be interpreted in the framework of the Statistical Model of the Early Stage (SMES) [8]. In</a:t>
            </a:r>
          </a:p>
          <a:p>
            <a:r>
              <a:rPr lang="en-US" smtClean="0"/>
              <a:t>this model it is assumed that the primordial particle production follows the prescription of statistical equilibrium.</a:t>
            </a:r>
          </a:p>
          <a:p>
            <a:r>
              <a:rPr lang="en-US" smtClean="0"/>
              <a:t>The increase of the hK+i/h+i ratio at low collision energies is a consequence of an enhanced strangeness</a:t>
            </a:r>
          </a:p>
          <a:p>
            <a:r>
              <a:rPr lang="en-US" smtClean="0"/>
              <a:t>content due to a larger energy deposit. The sharp decrease of the ratio above the beam energy of 30 AGeV</a:t>
            </a:r>
          </a:p>
          <a:p>
            <a:r>
              <a:rPr lang="en-US" smtClean="0"/>
              <a:t>is connected with a first order phase transition between hadronic and deconfined phases. The decreasing part</a:t>
            </a:r>
          </a:p>
          <a:p>
            <a:r>
              <a:rPr lang="en-US" smtClean="0"/>
              <a:t>of the excitation function corresponds to the mixture of the two phases, while the flat dependence at high energies</a:t>
            </a:r>
          </a:p>
          <a:p>
            <a:r>
              <a:rPr lang="en-US" smtClean="0"/>
              <a:t>is realized in the deconfined phase.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77899-DF8C-4F67-9241-5C31C708591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B9BAD-9A41-4FF1-9734-7E13DCF3E2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1DB4A-667F-4D41-A636-685DBA1265A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DD54-386C-47E7-852F-69307B5E1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D9CD-F92C-43B0-B91F-6490B22120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3D5F-1989-4872-9C10-B0F2FBF1D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Terence Tarnowsky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Quark Matter 2011</a:t>
            </a:r>
          </a:p>
          <a:p>
            <a:pPr>
              <a:defRPr/>
            </a:pPr>
            <a:r>
              <a:rPr lang="en-US"/>
              <a:t>May 23,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11E5-5C1E-4190-B3C2-73FBB014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641E-1A63-4881-83D7-299353646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D32E-65E5-48CB-80E9-547882A4A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7D3A-660A-42E4-AD4F-A59CA78D1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9B4E-5FED-4FC3-AF33-D0A0BA9F33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E5B8-4CFC-4700-80B9-E8CB3781A2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Connection to Physical Quantities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0350"/>
            <a:ext cx="7772400" cy="4565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6D84-4A1C-4B6E-BCBD-95E721FCB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395D-2D9C-4859-8EF2-5F1547AB5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4CE35EA-74AB-46A8-9F8D-794F4056A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91" r:id="rId7"/>
    <p:sldLayoutId id="2147483887" r:id="rId8"/>
    <p:sldLayoutId id="2147483888" r:id="rId9"/>
    <p:sldLayoutId id="2147483889" r:id="rId10"/>
    <p:sldLayoutId id="2147483890" r:id="rId11"/>
    <p:sldLayoutId id="21474838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86300" y="2693988"/>
            <a:ext cx="15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87600" y="1668463"/>
            <a:ext cx="33385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5616" y="3645024"/>
            <a:ext cx="7696200" cy="12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en-US" sz="2800" i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 </a:t>
            </a:r>
            <a:r>
              <a:rPr lang="en-US" sz="2800" i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Musulmanbekov</a:t>
            </a:r>
          </a:p>
          <a:p>
            <a:pPr algn="ctr"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en-US" sz="2800" i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JINR</a:t>
            </a:r>
            <a:endParaRPr lang="en-US" sz="2800" i="1" baseline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de-DE" sz="2400" i="1" baseline="0" dirty="0">
                <a:solidFill>
                  <a:schemeClr val="tx1"/>
                </a:solidFill>
              </a:rPr>
              <a:t>g</a:t>
            </a:r>
            <a:r>
              <a:rPr lang="de-DE" sz="2400" i="1" baseline="0" dirty="0" smtClean="0">
                <a:solidFill>
                  <a:schemeClr val="tx1"/>
                </a:solidFill>
              </a:rPr>
              <a:t>enis@jinr.ru</a:t>
            </a:r>
            <a:endParaRPr lang="de-DE" sz="2400" i="1" baseline="0" dirty="0">
              <a:solidFill>
                <a:schemeClr val="tx1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9" y="642938"/>
            <a:ext cx="8591872" cy="27860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Hyperon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Production in HIC: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role of initial state in “horn-effect”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  <a:t/>
            </a:r>
            <a:b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</a:br>
            <a:endParaRPr lang="de-DE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mbus Sans L" charset="0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01208"/>
            <a:ext cx="1868611" cy="11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3928" y="5877272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0" dirty="0" smtClean="0">
                <a:solidFill>
                  <a:schemeClr val="tx1"/>
                </a:solidFill>
              </a:rPr>
              <a:t>Strangeness in Quark Matter SQM 2015</a:t>
            </a:r>
          </a:p>
          <a:p>
            <a:r>
              <a:rPr lang="en-US" i="1" baseline="0" dirty="0" smtClean="0">
                <a:solidFill>
                  <a:schemeClr val="tx1"/>
                </a:solidFill>
              </a:rPr>
              <a:t>06 July –11 July, 2015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/>
          <a:lstStyle/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SMES: with PT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Gazditzki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Gorenstein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1999.</a:t>
            </a:r>
          </a:p>
          <a:p>
            <a:pPr eaLnBrk="1" hangingPunct="1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Thermal-Statistical  HRG Model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eaLnBrk="1" hangingPunct="1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P. Brawn-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Munzinger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et al.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(one-component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core with artificial heavy resonances)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Bugaev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et al.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(multi-component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cores)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Kinetic Model with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phase </a:t>
            </a:r>
            <a:r>
              <a:rPr lang="en-US" sz="2400" i="1" dirty="0" smtClean="0"/>
              <a:t>J.K. </a:t>
            </a:r>
            <a:r>
              <a:rPr lang="en-US" sz="2400" i="1" dirty="0" err="1" smtClean="0"/>
              <a:t>Nayak</a:t>
            </a:r>
            <a:r>
              <a:rPr lang="en-US" sz="2400" i="1" dirty="0" smtClean="0"/>
              <a:t> et al.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Kinetic Model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Kolomeitsev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Tomasic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0"/>
            <a:ext cx="7772400" cy="642938"/>
          </a:xfrm>
        </p:spPr>
        <p:txBody>
          <a:bodyPr/>
          <a:lstStyle/>
          <a:p>
            <a:pPr eaLnBrk="1" hangingPunct="1"/>
            <a:r>
              <a:rPr lang="en-US" sz="3200" b="1" smtClean="0"/>
              <a:t>FAIR–NICA Energy Range</a:t>
            </a:r>
            <a:r>
              <a:rPr lang="en-US" smtClean="0"/>
              <a:t> </a:t>
            </a: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571500" y="928688"/>
            <a:ext cx="7858125" cy="5570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1" lang="en-US" sz="2400" baseline="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kumimoji="1" lang="en-US" sz="2400" baseline="0" dirty="0" smtClean="0">
                <a:latin typeface="Arial" pitchFamily="34" charset="0"/>
              </a:rPr>
              <a:t>“</a:t>
            </a:r>
            <a:r>
              <a:rPr kumimoji="1" lang="en-US" sz="2400" baseline="0" dirty="0">
                <a:latin typeface="Arial" pitchFamily="34" charset="0"/>
              </a:rPr>
              <a:t>Horn” and “Kink” </a:t>
            </a:r>
            <a:r>
              <a:rPr kumimoji="1" lang="en-US" sz="2400" baseline="0" dirty="0" smtClean="0">
                <a:latin typeface="Arial" pitchFamily="34" charset="0"/>
              </a:rPr>
              <a:t>effects </a:t>
            </a:r>
            <a:r>
              <a:rPr kumimoji="1" lang="en-US" sz="2400" baseline="0" dirty="0" smtClean="0">
                <a:solidFill>
                  <a:schemeClr val="tx2"/>
                </a:solidFill>
                <a:latin typeface="Arial" pitchFamily="34" charset="0"/>
              </a:rPr>
              <a:t>are of most interest!</a:t>
            </a:r>
            <a:endParaRPr kumimoji="1" lang="en-US" sz="2400" baseline="0" dirty="0">
              <a:solidFill>
                <a:schemeClr val="tx2"/>
              </a:solidFill>
              <a:latin typeface="Arial" pitchFamily="34" charset="0"/>
            </a:endParaRPr>
          </a:p>
          <a:p>
            <a:endParaRPr kumimoji="1" lang="en-US" sz="2400" baseline="0" dirty="0">
              <a:latin typeface="Arial" pitchFamily="34" charset="0"/>
            </a:endParaRPr>
          </a:p>
          <a:p>
            <a:r>
              <a:rPr kumimoji="1" lang="en-US" sz="2400" baseline="0" dirty="0">
                <a:solidFill>
                  <a:schemeClr val="tx1"/>
                </a:solidFill>
                <a:latin typeface="Arial" pitchFamily="34" charset="0"/>
              </a:rPr>
              <a:t>Are them a manifestation of phase transition from HP to  QGP?</a:t>
            </a:r>
          </a:p>
          <a:p>
            <a:r>
              <a:rPr kumimoji="1" lang="en-US" sz="2400" baseline="0" dirty="0">
                <a:latin typeface="Arial" pitchFamily="34" charset="0"/>
              </a:rPr>
              <a:t>Not likely!</a:t>
            </a:r>
          </a:p>
          <a:p>
            <a:endParaRPr kumimoji="1" lang="en-US" sz="2400" baseline="0" dirty="0">
              <a:latin typeface="Arial" pitchFamily="34" charset="0"/>
            </a:endParaRPr>
          </a:p>
          <a:p>
            <a:r>
              <a:rPr kumimoji="1" lang="en-US" sz="2400" baseline="0" dirty="0">
                <a:solidFill>
                  <a:schemeClr val="tx1"/>
                </a:solidFill>
                <a:latin typeface="Arial" pitchFamily="34" charset="0"/>
              </a:rPr>
              <a:t>Then of what?</a:t>
            </a:r>
          </a:p>
          <a:p>
            <a:endParaRPr kumimoji="1" lang="en-US" sz="2400" baseline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sz="2400" baseline="0" dirty="0" smtClean="0">
                <a:solidFill>
                  <a:schemeClr val="tx1"/>
                </a:solidFill>
                <a:latin typeface="Arial" pitchFamily="34" charset="0"/>
              </a:rPr>
              <a:t> How </a:t>
            </a:r>
            <a:r>
              <a:rPr kumimoji="1" lang="en-US" sz="2400" baseline="0" dirty="0">
                <a:solidFill>
                  <a:schemeClr val="tx1"/>
                </a:solidFill>
                <a:latin typeface="Arial" pitchFamily="34" charset="0"/>
              </a:rPr>
              <a:t>nucleons behave under high compression and do they change their properties</a:t>
            </a:r>
            <a:r>
              <a:rPr kumimoji="1" lang="en-US" sz="2400" baseline="0" dirty="0" smtClean="0">
                <a:solidFill>
                  <a:schemeClr val="tx1"/>
                </a:solidFill>
                <a:latin typeface="Arial" pitchFamily="34" charset="0"/>
              </a:rPr>
              <a:t>? </a:t>
            </a:r>
          </a:p>
          <a:p>
            <a:endParaRPr kumimoji="1" lang="en-US" sz="2400" baseline="0" dirty="0" smtClean="0">
              <a:solidFill>
                <a:schemeClr val="tx2"/>
              </a:solidFill>
              <a:latin typeface="Arial" pitchFamily="34" charset="0"/>
            </a:endParaRPr>
          </a:p>
          <a:p>
            <a:r>
              <a:rPr kumimoji="1" lang="en-US" sz="2400" baseline="0" dirty="0" smtClean="0">
                <a:solidFill>
                  <a:schemeClr val="tx2"/>
                </a:solidFill>
                <a:latin typeface="Arial" pitchFamily="34" charset="0"/>
              </a:rPr>
              <a:t>Conjecture: </a:t>
            </a:r>
          </a:p>
          <a:p>
            <a:r>
              <a:rPr kumimoji="1" lang="en-US" sz="2400" baseline="0" dirty="0" smtClean="0">
                <a:latin typeface="Arial" pitchFamily="34" charset="0"/>
              </a:rPr>
              <a:t>Nucleons </a:t>
            </a:r>
            <a:r>
              <a:rPr kumimoji="1" lang="en-US" sz="2400" baseline="0" dirty="0">
                <a:latin typeface="Arial" pitchFamily="34" charset="0"/>
              </a:rPr>
              <a:t>transit </a:t>
            </a:r>
            <a:r>
              <a:rPr kumimoji="1" lang="en-US" sz="2400" baseline="0" dirty="0" smtClean="0">
                <a:latin typeface="Arial" pitchFamily="34" charset="0"/>
              </a:rPr>
              <a:t>into </a:t>
            </a:r>
            <a:r>
              <a:rPr kumimoji="1" lang="en-US" sz="2400" baseline="0" dirty="0" err="1">
                <a:latin typeface="Arial" pitchFamily="34" charset="0"/>
              </a:rPr>
              <a:t>hypronic</a:t>
            </a:r>
            <a:r>
              <a:rPr kumimoji="1" lang="en-US" sz="2400" baseline="0" dirty="0">
                <a:latin typeface="Arial" pitchFamily="34" charset="0"/>
              </a:rPr>
              <a:t> states!</a:t>
            </a:r>
          </a:p>
          <a:p>
            <a:endParaRPr kumimoji="1" lang="ru-RU" sz="2000" baseline="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5826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Nucleon Transition into </a:t>
            </a:r>
            <a:r>
              <a:rPr lang="en-US" sz="3200" b="1" dirty="0" err="1" smtClean="0">
                <a:cs typeface="Times New Roman" pitchFamily="18" charset="0"/>
              </a:rPr>
              <a:t>Hyperon</a:t>
            </a:r>
            <a:r>
              <a:rPr lang="en-US" sz="3200" b="1" dirty="0" smtClean="0">
                <a:cs typeface="Times New Roman" pitchFamily="18" charset="0"/>
              </a:rPr>
              <a:t> Phase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9001125" cy="5857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How can nucleons be converted into hyperons?</a:t>
            </a:r>
          </a:p>
          <a:p>
            <a:pPr eaLnBrk="1" hangingPunct="1">
              <a:buFontTx/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Inside compressed nuclear matter a strange quark-</a:t>
            </a:r>
            <a:r>
              <a:rPr lang="en-US" sz="2400" dirty="0" err="1" smtClean="0">
                <a:solidFill>
                  <a:schemeClr val="tx2"/>
                </a:solidFill>
                <a:cs typeface="Times New Roman" pitchFamily="18" charset="0"/>
              </a:rPr>
              <a:t>antiquark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condensate is created (</a:t>
            </a:r>
            <a:r>
              <a:rPr lang="en-US" sz="2400" dirty="0" smtClean="0"/>
              <a:t>in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 - model of vacuum )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And:</a:t>
            </a:r>
          </a:p>
          <a:p>
            <a:pPr eaLnBrk="1" hangingPunct="1"/>
            <a:r>
              <a:rPr lang="en-US" sz="2400" b="1" i="1" dirty="0" smtClean="0">
                <a:cs typeface="Times New Roman" pitchFamily="18" charset="0"/>
              </a:rPr>
              <a:t>u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and </a:t>
            </a:r>
            <a:r>
              <a:rPr lang="en-US" sz="2400" b="1" i="1" dirty="0" smtClean="0">
                <a:cs typeface="Times New Roman" pitchFamily="18" charset="0"/>
              </a:rPr>
              <a:t>d </a:t>
            </a:r>
            <a:r>
              <a:rPr lang="en-US" sz="2400" dirty="0" smtClean="0">
                <a:cs typeface="Times New Roman" pitchFamily="18" charset="0"/>
              </a:rPr>
              <a:t>quarks in nucleons are replaced by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s</a:t>
            </a:r>
            <a:r>
              <a:rPr lang="en-US" sz="2400" i="1" dirty="0" smtClean="0">
                <a:cs typeface="Times New Roman" pitchFamily="18" charset="0"/>
              </a:rPr>
              <a:t>-</a:t>
            </a:r>
            <a:r>
              <a:rPr lang="en-US" sz="2400" dirty="0" smtClean="0">
                <a:cs typeface="Times New Roman" pitchFamily="18" charset="0"/>
              </a:rPr>
              <a:t>quarks and </a:t>
            </a:r>
            <a:r>
              <a:rPr lang="en-US" sz="2400" b="1" i="1" dirty="0" smtClean="0">
                <a:cs typeface="Times New Roman" pitchFamily="18" charset="0"/>
              </a:rPr>
              <a:t>s</a:t>
            </a:r>
            <a:r>
              <a:rPr lang="en-US" sz="2400" i="1" dirty="0" smtClean="0">
                <a:cs typeface="Times New Roman" pitchFamily="18" charset="0"/>
              </a:rPr>
              <a:t>-</a:t>
            </a:r>
            <a:r>
              <a:rPr lang="en-US" sz="2400" dirty="0" err="1" smtClean="0">
                <a:cs typeface="Times New Roman" pitchFamily="18" charset="0"/>
              </a:rPr>
              <a:t>antiquarks</a:t>
            </a:r>
            <a:r>
              <a:rPr lang="en-US" sz="2400" dirty="0" smtClean="0">
                <a:cs typeface="Times New Roman" pitchFamily="18" charset="0"/>
              </a:rPr>
              <a:t> bound with the formers form </a:t>
            </a:r>
            <a:r>
              <a:rPr lang="en-US" sz="2400" dirty="0" err="1" smtClean="0">
                <a:cs typeface="Times New Roman" pitchFamily="18" charset="0"/>
              </a:rPr>
              <a:t>kaons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n-US" sz="2400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		p, n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hyperons + 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kaons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b="1" dirty="0" smtClean="0">
                <a:cs typeface="Times New Roman" pitchFamily="18" charset="0"/>
              </a:rPr>
              <a:t>heavier</a:t>
            </a:r>
            <a:r>
              <a:rPr lang="en-US" sz="2400" dirty="0" smtClean="0">
                <a:cs typeface="Times New Roman" pitchFamily="18" charset="0"/>
              </a:rPr>
              <a:t> quark content of a baryon, the </a:t>
            </a:r>
            <a:r>
              <a:rPr lang="en-US" sz="2400" b="1" dirty="0" smtClean="0">
                <a:cs typeface="Times New Roman" pitchFamily="18" charset="0"/>
              </a:rPr>
              <a:t>less</a:t>
            </a:r>
            <a:r>
              <a:rPr lang="en-US" sz="2400" dirty="0" smtClean="0">
                <a:cs typeface="Times New Roman" pitchFamily="18" charset="0"/>
              </a:rPr>
              <a:t> spatial dimensions it occupies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This mechanism softens EOS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		</a:t>
            </a:r>
            <a:endParaRPr lang="en-US" sz="2400" dirty="0" smtClean="0"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		</a:t>
            </a:r>
            <a:endParaRPr lang="en-US" sz="28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6805959" cy="981869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Requirements for nucleon </a:t>
            </a:r>
            <a:r>
              <a:rPr lang="en-US" sz="3200" b="1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cs typeface="Times New Roman" pitchFamily="18" charset="0"/>
                <a:sym typeface="Wingdings" pitchFamily="2" charset="2"/>
              </a:rPr>
              <a:t>hyperon</a:t>
            </a:r>
            <a:r>
              <a:rPr lang="en-US" sz="3200" b="1" dirty="0" smtClean="0">
                <a:cs typeface="Times New Roman" pitchFamily="18" charset="0"/>
                <a:sym typeface="Wingdings" pitchFamily="2" charset="2"/>
              </a:rPr>
              <a:t/>
            </a:r>
            <a:br>
              <a:rPr lang="en-US" sz="3200" b="1" dirty="0" smtClean="0">
                <a:cs typeface="Times New Roman" pitchFamily="18" charset="0"/>
                <a:sym typeface="Wingdings" pitchFamily="2" charset="2"/>
              </a:rPr>
            </a:br>
            <a:r>
              <a:rPr lang="en-US" sz="3200" b="1" dirty="0" smtClean="0">
                <a:cs typeface="Times New Roman" pitchFamily="18" charset="0"/>
                <a:sym typeface="Wingdings" pitchFamily="2" charset="2"/>
              </a:rPr>
              <a:t>transition</a:t>
            </a:r>
            <a:endParaRPr lang="en-US" sz="3200" b="1" dirty="0" smtClean="0">
              <a:cs typeface="Times New Roma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456384" cy="864096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Baryon  density evolution</a:t>
            </a:r>
          </a:p>
          <a:p>
            <a:pPr marL="0" eaLnBrk="1" hangingPunct="1">
              <a:spcBef>
                <a:spcPts val="0"/>
              </a:spcBef>
              <a:buNone/>
            </a:pPr>
            <a:r>
              <a:rPr lang="en-US" sz="2000" b="1" dirty="0" smtClean="0"/>
              <a:t>in central </a:t>
            </a:r>
            <a:r>
              <a:rPr lang="en-US" sz="2000" b="1" dirty="0" err="1" smtClean="0"/>
              <a:t>Au+Au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Pb+Pb</a:t>
            </a:r>
            <a:endParaRPr lang="en-US" sz="2000" b="1" dirty="0" smtClean="0"/>
          </a:p>
          <a:p>
            <a:pPr eaLnBrk="1" hangingPunct="1">
              <a:buFontTx/>
              <a:buNone/>
            </a:pPr>
            <a:endParaRPr lang="en-US" sz="20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cs typeface="Times New Roman" pitchFamily="18" charset="0"/>
              </a:rPr>
              <a:t> </a:t>
            </a:r>
            <a:endParaRPr lang="en-US" sz="2000" b="1" baseline="-250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b="1" dirty="0" smtClean="0">
              <a:cs typeface="Times New Roman" pitchFamily="18" charset="0"/>
            </a:endParaRPr>
          </a:p>
        </p:txBody>
      </p:sp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6643688" y="357188"/>
            <a:ext cx="2347912" cy="1000125"/>
            <a:chOff x="6643688" y="357188"/>
            <a:chExt cx="2347912" cy="1000125"/>
          </a:xfrm>
        </p:grpSpPr>
        <p:sp>
          <p:nvSpPr>
            <p:cNvPr id="5" name="Овал 4"/>
            <p:cNvSpPr/>
            <p:nvPr/>
          </p:nvSpPr>
          <p:spPr bwMode="auto">
            <a:xfrm>
              <a:off x="7215188" y="357188"/>
              <a:ext cx="571500" cy="1000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7786688" y="357188"/>
              <a:ext cx="571500" cy="100012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 bwMode="auto">
            <a:xfrm>
              <a:off x="6643688" y="857250"/>
              <a:ext cx="5715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 bwMode="auto">
            <a:xfrm rot="10800000" flipV="1">
              <a:off x="8358188" y="857250"/>
              <a:ext cx="633412" cy="111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6" name="Прямоугольник 50"/>
          <p:cNvSpPr>
            <a:spLocks noChangeArrowheads="1"/>
          </p:cNvSpPr>
          <p:nvPr/>
        </p:nvSpPr>
        <p:spPr bwMode="auto">
          <a:xfrm>
            <a:off x="3635896" y="1484784"/>
            <a:ext cx="29289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aseline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aseline="0" dirty="0">
                <a:solidFill>
                  <a:schemeClr val="tx1"/>
                </a:solidFill>
                <a:cs typeface="Times New Roman" pitchFamily="18" charset="0"/>
              </a:rPr>
              <a:t>In overlap region nucleons are suppressed and forced to occupy much less space volume.</a:t>
            </a:r>
          </a:p>
          <a:p>
            <a:pPr>
              <a:buFont typeface="Arial" pitchFamily="34" charset="0"/>
              <a:buChar char="•"/>
            </a:pPr>
            <a:endParaRPr lang="en-US" sz="2000" baseline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1"/>
                </a:solidFill>
                <a:cs typeface="Times New Roman" pitchFamily="18" charset="0"/>
              </a:rPr>
              <a:t> Overlap </a:t>
            </a: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time</a:t>
            </a:r>
            <a:endParaRPr lang="en-US" sz="2000" baseline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el-GR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τ</a:t>
            </a:r>
            <a:r>
              <a:rPr lang="en-US" sz="2000" i="1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000" i="1" baseline="0" dirty="0">
                <a:solidFill>
                  <a:schemeClr val="tx1"/>
                </a:solidFill>
                <a:cs typeface="Times New Roman" pitchFamily="18" charset="0"/>
              </a:rPr>
              <a:t>= 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[2R</a:t>
            </a:r>
            <a:r>
              <a:rPr lang="en-US" sz="2000" i="1" baseline="-25000" dirty="0" smtClean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000" i="1" baseline="0" dirty="0">
                <a:solidFill>
                  <a:schemeClr val="tx1"/>
                </a:solidFill>
                <a:cs typeface="Times New Roman" pitchFamily="18" charset="0"/>
              </a:rPr>
              <a:t>/(</a:t>
            </a:r>
            <a:r>
              <a:rPr lang="el-GR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γβ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)]·</a:t>
            </a:r>
            <a:r>
              <a:rPr lang="en-US" sz="2000" i="1" baseline="0" dirty="0" err="1" smtClean="0">
                <a:solidFill>
                  <a:schemeClr val="tx1"/>
                </a:solidFill>
                <a:cs typeface="Times New Roman" pitchFamily="18" charset="0"/>
              </a:rPr>
              <a:t>b</a:t>
            </a:r>
            <a:r>
              <a:rPr lang="en-US" sz="2000" i="1" baseline="-25000" dirty="0" err="1" smtClean="0">
                <a:solidFill>
                  <a:schemeClr val="tx1"/>
                </a:solidFill>
                <a:cs typeface="Times New Roman" pitchFamily="18" charset="0"/>
              </a:rPr>
              <a:t>SP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en-US" sz="2000" baseline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For central </a:t>
            </a:r>
            <a:r>
              <a:rPr lang="en-US" sz="2000" baseline="0" dirty="0" err="1" smtClean="0">
                <a:solidFill>
                  <a:schemeClr val="tx1"/>
                </a:solidFill>
                <a:cs typeface="Times New Roman" pitchFamily="18" charset="0"/>
              </a:rPr>
              <a:t>AuAu</a:t>
            </a: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-collisions ‘horn’ location: </a:t>
            </a:r>
          </a:p>
          <a:p>
            <a:r>
              <a:rPr lang="en-US" sz="20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l-GR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τ</a:t>
            </a:r>
            <a:r>
              <a:rPr lang="en-US" sz="2000" i="1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 ≈ 2 - 4 fm</a:t>
            </a:r>
            <a:r>
              <a:rPr lang="en-US" sz="2000" i="1" baseline="30000" dirty="0" smtClean="0">
                <a:solidFill>
                  <a:schemeClr val="tx1"/>
                </a:solidFill>
                <a:cs typeface="Times New Roman" pitchFamily="18" charset="0"/>
              </a:rPr>
              <a:t>-1</a:t>
            </a:r>
          </a:p>
          <a:p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Above ‘horn’</a:t>
            </a:r>
          </a:p>
          <a:p>
            <a:r>
              <a:rPr lang="en-US" sz="200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l-GR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τ</a:t>
            </a:r>
            <a:r>
              <a:rPr lang="en-US" sz="2000" i="1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i="1" baseline="0" dirty="0" smtClean="0">
                <a:solidFill>
                  <a:schemeClr val="tx1"/>
                </a:solidFill>
                <a:cs typeface="Times New Roman" pitchFamily="18" charset="0"/>
              </a:rPr>
              <a:t>  0</a:t>
            </a:r>
          </a:p>
        </p:txBody>
      </p: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6643688" y="5572125"/>
            <a:ext cx="2357437" cy="1000125"/>
            <a:chOff x="6786578" y="5857868"/>
            <a:chExt cx="2357422" cy="1000132"/>
          </a:xfrm>
        </p:grpSpPr>
        <p:sp>
          <p:nvSpPr>
            <p:cNvPr id="60" name="Овал 59"/>
            <p:cNvSpPr/>
            <p:nvPr/>
          </p:nvSpPr>
          <p:spPr>
            <a:xfrm>
              <a:off x="7429511" y="5857868"/>
              <a:ext cx="571496" cy="10001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6786578" y="6357935"/>
              <a:ext cx="633408" cy="11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61"/>
            <p:cNvGrpSpPr>
              <a:grpSpLocks/>
            </p:cNvGrpSpPr>
            <p:nvPr/>
          </p:nvGrpSpPr>
          <p:grpSpPr bwMode="auto">
            <a:xfrm>
              <a:off x="8000992" y="5857868"/>
              <a:ext cx="1143008" cy="1000132"/>
              <a:chOff x="7867640" y="4500570"/>
              <a:chExt cx="1143008" cy="1000132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8439151" y="4929198"/>
                <a:ext cx="571497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Овал 63"/>
              <p:cNvSpPr/>
              <p:nvPr/>
            </p:nvSpPr>
            <p:spPr>
              <a:xfrm>
                <a:off x="7867655" y="4500570"/>
                <a:ext cx="571497" cy="10001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66" name="Овал 65"/>
            <p:cNvSpPr/>
            <p:nvPr/>
          </p:nvSpPr>
          <p:spPr>
            <a:xfrm>
              <a:off x="8001007" y="5857868"/>
              <a:ext cx="571496" cy="10001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0968" name="Рисунок 47" descr="coll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571625"/>
            <a:ext cx="2152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48" descr="coll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928938"/>
            <a:ext cx="1771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Рисунок 49" descr="coll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86250"/>
            <a:ext cx="2066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 l="5893" t="40634" r="15863" b="3160"/>
          <a:stretch>
            <a:fillRect/>
          </a:stretch>
        </p:blipFill>
        <p:spPr bwMode="auto">
          <a:xfrm>
            <a:off x="179512" y="2164962"/>
            <a:ext cx="3168476" cy="32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Прямоугольник 19"/>
          <p:cNvSpPr>
            <a:spLocks noChangeArrowheads="1"/>
          </p:cNvSpPr>
          <p:nvPr/>
        </p:nvSpPr>
        <p:spPr bwMode="auto">
          <a:xfrm>
            <a:off x="395536" y="692696"/>
            <a:ext cx="79208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chemeClr val="tx1"/>
                </a:solidFill>
                <a:cs typeface="Times New Roman" pitchFamily="18" charset="0"/>
              </a:rPr>
              <a:t> Initial stage of a central fireball formation</a:t>
            </a:r>
          </a:p>
          <a:p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Nucleons 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transformation to hyperons</a:t>
            </a:r>
          </a:p>
          <a:p>
            <a:r>
              <a:rPr lang="en-US" sz="280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	 ~ (</a:t>
            </a:r>
            <a:r>
              <a:rPr lang="el-GR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τ</a:t>
            </a:r>
            <a:r>
              <a:rPr lang="en-US" sz="2800" b="0" baseline="-25000" dirty="0" smtClean="0">
                <a:solidFill>
                  <a:schemeClr val="tx1"/>
                </a:solidFill>
                <a:cs typeface="Times New Roman" pitchFamily="18" charset="0"/>
              </a:rPr>
              <a:t>o </a:t>
            </a:r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el-GR" sz="2800" b="0" baseline="0" dirty="0">
                <a:solidFill>
                  <a:schemeClr val="tx1"/>
                </a:solidFill>
                <a:cs typeface="Times New Roman" pitchFamily="18" charset="0"/>
              </a:rPr>
              <a:t> τ</a:t>
            </a:r>
            <a:r>
              <a:rPr lang="en-US" sz="2800" b="0" baseline="-25000" dirty="0" smtClean="0">
                <a:solidFill>
                  <a:schemeClr val="tx1"/>
                </a:solidFill>
                <a:cs typeface="Times New Roman" pitchFamily="18" charset="0"/>
              </a:rPr>
              <a:t>re</a:t>
            </a:r>
            <a:r>
              <a:rPr lang="en-US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l-GR" sz="2800" b="0" baseline="30000" dirty="0" smtClean="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l-GR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f(</a:t>
            </a:r>
            <a:r>
              <a:rPr lang="el-GR" sz="2800" b="0" baseline="0" dirty="0">
                <a:solidFill>
                  <a:schemeClr val="tx1"/>
                </a:solidFill>
                <a:cs typeface="Times New Roman" pitchFamily="18" charset="0"/>
              </a:rPr>
              <a:t>ε</a:t>
            </a:r>
            <a:r>
              <a:rPr lang="en-US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en-US" sz="2800" b="0" baseline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l-GR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τ</a:t>
            </a:r>
            <a:r>
              <a:rPr lang="en-US" sz="2800" b="0" baseline="-2500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overlap time     </a:t>
            </a:r>
          </a:p>
          <a:p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l-GR" sz="2800" b="0" baseline="0" dirty="0">
                <a:solidFill>
                  <a:schemeClr val="tx1"/>
                </a:solidFill>
                <a:cs typeface="Times New Roman" pitchFamily="18" charset="0"/>
              </a:rPr>
              <a:t>τ</a:t>
            </a:r>
            <a:r>
              <a:rPr lang="en-US" sz="2800" b="0" baseline="-25000" dirty="0">
                <a:solidFill>
                  <a:schemeClr val="tx1"/>
                </a:solidFill>
                <a:cs typeface="Times New Roman" pitchFamily="18" charset="0"/>
              </a:rPr>
              <a:t>re</a:t>
            </a:r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~ 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1fm</a:t>
            </a:r>
            <a:r>
              <a:rPr lang="en-US" sz="2400" b="0" baseline="30000" dirty="0" smtClean="0">
                <a:solidFill>
                  <a:schemeClr val="tx1"/>
                </a:solidFill>
                <a:cs typeface="Times New Roman" pitchFamily="18" charset="0"/>
              </a:rPr>
              <a:t>-1</a:t>
            </a:r>
            <a:r>
              <a:rPr lang="en-US" sz="2800" b="0" baseline="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rearrangement 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time</a:t>
            </a:r>
          </a:p>
          <a:p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 f(</a:t>
            </a:r>
            <a:r>
              <a:rPr lang="el-GR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ε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) – nucleon 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0" baseline="0" dirty="0" err="1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hyperon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probability</a:t>
            </a:r>
            <a:r>
              <a:rPr lang="en-US" sz="2400" b="0" baseline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0" baseline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where</a:t>
            </a:r>
            <a:endParaRPr lang="en-US" sz="2400" b="0" baseline="0" dirty="0" smtClean="0">
              <a:solidFill>
                <a:schemeClr val="tx1"/>
              </a:solidFill>
              <a:cs typeface="Times New Roman" pitchFamily="18" charset="0"/>
              <a:sym typeface="Wingdings" pitchFamily="2" charset="2"/>
            </a:endParaRPr>
          </a:p>
          <a:p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el-GR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 ε</a:t>
            </a:r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 – energy density in the overlap region</a:t>
            </a:r>
          </a:p>
          <a:p>
            <a:endParaRPr lang="en-US" sz="2400" b="0" baseline="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 Expansion of the central fireball</a:t>
            </a:r>
            <a:endParaRPr lang="en-US" sz="2400" baseline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b="0" baseline="0" dirty="0" smtClean="0">
                <a:solidFill>
                  <a:schemeClr val="tx1"/>
                </a:solidFill>
                <a:cs typeface="Times New Roman" pitchFamily="18" charset="0"/>
              </a:rPr>
              <a:t>Non-equilibrium  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kinetic mechanism</a:t>
            </a:r>
          </a:p>
          <a:p>
            <a:endParaRPr lang="en-US" sz="2400" baseline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baseline="0" dirty="0">
                <a:solidFill>
                  <a:schemeClr val="tx1"/>
                </a:solidFill>
                <a:cs typeface="Times New Roman" pitchFamily="18" charset="0"/>
              </a:rPr>
              <a:t>		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~ 1/</a:t>
            </a:r>
            <a:r>
              <a:rPr lang="el-GR" sz="2400" b="0" baseline="0" dirty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en-US" sz="2400" b="0" baseline="-25000" dirty="0" err="1">
                <a:solidFill>
                  <a:schemeClr val="tx1"/>
                </a:solidFill>
                <a:cs typeface="Times New Roman" pitchFamily="18" charset="0"/>
              </a:rPr>
              <a:t>int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 ~ </a:t>
            </a:r>
            <a:r>
              <a:rPr lang="el-GR" sz="2400" b="0" baseline="0" dirty="0">
                <a:solidFill>
                  <a:schemeClr val="tx1"/>
                </a:solidFill>
                <a:cs typeface="Times New Roman" pitchFamily="18" charset="0"/>
              </a:rPr>
              <a:t>ρσ</a:t>
            </a:r>
            <a:r>
              <a:rPr lang="en-US" sz="2400" b="0" baseline="-25000" dirty="0" err="1" smtClean="0">
                <a:solidFill>
                  <a:schemeClr val="tx1"/>
                </a:solidFill>
                <a:cs typeface="Times New Roman" pitchFamily="18" charset="0"/>
              </a:rPr>
              <a:t>hN</a:t>
            </a:r>
            <a:endParaRPr lang="en-US" sz="2400" b="0" baseline="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l-GR" sz="2800" b="0" baseline="0" dirty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en-US" sz="2800" b="0" baseline="0" dirty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- mean free path   </a:t>
            </a:r>
            <a:endParaRPr lang="ru-RU" sz="2400" b="0" baseline="0" dirty="0">
              <a:solidFill>
                <a:schemeClr val="tx1"/>
              </a:solidFill>
            </a:endParaRPr>
          </a:p>
          <a:p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l-GR" sz="2400" b="0" baseline="0" dirty="0">
                <a:solidFill>
                  <a:schemeClr val="tx1"/>
                </a:solidFill>
                <a:cs typeface="Times New Roman" pitchFamily="18" charset="0"/>
              </a:rPr>
              <a:t>σ</a:t>
            </a:r>
            <a:r>
              <a:rPr lang="en-US" sz="2400" b="0" baseline="-25000" dirty="0" err="1">
                <a:solidFill>
                  <a:schemeClr val="tx1"/>
                </a:solidFill>
                <a:cs typeface="Times New Roman" pitchFamily="18" charset="0"/>
              </a:rPr>
              <a:t>hB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    - </a:t>
            </a:r>
            <a:r>
              <a:rPr lang="en-US" sz="2400" b="0" baseline="0" dirty="0" err="1">
                <a:solidFill>
                  <a:schemeClr val="tx1"/>
                </a:solidFill>
                <a:cs typeface="Times New Roman" pitchFamily="18" charset="0"/>
              </a:rPr>
              <a:t>hadron</a:t>
            </a:r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-baryon cross section</a:t>
            </a:r>
          </a:p>
          <a:p>
            <a:r>
              <a:rPr lang="en-US" sz="2400" b="0" baseline="0" dirty="0">
                <a:solidFill>
                  <a:schemeClr val="tx1"/>
                </a:solidFill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Strangeness </a:t>
            </a:r>
            <a:r>
              <a:rPr lang="en-US" sz="2800" b="1" dirty="0" err="1" smtClean="0">
                <a:cs typeface="Times New Roman" pitchFamily="18" charset="0"/>
              </a:rPr>
              <a:t>Enhancment</a:t>
            </a:r>
            <a:r>
              <a:rPr lang="en-US" sz="2800" b="1" dirty="0" smtClean="0">
                <a:cs typeface="Times New Roman" pitchFamily="18" charset="0"/>
              </a:rPr>
              <a:t> Mechanism in HIC</a:t>
            </a:r>
            <a:br>
              <a:rPr lang="en-US" sz="2800" b="1" dirty="0" smtClean="0">
                <a:cs typeface="Times New Roman" pitchFamily="18" charset="0"/>
              </a:rPr>
            </a:br>
            <a:endParaRPr lang="ru-RU" sz="2800" dirty="0" smtClean="0"/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14313" y="1785938"/>
            <a:ext cx="7858125" cy="3552825"/>
            <a:chOff x="214304" y="785794"/>
            <a:chExt cx="7858125" cy="3552841"/>
          </a:xfrm>
        </p:grpSpPr>
        <p:grpSp>
          <p:nvGrpSpPr>
            <p:cNvPr id="3" name="Группа 22"/>
            <p:cNvGrpSpPr>
              <a:grpSpLocks/>
            </p:cNvGrpSpPr>
            <p:nvPr/>
          </p:nvGrpSpPr>
          <p:grpSpPr bwMode="auto">
            <a:xfrm>
              <a:off x="214304" y="1785923"/>
              <a:ext cx="7858125" cy="2552712"/>
              <a:chOff x="214304" y="1785923"/>
              <a:chExt cx="7858125" cy="255271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 rot="16200000">
                <a:off x="-623901" y="2624128"/>
                <a:ext cx="2105035" cy="4286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 b="0" baseline="0" dirty="0" smtClean="0">
                    <a:solidFill>
                      <a:schemeClr val="tx1"/>
                    </a:solidFill>
                    <a:latin typeface="+mn-lt"/>
                  </a:rPr>
                  <a:t>Baryon/Energy </a:t>
                </a:r>
                <a:r>
                  <a:rPr lang="en-US" sz="1600" b="0" baseline="0" dirty="0">
                    <a:solidFill>
                      <a:schemeClr val="tx1"/>
                    </a:solidFill>
                    <a:latin typeface="+mn-lt"/>
                  </a:rPr>
                  <a:t>Density</a:t>
                </a:r>
                <a:endParaRPr lang="ru-RU" sz="1600" b="0" baseline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14366" y="1928800"/>
                <a:ext cx="2000250" cy="185738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714366" y="2285988"/>
                <a:ext cx="1071563" cy="1495431"/>
              </a:xfrm>
              <a:custGeom>
                <a:avLst/>
                <a:gdLst>
                  <a:gd name="connsiteX0" fmla="*/ 0 w 1383957"/>
                  <a:gd name="connsiteY0" fmla="*/ 1495168 h 1495168"/>
                  <a:gd name="connsiteX1" fmla="*/ 345990 w 1383957"/>
                  <a:gd name="connsiteY1" fmla="*/ 951471 h 1495168"/>
                  <a:gd name="connsiteX2" fmla="*/ 976184 w 1383957"/>
                  <a:gd name="connsiteY2" fmla="*/ 259492 h 1495168"/>
                  <a:gd name="connsiteX3" fmla="*/ 1383957 w 1383957"/>
                  <a:gd name="connsiteY3" fmla="*/ 0 h 149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3957" h="1495168">
                    <a:moveTo>
                      <a:pt x="0" y="1495168"/>
                    </a:moveTo>
                    <a:cubicBezTo>
                      <a:pt x="91646" y="1326292"/>
                      <a:pt x="183293" y="1157417"/>
                      <a:pt x="345990" y="951471"/>
                    </a:cubicBezTo>
                    <a:cubicBezTo>
                      <a:pt x="508687" y="745525"/>
                      <a:pt x="803190" y="418070"/>
                      <a:pt x="976184" y="259492"/>
                    </a:cubicBezTo>
                    <a:cubicBezTo>
                      <a:pt x="1149178" y="100914"/>
                      <a:pt x="1266567" y="50457"/>
                      <a:pt x="1383957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286116" y="1928800"/>
                <a:ext cx="2000250" cy="185738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072179" y="1928800"/>
                <a:ext cx="2000250" cy="1857383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020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381694" y="2681065"/>
                <a:ext cx="1321458" cy="3385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0" baseline="0" dirty="0">
                    <a:solidFill>
                      <a:schemeClr val="tx1"/>
                    </a:solidFill>
                  </a:rPr>
                  <a:t>Overlap Time</a:t>
                </a:r>
                <a:endParaRPr lang="ru-RU" sz="1600" b="0" baseline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6143616" y="2357426"/>
                <a:ext cx="1363663" cy="1357318"/>
              </a:xfrm>
              <a:custGeom>
                <a:avLst/>
                <a:gdLst>
                  <a:gd name="connsiteX0" fmla="*/ 0 w 1223319"/>
                  <a:gd name="connsiteY0" fmla="*/ 677562 h 986481"/>
                  <a:gd name="connsiteX1" fmla="*/ 345989 w 1223319"/>
                  <a:gd name="connsiteY1" fmla="*/ 22654 h 986481"/>
                  <a:gd name="connsiteX2" fmla="*/ 679622 w 1223319"/>
                  <a:gd name="connsiteY2" fmla="*/ 813486 h 986481"/>
                  <a:gd name="connsiteX3" fmla="*/ 1223319 w 1223319"/>
                  <a:gd name="connsiteY3" fmla="*/ 986481 h 98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319" h="986481">
                    <a:moveTo>
                      <a:pt x="0" y="677562"/>
                    </a:moveTo>
                    <a:cubicBezTo>
                      <a:pt x="116359" y="338781"/>
                      <a:pt x="232719" y="0"/>
                      <a:pt x="345989" y="22654"/>
                    </a:cubicBezTo>
                    <a:cubicBezTo>
                      <a:pt x="459259" y="45308"/>
                      <a:pt x="533400" y="652848"/>
                      <a:pt x="679622" y="813486"/>
                    </a:cubicBezTo>
                    <a:cubicBezTo>
                      <a:pt x="825844" y="974124"/>
                      <a:pt x="1024581" y="980302"/>
                      <a:pt x="1223319" y="986481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3022" name="TextBox 18"/>
              <p:cNvSpPr txBox="1">
                <a:spLocks noChangeArrowheads="1"/>
              </p:cNvSpPr>
              <p:nvPr/>
            </p:nvSpPr>
            <p:spPr bwMode="auto">
              <a:xfrm rot="16200000">
                <a:off x="4901799" y="2640586"/>
                <a:ext cx="1853400" cy="3385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  <a:cs typeface="Times New Roman" pitchFamily="18" charset="0"/>
                  </a:rPr>
                  <a:t>Strangeness/entropy</a:t>
                </a:r>
                <a:endParaRPr lang="ru-RU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3071804" y="3857620"/>
                <a:ext cx="2105025" cy="48101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b="0" baseline="0" dirty="0">
                    <a:solidFill>
                      <a:schemeClr val="tx1"/>
                    </a:solidFill>
                    <a:latin typeface="Arial" charset="0"/>
                  </a:rPr>
                  <a:t>Collision Energy</a:t>
                </a:r>
                <a:endParaRPr lang="ru-RU" b="0" baseline="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6" name="Дуга 15"/>
            <p:cNvSpPr/>
            <p:nvPr/>
          </p:nvSpPr>
          <p:spPr>
            <a:xfrm rot="10800000">
              <a:off x="3357554" y="785794"/>
              <a:ext cx="2428875" cy="2928950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But why ‘horn’ structure takes place for K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b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but not for K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642938" y="2071688"/>
            <a:ext cx="8066087" cy="4111625"/>
            <a:chOff x="642911" y="2071677"/>
            <a:chExt cx="8065818" cy="4111149"/>
          </a:xfrm>
        </p:grpSpPr>
        <p:pic>
          <p:nvPicPr>
            <p:cNvPr id="25606" name="Рисунок 14" descr="hor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1" y="2071677"/>
              <a:ext cx="8065818" cy="411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Box 19"/>
            <p:cNvSpPr txBox="1">
              <a:spLocks noChangeArrowheads="1"/>
            </p:cNvSpPr>
            <p:nvPr/>
          </p:nvSpPr>
          <p:spPr bwMode="auto">
            <a:xfrm rot="-5400000">
              <a:off x="500034" y="2428868"/>
              <a:ext cx="827471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b="1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/>
            </a:p>
          </p:txBody>
        </p:sp>
        <p:sp>
          <p:nvSpPr>
            <p:cNvPr id="25608" name="TextBox 20"/>
            <p:cNvSpPr txBox="1">
              <a:spLocks noChangeArrowheads="1"/>
            </p:cNvSpPr>
            <p:nvPr/>
          </p:nvSpPr>
          <p:spPr bwMode="auto">
            <a:xfrm rot="-5400000">
              <a:off x="4404542" y="2453450"/>
              <a:ext cx="71526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b="1"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/>
            </a:p>
          </p:txBody>
        </p:sp>
      </p:grpSp>
      <p:sp>
        <p:nvSpPr>
          <p:cNvPr id="25604" name="TextBox 22"/>
          <p:cNvSpPr txBox="1">
            <a:spLocks noChangeArrowheads="1"/>
          </p:cNvSpPr>
          <p:nvPr/>
        </p:nvSpPr>
        <p:spPr bwMode="auto">
          <a:xfrm>
            <a:off x="6572250" y="1571625"/>
            <a:ext cx="49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23"/>
          <p:cNvSpPr txBox="1">
            <a:spLocks noChangeArrowheads="1"/>
          </p:cNvSpPr>
          <p:nvPr/>
        </p:nvSpPr>
        <p:spPr bwMode="auto">
          <a:xfrm>
            <a:off x="2643188" y="1571625"/>
            <a:ext cx="390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Proton Transformations channels</a:t>
            </a:r>
            <a:r>
              <a:rPr lang="en-US" sz="3200" b="1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96963" y="919163"/>
          <a:ext cx="7135812" cy="6021387"/>
        </p:xfrm>
        <a:graphic>
          <a:graphicData uri="http://schemas.openxmlformats.org/presentationml/2006/ole">
            <p:oleObj spid="_x0000_s4098" name="Формула" r:id="rId3" imgW="3251160" imgH="2743200" progId="Equation.3">
              <p:embed/>
            </p:oleObj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785813" y="5572125"/>
            <a:ext cx="4805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Only K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+</a:t>
            </a:r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 and K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0 </a:t>
            </a:r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 are produced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800" baseline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No one K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 is created!</a:t>
            </a:r>
            <a:endParaRPr lang="ru-RU" sz="2800" baseline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Times New Roman" pitchFamily="18" charset="0"/>
              </a:rPr>
              <a:t>Neutron Transformations channels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54100" y="842963"/>
          <a:ext cx="7135813" cy="5521325"/>
        </p:xfrm>
        <a:graphic>
          <a:graphicData uri="http://schemas.openxmlformats.org/presentationml/2006/ole">
            <p:oleObj spid="_x0000_s5122" name="Формула" r:id="rId3" imgW="3251160" imgH="2514600" progId="Equation.3">
              <p:embed/>
            </p:oleObj>
          </a:graphicData>
        </a:graphic>
      </p:graphicFrame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643063" y="5429250"/>
            <a:ext cx="4805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Only K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+</a:t>
            </a:r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 and K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0 </a:t>
            </a:r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 are produced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800" baseline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No one K</a:t>
            </a:r>
            <a:r>
              <a:rPr lang="en-US" sz="2800" baseline="30000">
                <a:solidFill>
                  <a:srgbClr val="C00000"/>
                </a:solidFill>
                <a:cs typeface="Times New Roman" pitchFamily="18" charset="0"/>
              </a:rPr>
              <a:t>-</a:t>
            </a:r>
            <a:r>
              <a:rPr lang="en-US" sz="2800" baseline="0">
                <a:solidFill>
                  <a:srgbClr val="C00000"/>
                </a:solidFill>
                <a:cs typeface="Times New Roman" pitchFamily="18" charset="0"/>
              </a:rPr>
              <a:t> is created!</a:t>
            </a:r>
            <a:endParaRPr lang="ru-RU" sz="2800" baseline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Stangeness Production in central HIC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715375" cy="491172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2800" b="1" dirty="0" smtClean="0"/>
          </a:p>
          <a:p>
            <a:pPr>
              <a:buFont typeface="Arial" pitchFamily="34" charset="0"/>
              <a:buNone/>
              <a:defRPr/>
            </a:pPr>
            <a:endParaRPr lang="en-US" sz="2800" b="1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92896"/>
            <a:ext cx="7056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Preferable (measurable) types of hyperons:  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Ξ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Ω</a:t>
            </a:r>
            <a:r>
              <a:rPr lang="en-US" sz="2000" baseline="300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endParaRPr lang="en-US" sz="2000" baseline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2000" baseline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p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-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Ξ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π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-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Ω</a:t>
            </a:r>
            <a:r>
              <a:rPr lang="en-US" sz="2000" baseline="300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el-GR" sz="2400" baseline="0" dirty="0" smtClean="0">
                <a:solidFill>
                  <a:schemeClr val="tx1"/>
                </a:solidFill>
                <a:cs typeface="Times New Roman" pitchFamily="18" charset="0"/>
              </a:rPr>
              <a:t>Λ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en-US" sz="2400" baseline="0" dirty="0" smtClean="0">
                <a:solidFill>
                  <a:schemeClr val="tx1"/>
                </a:solidFill>
                <a:cs typeface="Times New Roman" pitchFamily="18" charset="0"/>
              </a:rPr>
              <a:t>  (B.R. 68%)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596086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Strangeness Enhancement: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subthreshold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yield        of  K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 to ‘Horn’-effect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 interpretation of Strangeness Enhancement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Stangeness Production in central HIC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715375" cy="491172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2800" b="1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800" b="1" dirty="0" smtClean="0"/>
              <a:t>AGS, NICA, CBM, low SPS: </a:t>
            </a:r>
            <a:r>
              <a:rPr lang="en-US" sz="2800" dirty="0" smtClean="0"/>
              <a:t>Kinetic + Transition mechanisms</a:t>
            </a:r>
            <a:r>
              <a:rPr lang="en-US" sz="2800" b="1" dirty="0" smtClean="0"/>
              <a:t>: </a:t>
            </a:r>
            <a:r>
              <a:rPr lang="en-US" sz="2800" dirty="0" smtClean="0"/>
              <a:t>nucleon transition to (multi)strange hyperons + </a:t>
            </a:r>
            <a:r>
              <a:rPr lang="en-US" sz="2800" dirty="0" err="1" smtClean="0"/>
              <a:t>kaons</a:t>
            </a:r>
            <a:r>
              <a:rPr lang="en-US" sz="2800" dirty="0" smtClean="0"/>
              <a:t>			        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dirty="0" smtClean="0"/>
              <a:t>				 1</a:t>
            </a:r>
            <a:r>
              <a:rPr lang="en-US" sz="2800" dirty="0" smtClean="0">
                <a:cs typeface="Times New Roman"/>
              </a:rPr>
              <a:t> ≤</a:t>
            </a:r>
            <a:r>
              <a:rPr lang="en-US" sz="2800" dirty="0" smtClean="0"/>
              <a:t> </a:t>
            </a:r>
            <a:r>
              <a:rPr lang="en-US" sz="2800" dirty="0" smtClean="0">
                <a:cs typeface="Times New Roman"/>
              </a:rPr>
              <a:t> (</a:t>
            </a:r>
            <a:r>
              <a:rPr lang="el-GR" sz="2800" dirty="0" smtClean="0">
                <a:cs typeface="Times New Roman"/>
              </a:rPr>
              <a:t>τ</a:t>
            </a:r>
            <a:r>
              <a:rPr lang="en-US" sz="2800" baseline="-25000" dirty="0" smtClean="0">
                <a:cs typeface="Times New Roman"/>
              </a:rPr>
              <a:t>o</a:t>
            </a:r>
            <a:r>
              <a:rPr lang="en-US" sz="2800" dirty="0" smtClean="0">
                <a:cs typeface="Times New Roman"/>
              </a:rPr>
              <a:t>/</a:t>
            </a:r>
            <a:r>
              <a:rPr lang="el-GR" sz="2800" dirty="0" smtClean="0">
                <a:cs typeface="Times New Roman"/>
              </a:rPr>
              <a:t>τ</a:t>
            </a:r>
            <a:r>
              <a:rPr lang="en-US" sz="2800" baseline="-25000" dirty="0" smtClean="0">
                <a:cs typeface="Times New Roman"/>
              </a:rPr>
              <a:t>re</a:t>
            </a:r>
            <a:r>
              <a:rPr lang="en-US" sz="2800" dirty="0" smtClean="0">
                <a:cs typeface="Times New Roman"/>
              </a:rPr>
              <a:t>)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b="1" dirty="0" smtClean="0">
                <a:latin typeface="+mj-lt"/>
                <a:cs typeface="Times New Roman"/>
              </a:rPr>
              <a:t>top SPS, RHIC, LHC: </a:t>
            </a:r>
            <a:r>
              <a:rPr lang="en-US" sz="2800" dirty="0" smtClean="0"/>
              <a:t>Kinetic mechanism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800" b="1" dirty="0" smtClean="0">
                <a:latin typeface="+mj-lt"/>
                <a:cs typeface="Times New Roman"/>
              </a:rPr>
              <a:t>				</a:t>
            </a:r>
            <a:r>
              <a:rPr lang="en-US" sz="2800" dirty="0" smtClean="0">
                <a:cs typeface="Times New Roman"/>
              </a:rPr>
              <a:t> (</a:t>
            </a:r>
            <a:r>
              <a:rPr lang="el-GR" sz="2800" dirty="0" smtClean="0">
                <a:cs typeface="Times New Roman"/>
              </a:rPr>
              <a:t>τ</a:t>
            </a:r>
            <a:r>
              <a:rPr lang="en-US" sz="2800" baseline="-25000" dirty="0" smtClean="0">
                <a:cs typeface="Times New Roman"/>
              </a:rPr>
              <a:t>o</a:t>
            </a:r>
            <a:r>
              <a:rPr lang="en-US" sz="2800" dirty="0" smtClean="0">
                <a:cs typeface="Times New Roman"/>
              </a:rPr>
              <a:t>/</a:t>
            </a:r>
            <a:r>
              <a:rPr lang="el-GR" sz="2800" dirty="0" smtClean="0">
                <a:cs typeface="Times New Roman"/>
              </a:rPr>
              <a:t>τ</a:t>
            </a:r>
            <a:r>
              <a:rPr lang="en-US" sz="2800" baseline="-25000" dirty="0" smtClean="0">
                <a:cs typeface="Times New Roman"/>
              </a:rPr>
              <a:t>re</a:t>
            </a:r>
            <a:r>
              <a:rPr lang="en-US" sz="2800" dirty="0" smtClean="0">
                <a:cs typeface="Times New Roman"/>
              </a:rPr>
              <a:t>)  « 1</a:t>
            </a:r>
            <a:endParaRPr lang="en-US" sz="2800" b="1" dirty="0" smtClean="0">
              <a:latin typeface="+mj-lt"/>
              <a:cs typeface="Times New Roman"/>
            </a:endParaRPr>
          </a:p>
          <a:p>
            <a:pPr>
              <a:buFont typeface="Arial" pitchFamily="34" charset="0"/>
              <a:buNone/>
              <a:defRPr/>
            </a:pPr>
            <a:endParaRPr lang="en-US" sz="2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68313" y="620688"/>
            <a:ext cx="8229600" cy="362905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Enhanced yield of strangeness at √s ~ 2 ÷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be a manifestation of the nucleon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phase transition in a dense baryonic matter.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it is, then the “horn-effect” should take place for the ratio K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15313" cy="10001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cs typeface="Times New Roman" pitchFamily="18" charset="0"/>
              </a:rPr>
              <a:t>What could be studied in BM&amp;N-NICA-FAIR energy region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749605" cy="3929063"/>
          </a:xfrm>
        </p:spPr>
        <p:txBody>
          <a:bodyPr/>
          <a:lstStyle/>
          <a:p>
            <a:pPr eaLnBrk="1" hangingPunct="1"/>
            <a:endParaRPr lang="en-US" sz="2400" b="1" dirty="0" smtClean="0"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Enhanced yield of positive and neutral </a:t>
            </a:r>
            <a:r>
              <a:rPr lang="en-US" sz="2400" b="1" dirty="0" err="1" smtClean="0">
                <a:cs typeface="Times New Roman" pitchFamily="18" charset="0"/>
              </a:rPr>
              <a:t>kaons</a:t>
            </a:r>
            <a:r>
              <a:rPr lang="en-US" sz="2400" b="1" dirty="0" smtClean="0">
                <a:cs typeface="Times New Roman" pitchFamily="18" charset="0"/>
              </a:rPr>
              <a:t> near threshold.</a:t>
            </a: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Enhanced yield of neutral </a:t>
            </a:r>
            <a:r>
              <a:rPr lang="en-US" sz="2400" b="1" dirty="0" err="1" smtClean="0">
                <a:cs typeface="Times New Roman" pitchFamily="18" charset="0"/>
              </a:rPr>
              <a:t>kaons</a:t>
            </a:r>
            <a:r>
              <a:rPr lang="en-US" sz="2400" b="1" dirty="0" smtClean="0">
                <a:cs typeface="Times New Roman" pitchFamily="18" charset="0"/>
              </a:rPr>
              <a:t> (“horn-effect”)</a:t>
            </a: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Enhanced yield of one, double and triple strange baryons near threshold.</a:t>
            </a: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Electromagnetic and weak decays of hyperons below threshold</a:t>
            </a:r>
          </a:p>
          <a:p>
            <a:pPr eaLnBrk="1" hangingPunct="1"/>
            <a:r>
              <a:rPr lang="en-US" sz="2400" b="1" dirty="0" err="1" smtClean="0">
                <a:cs typeface="Times New Roman" pitchFamily="18" charset="0"/>
              </a:rPr>
              <a:t>EoS</a:t>
            </a:r>
            <a:r>
              <a:rPr lang="en-US" sz="2400" b="1" dirty="0" smtClean="0">
                <a:cs typeface="Times New Roman" pitchFamily="18" charset="0"/>
              </a:rPr>
              <a:t> near threshold</a:t>
            </a: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Correlation of </a:t>
            </a:r>
            <a:r>
              <a:rPr lang="en-US" sz="2400" b="1" dirty="0" err="1" smtClean="0">
                <a:cs typeface="Times New Roman" pitchFamily="18" charset="0"/>
              </a:rPr>
              <a:t>kaons</a:t>
            </a:r>
            <a:r>
              <a:rPr lang="en-US" sz="2400" b="1" dirty="0" smtClean="0">
                <a:cs typeface="Times New Roman" pitchFamily="18" charset="0"/>
              </a:rPr>
              <a:t> with hyperons</a:t>
            </a: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Elliptic and direct flows of hyperons</a:t>
            </a:r>
          </a:p>
          <a:p>
            <a:pPr eaLnBrk="1" hangingPunct="1"/>
            <a:r>
              <a:rPr lang="en-US" sz="2400" b="1" dirty="0" smtClean="0">
                <a:cs typeface="Times New Roman" pitchFamily="18" charset="0"/>
              </a:rPr>
              <a:t>Possible Polarization of hyperons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 	</a:t>
            </a:r>
            <a:r>
              <a:rPr lang="en-US" sz="2400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		</a:t>
            </a:r>
            <a:endParaRPr lang="en-US" sz="28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Inverse T slopes of K</a:t>
            </a:r>
            <a:r>
              <a:rPr lang="en-US" sz="2800" b="1" baseline="30000" smtClean="0">
                <a:solidFill>
                  <a:schemeClr val="accent2"/>
                </a:solidFill>
              </a:rPr>
              <a:t>+</a:t>
            </a:r>
            <a:r>
              <a:rPr lang="en-US" sz="2800" b="1" smtClean="0">
                <a:solidFill>
                  <a:schemeClr val="accent2"/>
                </a:solidFill>
              </a:rPr>
              <a:t> and K</a:t>
            </a:r>
            <a:r>
              <a:rPr lang="en-US" sz="2800" b="1" baseline="30000" smtClean="0">
                <a:solidFill>
                  <a:schemeClr val="accent2"/>
                </a:solidFill>
              </a:rPr>
              <a:t>-</a:t>
            </a:r>
            <a:r>
              <a:rPr lang="en-US" sz="2800" b="1" smtClean="0">
                <a:solidFill>
                  <a:schemeClr val="accent2"/>
                </a:solidFill>
              </a:rPr>
              <a:t> spectra</a:t>
            </a:r>
            <a:endParaRPr lang="ru-RU" sz="2800" b="1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107950" y="333375"/>
          <a:ext cx="5545138" cy="6486525"/>
        </p:xfrm>
        <a:graphic>
          <a:graphicData uri="http://schemas.openxmlformats.org/presentationml/2006/ole">
            <p:oleObj spid="_x0000_s195586" name="Graph" r:id="rId3" imgW="3920400" imgH="3877200" progId="Origin50.Graph">
              <p:embed/>
            </p:oleObj>
          </a:graphicData>
        </a:graphic>
      </p:graphicFrame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652120" y="1196752"/>
            <a:ext cx="2971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C69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 (2004)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015202,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PRL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92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 (2004) 013302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5435600" y="2636912"/>
            <a:ext cx="3708400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 dirty="0" smtClean="0">
                <a:solidFill>
                  <a:schemeClr val="accent2"/>
                </a:solidFill>
                <a:cs typeface="Times New Roman" pitchFamily="18" charset="0"/>
              </a:rPr>
              <a:t>Inverse slope is </a:t>
            </a:r>
            <a:r>
              <a:rPr lang="en-US" baseline="0" dirty="0">
                <a:solidFill>
                  <a:srgbClr val="C00000"/>
                </a:solidFill>
                <a:cs typeface="Times New Roman" pitchFamily="18" charset="0"/>
              </a:rPr>
              <a:t>not reproduced </a:t>
            </a:r>
            <a:r>
              <a:rPr lang="en-US" baseline="0" dirty="0">
                <a:solidFill>
                  <a:schemeClr val="accent2"/>
                </a:solidFill>
                <a:cs typeface="Times New Roman" pitchFamily="18" charset="0"/>
              </a:rPr>
              <a:t>by </a:t>
            </a:r>
            <a:r>
              <a:rPr lang="en-US" baseline="0" dirty="0" err="1">
                <a:solidFill>
                  <a:schemeClr val="accent2"/>
                </a:solidFill>
                <a:cs typeface="Times New Roman" pitchFamily="18" charset="0"/>
              </a:rPr>
              <a:t>hadronic</a:t>
            </a:r>
            <a:r>
              <a:rPr lang="en-US" baseline="0" dirty="0">
                <a:solidFill>
                  <a:schemeClr val="accent2"/>
                </a:solidFill>
                <a:cs typeface="Times New Roman" pitchFamily="18" charset="0"/>
              </a:rPr>
              <a:t> transport </a:t>
            </a:r>
            <a:r>
              <a:rPr lang="en-US" baseline="0" dirty="0" smtClean="0">
                <a:solidFill>
                  <a:schemeClr val="accent2"/>
                </a:solidFill>
                <a:cs typeface="Times New Roman" pitchFamily="18" charset="0"/>
              </a:rPr>
              <a:t>models</a:t>
            </a:r>
          </a:p>
          <a:p>
            <a:pPr>
              <a:spcBef>
                <a:spcPct val="50000"/>
              </a:spcBef>
            </a:pPr>
            <a:r>
              <a:rPr lang="en-US" baseline="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baseline="0" dirty="0" smtClean="0">
                <a:solidFill>
                  <a:srgbClr val="C00000"/>
                </a:solidFill>
                <a:cs typeface="Times New Roman" pitchFamily="18" charset="0"/>
              </a:rPr>
              <a:t>New degrees of freedom?</a:t>
            </a:r>
            <a:endParaRPr lang="en-US" baseline="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429625" cy="5715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SMES  </a:t>
            </a:r>
            <a:r>
              <a:rPr lang="en-US" sz="2400" baseline="0" dirty="0" smtClean="0"/>
              <a:t> </a:t>
            </a:r>
            <a:r>
              <a:rPr lang="en-US" sz="2000" baseline="0" dirty="0" smtClean="0"/>
              <a:t>M. </a:t>
            </a:r>
            <a:r>
              <a:rPr lang="en-US" sz="2000" baseline="0" dirty="0" err="1" smtClean="0"/>
              <a:t>Ga´zdzicki</a:t>
            </a:r>
            <a:r>
              <a:rPr lang="en-US" sz="2000" baseline="0" dirty="0" smtClean="0"/>
              <a:t>, M.I. </a:t>
            </a:r>
            <a:r>
              <a:rPr lang="en-US" sz="2000" baseline="0" dirty="0" err="1" smtClean="0"/>
              <a:t>Gorenstein</a:t>
            </a:r>
            <a:r>
              <a:rPr lang="en-US" sz="2000" baseline="0" dirty="0" smtClean="0"/>
              <a:t>, </a:t>
            </a:r>
            <a:r>
              <a:rPr lang="en-US" sz="2000" baseline="0" dirty="0" err="1" smtClean="0"/>
              <a:t>Acta</a:t>
            </a:r>
            <a:r>
              <a:rPr lang="en-US" sz="2000" baseline="0" dirty="0" smtClean="0"/>
              <a:t> Phys. </a:t>
            </a:r>
            <a:r>
              <a:rPr lang="en-US" sz="2000" baseline="0" dirty="0" err="1" smtClean="0"/>
              <a:t>Polon</a:t>
            </a:r>
            <a:r>
              <a:rPr lang="en-US" sz="2000" baseline="0" dirty="0" smtClean="0"/>
              <a:t>. B 30 (1999) 2705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3" descr="SMES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2071688"/>
            <a:ext cx="60753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429625" cy="5715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SMES  	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M. Gazditzki, M. Gorenstein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4" descr="SMES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143125"/>
            <a:ext cx="758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826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127503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HRG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P. Brawn-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Munzinger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et al.</a:t>
            </a:r>
            <a:endParaRPr lang="en-US" sz="2000" dirty="0" smtClean="0"/>
          </a:p>
          <a:p>
            <a:r>
              <a:rPr lang="en-US" sz="2000" baseline="0" dirty="0" smtClean="0"/>
              <a:t>One-component, with artificial heavy resonances</a:t>
            </a:r>
          </a:p>
          <a:p>
            <a:r>
              <a:rPr lang="en-US" sz="2000" baseline="0" dirty="0" smtClean="0"/>
              <a:t>parameters are the chemical freeze-out temperature</a:t>
            </a:r>
          </a:p>
          <a:p>
            <a:pPr>
              <a:buNone/>
            </a:pPr>
            <a:r>
              <a:rPr lang="en-US" sz="2000" b="1" i="1" baseline="0" dirty="0" smtClean="0"/>
              <a:t>T</a:t>
            </a:r>
            <a:r>
              <a:rPr lang="en-US" sz="2000" baseline="0" dirty="0" smtClean="0"/>
              <a:t>, the </a:t>
            </a:r>
            <a:r>
              <a:rPr lang="en-US" sz="2000" baseline="0" dirty="0" err="1" smtClean="0"/>
              <a:t>baryo</a:t>
            </a:r>
            <a:r>
              <a:rPr lang="en-US" sz="2000" baseline="0" dirty="0" smtClean="0"/>
              <a:t>-chemical potential </a:t>
            </a:r>
            <a:r>
              <a:rPr lang="en-US" sz="2000" b="1" i="1" baseline="0" dirty="0" err="1" smtClean="0"/>
              <a:t>μ</a:t>
            </a:r>
            <a:r>
              <a:rPr lang="en-US" sz="2000" b="1" i="1" baseline="-25000" dirty="0" err="1" smtClean="0"/>
              <a:t>b</a:t>
            </a:r>
            <a:r>
              <a:rPr lang="en-US" sz="2000" baseline="0" dirty="0" smtClean="0"/>
              <a:t>, and the fireball volume </a:t>
            </a:r>
            <a:r>
              <a:rPr lang="en-US" sz="2000" b="1" i="1" baseline="0" dirty="0" smtClean="0"/>
              <a:t>V</a:t>
            </a:r>
            <a:r>
              <a:rPr lang="en-US" sz="2000" i="1" baseline="0" dirty="0" smtClean="0"/>
              <a:t>. </a:t>
            </a:r>
          </a:p>
          <a:p>
            <a:pPr>
              <a:buFont typeface="Arial" pitchFamily="34" charset="0"/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M_hor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887300"/>
            <a:ext cx="5760640" cy="3970699"/>
          </a:xfrm>
          <a:prstGeom prst="rect">
            <a:avLst/>
          </a:prstGeom>
        </p:spPr>
      </p:pic>
      <p:pic>
        <p:nvPicPr>
          <p:cNvPr id="6" name="Рисунок 5" descr="TM_formul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276872"/>
            <a:ext cx="6352381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826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127503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Bugaev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et al.</a:t>
            </a:r>
            <a:endParaRPr lang="en-US" sz="2000" dirty="0" smtClean="0"/>
          </a:p>
          <a:p>
            <a:pPr>
              <a:buNone/>
            </a:pPr>
            <a:r>
              <a:rPr lang="en-US" sz="2400" b="1" baseline="0" dirty="0" smtClean="0"/>
              <a:t>HRG</a:t>
            </a:r>
            <a:r>
              <a:rPr lang="en-US" sz="2400" baseline="0" dirty="0" smtClean="0"/>
              <a:t> model with multi-component hard-core radii R</a:t>
            </a:r>
            <a:r>
              <a:rPr lang="el-GR" sz="2400" baseline="-25000" dirty="0" smtClean="0"/>
              <a:t>π</a:t>
            </a:r>
            <a:r>
              <a:rPr lang="en-US" sz="2400" dirty="0" smtClean="0"/>
              <a:t>, </a:t>
            </a:r>
            <a:r>
              <a:rPr lang="en-US" sz="2400" baseline="0" dirty="0" smtClean="0"/>
              <a:t>R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, </a:t>
            </a:r>
            <a:r>
              <a:rPr lang="en-US" sz="2400" baseline="0" dirty="0" smtClean="0"/>
              <a:t>R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, </a:t>
            </a:r>
            <a:r>
              <a:rPr lang="en-US" sz="2400" baseline="0" dirty="0" err="1" smtClean="0"/>
              <a:t>R</a:t>
            </a:r>
            <a:r>
              <a:rPr lang="en-US" sz="2400" baseline="-25000" dirty="0" err="1" smtClean="0"/>
              <a:t>m</a:t>
            </a:r>
            <a:endParaRPr lang="en-US" sz="24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ugaev_h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20888"/>
            <a:ext cx="6092975" cy="294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82613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Non-equilibrium Kinetic Model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Kolomeitsev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Tomasik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3789040"/>
            <a:ext cx="8534400" cy="2590800"/>
            <a:chOff x="288" y="1248"/>
            <a:chExt cx="5376" cy="1632"/>
          </a:xfrm>
          <a:solidFill>
            <a:schemeClr val="bg2"/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8" y="1248"/>
              <a:ext cx="5376" cy="1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" y="1392"/>
              <a:ext cx="4984" cy="1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1412776"/>
            <a:ext cx="713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0" dirty="0">
                <a:solidFill>
                  <a:schemeClr val="tx1"/>
                </a:solidFill>
              </a:rPr>
              <a:t>The strangeness production in a HIC is controlled by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1988840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baseline="0" dirty="0" smtClean="0">
                <a:solidFill>
                  <a:schemeClr val="tx1"/>
                </a:solidFill>
              </a:rPr>
              <a:t> fireball expansion</a:t>
            </a:r>
          </a:p>
          <a:p>
            <a:pPr>
              <a:buFont typeface="Arial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0" baseline="0" dirty="0" smtClean="0">
                <a:solidFill>
                  <a:schemeClr val="tx1"/>
                </a:solidFill>
              </a:rPr>
              <a:t>available </a:t>
            </a:r>
            <a:r>
              <a:rPr lang="en-US" sz="2400" b="0" baseline="0" dirty="0">
                <a:solidFill>
                  <a:schemeClr val="tx1"/>
                </a:solidFill>
              </a:rPr>
              <a:t>energy (</a:t>
            </a:r>
            <a:r>
              <a:rPr lang="en-US" sz="2400" baseline="0" dirty="0">
                <a:solidFill>
                  <a:srgbClr val="C00000"/>
                </a:solidFill>
              </a:rPr>
              <a:t>energy density</a:t>
            </a:r>
            <a:r>
              <a:rPr lang="en-US" sz="2400" b="0" baseline="0" dirty="0">
                <a:solidFill>
                  <a:schemeClr val="tx1"/>
                </a:solidFill>
              </a:rPr>
              <a:t>) </a:t>
            </a:r>
            <a:r>
              <a:rPr lang="en-US" sz="2400" b="0" baseline="0" dirty="0" smtClean="0">
                <a:solidFill>
                  <a:schemeClr val="tx1"/>
                </a:solidFill>
              </a:rPr>
              <a:t>for strangeness production ~     </a:t>
            </a:r>
            <a:r>
              <a:rPr lang="en-US" sz="2400" baseline="0" dirty="0" smtClean="0">
                <a:solidFill>
                  <a:srgbClr val="C00000"/>
                </a:solidFill>
              </a:rPr>
              <a:t>collision energy</a:t>
            </a:r>
          </a:p>
          <a:p>
            <a:pPr>
              <a:buFont typeface="Arial" pitchFamily="34" charset="0"/>
              <a:buChar char="•"/>
            </a:pP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0" baseline="0" dirty="0" smtClean="0">
                <a:solidFill>
                  <a:schemeClr val="tx1"/>
                </a:solidFill>
              </a:rPr>
              <a:t>temporal </a:t>
            </a:r>
            <a:r>
              <a:rPr lang="en-US" sz="2400" b="0" baseline="0" dirty="0">
                <a:solidFill>
                  <a:schemeClr val="tx1"/>
                </a:solidFill>
              </a:rPr>
              <a:t>evolution of a HIC (</a:t>
            </a:r>
            <a:r>
              <a:rPr lang="en-US" sz="2400" baseline="0" dirty="0">
                <a:solidFill>
                  <a:srgbClr val="C00000"/>
                </a:solidFill>
              </a:rPr>
              <a:t>fireball lifetime</a:t>
            </a:r>
            <a:r>
              <a:rPr lang="en-US" sz="2400" b="0" baseline="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86300" y="2693988"/>
            <a:ext cx="15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87600" y="1668463"/>
            <a:ext cx="33385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0063" y="642938"/>
            <a:ext cx="8415337" cy="27860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Is “horn-effect” a manifestation of phase transition?</a:t>
            </a:r>
            <a:endParaRPr lang="de-DE" sz="3600" b="1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2420888"/>
            <a:ext cx="849694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aseline="0" dirty="0" smtClean="0">
                <a:solidFill>
                  <a:srgbClr val="3333FF"/>
                </a:solidFill>
              </a:rPr>
              <a:t> </a:t>
            </a:r>
            <a:r>
              <a:rPr lang="en-US" sz="2400" baseline="0" dirty="0" smtClean="0">
                <a:solidFill>
                  <a:srgbClr val="3333FF"/>
                </a:solidFill>
              </a:rPr>
              <a:t>Initial </a:t>
            </a:r>
            <a:r>
              <a:rPr lang="en-US" sz="2400" baseline="0" dirty="0">
                <a:solidFill>
                  <a:srgbClr val="3333FF"/>
                </a:solidFill>
              </a:rPr>
              <a:t>K+ content</a:t>
            </a:r>
            <a:r>
              <a:rPr lang="en-US" sz="2400" baseline="0" dirty="0"/>
              <a:t> estimated from pp (</a:t>
            </a:r>
            <a:r>
              <a:rPr lang="en-US" sz="2400" baseline="0" dirty="0" err="1"/>
              <a:t>pn</a:t>
            </a:r>
            <a:r>
              <a:rPr lang="en-US" sz="2400" baseline="0" dirty="0"/>
              <a:t>, </a:t>
            </a:r>
            <a:r>
              <a:rPr lang="en-US" sz="2400" baseline="0" dirty="0" err="1"/>
              <a:t>nn</a:t>
            </a:r>
            <a:r>
              <a:rPr lang="en-US" sz="2400" baseline="0" dirty="0"/>
              <a:t>) </a:t>
            </a:r>
            <a:r>
              <a:rPr lang="en-US" sz="2400" baseline="0" dirty="0" smtClean="0"/>
              <a:t>collisions</a:t>
            </a:r>
          </a:p>
          <a:p>
            <a:pPr>
              <a:buFont typeface="Arial" pitchFamily="34" charset="0"/>
              <a:buChar char="•"/>
            </a:pPr>
            <a:endParaRPr lang="en-US" sz="2400" baseline="0" dirty="0"/>
          </a:p>
          <a:p>
            <a:pPr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rgbClr val="3333FF"/>
                </a:solidFill>
              </a:rPr>
              <a:t> </a:t>
            </a:r>
            <a:r>
              <a:rPr lang="en-US" sz="2400" baseline="0" dirty="0" err="1" smtClean="0">
                <a:solidFill>
                  <a:srgbClr val="3333FF"/>
                </a:solidFill>
              </a:rPr>
              <a:t>Rescattering</a:t>
            </a:r>
            <a:r>
              <a:rPr lang="en-US" sz="2400" baseline="0" dirty="0" smtClean="0">
                <a:solidFill>
                  <a:srgbClr val="3333FF"/>
                </a:solidFill>
              </a:rPr>
              <a:t>, production and annihilation in binary collisions</a:t>
            </a:r>
          </a:p>
          <a:p>
            <a:pPr>
              <a:buFont typeface="Arial" pitchFamily="34" charset="0"/>
              <a:buChar char="•"/>
            </a:pPr>
            <a:endParaRPr lang="en-US" sz="2400" baseline="0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aseline="0" dirty="0">
                <a:solidFill>
                  <a:srgbClr val="3333FF"/>
                </a:solidFill>
              </a:rPr>
              <a:t> </a:t>
            </a:r>
            <a:r>
              <a:rPr lang="en-US" sz="2400" baseline="0" dirty="0" smtClean="0">
                <a:solidFill>
                  <a:srgbClr val="3333FF"/>
                </a:solidFill>
              </a:rPr>
              <a:t>Fireball </a:t>
            </a:r>
            <a:r>
              <a:rPr lang="en-US" sz="2400" baseline="0" dirty="0" err="1" smtClean="0">
                <a:solidFill>
                  <a:srgbClr val="3333FF"/>
                </a:solidFill>
              </a:rPr>
              <a:t>freezout</a:t>
            </a:r>
            <a:r>
              <a:rPr lang="en-US" sz="2400" baseline="0" dirty="0" smtClean="0">
                <a:solidFill>
                  <a:srgbClr val="3333FF"/>
                </a:solidFill>
              </a:rPr>
              <a:t> : fix the final state </a:t>
            </a:r>
            <a:r>
              <a:rPr lang="en-US" sz="2400" i="1" baseline="0" dirty="0" smtClean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i="1" baseline="-25000" dirty="0" smtClean="0">
                <a:solidFill>
                  <a:srgbClr val="3333FF"/>
                </a:solidFill>
                <a:sym typeface="Symbol" pitchFamily="18" charset="2"/>
              </a:rPr>
              <a:t>FO</a:t>
            </a:r>
            <a:r>
              <a:rPr lang="en-US" sz="2400" baseline="0" dirty="0" smtClean="0">
                <a:solidFill>
                  <a:srgbClr val="3333FF"/>
                </a:solidFill>
              </a:rPr>
              <a:t>, </a:t>
            </a:r>
            <a:r>
              <a:rPr lang="en-US" sz="2400" i="1" baseline="0" dirty="0" smtClean="0">
                <a:solidFill>
                  <a:srgbClr val="3333FF"/>
                </a:solidFill>
                <a:latin typeface="Symbol" pitchFamily="18" charset="2"/>
                <a:sym typeface="Symbol" pitchFamily="18" charset="2"/>
              </a:rPr>
              <a:t></a:t>
            </a:r>
            <a:r>
              <a:rPr lang="en-US" sz="2400" i="1" baseline="-25000" dirty="0" smtClean="0">
                <a:solidFill>
                  <a:srgbClr val="3333FF"/>
                </a:solidFill>
              </a:rPr>
              <a:t>B,FO</a:t>
            </a:r>
          </a:p>
          <a:p>
            <a:pPr>
              <a:buFont typeface="Arial" pitchFamily="34" charset="0"/>
              <a:buChar char="•"/>
            </a:pPr>
            <a:endParaRPr lang="en-US" sz="2400" i="1" baseline="-25000" dirty="0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aseline="0" dirty="0" smtClean="0">
                <a:solidFill>
                  <a:srgbClr val="3333FF"/>
                </a:solidFill>
              </a:rPr>
              <a:t>  Parameters: </a:t>
            </a:r>
            <a:r>
              <a:rPr lang="en-US" sz="2400" baseline="0" dirty="0"/>
              <a:t>the initial </a:t>
            </a:r>
            <a:r>
              <a:rPr lang="en-US" sz="2400" i="1" baseline="0" dirty="0">
                <a:sym typeface="Symbol" pitchFamily="18" charset="2"/>
              </a:rPr>
              <a:t></a:t>
            </a:r>
            <a:r>
              <a:rPr lang="en-US" sz="2400" i="1" baseline="-25000" dirty="0">
                <a:sym typeface="Symbol" pitchFamily="18" charset="2"/>
              </a:rPr>
              <a:t>0</a:t>
            </a:r>
            <a:r>
              <a:rPr lang="en-US" sz="2400" baseline="0" dirty="0"/>
              <a:t> and the lifetime </a:t>
            </a:r>
            <a:r>
              <a:rPr lang="en-US" sz="2400" i="1" baseline="0" dirty="0">
                <a:sym typeface="Symbol" pitchFamily="18" charset="2"/>
              </a:rPr>
              <a:t></a:t>
            </a:r>
            <a:r>
              <a:rPr lang="en-US" sz="2400" i="1" baseline="-25000" dirty="0" smtClean="0">
                <a:sym typeface="Symbol" pitchFamily="18" charset="2"/>
              </a:rPr>
              <a:t>T</a:t>
            </a:r>
          </a:p>
          <a:p>
            <a:pPr>
              <a:buFont typeface="Arial" pitchFamily="34" charset="0"/>
              <a:buChar char="•"/>
            </a:pPr>
            <a:endParaRPr lang="en-US" sz="2400" baseline="0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1247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 smtClean="0"/>
              <a:t>Inputs</a:t>
            </a:r>
            <a:endParaRPr lang="ru-RU" sz="2800" baseline="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3528" y="5373216"/>
            <a:ext cx="86351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aseline="0" dirty="0">
                <a:solidFill>
                  <a:schemeClr val="tx2"/>
                </a:solidFill>
              </a:rPr>
              <a:t>The time needed for a strangeness </a:t>
            </a:r>
            <a:r>
              <a:rPr lang="en-US" sz="2200" baseline="0" dirty="0" smtClean="0">
                <a:solidFill>
                  <a:schemeClr val="tx2"/>
                </a:solidFill>
              </a:rPr>
              <a:t>production</a:t>
            </a:r>
            <a:r>
              <a:rPr lang="en-US" sz="2200" baseline="0" dirty="0" smtClean="0">
                <a:solidFill>
                  <a:srgbClr val="C00000"/>
                </a:solidFill>
              </a:rPr>
              <a:t>,</a:t>
            </a:r>
            <a:r>
              <a:rPr lang="en-US" sz="2000" i="1" baseline="0" dirty="0" smtClean="0">
                <a:sym typeface="Symbol" pitchFamily="18" charset="2"/>
              </a:rPr>
              <a:t> </a:t>
            </a:r>
            <a:r>
              <a:rPr lang="en-US" sz="2400" i="1" baseline="0" dirty="0" smtClean="0">
                <a:sym typeface="Symbol" pitchFamily="18" charset="2"/>
              </a:rPr>
              <a:t></a:t>
            </a:r>
            <a:r>
              <a:rPr lang="en-US" sz="2400" i="1" baseline="-25000" dirty="0" smtClean="0">
                <a:sym typeface="Symbol" pitchFamily="18" charset="2"/>
              </a:rPr>
              <a:t>T</a:t>
            </a:r>
            <a:r>
              <a:rPr lang="en-US" sz="2200" baseline="0" dirty="0" smtClean="0">
                <a:solidFill>
                  <a:srgbClr val="C00000"/>
                </a:solidFill>
              </a:rPr>
              <a:t> </a:t>
            </a:r>
            <a:r>
              <a:rPr lang="en-US" sz="2200" baseline="0" dirty="0" smtClean="0">
                <a:solidFill>
                  <a:schemeClr val="tx2"/>
                </a:solidFill>
              </a:rPr>
              <a:t>, </a:t>
            </a:r>
            <a:r>
              <a:rPr lang="en-US" sz="2200" baseline="0" dirty="0">
                <a:solidFill>
                  <a:schemeClr val="tx2"/>
                </a:solidFill>
              </a:rPr>
              <a:t>is about </a:t>
            </a:r>
            <a:r>
              <a:rPr lang="en-US" sz="2200" b="1" baseline="0" dirty="0">
                <a:solidFill>
                  <a:srgbClr val="C00000"/>
                </a:solidFill>
              </a:rPr>
              <a:t>15-20 fm/c</a:t>
            </a:r>
            <a:r>
              <a:rPr lang="en-US" sz="2200" baseline="0" dirty="0">
                <a:solidFill>
                  <a:srgbClr val="C00000"/>
                </a:solidFill>
              </a:rPr>
              <a:t>.</a:t>
            </a:r>
          </a:p>
          <a:p>
            <a:r>
              <a:rPr lang="en-US" sz="2200" baseline="0" dirty="0">
                <a:solidFill>
                  <a:schemeClr val="tx2"/>
                </a:solidFill>
              </a:rPr>
              <a:t>  In hydro the typical expansion time is  </a:t>
            </a:r>
            <a:r>
              <a:rPr lang="en-US" sz="2200" b="1" baseline="0" dirty="0">
                <a:solidFill>
                  <a:srgbClr val="C00000"/>
                </a:solidFill>
              </a:rPr>
              <a:t>&lt;10 fm/c</a:t>
            </a:r>
            <a:r>
              <a:rPr lang="en-US" sz="2200" baseline="0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82613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Models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429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Non-equilibrium Kinetic Model 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E. Kolomeitsev, B. Tomasik</a:t>
            </a:r>
            <a:endParaRPr lang="en-US" sz="2000" smtClean="0"/>
          </a:p>
          <a:p>
            <a:pPr>
              <a:buFont typeface="Arial" pitchFamily="34" charset="0"/>
              <a:buNone/>
            </a:pPr>
            <a:endParaRPr lang="en-US" sz="20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44824"/>
            <a:ext cx="5936704" cy="42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500063" y="142875"/>
            <a:ext cx="8229600" cy="1428750"/>
          </a:xfrm>
        </p:spPr>
        <p:txBody>
          <a:bodyPr/>
          <a:lstStyle/>
          <a:p>
            <a:pPr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b="1" dirty="0" smtClean="0">
                <a:cs typeface="Times New Roman" pitchFamily="18" charset="0"/>
              </a:rPr>
              <a:t>Neutron star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endParaRPr lang="ru-RU" sz="2400" dirty="0" smtClean="0"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dirty="0" smtClean="0"/>
          </a:p>
        </p:txBody>
      </p:sp>
      <p:pic>
        <p:nvPicPr>
          <p:cNvPr id="47107" name="Рисунок 4" descr="neutron_st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37592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Box 18"/>
          <p:cNvSpPr txBox="1">
            <a:spLocks noChangeArrowheads="1"/>
          </p:cNvSpPr>
          <p:nvPr/>
        </p:nvSpPr>
        <p:spPr bwMode="auto">
          <a:xfrm>
            <a:off x="6357938" y="764704"/>
            <a:ext cx="2786062" cy="45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aseline="0" dirty="0">
                <a:solidFill>
                  <a:srgbClr val="002060"/>
                </a:solidFill>
                <a:cs typeface="Times New Roman" pitchFamily="18" charset="0"/>
              </a:rPr>
              <a:t>Gravitational </a:t>
            </a:r>
            <a:r>
              <a:rPr lang="en-US" sz="2000" baseline="0" dirty="0" smtClean="0">
                <a:solidFill>
                  <a:srgbClr val="002060"/>
                </a:solidFill>
                <a:cs typeface="Times New Roman" pitchFamily="18" charset="0"/>
              </a:rPr>
              <a:t>compression</a:t>
            </a:r>
            <a:endParaRPr lang="en-US" sz="2000" baseline="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sz="2000" dirty="0"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  <a:cs typeface="Times New Roman" pitchFamily="18" charset="0"/>
              </a:rPr>
              <a:t>NS core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en-US" sz="2000" baseline="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  <a:endParaRPr lang="en-US" sz="2000" baseline="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en-US" sz="2000" baseline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baseline="0" dirty="0">
                <a:solidFill>
                  <a:schemeClr val="tx2"/>
                </a:solidFill>
                <a:cs typeface="Times New Roman" pitchFamily="18" charset="0"/>
              </a:rPr>
              <a:t>Nuclear matter</a:t>
            </a:r>
          </a:p>
          <a:p>
            <a:endParaRPr lang="en-US" sz="2000" baseline="0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el-GR" sz="2000" baseline="0" dirty="0">
                <a:solidFill>
                  <a:schemeClr val="tx2"/>
                </a:solidFill>
              </a:rPr>
              <a:t>Δ</a:t>
            </a:r>
            <a:r>
              <a:rPr lang="en-US" sz="2000" baseline="0" dirty="0">
                <a:solidFill>
                  <a:schemeClr val="tx2"/>
                </a:solidFill>
              </a:rPr>
              <a:t>- </a:t>
            </a:r>
            <a:r>
              <a:rPr lang="en-US" sz="2000" baseline="0" dirty="0">
                <a:solidFill>
                  <a:schemeClr val="tx2"/>
                </a:solidFill>
                <a:cs typeface="Times New Roman" pitchFamily="18" charset="0"/>
              </a:rPr>
              <a:t>isobar  matter</a:t>
            </a:r>
          </a:p>
          <a:p>
            <a:pPr algn="ctr"/>
            <a:endParaRPr lang="en-US" sz="2000" baseline="0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en-US" sz="2000" baseline="0" dirty="0" err="1">
                <a:solidFill>
                  <a:schemeClr val="tx2"/>
                </a:solidFill>
                <a:cs typeface="Times New Roman" pitchFamily="18" charset="0"/>
              </a:rPr>
              <a:t>Hyperonic</a:t>
            </a:r>
            <a:r>
              <a:rPr lang="en-US" sz="2000" baseline="0" dirty="0">
                <a:solidFill>
                  <a:schemeClr val="tx2"/>
                </a:solidFill>
                <a:cs typeface="Times New Roman" pitchFamily="18" charset="0"/>
              </a:rPr>
              <a:t> matter</a:t>
            </a:r>
          </a:p>
          <a:p>
            <a:pPr algn="ctr"/>
            <a:endParaRPr lang="en-US" sz="2000" baseline="0" dirty="0">
              <a:cs typeface="Times New Roman" pitchFamily="18" charset="0"/>
            </a:endParaRPr>
          </a:p>
          <a:p>
            <a:pPr algn="ctr"/>
            <a:r>
              <a:rPr lang="en-US" sz="2000" baseline="0" dirty="0" smtClean="0">
                <a:cs typeface="Times New Roman" pitchFamily="18" charset="0"/>
              </a:rPr>
              <a:t>…</a:t>
            </a:r>
            <a:endParaRPr lang="en-US" sz="2000" baseline="0" dirty="0">
              <a:cs typeface="Times New Roman" pitchFamily="18" charset="0"/>
            </a:endParaRPr>
          </a:p>
          <a:p>
            <a:pPr algn="ctr"/>
            <a:endParaRPr lang="en-US" sz="2000" dirty="0">
              <a:cs typeface="Times New Roman" pitchFamily="18" charset="0"/>
            </a:endParaRPr>
          </a:p>
          <a:p>
            <a:pPr algn="ctr"/>
            <a:endParaRPr lang="en-US" sz="2000" dirty="0">
              <a:cs typeface="Times New Roman" pitchFamily="18" charset="0"/>
            </a:endParaRPr>
          </a:p>
          <a:p>
            <a:pPr algn="ctr"/>
            <a:endParaRPr lang="en-US" sz="2000" dirty="0"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444208" y="2636912"/>
            <a:ext cx="14401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12750" y="30643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solidFill>
                  <a:schemeClr val="accent6"/>
                </a:solidFill>
              </a:rPr>
              <a:t>compression</a:t>
            </a:r>
            <a:endParaRPr lang="ru-RU" baseline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6300" y="2693988"/>
            <a:ext cx="15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387600" y="1668463"/>
            <a:ext cx="33385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086600" cy="762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de-DE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  <a:t>  </a:t>
            </a:r>
            <a:r>
              <a:rPr lang="de-DE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  <a:t>Dileptons</a:t>
            </a:r>
            <a:r>
              <a:rPr lang="de-DE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  <a:t> </a:t>
            </a:r>
            <a:r>
              <a:rPr lang="de-DE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mbus Sans L" charset="0"/>
              </a:rPr>
              <a:t>Yield</a:t>
            </a:r>
            <a:endParaRPr lang="de-DE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mbus Sans L" charset="0"/>
            </a:endParaRPr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857250" y="928688"/>
            <a:ext cx="7391400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428625" y="1000125"/>
            <a:ext cx="8305800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60000"/>
              <a:defRPr/>
            </a:pP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Dileptons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are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an </a:t>
            </a:r>
            <a:r>
              <a:rPr lang="de-DE" sz="2400" baseline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ideal probe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vector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meson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spectroscopy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in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nuclear</a:t>
            </a:r>
            <a:r>
              <a:rPr lang="de-DE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medium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and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nuclear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de-DE" sz="24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dynamics</a:t>
            </a:r>
            <a:r>
              <a:rPr lang="de-DE" sz="24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!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2357438" y="2714625"/>
            <a:ext cx="4265612" cy="2284413"/>
            <a:chOff x="4859338" y="1360488"/>
            <a:chExt cx="4265612" cy="2284412"/>
          </a:xfrm>
        </p:grpSpPr>
        <p:sp>
          <p:nvSpPr>
            <p:cNvPr id="33801" name="Oval 7"/>
            <p:cNvSpPr>
              <a:spLocks noChangeArrowheads="1"/>
            </p:cNvSpPr>
            <p:nvPr/>
          </p:nvSpPr>
          <p:spPr bwMode="auto">
            <a:xfrm>
              <a:off x="6019800" y="1592263"/>
              <a:ext cx="1368425" cy="1365250"/>
            </a:xfrm>
            <a:prstGeom prst="ellipse">
              <a:avLst/>
            </a:prstGeom>
            <a:gradFill rotWithShape="0">
              <a:gsLst>
                <a:gs pos="0">
                  <a:srgbClr val="F66D42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defTabSz="762000" eaLnBrk="0" hangingPunct="0"/>
              <a:endParaRPr lang="ru-RU" sz="2400">
                <a:solidFill>
                  <a:srgbClr val="990000"/>
                </a:solidFill>
              </a:endParaRPr>
            </a:p>
          </p:txBody>
        </p:sp>
        <p:sp>
          <p:nvSpPr>
            <p:cNvPr id="33802" name="Oval 8"/>
            <p:cNvSpPr>
              <a:spLocks noChangeArrowheads="1"/>
            </p:cNvSpPr>
            <p:nvPr/>
          </p:nvSpPr>
          <p:spPr bwMode="auto">
            <a:xfrm>
              <a:off x="7415213" y="1360488"/>
              <a:ext cx="901700" cy="1335087"/>
            </a:xfrm>
            <a:prstGeom prst="ellipse">
              <a:avLst/>
            </a:prstGeom>
            <a:solidFill>
              <a:srgbClr val="91919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3" name="Oval 9"/>
            <p:cNvSpPr>
              <a:spLocks noChangeArrowheads="1"/>
            </p:cNvSpPr>
            <p:nvPr/>
          </p:nvSpPr>
          <p:spPr bwMode="auto">
            <a:xfrm>
              <a:off x="4953000" y="1860550"/>
              <a:ext cx="901700" cy="1335088"/>
            </a:xfrm>
            <a:prstGeom prst="ellipse">
              <a:avLst/>
            </a:prstGeom>
            <a:solidFill>
              <a:srgbClr val="91919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4921250" y="1803400"/>
              <a:ext cx="933450" cy="10731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5" name="AutoShape 11"/>
            <p:cNvSpPr>
              <a:spLocks noChangeArrowheads="1"/>
            </p:cNvSpPr>
            <p:nvPr/>
          </p:nvSpPr>
          <p:spPr bwMode="auto">
            <a:xfrm flipH="1">
              <a:off x="6038850" y="2266950"/>
              <a:ext cx="288925" cy="115888"/>
            </a:xfrm>
            <a:prstGeom prst="rightArrow">
              <a:avLst>
                <a:gd name="adj1" fmla="val 50000"/>
                <a:gd name="adj2" fmla="val 124669"/>
              </a:avLst>
            </a:prstGeom>
            <a:solidFill>
              <a:srgbClr val="FDF103"/>
            </a:solidFill>
            <a:ln w="12700">
              <a:solidFill>
                <a:srgbClr val="FDF1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AutoShape 12"/>
            <p:cNvSpPr>
              <a:spLocks noChangeArrowheads="1"/>
            </p:cNvSpPr>
            <p:nvPr/>
          </p:nvSpPr>
          <p:spPr bwMode="auto">
            <a:xfrm>
              <a:off x="7091363" y="2238375"/>
              <a:ext cx="290512" cy="115888"/>
            </a:xfrm>
            <a:prstGeom prst="rightArrow">
              <a:avLst>
                <a:gd name="adj1" fmla="val 50000"/>
                <a:gd name="adj2" fmla="val 125353"/>
              </a:avLst>
            </a:prstGeom>
            <a:solidFill>
              <a:srgbClr val="FDF103"/>
            </a:solidFill>
            <a:ln w="12700">
              <a:solidFill>
                <a:srgbClr val="FDF1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7" name="AutoShape 13"/>
            <p:cNvSpPr>
              <a:spLocks noChangeArrowheads="1"/>
            </p:cNvSpPr>
            <p:nvPr/>
          </p:nvSpPr>
          <p:spPr bwMode="auto">
            <a:xfrm rot="-5400000">
              <a:off x="6607176" y="1676400"/>
              <a:ext cx="203200" cy="22542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DF103"/>
            </a:solidFill>
            <a:ln w="12700">
              <a:solidFill>
                <a:srgbClr val="FDF1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8" name="AutoShape 14"/>
            <p:cNvSpPr>
              <a:spLocks noChangeArrowheads="1"/>
            </p:cNvSpPr>
            <p:nvPr/>
          </p:nvSpPr>
          <p:spPr bwMode="auto">
            <a:xfrm rot="16200000" flipH="1">
              <a:off x="6635751" y="2692400"/>
              <a:ext cx="203200" cy="22542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DF103"/>
            </a:solidFill>
            <a:ln w="12700">
              <a:solidFill>
                <a:srgbClr val="FDF1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9" name="Line 15"/>
            <p:cNvSpPr>
              <a:spLocks noChangeShapeType="1"/>
            </p:cNvSpPr>
            <p:nvPr/>
          </p:nvSpPr>
          <p:spPr bwMode="auto">
            <a:xfrm flipH="1" flipV="1">
              <a:off x="5840413" y="1652588"/>
              <a:ext cx="365125" cy="38893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0" name="Line 16"/>
            <p:cNvSpPr>
              <a:spLocks noChangeShapeType="1"/>
            </p:cNvSpPr>
            <p:nvPr/>
          </p:nvSpPr>
          <p:spPr bwMode="auto">
            <a:xfrm flipV="1">
              <a:off x="7021513" y="1595438"/>
              <a:ext cx="119062" cy="32861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1" name="Line 17"/>
            <p:cNvSpPr>
              <a:spLocks noChangeShapeType="1"/>
            </p:cNvSpPr>
            <p:nvPr/>
          </p:nvSpPr>
          <p:spPr bwMode="auto">
            <a:xfrm flipH="1">
              <a:off x="6367463" y="2795588"/>
              <a:ext cx="106362" cy="42545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auto">
            <a:xfrm flipH="1" flipV="1">
              <a:off x="5648325" y="2089150"/>
              <a:ext cx="395288" cy="9683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>
              <a:off x="7054850" y="2735263"/>
              <a:ext cx="279400" cy="3683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>
              <a:off x="7324725" y="2209800"/>
              <a:ext cx="15081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 flipH="1">
              <a:off x="6142038" y="2620963"/>
              <a:ext cx="106362" cy="1651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6" name="Line 22"/>
            <p:cNvSpPr>
              <a:spLocks noChangeShapeType="1"/>
            </p:cNvSpPr>
            <p:nvPr/>
          </p:nvSpPr>
          <p:spPr bwMode="auto">
            <a:xfrm flipH="1" flipV="1">
              <a:off x="6270625" y="1450975"/>
              <a:ext cx="138113" cy="61912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7" name="Line 23"/>
            <p:cNvSpPr>
              <a:spLocks noChangeShapeType="1"/>
            </p:cNvSpPr>
            <p:nvPr/>
          </p:nvSpPr>
          <p:spPr bwMode="auto">
            <a:xfrm flipH="1">
              <a:off x="5484813" y="2503488"/>
              <a:ext cx="622300" cy="19526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6184900" y="2055813"/>
              <a:ext cx="333375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990000"/>
                  </a:solidFill>
                </a:rPr>
                <a:t>p</a:t>
              </a:r>
            </a:p>
          </p:txBody>
        </p:sp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6856413" y="1785938"/>
              <a:ext cx="333375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990000"/>
                  </a:solidFill>
                </a:rPr>
                <a:t>n</a:t>
              </a: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6208713" y="2376488"/>
              <a:ext cx="554037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990000"/>
                  </a:solidFill>
                  <a:latin typeface="Symbol" pitchFamily="18" charset="2"/>
                </a:rPr>
                <a:t></a:t>
              </a:r>
              <a:r>
                <a:rPr lang="en-US" sz="2000" baseline="80000">
                  <a:solidFill>
                    <a:srgbClr val="990000"/>
                  </a:solidFill>
                </a:rPr>
                <a:t>++</a:t>
              </a:r>
            </a:p>
          </p:txBody>
        </p:sp>
        <p:sp>
          <p:nvSpPr>
            <p:cNvPr id="33821" name="Rectangle 27"/>
            <p:cNvSpPr>
              <a:spLocks noChangeArrowheads="1"/>
            </p:cNvSpPr>
            <p:nvPr/>
          </p:nvSpPr>
          <p:spPr bwMode="auto">
            <a:xfrm>
              <a:off x="6356350" y="1887538"/>
              <a:ext cx="390525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990000"/>
                  </a:solidFill>
                  <a:latin typeface="Symbol" pitchFamily="18" charset="2"/>
                </a:rPr>
                <a:t></a:t>
              </a:r>
            </a:p>
          </p:txBody>
        </p:sp>
        <p:sp>
          <p:nvSpPr>
            <p:cNvPr id="33822" name="AutoShape 28"/>
            <p:cNvSpPr>
              <a:spLocks noChangeArrowheads="1"/>
            </p:cNvSpPr>
            <p:nvPr/>
          </p:nvSpPr>
          <p:spPr bwMode="auto">
            <a:xfrm>
              <a:off x="7935913" y="1592263"/>
              <a:ext cx="414337" cy="111125"/>
            </a:xfrm>
            <a:prstGeom prst="rightArrow">
              <a:avLst>
                <a:gd name="adj1" fmla="val 50000"/>
                <a:gd name="adj2" fmla="val 186446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3" name="AutoShape 29"/>
            <p:cNvSpPr>
              <a:spLocks noChangeArrowheads="1"/>
            </p:cNvSpPr>
            <p:nvPr/>
          </p:nvSpPr>
          <p:spPr bwMode="auto">
            <a:xfrm flipH="1">
              <a:off x="4859338" y="2967038"/>
              <a:ext cx="414337" cy="111125"/>
            </a:xfrm>
            <a:prstGeom prst="rightArrow">
              <a:avLst>
                <a:gd name="adj1" fmla="val 50000"/>
                <a:gd name="adj2" fmla="val 186446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4" name="Rectangle 30"/>
            <p:cNvSpPr>
              <a:spLocks noChangeArrowheads="1"/>
            </p:cNvSpPr>
            <p:nvPr/>
          </p:nvSpPr>
          <p:spPr bwMode="auto">
            <a:xfrm>
              <a:off x="4948238" y="1447800"/>
              <a:ext cx="703262" cy="523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lnSpc>
                  <a:spcPct val="130000"/>
                </a:lnSpc>
              </a:pPr>
              <a:endParaRPr lang="ru-RU" sz="2200">
                <a:solidFill>
                  <a:srgbClr val="EF552B"/>
                </a:solidFill>
              </a:endParaRPr>
            </a:p>
          </p:txBody>
        </p:sp>
        <p:sp>
          <p:nvSpPr>
            <p:cNvPr id="33825" name="Rectangle 31"/>
            <p:cNvSpPr>
              <a:spLocks noChangeArrowheads="1"/>
            </p:cNvSpPr>
            <p:nvPr/>
          </p:nvSpPr>
          <p:spPr bwMode="auto">
            <a:xfrm>
              <a:off x="6969125" y="2027238"/>
              <a:ext cx="333375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US" sz="2400">
                  <a:solidFill>
                    <a:srgbClr val="990000"/>
                  </a:solidFill>
                </a:rPr>
                <a:t>p</a:t>
              </a:r>
            </a:p>
          </p:txBody>
        </p:sp>
        <p:sp>
          <p:nvSpPr>
            <p:cNvPr id="33826" name="Rectangle 32"/>
            <p:cNvSpPr>
              <a:spLocks noChangeArrowheads="1"/>
            </p:cNvSpPr>
            <p:nvPr/>
          </p:nvSpPr>
          <p:spPr bwMode="auto">
            <a:xfrm>
              <a:off x="7388225" y="1766888"/>
              <a:ext cx="998538" cy="11017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7" name="Line 33"/>
            <p:cNvSpPr>
              <a:spLocks noChangeShapeType="1"/>
            </p:cNvSpPr>
            <p:nvPr/>
          </p:nvSpPr>
          <p:spPr bwMode="auto">
            <a:xfrm flipV="1">
              <a:off x="7215188" y="1855788"/>
              <a:ext cx="247650" cy="21431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503987" y="1884365"/>
              <a:ext cx="2620960" cy="1760538"/>
              <a:chOff x="1086" y="2399"/>
              <a:chExt cx="1651" cy="1109"/>
            </a:xfrm>
          </p:grpSpPr>
          <p:sp>
            <p:nvSpPr>
              <p:cNvPr id="33829" name="Rectangle 35"/>
              <p:cNvSpPr>
                <a:spLocks noChangeArrowheads="1"/>
              </p:cNvSpPr>
              <p:nvPr/>
            </p:nvSpPr>
            <p:spPr bwMode="auto">
              <a:xfrm>
                <a:off x="1086" y="2657"/>
                <a:ext cx="21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US" sz="2400">
                    <a:solidFill>
                      <a:srgbClr val="000099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33830" name="Rectangle 36"/>
              <p:cNvSpPr>
                <a:spLocks noChangeArrowheads="1"/>
              </p:cNvSpPr>
              <p:nvPr/>
            </p:nvSpPr>
            <p:spPr bwMode="auto">
              <a:xfrm>
                <a:off x="1150" y="2399"/>
                <a:ext cx="21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US" sz="2400">
                    <a:solidFill>
                      <a:srgbClr val="000099"/>
                    </a:solidFill>
                    <a:latin typeface="Symbol" pitchFamily="18" charset="2"/>
                  </a:rPr>
                  <a:t></a:t>
                </a:r>
              </a:p>
            </p:txBody>
          </p:sp>
          <p:sp>
            <p:nvSpPr>
              <p:cNvPr id="33831" name="Rectangle 37"/>
              <p:cNvSpPr>
                <a:spLocks noChangeArrowheads="1"/>
              </p:cNvSpPr>
              <p:nvPr/>
            </p:nvSpPr>
            <p:spPr bwMode="auto">
              <a:xfrm>
                <a:off x="2135" y="2773"/>
                <a:ext cx="602" cy="294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de-DE" sz="2400">
                    <a:solidFill>
                      <a:schemeClr val="accent2"/>
                    </a:solidFill>
                    <a:cs typeface="Arial" pitchFamily="34" charset="0"/>
                  </a:rPr>
                  <a:t>e</a:t>
                </a:r>
                <a:r>
                  <a:rPr lang="de-DE" sz="2400" baseline="30000">
                    <a:solidFill>
                      <a:schemeClr val="accent2"/>
                    </a:solidFill>
                    <a:cs typeface="Arial" pitchFamily="34" charset="0"/>
                  </a:rPr>
                  <a:t>+</a:t>
                </a:r>
                <a:r>
                  <a:rPr lang="de-DE" sz="2400">
                    <a:solidFill>
                      <a:schemeClr val="accent2"/>
                    </a:solidFill>
                    <a:cs typeface="Arial" pitchFamily="34" charset="0"/>
                  </a:rPr>
                  <a:t>, </a:t>
                </a:r>
                <a:r>
                  <a:rPr lang="el-GR" sz="2400">
                    <a:solidFill>
                      <a:schemeClr val="accent2"/>
                    </a:solidFill>
                    <a:cs typeface="Arial" pitchFamily="34" charset="0"/>
                  </a:rPr>
                  <a:t>μ</a:t>
                </a:r>
                <a:r>
                  <a:rPr lang="de-DE" sz="2400" baseline="30000">
                    <a:solidFill>
                      <a:schemeClr val="accent2"/>
                    </a:solidFill>
                    <a:cs typeface="Arial" pitchFamily="34" charset="0"/>
                  </a:rPr>
                  <a:t>+</a:t>
                </a:r>
                <a:endParaRPr lang="el-GR" sz="2000" baseline="3000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33832" name="Rectangle 38"/>
              <p:cNvSpPr>
                <a:spLocks noChangeArrowheads="1"/>
              </p:cNvSpPr>
              <p:nvPr/>
            </p:nvSpPr>
            <p:spPr bwMode="auto">
              <a:xfrm>
                <a:off x="2101" y="3214"/>
                <a:ext cx="538" cy="294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US" sz="2400">
                    <a:solidFill>
                      <a:schemeClr val="accent2"/>
                    </a:solidFill>
                  </a:rPr>
                  <a:t>e</a:t>
                </a:r>
                <a:r>
                  <a:rPr lang="en-US" sz="2400" baseline="30000">
                    <a:solidFill>
                      <a:schemeClr val="accent2"/>
                    </a:solidFill>
                  </a:rPr>
                  <a:t>-</a:t>
                </a:r>
                <a:r>
                  <a:rPr lang="en-US" sz="2400">
                    <a:solidFill>
                      <a:schemeClr val="accent2"/>
                    </a:solidFill>
                  </a:rPr>
                  <a:t>, </a:t>
                </a:r>
                <a:r>
                  <a:rPr lang="el-GR" sz="2400">
                    <a:solidFill>
                      <a:schemeClr val="accent2"/>
                    </a:solidFill>
                    <a:cs typeface="Arial" pitchFamily="34" charset="0"/>
                  </a:rPr>
                  <a:t>μ</a:t>
                </a:r>
                <a:r>
                  <a:rPr lang="de-DE" sz="2400" baseline="30000">
                    <a:solidFill>
                      <a:schemeClr val="accent2"/>
                    </a:solidFill>
                    <a:cs typeface="Arial" pitchFamily="34" charset="0"/>
                  </a:rPr>
                  <a:t>-</a:t>
                </a:r>
                <a:endParaRPr lang="el-GR" sz="2400" baseline="3000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1267" y="2644"/>
                <a:ext cx="958" cy="644"/>
                <a:chOff x="1267" y="2644"/>
                <a:chExt cx="958" cy="644"/>
              </a:xfrm>
            </p:grpSpPr>
            <p:sp>
              <p:nvSpPr>
                <p:cNvPr id="3383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587" y="2703"/>
                  <a:ext cx="638" cy="14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5" name="Line 41"/>
                <p:cNvSpPr>
                  <a:spLocks noChangeShapeType="1"/>
                </p:cNvSpPr>
                <p:nvPr/>
              </p:nvSpPr>
              <p:spPr bwMode="auto">
                <a:xfrm>
                  <a:off x="1587" y="2849"/>
                  <a:ext cx="450" cy="43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36" name="Freeform 42"/>
                <p:cNvSpPr>
                  <a:spLocks/>
                </p:cNvSpPr>
                <p:nvPr/>
              </p:nvSpPr>
              <p:spPr bwMode="auto">
                <a:xfrm rot="1100001">
                  <a:off x="1474" y="2794"/>
                  <a:ext cx="115" cy="59"/>
                </a:xfrm>
                <a:custGeom>
                  <a:avLst/>
                  <a:gdLst>
                    <a:gd name="T0" fmla="*/ 0 w 576"/>
                    <a:gd name="T1" fmla="*/ 1 h 112"/>
                    <a:gd name="T2" fmla="*/ 0 w 576"/>
                    <a:gd name="T3" fmla="*/ 1 h 112"/>
                    <a:gd name="T4" fmla="*/ 0 w 576"/>
                    <a:gd name="T5" fmla="*/ 1 h 112"/>
                    <a:gd name="T6" fmla="*/ 0 w 576"/>
                    <a:gd name="T7" fmla="*/ 1 h 112"/>
                    <a:gd name="T8" fmla="*/ 0 w 576"/>
                    <a:gd name="T9" fmla="*/ 1 h 112"/>
                    <a:gd name="T10" fmla="*/ 0 w 576"/>
                    <a:gd name="T11" fmla="*/ 1 h 112"/>
                    <a:gd name="T12" fmla="*/ 0 w 576"/>
                    <a:gd name="T13" fmla="*/ 1 h 112"/>
                    <a:gd name="T14" fmla="*/ 0 w 576"/>
                    <a:gd name="T15" fmla="*/ 1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6"/>
                    <a:gd name="T25" fmla="*/ 0 h 112"/>
                    <a:gd name="T26" fmla="*/ 576 w 576"/>
                    <a:gd name="T27" fmla="*/ 112 h 1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6" h="112">
                      <a:moveTo>
                        <a:pt x="0" y="56"/>
                      </a:moveTo>
                      <a:cubicBezTo>
                        <a:pt x="12" y="28"/>
                        <a:pt x="24" y="0"/>
                        <a:pt x="48" y="8"/>
                      </a:cubicBezTo>
                      <a:cubicBezTo>
                        <a:pt x="72" y="16"/>
                        <a:pt x="112" y="104"/>
                        <a:pt x="144" y="104"/>
                      </a:cubicBezTo>
                      <a:cubicBezTo>
                        <a:pt x="176" y="104"/>
                        <a:pt x="208" y="8"/>
                        <a:pt x="240" y="8"/>
                      </a:cubicBezTo>
                      <a:cubicBezTo>
                        <a:pt x="272" y="8"/>
                        <a:pt x="304" y="104"/>
                        <a:pt x="336" y="104"/>
                      </a:cubicBezTo>
                      <a:cubicBezTo>
                        <a:pt x="368" y="104"/>
                        <a:pt x="400" y="8"/>
                        <a:pt x="432" y="8"/>
                      </a:cubicBezTo>
                      <a:cubicBezTo>
                        <a:pt x="464" y="8"/>
                        <a:pt x="504" y="96"/>
                        <a:pt x="528" y="104"/>
                      </a:cubicBezTo>
                      <a:cubicBezTo>
                        <a:pt x="552" y="112"/>
                        <a:pt x="576" y="64"/>
                        <a:pt x="576" y="56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" name="Group 43"/>
                <p:cNvGrpSpPr>
                  <a:grpSpLocks/>
                </p:cNvGrpSpPr>
                <p:nvPr/>
              </p:nvGrpSpPr>
              <p:grpSpPr bwMode="auto">
                <a:xfrm>
                  <a:off x="1267" y="2644"/>
                  <a:ext cx="226" cy="408"/>
                  <a:chOff x="2784" y="2136"/>
                  <a:chExt cx="581" cy="1068"/>
                </a:xfrm>
              </p:grpSpPr>
              <p:grpSp>
                <p:nvGrpSpPr>
                  <p:cNvPr id="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784" y="2136"/>
                    <a:ext cx="528" cy="432"/>
                    <a:chOff x="2784" y="2136"/>
                    <a:chExt cx="528" cy="432"/>
                  </a:xfrm>
                </p:grpSpPr>
                <p:sp>
                  <p:nvSpPr>
                    <p:cNvPr id="33840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2472"/>
                      <a:ext cx="144" cy="4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000099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841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36"/>
                      <a:ext cx="288" cy="3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C088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842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84" y="2472"/>
                      <a:ext cx="384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C0888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83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8" y="2448"/>
                    <a:ext cx="297" cy="7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de-DE" sz="2400">
                        <a:solidFill>
                          <a:schemeClr val="accent2"/>
                        </a:solidFill>
                        <a:latin typeface="Symbol" pitchFamily="18" charset="2"/>
                      </a:rPr>
                      <a:t>r</a:t>
                    </a:r>
                    <a:endParaRPr lang="de-DE" sz="2400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928688" y="5715000"/>
            <a:ext cx="3276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no measurements between </a:t>
            </a:r>
          </a:p>
          <a:p>
            <a:r>
              <a:rPr lang="de-DE" sz="2800"/>
              <a:t>2-40 AGeV beam energy yet</a:t>
            </a:r>
            <a:r>
              <a:rPr lang="de-DE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en-US" sz="3200" b="1" smtClean="0"/>
              <a:t>Physics Motivation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043363" cy="4525963"/>
          </a:xfrm>
        </p:spPr>
        <p:txBody>
          <a:bodyPr/>
          <a:lstStyle/>
          <a:p>
            <a:endParaRPr lang="en-GB" sz="2400" b="1" dirty="0" smtClean="0">
              <a:sym typeface="Symbol" pitchFamily="18" charset="2"/>
            </a:endParaRPr>
          </a:p>
          <a:p>
            <a:r>
              <a:rPr lang="en-US" sz="2400" dirty="0" smtClean="0"/>
              <a:t>Are we able to observe unambiguous signals from the most compressed region of the system?</a:t>
            </a:r>
          </a:p>
          <a:p>
            <a:r>
              <a:rPr lang="en-GB" sz="2400" baseline="-25000" dirty="0" smtClean="0">
                <a:sym typeface="Symbol" pitchFamily="18" charset="2"/>
              </a:rPr>
              <a:t> </a:t>
            </a:r>
            <a:r>
              <a:rPr lang="en-GB" sz="2400" dirty="0" smtClean="0">
                <a:sym typeface="Symbol" pitchFamily="18" charset="2"/>
              </a:rPr>
              <a:t>in-medium modifications of hadrons [,, </a:t>
            </a:r>
            <a:r>
              <a:rPr lang="en-GB" sz="2400" dirty="0" err="1" smtClean="0">
                <a:sym typeface="Symbol" pitchFamily="18" charset="2"/>
              </a:rPr>
              <a:t>e</a:t>
            </a:r>
            <a:r>
              <a:rPr lang="en-GB" sz="2400" baseline="30000" dirty="0" err="1" smtClean="0">
                <a:sym typeface="Symbol" pitchFamily="18" charset="2"/>
              </a:rPr>
              <a:t>+</a:t>
            </a:r>
            <a:r>
              <a:rPr lang="en-GB" sz="2400" dirty="0" err="1" smtClean="0">
                <a:sym typeface="Symbol" pitchFamily="18" charset="2"/>
              </a:rPr>
              <a:t>e</a:t>
            </a:r>
            <a:r>
              <a:rPr lang="en-GB" sz="2400" baseline="30000" dirty="0" smtClean="0">
                <a:sym typeface="Symbol" pitchFamily="18" charset="2"/>
              </a:rPr>
              <a:t>-</a:t>
            </a:r>
            <a:r>
              <a:rPr lang="en-GB" sz="2400" dirty="0" smtClean="0">
                <a:sym typeface="Symbol" pitchFamily="18" charset="2"/>
              </a:rPr>
              <a:t>(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de-DE" sz="2400" baseline="300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de-DE" sz="2400" baseline="30000" dirty="0" smtClean="0">
                <a:sym typeface="Symbol" pitchFamily="18" charset="2"/>
              </a:rPr>
              <a:t>-</a:t>
            </a:r>
            <a:r>
              <a:rPr lang="de-DE" sz="2400" dirty="0" smtClean="0">
                <a:sym typeface="Symbol" pitchFamily="18" charset="2"/>
              </a:rPr>
              <a:t>)</a:t>
            </a:r>
            <a:r>
              <a:rPr lang="en-GB" sz="2400" dirty="0" smtClean="0">
                <a:sym typeface="Symbol" pitchFamily="18" charset="2"/>
              </a:rPr>
              <a:t>]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4787900" y="1700213"/>
            <a:ext cx="4102100" cy="4394200"/>
            <a:chOff x="4787900" y="1700213"/>
            <a:chExt cx="4102100" cy="43942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893" t="40634" r="15863" b="3160"/>
            <a:stretch>
              <a:fillRect/>
            </a:stretch>
          </p:blipFill>
          <p:spPr bwMode="auto">
            <a:xfrm>
              <a:off x="4787900" y="1924050"/>
              <a:ext cx="4102100" cy="417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5148263" y="1700213"/>
              <a:ext cx="36734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aseline="0" dirty="0">
                  <a:solidFill>
                    <a:schemeClr val="tx1"/>
                  </a:solidFill>
                </a:rPr>
                <a:t>Central </a:t>
              </a:r>
              <a:r>
                <a:rPr lang="en-US" baseline="0" dirty="0" err="1">
                  <a:solidFill>
                    <a:schemeClr val="tx1"/>
                  </a:solidFill>
                </a:rPr>
                <a:t>Au+Au</a:t>
              </a:r>
              <a:r>
                <a:rPr lang="en-US" baseline="0" dirty="0">
                  <a:solidFill>
                    <a:schemeClr val="tx1"/>
                  </a:solidFill>
                </a:rPr>
                <a:t>/</a:t>
              </a:r>
              <a:r>
                <a:rPr lang="en-US" baseline="0" dirty="0" err="1">
                  <a:solidFill>
                    <a:schemeClr val="tx1"/>
                  </a:solidFill>
                </a:rPr>
                <a:t>Pb+Pb</a:t>
              </a:r>
              <a:r>
                <a:rPr lang="en-US" baseline="0" dirty="0">
                  <a:solidFill>
                    <a:schemeClr val="tx1"/>
                  </a:solidFill>
                </a:rPr>
                <a:t> collisions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3246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Modelling of in-medium spectral functions for vector mesons</a:t>
            </a:r>
          </a:p>
        </p:txBody>
      </p:sp>
      <p:sp>
        <p:nvSpPr>
          <p:cNvPr id="429059" name="Line 3"/>
          <p:cNvSpPr>
            <a:spLocks noChangeShapeType="1"/>
          </p:cNvSpPr>
          <p:nvPr/>
        </p:nvSpPr>
        <p:spPr bwMode="auto">
          <a:xfrm>
            <a:off x="533400" y="1066800"/>
            <a:ext cx="8305800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9060" name="Rectangle 4"/>
          <p:cNvSpPr>
            <a:spLocks noChangeAspect="1" noChangeArrowheads="1"/>
          </p:cNvSpPr>
          <p:nvPr/>
        </p:nvSpPr>
        <p:spPr bwMode="auto">
          <a:xfrm>
            <a:off x="304800" y="1143000"/>
            <a:ext cx="8686800" cy="1146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baseline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 In-medium scenarios:</a:t>
            </a:r>
          </a:p>
          <a:p>
            <a:pPr>
              <a:defRPr/>
            </a:pP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de-DE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dropping mass                collisional broadening              dropping mass + coll. broad.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Clr>
                <a:srgbClr val="FF0000"/>
              </a:buClr>
              <a:defRPr/>
            </a:pP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m*=m</a:t>
            </a:r>
            <a:r>
              <a:rPr lang="de-DE" sz="1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(1-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 r/r</a:t>
            </a:r>
            <a:r>
              <a:rPr lang="de-DE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0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               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(M,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de-DE" sz="1600" baseline="-1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(M)+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de-DE" sz="1600" baseline="-16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(M,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          m* &amp; 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de-DE" sz="1600" baseline="-16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(M,</a:t>
            </a:r>
            <a:r>
              <a:rPr lang="de-DE" sz="1600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r)</a:t>
            </a:r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2819400" y="2330450"/>
            <a:ext cx="53911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de-DE" sz="1600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Collisional</a:t>
            </a:r>
            <a:r>
              <a:rPr lang="de-DE" sz="16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600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width</a:t>
            </a:r>
            <a:r>
              <a:rPr lang="de-DE" sz="16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G</a:t>
            </a:r>
            <a:r>
              <a:rPr lang="de-DE" sz="1600" baseline="-16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CB</a:t>
            </a:r>
            <a:r>
              <a:rPr lang="de-DE" sz="16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sz="16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M,</a:t>
            </a:r>
            <a:r>
              <a:rPr lang="de-DE" sz="16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de-DE" sz="16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~ </a:t>
            </a:r>
            <a:r>
              <a:rPr lang="de-DE" sz="16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 r </a:t>
            </a:r>
            <a:r>
              <a:rPr lang="de-DE" sz="1600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de-DE" sz="16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VN</a:t>
            </a:r>
            <a:r>
              <a:rPr lang="de-DE" sz="1600" baseline="30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</a:t>
            </a:r>
            <a:endParaRPr lang="de-DE" sz="1600" baseline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3048000" cy="1930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28925"/>
            <a:ext cx="3048000" cy="18970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457200" y="2635250"/>
            <a:ext cx="36576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de-DE" sz="1600" baseline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r-</a:t>
            </a:r>
            <a:r>
              <a:rPr lang="de-DE" sz="1600" baseline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meson spectral function: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771775"/>
            <a:ext cx="3124200" cy="1957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685800" y="4876800"/>
            <a:ext cx="7696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de-DE" sz="2000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Note: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de-DE" baseline="0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de-DE" baseline="0" dirty="0" err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consistent</a:t>
            </a:r>
            <a:r>
              <a:rPr lang="de-DE" baseline="0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off-</a:t>
            </a:r>
            <a:r>
              <a:rPr lang="de-DE" baseline="0" dirty="0" err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shell</a:t>
            </a:r>
            <a:r>
              <a:rPr lang="de-DE" baseline="0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needs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in-medium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spectral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functions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in-medium 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transition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channels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mesons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i.e.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knowledge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de-DE" baseline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de-DE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in-medium off-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shell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cross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sections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s,</a:t>
            </a:r>
            <a:r>
              <a:rPr lang="de-DE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r</a:t>
            </a:r>
            <a:r>
              <a:rPr lang="de-DE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buFontTx/>
              <a:buChar char="•"/>
              <a:defRPr/>
            </a:pPr>
            <a:endParaRPr lang="en-GB" baseline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9067" name="Rectangle 11"/>
          <p:cNvSpPr>
            <a:spLocks noChangeArrowheads="1"/>
          </p:cNvSpPr>
          <p:nvPr/>
        </p:nvSpPr>
        <p:spPr bwMode="auto">
          <a:xfrm>
            <a:off x="3048000" y="6324600"/>
            <a:ext cx="58674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aseline="0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400" baseline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E.L.B., NPA 686 (2001),    E.L.B. &amp;W. Cassing, NPA 807 (2008) 214</a:t>
            </a:r>
            <a:endParaRPr lang="en-GB" sz="1400" baseline="0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228600"/>
            <a:ext cx="762000" cy="609600"/>
            <a:chOff x="3600" y="2511"/>
            <a:chExt cx="1776" cy="753"/>
          </a:xfrm>
        </p:grpSpPr>
        <p:sp>
          <p:nvSpPr>
            <p:cNvPr id="429069" name="AutoShape 13"/>
            <p:cNvSpPr>
              <a:spLocks noChangeArrowheads="1"/>
            </p:cNvSpPr>
            <p:nvPr/>
          </p:nvSpPr>
          <p:spPr bwMode="auto">
            <a:xfrm>
              <a:off x="3977" y="2721"/>
              <a:ext cx="492" cy="255"/>
            </a:xfrm>
            <a:prstGeom prst="rightArrow">
              <a:avLst>
                <a:gd name="adj1" fmla="val 50000"/>
                <a:gd name="adj2" fmla="val 48137"/>
              </a:avLst>
            </a:prstGeom>
            <a:solidFill>
              <a:srgbClr val="0066CC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070" name="AutoShape 14"/>
            <p:cNvSpPr>
              <a:spLocks noChangeArrowheads="1"/>
            </p:cNvSpPr>
            <p:nvPr/>
          </p:nvSpPr>
          <p:spPr bwMode="auto">
            <a:xfrm flipH="1">
              <a:off x="4473" y="2719"/>
              <a:ext cx="492" cy="255"/>
            </a:xfrm>
            <a:prstGeom prst="rightArrow">
              <a:avLst>
                <a:gd name="adj1" fmla="val 50000"/>
                <a:gd name="adj2" fmla="val 48235"/>
              </a:avLst>
            </a:prstGeom>
            <a:solidFill>
              <a:srgbClr val="0066CC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600" y="2511"/>
              <a:ext cx="605" cy="753"/>
              <a:chOff x="528" y="1718"/>
              <a:chExt cx="816" cy="816"/>
            </a:xfrm>
          </p:grpSpPr>
          <p:sp>
            <p:nvSpPr>
              <p:cNvPr id="429072" name="Oval 16"/>
              <p:cNvSpPr>
                <a:spLocks noChangeArrowheads="1"/>
              </p:cNvSpPr>
              <p:nvPr/>
            </p:nvSpPr>
            <p:spPr bwMode="auto">
              <a:xfrm>
                <a:off x="673" y="2054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3" name="Oval 17"/>
              <p:cNvSpPr>
                <a:spLocks noChangeArrowheads="1"/>
              </p:cNvSpPr>
              <p:nvPr/>
            </p:nvSpPr>
            <p:spPr bwMode="auto">
              <a:xfrm>
                <a:off x="623" y="1863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4" name="Oval 18"/>
              <p:cNvSpPr>
                <a:spLocks noChangeArrowheads="1"/>
              </p:cNvSpPr>
              <p:nvPr/>
            </p:nvSpPr>
            <p:spPr bwMode="auto">
              <a:xfrm>
                <a:off x="623" y="1958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5" name="Oval 19"/>
              <p:cNvSpPr>
                <a:spLocks noChangeArrowheads="1"/>
              </p:cNvSpPr>
              <p:nvPr/>
            </p:nvSpPr>
            <p:spPr bwMode="auto">
              <a:xfrm>
                <a:off x="817" y="200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6" name="Oval 20"/>
              <p:cNvSpPr>
                <a:spLocks noChangeArrowheads="1"/>
              </p:cNvSpPr>
              <p:nvPr/>
            </p:nvSpPr>
            <p:spPr bwMode="auto">
              <a:xfrm>
                <a:off x="768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7" name="Oval 21"/>
              <p:cNvSpPr>
                <a:spLocks noChangeArrowheads="1"/>
              </p:cNvSpPr>
              <p:nvPr/>
            </p:nvSpPr>
            <p:spPr bwMode="auto">
              <a:xfrm>
                <a:off x="867" y="1814"/>
                <a:ext cx="19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8" name="Oval 22"/>
              <p:cNvSpPr>
                <a:spLocks noChangeArrowheads="1"/>
              </p:cNvSpPr>
              <p:nvPr/>
            </p:nvSpPr>
            <p:spPr bwMode="auto">
              <a:xfrm>
                <a:off x="867" y="2149"/>
                <a:ext cx="19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79" name="Oval 23"/>
              <p:cNvSpPr>
                <a:spLocks noChangeArrowheads="1"/>
              </p:cNvSpPr>
              <p:nvPr/>
            </p:nvSpPr>
            <p:spPr bwMode="auto">
              <a:xfrm>
                <a:off x="723" y="176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0" name="Oval 24"/>
              <p:cNvSpPr>
                <a:spLocks noChangeArrowheads="1"/>
              </p:cNvSpPr>
              <p:nvPr/>
            </p:nvSpPr>
            <p:spPr bwMode="auto">
              <a:xfrm>
                <a:off x="912" y="190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1" name="Oval 25"/>
              <p:cNvSpPr>
                <a:spLocks noChangeArrowheads="1"/>
              </p:cNvSpPr>
              <p:nvPr/>
            </p:nvSpPr>
            <p:spPr bwMode="auto">
              <a:xfrm>
                <a:off x="867" y="2054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2" name="Oval 26"/>
              <p:cNvSpPr>
                <a:spLocks noChangeArrowheads="1"/>
              </p:cNvSpPr>
              <p:nvPr/>
            </p:nvSpPr>
            <p:spPr bwMode="auto">
              <a:xfrm>
                <a:off x="768" y="1863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3" name="Oval 27"/>
              <p:cNvSpPr>
                <a:spLocks noChangeArrowheads="1"/>
              </p:cNvSpPr>
              <p:nvPr/>
            </p:nvSpPr>
            <p:spPr bwMode="auto">
              <a:xfrm>
                <a:off x="1007" y="2054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4" name="Oval 28"/>
              <p:cNvSpPr>
                <a:spLocks noChangeArrowheads="1"/>
              </p:cNvSpPr>
              <p:nvPr/>
            </p:nvSpPr>
            <p:spPr bwMode="auto">
              <a:xfrm>
                <a:off x="1007" y="1814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5" name="Oval 29"/>
              <p:cNvSpPr>
                <a:spLocks noChangeArrowheads="1"/>
              </p:cNvSpPr>
              <p:nvPr/>
            </p:nvSpPr>
            <p:spPr bwMode="auto">
              <a:xfrm>
                <a:off x="1007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6" name="Oval 30"/>
              <p:cNvSpPr>
                <a:spLocks noChangeArrowheads="1"/>
              </p:cNvSpPr>
              <p:nvPr/>
            </p:nvSpPr>
            <p:spPr bwMode="auto">
              <a:xfrm>
                <a:off x="1007" y="1958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7" name="Oval 31"/>
              <p:cNvSpPr>
                <a:spLocks noChangeArrowheads="1"/>
              </p:cNvSpPr>
              <p:nvPr/>
            </p:nvSpPr>
            <p:spPr bwMode="auto">
              <a:xfrm>
                <a:off x="867" y="171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8" name="Oval 32"/>
              <p:cNvSpPr>
                <a:spLocks noChangeArrowheads="1"/>
              </p:cNvSpPr>
              <p:nvPr/>
            </p:nvSpPr>
            <p:spPr bwMode="auto">
              <a:xfrm>
                <a:off x="912" y="2245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89" name="Oval 33"/>
              <p:cNvSpPr>
                <a:spLocks noChangeArrowheads="1"/>
              </p:cNvSpPr>
              <p:nvPr/>
            </p:nvSpPr>
            <p:spPr bwMode="auto">
              <a:xfrm>
                <a:off x="723" y="219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0" name="Oval 34"/>
              <p:cNvSpPr>
                <a:spLocks noChangeArrowheads="1"/>
              </p:cNvSpPr>
              <p:nvPr/>
            </p:nvSpPr>
            <p:spPr bwMode="auto">
              <a:xfrm>
                <a:off x="723" y="2103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1" name="Oval 35"/>
              <p:cNvSpPr>
                <a:spLocks noChangeArrowheads="1"/>
              </p:cNvSpPr>
              <p:nvPr/>
            </p:nvSpPr>
            <p:spPr bwMode="auto">
              <a:xfrm>
                <a:off x="1107" y="2007"/>
                <a:ext cx="23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2" name="Oval 36"/>
              <p:cNvSpPr>
                <a:spLocks noChangeArrowheads="1"/>
              </p:cNvSpPr>
              <p:nvPr/>
            </p:nvSpPr>
            <p:spPr bwMode="auto">
              <a:xfrm>
                <a:off x="1057" y="1814"/>
                <a:ext cx="24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3" name="Oval 37"/>
              <p:cNvSpPr>
                <a:spLocks noChangeArrowheads="1"/>
              </p:cNvSpPr>
              <p:nvPr/>
            </p:nvSpPr>
            <p:spPr bwMode="auto">
              <a:xfrm>
                <a:off x="1007" y="2245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4" name="Oval 38"/>
              <p:cNvSpPr>
                <a:spLocks noChangeArrowheads="1"/>
              </p:cNvSpPr>
              <p:nvPr/>
            </p:nvSpPr>
            <p:spPr bwMode="auto">
              <a:xfrm>
                <a:off x="962" y="2343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5" name="Oval 39"/>
              <p:cNvSpPr>
                <a:spLocks noChangeArrowheads="1"/>
              </p:cNvSpPr>
              <p:nvPr/>
            </p:nvSpPr>
            <p:spPr bwMode="auto">
              <a:xfrm>
                <a:off x="768" y="2343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6" name="Oval 40"/>
              <p:cNvSpPr>
                <a:spLocks noChangeArrowheads="1"/>
              </p:cNvSpPr>
              <p:nvPr/>
            </p:nvSpPr>
            <p:spPr bwMode="auto">
              <a:xfrm>
                <a:off x="1107" y="2198"/>
                <a:ext cx="23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7" name="Oval 41"/>
              <p:cNvSpPr>
                <a:spLocks noChangeArrowheads="1"/>
              </p:cNvSpPr>
              <p:nvPr/>
            </p:nvSpPr>
            <p:spPr bwMode="auto">
              <a:xfrm>
                <a:off x="528" y="2007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8" name="Oval 42"/>
              <p:cNvSpPr>
                <a:spLocks noChangeArrowheads="1"/>
              </p:cNvSpPr>
              <p:nvPr/>
            </p:nvSpPr>
            <p:spPr bwMode="auto">
              <a:xfrm>
                <a:off x="623" y="2245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099" name="Oval 43"/>
              <p:cNvSpPr>
                <a:spLocks noChangeArrowheads="1"/>
              </p:cNvSpPr>
              <p:nvPr/>
            </p:nvSpPr>
            <p:spPr bwMode="auto">
              <a:xfrm>
                <a:off x="528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0" name="Oval 44"/>
              <p:cNvSpPr>
                <a:spLocks noChangeArrowheads="1"/>
              </p:cNvSpPr>
              <p:nvPr/>
            </p:nvSpPr>
            <p:spPr bwMode="auto">
              <a:xfrm>
                <a:off x="1152" y="2103"/>
                <a:ext cx="24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1" name="Oval 45"/>
              <p:cNvSpPr>
                <a:spLocks noChangeArrowheads="1"/>
              </p:cNvSpPr>
              <p:nvPr/>
            </p:nvSpPr>
            <p:spPr bwMode="auto">
              <a:xfrm>
                <a:off x="1152" y="1909"/>
                <a:ext cx="24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2" name="Oval 46"/>
              <p:cNvSpPr>
                <a:spLocks noChangeArrowheads="1"/>
              </p:cNvSpPr>
              <p:nvPr/>
            </p:nvSpPr>
            <p:spPr bwMode="auto">
              <a:xfrm>
                <a:off x="867" y="2054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3" name="Oval 47"/>
              <p:cNvSpPr>
                <a:spLocks noChangeArrowheads="1"/>
              </p:cNvSpPr>
              <p:nvPr/>
            </p:nvSpPr>
            <p:spPr bwMode="auto">
              <a:xfrm>
                <a:off x="623" y="1814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4" name="Oval 48"/>
              <p:cNvSpPr>
                <a:spLocks noChangeArrowheads="1"/>
              </p:cNvSpPr>
              <p:nvPr/>
            </p:nvSpPr>
            <p:spPr bwMode="auto">
              <a:xfrm>
                <a:off x="962" y="176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5" name="Oval 49"/>
              <p:cNvSpPr>
                <a:spLocks noChangeArrowheads="1"/>
              </p:cNvSpPr>
              <p:nvPr/>
            </p:nvSpPr>
            <p:spPr bwMode="auto">
              <a:xfrm>
                <a:off x="1007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6" name="Oval 50"/>
              <p:cNvSpPr>
                <a:spLocks noChangeArrowheads="1"/>
              </p:cNvSpPr>
              <p:nvPr/>
            </p:nvSpPr>
            <p:spPr bwMode="auto">
              <a:xfrm>
                <a:off x="817" y="219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07" name="Oval 51"/>
              <p:cNvSpPr>
                <a:spLocks noChangeArrowheads="1"/>
              </p:cNvSpPr>
              <p:nvPr/>
            </p:nvSpPr>
            <p:spPr bwMode="auto">
              <a:xfrm>
                <a:off x="723" y="200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4771" y="2511"/>
              <a:ext cx="605" cy="753"/>
              <a:chOff x="528" y="1718"/>
              <a:chExt cx="816" cy="816"/>
            </a:xfrm>
          </p:grpSpPr>
          <p:sp>
            <p:nvSpPr>
              <p:cNvPr id="429109" name="Oval 53"/>
              <p:cNvSpPr>
                <a:spLocks noChangeArrowheads="1"/>
              </p:cNvSpPr>
              <p:nvPr/>
            </p:nvSpPr>
            <p:spPr bwMode="auto">
              <a:xfrm>
                <a:off x="670" y="2054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0" name="Oval 54"/>
              <p:cNvSpPr>
                <a:spLocks noChangeArrowheads="1"/>
              </p:cNvSpPr>
              <p:nvPr/>
            </p:nvSpPr>
            <p:spPr bwMode="auto">
              <a:xfrm>
                <a:off x="575" y="1863"/>
                <a:ext cx="24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1" name="Oval 55"/>
              <p:cNvSpPr>
                <a:spLocks noChangeArrowheads="1"/>
              </p:cNvSpPr>
              <p:nvPr/>
            </p:nvSpPr>
            <p:spPr bwMode="auto">
              <a:xfrm>
                <a:off x="575" y="1958"/>
                <a:ext cx="24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2" name="Oval 56"/>
              <p:cNvSpPr>
                <a:spLocks noChangeArrowheads="1"/>
              </p:cNvSpPr>
              <p:nvPr/>
            </p:nvSpPr>
            <p:spPr bwMode="auto">
              <a:xfrm>
                <a:off x="815" y="200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3" name="Oval 57"/>
              <p:cNvSpPr>
                <a:spLocks noChangeArrowheads="1"/>
              </p:cNvSpPr>
              <p:nvPr/>
            </p:nvSpPr>
            <p:spPr bwMode="auto">
              <a:xfrm>
                <a:off x="765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4" name="Oval 58"/>
              <p:cNvSpPr>
                <a:spLocks noChangeArrowheads="1"/>
              </p:cNvSpPr>
              <p:nvPr/>
            </p:nvSpPr>
            <p:spPr bwMode="auto">
              <a:xfrm>
                <a:off x="865" y="1814"/>
                <a:ext cx="19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5" name="Oval 59"/>
              <p:cNvSpPr>
                <a:spLocks noChangeArrowheads="1"/>
              </p:cNvSpPr>
              <p:nvPr/>
            </p:nvSpPr>
            <p:spPr bwMode="auto">
              <a:xfrm>
                <a:off x="865" y="2149"/>
                <a:ext cx="19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6" name="Oval 60"/>
              <p:cNvSpPr>
                <a:spLocks noChangeArrowheads="1"/>
              </p:cNvSpPr>
              <p:nvPr/>
            </p:nvSpPr>
            <p:spPr bwMode="auto">
              <a:xfrm>
                <a:off x="720" y="176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7" name="Oval 61"/>
              <p:cNvSpPr>
                <a:spLocks noChangeArrowheads="1"/>
              </p:cNvSpPr>
              <p:nvPr/>
            </p:nvSpPr>
            <p:spPr bwMode="auto">
              <a:xfrm>
                <a:off x="910" y="190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8" name="Oval 62"/>
              <p:cNvSpPr>
                <a:spLocks noChangeArrowheads="1"/>
              </p:cNvSpPr>
              <p:nvPr/>
            </p:nvSpPr>
            <p:spPr bwMode="auto">
              <a:xfrm>
                <a:off x="865" y="2054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19" name="Oval 63"/>
              <p:cNvSpPr>
                <a:spLocks noChangeArrowheads="1"/>
              </p:cNvSpPr>
              <p:nvPr/>
            </p:nvSpPr>
            <p:spPr bwMode="auto">
              <a:xfrm>
                <a:off x="765" y="1863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0" name="Oval 64"/>
              <p:cNvSpPr>
                <a:spLocks noChangeArrowheads="1"/>
              </p:cNvSpPr>
              <p:nvPr/>
            </p:nvSpPr>
            <p:spPr bwMode="auto">
              <a:xfrm>
                <a:off x="1005" y="2054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1" name="Oval 65"/>
              <p:cNvSpPr>
                <a:spLocks noChangeArrowheads="1"/>
              </p:cNvSpPr>
              <p:nvPr/>
            </p:nvSpPr>
            <p:spPr bwMode="auto">
              <a:xfrm>
                <a:off x="1005" y="1814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2" name="Oval 66"/>
              <p:cNvSpPr>
                <a:spLocks noChangeArrowheads="1"/>
              </p:cNvSpPr>
              <p:nvPr/>
            </p:nvSpPr>
            <p:spPr bwMode="auto">
              <a:xfrm>
                <a:off x="1005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3" name="Oval 67"/>
              <p:cNvSpPr>
                <a:spLocks noChangeArrowheads="1"/>
              </p:cNvSpPr>
              <p:nvPr/>
            </p:nvSpPr>
            <p:spPr bwMode="auto">
              <a:xfrm>
                <a:off x="1005" y="1958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4" name="Oval 68"/>
              <p:cNvSpPr>
                <a:spLocks noChangeArrowheads="1"/>
              </p:cNvSpPr>
              <p:nvPr/>
            </p:nvSpPr>
            <p:spPr bwMode="auto">
              <a:xfrm>
                <a:off x="865" y="171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5" name="Oval 69"/>
              <p:cNvSpPr>
                <a:spLocks noChangeArrowheads="1"/>
              </p:cNvSpPr>
              <p:nvPr/>
            </p:nvSpPr>
            <p:spPr bwMode="auto">
              <a:xfrm>
                <a:off x="910" y="2245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6" name="Oval 70"/>
              <p:cNvSpPr>
                <a:spLocks noChangeArrowheads="1"/>
              </p:cNvSpPr>
              <p:nvPr/>
            </p:nvSpPr>
            <p:spPr bwMode="auto">
              <a:xfrm>
                <a:off x="720" y="219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7" name="Oval 71"/>
              <p:cNvSpPr>
                <a:spLocks noChangeArrowheads="1"/>
              </p:cNvSpPr>
              <p:nvPr/>
            </p:nvSpPr>
            <p:spPr bwMode="auto">
              <a:xfrm>
                <a:off x="720" y="2103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8" name="Oval 72"/>
              <p:cNvSpPr>
                <a:spLocks noChangeArrowheads="1"/>
              </p:cNvSpPr>
              <p:nvPr/>
            </p:nvSpPr>
            <p:spPr bwMode="auto">
              <a:xfrm>
                <a:off x="1104" y="200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29" name="Oval 73"/>
              <p:cNvSpPr>
                <a:spLocks noChangeArrowheads="1"/>
              </p:cNvSpPr>
              <p:nvPr/>
            </p:nvSpPr>
            <p:spPr bwMode="auto">
              <a:xfrm>
                <a:off x="1055" y="1814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0" name="Oval 74"/>
              <p:cNvSpPr>
                <a:spLocks noChangeArrowheads="1"/>
              </p:cNvSpPr>
              <p:nvPr/>
            </p:nvSpPr>
            <p:spPr bwMode="auto">
              <a:xfrm>
                <a:off x="1005" y="2245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1" name="Oval 75"/>
              <p:cNvSpPr>
                <a:spLocks noChangeArrowheads="1"/>
              </p:cNvSpPr>
              <p:nvPr/>
            </p:nvSpPr>
            <p:spPr bwMode="auto">
              <a:xfrm>
                <a:off x="960" y="2343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2" name="Oval 76"/>
              <p:cNvSpPr>
                <a:spLocks noChangeArrowheads="1"/>
              </p:cNvSpPr>
              <p:nvPr/>
            </p:nvSpPr>
            <p:spPr bwMode="auto">
              <a:xfrm>
                <a:off x="765" y="2343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3" name="Oval 77"/>
              <p:cNvSpPr>
                <a:spLocks noChangeArrowheads="1"/>
              </p:cNvSpPr>
              <p:nvPr/>
            </p:nvSpPr>
            <p:spPr bwMode="auto">
              <a:xfrm>
                <a:off x="1104" y="219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4" name="Oval 78"/>
              <p:cNvSpPr>
                <a:spLocks noChangeArrowheads="1"/>
              </p:cNvSpPr>
              <p:nvPr/>
            </p:nvSpPr>
            <p:spPr bwMode="auto">
              <a:xfrm>
                <a:off x="526" y="2007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5" name="Oval 79"/>
              <p:cNvSpPr>
                <a:spLocks noChangeArrowheads="1"/>
              </p:cNvSpPr>
              <p:nvPr/>
            </p:nvSpPr>
            <p:spPr bwMode="auto">
              <a:xfrm>
                <a:off x="575" y="2245"/>
                <a:ext cx="24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6" name="Oval 80"/>
              <p:cNvSpPr>
                <a:spLocks noChangeArrowheads="1"/>
              </p:cNvSpPr>
              <p:nvPr/>
            </p:nvSpPr>
            <p:spPr bwMode="auto">
              <a:xfrm>
                <a:off x="526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7" name="Oval 81"/>
              <p:cNvSpPr>
                <a:spLocks noChangeArrowheads="1"/>
              </p:cNvSpPr>
              <p:nvPr/>
            </p:nvSpPr>
            <p:spPr bwMode="auto">
              <a:xfrm>
                <a:off x="1149" y="2103"/>
                <a:ext cx="195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8" name="Oval 82"/>
              <p:cNvSpPr>
                <a:spLocks noChangeArrowheads="1"/>
              </p:cNvSpPr>
              <p:nvPr/>
            </p:nvSpPr>
            <p:spPr bwMode="auto">
              <a:xfrm>
                <a:off x="1149" y="190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39" name="Oval 83"/>
              <p:cNvSpPr>
                <a:spLocks noChangeArrowheads="1"/>
              </p:cNvSpPr>
              <p:nvPr/>
            </p:nvSpPr>
            <p:spPr bwMode="auto">
              <a:xfrm>
                <a:off x="865" y="2054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40" name="Oval 84"/>
              <p:cNvSpPr>
                <a:spLocks noChangeArrowheads="1"/>
              </p:cNvSpPr>
              <p:nvPr/>
            </p:nvSpPr>
            <p:spPr bwMode="auto">
              <a:xfrm>
                <a:off x="575" y="1814"/>
                <a:ext cx="240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41" name="Oval 85"/>
              <p:cNvSpPr>
                <a:spLocks noChangeArrowheads="1"/>
              </p:cNvSpPr>
              <p:nvPr/>
            </p:nvSpPr>
            <p:spPr bwMode="auto">
              <a:xfrm>
                <a:off x="960" y="176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42" name="Oval 86"/>
              <p:cNvSpPr>
                <a:spLocks noChangeArrowheads="1"/>
              </p:cNvSpPr>
              <p:nvPr/>
            </p:nvSpPr>
            <p:spPr bwMode="auto">
              <a:xfrm>
                <a:off x="1005" y="2149"/>
                <a:ext cx="195" cy="193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43" name="Oval 87"/>
              <p:cNvSpPr>
                <a:spLocks noChangeArrowheads="1"/>
              </p:cNvSpPr>
              <p:nvPr/>
            </p:nvSpPr>
            <p:spPr bwMode="auto">
              <a:xfrm>
                <a:off x="815" y="2198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9144" name="Oval 88"/>
              <p:cNvSpPr>
                <a:spLocks noChangeArrowheads="1"/>
              </p:cNvSpPr>
              <p:nvPr/>
            </p:nvSpPr>
            <p:spPr bwMode="auto">
              <a:xfrm>
                <a:off x="720" y="2007"/>
                <a:ext cx="190" cy="19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9"/>
          <p:cNvSpPr txBox="1">
            <a:spLocks noChangeArrowheads="1"/>
          </p:cNvSpPr>
          <p:nvPr/>
        </p:nvSpPr>
        <p:spPr bwMode="auto">
          <a:xfrm>
            <a:off x="5292725" y="1844675"/>
            <a:ext cx="36131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0">
                <a:solidFill>
                  <a:schemeClr val="tx1"/>
                </a:solidFill>
              </a:rPr>
              <a:t>in-medium </a:t>
            </a:r>
            <a:r>
              <a:rPr lang="el-GR" sz="1600" baseline="0">
                <a:solidFill>
                  <a:schemeClr val="tx1"/>
                </a:solidFill>
              </a:rPr>
              <a:t>ρ</a:t>
            </a:r>
            <a:r>
              <a:rPr lang="en-US" sz="1600" baseline="0">
                <a:solidFill>
                  <a:schemeClr val="tx1"/>
                </a:solidFill>
              </a:rPr>
              <a:t> – mass drop (</a:t>
            </a:r>
            <a:r>
              <a:rPr lang="en-US" sz="1600" baseline="0">
                <a:solidFill>
                  <a:srgbClr val="008000"/>
                </a:solidFill>
              </a:rPr>
              <a:t>B-R scaling</a:t>
            </a:r>
            <a:r>
              <a:rPr lang="en-US" sz="1600" baseline="0">
                <a:solidFill>
                  <a:schemeClr val="tx1"/>
                </a:solidFill>
              </a:rPr>
              <a:t>)</a:t>
            </a:r>
            <a:endParaRPr lang="ru-RU" sz="1600" baseline="0">
              <a:solidFill>
                <a:schemeClr val="tx1"/>
              </a:solidFill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611188" y="333375"/>
            <a:ext cx="7464425" cy="5165725"/>
            <a:chOff x="611188" y="333375"/>
            <a:chExt cx="7464425" cy="5165725"/>
          </a:xfrm>
        </p:grpSpPr>
        <p:sp>
          <p:nvSpPr>
            <p:cNvPr id="105474" name="Text Box 2"/>
            <p:cNvSpPr txBox="1">
              <a:spLocks noChangeArrowheads="1"/>
            </p:cNvSpPr>
            <p:nvPr/>
          </p:nvSpPr>
          <p:spPr bwMode="auto">
            <a:xfrm>
              <a:off x="4686300" y="2693988"/>
              <a:ext cx="1588" cy="31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75" name="Text Box 3"/>
            <p:cNvSpPr txBox="1">
              <a:spLocks noChangeArrowheads="1"/>
            </p:cNvSpPr>
            <p:nvPr/>
          </p:nvSpPr>
          <p:spPr bwMode="auto">
            <a:xfrm>
              <a:off x="3924300" y="1341438"/>
              <a:ext cx="1655763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ru-RU" sz="24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√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= 9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GeV</a:t>
              </a:r>
              <a:endPara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7894" name="Рисунок 5" descr="CERE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765175"/>
              <a:ext cx="4448175" cy="473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895" name="Прямая со стрелкой 8"/>
            <p:cNvCxnSpPr>
              <a:cxnSpLocks noChangeShapeType="1"/>
            </p:cNvCxnSpPr>
            <p:nvPr/>
          </p:nvCxnSpPr>
          <p:spPr bwMode="auto">
            <a:xfrm rot="10800000" flipV="1">
              <a:off x="2916238" y="620713"/>
              <a:ext cx="2951162" cy="28797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7896" name="TextBox 12"/>
            <p:cNvSpPr txBox="1">
              <a:spLocks noChangeArrowheads="1"/>
            </p:cNvSpPr>
            <p:nvPr/>
          </p:nvSpPr>
          <p:spPr bwMode="auto">
            <a:xfrm>
              <a:off x="5867400" y="333375"/>
              <a:ext cx="1808163" cy="338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Hadronic Cocktail</a:t>
              </a:r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37897" name="TextBox 13"/>
            <p:cNvSpPr txBox="1">
              <a:spLocks noChangeArrowheads="1"/>
            </p:cNvSpPr>
            <p:nvPr/>
          </p:nvSpPr>
          <p:spPr bwMode="auto">
            <a:xfrm>
              <a:off x="5867400" y="1125538"/>
              <a:ext cx="2025650" cy="36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aseline="0">
                  <a:solidFill>
                    <a:schemeClr val="tx1"/>
                  </a:solidFill>
                </a:rPr>
                <a:t> </a:t>
              </a:r>
              <a:r>
                <a:rPr lang="el-GR" baseline="0">
                  <a:solidFill>
                    <a:schemeClr val="tx1"/>
                  </a:solidFill>
                </a:rPr>
                <a:t>π</a:t>
              </a:r>
              <a:r>
                <a:rPr lang="en-US" baseline="0">
                  <a:solidFill>
                    <a:schemeClr val="tx1"/>
                  </a:solidFill>
                </a:rPr>
                <a:t>+</a:t>
              </a:r>
              <a:r>
                <a:rPr lang="el-GR" baseline="0">
                  <a:solidFill>
                    <a:schemeClr val="tx1"/>
                  </a:solidFill>
                </a:rPr>
                <a:t>π</a:t>
              </a:r>
              <a:r>
                <a:rPr lang="en-US" baseline="0">
                  <a:solidFill>
                    <a:schemeClr val="tx1"/>
                  </a:solidFill>
                </a:rPr>
                <a:t> </a:t>
              </a:r>
              <a:r>
                <a:rPr lang="en-US" baseline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l-GR" baseline="0">
                  <a:solidFill>
                    <a:schemeClr val="tx1"/>
                  </a:solidFill>
                </a:rPr>
                <a:t>ρ</a:t>
              </a:r>
              <a:r>
                <a:rPr lang="en-US" baseline="0">
                  <a:solidFill>
                    <a:schemeClr val="tx1"/>
                  </a:solidFill>
                </a:rPr>
                <a:t> </a:t>
              </a:r>
              <a:r>
                <a:rPr lang="en-US" baseline="0">
                  <a:solidFill>
                    <a:schemeClr val="tx1"/>
                  </a:solidFill>
                  <a:sym typeface="Wingdings" pitchFamily="2" charset="2"/>
                </a:rPr>
                <a:t> </a:t>
              </a:r>
              <a:r>
                <a:rPr lang="en-US" i="1" baseline="0">
                  <a:solidFill>
                    <a:schemeClr val="tx1"/>
                  </a:solidFill>
                  <a:sym typeface="Wingdings" pitchFamily="2" charset="2"/>
                </a:rPr>
                <a:t>e</a:t>
              </a:r>
              <a:r>
                <a:rPr lang="en-US" i="1" baseline="30000">
                  <a:solidFill>
                    <a:schemeClr val="tx1"/>
                  </a:solidFill>
                  <a:sym typeface="Wingdings" pitchFamily="2" charset="2"/>
                </a:rPr>
                <a:t>+</a:t>
              </a:r>
              <a:r>
                <a:rPr lang="en-US" baseline="0">
                  <a:solidFill>
                    <a:schemeClr val="tx1"/>
                  </a:solidFill>
                </a:rPr>
                <a:t> + </a:t>
              </a:r>
              <a:r>
                <a:rPr lang="en-US" i="1" baseline="0">
                  <a:solidFill>
                    <a:schemeClr val="tx1"/>
                  </a:solidFill>
                  <a:sym typeface="Wingdings" pitchFamily="2" charset="2"/>
                </a:rPr>
                <a:t>e</a:t>
              </a:r>
              <a:r>
                <a:rPr lang="en-US" i="1" baseline="30000">
                  <a:solidFill>
                    <a:schemeClr val="tx1"/>
                  </a:solidFill>
                  <a:sym typeface="Wingdings" pitchFamily="2" charset="2"/>
                </a:rPr>
                <a:t>-</a:t>
              </a:r>
              <a:endParaRPr lang="ru-RU" baseline="0">
                <a:solidFill>
                  <a:schemeClr val="tx1"/>
                </a:solidFill>
              </a:endParaRPr>
            </a:p>
          </p:txBody>
        </p:sp>
        <p:cxnSp>
          <p:nvCxnSpPr>
            <p:cNvPr id="37898" name="Прямая со стрелкой 14"/>
            <p:cNvCxnSpPr>
              <a:cxnSpLocks noChangeShapeType="1"/>
            </p:cNvCxnSpPr>
            <p:nvPr/>
          </p:nvCxnSpPr>
          <p:spPr bwMode="auto">
            <a:xfrm rot="10800000" flipV="1">
              <a:off x="3492500" y="1268413"/>
              <a:ext cx="2374900" cy="13684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7899" name="TextBox 17"/>
            <p:cNvSpPr txBox="1">
              <a:spLocks noChangeArrowheads="1"/>
            </p:cNvSpPr>
            <p:nvPr/>
          </p:nvSpPr>
          <p:spPr bwMode="auto">
            <a:xfrm>
              <a:off x="6588125" y="692150"/>
              <a:ext cx="3603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aseline="0">
                  <a:solidFill>
                    <a:schemeClr val="tx1"/>
                  </a:solidFill>
                </a:rPr>
                <a:t>+</a:t>
              </a:r>
              <a:endParaRPr lang="ru-RU" sz="2400" baseline="0">
                <a:solidFill>
                  <a:schemeClr val="tx1"/>
                </a:solidFill>
              </a:endParaRPr>
            </a:p>
          </p:txBody>
        </p:sp>
        <p:sp>
          <p:nvSpPr>
            <p:cNvPr id="37900" name="TextBox 18"/>
            <p:cNvSpPr txBox="1">
              <a:spLocks noChangeArrowheads="1"/>
            </p:cNvSpPr>
            <p:nvPr/>
          </p:nvSpPr>
          <p:spPr bwMode="auto">
            <a:xfrm>
              <a:off x="5364163" y="2492375"/>
              <a:ext cx="2711450" cy="339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0">
                  <a:solidFill>
                    <a:schemeClr val="tx1"/>
                  </a:solidFill>
                </a:rPr>
                <a:t>in-medium </a:t>
              </a:r>
              <a:r>
                <a:rPr lang="el-GR" sz="1600" baseline="0">
                  <a:solidFill>
                    <a:schemeClr val="tx1"/>
                  </a:solidFill>
                </a:rPr>
                <a:t>ρ</a:t>
              </a:r>
              <a:r>
                <a:rPr lang="en-US" sz="1600" baseline="0">
                  <a:solidFill>
                    <a:schemeClr val="tx1"/>
                  </a:solidFill>
                </a:rPr>
                <a:t> – width spread</a:t>
              </a:r>
              <a:endParaRPr lang="ru-RU" sz="1600" baseline="0">
                <a:solidFill>
                  <a:schemeClr val="tx1"/>
                </a:solidFill>
              </a:endParaRPr>
            </a:p>
          </p:txBody>
        </p:sp>
        <p:cxnSp>
          <p:nvCxnSpPr>
            <p:cNvPr id="37901" name="Прямая со стрелкой 20"/>
            <p:cNvCxnSpPr>
              <a:cxnSpLocks noChangeShapeType="1"/>
              <a:stCxn id="37890" idx="1"/>
            </p:cNvCxnSpPr>
            <p:nvPr/>
          </p:nvCxnSpPr>
          <p:spPr bwMode="auto">
            <a:xfrm rot="10800000" flipV="1">
              <a:off x="3203575" y="2014538"/>
              <a:ext cx="2089150" cy="9826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902" name="Прямая со стрелкой 23"/>
            <p:cNvCxnSpPr>
              <a:cxnSpLocks noChangeShapeType="1"/>
              <a:stCxn id="37900" idx="1"/>
            </p:cNvCxnSpPr>
            <p:nvPr/>
          </p:nvCxnSpPr>
          <p:spPr bwMode="auto">
            <a:xfrm rot="10800000" flipV="1">
              <a:off x="3563938" y="2662238"/>
              <a:ext cx="1800225" cy="3349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7903" name="TextBox 17"/>
            <p:cNvSpPr txBox="1">
              <a:spLocks noChangeArrowheads="1"/>
            </p:cNvSpPr>
            <p:nvPr/>
          </p:nvSpPr>
          <p:spPr bwMode="auto">
            <a:xfrm>
              <a:off x="6659563" y="1484313"/>
              <a:ext cx="3603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aseline="0">
                  <a:solidFill>
                    <a:schemeClr val="tx1"/>
                  </a:solidFill>
                </a:rPr>
                <a:t>+</a:t>
              </a:r>
              <a:endParaRPr lang="ru-RU" sz="2400" baseline="0">
                <a:solidFill>
                  <a:schemeClr val="tx1"/>
                </a:solidFill>
              </a:endParaRPr>
            </a:p>
          </p:txBody>
        </p:sp>
        <p:sp>
          <p:nvSpPr>
            <p:cNvPr id="37904" name="TextBox 17"/>
            <p:cNvSpPr txBox="1">
              <a:spLocks noChangeArrowheads="1"/>
            </p:cNvSpPr>
            <p:nvPr/>
          </p:nvSpPr>
          <p:spPr bwMode="auto">
            <a:xfrm>
              <a:off x="6659563" y="2060575"/>
              <a:ext cx="3603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aseline="0">
                  <a:solidFill>
                    <a:schemeClr val="tx1"/>
                  </a:solidFill>
                </a:rPr>
                <a:t>+</a:t>
              </a:r>
              <a:endParaRPr lang="ru-RU" sz="2400" baseline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858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en-US" altLang="ja-JP" sz="3600" b="1" dirty="0" smtClean="0">
                <a:solidFill>
                  <a:schemeClr val="tx1"/>
                </a:solidFill>
                <a:ea typeface="MS PGothic" pitchFamily="34" charset="-128"/>
              </a:rPr>
              <a:t>Space-time Evolution of HIC</a:t>
            </a:r>
            <a:endParaRPr lang="ru-RU" dirty="0" smtClean="0"/>
          </a:p>
        </p:txBody>
      </p:sp>
      <p:pic>
        <p:nvPicPr>
          <p:cNvPr id="16387" name="Picture 3" descr="LightCone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6934200" cy="5464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4" descr="pic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5257800"/>
            <a:ext cx="2133600" cy="1600200"/>
          </a:xfrm>
          <a:noFill/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3635375" y="2276475"/>
            <a:ext cx="107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 10 fm/c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929313" y="4071938"/>
            <a:ext cx="41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aseline="0"/>
              <a:t>?</a:t>
            </a:r>
          </a:p>
        </p:txBody>
      </p:sp>
      <p:cxnSp>
        <p:nvCxnSpPr>
          <p:cNvPr id="16391" name="Прямая со стрелкой 13"/>
          <p:cNvCxnSpPr>
            <a:cxnSpLocks noChangeShapeType="1"/>
          </p:cNvCxnSpPr>
          <p:nvPr/>
        </p:nvCxnSpPr>
        <p:spPr bwMode="auto">
          <a:xfrm rot="10800000">
            <a:off x="4714875" y="4357688"/>
            <a:ext cx="1143000" cy="38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Phase diagram – artist’s view</a:t>
            </a:r>
            <a:endParaRPr lang="ru-RU" sz="2800" b="1" smtClean="0">
              <a:solidFill>
                <a:schemeClr val="accent2"/>
              </a:solidFill>
            </a:endParaRPr>
          </a:p>
        </p:txBody>
      </p:sp>
      <p:pic>
        <p:nvPicPr>
          <p:cNvPr id="17411" name="Picture 4" descr="diagram_1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36000"/>
          </a:blip>
          <a:srcRect/>
          <a:stretch>
            <a:fillRect/>
          </a:stretch>
        </p:blipFill>
        <p:spPr>
          <a:xfrm>
            <a:off x="900113" y="1341438"/>
            <a:ext cx="7786687" cy="4464050"/>
          </a:xfrm>
          <a:noFill/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195513" y="6165850"/>
            <a:ext cx="5619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Phases of strongly interacting nuclear matter</a:t>
            </a:r>
            <a:endParaRPr lang="ru-RU">
              <a:solidFill>
                <a:srgbClr val="0066FF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124075" y="4868863"/>
            <a:ext cx="5746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33CC33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051050" y="4797425"/>
            <a:ext cx="720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33CC33"/>
                </a:solidFill>
              </a:rPr>
              <a:t>L-G</a:t>
            </a:r>
            <a:endParaRPr lang="ru-RU" sz="160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476672"/>
            <a:ext cx="878497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aseline="-25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xcitation </a:t>
            </a:r>
            <a:r>
              <a:rPr lang="en-US" sz="3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particle yields and ratios (π, </a:t>
            </a:r>
            <a:r>
              <a:rPr lang="en-US" sz="320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Λ, Σ, Ξ, Ω</a:t>
            </a:r>
            <a:r>
              <a:rPr lang="en-US" sz="3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range:  </a:t>
            </a:r>
            <a:r>
              <a:rPr lang="en-US" sz="2800" i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√s = 3 – 11 </a:t>
            </a:r>
            <a:r>
              <a:rPr lang="en-US" sz="2800" b="0" i="1" baseline="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800" b="0" i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800" b="0" i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interesting!</a:t>
            </a:r>
            <a:endParaRPr lang="en-US" sz="2800" b="0" i="1" baseline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de-DE" sz="2800" baseline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Enhanced yield of </a:t>
            </a:r>
            <a:r>
              <a:rPr lang="en-US" sz="2800" baseline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>
              <a:defRPr/>
            </a:pPr>
            <a:r>
              <a:rPr lang="de-DE" sz="2400" baseline="0" dirty="0" err="1" smtClean="0">
                <a:solidFill>
                  <a:schemeClr val="tx1"/>
                </a:solidFill>
              </a:rPr>
              <a:t>experiments</a:t>
            </a:r>
            <a:r>
              <a:rPr lang="ru-RU" sz="2400" baseline="0" dirty="0" smtClean="0">
                <a:solidFill>
                  <a:schemeClr val="tx1"/>
                </a:solidFill>
              </a:rPr>
              <a:t>:</a:t>
            </a:r>
            <a:r>
              <a:rPr lang="de-DE" sz="2400" baseline="0" dirty="0" smtClean="0">
                <a:solidFill>
                  <a:schemeClr val="tx1"/>
                </a:solidFill>
              </a:rPr>
              <a:t>       </a:t>
            </a:r>
            <a:r>
              <a:rPr lang="de-DE" sz="2400" baseline="0" dirty="0" err="1" smtClean="0">
                <a:solidFill>
                  <a:schemeClr val="tx1"/>
                </a:solidFill>
              </a:rPr>
              <a:t>KaoS</a:t>
            </a:r>
            <a:r>
              <a:rPr lang="de-DE" sz="2400" baseline="0" dirty="0" smtClean="0">
                <a:solidFill>
                  <a:schemeClr val="tx1"/>
                </a:solidFill>
              </a:rPr>
              <a:t> </a:t>
            </a:r>
            <a:r>
              <a:rPr lang="de-DE" sz="2400" baseline="0" dirty="0" err="1">
                <a:solidFill>
                  <a:schemeClr val="tx1"/>
                </a:solidFill>
              </a:rPr>
              <a:t>at</a:t>
            </a:r>
            <a:r>
              <a:rPr lang="de-DE" sz="2400" baseline="0" dirty="0">
                <a:solidFill>
                  <a:schemeClr val="tx1"/>
                </a:solidFill>
              </a:rPr>
              <a:t> SIS, AGS, NA49 </a:t>
            </a:r>
            <a:endParaRPr lang="de-DE" sz="2400" baseline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de-DE" sz="2400" baseline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24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8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Horn </a:t>
            </a:r>
            <a:r>
              <a:rPr lang="de-DE" sz="2800" baseline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Effect</a:t>
            </a:r>
            <a:r>
              <a:rPr lang="de-DE" sz="28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2400" b="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 </a:t>
            </a:r>
            <a:r>
              <a:rPr lang="en-US" sz="2400" b="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sz="24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K</a:t>
            </a:r>
            <a:r>
              <a:rPr lang="en-US" sz="2400" b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4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400" b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kern="0" baseline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Kink</a:t>
            </a:r>
            <a:r>
              <a:rPr lang="en-US" sz="2400" b="0" kern="0" baseline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b="0" kern="0" baseline="0" dirty="0">
                <a:solidFill>
                  <a:schemeClr val="tx2"/>
                </a:solidFill>
                <a:cs typeface="Times New Roman" pitchFamily="18" charset="0"/>
              </a:rPr>
              <a:t>in Inverse Slope of </a:t>
            </a:r>
            <a:r>
              <a:rPr lang="en-US" sz="2400" b="0" kern="0" baseline="0" dirty="0" err="1">
                <a:solidFill>
                  <a:schemeClr val="tx2"/>
                </a:solidFill>
                <a:cs typeface="Times New Roman" pitchFamily="18" charset="0"/>
              </a:rPr>
              <a:t>Kaon</a:t>
            </a:r>
            <a:r>
              <a:rPr lang="en-US" sz="2400" b="0" kern="0" baseline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b="0" kern="0" baseline="0" dirty="0" smtClean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en-US" sz="2400" b="0" kern="0" baseline="-25000" dirty="0" smtClean="0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en-US" sz="2400" b="0" kern="0" baseline="0" dirty="0" smtClean="0">
                <a:solidFill>
                  <a:schemeClr val="tx2"/>
                </a:solidFill>
                <a:cs typeface="Times New Roman" pitchFamily="18" charset="0"/>
              </a:rPr>
              <a:t> Distributions   </a:t>
            </a:r>
            <a:endParaRPr lang="ru-RU" sz="2400" b="0" kern="0" baseline="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de-DE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Experiments:      </a:t>
            </a:r>
            <a:r>
              <a:rPr lang="de-DE" sz="2400" baseline="0" dirty="0" smtClean="0">
                <a:solidFill>
                  <a:schemeClr val="tx1"/>
                </a:solidFill>
              </a:rPr>
              <a:t>NA49 STAR (BES RHIC </a:t>
            </a:r>
            <a:r>
              <a:rPr lang="de-DE" sz="2400" baseline="0" dirty="0" err="1" smtClean="0">
                <a:solidFill>
                  <a:schemeClr val="tx1"/>
                </a:solidFill>
              </a:rPr>
              <a:t>program</a:t>
            </a:r>
            <a:r>
              <a:rPr lang="de-DE" sz="2400" baseline="0" dirty="0" smtClean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endParaRPr lang="de-DE" sz="2400" baseline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28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Projects: </a:t>
            </a:r>
            <a:r>
              <a:rPr lang="de-DE" sz="2400" baseline="0" dirty="0" smtClean="0">
                <a:solidFill>
                  <a:schemeClr val="tx1"/>
                </a:solidFill>
              </a:rPr>
              <a:t>FAIR CBM, NICA</a:t>
            </a:r>
          </a:p>
          <a:p>
            <a:pPr>
              <a:defRPr/>
            </a:pPr>
            <a:endParaRPr lang="de-DE" sz="2800" baseline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832"/>
          </a:xfrm>
        </p:spPr>
        <p:txBody>
          <a:bodyPr/>
          <a:lstStyle/>
          <a:p>
            <a:pPr eaLnBrk="1" hangingPunct="1"/>
            <a:r>
              <a:rPr lang="en-US" sz="3200" b="1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yield of K</a:t>
            </a:r>
            <a:r>
              <a:rPr lang="en-US" sz="32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subthreshold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production</a:t>
            </a:r>
            <a:endParaRPr lang="el-GR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3995936" y="1196752"/>
            <a:ext cx="500404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chemeClr val="tx2"/>
                </a:solidFill>
              </a:rPr>
              <a:t>Transport models with NN-interactions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</a:t>
            </a:r>
            <a:r>
              <a:rPr lang="en-US" sz="2000" baseline="0" dirty="0" smtClean="0">
                <a:solidFill>
                  <a:srgbClr val="C00000"/>
                </a:solidFill>
              </a:rPr>
              <a:t>underestimate yield of  K</a:t>
            </a:r>
            <a:r>
              <a:rPr lang="en-US" sz="2000" baseline="30000" dirty="0" smtClean="0">
                <a:solidFill>
                  <a:srgbClr val="C00000"/>
                </a:solidFill>
              </a:rPr>
              <a:t>+</a:t>
            </a:r>
            <a:r>
              <a:rPr lang="en-US" sz="2000" baseline="0" dirty="0" smtClean="0">
                <a:solidFill>
                  <a:srgbClr val="C00000"/>
                </a:solidFill>
              </a:rPr>
              <a:t> by a factor of 6 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</a:t>
            </a:r>
            <a:r>
              <a:rPr lang="en-US" sz="2000" baseline="0" dirty="0" smtClean="0">
                <a:solidFill>
                  <a:srgbClr val="C00000"/>
                </a:solidFill>
              </a:rPr>
              <a:t>overestimate yield of  K</a:t>
            </a:r>
            <a:r>
              <a:rPr lang="en-US" sz="2000" baseline="30000" dirty="0" smtClean="0">
                <a:solidFill>
                  <a:srgbClr val="C00000"/>
                </a:solidFill>
              </a:rPr>
              <a:t>-</a:t>
            </a:r>
          </a:p>
          <a:p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0" y="2852936"/>
            <a:ext cx="2971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 baseline="0" dirty="0">
                <a:solidFill>
                  <a:schemeClr val="tx2"/>
                </a:solidFill>
              </a:rPr>
              <a:t>J. Phys. G: </a:t>
            </a:r>
            <a:r>
              <a:rPr lang="en-US" b="0" i="1" baseline="0" dirty="0" err="1">
                <a:solidFill>
                  <a:schemeClr val="tx2"/>
                </a:solidFill>
              </a:rPr>
              <a:t>Nucl</a:t>
            </a:r>
            <a:r>
              <a:rPr lang="en-US" b="0" i="1" baseline="0" dirty="0">
                <a:solidFill>
                  <a:schemeClr val="tx2"/>
                </a:solidFill>
              </a:rPr>
              <a:t>. Part. Phys. 27 (2001) </a:t>
            </a:r>
            <a:r>
              <a:rPr lang="en-US" b="0" i="1" baseline="0" dirty="0" smtClean="0">
                <a:solidFill>
                  <a:schemeClr val="tx2"/>
                </a:solidFill>
              </a:rPr>
              <a:t>275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75656" y="1628800"/>
            <a:ext cx="2662064" cy="936104"/>
          </a:xfrm>
        </p:spPr>
        <p:txBody>
          <a:bodyPr/>
          <a:lstStyle/>
          <a:p>
            <a:pPr>
              <a:buNone/>
            </a:pPr>
            <a:r>
              <a:rPr lang="en-US" b="1" dirty="0" err="1" smtClean="0"/>
              <a:t>KaoS</a:t>
            </a:r>
            <a:r>
              <a:rPr lang="en-US" b="1" dirty="0" smtClean="0"/>
              <a:t> at SIS</a:t>
            </a:r>
            <a:endParaRPr lang="ru-RU" b="1" dirty="0"/>
          </a:p>
        </p:txBody>
      </p:sp>
      <p:pic>
        <p:nvPicPr>
          <p:cNvPr id="7" name="Рисунок 6" descr="kao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095750" cy="386715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51920" y="3861048"/>
            <a:ext cx="500404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chemeClr val="tx2"/>
                </a:solidFill>
              </a:rPr>
              <a:t>RQMD: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2"/>
                </a:solidFill>
              </a:rPr>
              <a:t> </a:t>
            </a:r>
            <a:r>
              <a:rPr lang="en-US" sz="2000" baseline="0" dirty="0" smtClean="0">
                <a:solidFill>
                  <a:schemeClr val="tx2"/>
                </a:solidFill>
              </a:rPr>
              <a:t>K</a:t>
            </a:r>
            <a:r>
              <a:rPr lang="en-US" sz="2000" baseline="30000" dirty="0" smtClean="0">
                <a:solidFill>
                  <a:schemeClr val="tx2"/>
                </a:solidFill>
              </a:rPr>
              <a:t>+ </a:t>
            </a:r>
            <a:r>
              <a:rPr lang="en-US" sz="2000" baseline="0" dirty="0" smtClean="0">
                <a:solidFill>
                  <a:schemeClr val="tx2"/>
                </a:solidFill>
              </a:rPr>
              <a:t>N repulsive potential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2"/>
                </a:solidFill>
              </a:rPr>
              <a:t> </a:t>
            </a:r>
            <a:r>
              <a:rPr lang="en-US" sz="2000" baseline="0" dirty="0" smtClean="0">
                <a:solidFill>
                  <a:schemeClr val="tx2"/>
                </a:solidFill>
              </a:rPr>
              <a:t> K</a:t>
            </a:r>
            <a:r>
              <a:rPr lang="en-US" sz="2000" baseline="30000" dirty="0" smtClean="0">
                <a:solidFill>
                  <a:schemeClr val="tx2"/>
                </a:solidFill>
              </a:rPr>
              <a:t>- </a:t>
            </a:r>
            <a:r>
              <a:rPr lang="en-US" sz="2000" baseline="0" dirty="0" smtClean="0">
                <a:solidFill>
                  <a:schemeClr val="tx2"/>
                </a:solidFill>
              </a:rPr>
              <a:t>N attractive potential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2"/>
                </a:solidFill>
              </a:rPr>
              <a:t> </a:t>
            </a:r>
            <a:r>
              <a:rPr lang="en-US" sz="2000" baseline="0" dirty="0" smtClean="0">
                <a:solidFill>
                  <a:schemeClr val="tx2"/>
                </a:solidFill>
              </a:rPr>
              <a:t>Momentum dependent </a:t>
            </a:r>
            <a:r>
              <a:rPr lang="en-US" sz="2000" baseline="0" dirty="0" err="1" smtClean="0">
                <a:solidFill>
                  <a:schemeClr val="tx2"/>
                </a:solidFill>
              </a:rPr>
              <a:t>Skyrme</a:t>
            </a:r>
            <a:r>
              <a:rPr lang="en-US" sz="2000" baseline="0" dirty="0" smtClean="0">
                <a:solidFill>
                  <a:schemeClr val="tx2"/>
                </a:solidFill>
              </a:rPr>
              <a:t> forces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tx2"/>
                </a:solidFill>
              </a:rPr>
              <a:t> C</a:t>
            </a:r>
            <a:r>
              <a:rPr lang="en-US" sz="2000" baseline="0" dirty="0" smtClean="0">
                <a:solidFill>
                  <a:schemeClr val="tx2"/>
                </a:solidFill>
              </a:rPr>
              <a:t>ompression parameter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aseline="0" dirty="0">
                <a:solidFill>
                  <a:schemeClr val="tx2"/>
                </a:solidFill>
              </a:rPr>
              <a:t> </a:t>
            </a:r>
            <a:r>
              <a:rPr lang="en-US" sz="2000" baseline="0" dirty="0" smtClean="0">
                <a:solidFill>
                  <a:schemeClr val="tx2"/>
                </a:solidFill>
              </a:rPr>
              <a:t>soft – 200 </a:t>
            </a:r>
            <a:r>
              <a:rPr lang="en-US" sz="2000" baseline="0" dirty="0" err="1" smtClean="0">
                <a:solidFill>
                  <a:schemeClr val="tx2"/>
                </a:solidFill>
              </a:rPr>
              <a:t>MeV</a:t>
            </a:r>
            <a:endParaRPr lang="en-US" sz="2000" baseline="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baseline="0" dirty="0">
                <a:solidFill>
                  <a:schemeClr val="tx2"/>
                </a:solidFill>
              </a:rPr>
              <a:t> </a:t>
            </a:r>
            <a:r>
              <a:rPr lang="en-US" sz="2000" baseline="0" dirty="0" smtClean="0">
                <a:solidFill>
                  <a:schemeClr val="tx2"/>
                </a:solidFill>
              </a:rPr>
              <a:t>hard – 380 </a:t>
            </a:r>
            <a:r>
              <a:rPr lang="en-US" sz="2000" baseline="0" dirty="0" err="1" smtClean="0">
                <a:solidFill>
                  <a:schemeClr val="tx2"/>
                </a:solidFill>
              </a:rPr>
              <a:t>MeV</a:t>
            </a:r>
            <a:endParaRPr lang="en-US" sz="2000" baseline="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2000" baseline="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aseline="0" dirty="0" smtClean="0">
              <a:solidFill>
                <a:schemeClr val="tx2"/>
              </a:solidFill>
            </a:endParaRPr>
          </a:p>
          <a:p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63341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Excitation functions of K</a:t>
            </a:r>
            <a:r>
              <a:rPr lang="en-US" sz="2800" b="1" baseline="30000" smtClean="0">
                <a:solidFill>
                  <a:schemeClr val="accent2"/>
                </a:solidFill>
              </a:rPr>
              <a:t>+</a:t>
            </a:r>
            <a:r>
              <a:rPr lang="en-US" sz="2800" b="1" smtClean="0">
                <a:solidFill>
                  <a:schemeClr val="accent2"/>
                </a:solidFill>
              </a:rPr>
              <a:t>/</a:t>
            </a:r>
            <a:r>
              <a:rPr lang="el-GR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800" b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l-GR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l-GR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ratios</a:t>
            </a:r>
            <a:endParaRPr lang="el-GR" sz="28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692150"/>
            <a:ext cx="5030788" cy="6165850"/>
          </a:xfrm>
          <a:noFill/>
        </p:spPr>
      </p:pic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5219700" y="1773238"/>
            <a:ext cx="3851275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aseline="0" dirty="0" smtClean="0">
                <a:solidFill>
                  <a:srgbClr val="C00000"/>
                </a:solidFill>
              </a:rPr>
              <a:t> Clear evidence for “horn” structure in K+/pi+ and Lambda/pi+ at </a:t>
            </a:r>
            <a:r>
              <a:rPr lang="en-US" sz="2000" baseline="0" dirty="0">
                <a:solidFill>
                  <a:srgbClr val="C00000"/>
                </a:solidFill>
                <a:cs typeface="Times New Roman" pitchFamily="18" charset="0"/>
              </a:rPr>
              <a:t>~30 A </a:t>
            </a:r>
            <a:r>
              <a:rPr lang="en-US" sz="2000" baseline="0" dirty="0" err="1">
                <a:solidFill>
                  <a:srgbClr val="C00000"/>
                </a:solidFill>
                <a:cs typeface="Times New Roman" pitchFamily="18" charset="0"/>
              </a:rPr>
              <a:t>GeV</a:t>
            </a:r>
            <a:r>
              <a:rPr lang="en-US" sz="2000" baseline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aseline="0" dirty="0" smtClean="0">
                <a:solidFill>
                  <a:srgbClr val="C00000"/>
                </a:solidFill>
              </a:rPr>
              <a:t>!</a:t>
            </a:r>
          </a:p>
          <a:p>
            <a:endParaRPr lang="en-US" sz="2000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>
                <a:solidFill>
                  <a:srgbClr val="C00000"/>
                </a:solidFill>
              </a:rPr>
              <a:t> Non-horn structure in K-/pi-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baseline="0" dirty="0" smtClean="0">
                <a:solidFill>
                  <a:schemeClr val="accent2"/>
                </a:solidFill>
                <a:cs typeface="Times New Roman" pitchFamily="18" charset="0"/>
              </a:rPr>
              <a:t> “</a:t>
            </a:r>
            <a:r>
              <a:rPr lang="en-US" sz="2000" b="1" baseline="0" dirty="0">
                <a:solidFill>
                  <a:schemeClr val="accent2"/>
                </a:solidFill>
                <a:cs typeface="Times New Roman" pitchFamily="18" charset="0"/>
              </a:rPr>
              <a:t>horn</a:t>
            </a:r>
            <a:r>
              <a:rPr lang="en-US" sz="2000" b="1" baseline="0" dirty="0" smtClean="0">
                <a:solidFill>
                  <a:schemeClr val="accent2"/>
                </a:solidFill>
                <a:cs typeface="Times New Roman" pitchFamily="18" charset="0"/>
              </a:rPr>
              <a:t>” is </a:t>
            </a:r>
            <a:r>
              <a:rPr lang="en-US" sz="2000" b="1" baseline="0" dirty="0">
                <a:solidFill>
                  <a:srgbClr val="C00000"/>
                </a:solidFill>
                <a:cs typeface="Times New Roman" pitchFamily="18" charset="0"/>
              </a:rPr>
              <a:t>not reproduced </a:t>
            </a:r>
            <a:r>
              <a:rPr lang="en-US" sz="2000" b="1" baseline="0" dirty="0">
                <a:solidFill>
                  <a:schemeClr val="accent2"/>
                </a:solidFill>
                <a:cs typeface="Times New Roman" pitchFamily="18" charset="0"/>
              </a:rPr>
              <a:t>by </a:t>
            </a:r>
            <a:r>
              <a:rPr lang="en-US" sz="2000" b="1" baseline="0" dirty="0" err="1">
                <a:solidFill>
                  <a:schemeClr val="accent2"/>
                </a:solidFill>
                <a:cs typeface="Times New Roman" pitchFamily="18" charset="0"/>
              </a:rPr>
              <a:t>hadronic</a:t>
            </a:r>
            <a:r>
              <a:rPr lang="en-US" sz="2000" b="1" baseline="0" dirty="0">
                <a:solidFill>
                  <a:schemeClr val="accent2"/>
                </a:solidFill>
                <a:cs typeface="Times New Roman" pitchFamily="18" charset="0"/>
              </a:rPr>
              <a:t> transport </a:t>
            </a:r>
            <a:r>
              <a:rPr lang="en-US" sz="2000" b="1" baseline="0" dirty="0" smtClean="0">
                <a:solidFill>
                  <a:schemeClr val="accent2"/>
                </a:solidFill>
                <a:cs typeface="Times New Roman" pitchFamily="18" charset="0"/>
              </a:rPr>
              <a:t>models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aseline="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000" baseline="0" dirty="0" smtClean="0">
                <a:solidFill>
                  <a:srgbClr val="C00000"/>
                </a:solidFill>
                <a:cs typeface="Times New Roman" pitchFamily="18" charset="0"/>
              </a:rPr>
              <a:t>New degrees of freedom?</a:t>
            </a:r>
            <a:endParaRPr lang="en-US" sz="2000" b="1" baseline="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l-GR" sz="2000" b="1" baseline="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36096" y="836712"/>
            <a:ext cx="2971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C69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(2004) 015202 PRL </a:t>
            </a:r>
            <a:r>
              <a:rPr lang="en-US" sz="1800" b="1" i="1" dirty="0">
                <a:solidFill>
                  <a:schemeClr val="accent1">
                    <a:lumMod val="50000"/>
                  </a:schemeClr>
                </a:solidFill>
              </a:rPr>
              <a:t>92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(2004) 013302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Is ‘horn’-effect a signal of PT?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00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 </a:t>
            </a:r>
            <a:r>
              <a:rPr lang="en-US" sz="2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Rafelski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Phys. Rep. 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 (1982) 331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de-DE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Strangeness</a:t>
            </a:r>
            <a:r>
              <a: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de-DE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</a:t>
            </a:r>
            <a:r>
              <a:rPr lang="de-DE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deconfinement</a:t>
            </a:r>
            <a:endParaRPr lang="de-DE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 Strangeness production </a:t>
            </a:r>
          </a:p>
          <a:p>
            <a:pPr eaLnBrk="1" hangingPunct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matter: 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N+N -&gt; N+</a:t>
            </a:r>
            <a:r>
              <a:rPr lang="el-G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+K   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l-G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= 670 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</a:t>
            </a:r>
            <a:r>
              <a: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+N -&gt; </a:t>
            </a:r>
            <a:r>
              <a:rPr lang="el-G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+K   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l-G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= 535 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QGP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quarks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</a:t>
            </a:r>
            <a:r>
              <a: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l-G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= 300 </a:t>
            </a:r>
            <a:r>
              <a:rPr lang="de-DE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</a:t>
            </a:r>
            <a:r>
              <a:rPr lang="de-DE" sz="2800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cheaper</a:t>
            </a:r>
            <a:r>
              <a:rPr lang="de-DE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!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5536" y="5445224"/>
          <a:ext cx="310006" cy="446155"/>
        </p:xfrm>
        <a:graphic>
          <a:graphicData uri="http://schemas.openxmlformats.org/presentationml/2006/ole">
            <p:oleObj spid="_x0000_s88066" name="Формула" r:id="rId4" imgW="1774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include{Texpoint-inp}&#10;\begin{document}&#10;\includegraphics[width=18cm]{fig11.eps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31"/>
  <p:tag name="BOXHEIGHT" val="442"/>
  <p:tag name="BOXFONT" val="10"/>
  <p:tag name="BOXWRAP" val="False"/>
  <p:tag name="WORKAROUNDTRANSPARENCYBUG" val="False"/>
  <p:tag name="ALLOWFONTSUBSTITUTION" val="False"/>
  <p:tag name="BITMAPFORMAT" val="png256"/>
  <p:tag name="ORIGWIDTH" val="510"/>
  <p:tag name="PICTUREFILESIZE" val="4531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-1200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-12000" smtClean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37602</TotalTime>
  <Words>2032</Words>
  <Application>Microsoft Office PowerPoint</Application>
  <PresentationFormat>Экран (4:3)</PresentationFormat>
  <Paragraphs>347</Paragraphs>
  <Slides>36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Default Design</vt:lpstr>
      <vt:lpstr>Формула</vt:lpstr>
      <vt:lpstr>Graph</vt:lpstr>
      <vt:lpstr>Hyperon Production in HIC: the role of initial state in “horn-effect”  </vt:lpstr>
      <vt:lpstr>Слайд 2</vt:lpstr>
      <vt:lpstr> Is “horn-effect” a manifestation of phase transition?</vt:lpstr>
      <vt:lpstr>Space-time Evolution of HIC</vt:lpstr>
      <vt:lpstr>Phase diagram – artist’s view</vt:lpstr>
      <vt:lpstr>Слайд 6</vt:lpstr>
      <vt:lpstr>Enhanced yield of K+  in subthreshold kaon production</vt:lpstr>
      <vt:lpstr>Excitation functions of K+/π+, K-/π- and (Λ+Σ0)/π ratios</vt:lpstr>
      <vt:lpstr>Is ‘horn’-effect a signal of PT?</vt:lpstr>
      <vt:lpstr>Models</vt:lpstr>
      <vt:lpstr>FAIR–NICA Energy Range </vt:lpstr>
      <vt:lpstr>Nucleon Transition into Hyperon Phase</vt:lpstr>
      <vt:lpstr>Requirements for nucleon  hyperon transition</vt:lpstr>
      <vt:lpstr>Слайд 14</vt:lpstr>
      <vt:lpstr>Strangeness Enhancment Mechanism in HIC </vt:lpstr>
      <vt:lpstr>But why ‘horn’ structure takes place for K+/π+  but not for K-/π- ?</vt:lpstr>
      <vt:lpstr>Proton Transformations channels </vt:lpstr>
      <vt:lpstr>Neutron Transformations channels</vt:lpstr>
      <vt:lpstr>Stangeness Production in central HIC</vt:lpstr>
      <vt:lpstr>Stangeness Production in central HIC</vt:lpstr>
      <vt:lpstr>Слайд 21</vt:lpstr>
      <vt:lpstr>Thank you for your attention!</vt:lpstr>
      <vt:lpstr>What could be studied in BM&amp;N-NICA-FAIR energy region</vt:lpstr>
      <vt:lpstr>Inverse T slopes of K+ and K- spectra</vt:lpstr>
      <vt:lpstr>Models</vt:lpstr>
      <vt:lpstr>Models</vt:lpstr>
      <vt:lpstr>Models</vt:lpstr>
      <vt:lpstr>Models</vt:lpstr>
      <vt:lpstr>Models</vt:lpstr>
      <vt:lpstr>Слайд 30</vt:lpstr>
      <vt:lpstr>Models</vt:lpstr>
      <vt:lpstr>Слайд 32</vt:lpstr>
      <vt:lpstr>  Dileptons Yield</vt:lpstr>
      <vt:lpstr>Physics Motivation</vt:lpstr>
      <vt:lpstr>Modelling of in-medium spectral functions for vector mesons</vt:lpstr>
      <vt:lpstr>Слайд 36</vt:lpstr>
    </vt:vector>
  </TitlesOfParts>
  <Company>FIAS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Bratkovskaya</dc:creator>
  <cp:lastModifiedBy>Genis</cp:lastModifiedBy>
  <cp:revision>628</cp:revision>
  <dcterms:created xsi:type="dcterms:W3CDTF">2005-03-25T22:25:44Z</dcterms:created>
  <dcterms:modified xsi:type="dcterms:W3CDTF">2015-07-11T14:44:42Z</dcterms:modified>
</cp:coreProperties>
</file>