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54" r:id="rId2"/>
    <p:sldId id="760" r:id="rId3"/>
    <p:sldId id="752" r:id="rId4"/>
    <p:sldId id="803" r:id="rId5"/>
    <p:sldId id="753" r:id="rId6"/>
    <p:sldId id="759" r:id="rId7"/>
    <p:sldId id="774" r:id="rId8"/>
    <p:sldId id="771" r:id="rId9"/>
    <p:sldId id="764" r:id="rId10"/>
    <p:sldId id="755" r:id="rId11"/>
    <p:sldId id="776" r:id="rId12"/>
    <p:sldId id="770" r:id="rId13"/>
    <p:sldId id="765" r:id="rId14"/>
    <p:sldId id="795" r:id="rId15"/>
    <p:sldId id="768" r:id="rId16"/>
    <p:sldId id="769" r:id="rId17"/>
    <p:sldId id="807" r:id="rId18"/>
    <p:sldId id="772" r:id="rId19"/>
    <p:sldId id="780" r:id="rId20"/>
    <p:sldId id="777" r:id="rId21"/>
    <p:sldId id="796" r:id="rId22"/>
    <p:sldId id="778" r:id="rId23"/>
    <p:sldId id="801" r:id="rId24"/>
    <p:sldId id="802" r:id="rId25"/>
    <p:sldId id="779" r:id="rId26"/>
    <p:sldId id="763" r:id="rId27"/>
    <p:sldId id="805" r:id="rId28"/>
    <p:sldId id="812" r:id="rId29"/>
    <p:sldId id="808" r:id="rId30"/>
    <p:sldId id="809" r:id="rId31"/>
    <p:sldId id="810" r:id="rId32"/>
    <p:sldId id="811" r:id="rId33"/>
  </p:sldIdLst>
  <p:sldSz cx="9144000" cy="6858000" type="screen4x3"/>
  <p:notesSz cx="6797675" cy="9928225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CC"/>
    <a:srgbClr val="00CC00"/>
    <a:srgbClr val="CC0099"/>
    <a:srgbClr val="CC00CC"/>
    <a:srgbClr val="DEA900"/>
    <a:srgbClr val="006600"/>
    <a:srgbClr val="FFFF99"/>
    <a:srgbClr val="3399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9462" autoAdjust="0"/>
  </p:normalViewPr>
  <p:slideViewPr>
    <p:cSldViewPr>
      <p:cViewPr varScale="1">
        <p:scale>
          <a:sx n="69" d="100"/>
          <a:sy n="6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6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78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1935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78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68C6E874-DFB3-4A49-BCFE-8F9A8CA583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78" y="1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89" y="4716256"/>
            <a:ext cx="4983507" cy="44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algn="l" defTabSz="933652">
              <a:defRPr sz="1200"/>
            </a:lvl1pPr>
          </a:lstStyle>
          <a:p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78" y="9432498"/>
            <a:ext cx="2945297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90" tIns="46645" rIns="93290" bIns="46645" numCol="1" anchor="b" anchorCtr="0" compatLnSpc="1">
            <a:prstTxWarp prst="textNoShape">
              <a:avLst/>
            </a:prstTxWarp>
          </a:bodyPr>
          <a:lstStyle>
            <a:lvl1pPr defTabSz="933652">
              <a:defRPr sz="1200"/>
            </a:lvl1pPr>
          </a:lstStyle>
          <a:p>
            <a:fld id="{D0B4387F-57BD-4908-A6D3-257DBB6E43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5700" cy="3724275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5"/>
            <a:ext cx="5436909" cy="4467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4" tIns="46197" rIns="92394" bIns="46197"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2335B631-6A86-4E2B-9478-CEFA1427455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C911C5C1-6868-4D50-881E-8421DD79A3F9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round/>
          </a:ln>
        </p:spPr>
        <p:txBody>
          <a:bodyPr/>
          <a:lstStyle/>
          <a:p>
            <a:fld id="{C911C5C1-6868-4D50-881E-8421DD79A3F9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4063"/>
            <a:ext cx="4959350" cy="3719512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383" y="4716586"/>
            <a:ext cx="5430751" cy="4460581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5B0841-21C4-42A5-8FFD-1A1ED8796B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2201E-31C4-42F0-A915-EC5CA84CD4A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F1242-8E94-4BC3-9D27-44D4CF671F5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3A9AB-A3B6-4FC6-91B8-05319890BC9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17F7C-7AA8-4A1E-BF90-8F895A0EAF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3319C-099A-452C-A4AA-53F1985A434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998B3-D3ED-4FC1-8E28-FF13DE39F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E2636-4187-4483-843D-2C2EAC4C3B24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AD4D7-D0E4-41FC-8A30-5F3640A6C4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52C59-69F4-41F1-B1F2-90FE5B28546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F49A7-93C0-4342-A9C9-23BF5F52A7C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FA928-FE76-4324-8755-5199E137174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D491D-C976-4ED7-B0C3-CBC4056761E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4934A07-89AB-4B91-AC42-1553F027E20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2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56.png"/><Relationship Id="rId10" Type="http://schemas.openxmlformats.org/officeDocument/2006/relationships/image" Target="../media/image23.png"/><Relationship Id="rId4" Type="http://schemas.openxmlformats.org/officeDocument/2006/relationships/image" Target="../media/image55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8.png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png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66.png"/><Relationship Id="rId10" Type="http://schemas.openxmlformats.org/officeDocument/2006/relationships/image" Target="../media/image23.png"/><Relationship Id="rId4" Type="http://schemas.openxmlformats.org/officeDocument/2006/relationships/image" Target="../media/image65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6.png"/><Relationship Id="rId10" Type="http://schemas.openxmlformats.org/officeDocument/2006/relationships/image" Target="../media/image24.png"/><Relationship Id="rId19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K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3" name="Text Box 13"/>
          <p:cNvSpPr txBox="1">
            <a:spLocks noChangeArrowheads="1"/>
          </p:cNvSpPr>
          <p:nvPr/>
        </p:nvSpPr>
        <p:spPr bwMode="auto">
          <a:xfrm>
            <a:off x="1905000" y="43434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dirty="0" smtClean="0">
                <a:solidFill>
                  <a:srgbClr val="CC00CC"/>
                </a:solidFill>
                <a:latin typeface="Arial" pitchFamily="34" charset="0"/>
              </a:rPr>
              <a:t>Peking University  </a:t>
            </a:r>
            <a:endParaRPr lang="en-US" altLang="zh-CN" dirty="0">
              <a:solidFill>
                <a:srgbClr val="CC00CC"/>
              </a:solidFill>
              <a:latin typeface="Arial" pitchFamily="34" charset="0"/>
            </a:endParaRP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1524000" y="990600"/>
            <a:ext cx="6324600" cy="1200329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Correlated Fluctuations </a:t>
            </a:r>
          </a:p>
          <a:p>
            <a:pPr algn="ctr"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  <a:ea typeface="Arial Unicode MS" pitchFamily="34" charset="-122"/>
                <a:cs typeface="Arial Unicode MS" pitchFamily="34" charset="-122"/>
              </a:rPr>
              <a:t>Near the QCD critical Point </a:t>
            </a:r>
          </a:p>
        </p:txBody>
      </p:sp>
      <p:sp>
        <p:nvSpPr>
          <p:cNvPr id="27663" name="Text Box 8"/>
          <p:cNvSpPr txBox="1">
            <a:spLocks noChangeArrowheads="1"/>
          </p:cNvSpPr>
          <p:nvPr/>
        </p:nvSpPr>
        <p:spPr bwMode="auto">
          <a:xfrm>
            <a:off x="2743200" y="3276600"/>
            <a:ext cx="35052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0" lang="en-US" altLang="zh-CN" sz="2400" b="1" dirty="0" err="1">
                <a:solidFill>
                  <a:srgbClr val="CC00CC"/>
                </a:solidFill>
                <a:latin typeface="Arial" pitchFamily="34" charset="0"/>
              </a:rPr>
              <a:t>Huichao</a:t>
            </a:r>
            <a:r>
              <a:rPr kumimoji="0" lang="en-US" altLang="zh-CN" sz="2400" b="1" dirty="0">
                <a:solidFill>
                  <a:srgbClr val="CC00CC"/>
                </a:solidFill>
                <a:latin typeface="Arial" pitchFamily="34" charset="0"/>
              </a:rPr>
              <a:t> Song </a:t>
            </a:r>
            <a:endParaRPr kumimoji="0" lang="en-US" altLang="zh-CN" sz="2400" b="1" dirty="0" smtClean="0">
              <a:solidFill>
                <a:srgbClr val="CC00CC"/>
              </a:solidFill>
              <a:latin typeface="Arial" pitchFamily="34" charset="0"/>
            </a:endParaRPr>
          </a:p>
          <a:p>
            <a:pPr algn="ctr">
              <a:spcBef>
                <a:spcPts val="600"/>
              </a:spcBef>
            </a:pPr>
            <a:r>
              <a:rPr kumimoji="0" lang="zh-CN" altLang="en-US" sz="2400" b="1" dirty="0" smtClean="0">
                <a:solidFill>
                  <a:srgbClr val="CC00CC"/>
                </a:solidFill>
                <a:latin typeface="Arial" pitchFamily="34" charset="0"/>
              </a:rPr>
              <a:t>宋</a:t>
            </a:r>
            <a:r>
              <a:rPr kumimoji="0" lang="zh-CN" altLang="en-US" sz="2400" b="1" dirty="0">
                <a:solidFill>
                  <a:srgbClr val="CC00CC"/>
                </a:solidFill>
                <a:latin typeface="Arial" pitchFamily="34" charset="0"/>
              </a:rPr>
              <a:t>慧超</a:t>
            </a:r>
            <a:endParaRPr kumimoji="0" lang="en-US" altLang="zh-CN" sz="2400" b="1" dirty="0">
              <a:solidFill>
                <a:srgbClr val="CC00CC"/>
              </a:solidFill>
              <a:latin typeface="华文行楷"/>
              <a:ea typeface="华文行楷"/>
              <a:cs typeface="华文行楷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90600" y="5410200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kumimoji="0" lang="en-US" altLang="zh-CN" dirty="0" smtClean="0">
                <a:cs typeface="Arial" pitchFamily="34" charset="0"/>
              </a:rPr>
              <a:t>SQM 2015</a:t>
            </a:r>
          </a:p>
          <a:p>
            <a:pPr algn="ctr">
              <a:lnSpc>
                <a:spcPts val="2400"/>
              </a:lnSpc>
              <a:spcBef>
                <a:spcPts val="0"/>
              </a:spcBef>
              <a:defRPr/>
            </a:pPr>
            <a:r>
              <a:rPr kumimoji="0" lang="en-US" altLang="zh-CN" dirty="0" smtClean="0">
                <a:cs typeface="Arial" pitchFamily="34" charset="0"/>
              </a:rPr>
              <a:t>JINR, </a:t>
            </a:r>
            <a:r>
              <a:rPr kumimoji="0" lang="en-US" altLang="zh-CN" dirty="0" err="1" smtClean="0">
                <a:cs typeface="Arial" pitchFamily="34" charset="0"/>
              </a:rPr>
              <a:t>Dubna</a:t>
            </a:r>
            <a:r>
              <a:rPr kumimoji="0" lang="en-US" altLang="zh-CN" dirty="0" smtClean="0">
                <a:cs typeface="Arial" pitchFamily="34" charset="0"/>
              </a:rPr>
              <a:t>, July 6-11,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7391400" y="6248400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dirty="0" smtClean="0">
                <a:cs typeface="Arial" pitchFamily="34" charset="0"/>
              </a:rPr>
              <a:t>July 9, 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86200" y="762000"/>
            <a:ext cx="5257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00CC"/>
                </a:solidFill>
              </a:rPr>
              <a:t>K. </a:t>
            </a:r>
            <a:r>
              <a:rPr lang="en-US" sz="1800" dirty="0" err="1">
                <a:solidFill>
                  <a:srgbClr val="CC00CC"/>
                </a:solidFill>
              </a:rPr>
              <a:t>Paech</a:t>
            </a:r>
            <a:r>
              <a:rPr lang="en-US" sz="1800" dirty="0">
                <a:solidFill>
                  <a:srgbClr val="CC00CC"/>
                </a:solidFill>
              </a:rPr>
              <a:t>, H. Stocker and A. </a:t>
            </a:r>
            <a:r>
              <a:rPr lang="en-US" sz="1800" dirty="0" err="1">
                <a:solidFill>
                  <a:srgbClr val="CC00CC"/>
                </a:solidFill>
              </a:rPr>
              <a:t>Dumitru</a:t>
            </a:r>
            <a:r>
              <a:rPr lang="en-US" sz="1800" dirty="0">
                <a:solidFill>
                  <a:srgbClr val="CC00CC"/>
                </a:solidFill>
              </a:rPr>
              <a:t>, PRC2003</a:t>
            </a: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627063" y="1155700"/>
          <a:ext cx="7661275" cy="811213"/>
        </p:xfrm>
        <a:graphic>
          <a:graphicData uri="http://schemas.openxmlformats.org/presentationml/2006/ole">
            <p:oleObj spid="_x0000_s2065410" name="Equation" r:id="rId4" imgW="3644640" imgH="393480" progId="Equation.3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1981200"/>
            <a:ext cx="5154613" cy="1524000"/>
            <a:chOff x="1143000" y="1905000"/>
            <a:chExt cx="5154613" cy="1524000"/>
          </a:xfrm>
        </p:grpSpPr>
        <p:graphicFrame>
          <p:nvGraphicFramePr>
            <p:cNvPr id="9221" name="Object 10"/>
            <p:cNvGraphicFramePr>
              <a:graphicFrameLocks noChangeAspect="1"/>
            </p:cNvGraphicFramePr>
            <p:nvPr/>
          </p:nvGraphicFramePr>
          <p:xfrm>
            <a:off x="1411288" y="1905000"/>
            <a:ext cx="3730625" cy="838200"/>
          </p:xfrm>
          <a:graphic>
            <a:graphicData uri="http://schemas.openxmlformats.org/presentationml/2006/ole">
              <p:oleObj spid="_x0000_s2065413" name="Equation" r:id="rId5" imgW="1790640" imgH="419040" progId="Equation.3">
                <p:embed/>
              </p:oleObj>
            </a:graphicData>
          </a:graphic>
        </p:graphicFrame>
        <p:sp>
          <p:nvSpPr>
            <p:cNvPr id="9237" name="Left Brace 11"/>
            <p:cNvSpPr>
              <a:spLocks/>
            </p:cNvSpPr>
            <p:nvPr/>
          </p:nvSpPr>
          <p:spPr bwMode="auto">
            <a:xfrm>
              <a:off x="1143000" y="2362200"/>
              <a:ext cx="2286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2" name="Object 11"/>
            <p:cNvGraphicFramePr>
              <a:graphicFrameLocks noChangeAspect="1"/>
            </p:cNvGraphicFramePr>
            <p:nvPr/>
          </p:nvGraphicFramePr>
          <p:xfrm>
            <a:off x="1423988" y="2743200"/>
            <a:ext cx="1646237" cy="533400"/>
          </p:xfrm>
          <a:graphic>
            <a:graphicData uri="http://schemas.openxmlformats.org/presentationml/2006/ole">
              <p:oleObj spid="_x0000_s2065414" name="Equation" r:id="rId6" imgW="774360" imgH="253800" progId="Equation.3">
                <p:embed/>
              </p:oleObj>
            </a:graphicData>
          </a:graphic>
        </p:graphicFrame>
        <p:graphicFrame>
          <p:nvGraphicFramePr>
            <p:cNvPr id="9223" name="Object 12"/>
            <p:cNvGraphicFramePr>
              <a:graphicFrameLocks noChangeAspect="1"/>
            </p:cNvGraphicFramePr>
            <p:nvPr/>
          </p:nvGraphicFramePr>
          <p:xfrm>
            <a:off x="3487738" y="2590800"/>
            <a:ext cx="2809875" cy="838200"/>
          </p:xfrm>
          <a:graphic>
            <a:graphicData uri="http://schemas.openxmlformats.org/presentationml/2006/ole">
              <p:oleObj spid="_x0000_s2065415" name="Equation" r:id="rId7" imgW="1498320" imgH="419040" progId="Equation.3">
                <p:embed/>
              </p:oleObj>
            </a:graphicData>
          </a:graphic>
        </p:graphicFrame>
      </p:grpSp>
      <p:sp>
        <p:nvSpPr>
          <p:cNvPr id="9229" name="TextBox 15"/>
          <p:cNvSpPr txBox="1">
            <a:spLocks noChangeArrowheads="1"/>
          </p:cNvSpPr>
          <p:nvPr/>
        </p:nvSpPr>
        <p:spPr bwMode="auto">
          <a:xfrm>
            <a:off x="457200" y="40386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/>
              <a:t>       </a:t>
            </a:r>
            <a:r>
              <a:rPr lang="en-US" u="sng" dirty="0"/>
              <a:t>order parameter </a:t>
            </a:r>
          </a:p>
        </p:txBody>
      </p: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685800" y="4191000"/>
          <a:ext cx="381000" cy="228600"/>
        </p:xfrm>
        <a:graphic>
          <a:graphicData uri="http://schemas.openxmlformats.org/presentationml/2006/ole">
            <p:oleObj spid="_x0000_s2065411" name="Equation" r:id="rId8" imgW="152280" imgH="139680" progId="Equation.3">
              <p:embed/>
            </p:oleObj>
          </a:graphicData>
        </a:graphic>
      </p:graphicFrame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3400" y="4495800"/>
            <a:ext cx="4876800" cy="1046163"/>
            <a:chOff x="533400" y="4114800"/>
            <a:chExt cx="4633087" cy="1046319"/>
          </a:xfrm>
        </p:grpSpPr>
        <p:sp>
          <p:nvSpPr>
            <p:cNvPr id="9236" name="Rectangle 17"/>
            <p:cNvSpPr>
              <a:spLocks noChangeArrowheads="1"/>
            </p:cNvSpPr>
            <p:nvPr/>
          </p:nvSpPr>
          <p:spPr bwMode="auto">
            <a:xfrm>
              <a:off x="533400" y="4114800"/>
              <a:ext cx="4633087" cy="1015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dirty="0"/>
                <a:t>quark &amp; anti-quark is treated as the heat bath (</a:t>
              </a:r>
              <a:r>
                <a:rPr lang="en-US" u="sng" dirty="0"/>
                <a:t>fluid</a:t>
              </a:r>
              <a:r>
                <a:rPr lang="en-US" dirty="0"/>
                <a:t>), which interact with the </a:t>
              </a:r>
              <a:r>
                <a:rPr lang="en-US" dirty="0" err="1"/>
                <a:t>chiral</a:t>
              </a:r>
              <a:r>
                <a:rPr lang="en-US" dirty="0"/>
                <a:t> field via effective mass </a:t>
              </a:r>
            </a:p>
          </p:txBody>
        </p:sp>
        <p:graphicFrame>
          <p:nvGraphicFramePr>
            <p:cNvPr id="9220" name="Object 14"/>
            <p:cNvGraphicFramePr>
              <a:graphicFrameLocks noChangeAspect="1"/>
            </p:cNvGraphicFramePr>
            <p:nvPr/>
          </p:nvGraphicFramePr>
          <p:xfrm>
            <a:off x="2141105" y="4800702"/>
            <a:ext cx="603267" cy="360417"/>
          </p:xfrm>
          <a:graphic>
            <a:graphicData uri="http://schemas.openxmlformats.org/presentationml/2006/ole">
              <p:oleObj spid="_x0000_s2065412" name="Equation" r:id="rId9" imgW="241200" imgH="164880" progId="Equation.3">
                <p:embed/>
              </p:oleObj>
            </a:graphicData>
          </a:graphic>
        </p:graphicFrame>
      </p:grp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3551852"/>
            <a:ext cx="3733800" cy="3153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32" name="Rectangle 21"/>
          <p:cNvSpPr>
            <a:spLocks noChangeArrowheads="1"/>
          </p:cNvSpPr>
          <p:nvPr/>
        </p:nvSpPr>
        <p:spPr bwMode="auto">
          <a:xfrm>
            <a:off x="5943600" y="2362200"/>
            <a:ext cx="2895600" cy="1016000"/>
          </a:xfrm>
          <a:prstGeom prst="rect">
            <a:avLst/>
          </a:pr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009900"/>
                </a:solidFill>
              </a:rPr>
              <a:t>the order of the phase transition is in charged by the coupling g. 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0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Chiral</a:t>
            </a:r>
            <a:r>
              <a:rPr lang="en-US" altLang="zh-CN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Hydrodynamics (I) </a:t>
            </a:r>
            <a:endParaRPr kumimoji="1" lang="en-US" altLang="zh-CN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86200" y="762000"/>
            <a:ext cx="52578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CC00CC"/>
                </a:solidFill>
              </a:rPr>
              <a:t>K. </a:t>
            </a:r>
            <a:r>
              <a:rPr lang="en-US" sz="1800" dirty="0" err="1">
                <a:solidFill>
                  <a:srgbClr val="CC00CC"/>
                </a:solidFill>
              </a:rPr>
              <a:t>Paech</a:t>
            </a:r>
            <a:r>
              <a:rPr lang="en-US" sz="1800" dirty="0">
                <a:solidFill>
                  <a:srgbClr val="CC00CC"/>
                </a:solidFill>
              </a:rPr>
              <a:t>, H. Stocker and A. </a:t>
            </a:r>
            <a:r>
              <a:rPr lang="en-US" sz="1800" dirty="0" err="1">
                <a:solidFill>
                  <a:srgbClr val="CC00CC"/>
                </a:solidFill>
              </a:rPr>
              <a:t>Dumitru</a:t>
            </a:r>
            <a:r>
              <a:rPr lang="en-US" sz="1800" dirty="0">
                <a:solidFill>
                  <a:srgbClr val="CC00CC"/>
                </a:solidFill>
              </a:rPr>
              <a:t>, PRC2003</a:t>
            </a: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617538" y="925513"/>
          <a:ext cx="6918325" cy="733425"/>
        </p:xfrm>
        <a:graphic>
          <a:graphicData uri="http://schemas.openxmlformats.org/presentationml/2006/ole">
            <p:oleObj spid="_x0000_s2089986" name="Equation" r:id="rId4" imgW="3644640" imgH="393480" progId="Equation.3">
              <p:embed/>
            </p:oleObj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1600200"/>
            <a:ext cx="4892675" cy="1239838"/>
            <a:chOff x="1066800" y="1676400"/>
            <a:chExt cx="5384810" cy="1472308"/>
          </a:xfrm>
        </p:grpSpPr>
        <p:graphicFrame>
          <p:nvGraphicFramePr>
            <p:cNvPr id="9221" name="Object 10"/>
            <p:cNvGraphicFramePr>
              <a:graphicFrameLocks noChangeAspect="1"/>
            </p:cNvGraphicFramePr>
            <p:nvPr/>
          </p:nvGraphicFramePr>
          <p:xfrm>
            <a:off x="1440697" y="1676400"/>
            <a:ext cx="3731977" cy="838895"/>
          </p:xfrm>
          <a:graphic>
            <a:graphicData uri="http://schemas.openxmlformats.org/presentationml/2006/ole">
              <p:oleObj spid="_x0000_s2089989" name="Equation" r:id="rId5" imgW="1790640" imgH="419040" progId="Equation.3">
                <p:embed/>
              </p:oleObj>
            </a:graphicData>
          </a:graphic>
        </p:graphicFrame>
        <p:sp>
          <p:nvSpPr>
            <p:cNvPr id="9237" name="Left Brace 11"/>
            <p:cNvSpPr>
              <a:spLocks/>
            </p:cNvSpPr>
            <p:nvPr/>
          </p:nvSpPr>
          <p:spPr bwMode="auto">
            <a:xfrm>
              <a:off x="1066800" y="2209800"/>
              <a:ext cx="2286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2" name="Object 11"/>
            <p:cNvGraphicFramePr>
              <a:graphicFrameLocks noChangeAspect="1"/>
            </p:cNvGraphicFramePr>
            <p:nvPr/>
          </p:nvGraphicFramePr>
          <p:xfrm>
            <a:off x="1424973" y="2438003"/>
            <a:ext cx="1645844" cy="533500"/>
          </p:xfrm>
          <a:graphic>
            <a:graphicData uri="http://schemas.openxmlformats.org/presentationml/2006/ole">
              <p:oleObj spid="_x0000_s2089990" name="Equation" r:id="rId6" imgW="774360" imgH="253800" progId="Equation.3">
                <p:embed/>
              </p:oleObj>
            </a:graphicData>
          </a:graphic>
        </p:graphicFrame>
        <p:graphicFrame>
          <p:nvGraphicFramePr>
            <p:cNvPr id="9223" name="Object 12"/>
            <p:cNvGraphicFramePr>
              <a:graphicFrameLocks noChangeAspect="1"/>
            </p:cNvGraphicFramePr>
            <p:nvPr/>
          </p:nvGraphicFramePr>
          <p:xfrm>
            <a:off x="3642144" y="2309813"/>
            <a:ext cx="2809466" cy="838895"/>
          </p:xfrm>
          <a:graphic>
            <a:graphicData uri="http://schemas.openxmlformats.org/presentationml/2006/ole">
              <p:oleObj spid="_x0000_s2089991" name="Equation" r:id="rId7" imgW="1498320" imgH="419040" progId="Equation.3">
                <p:embed/>
              </p:oleObj>
            </a:graphicData>
          </a:graphic>
        </p:graphicFrame>
      </p:grpSp>
      <p:graphicFrame>
        <p:nvGraphicFramePr>
          <p:cNvPr id="9219" name="Object 13"/>
          <p:cNvGraphicFramePr>
            <a:graphicFrameLocks noChangeAspect="1"/>
          </p:cNvGraphicFramePr>
          <p:nvPr/>
        </p:nvGraphicFramePr>
        <p:xfrm>
          <a:off x="685800" y="4191000"/>
          <a:ext cx="381000" cy="228600"/>
        </p:xfrm>
        <a:graphic>
          <a:graphicData uri="http://schemas.openxmlformats.org/presentationml/2006/ole">
            <p:oleObj spid="_x0000_s2089987" name="Equation" r:id="rId8" imgW="152280" imgH="139680" progId="Equation.3">
              <p:embed/>
            </p:oleObj>
          </a:graphicData>
        </a:graphic>
      </p:graphicFrame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40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Chiral</a:t>
            </a:r>
            <a:r>
              <a:rPr lang="en-US" altLang="zh-CN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Hydrodynamics (II) </a:t>
            </a:r>
            <a:endParaRPr kumimoji="1" lang="en-US" altLang="zh-CN" sz="4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124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3124200"/>
            <a:ext cx="37623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3810000" y="2743200"/>
            <a:ext cx="533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(fluctuation is introduced by initial state)</a:t>
            </a: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2895600" y="3276600"/>
            <a:ext cx="1104900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fluid</a:t>
            </a:r>
          </a:p>
          <a:p>
            <a:pPr algn="ctr"/>
            <a:r>
              <a:rPr lang="en-US" b="1" dirty="0">
                <a:solidFill>
                  <a:srgbClr val="FF0066"/>
                </a:solidFill>
              </a:rPr>
              <a:t> g=3.7</a:t>
            </a:r>
          </a:p>
          <a:p>
            <a:endParaRPr lang="en-US" b="1" dirty="0">
              <a:solidFill>
                <a:srgbClr val="FF0066"/>
              </a:solidFill>
            </a:endParaRPr>
          </a:p>
          <a:p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6934200" y="3276600"/>
            <a:ext cx="1181100" cy="457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0066"/>
                </a:solidFill>
              </a:rPr>
              <a:t>fluid</a:t>
            </a:r>
          </a:p>
          <a:p>
            <a:pPr algn="ctr"/>
            <a:r>
              <a:rPr lang="en-US" b="1" dirty="0">
                <a:solidFill>
                  <a:srgbClr val="FF0066"/>
                </a:solidFill>
              </a:rPr>
              <a:t>g=5.5</a:t>
            </a:r>
          </a:p>
          <a:p>
            <a:endParaRPr lang="en-US" b="1" dirty="0">
              <a:solidFill>
                <a:srgbClr val="FF0066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7150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altLang="zh-CN" sz="2400" b="1" kern="0" dirty="0" smtClean="0">
                <a:solidFill>
                  <a:schemeClr val="tx2"/>
                </a:solidFill>
              </a:rPr>
              <a:t>  </a:t>
            </a:r>
            <a:r>
              <a:rPr lang="en-US" altLang="zh-CN" sz="2400" b="1" kern="0" dirty="0" smtClean="0">
                <a:solidFill>
                  <a:schemeClr val="accent6"/>
                </a:solidFill>
              </a:rPr>
              <a:t>-</a:t>
            </a:r>
            <a:r>
              <a:rPr lang="en-US" altLang="zh-CN" b="1" kern="0" dirty="0" err="1" smtClean="0">
                <a:solidFill>
                  <a:schemeClr val="accent6"/>
                </a:solidFill>
              </a:rPr>
              <a:t>Chiral</a:t>
            </a:r>
            <a:r>
              <a:rPr lang="en-US" altLang="zh-CN" b="1" kern="0" dirty="0" smtClean="0">
                <a:solidFill>
                  <a:schemeClr val="accent6"/>
                </a:solidFill>
              </a:rPr>
              <a:t> fluid dynamics with dissipation &amp; noise 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5638800" y="5943600"/>
            <a:ext cx="2433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 Unicode MS" pitchFamily="34" charset="-122"/>
                <a:ea typeface="宋体" pitchFamily="2" charset="-122"/>
                <a:cs typeface="宋体" pitchFamily="2" charset="-122"/>
              </a:rPr>
              <a:t>Nahrgang</a:t>
            </a:r>
            <a:r>
              <a:rPr kumimoji="0" lang="en-US" altLang="zh-CN" sz="1400" dirty="0" smtClean="0">
                <a:solidFill>
                  <a:srgbClr val="CC00CC"/>
                </a:solidFill>
                <a:latin typeface="Arial Unicode MS" pitchFamily="34" charset="-122"/>
                <a:cs typeface="宋体" pitchFamily="2" charset="-122"/>
              </a:rPr>
              <a:t>,et al.,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 Unicode MS" pitchFamily="34" charset="-122"/>
                <a:ea typeface="宋体" pitchFamily="2" charset="-122"/>
                <a:cs typeface="宋体" pitchFamily="2" charset="-122"/>
              </a:rPr>
              <a:t> PRC 2011</a:t>
            </a:r>
            <a:r>
              <a: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57200" y="6248400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-</a:t>
            </a:r>
            <a:r>
              <a:rPr lang="en-US" b="1" dirty="0" err="1" smtClean="0">
                <a:solidFill>
                  <a:schemeClr val="accent6"/>
                </a:solidFill>
              </a:rPr>
              <a:t>Chiral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fluid dynamics with a </a:t>
            </a:r>
            <a:r>
              <a:rPr lang="en-US" b="1" dirty="0" err="1">
                <a:solidFill>
                  <a:schemeClr val="accent6"/>
                </a:solidFill>
              </a:rPr>
              <a:t>Polyakov</a:t>
            </a:r>
            <a:r>
              <a:rPr lang="en-US" b="1" dirty="0">
                <a:solidFill>
                  <a:schemeClr val="accent6"/>
                </a:solidFill>
              </a:rPr>
              <a:t> loop (</a:t>
            </a:r>
            <a:r>
              <a:rPr lang="en-US" b="1" dirty="0" smtClean="0">
                <a:solidFill>
                  <a:schemeClr val="accent6"/>
                </a:solidFill>
              </a:rPr>
              <a:t>PNJL)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638800" y="6550223"/>
            <a:ext cx="2125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kumimoji="0" lang="zh-CN" altLang="zh-CN" sz="1400" dirty="0" smtClean="0">
                <a:solidFill>
                  <a:srgbClr val="CC00CC"/>
                </a:solidFill>
                <a:latin typeface="Arial Unicode MS" pitchFamily="34" charset="-122"/>
                <a:cs typeface="宋体" pitchFamily="2" charset="-122"/>
              </a:rPr>
              <a:t>Herold</a:t>
            </a:r>
            <a:r>
              <a:rPr kumimoji="0" lang="en-US" altLang="zh-CN" sz="1400" dirty="0" smtClean="0">
                <a:solidFill>
                  <a:srgbClr val="CC00CC"/>
                </a:solidFill>
                <a:latin typeface="Arial Unicode MS" pitchFamily="34" charset="-122"/>
                <a:cs typeface="宋体" pitchFamily="2" charset="-122"/>
              </a:rPr>
              <a:t>, et al.,</a:t>
            </a:r>
            <a:r>
              <a:rPr kumimoji="0" lang="zh-CN" altLang="zh-CN" sz="1400" dirty="0" smtClean="0">
                <a:solidFill>
                  <a:srgbClr val="CC00CC"/>
                </a:solidFill>
                <a:latin typeface="Arial Unicode MS" pitchFamily="34" charset="-122"/>
                <a:cs typeface="宋体" pitchFamily="2" charset="-122"/>
              </a:rPr>
              <a:t>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 Unicode MS" pitchFamily="34" charset="-122"/>
                <a:ea typeface="宋体" pitchFamily="2" charset="-122"/>
                <a:cs typeface="宋体" pitchFamily="2" charset="-122"/>
              </a:rPr>
              <a:t>PRC 2013</a:t>
            </a:r>
            <a:endParaRPr kumimoji="0" lang="zh-CN" altLang="zh-CN" sz="14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62234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33600" y="1295400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66"/>
                </a:solidFill>
              </a:rPr>
              <a:t>fluid</a:t>
            </a:r>
          </a:p>
          <a:p>
            <a:pPr algn="ctr"/>
            <a:r>
              <a:rPr lang="en-US" altLang="zh-CN" b="1" dirty="0" smtClean="0">
                <a:solidFill>
                  <a:srgbClr val="FF0066"/>
                </a:solidFill>
              </a:rPr>
              <a:t> g=3.7</a:t>
            </a:r>
            <a:endParaRPr lang="en-US" altLang="zh-CN" b="1" dirty="0">
              <a:solidFill>
                <a:srgbClr val="FF0066"/>
              </a:solidFill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609600"/>
            <a:ext cx="3690754" cy="3913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2895600" y="2667000"/>
            <a:ext cx="3657600" cy="7336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b="1" dirty="0" err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953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From dynamical evolution to experimental observables,  it is important to properly treat the freeze-out procedure with external field  </a:t>
            </a:r>
          </a:p>
          <a:p>
            <a:pPr algn="l"/>
            <a:r>
              <a:rPr lang="en-US" altLang="zh-CN" b="1" dirty="0" smtClean="0"/>
              <a:t>                                                         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8194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Proper treatment of freeze-out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905000"/>
            <a:ext cx="51816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Correlated fluctuations along the freeze-out surface near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1600" b="1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16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3200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/>
              <a:t>-theoretical models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Particle emissions near </a:t>
            </a:r>
            <a:r>
              <a:rPr lang="en-US" altLang="zh-CN" sz="32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altLang="zh-CN" sz="2400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altLang="zh-CN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with external field 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14800"/>
            <a:ext cx="8439539" cy="24987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2" name="Group 12"/>
          <p:cNvGrpSpPr/>
          <p:nvPr/>
        </p:nvGrpSpPr>
        <p:grpSpPr>
          <a:xfrm>
            <a:off x="0" y="685800"/>
            <a:ext cx="4038600" cy="3270956"/>
            <a:chOff x="0" y="685800"/>
            <a:chExt cx="4038600" cy="3270956"/>
          </a:xfrm>
        </p:grpSpPr>
        <p:pic>
          <p:nvPicPr>
            <p:cNvPr id="5" name="Picture 13" descr="surf.png"/>
            <p:cNvPicPr>
              <a:picLocks noChangeAspect="1"/>
            </p:cNvPicPr>
            <p:nvPr/>
          </p:nvPicPr>
          <p:blipFill>
            <a:blip r:embed="rId5" cstate="print"/>
            <a:srcRect l="2779" t="14444" r="10506" b="5556"/>
            <a:stretch>
              <a:fillRect/>
            </a:stretch>
          </p:blipFill>
          <p:spPr bwMode="auto">
            <a:xfrm>
              <a:off x="0" y="685800"/>
              <a:ext cx="3962400" cy="327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38200" y="914400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 smtClean="0">
                  <a:solidFill>
                    <a:srgbClr val="DEA900"/>
                  </a:solidFill>
                </a:rPr>
                <a:t>Hydro freeze-out surface</a:t>
              </a:r>
              <a:endParaRPr lang="zh-CN" altLang="en-US" b="1" dirty="0">
                <a:solidFill>
                  <a:srgbClr val="DEA900"/>
                </a:solidFill>
              </a:endParaRPr>
            </a:p>
          </p:txBody>
        </p:sp>
      </p:grpSp>
      <p:graphicFrame>
        <p:nvGraphicFramePr>
          <p:cNvPr id="2114561" name="Object 18"/>
          <p:cNvGraphicFramePr>
            <a:graphicFrameLocks noChangeAspect="1"/>
          </p:cNvGraphicFramePr>
          <p:nvPr/>
        </p:nvGraphicFramePr>
        <p:xfrm>
          <a:off x="4551363" y="1600200"/>
          <a:ext cx="2740025" cy="719138"/>
        </p:xfrm>
        <a:graphic>
          <a:graphicData uri="http://schemas.openxmlformats.org/presentationml/2006/ole">
            <p:oleObj spid="_x0000_s2164738" name="Equation" r:id="rId6" imgW="1676160" imgH="4698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7200" y="1143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Particle emissions in traditional hydro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25146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Particle emissions with external field </a:t>
            </a:r>
            <a:endParaRPr lang="zh-CN" altLang="en-US" b="1" dirty="0"/>
          </a:p>
        </p:txBody>
      </p:sp>
      <p:graphicFrame>
        <p:nvGraphicFramePr>
          <p:cNvPr id="2114562" name="Object 18"/>
          <p:cNvGraphicFramePr>
            <a:graphicFrameLocks noChangeAspect="1"/>
          </p:cNvGraphicFramePr>
          <p:nvPr/>
        </p:nvGraphicFramePr>
        <p:xfrm>
          <a:off x="4419600" y="3276600"/>
          <a:ext cx="4191000" cy="682625"/>
        </p:xfrm>
        <a:graphic>
          <a:graphicData uri="http://schemas.openxmlformats.org/presentationml/2006/ole">
            <p:oleObj spid="_x0000_s2164739" name="Equation" r:id="rId7" imgW="2234880" imgH="457200" progId="Equation.3">
              <p:embed/>
            </p:oleObj>
          </a:graphicData>
        </a:graphic>
      </p:graphicFrame>
      <p:graphicFrame>
        <p:nvGraphicFramePr>
          <p:cNvPr id="2114564" name="Object 18"/>
          <p:cNvGraphicFramePr>
            <a:graphicFrameLocks noChangeAspect="1"/>
          </p:cNvGraphicFramePr>
          <p:nvPr/>
        </p:nvGraphicFramePr>
        <p:xfrm>
          <a:off x="5486400" y="2895600"/>
          <a:ext cx="1470025" cy="360363"/>
        </p:xfrm>
        <a:graphic>
          <a:graphicData uri="http://schemas.openxmlformats.org/presentationml/2006/ole">
            <p:oleObj spid="_x0000_s2164740" name="Equation" r:id="rId8" imgW="100296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562600" y="762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4038600"/>
            <a:ext cx="8686800" cy="2184786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57200"/>
            <a:ext cx="8439539" cy="24987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28600" y="3352800"/>
            <a:ext cx="5524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800" b="1" u="sng" kern="0" dirty="0" smtClean="0">
                <a:solidFill>
                  <a:srgbClr val="C00000"/>
                </a:solidFill>
              </a:rPr>
              <a:t>For stationary &amp; infinite medium: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6248400"/>
            <a:ext cx="556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altLang="zh-CN" b="1" kern="0" dirty="0" smtClean="0">
                <a:solidFill>
                  <a:srgbClr val="C00000"/>
                </a:solidFill>
              </a:rPr>
              <a:t>--the results in </a:t>
            </a:r>
            <a:r>
              <a:rPr lang="en-US" altLang="zh-CN" b="1" kern="0" dirty="0" err="1" smtClean="0">
                <a:solidFill>
                  <a:srgbClr val="C00000"/>
                </a:solidFill>
              </a:rPr>
              <a:t>Stephanov</a:t>
            </a:r>
            <a:r>
              <a:rPr lang="en-US" altLang="zh-CN" b="1" kern="0" dirty="0" smtClean="0">
                <a:solidFill>
                  <a:srgbClr val="C00000"/>
                </a:solidFill>
              </a:rPr>
              <a:t> PRL09 are reproduced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9144000" cy="2695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352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kern="0" dirty="0" smtClean="0">
                <a:solidFill>
                  <a:schemeClr val="accent6"/>
                </a:solidFill>
              </a:rPr>
              <a:t>CORRELATED particle emissions along  the freeze-out surface </a:t>
            </a:r>
            <a:endParaRPr lang="zh-CN" altLang="en-US" sz="2400" b="1" u="sng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645789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altLang="zh-CN" b="1" kern="0" dirty="0" smtClean="0">
                <a:solidFill>
                  <a:schemeClr val="accent6"/>
                </a:solidFill>
              </a:rPr>
              <a:t>--partially include the evolution effects and volume effects </a:t>
            </a: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57200"/>
            <a:ext cx="8439539" cy="249871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5410200" y="0"/>
            <a:ext cx="3505200" cy="2438400"/>
            <a:chOff x="0" y="685800"/>
            <a:chExt cx="4038600" cy="3270956"/>
          </a:xfrm>
        </p:grpSpPr>
        <p:pic>
          <p:nvPicPr>
            <p:cNvPr id="7" name="Picture 13" descr="surf.png"/>
            <p:cNvPicPr>
              <a:picLocks noChangeAspect="1"/>
            </p:cNvPicPr>
            <p:nvPr/>
          </p:nvPicPr>
          <p:blipFill>
            <a:blip r:embed="rId5" cstate="print"/>
            <a:srcRect l="2779" t="14444" r="10506" b="5556"/>
            <a:stretch>
              <a:fillRect/>
            </a:stretch>
          </p:blipFill>
          <p:spPr bwMode="auto">
            <a:xfrm>
              <a:off x="0" y="685800"/>
              <a:ext cx="3962400" cy="3270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803952" y="890235"/>
              <a:ext cx="2234648" cy="94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 smtClean="0">
                  <a:solidFill>
                    <a:srgbClr val="DEA900"/>
                  </a:solidFill>
                </a:rPr>
                <a:t>Hydro freeze-out surface</a:t>
              </a:r>
              <a:endParaRPr lang="zh-CN" altLang="en-US" b="1" dirty="0">
                <a:solidFill>
                  <a:srgbClr val="DEA9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152400"/>
            <a:ext cx="4495800" cy="2971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pic>
        <p:nvPicPr>
          <p:cNvPr id="8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33800"/>
            <a:ext cx="9144000" cy="2695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3352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b="1" u="sng" kern="0" dirty="0" smtClean="0">
                <a:solidFill>
                  <a:schemeClr val="accent6"/>
                </a:solidFill>
              </a:rPr>
              <a:t>CORRELATED particle emissions along  the freeze-out surface </a:t>
            </a:r>
            <a:endParaRPr lang="zh-CN" altLang="en-US" sz="2400" b="1" u="sng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645789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defRPr/>
            </a:pPr>
            <a:r>
              <a:rPr lang="en-US" altLang="zh-CN" b="1" kern="0" dirty="0" smtClean="0">
                <a:solidFill>
                  <a:schemeClr val="accent6"/>
                </a:solidFill>
              </a:rPr>
              <a:t>--partially include the evolution effects and volume effects 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5410200" y="0"/>
            <a:ext cx="3505200" cy="2438400"/>
            <a:chOff x="0" y="685800"/>
            <a:chExt cx="4038600" cy="3270956"/>
          </a:xfrm>
        </p:grpSpPr>
        <p:pic>
          <p:nvPicPr>
            <p:cNvPr id="7" name="Picture 13" descr="surf.png"/>
            <p:cNvPicPr>
              <a:picLocks noChangeAspect="1"/>
            </p:cNvPicPr>
            <p:nvPr/>
          </p:nvPicPr>
          <p:blipFill>
            <a:blip r:embed="rId4" cstate="print"/>
            <a:srcRect l="2779" t="14444" r="10506" b="5556"/>
            <a:stretch>
              <a:fillRect/>
            </a:stretch>
          </p:blipFill>
          <p:spPr bwMode="auto">
            <a:xfrm>
              <a:off x="0" y="685800"/>
              <a:ext cx="3962400" cy="3270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803952" y="890235"/>
              <a:ext cx="2234648" cy="94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 smtClean="0">
                  <a:solidFill>
                    <a:srgbClr val="DEA900"/>
                  </a:solidFill>
                </a:rPr>
                <a:t>Hydro freeze-out surface</a:t>
              </a:r>
              <a:endParaRPr lang="zh-CN" altLang="en-US" b="1" dirty="0">
                <a:solidFill>
                  <a:srgbClr val="DEA900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33400" y="228600"/>
            <a:ext cx="4343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altLang="zh-CN" b="1" u="sng" dirty="0" smtClean="0"/>
              <a:t>For simplicit</a:t>
            </a:r>
            <a:r>
              <a:rPr lang="en-US" altLang="zh-CN" b="1" dirty="0" smtClean="0"/>
              <a:t>y:  We assume  that the correlated sigma field only influence the particle emissions near </a:t>
            </a:r>
            <a:r>
              <a:rPr lang="en-US" altLang="zh-CN" b="1" dirty="0" err="1" smtClean="0"/>
              <a:t>Tc</a:t>
            </a:r>
            <a:r>
              <a:rPr lang="en-US" altLang="zh-CN" b="1" dirty="0" smtClean="0"/>
              <a:t>, which does not influence the evolution of the bulk matter  </a:t>
            </a:r>
          </a:p>
          <a:p>
            <a:pPr algn="l"/>
            <a:r>
              <a:rPr lang="en-US" altLang="zh-CN" b="1" u="sng" dirty="0" smtClean="0"/>
              <a:t>Input:  </a:t>
            </a:r>
            <a:r>
              <a:rPr lang="en-US" altLang="zh-CN" b="1" dirty="0" smtClean="0"/>
              <a:t>hydro freeze-out surface;  hydro has been tuned to fit </a:t>
            </a:r>
            <a:r>
              <a:rPr lang="en-US" altLang="zh-CN" b="1" dirty="0" err="1" smtClean="0"/>
              <a:t>dN</a:t>
            </a:r>
            <a:r>
              <a:rPr lang="en-US" altLang="zh-CN" b="1" dirty="0" smtClean="0"/>
              <a:t>/</a:t>
            </a:r>
            <a:r>
              <a:rPr lang="en-US" altLang="zh-CN" b="1" dirty="0" err="1" smtClean="0"/>
              <a:t>dy</a:t>
            </a:r>
            <a:r>
              <a:rPr lang="en-US" altLang="zh-CN" b="1" dirty="0" smtClean="0"/>
              <a:t>, spectra and V</a:t>
            </a:r>
            <a:r>
              <a:rPr lang="en-US" altLang="zh-CN" sz="1600" b="1" dirty="0" smtClean="0"/>
              <a:t>2</a:t>
            </a:r>
            <a:r>
              <a:rPr lang="en-US" altLang="zh-CN" b="1" dirty="0" smtClean="0"/>
              <a:t> 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4"/>
          <p:cNvSpPr txBox="1"/>
          <p:nvPr/>
        </p:nvSpPr>
        <p:spPr>
          <a:xfrm>
            <a:off x="228600" y="6119336"/>
            <a:ext cx="891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smtClean="0"/>
              <a:t>A</a:t>
            </a:r>
            <a:r>
              <a:rPr lang="en-US" altLang="zh-CN" sz="1400" dirty="0"/>
              <a:t>. </a:t>
            </a:r>
            <a:r>
              <a:rPr lang="en-US" altLang="zh-CN" sz="1400" dirty="0" err="1"/>
              <a:t>Andronic</a:t>
            </a:r>
            <a:r>
              <a:rPr lang="en-US" altLang="zh-CN" sz="1400" dirty="0"/>
              <a:t>, et al.  </a:t>
            </a:r>
            <a:r>
              <a:rPr lang="en-US" altLang="zh-CN" sz="1400" dirty="0" smtClean="0"/>
              <a:t>NPA </a:t>
            </a:r>
            <a:r>
              <a:rPr lang="en-US" altLang="zh-CN" sz="1400" dirty="0"/>
              <a:t>(</a:t>
            </a:r>
            <a:r>
              <a:rPr lang="en-US" altLang="zh-CN" sz="1400" dirty="0" smtClean="0"/>
              <a:t>2006);      </a:t>
            </a:r>
            <a:r>
              <a:rPr lang="en-US" altLang="zh-CN" sz="1400" dirty="0"/>
              <a:t>M. A. </a:t>
            </a:r>
            <a:r>
              <a:rPr lang="en-US" altLang="zh-CN" sz="1400" dirty="0" err="1"/>
              <a:t>Stephanov</a:t>
            </a:r>
            <a:r>
              <a:rPr lang="en-US" altLang="zh-CN" sz="1400" dirty="0"/>
              <a:t>, Phys. Rev. Lett. 102, 032301 (2009);  S. P. </a:t>
            </a:r>
            <a:r>
              <a:rPr lang="en-US" altLang="zh-CN" sz="1400" dirty="0" err="1"/>
              <a:t>Klevansky</a:t>
            </a:r>
            <a:r>
              <a:rPr lang="en-US" altLang="zh-CN" sz="1400" dirty="0"/>
              <a:t>, Rev. Mod. Phys, Vol, 64, No.3 (1992</a:t>
            </a:r>
            <a:r>
              <a:rPr lang="en-US" altLang="zh-CN" sz="1400" dirty="0" smtClean="0"/>
              <a:t>); W</a:t>
            </a:r>
            <a:r>
              <a:rPr lang="en-US" altLang="zh-CN" sz="1400" dirty="0"/>
              <a:t>. Fu, Y-x, Liu, Phys. Rev. D 79, </a:t>
            </a:r>
            <a:r>
              <a:rPr lang="en-US" altLang="zh-CN" sz="1400" dirty="0" smtClean="0"/>
              <a:t>074011(2009);  M</a:t>
            </a:r>
            <a:r>
              <a:rPr lang="en-US" altLang="zh-CN" sz="1400" dirty="0"/>
              <a:t>. M. </a:t>
            </a:r>
            <a:r>
              <a:rPr lang="en-US" altLang="zh-CN" sz="1400" dirty="0" err="1"/>
              <a:t>Tsypin</a:t>
            </a:r>
            <a:r>
              <a:rPr lang="en-US" altLang="zh-CN" sz="1400" dirty="0"/>
              <a:t>, Phys. Rev. Lett. 73, 2015 (1994); M. M. </a:t>
            </a:r>
            <a:r>
              <a:rPr lang="en-US" altLang="zh-CN" sz="1400" dirty="0" err="1"/>
              <a:t>Tsypin</a:t>
            </a:r>
            <a:r>
              <a:rPr lang="en-US" altLang="zh-CN" sz="1400" dirty="0"/>
              <a:t>, Phys. Rev. B 55, 8911 (1997</a:t>
            </a:r>
            <a:r>
              <a:rPr lang="en-US" altLang="zh-CN" sz="1400" dirty="0" smtClean="0"/>
              <a:t>).;  </a:t>
            </a:r>
            <a:r>
              <a:rPr lang="en-US" altLang="zh-CN" sz="1400" dirty="0"/>
              <a:t>B. </a:t>
            </a:r>
            <a:r>
              <a:rPr lang="en-US" altLang="zh-CN" sz="1400" dirty="0" err="1"/>
              <a:t>Berdnikov</a:t>
            </a:r>
            <a:r>
              <a:rPr lang="en-US" altLang="zh-CN" sz="1400" dirty="0"/>
              <a:t> and K. </a:t>
            </a:r>
            <a:r>
              <a:rPr lang="en-US" altLang="zh-CN" sz="1400" dirty="0" err="1"/>
              <a:t>Rajagopal</a:t>
            </a:r>
            <a:r>
              <a:rPr lang="en-US" altLang="zh-CN" sz="1400" dirty="0"/>
              <a:t>, Phys. Rev. D 61, 105017 (2000).</a:t>
            </a:r>
            <a:endParaRPr lang="zh-CN" altLang="en-US" sz="1400" dirty="0"/>
          </a:p>
        </p:txBody>
      </p:sp>
      <p:pic>
        <p:nvPicPr>
          <p:cNvPr id="9" name="图片 2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352800"/>
            <a:ext cx="3375186" cy="2646621"/>
          </a:xfrm>
          <a:prstGeom prst="rect">
            <a:avLst/>
          </a:prstGeom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191000"/>
            <a:ext cx="4797156" cy="1024043"/>
          </a:xfrm>
          <a:prstGeom prst="rect">
            <a:avLst/>
          </a:prstGeom>
        </p:spPr>
      </p:pic>
      <p:pic>
        <p:nvPicPr>
          <p:cNvPr id="12" name="Picture 11" descr="Picture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105400"/>
            <a:ext cx="5516424" cy="993566"/>
          </a:xfrm>
          <a:prstGeom prst="rect">
            <a:avLst/>
          </a:prstGeom>
        </p:spPr>
      </p:pic>
      <p:pic>
        <p:nvPicPr>
          <p:cNvPr id="13" name="Picture 12" descr="Picture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3352800"/>
            <a:ext cx="3639011" cy="76803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38200" y="914400"/>
            <a:ext cx="8128382" cy="1516992"/>
            <a:chOff x="1066800" y="914400"/>
            <a:chExt cx="8128382" cy="1516992"/>
          </a:xfrm>
        </p:grpSpPr>
        <p:pic>
          <p:nvPicPr>
            <p:cNvPr id="22" name="图片 12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66800" y="1219200"/>
              <a:ext cx="1815489" cy="982822"/>
            </a:xfrm>
            <a:prstGeom prst="rect">
              <a:avLst/>
            </a:prstGeom>
          </p:spPr>
        </p:pic>
        <p:pic>
          <p:nvPicPr>
            <p:cNvPr id="23" name="图片 1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52800" y="914400"/>
              <a:ext cx="2161396" cy="1515285"/>
            </a:xfrm>
            <a:prstGeom prst="rect">
              <a:avLst/>
            </a:prstGeom>
          </p:spPr>
        </p:pic>
        <p:pic>
          <p:nvPicPr>
            <p:cNvPr id="24" name="图片 1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1200" y="914400"/>
              <a:ext cx="3403982" cy="1516992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/>
          <p:nvPr/>
        </p:nvCxnSpPr>
        <p:spPr bwMode="auto">
          <a:xfrm>
            <a:off x="2743200" y="3657600"/>
            <a:ext cx="3810000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3200" y="228600"/>
            <a:ext cx="428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defRPr/>
            </a:pPr>
            <a:r>
              <a:rPr lang="en-US" altLang="zh-CN" sz="2400" b="1" u="sng" kern="0" dirty="0" smtClean="0">
                <a:solidFill>
                  <a:schemeClr val="accent6"/>
                </a:solidFill>
              </a:rPr>
              <a:t>The choice of input parameters</a:t>
            </a:r>
          </a:p>
        </p:txBody>
      </p:sp>
      <p:graphicFrame>
        <p:nvGraphicFramePr>
          <p:cNvPr id="2108420" name="Object 4"/>
          <p:cNvGraphicFramePr>
            <a:graphicFrameLocks noChangeAspect="1"/>
          </p:cNvGraphicFramePr>
          <p:nvPr/>
        </p:nvGraphicFramePr>
        <p:xfrm>
          <a:off x="1295400" y="2438400"/>
          <a:ext cx="838200" cy="360363"/>
        </p:xfrm>
        <a:graphic>
          <a:graphicData uri="http://schemas.openxmlformats.org/presentationml/2006/ole">
            <p:oleObj spid="_x0000_s2108420" name="Equation" r:id="rId11" imgW="482400" imgH="241200" progId="Equation.3">
              <p:embed/>
            </p:oleObj>
          </a:graphicData>
        </a:graphic>
      </p:graphicFrame>
      <p:graphicFrame>
        <p:nvGraphicFramePr>
          <p:cNvPr id="2108421" name="Object 5"/>
          <p:cNvGraphicFramePr>
            <a:graphicFrameLocks noChangeAspect="1"/>
          </p:cNvGraphicFramePr>
          <p:nvPr/>
        </p:nvGraphicFramePr>
        <p:xfrm>
          <a:off x="3505200" y="2438400"/>
          <a:ext cx="1143000" cy="360363"/>
        </p:xfrm>
        <a:graphic>
          <a:graphicData uri="http://schemas.openxmlformats.org/presentationml/2006/ole">
            <p:oleObj spid="_x0000_s2108421" name="Equation" r:id="rId12" imgW="723600" imgH="241200" progId="Equation.3">
              <p:embed/>
            </p:oleObj>
          </a:graphicData>
        </a:graphic>
      </p:graphicFrame>
      <p:graphicFrame>
        <p:nvGraphicFramePr>
          <p:cNvPr id="2108422" name="Object 6"/>
          <p:cNvGraphicFramePr>
            <a:graphicFrameLocks noChangeAspect="1"/>
          </p:cNvGraphicFramePr>
          <p:nvPr/>
        </p:nvGraphicFramePr>
        <p:xfrm>
          <a:off x="6781800" y="2362200"/>
          <a:ext cx="1544638" cy="360363"/>
        </p:xfrm>
        <a:graphic>
          <a:graphicData uri="http://schemas.openxmlformats.org/presentationml/2006/ole">
            <p:oleObj spid="_x0000_s2108422" name="Equation" r:id="rId13" imgW="977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0"/>
            <a:ext cx="51816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Correlated fluctuations along the freeze-out surface near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1600" b="1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16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667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/>
              <a:t>-comparison with the experimental data 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2" name="Picture 14" descr="Phasendiagra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251" y="23446"/>
            <a:ext cx="8844349" cy="67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3058" name="Picture 2"/>
          <p:cNvPicPr>
            <a:picLocks noChangeAspect="1" noChangeArrowheads="1"/>
          </p:cNvPicPr>
          <p:nvPr/>
        </p:nvPicPr>
        <p:blipFill>
          <a:blip r:embed="rId3" cstate="print"/>
          <a:srcRect r="50833"/>
          <a:stretch>
            <a:fillRect/>
          </a:stretch>
        </p:blipFill>
        <p:spPr bwMode="auto">
          <a:xfrm>
            <a:off x="1600200" y="609600"/>
            <a:ext cx="5715000" cy="51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STAR data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zh-CN" sz="32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Thermal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fluctuation baselines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0" y="83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err="1" smtClean="0">
                <a:solidFill>
                  <a:srgbClr val="CC00CC"/>
                </a:solidFill>
              </a:rPr>
              <a:t>Xiaofeng</a:t>
            </a:r>
            <a:r>
              <a:rPr lang="en-US" altLang="zh-CN" sz="1800" b="1" dirty="0" smtClean="0">
                <a:solidFill>
                  <a:srgbClr val="CC00CC"/>
                </a:solidFill>
              </a:rPr>
              <a:t> </a:t>
            </a:r>
            <a:r>
              <a:rPr lang="en-US" altLang="zh-CN" sz="1800" b="1" dirty="0" err="1" smtClean="0">
                <a:solidFill>
                  <a:srgbClr val="CC00CC"/>
                </a:solidFill>
              </a:rPr>
              <a:t>Luo</a:t>
            </a:r>
            <a:r>
              <a:rPr lang="en-US" altLang="zh-CN" sz="1800" b="1" dirty="0" smtClean="0">
                <a:solidFill>
                  <a:srgbClr val="CC00CC"/>
                </a:solidFill>
              </a:rPr>
              <a:t> CPOD 2014</a:t>
            </a:r>
            <a:endParaRPr lang="zh-CN" altLang="en-US" sz="1800" b="1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67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 </a:t>
            </a:r>
            <a:r>
              <a:rPr lang="en-US" altLang="zh-CN" b="1" dirty="0" smtClean="0"/>
              <a:t>Fluctuations measured in </a:t>
            </a:r>
            <a:r>
              <a:rPr lang="en-US" altLang="zh-CN" b="1" dirty="0" smtClean="0"/>
              <a:t>experiment</a:t>
            </a:r>
            <a:r>
              <a:rPr lang="en-US" altLang="zh-CN" b="1" dirty="0" smtClean="0"/>
              <a:t>:  </a:t>
            </a:r>
            <a:r>
              <a:rPr lang="en-US" altLang="zh-CN" b="1" dirty="0" smtClean="0">
                <a:solidFill>
                  <a:srgbClr val="FF0000"/>
                </a:solidFill>
              </a:rPr>
              <a:t>critical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fluct</a:t>
            </a:r>
            <a:r>
              <a:rPr lang="en-US" altLang="zh-CN" b="1" dirty="0" smtClean="0">
                <a:solidFill>
                  <a:srgbClr val="FF0000"/>
                </a:solidFill>
              </a:rPr>
              <a:t>. </a:t>
            </a:r>
            <a:r>
              <a:rPr lang="en-US" altLang="zh-CN" b="1" dirty="0" smtClean="0">
                <a:solidFill>
                  <a:schemeClr val="accent6"/>
                </a:solidFill>
              </a:rPr>
              <a:t>+ thermal </a:t>
            </a:r>
            <a:r>
              <a:rPr lang="en-US" altLang="zh-CN" b="1" dirty="0" err="1" smtClean="0">
                <a:solidFill>
                  <a:schemeClr val="accent6"/>
                </a:solidFill>
              </a:rPr>
              <a:t>fluct</a:t>
            </a:r>
            <a:r>
              <a:rPr lang="en-US" altLang="zh-CN" b="1" dirty="0" smtClean="0">
                <a:solidFill>
                  <a:schemeClr val="accent6"/>
                </a:solidFill>
              </a:rPr>
              <a:t>. + 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9296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 The higher order </a:t>
            </a:r>
            <a:r>
              <a:rPr lang="en-US" altLang="zh-CN" dirty="0" err="1" smtClean="0"/>
              <a:t>cumulants</a:t>
            </a:r>
            <a:r>
              <a:rPr lang="en-US" altLang="zh-CN" dirty="0" smtClean="0"/>
              <a:t> shows large deviations from Poisson expectations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2743200" y="13716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744770"/>
            <a:ext cx="4172755" cy="3086433"/>
          </a:xfrm>
          <a:prstGeom prst="rect">
            <a:avLst/>
          </a:prstGeom>
        </p:spPr>
      </p:pic>
      <p:pic>
        <p:nvPicPr>
          <p:cNvPr id="24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706300"/>
            <a:ext cx="4131368" cy="3151699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762001"/>
            <a:ext cx="3997146" cy="30480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1" y="762000"/>
            <a:ext cx="4038600" cy="304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6800" y="914400"/>
            <a:ext cx="2294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Protons: 0-5% </a:t>
            </a:r>
            <a:endParaRPr lang="zh-CN" altLang="en-US" b="1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  <a:sym typeface="Symbol"/>
              </a:rPr>
              <a:t>                </a:t>
            </a: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:  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( Model + Poisson baselines)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23778" name="Object 2"/>
          <p:cNvGraphicFramePr>
            <a:graphicFrameLocks noChangeAspect="1"/>
          </p:cNvGraphicFramePr>
          <p:nvPr/>
        </p:nvGraphicFramePr>
        <p:xfrm>
          <a:off x="1600200" y="152400"/>
          <a:ext cx="1295400" cy="504549"/>
        </p:xfrm>
        <a:graphic>
          <a:graphicData uri="http://schemas.openxmlformats.org/presentationml/2006/ole">
            <p:oleObj spid="_x0000_s2165762" name="Equation" r:id="rId8" imgW="596880" imgH="2286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626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28956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13" name="Rectangle 12"/>
          <p:cNvSpPr/>
          <p:nvPr/>
        </p:nvSpPr>
        <p:spPr>
          <a:xfrm>
            <a:off x="2590800" y="28956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2514600" y="60960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60198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3200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034" y="644054"/>
            <a:ext cx="3710833" cy="284594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2594" y="708448"/>
            <a:ext cx="3740565" cy="2801019"/>
          </a:xfrm>
          <a:prstGeom prst="rect">
            <a:avLst/>
          </a:prstGeom>
        </p:spPr>
      </p:pic>
      <p:pic>
        <p:nvPicPr>
          <p:cNvPr id="14" name="图片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505200"/>
            <a:ext cx="3700467" cy="2667000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505200"/>
            <a:ext cx="3733800" cy="2666999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</a:t>
            </a:r>
            <a:r>
              <a:rPr lang="en-US" altLang="zh-CN" sz="1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3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4</a:t>
            </a: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: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Pt-(0.4-2) </a:t>
            </a:r>
            <a:r>
              <a:rPr lang="en-US" altLang="zh-CN" sz="240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( Model + Poisson baselines)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990600"/>
            <a:ext cx="2337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   0-5% 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1501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Critical fluctuations give positive contribution to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3;  </a:t>
            </a:r>
            <a:r>
              <a:rPr lang="en-US" altLang="zh-CN" b="1" dirty="0" smtClean="0"/>
              <a:t>well above the </a:t>
            </a:r>
            <a:r>
              <a:rPr lang="en-US" altLang="zh-CN" b="1" dirty="0" err="1" smtClean="0"/>
              <a:t>poisson</a:t>
            </a:r>
            <a:r>
              <a:rPr lang="en-US" altLang="zh-CN" b="1" dirty="0" smtClean="0"/>
              <a:t> baselines,  can NOT explain/describe the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</a:t>
            </a:r>
            <a:r>
              <a:rPr lang="en-US" altLang="zh-CN" b="1" dirty="0" smtClean="0"/>
              <a:t> data </a:t>
            </a:r>
            <a:r>
              <a:rPr lang="en-US" altLang="zh-CN" sz="1400" b="1" dirty="0" smtClean="0"/>
              <a:t>   </a:t>
            </a:r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858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85800"/>
            <a:ext cx="3607941" cy="28194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685800"/>
            <a:ext cx="3658669" cy="2819400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581400"/>
            <a:ext cx="3513346" cy="2598242"/>
          </a:xfrm>
          <a:prstGeom prst="rect">
            <a:avLst/>
          </a:prstGeom>
        </p:spPr>
      </p:pic>
      <p:pic>
        <p:nvPicPr>
          <p:cNvPr id="21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581400"/>
            <a:ext cx="3637674" cy="2631626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2800" kern="0" dirty="0" smtClean="0">
                <a:solidFill>
                  <a:schemeClr val="tx2"/>
                </a:solidFill>
              </a:rPr>
              <a:t>C</a:t>
            </a:r>
            <a:r>
              <a:rPr lang="en-US" altLang="zh-CN" sz="1400" kern="0" dirty="0" smtClean="0">
                <a:solidFill>
                  <a:schemeClr val="tx2"/>
                </a:solidFill>
              </a:rPr>
              <a:t>1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2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3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4 </a:t>
            </a:r>
            <a:r>
              <a:rPr lang="en-US" altLang="zh-CN" sz="2400" kern="0" dirty="0" smtClean="0">
                <a:solidFill>
                  <a:srgbClr val="CC0099"/>
                </a:solidFill>
                <a:latin typeface="+mn-lt"/>
                <a:ea typeface="+mj-ea"/>
                <a:cs typeface="+mj-cs"/>
              </a:rPr>
              <a:t>:</a:t>
            </a:r>
            <a:r>
              <a:rPr lang="en-US" altLang="zh-CN" sz="2400" dirty="0" smtClean="0">
                <a:solidFill>
                  <a:srgbClr val="CC0099"/>
                </a:solidFill>
                <a:latin typeface="+mn-lt"/>
              </a:rPr>
              <a:t>   </a:t>
            </a:r>
            <a:r>
              <a:rPr lang="en-US" altLang="zh-CN" sz="2400" dirty="0" smtClean="0">
                <a:solidFill>
                  <a:srgbClr val="00FFFF"/>
                </a:solidFill>
                <a:latin typeface="+mn-lt"/>
              </a:rPr>
              <a:t>Pt-(0.4-0.8) </a:t>
            </a:r>
            <a:r>
              <a:rPr lang="en-US" altLang="zh-CN" sz="2400" dirty="0" err="1" smtClean="0">
                <a:solidFill>
                  <a:srgbClr val="00FFFF"/>
                </a:solidFill>
                <a:latin typeface="+mn-lt"/>
              </a:rPr>
              <a:t>GeV</a:t>
            </a:r>
            <a:r>
              <a:rPr lang="en-US" altLang="zh-CN" sz="2400" dirty="0" smtClean="0">
                <a:solidFill>
                  <a:srgbClr val="00FFFF"/>
                </a:solidFill>
                <a:latin typeface="+mn-lt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( Model + Poisson baselines)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066800"/>
            <a:ext cx="2294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Protons: 0-5% 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6150114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Critical fluctuations give positive contribution to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3;  </a:t>
            </a:r>
            <a:r>
              <a:rPr lang="en-US" altLang="zh-CN" b="1" dirty="0" smtClean="0"/>
              <a:t>above the </a:t>
            </a:r>
            <a:r>
              <a:rPr lang="en-US" altLang="zh-CN" b="1" dirty="0" err="1" smtClean="0"/>
              <a:t>poisson</a:t>
            </a:r>
            <a:r>
              <a:rPr lang="en-US" altLang="zh-CN" b="1" dirty="0" smtClean="0"/>
              <a:t> baselines,   can NOT explain/describe the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</a:t>
            </a:r>
            <a:r>
              <a:rPr lang="en-US" altLang="zh-CN" b="1" dirty="0" smtClean="0"/>
              <a:t> data </a:t>
            </a:r>
            <a:r>
              <a:rPr lang="en-US" altLang="zh-CN" sz="1400" b="1" dirty="0" smtClean="0"/>
              <a:t>   </a:t>
            </a:r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7620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034" y="644054"/>
            <a:ext cx="3710833" cy="2845946"/>
          </a:xfrm>
          <a:prstGeom prst="rect">
            <a:avLst/>
          </a:prstGeom>
        </p:spPr>
      </p:pic>
      <p:pic>
        <p:nvPicPr>
          <p:cNvPr id="13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2594" y="708448"/>
            <a:ext cx="3740565" cy="2801019"/>
          </a:xfrm>
          <a:prstGeom prst="rect">
            <a:avLst/>
          </a:prstGeom>
        </p:spPr>
      </p:pic>
      <p:pic>
        <p:nvPicPr>
          <p:cNvPr id="14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505200"/>
            <a:ext cx="3700467" cy="2667000"/>
          </a:xfrm>
          <a:prstGeom prst="rect">
            <a:avLst/>
          </a:prstGeom>
        </p:spPr>
      </p:pic>
      <p:pic>
        <p:nvPicPr>
          <p:cNvPr id="15" name="图片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1078" y="3505201"/>
            <a:ext cx="3865300" cy="266700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</a:t>
            </a:r>
            <a:r>
              <a:rPr lang="en-US" altLang="zh-CN" sz="1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2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3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4</a:t>
            </a: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: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  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Pt-(0.4-2) </a:t>
            </a:r>
            <a:r>
              <a:rPr lang="en-US" altLang="zh-CN" sz="240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( Model + Poisson baselines)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990600"/>
            <a:ext cx="2337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   0-5% 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7" name="图片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1143000"/>
            <a:ext cx="1447800" cy="78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400" y="3810000"/>
            <a:ext cx="1509248" cy="105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3657600"/>
            <a:ext cx="2720041" cy="121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6858000" y="990600"/>
          <a:ext cx="838200" cy="360363"/>
        </p:xfrm>
        <a:graphic>
          <a:graphicData uri="http://schemas.openxmlformats.org/presentationml/2006/ole">
            <p:oleObj spid="_x0000_s2205698" name="Equation" r:id="rId11" imgW="482400" imgH="241200" progId="Equation.3">
              <p:embed/>
            </p:oleObj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/>
        </p:nvGraphicFramePr>
        <p:xfrm>
          <a:off x="2438400" y="3429000"/>
          <a:ext cx="1122363" cy="360363"/>
        </p:xfrm>
        <a:graphic>
          <a:graphicData uri="http://schemas.openxmlformats.org/presentationml/2006/ole">
            <p:oleObj spid="_x0000_s2205699" name="Equation" r:id="rId12" imgW="711000" imgH="241200" progId="Equation.3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7010400" y="3352800"/>
          <a:ext cx="1524000" cy="360363"/>
        </p:xfrm>
        <a:graphic>
          <a:graphicData uri="http://schemas.openxmlformats.org/presentationml/2006/ole">
            <p:oleObj spid="_x0000_s2205700" name="Equation" r:id="rId13" imgW="965160" imgH="2412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4800" y="61501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00000"/>
                </a:solidFill>
              </a:rPr>
              <a:t>In this model (and also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Stephanov</a:t>
            </a:r>
            <a:r>
              <a:rPr lang="en-US" altLang="zh-CN" b="1" dirty="0" smtClean="0">
                <a:solidFill>
                  <a:srgbClr val="C00000"/>
                </a:solidFill>
              </a:rPr>
              <a:t> PRL09 framework) critical </a:t>
            </a:r>
            <a:r>
              <a:rPr lang="en-US" altLang="zh-CN" b="1" dirty="0" err="1" smtClean="0">
                <a:solidFill>
                  <a:srgbClr val="C00000"/>
                </a:solidFill>
              </a:rPr>
              <a:t>fluctuations’s</a:t>
            </a:r>
            <a:r>
              <a:rPr lang="en-US" altLang="zh-CN" b="1" dirty="0" smtClean="0">
                <a:solidFill>
                  <a:srgbClr val="C00000"/>
                </a:solidFill>
              </a:rPr>
              <a:t> contributions to C</a:t>
            </a:r>
            <a:r>
              <a:rPr lang="en-US" altLang="zh-CN" sz="1200" b="1" dirty="0" smtClean="0">
                <a:solidFill>
                  <a:srgbClr val="C00000"/>
                </a:solidFill>
              </a:rPr>
              <a:t>2</a:t>
            </a:r>
            <a:r>
              <a:rPr lang="en-US" altLang="zh-CN" b="1" dirty="0" smtClean="0">
                <a:solidFill>
                  <a:srgbClr val="C00000"/>
                </a:solidFill>
              </a:rPr>
              <a:t> , C</a:t>
            </a:r>
            <a:r>
              <a:rPr lang="en-US" altLang="zh-CN" sz="1400" b="1" dirty="0" smtClean="0">
                <a:solidFill>
                  <a:srgbClr val="C00000"/>
                </a:solidFill>
              </a:rPr>
              <a:t>3 </a:t>
            </a:r>
            <a:r>
              <a:rPr lang="en-US" altLang="zh-CN" b="1" dirty="0" smtClean="0">
                <a:solidFill>
                  <a:srgbClr val="C00000"/>
                </a:solidFill>
              </a:rPr>
              <a:t>are always positive 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858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kumimoji="1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4267200"/>
            <a:ext cx="7696200" cy="2477601"/>
            <a:chOff x="381000" y="3505200"/>
            <a:chExt cx="7696200" cy="2477601"/>
          </a:xfrm>
        </p:grpSpPr>
        <p:sp>
          <p:nvSpPr>
            <p:cNvPr id="3" name="Rectangle 2"/>
            <p:cNvSpPr/>
            <p:nvPr/>
          </p:nvSpPr>
          <p:spPr>
            <a:xfrm>
              <a:off x="381000" y="3505200"/>
              <a:ext cx="7696200" cy="2477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1800"/>
                </a:spcAft>
              </a:pPr>
              <a:r>
                <a:rPr lang="en-US" altLang="zh-CN" b="1" dirty="0" smtClean="0">
                  <a:solidFill>
                    <a:srgbClr val="00B050"/>
                  </a:solidFill>
                </a:rPr>
                <a:t>To claim the discovery of critical point, we need good theoretical models that describe both the </a:t>
              </a:r>
              <a:r>
                <a:rPr lang="en-US" altLang="zh-CN" b="1" dirty="0" err="1" smtClean="0">
                  <a:solidFill>
                    <a:srgbClr val="00B050"/>
                  </a:solidFill>
                </a:rPr>
                <a:t>cumulant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 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ratios               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and the original </a:t>
              </a:r>
              <a:r>
                <a:rPr lang="en-US" altLang="zh-CN" b="1" dirty="0" err="1" smtClean="0">
                  <a:solidFill>
                    <a:srgbClr val="00B050"/>
                  </a:solidFill>
                </a:rPr>
                <a:t>cumulants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   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C</a:t>
              </a:r>
              <a:r>
                <a:rPr lang="en-US" altLang="zh-CN" sz="1200" b="1" dirty="0" smtClean="0">
                  <a:solidFill>
                    <a:srgbClr val="00B050"/>
                  </a:solidFill>
                </a:rPr>
                <a:t>1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, C</a:t>
              </a:r>
              <a:r>
                <a:rPr lang="en-US" altLang="zh-CN" sz="1200" b="1" dirty="0" smtClean="0">
                  <a:solidFill>
                    <a:srgbClr val="00B050"/>
                  </a:solidFill>
                </a:rPr>
                <a:t>2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, C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3</a:t>
              </a:r>
              <a:r>
                <a:rPr lang="en-US" altLang="zh-CN" b="1" dirty="0" smtClean="0">
                  <a:solidFill>
                    <a:srgbClr val="00B050"/>
                  </a:solidFill>
                </a:rPr>
                <a:t>, C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4 </a:t>
              </a:r>
            </a:p>
            <a:p>
              <a:pPr algn="l"/>
              <a:r>
                <a:rPr lang="en-US" altLang="zh-CN" b="1" u="sng" dirty="0" smtClean="0">
                  <a:solidFill>
                    <a:srgbClr val="C00000"/>
                  </a:solidFill>
                </a:rPr>
                <a:t> Factors need to be considered in the future: </a:t>
              </a:r>
            </a:p>
            <a:p>
              <a:pPr algn="l"/>
              <a:r>
                <a:rPr lang="en-US" altLang="zh-CN" b="1" dirty="0" smtClean="0">
                  <a:solidFill>
                    <a:srgbClr val="C00000"/>
                  </a:solidFill>
                </a:rPr>
                <a:t>     -- thermal fluctuation baselines: </a:t>
              </a:r>
              <a:r>
                <a:rPr lang="en-US" altLang="zh-CN" b="1" dirty="0" smtClean="0">
                  <a:solidFill>
                    <a:srgbClr val="C00000"/>
                  </a:solidFill>
                </a:rPr>
                <a:t> </a:t>
              </a:r>
              <a:r>
                <a:rPr lang="en-US" altLang="zh-CN" b="1" dirty="0" err="1" smtClean="0">
                  <a:solidFill>
                    <a:srgbClr val="C00000"/>
                  </a:solidFill>
                </a:rPr>
                <a:t>poisson</a:t>
              </a:r>
              <a:r>
                <a:rPr lang="en-US" altLang="zh-CN" b="1" dirty="0" smtClean="0">
                  <a:solidFill>
                    <a:srgbClr val="C00000"/>
                  </a:solidFill>
                </a:rPr>
                <a:t> or something else? </a:t>
              </a:r>
              <a:endParaRPr lang="en-US" altLang="zh-CN" b="1" dirty="0" smtClean="0">
                <a:solidFill>
                  <a:srgbClr val="C00000"/>
                </a:solidFill>
              </a:endParaRPr>
            </a:p>
            <a:p>
              <a:pPr algn="l"/>
              <a:r>
                <a:rPr lang="en-US" altLang="zh-CN" b="1" dirty="0" smtClean="0">
                  <a:solidFill>
                    <a:srgbClr val="C00000"/>
                  </a:solidFill>
                </a:rPr>
                <a:t>     -- dynamical evolution near the critical point </a:t>
              </a:r>
            </a:p>
            <a:p>
              <a:pPr algn="l"/>
              <a:r>
                <a:rPr lang="en-US" altLang="zh-CN" b="1" dirty="0" smtClean="0">
                  <a:solidFill>
                    <a:srgbClr val="C00000"/>
                  </a:solidFill>
                </a:rPr>
                <a:t>     -- … </a:t>
              </a:r>
            </a:p>
          </p:txBody>
        </p:sp>
        <p:graphicFrame>
          <p:nvGraphicFramePr>
            <p:cNvPr id="2159617" name="Object 1"/>
            <p:cNvGraphicFramePr>
              <a:graphicFrameLocks noChangeAspect="1"/>
            </p:cNvGraphicFramePr>
            <p:nvPr/>
          </p:nvGraphicFramePr>
          <p:xfrm>
            <a:off x="5486400" y="3886200"/>
            <a:ext cx="762000" cy="327025"/>
          </p:xfrm>
          <a:graphic>
            <a:graphicData uri="http://schemas.openxmlformats.org/presentationml/2006/ole">
              <p:oleObj spid="_x0000_s2159617" name="Equation" r:id="rId4" imgW="596880" imgH="228600" progId="Equation.3">
                <p:embed/>
              </p:oleObj>
            </a:graphicData>
          </a:graphic>
        </p:graphicFrame>
      </p:grpSp>
      <p:sp>
        <p:nvSpPr>
          <p:cNvPr id="6" name="Rectangle 5"/>
          <p:cNvSpPr/>
          <p:nvPr/>
        </p:nvSpPr>
        <p:spPr>
          <a:xfrm>
            <a:off x="304800" y="1981200"/>
            <a:ext cx="784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We calculate  the correlated fluctuations along the hydro freeze-out surface near </a:t>
            </a:r>
            <a:r>
              <a:rPr lang="en-US" altLang="zh-CN" b="1" dirty="0" err="1" smtClean="0"/>
              <a:t>T</a:t>
            </a:r>
            <a:r>
              <a:rPr lang="en-US" altLang="zh-CN" sz="1200" b="1" dirty="0" err="1" smtClean="0"/>
              <a:t>c</a:t>
            </a:r>
            <a:r>
              <a:rPr lang="en-US" altLang="zh-CN" b="1" dirty="0" smtClean="0"/>
              <a:t> through coupling the emitted particle with the fluctuating sigma field        </a:t>
            </a:r>
            <a:endParaRPr lang="zh-CN" alt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3352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-However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 </a:t>
            </a:r>
            <a:r>
              <a:rPr lang="en-US" altLang="zh-CN" b="1" dirty="0" smtClean="0"/>
              <a:t>are well </a:t>
            </a:r>
            <a:r>
              <a:rPr lang="en-US" altLang="zh-CN" sz="1400" b="1" dirty="0" smtClean="0"/>
              <a:t> </a:t>
            </a:r>
            <a:r>
              <a:rPr lang="en-US" altLang="zh-CN" b="1" dirty="0" smtClean="0"/>
              <a:t>above the </a:t>
            </a:r>
            <a:r>
              <a:rPr lang="en-US" altLang="zh-CN" b="1" dirty="0" err="1" smtClean="0"/>
              <a:t>poisson</a:t>
            </a:r>
            <a:r>
              <a:rPr lang="en-US" altLang="zh-CN" b="1" dirty="0" smtClean="0"/>
              <a:t> baselines, </a:t>
            </a:r>
            <a:r>
              <a:rPr lang="en-US" altLang="zh-CN" b="1" dirty="0" smtClean="0"/>
              <a:t>which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can NOT explain/describe data </a:t>
            </a:r>
            <a:r>
              <a:rPr lang="en-US" altLang="zh-CN" sz="1400" b="1" dirty="0" smtClean="0"/>
              <a:t>   </a:t>
            </a:r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2971800"/>
            <a:ext cx="8610600" cy="400110"/>
            <a:chOff x="228600" y="2133600"/>
            <a:chExt cx="8610600" cy="400110"/>
          </a:xfrm>
        </p:grpSpPr>
        <p:sp>
          <p:nvSpPr>
            <p:cNvPr id="8" name="Rectangle 7"/>
            <p:cNvSpPr/>
            <p:nvPr/>
          </p:nvSpPr>
          <p:spPr>
            <a:xfrm>
              <a:off x="228600" y="2133600"/>
              <a:ext cx="8610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b="1" dirty="0" smtClean="0"/>
                <a:t>-C</a:t>
              </a:r>
              <a:r>
                <a:rPr lang="en-US" altLang="zh-CN" sz="1400" b="1" dirty="0" smtClean="0"/>
                <a:t>4 </a:t>
              </a:r>
              <a:r>
                <a:rPr lang="en-US" altLang="zh-CN" b="1" dirty="0" smtClean="0"/>
                <a:t> and      can be reproduced through tuning the parameters of the model </a:t>
              </a:r>
              <a:endParaRPr lang="zh-CN" altLang="en-US" b="1" dirty="0"/>
            </a:p>
          </p:txBody>
        </p:sp>
        <p:graphicFrame>
          <p:nvGraphicFramePr>
            <p:cNvPr id="9" name="Object 1"/>
            <p:cNvGraphicFramePr>
              <a:graphicFrameLocks noChangeAspect="1"/>
            </p:cNvGraphicFramePr>
            <p:nvPr/>
          </p:nvGraphicFramePr>
          <p:xfrm>
            <a:off x="1219200" y="2209800"/>
            <a:ext cx="373063" cy="290512"/>
          </p:xfrm>
          <a:graphic>
            <a:graphicData uri="http://schemas.openxmlformats.org/presentationml/2006/ole">
              <p:oleObj spid="_x0000_s2159618" name="Equation" r:id="rId5" imgW="291960" imgH="203040" progId="Equation.3">
                <p:embed/>
              </p:oleObj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304800" y="7620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accent6"/>
                </a:solidFill>
              </a:rPr>
              <a:t>STAR </a:t>
            </a:r>
            <a:r>
              <a:rPr lang="en-US" altLang="zh-CN" b="1" dirty="0" smtClean="0">
                <a:solidFill>
                  <a:schemeClr val="accent6"/>
                </a:solidFill>
              </a:rPr>
              <a:t>BES give exiting new measurements </a:t>
            </a:r>
            <a:r>
              <a:rPr lang="en-US" altLang="zh-CN" b="1" dirty="0" smtClean="0">
                <a:solidFill>
                  <a:schemeClr val="accent6"/>
                </a:solidFill>
              </a:rPr>
              <a:t>from</a:t>
            </a:r>
            <a:r>
              <a:rPr lang="en-US" altLang="zh-CN" b="1" dirty="0" smtClean="0">
                <a:solidFill>
                  <a:schemeClr val="accent6"/>
                </a:solidFill>
              </a:rPr>
              <a:t> these net proton </a:t>
            </a:r>
            <a:r>
              <a:rPr lang="en-US" altLang="zh-CN" b="1" dirty="0" err="1" smtClean="0">
                <a:solidFill>
                  <a:schemeClr val="accent6"/>
                </a:solidFill>
              </a:rPr>
              <a:t>cumulants</a:t>
            </a:r>
            <a:r>
              <a:rPr lang="en-US" altLang="zh-CN" b="1" dirty="0" smtClean="0">
                <a:solidFill>
                  <a:schemeClr val="accent6"/>
                </a:solidFill>
              </a:rPr>
              <a:t> </a:t>
            </a:r>
            <a:r>
              <a:rPr lang="en-US" altLang="zh-CN" b="1" dirty="0" smtClean="0">
                <a:solidFill>
                  <a:schemeClr val="accent6"/>
                </a:solidFill>
              </a:rPr>
              <a:t>with </a:t>
            </a:r>
            <a:r>
              <a:rPr lang="en-US" altLang="zh-CN" b="1" dirty="0" err="1" smtClean="0">
                <a:solidFill>
                  <a:schemeClr val="accent6"/>
                </a:solidFill>
              </a:rPr>
              <a:t>p</a:t>
            </a:r>
            <a:r>
              <a:rPr lang="en-US" altLang="zh-CN" sz="1050" b="1" dirty="0" err="1" smtClean="0">
                <a:solidFill>
                  <a:schemeClr val="accent6"/>
                </a:solidFill>
              </a:rPr>
              <a:t>T</a:t>
            </a:r>
            <a:r>
              <a:rPr lang="en-US" altLang="zh-CN" b="1" dirty="0" smtClean="0">
                <a:solidFill>
                  <a:schemeClr val="accent6"/>
                </a:solidFill>
              </a:rPr>
              <a:t>=(0.4-2) </a:t>
            </a:r>
            <a:r>
              <a:rPr lang="en-US" altLang="zh-CN" b="1" dirty="0" err="1" smtClean="0">
                <a:solidFill>
                  <a:schemeClr val="accent6"/>
                </a:solidFill>
              </a:rPr>
              <a:t>GeV</a:t>
            </a:r>
            <a:r>
              <a:rPr lang="en-US" altLang="zh-CN" b="1" dirty="0" smtClean="0">
                <a:solidFill>
                  <a:schemeClr val="accent6"/>
                </a:solidFill>
              </a:rPr>
              <a:t>,  </a:t>
            </a:r>
            <a:r>
              <a:rPr lang="en-US" altLang="zh-CN" b="1" dirty="0" smtClean="0">
                <a:solidFill>
                  <a:schemeClr val="accent6"/>
                </a:solidFill>
              </a:rPr>
              <a:t>showing its potential of discovery the QCD critical point     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8194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000" b="1" dirty="0" smtClean="0">
                <a:solidFill>
                  <a:srgbClr val="C00000"/>
                </a:solidFill>
              </a:rPr>
              <a:t>Thank  You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Boltzmann approach with external field 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743200"/>
            <a:ext cx="4191000" cy="800477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905000"/>
            <a:ext cx="5402318" cy="914400"/>
          </a:xfrm>
          <a:prstGeom prst="rect">
            <a:avLst/>
          </a:prstGeom>
        </p:spPr>
      </p:pic>
      <p:pic>
        <p:nvPicPr>
          <p:cNvPr id="9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410200"/>
            <a:ext cx="3733800" cy="727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495300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Stationary solution for the </a:t>
            </a:r>
            <a:r>
              <a:rPr lang="en-US" altLang="zh-CN" b="1" dirty="0" err="1" smtClean="0"/>
              <a:t>Boltamann</a:t>
            </a:r>
            <a:r>
              <a:rPr lang="en-US" altLang="zh-CN" b="1" dirty="0" smtClean="0"/>
              <a:t> equation with external field   </a:t>
            </a:r>
            <a:endParaRPr lang="zh-CN" altLang="en-US" b="1" dirty="0"/>
          </a:p>
        </p:txBody>
      </p:sp>
      <p:pic>
        <p:nvPicPr>
          <p:cNvPr id="11" name="Picture 10" descr="Picture9.png"/>
          <p:cNvPicPr>
            <a:picLocks noChangeAspect="1"/>
          </p:cNvPicPr>
          <p:nvPr/>
        </p:nvPicPr>
        <p:blipFill>
          <a:blip r:embed="rId6" cstate="print"/>
          <a:srcRect l="27745" t="76537" r="60520" b="3233"/>
          <a:stretch>
            <a:fillRect/>
          </a:stretch>
        </p:blipFill>
        <p:spPr>
          <a:xfrm>
            <a:off x="3505200" y="6176223"/>
            <a:ext cx="1112518" cy="3272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72200" y="68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 err="1" smtClean="0">
                <a:solidFill>
                  <a:srgbClr val="CC00CC"/>
                </a:solidFill>
              </a:rPr>
              <a:t>Stephanov</a:t>
            </a:r>
            <a:r>
              <a:rPr lang="en-US" altLang="zh-CN" sz="1800" b="1" dirty="0" smtClean="0">
                <a:solidFill>
                  <a:srgbClr val="CC00CC"/>
                </a:solidFill>
              </a:rPr>
              <a:t>  PRD 2010</a:t>
            </a:r>
            <a:endParaRPr lang="zh-CN" altLang="en-US" sz="1800" b="1" dirty="0">
              <a:solidFill>
                <a:srgbClr val="CC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6100024"/>
            <a:ext cx="27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/>
              <a:t>Effective particle mass:  </a:t>
            </a:r>
            <a:endParaRPr lang="zh-CN" altLang="en-US" b="1" dirty="0"/>
          </a:p>
        </p:txBody>
      </p:sp>
      <p:pic>
        <p:nvPicPr>
          <p:cNvPr id="212070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066800"/>
            <a:ext cx="5486400" cy="77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447800" y="36576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-analytical solution with  </a:t>
            </a:r>
            <a:r>
              <a:rPr lang="en-US" altLang="zh-CN" dirty="0" err="1" smtClean="0"/>
              <a:t>perturbative</a:t>
            </a:r>
            <a:r>
              <a:rPr lang="en-US" altLang="zh-CN" dirty="0" smtClean="0"/>
              <a:t> expansion, please refer to   </a:t>
            </a:r>
            <a:r>
              <a:rPr lang="en-US" altLang="zh-CN" dirty="0" err="1" smtClean="0"/>
              <a:t>Stephanov</a:t>
            </a:r>
            <a:r>
              <a:rPr lang="en-US" altLang="zh-CN" dirty="0" smtClean="0"/>
              <a:t> PRD 2010</a:t>
            </a:r>
            <a:endParaRPr lang="zh-CN" altLang="en-US" dirty="0"/>
          </a:p>
        </p:txBody>
      </p:sp>
      <p:sp>
        <p:nvSpPr>
          <p:cNvPr id="15" name="Left Brace 14"/>
          <p:cNvSpPr/>
          <p:nvPr/>
        </p:nvSpPr>
        <p:spPr bwMode="auto">
          <a:xfrm>
            <a:off x="990600" y="2209800"/>
            <a:ext cx="228600" cy="99060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21207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6176224"/>
            <a:ext cx="466372" cy="27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0709" name="Picture 5"/>
          <p:cNvPicPr>
            <a:picLocks noChangeAspect="1" noChangeArrowheads="1"/>
          </p:cNvPicPr>
          <p:nvPr/>
        </p:nvPicPr>
        <p:blipFill>
          <a:blip r:embed="rId9" cstate="print"/>
          <a:srcRect r="36917" b="11110"/>
          <a:stretch>
            <a:fillRect/>
          </a:stretch>
        </p:blipFill>
        <p:spPr bwMode="auto">
          <a:xfrm>
            <a:off x="4648200" y="6176224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533400" y="4800600"/>
            <a:ext cx="7848600" cy="1828800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0833" b="586"/>
          <a:stretch>
            <a:fillRect/>
          </a:stretch>
        </p:blipFill>
        <p:spPr bwMode="auto">
          <a:xfrm>
            <a:off x="1600200" y="685799"/>
            <a:ext cx="5638800" cy="50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 smtClean="0">
                <a:solidFill>
                  <a:schemeClr val="tx2"/>
                </a:solidFill>
              </a:rPr>
              <a:t>STAR data </a:t>
            </a:r>
            <a:r>
              <a:rPr lang="en-US" altLang="zh-CN" sz="3200" kern="0" dirty="0" err="1" smtClean="0">
                <a:solidFill>
                  <a:schemeClr val="tx2"/>
                </a:solidFill>
              </a:rPr>
              <a:t>vs</a:t>
            </a:r>
            <a:r>
              <a:rPr lang="en-US" altLang="zh-CN" sz="3200" kern="0" dirty="0" smtClean="0">
                <a:solidFill>
                  <a:schemeClr val="tx2"/>
                </a:solidFill>
              </a:rPr>
              <a:t> Thermal fluctuation baselines (II)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8382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err="1" smtClean="0">
                <a:solidFill>
                  <a:srgbClr val="CC00CC"/>
                </a:solidFill>
              </a:rPr>
              <a:t>Xiaofeng</a:t>
            </a:r>
            <a:r>
              <a:rPr lang="en-US" altLang="zh-CN" sz="1800" b="1" dirty="0" smtClean="0">
                <a:solidFill>
                  <a:srgbClr val="CC00CC"/>
                </a:solidFill>
              </a:rPr>
              <a:t> </a:t>
            </a:r>
            <a:r>
              <a:rPr lang="en-US" altLang="zh-CN" sz="1800" b="1" dirty="0" err="1" smtClean="0">
                <a:solidFill>
                  <a:srgbClr val="CC00CC"/>
                </a:solidFill>
              </a:rPr>
              <a:t>Luo</a:t>
            </a:r>
            <a:r>
              <a:rPr lang="en-US" altLang="zh-CN" sz="1800" b="1" dirty="0" smtClean="0">
                <a:solidFill>
                  <a:srgbClr val="CC00CC"/>
                </a:solidFill>
              </a:rPr>
              <a:t> CPOD 2014</a:t>
            </a:r>
            <a:endParaRPr lang="zh-CN" altLang="en-US" sz="1800" b="1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7912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 </a:t>
            </a:r>
            <a:r>
              <a:rPr lang="en-US" altLang="zh-CN" b="1" dirty="0" smtClean="0"/>
              <a:t>Fluctuations measured in Experiment:  </a:t>
            </a:r>
            <a:r>
              <a:rPr lang="en-US" altLang="zh-CN" b="1" dirty="0" smtClean="0">
                <a:solidFill>
                  <a:srgbClr val="FF0000"/>
                </a:solidFill>
              </a:rPr>
              <a:t>critical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fluct</a:t>
            </a:r>
            <a:r>
              <a:rPr lang="en-US" altLang="zh-CN" b="1" dirty="0" smtClean="0">
                <a:solidFill>
                  <a:srgbClr val="FF0000"/>
                </a:solidFill>
              </a:rPr>
              <a:t>. </a:t>
            </a:r>
            <a:r>
              <a:rPr lang="en-US" altLang="zh-CN" b="1" dirty="0" smtClean="0">
                <a:solidFill>
                  <a:schemeClr val="accent6"/>
                </a:solidFill>
              </a:rPr>
              <a:t>+ thermal </a:t>
            </a:r>
            <a:r>
              <a:rPr lang="en-US" altLang="zh-CN" b="1" dirty="0" err="1" smtClean="0">
                <a:solidFill>
                  <a:schemeClr val="accent6"/>
                </a:solidFill>
              </a:rPr>
              <a:t>fluct</a:t>
            </a:r>
            <a:r>
              <a:rPr lang="en-US" altLang="zh-CN" b="1" dirty="0" smtClean="0">
                <a:solidFill>
                  <a:schemeClr val="accent6"/>
                </a:solidFill>
              </a:rPr>
              <a:t>. + 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6150114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/>
              <a:t>The binomial distributions (BD) better describe the data than Poisson, but still show large deviations for C3 and C4 at lower collision energies.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1524000"/>
            <a:ext cx="51816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Correlated fluctuations along the freeze-out surface near </a:t>
            </a:r>
            <a:r>
              <a:rPr lang="en-US" altLang="zh-CN" sz="2800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</a:t>
            </a:r>
            <a:r>
              <a:rPr lang="en-US" altLang="zh-CN" sz="1600" b="1" dirty="0" err="1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endParaRPr lang="zh-CN" altLang="en-US" sz="1600" b="1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667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/>
              <a:t>-comparison with the experimental data  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3810000"/>
            <a:ext cx="3956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bg1">
                    <a:lumMod val="75000"/>
                  </a:schemeClr>
                </a:solidFill>
              </a:rPr>
              <a:t>A)  Model + Poisson baselines</a:t>
            </a:r>
            <a:endParaRPr lang="zh-CN" alt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3434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accent6"/>
                </a:solidFill>
              </a:rPr>
              <a:t> </a:t>
            </a:r>
            <a:r>
              <a:rPr lang="en-US" altLang="zh-CN" sz="2400" b="1" dirty="0" smtClean="0">
                <a:solidFill>
                  <a:schemeClr val="accent6"/>
                </a:solidFill>
              </a:rPr>
              <a:t>B)  Model + Binomial baselines</a:t>
            </a:r>
            <a:endParaRPr lang="zh-CN" altLang="en-US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/>
          <p:cNvPicPr>
            <a:picLocks noChangeAspect="1" noChangeArrowheads="1"/>
          </p:cNvPicPr>
          <p:nvPr/>
        </p:nvPicPr>
        <p:blipFill>
          <a:blip r:embed="rId2" cstate="print"/>
          <a:srcRect l="6435" r="8143" b="6913"/>
          <a:stretch>
            <a:fillRect/>
          </a:stretch>
        </p:blipFill>
        <p:spPr bwMode="auto">
          <a:xfrm rot="300000">
            <a:off x="614663" y="4194978"/>
            <a:ext cx="3676888" cy="202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799" y="685800"/>
            <a:ext cx="4648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C0000"/>
                </a:solidFill>
                <a:latin typeface="Arial" charset="0"/>
              </a:rPr>
              <a:t>Fluctuations &amp; Correlations</a:t>
            </a:r>
          </a:p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C0000"/>
                </a:solidFill>
                <a:latin typeface="Arial" charset="0"/>
              </a:rPr>
              <a:t>at RHIC and the LHC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419600" y="4006334"/>
            <a:ext cx="47244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183" name="Rectangle 182"/>
          <p:cNvSpPr/>
          <p:nvPr/>
        </p:nvSpPr>
        <p:spPr>
          <a:xfrm>
            <a:off x="4419600" y="3962400"/>
            <a:ext cx="47244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grpSp>
        <p:nvGrpSpPr>
          <p:cNvPr id="3" name="Group 92"/>
          <p:cNvGrpSpPr/>
          <p:nvPr/>
        </p:nvGrpSpPr>
        <p:grpSpPr>
          <a:xfrm>
            <a:off x="4800600" y="2895600"/>
            <a:ext cx="4343400" cy="3810000"/>
            <a:chOff x="0" y="1905000"/>
            <a:chExt cx="2057400" cy="4953000"/>
          </a:xfrm>
        </p:grpSpPr>
        <p:pic>
          <p:nvPicPr>
            <p:cNvPr id="94" name="Picture 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1981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181600"/>
              <a:ext cx="2057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429000"/>
              <a:ext cx="1981200" cy="173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" name="Straight Arrow Connector 13"/>
          <p:cNvCxnSpPr/>
          <p:nvPr/>
        </p:nvCxnSpPr>
        <p:spPr bwMode="auto">
          <a:xfrm flipV="1">
            <a:off x="3276600" y="3733800"/>
            <a:ext cx="2286000" cy="1676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4" descr="Phasendiagra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9970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09600" y="1"/>
            <a:ext cx="381000" cy="2057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4561" y="3657600"/>
            <a:ext cx="4224639" cy="3139232"/>
          </a:xfrm>
          <a:prstGeom prst="rect">
            <a:avLst/>
          </a:prstGeom>
        </p:spPr>
      </p:pic>
      <p:pic>
        <p:nvPicPr>
          <p:cNvPr id="23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353" y="3600758"/>
            <a:ext cx="4336448" cy="3257241"/>
          </a:xfrm>
          <a:prstGeom prst="rect">
            <a:avLst/>
          </a:prstGeom>
        </p:spPr>
      </p:pic>
      <p:pic>
        <p:nvPicPr>
          <p:cNvPr id="20" name="图片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685800"/>
            <a:ext cx="4123766" cy="3048000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762000"/>
            <a:ext cx="4191000" cy="291465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  <a:sym typeface="Symbol"/>
              </a:rPr>
              <a:t>                : 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( Model + </a:t>
            </a:r>
            <a:r>
              <a:rPr lang="en-US" altLang="zh-CN" sz="2800" dirty="0" smtClean="0">
                <a:solidFill>
                  <a:srgbClr val="000000"/>
                </a:solidFill>
              </a:rPr>
              <a:t>Binomial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 baselines)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23778" name="Object 2"/>
          <p:cNvGraphicFramePr>
            <a:graphicFrameLocks noChangeAspect="1"/>
          </p:cNvGraphicFramePr>
          <p:nvPr/>
        </p:nvGraphicFramePr>
        <p:xfrm>
          <a:off x="1600200" y="152400"/>
          <a:ext cx="1295400" cy="504549"/>
        </p:xfrm>
        <a:graphic>
          <a:graphicData uri="http://schemas.openxmlformats.org/presentationml/2006/ole">
            <p:oleObj spid="_x0000_s2302978" name="Equation" r:id="rId8" imgW="596880" imgH="2286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1033881" y="762000"/>
            <a:ext cx="2294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Protons: 0-5% 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762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7000" y="28956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2514600" y="59436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86600" y="28956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6781800" y="59436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472551"/>
            <a:ext cx="3746421" cy="2818624"/>
          </a:xfrm>
          <a:prstGeom prst="rect">
            <a:avLst/>
          </a:prstGeom>
        </p:spPr>
      </p:pic>
      <p:pic>
        <p:nvPicPr>
          <p:cNvPr id="13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81400"/>
            <a:ext cx="3886200" cy="2767378"/>
          </a:xfrm>
          <a:prstGeom prst="rect">
            <a:avLst/>
          </a:prstGeom>
        </p:spPr>
      </p:pic>
      <p:pic>
        <p:nvPicPr>
          <p:cNvPr id="14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774" y="685801"/>
            <a:ext cx="3628846" cy="2743200"/>
          </a:xfrm>
          <a:prstGeom prst="rect">
            <a:avLst/>
          </a:prstGeom>
        </p:spPr>
      </p:pic>
      <p:pic>
        <p:nvPicPr>
          <p:cNvPr id="15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680796"/>
            <a:ext cx="3732686" cy="2829233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2800" kern="0" dirty="0" smtClean="0">
                <a:solidFill>
                  <a:schemeClr val="tx2"/>
                </a:solidFill>
              </a:rPr>
              <a:t>C</a:t>
            </a:r>
            <a:r>
              <a:rPr lang="en-US" altLang="zh-CN" sz="1400" kern="0" dirty="0" smtClean="0">
                <a:solidFill>
                  <a:schemeClr val="tx2"/>
                </a:solidFill>
              </a:rPr>
              <a:t>1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2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3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4 </a:t>
            </a: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: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n-US" altLang="zh-CN" sz="1100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-(0.4-2) </a:t>
            </a:r>
            <a:r>
              <a:rPr lang="en-US" altLang="zh-CN" sz="2400" dirty="0" err="1" smtClean="0">
                <a:solidFill>
                  <a:srgbClr val="FF0000"/>
                </a:solidFill>
                <a:latin typeface="+mn-lt"/>
              </a:rPr>
              <a:t>GeV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( Model + Binomial baselines)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838200"/>
            <a:ext cx="2337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   0-5% 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150114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Critical fluctuations give positive contr</a:t>
            </a:r>
            <a:r>
              <a:rPr lang="en-US" altLang="zh-CN" sz="2400" b="1" dirty="0" smtClean="0"/>
              <a:t>i</a:t>
            </a:r>
            <a:r>
              <a:rPr lang="en-US" altLang="zh-CN" b="1" dirty="0" smtClean="0"/>
              <a:t>bution to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3;  </a:t>
            </a:r>
            <a:r>
              <a:rPr lang="en-US" altLang="zh-CN" b="1" dirty="0" smtClean="0"/>
              <a:t>well above the binomial baselines,   can NOT explain/describe the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</a:t>
            </a:r>
            <a:r>
              <a:rPr lang="en-US" altLang="zh-CN" b="1" dirty="0" smtClean="0"/>
              <a:t> data </a:t>
            </a:r>
            <a:r>
              <a:rPr lang="en-US" altLang="zh-CN" sz="1400" b="1" dirty="0" smtClean="0"/>
              <a:t>   </a:t>
            </a:r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599" y="638964"/>
            <a:ext cx="3762813" cy="2813373"/>
          </a:xfrm>
          <a:prstGeom prst="rect">
            <a:avLst/>
          </a:prstGeom>
        </p:spPr>
      </p:pic>
      <p:pic>
        <p:nvPicPr>
          <p:cNvPr id="17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651" y="638965"/>
            <a:ext cx="3658525" cy="271383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429000"/>
            <a:ext cx="3598595" cy="2751532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443244"/>
            <a:ext cx="3657600" cy="2728956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2800" kern="0" dirty="0" smtClean="0">
                <a:solidFill>
                  <a:schemeClr val="tx2"/>
                </a:solidFill>
              </a:rPr>
              <a:t>C</a:t>
            </a:r>
            <a:r>
              <a:rPr lang="en-US" altLang="zh-CN" sz="1400" kern="0" dirty="0" smtClean="0">
                <a:solidFill>
                  <a:schemeClr val="tx2"/>
                </a:solidFill>
              </a:rPr>
              <a:t>1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2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3</a:t>
            </a:r>
            <a:r>
              <a:rPr lang="en-US" altLang="zh-CN" sz="2800" kern="0" dirty="0" smtClean="0">
                <a:solidFill>
                  <a:schemeClr val="tx2"/>
                </a:solidFill>
              </a:rPr>
              <a:t> C</a:t>
            </a:r>
            <a:r>
              <a:rPr lang="en-US" altLang="zh-CN" sz="1600" kern="0" dirty="0" smtClean="0">
                <a:solidFill>
                  <a:schemeClr val="tx2"/>
                </a:solidFill>
              </a:rPr>
              <a:t>4 </a:t>
            </a:r>
            <a:r>
              <a:rPr lang="en-US" altLang="zh-CN" sz="24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:</a:t>
            </a:r>
            <a:r>
              <a:rPr lang="en-US" altLang="zh-CN" sz="24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2400" dirty="0" smtClean="0">
                <a:solidFill>
                  <a:srgbClr val="00FFFF"/>
                </a:solidFill>
                <a:latin typeface="+mn-lt"/>
              </a:rPr>
              <a:t>P</a:t>
            </a:r>
            <a:r>
              <a:rPr lang="en-US" altLang="zh-CN" sz="1050" dirty="0" smtClean="0">
                <a:solidFill>
                  <a:srgbClr val="00FFFF"/>
                </a:solidFill>
                <a:latin typeface="+mn-lt"/>
              </a:rPr>
              <a:t>T</a:t>
            </a:r>
            <a:r>
              <a:rPr lang="en-US" altLang="zh-CN" sz="2400" dirty="0" smtClean="0">
                <a:solidFill>
                  <a:srgbClr val="00FFFF"/>
                </a:solidFill>
                <a:latin typeface="+mn-lt"/>
              </a:rPr>
              <a:t>-(0.4-0.8) </a:t>
            </a:r>
            <a:r>
              <a:rPr lang="en-US" altLang="zh-CN" sz="2400" dirty="0" err="1" smtClean="0">
                <a:solidFill>
                  <a:srgbClr val="00FFFF"/>
                </a:solidFill>
                <a:latin typeface="+mn-lt"/>
              </a:rPr>
              <a:t>GeV</a:t>
            </a:r>
            <a:r>
              <a:rPr lang="en-US" altLang="zh-CN" sz="2400" dirty="0" smtClean="0">
                <a:solidFill>
                  <a:srgbClr val="00FFFF"/>
                </a:solidFill>
                <a:latin typeface="+mn-lt"/>
              </a:rPr>
              <a:t>  </a:t>
            </a:r>
            <a:r>
              <a:rPr lang="en-US" altLang="zh-CN" sz="2800" dirty="0" smtClean="0">
                <a:solidFill>
                  <a:srgbClr val="000000"/>
                </a:solidFill>
                <a:latin typeface="+mn-lt"/>
              </a:rPr>
              <a:t>( Model + Binomial baselines)</a:t>
            </a:r>
            <a:r>
              <a:rPr lang="en-US" altLang="zh-CN" sz="2800" kern="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 </a:t>
            </a:r>
            <a:endParaRPr kumimoji="1" lang="en-US" altLang="zh-CN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080" y="914400"/>
            <a:ext cx="2294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</a:rPr>
              <a:t>Net Protons: 0-5% 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685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>
                <a:solidFill>
                  <a:srgbClr val="CC00CC"/>
                </a:solidFill>
              </a:rPr>
              <a:t>Jiang, Li &amp; Song in preparation  </a:t>
            </a:r>
            <a:endParaRPr lang="zh-CN" altLang="en-US" dirty="0">
              <a:solidFill>
                <a:srgbClr val="CC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1501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 smtClean="0"/>
              <a:t>Critical fluctuations give positive contribution to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3;  </a:t>
            </a:r>
            <a:r>
              <a:rPr lang="en-US" altLang="zh-CN" b="1" dirty="0" smtClean="0"/>
              <a:t>above the</a:t>
            </a:r>
          </a:p>
          <a:p>
            <a:pPr algn="l"/>
            <a:r>
              <a:rPr lang="en-US" altLang="zh-CN" b="1" dirty="0" smtClean="0"/>
              <a:t> binomial baselines,   can NOT explain/describe the C</a:t>
            </a:r>
            <a:r>
              <a:rPr lang="en-US" altLang="zh-CN" sz="1200" b="1" dirty="0" smtClean="0"/>
              <a:t>2</a:t>
            </a:r>
            <a:r>
              <a:rPr lang="en-US" altLang="zh-CN" b="1" dirty="0" smtClean="0"/>
              <a:t> , C</a:t>
            </a:r>
            <a:r>
              <a:rPr lang="en-US" altLang="zh-CN" sz="1400" b="1" dirty="0" smtClean="0"/>
              <a:t>3</a:t>
            </a:r>
            <a:r>
              <a:rPr lang="en-US" altLang="zh-CN" b="1" dirty="0" smtClean="0"/>
              <a:t> data </a:t>
            </a:r>
            <a:r>
              <a:rPr lang="en-US" altLang="zh-CN" sz="1400" b="1" dirty="0" smtClean="0"/>
              <a:t>   </a:t>
            </a:r>
            <a:r>
              <a:rPr lang="en-US" altLang="zh-CN" b="1" dirty="0" smtClean="0"/>
              <a:t>  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3048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85000"/>
                  </a:schemeClr>
                </a:solidFill>
              </a:rPr>
              <a:t>Preliminary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799" y="685800"/>
            <a:ext cx="46482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C0000"/>
                </a:solidFill>
                <a:latin typeface="Arial" charset="0"/>
              </a:rPr>
              <a:t>Fluctuations &amp; Correlations</a:t>
            </a:r>
          </a:p>
          <a:p>
            <a:pPr algn="ctr">
              <a:lnSpc>
                <a:spcPts val="45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CC0000"/>
                </a:solidFill>
                <a:latin typeface="Arial" charset="0"/>
              </a:rPr>
              <a:t>at RHIC and the LHC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419600" y="4006334"/>
            <a:ext cx="47244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183" name="Rectangle 182"/>
          <p:cNvSpPr/>
          <p:nvPr/>
        </p:nvSpPr>
        <p:spPr>
          <a:xfrm>
            <a:off x="4419600" y="3962400"/>
            <a:ext cx="4724400" cy="3693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grpSp>
        <p:nvGrpSpPr>
          <p:cNvPr id="2" name="Group 92"/>
          <p:cNvGrpSpPr/>
          <p:nvPr/>
        </p:nvGrpSpPr>
        <p:grpSpPr>
          <a:xfrm>
            <a:off x="4800600" y="2895600"/>
            <a:ext cx="4343400" cy="3810000"/>
            <a:chOff x="0" y="1905000"/>
            <a:chExt cx="2057400" cy="4953000"/>
          </a:xfrm>
        </p:grpSpPr>
        <p:pic>
          <p:nvPicPr>
            <p:cNvPr id="94" name="Picture 9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05000"/>
              <a:ext cx="1981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5181600"/>
              <a:ext cx="2057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429000"/>
              <a:ext cx="1981200" cy="173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" name="Straight Arrow Connector 13"/>
          <p:cNvCxnSpPr/>
          <p:nvPr/>
        </p:nvCxnSpPr>
        <p:spPr bwMode="auto">
          <a:xfrm flipH="1" flipV="1">
            <a:off x="4572000" y="6324600"/>
            <a:ext cx="990600" cy="15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4" descr="Phasendiagram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49970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609600" y="1"/>
            <a:ext cx="381000" cy="2057400"/>
          </a:xfrm>
          <a:prstGeom prst="ellips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229250" name="Object 5"/>
          <p:cNvGraphicFramePr>
            <a:graphicFrameLocks noChangeAspect="1"/>
          </p:cNvGraphicFramePr>
          <p:nvPr/>
        </p:nvGraphicFramePr>
        <p:xfrm>
          <a:off x="228600" y="5715000"/>
          <a:ext cx="4302125" cy="917575"/>
        </p:xfrm>
        <a:graphic>
          <a:graphicData uri="http://schemas.openxmlformats.org/presentationml/2006/ole">
            <p:oleObj spid="_x0000_s2229250" name="Equation" r:id="rId7" imgW="3263760" imgH="672840" progId="Equation.3">
              <p:embed/>
            </p:oleObj>
          </a:graphicData>
        </a:graphic>
      </p:graphicFrame>
      <p:sp>
        <p:nvSpPr>
          <p:cNvPr id="20" name="Down Arrow 19"/>
          <p:cNvSpPr/>
          <p:nvPr/>
        </p:nvSpPr>
        <p:spPr>
          <a:xfrm>
            <a:off x="4648200" y="3352800"/>
            <a:ext cx="304800" cy="22320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41148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Hydro evolution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77338" cy="719138"/>
          </a:xfrm>
          <a:solidFill>
            <a:srgbClr val="A4BBFA"/>
          </a:solidFill>
        </p:spPr>
        <p:txBody>
          <a:bodyPr/>
          <a:lstStyle/>
          <a:p>
            <a:r>
              <a:rPr lang="en-US" altLang="zh-CN" sz="3600" dirty="0" smtClean="0"/>
              <a:t>Observables </a:t>
            </a:r>
            <a:r>
              <a:rPr lang="en-US" altLang="zh-CN" sz="3200" dirty="0" smtClean="0"/>
              <a:t>for Higher Order Flow Harmonics </a:t>
            </a:r>
          </a:p>
        </p:txBody>
      </p:sp>
      <p:pic>
        <p:nvPicPr>
          <p:cNvPr id="2309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7620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 b="66250"/>
          <a:stretch>
            <a:fillRect/>
          </a:stretch>
        </p:blipFill>
        <p:spPr bwMode="auto">
          <a:xfrm>
            <a:off x="304800" y="3124200"/>
            <a:ext cx="419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r="25374"/>
          <a:stretch>
            <a:fillRect/>
          </a:stretch>
        </p:blipFill>
        <p:spPr bwMode="auto">
          <a:xfrm>
            <a:off x="5410200" y="3124200"/>
            <a:ext cx="3733800" cy="241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矩形 18"/>
          <p:cNvSpPr/>
          <p:nvPr/>
        </p:nvSpPr>
        <p:spPr>
          <a:xfrm>
            <a:off x="304800" y="62484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-They are all sensitive to the QGP viscosity  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1200" y="2362200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rgbClr val="CC00CC"/>
                </a:solidFill>
              </a:rPr>
              <a:t>Luzum</a:t>
            </a:r>
            <a:r>
              <a:rPr lang="en-US" sz="1600" dirty="0" smtClean="0">
                <a:solidFill>
                  <a:srgbClr val="CC00CC"/>
                </a:solidFill>
              </a:rPr>
              <a:t> &amp; </a:t>
            </a:r>
            <a:r>
              <a:rPr lang="en-US" sz="1600" dirty="0" err="1" smtClean="0">
                <a:solidFill>
                  <a:srgbClr val="CC00CC"/>
                </a:solidFill>
              </a:rPr>
              <a:t>Ollitrault</a:t>
            </a:r>
            <a:r>
              <a:rPr lang="en-US" sz="1600" dirty="0" smtClean="0">
                <a:solidFill>
                  <a:srgbClr val="CC00CC"/>
                </a:solidFill>
              </a:rPr>
              <a:t>, 2012-10</a:t>
            </a:r>
            <a:endParaRPr lang="en-US" sz="1600" dirty="0">
              <a:solidFill>
                <a:srgbClr val="CC00CC"/>
              </a:solidFill>
            </a:endParaRPr>
          </a:p>
        </p:txBody>
      </p:sp>
      <p:sp>
        <p:nvSpPr>
          <p:cNvPr id="26" name="Rectangle 7"/>
          <p:cNvSpPr/>
          <p:nvPr/>
        </p:nvSpPr>
        <p:spPr>
          <a:xfrm>
            <a:off x="7315200" y="3276600"/>
            <a:ext cx="18288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600" dirty="0" err="1" smtClean="0">
                <a:solidFill>
                  <a:srgbClr val="CC00CC"/>
                </a:solidFill>
              </a:rPr>
              <a:t>Qiu</a:t>
            </a:r>
            <a:r>
              <a:rPr lang="en-US" sz="1600" dirty="0" smtClean="0">
                <a:solidFill>
                  <a:srgbClr val="CC00CC"/>
                </a:solidFill>
              </a:rPr>
              <a:t> &amp; Heinz,12-08</a:t>
            </a:r>
            <a:endParaRPr lang="en-US" sz="1600" dirty="0">
              <a:solidFill>
                <a:srgbClr val="CC00CC"/>
              </a:solidFill>
            </a:endParaRPr>
          </a:p>
        </p:txBody>
      </p:sp>
      <p:sp>
        <p:nvSpPr>
          <p:cNvPr id="27" name="Rectangle 7"/>
          <p:cNvSpPr/>
          <p:nvPr/>
        </p:nvSpPr>
        <p:spPr>
          <a:xfrm>
            <a:off x="3276600" y="4191000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smtClean="0">
                <a:solidFill>
                  <a:srgbClr val="CC00CC"/>
                </a:solidFill>
              </a:rPr>
              <a:t>C. Gale et al.</a:t>
            </a:r>
          </a:p>
          <a:p>
            <a:pPr algn="l"/>
            <a:r>
              <a:rPr lang="en-US" sz="1800" dirty="0" smtClean="0">
                <a:solidFill>
                  <a:srgbClr val="CC00CC"/>
                </a:solidFill>
              </a:rPr>
              <a:t>12-09</a:t>
            </a:r>
            <a:endParaRPr lang="en-US" sz="1800" dirty="0">
              <a:solidFill>
                <a:srgbClr val="CC00CC"/>
              </a:solidFill>
            </a:endParaRPr>
          </a:p>
        </p:txBody>
      </p:sp>
      <p:sp>
        <p:nvSpPr>
          <p:cNvPr id="30" name="矩形 18"/>
          <p:cNvSpPr/>
          <p:nvPr/>
        </p:nvSpPr>
        <p:spPr>
          <a:xfrm>
            <a:off x="304800" y="5867400"/>
            <a:ext cx="8839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-Nice descriptions from e-b-e hydrodynamic simulations </a:t>
            </a:r>
            <a:endParaRPr lang="zh-CN" alt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209800"/>
            <a:ext cx="3886200" cy="3962400"/>
            <a:chOff x="228600" y="1219200"/>
            <a:chExt cx="4038600" cy="3200400"/>
          </a:xfrm>
        </p:grpSpPr>
        <p:pic>
          <p:nvPicPr>
            <p:cNvPr id="8212" name="Picture 14" descr="Phasendiagram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19200"/>
              <a:ext cx="40386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3" name="Oval 16"/>
            <p:cNvSpPr>
              <a:spLocks noChangeArrowheads="1"/>
            </p:cNvSpPr>
            <p:nvPr/>
          </p:nvSpPr>
          <p:spPr bwMode="auto">
            <a:xfrm rot="600000">
              <a:off x="1374191" y="1988643"/>
              <a:ext cx="463486" cy="402276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838200" y="6096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Correlated fluctuations near </a:t>
            </a:r>
          </a:p>
          <a:p>
            <a:pPr algn="ctr"/>
            <a:r>
              <a:rPr lang="en-US" altLang="zh-CN" sz="32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QCD critical point</a:t>
            </a:r>
            <a:endParaRPr lang="zh-CN" altLang="en-US" sz="32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4114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smtClean="0"/>
              <a:t>Fluctuations near the critical point</a:t>
            </a:r>
            <a:endParaRPr lang="zh-CN" alt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5720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-dramatically increase near </a:t>
            </a:r>
            <a:r>
              <a:rPr lang="en-US" altLang="zh-CN" dirty="0" err="1" smtClean="0"/>
              <a:t>Tc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4953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-Strongly correlated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2860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u="sng" dirty="0" smtClean="0"/>
              <a:t>Initial State Fluctuations</a:t>
            </a:r>
            <a:endParaRPr lang="zh-CN" alt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7432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-QGP fireball evolutions smear-out the initial fluctuations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3429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-uncorrelated (in general)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85800"/>
            <a:ext cx="3581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en-US" altLang="zh-CN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STAR BES: </a:t>
            </a:r>
            <a:r>
              <a:rPr lang="en-US" altLang="zh-CN" sz="3200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3200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1" lang="en-US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umulant</a:t>
            </a:r>
            <a:r>
              <a:rPr kumimoji="1" lang="en-US" altLang="zh-CN" sz="3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ratios</a:t>
            </a:r>
            <a:endParaRPr kumimoji="1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77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799"/>
            <a:ext cx="3657600" cy="312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914400"/>
            <a:ext cx="4419600" cy="563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743200" y="6172200"/>
            <a:ext cx="1626856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P</a:t>
            </a:r>
            <a:r>
              <a:rPr lang="en-US" altLang="zh-CN" sz="1050" b="1" dirty="0" smtClean="0">
                <a:solidFill>
                  <a:srgbClr val="FF0000"/>
                </a:solidFill>
              </a:rPr>
              <a:t>T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=(0.4-2) </a:t>
            </a:r>
            <a:r>
              <a:rPr lang="en-US" altLang="zh-CN" sz="1600" b="1" dirty="0" err="1" smtClean="0">
                <a:solidFill>
                  <a:srgbClr val="FF0000"/>
                </a:solidFill>
              </a:rPr>
              <a:t>GeV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</a:t>
            </a:r>
            <a:endParaRPr lang="zh-CN" alt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7409743" y="6248400"/>
            <a:ext cx="173425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chemeClr val="accent1"/>
                </a:solidFill>
              </a:rPr>
              <a:t>P</a:t>
            </a:r>
            <a:r>
              <a:rPr lang="en-US" altLang="zh-CN" sz="1050" b="1" dirty="0" smtClean="0">
                <a:solidFill>
                  <a:schemeClr val="accent1"/>
                </a:solidFill>
              </a:rPr>
              <a:t>T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=(0.4-0.8) </a:t>
            </a:r>
            <a:r>
              <a:rPr lang="en-US" altLang="zh-CN" sz="1600" b="1" dirty="0" err="1" smtClean="0">
                <a:solidFill>
                  <a:schemeClr val="accent1"/>
                </a:solidFill>
              </a:rPr>
              <a:t>GeV</a:t>
            </a:r>
            <a:r>
              <a:rPr lang="en-US" altLang="zh-CN" sz="1600" b="1" dirty="0" smtClean="0">
                <a:solidFill>
                  <a:schemeClr val="accent1"/>
                </a:solidFill>
              </a:rPr>
              <a:t> 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8382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rgbClr val="CC00CC"/>
                </a:solidFill>
              </a:rPr>
              <a:t>Xiaofeng</a:t>
            </a:r>
            <a:r>
              <a:rPr lang="en-US" altLang="zh-CN" b="1" dirty="0" smtClean="0">
                <a:solidFill>
                  <a:srgbClr val="CC00CC"/>
                </a:solidFill>
              </a:rPr>
              <a:t> </a:t>
            </a:r>
            <a:r>
              <a:rPr lang="en-US" altLang="zh-CN" b="1" dirty="0" err="1" smtClean="0">
                <a:solidFill>
                  <a:srgbClr val="CC00CC"/>
                </a:solidFill>
              </a:rPr>
              <a:t>Luo</a:t>
            </a:r>
            <a:r>
              <a:rPr lang="en-US" altLang="zh-CN" b="1" dirty="0" smtClean="0">
                <a:solidFill>
                  <a:srgbClr val="CC00CC"/>
                </a:solidFill>
              </a:rPr>
              <a:t> CPOD 2014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1" y="685800"/>
            <a:ext cx="2133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b="1" dirty="0" smtClean="0">
                <a:solidFill>
                  <a:srgbClr val="CC00CC"/>
                </a:solidFill>
              </a:rPr>
              <a:t>STAR PRL 2014</a:t>
            </a:r>
            <a:endParaRPr lang="zh-CN" altLang="en-US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4038600"/>
            <a:ext cx="3403982" cy="1516992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609600" y="5562600"/>
            <a:ext cx="7848600" cy="1295400"/>
          </a:xfrm>
          <a:prstGeom prst="roundRect">
            <a:avLst/>
          </a:prstGeom>
          <a:solidFill>
            <a:srgbClr val="FFFF99"/>
          </a:solidFill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533400" y="2819400"/>
            <a:ext cx="243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u="sng" dirty="0">
                <a:latin typeface="Arial" pitchFamily="34" charset="0"/>
                <a:cs typeface="Arial" pitchFamily="34" charset="0"/>
              </a:rPr>
              <a:t>Critical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Fluctuations of  particles 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:  </a:t>
            </a:r>
            <a:endParaRPr lang="en-US" dirty="0"/>
          </a:p>
        </p:txBody>
      </p:sp>
      <p:graphicFrame>
        <p:nvGraphicFramePr>
          <p:cNvPr id="8194" name="Object 11"/>
          <p:cNvGraphicFramePr>
            <a:graphicFrameLocks noChangeAspect="1"/>
          </p:cNvGraphicFramePr>
          <p:nvPr/>
        </p:nvGraphicFramePr>
        <p:xfrm>
          <a:off x="1077912" y="3733800"/>
          <a:ext cx="1325563" cy="457200"/>
        </p:xfrm>
        <a:graphic>
          <a:graphicData uri="http://schemas.openxmlformats.org/presentationml/2006/ole">
            <p:oleObj spid="_x0000_s2075650" name="Equation" r:id="rId5" imgW="825480" imgH="279360" progId="Equation.3">
              <p:embed/>
            </p:oleObj>
          </a:graphicData>
        </a:graphic>
      </p:graphicFrame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2895600" y="5791200"/>
          <a:ext cx="609600" cy="353962"/>
        </p:xfrm>
        <a:graphic>
          <a:graphicData uri="http://schemas.openxmlformats.org/presentationml/2006/ole">
            <p:oleObj spid="_x0000_s2075651" name="Equation" r:id="rId6" imgW="406080" imgH="203040" progId="Equation.3">
              <p:embed/>
            </p:oleObj>
          </a:graphicData>
        </a:graphic>
      </p:graphicFrame>
      <p:sp>
        <p:nvSpPr>
          <p:cNvPr id="8209" name="Rectangle 22"/>
          <p:cNvSpPr>
            <a:spLocks noChangeArrowheads="1"/>
          </p:cNvSpPr>
          <p:nvPr/>
        </p:nvSpPr>
        <p:spPr bwMode="auto">
          <a:xfrm>
            <a:off x="838200" y="5695890"/>
            <a:ext cx="556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/>
              <a:t>At critical </a:t>
            </a:r>
            <a:r>
              <a:rPr lang="en-US" sz="2000" b="1" dirty="0" smtClean="0"/>
              <a:t>point :              (infinite medium) </a:t>
            </a:r>
            <a:endParaRPr lang="en-US" sz="2000" b="1" dirty="0"/>
          </a:p>
        </p:txBody>
      </p:sp>
      <p:sp>
        <p:nvSpPr>
          <p:cNvPr id="8210" name="Rectangle 23"/>
          <p:cNvSpPr>
            <a:spLocks noChangeArrowheads="1"/>
          </p:cNvSpPr>
          <p:nvPr/>
        </p:nvSpPr>
        <p:spPr bwMode="auto">
          <a:xfrm>
            <a:off x="838200" y="6076890"/>
            <a:ext cx="47396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/>
              <a:t>Finite size &amp; finite evolution time: </a:t>
            </a:r>
            <a:endParaRPr lang="en-US" sz="2000" b="1" dirty="0"/>
          </a:p>
        </p:txBody>
      </p:sp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4800600" y="6172200"/>
          <a:ext cx="1822450" cy="342900"/>
        </p:xfrm>
        <a:graphic>
          <a:graphicData uri="http://schemas.openxmlformats.org/presentationml/2006/ole">
            <p:oleObj spid="_x0000_s2075652" name="Equation" r:id="rId7" imgW="939600" imgH="203040" progId="Equation.3">
              <p:embed/>
            </p:oleObj>
          </a:graphicData>
        </a:graphic>
      </p:graphicFrame>
      <p:sp>
        <p:nvSpPr>
          <p:cNvPr id="8208" name="TextBox 26"/>
          <p:cNvSpPr txBox="1">
            <a:spLocks noChangeArrowheads="1"/>
          </p:cNvSpPr>
          <p:nvPr/>
        </p:nvSpPr>
        <p:spPr bwMode="auto">
          <a:xfrm>
            <a:off x="838200" y="645789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 is important to address the effects from dynamical evolutions  </a:t>
            </a:r>
          </a:p>
        </p:txBody>
      </p:sp>
      <p:graphicFrame>
        <p:nvGraphicFramePr>
          <p:cNvPr id="2809861" name="Object 11"/>
          <p:cNvGraphicFramePr>
            <a:graphicFrameLocks noChangeAspect="1"/>
          </p:cNvGraphicFramePr>
          <p:nvPr/>
        </p:nvGraphicFramePr>
        <p:xfrm>
          <a:off x="1066800" y="4267200"/>
          <a:ext cx="1430337" cy="457200"/>
        </p:xfrm>
        <a:graphic>
          <a:graphicData uri="http://schemas.openxmlformats.org/presentationml/2006/ole">
            <p:oleObj spid="_x0000_s2075653" name="Equation" r:id="rId8" imgW="888840" imgH="279360" progId="Equation.3">
              <p:embed/>
            </p:oleObj>
          </a:graphicData>
        </a:graphic>
      </p:graphicFrame>
      <p:graphicFrame>
        <p:nvGraphicFramePr>
          <p:cNvPr id="2809862" name="Object 11"/>
          <p:cNvGraphicFramePr>
            <a:graphicFrameLocks noChangeAspect="1"/>
          </p:cNvGraphicFramePr>
          <p:nvPr/>
        </p:nvGraphicFramePr>
        <p:xfrm>
          <a:off x="1143000" y="4768850"/>
          <a:ext cx="1327150" cy="457200"/>
        </p:xfrm>
        <a:graphic>
          <a:graphicData uri="http://schemas.openxmlformats.org/presentationml/2006/ole">
            <p:oleObj spid="_x0000_s2075654" name="Equation" r:id="rId9" imgW="825480" imgH="279360" progId="Equation.3">
              <p:embed/>
            </p:oleObj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2743200" y="2590800"/>
            <a:ext cx="533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19" name="Rounded Rectangle 18"/>
          <p:cNvSpPr/>
          <p:nvPr/>
        </p:nvSpPr>
        <p:spPr>
          <a:xfrm>
            <a:off x="1828800" y="2057400"/>
            <a:ext cx="1295400" cy="4572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0" name="Rounded Rectangle 19"/>
          <p:cNvSpPr/>
          <p:nvPr/>
        </p:nvSpPr>
        <p:spPr>
          <a:xfrm>
            <a:off x="3124200" y="2286000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1" name="Rounded Rectangle 20"/>
          <p:cNvSpPr/>
          <p:nvPr/>
        </p:nvSpPr>
        <p:spPr>
          <a:xfrm>
            <a:off x="1752600" y="1905000"/>
            <a:ext cx="914400" cy="4572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22" name="Rectangle 21"/>
          <p:cNvSpPr/>
          <p:nvPr/>
        </p:nvSpPr>
        <p:spPr>
          <a:xfrm>
            <a:off x="2590800" y="220980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pic>
        <p:nvPicPr>
          <p:cNvPr id="24" name="图片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57600" y="2743200"/>
            <a:ext cx="1815489" cy="982822"/>
          </a:xfrm>
          <a:prstGeom prst="rect">
            <a:avLst/>
          </a:prstGeom>
        </p:spPr>
      </p:pic>
      <p:pic>
        <p:nvPicPr>
          <p:cNvPr id="25" name="图片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2590800"/>
            <a:ext cx="2161396" cy="1515285"/>
          </a:xfrm>
          <a:prstGeom prst="rect">
            <a:avLst/>
          </a:prstGeom>
        </p:spPr>
      </p:pic>
      <p:graphicFrame>
        <p:nvGraphicFramePr>
          <p:cNvPr id="2075655" name="Object 11"/>
          <p:cNvGraphicFramePr>
            <a:graphicFrameLocks noChangeAspect="1"/>
          </p:cNvGraphicFramePr>
          <p:nvPr/>
        </p:nvGraphicFramePr>
        <p:xfrm>
          <a:off x="5715000" y="3048000"/>
          <a:ext cx="509587" cy="374650"/>
        </p:xfrm>
        <a:graphic>
          <a:graphicData uri="http://schemas.openxmlformats.org/presentationml/2006/ole">
            <p:oleObj spid="_x0000_s2075655" name="Equation" r:id="rId12" imgW="317160" imgH="228600" progId="Equation.3">
              <p:embed/>
            </p:oleObj>
          </a:graphicData>
        </a:graphic>
      </p:graphicFrame>
      <p:graphicFrame>
        <p:nvGraphicFramePr>
          <p:cNvPr id="2075656" name="Object 11"/>
          <p:cNvGraphicFramePr>
            <a:graphicFrameLocks noChangeAspect="1"/>
          </p:cNvGraphicFramePr>
          <p:nvPr/>
        </p:nvGraphicFramePr>
        <p:xfrm>
          <a:off x="8153400" y="3048000"/>
          <a:ext cx="612775" cy="374650"/>
        </p:xfrm>
        <a:graphic>
          <a:graphicData uri="http://schemas.openxmlformats.org/presentationml/2006/ole">
            <p:oleObj spid="_x0000_s2075656" name="Equation" r:id="rId13" imgW="380880" imgH="228600" progId="Equation.3">
              <p:embed/>
            </p:oleObj>
          </a:graphicData>
        </a:graphic>
      </p:graphicFrame>
      <p:graphicFrame>
        <p:nvGraphicFramePr>
          <p:cNvPr id="2075657" name="Object 11"/>
          <p:cNvGraphicFramePr>
            <a:graphicFrameLocks noChangeAspect="1"/>
          </p:cNvGraphicFramePr>
          <p:nvPr/>
        </p:nvGraphicFramePr>
        <p:xfrm>
          <a:off x="7620000" y="4648200"/>
          <a:ext cx="511175" cy="374650"/>
        </p:xfrm>
        <a:graphic>
          <a:graphicData uri="http://schemas.openxmlformats.org/presentationml/2006/ole">
            <p:oleObj spid="_x0000_s2075657" name="Equation" r:id="rId14" imgW="317160" imgH="228600" progId="Equation.3">
              <p:embed/>
            </p:oleObj>
          </a:graphicData>
        </a:graphic>
      </p:graphicFrame>
      <p:sp>
        <p:nvSpPr>
          <p:cNvPr id="35" name="Rounded Rectangle 34"/>
          <p:cNvSpPr/>
          <p:nvPr/>
        </p:nvSpPr>
        <p:spPr>
          <a:xfrm>
            <a:off x="1219200" y="6019800"/>
            <a:ext cx="914400" cy="9144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36" name="Rounded Rectangle 35"/>
          <p:cNvSpPr/>
          <p:nvPr/>
        </p:nvSpPr>
        <p:spPr>
          <a:xfrm>
            <a:off x="609600" y="5638800"/>
            <a:ext cx="8001000" cy="1219200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-33338" y="0"/>
            <a:ext cx="9177338" cy="719138"/>
          </a:xfrm>
          <a:prstGeom prst="rect">
            <a:avLst/>
          </a:prstGeom>
          <a:solidFill>
            <a:srgbClr val="A4BBF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3200" b="1" dirty="0" smtClean="0">
                <a:solidFill>
                  <a:srgbClr val="006600"/>
                </a:solidFill>
              </a:rPr>
              <a:t>Theoretical predictions on critical fluctuations  </a:t>
            </a:r>
            <a:endParaRPr lang="zh-CN" altLang="en-US" sz="3200" b="1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00800" y="533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1" dirty="0" err="1" smtClean="0">
                <a:solidFill>
                  <a:srgbClr val="CC00CC"/>
                </a:solidFill>
              </a:rPr>
              <a:t>Stephanov</a:t>
            </a:r>
            <a:r>
              <a:rPr lang="en-US" altLang="zh-CN" sz="1800" b="1" dirty="0" smtClean="0">
                <a:solidFill>
                  <a:srgbClr val="CC00CC"/>
                </a:solidFill>
              </a:rPr>
              <a:t> PRL 2009</a:t>
            </a:r>
            <a:endParaRPr lang="zh-CN" altLang="en-US" sz="1800" b="1" dirty="0">
              <a:solidFill>
                <a:srgbClr val="CC00CC"/>
              </a:solidFill>
            </a:endParaRPr>
          </a:p>
        </p:txBody>
      </p:sp>
      <p:pic>
        <p:nvPicPr>
          <p:cNvPr id="2075658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990600"/>
            <a:ext cx="28803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59" name="Picture 1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429000" y="9144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0" name="Picture 1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1676400"/>
            <a:ext cx="1371600" cy="6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1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38400" y="1752600"/>
            <a:ext cx="16764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2" name="Picture 1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19800" y="1752600"/>
            <a:ext cx="232818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663" name="Picture 1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81600" y="1676400"/>
            <a:ext cx="766475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ounded Rectangle 37"/>
          <p:cNvSpPr/>
          <p:nvPr/>
        </p:nvSpPr>
        <p:spPr>
          <a:xfrm>
            <a:off x="108000" y="900000"/>
            <a:ext cx="8915400" cy="1447800"/>
          </a:xfrm>
          <a:prstGeom prst="roundRect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l">
              <a:spcBef>
                <a:spcPts val="200"/>
              </a:spcBef>
            </a:pPr>
            <a:endParaRPr lang="zh-CN" altLang="en-US" sz="1800" dirty="0" err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1336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Dynamical Modeling near </a:t>
            </a:r>
          </a:p>
          <a:p>
            <a:pPr algn="ctr">
              <a:spcBef>
                <a:spcPts val="600"/>
              </a:spcBef>
            </a:pPr>
            <a:r>
              <a:rPr lang="en-US" altLang="zh-CN" sz="2800" dirty="0" smtClean="0">
                <a:solidFill>
                  <a:srgbClr val="C0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QCD critical point</a:t>
            </a:r>
            <a:endParaRPr lang="zh-CN" altLang="en-US" sz="2800" dirty="0">
              <a:solidFill>
                <a:srgbClr val="C0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>
          <a:spcBef>
            <a:spcPts val="200"/>
          </a:spcBef>
          <a:defRPr sz="180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19348</TotalTime>
  <Words>1301</Words>
  <Application>Microsoft Office PowerPoint</Application>
  <PresentationFormat>On-screen Show (4:3)</PresentationFormat>
  <Paragraphs>166</Paragraphs>
  <Slides>32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默认设计模板</vt:lpstr>
      <vt:lpstr>Equation</vt:lpstr>
      <vt:lpstr>Slide 1</vt:lpstr>
      <vt:lpstr>Slide 2</vt:lpstr>
      <vt:lpstr>Slide 3</vt:lpstr>
      <vt:lpstr>Slide 4</vt:lpstr>
      <vt:lpstr>Observables for Higher Order Flow Harmonics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ss</dc:creator>
  <cp:lastModifiedBy>PKU</cp:lastModifiedBy>
  <cp:revision>1543</cp:revision>
  <dcterms:created xsi:type="dcterms:W3CDTF">2008-03-08T21:31:53Z</dcterms:created>
  <dcterms:modified xsi:type="dcterms:W3CDTF">2015-07-09T05:22:33Z</dcterms:modified>
</cp:coreProperties>
</file>