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lvl1pPr marL="40639" marR="40639">
      <a:defRPr sz="2400">
        <a:uFill>
          <a:solidFill/>
        </a:uFill>
        <a:latin typeface="+mn-lt"/>
        <a:ea typeface="+mn-ea"/>
        <a:cs typeface="+mn-cs"/>
        <a:sym typeface="Times New Roman"/>
      </a:defRPr>
    </a:lvl1pPr>
    <a:lvl2pPr marL="40639" marR="40639" indent="342900">
      <a:defRPr sz="2400">
        <a:uFill>
          <a:solidFill/>
        </a:uFill>
        <a:latin typeface="+mn-lt"/>
        <a:ea typeface="+mn-ea"/>
        <a:cs typeface="+mn-cs"/>
        <a:sym typeface="Times New Roman"/>
      </a:defRPr>
    </a:lvl2pPr>
    <a:lvl3pPr marL="40639" marR="40639" indent="685800">
      <a:defRPr sz="2400">
        <a:uFill>
          <a:solidFill/>
        </a:uFill>
        <a:latin typeface="+mn-lt"/>
        <a:ea typeface="+mn-ea"/>
        <a:cs typeface="+mn-cs"/>
        <a:sym typeface="Times New Roman"/>
      </a:defRPr>
    </a:lvl3pPr>
    <a:lvl4pPr marL="40639" marR="40639" indent="1028700">
      <a:defRPr sz="2400">
        <a:uFill>
          <a:solidFill/>
        </a:uFill>
        <a:latin typeface="+mn-lt"/>
        <a:ea typeface="+mn-ea"/>
        <a:cs typeface="+mn-cs"/>
        <a:sym typeface="Times New Roman"/>
      </a:defRPr>
    </a:lvl4pPr>
    <a:lvl5pPr marL="40639" marR="40639" indent="1371600">
      <a:defRPr sz="2400">
        <a:uFill>
          <a:solidFill/>
        </a:uFill>
        <a:latin typeface="+mn-lt"/>
        <a:ea typeface="+mn-ea"/>
        <a:cs typeface="+mn-cs"/>
        <a:sym typeface="Times New Roman"/>
      </a:defRPr>
    </a:lvl5pPr>
    <a:lvl6pPr marL="40639" marR="40639" indent="1714500">
      <a:defRPr sz="2400">
        <a:uFill>
          <a:solidFill/>
        </a:uFill>
        <a:latin typeface="+mn-lt"/>
        <a:ea typeface="+mn-ea"/>
        <a:cs typeface="+mn-cs"/>
        <a:sym typeface="Times New Roman"/>
      </a:defRPr>
    </a:lvl6pPr>
    <a:lvl7pPr marL="40639" marR="40639" indent="2057400">
      <a:defRPr sz="2400">
        <a:uFill>
          <a:solidFill/>
        </a:uFill>
        <a:latin typeface="+mn-lt"/>
        <a:ea typeface="+mn-ea"/>
        <a:cs typeface="+mn-cs"/>
        <a:sym typeface="Times New Roman"/>
      </a:defRPr>
    </a:lvl7pPr>
    <a:lvl8pPr marL="40639" marR="40639" indent="2400300">
      <a:defRPr sz="2400">
        <a:uFill>
          <a:solidFill/>
        </a:uFill>
        <a:latin typeface="+mn-lt"/>
        <a:ea typeface="+mn-ea"/>
        <a:cs typeface="+mn-cs"/>
        <a:sym typeface="Times New Roman"/>
      </a:defRPr>
    </a:lvl8pPr>
    <a:lvl9pPr marL="40639" marR="40639" indent="2743200">
      <a:defRPr sz="2400">
        <a:uFill>
          <a:solidFill/>
        </a:uFill>
        <a:latin typeface="+mn-lt"/>
        <a:ea typeface="+mn-ea"/>
        <a:cs typeface="+mn-cs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659432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odèle de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910492" y="6524869"/>
            <a:ext cx="8182709" cy="1"/>
          </a:xfrm>
          <a:prstGeom prst="line">
            <a:avLst/>
          </a:prstGeom>
          <a:ln w="50800">
            <a:solidFill>
              <a:srgbClr val="3DA642"/>
            </a:solidFill>
            <a:round/>
          </a:ln>
        </p:spPr>
        <p:txBody>
          <a:bodyPr lIns="0" tIns="0" rIns="0" bIns="0" anchor="ctr"/>
          <a:lstStyle/>
          <a:p>
            <a:pPr marL="0" marR="0" lvl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9039" y="6545970"/>
            <a:ext cx="8182708" cy="241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0640" marR="40640" lvl="0" algn="r">
              <a:buClr>
                <a:srgbClr val="0080FF"/>
              </a:buClr>
              <a:buFont typeface="Arial"/>
              <a:defRPr sz="1800">
                <a:uFillTx/>
              </a:defRPr>
            </a:pPr>
            <a:r>
              <a:rPr sz="1100" b="1">
                <a:solidFill>
                  <a:srgbClr val="FF7920"/>
                </a:solidFill>
                <a:uFill>
                  <a:solidFill>
                    <a:srgbClr val="FF7920"/>
                  </a:solidFill>
                </a:uFill>
                <a:latin typeface="+mj-lt"/>
                <a:ea typeface="+mj-ea"/>
                <a:cs typeface="+mj-cs"/>
                <a:sym typeface="Arial"/>
              </a:rPr>
              <a:t>Arnaud Le Fèvre </a:t>
            </a:r>
            <a:r>
              <a:rPr sz="1100">
                <a:solidFill>
                  <a:srgbClr val="FF7920"/>
                </a:solidFill>
                <a:uFill>
                  <a:solidFill>
                    <a:srgbClr val="FF7920"/>
                  </a:solidFill>
                </a:uFill>
                <a:latin typeface="+mj-lt"/>
                <a:ea typeface="+mj-ea"/>
                <a:cs typeface="+mj-cs"/>
                <a:sym typeface="Arial"/>
              </a:rPr>
              <a:t>-  Strange Quark Matter  – July 2015 – Dubna, Russia	</a:t>
            </a:r>
          </a:p>
        </p:txBody>
      </p:sp>
      <p:pic>
        <p:nvPicPr>
          <p:cNvPr id="12" name="gsi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15" y="6149730"/>
            <a:ext cx="914401" cy="492371"/>
          </a:xfrm>
          <a:prstGeom prst="rect">
            <a:avLst/>
          </a:prstGeom>
          <a:ln w="3175">
            <a:miter lim="400000"/>
          </a:ln>
        </p:spPr>
      </p:pic>
      <p:pic>
        <p:nvPicPr>
          <p:cNvPr id="13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787" y="6100584"/>
            <a:ext cx="914401" cy="398585"/>
          </a:xfrm>
          <a:prstGeom prst="rect">
            <a:avLst/>
          </a:prstGeom>
          <a:ln w="3175">
            <a:round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-931" y="61"/>
            <a:ext cx="9145862" cy="1090247"/>
          </a:xfrm>
          <a:prstGeom prst="rect">
            <a:avLst/>
          </a:prstGeom>
          <a:blipFill>
            <a:stretch>
              <a:fillRect/>
            </a:stretch>
          </a:blipFill>
          <a:effectLst>
            <a:outerShdw blurRad="114300" dist="63500" dir="2700000" rotWithShape="0">
              <a:srgbClr val="C0C0C0"/>
            </a:outerShdw>
          </a:effectLst>
        </p:spPr>
        <p:txBody>
          <a:bodyPr lIns="0" tIns="0" rIns="0" bIns="0"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Texte du titre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08601" y="1459523"/>
            <a:ext cx="8100647" cy="4595447"/>
          </a:xfrm>
          <a:prstGeom prst="rect">
            <a:avLst/>
          </a:prstGeom>
        </p:spPr>
        <p:txBody>
          <a:bodyPr lIns="0" tIns="0" rIns="0" bIns="0"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1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 niveau 2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 niveau 3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 niveau 4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 niveau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891270" y="6521792"/>
            <a:ext cx="271586" cy="28997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dèle de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Texte du titre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1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 niveau 2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 niveau 3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 niveau 4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 niveau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990600" y="6604000"/>
            <a:ext cx="8153400" cy="0"/>
          </a:xfrm>
          <a:prstGeom prst="line">
            <a:avLst/>
          </a:prstGeom>
          <a:ln w="63500">
            <a:solidFill>
              <a:srgbClr val="3DA642"/>
            </a:solidFill>
            <a:round/>
          </a:ln>
        </p:spPr>
        <p:txBody>
          <a:bodyPr lIns="50800" tIns="50800" rIns="50800" bIns="50800" anchor="ctr"/>
          <a:lstStyle/>
          <a:p>
            <a:pPr marL="0" marR="0" lvl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" name="gsi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" y="6197600"/>
            <a:ext cx="990600" cy="533400"/>
          </a:xfrm>
          <a:prstGeom prst="rect">
            <a:avLst/>
          </a:prstGeom>
          <a:ln w="3175">
            <a:miter lim="400000"/>
          </a:ln>
        </p:spPr>
      </p:pic>
      <p:pic>
        <p:nvPicPr>
          <p:cNvPr id="4" name="imag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7669" y="6144357"/>
            <a:ext cx="990601" cy="431801"/>
          </a:xfrm>
          <a:prstGeom prst="rect">
            <a:avLst/>
          </a:prstGeom>
          <a:ln w="3175">
            <a:round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-12700" y="0"/>
            <a:ext cx="9169400" cy="1181100"/>
          </a:xfrm>
          <a:prstGeom prst="rect">
            <a:avLst/>
          </a:prstGeom>
          <a:blipFill>
            <a:blip r:embed="rId6"/>
          </a:blipFill>
          <a:ln w="3175">
            <a:miter lim="400000"/>
          </a:ln>
          <a:effectLst>
            <a:outerShdw blurRad="127000" dist="76200" dir="2700000" rotWithShape="0">
              <a:srgbClr val="C0C0C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Texte du titre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69984" y="1295400"/>
            <a:ext cx="8775701" cy="49784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1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 niveau 2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 niveau 3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 niveau 4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 niveau 5</a:t>
            </a:r>
          </a:p>
        </p:txBody>
      </p:sp>
      <p:sp>
        <p:nvSpPr>
          <p:cNvPr id="7" name="Shape 7"/>
          <p:cNvSpPr/>
          <p:nvPr/>
        </p:nvSpPr>
        <p:spPr>
          <a:xfrm>
            <a:off x="462039" y="6609470"/>
            <a:ext cx="8182708" cy="241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0640" marR="40640" lvl="0" algn="r">
              <a:buClr>
                <a:srgbClr val="0080FF"/>
              </a:buClr>
              <a:buFont typeface="Arial"/>
              <a:defRPr sz="1800">
                <a:uFillTx/>
              </a:defRPr>
            </a:pPr>
            <a:r>
              <a:rPr sz="1100" b="1">
                <a:solidFill>
                  <a:srgbClr val="FF7920"/>
                </a:solidFill>
                <a:uFill>
                  <a:solidFill>
                    <a:srgbClr val="FF7920"/>
                  </a:solidFill>
                </a:uFill>
                <a:latin typeface="+mj-lt"/>
                <a:ea typeface="+mj-ea"/>
                <a:cs typeface="+mj-cs"/>
                <a:sym typeface="Arial"/>
              </a:rPr>
              <a:t>Arnaud Le Fèvre </a:t>
            </a:r>
            <a:r>
              <a:rPr sz="1100">
                <a:solidFill>
                  <a:srgbClr val="FF7920"/>
                </a:solidFill>
                <a:uFill>
                  <a:solidFill>
                    <a:srgbClr val="FF7920"/>
                  </a:solidFill>
                </a:uFill>
                <a:latin typeface="+mj-lt"/>
                <a:ea typeface="+mj-ea"/>
                <a:cs typeface="+mj-cs"/>
                <a:sym typeface="Arial"/>
              </a:rPr>
              <a:t>-  Strange Quark Matter  – July 2015 – Dubna, Russia	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8832427" y="6569494"/>
            <a:ext cx="279401" cy="297787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584200">
              <a:defRPr sz="13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40640" marR="40640" algn="ctr">
        <a:defRPr sz="2800" b="1">
          <a:solidFill>
            <a:srgbClr val="008F00"/>
          </a:solidFill>
          <a:uFill>
            <a:solidFill>
              <a:srgbClr val="008F00"/>
            </a:solidFill>
          </a:uFill>
          <a:latin typeface="+mj-lt"/>
          <a:ea typeface="+mj-ea"/>
          <a:cs typeface="+mj-cs"/>
          <a:sym typeface="Arial"/>
        </a:defRPr>
      </a:lvl1pPr>
      <a:lvl2pPr marL="40640" marR="40640" indent="228600" algn="ctr">
        <a:defRPr sz="2800" b="1">
          <a:solidFill>
            <a:srgbClr val="008F00"/>
          </a:solidFill>
          <a:uFill>
            <a:solidFill>
              <a:srgbClr val="008F00"/>
            </a:solidFill>
          </a:uFill>
          <a:latin typeface="+mj-lt"/>
          <a:ea typeface="+mj-ea"/>
          <a:cs typeface="+mj-cs"/>
          <a:sym typeface="Arial"/>
        </a:defRPr>
      </a:lvl2pPr>
      <a:lvl3pPr marL="40640" marR="40640" indent="457200" algn="ctr">
        <a:defRPr sz="2800" b="1">
          <a:solidFill>
            <a:srgbClr val="008F00"/>
          </a:solidFill>
          <a:uFill>
            <a:solidFill>
              <a:srgbClr val="008F00"/>
            </a:solidFill>
          </a:uFill>
          <a:latin typeface="+mj-lt"/>
          <a:ea typeface="+mj-ea"/>
          <a:cs typeface="+mj-cs"/>
          <a:sym typeface="Arial"/>
        </a:defRPr>
      </a:lvl3pPr>
      <a:lvl4pPr marL="40640" marR="40640" indent="685800" algn="ctr">
        <a:defRPr sz="2800" b="1">
          <a:solidFill>
            <a:srgbClr val="008F00"/>
          </a:solidFill>
          <a:uFill>
            <a:solidFill>
              <a:srgbClr val="008F00"/>
            </a:solidFill>
          </a:uFill>
          <a:latin typeface="+mj-lt"/>
          <a:ea typeface="+mj-ea"/>
          <a:cs typeface="+mj-cs"/>
          <a:sym typeface="Arial"/>
        </a:defRPr>
      </a:lvl4pPr>
      <a:lvl5pPr marL="40640" marR="40640" indent="914400" algn="ctr">
        <a:defRPr sz="2800" b="1">
          <a:solidFill>
            <a:srgbClr val="008F00"/>
          </a:solidFill>
          <a:uFill>
            <a:solidFill>
              <a:srgbClr val="008F00"/>
            </a:solidFill>
          </a:uFill>
          <a:latin typeface="+mj-lt"/>
          <a:ea typeface="+mj-ea"/>
          <a:cs typeface="+mj-cs"/>
          <a:sym typeface="Arial"/>
        </a:defRPr>
      </a:lvl5pPr>
      <a:lvl6pPr marL="40640" marR="40640" indent="1143000" algn="ctr">
        <a:defRPr sz="2800" b="1">
          <a:solidFill>
            <a:srgbClr val="008F00"/>
          </a:solidFill>
          <a:uFill>
            <a:solidFill>
              <a:srgbClr val="008F00"/>
            </a:solidFill>
          </a:uFill>
          <a:latin typeface="+mj-lt"/>
          <a:ea typeface="+mj-ea"/>
          <a:cs typeface="+mj-cs"/>
          <a:sym typeface="Arial"/>
        </a:defRPr>
      </a:lvl6pPr>
      <a:lvl7pPr marL="40640" marR="40640" indent="1371600" algn="ctr">
        <a:defRPr sz="2800" b="1">
          <a:solidFill>
            <a:srgbClr val="008F00"/>
          </a:solidFill>
          <a:uFill>
            <a:solidFill>
              <a:srgbClr val="008F00"/>
            </a:solidFill>
          </a:uFill>
          <a:latin typeface="+mj-lt"/>
          <a:ea typeface="+mj-ea"/>
          <a:cs typeface="+mj-cs"/>
          <a:sym typeface="Arial"/>
        </a:defRPr>
      </a:lvl7pPr>
      <a:lvl8pPr marL="40640" marR="40640" indent="1600200" algn="ctr">
        <a:defRPr sz="2800" b="1">
          <a:solidFill>
            <a:srgbClr val="008F00"/>
          </a:solidFill>
          <a:uFill>
            <a:solidFill>
              <a:srgbClr val="008F00"/>
            </a:solidFill>
          </a:uFill>
          <a:latin typeface="+mj-lt"/>
          <a:ea typeface="+mj-ea"/>
          <a:cs typeface="+mj-cs"/>
          <a:sym typeface="Arial"/>
        </a:defRPr>
      </a:lvl8pPr>
      <a:lvl9pPr marL="40640" marR="40640" indent="1828800" algn="ctr">
        <a:defRPr sz="2800" b="1">
          <a:solidFill>
            <a:srgbClr val="008F00"/>
          </a:solidFill>
          <a:uFill>
            <a:solidFill>
              <a:srgbClr val="008F00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383540" marR="40640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Times New Roman"/>
        </a:defRPr>
      </a:lvl1pPr>
      <a:lvl2pPr marL="824411" marR="40640" indent="-326571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Times New Roman"/>
        </a:defRPr>
      </a:lvl2pPr>
      <a:lvl3pPr marL="1259839" marR="40640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Times New Roman"/>
        </a:defRPr>
      </a:lvl3pPr>
      <a:lvl4pPr marL="1778000" marR="40640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Times New Roman"/>
        </a:defRPr>
      </a:lvl4pPr>
      <a:lvl5pPr marL="2235200" marR="40640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Times New Roman"/>
        </a:defRPr>
      </a:lvl5pPr>
      <a:lvl6pPr marL="2235200" marR="40640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Times New Roman"/>
        </a:defRPr>
      </a:lvl6pPr>
      <a:lvl7pPr marL="2235200" marR="40640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Times New Roman"/>
        </a:defRPr>
      </a:lvl7pPr>
      <a:lvl8pPr marL="2235200" marR="40640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Times New Roman"/>
        </a:defRPr>
      </a:lvl8pPr>
      <a:lvl9pPr marL="2235200" marR="40640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Times New Roman"/>
        </a:defRPr>
      </a:lvl9pPr>
    </p:bodyStyle>
    <p:otherStyle>
      <a:lvl1pPr algn="ctr" defTabSz="584200">
        <a:defRPr sz="13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1pPr>
      <a:lvl2pPr indent="228600" algn="ctr" defTabSz="584200">
        <a:defRPr sz="13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2pPr>
      <a:lvl3pPr indent="457200" algn="ctr" defTabSz="584200">
        <a:defRPr sz="13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3pPr>
      <a:lvl4pPr indent="685800" algn="ctr" defTabSz="584200">
        <a:defRPr sz="13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4pPr>
      <a:lvl5pPr indent="914400" algn="ctr" defTabSz="584200">
        <a:defRPr sz="13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5pPr>
      <a:lvl6pPr indent="1143000" algn="ctr" defTabSz="584200">
        <a:defRPr sz="13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6pPr>
      <a:lvl7pPr indent="1371600" algn="ctr" defTabSz="584200">
        <a:defRPr sz="13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7pPr>
      <a:lvl8pPr indent="1600200" algn="ctr" defTabSz="584200">
        <a:defRPr sz="13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8pPr>
      <a:lvl9pPr indent="1828800" algn="ctr" defTabSz="584200">
        <a:defRPr sz="13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-50080" y="-15631"/>
            <a:ext cx="9244160" cy="109024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6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A new approach to detect hypernuclei in the phase space distributions generated by microscopic transport models 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8932545" y="6521792"/>
            <a:ext cx="189036" cy="2899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1</a:t>
            </a:fld>
            <a:endParaRPr sz="1300">
              <a:uFill>
                <a:solidFill/>
              </a:uFill>
            </a:endParaRPr>
          </a:p>
        </p:txBody>
      </p:sp>
      <p:sp>
        <p:nvSpPr>
          <p:cNvPr id="26" name="Shape 26"/>
          <p:cNvSpPr/>
          <p:nvPr/>
        </p:nvSpPr>
        <p:spPr>
          <a:xfrm>
            <a:off x="1056106" y="1376875"/>
            <a:ext cx="6375250" cy="1770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40640" marR="40640" lvl="0" algn="ctr">
              <a:defRPr sz="1800">
                <a:uFillTx/>
              </a:defRPr>
            </a:pPr>
            <a:r>
              <a:rPr sz="1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by </a:t>
            </a:r>
            <a:r>
              <a:rPr sz="1600" u="sng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A. Le Fèvre</a:t>
            </a:r>
            <a:r>
              <a:rPr sz="1600" baseline="31999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1</a:t>
            </a:r>
            <a:r>
              <a:rPr sz="1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, Y. Leifels</a:t>
            </a:r>
            <a:r>
              <a:rPr sz="1600" baseline="31999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1</a:t>
            </a:r>
            <a:r>
              <a:rPr sz="1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, J. Aichelin</a:t>
            </a:r>
            <a:r>
              <a:rPr sz="1600" baseline="31999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2</a:t>
            </a:r>
            <a:r>
              <a:rPr sz="1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, Ch. Hartnack</a:t>
            </a:r>
            <a:r>
              <a:rPr sz="1600" baseline="31999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2</a:t>
            </a:r>
          </a:p>
          <a:p>
            <a:pPr marL="40640" marR="40640" lvl="0" algn="ctr">
              <a:defRPr sz="1800">
                <a:uFillTx/>
              </a:defRPr>
            </a:pPr>
            <a:r>
              <a:rPr sz="1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E. Bratkovskaya</a:t>
            </a:r>
            <a:r>
              <a:rPr sz="1600" baseline="31999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3</a:t>
            </a:r>
            <a:r>
              <a:rPr sz="1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, V. Kireyev</a:t>
            </a:r>
            <a:r>
              <a:rPr sz="1600" baseline="31999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4</a:t>
            </a:r>
          </a:p>
          <a:p>
            <a:pPr marL="0" marR="0" lvl="0" algn="ctr" defTabSz="457200">
              <a:spcBef>
                <a:spcPts val="1200"/>
              </a:spcBef>
              <a:defRPr sz="1800">
                <a:uFillTx/>
              </a:defRPr>
            </a:pPr>
            <a:r>
              <a:rPr sz="800" baseline="62500">
                <a:latin typeface="Times"/>
                <a:ea typeface="Times"/>
                <a:cs typeface="Times"/>
                <a:sym typeface="Times"/>
              </a:rPr>
              <a:t>1</a:t>
            </a:r>
            <a:r>
              <a:rPr sz="1200">
                <a:latin typeface="Times"/>
                <a:ea typeface="Times"/>
                <a:cs typeface="Times"/>
                <a:sym typeface="Times"/>
              </a:rPr>
              <a:t>GSI Helmholtzzentrum für Schwerionenforschung GmbH, Darmstadt, Germany </a:t>
            </a:r>
          </a:p>
          <a:p>
            <a:pPr marL="0" marR="0" lvl="0" algn="ctr" defTabSz="457200">
              <a:spcBef>
                <a:spcPts val="1200"/>
              </a:spcBef>
              <a:defRPr sz="1800">
                <a:uFillTx/>
              </a:defRPr>
            </a:pPr>
            <a:r>
              <a:rPr sz="800" baseline="62500">
                <a:latin typeface="Times"/>
                <a:ea typeface="Times"/>
                <a:cs typeface="Times"/>
                <a:sym typeface="Times"/>
              </a:rPr>
              <a:t>2</a:t>
            </a:r>
            <a:r>
              <a:rPr sz="1200">
                <a:latin typeface="Times"/>
                <a:ea typeface="Times"/>
                <a:cs typeface="Times"/>
                <a:sym typeface="Times"/>
              </a:rPr>
              <a:t>SUBATECH, UMR 6457, Ecole des Mines de Nantes - IN2P3/CNRS - Université de Nantes, France </a:t>
            </a:r>
          </a:p>
          <a:p>
            <a:pPr marL="0" marR="0" lvl="0" algn="ctr" defTabSz="457200">
              <a:spcBef>
                <a:spcPts val="1200"/>
              </a:spcBef>
              <a:defRPr sz="1800">
                <a:uFillTx/>
              </a:defRPr>
            </a:pPr>
            <a:r>
              <a:rPr sz="1200" baseline="31999">
                <a:latin typeface="Times"/>
                <a:ea typeface="Times"/>
                <a:cs typeface="Times"/>
                <a:sym typeface="Times"/>
              </a:rPr>
              <a:t>3</a:t>
            </a:r>
            <a:r>
              <a:rPr sz="1200">
                <a:latin typeface="Times"/>
                <a:ea typeface="Times"/>
                <a:cs typeface="Times"/>
                <a:sym typeface="Times"/>
              </a:rPr>
              <a:t>FIAS, Frankfurt University, Germany</a:t>
            </a:r>
          </a:p>
          <a:p>
            <a:pPr marL="0" marR="0" lvl="0" algn="ctr" defTabSz="457200">
              <a:spcBef>
                <a:spcPts val="1200"/>
              </a:spcBef>
              <a:defRPr sz="1800">
                <a:uFillTx/>
              </a:defRPr>
            </a:pPr>
            <a:r>
              <a:rPr sz="1200" baseline="31999">
                <a:latin typeface="Times"/>
                <a:ea typeface="Times"/>
                <a:cs typeface="Times"/>
                <a:sym typeface="Times"/>
              </a:rPr>
              <a:t>4</a:t>
            </a:r>
            <a:r>
              <a:rPr sz="1200">
                <a:latin typeface="Times"/>
                <a:ea typeface="Times"/>
                <a:cs typeface="Times"/>
                <a:sym typeface="Times"/>
              </a:rPr>
              <a:t>JINR, Dubna, Russia</a:t>
            </a:r>
          </a:p>
        </p:txBody>
      </p:sp>
      <p:sp>
        <p:nvSpPr>
          <p:cNvPr id="27" name="Shape 27"/>
          <p:cNvSpPr/>
          <p:nvPr/>
        </p:nvSpPr>
        <p:spPr>
          <a:xfrm>
            <a:off x="221001" y="3205991"/>
            <a:ext cx="8701997" cy="2752882"/>
          </a:xfrm>
          <a:prstGeom prst="rect">
            <a:avLst/>
          </a:prstGeom>
          <a:solidFill>
            <a:srgbClr val="FFD479"/>
          </a:solidFill>
          <a:ln w="3175">
            <a:miter lim="400000"/>
          </a:ln>
          <a:effectLst>
            <a:outerShdw blurRad="114300" dist="63500" dir="2700000" rotWithShape="0">
              <a:srgbClr val="C0C0C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0640" marR="40640" lvl="0">
              <a:lnSpc>
                <a:spcPct val="150000"/>
              </a:lnSpc>
              <a:buSzPct val="125000"/>
              <a:buFont typeface="Lucida Grande"/>
              <a:buChar char="‣"/>
              <a:defRPr sz="1800">
                <a:uFillTx/>
              </a:defRPr>
            </a:pPr>
            <a:r>
              <a:rPr sz="21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A clusterisation approach… </a:t>
            </a:r>
          </a:p>
          <a:p>
            <a:pPr marL="40640" marR="40640" lvl="0">
              <a:lnSpc>
                <a:spcPct val="150000"/>
              </a:lnSpc>
              <a:buSzPct val="125000"/>
              <a:buFont typeface="Lucida Grande"/>
              <a:buChar char="‣"/>
              <a:defRPr sz="1800">
                <a:uFillTx/>
              </a:defRPr>
            </a:pPr>
            <a:r>
              <a:rPr sz="21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An application: the hypernucleus production.</a:t>
            </a:r>
          </a:p>
          <a:p>
            <a:pPr marL="40640" marR="40640" lvl="0">
              <a:lnSpc>
                <a:spcPct val="150000"/>
              </a:lnSpc>
              <a:buSzPct val="125000"/>
              <a:buFont typeface="Lucida Grande"/>
              <a:buChar char="‣"/>
              <a:defRPr sz="1800">
                <a:uFillTx/>
              </a:defRPr>
            </a:pPr>
            <a:r>
              <a:rPr sz="21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How are influenced the hypernucleus yields and phase space distributions by:</a:t>
            </a:r>
          </a:p>
          <a:p>
            <a:pPr marL="726440" marR="40640" lvl="2" indent="0">
              <a:lnSpc>
                <a:spcPct val="150000"/>
              </a:lnSpc>
              <a:buSzPct val="125000"/>
              <a:buFont typeface="Lucida Grande"/>
              <a:buChar char="‣"/>
              <a:defRPr sz="1800">
                <a:uFillTx/>
              </a:defRPr>
            </a:pPr>
            <a:r>
              <a:rPr sz="21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 the clusterisation time,</a:t>
            </a:r>
          </a:p>
          <a:p>
            <a:pPr marL="726440" marR="40640" lvl="2" indent="0">
              <a:lnSpc>
                <a:spcPct val="150000"/>
              </a:lnSpc>
              <a:buSzPct val="125000"/>
              <a:buFont typeface="Lucida Grande"/>
              <a:buChar char="‣"/>
              <a:defRPr sz="1800">
                <a:uFillTx/>
              </a:defRPr>
            </a:pPr>
            <a:r>
              <a:rPr sz="21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 the cluster binding energy,</a:t>
            </a:r>
          </a:p>
          <a:p>
            <a:pPr marL="726440" marR="40640" lvl="2" indent="0">
              <a:lnSpc>
                <a:spcPct val="150000"/>
              </a:lnSpc>
              <a:buSzPct val="125000"/>
              <a:buFont typeface="Lucida Grande"/>
              <a:buChar char="‣"/>
              <a:defRPr sz="1800">
                <a:uFillTx/>
              </a:defRPr>
            </a:pPr>
            <a:r>
              <a:rPr sz="21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 the ingredients (EOS, in-medium properties) of the transport model.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-12700" y="0"/>
            <a:ext cx="4074160" cy="1181100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7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FRIGA: a clusterisation approach…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4084123" y="58559"/>
            <a:ext cx="5227483" cy="6050002"/>
            <a:chOff x="0" y="0"/>
            <a:chExt cx="5227482" cy="6050001"/>
          </a:xfrm>
        </p:grpSpPr>
        <p:grpSp>
          <p:nvGrpSpPr>
            <p:cNvPr id="208" name="Group 208"/>
            <p:cNvGrpSpPr/>
            <p:nvPr/>
          </p:nvGrpSpPr>
          <p:grpSpPr>
            <a:xfrm>
              <a:off x="0" y="0"/>
              <a:ext cx="5227483" cy="6050002"/>
              <a:chOff x="0" y="0"/>
              <a:chExt cx="5227482" cy="6050001"/>
            </a:xfrm>
          </p:grpSpPr>
          <p:pic>
            <p:nvPicPr>
              <p:cNvPr id="205" name="fig1cor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1151"/>
                <a:ext cx="5095634" cy="6018851"/>
              </a:xfrm>
              <a:prstGeom prst="rect">
                <a:avLst/>
              </a:prstGeom>
              <a:ln w="3175" cap="flat">
                <a:noFill/>
                <a:round/>
              </a:ln>
              <a:effectLst/>
            </p:spPr>
          </p:pic>
          <p:sp>
            <p:nvSpPr>
              <p:cNvPr id="206" name="Shape 206"/>
              <p:cNvSpPr/>
              <p:nvPr/>
            </p:nvSpPr>
            <p:spPr>
              <a:xfrm>
                <a:off x="3081216" y="89096"/>
                <a:ext cx="1882538" cy="981036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lvl="0"/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3051009" y="0"/>
                <a:ext cx="2176474" cy="1108429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marL="40640" marR="40640" lvl="0">
                  <a:defRPr sz="1800">
                    <a:uFillTx/>
                  </a:defRPr>
                </a:pPr>
                <a:r>
                  <a:rPr sz="1700">
                    <a:uFill>
                      <a:solidFill/>
                    </a:uFill>
                  </a:rPr>
                  <a:t>simple coalescence</a:t>
                </a:r>
              </a:p>
              <a:p>
                <a:pPr marL="40640" marR="40640" lvl="0">
                  <a:defRPr sz="1800">
                    <a:uFillTx/>
                  </a:defRPr>
                </a:pPr>
                <a:r>
                  <a:rPr sz="1700">
                    <a:uFill>
                      <a:solidFill/>
                    </a:uFill>
                  </a:rPr>
                  <a:t>no B</a:t>
                </a:r>
                <a:r>
                  <a:rPr sz="1700" baseline="-5999">
                    <a:uFill>
                      <a:solidFill/>
                    </a:uFill>
                  </a:rPr>
                  <a:t>asy</a:t>
                </a:r>
                <a:r>
                  <a:rPr sz="1700">
                    <a:uFill>
                      <a:solidFill/>
                    </a:uFill>
                  </a:rPr>
                  <a:t>, no B</a:t>
                </a:r>
                <a:r>
                  <a:rPr sz="1700" baseline="-5999">
                    <a:uFill>
                      <a:solidFill/>
                    </a:uFill>
                  </a:rPr>
                  <a:t>struct.</a:t>
                </a:r>
                <a:endParaRPr sz="1700">
                  <a:uFill>
                    <a:solidFill/>
                  </a:uFill>
                </a:endParaRPr>
              </a:p>
              <a:p>
                <a:pPr marL="40640" marR="40640" lvl="0">
                  <a:defRPr sz="1800">
                    <a:uFillTx/>
                  </a:defRPr>
                </a:pPr>
                <a:r>
                  <a:rPr sz="1700">
                    <a:uFill>
                      <a:solidFill/>
                    </a:uFill>
                  </a:rPr>
                  <a:t>B</a:t>
                </a:r>
                <a:r>
                  <a:rPr sz="1700" baseline="-5999">
                    <a:uFill>
                      <a:solidFill/>
                    </a:uFill>
                  </a:rPr>
                  <a:t>asy</a:t>
                </a:r>
                <a:r>
                  <a:rPr sz="1700">
                    <a:uFill>
                      <a:solidFill/>
                    </a:uFill>
                  </a:rPr>
                  <a:t>, no B</a:t>
                </a:r>
                <a:r>
                  <a:rPr sz="1700" baseline="-5999">
                    <a:uFill>
                      <a:solidFill/>
                    </a:uFill>
                  </a:rPr>
                  <a:t>struct.</a:t>
                </a:r>
                <a:endParaRPr sz="1700">
                  <a:uFill>
                    <a:solidFill/>
                  </a:uFill>
                </a:endParaRPr>
              </a:p>
              <a:p>
                <a:pPr marL="40640" marR="40640" lvl="0">
                  <a:defRPr sz="1800">
                    <a:uFillTx/>
                  </a:defRPr>
                </a:pPr>
                <a:r>
                  <a:rPr sz="1700">
                    <a:uFill>
                      <a:solidFill/>
                    </a:uFill>
                  </a:rPr>
                  <a:t>B</a:t>
                </a:r>
                <a:r>
                  <a:rPr sz="1700" baseline="-5999">
                    <a:uFill>
                      <a:solidFill/>
                    </a:uFill>
                  </a:rPr>
                  <a:t>asy</a:t>
                </a:r>
                <a:r>
                  <a:rPr sz="1700">
                    <a:uFill>
                      <a:solidFill/>
                    </a:uFill>
                  </a:rPr>
                  <a:t>, + E</a:t>
                </a:r>
                <a:r>
                  <a:rPr sz="1700" baseline="-5999">
                    <a:uFill>
                      <a:solidFill/>
                    </a:uFill>
                  </a:rPr>
                  <a:t>struct.</a:t>
                </a:r>
              </a:p>
            </p:txBody>
          </p:sp>
        </p:grpSp>
        <p:sp>
          <p:nvSpPr>
            <p:cNvPr id="209" name="Shape 209"/>
            <p:cNvSpPr/>
            <p:nvPr/>
          </p:nvSpPr>
          <p:spPr>
            <a:xfrm>
              <a:off x="439889" y="1978026"/>
              <a:ext cx="3989591" cy="34643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40640" marR="40640">
                <a:defRPr sz="1700"/>
              </a:lvl1pPr>
            </a:lstStyle>
            <a:p>
              <a:pPr lvl="0">
                <a:defRPr sz="1800">
                  <a:uFillTx/>
                </a:defRPr>
              </a:pPr>
              <a:r>
                <a:rPr sz="1700">
                  <a:uFill>
                    <a:solidFill/>
                  </a:uFill>
                </a:rPr>
                <a:t>IQMD-SACA central Xe+Sn @ 100 A.MeV</a:t>
              </a:r>
            </a:p>
          </p:txBody>
        </p:sp>
      </p:grpSp>
      <p:sp>
        <p:nvSpPr>
          <p:cNvPr id="211" name="Shape 211"/>
          <p:cNvSpPr/>
          <p:nvPr/>
        </p:nvSpPr>
        <p:spPr>
          <a:xfrm>
            <a:off x="4464936" y="2025850"/>
            <a:ext cx="4283468" cy="350774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IQMD-FRIGA central Xe+Sn @ 100 A.MeV</a:t>
            </a:r>
          </a:p>
        </p:txBody>
      </p:sp>
      <p:grpSp>
        <p:nvGrpSpPr>
          <p:cNvPr id="223" name="Group 223"/>
          <p:cNvGrpSpPr/>
          <p:nvPr/>
        </p:nvGrpSpPr>
        <p:grpSpPr>
          <a:xfrm>
            <a:off x="52820" y="1600964"/>
            <a:ext cx="4566046" cy="4606032"/>
            <a:chOff x="0" y="0"/>
            <a:chExt cx="4566045" cy="4606031"/>
          </a:xfrm>
        </p:grpSpPr>
        <p:grpSp>
          <p:nvGrpSpPr>
            <p:cNvPr id="221" name="Group 221"/>
            <p:cNvGrpSpPr/>
            <p:nvPr/>
          </p:nvGrpSpPr>
          <p:grpSpPr>
            <a:xfrm>
              <a:off x="0" y="-1"/>
              <a:ext cx="4566046" cy="4606033"/>
              <a:chOff x="0" y="0"/>
              <a:chExt cx="4566045" cy="4606031"/>
            </a:xfrm>
          </p:grpSpPr>
          <p:grpSp>
            <p:nvGrpSpPr>
              <p:cNvPr id="218" name="Group 218"/>
              <p:cNvGrpSpPr/>
              <p:nvPr/>
            </p:nvGrpSpPr>
            <p:grpSpPr>
              <a:xfrm>
                <a:off x="0" y="0"/>
                <a:ext cx="4566046" cy="4606032"/>
                <a:chOff x="0" y="0"/>
                <a:chExt cx="4566045" cy="4606031"/>
              </a:xfrm>
            </p:grpSpPr>
            <p:pic>
              <p:nvPicPr>
                <p:cNvPr id="212" name="Capture d’écran 2014-07-08 à 00.45.08.png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0" y="35744"/>
                  <a:ext cx="3943120" cy="4105284"/>
                </a:xfrm>
                <a:prstGeom prst="rect">
                  <a:avLst/>
                </a:prstGeom>
                <a:ln w="3175" cap="flat">
                  <a:noFill/>
                  <a:round/>
                </a:ln>
                <a:effectLst/>
              </p:spPr>
            </p:pic>
            <p:sp>
              <p:nvSpPr>
                <p:cNvPr id="213" name="Shape 213"/>
                <p:cNvSpPr/>
                <p:nvPr/>
              </p:nvSpPr>
              <p:spPr>
                <a:xfrm>
                  <a:off x="572292" y="0"/>
                  <a:ext cx="705481" cy="382910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 marL="40640" marR="40640">
                    <a:defRPr sz="2000"/>
                  </a:lvl1pPr>
                </a:lstStyle>
                <a:p>
                  <a:pPr lvl="0">
                    <a:defRPr sz="1800">
                      <a:uFillTx/>
                    </a:defRPr>
                  </a:pPr>
                  <a:r>
                    <a:rPr sz="2000">
                      <a:uFill>
                        <a:solidFill/>
                      </a:uFill>
                    </a:rPr>
                    <a:t>FOPI</a:t>
                  </a:r>
                </a:p>
              </p:txBody>
            </p:sp>
            <p:sp>
              <p:nvSpPr>
                <p:cNvPr id="214" name="Shape 214"/>
                <p:cNvSpPr/>
                <p:nvPr/>
              </p:nvSpPr>
              <p:spPr>
                <a:xfrm>
                  <a:off x="42898" y="4301231"/>
                  <a:ext cx="4523148" cy="304801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 marL="0" marR="0" defTabSz="457200">
                    <a:spcBef>
                      <a:spcPts val="1200"/>
                    </a:spcBef>
                    <a:defRPr sz="1300" i="1">
                      <a:uFillTx/>
                      <a:latin typeface="Times"/>
                      <a:ea typeface="Times"/>
                      <a:cs typeface="Times"/>
                      <a:sym typeface="Times"/>
                    </a:defRPr>
                  </a:lvl1pPr>
                </a:lstStyle>
                <a:p>
                  <a:pPr lvl="0">
                    <a:defRPr sz="1800" i="0"/>
                  </a:pPr>
                  <a:r>
                    <a:rPr sz="1300" i="1"/>
                    <a:t>W. Reisdorf and the FOPI Collaboration NPA 848 (2010) 366–427</a:t>
                  </a:r>
                </a:p>
              </p:txBody>
            </p:sp>
            <p:sp>
              <p:nvSpPr>
                <p:cNvPr id="215" name="Shape 215"/>
                <p:cNvSpPr/>
                <p:nvPr/>
              </p:nvSpPr>
              <p:spPr>
                <a:xfrm>
                  <a:off x="1030440" y="2879490"/>
                  <a:ext cx="1738298" cy="419932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 marL="40640" marR="40640">
                    <a:defRPr sz="2200">
                      <a:solidFill>
                        <a:srgbClr val="00882B"/>
                      </a:solidFill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  <a:uFillTx/>
                    </a:defRPr>
                  </a:pPr>
                  <a:r>
                    <a:rPr sz="2200">
                      <a:solidFill>
                        <a:srgbClr val="00882B"/>
                      </a:solidFill>
                      <a:uFill>
                        <a:solidFill/>
                      </a:uFill>
                    </a:rPr>
                    <a:t>IQMD-SACA</a:t>
                  </a:r>
                </a:p>
              </p:txBody>
            </p:sp>
            <p:sp>
              <p:nvSpPr>
                <p:cNvPr id="216" name="Shape 216"/>
                <p:cNvSpPr/>
                <p:nvPr/>
              </p:nvSpPr>
              <p:spPr>
                <a:xfrm flipV="1">
                  <a:off x="1994419" y="2708342"/>
                  <a:ext cx="1405772" cy="199459"/>
                </a:xfrm>
                <a:prstGeom prst="line">
                  <a:avLst/>
                </a:prstGeom>
                <a:noFill/>
                <a:ln w="12700" cap="flat">
                  <a:solidFill>
                    <a:srgbClr val="008F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40" marR="40640" lvl="0"/>
                  <a:endParaRPr/>
                </a:p>
              </p:txBody>
            </p:sp>
            <p:sp>
              <p:nvSpPr>
                <p:cNvPr id="217" name="Shape 217"/>
                <p:cNvSpPr/>
                <p:nvPr/>
              </p:nvSpPr>
              <p:spPr>
                <a:xfrm flipH="1" flipV="1">
                  <a:off x="1108478" y="1784722"/>
                  <a:ext cx="784342" cy="1173879"/>
                </a:xfrm>
                <a:prstGeom prst="line">
                  <a:avLst/>
                </a:prstGeom>
                <a:noFill/>
                <a:ln w="12700" cap="flat">
                  <a:solidFill>
                    <a:srgbClr val="008F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40" marR="40640" lvl="0"/>
                  <a:endParaRPr/>
                </a:p>
              </p:txBody>
            </p:sp>
          </p:grpSp>
          <p:sp>
            <p:nvSpPr>
              <p:cNvPr id="219" name="Shape 219"/>
              <p:cNvSpPr/>
              <p:nvPr/>
            </p:nvSpPr>
            <p:spPr>
              <a:xfrm>
                <a:off x="822056" y="799614"/>
                <a:ext cx="471324" cy="1181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lvl="0"/>
                <a:endParaRPr/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3260456" y="1701314"/>
                <a:ext cx="471324" cy="1181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lvl="0"/>
                <a:endParaRPr/>
              </a:p>
            </p:txBody>
          </p:sp>
        </p:grpSp>
        <p:sp>
          <p:nvSpPr>
            <p:cNvPr id="222" name="Shape 222"/>
            <p:cNvSpPr/>
            <p:nvPr/>
          </p:nvSpPr>
          <p:spPr>
            <a:xfrm>
              <a:off x="1948133" y="2883827"/>
              <a:ext cx="985462" cy="412116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200">
                  <a:solidFill>
                    <a:srgbClr val="00882B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200">
                  <a:solidFill>
                    <a:srgbClr val="00882B"/>
                  </a:solidFill>
                  <a:uFill>
                    <a:solidFill/>
                  </a:uFill>
                </a:rPr>
                <a:t>FRIGA</a:t>
              </a:r>
            </a:p>
          </p:txBody>
        </p:sp>
      </p:grpSp>
      <p:sp>
        <p:nvSpPr>
          <p:cNvPr id="224" name="Shape 2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10</a:t>
            </a:fld>
            <a:endParaRPr sz="1300">
              <a:uFill>
                <a:solidFill/>
              </a:u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8567059" y="1766641"/>
            <a:ext cx="302278" cy="375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>
              <a:defRPr sz="2000"/>
            </a:lvl1pPr>
          </a:lstStyle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Z</a:t>
            </a:r>
          </a:p>
        </p:txBody>
      </p:sp>
      <p:sp>
        <p:nvSpPr>
          <p:cNvPr id="226" name="Shape 226"/>
          <p:cNvSpPr/>
          <p:nvPr/>
        </p:nvSpPr>
        <p:spPr>
          <a:xfrm>
            <a:off x="5578399" y="2479659"/>
            <a:ext cx="330556" cy="375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>
              <a:defRPr sz="2000"/>
            </a:lvl1pPr>
          </a:lstStyle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H</a:t>
            </a:r>
          </a:p>
        </p:txBody>
      </p:sp>
      <p:sp>
        <p:nvSpPr>
          <p:cNvPr id="227" name="Shape 227"/>
          <p:cNvSpPr/>
          <p:nvPr/>
        </p:nvSpPr>
        <p:spPr>
          <a:xfrm>
            <a:off x="8156906" y="2479659"/>
            <a:ext cx="443293" cy="375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>
              <a:defRPr sz="2000"/>
            </a:lvl1pPr>
          </a:lstStyle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He</a:t>
            </a:r>
          </a:p>
        </p:txBody>
      </p:sp>
      <p:sp>
        <p:nvSpPr>
          <p:cNvPr id="228" name="Shape 228"/>
          <p:cNvSpPr/>
          <p:nvPr/>
        </p:nvSpPr>
        <p:spPr>
          <a:xfrm>
            <a:off x="5734729" y="4403779"/>
            <a:ext cx="372848" cy="375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>
              <a:defRPr sz="2000"/>
            </a:lvl1pPr>
          </a:lstStyle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Li</a:t>
            </a:r>
          </a:p>
        </p:txBody>
      </p:sp>
      <p:sp>
        <p:nvSpPr>
          <p:cNvPr id="229" name="Shape 229"/>
          <p:cNvSpPr/>
          <p:nvPr/>
        </p:nvSpPr>
        <p:spPr>
          <a:xfrm>
            <a:off x="8323003" y="4403779"/>
            <a:ext cx="429279" cy="375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>
              <a:defRPr sz="2000"/>
            </a:lvl1pPr>
          </a:lstStyle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-1" y="-2931"/>
            <a:ext cx="9144002" cy="1090247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4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Clusterisation time influence </a:t>
            </a:r>
          </a:p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4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on hypernuclei (phase space and yields)</a:t>
            </a:r>
          </a:p>
        </p:txBody>
      </p:sp>
      <p:sp>
        <p:nvSpPr>
          <p:cNvPr id="232" name="Shape 232"/>
          <p:cNvSpPr>
            <a:spLocks noGrp="1"/>
          </p:cNvSpPr>
          <p:nvPr>
            <p:ph type="sldNum" sz="quarter" idx="2"/>
          </p:nvPr>
        </p:nvSpPr>
        <p:spPr>
          <a:xfrm>
            <a:off x="8894334" y="6521792"/>
            <a:ext cx="265458" cy="2899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11</a:t>
            </a:fld>
            <a:endParaRPr sz="1300">
              <a:uFill>
                <a:solidFill/>
              </a:uFill>
            </a:endParaRPr>
          </a:p>
        </p:txBody>
      </p:sp>
      <p:grpSp>
        <p:nvGrpSpPr>
          <p:cNvPr id="241" name="Group 241"/>
          <p:cNvGrpSpPr/>
          <p:nvPr/>
        </p:nvGrpSpPr>
        <p:grpSpPr>
          <a:xfrm>
            <a:off x="7704992" y="-6362"/>
            <a:ext cx="1458281" cy="1172309"/>
            <a:chOff x="0" y="0"/>
            <a:chExt cx="1458280" cy="1172307"/>
          </a:xfrm>
        </p:grpSpPr>
        <p:sp>
          <p:nvSpPr>
            <p:cNvPr id="233" name="Shape 233"/>
            <p:cNvSpPr/>
            <p:nvPr/>
          </p:nvSpPr>
          <p:spPr>
            <a:xfrm>
              <a:off x="0" y="0"/>
              <a:ext cx="1172308" cy="117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6D6D6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75846" y="164123"/>
              <a:ext cx="410308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433FF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691661" y="363415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281353" y="679938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FB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328246" y="679938"/>
              <a:ext cx="312883" cy="35077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Λ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234461" y="164123"/>
              <a:ext cx="261426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n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773723" y="351692"/>
              <a:ext cx="261425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p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1137138" y="23446"/>
              <a:ext cx="321143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baseline="-5999">
                  <a:uFill>
                    <a:solidFill/>
                  </a:uFill>
                </a:rPr>
                <a:t>Λ</a:t>
              </a:r>
              <a:r>
                <a:rPr>
                  <a:uFill>
                    <a:solidFill/>
                  </a:uFill>
                </a:rPr>
                <a:t>t</a:t>
              </a:r>
            </a:p>
          </p:txBody>
        </p:sp>
      </p:grpSp>
      <p:pic>
        <p:nvPicPr>
          <p:cNvPr id="242" name="PartitionsVersusTime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09023" y="1446771"/>
            <a:ext cx="4952872" cy="4803993"/>
          </a:xfrm>
          <a:prstGeom prst="rect">
            <a:avLst/>
          </a:prstGeom>
          <a:ln w="3175">
            <a:round/>
          </a:ln>
        </p:spPr>
      </p:pic>
      <p:sp>
        <p:nvSpPr>
          <p:cNvPr id="243" name="Shape 243"/>
          <p:cNvSpPr/>
          <p:nvPr/>
        </p:nvSpPr>
        <p:spPr>
          <a:xfrm>
            <a:off x="208628" y="1256498"/>
            <a:ext cx="8834904" cy="358590"/>
          </a:xfrm>
          <a:prstGeom prst="rect">
            <a:avLst/>
          </a:prstGeom>
          <a:solidFill>
            <a:srgbClr val="FEFFDA"/>
          </a:solidFill>
          <a:ln w="3175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An example: Au+Au @ 11.45 A.GeV, b=6 fm (passing time = </a:t>
            </a:r>
            <a:r>
              <a:rPr>
                <a:solidFill>
                  <a:srgbClr val="008F00"/>
                </a:solidFill>
                <a:uFill>
                  <a:solidFill/>
                </a:uFill>
              </a:rPr>
              <a:t>7.5 fm/c</a:t>
            </a:r>
            <a:r>
              <a:rPr>
                <a:uFill>
                  <a:solidFill/>
                </a:uFill>
              </a:rPr>
              <a:t>) from PHSD*+FRIGA</a:t>
            </a:r>
          </a:p>
        </p:txBody>
      </p:sp>
      <p:sp>
        <p:nvSpPr>
          <p:cNvPr id="244" name="Shape 244"/>
          <p:cNvSpPr/>
          <p:nvPr/>
        </p:nvSpPr>
        <p:spPr>
          <a:xfrm>
            <a:off x="219616" y="1983926"/>
            <a:ext cx="3493342" cy="3233334"/>
          </a:xfrm>
          <a:prstGeom prst="rect">
            <a:avLst/>
          </a:prstGeom>
          <a:solidFill>
            <a:srgbClr val="FFD479"/>
          </a:solidFill>
          <a:ln w="3175">
            <a:miter lim="400000"/>
          </a:ln>
          <a:effectLst>
            <a:outerShdw blurRad="127000" dist="76200" dir="2700000" rotWithShape="0">
              <a:srgbClr val="C0C0C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40640" lvl="0" algn="just">
              <a:spcBef>
                <a:spcPts val="500"/>
              </a:spcBef>
              <a:defRPr sz="1800">
                <a:uFillTx/>
              </a:defRPr>
            </a:pPr>
            <a:r>
              <a:rPr sz="30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➲ </a:t>
            </a:r>
            <a:r>
              <a:rPr sz="1500">
                <a:uFill>
                  <a:solidFill>
                    <a:srgbClr val="008F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Remarks: </a:t>
            </a:r>
          </a:p>
          <a:p>
            <a:pPr marL="201374" marR="40640" lvl="0" indent="-160734" algn="just">
              <a:spcBef>
                <a:spcPts val="500"/>
              </a:spcBef>
              <a:buSzPct val="100000"/>
              <a:buChar char="•"/>
              <a:defRPr sz="1800">
                <a:uFillTx/>
              </a:defRPr>
            </a:pPr>
            <a:r>
              <a:rPr sz="1500">
                <a:uFill>
                  <a:solidFill>
                    <a:srgbClr val="008F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At the passing time, the partitions are stabilising,</a:t>
            </a:r>
          </a:p>
          <a:p>
            <a:pPr marL="201374" marR="40640" lvl="0" indent="-160734" algn="just">
              <a:spcBef>
                <a:spcPts val="500"/>
              </a:spcBef>
              <a:buSzPct val="100000"/>
              <a:buChar char="•"/>
              <a:defRPr sz="1800">
                <a:uFillTx/>
              </a:defRPr>
            </a:pPr>
            <a:r>
              <a:rPr sz="1500">
                <a:uFill>
                  <a:solidFill>
                    <a:srgbClr val="008F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Apart from a tendency of the size of the biggest fragments to decrease over time due to the artificial evaporation of the spectators, inherent to the present version of PHSD (improvements under construction).</a:t>
            </a:r>
          </a:p>
        </p:txBody>
      </p:sp>
      <p:sp>
        <p:nvSpPr>
          <p:cNvPr id="245" name="Shape 245"/>
          <p:cNvSpPr/>
          <p:nvPr/>
        </p:nvSpPr>
        <p:spPr>
          <a:xfrm>
            <a:off x="4888718" y="6262574"/>
            <a:ext cx="3980110" cy="2715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 marL="0" marR="0" defTabSz="457200">
              <a:spcBef>
                <a:spcPts val="1200"/>
              </a:spcBef>
              <a:defRPr sz="1200">
                <a:uFillTx/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/>
            </a:pPr>
            <a:r>
              <a:rPr sz="1200"/>
              <a:t>*: W. Cassing, E.L. Bratkovskaya, Nucl. Phys. A 831 (2009) 2.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-1" y="-2931"/>
            <a:ext cx="9144002" cy="1090247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4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Clusterisation time influence </a:t>
            </a:r>
          </a:p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4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on hypernuclei (phase space and yields)</a:t>
            </a:r>
          </a:p>
        </p:txBody>
      </p:sp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12</a:t>
            </a:fld>
            <a:endParaRPr sz="1300">
              <a:uFill>
                <a:solidFill/>
              </a:uFill>
            </a:endParaRPr>
          </a:p>
        </p:txBody>
      </p:sp>
      <p:grpSp>
        <p:nvGrpSpPr>
          <p:cNvPr id="257" name="Group 257"/>
          <p:cNvGrpSpPr/>
          <p:nvPr/>
        </p:nvGrpSpPr>
        <p:grpSpPr>
          <a:xfrm>
            <a:off x="7704992" y="-6362"/>
            <a:ext cx="1458281" cy="1172309"/>
            <a:chOff x="0" y="0"/>
            <a:chExt cx="1458280" cy="1172307"/>
          </a:xfrm>
        </p:grpSpPr>
        <p:sp>
          <p:nvSpPr>
            <p:cNvPr id="249" name="Shape 249"/>
            <p:cNvSpPr/>
            <p:nvPr/>
          </p:nvSpPr>
          <p:spPr>
            <a:xfrm>
              <a:off x="0" y="0"/>
              <a:ext cx="1172308" cy="117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6D6D6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175846" y="164123"/>
              <a:ext cx="410308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433FF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91661" y="363415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281353" y="679938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FB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328246" y="679938"/>
              <a:ext cx="312883" cy="35077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Λ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234461" y="164123"/>
              <a:ext cx="261426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n</a:t>
              </a:r>
            </a:p>
          </p:txBody>
        </p:sp>
        <p:sp>
          <p:nvSpPr>
            <p:cNvPr id="255" name="Shape 255"/>
            <p:cNvSpPr/>
            <p:nvPr/>
          </p:nvSpPr>
          <p:spPr>
            <a:xfrm>
              <a:off x="773723" y="351692"/>
              <a:ext cx="261425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p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1137138" y="23446"/>
              <a:ext cx="321143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baseline="-5999">
                  <a:uFill>
                    <a:solidFill/>
                  </a:uFill>
                </a:rPr>
                <a:t>Λ</a:t>
              </a:r>
              <a:r>
                <a:rPr>
                  <a:uFill>
                    <a:solidFill/>
                  </a:uFill>
                </a:rPr>
                <a:t>t</a:t>
              </a:r>
            </a:p>
          </p:txBody>
        </p:sp>
      </p:grpSp>
      <p:pic>
        <p:nvPicPr>
          <p:cNvPr id="258" name="PartitionsVersusTime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2180" y="1449109"/>
            <a:ext cx="7322460" cy="4727668"/>
          </a:xfrm>
          <a:prstGeom prst="rect">
            <a:avLst/>
          </a:prstGeom>
          <a:ln w="3175">
            <a:round/>
          </a:ln>
        </p:spPr>
      </p:pic>
      <p:sp>
        <p:nvSpPr>
          <p:cNvPr id="259" name="Shape 259"/>
          <p:cNvSpPr/>
          <p:nvPr/>
        </p:nvSpPr>
        <p:spPr>
          <a:xfrm>
            <a:off x="208627" y="1256498"/>
            <a:ext cx="8726745" cy="358590"/>
          </a:xfrm>
          <a:prstGeom prst="rect">
            <a:avLst/>
          </a:prstGeom>
          <a:solidFill>
            <a:srgbClr val="FEFFDA"/>
          </a:solidFill>
          <a:ln w="3175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An example: Au+Au @ 11.45 A.GeV, b=6 fm (passing time = </a:t>
            </a:r>
            <a:r>
              <a:rPr>
                <a:solidFill>
                  <a:srgbClr val="008F00"/>
                </a:solidFill>
                <a:uFill>
                  <a:solidFill/>
                </a:uFill>
              </a:rPr>
              <a:t>7.5 fm/c</a:t>
            </a:r>
            <a:r>
              <a:rPr>
                <a:uFill>
                  <a:solidFill/>
                </a:uFill>
              </a:rPr>
              <a:t>) from PHSD+FRIGA</a:t>
            </a:r>
          </a:p>
        </p:txBody>
      </p:sp>
      <p:sp>
        <p:nvSpPr>
          <p:cNvPr id="260" name="Shape 260"/>
          <p:cNvSpPr/>
          <p:nvPr/>
        </p:nvSpPr>
        <p:spPr>
          <a:xfrm>
            <a:off x="3644933" y="5996935"/>
            <a:ext cx="3357193" cy="362935"/>
          </a:xfrm>
          <a:prstGeom prst="rect">
            <a:avLst/>
          </a:prstGeom>
          <a:solidFill>
            <a:srgbClr val="FFFC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900"/>
            </a:lvl1pPr>
          </a:lstStyle>
          <a:p>
            <a:pPr lvl="0">
              <a:defRPr sz="1800">
                <a:uFillTx/>
              </a:defRPr>
            </a:pPr>
            <a:r>
              <a:rPr sz="1900">
                <a:uFill>
                  <a:solidFill/>
                </a:uFill>
              </a:rPr>
              <a:t>FRIGA clusterisation time (fm/c)</a:t>
            </a:r>
          </a:p>
        </p:txBody>
      </p:sp>
      <p:sp>
        <p:nvSpPr>
          <p:cNvPr id="261" name="Shape 261"/>
          <p:cNvSpPr/>
          <p:nvPr/>
        </p:nvSpPr>
        <p:spPr>
          <a:xfrm>
            <a:off x="4470400" y="6045200"/>
            <a:ext cx="1486787" cy="0"/>
          </a:xfrm>
          <a:prstGeom prst="line">
            <a:avLst/>
          </a:prstGeom>
          <a:ln w="25400">
            <a:solidFill/>
            <a:miter lim="400000"/>
            <a:tailEnd type="arrow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62" name="Shape 262"/>
          <p:cNvSpPr/>
          <p:nvPr/>
        </p:nvSpPr>
        <p:spPr>
          <a:xfrm flipV="1">
            <a:off x="2298700" y="1714499"/>
            <a:ext cx="0" cy="1828801"/>
          </a:xfrm>
          <a:prstGeom prst="line">
            <a:avLst/>
          </a:prstGeom>
          <a:ln w="25400">
            <a:solidFill>
              <a:srgbClr val="008F00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63" name="Shape 263"/>
          <p:cNvSpPr/>
          <p:nvPr/>
        </p:nvSpPr>
        <p:spPr>
          <a:xfrm flipV="1">
            <a:off x="4737100" y="1727199"/>
            <a:ext cx="0" cy="1828801"/>
          </a:xfrm>
          <a:prstGeom prst="line">
            <a:avLst/>
          </a:prstGeom>
          <a:ln w="25400">
            <a:solidFill>
              <a:srgbClr val="008F00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64" name="Shape 264"/>
          <p:cNvSpPr/>
          <p:nvPr/>
        </p:nvSpPr>
        <p:spPr>
          <a:xfrm flipV="1">
            <a:off x="7175500" y="1727199"/>
            <a:ext cx="0" cy="1828801"/>
          </a:xfrm>
          <a:prstGeom prst="line">
            <a:avLst/>
          </a:prstGeom>
          <a:ln w="25400">
            <a:solidFill>
              <a:srgbClr val="008F00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65" name="Shape 265"/>
          <p:cNvSpPr/>
          <p:nvPr/>
        </p:nvSpPr>
        <p:spPr>
          <a:xfrm flipV="1">
            <a:off x="2298700" y="4063999"/>
            <a:ext cx="0" cy="1828801"/>
          </a:xfrm>
          <a:prstGeom prst="line">
            <a:avLst/>
          </a:prstGeom>
          <a:ln w="25400">
            <a:solidFill>
              <a:srgbClr val="008F00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66" name="Shape 266"/>
          <p:cNvSpPr/>
          <p:nvPr/>
        </p:nvSpPr>
        <p:spPr>
          <a:xfrm flipV="1">
            <a:off x="4737100" y="4076699"/>
            <a:ext cx="0" cy="1828801"/>
          </a:xfrm>
          <a:prstGeom prst="line">
            <a:avLst/>
          </a:prstGeom>
          <a:ln w="25400">
            <a:solidFill>
              <a:srgbClr val="008F00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67" name="Shape 267"/>
          <p:cNvSpPr/>
          <p:nvPr/>
        </p:nvSpPr>
        <p:spPr>
          <a:xfrm flipV="1">
            <a:off x="7175500" y="4076699"/>
            <a:ext cx="0" cy="1828801"/>
          </a:xfrm>
          <a:prstGeom prst="line">
            <a:avLst/>
          </a:prstGeom>
          <a:ln w="25400">
            <a:solidFill>
              <a:srgbClr val="008F00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2659202" y="1790576"/>
            <a:ext cx="937278" cy="375095"/>
          </a:xfrm>
          <a:prstGeom prst="rect">
            <a:avLst/>
          </a:prstGeom>
          <a:solidFill>
            <a:srgbClr val="FFFC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Z</a:t>
            </a:r>
            <a:r>
              <a:rPr sz="2000" baseline="-5999">
                <a:uFill>
                  <a:solidFill/>
                </a:uFill>
              </a:rPr>
              <a:t>max1 QP</a:t>
            </a:r>
          </a:p>
        </p:txBody>
      </p:sp>
      <p:sp>
        <p:nvSpPr>
          <p:cNvPr id="269" name="Shape 269"/>
          <p:cNvSpPr/>
          <p:nvPr/>
        </p:nvSpPr>
        <p:spPr>
          <a:xfrm>
            <a:off x="4737100" y="1733470"/>
            <a:ext cx="1449933" cy="542354"/>
          </a:xfrm>
          <a:prstGeom prst="rect">
            <a:avLst/>
          </a:prstGeom>
          <a:solidFill>
            <a:srgbClr val="FFFC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1600" u="sng">
                <a:uFill>
                  <a:solidFill/>
                </a:uFill>
              </a:rPr>
              <a:t>(Z</a:t>
            </a:r>
            <a:r>
              <a:rPr sz="1600" u="sng" baseline="-5999">
                <a:uFill>
                  <a:solidFill/>
                </a:uFill>
              </a:rPr>
              <a:t>max1 - </a:t>
            </a:r>
            <a:r>
              <a:rPr sz="1600" u="sng">
                <a:uFill>
                  <a:solidFill/>
                </a:uFill>
              </a:rPr>
              <a:t>Z</a:t>
            </a:r>
            <a:r>
              <a:rPr sz="1600" u="sng" baseline="-5999">
                <a:uFill>
                  <a:solidFill/>
                </a:uFill>
              </a:rPr>
              <a:t>max2</a:t>
            </a:r>
            <a:r>
              <a:rPr sz="1600" u="sng">
                <a:uFill>
                  <a:solidFill/>
                </a:uFill>
              </a:rPr>
              <a:t>)</a:t>
            </a:r>
          </a:p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(Z</a:t>
            </a:r>
            <a:r>
              <a:rPr sz="1600" baseline="-5999">
                <a:uFill>
                  <a:solidFill/>
                </a:uFill>
              </a:rPr>
              <a:t>max1 + </a:t>
            </a:r>
            <a:r>
              <a:rPr sz="1600">
                <a:uFill>
                  <a:solidFill/>
                </a:uFill>
              </a:rPr>
              <a:t>Z</a:t>
            </a:r>
            <a:r>
              <a:rPr sz="1600" baseline="-5999">
                <a:uFill>
                  <a:solidFill/>
                </a:uFill>
              </a:rPr>
              <a:t>max2</a:t>
            </a:r>
            <a:r>
              <a:rPr sz="1600">
                <a:uFill>
                  <a:solidFill/>
                </a:uFill>
              </a:rPr>
              <a:t>)</a:t>
            </a:r>
            <a:r>
              <a:rPr sz="1600" baseline="-5999">
                <a:uFill>
                  <a:solidFill/>
                </a:uFill>
              </a:rPr>
              <a:t>QP</a:t>
            </a:r>
          </a:p>
        </p:txBody>
      </p:sp>
      <p:sp>
        <p:nvSpPr>
          <p:cNvPr id="270" name="Shape 270"/>
          <p:cNvSpPr/>
          <p:nvPr/>
        </p:nvSpPr>
        <p:spPr>
          <a:xfrm flipH="1" flipV="1">
            <a:off x="6688342" y="1527248"/>
            <a:ext cx="487880" cy="487880"/>
          </a:xfrm>
          <a:prstGeom prst="line">
            <a:avLst/>
          </a:prstGeom>
          <a:ln w="12700">
            <a:solidFill>
              <a:srgbClr val="008F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7437946" y="2870179"/>
            <a:ext cx="1141391" cy="517493"/>
          </a:xfrm>
          <a:prstGeom prst="rect">
            <a:avLst/>
          </a:prstGeom>
          <a:solidFill>
            <a:srgbClr val="FFFC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free nucleon</a:t>
            </a:r>
          </a:p>
          <a:p>
            <a:pPr lvl="0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multiplicity</a:t>
            </a:r>
          </a:p>
        </p:txBody>
      </p:sp>
      <p:sp>
        <p:nvSpPr>
          <p:cNvPr id="272" name="Shape 272"/>
          <p:cNvSpPr/>
          <p:nvPr/>
        </p:nvSpPr>
        <p:spPr>
          <a:xfrm>
            <a:off x="2576800" y="5277272"/>
            <a:ext cx="1083719" cy="517493"/>
          </a:xfrm>
          <a:prstGeom prst="rect">
            <a:avLst/>
          </a:prstGeom>
          <a:solidFill>
            <a:srgbClr val="FFFC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multiplicity</a:t>
            </a:r>
          </a:p>
          <a:p>
            <a:pPr lvl="0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2 ≤ A ≤ 4</a:t>
            </a:r>
          </a:p>
        </p:txBody>
      </p:sp>
      <p:sp>
        <p:nvSpPr>
          <p:cNvPr id="273" name="Shape 273"/>
          <p:cNvSpPr/>
          <p:nvPr/>
        </p:nvSpPr>
        <p:spPr>
          <a:xfrm>
            <a:off x="5069544" y="4128900"/>
            <a:ext cx="1083720" cy="517493"/>
          </a:xfrm>
          <a:prstGeom prst="rect">
            <a:avLst/>
          </a:prstGeom>
          <a:solidFill>
            <a:srgbClr val="FFFC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multiplicity</a:t>
            </a:r>
          </a:p>
          <a:p>
            <a:pPr lvl="0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5 ≤ A ≤ 65</a:t>
            </a:r>
          </a:p>
        </p:txBody>
      </p:sp>
      <p:sp>
        <p:nvSpPr>
          <p:cNvPr id="274" name="Shape 274"/>
          <p:cNvSpPr/>
          <p:nvPr/>
        </p:nvSpPr>
        <p:spPr>
          <a:xfrm>
            <a:off x="7356563" y="5289702"/>
            <a:ext cx="1139524" cy="492633"/>
          </a:xfrm>
          <a:prstGeom prst="rect">
            <a:avLst/>
          </a:prstGeom>
          <a:solidFill>
            <a:srgbClr val="FFFC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hypernucleus</a:t>
            </a:r>
          </a:p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multiplicity</a:t>
            </a:r>
          </a:p>
        </p:txBody>
      </p:sp>
      <p:sp>
        <p:nvSpPr>
          <p:cNvPr id="275" name="Shape 275"/>
          <p:cNvSpPr/>
          <p:nvPr/>
        </p:nvSpPr>
        <p:spPr>
          <a:xfrm>
            <a:off x="2118557" y="3642712"/>
            <a:ext cx="519662" cy="143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4528069" y="3630493"/>
            <a:ext cx="519662" cy="143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6984468" y="3642712"/>
            <a:ext cx="519662" cy="143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2102369" y="5996052"/>
            <a:ext cx="519662" cy="143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6991869" y="6011766"/>
            <a:ext cx="519662" cy="1437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283" name="Group 283"/>
          <p:cNvGrpSpPr/>
          <p:nvPr/>
        </p:nvGrpSpPr>
        <p:grpSpPr>
          <a:xfrm>
            <a:off x="1966149" y="1702831"/>
            <a:ext cx="6492749" cy="4681957"/>
            <a:chOff x="0" y="0"/>
            <a:chExt cx="6492747" cy="4681955"/>
          </a:xfrm>
        </p:grpSpPr>
        <p:pic>
          <p:nvPicPr>
            <p:cNvPr id="280" name="IMG_PHSD_AuAu11450_deut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92748" cy="4681956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  <p:sp>
          <p:nvSpPr>
            <p:cNvPr id="281" name="Shape 281"/>
            <p:cNvSpPr/>
            <p:nvPr/>
          </p:nvSpPr>
          <p:spPr>
            <a:xfrm>
              <a:off x="4837619" y="505581"/>
              <a:ext cx="989350" cy="392651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100">
                  <a:uFill>
                    <a:solidFill/>
                  </a:uFill>
                </a:rPr>
                <a:t>pHSD-FRIGA</a:t>
              </a:r>
            </a:p>
            <a:p>
              <a:pPr lvl="0">
                <a:defRPr sz="1800">
                  <a:uFillTx/>
                </a:defRPr>
              </a:pPr>
              <a:r>
                <a:rPr sz="1100">
                  <a:uFill>
                    <a:solidFill/>
                  </a:uFill>
                </a:rPr>
                <a:t>t = 20 fm/c</a:t>
              </a:r>
            </a:p>
          </p:txBody>
        </p:sp>
        <p:sp>
          <p:nvSpPr>
            <p:cNvPr id="282" name="Shape 282"/>
            <p:cNvSpPr/>
            <p:nvPr/>
          </p:nvSpPr>
          <p:spPr>
            <a:xfrm>
              <a:off x="4799519" y="1038981"/>
              <a:ext cx="1024002" cy="240251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100"/>
              </a:lvl1pPr>
            </a:lstStyle>
            <a:p>
              <a:pPr lvl="0">
                <a:defRPr sz="1800">
                  <a:uFillTx/>
                </a:defRPr>
              </a:pPr>
              <a:r>
                <a:rPr sz="1100">
                  <a:uFill>
                    <a:solidFill/>
                  </a:uFill>
                </a:rPr>
                <a:t>AGS data E802</a:t>
              </a:r>
            </a:p>
          </p:txBody>
        </p:sp>
      </p:grpSp>
      <p:sp>
        <p:nvSpPr>
          <p:cNvPr id="284" name="Shape 284"/>
          <p:cNvSpPr/>
          <p:nvPr/>
        </p:nvSpPr>
        <p:spPr>
          <a:xfrm>
            <a:off x="3838997" y="5343076"/>
            <a:ext cx="2747053" cy="3858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>
              <a:defRPr sz="1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See Victor Kireyev’s poster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2" animBg="1" advAuto="0"/>
      <p:bldP spid="283" grpId="1" animBg="1" advAuto="0"/>
      <p:bldP spid="284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roup 294"/>
          <p:cNvGrpSpPr/>
          <p:nvPr/>
        </p:nvGrpSpPr>
        <p:grpSpPr>
          <a:xfrm>
            <a:off x="2836404" y="1425062"/>
            <a:ext cx="4916468" cy="5055239"/>
            <a:chOff x="0" y="0"/>
            <a:chExt cx="4916466" cy="5055237"/>
          </a:xfrm>
        </p:grpSpPr>
        <p:pic>
          <p:nvPicPr>
            <p:cNvPr id="286" name="Fig3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916467" cy="4802934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  <p:grpSp>
          <p:nvGrpSpPr>
            <p:cNvPr id="289" name="Group 289"/>
            <p:cNvGrpSpPr/>
            <p:nvPr/>
          </p:nvGrpSpPr>
          <p:grpSpPr>
            <a:xfrm>
              <a:off x="1687061" y="4692303"/>
              <a:ext cx="1486788" cy="362935"/>
              <a:chOff x="0" y="0"/>
              <a:chExt cx="1486786" cy="362934"/>
            </a:xfrm>
          </p:grpSpPr>
          <p:sp>
            <p:nvSpPr>
              <p:cNvPr id="287" name="Shape 287"/>
              <p:cNvSpPr/>
              <p:nvPr/>
            </p:nvSpPr>
            <p:spPr>
              <a:xfrm>
                <a:off x="76233" y="0"/>
                <a:ext cx="1259407" cy="362935"/>
              </a:xfrm>
              <a:prstGeom prst="rect">
                <a:avLst/>
              </a:prstGeom>
              <a:solidFill>
                <a:srgbClr val="FFFC7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 sz="1900">
                    <a:uFill>
                      <a:solidFill/>
                    </a:uFill>
                  </a:rPr>
                  <a:t>(y/y</a:t>
                </a:r>
                <a:r>
                  <a:rPr sz="1900" baseline="-5999">
                    <a:uFill>
                      <a:solidFill/>
                    </a:uFill>
                  </a:rPr>
                  <a:t>proj.</a:t>
                </a:r>
                <a:r>
                  <a:rPr sz="1900">
                    <a:uFill>
                      <a:solidFill/>
                    </a:uFill>
                  </a:rPr>
                  <a:t>)</a:t>
                </a:r>
                <a:r>
                  <a:rPr sz="1900" baseline="-5999">
                    <a:uFill>
                      <a:solidFill/>
                    </a:uFill>
                  </a:rPr>
                  <a:t>c.o.c.</a:t>
                </a:r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0" y="10164"/>
                <a:ext cx="1486787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290" name="Shape 290"/>
            <p:cNvSpPr/>
            <p:nvPr/>
          </p:nvSpPr>
          <p:spPr>
            <a:xfrm>
              <a:off x="1035403" y="1161953"/>
              <a:ext cx="671893" cy="313753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4 fm/c</a:t>
              </a:r>
            </a:p>
          </p:txBody>
        </p:sp>
        <p:sp>
          <p:nvSpPr>
            <p:cNvPr id="291" name="Shape 291"/>
            <p:cNvSpPr/>
            <p:nvPr/>
          </p:nvSpPr>
          <p:spPr>
            <a:xfrm>
              <a:off x="3161324" y="550581"/>
              <a:ext cx="671893" cy="313753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8 fm/c</a:t>
              </a:r>
            </a:p>
          </p:txBody>
        </p:sp>
        <p:sp>
          <p:nvSpPr>
            <p:cNvPr id="292" name="Shape 292"/>
            <p:cNvSpPr/>
            <p:nvPr/>
          </p:nvSpPr>
          <p:spPr>
            <a:xfrm>
              <a:off x="984603" y="2707407"/>
              <a:ext cx="773493" cy="313754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10 fm/c</a:t>
              </a:r>
            </a:p>
          </p:txBody>
        </p:sp>
        <p:sp>
          <p:nvSpPr>
            <p:cNvPr id="293" name="Shape 293"/>
            <p:cNvSpPr/>
            <p:nvPr/>
          </p:nvSpPr>
          <p:spPr>
            <a:xfrm>
              <a:off x="3110524" y="2708744"/>
              <a:ext cx="773493" cy="313754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15 fm/c</a:t>
              </a:r>
            </a:p>
          </p:txBody>
        </p:sp>
      </p:grpSp>
      <p:sp>
        <p:nvSpPr>
          <p:cNvPr id="295" name="Shape 295"/>
          <p:cNvSpPr/>
          <p:nvPr/>
        </p:nvSpPr>
        <p:spPr>
          <a:xfrm>
            <a:off x="316622" y="1965614"/>
            <a:ext cx="1372846" cy="14805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892" tIns="46892" rIns="46892" bIns="46892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1900">
                <a:solidFill>
                  <a:srgbClr val="FF2600"/>
                </a:solidFill>
                <a:uFill>
                  <a:solidFill/>
                </a:uFill>
              </a:rPr>
              <a:t>heavy (A&gt;3) hypernuclei</a:t>
            </a:r>
          </a:p>
          <a:p>
            <a:pPr lvl="0">
              <a:defRPr sz="1800">
                <a:uFillTx/>
              </a:defRPr>
            </a:pPr>
            <a:r>
              <a:rPr sz="1900">
                <a:solidFill>
                  <a:srgbClr val="FF2600"/>
                </a:solidFill>
                <a:uFill>
                  <a:solidFill/>
                </a:uFill>
              </a:rPr>
              <a:t>and hypertritons</a:t>
            </a:r>
          </a:p>
        </p:txBody>
      </p:sp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xfrm>
            <a:off x="-1" y="-2931"/>
            <a:ext cx="9144002" cy="1090247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4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Clusterisation time influence </a:t>
            </a:r>
          </a:p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4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on hypernuclei (phase space and yields)</a:t>
            </a:r>
          </a:p>
        </p:txBody>
      </p:sp>
      <p:sp>
        <p:nvSpPr>
          <p:cNvPr id="297" name="Shape 2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13</a:t>
            </a:fld>
            <a:endParaRPr sz="1300">
              <a:uFill>
                <a:solidFill/>
              </a:uFill>
            </a:endParaRPr>
          </a:p>
        </p:txBody>
      </p:sp>
      <p:grpSp>
        <p:nvGrpSpPr>
          <p:cNvPr id="306" name="Group 306"/>
          <p:cNvGrpSpPr/>
          <p:nvPr/>
        </p:nvGrpSpPr>
        <p:grpSpPr>
          <a:xfrm>
            <a:off x="7704992" y="-6362"/>
            <a:ext cx="1458281" cy="1172309"/>
            <a:chOff x="0" y="0"/>
            <a:chExt cx="1458280" cy="1172307"/>
          </a:xfrm>
        </p:grpSpPr>
        <p:sp>
          <p:nvSpPr>
            <p:cNvPr id="298" name="Shape 298"/>
            <p:cNvSpPr/>
            <p:nvPr/>
          </p:nvSpPr>
          <p:spPr>
            <a:xfrm>
              <a:off x="0" y="0"/>
              <a:ext cx="1172308" cy="117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6D6D6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175846" y="164123"/>
              <a:ext cx="410308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433FF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691661" y="363415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281353" y="679938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FB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328246" y="679938"/>
              <a:ext cx="312883" cy="35077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Λ</a:t>
              </a:r>
            </a:p>
          </p:txBody>
        </p:sp>
        <p:sp>
          <p:nvSpPr>
            <p:cNvPr id="303" name="Shape 303"/>
            <p:cNvSpPr/>
            <p:nvPr/>
          </p:nvSpPr>
          <p:spPr>
            <a:xfrm>
              <a:off x="234461" y="164123"/>
              <a:ext cx="261426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n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773723" y="351692"/>
              <a:ext cx="261425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p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1137138" y="23446"/>
              <a:ext cx="321143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baseline="-5999">
                  <a:uFill>
                    <a:solidFill/>
                  </a:uFill>
                </a:rPr>
                <a:t>Λ</a:t>
              </a:r>
              <a:r>
                <a:rPr>
                  <a:uFill>
                    <a:solidFill/>
                  </a:uFill>
                </a:rPr>
                <a:t>t</a:t>
              </a:r>
            </a:p>
          </p:txBody>
        </p:sp>
      </p:grpSp>
      <p:sp>
        <p:nvSpPr>
          <p:cNvPr id="307" name="Shape 307"/>
          <p:cNvSpPr/>
          <p:nvPr/>
        </p:nvSpPr>
        <p:spPr>
          <a:xfrm>
            <a:off x="208628" y="1256498"/>
            <a:ext cx="8726744" cy="358590"/>
          </a:xfrm>
          <a:prstGeom prst="rect">
            <a:avLst/>
          </a:prstGeom>
          <a:solidFill>
            <a:srgbClr val="FEFFDA"/>
          </a:solidFill>
          <a:ln w="3175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An example: Au+Au @ 11.45 A.GeV, b=6 fm (passing time = </a:t>
            </a:r>
            <a:r>
              <a:rPr>
                <a:solidFill>
                  <a:srgbClr val="008F00"/>
                </a:solidFill>
                <a:uFill>
                  <a:solidFill/>
                </a:uFill>
              </a:rPr>
              <a:t>7.5 fm/c</a:t>
            </a:r>
            <a:r>
              <a:rPr>
                <a:uFill>
                  <a:solidFill/>
                </a:uFill>
              </a:rPr>
              <a:t>) from HSD+FRIGA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artitionsVersusTime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4663" y="1455780"/>
            <a:ext cx="7435044" cy="4800357"/>
          </a:xfrm>
          <a:prstGeom prst="rect">
            <a:avLst/>
          </a:prstGeom>
          <a:ln w="3175">
            <a:round/>
          </a:ln>
        </p:spPr>
      </p:pic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xfrm>
            <a:off x="-1" y="-2931"/>
            <a:ext cx="9144002" cy="1090247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4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Clusterisation time influence </a:t>
            </a:r>
          </a:p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4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on hypernuclei (phase space and yields)</a:t>
            </a:r>
          </a:p>
        </p:txBody>
      </p:sp>
      <p:sp>
        <p:nvSpPr>
          <p:cNvPr id="311" name="Shape 3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14</a:t>
            </a:fld>
            <a:endParaRPr sz="1300">
              <a:uFill>
                <a:solidFill/>
              </a:uFill>
            </a:endParaRPr>
          </a:p>
        </p:txBody>
      </p:sp>
      <p:grpSp>
        <p:nvGrpSpPr>
          <p:cNvPr id="320" name="Group 320"/>
          <p:cNvGrpSpPr/>
          <p:nvPr/>
        </p:nvGrpSpPr>
        <p:grpSpPr>
          <a:xfrm>
            <a:off x="7704992" y="-6362"/>
            <a:ext cx="1458281" cy="1172309"/>
            <a:chOff x="0" y="0"/>
            <a:chExt cx="1458280" cy="1172307"/>
          </a:xfrm>
        </p:grpSpPr>
        <p:sp>
          <p:nvSpPr>
            <p:cNvPr id="312" name="Shape 312"/>
            <p:cNvSpPr/>
            <p:nvPr/>
          </p:nvSpPr>
          <p:spPr>
            <a:xfrm>
              <a:off x="0" y="0"/>
              <a:ext cx="1172308" cy="117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6D6D6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175846" y="164123"/>
              <a:ext cx="410308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433FF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691661" y="363415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281353" y="679938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FB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328246" y="679938"/>
              <a:ext cx="312883" cy="35077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Λ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234461" y="164123"/>
              <a:ext cx="261426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n</a:t>
              </a:r>
            </a:p>
          </p:txBody>
        </p:sp>
        <p:sp>
          <p:nvSpPr>
            <p:cNvPr id="318" name="Shape 318"/>
            <p:cNvSpPr/>
            <p:nvPr/>
          </p:nvSpPr>
          <p:spPr>
            <a:xfrm>
              <a:off x="773723" y="351692"/>
              <a:ext cx="261425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p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1137138" y="23446"/>
              <a:ext cx="321143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baseline="-5999">
                  <a:uFill>
                    <a:solidFill/>
                  </a:uFill>
                </a:rPr>
                <a:t>Λ</a:t>
              </a:r>
              <a:r>
                <a:rPr>
                  <a:uFill>
                    <a:solidFill/>
                  </a:uFill>
                </a:rPr>
                <a:t>t</a:t>
              </a:r>
            </a:p>
          </p:txBody>
        </p:sp>
      </p:grpSp>
      <p:grpSp>
        <p:nvGrpSpPr>
          <p:cNvPr id="323" name="Group 323"/>
          <p:cNvGrpSpPr/>
          <p:nvPr/>
        </p:nvGrpSpPr>
        <p:grpSpPr>
          <a:xfrm>
            <a:off x="4470400" y="6037779"/>
            <a:ext cx="1486787" cy="382847"/>
            <a:chOff x="0" y="0"/>
            <a:chExt cx="1486786" cy="382846"/>
          </a:xfrm>
        </p:grpSpPr>
        <p:sp>
          <p:nvSpPr>
            <p:cNvPr id="321" name="Shape 321"/>
            <p:cNvSpPr/>
            <p:nvPr/>
          </p:nvSpPr>
          <p:spPr>
            <a:xfrm>
              <a:off x="469933" y="0"/>
              <a:ext cx="482408" cy="382847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900">
                  <a:uFill>
                    <a:solidFill/>
                  </a:uFill>
                </a:rPr>
                <a:t>γβ</a:t>
              </a:r>
              <a:r>
                <a:rPr sz="1900" baseline="-5999">
                  <a:uFill>
                    <a:solidFill/>
                  </a:uFill>
                </a:rPr>
                <a:t>⊥</a:t>
              </a:r>
            </a:p>
          </p:txBody>
        </p:sp>
        <p:sp>
          <p:nvSpPr>
            <p:cNvPr id="322" name="Shape 322"/>
            <p:cNvSpPr/>
            <p:nvPr/>
          </p:nvSpPr>
          <p:spPr>
            <a:xfrm>
              <a:off x="0" y="7420"/>
              <a:ext cx="148678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324" name="Shape 324"/>
          <p:cNvSpPr/>
          <p:nvPr/>
        </p:nvSpPr>
        <p:spPr>
          <a:xfrm>
            <a:off x="2365625" y="2000819"/>
            <a:ext cx="671893" cy="313754"/>
          </a:xfrm>
          <a:prstGeom prst="rect">
            <a:avLst/>
          </a:prstGeom>
          <a:solidFill>
            <a:srgbClr val="FFFC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4 fm/c</a:t>
            </a:r>
          </a:p>
        </p:txBody>
      </p:sp>
      <p:sp>
        <p:nvSpPr>
          <p:cNvPr id="325" name="Shape 325"/>
          <p:cNvSpPr/>
          <p:nvPr/>
        </p:nvSpPr>
        <p:spPr>
          <a:xfrm>
            <a:off x="208628" y="1256498"/>
            <a:ext cx="8726744" cy="358590"/>
          </a:xfrm>
          <a:prstGeom prst="rect">
            <a:avLst/>
          </a:prstGeom>
          <a:solidFill>
            <a:srgbClr val="FEFFDA"/>
          </a:solidFill>
          <a:ln w="3175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An example: Au+Au @ 11.45 A.GeV, b=6 fm (passing time = </a:t>
            </a:r>
            <a:r>
              <a:rPr>
                <a:solidFill>
                  <a:srgbClr val="008F00"/>
                </a:solidFill>
                <a:uFill>
                  <a:solidFill/>
                </a:uFill>
              </a:rPr>
              <a:t>7.5 fm/c</a:t>
            </a:r>
            <a:r>
              <a:rPr>
                <a:uFill>
                  <a:solidFill/>
                </a:uFill>
              </a:rPr>
              <a:t>) from HSD+FRIGA</a:t>
            </a:r>
          </a:p>
        </p:txBody>
      </p:sp>
      <p:sp>
        <p:nvSpPr>
          <p:cNvPr id="326" name="Shape 326"/>
          <p:cNvSpPr/>
          <p:nvPr/>
        </p:nvSpPr>
        <p:spPr>
          <a:xfrm>
            <a:off x="4854825" y="2000819"/>
            <a:ext cx="671893" cy="313754"/>
          </a:xfrm>
          <a:prstGeom prst="rect">
            <a:avLst/>
          </a:prstGeom>
          <a:solidFill>
            <a:srgbClr val="FFFC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8 fm/c</a:t>
            </a:r>
          </a:p>
        </p:txBody>
      </p:sp>
      <p:sp>
        <p:nvSpPr>
          <p:cNvPr id="327" name="Shape 327"/>
          <p:cNvSpPr/>
          <p:nvPr/>
        </p:nvSpPr>
        <p:spPr>
          <a:xfrm>
            <a:off x="7267825" y="1997506"/>
            <a:ext cx="773493" cy="313754"/>
          </a:xfrm>
          <a:prstGeom prst="rect">
            <a:avLst/>
          </a:prstGeom>
          <a:solidFill>
            <a:srgbClr val="FFFC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10 fm/c</a:t>
            </a:r>
          </a:p>
        </p:txBody>
      </p:sp>
      <p:sp>
        <p:nvSpPr>
          <p:cNvPr id="328" name="Shape 328"/>
          <p:cNvSpPr/>
          <p:nvPr/>
        </p:nvSpPr>
        <p:spPr>
          <a:xfrm>
            <a:off x="2365625" y="4185219"/>
            <a:ext cx="773493" cy="313754"/>
          </a:xfrm>
          <a:prstGeom prst="rect">
            <a:avLst/>
          </a:prstGeom>
          <a:solidFill>
            <a:srgbClr val="FFFC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15 fm/c</a:t>
            </a:r>
          </a:p>
        </p:txBody>
      </p:sp>
      <p:sp>
        <p:nvSpPr>
          <p:cNvPr id="329" name="Shape 329"/>
          <p:cNvSpPr/>
          <p:nvPr/>
        </p:nvSpPr>
        <p:spPr>
          <a:xfrm>
            <a:off x="4854825" y="4185219"/>
            <a:ext cx="773493" cy="313754"/>
          </a:xfrm>
          <a:prstGeom prst="rect">
            <a:avLst/>
          </a:prstGeom>
          <a:solidFill>
            <a:srgbClr val="FFFC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20 fm/c</a:t>
            </a:r>
          </a:p>
        </p:txBody>
      </p:sp>
      <p:sp>
        <p:nvSpPr>
          <p:cNvPr id="330" name="Shape 330"/>
          <p:cNvSpPr/>
          <p:nvPr/>
        </p:nvSpPr>
        <p:spPr>
          <a:xfrm>
            <a:off x="7267825" y="4181906"/>
            <a:ext cx="773493" cy="313754"/>
          </a:xfrm>
          <a:prstGeom prst="rect">
            <a:avLst/>
          </a:prstGeom>
          <a:solidFill>
            <a:srgbClr val="FFFC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30 fm/c</a:t>
            </a:r>
          </a:p>
        </p:txBody>
      </p:sp>
      <p:sp>
        <p:nvSpPr>
          <p:cNvPr id="331" name="Shape 331"/>
          <p:cNvSpPr/>
          <p:nvPr/>
        </p:nvSpPr>
        <p:spPr>
          <a:xfrm>
            <a:off x="210392" y="1769891"/>
            <a:ext cx="1372846" cy="9217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892" tIns="46892" rIns="46892" bIns="46892" anchor="ctr">
            <a:spAutoFit/>
          </a:bodyPr>
          <a:lstStyle>
            <a:lvl1pPr>
              <a:defRPr sz="19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900">
                <a:solidFill>
                  <a:srgbClr val="FF2600"/>
                </a:solidFill>
                <a:uFill>
                  <a:solidFill/>
                </a:uFill>
              </a:rPr>
              <a:t>heavy (Z&gt;2) hypernuclei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title"/>
          </p:nvPr>
        </p:nvSpPr>
        <p:spPr>
          <a:xfrm>
            <a:off x="0" y="-2931"/>
            <a:ext cx="9144000" cy="1090247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EOS, in medium-properties </a:t>
            </a:r>
          </a:p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and hypernuclei yields</a:t>
            </a:r>
          </a:p>
        </p:txBody>
      </p:sp>
      <p:sp>
        <p:nvSpPr>
          <p:cNvPr id="334" name="Shape 3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15</a:t>
            </a:fld>
            <a:endParaRPr sz="1300">
              <a:uFill>
                <a:solidFill/>
              </a:uFill>
            </a:endParaRPr>
          </a:p>
        </p:txBody>
      </p:sp>
      <p:grpSp>
        <p:nvGrpSpPr>
          <p:cNvPr id="343" name="Group 343"/>
          <p:cNvGrpSpPr/>
          <p:nvPr/>
        </p:nvGrpSpPr>
        <p:grpSpPr>
          <a:xfrm>
            <a:off x="7728915" y="-43962"/>
            <a:ext cx="1458282" cy="1172309"/>
            <a:chOff x="0" y="0"/>
            <a:chExt cx="1458280" cy="1172307"/>
          </a:xfrm>
        </p:grpSpPr>
        <p:sp>
          <p:nvSpPr>
            <p:cNvPr id="335" name="Shape 335"/>
            <p:cNvSpPr/>
            <p:nvPr/>
          </p:nvSpPr>
          <p:spPr>
            <a:xfrm>
              <a:off x="0" y="0"/>
              <a:ext cx="1172308" cy="117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6D6D6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175846" y="164123"/>
              <a:ext cx="410308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433FF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91661" y="363415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281353" y="679938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FB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328246" y="679938"/>
              <a:ext cx="312883" cy="35077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Λ</a:t>
              </a:r>
            </a:p>
          </p:txBody>
        </p:sp>
        <p:sp>
          <p:nvSpPr>
            <p:cNvPr id="340" name="Shape 340"/>
            <p:cNvSpPr/>
            <p:nvPr/>
          </p:nvSpPr>
          <p:spPr>
            <a:xfrm>
              <a:off x="234461" y="164123"/>
              <a:ext cx="261426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n</a:t>
              </a:r>
            </a:p>
          </p:txBody>
        </p:sp>
        <p:sp>
          <p:nvSpPr>
            <p:cNvPr id="341" name="Shape 341"/>
            <p:cNvSpPr/>
            <p:nvPr/>
          </p:nvSpPr>
          <p:spPr>
            <a:xfrm>
              <a:off x="773723" y="351692"/>
              <a:ext cx="261425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p</a:t>
              </a:r>
            </a:p>
          </p:txBody>
        </p:sp>
        <p:sp>
          <p:nvSpPr>
            <p:cNvPr id="342" name="Shape 342"/>
            <p:cNvSpPr/>
            <p:nvPr/>
          </p:nvSpPr>
          <p:spPr>
            <a:xfrm>
              <a:off x="1137138" y="23446"/>
              <a:ext cx="321143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>
                  <a:uFill>
                    <a:solidFill/>
                  </a:uFill>
                </a:rPr>
                <a:t>Λt</a:t>
              </a:r>
            </a:p>
          </p:txBody>
        </p:sp>
      </p:grpSp>
      <p:sp>
        <p:nvSpPr>
          <p:cNvPr id="344" name="Shape 344"/>
          <p:cNvSpPr/>
          <p:nvPr/>
        </p:nvSpPr>
        <p:spPr>
          <a:xfrm>
            <a:off x="152399" y="1693984"/>
            <a:ext cx="1946032" cy="16295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IQMD*+FRIGA</a:t>
            </a:r>
          </a:p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 </a:t>
            </a:r>
            <a:r>
              <a:rPr sz="1400" baseline="31999">
                <a:uFill>
                  <a:solidFill/>
                </a:uFill>
              </a:rPr>
              <a:t>58</a:t>
            </a:r>
            <a:r>
              <a:rPr sz="1400">
                <a:uFill>
                  <a:solidFill/>
                </a:uFill>
              </a:rPr>
              <a:t>Ni+</a:t>
            </a:r>
            <a:r>
              <a:rPr sz="1400" baseline="31999">
                <a:uFill>
                  <a:solidFill/>
                </a:uFill>
              </a:rPr>
              <a:t>58</a:t>
            </a:r>
            <a:r>
              <a:rPr sz="1400">
                <a:uFill>
                  <a:solidFill/>
                </a:uFill>
              </a:rPr>
              <a:t>Ni @1.91A.GeV </a:t>
            </a:r>
          </a:p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 &lt; 6 fm</a:t>
            </a:r>
          </a:p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(t</a:t>
            </a:r>
            <a:r>
              <a:rPr sz="1400" baseline="-5999">
                <a:uFill>
                  <a:solidFill/>
                </a:uFill>
              </a:rPr>
              <a:t>passing</a:t>
            </a:r>
            <a:r>
              <a:rPr sz="1400">
                <a:uFill>
                  <a:solidFill/>
                </a:uFill>
              </a:rPr>
              <a:t>=8.7 fm/c)</a:t>
            </a:r>
          </a:p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t</a:t>
            </a:r>
            <a:r>
              <a:rPr sz="1400" baseline="-5999">
                <a:uFill>
                  <a:solidFill/>
                </a:uFill>
              </a:rPr>
              <a:t>cluster.</a:t>
            </a:r>
            <a:r>
              <a:rPr sz="1400">
                <a:uFill>
                  <a:solidFill/>
                </a:uFill>
              </a:rPr>
              <a:t>=20 fm/c</a:t>
            </a:r>
          </a:p>
        </p:txBody>
      </p:sp>
      <p:grpSp>
        <p:nvGrpSpPr>
          <p:cNvPr id="355" name="Group 355"/>
          <p:cNvGrpSpPr/>
          <p:nvPr/>
        </p:nvGrpSpPr>
        <p:grpSpPr>
          <a:xfrm>
            <a:off x="2168769" y="1597842"/>
            <a:ext cx="5824186" cy="4679969"/>
            <a:chOff x="0" y="0"/>
            <a:chExt cx="5824185" cy="4679968"/>
          </a:xfrm>
        </p:grpSpPr>
        <p:pic>
          <p:nvPicPr>
            <p:cNvPr id="345" name="Fig6_3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856893" cy="4679969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  <p:sp>
          <p:nvSpPr>
            <p:cNvPr id="346" name="Shape 346"/>
            <p:cNvSpPr/>
            <p:nvPr/>
          </p:nvSpPr>
          <p:spPr>
            <a:xfrm>
              <a:off x="3856892" y="1948388"/>
              <a:ext cx="1967294" cy="1109537"/>
            </a:xfrm>
            <a:prstGeom prst="rect">
              <a:avLst/>
            </a:prstGeom>
            <a:solidFill>
              <a:srgbClr val="D4FB79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Soft EOS</a:t>
              </a:r>
            </a:p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no m.d.i.</a:t>
              </a:r>
            </a:p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with Kaon pot.</a:t>
              </a:r>
            </a:p>
          </p:txBody>
        </p:sp>
        <p:grpSp>
          <p:nvGrpSpPr>
            <p:cNvPr id="354" name="Group 354"/>
            <p:cNvGrpSpPr/>
            <p:nvPr/>
          </p:nvGrpSpPr>
          <p:grpSpPr>
            <a:xfrm>
              <a:off x="445476" y="565064"/>
              <a:ext cx="2107725" cy="2897307"/>
              <a:chOff x="0" y="0"/>
              <a:chExt cx="2107723" cy="2897305"/>
            </a:xfrm>
          </p:grpSpPr>
          <p:sp>
            <p:nvSpPr>
              <p:cNvPr id="347" name="Shape 347"/>
              <p:cNvSpPr/>
              <p:nvPr/>
            </p:nvSpPr>
            <p:spPr>
              <a:xfrm>
                <a:off x="0" y="2473569"/>
                <a:ext cx="566783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 sz="2400">
                    <a:uFill>
                      <a:solidFill/>
                    </a:uFill>
                  </a:rPr>
                  <a:t>n-</a:t>
                </a:r>
                <a:r>
                  <a:rPr>
                    <a:uFill>
                      <a:solidFill/>
                    </a:uFill>
                  </a:rPr>
                  <a:t>Λ</a:t>
                </a:r>
              </a:p>
            </p:txBody>
          </p:sp>
          <p:sp>
            <p:nvSpPr>
              <p:cNvPr id="348" name="Shape 348"/>
              <p:cNvSpPr/>
              <p:nvPr/>
            </p:nvSpPr>
            <p:spPr>
              <a:xfrm>
                <a:off x="762000" y="2473569"/>
                <a:ext cx="566783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 sz="2400">
                    <a:uFill>
                      <a:solidFill/>
                    </a:uFill>
                  </a:rPr>
                  <a:t>p-</a:t>
                </a:r>
                <a:r>
                  <a:rPr>
                    <a:uFill>
                      <a:solidFill/>
                    </a:uFill>
                  </a:rPr>
                  <a:t>Λ</a:t>
                </a:r>
              </a:p>
            </p:txBody>
          </p:sp>
          <p:sp>
            <p:nvSpPr>
              <p:cNvPr id="349" name="Shape 349"/>
              <p:cNvSpPr/>
              <p:nvPr/>
            </p:nvSpPr>
            <p:spPr>
              <a:xfrm>
                <a:off x="738553" y="1863969"/>
                <a:ext cx="579348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</a:t>
                </a:r>
                <a:r>
                  <a:rPr sz="2400" baseline="31999">
                    <a:uFill>
                      <a:solidFill/>
                    </a:uFill>
                  </a:rPr>
                  <a:t>3</a:t>
                </a:r>
                <a:r>
                  <a:rPr sz="2400">
                    <a:uFill>
                      <a:solidFill/>
                    </a:uFill>
                  </a:rPr>
                  <a:t>H</a:t>
                </a:r>
              </a:p>
            </p:txBody>
          </p:sp>
          <p:sp>
            <p:nvSpPr>
              <p:cNvPr id="350" name="Shape 350"/>
              <p:cNvSpPr/>
              <p:nvPr/>
            </p:nvSpPr>
            <p:spPr>
              <a:xfrm>
                <a:off x="1395046" y="1254369"/>
                <a:ext cx="689232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Λ4</a:t>
                </a:r>
                <a:r>
                  <a:rPr sz="2400">
                    <a:uFill>
                      <a:solidFill/>
                    </a:uFill>
                  </a:rPr>
                  <a:t>He</a:t>
                </a:r>
              </a:p>
            </p:txBody>
          </p:sp>
          <p:sp>
            <p:nvSpPr>
              <p:cNvPr id="351" name="Shape 351"/>
              <p:cNvSpPr/>
              <p:nvPr/>
            </p:nvSpPr>
            <p:spPr>
              <a:xfrm>
                <a:off x="1418492" y="609600"/>
                <a:ext cx="689232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Λ5</a:t>
                </a:r>
                <a:r>
                  <a:rPr sz="2400">
                    <a:uFill>
                      <a:solidFill/>
                    </a:uFill>
                  </a:rPr>
                  <a:t>He</a:t>
                </a:r>
              </a:p>
            </p:txBody>
          </p:sp>
          <p:sp>
            <p:nvSpPr>
              <p:cNvPr id="352" name="Shape 352"/>
              <p:cNvSpPr/>
              <p:nvPr/>
            </p:nvSpPr>
            <p:spPr>
              <a:xfrm>
                <a:off x="1395046" y="0"/>
                <a:ext cx="689232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Λ6</a:t>
                </a:r>
                <a:r>
                  <a:rPr sz="2400">
                    <a:uFill>
                      <a:solidFill/>
                    </a:uFill>
                  </a:rPr>
                  <a:t>He</a:t>
                </a:r>
              </a:p>
            </p:txBody>
          </p:sp>
          <p:sp>
            <p:nvSpPr>
              <p:cNvPr id="353" name="Shape 353"/>
              <p:cNvSpPr/>
              <p:nvPr/>
            </p:nvSpPr>
            <p:spPr>
              <a:xfrm>
                <a:off x="738553" y="1254369"/>
                <a:ext cx="579348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</a:t>
                </a:r>
                <a:r>
                  <a:rPr sz="2400" baseline="31999">
                    <a:uFill>
                      <a:solidFill/>
                    </a:uFill>
                  </a:rPr>
                  <a:t>4</a:t>
                </a:r>
                <a:r>
                  <a:rPr sz="2400">
                    <a:uFill>
                      <a:solidFill/>
                    </a:uFill>
                  </a:rPr>
                  <a:t>H</a:t>
                </a:r>
              </a:p>
            </p:txBody>
          </p:sp>
        </p:grpSp>
      </p:grpSp>
      <p:grpSp>
        <p:nvGrpSpPr>
          <p:cNvPr id="366" name="Group 366"/>
          <p:cNvGrpSpPr/>
          <p:nvPr/>
        </p:nvGrpSpPr>
        <p:grpSpPr>
          <a:xfrm>
            <a:off x="2168769" y="1600096"/>
            <a:ext cx="5685693" cy="4679969"/>
            <a:chOff x="0" y="0"/>
            <a:chExt cx="5685692" cy="4679968"/>
          </a:xfrm>
        </p:grpSpPr>
        <p:pic>
          <p:nvPicPr>
            <p:cNvPr id="356" name="Fig6_2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856893" cy="4679969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  <p:sp>
          <p:nvSpPr>
            <p:cNvPr id="357" name="Shape 357"/>
            <p:cNvSpPr/>
            <p:nvPr/>
          </p:nvSpPr>
          <p:spPr>
            <a:xfrm>
              <a:off x="3856892" y="1922688"/>
              <a:ext cx="1828801" cy="1109537"/>
            </a:xfrm>
            <a:prstGeom prst="rect">
              <a:avLst/>
            </a:prstGeom>
            <a:solidFill>
              <a:srgbClr val="D4FB79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Soft EOS</a:t>
              </a:r>
            </a:p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no m.d.i.</a:t>
              </a:r>
            </a:p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no Kaon pot.</a:t>
              </a:r>
            </a:p>
          </p:txBody>
        </p:sp>
        <p:grpSp>
          <p:nvGrpSpPr>
            <p:cNvPr id="365" name="Group 365"/>
            <p:cNvGrpSpPr/>
            <p:nvPr/>
          </p:nvGrpSpPr>
          <p:grpSpPr>
            <a:xfrm>
              <a:off x="422030" y="562811"/>
              <a:ext cx="2107725" cy="2897306"/>
              <a:chOff x="0" y="0"/>
              <a:chExt cx="2107723" cy="2897305"/>
            </a:xfrm>
          </p:grpSpPr>
          <p:sp>
            <p:nvSpPr>
              <p:cNvPr id="358" name="Shape 358"/>
              <p:cNvSpPr/>
              <p:nvPr/>
            </p:nvSpPr>
            <p:spPr>
              <a:xfrm>
                <a:off x="0" y="2473569"/>
                <a:ext cx="566783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 sz="2400">
                    <a:uFill>
                      <a:solidFill/>
                    </a:uFill>
                  </a:rPr>
                  <a:t>n-</a:t>
                </a:r>
                <a:r>
                  <a:rPr>
                    <a:uFill>
                      <a:solidFill/>
                    </a:uFill>
                  </a:rPr>
                  <a:t>Λ</a:t>
                </a:r>
              </a:p>
            </p:txBody>
          </p:sp>
          <p:sp>
            <p:nvSpPr>
              <p:cNvPr id="359" name="Shape 359"/>
              <p:cNvSpPr/>
              <p:nvPr/>
            </p:nvSpPr>
            <p:spPr>
              <a:xfrm>
                <a:off x="762000" y="2473569"/>
                <a:ext cx="566783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 sz="2400">
                    <a:uFill>
                      <a:solidFill/>
                    </a:uFill>
                  </a:rPr>
                  <a:t>p-</a:t>
                </a:r>
                <a:r>
                  <a:rPr>
                    <a:uFill>
                      <a:solidFill/>
                    </a:uFill>
                  </a:rPr>
                  <a:t>Λ</a:t>
                </a:r>
              </a:p>
            </p:txBody>
          </p:sp>
          <p:sp>
            <p:nvSpPr>
              <p:cNvPr id="360" name="Shape 360"/>
              <p:cNvSpPr/>
              <p:nvPr/>
            </p:nvSpPr>
            <p:spPr>
              <a:xfrm>
                <a:off x="738553" y="1863969"/>
                <a:ext cx="579348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</a:t>
                </a:r>
                <a:r>
                  <a:rPr sz="2400" baseline="31999">
                    <a:uFill>
                      <a:solidFill/>
                    </a:uFill>
                  </a:rPr>
                  <a:t>3</a:t>
                </a:r>
                <a:r>
                  <a:rPr sz="2400">
                    <a:uFill>
                      <a:solidFill/>
                    </a:uFill>
                  </a:rPr>
                  <a:t>H</a:t>
                </a:r>
              </a:p>
            </p:txBody>
          </p:sp>
          <p:sp>
            <p:nvSpPr>
              <p:cNvPr id="361" name="Shape 361"/>
              <p:cNvSpPr/>
              <p:nvPr/>
            </p:nvSpPr>
            <p:spPr>
              <a:xfrm>
                <a:off x="1395046" y="1254369"/>
                <a:ext cx="689232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Λ4</a:t>
                </a:r>
                <a:r>
                  <a:rPr sz="2400">
                    <a:uFill>
                      <a:solidFill/>
                    </a:uFill>
                  </a:rPr>
                  <a:t>He</a:t>
                </a:r>
              </a:p>
            </p:txBody>
          </p:sp>
          <p:sp>
            <p:nvSpPr>
              <p:cNvPr id="362" name="Shape 362"/>
              <p:cNvSpPr/>
              <p:nvPr/>
            </p:nvSpPr>
            <p:spPr>
              <a:xfrm>
                <a:off x="1418492" y="609600"/>
                <a:ext cx="689232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Λ5</a:t>
                </a:r>
                <a:r>
                  <a:rPr sz="2400">
                    <a:uFill>
                      <a:solidFill/>
                    </a:uFill>
                  </a:rPr>
                  <a:t>He</a:t>
                </a:r>
              </a:p>
            </p:txBody>
          </p:sp>
          <p:sp>
            <p:nvSpPr>
              <p:cNvPr id="363" name="Shape 363"/>
              <p:cNvSpPr/>
              <p:nvPr/>
            </p:nvSpPr>
            <p:spPr>
              <a:xfrm>
                <a:off x="1395046" y="0"/>
                <a:ext cx="689232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Λ6</a:t>
                </a:r>
                <a:r>
                  <a:rPr sz="2400">
                    <a:uFill>
                      <a:solidFill/>
                    </a:uFill>
                  </a:rPr>
                  <a:t>He</a:t>
                </a:r>
              </a:p>
            </p:txBody>
          </p:sp>
          <p:sp>
            <p:nvSpPr>
              <p:cNvPr id="364" name="Shape 364"/>
              <p:cNvSpPr/>
              <p:nvPr/>
            </p:nvSpPr>
            <p:spPr>
              <a:xfrm>
                <a:off x="738553" y="1254369"/>
                <a:ext cx="579348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</a:t>
                </a:r>
                <a:r>
                  <a:rPr sz="2400" baseline="31999">
                    <a:uFill>
                      <a:solidFill/>
                    </a:uFill>
                  </a:rPr>
                  <a:t>4</a:t>
                </a:r>
                <a:r>
                  <a:rPr sz="2400">
                    <a:uFill>
                      <a:solidFill/>
                    </a:uFill>
                  </a:rPr>
                  <a:t>H</a:t>
                </a:r>
              </a:p>
            </p:txBody>
          </p:sp>
        </p:grpSp>
      </p:grpSp>
      <p:grpSp>
        <p:nvGrpSpPr>
          <p:cNvPr id="377" name="Group 377"/>
          <p:cNvGrpSpPr/>
          <p:nvPr/>
        </p:nvGrpSpPr>
        <p:grpSpPr>
          <a:xfrm>
            <a:off x="2168769" y="1597739"/>
            <a:ext cx="5824186" cy="4679969"/>
            <a:chOff x="0" y="0"/>
            <a:chExt cx="5824185" cy="4679968"/>
          </a:xfrm>
        </p:grpSpPr>
        <p:pic>
          <p:nvPicPr>
            <p:cNvPr id="367" name="Fig6_1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856893" cy="4679969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  <p:sp>
          <p:nvSpPr>
            <p:cNvPr id="368" name="Shape 368"/>
            <p:cNvSpPr/>
            <p:nvPr/>
          </p:nvSpPr>
          <p:spPr>
            <a:xfrm>
              <a:off x="3856892" y="1925045"/>
              <a:ext cx="1967294" cy="1109537"/>
            </a:xfrm>
            <a:prstGeom prst="rect">
              <a:avLst/>
            </a:prstGeom>
            <a:solidFill>
              <a:srgbClr val="D4FB79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Soft EOS</a:t>
              </a:r>
            </a:p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with m.d.i.</a:t>
              </a:r>
            </a:p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with Kaon pot.</a:t>
              </a:r>
            </a:p>
          </p:txBody>
        </p:sp>
        <p:grpSp>
          <p:nvGrpSpPr>
            <p:cNvPr id="376" name="Group 376"/>
            <p:cNvGrpSpPr/>
            <p:nvPr/>
          </p:nvGrpSpPr>
          <p:grpSpPr>
            <a:xfrm>
              <a:off x="433753" y="565168"/>
              <a:ext cx="2107725" cy="2897307"/>
              <a:chOff x="0" y="0"/>
              <a:chExt cx="2107723" cy="2897305"/>
            </a:xfrm>
          </p:grpSpPr>
          <p:sp>
            <p:nvSpPr>
              <p:cNvPr id="369" name="Shape 369"/>
              <p:cNvSpPr/>
              <p:nvPr/>
            </p:nvSpPr>
            <p:spPr>
              <a:xfrm>
                <a:off x="0" y="2473569"/>
                <a:ext cx="566783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 sz="2400">
                    <a:uFill>
                      <a:solidFill/>
                    </a:uFill>
                  </a:rPr>
                  <a:t>n-</a:t>
                </a:r>
                <a:r>
                  <a:rPr>
                    <a:uFill>
                      <a:solidFill/>
                    </a:uFill>
                  </a:rPr>
                  <a:t>Λ</a:t>
                </a:r>
              </a:p>
            </p:txBody>
          </p:sp>
          <p:sp>
            <p:nvSpPr>
              <p:cNvPr id="370" name="Shape 370"/>
              <p:cNvSpPr/>
              <p:nvPr/>
            </p:nvSpPr>
            <p:spPr>
              <a:xfrm>
                <a:off x="762000" y="2473569"/>
                <a:ext cx="566783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 sz="2400">
                    <a:uFill>
                      <a:solidFill/>
                    </a:uFill>
                  </a:rPr>
                  <a:t>p-</a:t>
                </a:r>
                <a:r>
                  <a:rPr>
                    <a:uFill>
                      <a:solidFill/>
                    </a:uFill>
                  </a:rPr>
                  <a:t>Λ</a:t>
                </a:r>
              </a:p>
            </p:txBody>
          </p:sp>
          <p:sp>
            <p:nvSpPr>
              <p:cNvPr id="371" name="Shape 371"/>
              <p:cNvSpPr/>
              <p:nvPr/>
            </p:nvSpPr>
            <p:spPr>
              <a:xfrm>
                <a:off x="738553" y="1863969"/>
                <a:ext cx="579348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</a:t>
                </a:r>
                <a:r>
                  <a:rPr sz="2400" baseline="31999">
                    <a:uFill>
                      <a:solidFill/>
                    </a:uFill>
                  </a:rPr>
                  <a:t>3</a:t>
                </a:r>
                <a:r>
                  <a:rPr sz="2400">
                    <a:uFill>
                      <a:solidFill/>
                    </a:uFill>
                  </a:rPr>
                  <a:t>H</a:t>
                </a:r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1395046" y="1254369"/>
                <a:ext cx="689232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Λ4</a:t>
                </a:r>
                <a:r>
                  <a:rPr sz="2400">
                    <a:uFill>
                      <a:solidFill/>
                    </a:uFill>
                  </a:rPr>
                  <a:t>He</a:t>
                </a:r>
              </a:p>
            </p:txBody>
          </p:sp>
          <p:sp>
            <p:nvSpPr>
              <p:cNvPr id="373" name="Shape 373"/>
              <p:cNvSpPr/>
              <p:nvPr/>
            </p:nvSpPr>
            <p:spPr>
              <a:xfrm>
                <a:off x="1418492" y="609600"/>
                <a:ext cx="689232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Λ5</a:t>
                </a:r>
                <a:r>
                  <a:rPr sz="2400">
                    <a:uFill>
                      <a:solidFill/>
                    </a:uFill>
                  </a:rPr>
                  <a:t>He</a:t>
                </a:r>
              </a:p>
            </p:txBody>
          </p:sp>
          <p:sp>
            <p:nvSpPr>
              <p:cNvPr id="374" name="Shape 374"/>
              <p:cNvSpPr/>
              <p:nvPr/>
            </p:nvSpPr>
            <p:spPr>
              <a:xfrm>
                <a:off x="1395046" y="0"/>
                <a:ext cx="689232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Λ6</a:t>
                </a:r>
                <a:r>
                  <a:rPr sz="2400">
                    <a:uFill>
                      <a:solidFill/>
                    </a:uFill>
                  </a:rPr>
                  <a:t>He</a:t>
                </a:r>
              </a:p>
            </p:txBody>
          </p:sp>
          <p:sp>
            <p:nvSpPr>
              <p:cNvPr id="375" name="Shape 375"/>
              <p:cNvSpPr/>
              <p:nvPr/>
            </p:nvSpPr>
            <p:spPr>
              <a:xfrm>
                <a:off x="738553" y="1254369"/>
                <a:ext cx="579348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</a:t>
                </a:r>
                <a:r>
                  <a:rPr sz="2400" baseline="31999">
                    <a:uFill>
                      <a:solidFill/>
                    </a:uFill>
                  </a:rPr>
                  <a:t>4</a:t>
                </a:r>
                <a:r>
                  <a:rPr sz="2400">
                    <a:uFill>
                      <a:solidFill/>
                    </a:uFill>
                  </a:rPr>
                  <a:t>H</a:t>
                </a:r>
              </a:p>
            </p:txBody>
          </p:sp>
        </p:grpSp>
      </p:grpSp>
      <p:grpSp>
        <p:nvGrpSpPr>
          <p:cNvPr id="388" name="Group 388"/>
          <p:cNvGrpSpPr/>
          <p:nvPr/>
        </p:nvGrpSpPr>
        <p:grpSpPr>
          <a:xfrm>
            <a:off x="2168769" y="1595092"/>
            <a:ext cx="5685693" cy="4679970"/>
            <a:chOff x="0" y="0"/>
            <a:chExt cx="5685692" cy="4679968"/>
          </a:xfrm>
        </p:grpSpPr>
        <p:pic>
          <p:nvPicPr>
            <p:cNvPr id="378" name="Fig6_0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856893" cy="4679969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  <p:sp>
          <p:nvSpPr>
            <p:cNvPr id="379" name="Shape 379"/>
            <p:cNvSpPr/>
            <p:nvPr/>
          </p:nvSpPr>
          <p:spPr>
            <a:xfrm>
              <a:off x="3856892" y="1927691"/>
              <a:ext cx="1828801" cy="1109538"/>
            </a:xfrm>
            <a:prstGeom prst="rect">
              <a:avLst/>
            </a:prstGeom>
            <a:solidFill>
              <a:srgbClr val="D4FB79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Soft EOS</a:t>
              </a:r>
            </a:p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with m.d.i.</a:t>
              </a:r>
            </a:p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no Kaon pot.</a:t>
              </a:r>
            </a:p>
          </p:txBody>
        </p:sp>
        <p:grpSp>
          <p:nvGrpSpPr>
            <p:cNvPr id="387" name="Group 387"/>
            <p:cNvGrpSpPr/>
            <p:nvPr/>
          </p:nvGrpSpPr>
          <p:grpSpPr>
            <a:xfrm>
              <a:off x="445476" y="579537"/>
              <a:ext cx="2107725" cy="2897307"/>
              <a:chOff x="0" y="0"/>
              <a:chExt cx="2107723" cy="2897305"/>
            </a:xfrm>
          </p:grpSpPr>
          <p:sp>
            <p:nvSpPr>
              <p:cNvPr id="380" name="Shape 380"/>
              <p:cNvSpPr/>
              <p:nvPr/>
            </p:nvSpPr>
            <p:spPr>
              <a:xfrm>
                <a:off x="0" y="2473569"/>
                <a:ext cx="566783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 sz="2400">
                    <a:uFill>
                      <a:solidFill/>
                    </a:uFill>
                  </a:rPr>
                  <a:t>n-</a:t>
                </a:r>
                <a:r>
                  <a:rPr>
                    <a:uFill>
                      <a:solidFill/>
                    </a:uFill>
                  </a:rPr>
                  <a:t>Λ</a:t>
                </a:r>
              </a:p>
            </p:txBody>
          </p:sp>
          <p:sp>
            <p:nvSpPr>
              <p:cNvPr id="381" name="Shape 381"/>
              <p:cNvSpPr/>
              <p:nvPr/>
            </p:nvSpPr>
            <p:spPr>
              <a:xfrm>
                <a:off x="762000" y="2473569"/>
                <a:ext cx="566783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 sz="2400">
                    <a:uFill>
                      <a:solidFill/>
                    </a:uFill>
                  </a:rPr>
                  <a:t>p-</a:t>
                </a:r>
                <a:r>
                  <a:rPr>
                    <a:uFill>
                      <a:solidFill/>
                    </a:uFill>
                  </a:rPr>
                  <a:t>Λ</a:t>
                </a:r>
              </a:p>
            </p:txBody>
          </p:sp>
          <p:sp>
            <p:nvSpPr>
              <p:cNvPr id="382" name="Shape 382"/>
              <p:cNvSpPr/>
              <p:nvPr/>
            </p:nvSpPr>
            <p:spPr>
              <a:xfrm>
                <a:off x="738553" y="1863969"/>
                <a:ext cx="579348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</a:t>
                </a:r>
                <a:r>
                  <a:rPr sz="2400" baseline="31999">
                    <a:uFill>
                      <a:solidFill/>
                    </a:uFill>
                  </a:rPr>
                  <a:t>3</a:t>
                </a:r>
                <a:r>
                  <a:rPr sz="2400">
                    <a:uFill>
                      <a:solidFill/>
                    </a:uFill>
                  </a:rPr>
                  <a:t>H</a:t>
                </a:r>
              </a:p>
            </p:txBody>
          </p:sp>
          <p:sp>
            <p:nvSpPr>
              <p:cNvPr id="383" name="Shape 383"/>
              <p:cNvSpPr/>
              <p:nvPr/>
            </p:nvSpPr>
            <p:spPr>
              <a:xfrm>
                <a:off x="1395046" y="1254369"/>
                <a:ext cx="689232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Λ4</a:t>
                </a:r>
                <a:r>
                  <a:rPr sz="2400">
                    <a:uFill>
                      <a:solidFill/>
                    </a:uFill>
                  </a:rPr>
                  <a:t>He</a:t>
                </a:r>
              </a:p>
            </p:txBody>
          </p:sp>
          <p:sp>
            <p:nvSpPr>
              <p:cNvPr id="384" name="Shape 384"/>
              <p:cNvSpPr/>
              <p:nvPr/>
            </p:nvSpPr>
            <p:spPr>
              <a:xfrm>
                <a:off x="1418492" y="609600"/>
                <a:ext cx="689232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Λ5</a:t>
                </a:r>
                <a:r>
                  <a:rPr sz="2400">
                    <a:uFill>
                      <a:solidFill/>
                    </a:uFill>
                  </a:rPr>
                  <a:t>He</a:t>
                </a:r>
              </a:p>
            </p:txBody>
          </p:sp>
          <p:sp>
            <p:nvSpPr>
              <p:cNvPr id="385" name="Shape 385"/>
              <p:cNvSpPr/>
              <p:nvPr/>
            </p:nvSpPr>
            <p:spPr>
              <a:xfrm>
                <a:off x="1395046" y="0"/>
                <a:ext cx="689232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Λ6</a:t>
                </a:r>
                <a:r>
                  <a:rPr sz="2400">
                    <a:uFill>
                      <a:solidFill/>
                    </a:uFill>
                  </a:rPr>
                  <a:t>He</a:t>
                </a:r>
              </a:p>
            </p:txBody>
          </p:sp>
          <p:sp>
            <p:nvSpPr>
              <p:cNvPr id="386" name="Shape 386"/>
              <p:cNvSpPr/>
              <p:nvPr/>
            </p:nvSpPr>
            <p:spPr>
              <a:xfrm>
                <a:off x="738553" y="1254369"/>
                <a:ext cx="579348" cy="423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Λ</a:t>
                </a:r>
                <a:r>
                  <a:rPr sz="2400" baseline="31999">
                    <a:uFill>
                      <a:solidFill/>
                    </a:uFill>
                  </a:rPr>
                  <a:t>4</a:t>
                </a:r>
                <a:r>
                  <a:rPr sz="2400">
                    <a:uFill>
                      <a:solidFill/>
                    </a:uFill>
                  </a:rPr>
                  <a:t>H</a:t>
                </a:r>
              </a:p>
            </p:txBody>
          </p:sp>
        </p:grpSp>
      </p:grpSp>
      <p:sp>
        <p:nvSpPr>
          <p:cNvPr id="389" name="Shape 389"/>
          <p:cNvSpPr/>
          <p:nvPr/>
        </p:nvSpPr>
        <p:spPr>
          <a:xfrm>
            <a:off x="5667258" y="6260123"/>
            <a:ext cx="3124794" cy="2715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 marL="0" marR="0" defTabSz="457200">
              <a:spcBef>
                <a:spcPts val="1200"/>
              </a:spcBef>
              <a:defRPr sz="1200">
                <a:uFillTx/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/>
            </a:pPr>
            <a:r>
              <a:rPr sz="1200"/>
              <a:t>*: Ch.Hartnack et al.,Eur. Phys. J. A 1(1998) 151.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1" animBg="1" advAuto="0"/>
      <p:bldP spid="377" grpId="2" animBg="1" advAuto="0"/>
      <p:bldP spid="388" grpId="3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0" y="-15631"/>
            <a:ext cx="9144000" cy="1090247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EOS, in medium-properties </a:t>
            </a:r>
          </a:p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and hypernuclei yields</a:t>
            </a:r>
          </a:p>
        </p:txBody>
      </p:sp>
      <p:sp>
        <p:nvSpPr>
          <p:cNvPr id="392" name="Shape 3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16</a:t>
            </a:fld>
            <a:endParaRPr sz="1300">
              <a:uFill>
                <a:solidFill/>
              </a:uFill>
            </a:endParaRPr>
          </a:p>
        </p:txBody>
      </p:sp>
      <p:grpSp>
        <p:nvGrpSpPr>
          <p:cNvPr id="401" name="Group 401"/>
          <p:cNvGrpSpPr/>
          <p:nvPr/>
        </p:nvGrpSpPr>
        <p:grpSpPr>
          <a:xfrm>
            <a:off x="7666892" y="-41031"/>
            <a:ext cx="1458281" cy="1172308"/>
            <a:chOff x="0" y="0"/>
            <a:chExt cx="1458280" cy="1172307"/>
          </a:xfrm>
        </p:grpSpPr>
        <p:sp>
          <p:nvSpPr>
            <p:cNvPr id="393" name="Shape 393"/>
            <p:cNvSpPr/>
            <p:nvPr/>
          </p:nvSpPr>
          <p:spPr>
            <a:xfrm>
              <a:off x="0" y="0"/>
              <a:ext cx="1172308" cy="117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6D6D6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175846" y="164123"/>
              <a:ext cx="410308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433FF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91661" y="363415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281353" y="679938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FB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328246" y="679938"/>
              <a:ext cx="312883" cy="35077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Λ</a:t>
              </a:r>
            </a:p>
          </p:txBody>
        </p:sp>
        <p:sp>
          <p:nvSpPr>
            <p:cNvPr id="398" name="Shape 398"/>
            <p:cNvSpPr/>
            <p:nvPr/>
          </p:nvSpPr>
          <p:spPr>
            <a:xfrm>
              <a:off x="234461" y="164123"/>
              <a:ext cx="261426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n</a:t>
              </a:r>
            </a:p>
          </p:txBody>
        </p:sp>
        <p:sp>
          <p:nvSpPr>
            <p:cNvPr id="399" name="Shape 399"/>
            <p:cNvSpPr/>
            <p:nvPr/>
          </p:nvSpPr>
          <p:spPr>
            <a:xfrm>
              <a:off x="773723" y="351692"/>
              <a:ext cx="261425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p</a:t>
              </a:r>
            </a:p>
          </p:txBody>
        </p:sp>
        <p:sp>
          <p:nvSpPr>
            <p:cNvPr id="400" name="Shape 400"/>
            <p:cNvSpPr/>
            <p:nvPr/>
          </p:nvSpPr>
          <p:spPr>
            <a:xfrm>
              <a:off x="1137138" y="23446"/>
              <a:ext cx="321143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>
                  <a:uFill>
                    <a:solidFill/>
                  </a:uFill>
                </a:rPr>
                <a:t>Λt</a:t>
              </a:r>
            </a:p>
          </p:txBody>
        </p:sp>
      </p:grpSp>
      <p:sp>
        <p:nvSpPr>
          <p:cNvPr id="402" name="Shape 402"/>
          <p:cNvSpPr/>
          <p:nvPr/>
        </p:nvSpPr>
        <p:spPr>
          <a:xfrm>
            <a:off x="-1" y="1235807"/>
            <a:ext cx="1946032" cy="16295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IQMD*+FRIGA</a:t>
            </a:r>
          </a:p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 </a:t>
            </a:r>
            <a:r>
              <a:rPr sz="1400" baseline="31999">
                <a:uFill>
                  <a:solidFill/>
                </a:uFill>
              </a:rPr>
              <a:t>58</a:t>
            </a:r>
            <a:r>
              <a:rPr sz="1400">
                <a:uFill>
                  <a:solidFill/>
                </a:uFill>
              </a:rPr>
              <a:t>Ni+</a:t>
            </a:r>
            <a:r>
              <a:rPr sz="1400" baseline="31999">
                <a:uFill>
                  <a:solidFill/>
                </a:uFill>
              </a:rPr>
              <a:t>58</a:t>
            </a:r>
            <a:r>
              <a:rPr sz="1400">
                <a:uFill>
                  <a:solidFill/>
                </a:uFill>
              </a:rPr>
              <a:t>Ni @1.91A.GeV </a:t>
            </a:r>
          </a:p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 &lt; 6 fm</a:t>
            </a:r>
          </a:p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(t = 2.3 t</a:t>
            </a:r>
            <a:r>
              <a:rPr sz="1400" baseline="-5999">
                <a:uFill>
                  <a:solidFill/>
                </a:uFill>
              </a:rPr>
              <a:t>pass</a:t>
            </a:r>
            <a:r>
              <a:rPr sz="1400">
                <a:uFill>
                  <a:solidFill/>
                </a:uFill>
              </a:rPr>
              <a:t>)</a:t>
            </a:r>
          </a:p>
        </p:txBody>
      </p:sp>
      <p:grpSp>
        <p:nvGrpSpPr>
          <p:cNvPr id="405" name="Group 405"/>
          <p:cNvGrpSpPr/>
          <p:nvPr/>
        </p:nvGrpSpPr>
        <p:grpSpPr>
          <a:xfrm>
            <a:off x="1758461" y="2573215"/>
            <a:ext cx="6646986" cy="3681047"/>
            <a:chOff x="0" y="0"/>
            <a:chExt cx="6646984" cy="3681046"/>
          </a:xfrm>
        </p:grpSpPr>
        <p:pic>
          <p:nvPicPr>
            <p:cNvPr id="403" name="Fig2_3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82061"/>
              <a:ext cx="6646985" cy="3598986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  <p:sp>
          <p:nvSpPr>
            <p:cNvPr id="404" name="Shape 404"/>
            <p:cNvSpPr/>
            <p:nvPr/>
          </p:nvSpPr>
          <p:spPr>
            <a:xfrm>
              <a:off x="1078523" y="0"/>
              <a:ext cx="4466493" cy="375095"/>
            </a:xfrm>
            <a:prstGeom prst="rect">
              <a:avLst/>
            </a:prstGeom>
            <a:solidFill>
              <a:srgbClr val="D4FB79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2000"/>
              </a:lvl1pPr>
            </a:lstStyle>
            <a:p>
              <a:pPr lvl="0">
                <a:defRPr sz="1800">
                  <a:uFillTx/>
                </a:defRPr>
              </a:pPr>
              <a:r>
                <a:rPr sz="2000">
                  <a:uFill>
                    <a:solidFill/>
                  </a:uFill>
                </a:rPr>
                <a:t>Soft EOS, no m.d.i., with Kaon pot.</a:t>
              </a:r>
            </a:p>
          </p:txBody>
        </p:sp>
      </p:grpSp>
      <p:grpSp>
        <p:nvGrpSpPr>
          <p:cNvPr id="408" name="Group 408"/>
          <p:cNvGrpSpPr/>
          <p:nvPr/>
        </p:nvGrpSpPr>
        <p:grpSpPr>
          <a:xfrm>
            <a:off x="1758461" y="2573215"/>
            <a:ext cx="6646986" cy="3681047"/>
            <a:chOff x="0" y="0"/>
            <a:chExt cx="6646984" cy="3681046"/>
          </a:xfrm>
        </p:grpSpPr>
        <p:pic>
          <p:nvPicPr>
            <p:cNvPr id="406" name="Fig2_2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2061"/>
              <a:ext cx="6646985" cy="3598986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  <p:sp>
          <p:nvSpPr>
            <p:cNvPr id="407" name="Shape 407"/>
            <p:cNvSpPr/>
            <p:nvPr/>
          </p:nvSpPr>
          <p:spPr>
            <a:xfrm>
              <a:off x="1090246" y="0"/>
              <a:ext cx="4466493" cy="375095"/>
            </a:xfrm>
            <a:prstGeom prst="rect">
              <a:avLst/>
            </a:prstGeom>
            <a:solidFill>
              <a:srgbClr val="D4FB79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2000"/>
              </a:lvl1pPr>
            </a:lstStyle>
            <a:p>
              <a:pPr lvl="0">
                <a:defRPr sz="1800">
                  <a:uFillTx/>
                </a:defRPr>
              </a:pPr>
              <a:r>
                <a:rPr sz="2000">
                  <a:uFill>
                    <a:solidFill/>
                  </a:uFill>
                </a:rPr>
                <a:t>Soft EOS, no m.d.i., no Kaon pot.</a:t>
              </a:r>
            </a:p>
          </p:txBody>
        </p:sp>
      </p:grpSp>
      <p:grpSp>
        <p:nvGrpSpPr>
          <p:cNvPr id="411" name="Group 411"/>
          <p:cNvGrpSpPr/>
          <p:nvPr/>
        </p:nvGrpSpPr>
        <p:grpSpPr>
          <a:xfrm>
            <a:off x="1758461" y="2573215"/>
            <a:ext cx="6646986" cy="3681047"/>
            <a:chOff x="0" y="0"/>
            <a:chExt cx="6646984" cy="3681046"/>
          </a:xfrm>
        </p:grpSpPr>
        <p:pic>
          <p:nvPicPr>
            <p:cNvPr id="409" name="Fig2_1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2061"/>
              <a:ext cx="6646985" cy="3598986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  <p:sp>
          <p:nvSpPr>
            <p:cNvPr id="410" name="Shape 410"/>
            <p:cNvSpPr/>
            <p:nvPr/>
          </p:nvSpPr>
          <p:spPr>
            <a:xfrm>
              <a:off x="1101969" y="0"/>
              <a:ext cx="4466493" cy="375095"/>
            </a:xfrm>
            <a:prstGeom prst="rect">
              <a:avLst/>
            </a:prstGeom>
            <a:solidFill>
              <a:srgbClr val="D4FB79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2000"/>
              </a:lvl1pPr>
            </a:lstStyle>
            <a:p>
              <a:pPr lvl="0">
                <a:defRPr sz="1800">
                  <a:uFillTx/>
                </a:defRPr>
              </a:pPr>
              <a:r>
                <a:rPr sz="2000">
                  <a:uFill>
                    <a:solidFill/>
                  </a:uFill>
                </a:rPr>
                <a:t>Soft EOS, no m.d.i., with Kaon pot.</a:t>
              </a:r>
            </a:p>
          </p:txBody>
        </p:sp>
      </p:grpSp>
      <p:grpSp>
        <p:nvGrpSpPr>
          <p:cNvPr id="414" name="Group 414"/>
          <p:cNvGrpSpPr/>
          <p:nvPr/>
        </p:nvGrpSpPr>
        <p:grpSpPr>
          <a:xfrm>
            <a:off x="1758461" y="2573215"/>
            <a:ext cx="6646986" cy="3681047"/>
            <a:chOff x="0" y="0"/>
            <a:chExt cx="6646984" cy="3681046"/>
          </a:xfrm>
        </p:grpSpPr>
        <p:pic>
          <p:nvPicPr>
            <p:cNvPr id="412" name="Fig2_0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82061"/>
              <a:ext cx="6646985" cy="3598986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  <p:sp>
          <p:nvSpPr>
            <p:cNvPr id="413" name="Shape 413"/>
            <p:cNvSpPr/>
            <p:nvPr/>
          </p:nvSpPr>
          <p:spPr>
            <a:xfrm>
              <a:off x="1113692" y="0"/>
              <a:ext cx="4466493" cy="375095"/>
            </a:xfrm>
            <a:prstGeom prst="rect">
              <a:avLst/>
            </a:prstGeom>
            <a:solidFill>
              <a:srgbClr val="D4FB79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2000"/>
              </a:lvl1pPr>
            </a:lstStyle>
            <a:p>
              <a:pPr lvl="0">
                <a:defRPr sz="1800">
                  <a:uFillTx/>
                </a:defRPr>
              </a:pPr>
              <a:r>
                <a:rPr sz="2000">
                  <a:uFill>
                    <a:solidFill/>
                  </a:uFill>
                </a:rPr>
                <a:t>Soft EOS, no m.d.i., no Kaon pot.</a:t>
              </a:r>
            </a:p>
          </p:txBody>
        </p:sp>
      </p:grpSp>
      <p:sp>
        <p:nvSpPr>
          <p:cNvPr id="415" name="Shape 415"/>
          <p:cNvSpPr/>
          <p:nvPr/>
        </p:nvSpPr>
        <p:spPr>
          <a:xfrm>
            <a:off x="5667258" y="6260123"/>
            <a:ext cx="3124794" cy="2715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 marL="0" marR="0" defTabSz="457200">
              <a:spcBef>
                <a:spcPts val="1200"/>
              </a:spcBef>
              <a:defRPr sz="1200">
                <a:uFillTx/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/>
            </a:pPr>
            <a:r>
              <a:rPr sz="1200"/>
              <a:t>*: Ch.Hartnack et al.,Eur. Phys. J. A 1(1998) 151.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1" animBg="1" advAuto="0"/>
      <p:bldP spid="408" grpId="2" animBg="1" advAuto="0"/>
      <p:bldP spid="411" grpId="3" animBg="1" advAuto="0"/>
      <p:bldP spid="414" grpId="4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/>
          </p:cNvSpPr>
          <p:nvPr>
            <p:ph type="title"/>
          </p:nvPr>
        </p:nvSpPr>
        <p:spPr>
          <a:xfrm>
            <a:off x="0" y="-15631"/>
            <a:ext cx="9144000" cy="1090247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EOS, in medium-properties, V(ΛN) </a:t>
            </a:r>
          </a:p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and hypernuclei yields</a:t>
            </a:r>
          </a:p>
        </p:txBody>
      </p:sp>
      <p:sp>
        <p:nvSpPr>
          <p:cNvPr id="418" name="Shape 4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17</a:t>
            </a:fld>
            <a:endParaRPr sz="1300">
              <a:uFill>
                <a:solidFill/>
              </a:uFill>
            </a:endParaRPr>
          </a:p>
        </p:txBody>
      </p:sp>
      <p:grpSp>
        <p:nvGrpSpPr>
          <p:cNvPr id="427" name="Group 427"/>
          <p:cNvGrpSpPr/>
          <p:nvPr/>
        </p:nvGrpSpPr>
        <p:grpSpPr>
          <a:xfrm>
            <a:off x="7666892" y="-41031"/>
            <a:ext cx="1458281" cy="1172308"/>
            <a:chOff x="0" y="0"/>
            <a:chExt cx="1458280" cy="1172307"/>
          </a:xfrm>
        </p:grpSpPr>
        <p:sp>
          <p:nvSpPr>
            <p:cNvPr id="419" name="Shape 419"/>
            <p:cNvSpPr/>
            <p:nvPr/>
          </p:nvSpPr>
          <p:spPr>
            <a:xfrm>
              <a:off x="0" y="0"/>
              <a:ext cx="1172308" cy="117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6D6D6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175846" y="164123"/>
              <a:ext cx="410308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433FF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691661" y="363415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281353" y="679938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FB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328246" y="679938"/>
              <a:ext cx="312883" cy="35077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Λ</a:t>
              </a:r>
            </a:p>
          </p:txBody>
        </p:sp>
        <p:sp>
          <p:nvSpPr>
            <p:cNvPr id="424" name="Shape 424"/>
            <p:cNvSpPr/>
            <p:nvPr/>
          </p:nvSpPr>
          <p:spPr>
            <a:xfrm>
              <a:off x="234461" y="164123"/>
              <a:ext cx="261426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n</a:t>
              </a:r>
            </a:p>
          </p:txBody>
        </p:sp>
        <p:sp>
          <p:nvSpPr>
            <p:cNvPr id="425" name="Shape 425"/>
            <p:cNvSpPr/>
            <p:nvPr/>
          </p:nvSpPr>
          <p:spPr>
            <a:xfrm>
              <a:off x="773723" y="351692"/>
              <a:ext cx="261425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p</a:t>
              </a:r>
            </a:p>
          </p:txBody>
        </p:sp>
        <p:sp>
          <p:nvSpPr>
            <p:cNvPr id="426" name="Shape 426"/>
            <p:cNvSpPr/>
            <p:nvPr/>
          </p:nvSpPr>
          <p:spPr>
            <a:xfrm>
              <a:off x="1137138" y="23446"/>
              <a:ext cx="321143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baseline="-5999">
                  <a:uFill>
                    <a:solidFill/>
                  </a:uFill>
                </a:rPr>
                <a:t>Λ</a:t>
              </a:r>
              <a:r>
                <a:rPr>
                  <a:uFill>
                    <a:solidFill/>
                  </a:uFill>
                </a:rPr>
                <a:t>t</a:t>
              </a:r>
            </a:p>
          </p:txBody>
        </p:sp>
      </p:grpSp>
      <p:sp>
        <p:nvSpPr>
          <p:cNvPr id="428" name="Shape 428"/>
          <p:cNvSpPr/>
          <p:nvPr/>
        </p:nvSpPr>
        <p:spPr>
          <a:xfrm>
            <a:off x="5667258" y="6260123"/>
            <a:ext cx="3124794" cy="2715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 marL="0" marR="0" defTabSz="457200">
              <a:spcBef>
                <a:spcPts val="1200"/>
              </a:spcBef>
              <a:defRPr sz="1200">
                <a:uFillTx/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/>
            </a:pPr>
            <a:r>
              <a:rPr sz="1200"/>
              <a:t>*: Ch.Hartnack et al.,Eur. Phys. J. A 1(1998) 151.</a:t>
            </a:r>
          </a:p>
        </p:txBody>
      </p:sp>
      <p:grpSp>
        <p:nvGrpSpPr>
          <p:cNvPr id="434" name="Group 434"/>
          <p:cNvGrpSpPr/>
          <p:nvPr/>
        </p:nvGrpSpPr>
        <p:grpSpPr>
          <a:xfrm>
            <a:off x="0" y="1607739"/>
            <a:ext cx="9144001" cy="4580931"/>
            <a:chOff x="0" y="0"/>
            <a:chExt cx="9144000" cy="4580929"/>
          </a:xfrm>
        </p:grpSpPr>
        <p:pic>
          <p:nvPicPr>
            <p:cNvPr id="429" name="HypernucleiVsFOPI_yPt_2_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144000" cy="4580930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  <p:sp>
          <p:nvSpPr>
            <p:cNvPr id="430" name="Shape 430"/>
            <p:cNvSpPr/>
            <p:nvPr/>
          </p:nvSpPr>
          <p:spPr>
            <a:xfrm>
              <a:off x="2051302" y="2064736"/>
              <a:ext cx="1280551" cy="4514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>
              <a:lvl1pPr>
                <a:defRPr sz="2200">
                  <a:solidFill>
                    <a:srgbClr val="C82506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200">
                  <a:solidFill>
                    <a:srgbClr val="C82506"/>
                  </a:solidFill>
                  <a:uFill>
                    <a:solidFill/>
                  </a:uFill>
                </a:rPr>
                <a:t>region A</a:t>
              </a:r>
            </a:p>
          </p:txBody>
        </p:sp>
        <p:sp>
          <p:nvSpPr>
            <p:cNvPr id="431" name="Shape 431"/>
            <p:cNvSpPr/>
            <p:nvPr/>
          </p:nvSpPr>
          <p:spPr>
            <a:xfrm>
              <a:off x="3105697" y="1001480"/>
              <a:ext cx="1255176" cy="4514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>
              <a:lvl1pPr>
                <a:defRPr sz="2200">
                  <a:solidFill>
                    <a:srgbClr val="0433FF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200">
                  <a:solidFill>
                    <a:srgbClr val="0433FF"/>
                  </a:solidFill>
                  <a:uFill>
                    <a:solidFill/>
                  </a:uFill>
                </a:rPr>
                <a:t>region B</a:t>
              </a:r>
            </a:p>
          </p:txBody>
        </p:sp>
        <p:sp>
          <p:nvSpPr>
            <p:cNvPr id="432" name="Shape 432"/>
            <p:cNvSpPr/>
            <p:nvPr/>
          </p:nvSpPr>
          <p:spPr>
            <a:xfrm>
              <a:off x="7908070" y="1022051"/>
              <a:ext cx="239461" cy="260981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000">
                  <a:solidFill>
                    <a:srgbClr val="C82506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000">
                  <a:solidFill>
                    <a:srgbClr val="C82506"/>
                  </a:solidFill>
                  <a:uFill>
                    <a:solidFill/>
                  </a:uFill>
                </a:rPr>
                <a:t>A</a:t>
              </a:r>
            </a:p>
          </p:txBody>
        </p:sp>
        <p:sp>
          <p:nvSpPr>
            <p:cNvPr id="433" name="Shape 433"/>
            <p:cNvSpPr/>
            <p:nvPr/>
          </p:nvSpPr>
          <p:spPr>
            <a:xfrm>
              <a:off x="7920770" y="1215799"/>
              <a:ext cx="227926" cy="260982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000">
                  <a:solidFill>
                    <a:srgbClr val="164F86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000">
                  <a:solidFill>
                    <a:srgbClr val="164F86"/>
                  </a:solidFill>
                  <a:uFill>
                    <a:solidFill/>
                  </a:uFill>
                </a:rPr>
                <a:t>B</a:t>
              </a:r>
            </a:p>
          </p:txBody>
        </p:sp>
      </p:grpSp>
      <p:sp>
        <p:nvSpPr>
          <p:cNvPr id="435" name="Shape 435"/>
          <p:cNvSpPr/>
          <p:nvPr/>
        </p:nvSpPr>
        <p:spPr>
          <a:xfrm>
            <a:off x="38553" y="1164696"/>
            <a:ext cx="5053287" cy="301593"/>
          </a:xfrm>
          <a:prstGeom prst="rect">
            <a:avLst/>
          </a:prstGeom>
          <a:gradFill>
            <a:gsLst>
              <a:gs pos="0">
                <a:srgbClr val="FFD479"/>
              </a:gs>
              <a:gs pos="100000">
                <a:srgbClr val="D4FB79"/>
              </a:gs>
            </a:gsLst>
            <a:lin ang="5400000"/>
          </a:gradFill>
          <a:ln w="3175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IQMD*+FRIGA, </a:t>
            </a:r>
            <a:r>
              <a:rPr sz="1500" baseline="31999">
                <a:uFill>
                  <a:solidFill/>
                </a:uFill>
              </a:rPr>
              <a:t>58</a:t>
            </a:r>
            <a:r>
              <a:rPr sz="1500">
                <a:uFill>
                  <a:solidFill/>
                </a:uFill>
              </a:rPr>
              <a:t>Ni+</a:t>
            </a:r>
            <a:r>
              <a:rPr sz="1500" baseline="31999">
                <a:uFill>
                  <a:solidFill/>
                </a:uFill>
              </a:rPr>
              <a:t>58</a:t>
            </a:r>
            <a:r>
              <a:rPr sz="1500">
                <a:uFill>
                  <a:solidFill/>
                </a:uFill>
              </a:rPr>
              <a:t>Ni @1.93A.GeV, b &lt; 6 fm, t = 2.3 t</a:t>
            </a:r>
            <a:r>
              <a:rPr sz="1500" baseline="-5999">
                <a:uFill>
                  <a:solidFill/>
                </a:uFill>
              </a:rPr>
              <a:t>pass</a:t>
            </a:r>
          </a:p>
        </p:txBody>
      </p:sp>
      <p:grpSp>
        <p:nvGrpSpPr>
          <p:cNvPr id="446" name="Group 446"/>
          <p:cNvGrpSpPr/>
          <p:nvPr/>
        </p:nvGrpSpPr>
        <p:grpSpPr>
          <a:xfrm>
            <a:off x="0" y="1841673"/>
            <a:ext cx="9144001" cy="3708054"/>
            <a:chOff x="0" y="0"/>
            <a:chExt cx="9144000" cy="3708052"/>
          </a:xfrm>
        </p:grpSpPr>
        <p:grpSp>
          <p:nvGrpSpPr>
            <p:cNvPr id="444" name="Group 444"/>
            <p:cNvGrpSpPr/>
            <p:nvPr/>
          </p:nvGrpSpPr>
          <p:grpSpPr>
            <a:xfrm>
              <a:off x="0" y="0"/>
              <a:ext cx="9144000" cy="3708053"/>
              <a:chOff x="0" y="0"/>
              <a:chExt cx="9144000" cy="3708052"/>
            </a:xfrm>
          </p:grpSpPr>
          <p:grpSp>
            <p:nvGrpSpPr>
              <p:cNvPr id="441" name="Group 441"/>
              <p:cNvGrpSpPr/>
              <p:nvPr/>
            </p:nvGrpSpPr>
            <p:grpSpPr>
              <a:xfrm>
                <a:off x="0" y="0"/>
                <a:ext cx="9144000" cy="3708053"/>
                <a:chOff x="0" y="0"/>
                <a:chExt cx="9144000" cy="3708052"/>
              </a:xfrm>
            </p:grpSpPr>
            <p:pic>
              <p:nvPicPr>
                <p:cNvPr id="436" name="HypernucleiVsFOPI_8_modified.png"/>
                <p:cNvPicPr/>
                <p:nvPr/>
              </p:nvPicPr>
              <p:blipFill>
                <a:blip r:embed="rId3">
                  <a:extLst/>
                </a:blip>
                <a:srcRect/>
                <a:stretch>
                  <a:fillRect/>
                </a:stretch>
              </p:blipFill>
              <p:spPr>
                <a:xfrm>
                  <a:off x="0" y="0"/>
                  <a:ext cx="9144000" cy="3708053"/>
                </a:xfrm>
                <a:prstGeom prst="rect">
                  <a:avLst/>
                </a:prstGeom>
                <a:ln w="3175" cap="flat">
                  <a:noFill/>
                  <a:round/>
                </a:ln>
                <a:effectLst/>
              </p:spPr>
            </p:pic>
            <p:sp>
              <p:nvSpPr>
                <p:cNvPr id="437" name="Shape 437"/>
                <p:cNvSpPr/>
                <p:nvPr/>
              </p:nvSpPr>
              <p:spPr>
                <a:xfrm rot="1201591">
                  <a:off x="1414548" y="3021825"/>
                  <a:ext cx="1807680" cy="251448"/>
                </a:xfrm>
                <a:prstGeom prst="rect">
                  <a:avLst/>
                </a:prstGeom>
                <a:noFill/>
                <a:ln w="12700" cap="flat">
                  <a:solidFill>
                    <a:srgbClr val="4F8F00"/>
                  </a:solidFill>
                  <a:prstDash val="solid"/>
                  <a:miter lim="400000"/>
                </a:ln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38" name="Shape 438"/>
                <p:cNvSpPr/>
                <p:nvPr/>
              </p:nvSpPr>
              <p:spPr>
                <a:xfrm>
                  <a:off x="1187609" y="1035248"/>
                  <a:ext cx="782859" cy="12700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4F8F00"/>
                  </a:solidFill>
                  <a:prstDash val="solid"/>
                  <a:miter lim="400000"/>
                </a:ln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39" name="Shape 439"/>
                <p:cNvSpPr/>
                <p:nvPr/>
              </p:nvSpPr>
              <p:spPr>
                <a:xfrm>
                  <a:off x="676519" y="30772"/>
                  <a:ext cx="3918351" cy="3015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D479"/>
                    </a:gs>
                    <a:gs pos="100000">
                      <a:srgbClr val="D4FB79"/>
                    </a:gs>
                  </a:gsLst>
                  <a:lin ang="5400000" scaled="0"/>
                </a:gradFill>
                <a:ln w="3175" cap="flat">
                  <a:noFill/>
                  <a:miter lim="400000"/>
                </a:ln>
                <a:effectLst>
                  <a:outerShdw blurRad="50800" dist="63500" dir="2700000" rotWithShape="0">
                    <a:srgbClr val="000000">
                      <a:alpha val="50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>
                    <a:defRPr sz="1500"/>
                  </a:lvl1pPr>
                </a:lstStyle>
                <a:p>
                  <a:pPr lvl="0">
                    <a:defRPr sz="1800">
                      <a:uFillTx/>
                    </a:defRPr>
                  </a:pPr>
                  <a:r>
                    <a:rPr sz="1500">
                      <a:uFill>
                        <a:solidFill/>
                      </a:uFill>
                    </a:rPr>
                    <a:t>hypertriton / triton yield ratios</a:t>
                  </a:r>
                </a:p>
              </p:txBody>
            </p:sp>
            <p:sp>
              <p:nvSpPr>
                <p:cNvPr id="440" name="Shape 440"/>
                <p:cNvSpPr/>
                <p:nvPr/>
              </p:nvSpPr>
              <p:spPr>
                <a:xfrm>
                  <a:off x="1022826" y="585663"/>
                  <a:ext cx="1112425" cy="487461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46892" tIns="46892" rIns="46892" bIns="46892" numCol="1" anchor="ctr">
                  <a:spAutoFit/>
                </a:bodyPr>
                <a:lstStyle/>
                <a:p>
                  <a:pPr lvl="0" algn="ctr">
                    <a:defRPr sz="1800">
                      <a:uFillTx/>
                    </a:defRPr>
                  </a:pPr>
                  <a:r>
                    <a:rPr sz="1200">
                      <a:solidFill>
                        <a:srgbClr val="4F8F00"/>
                      </a:solidFill>
                      <a:uFill>
                        <a:solidFill/>
                      </a:uFill>
                      <a:latin typeface="Geneva"/>
                      <a:ea typeface="Geneva"/>
                      <a:cs typeface="Geneva"/>
                      <a:sym typeface="Geneva"/>
                    </a:rPr>
                    <a:t>standard</a:t>
                  </a:r>
                </a:p>
                <a:p>
                  <a:pPr lvl="0" algn="ctr">
                    <a:defRPr sz="1800">
                      <a:uFillTx/>
                    </a:defRPr>
                  </a:pPr>
                  <a:r>
                    <a:rPr sz="1200">
                      <a:solidFill>
                        <a:srgbClr val="4F8F00"/>
                      </a:solidFill>
                      <a:uFill>
                        <a:solidFill/>
                      </a:uFill>
                      <a:latin typeface="Geneva"/>
                      <a:ea typeface="Geneva"/>
                      <a:cs typeface="Geneva"/>
                      <a:sym typeface="Geneva"/>
                    </a:rPr>
                    <a:t>configuration</a:t>
                  </a:r>
                </a:p>
              </p:txBody>
            </p:sp>
          </p:grpSp>
          <p:sp>
            <p:nvSpPr>
              <p:cNvPr id="442" name="Shape 442"/>
              <p:cNvSpPr/>
              <p:nvPr/>
            </p:nvSpPr>
            <p:spPr>
              <a:xfrm>
                <a:off x="3861419" y="999658"/>
                <a:ext cx="1255176" cy="45145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6892" tIns="46892" rIns="46892" bIns="46892" numCol="1" anchor="ctr">
                <a:spAutoFit/>
              </a:bodyPr>
              <a:lstStyle>
                <a:lvl1pPr>
                  <a:defRPr sz="2200">
                    <a:solidFill>
                      <a:srgbClr val="0433FF"/>
                    </a:solidFill>
                    <a:latin typeface="Geneva"/>
                    <a:ea typeface="Geneva"/>
                    <a:cs typeface="Geneva"/>
                    <a:sym typeface="Genev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sz="2200">
                    <a:solidFill>
                      <a:srgbClr val="0433FF"/>
                    </a:solidFill>
                    <a:uFill>
                      <a:solidFill/>
                    </a:uFill>
                  </a:rPr>
                  <a:t>region B</a:t>
                </a:r>
              </a:p>
            </p:txBody>
          </p:sp>
          <p:sp>
            <p:nvSpPr>
              <p:cNvPr id="443" name="Shape 443"/>
              <p:cNvSpPr/>
              <p:nvPr/>
            </p:nvSpPr>
            <p:spPr>
              <a:xfrm>
                <a:off x="3861419" y="2000890"/>
                <a:ext cx="1280551" cy="45145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6892" tIns="46892" rIns="46892" bIns="46892" numCol="1" anchor="ctr">
                <a:spAutoFit/>
              </a:bodyPr>
              <a:lstStyle>
                <a:lvl1pPr>
                  <a:defRPr sz="2200">
                    <a:solidFill>
                      <a:srgbClr val="C82506"/>
                    </a:solidFill>
                    <a:latin typeface="Geneva"/>
                    <a:ea typeface="Geneva"/>
                    <a:cs typeface="Geneva"/>
                    <a:sym typeface="Genev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sz="2200">
                    <a:solidFill>
                      <a:srgbClr val="C82506"/>
                    </a:solidFill>
                    <a:uFill>
                      <a:solidFill/>
                    </a:uFill>
                  </a:rPr>
                  <a:t>region A</a:t>
                </a:r>
              </a:p>
            </p:txBody>
          </p:sp>
        </p:grpSp>
        <p:sp>
          <p:nvSpPr>
            <p:cNvPr id="445" name="Shape 445"/>
            <p:cNvSpPr/>
            <p:nvPr/>
          </p:nvSpPr>
          <p:spPr>
            <a:xfrm>
              <a:off x="6724877" y="56794"/>
              <a:ext cx="680059" cy="474786"/>
            </a:xfrm>
            <a:prstGeom prst="rect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3175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defRPr sz="1800">
                  <a:uFillTx/>
                </a:defRPr>
              </a:pPr>
              <a:r>
                <a:rPr sz="800">
                  <a:uFill>
                    <a:solidFill/>
                  </a:uFill>
                  <a:latin typeface="Helvetica"/>
                  <a:ea typeface="Helvetica"/>
                  <a:cs typeface="Helvetica"/>
                  <a:sym typeface="Helvetica"/>
                </a:rPr>
                <a:t>IQMD</a:t>
              </a:r>
            </a:p>
            <a:p>
              <a:pPr lvl="0" algn="ctr">
                <a:defRPr sz="1800">
                  <a:uFillTx/>
                </a:defRPr>
              </a:pPr>
              <a:r>
                <a:rPr sz="800">
                  <a:uFill>
                    <a:solidFill/>
                  </a:uFill>
                  <a:latin typeface="Helvetica"/>
                  <a:ea typeface="Helvetica"/>
                  <a:cs typeface="Helvetica"/>
                  <a:sym typeface="Helvetica"/>
                </a:rPr>
                <a:t>-</a:t>
              </a:r>
            </a:p>
            <a:p>
              <a:pPr lvl="0" algn="ctr">
                <a:defRPr sz="1800">
                  <a:uFillTx/>
                </a:defRPr>
              </a:pPr>
              <a:r>
                <a:rPr sz="800">
                  <a:uFill>
                    <a:solidFill/>
                  </a:uFill>
                  <a:latin typeface="Helvetica"/>
                  <a:ea typeface="Helvetica"/>
                  <a:cs typeface="Helvetica"/>
                  <a:sym typeface="Helvetica"/>
                </a:rPr>
                <a:t>FRIGA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1000" fill="hold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1" animBg="1" advAuto="0"/>
      <p:bldP spid="446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1"/>
          <p:cNvGrpSpPr/>
          <p:nvPr/>
        </p:nvGrpSpPr>
        <p:grpSpPr>
          <a:xfrm>
            <a:off x="2072958" y="1165787"/>
            <a:ext cx="5194532" cy="5066274"/>
            <a:chOff x="0" y="0"/>
            <a:chExt cx="5194531" cy="5066272"/>
          </a:xfrm>
        </p:grpSpPr>
        <p:pic>
          <p:nvPicPr>
            <p:cNvPr id="448" name="Fig2_b0.0-5.5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194532" cy="5066273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  <p:sp>
          <p:nvSpPr>
            <p:cNvPr id="449" name="Shape 449"/>
            <p:cNvSpPr/>
            <p:nvPr/>
          </p:nvSpPr>
          <p:spPr>
            <a:xfrm>
              <a:off x="1949704" y="1955951"/>
              <a:ext cx="1929977" cy="36810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200">
                  <a:solidFill>
                    <a:srgbClr val="4F8F00"/>
                  </a:solidFill>
                  <a:uFill>
                    <a:solidFill/>
                  </a:uFill>
                  <a:latin typeface="Tekton Pro Bold"/>
                  <a:ea typeface="Tekton Pro Bold"/>
                  <a:cs typeface="Tekton Pro Bold"/>
                  <a:sym typeface="Tekton Pro Bold"/>
                </a:rPr>
                <a:t>no E</a:t>
              </a:r>
              <a:r>
                <a:rPr sz="2200" baseline="-5999">
                  <a:solidFill>
                    <a:srgbClr val="4F8F00"/>
                  </a:solidFill>
                  <a:uFill>
                    <a:solidFill/>
                  </a:uFill>
                  <a:latin typeface="Tekton Pro Bold"/>
                  <a:ea typeface="Tekton Pro Bold"/>
                  <a:cs typeface="Tekton Pro Bold"/>
                  <a:sym typeface="Tekton Pro Bold"/>
                </a:rPr>
                <a:t>asy</a:t>
              </a:r>
              <a:r>
                <a:rPr sz="2200">
                  <a:solidFill>
                    <a:srgbClr val="4F8F00"/>
                  </a:solidFill>
                  <a:uFill>
                    <a:solidFill/>
                  </a:uFill>
                  <a:latin typeface="Tekton Pro Bold"/>
                  <a:ea typeface="Tekton Pro Bold"/>
                  <a:cs typeface="Tekton Pro Bold"/>
                  <a:sym typeface="Tekton Pro Bold"/>
                </a:rPr>
                <a:t> in FRIGA</a:t>
              </a:r>
            </a:p>
          </p:txBody>
        </p:sp>
        <p:sp>
          <p:nvSpPr>
            <p:cNvPr id="450" name="Shape 450"/>
            <p:cNvSpPr/>
            <p:nvPr/>
          </p:nvSpPr>
          <p:spPr>
            <a:xfrm>
              <a:off x="806665" y="228616"/>
              <a:ext cx="1190570" cy="55860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700">
                  <a:solidFill>
                    <a:srgbClr val="4F8F00"/>
                  </a:solidFill>
                  <a:uFill>
                    <a:solidFill/>
                  </a:uFill>
                  <a:latin typeface="Tekton Pro Bold"/>
                  <a:ea typeface="Tekton Pro Bold"/>
                  <a:cs typeface="Tekton Pro Bold"/>
                  <a:sym typeface="Tekton Pro Bold"/>
                </a:rPr>
                <a:t>all impact</a:t>
              </a:r>
            </a:p>
            <a:p>
              <a:pPr lvl="0">
                <a:defRPr sz="1800">
                  <a:uFillTx/>
                </a:defRPr>
              </a:pPr>
              <a:r>
                <a:rPr sz="1700">
                  <a:solidFill>
                    <a:srgbClr val="4F8F00"/>
                  </a:solidFill>
                  <a:uFill>
                    <a:solidFill/>
                  </a:uFill>
                  <a:latin typeface="Tekton Pro Bold"/>
                  <a:ea typeface="Tekton Pro Bold"/>
                  <a:cs typeface="Tekton Pro Bold"/>
                  <a:sym typeface="Tekton Pro Bold"/>
                </a:rPr>
                <a:t>parameters</a:t>
              </a:r>
            </a:p>
          </p:txBody>
        </p:sp>
      </p:grpSp>
      <p:sp>
        <p:nvSpPr>
          <p:cNvPr id="452" name="Shape 452"/>
          <p:cNvSpPr>
            <a:spLocks noGrp="1"/>
          </p:cNvSpPr>
          <p:nvPr>
            <p:ph type="title"/>
          </p:nvPr>
        </p:nvSpPr>
        <p:spPr>
          <a:xfrm>
            <a:off x="0" y="-15631"/>
            <a:ext cx="9144000" cy="1090247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Asymmetry energy </a:t>
            </a:r>
          </a:p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and hypernuclei yields</a:t>
            </a:r>
          </a:p>
        </p:txBody>
      </p:sp>
      <p:sp>
        <p:nvSpPr>
          <p:cNvPr id="453" name="Shape 4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18</a:t>
            </a:fld>
            <a:endParaRPr sz="1300">
              <a:uFill>
                <a:solidFill/>
              </a:uFill>
            </a:endParaRPr>
          </a:p>
        </p:txBody>
      </p:sp>
      <p:grpSp>
        <p:nvGrpSpPr>
          <p:cNvPr id="462" name="Group 462"/>
          <p:cNvGrpSpPr/>
          <p:nvPr/>
        </p:nvGrpSpPr>
        <p:grpSpPr>
          <a:xfrm>
            <a:off x="7666892" y="-41031"/>
            <a:ext cx="1458281" cy="1172308"/>
            <a:chOff x="0" y="0"/>
            <a:chExt cx="1458280" cy="1172307"/>
          </a:xfrm>
        </p:grpSpPr>
        <p:sp>
          <p:nvSpPr>
            <p:cNvPr id="454" name="Shape 454"/>
            <p:cNvSpPr/>
            <p:nvPr/>
          </p:nvSpPr>
          <p:spPr>
            <a:xfrm>
              <a:off x="0" y="0"/>
              <a:ext cx="1172308" cy="117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6D6D6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175846" y="164123"/>
              <a:ext cx="410308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433FF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691661" y="363415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281353" y="679938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FB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328246" y="679938"/>
              <a:ext cx="312883" cy="35077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Λ</a:t>
              </a:r>
            </a:p>
          </p:txBody>
        </p:sp>
        <p:sp>
          <p:nvSpPr>
            <p:cNvPr id="459" name="Shape 459"/>
            <p:cNvSpPr/>
            <p:nvPr/>
          </p:nvSpPr>
          <p:spPr>
            <a:xfrm>
              <a:off x="234461" y="164123"/>
              <a:ext cx="261426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n</a:t>
              </a:r>
            </a:p>
          </p:txBody>
        </p:sp>
        <p:sp>
          <p:nvSpPr>
            <p:cNvPr id="460" name="Shape 460"/>
            <p:cNvSpPr/>
            <p:nvPr/>
          </p:nvSpPr>
          <p:spPr>
            <a:xfrm>
              <a:off x="773723" y="351692"/>
              <a:ext cx="261425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p</a:t>
              </a:r>
            </a:p>
          </p:txBody>
        </p:sp>
        <p:sp>
          <p:nvSpPr>
            <p:cNvPr id="461" name="Shape 461"/>
            <p:cNvSpPr/>
            <p:nvPr/>
          </p:nvSpPr>
          <p:spPr>
            <a:xfrm>
              <a:off x="1137138" y="23446"/>
              <a:ext cx="321143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baseline="-5999">
                  <a:uFill>
                    <a:solidFill/>
                  </a:uFill>
                </a:rPr>
                <a:t>Λ</a:t>
              </a:r>
              <a:r>
                <a:rPr>
                  <a:uFill>
                    <a:solidFill/>
                  </a:uFill>
                </a:rPr>
                <a:t>t</a:t>
              </a:r>
            </a:p>
          </p:txBody>
        </p:sp>
      </p:grpSp>
      <p:sp>
        <p:nvSpPr>
          <p:cNvPr id="463" name="Shape 463"/>
          <p:cNvSpPr/>
          <p:nvPr/>
        </p:nvSpPr>
        <p:spPr>
          <a:xfrm>
            <a:off x="-1" y="1235807"/>
            <a:ext cx="2080635" cy="6958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IQMD*+FRIGA</a:t>
            </a:r>
          </a:p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 </a:t>
            </a:r>
            <a:r>
              <a:rPr sz="1400" baseline="31999">
                <a:uFill>
                  <a:solidFill/>
                </a:uFill>
              </a:rPr>
              <a:t>6</a:t>
            </a:r>
            <a:r>
              <a:rPr sz="1400">
                <a:uFill>
                  <a:solidFill/>
                </a:uFill>
              </a:rPr>
              <a:t>Li+</a:t>
            </a:r>
            <a:r>
              <a:rPr sz="1400" baseline="31999">
                <a:uFill>
                  <a:solidFill/>
                </a:uFill>
              </a:rPr>
              <a:t>12</a:t>
            </a:r>
            <a:r>
              <a:rPr sz="1400">
                <a:uFill>
                  <a:solidFill/>
                </a:uFill>
              </a:rPr>
              <a:t>C @ 2A.GeV </a:t>
            </a:r>
          </a:p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(t = 2 t</a:t>
            </a:r>
            <a:r>
              <a:rPr sz="1400" baseline="-5999">
                <a:uFill>
                  <a:solidFill/>
                </a:uFill>
              </a:rPr>
              <a:t>pass</a:t>
            </a:r>
            <a:r>
              <a:rPr sz="1400">
                <a:uFill>
                  <a:solidFill/>
                </a:uFill>
              </a:rPr>
              <a:t>)</a:t>
            </a:r>
          </a:p>
        </p:txBody>
      </p:sp>
      <p:sp>
        <p:nvSpPr>
          <p:cNvPr id="464" name="Shape 464"/>
          <p:cNvSpPr/>
          <p:nvPr/>
        </p:nvSpPr>
        <p:spPr>
          <a:xfrm>
            <a:off x="5667258" y="6260123"/>
            <a:ext cx="3162894" cy="2715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 marL="0" marR="0" defTabSz="457200">
              <a:spcBef>
                <a:spcPts val="1200"/>
              </a:spcBef>
              <a:defRPr sz="1200">
                <a:uFillTx/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/>
            </a:pPr>
            <a:r>
              <a:rPr sz="1200"/>
              <a:t>*: Ch.Hartnack et al., Eur. Phys. J. A 1(1998) 151.</a:t>
            </a:r>
          </a:p>
        </p:txBody>
      </p:sp>
      <p:sp>
        <p:nvSpPr>
          <p:cNvPr id="465" name="Shape 465"/>
          <p:cNvSpPr/>
          <p:nvPr/>
        </p:nvSpPr>
        <p:spPr>
          <a:xfrm>
            <a:off x="220105" y="2548403"/>
            <a:ext cx="1783772" cy="3435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892" tIns="46892" rIns="46892" bIns="46892" anchor="ctr">
            <a:spAutoFit/>
          </a:bodyPr>
          <a:lstStyle/>
          <a:p>
            <a:pPr lvl="0" algn="just">
              <a:defRPr sz="1800">
                <a:uFillTx/>
              </a:defRPr>
            </a:pPr>
            <a:r>
              <a:rPr sz="1600">
                <a:uFill>
                  <a:solidFill/>
                </a:uFill>
                <a:latin typeface="Geneva"/>
                <a:ea typeface="Geneva"/>
                <a:cs typeface="Geneva"/>
                <a:sym typeface="Geneva"/>
              </a:rPr>
              <a:t>R=Y(</a:t>
            </a:r>
            <a:r>
              <a:rPr sz="1600" baseline="-5999">
                <a:uFill>
                  <a:solidFill/>
                </a:uFill>
                <a:latin typeface="Geneva"/>
                <a:ea typeface="Geneva"/>
                <a:cs typeface="Geneva"/>
                <a:sym typeface="Geneva"/>
              </a:rPr>
              <a:t>Λ</a:t>
            </a:r>
            <a:r>
              <a:rPr sz="1600" baseline="31999">
                <a:uFill>
                  <a:solidFill/>
                </a:uFill>
                <a:latin typeface="Geneva"/>
                <a:ea typeface="Geneva"/>
                <a:cs typeface="Geneva"/>
                <a:sym typeface="Geneva"/>
              </a:rPr>
              <a:t>3</a:t>
            </a:r>
            <a:r>
              <a:rPr sz="1600">
                <a:uFill>
                  <a:solidFill/>
                </a:uFill>
                <a:latin typeface="Geneva"/>
                <a:ea typeface="Geneva"/>
                <a:cs typeface="Geneva"/>
                <a:sym typeface="Geneva"/>
              </a:rPr>
              <a:t>H)/Y(</a:t>
            </a:r>
            <a:r>
              <a:rPr sz="1600" baseline="-5999">
                <a:uFill>
                  <a:solidFill/>
                </a:uFill>
                <a:latin typeface="Geneva"/>
                <a:ea typeface="Geneva"/>
                <a:cs typeface="Geneva"/>
                <a:sym typeface="Geneva"/>
              </a:rPr>
              <a:t>Λ</a:t>
            </a:r>
            <a:r>
              <a:rPr sz="1600" baseline="31999">
                <a:uFill>
                  <a:solidFill/>
                </a:uFill>
                <a:latin typeface="Geneva"/>
                <a:ea typeface="Geneva"/>
                <a:cs typeface="Geneva"/>
                <a:sym typeface="Geneva"/>
              </a:rPr>
              <a:t>4</a:t>
            </a:r>
            <a:r>
              <a:rPr sz="1600">
                <a:uFill>
                  <a:solidFill/>
                </a:uFill>
                <a:latin typeface="Geneva"/>
                <a:ea typeface="Geneva"/>
                <a:cs typeface="Geneva"/>
                <a:sym typeface="Geneva"/>
              </a:rPr>
              <a:t>H)</a:t>
            </a:r>
          </a:p>
        </p:txBody>
      </p:sp>
      <p:grpSp>
        <p:nvGrpSpPr>
          <p:cNvPr id="468" name="Group 468"/>
          <p:cNvGrpSpPr/>
          <p:nvPr/>
        </p:nvGrpSpPr>
        <p:grpSpPr>
          <a:xfrm>
            <a:off x="4359971" y="3923978"/>
            <a:ext cx="2575580" cy="284261"/>
            <a:chOff x="0" y="0"/>
            <a:chExt cx="2575579" cy="284259"/>
          </a:xfrm>
        </p:grpSpPr>
        <p:sp>
          <p:nvSpPr>
            <p:cNvPr id="466" name="Shape 466"/>
            <p:cNvSpPr/>
            <p:nvPr/>
          </p:nvSpPr>
          <p:spPr>
            <a:xfrm>
              <a:off x="0" y="0"/>
              <a:ext cx="1042996" cy="28426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>
              <a:lvl1pPr algn="just">
                <a:defRPr sz="1200">
                  <a:solidFill>
                    <a:srgbClr val="FF9300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200">
                  <a:solidFill>
                    <a:srgbClr val="FF9300"/>
                  </a:solidFill>
                  <a:uFill>
                    <a:solidFill/>
                  </a:uFill>
                </a:rPr>
                <a:t>R=8.0 ± 1.5</a:t>
              </a:r>
            </a:p>
          </p:txBody>
        </p:sp>
        <p:sp>
          <p:nvSpPr>
            <p:cNvPr id="467" name="Shape 467"/>
            <p:cNvSpPr/>
            <p:nvPr/>
          </p:nvSpPr>
          <p:spPr>
            <a:xfrm>
              <a:off x="1532583" y="0"/>
              <a:ext cx="1042996" cy="28426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>
              <a:lvl1pPr algn="just">
                <a:defRPr sz="1200">
                  <a:solidFill>
                    <a:srgbClr val="531B93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200">
                  <a:solidFill>
                    <a:srgbClr val="531B93"/>
                  </a:solidFill>
                  <a:uFill>
                    <a:solidFill/>
                  </a:uFill>
                </a:rPr>
                <a:t>R=1.1 ± 0.1</a:t>
              </a:r>
            </a:p>
          </p:txBody>
        </p:sp>
      </p:grpSp>
      <p:grpSp>
        <p:nvGrpSpPr>
          <p:cNvPr id="476" name="Group 476"/>
          <p:cNvGrpSpPr/>
          <p:nvPr/>
        </p:nvGrpSpPr>
        <p:grpSpPr>
          <a:xfrm>
            <a:off x="2063568" y="1155545"/>
            <a:ext cx="5202916" cy="5074449"/>
            <a:chOff x="0" y="0"/>
            <a:chExt cx="5202915" cy="5074448"/>
          </a:xfrm>
        </p:grpSpPr>
        <p:grpSp>
          <p:nvGrpSpPr>
            <p:cNvPr id="472" name="Group 472"/>
            <p:cNvGrpSpPr/>
            <p:nvPr/>
          </p:nvGrpSpPr>
          <p:grpSpPr>
            <a:xfrm>
              <a:off x="0" y="0"/>
              <a:ext cx="5202916" cy="5074449"/>
              <a:chOff x="0" y="0"/>
              <a:chExt cx="5202915" cy="5074448"/>
            </a:xfrm>
          </p:grpSpPr>
          <p:pic>
            <p:nvPicPr>
              <p:cNvPr id="469" name="Fig1_b0.0-5.5.pd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5202916" cy="5074449"/>
              </a:xfrm>
              <a:prstGeom prst="rect">
                <a:avLst/>
              </a:prstGeom>
              <a:ln w="3175" cap="flat">
                <a:noFill/>
                <a:round/>
              </a:ln>
              <a:effectLst/>
            </p:spPr>
          </p:pic>
          <p:sp>
            <p:nvSpPr>
              <p:cNvPr id="470" name="Shape 470"/>
              <p:cNvSpPr/>
              <p:nvPr/>
            </p:nvSpPr>
            <p:spPr>
              <a:xfrm>
                <a:off x="1768638" y="1799698"/>
                <a:ext cx="2160482" cy="36810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6892" tIns="46892" rIns="46892" bIns="46892" numCol="1" anchor="ctr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 sz="2200">
                    <a:solidFill>
                      <a:srgbClr val="4F8F00"/>
                    </a:solidFill>
                    <a:uFill>
                      <a:solidFill/>
                    </a:uFill>
                    <a:latin typeface="Tekton Pro Bold"/>
                    <a:ea typeface="Tekton Pro Bold"/>
                    <a:cs typeface="Tekton Pro Bold"/>
                    <a:sym typeface="Tekton Pro Bold"/>
                  </a:rPr>
                  <a:t>with E</a:t>
                </a:r>
                <a:r>
                  <a:rPr sz="2200" baseline="-5999">
                    <a:solidFill>
                      <a:srgbClr val="4F8F00"/>
                    </a:solidFill>
                    <a:uFill>
                      <a:solidFill/>
                    </a:uFill>
                    <a:latin typeface="Tekton Pro Bold"/>
                    <a:ea typeface="Tekton Pro Bold"/>
                    <a:cs typeface="Tekton Pro Bold"/>
                    <a:sym typeface="Tekton Pro Bold"/>
                  </a:rPr>
                  <a:t>asy</a:t>
                </a:r>
                <a:r>
                  <a:rPr sz="2200">
                    <a:solidFill>
                      <a:srgbClr val="4F8F00"/>
                    </a:solidFill>
                    <a:uFill>
                      <a:solidFill/>
                    </a:uFill>
                    <a:latin typeface="Tekton Pro Bold"/>
                    <a:ea typeface="Tekton Pro Bold"/>
                    <a:cs typeface="Tekton Pro Bold"/>
                    <a:sym typeface="Tekton Pro Bold"/>
                  </a:rPr>
                  <a:t> in FRIGA</a:t>
                </a:r>
              </a:p>
            </p:txBody>
          </p:sp>
          <p:sp>
            <p:nvSpPr>
              <p:cNvPr id="471" name="Shape 471"/>
              <p:cNvSpPr/>
              <p:nvPr/>
            </p:nvSpPr>
            <p:spPr>
              <a:xfrm>
                <a:off x="899209" y="336643"/>
                <a:ext cx="1190570" cy="558605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6892" tIns="46892" rIns="46892" bIns="46892" numCol="1" anchor="ctr">
                <a:spAutoFit/>
              </a:bodyPr>
              <a:lstStyle/>
              <a:p>
                <a:pPr lvl="0">
                  <a:defRPr sz="1800">
                    <a:uFillTx/>
                  </a:defRPr>
                </a:pPr>
                <a:r>
                  <a:rPr sz="1700">
                    <a:solidFill>
                      <a:srgbClr val="4F8F00"/>
                    </a:solidFill>
                    <a:uFill>
                      <a:solidFill/>
                    </a:uFill>
                    <a:latin typeface="Tekton Pro Bold"/>
                    <a:ea typeface="Tekton Pro Bold"/>
                    <a:cs typeface="Tekton Pro Bold"/>
                    <a:sym typeface="Tekton Pro Bold"/>
                  </a:rPr>
                  <a:t>all impact</a:t>
                </a:r>
              </a:p>
              <a:p>
                <a:pPr lvl="0">
                  <a:defRPr sz="1800">
                    <a:uFillTx/>
                  </a:defRPr>
                </a:pPr>
                <a:r>
                  <a:rPr sz="1700">
                    <a:solidFill>
                      <a:srgbClr val="4F8F00"/>
                    </a:solidFill>
                    <a:uFill>
                      <a:solidFill/>
                    </a:uFill>
                    <a:latin typeface="Tekton Pro Bold"/>
                    <a:ea typeface="Tekton Pro Bold"/>
                    <a:cs typeface="Tekton Pro Bold"/>
                    <a:sym typeface="Tekton Pro Bold"/>
                  </a:rPr>
                  <a:t>parameters</a:t>
                </a:r>
              </a:p>
            </p:txBody>
          </p:sp>
        </p:grpSp>
        <p:grpSp>
          <p:nvGrpSpPr>
            <p:cNvPr id="475" name="Group 475"/>
            <p:cNvGrpSpPr/>
            <p:nvPr/>
          </p:nvGrpSpPr>
          <p:grpSpPr>
            <a:xfrm>
              <a:off x="2306663" y="2751154"/>
              <a:ext cx="2548999" cy="284261"/>
              <a:chOff x="0" y="0"/>
              <a:chExt cx="2548997" cy="284259"/>
            </a:xfrm>
          </p:grpSpPr>
          <p:sp>
            <p:nvSpPr>
              <p:cNvPr id="473" name="Shape 473"/>
              <p:cNvSpPr/>
              <p:nvPr/>
            </p:nvSpPr>
            <p:spPr>
              <a:xfrm>
                <a:off x="0" y="0"/>
                <a:ext cx="1042996" cy="28426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6892" tIns="46892" rIns="46892" bIns="46892" numCol="1" anchor="ctr">
                <a:spAutoFit/>
              </a:bodyPr>
              <a:lstStyle>
                <a:lvl1pPr algn="just">
                  <a:defRPr sz="1200">
                    <a:solidFill>
                      <a:srgbClr val="FF9300"/>
                    </a:solidFill>
                    <a:latin typeface="Geneva"/>
                    <a:ea typeface="Geneva"/>
                    <a:cs typeface="Geneva"/>
                    <a:sym typeface="Genev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sz="1200">
                    <a:solidFill>
                      <a:srgbClr val="FF9300"/>
                    </a:solidFill>
                    <a:uFill>
                      <a:solidFill/>
                    </a:uFill>
                  </a:rPr>
                  <a:t>R=8.2 ± 1.7</a:t>
                </a:r>
              </a:p>
            </p:txBody>
          </p:sp>
          <p:sp>
            <p:nvSpPr>
              <p:cNvPr id="474" name="Shape 474"/>
              <p:cNvSpPr/>
              <p:nvPr/>
            </p:nvSpPr>
            <p:spPr>
              <a:xfrm>
                <a:off x="1506002" y="0"/>
                <a:ext cx="1042996" cy="28426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6892" tIns="46892" rIns="46892" bIns="46892" numCol="1" anchor="ctr">
                <a:spAutoFit/>
              </a:bodyPr>
              <a:lstStyle>
                <a:lvl1pPr algn="just">
                  <a:defRPr sz="1200">
                    <a:solidFill>
                      <a:srgbClr val="531B93"/>
                    </a:solidFill>
                    <a:latin typeface="Geneva"/>
                    <a:ea typeface="Geneva"/>
                    <a:cs typeface="Geneva"/>
                    <a:sym typeface="Genev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sz="1200">
                    <a:solidFill>
                      <a:srgbClr val="531B93"/>
                    </a:solidFill>
                    <a:uFill>
                      <a:solidFill/>
                    </a:uFill>
                  </a:rPr>
                  <a:t>R=1.4 ± 0.2</a:t>
                </a:r>
              </a:p>
            </p:txBody>
          </p:sp>
        </p:grpSp>
      </p:grpSp>
      <p:grpSp>
        <p:nvGrpSpPr>
          <p:cNvPr id="480" name="Group 480"/>
          <p:cNvGrpSpPr/>
          <p:nvPr/>
        </p:nvGrpSpPr>
        <p:grpSpPr>
          <a:xfrm>
            <a:off x="2063634" y="1172333"/>
            <a:ext cx="5194532" cy="5066273"/>
            <a:chOff x="0" y="0"/>
            <a:chExt cx="5194531" cy="5066271"/>
          </a:xfrm>
        </p:grpSpPr>
        <p:pic>
          <p:nvPicPr>
            <p:cNvPr id="477" name="Fig1_b3.0-5.5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194532" cy="5066272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  <p:sp>
          <p:nvSpPr>
            <p:cNvPr id="478" name="Shape 478"/>
            <p:cNvSpPr/>
            <p:nvPr/>
          </p:nvSpPr>
          <p:spPr>
            <a:xfrm>
              <a:off x="853846" y="313935"/>
              <a:ext cx="1054553" cy="30460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>
              <a:lvl1pPr>
                <a:defRPr sz="1700">
                  <a:solidFill>
                    <a:srgbClr val="4F8F00"/>
                  </a:solidFill>
                  <a:latin typeface="Tekton Pro Bold"/>
                  <a:ea typeface="Tekton Pro Bold"/>
                  <a:cs typeface="Tekton Pro Bold"/>
                  <a:sym typeface="Tekton Pr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700">
                  <a:solidFill>
                    <a:srgbClr val="4F8F00"/>
                  </a:solidFill>
                  <a:uFill>
                    <a:solidFill/>
                  </a:uFill>
                </a:rPr>
                <a:t>b &gt; 3.5 fm</a:t>
              </a:r>
            </a:p>
          </p:txBody>
        </p:sp>
        <p:sp>
          <p:nvSpPr>
            <p:cNvPr id="479" name="Shape 479"/>
            <p:cNvSpPr/>
            <p:nvPr/>
          </p:nvSpPr>
          <p:spPr>
            <a:xfrm>
              <a:off x="1771940" y="1977473"/>
              <a:ext cx="2160482" cy="36810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200">
                  <a:solidFill>
                    <a:srgbClr val="4F8F00"/>
                  </a:solidFill>
                  <a:uFill>
                    <a:solidFill/>
                  </a:uFill>
                  <a:latin typeface="Tekton Pro Bold"/>
                  <a:ea typeface="Tekton Pro Bold"/>
                  <a:cs typeface="Tekton Pro Bold"/>
                  <a:sym typeface="Tekton Pro Bold"/>
                </a:rPr>
                <a:t>with E</a:t>
              </a:r>
              <a:r>
                <a:rPr sz="2200" baseline="-5999">
                  <a:solidFill>
                    <a:srgbClr val="4F8F00"/>
                  </a:solidFill>
                  <a:uFill>
                    <a:solidFill/>
                  </a:uFill>
                  <a:latin typeface="Tekton Pro Bold"/>
                  <a:ea typeface="Tekton Pro Bold"/>
                  <a:cs typeface="Tekton Pro Bold"/>
                  <a:sym typeface="Tekton Pro Bold"/>
                </a:rPr>
                <a:t>asy</a:t>
              </a:r>
              <a:r>
                <a:rPr sz="2200">
                  <a:solidFill>
                    <a:srgbClr val="4F8F00"/>
                  </a:solidFill>
                  <a:uFill>
                    <a:solidFill/>
                  </a:uFill>
                  <a:latin typeface="Tekton Pro Bold"/>
                  <a:ea typeface="Tekton Pro Bold"/>
                  <a:cs typeface="Tekton Pro Bold"/>
                  <a:sym typeface="Tekton Pro Bold"/>
                </a:rPr>
                <a:t> in FRIGA</a:t>
              </a:r>
            </a:p>
          </p:txBody>
        </p:sp>
      </p:grpSp>
      <p:grpSp>
        <p:nvGrpSpPr>
          <p:cNvPr id="485" name="Group 485"/>
          <p:cNvGrpSpPr/>
          <p:nvPr/>
        </p:nvGrpSpPr>
        <p:grpSpPr>
          <a:xfrm>
            <a:off x="4229100" y="3990357"/>
            <a:ext cx="2670841" cy="1642777"/>
            <a:chOff x="0" y="0"/>
            <a:chExt cx="2670839" cy="1642775"/>
          </a:xfrm>
        </p:grpSpPr>
        <p:sp>
          <p:nvSpPr>
            <p:cNvPr id="481" name="Shape 481"/>
            <p:cNvSpPr/>
            <p:nvPr/>
          </p:nvSpPr>
          <p:spPr>
            <a:xfrm flipV="1">
              <a:off x="-1" y="0"/>
              <a:ext cx="2" cy="1642776"/>
            </a:xfrm>
            <a:prstGeom prst="line">
              <a:avLst/>
            </a:prstGeom>
            <a:noFill/>
            <a:ln w="25400" cap="flat">
              <a:solidFill>
                <a:srgbClr val="FF93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 flipV="1">
              <a:off x="1377211" y="0"/>
              <a:ext cx="1" cy="1642776"/>
            </a:xfrm>
            <a:prstGeom prst="line">
              <a:avLst/>
            </a:prstGeom>
            <a:noFill/>
            <a:ln w="25400" cap="flat">
              <a:solidFill>
                <a:srgbClr val="FF93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 flipV="1">
              <a:off x="1660746" y="0"/>
              <a:ext cx="1" cy="1642776"/>
            </a:xfrm>
            <a:prstGeom prst="line">
              <a:avLst/>
            </a:prstGeom>
            <a:noFill/>
            <a:ln w="25400" cap="flat">
              <a:solidFill>
                <a:srgbClr val="531B9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 flipV="1">
              <a:off x="2670839" y="0"/>
              <a:ext cx="1" cy="1642776"/>
            </a:xfrm>
            <a:prstGeom prst="line">
              <a:avLst/>
            </a:prstGeom>
            <a:noFill/>
            <a:ln w="25400" cap="flat">
              <a:solidFill>
                <a:srgbClr val="531B9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488" name="Group 488"/>
          <p:cNvGrpSpPr/>
          <p:nvPr/>
        </p:nvGrpSpPr>
        <p:grpSpPr>
          <a:xfrm>
            <a:off x="5760839" y="3124212"/>
            <a:ext cx="3389114" cy="1274860"/>
            <a:chOff x="0" y="0"/>
            <a:chExt cx="3389112" cy="1274859"/>
          </a:xfrm>
        </p:grpSpPr>
        <p:sp>
          <p:nvSpPr>
            <p:cNvPr id="486" name="Shape 486"/>
            <p:cNvSpPr/>
            <p:nvPr/>
          </p:nvSpPr>
          <p:spPr>
            <a:xfrm>
              <a:off x="1376799" y="-1"/>
              <a:ext cx="2012314" cy="127486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/>
            <a:p>
              <a:pPr lvl="0" algn="just">
                <a:defRPr sz="1800">
                  <a:uFillTx/>
                </a:defRPr>
              </a:pPr>
              <a:r>
                <a:rPr sz="1200">
                  <a:solidFill>
                    <a:srgbClr val="531B93"/>
                  </a:solidFill>
                  <a:uFill>
                    <a:solidFill/>
                  </a:uFill>
                  <a:latin typeface="Geneva"/>
                  <a:ea typeface="Geneva"/>
                  <a:cs typeface="Geneva"/>
                  <a:sym typeface="Geneva"/>
                </a:rPr>
                <a:t>HyPHI experiment @ GSI </a:t>
              </a:r>
            </a:p>
            <a:p>
              <a:pPr lvl="0" algn="just">
                <a:defRPr sz="1800">
                  <a:uFillTx/>
                </a:defRPr>
              </a:pPr>
              <a:r>
                <a:rPr sz="1200">
                  <a:solidFill>
                    <a:srgbClr val="531B93"/>
                  </a:solidFill>
                  <a:uFill>
                    <a:solidFill/>
                  </a:uFill>
                  <a:latin typeface="Geneva"/>
                  <a:ea typeface="Geneva"/>
                  <a:cs typeface="Geneva"/>
                  <a:sym typeface="Geneva"/>
                </a:rPr>
                <a:t>Ch. Rappold et al., </a:t>
              </a:r>
            </a:p>
            <a:p>
              <a:pPr lvl="0" algn="just">
                <a:defRPr sz="1800">
                  <a:uFillTx/>
                </a:defRPr>
              </a:pPr>
              <a:r>
                <a:rPr sz="1000">
                  <a:solidFill>
                    <a:srgbClr val="531B93"/>
                  </a:solidFill>
                  <a:uFill>
                    <a:solidFill/>
                  </a:uFill>
                  <a:latin typeface="Geneva"/>
                  <a:ea typeface="Geneva"/>
                  <a:cs typeface="Geneva"/>
                  <a:sym typeface="Geneva"/>
                </a:rPr>
                <a:t>PLB 747 (2015) 129–13:</a:t>
              </a:r>
            </a:p>
            <a:p>
              <a:pPr lvl="0" algn="just">
                <a:defRPr sz="1800">
                  <a:uFillTx/>
                </a:defRPr>
              </a:pPr>
              <a:endParaRPr sz="1200">
                <a:solidFill>
                  <a:srgbClr val="531B93"/>
                </a:solidFill>
                <a:uFill>
                  <a:solidFill/>
                </a:uFill>
                <a:latin typeface="Geneva"/>
                <a:ea typeface="Geneva"/>
                <a:cs typeface="Geneva"/>
                <a:sym typeface="Geneva"/>
              </a:endParaRPr>
            </a:p>
            <a:p>
              <a:pPr lvl="0" algn="just">
                <a:defRPr sz="1800">
                  <a:uFillTx/>
                </a:defRPr>
              </a:pPr>
              <a:r>
                <a:rPr sz="1200">
                  <a:solidFill>
                    <a:srgbClr val="531B93"/>
                  </a:solidFill>
                  <a:uFill>
                    <a:solidFill/>
                  </a:uFill>
                  <a:latin typeface="Geneva"/>
                  <a:ea typeface="Geneva"/>
                  <a:cs typeface="Geneva"/>
                  <a:sym typeface="Geneva"/>
                </a:rPr>
                <a:t>R=1.4 ± 0.8</a:t>
              </a:r>
            </a:p>
          </p:txBody>
        </p:sp>
        <p:sp>
          <p:nvSpPr>
            <p:cNvPr id="487" name="Shape 487"/>
            <p:cNvSpPr/>
            <p:nvPr/>
          </p:nvSpPr>
          <p:spPr>
            <a:xfrm>
              <a:off x="0" y="608985"/>
              <a:ext cx="2575579" cy="665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491" name="Group 491"/>
          <p:cNvGrpSpPr/>
          <p:nvPr/>
        </p:nvGrpSpPr>
        <p:grpSpPr>
          <a:xfrm>
            <a:off x="4347862" y="3906935"/>
            <a:ext cx="2548998" cy="284260"/>
            <a:chOff x="0" y="0"/>
            <a:chExt cx="2548997" cy="284259"/>
          </a:xfrm>
        </p:grpSpPr>
        <p:sp>
          <p:nvSpPr>
            <p:cNvPr id="489" name="Shape 489"/>
            <p:cNvSpPr/>
            <p:nvPr/>
          </p:nvSpPr>
          <p:spPr>
            <a:xfrm>
              <a:off x="0" y="0"/>
              <a:ext cx="1246146" cy="28426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>
              <a:lvl1pPr algn="just">
                <a:defRPr sz="1200">
                  <a:solidFill>
                    <a:srgbClr val="FF9300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200">
                  <a:solidFill>
                    <a:srgbClr val="FF9300"/>
                  </a:solidFill>
                  <a:uFill>
                    <a:solidFill/>
                  </a:uFill>
                </a:rPr>
                <a:t>R=19.7 ± 13.8</a:t>
              </a:r>
            </a:p>
          </p:txBody>
        </p:sp>
        <p:sp>
          <p:nvSpPr>
            <p:cNvPr id="490" name="Shape 490"/>
            <p:cNvSpPr/>
            <p:nvPr/>
          </p:nvSpPr>
          <p:spPr>
            <a:xfrm>
              <a:off x="1506002" y="0"/>
              <a:ext cx="1042996" cy="28426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>
              <a:lvl1pPr algn="just">
                <a:defRPr sz="1200">
                  <a:solidFill>
                    <a:srgbClr val="531B93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200">
                  <a:solidFill>
                    <a:srgbClr val="531B93"/>
                  </a:solidFill>
                  <a:uFill>
                    <a:solidFill/>
                  </a:uFill>
                </a:rPr>
                <a:t>R=1.0 ± 0.2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4" animBg="1" advAuto="0"/>
      <p:bldP spid="468" grpId="2" animBg="1" advAuto="0"/>
      <p:bldP spid="468" grpId="5" animBg="1" advAuto="0"/>
      <p:bldP spid="476" grpId="6" animBg="1" advAuto="0"/>
      <p:bldP spid="480" grpId="7" animBg="1" advAuto="0"/>
      <p:bldP spid="485" grpId="1" animBg="1" advAuto="0"/>
      <p:bldP spid="488" grpId="3" animBg="1" advAuto="0"/>
      <p:bldP spid="491" grpId="8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/>
          </p:cNvSpPr>
          <p:nvPr>
            <p:ph type="title"/>
          </p:nvPr>
        </p:nvSpPr>
        <p:spPr>
          <a:xfrm>
            <a:off x="0" y="-15631"/>
            <a:ext cx="9144000" cy="1090247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Asymmetry energy </a:t>
            </a:r>
          </a:p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and hypernuclei yields</a:t>
            </a:r>
          </a:p>
        </p:txBody>
      </p:sp>
      <p:sp>
        <p:nvSpPr>
          <p:cNvPr id="494" name="Shape 4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19</a:t>
            </a:fld>
            <a:endParaRPr sz="1300">
              <a:uFill>
                <a:solidFill/>
              </a:uFill>
            </a:endParaRPr>
          </a:p>
        </p:txBody>
      </p:sp>
      <p:grpSp>
        <p:nvGrpSpPr>
          <p:cNvPr id="503" name="Group 503"/>
          <p:cNvGrpSpPr/>
          <p:nvPr/>
        </p:nvGrpSpPr>
        <p:grpSpPr>
          <a:xfrm>
            <a:off x="7666892" y="-41031"/>
            <a:ext cx="1458281" cy="1172308"/>
            <a:chOff x="0" y="0"/>
            <a:chExt cx="1458280" cy="1172307"/>
          </a:xfrm>
        </p:grpSpPr>
        <p:sp>
          <p:nvSpPr>
            <p:cNvPr id="495" name="Shape 495"/>
            <p:cNvSpPr/>
            <p:nvPr/>
          </p:nvSpPr>
          <p:spPr>
            <a:xfrm>
              <a:off x="0" y="0"/>
              <a:ext cx="1172308" cy="117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6D6D6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175846" y="164123"/>
              <a:ext cx="410308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433FF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691661" y="363415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281353" y="679938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FB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328246" y="679938"/>
              <a:ext cx="312883" cy="35077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Λ</a:t>
              </a:r>
            </a:p>
          </p:txBody>
        </p:sp>
        <p:sp>
          <p:nvSpPr>
            <p:cNvPr id="500" name="Shape 500"/>
            <p:cNvSpPr/>
            <p:nvPr/>
          </p:nvSpPr>
          <p:spPr>
            <a:xfrm>
              <a:off x="234461" y="164123"/>
              <a:ext cx="261426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n</a:t>
              </a:r>
            </a:p>
          </p:txBody>
        </p:sp>
        <p:sp>
          <p:nvSpPr>
            <p:cNvPr id="501" name="Shape 501"/>
            <p:cNvSpPr/>
            <p:nvPr/>
          </p:nvSpPr>
          <p:spPr>
            <a:xfrm>
              <a:off x="773723" y="351692"/>
              <a:ext cx="261425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p</a:t>
              </a:r>
            </a:p>
          </p:txBody>
        </p:sp>
        <p:sp>
          <p:nvSpPr>
            <p:cNvPr id="502" name="Shape 502"/>
            <p:cNvSpPr/>
            <p:nvPr/>
          </p:nvSpPr>
          <p:spPr>
            <a:xfrm>
              <a:off x="1137138" y="23446"/>
              <a:ext cx="321143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baseline="-5999">
                  <a:uFill>
                    <a:solidFill/>
                  </a:uFill>
                </a:rPr>
                <a:t>Λ</a:t>
              </a:r>
              <a:r>
                <a:rPr>
                  <a:uFill>
                    <a:solidFill/>
                  </a:uFill>
                </a:rPr>
                <a:t>t</a:t>
              </a:r>
            </a:p>
          </p:txBody>
        </p:sp>
      </p:grpSp>
      <p:sp>
        <p:nvSpPr>
          <p:cNvPr id="504" name="Shape 504"/>
          <p:cNvSpPr/>
          <p:nvPr/>
        </p:nvSpPr>
        <p:spPr>
          <a:xfrm>
            <a:off x="-1" y="1235807"/>
            <a:ext cx="2080635" cy="6958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IQMD*+FRIGA</a:t>
            </a:r>
          </a:p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 </a:t>
            </a:r>
            <a:r>
              <a:rPr sz="1400" baseline="31999">
                <a:uFill>
                  <a:solidFill/>
                </a:uFill>
              </a:rPr>
              <a:t>6</a:t>
            </a:r>
            <a:r>
              <a:rPr sz="1400">
                <a:uFill>
                  <a:solidFill/>
                </a:uFill>
              </a:rPr>
              <a:t>Li+</a:t>
            </a:r>
            <a:r>
              <a:rPr sz="1400" baseline="31999">
                <a:uFill>
                  <a:solidFill/>
                </a:uFill>
              </a:rPr>
              <a:t>12</a:t>
            </a:r>
            <a:r>
              <a:rPr sz="1400">
                <a:uFill>
                  <a:solidFill/>
                </a:uFill>
              </a:rPr>
              <a:t>C @ 2A.GeV </a:t>
            </a:r>
          </a:p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(t = 2 t</a:t>
            </a:r>
            <a:r>
              <a:rPr sz="1400" baseline="-5999">
                <a:uFill>
                  <a:solidFill/>
                </a:uFill>
              </a:rPr>
              <a:t>pass</a:t>
            </a:r>
            <a:r>
              <a:rPr sz="1400">
                <a:uFill>
                  <a:solidFill/>
                </a:uFill>
              </a:rPr>
              <a:t>)</a:t>
            </a:r>
          </a:p>
        </p:txBody>
      </p:sp>
      <p:sp>
        <p:nvSpPr>
          <p:cNvPr id="505" name="Shape 505"/>
          <p:cNvSpPr/>
          <p:nvPr/>
        </p:nvSpPr>
        <p:spPr>
          <a:xfrm>
            <a:off x="5667258" y="6260123"/>
            <a:ext cx="3162894" cy="2715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 marL="0" marR="0" defTabSz="457200">
              <a:spcBef>
                <a:spcPts val="1200"/>
              </a:spcBef>
              <a:defRPr sz="1200">
                <a:uFillTx/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/>
            </a:pPr>
            <a:r>
              <a:rPr sz="1200"/>
              <a:t>*: Ch.Hartnack et al., Eur. Phys. J. A 1(1998) 151.</a:t>
            </a:r>
          </a:p>
        </p:txBody>
      </p:sp>
      <p:sp>
        <p:nvSpPr>
          <p:cNvPr id="506" name="Shape 506"/>
          <p:cNvSpPr/>
          <p:nvPr/>
        </p:nvSpPr>
        <p:spPr>
          <a:xfrm>
            <a:off x="7137639" y="3427951"/>
            <a:ext cx="2012314" cy="6673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892" tIns="46892" rIns="46892" bIns="46892" anchor="ctr">
            <a:spAutoFit/>
          </a:bodyPr>
          <a:lstStyle/>
          <a:p>
            <a:pPr lvl="0" algn="just">
              <a:defRPr sz="1800">
                <a:uFillTx/>
              </a:defRPr>
            </a:pPr>
            <a:r>
              <a:rPr sz="1200">
                <a:solidFill>
                  <a:srgbClr val="531B93"/>
                </a:solidFill>
                <a:uFill>
                  <a:solidFill/>
                </a:uFill>
                <a:latin typeface="Geneva"/>
                <a:ea typeface="Geneva"/>
                <a:cs typeface="Geneva"/>
                <a:sym typeface="Geneva"/>
              </a:rPr>
              <a:t>HyPHI experiment @ GSI </a:t>
            </a:r>
          </a:p>
          <a:p>
            <a:pPr lvl="0" algn="just">
              <a:defRPr sz="1800">
                <a:uFillTx/>
              </a:defRPr>
            </a:pPr>
            <a:r>
              <a:rPr sz="1200">
                <a:solidFill>
                  <a:srgbClr val="531B93"/>
                </a:solidFill>
                <a:uFill>
                  <a:solidFill/>
                </a:uFill>
                <a:latin typeface="Geneva"/>
                <a:ea typeface="Geneva"/>
                <a:cs typeface="Geneva"/>
                <a:sym typeface="Geneva"/>
              </a:rPr>
              <a:t>Ch. Rappold et al., </a:t>
            </a:r>
          </a:p>
          <a:p>
            <a:pPr lvl="0" algn="just">
              <a:defRPr sz="1800">
                <a:uFillTx/>
              </a:defRPr>
            </a:pPr>
            <a:r>
              <a:rPr sz="1000">
                <a:solidFill>
                  <a:srgbClr val="531B93"/>
                </a:solidFill>
                <a:uFill>
                  <a:solidFill/>
                </a:uFill>
                <a:latin typeface="Geneva"/>
                <a:ea typeface="Geneva"/>
                <a:cs typeface="Geneva"/>
                <a:sym typeface="Geneva"/>
              </a:rPr>
              <a:t>PLB 747 (2015) 129–13</a:t>
            </a:r>
          </a:p>
        </p:txBody>
      </p:sp>
      <p:grpSp>
        <p:nvGrpSpPr>
          <p:cNvPr id="509" name="Group 509"/>
          <p:cNvGrpSpPr/>
          <p:nvPr/>
        </p:nvGrpSpPr>
        <p:grpSpPr>
          <a:xfrm>
            <a:off x="128406" y="1372073"/>
            <a:ext cx="7067160" cy="4906138"/>
            <a:chOff x="0" y="0"/>
            <a:chExt cx="7067158" cy="4906137"/>
          </a:xfrm>
        </p:grpSpPr>
        <p:pic>
          <p:nvPicPr>
            <p:cNvPr id="507" name="Fig3_b0.0-5.5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6814" y="0"/>
              <a:ext cx="5030345" cy="4906138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  <p:sp>
          <p:nvSpPr>
            <p:cNvPr id="508" name="Shape 508"/>
            <p:cNvSpPr/>
            <p:nvPr/>
          </p:nvSpPr>
          <p:spPr>
            <a:xfrm>
              <a:off x="0" y="1386774"/>
              <a:ext cx="2391199" cy="70338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700">
                  <a:solidFill>
                    <a:srgbClr val="0B5D18"/>
                  </a:solidFill>
                  <a:uFill>
                    <a:solidFill/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all impact parameters</a:t>
              </a:r>
            </a:p>
            <a:p>
              <a:pPr lvl="0">
                <a:defRPr sz="1800">
                  <a:uFillTx/>
                </a:defRPr>
              </a:pPr>
              <a:r>
                <a:rPr sz="1700">
                  <a:solidFill>
                    <a:srgbClr val="0B5D18"/>
                  </a:solidFill>
                  <a:uFill>
                    <a:solidFill/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y</a:t>
              </a:r>
              <a:r>
                <a:rPr sz="1700" baseline="-5999">
                  <a:solidFill>
                    <a:srgbClr val="0B5D18"/>
                  </a:solidFill>
                  <a:uFill>
                    <a:solidFill/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0 </a:t>
              </a:r>
              <a:r>
                <a:rPr sz="1700">
                  <a:solidFill>
                    <a:srgbClr val="0B5D18"/>
                  </a:solidFill>
                  <a:uFill>
                    <a:solidFill/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&gt; 0.9</a:t>
              </a:r>
            </a:p>
          </p:txBody>
        </p:sp>
      </p:grpSp>
      <p:grpSp>
        <p:nvGrpSpPr>
          <p:cNvPr id="512" name="Group 512"/>
          <p:cNvGrpSpPr/>
          <p:nvPr/>
        </p:nvGrpSpPr>
        <p:grpSpPr>
          <a:xfrm>
            <a:off x="133004" y="1389750"/>
            <a:ext cx="7057963" cy="4893820"/>
            <a:chOff x="0" y="0"/>
            <a:chExt cx="7057962" cy="4893818"/>
          </a:xfrm>
        </p:grpSpPr>
        <p:pic>
          <p:nvPicPr>
            <p:cNvPr id="510" name="Fig3_b3.0-5.5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40249" y="0"/>
              <a:ext cx="5017714" cy="4893819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  <p:sp>
          <p:nvSpPr>
            <p:cNvPr id="511" name="Shape 511"/>
            <p:cNvSpPr/>
            <p:nvPr/>
          </p:nvSpPr>
          <p:spPr>
            <a:xfrm>
              <a:off x="0" y="1373455"/>
              <a:ext cx="1024851" cy="70338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700">
                  <a:solidFill>
                    <a:srgbClr val="0B5D18"/>
                  </a:solidFill>
                  <a:uFill>
                    <a:solidFill/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b &gt; 3 fm</a:t>
              </a:r>
            </a:p>
            <a:p>
              <a:pPr lvl="0">
                <a:defRPr sz="1800">
                  <a:uFillTx/>
                </a:defRPr>
              </a:pPr>
              <a:r>
                <a:rPr sz="1700">
                  <a:solidFill>
                    <a:srgbClr val="0B5D18"/>
                  </a:solidFill>
                  <a:uFill>
                    <a:solidFill/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y</a:t>
              </a:r>
              <a:r>
                <a:rPr sz="1700" baseline="-5999">
                  <a:solidFill>
                    <a:srgbClr val="0B5D18"/>
                  </a:solidFill>
                  <a:uFill>
                    <a:solidFill/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0 </a:t>
              </a:r>
              <a:r>
                <a:rPr sz="1700">
                  <a:solidFill>
                    <a:srgbClr val="0B5D18"/>
                  </a:solidFill>
                  <a:uFill>
                    <a:solidFill/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&gt; 0.9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" grpId="1" animBg="1" advAuto="0"/>
      <p:bldP spid="512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-27014" y="-15631"/>
            <a:ext cx="9198028" cy="1090247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Already existing approaches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521676" y="1264333"/>
            <a:ext cx="8100647" cy="4695680"/>
          </a:xfrm>
          <a:prstGeom prst="rect">
            <a:avLst/>
          </a:prstGeom>
        </p:spPr>
        <p:txBody>
          <a:bodyPr/>
          <a:lstStyle/>
          <a:p>
            <a:pPr marL="40639" lvl="0" indent="0">
              <a:spcBef>
                <a:spcPts val="0"/>
              </a:spcBef>
              <a:buClr>
                <a:srgbClr val="3DA642"/>
              </a:buClr>
              <a:buSzPct val="90000"/>
              <a:buFont typeface="Zapf Dingbats"/>
              <a:buChar char="❖"/>
              <a:defRPr sz="1800">
                <a:uFillTx/>
              </a:defRPr>
            </a:pPr>
            <a:r>
              <a:rPr sz="17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700">
                <a:solidFill>
                  <a:srgbClr val="0B5D18"/>
                </a:solidFill>
                <a:uFill>
                  <a:solidFill/>
                </a:uFill>
              </a:rPr>
              <a:t>Statistical hadronisation models</a:t>
            </a:r>
            <a:r>
              <a:rPr sz="17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: </a:t>
            </a:r>
            <a:r>
              <a:rPr sz="1700" i="1">
                <a:uFill>
                  <a:solidFill/>
                </a:uFill>
              </a:rPr>
              <a:t>A. Andronic at al., PLB 697 (2011) 203 </a:t>
            </a:r>
            <a:r>
              <a:rPr sz="17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—&gt; sudden hadronisation of a chemical freeze-out @ ultra-relativistic energies</a:t>
            </a:r>
            <a:endParaRPr sz="1700">
              <a:uFill>
                <a:solidFill/>
              </a:uFill>
            </a:endParaRPr>
          </a:p>
          <a:p>
            <a:pPr marL="40639" lvl="0" indent="0">
              <a:spcBef>
                <a:spcPts val="0"/>
              </a:spcBef>
              <a:buClr>
                <a:srgbClr val="3DA642"/>
              </a:buClr>
              <a:buSzPct val="90000"/>
              <a:buFont typeface="Zapf Dingbats"/>
              <a:buChar char="❖"/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 </a:t>
            </a:r>
            <a:r>
              <a:rPr sz="1700">
                <a:solidFill>
                  <a:srgbClr val="0B5D18"/>
                </a:solidFill>
                <a:uFill>
                  <a:solidFill/>
                </a:uFill>
              </a:rPr>
              <a:t>Coordinate and momentum space coalescence</a:t>
            </a:r>
            <a:r>
              <a:rPr sz="1700">
                <a:uFill>
                  <a:solidFill/>
                </a:uFill>
              </a:rPr>
              <a:t>:</a:t>
            </a:r>
          </a:p>
          <a:p>
            <a:pPr marL="538480" lvl="1" indent="0">
              <a:spcBef>
                <a:spcPts val="0"/>
              </a:spcBef>
              <a:buClr>
                <a:srgbClr val="3DA642"/>
              </a:buClr>
              <a:buSzPct val="90000"/>
              <a:buFont typeface="Zapf Dingbats"/>
              <a:buChar char="❖"/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 </a:t>
            </a:r>
            <a:r>
              <a:rPr sz="1700">
                <a:solidFill>
                  <a:srgbClr val="0B5D18"/>
                </a:solidFill>
                <a:uFill>
                  <a:solidFill/>
                </a:uFill>
              </a:rPr>
              <a:t>Simple coalescence</a:t>
            </a:r>
            <a:r>
              <a:rPr sz="1700">
                <a:uFill>
                  <a:solidFill/>
                </a:uFill>
              </a:rPr>
              <a:t>, 1970-1980’s: </a:t>
            </a:r>
          </a:p>
          <a:p>
            <a:pPr marL="995679" lvl="2" indent="0">
              <a:spcBef>
                <a:spcPts val="0"/>
              </a:spcBef>
              <a:buClr>
                <a:srgbClr val="3DA642"/>
              </a:buClr>
              <a:buSzPct val="90000"/>
              <a:buFont typeface="Zapf Dingbats"/>
              <a:buChar char="❖"/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 </a:t>
            </a:r>
            <a:r>
              <a:rPr sz="1700" i="1">
                <a:uFill>
                  <a:solidFill/>
                </a:uFill>
              </a:rPr>
              <a:t>A.K. Kerman and M.S. Weiss, PRC 8 (1973) 408410</a:t>
            </a:r>
          </a:p>
          <a:p>
            <a:pPr marL="995679" lvl="2" indent="0">
              <a:spcBef>
                <a:spcPts val="0"/>
              </a:spcBef>
              <a:buClr>
                <a:srgbClr val="3DA642"/>
              </a:buClr>
              <a:buSzPct val="90000"/>
              <a:buFont typeface="Zapf Dingbats"/>
              <a:buChar char="❖"/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 </a:t>
            </a:r>
            <a:r>
              <a:rPr sz="1700" i="1">
                <a:uFill>
                  <a:solidFill/>
                </a:uFill>
              </a:rPr>
              <a:t>F. Asai et al., PLB 145 (1984) 17</a:t>
            </a:r>
            <a:endParaRPr sz="1700">
              <a:uFill>
                <a:solidFill/>
              </a:uFill>
            </a:endParaRPr>
          </a:p>
          <a:p>
            <a:pPr marL="995679" lvl="2" indent="0">
              <a:spcBef>
                <a:spcPts val="0"/>
              </a:spcBef>
              <a:buClr>
                <a:srgbClr val="3DA642"/>
              </a:buClr>
              <a:buSzPct val="90000"/>
              <a:buFont typeface="Zapf Dingbats"/>
              <a:buChar char="❖"/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 </a:t>
            </a:r>
            <a:r>
              <a:rPr sz="1700" i="1">
                <a:uFill>
                  <a:solidFill/>
                </a:uFill>
              </a:rPr>
              <a:t>H. Bando et al., NPA 501 (1989) 90</a:t>
            </a:r>
            <a:endParaRPr sz="1700">
              <a:uFill>
                <a:solidFill/>
              </a:uFill>
            </a:endParaRPr>
          </a:p>
          <a:p>
            <a:pPr marL="538480" lvl="1" indent="0">
              <a:spcBef>
                <a:spcPts val="0"/>
              </a:spcBef>
              <a:buClr>
                <a:srgbClr val="3DA642"/>
              </a:buClr>
              <a:buSzPct val="90000"/>
              <a:buFont typeface="Zapf Dingbats"/>
              <a:buChar char="❖"/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 </a:t>
            </a:r>
            <a:r>
              <a:rPr sz="1700">
                <a:solidFill>
                  <a:srgbClr val="0B5D18"/>
                </a:solidFill>
                <a:uFill>
                  <a:solidFill/>
                </a:uFill>
              </a:rPr>
              <a:t>Transport models + phase-space coalescence</a:t>
            </a:r>
            <a:r>
              <a:rPr sz="1700">
                <a:uFill>
                  <a:solidFill/>
                </a:uFill>
              </a:rPr>
              <a:t> : </a:t>
            </a:r>
          </a:p>
          <a:p>
            <a:pPr marL="995679" lvl="2" indent="0">
              <a:spcBef>
                <a:spcPts val="0"/>
              </a:spcBef>
              <a:buClr>
                <a:srgbClr val="3DA642"/>
              </a:buClr>
              <a:buSzPct val="90000"/>
              <a:buFont typeface="Zapf Dingbats"/>
              <a:buChar char="❖"/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 </a:t>
            </a:r>
            <a:r>
              <a:rPr sz="1700" i="1">
                <a:uFill>
                  <a:solidFill/>
                </a:uFill>
              </a:rPr>
              <a:t>T. Gaitanos et al., PLB 675 (2009) 297</a:t>
            </a:r>
            <a:r>
              <a:rPr sz="1700">
                <a:uFill>
                  <a:solidFill/>
                </a:uFill>
              </a:rPr>
              <a:t> &lt;-&gt; </a:t>
            </a:r>
            <a:r>
              <a:rPr sz="1700">
                <a:solidFill>
                  <a:srgbClr val="0365C0"/>
                </a:solidFill>
                <a:uFill>
                  <a:solidFill/>
                </a:uFill>
              </a:rPr>
              <a:t>coalescence factor</a:t>
            </a:r>
          </a:p>
          <a:p>
            <a:pPr marL="995679" lvl="2" indent="0">
              <a:spcBef>
                <a:spcPts val="0"/>
              </a:spcBef>
              <a:buClr>
                <a:srgbClr val="3DA642"/>
              </a:buClr>
              <a:buSzPct val="90000"/>
              <a:buFont typeface="Zapf Dingbats"/>
              <a:buChar char="❖"/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 </a:t>
            </a:r>
            <a:r>
              <a:rPr sz="1700" i="1">
                <a:uFill>
                  <a:solidFill/>
                </a:uFill>
              </a:rPr>
              <a:t>V. Topor and S. Das Gupta, PRC 81 (2010) 054911</a:t>
            </a:r>
            <a:r>
              <a:rPr sz="1700">
                <a:uFill>
                  <a:solidFill/>
                </a:uFill>
              </a:rPr>
              <a:t> </a:t>
            </a:r>
            <a:br>
              <a:rPr sz="1700">
                <a:uFill>
                  <a:solidFill/>
                </a:uFill>
              </a:rPr>
            </a:br>
            <a:r>
              <a:rPr sz="1700">
                <a:uFill>
                  <a:solidFill/>
                </a:uFill>
              </a:rPr>
              <a:t>&lt;-&gt; </a:t>
            </a:r>
            <a:r>
              <a:rPr sz="1700">
                <a:solidFill>
                  <a:srgbClr val="164F86"/>
                </a:solidFill>
                <a:uFill>
                  <a:solidFill/>
                </a:uFill>
              </a:rPr>
              <a:t>temperature</a:t>
            </a:r>
            <a:endParaRPr sz="1700">
              <a:uFill>
                <a:solidFill/>
              </a:uFill>
            </a:endParaRPr>
          </a:p>
          <a:p>
            <a:pPr marL="40639" lvl="0" indent="0">
              <a:spcBef>
                <a:spcPts val="0"/>
              </a:spcBef>
              <a:buClr>
                <a:srgbClr val="3DA642"/>
              </a:buClr>
              <a:buSzPct val="90000"/>
              <a:buFont typeface="Zapf Dingbats"/>
              <a:buChar char="❖"/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 </a:t>
            </a:r>
            <a:r>
              <a:rPr sz="1700">
                <a:solidFill>
                  <a:srgbClr val="0B5D18"/>
                </a:solidFill>
                <a:uFill>
                  <a:solidFill/>
                </a:uFill>
              </a:rPr>
              <a:t>Dynamical-statistical hybrid approach</a:t>
            </a:r>
            <a:r>
              <a:rPr sz="1700">
                <a:uFill>
                  <a:solidFill/>
                </a:uFill>
              </a:rPr>
              <a:t>: </a:t>
            </a:r>
            <a:r>
              <a:rPr sz="1700" i="1">
                <a:uFill>
                  <a:solidFill/>
                </a:uFill>
              </a:rPr>
              <a:t>Botvina et al., PRC 88 (2013) 054605, </a:t>
            </a:r>
            <a:br>
              <a:rPr sz="1700" i="1">
                <a:uFill>
                  <a:solidFill/>
                </a:uFill>
              </a:rPr>
            </a:br>
            <a:r>
              <a:rPr sz="1700" i="1">
                <a:uFill>
                  <a:solidFill/>
                </a:uFill>
              </a:rPr>
              <a:t>&amp; PLB 742 (2015) 7</a:t>
            </a:r>
            <a:r>
              <a:rPr sz="1700">
                <a:uFill>
                  <a:solidFill/>
                </a:uFill>
              </a:rPr>
              <a:t> -&gt; Fermi break-up of the excited spectators (cf. M. Bleicher’s talk)</a:t>
            </a:r>
            <a:br>
              <a:rPr sz="1700">
                <a:uFill>
                  <a:solidFill/>
                </a:uFill>
              </a:rPr>
            </a:br>
            <a:r>
              <a:rPr sz="1700">
                <a:uFill>
                  <a:solidFill/>
                </a:uFill>
              </a:rPr>
              <a:t>&lt;-&gt; </a:t>
            </a:r>
            <a:r>
              <a:rPr sz="1700">
                <a:solidFill>
                  <a:srgbClr val="0365C0"/>
                </a:solidFill>
                <a:uFill>
                  <a:solidFill/>
                </a:uFill>
              </a:rPr>
              <a:t>spectator excitation energy</a:t>
            </a:r>
            <a:r>
              <a:rPr sz="1700">
                <a:uFill>
                  <a:solidFill/>
                </a:uFill>
              </a:rPr>
              <a:t>.</a:t>
            </a:r>
          </a:p>
          <a:p>
            <a:pPr marL="40639" lvl="0" indent="0">
              <a:spcBef>
                <a:spcPts val="0"/>
              </a:spcBef>
              <a:buClr>
                <a:srgbClr val="3DA642"/>
              </a:buClr>
              <a:buSzPct val="90000"/>
              <a:buFont typeface="Zapf Dingbats"/>
              <a:buChar char="❖"/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 Problematic: </a:t>
            </a:r>
          </a:p>
          <a:p>
            <a:pPr marL="538480" lvl="1" indent="0">
              <a:spcBef>
                <a:spcPts val="0"/>
              </a:spcBef>
              <a:buClr>
                <a:srgbClr val="3DA642"/>
              </a:buClr>
              <a:buSzPct val="90000"/>
              <a:buFont typeface="Zapf Dingbats"/>
              <a:buChar char="❖"/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 Predicted hypernuclei yields differ by orders magnitude.</a:t>
            </a:r>
          </a:p>
          <a:p>
            <a:pPr marL="538480" lvl="1" indent="0">
              <a:spcBef>
                <a:spcPts val="0"/>
              </a:spcBef>
              <a:buClr>
                <a:srgbClr val="3DA642"/>
              </a:buClr>
              <a:buSzPct val="90000"/>
              <a:buFont typeface="Zapf Dingbats"/>
              <a:buChar char="❖"/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 Still very scarce experimental data available -&gt; Difficult to constraint the models. 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8932545" y="6521792"/>
            <a:ext cx="189036" cy="2899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2</a:t>
            </a:fld>
            <a:endParaRPr sz="1300">
              <a:uFill>
                <a:solidFill/>
              </a:u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build="p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/>
          </p:cNvSpPr>
          <p:nvPr>
            <p:ph type="title"/>
          </p:nvPr>
        </p:nvSpPr>
        <p:spPr>
          <a:xfrm>
            <a:off x="3271" y="-10906"/>
            <a:ext cx="9137458" cy="109024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6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Summary and perspectives </a:t>
            </a:r>
          </a:p>
        </p:txBody>
      </p:sp>
      <p:sp>
        <p:nvSpPr>
          <p:cNvPr id="515" name="Shape 5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20</a:t>
            </a:fld>
            <a:endParaRPr sz="1300">
              <a:uFill>
                <a:solidFill/>
              </a:uFill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-1" y="1381141"/>
            <a:ext cx="9144001" cy="1993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Summary:</a:t>
            </a:r>
          </a:p>
          <a:p>
            <a:pPr lvl="0">
              <a:buClr>
                <a:srgbClr val="0433FF"/>
              </a:buClr>
              <a:buSzPct val="80000"/>
              <a:buFont typeface="Zapf Dingbats"/>
              <a:buChar char="❖"/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 Supplying FRIGA with a more precise description of nuclei binding energy at abnormal density allows promising, realistic predictions of absolute isotope yields, and hypernuclei.</a:t>
            </a:r>
          </a:p>
          <a:p>
            <a:pPr lvl="0">
              <a:buClr>
                <a:srgbClr val="0433FF"/>
              </a:buClr>
              <a:buSzPct val="80000"/>
              <a:buFont typeface="Zapf Dingbats"/>
              <a:buChar char="❖"/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 The </a:t>
            </a:r>
            <a:r>
              <a:rPr>
                <a:solidFill>
                  <a:srgbClr val="008F00"/>
                </a:solidFill>
                <a:uFill>
                  <a:solidFill/>
                </a:uFill>
              </a:rPr>
              <a:t>clusterisation time</a:t>
            </a:r>
            <a:r>
              <a:rPr>
                <a:uFill>
                  <a:solidFill/>
                </a:uFill>
              </a:rPr>
              <a:t> has a strong influence on the heavy hypernucleus yields and momentum distributions.  </a:t>
            </a:r>
          </a:p>
          <a:p>
            <a:pPr lvl="0">
              <a:buClr>
                <a:srgbClr val="0433FF"/>
              </a:buClr>
              <a:buSzPct val="80000"/>
              <a:buFont typeface="Zapf Dingbats"/>
              <a:buChar char="❖"/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 In comparison, the </a:t>
            </a:r>
            <a:r>
              <a:rPr>
                <a:solidFill>
                  <a:srgbClr val="008F00"/>
                </a:solidFill>
                <a:uFill>
                  <a:solidFill/>
                </a:uFill>
              </a:rPr>
              <a:t>EOS, in medium-properties of the transport model</a:t>
            </a:r>
            <a:r>
              <a:rPr>
                <a:uFill>
                  <a:solidFill/>
                </a:uFill>
              </a:rPr>
              <a:t> (studied here) have a moderate influence.</a:t>
            </a:r>
          </a:p>
        </p:txBody>
      </p:sp>
      <p:sp>
        <p:nvSpPr>
          <p:cNvPr id="517" name="Shape 517"/>
          <p:cNvSpPr/>
          <p:nvPr/>
        </p:nvSpPr>
        <p:spPr>
          <a:xfrm>
            <a:off x="-1" y="3276600"/>
            <a:ext cx="9144001" cy="30177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On-going developments:</a:t>
            </a:r>
          </a:p>
          <a:p>
            <a:pPr lvl="0">
              <a:buClr>
                <a:srgbClr val="0433FF"/>
              </a:buClr>
              <a:buSzPct val="76000"/>
              <a:buFont typeface="Zapf Dingbats"/>
              <a:buChar char="❖"/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 After processing FRIGA, proceed the further </a:t>
            </a:r>
            <a:r>
              <a:rPr>
                <a:solidFill>
                  <a:srgbClr val="008F00"/>
                </a:solidFill>
                <a:uFill>
                  <a:solidFill/>
                </a:uFill>
              </a:rPr>
              <a:t>decay of primary unstable hyper-isotopes</a:t>
            </a:r>
            <a:r>
              <a:rPr>
                <a:uFill>
                  <a:solidFill/>
                </a:uFill>
              </a:rPr>
              <a:t> which lifetime does not allow to detect them still bound,</a:t>
            </a:r>
          </a:p>
          <a:p>
            <a:pPr lvl="0">
              <a:buClr>
                <a:srgbClr val="0433FF"/>
              </a:buClr>
              <a:buSzPct val="76000"/>
              <a:buFont typeface="Zapf Dingbats"/>
              <a:buChar char="❖"/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 </a:t>
            </a:r>
            <a:r>
              <a:rPr>
                <a:solidFill>
                  <a:srgbClr val="4F8F00"/>
                </a:solidFill>
                <a:uFill>
                  <a:solidFill/>
                </a:uFill>
              </a:rPr>
              <a:t>Dynamical clustering</a:t>
            </a:r>
            <a:r>
              <a:rPr>
                <a:uFill>
                  <a:solidFill/>
                </a:uFill>
              </a:rPr>
              <a:t>: allow clustering to be done at various time steps and to have the clusters interacting with the rest of the system during the dynamical development (no longer just an afterburner).</a:t>
            </a:r>
          </a:p>
          <a:p>
            <a:pPr lvl="0">
              <a:defRPr sz="1800">
                <a:uFillTx/>
              </a:defRPr>
            </a:pPr>
            <a:r>
              <a: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Perspectives:</a:t>
            </a:r>
          </a:p>
          <a:p>
            <a:pPr lvl="0">
              <a:buClr>
                <a:srgbClr val="0433FF"/>
              </a:buClr>
              <a:buSzPct val="76000"/>
              <a:buFont typeface="Zapf Dingbats"/>
              <a:buChar char="❖"/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 An urgent need for accurate hypernucleus yield and dynamics measurements, with the largest possible acceptance, in the spectator and/or the participant phase space, for better constraining both transport and clustering models.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1" animBg="1" advAuto="0"/>
      <p:bldP spid="517" grpId="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roup 529"/>
          <p:cNvGrpSpPr/>
          <p:nvPr/>
        </p:nvGrpSpPr>
        <p:grpSpPr>
          <a:xfrm>
            <a:off x="263459" y="1460723"/>
            <a:ext cx="8674380" cy="4879878"/>
            <a:chOff x="0" y="0"/>
            <a:chExt cx="8674379" cy="4879877"/>
          </a:xfrm>
        </p:grpSpPr>
        <p:pic>
          <p:nvPicPr>
            <p:cNvPr id="519" name="PartitionsVersusTime_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68339" y="0"/>
              <a:ext cx="7406041" cy="4781631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  <p:sp>
          <p:nvSpPr>
            <p:cNvPr id="520" name="Shape 520"/>
            <p:cNvSpPr/>
            <p:nvPr/>
          </p:nvSpPr>
          <p:spPr>
            <a:xfrm>
              <a:off x="4298140" y="4516943"/>
              <a:ext cx="1313134" cy="362935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900">
                  <a:uFill>
                    <a:solidFill/>
                  </a:uFill>
                </a:rPr>
                <a:t>(y/y</a:t>
              </a:r>
              <a:r>
                <a:rPr sz="1900" baseline="-5999">
                  <a:uFill>
                    <a:solidFill/>
                  </a:uFill>
                </a:rPr>
                <a:t>proj.</a:t>
              </a:r>
              <a:r>
                <a:rPr sz="1900">
                  <a:uFill>
                    <a:solidFill/>
                  </a:uFill>
                </a:rPr>
                <a:t>)</a:t>
              </a:r>
              <a:r>
                <a:rPr sz="1900" baseline="-5999">
                  <a:uFill>
                    <a:solidFill/>
                  </a:uFill>
                </a:rPr>
                <a:t>c.o.m.</a:t>
              </a:r>
            </a:p>
          </p:txBody>
        </p:sp>
        <p:sp>
          <p:nvSpPr>
            <p:cNvPr id="521" name="Shape 521"/>
            <p:cNvSpPr/>
            <p:nvPr/>
          </p:nvSpPr>
          <p:spPr>
            <a:xfrm>
              <a:off x="4260007" y="4565207"/>
              <a:ext cx="148678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2155232" y="520827"/>
              <a:ext cx="671893" cy="313753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4 fm/c</a:t>
              </a:r>
            </a:p>
          </p:txBody>
        </p:sp>
        <p:sp>
          <p:nvSpPr>
            <p:cNvPr id="523" name="Shape 523"/>
            <p:cNvSpPr/>
            <p:nvPr/>
          </p:nvSpPr>
          <p:spPr>
            <a:xfrm>
              <a:off x="4644432" y="520827"/>
              <a:ext cx="671893" cy="313753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8 fm/c</a:t>
              </a:r>
            </a:p>
          </p:txBody>
        </p:sp>
        <p:sp>
          <p:nvSpPr>
            <p:cNvPr id="524" name="Shape 524"/>
            <p:cNvSpPr/>
            <p:nvPr/>
          </p:nvSpPr>
          <p:spPr>
            <a:xfrm>
              <a:off x="7057432" y="517514"/>
              <a:ext cx="773494" cy="313753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10 fm/c</a:t>
              </a:r>
            </a:p>
          </p:txBody>
        </p:sp>
        <p:sp>
          <p:nvSpPr>
            <p:cNvPr id="525" name="Shape 525"/>
            <p:cNvSpPr/>
            <p:nvPr/>
          </p:nvSpPr>
          <p:spPr>
            <a:xfrm>
              <a:off x="2155232" y="2705227"/>
              <a:ext cx="773493" cy="313753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15 fm/c</a:t>
              </a:r>
            </a:p>
          </p:txBody>
        </p:sp>
        <p:sp>
          <p:nvSpPr>
            <p:cNvPr id="526" name="Shape 526"/>
            <p:cNvSpPr/>
            <p:nvPr/>
          </p:nvSpPr>
          <p:spPr>
            <a:xfrm>
              <a:off x="4644432" y="2705227"/>
              <a:ext cx="773493" cy="313753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20 fm/c</a:t>
              </a:r>
            </a:p>
          </p:txBody>
        </p:sp>
        <p:sp>
          <p:nvSpPr>
            <p:cNvPr id="527" name="Shape 527"/>
            <p:cNvSpPr/>
            <p:nvPr/>
          </p:nvSpPr>
          <p:spPr>
            <a:xfrm>
              <a:off x="7057432" y="2701914"/>
              <a:ext cx="773494" cy="313753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30 fm/c</a:t>
              </a:r>
            </a:p>
          </p:txBody>
        </p:sp>
        <p:sp>
          <p:nvSpPr>
            <p:cNvPr id="528" name="Shape 528"/>
            <p:cNvSpPr/>
            <p:nvPr/>
          </p:nvSpPr>
          <p:spPr>
            <a:xfrm>
              <a:off x="0" y="289898"/>
              <a:ext cx="1372845" cy="92173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892" tIns="46892" rIns="46892" bIns="46892" numCol="1" anchor="ctr">
              <a:spAutoFit/>
            </a:bodyPr>
            <a:lstStyle>
              <a:lvl1pPr>
                <a:defRPr sz="1900">
                  <a:solidFill>
                    <a:srgbClr val="FF260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900">
                  <a:solidFill>
                    <a:srgbClr val="FF2600"/>
                  </a:solidFill>
                  <a:uFill>
                    <a:solidFill/>
                  </a:uFill>
                </a:rPr>
                <a:t>heavy (Z&gt;2) hypernuclei</a:t>
              </a:r>
            </a:p>
          </p:txBody>
        </p:sp>
      </p:grpSp>
      <p:sp>
        <p:nvSpPr>
          <p:cNvPr id="530" name="Shape 530"/>
          <p:cNvSpPr>
            <a:spLocks noGrp="1"/>
          </p:cNvSpPr>
          <p:nvPr>
            <p:ph type="title"/>
          </p:nvPr>
        </p:nvSpPr>
        <p:spPr>
          <a:xfrm>
            <a:off x="-1" y="-2931"/>
            <a:ext cx="9144002" cy="1090247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4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Clusterisation time influence </a:t>
            </a:r>
          </a:p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4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on hypernuclei (phase space and yields)</a:t>
            </a:r>
          </a:p>
        </p:txBody>
      </p:sp>
      <p:sp>
        <p:nvSpPr>
          <p:cNvPr id="531" name="Shape 5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21</a:t>
            </a:fld>
            <a:endParaRPr sz="1300">
              <a:uFill>
                <a:solidFill/>
              </a:uFill>
            </a:endParaRPr>
          </a:p>
        </p:txBody>
      </p:sp>
      <p:grpSp>
        <p:nvGrpSpPr>
          <p:cNvPr id="540" name="Group 540"/>
          <p:cNvGrpSpPr/>
          <p:nvPr/>
        </p:nvGrpSpPr>
        <p:grpSpPr>
          <a:xfrm>
            <a:off x="7704992" y="-6362"/>
            <a:ext cx="1458281" cy="1172309"/>
            <a:chOff x="0" y="0"/>
            <a:chExt cx="1458280" cy="1172307"/>
          </a:xfrm>
        </p:grpSpPr>
        <p:sp>
          <p:nvSpPr>
            <p:cNvPr id="532" name="Shape 532"/>
            <p:cNvSpPr/>
            <p:nvPr/>
          </p:nvSpPr>
          <p:spPr>
            <a:xfrm>
              <a:off x="0" y="0"/>
              <a:ext cx="1172308" cy="117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6D6D6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175846" y="164123"/>
              <a:ext cx="410308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433FF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691661" y="363415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281353" y="679938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FB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328246" y="679938"/>
              <a:ext cx="312883" cy="35077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Λ</a:t>
              </a:r>
            </a:p>
          </p:txBody>
        </p:sp>
        <p:sp>
          <p:nvSpPr>
            <p:cNvPr id="537" name="Shape 537"/>
            <p:cNvSpPr/>
            <p:nvPr/>
          </p:nvSpPr>
          <p:spPr>
            <a:xfrm>
              <a:off x="234461" y="164123"/>
              <a:ext cx="261426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n</a:t>
              </a:r>
            </a:p>
          </p:txBody>
        </p:sp>
        <p:sp>
          <p:nvSpPr>
            <p:cNvPr id="538" name="Shape 538"/>
            <p:cNvSpPr/>
            <p:nvPr/>
          </p:nvSpPr>
          <p:spPr>
            <a:xfrm>
              <a:off x="773723" y="351692"/>
              <a:ext cx="261425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p</a:t>
              </a:r>
            </a:p>
          </p:txBody>
        </p:sp>
        <p:sp>
          <p:nvSpPr>
            <p:cNvPr id="539" name="Shape 539"/>
            <p:cNvSpPr/>
            <p:nvPr/>
          </p:nvSpPr>
          <p:spPr>
            <a:xfrm>
              <a:off x="1137138" y="23446"/>
              <a:ext cx="321143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baseline="-5999">
                  <a:uFill>
                    <a:solidFill/>
                  </a:uFill>
                </a:rPr>
                <a:t>Λ</a:t>
              </a:r>
              <a:r>
                <a:rPr>
                  <a:uFill>
                    <a:solidFill/>
                  </a:uFill>
                </a:rPr>
                <a:t>t</a:t>
              </a:r>
            </a:p>
          </p:txBody>
        </p:sp>
      </p:grpSp>
      <p:sp>
        <p:nvSpPr>
          <p:cNvPr id="541" name="Shape 541"/>
          <p:cNvSpPr/>
          <p:nvPr/>
        </p:nvSpPr>
        <p:spPr>
          <a:xfrm>
            <a:off x="265926" y="1256498"/>
            <a:ext cx="8669446" cy="358590"/>
          </a:xfrm>
          <a:prstGeom prst="rect">
            <a:avLst/>
          </a:prstGeom>
          <a:solidFill>
            <a:srgbClr val="FEFFDA"/>
          </a:solidFill>
          <a:ln w="3175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An example: Au+Au @ 11.45 A.GeV, b=6 fm (passing time = </a:t>
            </a:r>
            <a:r>
              <a:rPr>
                <a:solidFill>
                  <a:srgbClr val="008F00"/>
                </a:solidFill>
                <a:uFill>
                  <a:solidFill/>
                </a:uFill>
              </a:rPr>
              <a:t>7.5 fm/c</a:t>
            </a:r>
            <a:r>
              <a:rPr>
                <a:uFill>
                  <a:solidFill/>
                </a:uFill>
              </a:rPr>
              <a:t>) from HSD+FRIGA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>
            <a:spLocks noGrp="1"/>
          </p:cNvSpPr>
          <p:nvPr>
            <p:ph type="title"/>
          </p:nvPr>
        </p:nvSpPr>
        <p:spPr>
          <a:xfrm>
            <a:off x="0" y="-2931"/>
            <a:ext cx="9144000" cy="1090247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2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Strong phase space constraints ?</a:t>
            </a:r>
          </a:p>
        </p:txBody>
      </p:sp>
      <p:sp>
        <p:nvSpPr>
          <p:cNvPr id="544" name="Shape 5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22</a:t>
            </a:fld>
            <a:endParaRPr sz="1300">
              <a:uFill>
                <a:solidFill/>
              </a:uFill>
            </a:endParaRPr>
          </a:p>
        </p:txBody>
      </p:sp>
      <p:grpSp>
        <p:nvGrpSpPr>
          <p:cNvPr id="553" name="Group 553"/>
          <p:cNvGrpSpPr/>
          <p:nvPr/>
        </p:nvGrpSpPr>
        <p:grpSpPr>
          <a:xfrm>
            <a:off x="7666892" y="1482969"/>
            <a:ext cx="1458281" cy="1172308"/>
            <a:chOff x="0" y="0"/>
            <a:chExt cx="1458280" cy="1172307"/>
          </a:xfrm>
        </p:grpSpPr>
        <p:sp>
          <p:nvSpPr>
            <p:cNvPr id="545" name="Shape 545"/>
            <p:cNvSpPr/>
            <p:nvPr/>
          </p:nvSpPr>
          <p:spPr>
            <a:xfrm>
              <a:off x="0" y="0"/>
              <a:ext cx="1172308" cy="117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6D6D6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175846" y="164123"/>
              <a:ext cx="410308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433FF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691661" y="363415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281353" y="679938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FB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328246" y="679938"/>
              <a:ext cx="312883" cy="35077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Λ</a:t>
              </a:r>
            </a:p>
          </p:txBody>
        </p:sp>
        <p:sp>
          <p:nvSpPr>
            <p:cNvPr id="550" name="Shape 550"/>
            <p:cNvSpPr/>
            <p:nvPr/>
          </p:nvSpPr>
          <p:spPr>
            <a:xfrm>
              <a:off x="234461" y="164123"/>
              <a:ext cx="261426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n</a:t>
              </a:r>
            </a:p>
          </p:txBody>
        </p:sp>
        <p:sp>
          <p:nvSpPr>
            <p:cNvPr id="551" name="Shape 551"/>
            <p:cNvSpPr/>
            <p:nvPr/>
          </p:nvSpPr>
          <p:spPr>
            <a:xfrm>
              <a:off x="773723" y="351692"/>
              <a:ext cx="261425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p</a:t>
              </a:r>
            </a:p>
          </p:txBody>
        </p:sp>
        <p:sp>
          <p:nvSpPr>
            <p:cNvPr id="552" name="Shape 552"/>
            <p:cNvSpPr/>
            <p:nvPr/>
          </p:nvSpPr>
          <p:spPr>
            <a:xfrm>
              <a:off x="1137138" y="23446"/>
              <a:ext cx="321143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>
                  <a:uFill>
                    <a:solidFill/>
                  </a:uFill>
                </a:rPr>
                <a:t>Λt</a:t>
              </a:r>
            </a:p>
          </p:txBody>
        </p:sp>
      </p:grpSp>
      <p:grpSp>
        <p:nvGrpSpPr>
          <p:cNvPr id="556" name="Group 556"/>
          <p:cNvGrpSpPr/>
          <p:nvPr/>
        </p:nvGrpSpPr>
        <p:grpSpPr>
          <a:xfrm>
            <a:off x="5955322" y="2104292"/>
            <a:ext cx="1855406" cy="766637"/>
            <a:chOff x="0" y="0"/>
            <a:chExt cx="1855404" cy="766636"/>
          </a:xfrm>
        </p:grpSpPr>
        <p:sp>
          <p:nvSpPr>
            <p:cNvPr id="554" name="Shape 554"/>
            <p:cNvSpPr/>
            <p:nvPr/>
          </p:nvSpPr>
          <p:spPr>
            <a:xfrm>
              <a:off x="0" y="0"/>
              <a:ext cx="1506620" cy="76663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2400" baseline="31999">
                  <a:uFill>
                    <a:solidFill/>
                  </a:uFill>
                </a:rPr>
                <a:t>detected decay :</a:t>
              </a:r>
            </a:p>
            <a:p>
              <a:pPr lvl="0">
                <a:defRPr sz="1800">
                  <a:uFillTx/>
                </a:defRPr>
              </a:pPr>
              <a:r>
                <a:rPr sz="2400" baseline="31999">
                  <a:uFill>
                    <a:solidFill/>
                  </a:uFill>
                </a:rPr>
                <a:t>3</a:t>
              </a:r>
              <a:r>
                <a:rPr sz="2400">
                  <a:uFill>
                    <a:solidFill/>
                  </a:uFill>
                </a:rPr>
                <a:t>He + π</a:t>
              </a:r>
              <a:r>
                <a:rPr sz="2400" baseline="31999">
                  <a:uFill>
                    <a:solidFill/>
                  </a:uFill>
                </a:rPr>
                <a:t>-</a:t>
              </a:r>
            </a:p>
          </p:txBody>
        </p:sp>
        <p:sp>
          <p:nvSpPr>
            <p:cNvPr id="555" name="Shape 555"/>
            <p:cNvSpPr/>
            <p:nvPr/>
          </p:nvSpPr>
          <p:spPr>
            <a:xfrm flipV="1">
              <a:off x="1207476" y="175846"/>
              <a:ext cx="647929" cy="2110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arrow" w="med" len="med"/>
            </a:ln>
            <a:effectLst>
              <a:outerShdw blurRad="114300" dist="63500" dir="2700000" rotWithShape="0">
                <a:srgbClr val="C0C0C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573" name="Group 573"/>
          <p:cNvGrpSpPr/>
          <p:nvPr/>
        </p:nvGrpSpPr>
        <p:grpSpPr>
          <a:xfrm>
            <a:off x="225662" y="1363759"/>
            <a:ext cx="5560733" cy="4380045"/>
            <a:chOff x="0" y="0"/>
            <a:chExt cx="5560731" cy="4380044"/>
          </a:xfrm>
        </p:grpSpPr>
        <p:grpSp>
          <p:nvGrpSpPr>
            <p:cNvPr id="570" name="Group 570"/>
            <p:cNvGrpSpPr/>
            <p:nvPr/>
          </p:nvGrpSpPr>
          <p:grpSpPr>
            <a:xfrm>
              <a:off x="-1" y="-1"/>
              <a:ext cx="5560733" cy="4380046"/>
              <a:chOff x="0" y="0"/>
              <a:chExt cx="5560731" cy="4380044"/>
            </a:xfrm>
          </p:grpSpPr>
          <p:sp>
            <p:nvSpPr>
              <p:cNvPr id="557" name="Shape 557"/>
              <p:cNvSpPr/>
              <p:nvPr/>
            </p:nvSpPr>
            <p:spPr>
              <a:xfrm flipV="1">
                <a:off x="2769387" y="377117"/>
                <a:ext cx="1359" cy="126822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defTabSz="45720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558" name="Shape 558"/>
              <p:cNvSpPr/>
              <p:nvPr/>
            </p:nvSpPr>
            <p:spPr>
              <a:xfrm>
                <a:off x="2203233" y="113725"/>
                <a:ext cx="446822" cy="30520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marL="35561" marR="35561" lvl="0" defTabSz="300437">
                  <a:buClr>
                    <a:srgbClr val="000000"/>
                  </a:buClr>
                  <a:buFont typeface="Times New Roman"/>
                  <a:defRPr sz="1800">
                    <a:uFillTx/>
                  </a:defRPr>
                </a:pPr>
                <a:r>
                  <a:rPr sz="1200">
                    <a:uFill>
                      <a:solidFill/>
                    </a:uFill>
                    <a:latin typeface="+mj-lt"/>
                    <a:ea typeface="+mj-ea"/>
                    <a:cs typeface="+mj-cs"/>
                    <a:sym typeface="Arial"/>
                  </a:rPr>
                  <a:t>pt/m</a:t>
                </a:r>
              </a:p>
            </p:txBody>
          </p:sp>
          <p:grpSp>
            <p:nvGrpSpPr>
              <p:cNvPr id="569" name="Group 569"/>
              <p:cNvGrpSpPr/>
              <p:nvPr/>
            </p:nvGrpSpPr>
            <p:grpSpPr>
              <a:xfrm>
                <a:off x="-1" y="0"/>
                <a:ext cx="5560733" cy="4380045"/>
                <a:chOff x="0" y="0"/>
                <a:chExt cx="5560731" cy="4380044"/>
              </a:xfrm>
            </p:grpSpPr>
            <p:sp>
              <p:nvSpPr>
                <p:cNvPr id="559" name="Shape 559"/>
                <p:cNvSpPr/>
                <p:nvPr/>
              </p:nvSpPr>
              <p:spPr>
                <a:xfrm>
                  <a:off x="0" y="239774"/>
                  <a:ext cx="1562611" cy="444399"/>
                </a:xfrm>
                <a:prstGeom prst="rect">
                  <a:avLst/>
                </a:prstGeom>
                <a:solidFill>
                  <a:srgbClr val="FFFB00"/>
                </a:solidFill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marL="35561" marR="35561" lvl="0" defTabSz="300437">
                    <a:buClr>
                      <a:srgbClr val="000000"/>
                    </a:buClr>
                    <a:buFont typeface="Times New Roman"/>
                    <a:tabLst>
                      <a:tab pos="622300" algn="l"/>
                      <a:tab pos="1231900" algn="l"/>
                      <a:tab pos="1524000" algn="l"/>
                    </a:tabLst>
                    <a:defRPr sz="1800">
                      <a:uFillTx/>
                    </a:defRPr>
                  </a:pPr>
                  <a:r>
                    <a:rPr sz="1200">
                      <a:uFill>
                        <a:solidFill/>
                      </a:uFill>
                      <a:latin typeface="+mj-lt"/>
                      <a:ea typeface="+mj-ea"/>
                      <a:cs typeface="+mj-cs"/>
                      <a:sym typeface="Arial"/>
                    </a:rPr>
                    <a:t>FOPI Coll.</a:t>
                  </a:r>
                </a:p>
                <a:p>
                  <a:pPr marL="35561" marR="35561" lvl="0" defTabSz="300437">
                    <a:buClr>
                      <a:srgbClr val="000000"/>
                    </a:buClr>
                    <a:buFont typeface="Times New Roman"/>
                    <a:tabLst>
                      <a:tab pos="622300" algn="l"/>
                      <a:tab pos="1231900" algn="l"/>
                      <a:tab pos="1524000" algn="l"/>
                    </a:tabLst>
                    <a:defRPr sz="1800">
                      <a:uFillTx/>
                    </a:defRPr>
                  </a:pPr>
                  <a:r>
                    <a:rPr sz="1200">
                      <a:uFill>
                        <a:solidFill/>
                      </a:uFill>
                      <a:latin typeface="+mj-lt"/>
                      <a:ea typeface="+mj-ea"/>
                      <a:cs typeface="+mj-cs"/>
                      <a:sym typeface="Arial"/>
                    </a:rPr>
                    <a:t>Y. Zhang, Heidelberg</a:t>
                  </a:r>
                </a:p>
              </p:txBody>
            </p:sp>
            <p:sp>
              <p:nvSpPr>
                <p:cNvPr id="560" name="Shape 560"/>
                <p:cNvSpPr/>
                <p:nvPr/>
              </p:nvSpPr>
              <p:spPr>
                <a:xfrm>
                  <a:off x="3195580" y="3518902"/>
                  <a:ext cx="1959472" cy="861143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marL="0" marR="0" lvl="0" algn="ctr" defTabSz="300437">
                    <a:lnSpc>
                      <a:spcPct val="93000"/>
                    </a:lnSpc>
                    <a:buClr>
                      <a:srgbClr val="000000"/>
                    </a:buClr>
                    <a:buFont typeface="Times New Roman"/>
                    <a:tabLst>
                      <a:tab pos="609600" algn="l"/>
                      <a:tab pos="901700" algn="l"/>
                    </a:tabLst>
                    <a:defRPr sz="1800">
                      <a:uFillTx/>
                    </a:defRPr>
                  </a:pPr>
                  <a:r>
                    <a:rPr sz="1600" b="1">
                      <a:solidFill>
                        <a:srgbClr val="4F8F00"/>
                      </a:solidFill>
                      <a:uFill>
                        <a:solidFill>
                          <a:srgbClr val="4F8F00"/>
                        </a:solidFill>
                      </a:uFill>
                      <a:latin typeface="+mj-lt"/>
                      <a:ea typeface="+mj-ea"/>
                      <a:cs typeface="+mj-cs"/>
                      <a:sym typeface="Arial"/>
                    </a:rPr>
                    <a:t>Ni+Ni @ 1.91 A.GeV</a:t>
                  </a:r>
                </a:p>
                <a:p>
                  <a:pPr marL="0" marR="0" lvl="0" algn="ctr" defTabSz="300437">
                    <a:lnSpc>
                      <a:spcPct val="93000"/>
                    </a:lnSpc>
                    <a:buClr>
                      <a:srgbClr val="000000"/>
                    </a:buClr>
                    <a:buFont typeface="Times New Roman"/>
                    <a:tabLst>
                      <a:tab pos="609600" algn="l"/>
                      <a:tab pos="901700" algn="l"/>
                    </a:tabLst>
                    <a:defRPr sz="1800">
                      <a:uFillTx/>
                    </a:defRPr>
                  </a:pPr>
                  <a:endParaRPr sz="1600">
                    <a:uFill>
                      <a:solidFill/>
                    </a:uFill>
                    <a:latin typeface="+mj-lt"/>
                    <a:ea typeface="+mj-ea"/>
                    <a:cs typeface="+mj-cs"/>
                    <a:sym typeface="Arial"/>
                  </a:endParaRPr>
                </a:p>
                <a:p>
                  <a:pPr marL="0" marR="0" lvl="0" algn="ctr" defTabSz="300437">
                    <a:lnSpc>
                      <a:spcPct val="93000"/>
                    </a:lnSpc>
                    <a:buClr>
                      <a:srgbClr val="000000"/>
                    </a:buClr>
                    <a:buFont typeface="Times New Roman"/>
                    <a:tabLst>
                      <a:tab pos="609600" algn="l"/>
                      <a:tab pos="901700" algn="l"/>
                    </a:tabLst>
                    <a:defRPr sz="1800">
                      <a:uFillTx/>
                    </a:defRPr>
                  </a:pPr>
                  <a:endParaRPr sz="1600">
                    <a:uFill>
                      <a:solidFill/>
                    </a:uFill>
                    <a:latin typeface="+mj-lt"/>
                    <a:ea typeface="+mj-ea"/>
                    <a:cs typeface="+mj-cs"/>
                    <a:sym typeface="Arial"/>
                  </a:endParaRPr>
                </a:p>
                <a:p>
                  <a:pPr marL="0" marR="0" lvl="0" algn="ctr" defTabSz="300437">
                    <a:lnSpc>
                      <a:spcPct val="93000"/>
                    </a:lnSpc>
                    <a:buClr>
                      <a:srgbClr val="000000"/>
                    </a:buClr>
                    <a:buFont typeface="Times New Roman"/>
                    <a:tabLst>
                      <a:tab pos="609600" algn="l"/>
                      <a:tab pos="901700" algn="l"/>
                    </a:tabLst>
                    <a:defRPr sz="1800">
                      <a:uFillTx/>
                    </a:defRPr>
                  </a:pPr>
                  <a:r>
                    <a:rPr sz="1600">
                      <a:uFill>
                        <a:solidFill/>
                      </a:uFill>
                      <a:latin typeface="+mj-lt"/>
                      <a:ea typeface="+mj-ea"/>
                      <a:cs typeface="+mj-cs"/>
                      <a:sym typeface="Arial"/>
                    </a:rPr>
                    <a:t>Preliminary</a:t>
                  </a:r>
                </a:p>
              </p:txBody>
            </p:sp>
            <p:pic>
              <p:nvPicPr>
                <p:cNvPr id="561" name="image.png"/>
                <p:cNvPicPr/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64174" y="0"/>
                  <a:ext cx="2496558" cy="2279871"/>
                </a:xfrm>
                <a:prstGeom prst="rect">
                  <a:avLst/>
                </a:prstGeom>
                <a:ln w="3175" cap="flat">
                  <a:noFill/>
                  <a:round/>
                </a:ln>
                <a:effectLst/>
              </p:spPr>
            </p:pic>
            <p:grpSp>
              <p:nvGrpSpPr>
                <p:cNvPr id="568" name="Group 568"/>
                <p:cNvGrpSpPr/>
                <p:nvPr/>
              </p:nvGrpSpPr>
              <p:grpSpPr>
                <a:xfrm>
                  <a:off x="2998183" y="2299702"/>
                  <a:ext cx="2495678" cy="1090247"/>
                  <a:chOff x="0" y="0"/>
                  <a:chExt cx="2495676" cy="1090246"/>
                </a:xfrm>
              </p:grpSpPr>
              <p:sp>
                <p:nvSpPr>
                  <p:cNvPr id="562" name="Shape 562"/>
                  <p:cNvSpPr/>
                  <p:nvPr/>
                </p:nvSpPr>
                <p:spPr>
                  <a:xfrm>
                    <a:off x="462265" y="232147"/>
                    <a:ext cx="1418493" cy="133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defTabSz="457200"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563" name="Shape 563"/>
                  <p:cNvSpPr/>
                  <p:nvPr/>
                </p:nvSpPr>
                <p:spPr>
                  <a:xfrm>
                    <a:off x="1101969" y="315897"/>
                    <a:ext cx="407432" cy="305208"/>
                  </a:xfrm>
                  <a:prstGeom prst="rect">
                    <a:avLst/>
                  </a:prstGeom>
                  <a:noFill/>
                  <a:ln w="3175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/>
                  <a:p>
                    <a:pPr marL="35561" marR="35561" lvl="0" defTabSz="300437">
                      <a:buClr>
                        <a:srgbClr val="000000"/>
                      </a:buClr>
                      <a:buFont typeface="Times New Roman"/>
                      <a:defRPr sz="1800">
                        <a:uFillTx/>
                      </a:defRPr>
                    </a:pPr>
                    <a:r>
                      <a:rPr sz="1200">
                        <a:uFill>
                          <a:solidFill/>
                        </a:uFill>
                        <a:latin typeface="+mj-lt"/>
                        <a:ea typeface="+mj-ea"/>
                        <a:cs typeface="+mj-cs"/>
                        <a:sym typeface="Arial"/>
                      </a:rPr>
                      <a:t>yLab</a:t>
                    </a:r>
                  </a:p>
                </p:txBody>
              </p:sp>
              <p:sp>
                <p:nvSpPr>
                  <p:cNvPr id="564" name="Shape 564"/>
                  <p:cNvSpPr/>
                  <p:nvPr/>
                </p:nvSpPr>
                <p:spPr>
                  <a:xfrm flipV="1">
                    <a:off x="200530" y="0"/>
                    <a:ext cx="121" cy="722765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74EFE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defTabSz="457200"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565" name="Shape 565"/>
                  <p:cNvSpPr/>
                  <p:nvPr/>
                </p:nvSpPr>
                <p:spPr>
                  <a:xfrm flipV="1">
                    <a:off x="2309446" y="152400"/>
                    <a:ext cx="120" cy="722765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74EFE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defTabSz="457200"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566" name="Shape 566"/>
                  <p:cNvSpPr/>
                  <p:nvPr/>
                </p:nvSpPr>
                <p:spPr>
                  <a:xfrm>
                    <a:off x="0" y="738553"/>
                    <a:ext cx="503879" cy="246186"/>
                  </a:xfrm>
                  <a:prstGeom prst="rect">
                    <a:avLst/>
                  </a:prstGeom>
                  <a:noFill/>
                  <a:ln w="3175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>
                      <a:defRPr sz="1100">
                        <a:solidFill>
                          <a:srgbClr val="4D22B3"/>
                        </a:solidFill>
                        <a:uFill>
                          <a:solidFill>
                            <a:srgbClr val="4D22B3"/>
                          </a:solidFill>
                        </a:uFill>
                        <a:latin typeface="Cambria"/>
                        <a:ea typeface="Cambria"/>
                        <a:cs typeface="Cambria"/>
                        <a:sym typeface="Cambria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sz="1100">
                        <a:solidFill>
                          <a:srgbClr val="4D22B3"/>
                        </a:solidFill>
                        <a:uFill>
                          <a:solidFill>
                            <a:srgbClr val="4D22B3"/>
                          </a:solidFill>
                        </a:uFill>
                      </a:rPr>
                      <a:t>target</a:t>
                    </a:r>
                  </a:p>
                </p:txBody>
              </p:sp>
              <p:sp>
                <p:nvSpPr>
                  <p:cNvPr id="567" name="Shape 567"/>
                  <p:cNvSpPr/>
                  <p:nvPr/>
                </p:nvSpPr>
                <p:spPr>
                  <a:xfrm>
                    <a:off x="1781907" y="844061"/>
                    <a:ext cx="713770" cy="246186"/>
                  </a:xfrm>
                  <a:prstGeom prst="rect">
                    <a:avLst/>
                  </a:prstGeom>
                  <a:noFill/>
                  <a:ln w="3175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0" tIns="0" rIns="0" bIns="0" numCol="1" anchor="t">
                    <a:spAutoFit/>
                  </a:bodyPr>
                  <a:lstStyle>
                    <a:lvl1pPr>
                      <a:defRPr sz="1100">
                        <a:solidFill>
                          <a:srgbClr val="4D22B3"/>
                        </a:solidFill>
                        <a:uFill>
                          <a:solidFill>
                            <a:srgbClr val="4D22B3"/>
                          </a:solidFill>
                        </a:uFill>
                        <a:latin typeface="Cambria"/>
                        <a:ea typeface="Cambria"/>
                        <a:cs typeface="Cambria"/>
                        <a:sym typeface="Cambria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sz="1100">
                        <a:solidFill>
                          <a:srgbClr val="4D22B3"/>
                        </a:solidFill>
                        <a:uFill>
                          <a:solidFill>
                            <a:srgbClr val="4D22B3"/>
                          </a:solidFill>
                        </a:uFill>
                      </a:rPr>
                      <a:t>projectile</a:t>
                    </a:r>
                  </a:p>
                </p:txBody>
              </p:sp>
            </p:grpSp>
          </p:grpSp>
        </p:grpSp>
        <p:sp>
          <p:nvSpPr>
            <p:cNvPr id="571" name="Shape 571"/>
            <p:cNvSpPr/>
            <p:nvPr/>
          </p:nvSpPr>
          <p:spPr>
            <a:xfrm>
              <a:off x="3231600" y="1311482"/>
              <a:ext cx="252106" cy="26660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35561" marR="35561" defTabSz="300437">
                <a:buClr>
                  <a:srgbClr val="000000"/>
                </a:buClr>
                <a:buFont typeface="Times New Roman"/>
                <a:defRPr sz="1200" b="1">
                  <a:solidFill>
                    <a:srgbClr val="0329D6"/>
                  </a:solidFill>
                  <a:uFill>
                    <a:solidFill>
                      <a:srgbClr val="0329D6"/>
                    </a:solidFill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1200" b="1">
                  <a:solidFill>
                    <a:srgbClr val="0329D6"/>
                  </a:solidFill>
                  <a:uFill>
                    <a:solidFill>
                      <a:srgbClr val="0329D6"/>
                    </a:solidFill>
                  </a:uFill>
                </a:rPr>
                <a:t>A</a:t>
              </a:r>
            </a:p>
          </p:txBody>
        </p:sp>
        <p:sp>
          <p:nvSpPr>
            <p:cNvPr id="572" name="Shape 572"/>
            <p:cNvSpPr/>
            <p:nvPr/>
          </p:nvSpPr>
          <p:spPr>
            <a:xfrm>
              <a:off x="3777624" y="964886"/>
              <a:ext cx="252105" cy="26660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35561" marR="35561" defTabSz="300437">
                <a:buClr>
                  <a:srgbClr val="000000"/>
                </a:buClr>
                <a:buFont typeface="Times New Roman"/>
                <a:defRPr sz="1200" b="1">
                  <a:solidFill>
                    <a:srgbClr val="0329D6"/>
                  </a:solidFill>
                  <a:uFill>
                    <a:solidFill>
                      <a:srgbClr val="0329D6"/>
                    </a:solidFill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1200" b="1">
                  <a:solidFill>
                    <a:srgbClr val="0329D6"/>
                  </a:solidFill>
                  <a:uFill>
                    <a:solidFill>
                      <a:srgbClr val="0329D6"/>
                    </a:solidFill>
                  </a:uFill>
                </a:rPr>
                <a:t>B</a:t>
              </a:r>
            </a:p>
          </p:txBody>
        </p:sp>
      </p:grpSp>
      <p:grpSp>
        <p:nvGrpSpPr>
          <p:cNvPr id="585" name="Group 585"/>
          <p:cNvGrpSpPr/>
          <p:nvPr/>
        </p:nvGrpSpPr>
        <p:grpSpPr>
          <a:xfrm>
            <a:off x="39755" y="2394400"/>
            <a:ext cx="9049175" cy="3869897"/>
            <a:chOff x="0" y="0"/>
            <a:chExt cx="9049174" cy="3869895"/>
          </a:xfrm>
        </p:grpSpPr>
        <p:sp>
          <p:nvSpPr>
            <p:cNvPr id="574" name="Shape 574"/>
            <p:cNvSpPr/>
            <p:nvPr/>
          </p:nvSpPr>
          <p:spPr>
            <a:xfrm>
              <a:off x="205149" y="0"/>
              <a:ext cx="2253734" cy="493246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8615" tIns="58615" rIns="58615" bIns="58615" numCol="1" anchor="t">
              <a:spAutoFit/>
            </a:bodyPr>
            <a:lstStyle/>
            <a:p>
              <a:pPr marL="38100" marR="38100" lvl="0" defTabSz="300437">
                <a:buClr>
                  <a:srgbClr val="000000"/>
                </a:buClr>
                <a:buFont typeface="Times New Roman"/>
                <a:tabLst>
                  <a:tab pos="622300" algn="l"/>
                  <a:tab pos="1231900" algn="l"/>
                  <a:tab pos="1841500" algn="l"/>
                  <a:tab pos="2451100" algn="l"/>
                  <a:tab pos="2730500" algn="l"/>
                </a:tabLst>
                <a:defRPr sz="1800">
                  <a:uFillTx/>
                </a:defRPr>
              </a:pPr>
              <a:r>
                <a:rPr sz="1200" b="1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Excess over combinatorial </a:t>
              </a:r>
            </a:p>
            <a:p>
              <a:pPr marL="38100" marR="38100" lvl="0" defTabSz="300437">
                <a:buClr>
                  <a:srgbClr val="000000"/>
                </a:buClr>
                <a:buFont typeface="Times New Roman"/>
                <a:tabLst>
                  <a:tab pos="622300" algn="l"/>
                  <a:tab pos="1231900" algn="l"/>
                  <a:tab pos="1841500" algn="l"/>
                  <a:tab pos="2451100" algn="l"/>
                  <a:tab pos="2730500" algn="l"/>
                </a:tabLst>
                <a:defRPr sz="1800">
                  <a:uFillTx/>
                </a:defRPr>
              </a:pPr>
              <a:r>
                <a:rPr sz="1200" b="1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rPr>
                <a:t>background only in region A</a:t>
              </a:r>
            </a:p>
          </p:txBody>
        </p:sp>
        <p:grpSp>
          <p:nvGrpSpPr>
            <p:cNvPr id="584" name="Group 584"/>
            <p:cNvGrpSpPr/>
            <p:nvPr/>
          </p:nvGrpSpPr>
          <p:grpSpPr>
            <a:xfrm>
              <a:off x="0" y="131922"/>
              <a:ext cx="9049175" cy="3737974"/>
              <a:chOff x="0" y="0"/>
              <a:chExt cx="9049174" cy="3737972"/>
            </a:xfrm>
          </p:grpSpPr>
          <p:pic>
            <p:nvPicPr>
              <p:cNvPr id="575" name="image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488272"/>
                <a:ext cx="3223847" cy="3130063"/>
              </a:xfrm>
              <a:prstGeom prst="rect">
                <a:avLst/>
              </a:prstGeom>
              <a:ln w="3175" cap="flat">
                <a:noFill/>
                <a:round/>
              </a:ln>
              <a:effectLst/>
            </p:spPr>
          </p:pic>
          <p:pic>
            <p:nvPicPr>
              <p:cNvPr id="576" name="image.pn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5696374" y="420342"/>
                <a:ext cx="3352801" cy="3317631"/>
              </a:xfrm>
              <a:prstGeom prst="rect">
                <a:avLst/>
              </a:prstGeom>
              <a:ln w="3175" cap="flat">
                <a:noFill/>
                <a:round/>
              </a:ln>
              <a:effectLst/>
            </p:spPr>
          </p:pic>
          <p:grpSp>
            <p:nvGrpSpPr>
              <p:cNvPr id="583" name="Group 583"/>
              <p:cNvGrpSpPr/>
              <p:nvPr/>
            </p:nvGrpSpPr>
            <p:grpSpPr>
              <a:xfrm>
                <a:off x="2595860" y="0"/>
                <a:ext cx="3286091" cy="1587886"/>
                <a:chOff x="-44451" y="0"/>
                <a:chExt cx="3286090" cy="1587885"/>
              </a:xfrm>
            </p:grpSpPr>
            <p:pic>
              <p:nvPicPr>
                <p:cNvPr id="577" name="Picture 576"/>
                <p:cNvPicPr/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-44452" y="649346"/>
                  <a:ext cx="1160221" cy="938540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579" name="Picture 578"/>
                <p:cNvPicPr/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1915197" y="305831"/>
                  <a:ext cx="1326442" cy="1282053"/>
                </a:xfrm>
                <a:prstGeom prst="rect">
                  <a:avLst/>
                </a:prstGeom>
                <a:effectLst/>
              </p:spPr>
            </p:pic>
            <p:sp>
              <p:nvSpPr>
                <p:cNvPr id="581" name="Shape 581"/>
                <p:cNvSpPr/>
                <p:nvPr/>
              </p:nvSpPr>
              <p:spPr>
                <a:xfrm>
                  <a:off x="1036147" y="339969"/>
                  <a:ext cx="457201" cy="339970"/>
                </a:xfrm>
                <a:prstGeom prst="rect">
                  <a:avLst/>
                </a:prstGeom>
                <a:noFill/>
                <a:ln w="38100" cap="flat">
                  <a:solidFill>
                    <a:srgbClr val="C0C0C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36867" marR="36867" lvl="0" defTabSz="300437">
                    <a:lnSpc>
                      <a:spcPct val="93000"/>
                    </a:lnSpc>
                    <a:defRPr sz="1600">
                      <a:latin typeface="+mj-lt"/>
                      <a:ea typeface="+mj-ea"/>
                      <a:cs typeface="+mj-cs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82" name="Shape 582"/>
                <p:cNvSpPr/>
                <p:nvPr/>
              </p:nvSpPr>
              <p:spPr>
                <a:xfrm>
                  <a:off x="1622301" y="0"/>
                  <a:ext cx="386863" cy="339970"/>
                </a:xfrm>
                <a:prstGeom prst="rect">
                  <a:avLst/>
                </a:prstGeom>
                <a:noFill/>
                <a:ln w="38100" cap="flat">
                  <a:solidFill>
                    <a:srgbClr val="C0C0C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36867" marR="36867" lvl="0" defTabSz="300437">
                    <a:lnSpc>
                      <a:spcPct val="93000"/>
                    </a:lnSpc>
                    <a:defRPr sz="1600">
                      <a:latin typeface="+mj-lt"/>
                      <a:ea typeface="+mj-ea"/>
                      <a:cs typeface="+mj-cs"/>
                      <a:sym typeface="Arial"/>
                    </a:defRPr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1" animBg="1" advAuto="0"/>
      <p:bldP spid="573" grpId="2" animBg="1" advAuto="0"/>
      <p:bldP spid="585" grpId="3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>
            <a:spLocks noGrp="1"/>
          </p:cNvSpPr>
          <p:nvPr>
            <p:ph type="title"/>
          </p:nvPr>
        </p:nvSpPr>
        <p:spPr>
          <a:xfrm>
            <a:off x="0" y="-2931"/>
            <a:ext cx="9144001" cy="1090247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Influence of the EOS, in medium-properties </a:t>
            </a:r>
          </a:p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of the transport model </a:t>
            </a:r>
          </a:p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on the hypernuclei production</a:t>
            </a:r>
          </a:p>
        </p:txBody>
      </p:sp>
      <p:sp>
        <p:nvSpPr>
          <p:cNvPr id="588" name="Shape 5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23</a:t>
            </a:fld>
            <a:endParaRPr sz="1300">
              <a:uFill>
                <a:solidFill/>
              </a:uFill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1031630" y="1248507"/>
            <a:ext cx="7080740" cy="11022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IQMD+FRIGA</a:t>
            </a:r>
          </a:p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 </a:t>
            </a:r>
            <a:r>
              <a:rPr sz="1400" baseline="31999">
                <a:uFill>
                  <a:solidFill/>
                </a:uFill>
              </a:rPr>
              <a:t>58</a:t>
            </a:r>
            <a:r>
              <a:rPr sz="1400">
                <a:uFill>
                  <a:solidFill/>
                </a:uFill>
              </a:rPr>
              <a:t>Ni+</a:t>
            </a:r>
            <a:r>
              <a:rPr sz="1400" baseline="31999">
                <a:uFill>
                  <a:solidFill/>
                </a:uFill>
              </a:rPr>
              <a:t>58</a:t>
            </a:r>
            <a:r>
              <a:rPr sz="1400">
                <a:uFill>
                  <a:solidFill/>
                </a:uFill>
              </a:rPr>
              <a:t>Ni @1.91A.GeV </a:t>
            </a:r>
          </a:p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 &lt; 6 fm</a:t>
            </a:r>
          </a:p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(t</a:t>
            </a:r>
            <a:r>
              <a:rPr sz="1400" baseline="-5999">
                <a:uFill>
                  <a:solidFill/>
                </a:uFill>
              </a:rPr>
              <a:t>passing</a:t>
            </a:r>
            <a:r>
              <a:rPr sz="1400">
                <a:uFill>
                  <a:solidFill/>
                </a:uFill>
              </a:rPr>
              <a:t>=8.7 fm/c)</a:t>
            </a:r>
          </a:p>
          <a:p>
            <a:pPr lvl="0" algn="ctr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t</a:t>
            </a:r>
            <a:r>
              <a:rPr sz="1400" baseline="-5999">
                <a:uFill>
                  <a:solidFill/>
                </a:uFill>
              </a:rPr>
              <a:t>cluster.</a:t>
            </a:r>
            <a:r>
              <a:rPr sz="1400">
                <a:uFill>
                  <a:solidFill/>
                </a:uFill>
              </a:rPr>
              <a:t>=20 fm/c</a:t>
            </a:r>
          </a:p>
        </p:txBody>
      </p:sp>
      <p:pic>
        <p:nvPicPr>
          <p:cNvPr id="590" name="Fig4_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098957"/>
            <a:ext cx="7625823" cy="3927232"/>
          </a:xfrm>
          <a:prstGeom prst="rect">
            <a:avLst/>
          </a:prstGeom>
          <a:ln w="3175">
            <a:round/>
          </a:ln>
        </p:spPr>
      </p:pic>
      <p:pic>
        <p:nvPicPr>
          <p:cNvPr id="591" name="Fig4_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104292"/>
            <a:ext cx="7694114" cy="3962401"/>
          </a:xfrm>
          <a:prstGeom prst="rect">
            <a:avLst/>
          </a:prstGeom>
          <a:ln w="3175">
            <a:round/>
          </a:ln>
        </p:spPr>
      </p:pic>
      <p:pic>
        <p:nvPicPr>
          <p:cNvPr id="592" name="Fig4_1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2104292"/>
            <a:ext cx="7694114" cy="3962401"/>
          </a:xfrm>
          <a:prstGeom prst="rect">
            <a:avLst/>
          </a:prstGeom>
          <a:ln w="3175">
            <a:round/>
          </a:ln>
        </p:spPr>
      </p:pic>
      <p:pic>
        <p:nvPicPr>
          <p:cNvPr id="593" name="Fig4_0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2104292"/>
            <a:ext cx="7694114" cy="3962401"/>
          </a:xfrm>
          <a:prstGeom prst="rect">
            <a:avLst/>
          </a:prstGeom>
          <a:ln w="3175">
            <a:round/>
          </a:ln>
        </p:spPr>
      </p:pic>
      <p:grpSp>
        <p:nvGrpSpPr>
          <p:cNvPr id="602" name="Group 602"/>
          <p:cNvGrpSpPr/>
          <p:nvPr/>
        </p:nvGrpSpPr>
        <p:grpSpPr>
          <a:xfrm>
            <a:off x="7690338" y="-17585"/>
            <a:ext cx="1458281" cy="1172309"/>
            <a:chOff x="0" y="0"/>
            <a:chExt cx="1458280" cy="1172307"/>
          </a:xfrm>
        </p:grpSpPr>
        <p:sp>
          <p:nvSpPr>
            <p:cNvPr id="594" name="Shape 594"/>
            <p:cNvSpPr/>
            <p:nvPr/>
          </p:nvSpPr>
          <p:spPr>
            <a:xfrm>
              <a:off x="0" y="0"/>
              <a:ext cx="1172308" cy="117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6D6D6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175846" y="164123"/>
              <a:ext cx="410308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433FF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691661" y="363415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281353" y="679938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FB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328246" y="679938"/>
              <a:ext cx="312883" cy="35077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Λ</a:t>
              </a:r>
            </a:p>
          </p:txBody>
        </p:sp>
        <p:sp>
          <p:nvSpPr>
            <p:cNvPr id="599" name="Shape 599"/>
            <p:cNvSpPr/>
            <p:nvPr/>
          </p:nvSpPr>
          <p:spPr>
            <a:xfrm>
              <a:off x="234461" y="164123"/>
              <a:ext cx="261426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n</a:t>
              </a:r>
            </a:p>
          </p:txBody>
        </p:sp>
        <p:sp>
          <p:nvSpPr>
            <p:cNvPr id="600" name="Shape 600"/>
            <p:cNvSpPr/>
            <p:nvPr/>
          </p:nvSpPr>
          <p:spPr>
            <a:xfrm>
              <a:off x="773723" y="351692"/>
              <a:ext cx="261425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p</a:t>
              </a:r>
            </a:p>
          </p:txBody>
        </p:sp>
        <p:sp>
          <p:nvSpPr>
            <p:cNvPr id="601" name="Shape 601"/>
            <p:cNvSpPr/>
            <p:nvPr/>
          </p:nvSpPr>
          <p:spPr>
            <a:xfrm>
              <a:off x="1137138" y="23446"/>
              <a:ext cx="321143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>
                  <a:uFill>
                    <a:solidFill/>
                  </a:uFill>
                </a:rPr>
                <a:t>Λt</a:t>
              </a:r>
            </a:p>
          </p:txBody>
        </p:sp>
      </p:grpSp>
      <p:sp>
        <p:nvSpPr>
          <p:cNvPr id="603" name="Shape 603"/>
          <p:cNvSpPr/>
          <p:nvPr/>
        </p:nvSpPr>
        <p:spPr>
          <a:xfrm>
            <a:off x="1716519" y="2186317"/>
            <a:ext cx="451976" cy="203769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/>
            </a:lvl1pPr>
          </a:lstStyle>
          <a:p>
            <a:pPr lvl="0">
              <a:defRPr sz="1800">
                <a:uFillTx/>
              </a:defRPr>
            </a:pPr>
            <a:r>
              <a:rPr sz="800">
                <a:uFill>
                  <a:solidFill/>
                </a:uFill>
              </a:rPr>
              <a:t>FRIGA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" grpId="1" animBg="1" advAuto="0"/>
      <p:bldP spid="591" grpId="2" animBg="1" advAuto="0"/>
      <p:bldP spid="592" grpId="3" animBg="1" advAuto="0"/>
      <p:bldP spid="593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-1" y="-8793"/>
            <a:ext cx="9144001" cy="1090247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FRIGA: a clusterisation approach…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8639928" y="6530985"/>
            <a:ext cx="191243" cy="2715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200"/>
              <a:t>3</a:t>
            </a:fld>
            <a:endParaRPr sz="1200"/>
          </a:p>
        </p:txBody>
      </p:sp>
      <p:sp>
        <p:nvSpPr>
          <p:cNvPr id="35" name="Shape 35"/>
          <p:cNvSpPr/>
          <p:nvPr/>
        </p:nvSpPr>
        <p:spPr>
          <a:xfrm>
            <a:off x="267374" y="1608289"/>
            <a:ext cx="4346338" cy="42019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209867" lvl="0" indent="-128587">
              <a:buSzPct val="100000"/>
              <a:buChar char="*"/>
              <a:defRPr sz="1800">
                <a:uFillTx/>
              </a:defRPr>
            </a:pPr>
            <a:r>
              <a:rPr sz="1600">
                <a:solidFill>
                  <a:srgbClr val="0B5D18"/>
                </a:solidFill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Simulated Annealing Procedure</a:t>
            </a:r>
            <a:r>
              <a:rPr sz="1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: </a:t>
            </a:r>
            <a:r>
              <a:rPr sz="1600" i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PLB301:328,1993</a:t>
            </a:r>
            <a:r>
              <a:rPr sz="1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; later called </a:t>
            </a:r>
            <a:r>
              <a:rPr sz="1600">
                <a:solidFill>
                  <a:srgbClr val="0B5D18"/>
                </a:solidFill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SACA</a:t>
            </a:r>
            <a:r>
              <a:rPr sz="1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(Simulated Annealing Clusterisation Algorithm) with:</a:t>
            </a:r>
          </a:p>
          <a:p>
            <a:pPr marL="209867" lvl="0" indent="-128587">
              <a:buSzPct val="100000"/>
              <a:buChar char="*"/>
              <a:defRPr sz="1800">
                <a:uFillTx/>
              </a:defRPr>
            </a:pPr>
            <a:r>
              <a:rPr sz="1600" i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P.B. Gossiaux, R. Puri, Ch. Hartnack, J. Aichelin, Nuclear Physics A 619 (1997) 379-390</a:t>
            </a:r>
          </a:p>
          <a:p>
            <a:pPr marL="209867" lvl="0" indent="-128587">
              <a:buSzPct val="100000"/>
              <a:buChar char="*"/>
              <a:defRPr sz="1800">
                <a:uFillTx/>
              </a:defRPr>
            </a:pPr>
            <a:r>
              <a:rPr sz="1600" b="1">
                <a:solidFill>
                  <a:srgbClr val="0B5D18"/>
                </a:solidFill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FRIGA</a:t>
            </a:r>
            <a:r>
              <a:rPr sz="1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 = 2010-2015 development version: </a:t>
            </a:r>
            <a:r>
              <a:rPr sz="1600" i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publication in progress.</a:t>
            </a:r>
            <a:endParaRPr sz="1600">
              <a:uFill>
                <a:solidFill/>
              </a:uFill>
              <a:latin typeface="+mj-lt"/>
              <a:ea typeface="+mj-ea"/>
              <a:cs typeface="+mj-cs"/>
              <a:sym typeface="Arial"/>
            </a:endParaRPr>
          </a:p>
          <a:p>
            <a:pPr marL="209867" lvl="0" indent="-128587">
              <a:buSzPct val="100000"/>
              <a:buChar char="*"/>
              <a:defRPr sz="1800">
                <a:uFillTx/>
              </a:defRPr>
            </a:pPr>
            <a:r>
              <a:rPr sz="1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So far applied with various transport models: BQMD, IQMD, pHSD.</a:t>
            </a:r>
          </a:p>
          <a:p>
            <a:pPr marL="209867" lvl="0" indent="-128587">
              <a:buSzPct val="100000"/>
              <a:buChar char="*"/>
              <a:defRPr sz="1800">
                <a:uFillTx/>
              </a:defRPr>
            </a:pPr>
            <a:r>
              <a:rPr sz="1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Applicable from the Fermi energy domain (50 A.MeV, multi-fragmentation) up to (ultra-)relativistic energies (spectator - participant decay). </a:t>
            </a:r>
          </a:p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* Prediction of (light and heavy) (hyper)isotope yields and full phase space distribution. </a:t>
            </a:r>
          </a:p>
        </p:txBody>
      </p:sp>
      <p:pic>
        <p:nvPicPr>
          <p:cNvPr id="36" name="Frig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5451" y="1754794"/>
            <a:ext cx="3829807" cy="2640033"/>
          </a:xfrm>
          <a:prstGeom prst="rect">
            <a:avLst/>
          </a:prstGeom>
          <a:ln w="3175">
            <a:round/>
          </a:ln>
        </p:spPr>
      </p:pic>
      <p:sp>
        <p:nvSpPr>
          <p:cNvPr id="37" name="Shape 37"/>
          <p:cNvSpPr/>
          <p:nvPr/>
        </p:nvSpPr>
        <p:spPr>
          <a:xfrm>
            <a:off x="5787842" y="4365131"/>
            <a:ext cx="2869167" cy="3350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Frigg / Friga, spinning the clouds</a:t>
            </a:r>
          </a:p>
        </p:txBody>
      </p:sp>
      <p:sp>
        <p:nvSpPr>
          <p:cNvPr id="38" name="Shape 38"/>
          <p:cNvSpPr/>
          <p:nvPr/>
        </p:nvSpPr>
        <p:spPr>
          <a:xfrm>
            <a:off x="1250021" y="1198417"/>
            <a:ext cx="6398799" cy="4394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892" tIns="46892" rIns="46892" bIns="46892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400" b="1">
                <a:solidFill>
                  <a:srgbClr val="0B5D18"/>
                </a:solidFill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F</a:t>
            </a:r>
            <a:r>
              <a:rPr sz="2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ragment </a:t>
            </a:r>
            <a:r>
              <a:rPr sz="2400" b="1">
                <a:solidFill>
                  <a:srgbClr val="054109"/>
                </a:solidFill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R</a:t>
            </a:r>
            <a:r>
              <a:rPr sz="2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ecognition </a:t>
            </a:r>
            <a:r>
              <a:rPr sz="2400" b="1">
                <a:solidFill>
                  <a:srgbClr val="0B5D18"/>
                </a:solidFill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I</a:t>
            </a:r>
            <a:r>
              <a:rPr sz="2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n </a:t>
            </a:r>
            <a:r>
              <a:rPr sz="2400" b="1">
                <a:solidFill>
                  <a:srgbClr val="0B5D18"/>
                </a:solidFill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G</a:t>
            </a:r>
            <a:r>
              <a:rPr sz="2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eneral </a:t>
            </a:r>
            <a:r>
              <a:rPr sz="2400" b="1">
                <a:solidFill>
                  <a:srgbClr val="0B5D18"/>
                </a:solidFill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A</a:t>
            </a:r>
            <a:r>
              <a:rPr sz="2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rPr>
              <a:t>pplications</a:t>
            </a:r>
          </a:p>
        </p:txBody>
      </p:sp>
      <p:sp>
        <p:nvSpPr>
          <p:cNvPr id="39" name="Shape 39"/>
          <p:cNvSpPr/>
          <p:nvPr/>
        </p:nvSpPr>
        <p:spPr>
          <a:xfrm>
            <a:off x="4882446" y="4683754"/>
            <a:ext cx="4164753" cy="8176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892" tIns="46892" rIns="46892" bIns="46892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Friga (Frigg), goddess  of harmonious weddings and alliances, setting order in the chaos, in the old Germanic mythology.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-27014" y="-15631"/>
            <a:ext cx="9198028" cy="1090247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A new approach to detect hypernuclei in the QMD phase space distribution at relativistic energies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521676" y="1759633"/>
            <a:ext cx="8100647" cy="459544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buClr>
                <a:srgbClr val="3DA642"/>
              </a:buClr>
              <a:buSzTx/>
              <a:buFont typeface="Comic Sans MS"/>
              <a:buNone/>
              <a:defRPr sz="1800">
                <a:uFillTx/>
              </a:defRPr>
            </a:pPr>
            <a:r>
              <a:rPr sz="2200" b="1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000" b="1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  <a:latin typeface="Times"/>
                <a:ea typeface="Times"/>
                <a:cs typeface="Times"/>
                <a:sym typeface="Times"/>
              </a:rPr>
              <a:t>Motivations</a:t>
            </a:r>
          </a:p>
          <a:p>
            <a:pPr marL="40639" lvl="0" indent="0">
              <a:spcBef>
                <a:spcPts val="0"/>
              </a:spcBef>
              <a:buClr>
                <a:srgbClr val="3DA642"/>
              </a:buClr>
              <a:buSzPct val="90000"/>
              <a:buFont typeface="Zapf Dingbats"/>
              <a:buChar char="❖"/>
              <a:defRPr sz="1800">
                <a:uFillTx/>
              </a:defRPr>
            </a:pPr>
            <a:r>
              <a:rPr b="1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The major difficulty that are facing transport models is the </a:t>
            </a:r>
            <a:r>
              <a:rPr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Times"/>
                <a:ea typeface="Times"/>
                <a:cs typeface="Times"/>
                <a:sym typeface="Times"/>
              </a:rPr>
              <a:t>formation of clusters</a:t>
            </a:r>
            <a:r>
              <a:rPr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. For this reason, this aspect is often oversimplified, when not omitted.</a:t>
            </a:r>
            <a:endParaRPr sz="2600">
              <a:uFill>
                <a:solidFill/>
              </a:uFill>
              <a:latin typeface="Times"/>
              <a:ea typeface="Times"/>
              <a:cs typeface="Times"/>
              <a:sym typeface="Times"/>
            </a:endParaRPr>
          </a:p>
          <a:p>
            <a:pPr marL="40639" lvl="0" indent="0">
              <a:spcBef>
                <a:spcPts val="0"/>
              </a:spcBef>
              <a:buClr>
                <a:srgbClr val="3DA642"/>
              </a:buClr>
              <a:buSzPct val="90000"/>
              <a:buFont typeface="Zapf Dingbats"/>
              <a:buChar char="❖"/>
              <a:defRPr sz="1800">
                <a:uFillTx/>
              </a:defRPr>
            </a:pPr>
            <a:r>
              <a:rPr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 Having the clusters correctly formed is </a:t>
            </a:r>
            <a:r>
              <a:rPr>
                <a:solidFill>
                  <a:srgbClr val="4F8F00"/>
                </a:solidFill>
                <a:uFill>
                  <a:solidFill>
                    <a:srgbClr val="4F8F00"/>
                  </a:solidFill>
                </a:uFill>
                <a:latin typeface="Times"/>
                <a:ea typeface="Times"/>
                <a:cs typeface="Times"/>
                <a:sym typeface="Times"/>
              </a:rPr>
              <a:t>as important as the transport</a:t>
            </a:r>
            <a:r>
              <a:rPr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 and creation of their constituents in the curse of the collisions.</a:t>
            </a:r>
          </a:p>
          <a:p>
            <a:pPr marL="40639" lvl="0" indent="0">
              <a:spcBef>
                <a:spcPts val="0"/>
              </a:spcBef>
              <a:buClr>
                <a:srgbClr val="3DA642"/>
              </a:buClr>
              <a:buSzPct val="90000"/>
              <a:buFont typeface="Zapf Dingbats"/>
              <a:buChar char="➡"/>
              <a:defRPr sz="1800">
                <a:uFillTx/>
              </a:defRPr>
            </a:pPr>
            <a:r>
              <a:rPr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 Because, apart from emitted elementary particles, </a:t>
            </a:r>
            <a:r>
              <a:rPr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Times"/>
                <a:ea typeface="Times"/>
                <a:cs typeface="Times"/>
                <a:sym typeface="Times"/>
              </a:rPr>
              <a:t>they carry the only information</a:t>
            </a:r>
            <a:r>
              <a:rPr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 that the experimental instruments can measure. </a:t>
            </a:r>
          </a:p>
          <a:p>
            <a:pPr marL="40639" lvl="0" indent="0">
              <a:spcBef>
                <a:spcPts val="0"/>
              </a:spcBef>
              <a:buClr>
                <a:srgbClr val="3DA642"/>
              </a:buClr>
              <a:buSzPct val="90000"/>
              <a:buFont typeface="Zapf Dingbats"/>
              <a:buChar char="❖"/>
              <a:defRPr sz="1800">
                <a:uFillTx/>
              </a:defRPr>
            </a:pPr>
            <a:r>
              <a:rPr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 Making clusters is </a:t>
            </a:r>
            <a:r>
              <a:rPr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Times"/>
                <a:ea typeface="Times"/>
                <a:cs typeface="Times"/>
                <a:sym typeface="Times"/>
              </a:rPr>
              <a:t>not an easy task</a:t>
            </a:r>
            <a:r>
              <a:rPr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, because it involves, in a complex environment:</a:t>
            </a:r>
          </a:p>
          <a:p>
            <a:pPr marL="538480" lvl="1" indent="0">
              <a:spcBef>
                <a:spcPts val="0"/>
              </a:spcBef>
              <a:buClr>
                <a:srgbClr val="3DA642"/>
              </a:buClr>
              <a:buSzPct val="90000"/>
              <a:buFont typeface="Lucida Grande"/>
              <a:buChar char="‣"/>
              <a:defRPr sz="1800">
                <a:uFillTx/>
              </a:defRPr>
            </a:pPr>
            <a:r>
              <a:rPr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 the fundamental nuclear properties, </a:t>
            </a:r>
          </a:p>
          <a:p>
            <a:pPr marL="538480" lvl="1" indent="0">
              <a:spcBef>
                <a:spcPts val="0"/>
              </a:spcBef>
              <a:buClr>
                <a:srgbClr val="3DA642"/>
              </a:buClr>
              <a:buSzPct val="90000"/>
              <a:buFont typeface="Lucida Grande"/>
              <a:buChar char="‣"/>
              <a:defRPr sz="1800">
                <a:uFillTx/>
              </a:defRPr>
            </a:pPr>
            <a:r>
              <a:rPr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 quantum effects, </a:t>
            </a:r>
          </a:p>
          <a:p>
            <a:pPr marL="538480" lvl="1" indent="0">
              <a:spcBef>
                <a:spcPts val="0"/>
              </a:spcBef>
              <a:buClr>
                <a:srgbClr val="3DA642"/>
              </a:buClr>
              <a:buSzPct val="90000"/>
              <a:buFont typeface="Lucida Grande"/>
              <a:buChar char="‣"/>
              <a:defRPr sz="1800">
                <a:uFillTx/>
              </a:defRPr>
            </a:pPr>
            <a:r>
              <a:rPr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 and variable timescales.  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8932545" y="6521792"/>
            <a:ext cx="189036" cy="2899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4</a:t>
            </a:fld>
            <a:endParaRPr sz="1300">
              <a:uFill>
                <a:solidFill/>
              </a:u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28954" y="1576753"/>
            <a:ext cx="8874370" cy="4495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buClr>
                <a:srgbClr val="000000"/>
              </a:buClr>
              <a:buFont typeface="Times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If we want to </a:t>
            </a:r>
            <a:r>
              <a:rPr sz="2000">
                <a:solidFill>
                  <a:srgbClr val="669C35"/>
                </a:solidFill>
                <a:uFill>
                  <a:solidFill>
                    <a:srgbClr val="669C35"/>
                  </a:solidFill>
                </a:uFill>
                <a:latin typeface="Times"/>
                <a:ea typeface="Times"/>
                <a:cs typeface="Times"/>
                <a:sym typeface="Times"/>
              </a:rPr>
              <a:t>identify fragments early</a:t>
            </a:r>
            <a:r>
              <a:rPr sz="20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, one has to use </a:t>
            </a:r>
            <a:r>
              <a:rPr sz="2000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  <a:latin typeface="Times"/>
                <a:ea typeface="Times"/>
                <a:cs typeface="Times"/>
                <a:sym typeface="Times"/>
              </a:rPr>
              <a:t>momentum space </a:t>
            </a:r>
            <a:r>
              <a:rPr sz="20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info as well as </a:t>
            </a:r>
            <a:r>
              <a:rPr sz="2000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  <a:latin typeface="Times"/>
                <a:ea typeface="Times"/>
                <a:cs typeface="Times"/>
                <a:sym typeface="Times"/>
              </a:rPr>
              <a:t>coordinate space</a:t>
            </a:r>
            <a:r>
              <a:rPr sz="20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 info.</a:t>
            </a:r>
          </a:p>
          <a:p>
            <a:pPr lvl="0">
              <a:buClr>
                <a:srgbClr val="000000"/>
              </a:buClr>
              <a:buFont typeface="Times"/>
              <a:defRPr sz="1800">
                <a:uFillTx/>
              </a:defRPr>
            </a:pPr>
            <a:endParaRPr sz="2000">
              <a:uFill>
                <a:solidFill/>
              </a:uFill>
            </a:endParaRPr>
          </a:p>
          <a:p>
            <a:pPr lvl="0">
              <a:buClr>
                <a:srgbClr val="000000"/>
              </a:buClr>
              <a:buFont typeface="Times"/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Idea by Dorso et al. (Phys.Lett.B301:328,1993</a:t>
            </a:r>
            <a:r>
              <a:rPr sz="1400">
                <a:uFill>
                  <a:solidFill/>
                </a:uFill>
              </a:rPr>
              <a:t>)</a:t>
            </a:r>
            <a:r>
              <a:rPr sz="2000">
                <a:uFill>
                  <a:solidFill/>
                </a:uFill>
              </a:rPr>
              <a:t> : </a:t>
            </a:r>
          </a:p>
          <a:p>
            <a:pPr lvl="0">
              <a:buClr>
                <a:srgbClr val="000000"/>
              </a:buClr>
              <a:buFont typeface="Times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a) Take  the </a:t>
            </a:r>
            <a:r>
              <a:rPr sz="2000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  <a:latin typeface="Times"/>
                <a:ea typeface="Times"/>
                <a:cs typeface="Times"/>
                <a:sym typeface="Times"/>
              </a:rPr>
              <a:t>positions</a:t>
            </a:r>
            <a:r>
              <a:rPr sz="20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 and </a:t>
            </a:r>
            <a:r>
              <a:rPr sz="2000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  <a:latin typeface="Times"/>
                <a:ea typeface="Times"/>
                <a:cs typeface="Times"/>
                <a:sym typeface="Times"/>
              </a:rPr>
              <a:t>momenta</a:t>
            </a:r>
            <a:r>
              <a:rPr sz="20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 of </a:t>
            </a:r>
            <a:r>
              <a:rPr sz="2000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  <a:latin typeface="Times"/>
                <a:ea typeface="Times"/>
                <a:cs typeface="Times"/>
                <a:sym typeface="Times"/>
              </a:rPr>
              <a:t>all nucleons  at time t.</a:t>
            </a:r>
          </a:p>
          <a:p>
            <a:pPr lvl="0">
              <a:buClr>
                <a:srgbClr val="000000"/>
              </a:buClr>
              <a:buFont typeface="Times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b) </a:t>
            </a:r>
            <a:r>
              <a:rPr sz="2000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  <a:latin typeface="Times"/>
                <a:ea typeface="Times"/>
                <a:cs typeface="Times"/>
                <a:sym typeface="Times"/>
              </a:rPr>
              <a:t>Combine</a:t>
            </a:r>
            <a:r>
              <a:rPr sz="20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 them in all possible ways into </a:t>
            </a:r>
            <a:r>
              <a:rPr sz="2000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  <a:latin typeface="Times"/>
                <a:ea typeface="Times"/>
                <a:cs typeface="Times"/>
                <a:sym typeface="Times"/>
              </a:rPr>
              <a:t>fragments</a:t>
            </a:r>
            <a:r>
              <a:rPr sz="20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 or leave them as </a:t>
            </a:r>
            <a:r>
              <a:rPr sz="2000">
                <a:solidFill>
                  <a:srgbClr val="669C35"/>
                </a:solidFill>
                <a:uFill>
                  <a:solidFill>
                    <a:srgbClr val="669C35"/>
                  </a:solidFill>
                </a:uFill>
                <a:latin typeface="Times"/>
                <a:ea typeface="Times"/>
                <a:cs typeface="Times"/>
                <a:sym typeface="Times"/>
              </a:rPr>
              <a:t>single nucleons</a:t>
            </a:r>
            <a:r>
              <a:rPr sz="20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.</a:t>
            </a:r>
          </a:p>
          <a:p>
            <a:pPr lvl="0">
              <a:buClr>
                <a:srgbClr val="000000"/>
              </a:buClr>
              <a:buFont typeface="Times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c) Neglect the interaction among clusters.</a:t>
            </a:r>
          </a:p>
          <a:p>
            <a:pPr lvl="0">
              <a:buClr>
                <a:srgbClr val="000000"/>
              </a:buClr>
              <a:buFont typeface="Times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d) </a:t>
            </a:r>
            <a:r>
              <a:rPr sz="2000" b="1">
                <a:uFill>
                  <a:solidFill/>
                </a:uFill>
              </a:rPr>
              <a:t>Choose that configuration which has the highest binding energy.</a:t>
            </a:r>
          </a:p>
          <a:p>
            <a:pPr lvl="0">
              <a:buClr>
                <a:srgbClr val="000000"/>
              </a:buClr>
              <a:buFont typeface="Times"/>
              <a:defRPr sz="1800">
                <a:uFillTx/>
              </a:defRPr>
            </a:pPr>
            <a:r>
              <a:rPr sz="20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Simulations show: Clusters chosen that way at </a:t>
            </a:r>
            <a:r>
              <a:rPr sz="2000">
                <a:solidFill>
                  <a:srgbClr val="4F8F00"/>
                </a:solidFill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early times</a:t>
            </a:r>
            <a:r>
              <a:rPr sz="20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 are the pre-fragments of the final state clusters, because fragments are not a random collection of nucleons at the end but initial-final state correlations.</a:t>
            </a:r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0" y="-2931"/>
            <a:ext cx="9144000" cy="1090247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2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Simulated Annealing Clusterization Algorithm (SACA):</a:t>
            </a:r>
            <a:r>
              <a:rPr sz="28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 </a:t>
            </a:r>
          </a:p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The principles 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8932545" y="6521792"/>
            <a:ext cx="189036" cy="2899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5</a:t>
            </a:fld>
            <a:endParaRPr sz="1300">
              <a:uFill>
                <a:solidFill/>
              </a:u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-1" y="-8793"/>
            <a:ext cx="9144001" cy="1090247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FRIGA: a clusterisation approach…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8639928" y="6530985"/>
            <a:ext cx="191243" cy="2715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200"/>
              <a:t>6</a:t>
            </a:fld>
            <a:endParaRPr sz="1200"/>
          </a:p>
        </p:txBody>
      </p:sp>
      <p:grpSp>
        <p:nvGrpSpPr>
          <p:cNvPr id="82" name="Group 82"/>
          <p:cNvGrpSpPr/>
          <p:nvPr/>
        </p:nvGrpSpPr>
        <p:grpSpPr>
          <a:xfrm>
            <a:off x="561242" y="3065584"/>
            <a:ext cx="1994389" cy="1770186"/>
            <a:chOff x="0" y="0"/>
            <a:chExt cx="1994388" cy="1770184"/>
          </a:xfrm>
        </p:grpSpPr>
        <p:sp>
          <p:nvSpPr>
            <p:cNvPr id="51" name="Shape 51"/>
            <p:cNvSpPr/>
            <p:nvPr/>
          </p:nvSpPr>
          <p:spPr>
            <a:xfrm>
              <a:off x="1447800" y="562707"/>
              <a:ext cx="241789" cy="22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04800" y="140676"/>
              <a:ext cx="241789" cy="22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FFD3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990600" y="914400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219200" y="773723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762000" y="773723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457200" y="633046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FFD3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457200" y="351692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FFD3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57200" y="1547446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28600" y="1266092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838200" y="1406769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914400" y="1125415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533400" y="1266092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304800" y="984738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533400" y="984738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85800" y="422030"/>
              <a:ext cx="241789" cy="22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FFD3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228600" y="492369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FFD3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140676"/>
              <a:ext cx="241789" cy="22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FFD3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524000" y="351692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1295400" y="211015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85800" y="1195753"/>
              <a:ext cx="241789" cy="22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990600" y="281353"/>
              <a:ext cx="241789" cy="22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1219200" y="422030"/>
              <a:ext cx="241789" cy="22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762000" y="281353"/>
              <a:ext cx="241789" cy="22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FFD3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447800" y="773723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1295400" y="984738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1524000" y="140676"/>
              <a:ext cx="241789" cy="22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1752600" y="562707"/>
              <a:ext cx="241789" cy="22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990600" y="562707"/>
              <a:ext cx="241789" cy="22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609600" y="70338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FFD3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143000" y="1266092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43000" y="0"/>
              <a:ext cx="241789" cy="22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00D2A9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52753" y="2349011"/>
            <a:ext cx="5627078" cy="2486759"/>
            <a:chOff x="0" y="0"/>
            <a:chExt cx="5627076" cy="2486757"/>
          </a:xfrm>
        </p:grpSpPr>
        <p:grpSp>
          <p:nvGrpSpPr>
            <p:cNvPr id="114" name="Group 114"/>
            <p:cNvGrpSpPr/>
            <p:nvPr/>
          </p:nvGrpSpPr>
          <p:grpSpPr>
            <a:xfrm>
              <a:off x="3632688" y="716573"/>
              <a:ext cx="1994389" cy="1770185"/>
              <a:chOff x="0" y="0"/>
              <a:chExt cx="1994388" cy="1770184"/>
            </a:xfrm>
          </p:grpSpPr>
          <p:sp>
            <p:nvSpPr>
              <p:cNvPr id="83" name="Shape 83"/>
              <p:cNvSpPr/>
              <p:nvPr/>
            </p:nvSpPr>
            <p:spPr>
              <a:xfrm>
                <a:off x="1447800" y="562707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4" name="Shape 84"/>
              <p:cNvSpPr/>
              <p:nvPr/>
            </p:nvSpPr>
            <p:spPr>
              <a:xfrm>
                <a:off x="304800" y="140676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D3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990600" y="914400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1219200" y="773723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762000" y="773723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457200" y="633046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D3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57200" y="351692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D3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457200" y="1547446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228600" y="1266092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838200" y="1406769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914400" y="1125415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533400" y="1266092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304800" y="984738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533400" y="984738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685800" y="422030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D3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228600" y="492369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D3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0" y="140676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D3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1524000" y="351692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1295400" y="211015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685800" y="1195753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3" name="Shape 103"/>
              <p:cNvSpPr/>
              <p:nvPr/>
            </p:nvSpPr>
            <p:spPr>
              <a:xfrm>
                <a:off x="990600" y="281353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1219200" y="422030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762000" y="281353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2C7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1447800" y="773723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1295400" y="984738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1524000" y="140676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1752600" y="562707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990600" y="562707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609600" y="70338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D3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1143000" y="1266092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1143000" y="0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15" name="Shape 115"/>
            <p:cNvSpPr/>
            <p:nvPr/>
          </p:nvSpPr>
          <p:spPr>
            <a:xfrm>
              <a:off x="0" y="0"/>
              <a:ext cx="2774239" cy="67798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buClr>
                  <a:srgbClr val="0080FF"/>
                </a:buClr>
                <a:buFont typeface="Times"/>
                <a:defRPr sz="1800">
                  <a:uFillTx/>
                </a:defRPr>
              </a:pPr>
              <a:r>
                <a:rPr>
                  <a:uFill>
                    <a:solidFill/>
                  </a:uFill>
                  <a:latin typeface="Times"/>
                  <a:ea typeface="Times"/>
                  <a:cs typeface="Times"/>
                  <a:sym typeface="Times"/>
                </a:rPr>
                <a:t>2) </a:t>
              </a:r>
              <a:r>
                <a:rPr>
                  <a:solidFill>
                    <a:srgbClr val="0080FF"/>
                  </a:solidFill>
                  <a:uFill>
                    <a:solidFill>
                      <a:srgbClr val="0080FF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Take randomly 1 nucleon</a:t>
              </a:r>
            </a:p>
            <a:p>
              <a:pPr lvl="0">
                <a:buClr>
                  <a:srgbClr val="0080FF"/>
                </a:buClr>
                <a:buFont typeface="Times"/>
                <a:defRPr sz="1800">
                  <a:uFillTx/>
                </a:defRPr>
              </a:pPr>
              <a:r>
                <a:rPr>
                  <a:solidFill>
                    <a:srgbClr val="0080FF"/>
                  </a:solidFill>
                  <a:uFill>
                    <a:solidFill>
                      <a:srgbClr val="0080FF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out of one fragment</a:t>
              </a:r>
            </a:p>
          </p:txBody>
        </p:sp>
      </p:grpSp>
      <p:sp>
        <p:nvSpPr>
          <p:cNvPr id="117" name="Shape 117"/>
          <p:cNvSpPr/>
          <p:nvPr/>
        </p:nvSpPr>
        <p:spPr>
          <a:xfrm>
            <a:off x="338503" y="4775688"/>
            <a:ext cx="2250008" cy="443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buClr>
                <a:srgbClr val="3DA642"/>
              </a:buClr>
              <a:buFont typeface="Times"/>
              <a:defRPr sz="1800">
                <a:uFillTx/>
              </a:defRPr>
            </a:pPr>
            <a:r>
              <a:rPr>
                <a:solidFill>
                  <a:srgbClr val="00364A"/>
                </a:solidFill>
                <a:uFill>
                  <a:solidFill>
                    <a:srgbClr val="00364A"/>
                  </a:solidFill>
                </a:uFill>
                <a:latin typeface="Times"/>
                <a:ea typeface="Times"/>
                <a:cs typeface="Times"/>
                <a:sym typeface="Times"/>
              </a:rPr>
              <a:t>E=</a:t>
            </a:r>
            <a:r>
              <a:rPr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  <a:latin typeface="Times"/>
                <a:ea typeface="Times"/>
                <a:cs typeface="Times"/>
                <a:sym typeface="Times"/>
              </a:rPr>
              <a:t>E</a:t>
            </a:r>
            <a:r>
              <a:rPr baseline="29333"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  <a:latin typeface="Times"/>
                <a:ea typeface="Times"/>
                <a:cs typeface="Times"/>
                <a:sym typeface="Times"/>
              </a:rPr>
              <a:t>1</a:t>
            </a:r>
            <a:r>
              <a:rPr baseline="-31333"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  <a:latin typeface="Times"/>
                <a:ea typeface="Times"/>
                <a:cs typeface="Times"/>
                <a:sym typeface="Times"/>
              </a:rPr>
              <a:t>kin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>
                <a:solidFill>
                  <a:srgbClr val="00364A"/>
                </a:solidFill>
                <a:uFill>
                  <a:solidFill>
                    <a:srgbClr val="00364A"/>
                  </a:solidFill>
                </a:uFill>
                <a:latin typeface="Times"/>
                <a:ea typeface="Times"/>
                <a:cs typeface="Times"/>
                <a:sym typeface="Times"/>
              </a:rPr>
              <a:t>+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  <a:latin typeface="Times"/>
                <a:ea typeface="Times"/>
                <a:cs typeface="Times"/>
                <a:sym typeface="Times"/>
              </a:rPr>
              <a:t>E</a:t>
            </a:r>
            <a:r>
              <a:rPr baseline="29333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baseline="-31333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  <a:latin typeface="Times"/>
                <a:ea typeface="Times"/>
                <a:cs typeface="Times"/>
                <a:sym typeface="Times"/>
              </a:rPr>
              <a:t>kin </a:t>
            </a:r>
            <a:r>
              <a:rPr>
                <a:solidFill>
                  <a:srgbClr val="00364A"/>
                </a:solidFill>
                <a:uFill>
                  <a:solidFill>
                    <a:srgbClr val="00364A"/>
                  </a:solidFill>
                </a:uFill>
                <a:latin typeface="Times"/>
                <a:ea typeface="Times"/>
                <a:cs typeface="Times"/>
                <a:sym typeface="Times"/>
              </a:rPr>
              <a:t>+</a:t>
            </a:r>
            <a:r>
              <a:rPr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  <a:latin typeface="Times"/>
                <a:ea typeface="Times"/>
                <a:cs typeface="Times"/>
                <a:sym typeface="Times"/>
              </a:rPr>
              <a:t>V</a:t>
            </a:r>
            <a:r>
              <a:rPr baseline="29333"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  <a:latin typeface="Times"/>
                <a:ea typeface="Times"/>
                <a:cs typeface="Times"/>
                <a:sym typeface="Times"/>
              </a:rPr>
              <a:t>1</a:t>
            </a:r>
            <a:r>
              <a:rPr>
                <a:solidFill>
                  <a:srgbClr val="00364A"/>
                </a:solidFill>
                <a:uFill>
                  <a:solidFill>
                    <a:srgbClr val="00364A"/>
                  </a:solidFill>
                </a:uFill>
                <a:latin typeface="Times"/>
                <a:ea typeface="Times"/>
                <a:cs typeface="Times"/>
                <a:sym typeface="Times"/>
              </a:rPr>
              <a:t>+</a:t>
            </a:r>
            <a:r>
              <a:rPr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  <a:latin typeface="Times"/>
                <a:ea typeface="Times"/>
                <a:cs typeface="Times"/>
                <a:sym typeface="Times"/>
              </a:rPr>
              <a:t>V</a:t>
            </a:r>
            <a:r>
              <a:rPr baseline="29333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  <a:latin typeface="Times"/>
                <a:ea typeface="Times"/>
                <a:cs typeface="Times"/>
                <a:sym typeface="Times"/>
              </a:rPr>
              <a:t>2</a:t>
            </a:r>
          </a:p>
        </p:txBody>
      </p:sp>
      <p:grpSp>
        <p:nvGrpSpPr>
          <p:cNvPr id="152" name="Group 152"/>
          <p:cNvGrpSpPr/>
          <p:nvPr/>
        </p:nvGrpSpPr>
        <p:grpSpPr>
          <a:xfrm>
            <a:off x="4431322" y="2349011"/>
            <a:ext cx="3915509" cy="2870474"/>
            <a:chOff x="0" y="0"/>
            <a:chExt cx="3915507" cy="2870473"/>
          </a:xfrm>
        </p:grpSpPr>
        <p:grpSp>
          <p:nvGrpSpPr>
            <p:cNvPr id="149" name="Group 149"/>
            <p:cNvGrpSpPr/>
            <p:nvPr/>
          </p:nvGrpSpPr>
          <p:grpSpPr>
            <a:xfrm>
              <a:off x="1921119" y="716573"/>
              <a:ext cx="1994389" cy="1770185"/>
              <a:chOff x="0" y="0"/>
              <a:chExt cx="1994388" cy="1770184"/>
            </a:xfrm>
          </p:grpSpPr>
          <p:sp>
            <p:nvSpPr>
              <p:cNvPr id="118" name="Shape 118"/>
              <p:cNvSpPr/>
              <p:nvPr/>
            </p:nvSpPr>
            <p:spPr>
              <a:xfrm>
                <a:off x="1447800" y="562707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304800" y="140676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D3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990600" y="914400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1219200" y="773723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762000" y="773723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457200" y="633046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D3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457200" y="351692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D3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457200" y="1547446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228600" y="1266092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838200" y="1406769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914400" y="1125415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533400" y="1266092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304800" y="984738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533400" y="984738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685800" y="422030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D3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228600" y="492369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D3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0" y="140676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D3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1524000" y="351692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1295400" y="211015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685800" y="1195753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990600" y="281353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1219200" y="422030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762000" y="281353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1447800" y="773723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1295400" y="984738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1524000" y="140676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1752600" y="562707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990600" y="562707"/>
                <a:ext cx="241789" cy="22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609600" y="70338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D3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1143000" y="1266092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1143000" y="0"/>
                <a:ext cx="241789" cy="22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00D2A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50" name="Shape 150"/>
            <p:cNvSpPr/>
            <p:nvPr/>
          </p:nvSpPr>
          <p:spPr>
            <a:xfrm>
              <a:off x="0" y="0"/>
              <a:ext cx="2928053" cy="67798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buClr>
                  <a:srgbClr val="0080FF"/>
                </a:buClr>
                <a:buFont typeface="Times"/>
                <a:defRPr sz="1800">
                  <a:uFillTx/>
                </a:defRPr>
              </a:pPr>
              <a:r>
                <a:rPr>
                  <a:uFill>
                    <a:solidFill/>
                  </a:uFill>
                  <a:latin typeface="Times"/>
                  <a:ea typeface="Times"/>
                  <a:cs typeface="Times"/>
                  <a:sym typeface="Times"/>
                </a:rPr>
                <a:t>3) </a:t>
              </a:r>
              <a:r>
                <a:rPr>
                  <a:solidFill>
                    <a:srgbClr val="0080FF"/>
                  </a:solidFill>
                  <a:uFill>
                    <a:solidFill>
                      <a:srgbClr val="0080FF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Add it randomly to another</a:t>
              </a:r>
            </a:p>
            <a:p>
              <a:pPr lvl="0">
                <a:buClr>
                  <a:srgbClr val="0080FF"/>
                </a:buClr>
                <a:buFont typeface="Times"/>
                <a:defRPr sz="1800">
                  <a:uFillTx/>
                </a:defRPr>
              </a:pPr>
              <a:r>
                <a:rPr>
                  <a:solidFill>
                    <a:srgbClr val="0080FF"/>
                  </a:solidFill>
                  <a:uFill>
                    <a:solidFill>
                      <a:srgbClr val="0080FF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fragment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381000" y="2426676"/>
              <a:ext cx="2480564" cy="44379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buClr>
                  <a:srgbClr val="3DA642"/>
                </a:buClr>
                <a:buFont typeface="Times"/>
                <a:defRPr sz="1800">
                  <a:uFillTx/>
                </a:defRPr>
              </a:pPr>
              <a:r>
                <a:rPr>
                  <a:solidFill>
                    <a:srgbClr val="00364A"/>
                  </a:solidFill>
                  <a:uFill>
                    <a:solidFill>
                      <a:srgbClr val="00364A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E’=</a:t>
              </a:r>
              <a:r>
                <a:rPr>
                  <a:solidFill>
                    <a:srgbClr val="FFAA00"/>
                  </a:solidFill>
                  <a:uFill>
                    <a:solidFill>
                      <a:srgbClr val="FFAA00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E</a:t>
              </a:r>
              <a:r>
                <a:rPr baseline="29333">
                  <a:solidFill>
                    <a:srgbClr val="FFAA00"/>
                  </a:solidFill>
                  <a:uFill>
                    <a:solidFill>
                      <a:srgbClr val="FFAA00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1’</a:t>
              </a:r>
              <a:r>
                <a:rPr baseline="-31333">
                  <a:solidFill>
                    <a:srgbClr val="FFAA00"/>
                  </a:solidFill>
                  <a:uFill>
                    <a:solidFill>
                      <a:srgbClr val="FFAA00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kin</a:t>
              </a:r>
              <a:r>
                <a:rPr>
                  <a:solidFill>
                    <a:srgbClr val="3DA642"/>
                  </a:solidFill>
                  <a:uFill>
                    <a:solidFill>
                      <a:srgbClr val="3DA642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 </a:t>
              </a:r>
              <a:r>
                <a:rPr>
                  <a:solidFill>
                    <a:srgbClr val="00364A"/>
                  </a:solidFill>
                  <a:uFill>
                    <a:solidFill>
                      <a:srgbClr val="00364A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+</a:t>
              </a:r>
              <a:r>
                <a:rPr>
                  <a:solidFill>
                    <a:srgbClr val="3DA642"/>
                  </a:solidFill>
                  <a:uFill>
                    <a:solidFill>
                      <a:srgbClr val="3DA642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E</a:t>
              </a:r>
              <a:r>
                <a:rPr baseline="29333">
                  <a:solidFill>
                    <a:srgbClr val="3DA642"/>
                  </a:solidFill>
                  <a:uFill>
                    <a:solidFill>
                      <a:srgbClr val="3DA642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2’</a:t>
              </a:r>
              <a:r>
                <a:rPr baseline="-31333">
                  <a:solidFill>
                    <a:srgbClr val="3DA642"/>
                  </a:solidFill>
                  <a:uFill>
                    <a:solidFill>
                      <a:srgbClr val="3DA642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kin </a:t>
              </a:r>
              <a:r>
                <a:rPr>
                  <a:solidFill>
                    <a:srgbClr val="00364A"/>
                  </a:solidFill>
                  <a:uFill>
                    <a:solidFill>
                      <a:srgbClr val="00364A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+</a:t>
              </a:r>
              <a:r>
                <a:rPr>
                  <a:solidFill>
                    <a:srgbClr val="FFAA00"/>
                  </a:solidFill>
                  <a:uFill>
                    <a:solidFill>
                      <a:srgbClr val="FFAA00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V</a:t>
              </a:r>
              <a:r>
                <a:rPr baseline="29333">
                  <a:solidFill>
                    <a:srgbClr val="FFAA00"/>
                  </a:solidFill>
                  <a:uFill>
                    <a:solidFill>
                      <a:srgbClr val="FFAA00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1’</a:t>
              </a:r>
              <a:r>
                <a:rPr>
                  <a:solidFill>
                    <a:srgbClr val="00364A"/>
                  </a:solidFill>
                  <a:uFill>
                    <a:solidFill>
                      <a:srgbClr val="00364A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+</a:t>
              </a:r>
              <a:r>
                <a:rPr>
                  <a:solidFill>
                    <a:srgbClr val="3DA642"/>
                  </a:solidFill>
                  <a:uFill>
                    <a:solidFill>
                      <a:srgbClr val="3DA642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V</a:t>
              </a:r>
              <a:r>
                <a:rPr baseline="29333">
                  <a:solidFill>
                    <a:srgbClr val="3DA642"/>
                  </a:solidFill>
                  <a:uFill>
                    <a:solidFill>
                      <a:srgbClr val="3DA642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2’</a:t>
              </a:r>
            </a:p>
          </p:txBody>
        </p:sp>
      </p:grpSp>
      <p:sp>
        <p:nvSpPr>
          <p:cNvPr id="153" name="Shape 153"/>
          <p:cNvSpPr/>
          <p:nvPr/>
        </p:nvSpPr>
        <p:spPr>
          <a:xfrm>
            <a:off x="2182104" y="5127380"/>
            <a:ext cx="8018586" cy="1219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buClr>
                <a:srgbClr val="000000"/>
              </a:buClr>
              <a:buFont typeface="Times"/>
              <a:defRPr sz="1800">
                <a:uFillTx/>
              </a:defRPr>
            </a:pPr>
            <a:r>
              <a:rPr sz="1600" u="sng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If </a:t>
            </a:r>
            <a:r>
              <a:rPr sz="1600" u="sng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  <a:latin typeface="Times"/>
                <a:ea typeface="Times"/>
                <a:cs typeface="Times"/>
                <a:sym typeface="Times"/>
              </a:rPr>
              <a:t>E’ &lt; E</a:t>
            </a:r>
            <a:r>
              <a:rPr sz="16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6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take the new configuration</a:t>
            </a:r>
          </a:p>
          <a:p>
            <a:pPr lvl="0">
              <a:buClr>
                <a:srgbClr val="000000"/>
              </a:buClr>
              <a:buFont typeface="Times"/>
              <a:defRPr sz="1800">
                <a:uFillTx/>
              </a:defRPr>
            </a:pPr>
            <a:r>
              <a:rPr sz="1600" u="sng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If</a:t>
            </a:r>
            <a:r>
              <a:rPr sz="1600" u="sng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600" u="sng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  <a:latin typeface="Times"/>
                <a:ea typeface="Times"/>
                <a:cs typeface="Times"/>
                <a:sym typeface="Times"/>
              </a:rPr>
              <a:t>E’ &gt; E</a:t>
            </a:r>
            <a:r>
              <a:rPr sz="16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6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take the old with a probability depending on E’-E</a:t>
            </a:r>
          </a:p>
          <a:p>
            <a:pPr lvl="0">
              <a:buClr>
                <a:srgbClr val="000000"/>
              </a:buClr>
              <a:buFont typeface="Times"/>
              <a:defRPr sz="1800">
                <a:uFillTx/>
              </a:defRPr>
            </a:pPr>
            <a:r>
              <a:rPr sz="16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Repeat this procedure very many times... (Metropolis procedure)</a:t>
            </a:r>
          </a:p>
          <a:p>
            <a:pPr lvl="0">
              <a:buClr>
                <a:srgbClr val="000000"/>
              </a:buClr>
              <a:buFont typeface="Times"/>
              <a:defRPr sz="1800">
                <a:uFillTx/>
              </a:defRPr>
            </a:pPr>
            <a:r>
              <a:rPr sz="16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It leads automatically to </a:t>
            </a:r>
            <a:r>
              <a:rPr sz="1600" b="1">
                <a:solidFill>
                  <a:srgbClr val="0B5D18"/>
                </a:solidFill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the most bound configuration</a:t>
            </a:r>
            <a:r>
              <a:rPr sz="16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.</a:t>
            </a:r>
          </a:p>
        </p:txBody>
      </p:sp>
      <p:sp>
        <p:nvSpPr>
          <p:cNvPr id="154" name="Shape 154"/>
          <p:cNvSpPr/>
          <p:nvPr/>
        </p:nvSpPr>
        <p:spPr>
          <a:xfrm>
            <a:off x="46892" y="1565030"/>
            <a:ext cx="9026770" cy="8909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b="1">
                <a:solidFill>
                  <a:srgbClr val="669C35"/>
                </a:solidFill>
                <a:uFill>
                  <a:solidFill>
                    <a:srgbClr val="669C35"/>
                  </a:solidFill>
                </a:uFill>
              </a:rPr>
              <a:t>Steps: </a:t>
            </a:r>
          </a:p>
          <a:p>
            <a:pPr lvl="0">
              <a:buSzPct val="100000"/>
              <a:buAutoNum type="arabicParenR"/>
              <a:defRPr sz="1800">
                <a:uFillTx/>
              </a:defRPr>
            </a:pPr>
            <a:r>
              <a:rPr>
                <a:solidFill>
                  <a:srgbClr val="00364A"/>
                </a:solidFill>
                <a:uFill>
                  <a:solidFill>
                    <a:srgbClr val="00364A"/>
                  </a:solidFill>
                </a:uFill>
              </a:rPr>
              <a:t> </a:t>
            </a:r>
            <a:r>
              <a:rPr>
                <a:solidFill>
                  <a:srgbClr val="3A88FE"/>
                </a:solidFill>
                <a:uFill>
                  <a:solidFill>
                    <a:srgbClr val="3A88FE"/>
                  </a:solidFill>
                </a:uFill>
              </a:rPr>
              <a:t>Pre-select good «candidates»</a:t>
            </a:r>
            <a:r>
              <a:rPr>
                <a:solidFill>
                  <a:srgbClr val="00364A"/>
                </a:solidFill>
                <a:uFill>
                  <a:solidFill>
                    <a:srgbClr val="00364A"/>
                  </a:solidFill>
                </a:uFill>
              </a:rPr>
              <a:t> for fragments according to proximity criteria: coordinate and momentum space </a:t>
            </a:r>
            <a:r>
              <a:rPr>
                <a:solidFill>
                  <a:srgbClr val="3A88FE"/>
                </a:solidFill>
                <a:uFill>
                  <a:solidFill>
                    <a:srgbClr val="3A88FE"/>
                  </a:solidFill>
                </a:uFill>
              </a:rPr>
              <a:t>coalescence</a:t>
            </a:r>
            <a:r>
              <a:rPr>
                <a:solidFill>
                  <a:srgbClr val="00364A"/>
                </a:solidFill>
                <a:uFill>
                  <a:solidFill>
                    <a:srgbClr val="00364A"/>
                  </a:solidFill>
                </a:uFill>
              </a:rPr>
              <a:t> = </a:t>
            </a:r>
            <a:r>
              <a:rPr>
                <a:solidFill>
                  <a:srgbClr val="3A88FE"/>
                </a:solidFill>
                <a:uFill>
                  <a:solidFill>
                    <a:srgbClr val="3A88FE"/>
                  </a:solidFill>
                </a:uFill>
              </a:rPr>
              <a:t>Minimum Spanning Tree</a:t>
            </a:r>
            <a:r>
              <a:rPr>
                <a:solidFill>
                  <a:srgbClr val="00364A"/>
                </a:solidFill>
                <a:uFill>
                  <a:solidFill>
                    <a:srgbClr val="00364A"/>
                  </a:solidFill>
                </a:uFill>
              </a:rPr>
              <a:t> (</a:t>
            </a:r>
            <a:r>
              <a:rPr b="1">
                <a:solidFill>
                  <a:srgbClr val="0B5D18"/>
                </a:solidFill>
                <a:uFill>
                  <a:solidFill>
                    <a:srgbClr val="00364A"/>
                  </a:solidFill>
                </a:uFill>
              </a:rPr>
              <a:t>MST</a:t>
            </a:r>
            <a:r>
              <a:rPr>
                <a:solidFill>
                  <a:srgbClr val="00364A"/>
                </a:solidFill>
                <a:uFill>
                  <a:solidFill>
                    <a:srgbClr val="00364A"/>
                  </a:solidFill>
                </a:uFill>
              </a:rPr>
              <a:t>) procedure.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 animBg="1" advAuto="0"/>
      <p:bldP spid="152" grpId="2" animBg="1" advAuto="0"/>
      <p:bldP spid="153" grpId="3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-1" y="-12310"/>
            <a:ext cx="9144002" cy="1090247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FRIGA: a clusterisation approach…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8932545" y="6521792"/>
            <a:ext cx="189036" cy="2899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7</a:t>
            </a:fld>
            <a:endParaRPr sz="1300">
              <a:uFill>
                <a:solidFill/>
              </a:uFill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286565" y="1230459"/>
            <a:ext cx="8092405" cy="2872283"/>
          </a:xfrm>
          <a:prstGeom prst="rect">
            <a:avLst/>
          </a:prstGeom>
          <a:solidFill>
            <a:srgbClr val="FEFFDA"/>
          </a:solidFill>
          <a:ln w="3175">
            <a:miter lim="400000"/>
          </a:ln>
          <a:effectLst>
            <a:outerShdw blurRad="114300" dist="635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b="1">
                <a:uFill>
                  <a:solidFill/>
                </a:uFill>
              </a:rPr>
              <a:t>Ingredients of the binding energy of the clusters</a:t>
            </a:r>
            <a:r>
              <a:rPr>
                <a:uFill>
                  <a:solidFill/>
                </a:uFill>
              </a:rPr>
              <a:t> :</a:t>
            </a:r>
          </a:p>
          <a:p>
            <a:pPr marL="358140" lvl="0" indent="-317500">
              <a:buSzPct val="100000"/>
              <a:buAutoNum type="circleNumDbPlain"/>
              <a:defRPr sz="1800">
                <a:uFillTx/>
              </a:defRPr>
            </a:pPr>
            <a:r>
              <a:rPr>
                <a:solidFill>
                  <a:srgbClr val="008F00"/>
                </a:solidFill>
                <a:uFill>
                  <a:solidFill/>
                </a:uFill>
              </a:rPr>
              <a:t>Volume</a:t>
            </a:r>
            <a:r>
              <a:rPr>
                <a:uFill>
                  <a:solidFill/>
                </a:uFill>
              </a:rPr>
              <a:t> component: </a:t>
            </a:r>
            <a:r>
              <a:rPr>
                <a:uFill>
                  <a:solidFill>
                    <a:srgbClr val="009051"/>
                  </a:solidFill>
                </a:uFill>
              </a:rPr>
              <a:t>mean field (Skyrme, dominant), for</a:t>
            </a:r>
            <a:r>
              <a:rPr>
                <a:uFill>
                  <a:solidFill/>
                </a:uFill>
              </a:rPr>
              <a:t> NN, NΛ (hypernuclei). We consider the strange quark as inert as a first approach ⇒ </a:t>
            </a:r>
            <a:r>
              <a:rPr>
                <a:solidFill>
                  <a:srgbClr val="008F00"/>
                </a:solidFill>
                <a:uFill>
                  <a:solidFill/>
                </a:uFill>
              </a:rPr>
              <a:t>U(NΛ) = </a:t>
            </a:r>
            <a:r>
              <a:rPr>
                <a:solidFill>
                  <a:srgbClr val="FF2600"/>
                </a:solidFill>
                <a:uFill>
                  <a:solidFill/>
                </a:uFill>
              </a:rPr>
              <a:t>2/3</a:t>
            </a:r>
            <a:r>
              <a:rPr>
                <a:solidFill>
                  <a:srgbClr val="008F00"/>
                </a:solidFill>
                <a:uFill>
                  <a:solidFill/>
                </a:uFill>
              </a:rPr>
              <a:t>.U(NN)</a:t>
            </a:r>
            <a:endParaRPr>
              <a:uFill>
                <a:solidFill>
                  <a:srgbClr val="009051"/>
                </a:solidFill>
              </a:uFill>
            </a:endParaRPr>
          </a:p>
          <a:p>
            <a:pPr marL="358140" lvl="0" indent="-317500">
              <a:buSzPct val="100000"/>
              <a:buAutoNum type="circleNumDbPlain"/>
              <a:defRPr sz="1800">
                <a:uFillTx/>
              </a:defRPr>
            </a:pPr>
            <a:r>
              <a:rPr>
                <a:solidFill>
                  <a:srgbClr val="008F00"/>
                </a:solidFill>
                <a:uFill>
                  <a:solidFill/>
                </a:uFill>
              </a:rPr>
              <a:t>Surface</a:t>
            </a:r>
            <a:r>
              <a:rPr>
                <a:uFill>
                  <a:solidFill/>
                </a:uFill>
              </a:rPr>
              <a:t> effect correction: </a:t>
            </a:r>
            <a:r>
              <a:rPr>
                <a:uFill>
                  <a:solidFill>
                    <a:srgbClr val="009051"/>
                  </a:solidFill>
                </a:uFill>
              </a:rPr>
              <a:t>Yukawa term. </a:t>
            </a:r>
            <a:r>
              <a:rPr u="sng">
                <a:uFill>
                  <a:solidFill>
                    <a:srgbClr val="009051"/>
                  </a:solidFill>
                </a:uFill>
              </a:rPr>
              <a:t>And optionally</a:t>
            </a:r>
            <a:r>
              <a:rPr>
                <a:uFill>
                  <a:solidFill>
                    <a:srgbClr val="009051"/>
                  </a:solidFill>
                </a:uFill>
              </a:rPr>
              <a:t>:</a:t>
            </a:r>
          </a:p>
          <a:p>
            <a:pPr lvl="0"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③ </a:t>
            </a:r>
            <a:r>
              <a:rPr>
                <a:solidFill>
                  <a:srgbClr val="008F00"/>
                </a:solidFill>
                <a:uFill>
                  <a:solidFill/>
                </a:uFill>
              </a:rPr>
              <a:t>Asymmetry</a:t>
            </a:r>
            <a:r>
              <a:rPr>
                <a:uFill>
                  <a:solidFill/>
                </a:uFill>
              </a:rPr>
              <a:t> energy :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23.3 MeV</a:t>
            </a:r>
            <a:r>
              <a:rPr>
                <a:solidFill>
                  <a:srgbClr val="0B5D18"/>
                </a:solidFill>
                <a:uFill>
                  <a:solidFill/>
                </a:uFill>
              </a:rPr>
              <a:t>.(&lt;ρ’</a:t>
            </a:r>
            <a:r>
              <a:rPr baseline="-5999">
                <a:solidFill>
                  <a:srgbClr val="0B5D18"/>
                </a:solidFill>
                <a:uFill>
                  <a:solidFill/>
                </a:uFill>
              </a:rPr>
              <a:t>B</a:t>
            </a:r>
            <a:r>
              <a:rPr>
                <a:solidFill>
                  <a:srgbClr val="0B5D18"/>
                </a:solidFill>
                <a:uFill>
                  <a:solidFill/>
                </a:uFill>
              </a:rPr>
              <a:t>&gt;)</a:t>
            </a:r>
            <a:r>
              <a:rPr baseline="31999">
                <a:solidFill>
                  <a:srgbClr val="0B5D18"/>
                </a:solidFill>
                <a:uFill>
                  <a:solidFill/>
                </a:uFill>
              </a:rPr>
              <a:t>(</a:t>
            </a:r>
            <a:r>
              <a:rPr sz="3000"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γ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ASY</a:t>
            </a:r>
            <a:r>
              <a:rPr baseline="31999">
                <a:solidFill>
                  <a:srgbClr val="0B5D18"/>
                </a:solidFill>
                <a:uFill>
                  <a:solidFill/>
                </a:uFill>
              </a:rPr>
              <a:t>-1)</a:t>
            </a:r>
            <a:r>
              <a:rPr>
                <a:solidFill>
                  <a:srgbClr val="0B5D18"/>
                </a:solidFill>
                <a:uFill>
                  <a:solidFill/>
                </a:uFill>
              </a:rPr>
              <a:t>.(&lt;ρ’</a:t>
            </a:r>
            <a:r>
              <a:rPr baseline="-5999">
                <a:solidFill>
                  <a:srgbClr val="0B5D18"/>
                </a:solidFill>
                <a:uFill>
                  <a:solidFill/>
                </a:uFill>
              </a:rPr>
              <a:t>n</a:t>
            </a:r>
            <a:r>
              <a:rPr>
                <a:solidFill>
                  <a:srgbClr val="0B5D18"/>
                </a:solidFill>
                <a:uFill>
                  <a:solidFill/>
                </a:uFill>
              </a:rPr>
              <a:t>&gt;-&lt;ρ’</a:t>
            </a:r>
            <a:r>
              <a:rPr baseline="-5999">
                <a:solidFill>
                  <a:srgbClr val="0B5D18"/>
                </a:solidFill>
                <a:uFill>
                  <a:solidFill/>
                </a:uFill>
              </a:rPr>
              <a:t>p</a:t>
            </a:r>
            <a:r>
              <a:rPr>
                <a:solidFill>
                  <a:srgbClr val="0B5D18"/>
                </a:solidFill>
                <a:uFill>
                  <a:solidFill/>
                </a:uFill>
              </a:rPr>
              <a:t>&gt;)</a:t>
            </a:r>
            <a:r>
              <a:rPr baseline="31999">
                <a:solidFill>
                  <a:srgbClr val="0B5D18"/>
                </a:solidFill>
                <a:uFill>
                  <a:solidFill/>
                </a:uFill>
              </a:rPr>
              <a:t>2</a:t>
            </a:r>
            <a:r>
              <a:rPr>
                <a:solidFill>
                  <a:srgbClr val="0B5D18"/>
                </a:solidFill>
                <a:uFill>
                  <a:solidFill/>
                </a:uFill>
              </a:rPr>
              <a:t>/&lt;ρ’</a:t>
            </a:r>
            <a:r>
              <a:rPr baseline="-5999">
                <a:solidFill>
                  <a:srgbClr val="0B5D18"/>
                </a:solidFill>
                <a:uFill>
                  <a:solidFill/>
                </a:uFill>
              </a:rPr>
              <a:t>B</a:t>
            </a:r>
            <a:r>
              <a:rPr>
                <a:solidFill>
                  <a:srgbClr val="0B5D18"/>
                </a:solidFill>
                <a:uFill>
                  <a:solidFill/>
                </a:uFill>
              </a:rPr>
              <a:t>&gt;</a:t>
            </a:r>
          </a:p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④ </a:t>
            </a:r>
            <a:r>
              <a:rPr sz="1600">
                <a:solidFill>
                  <a:srgbClr val="008F00"/>
                </a:solidFill>
                <a:uFill>
                  <a:solidFill/>
                </a:uFill>
              </a:rPr>
              <a:t>Extra « structure »</a:t>
            </a:r>
            <a:r>
              <a:rPr sz="1600">
                <a:uFill>
                  <a:solidFill/>
                </a:uFill>
              </a:rPr>
              <a:t> energy (N,Z,</a:t>
            </a:r>
            <a:r>
              <a:rPr>
                <a:solidFill>
                  <a:srgbClr val="0B5D18"/>
                </a:solidFill>
                <a:uFill>
                  <a:solidFill/>
                </a:uFill>
              </a:rPr>
              <a:t>ρ</a:t>
            </a:r>
            <a:r>
              <a:rPr sz="1600">
                <a:uFill>
                  <a:solidFill/>
                </a:uFill>
              </a:rPr>
              <a:t>) = B</a:t>
            </a:r>
            <a:r>
              <a:rPr sz="1600" baseline="-5999">
                <a:uFill>
                  <a:solidFill/>
                </a:uFill>
              </a:rPr>
              <a:t>MF</a:t>
            </a:r>
            <a:r>
              <a:rPr sz="1600">
                <a:uFill>
                  <a:solidFill/>
                </a:uFill>
              </a:rPr>
              <a:t>(</a:t>
            </a:r>
            <a:r>
              <a:rPr>
                <a:solidFill>
                  <a:srgbClr val="0B5D18"/>
                </a:solidFill>
                <a:uFill>
                  <a:solidFill/>
                </a:uFill>
              </a:rPr>
              <a:t>ρ</a:t>
            </a:r>
            <a:r>
              <a:rPr sz="1600">
                <a:uFill>
                  <a:solidFill/>
                </a:uFill>
              </a:rPr>
              <a:t>).((B</a:t>
            </a:r>
            <a:r>
              <a:rPr sz="1600" baseline="-5999">
                <a:uFill>
                  <a:solidFill/>
                </a:uFill>
              </a:rPr>
              <a:t>exp</a:t>
            </a:r>
            <a:r>
              <a:rPr sz="1600">
                <a:uFill>
                  <a:solidFill/>
                </a:uFill>
              </a:rPr>
              <a:t>-B</a:t>
            </a:r>
            <a:r>
              <a:rPr baseline="-5999">
                <a:uFill>
                  <a:solidFill/>
                </a:uFill>
              </a:rPr>
              <a:t>BW</a:t>
            </a:r>
            <a:r>
              <a:rPr>
                <a:uFill>
                  <a:solidFill/>
                </a:uFill>
              </a:rPr>
              <a:t>)/(B</a:t>
            </a:r>
            <a:r>
              <a:rPr baseline="-5999">
                <a:uFill>
                  <a:solidFill/>
                </a:uFill>
              </a:rPr>
              <a:t>BW</a:t>
            </a:r>
            <a:r>
              <a:rPr>
                <a:uFill>
                  <a:solidFill/>
                </a:uFill>
              </a:rPr>
              <a:t>-B</a:t>
            </a:r>
            <a:r>
              <a:rPr baseline="-5999">
                <a:uFill>
                  <a:solidFill/>
                </a:uFill>
              </a:rPr>
              <a:t>Coul</a:t>
            </a:r>
            <a:r>
              <a:rPr>
                <a:uFill>
                  <a:solidFill/>
                </a:uFill>
              </a:rPr>
              <a:t>-B</a:t>
            </a:r>
            <a:r>
              <a:rPr baseline="-5999">
                <a:uFill>
                  <a:solidFill/>
                </a:uFill>
              </a:rPr>
              <a:t>asy</a:t>
            </a:r>
            <a:r>
              <a:rPr>
                <a:uFill>
                  <a:solidFill/>
                </a:uFill>
              </a:rPr>
              <a:t>))(</a:t>
            </a:r>
            <a:r>
              <a:rPr>
                <a:solidFill>
                  <a:srgbClr val="0B5D18"/>
                </a:solidFill>
                <a:uFill>
                  <a:solidFill/>
                </a:uFill>
              </a:rPr>
              <a:t>ρ</a:t>
            </a:r>
            <a:r>
              <a:rPr baseline="-5999">
                <a:solidFill>
                  <a:srgbClr val="0B5D18"/>
                </a:solidFill>
                <a:uFill>
                  <a:solidFill/>
                </a:uFill>
              </a:rPr>
              <a:t>0</a:t>
            </a:r>
            <a:r>
              <a:rPr>
                <a:uFill>
                  <a:solidFill/>
                </a:uFill>
              </a:rPr>
              <a:t>)</a:t>
            </a:r>
            <a:endParaRPr sz="1400">
              <a:solidFill>
                <a:srgbClr val="009051"/>
              </a:solidFill>
              <a:uFill>
                <a:solidFill>
                  <a:srgbClr val="009051"/>
                </a:solidFill>
              </a:uFill>
            </a:endParaRPr>
          </a:p>
          <a:p>
            <a:pPr lvl="0"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⑤ </a:t>
            </a:r>
            <a:r>
              <a:rPr baseline="31999">
                <a:solidFill>
                  <a:srgbClr val="008F00"/>
                </a:solidFill>
                <a:uFill>
                  <a:solidFill/>
                </a:uFill>
              </a:rPr>
              <a:t>3</a:t>
            </a:r>
            <a:r>
              <a:rPr>
                <a:solidFill>
                  <a:srgbClr val="008F00"/>
                </a:solidFill>
                <a:uFill>
                  <a:solidFill/>
                </a:uFill>
              </a:rPr>
              <a:t>He+n</a:t>
            </a:r>
            <a:r>
              <a:rPr>
                <a:uFill>
                  <a:solidFill/>
                </a:uFill>
              </a:rPr>
              <a:t> recombination.</a:t>
            </a:r>
            <a:endParaRPr>
              <a:solidFill>
                <a:srgbClr val="009051"/>
              </a:solidFill>
              <a:uFill>
                <a:solidFill>
                  <a:srgbClr val="009051"/>
                </a:solidFill>
              </a:uFill>
            </a:endParaRPr>
          </a:p>
          <a:p>
            <a:pPr lvl="0"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⑥ </a:t>
            </a:r>
            <a:r>
              <a:rPr>
                <a:solidFill>
                  <a:srgbClr val="008F00"/>
                </a:solidFill>
                <a:uFill>
                  <a:solidFill/>
                </a:uFill>
              </a:rPr>
              <a:t>Secondary decay</a:t>
            </a:r>
            <a:r>
              <a:rPr>
                <a:uFill>
                  <a:solidFill/>
                </a:uFill>
              </a:rPr>
              <a:t>: GEMINI.</a:t>
            </a:r>
          </a:p>
          <a:p>
            <a:pPr lvl="0"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⑦ Rejection of « non-existing » isotopes and hyper-clusters.</a:t>
            </a:r>
          </a:p>
        </p:txBody>
      </p:sp>
      <p:grpSp>
        <p:nvGrpSpPr>
          <p:cNvPr id="167" name="Group 167"/>
          <p:cNvGrpSpPr/>
          <p:nvPr/>
        </p:nvGrpSpPr>
        <p:grpSpPr>
          <a:xfrm>
            <a:off x="8031648" y="1003257"/>
            <a:ext cx="1458281" cy="1172309"/>
            <a:chOff x="0" y="0"/>
            <a:chExt cx="1458280" cy="1172307"/>
          </a:xfrm>
        </p:grpSpPr>
        <p:sp>
          <p:nvSpPr>
            <p:cNvPr id="159" name="Shape 159"/>
            <p:cNvSpPr/>
            <p:nvPr/>
          </p:nvSpPr>
          <p:spPr>
            <a:xfrm>
              <a:off x="0" y="0"/>
              <a:ext cx="1172308" cy="117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6D6D6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75846" y="164123"/>
              <a:ext cx="410308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0433FF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691661" y="363415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281353" y="679938"/>
              <a:ext cx="410309" cy="3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7" y="2882"/>
                  </a:moveTo>
                  <a:cubicBezTo>
                    <a:pt x="20639" y="6724"/>
                    <a:pt x="20639" y="12954"/>
                    <a:pt x="16797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7" y="2882"/>
                  </a:cubicBezTo>
                </a:path>
              </a:pathLst>
            </a:custGeom>
            <a:solidFill>
              <a:srgbClr val="FFFB0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328246" y="679938"/>
              <a:ext cx="312883" cy="35077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Λ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234461" y="164123"/>
              <a:ext cx="261426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n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773723" y="351692"/>
              <a:ext cx="261425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p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1137138" y="23446"/>
              <a:ext cx="321143" cy="3507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baseline="-5999">
                  <a:uFill>
                    <a:solidFill/>
                  </a:uFill>
                </a:rPr>
                <a:t>Λ</a:t>
              </a:r>
              <a:r>
                <a:rPr>
                  <a:uFill>
                    <a:solidFill/>
                  </a:uFill>
                </a:rPr>
                <a:t>t</a:t>
              </a:r>
            </a:p>
          </p:txBody>
        </p:sp>
      </p:grpSp>
      <p:sp>
        <p:nvSpPr>
          <p:cNvPr id="168" name="Shape 168"/>
          <p:cNvSpPr/>
          <p:nvPr/>
        </p:nvSpPr>
        <p:spPr>
          <a:xfrm>
            <a:off x="286564" y="4206360"/>
            <a:ext cx="8092407" cy="1900078"/>
          </a:xfrm>
          <a:prstGeom prst="rect">
            <a:avLst/>
          </a:prstGeom>
          <a:solidFill>
            <a:srgbClr val="FFD479"/>
          </a:solidFill>
          <a:ln w="3175">
            <a:miter lim="400000"/>
          </a:ln>
          <a:effectLst>
            <a:outerShdw blurRad="127000" dist="76200" dir="2700000" rotWithShape="0">
              <a:srgbClr val="C0C0C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40640" lvl="0" algn="just">
              <a:spcBef>
                <a:spcPts val="500"/>
              </a:spcBef>
              <a:defRPr sz="1800">
                <a:uFillTx/>
              </a:defRPr>
            </a:pPr>
            <a:r>
              <a:rPr sz="30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➲ </a:t>
            </a:r>
            <a:r>
              <a:rPr sz="1500">
                <a:uFill>
                  <a:solidFill>
                    <a:srgbClr val="008F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Remarks: </a:t>
            </a:r>
          </a:p>
          <a:p>
            <a:pPr marL="201374" marR="40640" lvl="0" indent="-160734" algn="just">
              <a:spcBef>
                <a:spcPts val="500"/>
              </a:spcBef>
              <a:buSzPct val="100000"/>
              <a:buChar char="•"/>
              <a:defRPr sz="1800">
                <a:uFillTx/>
              </a:defRPr>
            </a:pPr>
            <a:r>
              <a:rPr sz="1500">
                <a:uFill>
                  <a:solidFill>
                    <a:srgbClr val="008F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The clusterisation has to happen </a:t>
            </a:r>
            <a:r>
              <a:rPr sz="15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quite early</a:t>
            </a:r>
            <a:r>
              <a:rPr sz="1500">
                <a:uFill>
                  <a:solidFill>
                    <a:srgbClr val="008F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(passing time) such as to produce </a:t>
            </a:r>
            <a:r>
              <a:rPr sz="15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hypernuclei</a:t>
            </a:r>
            <a:r>
              <a:rPr sz="1500">
                <a:uFill>
                  <a:solidFill>
                    <a:srgbClr val="008F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201374" marR="40640" lvl="0" indent="-160734" algn="just">
              <a:spcBef>
                <a:spcPts val="500"/>
              </a:spcBef>
              <a:buSzPct val="100000"/>
              <a:buChar char="•"/>
              <a:defRPr sz="1800">
                <a:uFillTx/>
              </a:defRPr>
            </a:pPr>
            <a:r>
              <a:rPr sz="15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Λ yields and phase space repartition</a:t>
            </a:r>
            <a:r>
              <a:rPr sz="1500">
                <a:uFill>
                  <a:solidFill>
                    <a:srgbClr val="008F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as regard to the hadronic matter has to be realistic ⇒ influence of the EOS, in medium-properties, etc. of the transport model.  </a:t>
            </a:r>
          </a:p>
        </p:txBody>
      </p:sp>
      <p:grpSp>
        <p:nvGrpSpPr>
          <p:cNvPr id="176" name="Group 176"/>
          <p:cNvGrpSpPr/>
          <p:nvPr/>
        </p:nvGrpSpPr>
        <p:grpSpPr>
          <a:xfrm>
            <a:off x="326135" y="2743200"/>
            <a:ext cx="7031561" cy="660401"/>
            <a:chOff x="-25400" y="-25400"/>
            <a:chExt cx="7031559" cy="660400"/>
          </a:xfrm>
        </p:grpSpPr>
        <p:pic>
          <p:nvPicPr>
            <p:cNvPr id="169" name="Picture 168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5400" y="-25400"/>
              <a:ext cx="7031559" cy="50800"/>
            </a:xfrm>
            <a:prstGeom prst="rect">
              <a:avLst/>
            </a:prstGeom>
            <a:effectLst/>
          </p:spPr>
        </p:pic>
        <p:pic>
          <p:nvPicPr>
            <p:cNvPr id="171" name="Picture 17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5400" y="277405"/>
              <a:ext cx="2510392" cy="50801"/>
            </a:xfrm>
            <a:prstGeom prst="rect">
              <a:avLst/>
            </a:prstGeom>
            <a:effectLst/>
          </p:spPr>
        </p:pic>
        <p:pic>
          <p:nvPicPr>
            <p:cNvPr id="173" name="Picture 172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84199"/>
              <a:ext cx="2880121" cy="50801"/>
            </a:xfrm>
            <a:prstGeom prst="rect">
              <a:avLst/>
            </a:prstGeom>
            <a:effectLst/>
          </p:spPr>
        </p:pic>
        <p:sp>
          <p:nvSpPr>
            <p:cNvPr id="175" name="Shape 175"/>
            <p:cNvSpPr/>
            <p:nvPr/>
          </p:nvSpPr>
          <p:spPr>
            <a:xfrm>
              <a:off x="3158028" y="199318"/>
              <a:ext cx="1628301" cy="39995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>
              <a:lvl1pPr>
                <a:defRPr sz="2100">
                  <a:solidFill>
                    <a:srgbClr val="861001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100">
                  <a:solidFill>
                    <a:srgbClr val="861001"/>
                  </a:solidFill>
                  <a:uFill>
                    <a:solidFill/>
                  </a:uFill>
                </a:rPr>
                <a:t>Not used here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build="p" bldLvl="5" animBg="1" advAuto="0"/>
      <p:bldP spid="168" grpId="3" animBg="1" advAuto="0"/>
      <p:bldP spid="176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-5589" y="-10906"/>
            <a:ext cx="3835196" cy="1090247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2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More detailed structure corrections to apply</a:t>
            </a:r>
          </a:p>
        </p:txBody>
      </p: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8932545" y="6521792"/>
            <a:ext cx="189036" cy="2899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8</a:t>
            </a:fld>
            <a:endParaRPr sz="1300">
              <a:uFill>
                <a:solidFill/>
              </a:u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-1" y="4194907"/>
            <a:ext cx="3282463" cy="16086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➜ ΔB</a:t>
            </a:r>
            <a:r>
              <a:rPr sz="1700" baseline="-5999">
                <a:uFill>
                  <a:solidFill/>
                </a:uFill>
              </a:rPr>
              <a:t>pairing</a:t>
            </a:r>
            <a:r>
              <a:rPr sz="1700">
                <a:uFill>
                  <a:solidFill/>
                </a:uFill>
              </a:rPr>
              <a:t>(N,Z,ρ</a:t>
            </a:r>
            <a:r>
              <a:rPr sz="1700" baseline="-5999">
                <a:uFill>
                  <a:solidFill/>
                </a:uFill>
              </a:rPr>
              <a:t>0</a:t>
            </a:r>
            <a:r>
              <a:rPr sz="1700">
                <a:uFill>
                  <a:solidFill/>
                </a:uFill>
              </a:rPr>
              <a:t>).</a:t>
            </a:r>
          </a:p>
          <a:p>
            <a:pPr lvl="0" algn="just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Strategy adopted in SACA: whatever the cluster density ρ, ΔB</a:t>
            </a:r>
            <a:r>
              <a:rPr sz="1700" baseline="-5999">
                <a:uFill>
                  <a:solidFill/>
                </a:uFill>
              </a:rPr>
              <a:t>pairing</a:t>
            </a:r>
            <a:r>
              <a:rPr sz="1700">
                <a:uFill>
                  <a:solidFill/>
                </a:uFill>
              </a:rPr>
              <a:t>(N,Z,ρ) is determined from the assumption of </a:t>
            </a:r>
            <a:r>
              <a:rPr sz="1700">
                <a:solidFill>
                  <a:srgbClr val="008F00"/>
                </a:solidFill>
                <a:uFill>
                  <a:solidFill/>
                </a:uFill>
              </a:rPr>
              <a:t>a fixed  proportion ΔB</a:t>
            </a:r>
            <a:r>
              <a:rPr sz="1700" baseline="-5999">
                <a:solidFill>
                  <a:srgbClr val="008F00"/>
                </a:solidFill>
                <a:uFill>
                  <a:solidFill/>
                </a:uFill>
              </a:rPr>
              <a:t>pairing</a:t>
            </a:r>
            <a:r>
              <a:rPr sz="1700">
                <a:solidFill>
                  <a:srgbClr val="008F00"/>
                </a:solidFill>
                <a:uFill>
                  <a:solidFill/>
                </a:uFill>
              </a:rPr>
              <a:t>/B</a:t>
            </a:r>
            <a:r>
              <a:rPr sz="1700" baseline="-5999">
                <a:solidFill>
                  <a:srgbClr val="008F00"/>
                </a:solidFill>
                <a:uFill>
                  <a:solidFill/>
                </a:uFill>
              </a:rPr>
              <a:t>surf.+vol.</a:t>
            </a:r>
          </a:p>
        </p:txBody>
      </p:sp>
      <p:pic>
        <p:nvPicPr>
          <p:cNvPr id="181" name="BindingEnergy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3619" y="644769"/>
            <a:ext cx="5915152" cy="5697416"/>
          </a:xfrm>
          <a:prstGeom prst="rect">
            <a:avLst/>
          </a:prstGeom>
          <a:ln w="3175">
            <a:round/>
          </a:ln>
        </p:spPr>
      </p:pic>
      <p:sp>
        <p:nvSpPr>
          <p:cNvPr id="182" name="Shape 182"/>
          <p:cNvSpPr/>
          <p:nvPr/>
        </p:nvSpPr>
        <p:spPr>
          <a:xfrm>
            <a:off x="6248400" y="3499338"/>
            <a:ext cx="2895600" cy="2848709"/>
          </a:xfrm>
          <a:prstGeom prst="rect">
            <a:avLst/>
          </a:prstGeom>
          <a:solidFill>
            <a:srgbClr val="F3F3F3"/>
          </a:solidFill>
          <a:ln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3282461" y="3429000"/>
            <a:ext cx="2895601" cy="2848708"/>
          </a:xfrm>
          <a:prstGeom prst="rect">
            <a:avLst/>
          </a:prstGeom>
          <a:solidFill>
            <a:srgbClr val="F3F3F3"/>
          </a:solidFill>
          <a:ln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88" name="Group 188"/>
          <p:cNvGrpSpPr/>
          <p:nvPr/>
        </p:nvGrpSpPr>
        <p:grpSpPr>
          <a:xfrm>
            <a:off x="3622430" y="5149238"/>
            <a:ext cx="2751511" cy="835393"/>
            <a:chOff x="0" y="-31665"/>
            <a:chExt cx="2751509" cy="835392"/>
          </a:xfrm>
        </p:grpSpPr>
        <p:pic>
          <p:nvPicPr>
            <p:cNvPr id="184" name="Picture 18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4875" y="-31666"/>
              <a:ext cx="2436635" cy="598155"/>
            </a:xfrm>
            <a:prstGeom prst="rect">
              <a:avLst/>
            </a:prstGeom>
            <a:effectLst/>
          </p:spPr>
        </p:pic>
        <p:sp>
          <p:nvSpPr>
            <p:cNvPr id="186" name="Shape 186"/>
            <p:cNvSpPr/>
            <p:nvPr/>
          </p:nvSpPr>
          <p:spPr>
            <a:xfrm>
              <a:off x="0" y="311357"/>
              <a:ext cx="339970" cy="492370"/>
            </a:xfrm>
            <a:prstGeom prst="rect">
              <a:avLst/>
            </a:prstGeom>
            <a:solidFill>
              <a:srgbClr val="000000">
                <a:alpha val="27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 rot="20919955">
              <a:off x="1135055" y="58938"/>
              <a:ext cx="519791" cy="26660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2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200">
                  <a:uFill>
                    <a:solidFill/>
                  </a:uFill>
                </a:rPr>
                <a:t>zoom</a:t>
              </a:r>
            </a:p>
          </p:txBody>
        </p:sp>
      </p:grpSp>
      <p:sp>
        <p:nvSpPr>
          <p:cNvPr id="189" name="Shape 189"/>
          <p:cNvSpPr/>
          <p:nvPr/>
        </p:nvSpPr>
        <p:spPr>
          <a:xfrm>
            <a:off x="-1" y="1223352"/>
            <a:ext cx="3282463" cy="3886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☞In order to account for all major structure effects which make the binding energy deviate from the liquid drop model, </a:t>
            </a:r>
            <a:r>
              <a:rPr sz="1700">
                <a:solidFill>
                  <a:srgbClr val="009051"/>
                </a:solidFill>
                <a:uFill>
                  <a:solidFill>
                    <a:srgbClr val="009051"/>
                  </a:solidFill>
                </a:uFill>
              </a:rPr>
              <a:t>for each nucleus (N,Z)</a:t>
            </a:r>
            <a:r>
              <a:rPr sz="1700">
                <a:uFill>
                  <a:solidFill/>
                </a:uFill>
              </a:rPr>
              <a:t>, what we call </a:t>
            </a:r>
            <a:r>
              <a:rPr sz="1700">
                <a:solidFill>
                  <a:srgbClr val="009051"/>
                </a:solidFill>
                <a:uFill>
                  <a:solidFill>
                    <a:srgbClr val="009051"/>
                  </a:solidFill>
                </a:uFill>
              </a:rPr>
              <a:t>«pairing» binding energy</a:t>
            </a:r>
            <a:r>
              <a:rPr sz="1700">
                <a:uFill>
                  <a:solidFill/>
                </a:uFill>
              </a:rPr>
              <a:t> will be the </a:t>
            </a:r>
            <a:r>
              <a:rPr sz="1700">
                <a:solidFill>
                  <a:srgbClr val="009051"/>
                </a:solidFill>
                <a:uFill>
                  <a:solidFill>
                    <a:srgbClr val="009051"/>
                  </a:solidFill>
                </a:uFill>
              </a:rPr>
              <a:t>difference</a:t>
            </a:r>
            <a:r>
              <a:rPr sz="1700">
                <a:uFill>
                  <a:solidFill/>
                </a:uFill>
              </a:rPr>
              <a:t> in binding energy between </a:t>
            </a:r>
            <a:r>
              <a:rPr sz="1700">
                <a:solidFill>
                  <a:srgbClr val="009051"/>
                </a:solidFill>
                <a:uFill>
                  <a:solidFill>
                    <a:srgbClr val="009051"/>
                  </a:solidFill>
                </a:uFill>
              </a:rPr>
              <a:t>experimental measurements</a:t>
            </a:r>
            <a:r>
              <a:rPr sz="1700">
                <a:uFill>
                  <a:solidFill/>
                </a:uFill>
              </a:rPr>
              <a:t> (hypernuclei included) and the </a:t>
            </a:r>
            <a:r>
              <a:rPr sz="1700">
                <a:solidFill>
                  <a:srgbClr val="009051"/>
                </a:solidFill>
                <a:uFill>
                  <a:solidFill>
                    <a:srgbClr val="009051"/>
                  </a:solidFill>
                </a:uFill>
              </a:rPr>
              <a:t>Bethe-Weizäcker formula</a:t>
            </a:r>
            <a:r>
              <a:rPr sz="1700">
                <a:uFill>
                  <a:solidFill/>
                </a:uFill>
              </a:rPr>
              <a:t> (without pairing).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" dur="1000" fill="hold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" dur="3000" fill="hold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  <p:bldP spid="182" grpId="4" animBg="1" advAuto="0"/>
      <p:bldP spid="183" grpId="2" animBg="1" advAuto="0"/>
      <p:bldP spid="188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aca_auau150bis.png"/>
          <p:cNvPicPr/>
          <p:nvPr/>
        </p:nvPicPr>
        <p:blipFill>
          <a:blip r:embed="rId2">
            <a:extLst/>
          </a:blip>
          <a:srcRect l="5" b="29336"/>
          <a:stretch>
            <a:fillRect/>
          </a:stretch>
        </p:blipFill>
        <p:spPr>
          <a:xfrm>
            <a:off x="3821723" y="604289"/>
            <a:ext cx="5263397" cy="5393290"/>
          </a:xfrm>
          <a:prstGeom prst="rect">
            <a:avLst/>
          </a:prstGeom>
          <a:ln w="3175">
            <a:round/>
          </a:ln>
        </p:spPr>
      </p:pic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915" y="-15631"/>
            <a:ext cx="3762193" cy="1090247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2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FRIGA versus coalescence (Minimum Spanning Tree)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xfrm>
            <a:off x="8932545" y="6521792"/>
            <a:ext cx="189036" cy="2899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defTabSz="539261"/>
          </a:lstStyle>
          <a:p>
            <a:pPr lvl="0">
              <a:defRPr sz="1800">
                <a:uFillTx/>
              </a:defRPr>
            </a:pPr>
            <a:fld id="{86CB4B4D-7CA3-9044-876B-883B54F8677D}" type="slidenum">
              <a:rPr sz="1300">
                <a:uFill>
                  <a:solidFill/>
                </a:uFill>
              </a:rPr>
              <a:t>9</a:t>
            </a:fld>
            <a:endParaRPr sz="1300">
              <a:uFill>
                <a:solidFill/>
              </a:uFill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-1" y="1776046"/>
            <a:ext cx="3892063" cy="3551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Unlike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FRIGA</a:t>
            </a:r>
            <a:r>
              <a:rPr>
                <a:uFill>
                  <a:solidFill/>
                </a:uFill>
              </a:rPr>
              <a:t>, </a:t>
            </a:r>
            <a:r>
              <a:rPr>
                <a:solidFill>
                  <a:srgbClr val="0365C0"/>
                </a:solidFill>
                <a:uFill>
                  <a:solidFill/>
                </a:uFill>
              </a:rPr>
              <a:t>MST</a:t>
            </a:r>
            <a:r>
              <a:rPr>
                <a:uFill>
                  <a:solidFill/>
                </a:uFill>
              </a:rPr>
              <a:t> is not able to describe the early formation of fragments.</a:t>
            </a:r>
          </a:p>
          <a:p>
            <a:pPr lvl="0">
              <a:buClr>
                <a:srgbClr val="00D100"/>
              </a:buClr>
              <a:buSzPct val="125000"/>
              <a:buFont typeface="Zapf Dingbats"/>
              <a:buChar char="➡"/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 With </a:t>
            </a:r>
            <a:r>
              <a:rPr>
                <a:solidFill>
                  <a:srgbClr val="0365C0"/>
                </a:solidFill>
                <a:uFill>
                  <a:solidFill/>
                </a:uFill>
              </a:rPr>
              <a:t>MST</a:t>
            </a:r>
            <a:r>
              <a:rPr>
                <a:uFill>
                  <a:solidFill/>
                </a:uFill>
              </a:rPr>
              <a:t>, one has to consider necessarily later times (typically 200-400 fm/c), where the dynamical conditions are no longer the same.</a:t>
            </a:r>
          </a:p>
          <a:p>
            <a:pPr lvl="0">
              <a:buClr>
                <a:srgbClr val="00DA00"/>
              </a:buClr>
              <a:buSzPct val="125000"/>
              <a:buFont typeface="Lucida Grande"/>
              <a:buChar char="‣"/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Advantage of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FRIGA</a:t>
            </a:r>
            <a:r>
              <a:rPr>
                <a:uFill>
                  <a:solidFill/>
                </a:uFill>
              </a:rPr>
              <a:t> : the fragment partitions can reflect the </a:t>
            </a:r>
            <a:r>
              <a:rPr>
                <a:solidFill>
                  <a:srgbClr val="008F00"/>
                </a:solidFill>
                <a:uFill>
                  <a:solidFill/>
                </a:uFill>
              </a:rPr>
              <a:t>early dynamical conditions</a:t>
            </a:r>
            <a:r>
              <a:rPr>
                <a:uFill>
                  <a:solidFill/>
                </a:uFill>
              </a:rPr>
              <a:t> (Coulomb, density, flow details, strangeness…), which is particularly important for the hypernucleus formation.  </a:t>
            </a:r>
          </a:p>
        </p:txBody>
      </p:sp>
      <p:sp>
        <p:nvSpPr>
          <p:cNvPr id="195" name="Shape 195"/>
          <p:cNvSpPr/>
          <p:nvPr/>
        </p:nvSpPr>
        <p:spPr>
          <a:xfrm>
            <a:off x="7842738" y="650630"/>
            <a:ext cx="735645" cy="2778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rgbClr val="01DA01"/>
                </a:solidFill>
                <a:uFill>
                  <a:solidFill>
                    <a:srgbClr val="01DA01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1200" b="1">
                <a:solidFill>
                  <a:srgbClr val="01DA01"/>
                </a:solidFill>
                <a:uFill>
                  <a:solidFill>
                    <a:srgbClr val="01DA01"/>
                  </a:solidFill>
                </a:uFill>
              </a:rPr>
              <a:t>BQMD*</a:t>
            </a:r>
          </a:p>
        </p:txBody>
      </p:sp>
      <p:sp>
        <p:nvSpPr>
          <p:cNvPr id="196" name="Shape 196"/>
          <p:cNvSpPr/>
          <p:nvPr/>
        </p:nvSpPr>
        <p:spPr>
          <a:xfrm flipH="1">
            <a:off x="4677507" y="697523"/>
            <a:ext cx="1" cy="5240216"/>
          </a:xfrm>
          <a:prstGeom prst="line">
            <a:avLst/>
          </a:prstGeom>
          <a:ln w="12700">
            <a:solidFill>
              <a:srgbClr val="E63B7A"/>
            </a:solidFill>
            <a:round/>
            <a:tailEnd type="arrow"/>
          </a:ln>
        </p:spPr>
        <p:txBody>
          <a:bodyPr lIns="0" tIns="0" rIns="0" bIns="0" anchor="ctr"/>
          <a:lstStyle/>
          <a:p>
            <a:pPr marL="0" marR="0" lvl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 flipH="1">
            <a:off x="5802922" y="697523"/>
            <a:ext cx="1" cy="5240216"/>
          </a:xfrm>
          <a:prstGeom prst="line">
            <a:avLst/>
          </a:prstGeom>
          <a:ln w="12700">
            <a:solidFill>
              <a:srgbClr val="7BABFF"/>
            </a:solidFill>
            <a:round/>
            <a:tailEnd type="arrow"/>
          </a:ln>
        </p:spPr>
        <p:txBody>
          <a:bodyPr lIns="0" tIns="0" rIns="0" bIns="0" anchor="ctr"/>
          <a:lstStyle/>
          <a:p>
            <a:pPr marL="0" marR="0" lvl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-1" y="5375030"/>
            <a:ext cx="3505201" cy="482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* </a:t>
            </a:r>
            <a:r>
              <a:rPr sz="12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P.B. Gossiaux, R. Puri, Ch. Hartnack, J. Aichelin, </a:t>
            </a:r>
          </a:p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Nuclear Physics A 619 (1997) 379-390</a:t>
            </a:r>
          </a:p>
        </p:txBody>
      </p:sp>
      <p:grpSp>
        <p:nvGrpSpPr>
          <p:cNvPr id="201" name="Group 201"/>
          <p:cNvGrpSpPr/>
          <p:nvPr/>
        </p:nvGrpSpPr>
        <p:grpSpPr>
          <a:xfrm>
            <a:off x="4267199" y="5937738"/>
            <a:ext cx="4583708" cy="419261"/>
            <a:chOff x="0" y="0"/>
            <a:chExt cx="4583706" cy="419260"/>
          </a:xfrm>
        </p:grpSpPr>
        <p:sp>
          <p:nvSpPr>
            <p:cNvPr id="199" name="Shape 199"/>
            <p:cNvSpPr/>
            <p:nvPr/>
          </p:nvSpPr>
          <p:spPr>
            <a:xfrm>
              <a:off x="3516922" y="105507"/>
              <a:ext cx="1066785" cy="31375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time (fm/c)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0" y="0"/>
              <a:ext cx="3880925" cy="28943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/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0     100   200   300  400   500   600   700   800   900</a:t>
              </a:r>
            </a:p>
          </p:txBody>
        </p:sp>
      </p:grpSp>
      <p:sp>
        <p:nvSpPr>
          <p:cNvPr id="202" name="Shape 202"/>
          <p:cNvSpPr/>
          <p:nvPr/>
        </p:nvSpPr>
        <p:spPr>
          <a:xfrm>
            <a:off x="7639198" y="3662802"/>
            <a:ext cx="756824" cy="3137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>
              <a:defRPr sz="16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C82506"/>
                </a:solidFill>
                <a:uFill>
                  <a:solidFill/>
                </a:uFill>
              </a:rPr>
              <a:t>FRIGA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3" build="p" bldLvl="5" animBg="1" advAuto="0"/>
      <p:bldP spid="196" grpId="1" animBg="1" advAuto="0"/>
      <p:bldP spid="197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6892" tIns="46892" rIns="46892" bIns="46892" numCol="1" spcCol="38100" rtlCol="0" anchor="ctr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46892" tIns="46892" rIns="46892" bIns="46892" numCol="1" spcCol="38100" rtlCol="0" anchor="ctr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6892" tIns="46892" rIns="46892" bIns="46892" numCol="1" spcCol="38100" rtlCol="0" anchor="ctr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46892" tIns="46892" rIns="46892" bIns="46892" numCol="1" spcCol="38100" rtlCol="0" anchor="ctr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2229</Words>
  <Application>Microsoft Office PowerPoint</Application>
  <PresentationFormat>On-screen Show (4:3)</PresentationFormat>
  <Paragraphs>396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White</vt:lpstr>
      <vt:lpstr>A new approach to detect hypernuclei in the phase space distributions generated by microscopic transport models </vt:lpstr>
      <vt:lpstr>Already existing approaches</vt:lpstr>
      <vt:lpstr>FRIGA: a clusterisation approach…</vt:lpstr>
      <vt:lpstr>A new approach to detect hypernuclei in the QMD phase space distribution at relativistic energies</vt:lpstr>
      <vt:lpstr>Simulated Annealing Clusterization Algorithm (SACA):  The principles </vt:lpstr>
      <vt:lpstr>FRIGA: a clusterisation approach…</vt:lpstr>
      <vt:lpstr>FRIGA: a clusterisation approach…</vt:lpstr>
      <vt:lpstr>More detailed structure corrections to apply</vt:lpstr>
      <vt:lpstr>FRIGA versus coalescence (Minimum Spanning Tree)</vt:lpstr>
      <vt:lpstr>FRIGA: a clusterisation approach…</vt:lpstr>
      <vt:lpstr>Clusterisation time influence  on hypernuclei (phase space and yields)</vt:lpstr>
      <vt:lpstr>Clusterisation time influence  on hypernuclei (phase space and yields)</vt:lpstr>
      <vt:lpstr>Clusterisation time influence  on hypernuclei (phase space and yields)</vt:lpstr>
      <vt:lpstr>Clusterisation time influence  on hypernuclei (phase space and yields)</vt:lpstr>
      <vt:lpstr>EOS, in medium-properties  and hypernuclei yields</vt:lpstr>
      <vt:lpstr>EOS, in medium-properties  and hypernuclei yields</vt:lpstr>
      <vt:lpstr>EOS, in medium-properties, V(ΛN)  and hypernuclei yields</vt:lpstr>
      <vt:lpstr>Asymmetry energy  and hypernuclei yields</vt:lpstr>
      <vt:lpstr>Asymmetry energy  and hypernuclei yields</vt:lpstr>
      <vt:lpstr>Summary and perspectives </vt:lpstr>
      <vt:lpstr>Clusterisation time influence  on hypernuclei (phase space and yields)</vt:lpstr>
      <vt:lpstr>Strong phase space constraints ?</vt:lpstr>
      <vt:lpstr>Influence of the EOS, in medium-properties  of the transport model  on the hypernuclei production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approach to detect hypernuclei in the phase space distributions generated by microscopic transport models </dc:title>
  <cp:lastModifiedBy>User</cp:lastModifiedBy>
  <cp:revision>1</cp:revision>
  <dcterms:modified xsi:type="dcterms:W3CDTF">2015-07-07T08:13:01Z</dcterms:modified>
</cp:coreProperties>
</file>