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9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7" r:id="rId2"/>
    <p:sldMasterId id="2147483680" r:id="rId3"/>
    <p:sldMasterId id="2147483698" r:id="rId4"/>
    <p:sldMasterId id="2147483710" r:id="rId5"/>
    <p:sldMasterId id="2147483740" r:id="rId6"/>
    <p:sldMasterId id="2147483743" r:id="rId7"/>
    <p:sldMasterId id="2147483746" r:id="rId8"/>
    <p:sldMasterId id="2147483752" r:id="rId9"/>
    <p:sldMasterId id="2147483759" r:id="rId10"/>
    <p:sldMasterId id="2147483771" r:id="rId11"/>
  </p:sldMasterIdLst>
  <p:notesMasterIdLst>
    <p:notesMasterId r:id="rId52"/>
  </p:notesMasterIdLst>
  <p:handoutMasterIdLst>
    <p:handoutMasterId r:id="rId53"/>
  </p:handoutMasterIdLst>
  <p:sldIdLst>
    <p:sldId id="256" r:id="rId12"/>
    <p:sldId id="274" r:id="rId13"/>
    <p:sldId id="275" r:id="rId14"/>
    <p:sldId id="277" r:id="rId15"/>
    <p:sldId id="282" r:id="rId16"/>
    <p:sldId id="354" r:id="rId17"/>
    <p:sldId id="286" r:id="rId18"/>
    <p:sldId id="336" r:id="rId19"/>
    <p:sldId id="303" r:id="rId20"/>
    <p:sldId id="293" r:id="rId21"/>
    <p:sldId id="291" r:id="rId22"/>
    <p:sldId id="351" r:id="rId23"/>
    <p:sldId id="352" r:id="rId24"/>
    <p:sldId id="294" r:id="rId25"/>
    <p:sldId id="321" r:id="rId26"/>
    <p:sldId id="314" r:id="rId27"/>
    <p:sldId id="316" r:id="rId28"/>
    <p:sldId id="297" r:id="rId29"/>
    <p:sldId id="342" r:id="rId30"/>
    <p:sldId id="301" r:id="rId31"/>
    <p:sldId id="264" r:id="rId32"/>
    <p:sldId id="265" r:id="rId33"/>
    <p:sldId id="343" r:id="rId34"/>
    <p:sldId id="295" r:id="rId35"/>
    <p:sldId id="331" r:id="rId36"/>
    <p:sldId id="334" r:id="rId37"/>
    <p:sldId id="341" r:id="rId38"/>
    <p:sldId id="319" r:id="rId39"/>
    <p:sldId id="335" r:id="rId40"/>
    <p:sldId id="328" r:id="rId41"/>
    <p:sldId id="349" r:id="rId42"/>
    <p:sldId id="327" r:id="rId43"/>
    <p:sldId id="322" r:id="rId44"/>
    <p:sldId id="323" r:id="rId45"/>
    <p:sldId id="324" r:id="rId46"/>
    <p:sldId id="350" r:id="rId47"/>
    <p:sldId id="329" r:id="rId48"/>
    <p:sldId id="355" r:id="rId49"/>
    <p:sldId id="353" r:id="rId50"/>
    <p:sldId id="340" r:id="rId51"/>
  </p:sldIdLst>
  <p:sldSz cx="9144000" cy="6858000" type="screen4x3"/>
  <p:notesSz cx="6867525" cy="9994900"/>
  <p:defaultTextStyle>
    <a:defPPr>
      <a:defRPr lang="de-DE"/>
    </a:defPPr>
    <a:lvl1pPr marL="0" algn="l" defTabSz="4567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772" algn="l" defTabSz="4567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548" algn="l" defTabSz="4567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322" algn="l" defTabSz="4567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094" algn="l" defTabSz="4567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868" algn="l" defTabSz="4567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642" algn="l" defTabSz="4567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412" algn="l" defTabSz="4567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188" algn="l" defTabSz="4567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6699FF"/>
    <a:srgbClr val="FFFB79"/>
    <a:srgbClr val="FCFB63"/>
    <a:srgbClr val="FDBB63"/>
    <a:srgbClr val="68F1F8"/>
    <a:srgbClr val="99FF33"/>
    <a:srgbClr val="FFFFFF"/>
    <a:srgbClr val="333333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3991" autoAdjust="0"/>
  </p:normalViewPr>
  <p:slideViewPr>
    <p:cSldViewPr snapToGrid="0" snapToObjects="1">
      <p:cViewPr>
        <p:scale>
          <a:sx n="80" d="100"/>
          <a:sy n="80" d="100"/>
        </p:scale>
        <p:origin x="-480" y="-108"/>
      </p:cViewPr>
      <p:guideLst>
        <p:guide orient="horz" pos="1795"/>
        <p:guide pos="39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57" d="100"/>
          <a:sy n="57" d="100"/>
        </p:scale>
        <p:origin x="-2256" y="-78"/>
      </p:cViewPr>
      <p:guideLst>
        <p:guide orient="horz" pos="3149"/>
        <p:guide pos="216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5928" cy="499745"/>
          </a:xfrm>
          <a:prstGeom prst="rect">
            <a:avLst/>
          </a:prstGeom>
        </p:spPr>
        <p:txBody>
          <a:bodyPr vert="horz" lIns="96327" tIns="48164" rIns="96327" bIns="4816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90008" y="2"/>
            <a:ext cx="2975928" cy="499745"/>
          </a:xfrm>
          <a:prstGeom prst="rect">
            <a:avLst/>
          </a:prstGeom>
        </p:spPr>
        <p:txBody>
          <a:bodyPr vert="horz" lIns="96327" tIns="48164" rIns="96327" bIns="48164" rtlCol="0"/>
          <a:lstStyle>
            <a:lvl1pPr algn="r">
              <a:defRPr sz="1300"/>
            </a:lvl1pPr>
          </a:lstStyle>
          <a:p>
            <a:fld id="{0B851660-0934-124D-A4B3-496C7F320307}" type="datetimeFigureOut">
              <a:rPr lang="de-DE" smtClean="0"/>
              <a:t>05.07.2015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93422"/>
            <a:ext cx="2975928" cy="499745"/>
          </a:xfrm>
          <a:prstGeom prst="rect">
            <a:avLst/>
          </a:prstGeom>
        </p:spPr>
        <p:txBody>
          <a:bodyPr vert="horz" lIns="96327" tIns="48164" rIns="96327" bIns="4816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90008" y="9493422"/>
            <a:ext cx="2975928" cy="499745"/>
          </a:xfrm>
          <a:prstGeom prst="rect">
            <a:avLst/>
          </a:prstGeom>
        </p:spPr>
        <p:txBody>
          <a:bodyPr vert="horz" lIns="96327" tIns="48164" rIns="96327" bIns="48164" rtlCol="0" anchor="b"/>
          <a:lstStyle>
            <a:lvl1pPr algn="r">
              <a:defRPr sz="13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5928" cy="499745"/>
          </a:xfrm>
          <a:prstGeom prst="rect">
            <a:avLst/>
          </a:prstGeom>
        </p:spPr>
        <p:txBody>
          <a:bodyPr vert="horz" lIns="96327" tIns="48164" rIns="96327" bIns="4816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90008" y="2"/>
            <a:ext cx="2975928" cy="499745"/>
          </a:xfrm>
          <a:prstGeom prst="rect">
            <a:avLst/>
          </a:prstGeom>
        </p:spPr>
        <p:txBody>
          <a:bodyPr vert="horz" lIns="96327" tIns="48164" rIns="96327" bIns="48164" rtlCol="0"/>
          <a:lstStyle>
            <a:lvl1pPr algn="r">
              <a:defRPr sz="1300"/>
            </a:lvl1pPr>
          </a:lstStyle>
          <a:p>
            <a:fld id="{98C828EF-C252-394A-93BF-1C478CFA0896}" type="datetimeFigureOut">
              <a:rPr lang="de-DE" smtClean="0"/>
              <a:t>05.07.2015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35038" y="749300"/>
            <a:ext cx="4997450" cy="3748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27" tIns="48164" rIns="96327" bIns="4816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6753" y="4747578"/>
            <a:ext cx="5494020" cy="4497705"/>
          </a:xfrm>
          <a:prstGeom prst="rect">
            <a:avLst/>
          </a:prstGeom>
        </p:spPr>
        <p:txBody>
          <a:bodyPr vert="horz" lIns="96327" tIns="48164" rIns="96327" bIns="48164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93422"/>
            <a:ext cx="2975928" cy="499745"/>
          </a:xfrm>
          <a:prstGeom prst="rect">
            <a:avLst/>
          </a:prstGeom>
        </p:spPr>
        <p:txBody>
          <a:bodyPr vert="horz" lIns="96327" tIns="48164" rIns="96327" bIns="4816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90008" y="9493422"/>
            <a:ext cx="2975928" cy="499745"/>
          </a:xfrm>
          <a:prstGeom prst="rect">
            <a:avLst/>
          </a:prstGeom>
        </p:spPr>
        <p:txBody>
          <a:bodyPr vert="horz" lIns="96327" tIns="48164" rIns="96327" bIns="48164" rtlCol="0" anchor="b"/>
          <a:lstStyle>
            <a:lvl1pPr algn="r">
              <a:defRPr sz="13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67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72" algn="l" defTabSz="4567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548" algn="l" defTabSz="4567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322" algn="l" defTabSz="4567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094" algn="l" defTabSz="4567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868" algn="l" defTabSz="4567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642" algn="l" defTabSz="4567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412" algn="l" defTabSz="4567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188" algn="l" defTabSz="4567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7445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EA2C794-DF93-714E-A15A-4C94CA579943}" type="slidenum">
              <a:rPr lang="de-DE">
                <a:solidFill>
                  <a:prstClr val="white"/>
                </a:solidFill>
              </a:rPr>
              <a:pPr/>
              <a:t>3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972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4213" y="808038"/>
            <a:ext cx="5310187" cy="39830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72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7315" y="4746633"/>
            <a:ext cx="5445207" cy="44437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E01A4BB-0A7D-C741-8186-61D94CB6434E}" type="slidenum">
              <a:rPr lang="de-DE"/>
              <a:pPr/>
              <a:t>8</a:t>
            </a:fld>
            <a:endParaRPr lang="de-DE"/>
          </a:p>
        </p:txBody>
      </p:sp>
      <p:sp>
        <p:nvSpPr>
          <p:cNvPr id="1095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4213" y="808038"/>
            <a:ext cx="5310187" cy="39830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95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7315" y="4746633"/>
            <a:ext cx="5445207" cy="44437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E01A4BB-0A7D-C741-8186-61D94CB6434E}" type="slidenum">
              <a:rPr lang="de-DE"/>
              <a:pPr/>
              <a:t>9</a:t>
            </a:fld>
            <a:endParaRPr lang="de-DE" dirty="0"/>
          </a:p>
        </p:txBody>
      </p:sp>
      <p:sp>
        <p:nvSpPr>
          <p:cNvPr id="1095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4213" y="808038"/>
            <a:ext cx="5310187" cy="39830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95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7315" y="4746633"/>
            <a:ext cx="5445207" cy="44437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E01A4BB-0A7D-C741-8186-61D94CB6434E}" type="slidenum">
              <a:rPr lang="de-DE"/>
              <a:pPr/>
              <a:t>10</a:t>
            </a:fld>
            <a:endParaRPr lang="de-DE" dirty="0"/>
          </a:p>
        </p:txBody>
      </p:sp>
      <p:sp>
        <p:nvSpPr>
          <p:cNvPr id="1095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4213" y="808038"/>
            <a:ext cx="5310187" cy="39830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95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7315" y="4746633"/>
            <a:ext cx="5445207" cy="44437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E01A4BB-0A7D-C741-8186-61D94CB6434E}" type="slidenum">
              <a:rPr lang="de-DE"/>
              <a:pPr/>
              <a:t>11</a:t>
            </a:fld>
            <a:endParaRPr lang="de-DE" dirty="0"/>
          </a:p>
        </p:txBody>
      </p:sp>
      <p:sp>
        <p:nvSpPr>
          <p:cNvPr id="1095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4213" y="808038"/>
            <a:ext cx="5310187" cy="39830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95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7315" y="4746633"/>
            <a:ext cx="5445207" cy="44437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Pro’s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Infer matter properties/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potentials/equilibration times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Provides hints for novel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processes (ropes?)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Explore subthreshold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multi-step processes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Explore canonical effects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Con’s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Experimentally not well explored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Difficult to measure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dileptons,multi-particlecorrelation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Theoretically not well understood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Disentangle contribution of different</a:t>
            </a:r>
            <a:r>
              <a:rPr lang="en-US" baseline="0" dirty="0" smtClean="0"/>
              <a:t> strangeness production </a:t>
            </a:r>
            <a:r>
              <a:rPr lang="en-US" baseline="0" dirty="0" err="1" smtClean="0"/>
              <a:t>mechnaismis</a:t>
            </a:r>
            <a:r>
              <a:rPr lang="en-US" baseline="0" dirty="0" smtClean="0"/>
              <a:t> in elementary reactions pp  </a:t>
            </a:r>
            <a:r>
              <a:rPr lang="en-US" baseline="0" dirty="0" err="1" smtClean="0"/>
              <a:t>p+Nb</a:t>
            </a:r>
            <a:endParaRPr lang="en-US" baseline="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2631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4FBA925-AE3E-B940-A263-BB31AAD8FD3C}" type="slidenum">
              <a:rPr lang="en-US"/>
              <a:pPr/>
              <a:t>40</a:t>
            </a:fld>
            <a:endParaRPr lang="en-US"/>
          </a:p>
        </p:txBody>
      </p:sp>
      <p:sp>
        <p:nvSpPr>
          <p:cNvPr id="409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4213" y="808038"/>
            <a:ext cx="5310187" cy="39830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7315" y="4746633"/>
            <a:ext cx="5484482" cy="448634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0" tIns="45677" rIns="91350" bIns="45677" rtlCol="0" anchor="ctr"/>
          <a:lstStyle/>
          <a:p>
            <a:pPr algn="ctr"/>
            <a:endParaRPr lang="de-DE"/>
          </a:p>
        </p:txBody>
      </p:sp>
      <p:sp>
        <p:nvSpPr>
          <p:cNvPr id="4" name="AutoShape 6" descr="Bildergebnis für jinr dubna"/>
          <p:cNvSpPr>
            <a:spLocks noChangeAspect="1" noChangeArrowheads="1"/>
          </p:cNvSpPr>
          <p:nvPr userDrawn="1"/>
        </p:nvSpPr>
        <p:spPr bwMode="auto">
          <a:xfrm>
            <a:off x="155579" y="-14445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50" tIns="45677" rIns="91350" bIns="4567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Bildergebnis für jinr dubna"/>
          <p:cNvSpPr>
            <a:spLocks noChangeAspect="1" noChangeArrowheads="1"/>
          </p:cNvSpPr>
          <p:nvPr userDrawn="1"/>
        </p:nvSpPr>
        <p:spPr bwMode="auto">
          <a:xfrm>
            <a:off x="307975" y="79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50" tIns="45677" rIns="91350" bIns="4567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Bildergebnis für jinr dubna"/>
          <p:cNvSpPr>
            <a:spLocks noChangeAspect="1" noChangeArrowheads="1"/>
          </p:cNvSpPr>
          <p:nvPr userDrawn="1"/>
        </p:nvSpPr>
        <p:spPr bwMode="auto">
          <a:xfrm>
            <a:off x="460375" y="1603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50" tIns="45677" rIns="91350" bIns="4567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444" name="Picture 12" descr="http://innovation.jinr.ru/admin/images/JINR_blue.gif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 trans="32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407" y="1235876"/>
            <a:ext cx="6086475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433620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5116071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6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2" y="275078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382" indent="0">
              <a:buNone/>
              <a:defRPr sz="1800" b="1"/>
            </a:lvl2pPr>
            <a:lvl3pPr marL="828764" indent="0">
              <a:buNone/>
              <a:defRPr sz="1600" b="1"/>
            </a:lvl3pPr>
            <a:lvl4pPr marL="1243146" indent="0">
              <a:buNone/>
              <a:defRPr sz="1500" b="1"/>
            </a:lvl4pPr>
            <a:lvl5pPr marL="1657528" indent="0">
              <a:buNone/>
              <a:defRPr sz="1500" b="1"/>
            </a:lvl5pPr>
            <a:lvl6pPr marL="2071911" indent="0">
              <a:buNone/>
              <a:defRPr sz="1500" b="1"/>
            </a:lvl6pPr>
            <a:lvl7pPr marL="2486294" indent="0">
              <a:buNone/>
              <a:defRPr sz="1500" b="1"/>
            </a:lvl7pPr>
            <a:lvl8pPr marL="2900676" indent="0">
              <a:buNone/>
              <a:defRPr sz="1500" b="1"/>
            </a:lvl8pPr>
            <a:lvl9pPr marL="3315059" indent="0">
              <a:buNone/>
              <a:defRPr sz="15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382" indent="0">
              <a:buNone/>
              <a:defRPr sz="1800" b="1"/>
            </a:lvl2pPr>
            <a:lvl3pPr marL="828764" indent="0">
              <a:buNone/>
              <a:defRPr sz="1600" b="1"/>
            </a:lvl3pPr>
            <a:lvl4pPr marL="1243146" indent="0">
              <a:buNone/>
              <a:defRPr sz="1500" b="1"/>
            </a:lvl4pPr>
            <a:lvl5pPr marL="1657528" indent="0">
              <a:buNone/>
              <a:defRPr sz="1500" b="1"/>
            </a:lvl5pPr>
            <a:lvl6pPr marL="2071911" indent="0">
              <a:buNone/>
              <a:defRPr sz="1500" b="1"/>
            </a:lvl6pPr>
            <a:lvl7pPr marL="2486294" indent="0">
              <a:buNone/>
              <a:defRPr sz="1500" b="1"/>
            </a:lvl7pPr>
            <a:lvl8pPr marL="2900676" indent="0">
              <a:buNone/>
              <a:defRPr sz="1500" b="1"/>
            </a:lvl8pPr>
            <a:lvl9pPr marL="3315059" indent="0">
              <a:buNone/>
              <a:defRPr sz="15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11.07.2015</a:t>
            </a:r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Yvonne Leifels - SQM 2015</a:t>
            </a: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08343EA-7C0B-884E-9154-966D31C7675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4256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11.07.2015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Yvonne Leifels - SQM 2015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69D15F4-4FB0-9B45-8337-232819ED9F9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5304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11.07.2015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Yvonne Leifels - SQM 2015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68D8BEC-E682-1945-93FD-1FCEA0E912A5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1715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5" y="273633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9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382" indent="0">
              <a:buNone/>
              <a:defRPr sz="1100"/>
            </a:lvl2pPr>
            <a:lvl3pPr marL="828764" indent="0">
              <a:buNone/>
              <a:defRPr sz="900"/>
            </a:lvl3pPr>
            <a:lvl4pPr marL="1243146" indent="0">
              <a:buNone/>
              <a:defRPr sz="800"/>
            </a:lvl4pPr>
            <a:lvl5pPr marL="1657528" indent="0">
              <a:buNone/>
              <a:defRPr sz="800"/>
            </a:lvl5pPr>
            <a:lvl6pPr marL="2071911" indent="0">
              <a:buNone/>
              <a:defRPr sz="800"/>
            </a:lvl6pPr>
            <a:lvl7pPr marL="2486294" indent="0">
              <a:buNone/>
              <a:defRPr sz="800"/>
            </a:lvl7pPr>
            <a:lvl8pPr marL="2900676" indent="0">
              <a:buNone/>
              <a:defRPr sz="800"/>
            </a:lvl8pPr>
            <a:lvl9pPr marL="3315059" indent="0">
              <a:buNone/>
              <a:defRPr sz="8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11.07.2015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Yvonne Leifels - SQM 2015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00655F7-08BE-E340-AFD0-5425FAEDE3C3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0419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5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5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382" indent="0">
              <a:buNone/>
              <a:defRPr sz="2500"/>
            </a:lvl2pPr>
            <a:lvl3pPr marL="828764" indent="0">
              <a:buNone/>
              <a:defRPr sz="2200"/>
            </a:lvl3pPr>
            <a:lvl4pPr marL="1243146" indent="0">
              <a:buNone/>
              <a:defRPr sz="1800"/>
            </a:lvl4pPr>
            <a:lvl5pPr marL="1657528" indent="0">
              <a:buNone/>
              <a:defRPr sz="1800"/>
            </a:lvl5pPr>
            <a:lvl6pPr marL="2071911" indent="0">
              <a:buNone/>
              <a:defRPr sz="1800"/>
            </a:lvl6pPr>
            <a:lvl7pPr marL="2486294" indent="0">
              <a:buNone/>
              <a:defRPr sz="1800"/>
            </a:lvl7pPr>
            <a:lvl8pPr marL="2900676" indent="0">
              <a:buNone/>
              <a:defRPr sz="1800"/>
            </a:lvl8pPr>
            <a:lvl9pPr marL="3315059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5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382" indent="0">
              <a:buNone/>
              <a:defRPr sz="1100"/>
            </a:lvl2pPr>
            <a:lvl3pPr marL="828764" indent="0">
              <a:buNone/>
              <a:defRPr sz="900"/>
            </a:lvl3pPr>
            <a:lvl4pPr marL="1243146" indent="0">
              <a:buNone/>
              <a:defRPr sz="800"/>
            </a:lvl4pPr>
            <a:lvl5pPr marL="1657528" indent="0">
              <a:buNone/>
              <a:defRPr sz="800"/>
            </a:lvl5pPr>
            <a:lvl6pPr marL="2071911" indent="0">
              <a:buNone/>
              <a:defRPr sz="800"/>
            </a:lvl6pPr>
            <a:lvl7pPr marL="2486294" indent="0">
              <a:buNone/>
              <a:defRPr sz="800"/>
            </a:lvl7pPr>
            <a:lvl8pPr marL="2900676" indent="0">
              <a:buNone/>
              <a:defRPr sz="800"/>
            </a:lvl8pPr>
            <a:lvl9pPr marL="3315059" indent="0">
              <a:buNone/>
              <a:defRPr sz="8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11.07.2015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Yvonne Leifels - SQM 2015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D586B9-EEBD-C64C-B494-7F709FC96B30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6419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11.07.2015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Yvonne Leifels - SQM 2015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132C3C7-6271-5043-BCA7-754F098D0EA6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1493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442" y="237626"/>
            <a:ext cx="2043360" cy="5841253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0" y="237626"/>
            <a:ext cx="5994720" cy="5841253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11.07.2015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Yvonne Leifels - SQM 2015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98EE30E-4F6B-A948-8541-B5870A4BCFB5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7807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0" tIns="45677" rIns="91350" bIns="45677"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" name="AutoShape 6" descr="Bildergebnis für jinr dubna"/>
          <p:cNvSpPr>
            <a:spLocks noChangeAspect="1" noChangeArrowheads="1"/>
          </p:cNvSpPr>
          <p:nvPr userDrawn="1"/>
        </p:nvSpPr>
        <p:spPr bwMode="auto">
          <a:xfrm>
            <a:off x="155579" y="-14445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50" tIns="45677" rIns="91350" bIns="45677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8" descr="Bildergebnis für jinr dubna"/>
          <p:cNvSpPr>
            <a:spLocks noChangeAspect="1" noChangeArrowheads="1"/>
          </p:cNvSpPr>
          <p:nvPr userDrawn="1"/>
        </p:nvSpPr>
        <p:spPr bwMode="auto">
          <a:xfrm>
            <a:off x="307975" y="79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50" tIns="45677" rIns="91350" bIns="45677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AutoShape 10" descr="Bildergebnis für jinr dubna"/>
          <p:cNvSpPr>
            <a:spLocks noChangeAspect="1" noChangeArrowheads="1"/>
          </p:cNvSpPr>
          <p:nvPr userDrawn="1"/>
        </p:nvSpPr>
        <p:spPr bwMode="auto">
          <a:xfrm>
            <a:off x="460375" y="1603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50" tIns="45677" rIns="91350" bIns="45677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8444" name="Picture 12" descr="http://innovation.jinr.ru/admin/images/JINR_blue.gif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 trans="32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407" y="1235876"/>
            <a:ext cx="6086475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433620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5116071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6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1133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C00000"/>
              </a:buClr>
              <a:buSzPct val="110000"/>
              <a:defRPr/>
            </a:lvl1pPr>
            <a:lvl2pPr>
              <a:buClr>
                <a:srgbClr val="C00000"/>
              </a:buClr>
              <a:buSzPct val="110000"/>
              <a:defRPr/>
            </a:lvl2pPr>
            <a:lvl3pPr>
              <a:buClr>
                <a:srgbClr val="C00000"/>
              </a:buClr>
              <a:buSzPct val="110000"/>
              <a:defRPr/>
            </a:lvl3pPr>
            <a:lvl4pPr>
              <a:buClr>
                <a:srgbClr val="C00000"/>
              </a:buClr>
              <a:buSzPct val="110000"/>
              <a:defRPr/>
            </a:lvl4pPr>
            <a:lvl5pPr>
              <a:buClr>
                <a:srgbClr val="C00000"/>
              </a:buClr>
              <a:buSzPct val="110000"/>
              <a:defRPr/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53" y="6552652"/>
            <a:ext cx="825285" cy="365125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11.07.2015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20"/>
            <a:ext cx="2895600" cy="357157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Yvonne Leifels - SQM 2015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328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2" y="6552652"/>
            <a:ext cx="849831" cy="365125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11.07.2015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20"/>
            <a:ext cx="2895600" cy="357157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Yvonne Leifels - SQM 2015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652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C00000"/>
              </a:buClr>
              <a:buSzPct val="110000"/>
              <a:defRPr/>
            </a:lvl1pPr>
            <a:lvl2pPr>
              <a:buClr>
                <a:srgbClr val="C00000"/>
              </a:buClr>
              <a:buSzPct val="110000"/>
              <a:defRPr/>
            </a:lvl2pPr>
            <a:lvl3pPr>
              <a:buClr>
                <a:srgbClr val="C00000"/>
              </a:buClr>
              <a:buSzPct val="110000"/>
              <a:defRPr/>
            </a:lvl3pPr>
            <a:lvl4pPr>
              <a:buClr>
                <a:srgbClr val="C00000"/>
              </a:buClr>
              <a:buSzPct val="110000"/>
              <a:defRPr/>
            </a:lvl4pPr>
            <a:lvl5pPr>
              <a:buClr>
                <a:srgbClr val="C00000"/>
              </a:buClr>
              <a:buSzPct val="110000"/>
              <a:defRPr/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53" y="6552652"/>
            <a:ext cx="825285" cy="365125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11.07.2015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20"/>
            <a:ext cx="2895600" cy="357157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Yvonne Leifels - SQM 2015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2" y="6552652"/>
            <a:ext cx="849831" cy="365125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11.07.2015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20"/>
            <a:ext cx="2895600" cy="357157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Yvonne Leifels - SQM 2015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621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11.07.2015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prstClr val="white"/>
                </a:solidFill>
              </a:rPr>
              <a:t>Yvonne Leifels - SQM 2015</a:t>
            </a:r>
            <a:endParaRPr lang="de-DE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68D8BEC-E682-1945-93FD-1FCEA0E912A5}" type="slidenum">
              <a:rPr lang="de-DE">
                <a:solidFill>
                  <a:prstClr val="white"/>
                </a:solidFill>
              </a:rPr>
              <a:pPr/>
              <a:t>‹Nr.›</a:t>
            </a:fld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4636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597" indent="0" algn="ctr">
              <a:buNone/>
              <a:defRPr/>
            </a:lvl2pPr>
            <a:lvl3pPr marL="829194" indent="0" algn="ctr">
              <a:buNone/>
              <a:defRPr/>
            </a:lvl3pPr>
            <a:lvl4pPr marL="1243791" indent="0" algn="ctr">
              <a:buNone/>
              <a:defRPr/>
            </a:lvl4pPr>
            <a:lvl5pPr marL="1658388" indent="0" algn="ctr">
              <a:buNone/>
              <a:defRPr/>
            </a:lvl5pPr>
            <a:lvl6pPr marL="2072986" indent="0" algn="ctr">
              <a:buNone/>
              <a:defRPr/>
            </a:lvl6pPr>
            <a:lvl7pPr marL="2487583" indent="0" algn="ctr">
              <a:buNone/>
              <a:defRPr/>
            </a:lvl7pPr>
            <a:lvl8pPr marL="2902180" indent="0" algn="ctr">
              <a:buNone/>
              <a:defRPr/>
            </a:lvl8pPr>
            <a:lvl9pPr marL="3316777" indent="0" algn="ctr">
              <a:buNone/>
              <a:defRPr/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40ED220-D9FA-2143-8097-B7C5614836A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0478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A75697D-12FD-D246-8DE3-13A7C3ACD259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1941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6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597" indent="0">
              <a:buNone/>
              <a:defRPr sz="1600"/>
            </a:lvl2pPr>
            <a:lvl3pPr marL="829194" indent="0">
              <a:buNone/>
              <a:defRPr sz="1500"/>
            </a:lvl3pPr>
            <a:lvl4pPr marL="1243791" indent="0">
              <a:buNone/>
              <a:defRPr sz="1300"/>
            </a:lvl4pPr>
            <a:lvl5pPr marL="1658388" indent="0">
              <a:buNone/>
              <a:defRPr sz="1300"/>
            </a:lvl5pPr>
            <a:lvl6pPr marL="2072986" indent="0">
              <a:buNone/>
              <a:defRPr sz="1300"/>
            </a:lvl6pPr>
            <a:lvl7pPr marL="2487583" indent="0">
              <a:buNone/>
              <a:defRPr sz="1300"/>
            </a:lvl7pPr>
            <a:lvl8pPr marL="2902180" indent="0">
              <a:buNone/>
              <a:defRPr sz="1300"/>
            </a:lvl8pPr>
            <a:lvl9pPr marL="3316777" indent="0">
              <a:buNone/>
              <a:defRPr sz="13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DB92D3E-93AB-5E48-A970-E84EAC8F704E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98389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0" y="1604332"/>
            <a:ext cx="4019040" cy="4474550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3762" y="1604332"/>
            <a:ext cx="4019040" cy="4474550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5266088-16E3-E148-9855-E8B683CBD423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44125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2" y="275073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597" indent="0">
              <a:buNone/>
              <a:defRPr sz="1800" b="1"/>
            </a:lvl2pPr>
            <a:lvl3pPr marL="829194" indent="0">
              <a:buNone/>
              <a:defRPr sz="1600" b="1"/>
            </a:lvl3pPr>
            <a:lvl4pPr marL="1243791" indent="0">
              <a:buNone/>
              <a:defRPr sz="1500" b="1"/>
            </a:lvl4pPr>
            <a:lvl5pPr marL="1658388" indent="0">
              <a:buNone/>
              <a:defRPr sz="1500" b="1"/>
            </a:lvl5pPr>
            <a:lvl6pPr marL="2072986" indent="0">
              <a:buNone/>
              <a:defRPr sz="1500" b="1"/>
            </a:lvl6pPr>
            <a:lvl7pPr marL="2487583" indent="0">
              <a:buNone/>
              <a:defRPr sz="1500" b="1"/>
            </a:lvl7pPr>
            <a:lvl8pPr marL="2902180" indent="0">
              <a:buNone/>
              <a:defRPr sz="1500" b="1"/>
            </a:lvl8pPr>
            <a:lvl9pPr marL="3316777" indent="0">
              <a:buNone/>
              <a:defRPr sz="15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597" indent="0">
              <a:buNone/>
              <a:defRPr sz="1800" b="1"/>
            </a:lvl2pPr>
            <a:lvl3pPr marL="829194" indent="0">
              <a:buNone/>
              <a:defRPr sz="1600" b="1"/>
            </a:lvl3pPr>
            <a:lvl4pPr marL="1243791" indent="0">
              <a:buNone/>
              <a:defRPr sz="1500" b="1"/>
            </a:lvl4pPr>
            <a:lvl5pPr marL="1658388" indent="0">
              <a:buNone/>
              <a:defRPr sz="1500" b="1"/>
            </a:lvl5pPr>
            <a:lvl6pPr marL="2072986" indent="0">
              <a:buNone/>
              <a:defRPr sz="1500" b="1"/>
            </a:lvl6pPr>
            <a:lvl7pPr marL="2487583" indent="0">
              <a:buNone/>
              <a:defRPr sz="1500" b="1"/>
            </a:lvl7pPr>
            <a:lvl8pPr marL="2902180" indent="0">
              <a:buNone/>
              <a:defRPr sz="1500" b="1"/>
            </a:lvl8pPr>
            <a:lvl9pPr marL="3316777" indent="0">
              <a:buNone/>
              <a:defRPr sz="15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08343EA-7C0B-884E-9154-966D31C7675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12414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69D15F4-4FB0-9B45-8337-232819ED9F9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12181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68D8BEC-E682-1945-93FD-1FCEA0E912A5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59514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4" y="273632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4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597" indent="0">
              <a:buNone/>
              <a:defRPr sz="1100"/>
            </a:lvl2pPr>
            <a:lvl3pPr marL="829194" indent="0">
              <a:buNone/>
              <a:defRPr sz="900"/>
            </a:lvl3pPr>
            <a:lvl4pPr marL="1243791" indent="0">
              <a:buNone/>
              <a:defRPr sz="800"/>
            </a:lvl4pPr>
            <a:lvl5pPr marL="1658388" indent="0">
              <a:buNone/>
              <a:defRPr sz="800"/>
            </a:lvl5pPr>
            <a:lvl6pPr marL="2072986" indent="0">
              <a:buNone/>
              <a:defRPr sz="800"/>
            </a:lvl6pPr>
            <a:lvl7pPr marL="2487583" indent="0">
              <a:buNone/>
              <a:defRPr sz="800"/>
            </a:lvl7pPr>
            <a:lvl8pPr marL="2902180" indent="0">
              <a:buNone/>
              <a:defRPr sz="800"/>
            </a:lvl8pPr>
            <a:lvl9pPr marL="3316777" indent="0">
              <a:buNone/>
              <a:defRPr sz="8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00655F7-08BE-E340-AFD0-5425FAEDE3C3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5169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2" y="6552652"/>
            <a:ext cx="849831" cy="365125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11.07.2015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20"/>
            <a:ext cx="2895600" cy="357157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Yvonne Leifels - SQM 2015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4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4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597" indent="0">
              <a:buNone/>
              <a:defRPr sz="2500"/>
            </a:lvl2pPr>
            <a:lvl3pPr marL="829194" indent="0">
              <a:buNone/>
              <a:defRPr sz="2200"/>
            </a:lvl3pPr>
            <a:lvl4pPr marL="1243791" indent="0">
              <a:buNone/>
              <a:defRPr sz="1800"/>
            </a:lvl4pPr>
            <a:lvl5pPr marL="1658388" indent="0">
              <a:buNone/>
              <a:defRPr sz="1800"/>
            </a:lvl5pPr>
            <a:lvl6pPr marL="2072986" indent="0">
              <a:buNone/>
              <a:defRPr sz="1800"/>
            </a:lvl6pPr>
            <a:lvl7pPr marL="2487583" indent="0">
              <a:buNone/>
              <a:defRPr sz="1800"/>
            </a:lvl7pPr>
            <a:lvl8pPr marL="2902180" indent="0">
              <a:buNone/>
              <a:defRPr sz="1800"/>
            </a:lvl8pPr>
            <a:lvl9pPr marL="3316777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4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597" indent="0">
              <a:buNone/>
              <a:defRPr sz="1100"/>
            </a:lvl2pPr>
            <a:lvl3pPr marL="829194" indent="0">
              <a:buNone/>
              <a:defRPr sz="900"/>
            </a:lvl3pPr>
            <a:lvl4pPr marL="1243791" indent="0">
              <a:buNone/>
              <a:defRPr sz="800"/>
            </a:lvl4pPr>
            <a:lvl5pPr marL="1658388" indent="0">
              <a:buNone/>
              <a:defRPr sz="800"/>
            </a:lvl5pPr>
            <a:lvl6pPr marL="2072986" indent="0">
              <a:buNone/>
              <a:defRPr sz="800"/>
            </a:lvl6pPr>
            <a:lvl7pPr marL="2487583" indent="0">
              <a:buNone/>
              <a:defRPr sz="800"/>
            </a:lvl7pPr>
            <a:lvl8pPr marL="2902180" indent="0">
              <a:buNone/>
              <a:defRPr sz="800"/>
            </a:lvl8pPr>
            <a:lvl9pPr marL="3316777" indent="0">
              <a:buNone/>
              <a:defRPr sz="8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D586B9-EEBD-C64C-B494-7F709FC96B30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32767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132C3C7-6271-5043-BCA7-754F098D0EA6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50551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442" y="237626"/>
            <a:ext cx="2043360" cy="5841253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0" y="237626"/>
            <a:ext cx="5994720" cy="5841253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98EE30E-4F6B-A948-8541-B5870A4BCFB5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90160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6 July 2015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V.Kekelidze, SQM-2015, Dubna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F541E2-37FC-4A5F-8AA9-84DEF7FD6602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8770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6 July 2015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V.Kekelidze, SQM-2015, Dubna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80217B-8183-4E7A-98AC-12846F6965A4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6694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6 July 2015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V.Kekelidze, SQM-2015, Dubna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95884D-8A42-48F6-9C61-CA18CA3AD003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2377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6 July 2015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V.Kekelidze, SQM-2015, Dubna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F401F9-AB59-4D48-914B-A4843DDFC68C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1591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6 July 2015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V.Kekelidze, SQM-2015, Dubna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1E91FD-C6A2-44A0-AF4B-9F6CFC8FED9B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7184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6 July 2015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V.Kekelidze, SQM-2015, Dubna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CB4037-B1E1-45DC-8300-9D287C81F4C6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4784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6 July 2015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V.Kekelidze, SQM-2015, Dubna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407510-CD4E-4320-B1B7-E77576364A88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694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2" y="6552652"/>
            <a:ext cx="849831" cy="365125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11.07.2015</a:t>
            </a:r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20"/>
            <a:ext cx="2895600" cy="357157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Yvonne Leifels - SQM 2015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6 July 2015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V.Kekelidze, SQM-2015, Dubna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865147-A597-4F83-9CC4-709243971B52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1613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6 July 2015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V.Kekelidze, SQM-2015, Dubna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CB83AC-D26F-47F5-AF95-E58C81BCC3A6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5860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6 July 2015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V.Kekelidze, SQM-2015, Dubna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11278-9E03-40C4-9000-C63267982393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5539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6 July 2015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V.Kekelidze, SQM-2015, Dubna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DA0658-F0A9-4CA4-A7FB-67CC34A960A1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8464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6 July 2015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V.Kekelidze, SQM-2015, Dubna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15243B-F150-4F61-8794-094FAA8AA85A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3066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6 July 2015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V.Kekelidze, SQM-2015, Dubna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A998C-65D7-46C3-82E3-15AC5AD9C5C2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4164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6 July 2015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V.Kekelidze, SQM-2015, Dubna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43C02-C722-44F4-A713-B7A91DFFCF51}" type="slidenum">
              <a:rPr lang="ru-RU">
                <a:solidFill>
                  <a:srgbClr val="000000"/>
                </a:solidFill>
              </a:rPr>
              <a:pPr/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4856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2" y="6552652"/>
            <a:ext cx="849831" cy="365125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11.07.2015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20"/>
            <a:ext cx="2895600" cy="357157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Yvonne Leifels - SQM 2015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456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odèle de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910492" y="6524869"/>
            <a:ext cx="8182709" cy="1"/>
          </a:xfrm>
          <a:prstGeom prst="line">
            <a:avLst/>
          </a:prstGeom>
          <a:ln w="50800">
            <a:solidFill>
              <a:srgbClr val="3DA642"/>
            </a:solidFill>
            <a:round/>
          </a:ln>
        </p:spPr>
        <p:txBody>
          <a:bodyPr lIns="0" tIns="0" rIns="0" bIns="0" anchor="ctr"/>
          <a:lstStyle/>
          <a:p>
            <a:pPr defTabSz="4572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589039" y="6545970"/>
            <a:ext cx="8182708" cy="24161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40640" marR="40640" algn="r" defTabSz="914400">
              <a:buClr>
                <a:srgbClr val="0080FF"/>
              </a:buClr>
              <a:buFont typeface="Arial"/>
              <a:buNone/>
              <a:defRPr sz="1800">
                <a:uFillTx/>
              </a:defRPr>
            </a:pPr>
            <a:r>
              <a:rPr sz="1100" b="1" kern="0">
                <a:solidFill>
                  <a:srgbClr val="FF7920"/>
                </a:solidFill>
                <a:uFill>
                  <a:solidFill>
                    <a:srgbClr val="FF7920"/>
                  </a:solidFill>
                </a:uFill>
                <a:latin typeface="Arial"/>
                <a:ea typeface="+mj-ea"/>
                <a:cs typeface="Arial"/>
                <a:sym typeface="Arial"/>
              </a:rPr>
              <a:t>Arnaud Le Fèvre </a:t>
            </a:r>
            <a:r>
              <a:rPr sz="1100" kern="0">
                <a:solidFill>
                  <a:srgbClr val="FF7920"/>
                </a:solidFill>
                <a:uFill>
                  <a:solidFill>
                    <a:srgbClr val="FF7920"/>
                  </a:solidFill>
                </a:uFill>
                <a:latin typeface="Arial"/>
                <a:ea typeface="+mj-ea"/>
                <a:cs typeface="Arial"/>
                <a:sym typeface="Arial"/>
              </a:rPr>
              <a:t>-  Strange Quark Matter  – July 2015 – Dubna, Russia	</a:t>
            </a:r>
          </a:p>
        </p:txBody>
      </p:sp>
      <p:pic>
        <p:nvPicPr>
          <p:cNvPr id="12" name="gsi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015" y="6149730"/>
            <a:ext cx="914401" cy="492371"/>
          </a:xfrm>
          <a:prstGeom prst="rect">
            <a:avLst/>
          </a:prstGeom>
          <a:ln w="3175">
            <a:miter lim="400000"/>
          </a:ln>
        </p:spPr>
      </p:pic>
      <p:pic>
        <p:nvPicPr>
          <p:cNvPr id="13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7787" y="6100584"/>
            <a:ext cx="914401" cy="398585"/>
          </a:xfrm>
          <a:prstGeom prst="rect">
            <a:avLst/>
          </a:prstGeom>
          <a:ln w="3175">
            <a:round/>
          </a:ln>
        </p:spPr>
      </p:pic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-931" y="61"/>
            <a:ext cx="9145862" cy="1090247"/>
          </a:xfrm>
          <a:prstGeom prst="rect">
            <a:avLst/>
          </a:prstGeom>
          <a:blipFill>
            <a:stretch>
              <a:fillRect/>
            </a:stretch>
          </a:blipFill>
          <a:effectLst>
            <a:outerShdw blurRad="114300" dist="63500" dir="2700000" rotWithShape="0">
              <a:srgbClr val="C0C0C0"/>
            </a:outerShdw>
          </a:effectLst>
        </p:spPr>
        <p:txBody>
          <a:bodyPr lIns="0" tIns="0" rIns="0" bIns="0"/>
          <a:lstStyle/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800" b="1"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</a:rPr>
              <a:t>Texte du titre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508601" y="1459523"/>
            <a:ext cx="8100647" cy="4595447"/>
          </a:xfrm>
          <a:prstGeom prst="rect">
            <a:avLst/>
          </a:prstGeom>
        </p:spPr>
        <p:txBody>
          <a:bodyPr lIns="0" tIns="0" rIns="0" bIns="0"/>
          <a:lstStyle>
            <a:lvl2pPr marL="783590" indent="-285750">
              <a:spcBef>
                <a:spcPts val="600"/>
              </a:spcBef>
              <a:buChar char="–"/>
              <a:defRPr sz="2800"/>
            </a:lvl2pPr>
            <a:lvl3pPr marL="1183639" indent="-228600">
              <a:spcBef>
                <a:spcPts val="500"/>
              </a:spcBef>
              <a:defRPr sz="2400"/>
            </a:lvl3pPr>
            <a:lvl4pPr marL="1640839" indent="-228600">
              <a:spcBef>
                <a:spcPts val="400"/>
              </a:spcBef>
              <a:buChar char="–"/>
              <a:defRPr sz="2000"/>
            </a:lvl4pPr>
            <a:lvl5pPr marL="2098039" indent="-228600">
              <a:spcBef>
                <a:spcPts val="400"/>
              </a:spcBef>
              <a:buChar char="»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Texte niveau 1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Texte niveau 2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Texte niveau 3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Texte niveau 4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Texte niveau 5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xfrm>
            <a:off x="8891270" y="6521792"/>
            <a:ext cx="271586" cy="289972"/>
          </a:xfrm>
          <a:prstGeom prst="rect">
            <a:avLst/>
          </a:prstGeom>
        </p:spPr>
        <p:txBody>
          <a:bodyPr lIns="0" tIns="0" rIns="0" bIns="0"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0166465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Modèle de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800" b="1"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</a:rPr>
              <a:t>Texte du titre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83590" indent="-285750">
              <a:spcBef>
                <a:spcPts val="600"/>
              </a:spcBef>
              <a:buChar char="–"/>
              <a:defRPr sz="2800"/>
            </a:lvl2pPr>
            <a:lvl3pPr marL="1183639" indent="-228600">
              <a:spcBef>
                <a:spcPts val="500"/>
              </a:spcBef>
              <a:defRPr sz="2400"/>
            </a:lvl3pPr>
            <a:lvl4pPr marL="1640839" indent="-228600">
              <a:spcBef>
                <a:spcPts val="400"/>
              </a:spcBef>
              <a:buChar char="–"/>
              <a:defRPr sz="2000"/>
            </a:lvl4pPr>
            <a:lvl5pPr marL="2098039" indent="-228600">
              <a:spcBef>
                <a:spcPts val="400"/>
              </a:spcBef>
              <a:buChar char="»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Texte niveau 1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Texte niveau 2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Texte niveau 3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Texte niveau 4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Texte niveau 5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418490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11.07.2015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Yvonne Leifels - SQM 2015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68D8BEC-E682-1945-93FD-1FCEA0E912A5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08106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0" tIns="45677" rIns="91350" bIns="45677"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" name="AutoShape 6" descr="Bildergebnis für jinr dubna"/>
          <p:cNvSpPr>
            <a:spLocks noChangeAspect="1" noChangeArrowheads="1"/>
          </p:cNvSpPr>
          <p:nvPr userDrawn="1"/>
        </p:nvSpPr>
        <p:spPr bwMode="auto">
          <a:xfrm>
            <a:off x="155579" y="-14445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50" tIns="45677" rIns="91350" bIns="45677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8" descr="Bildergebnis für jinr dubna"/>
          <p:cNvSpPr>
            <a:spLocks noChangeAspect="1" noChangeArrowheads="1"/>
          </p:cNvSpPr>
          <p:nvPr userDrawn="1"/>
        </p:nvSpPr>
        <p:spPr bwMode="auto">
          <a:xfrm>
            <a:off x="307975" y="79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50" tIns="45677" rIns="91350" bIns="45677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AutoShape 10" descr="Bildergebnis für jinr dubna"/>
          <p:cNvSpPr>
            <a:spLocks noChangeAspect="1" noChangeArrowheads="1"/>
          </p:cNvSpPr>
          <p:nvPr userDrawn="1"/>
        </p:nvSpPr>
        <p:spPr bwMode="auto">
          <a:xfrm>
            <a:off x="460375" y="1603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50" tIns="45677" rIns="91350" bIns="45677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8444" name="Picture 12" descr="http://innovation.jinr.ru/admin/images/JINR_blue.gif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 trans="32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407" y="1235876"/>
            <a:ext cx="6086475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433620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5116071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6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3956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C00000"/>
              </a:buClr>
              <a:buSzPct val="110000"/>
              <a:defRPr/>
            </a:lvl1pPr>
            <a:lvl2pPr>
              <a:buClr>
                <a:srgbClr val="C00000"/>
              </a:buClr>
              <a:buSzPct val="110000"/>
              <a:defRPr/>
            </a:lvl2pPr>
            <a:lvl3pPr>
              <a:buClr>
                <a:srgbClr val="C00000"/>
              </a:buClr>
              <a:buSzPct val="110000"/>
              <a:defRPr/>
            </a:lvl3pPr>
            <a:lvl4pPr>
              <a:buClr>
                <a:srgbClr val="C00000"/>
              </a:buClr>
              <a:buSzPct val="110000"/>
              <a:defRPr/>
            </a:lvl4pPr>
            <a:lvl5pPr>
              <a:buClr>
                <a:srgbClr val="C00000"/>
              </a:buClr>
              <a:buSzPct val="110000"/>
              <a:defRPr/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53" y="6552652"/>
            <a:ext cx="825285" cy="365125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11.07.2015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20"/>
            <a:ext cx="2895600" cy="357157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Yvonne Leifels - SQM 2015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63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2" y="6552652"/>
            <a:ext cx="849831" cy="365125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11.07.2015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20"/>
            <a:ext cx="2895600" cy="357157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Yvonne Leifels - SQM 2015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967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2" y="6552652"/>
            <a:ext cx="849831" cy="365125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11.07.2015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20"/>
            <a:ext cx="2895600" cy="357157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Yvonne Leifels - SQM 2015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864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11.07.2015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prstClr val="white"/>
                </a:solidFill>
              </a:rPr>
              <a:t>Yvonne Leifels - SQM 2015</a:t>
            </a:r>
            <a:endParaRPr lang="de-DE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68D8BEC-E682-1945-93FD-1FCEA0E912A5}" type="slidenum">
              <a:rPr lang="de-DE">
                <a:solidFill>
                  <a:prstClr val="white"/>
                </a:solidFill>
              </a:rPr>
              <a:pPr/>
              <a:t>‹Nr.›</a:t>
            </a:fld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1171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0" tIns="45677" rIns="91350" bIns="45677"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" name="AutoShape 6" descr="Bildergebnis für jinr dubna"/>
          <p:cNvSpPr>
            <a:spLocks noChangeAspect="1" noChangeArrowheads="1"/>
          </p:cNvSpPr>
          <p:nvPr userDrawn="1"/>
        </p:nvSpPr>
        <p:spPr bwMode="auto">
          <a:xfrm>
            <a:off x="155579" y="-14445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50" tIns="45677" rIns="91350" bIns="45677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8" descr="Bildergebnis für jinr dubna"/>
          <p:cNvSpPr>
            <a:spLocks noChangeAspect="1" noChangeArrowheads="1"/>
          </p:cNvSpPr>
          <p:nvPr userDrawn="1"/>
        </p:nvSpPr>
        <p:spPr bwMode="auto">
          <a:xfrm>
            <a:off x="307975" y="79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50" tIns="45677" rIns="91350" bIns="45677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AutoShape 10" descr="Bildergebnis für jinr dubna"/>
          <p:cNvSpPr>
            <a:spLocks noChangeAspect="1" noChangeArrowheads="1"/>
          </p:cNvSpPr>
          <p:nvPr userDrawn="1"/>
        </p:nvSpPr>
        <p:spPr bwMode="auto">
          <a:xfrm>
            <a:off x="460375" y="1603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50" tIns="45677" rIns="91350" bIns="45677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8444" name="Picture 12" descr="http://innovation.jinr.ru/admin/images/JINR_blue.gif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 trans="32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407" y="1235876"/>
            <a:ext cx="6086475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433620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5116071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6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9289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C00000"/>
              </a:buClr>
              <a:buSzPct val="110000"/>
              <a:defRPr/>
            </a:lvl1pPr>
            <a:lvl2pPr>
              <a:buClr>
                <a:srgbClr val="C00000"/>
              </a:buClr>
              <a:buSzPct val="110000"/>
              <a:defRPr/>
            </a:lvl2pPr>
            <a:lvl3pPr>
              <a:buClr>
                <a:srgbClr val="C00000"/>
              </a:buClr>
              <a:buSzPct val="110000"/>
              <a:defRPr/>
            </a:lvl3pPr>
            <a:lvl4pPr>
              <a:buClr>
                <a:srgbClr val="C00000"/>
              </a:buClr>
              <a:buSzPct val="110000"/>
              <a:defRPr/>
            </a:lvl4pPr>
            <a:lvl5pPr>
              <a:buClr>
                <a:srgbClr val="C00000"/>
              </a:buClr>
              <a:buSzPct val="110000"/>
              <a:defRPr/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53" y="6552652"/>
            <a:ext cx="825285" cy="365125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11.07.2015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20"/>
            <a:ext cx="2895600" cy="357157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Yvonne Leifels - SQM 2015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666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2" y="6552652"/>
            <a:ext cx="849831" cy="365125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11.07.2015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20"/>
            <a:ext cx="2895600" cy="357157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Yvonne Leifels - SQM 2015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542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2" y="6552652"/>
            <a:ext cx="849831" cy="365125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11.07.2015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20"/>
            <a:ext cx="2895600" cy="357157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Yvonne Leifels - SQM 2015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912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11.07.2015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prstClr val="white"/>
                </a:solidFill>
              </a:rPr>
              <a:t>Yvonne Leifels - SQM 2015</a:t>
            </a:r>
            <a:endParaRPr lang="de-DE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68D8BEC-E682-1945-93FD-1FCEA0E912A5}" type="slidenum">
              <a:rPr lang="de-DE">
                <a:solidFill>
                  <a:prstClr val="white"/>
                </a:solidFill>
              </a:rPr>
              <a:pPr/>
              <a:t>‹Nr.›</a:t>
            </a:fld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372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382" indent="0" algn="ctr">
              <a:buNone/>
              <a:defRPr/>
            </a:lvl2pPr>
            <a:lvl3pPr marL="828764" indent="0" algn="ctr">
              <a:buNone/>
              <a:defRPr/>
            </a:lvl3pPr>
            <a:lvl4pPr marL="1243146" indent="0" algn="ctr">
              <a:buNone/>
              <a:defRPr/>
            </a:lvl4pPr>
            <a:lvl5pPr marL="1657528" indent="0" algn="ctr">
              <a:buNone/>
              <a:defRPr/>
            </a:lvl5pPr>
            <a:lvl6pPr marL="2071911" indent="0" algn="ctr">
              <a:buNone/>
              <a:defRPr/>
            </a:lvl6pPr>
            <a:lvl7pPr marL="2486294" indent="0" algn="ctr">
              <a:buNone/>
              <a:defRPr/>
            </a:lvl7pPr>
            <a:lvl8pPr marL="2900676" indent="0" algn="ctr">
              <a:buNone/>
              <a:defRPr/>
            </a:lvl8pPr>
            <a:lvl9pPr marL="3315059" indent="0" algn="ctr">
              <a:buNone/>
              <a:defRPr/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11.07.2015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Yvonne Leifels - SQM 2015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40ED220-D9FA-2143-8097-B7C5614836A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59121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SQM 2015, Dubna, 11 July 2015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V. Friese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442A5-51FD-4113-BF80-E9907D86DA2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304329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SQM 2015, Dubna, 11 July 2015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V. Friese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5CB93-D475-425A-9278-CF36C936187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728059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4" y="2906715"/>
            <a:ext cx="7772400" cy="150018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8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0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1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SQM 2015, Dubna, 11 July 2015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V. Friese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24142F-CEDE-47C0-8EA1-CF0E8C89137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772430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1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1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SQM 2015, Dubna, 11 July 2015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V. Friese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16095F-EBB8-41A4-8901-B7A7BBE2447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918522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4" indent="0">
              <a:buNone/>
              <a:defRPr sz="1800" b="1"/>
            </a:lvl3pPr>
            <a:lvl4pPr marL="1371441" indent="0">
              <a:buNone/>
              <a:defRPr sz="1600" b="1"/>
            </a:lvl4pPr>
            <a:lvl5pPr marL="1828589" indent="0">
              <a:buNone/>
              <a:defRPr sz="1600" b="1"/>
            </a:lvl5pPr>
            <a:lvl6pPr marL="2285737" indent="0">
              <a:buNone/>
              <a:defRPr sz="1600" b="1"/>
            </a:lvl6pPr>
            <a:lvl7pPr marL="2742883" indent="0">
              <a:buNone/>
              <a:defRPr sz="1600" b="1"/>
            </a:lvl7pPr>
            <a:lvl8pPr marL="3200030" indent="0">
              <a:buNone/>
              <a:defRPr sz="1600" b="1"/>
            </a:lvl8pPr>
            <a:lvl9pPr marL="3657178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4" indent="0">
              <a:buNone/>
              <a:defRPr sz="1800" b="1"/>
            </a:lvl3pPr>
            <a:lvl4pPr marL="1371441" indent="0">
              <a:buNone/>
              <a:defRPr sz="1600" b="1"/>
            </a:lvl4pPr>
            <a:lvl5pPr marL="1828589" indent="0">
              <a:buNone/>
              <a:defRPr sz="1600" b="1"/>
            </a:lvl5pPr>
            <a:lvl6pPr marL="2285737" indent="0">
              <a:buNone/>
              <a:defRPr sz="1600" b="1"/>
            </a:lvl6pPr>
            <a:lvl7pPr marL="2742883" indent="0">
              <a:buNone/>
              <a:defRPr sz="1600" b="1"/>
            </a:lvl7pPr>
            <a:lvl8pPr marL="3200030" indent="0">
              <a:buNone/>
              <a:defRPr sz="1600" b="1"/>
            </a:lvl8pPr>
            <a:lvl9pPr marL="3657178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SQM 2015, Dubna, 11 July 2015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V. Friese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F9C56A-ED0D-4E49-831E-D67DAC448A6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211808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SQM 2015, Dubna, 11 July 2015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V. Friese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074A9A-027B-4E76-9AC3-A413C6E0B44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819700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SQM 2015, Dubna, 11 July 2015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V. Friese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097DF4-8EAD-47F9-BBC8-996C9AB3D92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332949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47" indent="0">
              <a:buNone/>
              <a:defRPr sz="1200"/>
            </a:lvl2pPr>
            <a:lvl3pPr marL="914294" indent="0">
              <a:buNone/>
              <a:defRPr sz="1000"/>
            </a:lvl3pPr>
            <a:lvl4pPr marL="1371441" indent="0">
              <a:buNone/>
              <a:defRPr sz="900"/>
            </a:lvl4pPr>
            <a:lvl5pPr marL="1828589" indent="0">
              <a:buNone/>
              <a:defRPr sz="900"/>
            </a:lvl5pPr>
            <a:lvl6pPr marL="2285737" indent="0">
              <a:buNone/>
              <a:defRPr sz="900"/>
            </a:lvl6pPr>
            <a:lvl7pPr marL="2742883" indent="0">
              <a:buNone/>
              <a:defRPr sz="900"/>
            </a:lvl7pPr>
            <a:lvl8pPr marL="3200030" indent="0">
              <a:buNone/>
              <a:defRPr sz="900"/>
            </a:lvl8pPr>
            <a:lvl9pPr marL="3657178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SQM 2015, Dubna, 11 July 2015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V. Friese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00DDBB-C01E-4293-AA3E-E29945BD20D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836075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9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47" indent="0">
              <a:buNone/>
              <a:defRPr sz="2800"/>
            </a:lvl2pPr>
            <a:lvl3pPr marL="914294" indent="0">
              <a:buNone/>
              <a:defRPr sz="2400"/>
            </a:lvl3pPr>
            <a:lvl4pPr marL="1371441" indent="0">
              <a:buNone/>
              <a:defRPr sz="2000"/>
            </a:lvl4pPr>
            <a:lvl5pPr marL="1828589" indent="0">
              <a:buNone/>
              <a:defRPr sz="2000"/>
            </a:lvl5pPr>
            <a:lvl6pPr marL="2285737" indent="0">
              <a:buNone/>
              <a:defRPr sz="2000"/>
            </a:lvl6pPr>
            <a:lvl7pPr marL="2742883" indent="0">
              <a:buNone/>
              <a:defRPr sz="2000"/>
            </a:lvl7pPr>
            <a:lvl8pPr marL="3200030" indent="0">
              <a:buNone/>
              <a:defRPr sz="2000"/>
            </a:lvl8pPr>
            <a:lvl9pPr marL="3657178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9" y="5367339"/>
            <a:ext cx="54864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147" indent="0">
              <a:buNone/>
              <a:defRPr sz="1200"/>
            </a:lvl2pPr>
            <a:lvl3pPr marL="914294" indent="0">
              <a:buNone/>
              <a:defRPr sz="1000"/>
            </a:lvl3pPr>
            <a:lvl4pPr marL="1371441" indent="0">
              <a:buNone/>
              <a:defRPr sz="900"/>
            </a:lvl4pPr>
            <a:lvl5pPr marL="1828589" indent="0">
              <a:buNone/>
              <a:defRPr sz="900"/>
            </a:lvl5pPr>
            <a:lvl6pPr marL="2285737" indent="0">
              <a:buNone/>
              <a:defRPr sz="900"/>
            </a:lvl6pPr>
            <a:lvl7pPr marL="2742883" indent="0">
              <a:buNone/>
              <a:defRPr sz="900"/>
            </a:lvl7pPr>
            <a:lvl8pPr marL="3200030" indent="0">
              <a:buNone/>
              <a:defRPr sz="900"/>
            </a:lvl8pPr>
            <a:lvl9pPr marL="3657178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SQM 2015, Dubna, 11 July 2015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V. Friese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A55BFC-4400-4370-8E53-15BA843A2A6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037670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SQM 2015, Dubna, 11 July 2015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V. Friese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827DEF-A517-42BA-9C0F-F6E7AED296F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67111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11.07.2015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Yvonne Leifels - SQM 2015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A75697D-12FD-D246-8DE3-13A7C3ACD259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16447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1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SQM 2015, Dubna, 11 July 2015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V. Friese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B98D05-1F97-4DBB-BD5B-B7EDD5A892E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875323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0" tIns="45677" rIns="91350" bIns="45677"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" name="AutoShape 6" descr="Bildergebnis für jinr dubna"/>
          <p:cNvSpPr>
            <a:spLocks noChangeAspect="1" noChangeArrowheads="1"/>
          </p:cNvSpPr>
          <p:nvPr userDrawn="1"/>
        </p:nvSpPr>
        <p:spPr bwMode="auto">
          <a:xfrm>
            <a:off x="155579" y="-14445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50" tIns="45677" rIns="91350" bIns="45677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8" descr="Bildergebnis für jinr dubna"/>
          <p:cNvSpPr>
            <a:spLocks noChangeAspect="1" noChangeArrowheads="1"/>
          </p:cNvSpPr>
          <p:nvPr userDrawn="1"/>
        </p:nvSpPr>
        <p:spPr bwMode="auto">
          <a:xfrm>
            <a:off x="307975" y="79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50" tIns="45677" rIns="91350" bIns="45677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AutoShape 10" descr="Bildergebnis für jinr dubna"/>
          <p:cNvSpPr>
            <a:spLocks noChangeAspect="1" noChangeArrowheads="1"/>
          </p:cNvSpPr>
          <p:nvPr userDrawn="1"/>
        </p:nvSpPr>
        <p:spPr bwMode="auto">
          <a:xfrm>
            <a:off x="460375" y="1603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50" tIns="45677" rIns="91350" bIns="45677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8444" name="Picture 12" descr="http://innovation.jinr.ru/admin/images/JINR_blue.gif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 trans="32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407" y="1235876"/>
            <a:ext cx="6086475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433620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5116071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6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0556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C00000"/>
              </a:buClr>
              <a:buSzPct val="110000"/>
              <a:defRPr/>
            </a:lvl1pPr>
            <a:lvl2pPr>
              <a:buClr>
                <a:srgbClr val="C00000"/>
              </a:buClr>
              <a:buSzPct val="110000"/>
              <a:defRPr/>
            </a:lvl2pPr>
            <a:lvl3pPr>
              <a:buClr>
                <a:srgbClr val="C00000"/>
              </a:buClr>
              <a:buSzPct val="110000"/>
              <a:defRPr/>
            </a:lvl3pPr>
            <a:lvl4pPr>
              <a:buClr>
                <a:srgbClr val="C00000"/>
              </a:buClr>
              <a:buSzPct val="110000"/>
              <a:defRPr/>
            </a:lvl4pPr>
            <a:lvl5pPr>
              <a:buClr>
                <a:srgbClr val="C00000"/>
              </a:buClr>
              <a:buSzPct val="110000"/>
              <a:defRPr/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53" y="6552652"/>
            <a:ext cx="825285" cy="365125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11.07.2015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20"/>
            <a:ext cx="2895600" cy="357157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Yvonne Leifels - SQM 2015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504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2" y="6552652"/>
            <a:ext cx="849831" cy="365125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11.07.2015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20"/>
            <a:ext cx="2895600" cy="357157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Yvonne Leifels - SQM 2015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36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2" y="6552652"/>
            <a:ext cx="849831" cy="365125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11.07.2015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20"/>
            <a:ext cx="2895600" cy="357157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Yvonne Leifels - SQM 2015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50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11.07.2015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prstClr val="white"/>
                </a:solidFill>
              </a:rPr>
              <a:t>Yvonne Leifels - SQM 2015</a:t>
            </a:r>
            <a:endParaRPr lang="de-DE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68D8BEC-E682-1945-93FD-1FCEA0E912A5}" type="slidenum">
              <a:rPr lang="de-DE">
                <a:solidFill>
                  <a:prstClr val="white"/>
                </a:solidFill>
              </a:rPr>
              <a:pPr/>
              <a:t>‹Nr.›</a:t>
            </a:fld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773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71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382" indent="0">
              <a:buNone/>
              <a:defRPr sz="1600"/>
            </a:lvl2pPr>
            <a:lvl3pPr marL="828764" indent="0">
              <a:buNone/>
              <a:defRPr sz="1500"/>
            </a:lvl3pPr>
            <a:lvl4pPr marL="1243146" indent="0">
              <a:buNone/>
              <a:defRPr sz="1300"/>
            </a:lvl4pPr>
            <a:lvl5pPr marL="1657528" indent="0">
              <a:buNone/>
              <a:defRPr sz="1300"/>
            </a:lvl5pPr>
            <a:lvl6pPr marL="2071911" indent="0">
              <a:buNone/>
              <a:defRPr sz="1300"/>
            </a:lvl6pPr>
            <a:lvl7pPr marL="2486294" indent="0">
              <a:buNone/>
              <a:defRPr sz="1300"/>
            </a:lvl7pPr>
            <a:lvl8pPr marL="2900676" indent="0">
              <a:buNone/>
              <a:defRPr sz="1300"/>
            </a:lvl8pPr>
            <a:lvl9pPr marL="3315059" indent="0">
              <a:buNone/>
              <a:defRPr sz="13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11.07.2015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Yvonne Leifels - SQM 2015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DB92D3E-93AB-5E48-A970-E84EAC8F704E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9227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0" y="1604334"/>
            <a:ext cx="4019040" cy="4474550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3762" y="1604334"/>
            <a:ext cx="4019040" cy="4474550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11.07.2015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Yvonne Leifels - SQM 2015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5266088-16E3-E148-9855-E8B683CBD423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5493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1.gif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.gif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1.gif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1.gif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0" tIns="45677" rIns="91350" bIns="45677"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350" tIns="45677" rIns="91350" bIns="45677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52"/>
            <a:ext cx="744898" cy="365125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r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72" y="6620377"/>
            <a:ext cx="3780832" cy="246221"/>
          </a:xfrm>
          <a:prstGeom prst="rect">
            <a:avLst/>
          </a:prstGeom>
          <a:noFill/>
        </p:spPr>
        <p:txBody>
          <a:bodyPr wrap="square" lIns="91350" tIns="45677" rIns="91350" bIns="45677" rtlCol="0" anchor="ctr">
            <a:spAutoFit/>
          </a:bodyPr>
          <a:lstStyle/>
          <a:p>
            <a:pPr marL="0" marR="0" indent="0" algn="l" defTabSz="456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chemeClr val="bg1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59793"/>
            <a:ext cx="6242342" cy="787557"/>
          </a:xfrm>
          <a:prstGeom prst="rect">
            <a:avLst/>
          </a:prstGeom>
        </p:spPr>
        <p:txBody>
          <a:bodyPr vert="horz" lIns="91350" tIns="45677" rIns="91350" bIns="45677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0" tIns="45677" rIns="91350" bIns="45677"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0" tIns="45677" rIns="91350" bIns="45677"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991350" y="6552652"/>
            <a:ext cx="957480" cy="365125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de-DE" smtClean="0">
                <a:solidFill>
                  <a:schemeClr val="bg1"/>
                </a:solidFill>
              </a:rPr>
              <a:t>11.07.2015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20"/>
            <a:ext cx="2895600" cy="357157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mtClean="0"/>
              <a:t>Yvonne Leifels - SQM 2015</a:t>
            </a:r>
            <a:endParaRPr lang="de-DE" dirty="0"/>
          </a:p>
        </p:txBody>
      </p:sp>
      <p:pic>
        <p:nvPicPr>
          <p:cNvPr id="17410" name="Picture 2" descr="STRANGENESS IN QUARK MATTER  2015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228" y="13648"/>
            <a:ext cx="1407383" cy="9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79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6772" rtl="0" eaLnBrk="1" latinLnBrk="0" hangingPunct="1">
        <a:spcBef>
          <a:spcPct val="0"/>
        </a:spcBef>
        <a:buNone/>
        <a:defRPr sz="2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580" indent="-342580" algn="l" defTabSz="456772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257" indent="-285483" algn="l" defTabSz="456772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1935" indent="-228387" algn="l" defTabSz="456772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598708" indent="-228387" algn="l" defTabSz="456772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5482" indent="-228387" algn="l" defTabSz="456772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2255" indent="-228387" algn="l" defTabSz="45677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029" indent="-228387" algn="l" defTabSz="45677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803" indent="-228387" algn="l" defTabSz="45677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576" indent="-228387" algn="l" defTabSz="45677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72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48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22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94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68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42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12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88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CD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1863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0"/>
            <a:tileRect/>
          </a:gradFill>
        </p:spPr>
        <p:txBody>
          <a:bodyPr vert="horz" lIns="91429" tIns="45715" rIns="91429" bIns="45715" rtlCol="0" anchor="ctr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Mastertextformat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2711450" y="6499225"/>
            <a:ext cx="365125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ctr" defTabSz="457147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SQM 2015, Dubna, 11 July 2015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57200" y="6499225"/>
            <a:ext cx="1912938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 defTabSz="457147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V. Friese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89863" y="6488113"/>
            <a:ext cx="896937" cy="365125"/>
          </a:xfrm>
          <a:prstGeom prst="rect">
            <a:avLst/>
          </a:prstGeom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E94FC539-178C-4273-9C5B-FF9DE50951B7}" type="slidenum">
              <a:rPr lang="de-DE" altLang="de-DE" smtClean="0">
                <a:ea typeface="ＭＳ Ｐゴシック" pitchFamily="34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altLang="de-DE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8210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hf hdr="0"/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3500" kern="1200">
          <a:solidFill>
            <a:srgbClr val="953735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3500">
          <a:solidFill>
            <a:srgbClr val="953735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3500">
          <a:solidFill>
            <a:srgbClr val="953735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3500">
          <a:solidFill>
            <a:srgbClr val="953735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3500">
          <a:solidFill>
            <a:srgbClr val="953735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5pPr>
      <a:lvl6pPr marL="457147" algn="ctr" defTabSz="457147" rtl="0" fontAlgn="base">
        <a:spcBef>
          <a:spcPct val="0"/>
        </a:spcBef>
        <a:spcAft>
          <a:spcPct val="0"/>
        </a:spcAft>
        <a:defRPr sz="3500">
          <a:solidFill>
            <a:srgbClr val="953735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914294" algn="ctr" defTabSz="457147" rtl="0" fontAlgn="base">
        <a:spcBef>
          <a:spcPct val="0"/>
        </a:spcBef>
        <a:spcAft>
          <a:spcPct val="0"/>
        </a:spcAft>
        <a:defRPr sz="3500">
          <a:solidFill>
            <a:srgbClr val="953735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371441" algn="ctr" defTabSz="457147" rtl="0" fontAlgn="base">
        <a:spcBef>
          <a:spcPct val="0"/>
        </a:spcBef>
        <a:spcAft>
          <a:spcPct val="0"/>
        </a:spcAft>
        <a:defRPr sz="3500">
          <a:solidFill>
            <a:srgbClr val="953735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828589" algn="ctr" defTabSz="457147" rtl="0" fontAlgn="base">
        <a:spcBef>
          <a:spcPct val="0"/>
        </a:spcBef>
        <a:spcAft>
          <a:spcPct val="0"/>
        </a:spcAft>
        <a:defRPr sz="3500">
          <a:solidFill>
            <a:srgbClr val="953735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2514309" indent="-228574" algn="l" defTabSz="4571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6" indent="-228574" algn="l" defTabSz="4571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05" indent="-228574" algn="l" defTabSz="4571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2" indent="-228574" algn="l" defTabSz="4571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7" algn="l" defTabSz="4571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4" algn="l" defTabSz="4571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1" algn="l" defTabSz="4571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9" algn="l" defTabSz="4571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7" algn="l" defTabSz="4571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3" algn="l" defTabSz="4571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0" algn="l" defTabSz="4571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8" algn="l" defTabSz="4571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0" tIns="45677" rIns="91350" bIns="45677"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350" tIns="45677" rIns="91350" bIns="45677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52"/>
            <a:ext cx="744898" cy="365125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r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 dirty="0">
              <a:solidFill>
                <a:prstClr val="white"/>
              </a:solidFill>
            </a:endParaRPr>
          </a:p>
        </p:txBody>
      </p:sp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72" y="6620377"/>
            <a:ext cx="3780832" cy="246221"/>
          </a:xfrm>
          <a:prstGeom prst="rect">
            <a:avLst/>
          </a:prstGeom>
          <a:noFill/>
        </p:spPr>
        <p:txBody>
          <a:bodyPr wrap="square" lIns="91350" tIns="45677" rIns="91350" bIns="45677" rtlCol="0" anchor="ctr">
            <a:spAutoFit/>
          </a:bodyPr>
          <a:lstStyle/>
          <a:p>
            <a:pPr>
              <a:defRPr/>
            </a:pPr>
            <a:r>
              <a:rPr lang="de-DE" sz="1000" dirty="0" smtClean="0">
                <a:solidFill>
                  <a:prstClr val="white"/>
                </a:solidFill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59793"/>
            <a:ext cx="6242342" cy="787557"/>
          </a:xfrm>
          <a:prstGeom prst="rect">
            <a:avLst/>
          </a:prstGeom>
        </p:spPr>
        <p:txBody>
          <a:bodyPr vert="horz" lIns="91350" tIns="45677" rIns="91350" bIns="45677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0" tIns="45677" rIns="91350" bIns="45677"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0" tIns="45677" rIns="91350" bIns="45677"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991350" y="6552652"/>
            <a:ext cx="957480" cy="365125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11.07.2015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20"/>
            <a:ext cx="2895600" cy="357157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white"/>
                </a:solidFill>
              </a:rPr>
              <a:t>Yvonne Leifels - SQM 2015</a:t>
            </a:r>
            <a:endParaRPr lang="de-DE" dirty="0">
              <a:solidFill>
                <a:prstClr val="white"/>
              </a:solidFill>
            </a:endParaRPr>
          </a:p>
        </p:txBody>
      </p:sp>
      <p:pic>
        <p:nvPicPr>
          <p:cNvPr id="17410" name="Picture 2" descr="STRANGENESS IN QUARK MATTER  2015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228" y="13648"/>
            <a:ext cx="1407383" cy="9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871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6772" rtl="0" eaLnBrk="1" latinLnBrk="0" hangingPunct="1">
        <a:spcBef>
          <a:spcPct val="0"/>
        </a:spcBef>
        <a:buNone/>
        <a:defRPr sz="2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580" indent="-342580" algn="l" defTabSz="456772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257" indent="-285483" algn="l" defTabSz="456772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1935" indent="-228387" algn="l" defTabSz="456772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598708" indent="-228387" algn="l" defTabSz="456772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5482" indent="-228387" algn="l" defTabSz="456772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2255" indent="-228387" algn="l" defTabSz="45677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029" indent="-228387" algn="l" defTabSz="45677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803" indent="-228387" algn="l" defTabSz="45677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576" indent="-228387" algn="l" defTabSz="45677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72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48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22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94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68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42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12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88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5" y="237633"/>
            <a:ext cx="8176320" cy="1129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Klicken Sie, um das Format des Titeltextes zu bearbeiten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5" y="1604334"/>
            <a:ext cx="8176320" cy="447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2545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Klicken Sie, um die Formate des Gliederungstextes zu bearbeiten</a:t>
            </a:r>
          </a:p>
          <a:p>
            <a:pPr lvl="1"/>
            <a:r>
              <a:rPr lang="en-GB"/>
              <a:t>Zweite Gliederungsebene</a:t>
            </a:r>
          </a:p>
          <a:p>
            <a:pPr lvl="2"/>
            <a:r>
              <a:rPr lang="en-GB"/>
              <a:t>Dritte Gliederungsebene</a:t>
            </a:r>
          </a:p>
          <a:p>
            <a:pPr lvl="3"/>
            <a:r>
              <a:rPr lang="en-GB"/>
              <a:t>Vierte Gliederungsebene</a:t>
            </a:r>
          </a:p>
          <a:p>
            <a:pPr lvl="4"/>
            <a:r>
              <a:rPr lang="en-GB"/>
              <a:t>Fünfte Gliederungsebene</a:t>
            </a:r>
          </a:p>
          <a:p>
            <a:pPr lvl="4"/>
            <a:r>
              <a:rPr lang="en-GB"/>
              <a:t>Sechste Gliederungsebene</a:t>
            </a:r>
          </a:p>
          <a:p>
            <a:pPr lvl="4"/>
            <a:r>
              <a:rPr lang="en-GB"/>
              <a:t>Siebente Gliederungsebene</a:t>
            </a:r>
          </a:p>
          <a:p>
            <a:pPr lvl="4"/>
            <a:r>
              <a:rPr lang="en-GB"/>
              <a:t>Achte Gliederungsebene</a:t>
            </a:r>
          </a:p>
          <a:p>
            <a:pPr lvl="4"/>
            <a:r>
              <a:rPr lang="en-GB"/>
              <a:t>Neunte Gliederungsebene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0" y="6247376"/>
            <a:ext cx="2077920" cy="42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14382" algn="l"/>
                <a:tab pos="828764" algn="l"/>
                <a:tab pos="1243146" algn="l"/>
                <a:tab pos="1657528" algn="l"/>
                <a:tab pos="2071911" algn="l"/>
                <a:tab pos="2486294" algn="l"/>
                <a:tab pos="2900676" algn="l"/>
                <a:tab pos="3315059" algn="l"/>
                <a:tab pos="3729440" algn="l"/>
                <a:tab pos="4143821" algn="l"/>
                <a:tab pos="4558205" algn="l"/>
                <a:tab pos="4972586" algn="l"/>
                <a:tab pos="5386969" algn="l"/>
                <a:tab pos="5801353" algn="l"/>
                <a:tab pos="6215732" algn="l"/>
                <a:tab pos="6630117" algn="l"/>
                <a:tab pos="7044499" algn="l"/>
                <a:tab pos="7458881" algn="l"/>
                <a:tab pos="7873263" algn="l"/>
                <a:tab pos="8287647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1438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de-DE" smtClean="0"/>
              <a:t>11.07.2015</a:t>
            </a:r>
            <a:endParaRPr lang="de-DE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680" y="6247376"/>
            <a:ext cx="2846880" cy="42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14382" algn="l"/>
                <a:tab pos="828764" algn="l"/>
                <a:tab pos="1243146" algn="l"/>
                <a:tab pos="1657528" algn="l"/>
                <a:tab pos="2071911" algn="l"/>
                <a:tab pos="2486294" algn="l"/>
                <a:tab pos="2900676" algn="l"/>
                <a:tab pos="3315059" algn="l"/>
                <a:tab pos="3729440" algn="l"/>
                <a:tab pos="4143821" algn="l"/>
                <a:tab pos="4558205" algn="l"/>
                <a:tab pos="4972586" algn="l"/>
                <a:tab pos="5386969" algn="l"/>
                <a:tab pos="5801353" algn="l"/>
                <a:tab pos="6215732" algn="l"/>
                <a:tab pos="6630117" algn="l"/>
                <a:tab pos="7044499" algn="l"/>
                <a:tab pos="7458881" algn="l"/>
                <a:tab pos="7873263" algn="l"/>
                <a:tab pos="8287647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1438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de-DE" smtClean="0"/>
              <a:t>Yvonne Leifels - SQM 2015</a:t>
            </a: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20" y="6247376"/>
            <a:ext cx="2077920" cy="42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14382" algn="l"/>
                <a:tab pos="828764" algn="l"/>
                <a:tab pos="1243146" algn="l"/>
                <a:tab pos="1657528" algn="l"/>
                <a:tab pos="2071911" algn="l"/>
                <a:tab pos="2486294" algn="l"/>
                <a:tab pos="2900676" algn="l"/>
                <a:tab pos="3315059" algn="l"/>
                <a:tab pos="3729440" algn="l"/>
                <a:tab pos="4143821" algn="l"/>
                <a:tab pos="4558205" algn="l"/>
                <a:tab pos="4972586" algn="l"/>
                <a:tab pos="5386969" algn="l"/>
                <a:tab pos="5801353" algn="l"/>
                <a:tab pos="6215732" algn="l"/>
                <a:tab pos="6630117" algn="l"/>
                <a:tab pos="7044499" algn="l"/>
                <a:tab pos="7458881" algn="l"/>
                <a:tab pos="7873263" algn="l"/>
                <a:tab pos="8287647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1438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285FDFAC-9A10-1F48-A2B8-8ADEDBA4239A}" type="slidenum">
              <a:rPr lang="de-DE" smtClean="0"/>
              <a:pPr defTabSz="414382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3276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hdr="0"/>
  <p:txStyles>
    <p:titleStyle>
      <a:lvl1pPr algn="ctr" defTabSz="41438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marL="673371" indent="-258989" algn="ctr" defTabSz="41438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SimSun" charset="0"/>
        </a:defRPr>
      </a:lvl2pPr>
      <a:lvl3pPr marL="1035954" indent="-207192" algn="ctr" defTabSz="41438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SimSun" charset="0"/>
        </a:defRPr>
      </a:lvl3pPr>
      <a:lvl4pPr marL="1450338" indent="-207192" algn="ctr" defTabSz="41438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SimSun" charset="0"/>
        </a:defRPr>
      </a:lvl4pPr>
      <a:lvl5pPr marL="1864720" indent="-207192" algn="ctr" defTabSz="41438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SimSun" charset="0"/>
        </a:defRPr>
      </a:lvl5pPr>
      <a:lvl6pPr marL="2279103" indent="-207192" algn="ctr" defTabSz="41438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SimSun" charset="0"/>
        </a:defRPr>
      </a:lvl6pPr>
      <a:lvl7pPr marL="2693485" indent="-207192" algn="ctr" defTabSz="41438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SimSun" charset="0"/>
        </a:defRPr>
      </a:lvl7pPr>
      <a:lvl8pPr marL="3107870" indent="-207192" algn="ctr" defTabSz="41438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SimSun" charset="0"/>
        </a:defRPr>
      </a:lvl8pPr>
      <a:lvl9pPr marL="3522250" indent="-207192" algn="ctr" defTabSz="41438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SimSun" charset="0"/>
        </a:defRPr>
      </a:lvl9pPr>
    </p:titleStyle>
    <p:bodyStyle>
      <a:lvl1pPr marL="310787" indent="-310787" algn="l" defTabSz="414382" rtl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3371" indent="-258989" algn="l" defTabSz="414382" rtl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charset="0"/>
        <a:defRPr sz="2500">
          <a:solidFill>
            <a:srgbClr val="000000"/>
          </a:solidFill>
          <a:latin typeface="+mn-lt"/>
          <a:ea typeface="+mn-ea"/>
          <a:cs typeface="+mn-cs"/>
        </a:defRPr>
      </a:lvl2pPr>
      <a:lvl3pPr marL="1035954" indent="-207192" algn="l" defTabSz="414382" rtl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450338" indent="-207192" algn="l" defTabSz="414382" rtl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4pPr>
      <a:lvl5pPr marL="1864720" indent="-207192" algn="l" defTabSz="414382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5pPr>
      <a:lvl6pPr marL="2279103" indent="-207192" algn="l" defTabSz="414382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6pPr>
      <a:lvl7pPr marL="2693485" indent="-207192" algn="l" defTabSz="414382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7pPr>
      <a:lvl8pPr marL="3107870" indent="-207192" algn="l" defTabSz="414382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8pPr>
      <a:lvl9pPr marL="3522250" indent="-207192" algn="l" defTabSz="414382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43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382" algn="l" defTabSz="4143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8764" algn="l" defTabSz="4143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146" algn="l" defTabSz="4143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7528" algn="l" defTabSz="4143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1911" algn="l" defTabSz="4143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6294" algn="l" defTabSz="4143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0676" algn="l" defTabSz="4143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5059" algn="l" defTabSz="4143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0" tIns="45677" rIns="91350" bIns="45677"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350" tIns="45677" rIns="91350" bIns="45677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52"/>
            <a:ext cx="744898" cy="365125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r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 dirty="0">
              <a:solidFill>
                <a:prstClr val="white"/>
              </a:solidFill>
            </a:endParaRPr>
          </a:p>
        </p:txBody>
      </p:sp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72" y="6620377"/>
            <a:ext cx="3780832" cy="246221"/>
          </a:xfrm>
          <a:prstGeom prst="rect">
            <a:avLst/>
          </a:prstGeom>
          <a:noFill/>
        </p:spPr>
        <p:txBody>
          <a:bodyPr wrap="square" lIns="91350" tIns="45677" rIns="91350" bIns="45677" rtlCol="0" anchor="ctr">
            <a:spAutoFit/>
          </a:bodyPr>
          <a:lstStyle/>
          <a:p>
            <a:pPr>
              <a:defRPr/>
            </a:pPr>
            <a:r>
              <a:rPr lang="de-DE" sz="1000" dirty="0" smtClean="0">
                <a:solidFill>
                  <a:prstClr val="white"/>
                </a:solidFill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59793"/>
            <a:ext cx="6242342" cy="787557"/>
          </a:xfrm>
          <a:prstGeom prst="rect">
            <a:avLst/>
          </a:prstGeom>
        </p:spPr>
        <p:txBody>
          <a:bodyPr vert="horz" lIns="91350" tIns="45677" rIns="91350" bIns="45677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0" tIns="45677" rIns="91350" bIns="45677"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0" tIns="45677" rIns="91350" bIns="45677"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991350" y="6552652"/>
            <a:ext cx="957480" cy="365125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11.07.2015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20"/>
            <a:ext cx="2895600" cy="357157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white"/>
                </a:solidFill>
              </a:rPr>
              <a:t>Yvonne Leifels - SQM 2015</a:t>
            </a:r>
            <a:endParaRPr lang="de-DE" dirty="0">
              <a:solidFill>
                <a:prstClr val="white"/>
              </a:solidFill>
            </a:endParaRPr>
          </a:p>
        </p:txBody>
      </p:sp>
      <p:pic>
        <p:nvPicPr>
          <p:cNvPr id="17410" name="Picture 2" descr="STRANGENESS IN QUARK MATTER  2015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228" y="13648"/>
            <a:ext cx="1407383" cy="9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28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6772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580" indent="-342580" algn="l" defTabSz="456772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257" indent="-285483" algn="l" defTabSz="456772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1935" indent="-228387" algn="l" defTabSz="456772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598708" indent="-228387" algn="l" defTabSz="456772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5482" indent="-228387" algn="l" defTabSz="456772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2255" indent="-228387" algn="l" defTabSz="45677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029" indent="-228387" algn="l" defTabSz="45677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803" indent="-228387" algn="l" defTabSz="45677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576" indent="-228387" algn="l" defTabSz="45677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72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48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22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94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68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42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12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88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4" y="237628"/>
            <a:ext cx="8176320" cy="1129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Klicken Sie, um das Format des Titeltextes zu bearbeiten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4" y="1604332"/>
            <a:ext cx="8176320" cy="447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25463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Klicken Sie, um die Formate des Gliederungstextes zu bearbeiten</a:t>
            </a:r>
          </a:p>
          <a:p>
            <a:pPr lvl="1"/>
            <a:r>
              <a:rPr lang="en-GB"/>
              <a:t>Zweite Gliederungsebene</a:t>
            </a:r>
          </a:p>
          <a:p>
            <a:pPr lvl="2"/>
            <a:r>
              <a:rPr lang="en-GB"/>
              <a:t>Dritte Gliederungsebene</a:t>
            </a:r>
          </a:p>
          <a:p>
            <a:pPr lvl="3"/>
            <a:r>
              <a:rPr lang="en-GB"/>
              <a:t>Vierte Gliederungsebene</a:t>
            </a:r>
          </a:p>
          <a:p>
            <a:pPr lvl="4"/>
            <a:r>
              <a:rPr lang="en-GB"/>
              <a:t>Fünfte Gliederungsebene</a:t>
            </a:r>
          </a:p>
          <a:p>
            <a:pPr lvl="4"/>
            <a:r>
              <a:rPr lang="en-GB"/>
              <a:t>Sechste Gliederungsebene</a:t>
            </a:r>
          </a:p>
          <a:p>
            <a:pPr lvl="4"/>
            <a:r>
              <a:rPr lang="en-GB"/>
              <a:t>Siebente Gliederungsebene</a:t>
            </a:r>
          </a:p>
          <a:p>
            <a:pPr lvl="4"/>
            <a:r>
              <a:rPr lang="en-GB"/>
              <a:t>Achte Gliederungsebene</a:t>
            </a:r>
          </a:p>
          <a:p>
            <a:pPr lvl="4"/>
            <a:r>
              <a:rPr lang="en-GB"/>
              <a:t>Neunte Gliederungsebene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0" y="6247376"/>
            <a:ext cx="2077920" cy="42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14597" algn="l"/>
                <a:tab pos="829194" algn="l"/>
                <a:tab pos="1243791" algn="l"/>
                <a:tab pos="1658388" algn="l"/>
                <a:tab pos="2072986" algn="l"/>
                <a:tab pos="2487583" algn="l"/>
                <a:tab pos="2902180" algn="l"/>
                <a:tab pos="3316777" algn="l"/>
                <a:tab pos="3731374" algn="l"/>
                <a:tab pos="4145971" algn="l"/>
                <a:tab pos="4560568" algn="l"/>
                <a:tab pos="4975165" algn="l"/>
                <a:tab pos="5389763" algn="l"/>
                <a:tab pos="5804361" algn="l"/>
                <a:tab pos="6218957" algn="l"/>
                <a:tab pos="6633554" algn="l"/>
                <a:tab pos="7048152" algn="l"/>
                <a:tab pos="7462748" algn="l"/>
                <a:tab pos="7877346" algn="l"/>
                <a:tab pos="8291944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1459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de-DE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680" y="6247376"/>
            <a:ext cx="2846880" cy="42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14597" algn="l"/>
                <a:tab pos="829194" algn="l"/>
                <a:tab pos="1243791" algn="l"/>
                <a:tab pos="1658388" algn="l"/>
                <a:tab pos="2072986" algn="l"/>
                <a:tab pos="2487583" algn="l"/>
                <a:tab pos="2902180" algn="l"/>
                <a:tab pos="3316777" algn="l"/>
                <a:tab pos="3731374" algn="l"/>
                <a:tab pos="4145971" algn="l"/>
                <a:tab pos="4560568" algn="l"/>
                <a:tab pos="4975165" algn="l"/>
                <a:tab pos="5389763" algn="l"/>
                <a:tab pos="5804361" algn="l"/>
                <a:tab pos="6218957" algn="l"/>
                <a:tab pos="6633554" algn="l"/>
                <a:tab pos="7048152" algn="l"/>
                <a:tab pos="7462748" algn="l"/>
                <a:tab pos="7877346" algn="l"/>
                <a:tab pos="8291944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1459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20" y="6247376"/>
            <a:ext cx="2077920" cy="42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14597" algn="l"/>
                <a:tab pos="829194" algn="l"/>
                <a:tab pos="1243791" algn="l"/>
                <a:tab pos="1658388" algn="l"/>
                <a:tab pos="2072986" algn="l"/>
                <a:tab pos="2487583" algn="l"/>
                <a:tab pos="2902180" algn="l"/>
                <a:tab pos="3316777" algn="l"/>
                <a:tab pos="3731374" algn="l"/>
                <a:tab pos="4145971" algn="l"/>
                <a:tab pos="4560568" algn="l"/>
                <a:tab pos="4975165" algn="l"/>
                <a:tab pos="5389763" algn="l"/>
                <a:tab pos="5804361" algn="l"/>
                <a:tab pos="6218957" algn="l"/>
                <a:tab pos="6633554" algn="l"/>
                <a:tab pos="7048152" algn="l"/>
                <a:tab pos="7462748" algn="l"/>
                <a:tab pos="7877346" algn="l"/>
                <a:tab pos="8291944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1459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285FDFAC-9A10-1F48-A2B8-8ADEDBA4239A}" type="slidenum">
              <a:rPr lang="de-DE" smtClean="0"/>
              <a:pPr defTabSz="414597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7126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414597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marL="673720" indent="-259124" algn="ctr" defTabSz="414597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SimSun" charset="0"/>
        </a:defRPr>
      </a:lvl2pPr>
      <a:lvl3pPr marL="1036491" indent="-207299" algn="ctr" defTabSz="414597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SimSun" charset="0"/>
        </a:defRPr>
      </a:lvl3pPr>
      <a:lvl4pPr marL="1451090" indent="-207299" algn="ctr" defTabSz="414597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SimSun" charset="0"/>
        </a:defRPr>
      </a:lvl4pPr>
      <a:lvl5pPr marL="1865687" indent="-207299" algn="ctr" defTabSz="414597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SimSun" charset="0"/>
        </a:defRPr>
      </a:lvl5pPr>
      <a:lvl6pPr marL="2280285" indent="-207299" algn="ctr" defTabSz="414597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SimSun" charset="0"/>
        </a:defRPr>
      </a:lvl6pPr>
      <a:lvl7pPr marL="2694882" indent="-207299" algn="ctr" defTabSz="414597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SimSun" charset="0"/>
        </a:defRPr>
      </a:lvl7pPr>
      <a:lvl8pPr marL="3109480" indent="-207299" algn="ctr" defTabSz="414597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SimSun" charset="0"/>
        </a:defRPr>
      </a:lvl8pPr>
      <a:lvl9pPr marL="3524075" indent="-207299" algn="ctr" defTabSz="414597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SimSun" charset="0"/>
        </a:defRPr>
      </a:lvl9pPr>
    </p:titleStyle>
    <p:bodyStyle>
      <a:lvl1pPr marL="310948" indent="-310948" algn="l" defTabSz="414597" rtl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3720" indent="-259124" algn="l" defTabSz="414597" rtl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charset="0"/>
        <a:defRPr sz="2500">
          <a:solidFill>
            <a:srgbClr val="000000"/>
          </a:solidFill>
          <a:latin typeface="+mn-lt"/>
          <a:ea typeface="+mn-ea"/>
          <a:cs typeface="+mn-cs"/>
        </a:defRPr>
      </a:lvl2pPr>
      <a:lvl3pPr marL="1036491" indent="-207299" algn="l" defTabSz="414597" rtl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451090" indent="-207299" algn="l" defTabSz="414597" rtl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4pPr>
      <a:lvl5pPr marL="1865687" indent="-207299" algn="l" defTabSz="414597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5pPr>
      <a:lvl6pPr marL="2280285" indent="-207299" algn="l" defTabSz="414597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6pPr>
      <a:lvl7pPr marL="2694882" indent="-207299" algn="l" defTabSz="414597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7pPr>
      <a:lvl8pPr marL="3109480" indent="-207299" algn="l" defTabSz="414597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8pPr>
      <a:lvl9pPr marL="3524075" indent="-207299" algn="l" defTabSz="414597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45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597" algn="l" defTabSz="4145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194" algn="l" defTabSz="4145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791" algn="l" defTabSz="4145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388" algn="l" defTabSz="4145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2986" algn="l" defTabSz="4145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7583" algn="l" defTabSz="4145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2180" algn="l" defTabSz="4145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6777" algn="l" defTabSz="4145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6 July 2015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</a:rPr>
              <a:t>V.Kekelidze, SQM-2015, Dubna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33A66F6C-EDA5-4A52-BE43-FDC79D04737F}" type="slidenum">
              <a:rPr lang="ru-RU">
                <a:solidFill>
                  <a:srgbClr val="000000"/>
                </a:solidFill>
                <a:ea typeface="ＭＳ Ｐゴシック" pitchFamily="34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ru-RU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28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990600" y="6604000"/>
            <a:ext cx="8153400" cy="0"/>
          </a:xfrm>
          <a:prstGeom prst="line">
            <a:avLst/>
          </a:prstGeom>
          <a:ln w="63500">
            <a:solidFill>
              <a:srgbClr val="3DA642"/>
            </a:solidFill>
            <a:round/>
          </a:ln>
        </p:spPr>
        <p:txBody>
          <a:bodyPr lIns="50800" tIns="50800" rIns="50800" bIns="50800" anchor="ctr"/>
          <a:lstStyle/>
          <a:p>
            <a:pPr defTabSz="4572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3" name="gsi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250" y="6197600"/>
            <a:ext cx="990600" cy="533400"/>
          </a:xfrm>
          <a:prstGeom prst="rect">
            <a:avLst/>
          </a:prstGeom>
          <a:ln w="3175">
            <a:miter lim="400000"/>
          </a:ln>
        </p:spPr>
      </p:pic>
      <p:pic>
        <p:nvPicPr>
          <p:cNvPr id="4" name="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87669" y="6144357"/>
            <a:ext cx="990601" cy="431801"/>
          </a:xfrm>
          <a:prstGeom prst="rect">
            <a:avLst/>
          </a:prstGeom>
          <a:ln w="3175">
            <a:round/>
          </a:ln>
        </p:spPr>
      </p:pic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-12700" y="0"/>
            <a:ext cx="9169400" cy="1181100"/>
          </a:xfrm>
          <a:prstGeom prst="rect">
            <a:avLst/>
          </a:prstGeom>
          <a:blipFill>
            <a:blip r:embed="rId5"/>
          </a:blipFill>
          <a:ln w="3175">
            <a:miter lim="400000"/>
          </a:ln>
          <a:effectLst>
            <a:outerShdw blurRad="127000" dist="76200" dir="2700000" rotWithShape="0">
              <a:srgbClr val="C0C0C0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800" b="1"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</a:rPr>
              <a:t>Texte du titre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69984" y="1295400"/>
            <a:ext cx="8775701" cy="49784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2pPr marL="783590" indent="-285750">
              <a:spcBef>
                <a:spcPts val="600"/>
              </a:spcBef>
              <a:buChar char="–"/>
              <a:defRPr sz="2800"/>
            </a:lvl2pPr>
            <a:lvl3pPr marL="1183639" indent="-228600">
              <a:spcBef>
                <a:spcPts val="500"/>
              </a:spcBef>
              <a:defRPr sz="2400"/>
            </a:lvl3pPr>
            <a:lvl4pPr marL="1640839" indent="-228600">
              <a:spcBef>
                <a:spcPts val="400"/>
              </a:spcBef>
              <a:buChar char="–"/>
              <a:defRPr sz="2000"/>
            </a:lvl4pPr>
            <a:lvl5pPr marL="2098039" indent="-228600">
              <a:spcBef>
                <a:spcPts val="400"/>
              </a:spcBef>
              <a:buChar char="»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Texte niveau 1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Texte niveau 2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Texte niveau 3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Texte niveau 4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Texte niveau 5</a:t>
            </a:r>
          </a:p>
        </p:txBody>
      </p:sp>
      <p:sp>
        <p:nvSpPr>
          <p:cNvPr id="7" name="Shape 7"/>
          <p:cNvSpPr/>
          <p:nvPr/>
        </p:nvSpPr>
        <p:spPr>
          <a:xfrm>
            <a:off x="462039" y="6609470"/>
            <a:ext cx="8182708" cy="24161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40640" marR="40640" algn="r" defTabSz="914400">
              <a:buClr>
                <a:srgbClr val="0080FF"/>
              </a:buClr>
              <a:buFont typeface="Arial"/>
              <a:buNone/>
              <a:defRPr sz="1800">
                <a:uFillTx/>
              </a:defRPr>
            </a:pPr>
            <a:r>
              <a:rPr sz="1100" b="1" kern="0">
                <a:solidFill>
                  <a:srgbClr val="FF7920"/>
                </a:solidFill>
                <a:uFill>
                  <a:solidFill>
                    <a:srgbClr val="FF7920"/>
                  </a:solidFill>
                </a:uFill>
                <a:latin typeface="Arial"/>
                <a:ea typeface="+mj-ea"/>
                <a:cs typeface="Arial"/>
                <a:sym typeface="Arial"/>
              </a:rPr>
              <a:t>Arnaud Le Fèvre </a:t>
            </a:r>
            <a:r>
              <a:rPr sz="1100" kern="0">
                <a:solidFill>
                  <a:srgbClr val="FF7920"/>
                </a:solidFill>
                <a:uFill>
                  <a:solidFill>
                    <a:srgbClr val="FF7920"/>
                  </a:solidFill>
                </a:uFill>
                <a:latin typeface="Arial"/>
                <a:ea typeface="+mj-ea"/>
                <a:cs typeface="Arial"/>
                <a:sym typeface="Arial"/>
              </a:rPr>
              <a:t>-  Strange Quark Matter  – July 2015 – Dubna, Russia	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xfrm>
            <a:off x="8832427" y="6569494"/>
            <a:ext cx="279401" cy="297787"/>
          </a:xfrm>
          <a:prstGeom prst="rect">
            <a:avLst/>
          </a:prstGeom>
          <a:ln w="3175">
            <a:miter lim="400000"/>
          </a:ln>
        </p:spPr>
        <p:txBody>
          <a:bodyPr wrap="none" lIns="50800" tIns="50800" rIns="50800" bIns="50800">
            <a:spAutoFit/>
          </a:bodyPr>
          <a:lstStyle>
            <a:lvl1pPr marL="0" marR="0" algn="ctr" defTabSz="584200">
              <a:defRPr sz="1300"/>
            </a:lvl1pPr>
          </a:lstStyle>
          <a:p>
            <a:fld id="{86CB4B4D-7CA3-9044-876B-883B54F8677D}" type="slidenum">
              <a:rPr kern="0">
                <a:solidFill>
                  <a:sysClr val="windowText" lastClr="000000"/>
                </a:solidFill>
                <a:uFill>
                  <a:solidFill/>
                </a:uFill>
                <a:sym typeface="Times New Roman"/>
              </a:rPr>
              <a:pPr/>
              <a:t>‹Nr.›</a:t>
            </a:fld>
            <a:endParaRPr kern="0">
              <a:solidFill>
                <a:sysClr val="windowText" lastClr="000000"/>
              </a:solidFill>
              <a:uFill>
                <a:solidFill/>
              </a:uFill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86154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</p:sldLayoutIdLst>
  <p:transition spd="med"/>
  <p:txStyles>
    <p:titleStyle>
      <a:lvl1pPr marL="40640" marR="40640" algn="ctr">
        <a:defRPr sz="2800" b="1">
          <a:solidFill>
            <a:srgbClr val="008F00"/>
          </a:solidFill>
          <a:uFill>
            <a:solidFill>
              <a:srgbClr val="008F00"/>
            </a:solidFill>
          </a:uFill>
          <a:latin typeface="+mj-lt"/>
          <a:ea typeface="+mj-ea"/>
          <a:cs typeface="+mj-cs"/>
          <a:sym typeface="Arial"/>
        </a:defRPr>
      </a:lvl1pPr>
      <a:lvl2pPr marL="40640" marR="40640" indent="228600" algn="ctr">
        <a:defRPr sz="2800" b="1">
          <a:solidFill>
            <a:srgbClr val="008F00"/>
          </a:solidFill>
          <a:uFill>
            <a:solidFill>
              <a:srgbClr val="008F00"/>
            </a:solidFill>
          </a:uFill>
          <a:latin typeface="+mj-lt"/>
          <a:ea typeface="+mj-ea"/>
          <a:cs typeface="+mj-cs"/>
          <a:sym typeface="Arial"/>
        </a:defRPr>
      </a:lvl2pPr>
      <a:lvl3pPr marL="40640" marR="40640" indent="457200" algn="ctr">
        <a:defRPr sz="2800" b="1">
          <a:solidFill>
            <a:srgbClr val="008F00"/>
          </a:solidFill>
          <a:uFill>
            <a:solidFill>
              <a:srgbClr val="008F00"/>
            </a:solidFill>
          </a:uFill>
          <a:latin typeface="+mj-lt"/>
          <a:ea typeface="+mj-ea"/>
          <a:cs typeface="+mj-cs"/>
          <a:sym typeface="Arial"/>
        </a:defRPr>
      </a:lvl3pPr>
      <a:lvl4pPr marL="40640" marR="40640" indent="685800" algn="ctr">
        <a:defRPr sz="2800" b="1">
          <a:solidFill>
            <a:srgbClr val="008F00"/>
          </a:solidFill>
          <a:uFill>
            <a:solidFill>
              <a:srgbClr val="008F00"/>
            </a:solidFill>
          </a:uFill>
          <a:latin typeface="+mj-lt"/>
          <a:ea typeface="+mj-ea"/>
          <a:cs typeface="+mj-cs"/>
          <a:sym typeface="Arial"/>
        </a:defRPr>
      </a:lvl4pPr>
      <a:lvl5pPr marL="40640" marR="40640" indent="914400" algn="ctr">
        <a:defRPr sz="2800" b="1">
          <a:solidFill>
            <a:srgbClr val="008F00"/>
          </a:solidFill>
          <a:uFill>
            <a:solidFill>
              <a:srgbClr val="008F00"/>
            </a:solidFill>
          </a:uFill>
          <a:latin typeface="+mj-lt"/>
          <a:ea typeface="+mj-ea"/>
          <a:cs typeface="+mj-cs"/>
          <a:sym typeface="Arial"/>
        </a:defRPr>
      </a:lvl5pPr>
      <a:lvl6pPr marL="40640" marR="40640" indent="1143000" algn="ctr">
        <a:defRPr sz="2800" b="1">
          <a:solidFill>
            <a:srgbClr val="008F00"/>
          </a:solidFill>
          <a:uFill>
            <a:solidFill>
              <a:srgbClr val="008F00"/>
            </a:solidFill>
          </a:uFill>
          <a:latin typeface="+mj-lt"/>
          <a:ea typeface="+mj-ea"/>
          <a:cs typeface="+mj-cs"/>
          <a:sym typeface="Arial"/>
        </a:defRPr>
      </a:lvl6pPr>
      <a:lvl7pPr marL="40640" marR="40640" indent="1371600" algn="ctr">
        <a:defRPr sz="2800" b="1">
          <a:solidFill>
            <a:srgbClr val="008F00"/>
          </a:solidFill>
          <a:uFill>
            <a:solidFill>
              <a:srgbClr val="008F00"/>
            </a:solidFill>
          </a:uFill>
          <a:latin typeface="+mj-lt"/>
          <a:ea typeface="+mj-ea"/>
          <a:cs typeface="+mj-cs"/>
          <a:sym typeface="Arial"/>
        </a:defRPr>
      </a:lvl7pPr>
      <a:lvl8pPr marL="40640" marR="40640" indent="1600200" algn="ctr">
        <a:defRPr sz="2800" b="1">
          <a:solidFill>
            <a:srgbClr val="008F00"/>
          </a:solidFill>
          <a:uFill>
            <a:solidFill>
              <a:srgbClr val="008F00"/>
            </a:solidFill>
          </a:uFill>
          <a:latin typeface="+mj-lt"/>
          <a:ea typeface="+mj-ea"/>
          <a:cs typeface="+mj-cs"/>
          <a:sym typeface="Arial"/>
        </a:defRPr>
      </a:lvl8pPr>
      <a:lvl9pPr marL="40640" marR="40640" indent="1828800" algn="ctr">
        <a:defRPr sz="2800" b="1">
          <a:solidFill>
            <a:srgbClr val="008F00"/>
          </a:solidFill>
          <a:uFill>
            <a:solidFill>
              <a:srgbClr val="008F00"/>
            </a:solidFill>
          </a:uFill>
          <a:latin typeface="+mj-lt"/>
          <a:ea typeface="+mj-ea"/>
          <a:cs typeface="+mj-cs"/>
          <a:sym typeface="Arial"/>
        </a:defRPr>
      </a:lvl9pPr>
    </p:titleStyle>
    <p:bodyStyle>
      <a:lvl1pPr marL="383540" marR="40640" indent="-342900">
        <a:spcBef>
          <a:spcPts val="700"/>
        </a:spcBef>
        <a:buSzPct val="100000"/>
        <a:buChar char="•"/>
        <a:defRPr sz="3200">
          <a:uFill>
            <a:solidFill/>
          </a:uFill>
          <a:latin typeface="+mn-lt"/>
          <a:ea typeface="+mn-ea"/>
          <a:cs typeface="+mn-cs"/>
          <a:sym typeface="Times New Roman"/>
        </a:defRPr>
      </a:lvl1pPr>
      <a:lvl2pPr marL="824411" marR="40640" indent="-326571">
        <a:spcBef>
          <a:spcPts val="700"/>
        </a:spcBef>
        <a:buSzPct val="100000"/>
        <a:buChar char="•"/>
        <a:defRPr sz="3200">
          <a:uFill>
            <a:solidFill/>
          </a:uFill>
          <a:latin typeface="+mn-lt"/>
          <a:ea typeface="+mn-ea"/>
          <a:cs typeface="+mn-cs"/>
          <a:sym typeface="Times New Roman"/>
        </a:defRPr>
      </a:lvl2pPr>
      <a:lvl3pPr marL="1259839" marR="40640" indent="-304800">
        <a:spcBef>
          <a:spcPts val="700"/>
        </a:spcBef>
        <a:buSzPct val="100000"/>
        <a:buChar char="•"/>
        <a:defRPr sz="3200">
          <a:uFill>
            <a:solidFill/>
          </a:uFill>
          <a:latin typeface="+mn-lt"/>
          <a:ea typeface="+mn-ea"/>
          <a:cs typeface="+mn-cs"/>
          <a:sym typeface="Times New Roman"/>
        </a:defRPr>
      </a:lvl3pPr>
      <a:lvl4pPr marL="1778000" marR="40640" indent="-365760">
        <a:spcBef>
          <a:spcPts val="700"/>
        </a:spcBef>
        <a:buSzPct val="100000"/>
        <a:buChar char="•"/>
        <a:defRPr sz="3200">
          <a:uFill>
            <a:solidFill/>
          </a:uFill>
          <a:latin typeface="+mn-lt"/>
          <a:ea typeface="+mn-ea"/>
          <a:cs typeface="+mn-cs"/>
          <a:sym typeface="Times New Roman"/>
        </a:defRPr>
      </a:lvl4pPr>
      <a:lvl5pPr marL="2235200" marR="40640" indent="-365760">
        <a:spcBef>
          <a:spcPts val="700"/>
        </a:spcBef>
        <a:buSzPct val="100000"/>
        <a:buChar char="•"/>
        <a:defRPr sz="3200">
          <a:uFill>
            <a:solidFill/>
          </a:uFill>
          <a:latin typeface="+mn-lt"/>
          <a:ea typeface="+mn-ea"/>
          <a:cs typeface="+mn-cs"/>
          <a:sym typeface="Times New Roman"/>
        </a:defRPr>
      </a:lvl5pPr>
      <a:lvl6pPr marL="2235200" marR="40640" indent="-365760">
        <a:spcBef>
          <a:spcPts val="700"/>
        </a:spcBef>
        <a:buSzPct val="100000"/>
        <a:buChar char="•"/>
        <a:defRPr sz="3200">
          <a:uFill>
            <a:solidFill/>
          </a:uFill>
          <a:latin typeface="+mn-lt"/>
          <a:ea typeface="+mn-ea"/>
          <a:cs typeface="+mn-cs"/>
          <a:sym typeface="Times New Roman"/>
        </a:defRPr>
      </a:lvl6pPr>
      <a:lvl7pPr marL="2235200" marR="40640" indent="-365760">
        <a:spcBef>
          <a:spcPts val="700"/>
        </a:spcBef>
        <a:buSzPct val="100000"/>
        <a:buChar char="•"/>
        <a:defRPr sz="3200">
          <a:uFill>
            <a:solidFill/>
          </a:uFill>
          <a:latin typeface="+mn-lt"/>
          <a:ea typeface="+mn-ea"/>
          <a:cs typeface="+mn-cs"/>
          <a:sym typeface="Times New Roman"/>
        </a:defRPr>
      </a:lvl7pPr>
      <a:lvl8pPr marL="2235200" marR="40640" indent="-365760">
        <a:spcBef>
          <a:spcPts val="700"/>
        </a:spcBef>
        <a:buSzPct val="100000"/>
        <a:buChar char="•"/>
        <a:defRPr sz="3200">
          <a:uFill>
            <a:solidFill/>
          </a:uFill>
          <a:latin typeface="+mn-lt"/>
          <a:ea typeface="+mn-ea"/>
          <a:cs typeface="+mn-cs"/>
          <a:sym typeface="Times New Roman"/>
        </a:defRPr>
      </a:lvl8pPr>
      <a:lvl9pPr marL="2235200" marR="40640" indent="-365760">
        <a:spcBef>
          <a:spcPts val="700"/>
        </a:spcBef>
        <a:buSzPct val="100000"/>
        <a:buChar char="•"/>
        <a:defRPr sz="3200">
          <a:uFill>
            <a:solidFill/>
          </a:uFill>
          <a:latin typeface="+mn-lt"/>
          <a:ea typeface="+mn-ea"/>
          <a:cs typeface="+mn-cs"/>
          <a:sym typeface="Times New Roman"/>
        </a:defRPr>
      </a:lvl9pPr>
    </p:bodyStyle>
    <p:otherStyle>
      <a:lvl1pPr algn="ctr" defTabSz="584200">
        <a:defRPr sz="13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 New Roman"/>
        </a:defRPr>
      </a:lvl1pPr>
      <a:lvl2pPr indent="228600" algn="ctr" defTabSz="584200">
        <a:defRPr sz="13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 New Roman"/>
        </a:defRPr>
      </a:lvl2pPr>
      <a:lvl3pPr indent="457200" algn="ctr" defTabSz="584200">
        <a:defRPr sz="13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 New Roman"/>
        </a:defRPr>
      </a:lvl3pPr>
      <a:lvl4pPr indent="685800" algn="ctr" defTabSz="584200">
        <a:defRPr sz="13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 New Roman"/>
        </a:defRPr>
      </a:lvl4pPr>
      <a:lvl5pPr indent="914400" algn="ctr" defTabSz="584200">
        <a:defRPr sz="13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 New Roman"/>
        </a:defRPr>
      </a:lvl5pPr>
      <a:lvl6pPr indent="1143000" algn="ctr" defTabSz="584200">
        <a:defRPr sz="13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 New Roman"/>
        </a:defRPr>
      </a:lvl6pPr>
      <a:lvl7pPr indent="1371600" algn="ctr" defTabSz="584200">
        <a:defRPr sz="13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 New Roman"/>
        </a:defRPr>
      </a:lvl7pPr>
      <a:lvl8pPr indent="1600200" algn="ctr" defTabSz="584200">
        <a:defRPr sz="13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 New Roman"/>
        </a:defRPr>
      </a:lvl8pPr>
      <a:lvl9pPr indent="1828800" algn="ctr" defTabSz="584200">
        <a:defRPr sz="13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 New Roman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990600" y="6604000"/>
            <a:ext cx="8153400" cy="0"/>
          </a:xfrm>
          <a:prstGeom prst="line">
            <a:avLst/>
          </a:prstGeom>
          <a:ln w="63500">
            <a:solidFill>
              <a:srgbClr val="3DA642"/>
            </a:solidFill>
            <a:round/>
          </a:ln>
        </p:spPr>
        <p:txBody>
          <a:bodyPr lIns="50800" tIns="50800" rIns="50800" bIns="50800" anchor="ctr"/>
          <a:lstStyle/>
          <a:p>
            <a:pPr defTabSz="4572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3" name="gsi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250" y="6197600"/>
            <a:ext cx="990600" cy="533400"/>
          </a:xfrm>
          <a:prstGeom prst="rect">
            <a:avLst/>
          </a:prstGeom>
          <a:ln w="3175">
            <a:miter lim="400000"/>
          </a:ln>
        </p:spPr>
      </p:pic>
      <p:pic>
        <p:nvPicPr>
          <p:cNvPr id="4" name="imag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87669" y="6144357"/>
            <a:ext cx="990601" cy="431801"/>
          </a:xfrm>
          <a:prstGeom prst="rect">
            <a:avLst/>
          </a:prstGeom>
          <a:ln w="3175">
            <a:round/>
          </a:ln>
        </p:spPr>
      </p:pic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-12700" y="0"/>
            <a:ext cx="9169400" cy="1181100"/>
          </a:xfrm>
          <a:prstGeom prst="rect">
            <a:avLst/>
          </a:prstGeom>
          <a:blipFill>
            <a:blip r:embed="rId6"/>
          </a:blipFill>
          <a:ln w="3175">
            <a:miter lim="400000"/>
          </a:ln>
          <a:effectLst>
            <a:outerShdw blurRad="127000" dist="76200" dir="2700000" rotWithShape="0">
              <a:srgbClr val="C0C0C0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800" b="1"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</a:rPr>
              <a:t>Texte du titre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69984" y="1295400"/>
            <a:ext cx="8775701" cy="49784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2pPr marL="783590" indent="-285750">
              <a:spcBef>
                <a:spcPts val="600"/>
              </a:spcBef>
              <a:buChar char="–"/>
              <a:defRPr sz="2800"/>
            </a:lvl2pPr>
            <a:lvl3pPr marL="1183639" indent="-228600">
              <a:spcBef>
                <a:spcPts val="500"/>
              </a:spcBef>
              <a:defRPr sz="2400"/>
            </a:lvl3pPr>
            <a:lvl4pPr marL="1640839" indent="-228600">
              <a:spcBef>
                <a:spcPts val="400"/>
              </a:spcBef>
              <a:buChar char="–"/>
              <a:defRPr sz="2000"/>
            </a:lvl4pPr>
            <a:lvl5pPr marL="2098039" indent="-228600">
              <a:spcBef>
                <a:spcPts val="400"/>
              </a:spcBef>
              <a:buChar char="»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Texte niveau 1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Texte niveau 2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Texte niveau 3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Texte niveau 4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Texte niveau 5</a:t>
            </a:r>
          </a:p>
        </p:txBody>
      </p:sp>
      <p:sp>
        <p:nvSpPr>
          <p:cNvPr id="7" name="Shape 7"/>
          <p:cNvSpPr/>
          <p:nvPr/>
        </p:nvSpPr>
        <p:spPr>
          <a:xfrm>
            <a:off x="462039" y="6609470"/>
            <a:ext cx="8182708" cy="24161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40640" marR="40640" algn="r" defTabSz="914400">
              <a:buClr>
                <a:srgbClr val="0080FF"/>
              </a:buClr>
              <a:buFont typeface="Arial"/>
              <a:buNone/>
              <a:defRPr sz="1800">
                <a:uFillTx/>
              </a:defRPr>
            </a:pPr>
            <a:r>
              <a:rPr sz="1100" b="1" kern="0">
                <a:solidFill>
                  <a:srgbClr val="FF7920"/>
                </a:solidFill>
                <a:uFill>
                  <a:solidFill>
                    <a:srgbClr val="FF7920"/>
                  </a:solidFill>
                </a:uFill>
                <a:latin typeface="Arial"/>
                <a:ea typeface="+mj-ea"/>
                <a:cs typeface="Arial"/>
                <a:sym typeface="Arial"/>
              </a:rPr>
              <a:t>Arnaud Le Fèvre </a:t>
            </a:r>
            <a:r>
              <a:rPr sz="1100" kern="0">
                <a:solidFill>
                  <a:srgbClr val="FF7920"/>
                </a:solidFill>
                <a:uFill>
                  <a:solidFill>
                    <a:srgbClr val="FF7920"/>
                  </a:solidFill>
                </a:uFill>
                <a:latin typeface="Arial"/>
                <a:ea typeface="+mj-ea"/>
                <a:cs typeface="Arial"/>
                <a:sym typeface="Arial"/>
              </a:rPr>
              <a:t>-  Strange Quark Matter  – July 2015 – Dubna, Russia	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xfrm>
            <a:off x="8832427" y="6569494"/>
            <a:ext cx="279401" cy="297787"/>
          </a:xfrm>
          <a:prstGeom prst="rect">
            <a:avLst/>
          </a:prstGeom>
          <a:ln w="3175">
            <a:miter lim="400000"/>
          </a:ln>
        </p:spPr>
        <p:txBody>
          <a:bodyPr wrap="none" lIns="50800" tIns="50800" rIns="50800" bIns="50800">
            <a:spAutoFit/>
          </a:bodyPr>
          <a:lstStyle>
            <a:lvl1pPr marL="0" marR="0" algn="ctr" defTabSz="584200">
              <a:defRPr sz="1300"/>
            </a:lvl1pPr>
          </a:lstStyle>
          <a:p>
            <a:fld id="{86CB4B4D-7CA3-9044-876B-883B54F8677D}" type="slidenum">
              <a:rPr kern="0">
                <a:solidFill>
                  <a:sysClr val="windowText" lastClr="000000"/>
                </a:solidFill>
                <a:uFill>
                  <a:solidFill/>
                </a:uFill>
                <a:sym typeface="Times New Roman"/>
              </a:rPr>
              <a:pPr/>
              <a:t>‹Nr.›</a:t>
            </a:fld>
            <a:endParaRPr kern="0">
              <a:solidFill>
                <a:sysClr val="windowText" lastClr="000000"/>
              </a:solidFill>
              <a:uFill>
                <a:solidFill/>
              </a:uFill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4439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</p:sldLayoutIdLst>
  <p:transition spd="med"/>
  <p:txStyles>
    <p:titleStyle>
      <a:lvl1pPr marL="40640" marR="40640" algn="ctr">
        <a:defRPr sz="2800" b="1">
          <a:solidFill>
            <a:srgbClr val="008F00"/>
          </a:solidFill>
          <a:uFill>
            <a:solidFill>
              <a:srgbClr val="008F00"/>
            </a:solidFill>
          </a:uFill>
          <a:latin typeface="+mj-lt"/>
          <a:ea typeface="+mj-ea"/>
          <a:cs typeface="+mj-cs"/>
          <a:sym typeface="Arial"/>
        </a:defRPr>
      </a:lvl1pPr>
      <a:lvl2pPr marL="40640" marR="40640" indent="228600" algn="ctr">
        <a:defRPr sz="2800" b="1">
          <a:solidFill>
            <a:srgbClr val="008F00"/>
          </a:solidFill>
          <a:uFill>
            <a:solidFill>
              <a:srgbClr val="008F00"/>
            </a:solidFill>
          </a:uFill>
          <a:latin typeface="+mj-lt"/>
          <a:ea typeface="+mj-ea"/>
          <a:cs typeface="+mj-cs"/>
          <a:sym typeface="Arial"/>
        </a:defRPr>
      </a:lvl2pPr>
      <a:lvl3pPr marL="40640" marR="40640" indent="457200" algn="ctr">
        <a:defRPr sz="2800" b="1">
          <a:solidFill>
            <a:srgbClr val="008F00"/>
          </a:solidFill>
          <a:uFill>
            <a:solidFill>
              <a:srgbClr val="008F00"/>
            </a:solidFill>
          </a:uFill>
          <a:latin typeface="+mj-lt"/>
          <a:ea typeface="+mj-ea"/>
          <a:cs typeface="+mj-cs"/>
          <a:sym typeface="Arial"/>
        </a:defRPr>
      </a:lvl3pPr>
      <a:lvl4pPr marL="40640" marR="40640" indent="685800" algn="ctr">
        <a:defRPr sz="2800" b="1">
          <a:solidFill>
            <a:srgbClr val="008F00"/>
          </a:solidFill>
          <a:uFill>
            <a:solidFill>
              <a:srgbClr val="008F00"/>
            </a:solidFill>
          </a:uFill>
          <a:latin typeface="+mj-lt"/>
          <a:ea typeface="+mj-ea"/>
          <a:cs typeface="+mj-cs"/>
          <a:sym typeface="Arial"/>
        </a:defRPr>
      </a:lvl4pPr>
      <a:lvl5pPr marL="40640" marR="40640" indent="914400" algn="ctr">
        <a:defRPr sz="2800" b="1">
          <a:solidFill>
            <a:srgbClr val="008F00"/>
          </a:solidFill>
          <a:uFill>
            <a:solidFill>
              <a:srgbClr val="008F00"/>
            </a:solidFill>
          </a:uFill>
          <a:latin typeface="+mj-lt"/>
          <a:ea typeface="+mj-ea"/>
          <a:cs typeface="+mj-cs"/>
          <a:sym typeface="Arial"/>
        </a:defRPr>
      </a:lvl5pPr>
      <a:lvl6pPr marL="40640" marR="40640" indent="1143000" algn="ctr">
        <a:defRPr sz="2800" b="1">
          <a:solidFill>
            <a:srgbClr val="008F00"/>
          </a:solidFill>
          <a:uFill>
            <a:solidFill>
              <a:srgbClr val="008F00"/>
            </a:solidFill>
          </a:uFill>
          <a:latin typeface="+mj-lt"/>
          <a:ea typeface="+mj-ea"/>
          <a:cs typeface="+mj-cs"/>
          <a:sym typeface="Arial"/>
        </a:defRPr>
      </a:lvl6pPr>
      <a:lvl7pPr marL="40640" marR="40640" indent="1371600" algn="ctr">
        <a:defRPr sz="2800" b="1">
          <a:solidFill>
            <a:srgbClr val="008F00"/>
          </a:solidFill>
          <a:uFill>
            <a:solidFill>
              <a:srgbClr val="008F00"/>
            </a:solidFill>
          </a:uFill>
          <a:latin typeface="+mj-lt"/>
          <a:ea typeface="+mj-ea"/>
          <a:cs typeface="+mj-cs"/>
          <a:sym typeface="Arial"/>
        </a:defRPr>
      </a:lvl7pPr>
      <a:lvl8pPr marL="40640" marR="40640" indent="1600200" algn="ctr">
        <a:defRPr sz="2800" b="1">
          <a:solidFill>
            <a:srgbClr val="008F00"/>
          </a:solidFill>
          <a:uFill>
            <a:solidFill>
              <a:srgbClr val="008F00"/>
            </a:solidFill>
          </a:uFill>
          <a:latin typeface="+mj-lt"/>
          <a:ea typeface="+mj-ea"/>
          <a:cs typeface="+mj-cs"/>
          <a:sym typeface="Arial"/>
        </a:defRPr>
      </a:lvl8pPr>
      <a:lvl9pPr marL="40640" marR="40640" indent="1828800" algn="ctr">
        <a:defRPr sz="2800" b="1">
          <a:solidFill>
            <a:srgbClr val="008F00"/>
          </a:solidFill>
          <a:uFill>
            <a:solidFill>
              <a:srgbClr val="008F00"/>
            </a:solidFill>
          </a:uFill>
          <a:latin typeface="+mj-lt"/>
          <a:ea typeface="+mj-ea"/>
          <a:cs typeface="+mj-cs"/>
          <a:sym typeface="Arial"/>
        </a:defRPr>
      </a:lvl9pPr>
    </p:titleStyle>
    <p:bodyStyle>
      <a:lvl1pPr marL="383540" marR="40640" indent="-342900">
        <a:spcBef>
          <a:spcPts val="700"/>
        </a:spcBef>
        <a:buSzPct val="100000"/>
        <a:buChar char="•"/>
        <a:defRPr sz="3200">
          <a:uFill>
            <a:solidFill/>
          </a:uFill>
          <a:latin typeface="+mn-lt"/>
          <a:ea typeface="+mn-ea"/>
          <a:cs typeface="+mn-cs"/>
          <a:sym typeface="Times New Roman"/>
        </a:defRPr>
      </a:lvl1pPr>
      <a:lvl2pPr marL="824411" marR="40640" indent="-326571">
        <a:spcBef>
          <a:spcPts val="700"/>
        </a:spcBef>
        <a:buSzPct val="100000"/>
        <a:buChar char="•"/>
        <a:defRPr sz="3200">
          <a:uFill>
            <a:solidFill/>
          </a:uFill>
          <a:latin typeface="+mn-lt"/>
          <a:ea typeface="+mn-ea"/>
          <a:cs typeface="+mn-cs"/>
          <a:sym typeface="Times New Roman"/>
        </a:defRPr>
      </a:lvl2pPr>
      <a:lvl3pPr marL="1259839" marR="40640" indent="-304800">
        <a:spcBef>
          <a:spcPts val="700"/>
        </a:spcBef>
        <a:buSzPct val="100000"/>
        <a:buChar char="•"/>
        <a:defRPr sz="3200">
          <a:uFill>
            <a:solidFill/>
          </a:uFill>
          <a:latin typeface="+mn-lt"/>
          <a:ea typeface="+mn-ea"/>
          <a:cs typeface="+mn-cs"/>
          <a:sym typeface="Times New Roman"/>
        </a:defRPr>
      </a:lvl3pPr>
      <a:lvl4pPr marL="1778000" marR="40640" indent="-365760">
        <a:spcBef>
          <a:spcPts val="700"/>
        </a:spcBef>
        <a:buSzPct val="100000"/>
        <a:buChar char="•"/>
        <a:defRPr sz="3200">
          <a:uFill>
            <a:solidFill/>
          </a:uFill>
          <a:latin typeface="+mn-lt"/>
          <a:ea typeface="+mn-ea"/>
          <a:cs typeface="+mn-cs"/>
          <a:sym typeface="Times New Roman"/>
        </a:defRPr>
      </a:lvl4pPr>
      <a:lvl5pPr marL="2235200" marR="40640" indent="-365760">
        <a:spcBef>
          <a:spcPts val="700"/>
        </a:spcBef>
        <a:buSzPct val="100000"/>
        <a:buChar char="•"/>
        <a:defRPr sz="3200">
          <a:uFill>
            <a:solidFill/>
          </a:uFill>
          <a:latin typeface="+mn-lt"/>
          <a:ea typeface="+mn-ea"/>
          <a:cs typeface="+mn-cs"/>
          <a:sym typeface="Times New Roman"/>
        </a:defRPr>
      </a:lvl5pPr>
      <a:lvl6pPr marL="2235200" marR="40640" indent="-365760">
        <a:spcBef>
          <a:spcPts val="700"/>
        </a:spcBef>
        <a:buSzPct val="100000"/>
        <a:buChar char="•"/>
        <a:defRPr sz="3200">
          <a:uFill>
            <a:solidFill/>
          </a:uFill>
          <a:latin typeface="+mn-lt"/>
          <a:ea typeface="+mn-ea"/>
          <a:cs typeface="+mn-cs"/>
          <a:sym typeface="Times New Roman"/>
        </a:defRPr>
      </a:lvl6pPr>
      <a:lvl7pPr marL="2235200" marR="40640" indent="-365760">
        <a:spcBef>
          <a:spcPts val="700"/>
        </a:spcBef>
        <a:buSzPct val="100000"/>
        <a:buChar char="•"/>
        <a:defRPr sz="3200">
          <a:uFill>
            <a:solidFill/>
          </a:uFill>
          <a:latin typeface="+mn-lt"/>
          <a:ea typeface="+mn-ea"/>
          <a:cs typeface="+mn-cs"/>
          <a:sym typeface="Times New Roman"/>
        </a:defRPr>
      </a:lvl7pPr>
      <a:lvl8pPr marL="2235200" marR="40640" indent="-365760">
        <a:spcBef>
          <a:spcPts val="700"/>
        </a:spcBef>
        <a:buSzPct val="100000"/>
        <a:buChar char="•"/>
        <a:defRPr sz="3200">
          <a:uFill>
            <a:solidFill/>
          </a:uFill>
          <a:latin typeface="+mn-lt"/>
          <a:ea typeface="+mn-ea"/>
          <a:cs typeface="+mn-cs"/>
          <a:sym typeface="Times New Roman"/>
        </a:defRPr>
      </a:lvl8pPr>
      <a:lvl9pPr marL="2235200" marR="40640" indent="-365760">
        <a:spcBef>
          <a:spcPts val="700"/>
        </a:spcBef>
        <a:buSzPct val="100000"/>
        <a:buChar char="•"/>
        <a:defRPr sz="3200">
          <a:uFill>
            <a:solidFill/>
          </a:uFill>
          <a:latin typeface="+mn-lt"/>
          <a:ea typeface="+mn-ea"/>
          <a:cs typeface="+mn-cs"/>
          <a:sym typeface="Times New Roman"/>
        </a:defRPr>
      </a:lvl9pPr>
    </p:bodyStyle>
    <p:otherStyle>
      <a:lvl1pPr algn="ctr" defTabSz="584200">
        <a:defRPr sz="13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 New Roman"/>
        </a:defRPr>
      </a:lvl1pPr>
      <a:lvl2pPr indent="228600" algn="ctr" defTabSz="584200">
        <a:defRPr sz="13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 New Roman"/>
        </a:defRPr>
      </a:lvl2pPr>
      <a:lvl3pPr indent="457200" algn="ctr" defTabSz="584200">
        <a:defRPr sz="13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 New Roman"/>
        </a:defRPr>
      </a:lvl3pPr>
      <a:lvl4pPr indent="685800" algn="ctr" defTabSz="584200">
        <a:defRPr sz="13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 New Roman"/>
        </a:defRPr>
      </a:lvl4pPr>
      <a:lvl5pPr indent="914400" algn="ctr" defTabSz="584200">
        <a:defRPr sz="13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 New Roman"/>
        </a:defRPr>
      </a:lvl5pPr>
      <a:lvl6pPr indent="1143000" algn="ctr" defTabSz="584200">
        <a:defRPr sz="13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 New Roman"/>
        </a:defRPr>
      </a:lvl6pPr>
      <a:lvl7pPr indent="1371600" algn="ctr" defTabSz="584200">
        <a:defRPr sz="13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 New Roman"/>
        </a:defRPr>
      </a:lvl7pPr>
      <a:lvl8pPr indent="1600200" algn="ctr" defTabSz="584200">
        <a:defRPr sz="13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 New Roman"/>
        </a:defRPr>
      </a:lvl8pPr>
      <a:lvl9pPr indent="1828800" algn="ctr" defTabSz="584200">
        <a:defRPr sz="13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 New Roman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0" tIns="45677" rIns="91350" bIns="45677"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350" tIns="45677" rIns="91350" bIns="45677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52"/>
            <a:ext cx="744898" cy="365125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r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 dirty="0">
              <a:solidFill>
                <a:prstClr val="white"/>
              </a:solidFill>
            </a:endParaRPr>
          </a:p>
        </p:txBody>
      </p:sp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72" y="6620377"/>
            <a:ext cx="3780832" cy="246221"/>
          </a:xfrm>
          <a:prstGeom prst="rect">
            <a:avLst/>
          </a:prstGeom>
          <a:noFill/>
        </p:spPr>
        <p:txBody>
          <a:bodyPr wrap="square" lIns="91350" tIns="45677" rIns="91350" bIns="45677" rtlCol="0" anchor="ctr">
            <a:spAutoFit/>
          </a:bodyPr>
          <a:lstStyle/>
          <a:p>
            <a:pPr>
              <a:defRPr/>
            </a:pPr>
            <a:r>
              <a:rPr lang="de-DE" sz="1000" dirty="0" smtClean="0">
                <a:solidFill>
                  <a:prstClr val="white"/>
                </a:solidFill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59793"/>
            <a:ext cx="6242342" cy="787557"/>
          </a:xfrm>
          <a:prstGeom prst="rect">
            <a:avLst/>
          </a:prstGeom>
        </p:spPr>
        <p:txBody>
          <a:bodyPr vert="horz" lIns="91350" tIns="45677" rIns="91350" bIns="45677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0" tIns="45677" rIns="91350" bIns="45677"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0" tIns="45677" rIns="91350" bIns="45677"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991350" y="6552652"/>
            <a:ext cx="957480" cy="365125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11.07.2015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20"/>
            <a:ext cx="2895600" cy="357157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white"/>
                </a:solidFill>
              </a:rPr>
              <a:t>Yvonne Leifels - SQM 2015</a:t>
            </a:r>
            <a:endParaRPr lang="de-DE" dirty="0">
              <a:solidFill>
                <a:prstClr val="white"/>
              </a:solidFill>
            </a:endParaRPr>
          </a:p>
        </p:txBody>
      </p:sp>
      <p:pic>
        <p:nvPicPr>
          <p:cNvPr id="17410" name="Picture 2" descr="STRANGENESS IN QUARK MATTER  2015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228" y="13648"/>
            <a:ext cx="1407383" cy="9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064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6772" rtl="0" eaLnBrk="1" latinLnBrk="0" hangingPunct="1">
        <a:spcBef>
          <a:spcPct val="0"/>
        </a:spcBef>
        <a:buNone/>
        <a:defRPr sz="2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580" indent="-342580" algn="l" defTabSz="456772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257" indent="-285483" algn="l" defTabSz="456772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1935" indent="-228387" algn="l" defTabSz="456772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598708" indent="-228387" algn="l" defTabSz="456772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5482" indent="-228387" algn="l" defTabSz="456772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2255" indent="-228387" algn="l" defTabSz="45677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029" indent="-228387" algn="l" defTabSz="45677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803" indent="-228387" algn="l" defTabSz="45677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576" indent="-228387" algn="l" defTabSz="45677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72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48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22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94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68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42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12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88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0" tIns="45677" rIns="91350" bIns="45677"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350" tIns="45677" rIns="91350" bIns="45677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52"/>
            <a:ext cx="744898" cy="365125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r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 dirty="0">
              <a:solidFill>
                <a:prstClr val="white"/>
              </a:solidFill>
            </a:endParaRPr>
          </a:p>
        </p:txBody>
      </p:sp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72" y="6620377"/>
            <a:ext cx="3780832" cy="246221"/>
          </a:xfrm>
          <a:prstGeom prst="rect">
            <a:avLst/>
          </a:prstGeom>
          <a:noFill/>
        </p:spPr>
        <p:txBody>
          <a:bodyPr wrap="square" lIns="91350" tIns="45677" rIns="91350" bIns="45677" rtlCol="0" anchor="ctr">
            <a:spAutoFit/>
          </a:bodyPr>
          <a:lstStyle/>
          <a:p>
            <a:pPr>
              <a:defRPr/>
            </a:pPr>
            <a:r>
              <a:rPr lang="de-DE" sz="1000" dirty="0" smtClean="0">
                <a:solidFill>
                  <a:prstClr val="white"/>
                </a:solidFill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59793"/>
            <a:ext cx="6242342" cy="787557"/>
          </a:xfrm>
          <a:prstGeom prst="rect">
            <a:avLst/>
          </a:prstGeom>
        </p:spPr>
        <p:txBody>
          <a:bodyPr vert="horz" lIns="91350" tIns="45677" rIns="91350" bIns="45677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0" tIns="45677" rIns="91350" bIns="45677"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0" tIns="45677" rIns="91350" bIns="45677"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991350" y="6552652"/>
            <a:ext cx="957480" cy="365125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11.07.2015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20"/>
            <a:ext cx="2895600" cy="357157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white"/>
                </a:solidFill>
              </a:rPr>
              <a:t>Yvonne Leifels - SQM 2015</a:t>
            </a:r>
            <a:endParaRPr lang="de-DE" dirty="0">
              <a:solidFill>
                <a:prstClr val="white"/>
              </a:solidFill>
            </a:endParaRPr>
          </a:p>
        </p:txBody>
      </p:sp>
      <p:pic>
        <p:nvPicPr>
          <p:cNvPr id="17410" name="Picture 2" descr="STRANGENESS IN QUARK MATTER  2015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228" y="13648"/>
            <a:ext cx="1407383" cy="9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428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6772" rtl="0" eaLnBrk="1" latinLnBrk="0" hangingPunct="1">
        <a:spcBef>
          <a:spcPct val="0"/>
        </a:spcBef>
        <a:buNone/>
        <a:defRPr sz="2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580" indent="-342580" algn="l" defTabSz="456772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257" indent="-285483" algn="l" defTabSz="456772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1935" indent="-228387" algn="l" defTabSz="456772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598708" indent="-228387" algn="l" defTabSz="456772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5482" indent="-228387" algn="l" defTabSz="456772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2255" indent="-228387" algn="l" defTabSz="45677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029" indent="-228387" algn="l" defTabSz="45677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803" indent="-228387" algn="l" defTabSz="45677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576" indent="-228387" algn="l" defTabSz="45677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72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48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22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94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68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42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12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88" algn="l" defTabSz="4567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1.png"/><Relationship Id="rId5" Type="http://schemas.openxmlformats.org/officeDocument/2006/relationships/image" Target="../media/image50.wmf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5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1516" y="3845037"/>
            <a:ext cx="8399721" cy="779866"/>
          </a:xfrm>
        </p:spPr>
        <p:txBody>
          <a:bodyPr/>
          <a:lstStyle/>
          <a:p>
            <a:r>
              <a:rPr lang="en-US" sz="3200" dirty="0"/>
              <a:t>Summary talk – Experiments low energies</a:t>
            </a:r>
            <a:endParaRPr lang="en-US" sz="32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638551"/>
            <a:ext cx="6400800" cy="793430"/>
          </a:xfrm>
        </p:spPr>
        <p:txBody>
          <a:bodyPr>
            <a:normAutofit/>
          </a:bodyPr>
          <a:lstStyle/>
          <a:p>
            <a:r>
              <a:rPr lang="en-US" dirty="0" smtClean="0"/>
              <a:t>Yvonne Leifels </a:t>
            </a:r>
            <a:endParaRPr lang="en-US" dirty="0" smtClean="0"/>
          </a:p>
          <a:p>
            <a:r>
              <a:rPr lang="en-US" i="1" dirty="0" smtClean="0"/>
              <a:t>GSI Darmstadt</a:t>
            </a: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371269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9" y="726323"/>
            <a:ext cx="4560980" cy="37592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7353" y="949590"/>
            <a:ext cx="4406239" cy="3462190"/>
          </a:xfrm>
          <a:prstGeom prst="rect">
            <a:avLst/>
          </a:prstGeom>
        </p:spPr>
      </p:pic>
      <p:sp>
        <p:nvSpPr>
          <p:cNvPr id="32770" name="AutoShape 2"/>
          <p:cNvSpPr>
            <a:spLocks noChangeArrowheads="1"/>
          </p:cNvSpPr>
          <p:nvPr/>
        </p:nvSpPr>
        <p:spPr bwMode="auto">
          <a:xfrm>
            <a:off x="0" y="0"/>
            <a:ext cx="9144000" cy="838168"/>
          </a:xfrm>
          <a:prstGeom prst="roundRect">
            <a:avLst>
              <a:gd name="adj" fmla="val 176"/>
            </a:avLst>
          </a:prstGeom>
          <a:solidFill>
            <a:schemeClr val="tx1"/>
          </a:solidFill>
          <a:ln w="9360">
            <a:solidFill>
              <a:srgbClr val="4C4C4C"/>
            </a:solidFill>
            <a:round/>
            <a:headEnd/>
            <a:tailEnd/>
          </a:ln>
          <a:effectLst/>
          <a:extLst/>
        </p:spPr>
        <p:txBody>
          <a:bodyPr wrap="none" lIns="82910" tIns="41455" rIns="82910" bIns="41455" anchor="ctr"/>
          <a:lstStyle/>
          <a:p>
            <a:endParaRPr lang="en-US"/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78562" y="102251"/>
            <a:ext cx="8805600" cy="62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31989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sz="3600" dirty="0">
                <a:solidFill>
                  <a:schemeClr val="bg1"/>
                </a:solidFill>
                <a:latin typeface="+mj-lt"/>
              </a:rPr>
              <a:t>Statistical </a:t>
            </a:r>
            <a:r>
              <a:rPr lang="de-DE" sz="3600" dirty="0" err="1">
                <a:solidFill>
                  <a:schemeClr val="bg1"/>
                </a:solidFill>
                <a:latin typeface="+mj-lt"/>
              </a:rPr>
              <a:t>model</a:t>
            </a:r>
            <a:r>
              <a:rPr lang="de-DE" sz="3600" dirty="0">
                <a:solidFill>
                  <a:schemeClr val="bg1"/>
                </a:solidFill>
                <a:latin typeface="+mj-lt"/>
              </a:rPr>
              <a:t> fit </a:t>
            </a:r>
            <a:r>
              <a:rPr lang="de-DE" sz="3600" dirty="0" err="1">
                <a:solidFill>
                  <a:schemeClr val="bg1"/>
                </a:solidFill>
                <a:latin typeface="+mj-lt"/>
              </a:rPr>
              <a:t>to</a:t>
            </a:r>
            <a:r>
              <a:rPr lang="de-DE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3600" dirty="0" err="1">
                <a:solidFill>
                  <a:schemeClr val="bg1"/>
                </a:solidFill>
                <a:latin typeface="+mj-lt"/>
              </a:rPr>
              <a:t>p+Nb</a:t>
            </a:r>
            <a:r>
              <a:rPr lang="de-DE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3600" dirty="0" err="1">
                <a:solidFill>
                  <a:schemeClr val="bg1"/>
                </a:solidFill>
                <a:latin typeface="+mj-lt"/>
              </a:rPr>
              <a:t>data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2413442" y="2751176"/>
            <a:ext cx="1766880" cy="1006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06" tIns="40803" rIns="81606" bIns="4080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endParaRPr lang="en-US"/>
          </a:p>
          <a:p>
            <a:pPr>
              <a:buClrTx/>
              <a:buFontTx/>
              <a:buNone/>
            </a:pPr>
            <a:endParaRPr lang="en-US"/>
          </a:p>
          <a:p>
            <a:pPr>
              <a:buClrTx/>
              <a:buFontTx/>
              <a:buNone/>
            </a:pPr>
            <a:endParaRPr lang="en-US"/>
          </a:p>
          <a:p>
            <a:pPr>
              <a:buClrTx/>
              <a:buFontTx/>
              <a:buNone/>
            </a:pP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83587" y="2152724"/>
            <a:ext cx="2416749" cy="422284"/>
          </a:xfrm>
          <a:prstGeom prst="rect">
            <a:avLst/>
          </a:prstGeom>
          <a:noFill/>
        </p:spPr>
        <p:txBody>
          <a:bodyPr wrap="square" lIns="82918" tIns="41460" rIns="82918" bIns="41460" rtlCol="0">
            <a:spAutoFit/>
          </a:bodyPr>
          <a:lstStyle/>
          <a:p>
            <a:r>
              <a:rPr lang="en-US" sz="2200" dirty="0" err="1" smtClean="0"/>
              <a:t>p+Nb</a:t>
            </a:r>
            <a:r>
              <a:rPr lang="en-US" sz="2200" dirty="0" smtClean="0"/>
              <a:t> 3.5 GeV</a:t>
            </a:r>
            <a:endParaRPr lang="en-US" sz="2200" dirty="0"/>
          </a:p>
        </p:txBody>
      </p:sp>
      <p:sp>
        <p:nvSpPr>
          <p:cNvPr id="5" name="Rectangle 4"/>
          <p:cNvSpPr/>
          <p:nvPr/>
        </p:nvSpPr>
        <p:spPr>
          <a:xfrm>
            <a:off x="5355809" y="2152724"/>
            <a:ext cx="2565033" cy="422284"/>
          </a:xfrm>
          <a:prstGeom prst="rect">
            <a:avLst/>
          </a:prstGeom>
        </p:spPr>
        <p:txBody>
          <a:bodyPr wrap="square" lIns="82918" tIns="41460" rIns="82918" bIns="41460">
            <a:spAutoFit/>
          </a:bodyPr>
          <a:lstStyle/>
          <a:p>
            <a:r>
              <a:rPr lang="en-US" sz="2200" dirty="0" err="1" smtClean="0"/>
              <a:t>Ar+KCl</a:t>
            </a:r>
            <a:r>
              <a:rPr lang="en-US" sz="2200" dirty="0" smtClean="0"/>
              <a:t> 1.8 </a:t>
            </a:r>
            <a:r>
              <a:rPr lang="en-US" sz="2200" dirty="0" err="1" smtClean="0"/>
              <a:t>AGeV</a:t>
            </a:r>
            <a:endParaRPr lang="en-US" sz="2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2397" y="4267484"/>
            <a:ext cx="3164858" cy="22863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0176" y="4245438"/>
            <a:ext cx="3385555" cy="22430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0412" y="4659430"/>
            <a:ext cx="1129376" cy="360755"/>
          </a:xfrm>
          <a:prstGeom prst="rect">
            <a:avLst/>
          </a:prstGeom>
          <a:noFill/>
        </p:spPr>
        <p:txBody>
          <a:bodyPr wrap="none" lIns="82918" tIns="41460" rIns="82918" bIns="41460" rtlCol="0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T</a:t>
            </a:r>
            <a:r>
              <a:rPr lang="en-US" baseline="-25000" dirty="0" err="1" smtClean="0">
                <a:solidFill>
                  <a:schemeClr val="tx1"/>
                </a:solidFill>
              </a:rPr>
              <a:t>chem</a:t>
            </a:r>
            <a:r>
              <a:rPr lang="en-US" dirty="0" smtClean="0">
                <a:solidFill>
                  <a:schemeClr val="tx1"/>
                </a:solidFill>
              </a:rPr>
              <a:t>&gt;</a:t>
            </a:r>
            <a:r>
              <a:rPr lang="en-US" dirty="0" err="1" smtClean="0">
                <a:solidFill>
                  <a:schemeClr val="tx1"/>
                </a:solidFill>
              </a:rPr>
              <a:t>T</a:t>
            </a:r>
            <a:r>
              <a:rPr lang="en-US" baseline="-25000" dirty="0" err="1" smtClean="0">
                <a:solidFill>
                  <a:schemeClr val="tx1"/>
                </a:solidFill>
              </a:rPr>
              <a:t>kin</a:t>
            </a:r>
            <a:endParaRPr lang="en-US" baseline="-250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37320" y="4659430"/>
            <a:ext cx="1121361" cy="360755"/>
          </a:xfrm>
          <a:prstGeom prst="rect">
            <a:avLst/>
          </a:prstGeom>
          <a:noFill/>
        </p:spPr>
        <p:txBody>
          <a:bodyPr wrap="none" lIns="82918" tIns="41460" rIns="82918" bIns="41460" rtlCol="0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T</a:t>
            </a:r>
            <a:r>
              <a:rPr lang="en-US" baseline="-25000" dirty="0" err="1" smtClean="0">
                <a:solidFill>
                  <a:schemeClr val="tx1"/>
                </a:solidFill>
              </a:rPr>
              <a:t>chem</a:t>
            </a:r>
            <a:r>
              <a:rPr lang="en-US" dirty="0" err="1" smtClean="0">
                <a:solidFill>
                  <a:schemeClr val="tx1"/>
                </a:solidFill>
              </a:rPr>
              <a:t>≤T</a:t>
            </a:r>
            <a:r>
              <a:rPr lang="en-US" baseline="-25000" dirty="0" err="1" smtClean="0">
                <a:solidFill>
                  <a:schemeClr val="tx1"/>
                </a:solidFill>
              </a:rPr>
              <a:t>kin</a:t>
            </a:r>
            <a:endParaRPr lang="en-US" baseline="-250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336" y="6357864"/>
            <a:ext cx="4085249" cy="360755"/>
          </a:xfrm>
          <a:prstGeom prst="rect">
            <a:avLst/>
          </a:prstGeom>
          <a:noFill/>
        </p:spPr>
        <p:txBody>
          <a:bodyPr wrap="none" lIns="82918" tIns="41460" rIns="82918" bIns="41460" rtlCol="0">
            <a:spAutoFit/>
          </a:bodyPr>
          <a:lstStyle/>
          <a:p>
            <a:r>
              <a:rPr lang="en-US" dirty="0" smtClean="0">
                <a:solidFill>
                  <a:srgbClr val="D850D0"/>
                </a:solidFill>
              </a:rPr>
              <a:t>Fit to </a:t>
            </a:r>
            <a:r>
              <a:rPr lang="en-US" dirty="0" err="1" smtClean="0">
                <a:solidFill>
                  <a:srgbClr val="D850D0"/>
                </a:solidFill>
              </a:rPr>
              <a:t>p+Nb</a:t>
            </a:r>
            <a:r>
              <a:rPr lang="en-US" dirty="0" smtClean="0">
                <a:solidFill>
                  <a:srgbClr val="D850D0"/>
                </a:solidFill>
              </a:rPr>
              <a:t> looks more reasonable ..?!</a:t>
            </a:r>
            <a:endParaRPr lang="en-US" dirty="0">
              <a:solidFill>
                <a:srgbClr val="D850D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8030" y="4463457"/>
            <a:ext cx="1371600" cy="304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5175" y="3614240"/>
            <a:ext cx="1371600" cy="304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585" y="3655184"/>
            <a:ext cx="1371600" cy="304800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12534" y="6404915"/>
            <a:ext cx="2689726" cy="461618"/>
          </a:xfrm>
          <a:prstGeom prst="rect">
            <a:avLst/>
          </a:prstGeom>
          <a:solidFill>
            <a:schemeClr val="tx1"/>
          </a:solidFill>
        </p:spPr>
        <p:txBody>
          <a:bodyPr wrap="square" lIns="91360" tIns="45682" rIns="91360" bIns="45682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FFFF00"/>
                </a:solidFill>
              </a:rPr>
              <a:t>Manuel Lorenz</a:t>
            </a:r>
          </a:p>
        </p:txBody>
      </p:sp>
      <p:sp>
        <p:nvSpPr>
          <p:cNvPr id="18" name="Ellipse 17"/>
          <p:cNvSpPr/>
          <p:nvPr/>
        </p:nvSpPr>
        <p:spPr bwMode="auto">
          <a:xfrm>
            <a:off x="3757241" y="1842450"/>
            <a:ext cx="514508" cy="75988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0" tIns="45706" rIns="91410" bIns="45706" numCol="1" spcCol="0" rtlCol="0" anchor="t" anchorCtr="0" compatLnSpc="1">
            <a:prstTxWarp prst="textNoShape">
              <a:avLst/>
            </a:prstTxWarp>
          </a:bodyPr>
          <a:lstStyle/>
          <a:p>
            <a:pPr defTabSz="45705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>
              <a:solidFill>
                <a:schemeClr val="bg1"/>
              </a:solidFill>
              <a:latin typeface="Arial" charset="0"/>
              <a:ea typeface="ＭＳ Ｐゴシック" charset="0"/>
              <a:cs typeface="SimSun" charset="0"/>
            </a:endParaRPr>
          </a:p>
        </p:txBody>
      </p:sp>
      <p:sp>
        <p:nvSpPr>
          <p:cNvPr id="19" name="Ellipse 18"/>
          <p:cNvSpPr/>
          <p:nvPr/>
        </p:nvSpPr>
        <p:spPr bwMode="auto">
          <a:xfrm>
            <a:off x="8140450" y="1951632"/>
            <a:ext cx="514508" cy="75988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0" tIns="45706" rIns="91410" bIns="45706" numCol="1" spcCol="0" rtlCol="0" anchor="t" anchorCtr="0" compatLnSpc="1">
            <a:prstTxWarp prst="textNoShape">
              <a:avLst/>
            </a:prstTxWarp>
          </a:bodyPr>
          <a:lstStyle/>
          <a:p>
            <a:pPr defTabSz="45705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>
              <a:solidFill>
                <a:schemeClr val="bg1"/>
              </a:solidFill>
              <a:latin typeface="Arial" charset="0"/>
              <a:ea typeface="ＭＳ Ｐゴシック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2381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45" y="1077323"/>
            <a:ext cx="4189544" cy="37234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9286" y="804365"/>
            <a:ext cx="4972388" cy="4771577"/>
          </a:xfrm>
          <a:prstGeom prst="rect">
            <a:avLst/>
          </a:prstGeom>
        </p:spPr>
      </p:pic>
      <p:sp>
        <p:nvSpPr>
          <p:cNvPr id="32770" name="AutoShape 2"/>
          <p:cNvSpPr>
            <a:spLocks noChangeArrowheads="1"/>
          </p:cNvSpPr>
          <p:nvPr/>
        </p:nvSpPr>
        <p:spPr bwMode="auto">
          <a:xfrm>
            <a:off x="0" y="0"/>
            <a:ext cx="9144000" cy="838168"/>
          </a:xfrm>
          <a:prstGeom prst="roundRect">
            <a:avLst>
              <a:gd name="adj" fmla="val 176"/>
            </a:avLst>
          </a:prstGeom>
          <a:solidFill>
            <a:schemeClr val="tx1"/>
          </a:solidFill>
          <a:ln w="9360">
            <a:solidFill>
              <a:srgbClr val="4C4C4C"/>
            </a:solidFill>
            <a:round/>
            <a:headEnd/>
            <a:tailEnd/>
          </a:ln>
          <a:effectLst/>
          <a:extLst/>
        </p:spPr>
        <p:txBody>
          <a:bodyPr wrap="none" lIns="82910" tIns="41455" rIns="82910" bIns="41455" anchor="ctr"/>
          <a:lstStyle/>
          <a:p>
            <a:endParaRPr lang="en-US"/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78562" y="102251"/>
            <a:ext cx="8805600" cy="62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31989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sz="3600" dirty="0" err="1">
                <a:solidFill>
                  <a:schemeClr val="bg1"/>
                </a:solidFill>
                <a:latin typeface="+mj-lt"/>
              </a:rPr>
              <a:t>Exoticas</a:t>
            </a:r>
            <a:r>
              <a:rPr lang="de-DE" sz="3600" dirty="0">
                <a:solidFill>
                  <a:schemeClr val="bg1"/>
                </a:solidFill>
                <a:latin typeface="+mj-lt"/>
              </a:rPr>
              <a:t>: </a:t>
            </a:r>
            <a:r>
              <a:rPr lang="de-DE" sz="3600" dirty="0" err="1">
                <a:solidFill>
                  <a:schemeClr val="bg1"/>
                </a:solidFill>
                <a:latin typeface="+mj-lt"/>
              </a:rPr>
              <a:t>Subthreshold</a:t>
            </a:r>
            <a:r>
              <a:rPr lang="de-DE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l-GR" sz="3600" dirty="0">
                <a:solidFill>
                  <a:schemeClr val="bg1"/>
                </a:solidFill>
                <a:latin typeface="+mj-lt"/>
              </a:rPr>
              <a:t>Ξ</a:t>
            </a:r>
            <a:r>
              <a:rPr lang="de-DE" sz="3600" cap="all" baseline="38000" dirty="0">
                <a:solidFill>
                  <a:schemeClr val="bg1"/>
                </a:solidFill>
                <a:latin typeface="+mj-lt"/>
              </a:rPr>
              <a:t>-</a:t>
            </a:r>
            <a:endParaRPr lang="en-GB" sz="3600" cap="all" baseline="38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2413442" y="2655639"/>
            <a:ext cx="1766880" cy="1006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06" tIns="40803" rIns="81606" bIns="4080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endParaRPr lang="en-US"/>
          </a:p>
          <a:p>
            <a:pPr>
              <a:buClrTx/>
              <a:buFontTx/>
              <a:buNone/>
            </a:pPr>
            <a:endParaRPr lang="en-US"/>
          </a:p>
          <a:p>
            <a:pPr>
              <a:buClrTx/>
              <a:buFontTx/>
              <a:buNone/>
            </a:pPr>
            <a:endParaRPr lang="en-US"/>
          </a:p>
          <a:p>
            <a:pPr>
              <a:buClrTx/>
              <a:buFontTx/>
              <a:buNone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87633" y="881353"/>
            <a:ext cx="4031773" cy="360755"/>
          </a:xfrm>
          <a:prstGeom prst="rect">
            <a:avLst/>
          </a:prstGeom>
        </p:spPr>
        <p:txBody>
          <a:bodyPr wrap="none" lIns="82918" tIns="41460" rIns="82918" bIns="41460">
            <a:spAutoFit/>
          </a:bodyPr>
          <a:lstStyle/>
          <a:p>
            <a:r>
              <a:rPr lang="hu-HU" dirty="0">
                <a:solidFill>
                  <a:schemeClr val="tx1"/>
                </a:solidFill>
              </a:rPr>
              <a:t>Phys.Rev.Lett. 114 (2015) 21, 212301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1048" y="4859462"/>
            <a:ext cx="5120789" cy="1745749"/>
          </a:xfrm>
          <a:prstGeom prst="rect">
            <a:avLst/>
          </a:prstGeom>
          <a:noFill/>
        </p:spPr>
        <p:txBody>
          <a:bodyPr wrap="none" lIns="82918" tIns="41460" rIns="82918" bIns="41460" rtlCol="0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Subthreshold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Ξ</a:t>
            </a:r>
            <a:r>
              <a:rPr lang="en-US" baseline="30000" dirty="0" smtClean="0">
                <a:solidFill>
                  <a:schemeClr val="tx1"/>
                </a:solidFill>
              </a:rPr>
              <a:t>-</a:t>
            </a:r>
            <a:r>
              <a:rPr lang="en-US" dirty="0" smtClean="0">
                <a:solidFill>
                  <a:schemeClr val="tx1"/>
                </a:solidFill>
              </a:rPr>
              <a:t> production in </a:t>
            </a:r>
            <a:r>
              <a:rPr lang="en-US" dirty="0" err="1" smtClean="0">
                <a:solidFill>
                  <a:schemeClr val="tx1"/>
                </a:solidFill>
              </a:rPr>
              <a:t>p+Nb</a:t>
            </a:r>
            <a:r>
              <a:rPr lang="en-US" dirty="0" smtClean="0">
                <a:solidFill>
                  <a:schemeClr val="tx1"/>
                </a:solidFill>
              </a:rPr>
              <a:t> collisions at 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de-DE" dirty="0" err="1" smtClean="0">
                <a:solidFill>
                  <a:schemeClr val="tx1"/>
                </a:solidFill>
              </a:rPr>
              <a:t>E</a:t>
            </a:r>
            <a:r>
              <a:rPr lang="de-DE" baseline="-33000" dirty="0" err="1" smtClean="0">
                <a:solidFill>
                  <a:schemeClr val="tx1"/>
                </a:solidFill>
              </a:rPr>
              <a:t>beam</a:t>
            </a:r>
            <a:r>
              <a:rPr lang="de-DE" dirty="0">
                <a:solidFill>
                  <a:schemeClr val="tx1"/>
                </a:solidFill>
              </a:rPr>
              <a:t>= </a:t>
            </a:r>
            <a:r>
              <a:rPr lang="de-DE" dirty="0" smtClean="0">
                <a:solidFill>
                  <a:schemeClr val="tx1"/>
                </a:solidFill>
              </a:rPr>
              <a:t>3.5 </a:t>
            </a:r>
            <a:r>
              <a:rPr lang="de-DE" dirty="0" err="1" smtClean="0">
                <a:solidFill>
                  <a:schemeClr val="tx1"/>
                </a:solidFill>
              </a:rPr>
              <a:t>GeV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>
                <a:solidFill>
                  <a:schemeClr val="tx1"/>
                </a:solidFill>
                <a:cs typeface="Times New Roman" charset="0"/>
              </a:rPr>
              <a:t>→√s-√</a:t>
            </a:r>
            <a:r>
              <a:rPr lang="de-DE" dirty="0" err="1">
                <a:solidFill>
                  <a:schemeClr val="tx1"/>
                </a:solidFill>
                <a:cs typeface="Times New Roman" charset="0"/>
              </a:rPr>
              <a:t>s</a:t>
            </a:r>
            <a:r>
              <a:rPr lang="de-DE" baseline="-33000" dirty="0" err="1">
                <a:solidFill>
                  <a:schemeClr val="tx1"/>
                </a:solidFill>
                <a:cs typeface="Times New Roman" charset="0"/>
              </a:rPr>
              <a:t>th</a:t>
            </a:r>
            <a:r>
              <a:rPr lang="de-DE" dirty="0">
                <a:solidFill>
                  <a:schemeClr val="tx1"/>
                </a:solidFill>
                <a:cs typeface="Times New Roman" charset="0"/>
              </a:rPr>
              <a:t>=</a:t>
            </a:r>
            <a:r>
              <a:rPr lang="de-DE" dirty="0" smtClean="0">
                <a:solidFill>
                  <a:schemeClr val="tx1"/>
                </a:solidFill>
                <a:cs typeface="Times New Roman" charset="0"/>
              </a:rPr>
              <a:t>-70MeV</a:t>
            </a:r>
            <a:endParaRPr lang="de-DE" dirty="0">
              <a:solidFill>
                <a:schemeClr val="tx1"/>
              </a:solidFill>
              <a:cs typeface="Times New Roman" charset="0"/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rgbClr val="D850D0"/>
              </a:solidFill>
            </a:endParaRPr>
          </a:p>
          <a:p>
            <a:r>
              <a:rPr lang="en-US" dirty="0">
                <a:solidFill>
                  <a:srgbClr val="D850D0"/>
                </a:solidFill>
              </a:rPr>
              <a:t> </a:t>
            </a:r>
            <a:r>
              <a:rPr lang="en-US" dirty="0" smtClean="0">
                <a:solidFill>
                  <a:srgbClr val="D850D0"/>
                </a:solidFill>
              </a:rPr>
              <a:t>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76604" y="2864881"/>
            <a:ext cx="1049107" cy="1084004"/>
          </a:xfrm>
          <a:prstGeom prst="rect">
            <a:avLst/>
          </a:prstGeom>
          <a:noFill/>
        </p:spPr>
        <p:txBody>
          <a:bodyPr wrap="none" lIns="82918" tIns="41460" rIns="82918" bIns="41460" rtlCol="0">
            <a:spAutoFit/>
          </a:bodyPr>
          <a:lstStyle/>
          <a:p>
            <a:r>
              <a:rPr lang="en-US" sz="1300" dirty="0"/>
              <a:t>THERMUS</a:t>
            </a:r>
          </a:p>
          <a:p>
            <a:r>
              <a:rPr lang="en-US" sz="1300" dirty="0" err="1"/>
              <a:t>GiBUU</a:t>
            </a:r>
            <a:endParaRPr lang="en-US" sz="1300" dirty="0"/>
          </a:p>
          <a:p>
            <a:endParaRPr lang="en-US" sz="1300" dirty="0"/>
          </a:p>
          <a:p>
            <a:endParaRPr lang="en-US" sz="1300" dirty="0"/>
          </a:p>
          <a:p>
            <a:r>
              <a:rPr lang="en-US" sz="1300" dirty="0"/>
              <a:t>UrQMDv3.4</a:t>
            </a:r>
            <a:endParaRPr lang="en-US" sz="1300" dirty="0"/>
          </a:p>
        </p:txBody>
      </p:sp>
      <p:sp>
        <p:nvSpPr>
          <p:cNvPr id="3" name="TextBox 2"/>
          <p:cNvSpPr txBox="1"/>
          <p:nvPr/>
        </p:nvSpPr>
        <p:spPr>
          <a:xfrm>
            <a:off x="5050453" y="5595815"/>
            <a:ext cx="3764649" cy="1561084"/>
          </a:xfrm>
          <a:prstGeom prst="rect">
            <a:avLst/>
          </a:prstGeom>
          <a:noFill/>
        </p:spPr>
        <p:txBody>
          <a:bodyPr wrap="none" lIns="82918" tIns="41460" rIns="82918" bIns="41460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Parameterization: f(x)=C(1-(D/x)</a:t>
            </a:r>
            <a:r>
              <a:rPr lang="en-US" baseline="30000" dirty="0">
                <a:solidFill>
                  <a:schemeClr val="tx1"/>
                </a:solidFill>
              </a:rPr>
              <a:t>G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r>
              <a:rPr lang="en-US" baseline="30000" dirty="0" smtClean="0">
                <a:solidFill>
                  <a:schemeClr val="tx1"/>
                </a:solidFill>
              </a:rPr>
              <a:t>H</a:t>
            </a:r>
          </a:p>
          <a:p>
            <a:endParaRPr lang="en-US" baseline="30000" dirty="0"/>
          </a:p>
          <a:p>
            <a:r>
              <a:rPr lang="en-US" dirty="0" smtClean="0">
                <a:solidFill>
                  <a:srgbClr val="D850D0"/>
                </a:solidFill>
              </a:rPr>
              <a:t>Excess </a:t>
            </a:r>
            <a:r>
              <a:rPr lang="en-US" dirty="0">
                <a:solidFill>
                  <a:srgbClr val="D850D0"/>
                </a:solidFill>
              </a:rPr>
              <a:t>already present in </a:t>
            </a:r>
            <a:endParaRPr lang="en-US" dirty="0" smtClean="0">
              <a:solidFill>
                <a:srgbClr val="D850D0"/>
              </a:solidFill>
            </a:endParaRPr>
          </a:p>
          <a:p>
            <a:r>
              <a:rPr lang="en-US" dirty="0" smtClean="0">
                <a:solidFill>
                  <a:srgbClr val="D850D0"/>
                </a:solidFill>
              </a:rPr>
              <a:t>cold </a:t>
            </a:r>
            <a:r>
              <a:rPr lang="en-US" dirty="0">
                <a:solidFill>
                  <a:srgbClr val="D850D0"/>
                </a:solidFill>
              </a:rPr>
              <a:t>nuclear matter!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baseline="30000" dirty="0">
              <a:solidFill>
                <a:schemeClr val="tx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2534" y="6404915"/>
            <a:ext cx="2689726" cy="461618"/>
          </a:xfrm>
          <a:prstGeom prst="rect">
            <a:avLst/>
          </a:prstGeom>
          <a:solidFill>
            <a:schemeClr val="tx1"/>
          </a:solidFill>
        </p:spPr>
        <p:txBody>
          <a:bodyPr wrap="square" lIns="91360" tIns="45682" rIns="91360" bIns="45682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FFFF00"/>
                </a:solidFill>
              </a:rPr>
              <a:t>Manuel Lorenz</a:t>
            </a:r>
          </a:p>
        </p:txBody>
      </p:sp>
      <p:pic>
        <p:nvPicPr>
          <p:cNvPr id="12" name="Picture 8" descr="https://www.e12.ph.tum.de/groups/kcluster/Pictures/Logos/hade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442" y="5790699"/>
            <a:ext cx="1195552" cy="104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4223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Modelling strangeness production in heavy ion reactions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>
                <a:solidFill>
                  <a:prstClr val="white"/>
                </a:solidFill>
              </a:rPr>
              <a:pPr/>
              <a:t>12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>
                <a:solidFill>
                  <a:prstClr val="black"/>
                </a:solidFill>
              </a:rPr>
              <a:t>11.07.2015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black"/>
                </a:solidFill>
              </a:rPr>
              <a:t>Yvonne Leifels - SQM 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86604" y="1378424"/>
            <a:ext cx="3562065" cy="258532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Introducing branching ratios to </a:t>
            </a:r>
            <a:r>
              <a:rPr lang="el-GR" dirty="0" smtClean="0">
                <a:solidFill>
                  <a:srgbClr val="0070C0"/>
                </a:solidFill>
              </a:rPr>
              <a:t>Φ</a:t>
            </a:r>
            <a:r>
              <a:rPr lang="de-DE" dirty="0" smtClean="0">
                <a:solidFill>
                  <a:prstClr val="black"/>
                </a:solidFill>
              </a:rPr>
              <a:t>, </a:t>
            </a:r>
            <a:r>
              <a:rPr lang="el-GR" dirty="0" smtClean="0">
                <a:solidFill>
                  <a:srgbClr val="FF0000"/>
                </a:solidFill>
              </a:rPr>
              <a:t>Ξ</a:t>
            </a:r>
            <a:r>
              <a:rPr lang="de-DE" dirty="0">
                <a:solidFill>
                  <a:srgbClr val="FF0000"/>
                </a:solidFill>
              </a:rPr>
              <a:t> </a:t>
            </a:r>
            <a:endParaRPr lang="de-DE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for heavy resonances:</a:t>
            </a:r>
          </a:p>
          <a:p>
            <a:r>
              <a:rPr lang="pt-BR" dirty="0" smtClean="0">
                <a:solidFill>
                  <a:prstClr val="black"/>
                </a:solidFill>
              </a:rPr>
              <a:t>constrained by elementary reactions (e.g. p+Nb or p+p data)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 smtClean="0">
                <a:solidFill>
                  <a:prstClr val="black"/>
                </a:solidFill>
              </a:rPr>
              <a:t>small and consistent with OZI rule</a:t>
            </a:r>
            <a:endParaRPr lang="pt-BR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prstClr val="black"/>
                </a:solidFill>
              </a:rPr>
              <a:t>branching ratios needed in the tails of the resonances</a:t>
            </a: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1" y="3876419"/>
            <a:ext cx="4039158" cy="2713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047" y="1569679"/>
            <a:ext cx="4730365" cy="331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4524499" y="4705047"/>
            <a:ext cx="3912431" cy="830920"/>
          </a:xfrm>
          <a:prstGeom prst="rect">
            <a:avLst/>
          </a:prstGeom>
          <a:solidFill>
            <a:schemeClr val="tx1"/>
          </a:solidFill>
        </p:spPr>
        <p:txBody>
          <a:bodyPr wrap="square" lIns="91360" tIns="45682" rIns="91360" bIns="45682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FFFF00"/>
                </a:solidFill>
              </a:rPr>
              <a:t>Markus </a:t>
            </a:r>
            <a:r>
              <a:rPr lang="en-US" sz="2400" b="1" i="1" dirty="0" err="1" smtClean="0">
                <a:solidFill>
                  <a:srgbClr val="FFFF00"/>
                </a:solidFill>
              </a:rPr>
              <a:t>Bleicher</a:t>
            </a:r>
            <a:endParaRPr lang="en-US" sz="2400" b="1" i="1" dirty="0" smtClean="0">
              <a:solidFill>
                <a:srgbClr val="FFFF00"/>
              </a:solidFill>
            </a:endParaRPr>
          </a:p>
          <a:p>
            <a:pPr algn="ctr"/>
            <a:r>
              <a:rPr lang="en-US" sz="2400" b="1" i="1" dirty="0" err="1" smtClean="0">
                <a:solidFill>
                  <a:srgbClr val="FFFF00"/>
                </a:solidFill>
              </a:rPr>
              <a:t>UrQMD</a:t>
            </a:r>
            <a:endParaRPr lang="en-US" sz="2400" b="1" i="1" dirty="0" smtClean="0">
              <a:solidFill>
                <a:srgbClr val="FFFF00"/>
              </a:solidFill>
            </a:endParaRPr>
          </a:p>
        </p:txBody>
      </p:sp>
      <p:sp>
        <p:nvSpPr>
          <p:cNvPr id="8" name="AutoShape 6" descr="Bildergebnis für urqmd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AutoShape 8" descr="data:image/jpeg;base64,/9j/4AAQSkZJRgABAQAAAQABAAD/2wCEAAkGBxQTEhUUExQWFhUXGBcWGBgYFhgbHRwcHRgbGBoYHRkcHCghGxsmIhwbITEjJyksMS4vHB8zODQsNygtLisBCgoKDg0OGxAQGywkICY0LCw0MjAsNywvMDQ0LCwsLCw0NCwsNCwsLzQ0LCwtLDQsLCwsLCwsLywsLCwsLCwsLP/AABEIAK0BJAMBEQACEQEDEQH/xAAcAAEAAgMBAQEAAAAAAAAAAAAABQYDBAcCAQj/xAA6EAACAQMDAgUCAwYGAgMBAAABAhEAAyEEEjEFQQYTIlFhMnEHgZEUI0KhwdFSYrHh8PEzQxUWciT/xAAaAQEAAwEBAQAAAAAAAAAAAAAAAwQFAgEG/8QANhEAAgIBAgQEBQQCAgEFAQAAAAECAxEEIQUSMUETUWFxIoGRsfAUocHRI+Ey8RUkM0JSYgb/2gAMAwEAAhEDEQA/AO40AoBQCgFAKAUAoBQCgFAKAUAoBQCgFAKAUAoBQCgFAKAUAoBQCgFAKAUAoBQCgFAKAUAoBQCgFAKAUAoBQCgFAKAUAoBQCgFAKAUAoBQCgFAKAUAoBQCgFAKAUAoBQCgFAKAUAoBQCgFAKAUAoBQCgFAKAUAoBQCgFAKAUAoBQCgFAKAUAoBQHPtR+ID3L3l6W2hQNtDXJl8xgSuwexJPbA4oC1+HetrqkZgu1lbayzOYkEHuD/Q0BGdc8b2bF02UVrt1cMB6VU4MFjyYM+kHiDFARljxfq9xLWbOwZIBYHaTAG4nkSM7fyHYCKt+NdZcvRutWgpf0EDaQAYVnOScSCNsn4xQFt6P4x09y0Gu3EtOG2MpMeoANKg5Kwyn4mJxQE5oddbvLutOrrMEqZg+x9j/AHoDYoBQCgFAKAUAoBQCgFAKAUAoBQCgFAKAUAoBQCgFAKAUAoBQCgFAQHjbrLaXTbkIFx2W2hImCQSTHEhVYicSBzwQKCqCGuNcu+cQCH3tLTH1GZ2x7fHagK50K2hYoD6QcfIA4+w/pQFm15bTQ9pm82VCeWwbnIXao9cmBH5QaAgW2Nfvvbc3Fe67I0HILFpzmgNi+952DAQAVLE7iFDECTyfmOTQEfrLDbnK3rTgbshLwLRPA8rue8xHeKAkvD2nQw7j6o3HbJjvH2oCU1HUWsXgdLd8reQCAq7SFOJDBo5nGec0BY7HjG8hW29oXnJb1WmiQDmF2mcfOY7UBaukdTTUWxctzBJBB5BBggjt7/Yg96A3aAUAoBQCgFAKAUAoBQCgFAKAUAoBQCgFAKAUAoBQCgFAKApPj3xfc01y3p9Pt8118xiwnaslVheJYhsnjacZkAVPV9dvalDZ1yB0xcV7O1blpxgET6SIJBEcMc0BHabRlCrOXvLMFdgsjsQzMLlwlTwVAXn6hwQPWu6b5V8sAqC6fM2CfQGO70meJmPYY7UBKa6Etw+4N6WSDEEGZPce4IyDFAVjp4G9kggAyJxg8HPI4+9AXBRa8vJCwo7n1EdhA/PPtQFcti8HuJYS5ctwS7hZG0AXDLRAI+89u8UBi0Wtcj0icY9hOTE8fegPVu1c3hrimJ9MQeQME/rQEr1bpl1VW4jT6d0bpgHvI4PuKAufgfqNizoZuXlBU7ru70hGeIQT9XZZE7mBj2AEzofFOkutsS8NxO0SGXccQFLAAzMD3oCZoBQCgFAKAUAoBQCgFAKAUAoBQCgFAKA8vcAiSBJgSYk9h96A9UAoBQCgFAKAo3j3w+uq/f6Yq2qsDayqyyUknYR/iB3FQY5Yd8AUDTa51DeZbbDeWR7PtkA/MZj4NAfLnW7xVU2uQCEBImBEwF5j5GBI96Ay3rRe011Sd6+mGgZiQNvMY5oCT6j0i3pLNu7rb3nM+029PpzAfEmbrZ8vI9QC44kkCvG8HUIczwRnVusNqrq3BYt2AtpbexDuwpMEuFXABAA249zOPRKPK8GLUa1m9JgE/lxmhySnS9IpUWr11/LhjtJJX1ZPonuaA+aF0slwQscAESfyPagM3UesAqF2rxtWAB3nJ/rQGmOrlBBmf8P9ZrxtLqeN46mjqw+pYEgFwdxJgGNsQAPevT0+6C9cc/s1u3N1mGNvqB4ywyqZEngc0B3hRgUB9oBQCgFAKAUBr6vW27UeZcRJwN7Ks/aTmh6k30NgGh4eL15UUs7BVHJYgAfcmgIceLtCbnlftVnftD/WIgzHr+mcTtmYzFeJpvCO1XJw8RL4fPsaB/EPp4d0OoA2Bzug7TsEttIHqPMRzGJxJZllpPC6vDx9ehDCyM5+HHqe+nfiB0+8m8alEzBFw+W36NEj5GK7nCUEnJYyWPBm3ypZfpv9izKZyOK5IjW1PUbNshbl22hPAZ1BPbAJzQ9Sb6G1Q8IPqni7Rae+unvahEutEKd2NxgbmA2pP+YipYU2Ti5RWUjzKOcfjNqNPev27a6pBfsI+6y6sU9QDCXClVuGIAPMr9PJjnpbJ1OxLZFzR6yGmk3JZRDdE8VdT0ttFVluq30Jcl4kRzO+AQIExzjIrLhrktis+LcNvk8qUH7bP6Cz+LXUbdx3vLadSGUWwgUK+07CCDuI3CSCTImIxX02m0tWoqg4vDe/y7leWorc34byuzLr+Hv4kjUo6625p7VwOFSG2hwRJwzGIJAmc/kag19FensUIyzlZJq4znFyS2Reh1ex5bXBetG2n1OLilV+5Bgcj9apZR6011Pi9Z05tG8L1vyhkvvXaO2TOORXqeehzlYych8Y+O/2vU+Vadk09tiuGI81hy5jm2IwCcyDHER+JifKXY6Pmo8ZSXsafU7tg2lQBd0kMR/gKwVIjIz/AErvKKXMiI3BLb4G0AyRBHxH58V6nmSiuoUo5w2T/QdUptB2gwF5gEgj+deJ5nyo45/iwj14u6ra2bkUgkwqg5+nImOP9K9sarfxMs06e27KrWWVHqvi/wDabqtdtqHCJZGxdoCqWIATOBuPeu/AkoeK5rHlj+fMop3Rs/yYS8vI3/2xQFwZgHaDk8T+RqvCyM3szquyM3lPJKaE3GDNsUMw4JzxgTH2qzKtxWWTrd4PvTrqXCzXbz2mQ7fKFt2dgBMK0bFk4BJ9yRHMa36HU4OPU17O25cJukWmCz5e65BgdzyWPMyBjtXj64PeSXLzY2InT69d7Q5MMwAndiTy2O0ZjNS1V85zKLjsyR1vVVvMiALuwRtAEQI7dz/OuJSq6T2ZFdyQklJ9TPpepi1clSCQI9SgjIg4NcR2RM1HZQLp+F3iLTs92wT++Zi6tiGARAVDTMiJjiOJgx4ppvBLZp51xUpdzpVdkAoBQCgFAKArX4h6DWXtE6aG4UvypwxRmUGSiuCNjHGSY5GJkTaeVcbE7FlHjzjY4HqTqr1xU1l9g1u4bMXiXa2rN6yWMlgvOT2EYqDiN1Fl6hUsL87HWj4q9La6+XOfz6HT+lfiDY0mjs2LaXLroq21ZwttXAkb8M5VccETkVU/WVxjtvgpXcTqk5SRT/HPi3Vatnt3PRp5RktKqkGJMtcjdM+xAwMV5Xrt1KH7mppP0Wr0uXPEn69Pl+ZK9qLYdZtKu5AHaDAJM4g4JHxXmm1Lpu8Sxt/3+eRxqKLdNBVRtbhLbD7fRbL5ET1DQslxre4sJ5jbIH0mDx+ea148akq5RjFYed/fr/ZJoNJTfLlg3zR67d/ckug6LTyBqn1CGfrteWwFsjI2EbtxM5BOP4Tmq+p18b4RjL3e3c1oaDV0zlKvD7LJL+OfFVy89uzob99NJatW7Kpv8vcQIJYAgsIgZ7jgSJt6PUaeCcZxzLttnsZWo0d0Iu2eMLrv6/yQmm0LNvLshY7cZctu59cbQQBPqIPtWLqLItt7rHmXFxSVekdsany+eEv949ehfdN4w1l3SW7Vi6zMrXhc2gecLaC3sAJALf8AsygJ9K5B5957XX8L3MKUdVCuM5xw3v8ALsc68S6lrl12Y3jc+ki6WL7UHDM3qJEGZ9vitvhGquguWWC41VKlSb+LbOPzYjbNt7rHJBYzJaB8CTnt3PtWxbfRVXytN+iWfrgzrroxy2Sml1N7cEZjztJkEAf3x718hqf0jfPXHBcp4doZ0eNNNZ32648sM+tZC3G847u4HYnB/LHft7VJ+ttsjGNKwl5dSbS6DS3Utwk128ml/J60zzuCAhWMTPYdonOfvwKi10ZQsxY8y79/kXuGazT06VRtxnddN2/M+2eqeWDbBYByu9RHr2mUERmCSZ+a5r087K3jp3Lutlo9TUlL5dvz5njq2rZb6MwUnYPpjMxAJHtAx96taKEZaScHLvn06HyborshOEJdH32PWuvl5f0gtAkYI+0QP+u1Z9ckpexq8IVLoekectt57fLy8/qfNPrEtj1s10//AKI7d8dj/pU3Lbfakny/I84nwnE4+DLCxu+rz9vseX6nuGTAwSJMT7ZjP61Z1egnU4qLcs+m/wCxmW1rwvClvJPr3x3z2Ptrq7wdrAAZAznIwPbvVmiladYtg8vp2x8u+5b0fDZeDKSnul0NnpWjuat9xuekHE5xVHUT5pKOMNdfzzOtPr7NK1DHq/4LDa8IAKbiE87dzgEScxuHGPvVuVSlp/Dbfp/13+5DroPV2uTk1n6Fc02vJv8AqkLBVJ91METAzUmk0HhUZlHfOSrp6I0txW/qXXQdXW1uCthl2sSo4MSMzH3rzUJ7PsXq1lmP9tQ3PMBU8CIMGO/sQf6VxXLleWdt8yUV1ILxrrFv3ERSqMzmdvAVsFft7Cpv1PwYSz/HqT06ee8ubC+5KdD6ettF9ACkxPvHz3NQQkpSe+Co5uc/M0/Gli0rI1glZuKhO0BmBBMwMbhGD+tWKNHXNuUmumSLUwja1zroTF+0l+0lnSWLdseWLb3b9tLl5zAB49KGZ9Qk9wVqpe3+IkjOuPXPy/GV/wD+JuafzF/dgqOHJYuTJASFJ7CSdsE5IBmqMqJ2bs812np1Uq5qT9fb+H7F5/CnrHUH1Xk33LWRbY/vGUwBAQIRndJzJOPkCrVamtmXr1p1WlX1+f8AJ1ypSmKAUAoBQCgKX+InSL7qlzSWpub/AN6be1LjJEAb8MRgCA3t2GIL4zcfg6lbUwslD/Hszl17RpZt21AV7xa6L1m24u3ABt2IqruiIcsEkj+LjFR1S8Pljjm7+ZUeku/T/At+kmZuraO3pwg1ert2LroLi2Bae7Aj0m61vCyAQIBMmeATUul4LZbH4d36ENfC4qPxvcr9/qqPbJFuHkzjbniIxx7Vc1GgspXxx3+v2NbSSpV0Va8fnn2Ij9sQlPc4JbOPhcfNdVcOmo4sbUFvtt++DclPTqPJpXyuWOj3+beTc0mndhKjMbmIMwpj+/8AOKy7nCE3FPY0bOJV6aMK7nu1jPX6/wDRNItl9CLY048627smoRgtxjLMoZSplACQROIU1PXxBUyW2X0PleI31Q1P6ec8xeMvrj5L+OxXbLPbcqXDMT2kyTifn/ep3p56tc8I49c4Rc1Vnh1wo5262uqxnHp7mXR30BG5iYaApA4kkkj7x2PeapaiqyOYtYZb4lKGo0HJS29s+b9nt/Rs9Q1FnaAnJENPseY9sY+0+9Raeq3J8/wriF+nhKqyOVjCTXft/sj+o+WCjWSQ30sQfcHj2xj9a3NBbraqJzlHMPX36+vqe6eq+2x13fD7rAS15aPuEuQFQHcInJuyMMVAgKTywMEA1U08qLpuVz274L+r1NUYeFCSkltsYNTvYAsIEkjExwDgmZMcE1f0VWlWolCNmIrpv/JXjqqIVOqMcS79f+jJYv7tikEDvA79h9uK8q0mkd1nPPmWdnn9/f8AYz6o8s28ln8T6SwLNo24S4pBZgAcQd0ZzA9yM471UhRzZUe+yS77mvpbJKz4msY6PoQFsWLmxnVwwH7xvMkPkncF2DZ7ckYHeSfNRLVaSvweXlz5758zN1l9lkm64YfoRWsf1Mvq2z6PgYycZxWzwurSPTc0knPfPnku2/qYRj42zwuh7TQ3QP8AxOV/xw0HsM8Rwasfq9E9PmxJemPx5I46izHMmausbPG2ORVbh2ydvNnyyd2Rikorr5mxt3oOScwOO5MR7TNQ6viM7NQoySSX5krqydc8Ez4Z6kLMhxEEET39wY4FUtTKjnUoPOepZhTZc+blePp9Cc1vim2oJBmchVNd0udj+Hcnsq5FvsVHSaR9RdmJBLEgk9zJwuY7/lVrVa2enpxLDb8u3kUa7KIS/wA0vojxdRp8uWkGBk5GeZMe1c036XwFZc8t9v8ARpXx8SzwtPjHVNeTW25uW71yAgJBBMpuiPjNQeJpnZLCaWP3M6yqzTycHlP9vkbHVQvkjcoD9ipyDEzPcn+lV6bJ1tuKyn5kuijKxvxJPBms9cuBZ2EtgDaGIzj5zxTTtWWYlsjR5NPXBuEt/uWPoHS9fqP2hH0TquwXVuXbDq42MCEts0AlhukKJOO1WbuWE+Wt5jj9ynPllHOdz3Y6stholrdxYJ3GGU8zByPsRVdRlJpLc4jVFbzYfqK6mGVgYmTzuYnIn+dSXYrlhrBG5qJLdD1bvesWrSjzFcEMoO6NwJZjkbQPjgxmuU8nSedztND0UAoBQHG/HfiTq+mv6hgHt6dTCMLaG0EI2q3mMs+YSQY3fViDgVxGu6yxQh32NGr9Gqs2ZyQHS/xY1dmxdtXDvdlDWLtz1MknIaF9cg7lJ4PMgwNe7hFtcFyy5m3jyKbuonanjlj9TEv4ma02WsveBF0QXuWxuVWEHaUAEGTgqSIEVSv4dracLClnbY0qlw615y1jt5kBqtAbtgG2d8Ez6TgcSSccwAPmqOicNPquXUfDjt9slHV8WpdXgutQW2Mb4Xrjv/Zoa60z27ZLM3kobayo9KKzMFnk5ZueBAGAANbhutdWrVeUlJ9DvVw0UKVyz+Lbv1NfSaFmUt5ijvBIBOfv/Q1Y4pqNRGxwcHLtt0+38mLZdXGai02u7/Op9GnD2mYKReW4gUCYZCrljG3lWVcz/Hx3rJrvjFqF8m15ZNj9NLTLni8Lzl0+p90WsuiUWNxPyT7RzGO2O5ntHuu02n8VfC0sfv8A0eT0FmvlGVjT5X59j0muYMACVjBjkn3zI71d0PDtP4buux6Zf1IuKUUueIQ3XX8Rguo2+GaZgnbluMDj544/Srek1unalX0iujfQhdM1SpTWEtt/QyW9FtWWJVuQIz25+M/yrG1mvVknCvDj5+Z9Bw7R0WadWKWX6Pp6f2fEvQIgHMz3x2+1VvDc3iJO58sUsGylh7v7wJ6VIyBgQYryd9mnUtO5Yz1RlcV1tFsHFY5sNepvdcRzbSd0jkDtk8e39yag4dKmN7Vj29fsfOcOfPz11wcpefl/sizqiNogCBBAPP8AmMk596s3whOcnBfD7GgtHGzKuXLJ4xlY26G7Y5LmMZ7Afp7+wqlJZXKjar//AJ2n9LiT+Lz9e3yMF7UXLwPAt4xicfPc94/tWpOmOgcd82Lv5Z7exQ0nB7LqXNPdZw/zobtm/ZDrKHIA+/x8e1Z+pv1OoXNZPOPzY+d5NVyuaf8AxeX6Gp4g0jAqRley9159P+p/Or3BdZVVJu00I8Us1Vca7Osf3Pd7rLN6cZEDcfoHbIGDX0em8K7mUFt7dSZ7x3MOq1Vq8BCAESJBz7yw9v7V87Zob9AnzTyntj+S1wTS5k1Y8/Mj23K5SMieM8Z7c981PVoZ6mvxK/6L2o1CotUZLc+27q/xGB8DmopaC+EuVx3K+s4jY4qNK+fkfdHa3XCQ0AcFh9wQBwa0o6uOjqUXH4vRmPfqJ8qc92Sel0xSSlwACcke351kz1sLZ5si3ny/6KFlinhSX0PVohre640vBiDBjPNV9ZXKu7MI8sWWqLra9QlW8LZfJHzR3ksnepYvBU8QRxBBkOsdiIxXlPiTsjFbJ+ht8YscoxcJYb6rr2/PQ2dLozq7wc7QFUAqlvapInkAxMQTAA+Pf6C2MNNWlHqzPhmSXMXvpmjVdof6I/hIB4xziJrOlbCK6bnUmol68AdYBsul26v7t4Xc+YIDRJORJx7DFcEnqVXx91zpfUri6O5euW/LcldUgQ2g8bSGJOU/zYGOYk17VqfCn8PXoRSthzcrZGdE/Dm8zM2k1WlvafeQLwul2j/MqqVLgEY3e3FQaqmyyzmk8FezSuc+ZSwdb8P9CtaS2Etqu7aouXAoVrhURuaOTz+tSxjyrBcSwsEpXp6KAivFPWf2PS3NRs37Nvp3bZLOqDMGBLe1cTnyRcjiyfJBy8jlnWvxb1GxrVu3aS4wWLquTskZhGHqb88exr2pTs00r0sY7fPBFotXCySdqwvcz+GPFi6hdRpuq3lfTXEG17sIZxKblCjtI4M8TUOn1L5uu63Lt1unsmoU9fJPJzjrHT7Nu7de2GfR7/LtXJ37jtDQWG2H77SMAxmJO94mo1UYuiebF57JevQoamqyt7Lf1I/V2rIY7Hdcwd6ncsdis4PxJr2L4urFzqMsdN9nnuV4StT+JZx03x+YMw6i1oMqsSGzLDOYaT71la/h90rlZckm/wD67rb3wXaaadSv8/wv0ezMlrrx8k2wpIPLRz/bmqWr4d4N+VJdn13X/TIdLw/Tx1PiykuVPOH19CMBIOCFCywwJ4it2PGZqtxcW29vQ14aam+fNGSwjf0+ua2gmIBmPuIrDrqeotxHO/z/AKOeIcUjfW9NBZ2xnsRwuM77y23c0GJwIx8cY/KvqtZoIw0il15F9Shpr7NNHlq69Dd6vpgoDoFXfACLJjEcsSc88nkxAr57hq/UXKuz/ju+u23mbNktRRS5ylFvu8Yf+/2PPTldX3MApQHDdx7U1kK1GUKt0yqtI+KUbzSXTZffc3NfrPPuKWAxzmPykfb+dQcM5NPzcy5m+n5g40PA7KoSjG5+uOn3IvWqw2kCAZH3PsP5Vo0Qrvc/BW/0X51JIUanRZVr2b9/n6GXp/V3tqEztntEkewPb7/au6NDVqdROV6WV9Pf7fIzNbw+M5Kzdp+f3Mup1Fx7andPPpGDtzk4j3/5FV6ZaWjWSwvh7d98bv8Ahehr6XhU6NNzVPd7tGjYtFwMQFJlufbE1s8U1dMKeSOOZ42/kyLNSoP4t377m5fVFSFcZ9zXy1U5+LzTjnuW9PxXUuqUGm9upjtem2TuBnt7/H2rvU3ePdzNGjo9dOuHgcrXXfsv7Ma3ySZMR/SuY05aiu53ptNTCt4e279/M3NNrCA0vEq2ZkxkbYHE/wBQat6vhEqVGSaeWl0xv/JmR0GkutzhxS329COu2QdsCJmZMn78YH+9al0bdLp88+cY6bY9Ou6+hPz0XTyo+++fxkqipbtbXSWghY9+ZB/X9axFO/X3qKlt69vkYrut/Uc9EsL6fsa6WbJX1NDTBg4MfP51cd+t0E3XS1JdenT5HN8tW5uTWfVmTqXT7Hlo1tzMwQTMf91VhxPWOz/Lu/bBc4Zp7brXG1/D3eMY8jc0OktG1tZbh7KyZ9UAx29x71B4lttnVJvzexc4rw56Vq6vlcO6bafl+fY86ZVuqQ78Ahcc8x/z5qG2uyqzlaxJFWcKqYq6EE/R7r2RX7og8jjkTGJxxz/cV9d/42NkVz2Z+m37lh6nleY1qJ902qIYMe39orLWnphLCbLDnZOL+FLJc+ldQIClA2ZC7QSSQJIAGZjNQ2Lkm4PqUIThOXKmsma+990Fy1IRZNzjAJAUjOfzjkD7w2uUY5wWIOiGZW7pGXo9xLYVnKsSZbdySPf7xiqVWrXNhrBQfFo2TcXHC7b/AOv+ze1PgHV6u8j29OLVm8oJuMygIJMsUneZAECMyJjNXIJqxWL3NOP6R1tyhmR1T8PvBi9MsvbF03ndgzOV2jA2qoWTAA+TOfgC5qNRK6WZFRLBaagPRQCgPNxAwIIBBwQRIPxFAc3/ABM0nTNFp/MbRWPOcOljZYtxv2yrOIClVMYaZ4g5pzuEWl0ZJRSpyUUcr6B5epS5au6i3pwlp3Q3HCh7sQi5EBZjcRmBj3FKjRudjay/Y71Gho01sbq/POOxB2dC98i3aD3bo3sUQb4AA3Mu0ndx2mYHNaFEtVorOZRx79y7fOi6rM5Zf5sat3RkLLK8SJbawEmYBJEZg/oanfF9W58/7YM/9LGT+B49+5IjTWPLtvZN25d2P5quF2ow9IYGPWIIIECMZPFcarilt0eWf2LFHC5Wb9l+5gs3rtsIywptuLiHYk7gQwJO2XAI4aR8VmKxZ2Clo+d18vxdOnl9iS67b02pv+faU2bTLb32Qtu161ULcFsLuVVMSDBMkkitaGr5Y8rw/XyK8dPOT2Tz7ERcsfUdu1dx2iSQonABJkwMZzVKGplXbmvr7dieN2hjFqf/AC9t/mZhoQAGO7YTnH/Jqf8A8xqrY+BHGenqVtPq9J42Jx/fOffY9ahiAIX0qZBzM/Iqnp4uu/lsbi319me63Uae6Uo1yb26ds9/5wYdRqS5BJZ4UAenE+0/4QK+ls0WghU3lJv/APX5/so0uVMXGuXLn1wb66Wzh55wRNfHSuta5PL0IK9TraMuttJGrr9Msggkr7T/AC59q0uG3zSfXPnjJO+Iam6CV3Ywaq0C0ANswFPEZz2M4kcjPvUtc5VqUub4++30yuxfr1dmpiocqcl26e3c39T09UVdu4FlmCJBgkYIPBiJjnmOazFZKUnKbLEqeI1rw5SST2WPs9vIxi55ahWSOGxPH+8jJ+Kljp7dS5Tgm8GtKNGiqirYpvHlnfzPtvWfvSUtLJ+kH6RJ+e351LRTXJLxZNLfZdT52/R/r7XKn4Yr5ZZG329TFcHdjEYPx2rQloqa5J5coY/fyySp3TX6aXbZtn2ygL/ORE1DrIThBOCfJ5tdPTJNVoXKLrrkub1fb826GW5pQo3gEQYntI5X711pNVZbmuUs56Z+6/MkV2g1VcHKxJLpszf0+oVtq+UJOB7yeP8AWs/V1X1y5Zzz+exl6fSaiU34U1+fIdQ6uDbFooD34Hx/bivNDoLJz8SMsJEOm0k6dTzPG2U0RSp5i9hEwf8An2rbsvjp5cqXM+rb2/EaOr1rlJJLCW2P5PFy6QpQ7SSFgndKgEmFzAnvIPxGZkhY9ZhqO24jbJPZm70zqZtg4yQY+QZBFZ9/CrOfmxiP1OdfOzUpQUtn12MLEwXbIJiARzzH86isUZ2pQTW3V/c29LpYaShznhvY2seXLQNuVgCZkcnmInOarptWpJvcmjrqdTU4tYfZ/IxaO/bBDAEtGcAQZ7HuD/Q1p8V0lUaYyreO2M9Vj9sfQ+fdd+rSqzv9Mlm6V1pbGqtah7e62oLG2CU5BTcD3O0mBx+lYuml4e2Mtkt3CI8OqjOTzNvGFv8Anr7mve6o3kXNkW1IOxSdxA7DcAJb/NAq/VrIztVc18Odyi9TJXeFyehg8PXmuapbvki5LArY8qbbH6dgtyQVJx989qn1n6aqKhTBSfd+R3qKZ1SUlX19D9R2zgSIwMe3xioS0eqAUAoBQHOPxT6T1S7cttonuG0F9SWrotsrBp3n1rvxEASQV4qOxSf/ABLVFtVcJc8cvsULq1nqHU1tWN16+6eoK6JbVY9JZ2hQSB3bOSBkmalU75zxJbGZw/V3K9+JHb26exW+p9BuWRt8m951pibg8tiABHqkCNs5B4ggzkVpcK1FlWocZLaWxO9Zdda42r4VnG38kX0tQLiMCSQJlCQRPI++Yx81ocelOMVLm6lrR6rS0T/zJe/Ys9/U6wqLD6i95V8BGtXXNwBB6htV5CEQIKweK+co1LlLlz0K12s09981Q8YWduha+k+ENOLbQiQFk7sk/ExzWmrYT/5rLOqtRZBYjJop3i/SrYuWtm0KZkQTBGeJyD7Vc0nC9PYpOTf1wc6S6Wmudq3b89yHQP5Yvi2+1TD3PLY2wxIhS0bQeME5n5rIu0rVsq63zJPY2KuKyrvdli+GSXTsYW1SswE7YMwRIH3nn/urOmV2kzJxzzbexTnCnX66VmcRaXpnH5ubDXLz21t2ySkkKZiQCTj29/1q0qa9Nqf1eox6pdu3z+RjamrRVWucXL5nnU6a5bKpcMB23TM4OQJPP51U1mvo1NzuhHpHGH5+eCSquu2t2155129PM3Ndct2gio8ggA4mO5ET7k/p2qhpqLdbc+VJP6Ik4fTWtR4t/b92aOtuAwY2qSd+1QMg4A9q3eG6Squ6deqScsJxXVY7vYvarXyusdFL+HC64+eSLcE5aTjEZ/4K19HfpdPKdcfh32T2f55FG2vw2k+5Inqhe35e0CIMwPj2+3+vvWBr61Xd4naWe/3ONDS6tVG6Pn/H9GG/cuABip2kgTA5wcexqDS+C4ThndmzruIytsjFTSay/wA7EjpNNbNtmvsZM4BIJ+59sfrUS4hZX8GmWM+if8fbBj8U1WqsmlCSku2F/Zu/tdm5c3MAzkQThFAC7UCqo2qBEQABxWdPxpf8ngsaLSa7UrCscUvJLr/RXddu3sVIIbJxwJkDI5x2r6LR66C0ypkt+nuWL9LPR8vPLmb6+/c1LDsYUY79h+ZJ4H8q3ZP9RT4KS9/9FaqbjPnNr9okEcqB3MZ+Pc/2rLXBpQ+OMsSWfz0L2q4hK6Kpy+XbP9HlL8CAPzmsWandLMj2rSOmbcZ4TPjSx9QnELjHvU9Vzpj/AI1065KU6qlclz5y3nf6Hu2hV4UEgxPp+M/8713bjU0uyT3Q1VFUpctbX+/LJ51NogmQV9yQYA4kwJj7CrGjtnXBY3/b5FSqOHiR81tm5ZADgpuWVMEb0b1Bg0etTIzntWguJyuar5enVl50whDn5l7HrRsjkeZhJP0/V29skfyqTiCm9NmqO/r/AL8ylfdalmvqZrZDXfL8zban6mVyFHYsEUscwMA1kw4a50eI44kvX+3gtaK2MZKbgub0X26ll13hC5+xjUae4mr/AHgBGmS4WtrtLb3QqHExEMuOe+K+iqqdn+V7Gjq9XPMfg5Wt91uRz+HWJ26gPYcCQLiFSQQSpKHInj7zJ5qK7WLQ3tVLmW2/9Mx+K8YsbjHl6dz4moux5RAUCZOyeR9pjiua6dJfN2SlhvtlIzaZU12K14fo/wA6l98IaBrPSNfdssE1LohXyrivcW1tUq21Wm3ul2BwwGewrquPh/E1n+T6HW6tXpSitsdPUpPT9TeRke3rLyspME3HIViPqgHIgQRBBGDUj4vHDUqYnz71tkXuj9LdD14v6e1eAI8xFaDHcfFcRlzJM1YS5oqXmb1dHQoBQCgOYeNPxOu6XVvp7Fq2RZKeYbu8F5CsVQCNuG+oyOTBETDZa4voamj4d+or5ubBQ9X+IHULqN52pi1cJDJbVEKjDel1AeOxkmQSK71V9bhyVLD88/wc6ng936aUq5/F7bexH6Twu91g9si0kDbIM/cgEfzq5w6UHQ4amPM/V9vnnHyPnq9NYoYu6/U1Ot9O1dh0Ynft4Kgxj3Hb71LRRoaOflXXz3x+e2SSrRKtrkXUltD4yKrtcHdGQGx/as+7KfNGL5X09fkaT0NjlyrHr/RCa/qT6okmF2jGc9v51DcnFJk9PCbJZbktu2M/yYekq1wPp3ulbJdbjARBYCAx+QMV7N3aeEbYd+hna7WxqhHkgs9H5Ij9XpEQkTI7H/rFTrW23NTykV9NO26PMofQ96TUm0OQTwK51Ftmr+DfHkc3aTx3hJrz8jFrdc1xhJLRGPfNXNFw6K09kpLEt8Z7fUs6T/0s0302b9jc6paYKpNvaDEEznPP9KqcLsVdvPzdOxb4jxTT61xjUt16b+xlsdOu6gALtUqJgwOB8CCfvmry4zCu/mhHK3998dDJSVcmnnPtgjrd0q7F4MMQR/iM9gP+cVq6nSQ11Mbn8O23p7+p1ZHxI7Mkz08OjtPqCF4HAA7f2Oay9Vw1UVqXNntuafD5wriq3H59zQPUf3e05OI+CPzisyrRuV7jHZe5YUaP07TXXK+fmSLCVBb6sQBx9/t9qptJzaiUqKtE9JJyk84fffPlgiddcmDgc8HMYye3/DW7Lhng08zlnptj7HPDG6s7vf8AYxhsATkng/bms+VEkm+xcs18eZ5jleZlcDbBWIkz+XH2/wB65pttVi5JvLwupPfrtNKhcsU3t8ho9MCRgNiSBmOa0OIxv00d7Hvt5dvsc0V03f8Ax6fT5mXqFpCfSCOeSPfE4rO0t1taeO/0+pRdas1Mq1Lb+e/U11vxgGB2kYj3mZ/7rWt4bF6bxnnnKd1EIyajuZbOruKN0kT3jEVUr09KuUObbv7nWnjWpOLZh11529W5mQkCSIBxMQMV9C9JCqClWv5JG05bdDsnSesWbvQg9qzb1er0Nu2u27ZVim6AWCgepFXdB7+WSaxJ1uN3LPZM77HMtF1U3LodlRmMfRZtW5YmSNttQG/TvVfjNTXKoybXlnOOhMuHy1cf8eE157ZPGo1am4XgASZA/X9Kz4+LGHK29yrGt6Kcq5P4vNfZF/0ngHqVx7dy2o0oPLecVZcCH2oxM5MCeQZAET1TRZHqy7pNTKMJRv8Ai8s74JL8YzYvXFWyxbW2QEeFMbCNwVm43AncAJ+pp5qzOqM2uYpWUxsxzHNdO2qQXLnl3SEKi67cAOCq7h2BII3THAxIq/qqtF4HwpZ7YRHHh1V01DovMuf4EdNVtbcuhmOy0TAA2gu0EMfssgD59oML107q/DaSwamq0UNPy8ks+52a54e0jc6awc7v/EnJiTxyYH6VBhFNpPqSSrAgYAr09PtAKAw6vUraRrjnaiKWY+wAkmgKK/jHV3SzWLVpbYBMOju0ThmKuoXtjMe5oCrP4QtdXv6i7butptQGTzlK+ZbYEEeYvqVlJjiT9PzI9m+aKi+xY0+pnTnl7lVPgQBrm2+9+2hO0rb2btvJA3P6ZGD3GaljZGMccqz0yeS1Nsu+3kXPovVUs7XPbsYwYj2qv16EUreaLKt+IPiC2yC3bMkkbgDwBk/aasaGpuWbOnr0Ia7bE/ibKVp+l3bib1RzycLIP967lfGVyrSXKvxlqdmorfNjr67/ADPWm6XfZwAvqaZB/qOwqad+k1HwNYwWpVajTJXyeU/Us+o8IXTawyb+eCOwxM/071VpojXdGTfwrsS3cSjbQ6+TfHyXqQnTNKy3HS4fKE7Tjt3xPfmvONOuVisp32M6PEbNLU1GCk8mp1Czb3t5ZlVzJIzxj5PwKn4NRc4+Ntn8+hUVuplHFnV74xgxtpw1wHdk5wIEjIFd2cSlepwawun9ncaLI/8AvRwv3JLWXrhVVbPsD+v5VheB4eWaGg4bpYW+JS239v8AZkTVOVuEtbUwTliu+P4VhYLfGJqbTeFFuUs5POI1Q/VKPdL6Z3IZIDBnwSZkVPF6i6DhU2/QoXXqOY0LPubGv6oXJRWVLbZMAAt8E1YjK2FOLU3JPGH2+RXpsthDL3kSfg3pWidb76262wDZbS0wN43DB3C3BlQJG5oWcVDO5xl4k/hL0tSo0rmeF3JLrvTdFptlzS331VsqNyXEcOh4JkIqx/lMFcfVOKVzU5f45JNmdqIrUSUanFS+5VtQxutuVVUDAgD37n3+TWhR4MauS+Tb9/sWdLz1vwu72M2n6Hf1BIsILrIGYqjIXgASVtTvYfIB/UVcpvpq07cItye2H09y1PQqi3w5S28yZ0nT9Wkb9BqCCQgmxcgkjA45r56elm94sz9RwlOX+OxDSaG8182rOnuJfVS3l7CrADJJ3RBwck54rrw7pNc7b9y7pPG0UsZU0/X8+xVmYtOBkyT3/U8c/wAhW0tfCOl8FR3xj/ZcmoPUKeVmT7dTHcTYCD34wO3z7VLp+IOxckkiDXaKVDTXQsmt8P6nTW7T6qy9i3c4ZyJOAwkT6DB+kwfScYNV+KSolGPgx380uxUooh4mZmx/9bZsPY1IU+pW8q5lTMECIjmqX/kNdBJR6exV10LKbf8ABuseRN9M/DrqR0F+Lnk2SVvpauOE8zaDLXDEpCwQGIE5MRNXnqPE5ZTW5cplJRTktyNH4dasANp7uk1C8XGs6hSLc5G8tGDGD3PtUc5VXJ/sWKNXOM8xlt+fufbfh3UW5UaXUjUIyuNtp2h1JIaVBBjBBBj+VZTWo58b4Kd1192pXN0b327e50/8Jes9Rvm8usW41pQuy5cQIwbgp9ILiM7jkHkmRV2tya+Iv3whFLlf8lb8TeGr2l1d655T3LV241xXQFhLsWKsAJBBMZ/vUhXNnw917/8AvtW2t77l0CzcttbIPltEtt28AKGMiCAfuIXa+dRSK7ukrFFRJPwz47X9rGlt6O3YRrxt7EgODLAswVdpIIyO2cmK4jfmzkwcLVuVvhtfM6fVktigFAKA1up6Jb1m5aadtxGQxzBEUBybV6XU6W4dOdlxjIm2wPpwQzqc25xg95gkCaAx7tTY0+pRLUXb4RfN3nChhKBdvdTcG7dyRigNfpvVzbt+v0lRBI4Hb/agM3hHw9+3nUslxVVEe3bBkkXLlsqrkf4Fkn5I+K85UjlRSeSmP0I7wLlsrsfY5jupIYH3yCMV7zuPQjsjumdE6WtpbbBhkKAoGM+/HFeRWZeRZdzcMMq+t1KJqwTA9MTj3xNc2yjGWfM4u1TjWoS6FlHXLZtC2WAX6ifc8e3tXt+K4pxIJXckMpFDfRtqdY8R5ZAG48x/l+cc+xrmEI30qzON/wA/Opc0fEE6Xyx6/n0LefAlgWd3lrjAOdx+fmpY2WQjyxk0vfBHW5KSa39zm/iToV20x2oxWYDR/X4rvRVQg3KT6Hl0rrLHKx5z27GXoVhna2qet0YlmujfbPEKUIgx7Ema61ensWLeXZ/mcEOZRknDqWqz+H+4ly0ITIQBoUewJYk/mTVRVxTzgkbeGsbkP428LLY2tZO5gwQKvqDEmBtxkz+tbfD7K6G5vY4VXZGXwt1nXaFm0p0IuHU+YrJc07rdf0kOq3Fgso+o4MZiOah4lOuclbB5b7eyJa4Llb8je8BeDW1Dt5FxUKqGbcjMoO7CzOG5MGeK+eas1Un4m2PQy07dWnXYsKPR4+qPnXfDuqR7+lRLrvyoW2YuALlweIOY5ImOeeI6bkuSSbWw09Lo1MUo5S7/AMlb1/gPqFqylx9Nd23CRCgs4I/xIuVmMTWxa64uLqW69D6CMo2Nqx+3+jqng78JFsX9LrGvXFZVS41hlUlbpXK+aDlVJiNsmOanlq5Sq8NpFJr4s5OrVUPRQHJfHf4QnU6hb2ie3YDf+VG3AAzJdAqnP+XA+RUtc4KLjKOcniWHzLqXjwp4L0ug3eSrM7c3LhDPH+EGBA+3PftUEYqPQntvstxzvJQ28NddtX9Tdtajdu8wrN3cHBbAS23pRoOJwIie9R8s8tplJxsTbTLZ+Gaa4Wbg1pufV+782C8Z3SZ3ETxu/LEV7Tz4+MUeJy/5Cx9f6cdRpr1gNsN229vdBMblKzAInniakaysFhY7nGNb+EWva3JewWRgBaDvDjJLFmUDcCYAjgnIPPOni6ctdy679O5qXJ9iZ8J/hprbGt0+puX7YS2BKh7jMqwf3AkQUyB9Uc4PdiTlzNnl2oqlFxhDB12uykKAUBhGlQNvCLv/AMW0bvbnmgM1AKAUAoD4aA450zqf7LeK6v8A88nzN3d+7ziVJMg9xFAS/WPGFryslfSuIPMmgKFeuqzXBcDo0+pCsEfBFAbvTdVe01m6lgbBqPL3XMi4EXcYDTgEFs8iTB9gLR0zyGtEONw24Exk/wAU/FARF+wSWW0xwMZjjJ/lQHjwL0K3e6gvm+tfLusyOoYN6dkGTx654PFASOi0NvW3W2WrduxuPlItsIsDG+5A9TQJz9MkCK8wsYwc8qxjGxodW6ethgyQIMYyPyr1bLCPUktketZ4he36XHESZ96Hp6PVrWpNuy1wW0IIZ2YAImWc+rG45j3YjFAR/wD9dsaIvdsa3T3wYJTcFeAJJUbiGM9hE/yqazUWTrVcnsuh7HEXkn9frtXbtE3NPcW2oiSsKk4n4E81CJPLyQLXluXLOwu94XAbagKVNwEFIB5IM8470ll4z2O42OMXFdzvFCMUAoBQCgFAKAUAoBQCgFAKAUAoBQCgFAKAUAoBQCgNbWdPtXdvm2rdzawZd6K21hwwkYIk5FAU3xhpdNoyj2NNYTUXWIFzyl9AA9TqIgPlYx3Mz3ArGq6Xb2+dc2u1wsxM+uQclvvQGNbJc2S4VlZfMWz6hKyVU3SRhDtkKs7h3UcgY+pdH1Llggsp5gCBbVm3bCTAlTEqfme57xAEToDfslrRC7lDH1E+oqfpUgEFj27fNASPTtVe0pOqBW0+U2sqtuByQByOAZBHb7UB98O6q4qBVyIx/wA4oDe/+Gu6zU27IuIpCPcecgAQBCzLHcyjtgnPAIEdr+gh73li556phmQQjMchRBJMd88mO2QNbrXhy3Y3NhWWCQGkR3785oCQ6JorOo5gLxExx3P9qAtnhrWFdT+y7xd07q6hWyAAswu4TtgEbeI+1AWvp3h/S2HL2bFq25wWVADByQPYfA+PagJOgFAKAUAoBQCgFAKAUAoBQCgFAKAUAoBQCgFAKAUAoBQEb1/olvV2/LuSIO5WWNytxIkEcEiCO9AVfSfh7n9/qTcST6UTyyR2BbeTPGRH5UBreLuj37Oo/aLFo3LRRF2213MhUbY2D1MpERAPBmMSB4sWtdrCSLJtSD67wa3wYgIV3/b0xA5yJAh7eguW9S1m9AZSpLAEBgQDuWeRkj7gzBwANzxTp7TIR/68SMk7RG4+nMxJxmgNbx109NPqJ0rklgpfTqPpMAAhohQRkqTPf+LAEh0XpW/SatrF4XNU1sJtUbGRCZZBuzuubSN2B6RHBJAgej6rbARWB4KwRBGNsfwkcEH2oC0eFunC9qi16JtKHCCCCW3LLTzH+pHtQEx1rwPp7xDW507gBf3YAQgEmDb47nIg8TIEUBs+HPCtvSsbm5rl0grvaBAJBIVRgTA5k457UBYKAUAoBQCgFAKAUAoBQCgFAKAUAoBQCgFAKAUAoBQCgFAKAUAoBQCgKZ4/8OXb5t39Pm4gKMswWQmQRJiVM4xIY5wAQIfoXSb94eWbVxFPpuXLqsmMSFDZJgmCBEznFARWuvDRaq6NSqiXuOm8wrqTKkH+IAEAjtEYoCzfh7orhuXNQQyWyuxQRG/IbeJWSBwCDB3NzAgCK6z4H1Kau5d0vqtXWe6RvVSrsxZx6jkFiWBHvGIBIFm8HeHHsM168R5rrsCgyEWZILfxEws+23BPNAWmgFAKAUAoBQCgFAKAUAoBQCgFAKAUAoBQCgFAKAUAoBQCgFAKAUAoBQCgFAKAUAoBQCgFAKAUAoBQCgFAKAUAoBQCgFAKAUAoBQCgFAKAUAoBQCgFAKAUAoBQCgFAKAUAoBQCgFAKAUAoBQCgFAKAUAoBQCgFAKAUAoBQCgFAKAUAoBQCgFAKA//Z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524499" y="5617030"/>
            <a:ext cx="3912431" cy="95410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400" dirty="0" smtClean="0"/>
              <a:t>PHSD: 			Daniel Cabrera</a:t>
            </a:r>
          </a:p>
          <a:p>
            <a:pPr algn="l"/>
            <a:r>
              <a:rPr lang="en-US" sz="1400" dirty="0"/>
              <a:t>	</a:t>
            </a:r>
            <a:r>
              <a:rPr lang="en-US" sz="1400" dirty="0" smtClean="0"/>
              <a:t>			Pierre Moreau</a:t>
            </a:r>
          </a:p>
          <a:p>
            <a:pPr algn="l"/>
            <a:r>
              <a:rPr lang="en-US" sz="1400" dirty="0" smtClean="0"/>
              <a:t>URQMD:			Hendrik van </a:t>
            </a:r>
            <a:r>
              <a:rPr lang="en-US" sz="1400" dirty="0" err="1" smtClean="0"/>
              <a:t>Hees</a:t>
            </a:r>
            <a:endParaRPr lang="en-US" sz="1400" dirty="0"/>
          </a:p>
          <a:p>
            <a:pPr algn="l"/>
            <a:r>
              <a:rPr lang="en-US" sz="1400" dirty="0" smtClean="0"/>
              <a:t>Ref. calculations: 	Boris </a:t>
            </a:r>
            <a:r>
              <a:rPr lang="en-US" sz="1400" dirty="0" err="1" smtClean="0"/>
              <a:t>Tomasik</a:t>
            </a:r>
            <a:r>
              <a:rPr lang="en-US" sz="1400" dirty="0" smtClean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05022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Modelling strangeness production in heavy ion reactions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>
                <a:solidFill>
                  <a:prstClr val="white"/>
                </a:solidFill>
              </a:rPr>
              <a:pPr/>
              <a:t>13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>
                <a:solidFill>
                  <a:prstClr val="black"/>
                </a:solidFill>
              </a:rPr>
              <a:t>11.07.2015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black"/>
                </a:solidFill>
              </a:rPr>
              <a:t>Yvonne Leifels - SQM 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-380014" y="1235037"/>
            <a:ext cx="10058400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K/KN in hot/dense matter: self-consistent and unitary coupled-channel approach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475097" y="1294436"/>
            <a:ext cx="190005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446315" y="1591303"/>
            <a:ext cx="4351316" cy="20313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Binary reactions: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cross sections/transition rates</a:t>
            </a:r>
          </a:p>
          <a:p>
            <a:r>
              <a:rPr lang="en-US" b="1" dirty="0" smtClean="0">
                <a:solidFill>
                  <a:prstClr val="black"/>
                </a:solidFill>
              </a:rPr>
              <a:t>Propagation: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K, K and Y optical potentials</a:t>
            </a:r>
          </a:p>
          <a:p>
            <a:r>
              <a:rPr lang="en-US" b="1" dirty="0" smtClean="0">
                <a:solidFill>
                  <a:prstClr val="black"/>
                </a:solidFill>
              </a:rPr>
              <a:t>Production: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K, K (off-shell) spectral functions</a:t>
            </a:r>
          </a:p>
          <a:p>
            <a:endParaRPr lang="en-US" dirty="0" smtClean="0">
              <a:solidFill>
                <a:prstClr val="black"/>
              </a:solidFill>
            </a:endParaRPr>
          </a:p>
        </p:txBody>
      </p:sp>
      <p:cxnSp>
        <p:nvCxnSpPr>
          <p:cNvPr id="11" name="Gerade Verbindung 10"/>
          <p:cNvCxnSpPr/>
          <p:nvPr/>
        </p:nvCxnSpPr>
        <p:spPr>
          <a:xfrm>
            <a:off x="1004440" y="2835730"/>
            <a:ext cx="190005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65" y="3249053"/>
            <a:ext cx="3753716" cy="3335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Gerade Verbindung 14"/>
          <p:cNvCxnSpPr/>
          <p:nvPr/>
        </p:nvCxnSpPr>
        <p:spPr>
          <a:xfrm>
            <a:off x="805622" y="2479961"/>
            <a:ext cx="190005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>
            <a:off x="827397" y="3012361"/>
            <a:ext cx="190005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1686293" y="3456378"/>
            <a:ext cx="1567543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K spectral function</a:t>
            </a:r>
          </a:p>
        </p:txBody>
      </p:sp>
      <p:cxnSp>
        <p:nvCxnSpPr>
          <p:cNvPr id="18" name="Gerade Verbindung 17"/>
          <p:cNvCxnSpPr/>
          <p:nvPr/>
        </p:nvCxnSpPr>
        <p:spPr>
          <a:xfrm>
            <a:off x="1943647" y="3534861"/>
            <a:ext cx="190005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819" y="3397328"/>
            <a:ext cx="4346175" cy="301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5233627" y="1585599"/>
            <a:ext cx="3532248" cy="175432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l-GR" b="1" dirty="0" smtClean="0">
                <a:solidFill>
                  <a:prstClr val="black"/>
                </a:solidFill>
              </a:rPr>
              <a:t>ϕ</a:t>
            </a:r>
            <a:r>
              <a:rPr lang="de-DE" b="1" dirty="0" smtClean="0">
                <a:solidFill>
                  <a:prstClr val="black"/>
                </a:solidFill>
              </a:rPr>
              <a:t> </a:t>
            </a:r>
            <a:r>
              <a:rPr lang="de-DE" b="1" dirty="0" err="1" smtClean="0">
                <a:solidFill>
                  <a:prstClr val="black"/>
                </a:solidFill>
              </a:rPr>
              <a:t>and</a:t>
            </a:r>
            <a:r>
              <a:rPr lang="de-DE" b="1" dirty="0" smtClean="0">
                <a:solidFill>
                  <a:prstClr val="black"/>
                </a:solidFill>
              </a:rPr>
              <a:t> </a:t>
            </a:r>
            <a:r>
              <a:rPr lang="el-GR" b="1" dirty="0" smtClean="0">
                <a:solidFill>
                  <a:prstClr val="black"/>
                </a:solidFill>
              </a:rPr>
              <a:t>Ξ</a:t>
            </a:r>
            <a:r>
              <a:rPr lang="de-DE" b="1" dirty="0" smtClean="0">
                <a:solidFill>
                  <a:prstClr val="black"/>
                </a:solidFill>
              </a:rPr>
              <a:t> </a:t>
            </a:r>
            <a:r>
              <a:rPr lang="de-DE" b="1" dirty="0" err="1" smtClean="0">
                <a:solidFill>
                  <a:prstClr val="black"/>
                </a:solidFill>
              </a:rPr>
              <a:t>production</a:t>
            </a:r>
            <a:r>
              <a:rPr lang="de-DE" b="1" dirty="0" smtClean="0">
                <a:solidFill>
                  <a:prstClr val="black"/>
                </a:solidFill>
              </a:rPr>
              <a:t> in </a:t>
            </a:r>
            <a:r>
              <a:rPr lang="de-DE" b="1" dirty="0" err="1" smtClean="0">
                <a:solidFill>
                  <a:prstClr val="black"/>
                </a:solidFill>
              </a:rPr>
              <a:t>the</a:t>
            </a:r>
            <a:r>
              <a:rPr lang="de-DE" b="1" dirty="0" smtClean="0">
                <a:solidFill>
                  <a:prstClr val="black"/>
                </a:solidFill>
              </a:rPr>
              <a:t> </a:t>
            </a:r>
            <a:r>
              <a:rPr lang="de-DE" b="1" dirty="0" err="1" smtClean="0">
                <a:solidFill>
                  <a:prstClr val="black"/>
                </a:solidFill>
              </a:rPr>
              <a:t>hadronic</a:t>
            </a:r>
            <a:r>
              <a:rPr lang="de-DE" b="1" dirty="0" smtClean="0">
                <a:solidFill>
                  <a:prstClr val="black"/>
                </a:solidFill>
              </a:rPr>
              <a:t> </a:t>
            </a:r>
            <a:r>
              <a:rPr lang="de-DE" b="1" dirty="0" err="1" smtClean="0">
                <a:solidFill>
                  <a:prstClr val="black"/>
                </a:solidFill>
              </a:rPr>
              <a:t>phase</a:t>
            </a:r>
            <a:endParaRPr lang="de-DE" b="1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err="1" smtClean="0">
                <a:solidFill>
                  <a:prstClr val="black"/>
                </a:solidFill>
              </a:rPr>
              <a:t>ηN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channel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small</a:t>
            </a:r>
            <a:endParaRPr lang="de-DE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err="1" smtClean="0">
                <a:solidFill>
                  <a:prstClr val="black"/>
                </a:solidFill>
              </a:rPr>
              <a:t>strangeness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exchange</a:t>
            </a:r>
            <a:endParaRPr lang="de-DE" dirty="0" smtClean="0">
              <a:solidFill>
                <a:prstClr val="black"/>
              </a:solidFill>
            </a:endParaRPr>
          </a:p>
          <a:p>
            <a:endParaRPr lang="de-DE" b="1" dirty="0">
              <a:solidFill>
                <a:prstClr val="black"/>
              </a:solidFill>
            </a:endParaRPr>
          </a:p>
          <a:p>
            <a:endParaRPr lang="en-US" b="1" dirty="0" smtClean="0">
              <a:solidFill>
                <a:prstClr val="black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225631" y="1591303"/>
            <a:ext cx="4132613" cy="499306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4628905" y="1589328"/>
            <a:ext cx="4275490" cy="499306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4821381" y="2980583"/>
            <a:ext cx="2021811" cy="369245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350" tIns="45677" rIns="91350" bIns="45677" rtlCol="0" anchor="t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Daniel Cabrera</a:t>
            </a:r>
          </a:p>
        </p:txBody>
      </p:sp>
      <p:pic>
        <p:nvPicPr>
          <p:cNvPr id="9216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284" y="2840353"/>
            <a:ext cx="735218" cy="74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1056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65211" y="4336204"/>
            <a:ext cx="6607516" cy="7798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Strangeness production mechanisms at SIS energies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45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Elementary reactions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15</a:t>
            </a:fld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11.07.2015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Yvonne Leifels - SQM 2015</a:t>
            </a:r>
            <a:endParaRPr lang="de-DE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2" y="1919561"/>
            <a:ext cx="8925636" cy="288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940136" y="5082639"/>
            <a:ext cx="2743200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err="1" smtClean="0"/>
              <a:t>p+p</a:t>
            </a:r>
            <a:r>
              <a:rPr lang="en-US" dirty="0" smtClean="0"/>
              <a:t>/</a:t>
            </a:r>
            <a:r>
              <a:rPr lang="en-US" dirty="0" err="1" smtClean="0"/>
              <a:t>Nb</a:t>
            </a:r>
            <a:r>
              <a:rPr lang="en-US" dirty="0" smtClean="0"/>
              <a:t>	Laura </a:t>
            </a:r>
            <a:r>
              <a:rPr lang="en-US" dirty="0" err="1" smtClean="0"/>
              <a:t>Fabbietti</a:t>
            </a:r>
            <a:endParaRPr lang="en-US" dirty="0" smtClean="0"/>
          </a:p>
          <a:p>
            <a:pPr algn="l"/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i="1" dirty="0" err="1" smtClean="0"/>
              <a:t>Rafal</a:t>
            </a:r>
            <a:r>
              <a:rPr lang="en-US" i="1" dirty="0" smtClean="0"/>
              <a:t> </a:t>
            </a:r>
            <a:r>
              <a:rPr lang="en-US" i="1" dirty="0" err="1" smtClean="0"/>
              <a:t>Lalik</a:t>
            </a:r>
            <a:endParaRPr lang="en-US" i="1" dirty="0" smtClean="0"/>
          </a:p>
          <a:p>
            <a:pPr algn="l"/>
            <a:r>
              <a:rPr lang="en-US" i="1" dirty="0"/>
              <a:t>	</a:t>
            </a:r>
            <a:r>
              <a:rPr lang="en-US" i="1" dirty="0" smtClean="0"/>
              <a:t>	Oliver Arnold</a:t>
            </a:r>
          </a:p>
        </p:txBody>
      </p:sp>
    </p:spTree>
    <p:extLst>
      <p:ext uri="{BB962C8B-B14F-4D97-AF65-F5344CB8AC3E}">
        <p14:creationId xmlns:p14="http://schemas.microsoft.com/office/powerpoint/2010/main" val="148519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16</a:t>
            </a:fld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11.07.2015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Yvonne Leifels - SQM 2015</a:t>
            </a:r>
            <a:endParaRPr lang="de-DE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8775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5286011" y="6321843"/>
            <a:ext cx="3589361" cy="461618"/>
          </a:xfrm>
          <a:prstGeom prst="rect">
            <a:avLst/>
          </a:prstGeom>
          <a:solidFill>
            <a:schemeClr val="tx1"/>
          </a:solidFill>
        </p:spPr>
        <p:txBody>
          <a:bodyPr wrap="square" lIns="91360" tIns="45682" rIns="91360" bIns="45682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FFFF00"/>
                </a:solidFill>
              </a:rPr>
              <a:t>Laura </a:t>
            </a:r>
            <a:r>
              <a:rPr lang="en-US" sz="2400" b="1" i="1" dirty="0" err="1" smtClean="0">
                <a:solidFill>
                  <a:srgbClr val="FFFF00"/>
                </a:solidFill>
              </a:rPr>
              <a:t>Fabbietti</a:t>
            </a:r>
            <a:endParaRPr lang="en-US" sz="24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295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17</a:t>
            </a:fld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11.07.2015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Yvonne Leifels - SQM 2015</a:t>
            </a:r>
            <a:endParaRPr lang="de-DE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8775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5286011" y="6321843"/>
            <a:ext cx="3589361" cy="461618"/>
          </a:xfrm>
          <a:prstGeom prst="rect">
            <a:avLst/>
          </a:prstGeom>
          <a:solidFill>
            <a:schemeClr val="tx1"/>
          </a:solidFill>
        </p:spPr>
        <p:txBody>
          <a:bodyPr wrap="square" lIns="91360" tIns="45682" rIns="91360" bIns="45682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FFFF00"/>
                </a:solidFill>
              </a:rPr>
              <a:t>Laura </a:t>
            </a:r>
            <a:r>
              <a:rPr lang="en-US" sz="2400" b="1" i="1" dirty="0" err="1" smtClean="0">
                <a:solidFill>
                  <a:srgbClr val="FFFF00"/>
                </a:solidFill>
              </a:rPr>
              <a:t>Fabbietti</a:t>
            </a:r>
            <a:endParaRPr lang="en-US" sz="24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15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Search for the critical point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59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19</a:t>
            </a:fld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11.07.2015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Yvonne Leifels - SQM 2015</a:t>
            </a:r>
            <a:endParaRPr lang="de-DE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925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7066626" y="1049899"/>
            <a:ext cx="2021811" cy="369245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350" tIns="45677" rIns="91350" bIns="45677" rtlCol="0" anchor="t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Peter </a:t>
            </a:r>
            <a:r>
              <a:rPr lang="en-US" b="1" dirty="0" err="1" smtClean="0">
                <a:solidFill>
                  <a:srgbClr val="FFFF00"/>
                </a:solidFill>
              </a:rPr>
              <a:t>Seyboth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endParaRPr lang="en-US" b="1" dirty="0" smtClean="0">
              <a:solidFill>
                <a:srgbClr val="FFFF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637" y="152629"/>
            <a:ext cx="971861" cy="86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202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Investigation of Strangeness in Quark Matter at Low Energies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Environment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moderate temperatures and high baryonic densities</a:t>
            </a:r>
          </a:p>
          <a:p>
            <a:pPr lvl="1"/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11.07.2015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Yvonne Leifels - SQM 2015</a:t>
            </a:r>
            <a:endParaRPr lang="de-D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76" y="2438724"/>
            <a:ext cx="6801796" cy="395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llipse 12"/>
          <p:cNvSpPr/>
          <p:nvPr/>
        </p:nvSpPr>
        <p:spPr>
          <a:xfrm rot="19757565">
            <a:off x="2370173" y="4610221"/>
            <a:ext cx="4763068" cy="1173707"/>
          </a:xfrm>
          <a:prstGeom prst="ellipse">
            <a:avLst/>
          </a:prstGeom>
          <a:solidFill>
            <a:srgbClr val="68F1F8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60" tIns="45682" rIns="91360" bIns="456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3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20</a:t>
            </a:fld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11.07.2015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Yvonne Leifels - SQM 2015</a:t>
            </a:r>
            <a:endParaRPr lang="de-DE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925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6289676" y="830782"/>
            <a:ext cx="1544140" cy="369332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350" tIns="45677" rIns="91350" bIns="45677" rtlCol="0" anchor="t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Dag Larsen </a:t>
            </a:r>
            <a:endParaRPr lang="en-US" b="1" dirty="0" smtClean="0">
              <a:solidFill>
                <a:srgbClr val="FFFF0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637" y="152629"/>
            <a:ext cx="971861" cy="86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2233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21</a:t>
            </a:fld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11.07.2015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Yvonne Leifels - SQM 2015</a:t>
            </a:r>
            <a:endParaRPr lang="de-DE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925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6289676" y="830782"/>
            <a:ext cx="1544140" cy="369332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350" tIns="45677" rIns="91350" bIns="45677" rtlCol="0" anchor="t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Dag Larsen </a:t>
            </a:r>
            <a:endParaRPr lang="en-US" b="1" dirty="0" smtClean="0">
              <a:solidFill>
                <a:srgbClr val="FFFF00"/>
              </a:solidFill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637" y="152629"/>
            <a:ext cx="971861" cy="86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6567055" y="5700156"/>
            <a:ext cx="2429443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endParaRPr lang="en-US" dirty="0" smtClean="0"/>
          </a:p>
        </p:txBody>
      </p:sp>
      <p:sp>
        <p:nvSpPr>
          <p:cNvPr id="8" name="Textfeld 7"/>
          <p:cNvSpPr txBox="1"/>
          <p:nvPr/>
        </p:nvSpPr>
        <p:spPr>
          <a:xfrm>
            <a:off x="6567055" y="5498275"/>
            <a:ext cx="2672195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endParaRPr lang="en-US" dirty="0" smtClean="0"/>
          </a:p>
        </p:txBody>
      </p:sp>
      <p:sp>
        <p:nvSpPr>
          <p:cNvPr id="9" name="Rechteck 8"/>
          <p:cNvSpPr/>
          <p:nvPr/>
        </p:nvSpPr>
        <p:spPr>
          <a:xfrm>
            <a:off x="7228714" y="6005681"/>
            <a:ext cx="1591846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de-DE" sz="1400" i="1" dirty="0"/>
              <a:t>Andrey </a:t>
            </a:r>
            <a:r>
              <a:rPr lang="de-DE" sz="1400" i="1" dirty="0" err="1" smtClean="0"/>
              <a:t>Seryakov</a:t>
            </a:r>
            <a:endParaRPr lang="de-DE" sz="1400" i="1" dirty="0" smtClean="0"/>
          </a:p>
          <a:p>
            <a:r>
              <a:rPr lang="de-DE" sz="1400" i="1" dirty="0" err="1"/>
              <a:t>Evgeny</a:t>
            </a:r>
            <a:r>
              <a:rPr lang="de-DE" sz="1400" i="1" dirty="0"/>
              <a:t> </a:t>
            </a:r>
            <a:r>
              <a:rPr lang="de-DE" sz="1400" i="1" dirty="0" err="1"/>
              <a:t>Andronov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73975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22</a:t>
            </a:fld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11.07.2015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Yvonne Leifels - SQM 2015</a:t>
            </a:r>
            <a:endParaRPr lang="de-DE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925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6289676" y="762542"/>
            <a:ext cx="1544140" cy="369332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350" tIns="45677" rIns="91350" bIns="45677" rtlCol="0" anchor="t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Dag Larsen </a:t>
            </a:r>
            <a:endParaRPr lang="en-US" b="1" dirty="0" smtClean="0">
              <a:solidFill>
                <a:srgbClr val="FFFF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637" y="84389"/>
            <a:ext cx="971861" cy="86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92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23</a:t>
            </a:fld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11.07.2015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Yvonne Leifels - SQM 2015</a:t>
            </a:r>
            <a:endParaRPr lang="de-DE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925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0" y="2878699"/>
            <a:ext cx="1582169" cy="369245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350" tIns="45677" rIns="91350" bIns="45677" rtlCol="0" anchor="t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P. </a:t>
            </a:r>
            <a:r>
              <a:rPr lang="en-US" b="1" dirty="0" err="1" smtClean="0">
                <a:solidFill>
                  <a:srgbClr val="FFFF00"/>
                </a:solidFill>
              </a:rPr>
              <a:t>Seyboth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endParaRPr lang="en-US" b="1" dirty="0" smtClean="0">
              <a:solidFill>
                <a:srgbClr val="FFFF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94" y="1969554"/>
            <a:ext cx="971861" cy="86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6994566" y="1294410"/>
            <a:ext cx="1579418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dirty="0" smtClean="0">
                <a:latin typeface="Symbol" panose="05050102010706020507" pitchFamily="18" charset="2"/>
              </a:rPr>
              <a:t>k</a:t>
            </a:r>
            <a:r>
              <a:rPr lang="en-US" baseline="-25000" dirty="0" smtClean="0"/>
              <a:t>2</a:t>
            </a:r>
            <a:r>
              <a:rPr lang="en-US" dirty="0" smtClean="0"/>
              <a:t> = &lt;(</a:t>
            </a:r>
            <a:r>
              <a:rPr lang="en-US" dirty="0" err="1" smtClean="0">
                <a:latin typeface="Symbol" panose="05050102010706020507" pitchFamily="18" charset="2"/>
              </a:rPr>
              <a:t>d</a:t>
            </a:r>
            <a:r>
              <a:rPr lang="en-US" dirty="0" err="1" smtClean="0"/>
              <a:t>N</a:t>
            </a:r>
            <a:r>
              <a:rPr lang="en-US" dirty="0" smtClean="0"/>
              <a:t>)</a:t>
            </a:r>
            <a:r>
              <a:rPr lang="en-US" baseline="30000" dirty="0" smtClean="0"/>
              <a:t>2</a:t>
            </a:r>
            <a:r>
              <a:rPr lang="en-US" dirty="0" smtClean="0"/>
              <a:t>&gt;</a:t>
            </a:r>
          </a:p>
          <a:p>
            <a:pPr algn="ctr"/>
            <a:r>
              <a:rPr lang="en-US" dirty="0" smtClean="0">
                <a:latin typeface="Symbol" panose="05050102010706020507" pitchFamily="18" charset="2"/>
              </a:rPr>
              <a:t>w</a:t>
            </a:r>
            <a:r>
              <a:rPr lang="en-US" baseline="-25000" dirty="0" smtClean="0"/>
              <a:t>2</a:t>
            </a:r>
            <a:r>
              <a:rPr lang="en-US" dirty="0" smtClean="0"/>
              <a:t> = </a:t>
            </a:r>
            <a:r>
              <a:rPr lang="en-US" dirty="0" smtClean="0">
                <a:latin typeface="Symbol" panose="05050102010706020507" pitchFamily="18" charset="2"/>
              </a:rPr>
              <a:t>k</a:t>
            </a:r>
            <a:r>
              <a:rPr lang="en-US" baseline="-25000" dirty="0" smtClean="0"/>
              <a:t>2</a:t>
            </a:r>
            <a:r>
              <a:rPr lang="en-US" dirty="0" smtClean="0"/>
              <a:t>/&lt;N&gt;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0558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Production of nuclei and </a:t>
            </a:r>
            <a:br>
              <a:rPr lang="en-US" dirty="0" smtClean="0"/>
            </a:br>
            <a:r>
              <a:rPr lang="en-US" dirty="0" smtClean="0"/>
              <a:t>hyper matter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10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25</a:t>
            </a:fld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11.07.2015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Yvonne Leifels - SQM 2015</a:t>
            </a:r>
            <a:endParaRPr lang="de-DE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925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5026699" y="6130771"/>
            <a:ext cx="3589361" cy="461618"/>
          </a:xfrm>
          <a:prstGeom prst="rect">
            <a:avLst/>
          </a:prstGeom>
          <a:solidFill>
            <a:schemeClr val="tx1"/>
          </a:solidFill>
        </p:spPr>
        <p:txBody>
          <a:bodyPr wrap="square" lIns="91360" tIns="45682" rIns="91360" bIns="45682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FFFF00"/>
                </a:solidFill>
              </a:rPr>
              <a:t>David </a:t>
            </a:r>
            <a:r>
              <a:rPr lang="en-US" sz="2400" b="1" i="1" dirty="0" err="1" smtClean="0">
                <a:solidFill>
                  <a:srgbClr val="FFFF00"/>
                </a:solidFill>
              </a:rPr>
              <a:t>Chinellato</a:t>
            </a:r>
            <a:endParaRPr lang="en-US" sz="24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10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Hyperon interactions and </a:t>
            </a:r>
            <a:r>
              <a:rPr lang="en-US" dirty="0" err="1"/>
              <a:t>h</a:t>
            </a:r>
            <a:r>
              <a:rPr lang="en-US" dirty="0" err="1" smtClean="0"/>
              <a:t>ypernuclei</a:t>
            </a:r>
            <a:r>
              <a:rPr lang="en-US" dirty="0" smtClean="0"/>
              <a:t> production in heavy ion collisions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26</a:t>
            </a:fld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11.07.2015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Yvonne Leifels - SQM 2015</a:t>
            </a:r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65" y="1381386"/>
            <a:ext cx="5010050" cy="3064715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2796785" y="3500508"/>
            <a:ext cx="2635830" cy="35954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1">
            <a:spAutoFit/>
          </a:bodyPr>
          <a:lstStyle/>
          <a:p>
            <a:pPr marL="0" marR="0" lvl="0" indent="0" algn="r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 Unicode MS" pitchFamily="34"/>
                <a:ea typeface="Bitstream Vera Sans" pitchFamily="2"/>
                <a:cs typeface="Bitstream Vera Sans" pitchFamily="2"/>
              </a:rPr>
              <a:t>Ni+Ni </a:t>
            </a:r>
            <a:r>
              <a:rPr lang="en-GB" dirty="0" smtClean="0">
                <a:solidFill>
                  <a:srgbClr val="FFFFFF"/>
                </a:solidFill>
                <a:latin typeface="Arial Unicode MS" pitchFamily="34"/>
                <a:ea typeface="Bitstream Vera Sans" pitchFamily="2"/>
                <a:cs typeface="Bitstream Vera Sans" pitchFamily="2"/>
              </a:rPr>
              <a:t>2</a:t>
            </a:r>
            <a:r>
              <a:rPr lang="en-GB" sz="1800" b="0" i="0" u="none" strike="noStrike" baseline="0" dirty="0" smtClean="0">
                <a:ln>
                  <a:noFill/>
                </a:ln>
                <a:solidFill>
                  <a:srgbClr val="FFFFFF"/>
                </a:solidFill>
                <a:latin typeface="Arial Unicode MS" pitchFamily="34"/>
                <a:ea typeface="Bitstream Vera Sans" pitchFamily="2"/>
                <a:cs typeface="Bitstream Vera Sans" pitchFamily="2"/>
              </a:rPr>
              <a:t>A GeV</a:t>
            </a:r>
            <a:r>
              <a:rPr lang="en-GB" sz="1800" b="0" i="0" u="none" strike="noStrike" dirty="0" smtClean="0">
                <a:ln>
                  <a:noFill/>
                </a:ln>
                <a:solidFill>
                  <a:srgbClr val="FFFFFF"/>
                </a:solidFill>
                <a:latin typeface="Arial Unicode MS" pitchFamily="34"/>
                <a:ea typeface="Bitstream Vera Sans" pitchFamily="2"/>
                <a:cs typeface="Bitstream Vera Sans" pitchFamily="2"/>
              </a:rPr>
              <a:t> </a:t>
            </a:r>
            <a:r>
              <a:rPr lang="en-GB" sz="1800" b="0" i="0" u="none" strike="noStrike" baseline="0" dirty="0" smtClean="0">
                <a:ln>
                  <a:noFill/>
                </a:ln>
                <a:solidFill>
                  <a:srgbClr val="FFFFFF"/>
                </a:solidFill>
                <a:latin typeface="Arial Unicode MS" pitchFamily="34"/>
                <a:ea typeface="Bitstream Vera Sans" pitchFamily="2"/>
                <a:cs typeface="Bitstream Vera Sans" pitchFamily="2"/>
              </a:rPr>
              <a:t>b&lt;3.3 </a:t>
            </a:r>
            <a:r>
              <a:rPr lang="en-GB" sz="1800" b="0" i="0" u="none" strike="noStrike" baseline="0" dirty="0" err="1">
                <a:ln>
                  <a:noFill/>
                </a:ln>
                <a:solidFill>
                  <a:srgbClr val="FFFFFF"/>
                </a:solidFill>
                <a:latin typeface="Arial Unicode MS" pitchFamily="34"/>
                <a:ea typeface="Bitstream Vera Sans" pitchFamily="2"/>
                <a:cs typeface="Bitstream Vera Sans" pitchFamily="2"/>
              </a:rPr>
              <a:t>fm</a:t>
            </a:r>
            <a:endParaRPr lang="en-GB" sz="1800" b="0" i="0" u="none" strike="noStrike" baseline="0" dirty="0">
              <a:ln>
                <a:noFill/>
              </a:ln>
              <a:solidFill>
                <a:srgbClr val="FFFFFF"/>
              </a:solidFill>
              <a:latin typeface="Arial Unicode MS" pitchFamily="34"/>
              <a:ea typeface="Bitstream Vera Sans" pitchFamily="2"/>
              <a:cs typeface="Bitstream Vera Sans" pitchFamily="2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753649" y="1199012"/>
            <a:ext cx="822994" cy="31023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Protons</a:t>
            </a:r>
            <a:endParaRPr lang="en-US" dirty="0" smtClean="0"/>
          </a:p>
        </p:txBody>
      </p:sp>
      <p:sp>
        <p:nvSpPr>
          <p:cNvPr id="15" name="Textfeld 14"/>
          <p:cNvSpPr txBox="1"/>
          <p:nvPr/>
        </p:nvSpPr>
        <p:spPr>
          <a:xfrm>
            <a:off x="3966221" y="1176083"/>
            <a:ext cx="1467407" cy="31023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Lambdas</a:t>
            </a:r>
            <a:endParaRPr lang="en-US" dirty="0" smtClean="0"/>
          </a:p>
        </p:txBody>
      </p:sp>
      <p:sp>
        <p:nvSpPr>
          <p:cNvPr id="16" name="Ellipse 15"/>
          <p:cNvSpPr/>
          <p:nvPr/>
        </p:nvSpPr>
        <p:spPr>
          <a:xfrm>
            <a:off x="4034999" y="1898322"/>
            <a:ext cx="664920" cy="1526234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Ellipse 16"/>
          <p:cNvSpPr/>
          <p:nvPr/>
        </p:nvSpPr>
        <p:spPr>
          <a:xfrm>
            <a:off x="1319915" y="2125353"/>
            <a:ext cx="664920" cy="1526234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Ellipse 17"/>
          <p:cNvSpPr/>
          <p:nvPr/>
        </p:nvSpPr>
        <p:spPr>
          <a:xfrm>
            <a:off x="2464325" y="1726021"/>
            <a:ext cx="664920" cy="1526234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feld 6"/>
          <p:cNvSpPr txBox="1"/>
          <p:nvPr/>
        </p:nvSpPr>
        <p:spPr>
          <a:xfrm>
            <a:off x="5773003" y="1467682"/>
            <a:ext cx="3180992" cy="507831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b="1" dirty="0" smtClean="0"/>
              <a:t>Experiments</a:t>
            </a:r>
          </a:p>
          <a:p>
            <a:pPr algn="l"/>
            <a:r>
              <a:rPr lang="en-US" dirty="0" smtClean="0"/>
              <a:t>SIS:		</a:t>
            </a:r>
            <a:r>
              <a:rPr lang="en-US" dirty="0" smtClean="0"/>
              <a:t>HYPHI, FOPI, 			HADES </a:t>
            </a:r>
          </a:p>
          <a:p>
            <a:pPr algn="l"/>
            <a:r>
              <a:rPr lang="en-US" dirty="0" smtClean="0"/>
              <a:t>AGS:	E864</a:t>
            </a:r>
          </a:p>
          <a:p>
            <a:pPr algn="l"/>
            <a:r>
              <a:rPr lang="en-US" dirty="0" smtClean="0"/>
              <a:t>RHIC:	</a:t>
            </a:r>
            <a:r>
              <a:rPr lang="en-US" dirty="0" smtClean="0"/>
              <a:t>STAR</a:t>
            </a:r>
          </a:p>
          <a:p>
            <a:pPr algn="l"/>
            <a:r>
              <a:rPr lang="en-US" dirty="0" smtClean="0"/>
              <a:t>LHC:	</a:t>
            </a:r>
            <a:r>
              <a:rPr lang="en-US" dirty="0" smtClean="0"/>
              <a:t>ALICE</a:t>
            </a:r>
          </a:p>
          <a:p>
            <a:pPr algn="l"/>
            <a:endParaRPr lang="en-US" b="1" dirty="0" smtClean="0"/>
          </a:p>
          <a:p>
            <a:pPr algn="l"/>
            <a:r>
              <a:rPr lang="en-US" b="1" dirty="0" err="1" smtClean="0"/>
              <a:t>Hypernuclei</a:t>
            </a:r>
            <a:r>
              <a:rPr lang="en-US" b="1" dirty="0" smtClean="0"/>
              <a:t>:</a:t>
            </a:r>
          </a:p>
          <a:p>
            <a:pPr algn="l"/>
            <a:r>
              <a:rPr lang="en-US" dirty="0" smtClean="0">
                <a:solidFill>
                  <a:srgbClr val="0070C0"/>
                </a:solidFill>
              </a:rPr>
              <a:t>HYPHI</a:t>
            </a:r>
            <a:r>
              <a:rPr lang="en-US" dirty="0">
                <a:solidFill>
                  <a:srgbClr val="0070C0"/>
                </a:solidFill>
              </a:rPr>
              <a:t>	</a:t>
            </a:r>
            <a:r>
              <a:rPr lang="en-US" dirty="0" smtClean="0">
                <a:solidFill>
                  <a:srgbClr val="0070C0"/>
                </a:solidFill>
              </a:rPr>
              <a:t>C. </a:t>
            </a:r>
            <a:r>
              <a:rPr lang="en-US" dirty="0" err="1" smtClean="0">
                <a:solidFill>
                  <a:srgbClr val="0070C0"/>
                </a:solidFill>
              </a:rPr>
              <a:t>Rappold</a:t>
            </a:r>
            <a:endParaRPr lang="en-US" dirty="0" smtClean="0">
              <a:solidFill>
                <a:srgbClr val="0070C0"/>
              </a:solidFill>
            </a:endParaRPr>
          </a:p>
          <a:p>
            <a:pPr algn="l"/>
            <a:r>
              <a:rPr lang="en-US" dirty="0" smtClean="0">
                <a:solidFill>
                  <a:srgbClr val="0070C0"/>
                </a:solidFill>
              </a:rPr>
              <a:t>ALICE	D. </a:t>
            </a:r>
            <a:r>
              <a:rPr lang="en-US" dirty="0" err="1" smtClean="0">
                <a:solidFill>
                  <a:srgbClr val="0070C0"/>
                </a:solidFill>
              </a:rPr>
              <a:t>Chinellato</a:t>
            </a:r>
            <a:endParaRPr lang="en-US" dirty="0">
              <a:solidFill>
                <a:srgbClr val="0070C0"/>
              </a:solidFill>
            </a:endParaRPr>
          </a:p>
          <a:p>
            <a:pPr algn="l"/>
            <a:r>
              <a:rPr lang="en-US" dirty="0" smtClean="0">
                <a:solidFill>
                  <a:srgbClr val="0070C0"/>
                </a:solidFill>
              </a:rPr>
              <a:t>		</a:t>
            </a:r>
            <a:r>
              <a:rPr lang="en-US" i="1" dirty="0" smtClean="0">
                <a:solidFill>
                  <a:srgbClr val="0070C0"/>
                </a:solidFill>
              </a:rPr>
              <a:t>F. </a:t>
            </a:r>
            <a:r>
              <a:rPr lang="en-US" i="1" dirty="0" err="1" smtClean="0">
                <a:solidFill>
                  <a:srgbClr val="0070C0"/>
                </a:solidFill>
              </a:rPr>
              <a:t>Barile</a:t>
            </a:r>
            <a:endParaRPr lang="en-US" i="1" dirty="0" smtClean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Theory	A. </a:t>
            </a:r>
            <a:r>
              <a:rPr lang="en-US" dirty="0" err="1" smtClean="0">
                <a:solidFill>
                  <a:srgbClr val="0070C0"/>
                </a:solidFill>
              </a:rPr>
              <a:t>LeFevre</a:t>
            </a:r>
            <a:r>
              <a:rPr lang="en-US" dirty="0" smtClean="0">
                <a:solidFill>
                  <a:srgbClr val="0070C0"/>
                </a:solidFill>
              </a:rPr>
              <a:t>, </a:t>
            </a:r>
            <a:r>
              <a:rPr lang="en-US" sz="1200" dirty="0" smtClean="0">
                <a:solidFill>
                  <a:srgbClr val="0070C0"/>
                </a:solidFill>
              </a:rPr>
              <a:t>V. </a:t>
            </a:r>
            <a:r>
              <a:rPr lang="en-US" sz="1200" dirty="0" err="1" smtClean="0">
                <a:solidFill>
                  <a:srgbClr val="0070C0"/>
                </a:solidFill>
              </a:rPr>
              <a:t>Kireev</a:t>
            </a:r>
            <a:endParaRPr lang="en-US" sz="1200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		</a:t>
            </a:r>
            <a:r>
              <a:rPr lang="en-US" i="1" dirty="0">
                <a:solidFill>
                  <a:srgbClr val="0070C0"/>
                </a:solidFill>
              </a:rPr>
              <a:t>A. </a:t>
            </a:r>
            <a:r>
              <a:rPr lang="en-US" i="1" dirty="0" err="1">
                <a:solidFill>
                  <a:srgbClr val="0070C0"/>
                </a:solidFill>
              </a:rPr>
              <a:t>Botvina</a:t>
            </a:r>
            <a:endParaRPr lang="en-US" i="1" dirty="0">
              <a:solidFill>
                <a:srgbClr val="0070C0"/>
              </a:solidFill>
            </a:endParaRPr>
          </a:p>
          <a:p>
            <a:pPr algn="l"/>
            <a:r>
              <a:rPr lang="en-US" b="1" dirty="0" smtClean="0"/>
              <a:t>Interactions: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STAR</a:t>
            </a:r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dirty="0" smtClean="0">
                <a:solidFill>
                  <a:srgbClr val="FF0000"/>
                </a:solidFill>
              </a:rPr>
              <a:t>J. Shen</a:t>
            </a:r>
          </a:p>
          <a:p>
            <a:pPr algn="l"/>
            <a:r>
              <a:rPr lang="en-US" b="1" dirty="0" smtClean="0"/>
              <a:t>Hyperon puzzle:</a:t>
            </a:r>
          </a:p>
          <a:p>
            <a:pPr algn="l"/>
            <a:r>
              <a:rPr lang="en-US" dirty="0" smtClean="0">
                <a:solidFill>
                  <a:srgbClr val="666666"/>
                </a:solidFill>
              </a:rPr>
              <a:t>I. </a:t>
            </a:r>
            <a:r>
              <a:rPr lang="en-US" dirty="0" err="1" smtClean="0">
                <a:solidFill>
                  <a:srgbClr val="666666"/>
                </a:solidFill>
              </a:rPr>
              <a:t>Vidana</a:t>
            </a:r>
            <a:r>
              <a:rPr lang="en-US" dirty="0" smtClean="0">
                <a:solidFill>
                  <a:srgbClr val="666666"/>
                </a:solidFill>
              </a:rPr>
              <a:t>, </a:t>
            </a:r>
            <a:r>
              <a:rPr lang="en-US" i="1" dirty="0" smtClean="0">
                <a:solidFill>
                  <a:srgbClr val="666666"/>
                </a:solidFill>
              </a:rPr>
              <a:t>E. </a:t>
            </a:r>
            <a:r>
              <a:rPr lang="en-US" i="1" dirty="0" err="1" smtClean="0">
                <a:solidFill>
                  <a:srgbClr val="666666"/>
                </a:solidFill>
              </a:rPr>
              <a:t>Kolomeitsev</a:t>
            </a:r>
            <a:r>
              <a:rPr lang="en-US" i="1" dirty="0" smtClean="0">
                <a:solidFill>
                  <a:srgbClr val="666666"/>
                </a:solidFill>
              </a:rPr>
              <a:t>, D. Alvarez-Castillo, ....</a:t>
            </a:r>
          </a:p>
        </p:txBody>
      </p:sp>
      <p:sp>
        <p:nvSpPr>
          <p:cNvPr id="9" name="Rechteck 8"/>
          <p:cNvSpPr/>
          <p:nvPr/>
        </p:nvSpPr>
        <p:spPr>
          <a:xfrm>
            <a:off x="409392" y="4671730"/>
            <a:ext cx="5148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no missing mass – invariant mass</a:t>
            </a:r>
            <a:endParaRPr lang="en-US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r</a:t>
            </a:r>
            <a:r>
              <a:rPr lang="en-US" dirty="0" smtClean="0"/>
              <a:t>are fragments, population </a:t>
            </a:r>
            <a:r>
              <a:rPr lang="en-US" dirty="0"/>
              <a:t>of n/p-rich isotopes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m</a:t>
            </a:r>
            <a:r>
              <a:rPr lang="en-US" dirty="0" smtClean="0"/>
              <a:t>ulti-strange objects - production </a:t>
            </a:r>
            <a:r>
              <a:rPr lang="en-US" dirty="0"/>
              <a:t>of XXL-</a:t>
            </a:r>
            <a:r>
              <a:rPr lang="en-US" dirty="0" err="1"/>
              <a:t>Hypernuclei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27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27</a:t>
            </a:fld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11.07.2015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Yvonne Leifels - SQM 2015</a:t>
            </a:r>
            <a:endParaRPr lang="de-DE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9250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41792" y="6391778"/>
            <a:ext cx="3397055" cy="461588"/>
          </a:xfrm>
          <a:prstGeom prst="rect">
            <a:avLst/>
          </a:prstGeom>
          <a:solidFill>
            <a:schemeClr val="tx1"/>
          </a:solidFill>
        </p:spPr>
        <p:txBody>
          <a:bodyPr wrap="square" lIns="91360" tIns="45682" rIns="91360" bIns="45682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FFFF00"/>
                </a:solidFill>
                <a:latin typeface="+mj-lt"/>
              </a:rPr>
              <a:t>Christophe </a:t>
            </a:r>
            <a:r>
              <a:rPr lang="en-US" sz="2400" b="1" i="1" dirty="0" err="1" smtClean="0">
                <a:solidFill>
                  <a:srgbClr val="FFFF00"/>
                </a:solidFill>
                <a:latin typeface="+mj-lt"/>
              </a:rPr>
              <a:t>Rappold</a:t>
            </a:r>
            <a:endParaRPr lang="en-US" sz="2400" b="1" i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649" y="1888433"/>
            <a:ext cx="4866466" cy="443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05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/>
          </p:cNvSpPr>
          <p:nvPr>
            <p:ph type="title"/>
          </p:nvPr>
        </p:nvSpPr>
        <p:spPr>
          <a:xfrm>
            <a:off x="-1" y="-2931"/>
            <a:ext cx="9144002" cy="1090247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lang="de-DE" sz="2400" b="1" dirty="0" smtClean="0"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</a:rPr>
              <a:t>PHSD (IQMD) + FRIGA: </a:t>
            </a:r>
            <a:r>
              <a:rPr sz="2400" b="1" dirty="0" err="1" smtClean="0"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</a:rPr>
              <a:t>Clusterisation</a:t>
            </a:r>
            <a:r>
              <a:rPr sz="2400" b="1" dirty="0" smtClean="0"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</a:rPr>
              <a:t> </a:t>
            </a:r>
            <a:r>
              <a:rPr sz="2400" b="1" dirty="0"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</a:rPr>
              <a:t>time influence </a:t>
            </a:r>
          </a:p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400" b="1" dirty="0"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</a:rPr>
              <a:t>on </a:t>
            </a:r>
            <a:r>
              <a:rPr sz="2400" b="1" dirty="0" err="1"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</a:rPr>
              <a:t>hypernuclei</a:t>
            </a:r>
            <a:r>
              <a:rPr sz="2400" b="1" dirty="0"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</a:rPr>
              <a:t> (phase space and yields)</a:t>
            </a:r>
          </a:p>
        </p:txBody>
      </p:sp>
      <p:sp>
        <p:nvSpPr>
          <p:cNvPr id="248" name="Shape 2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 defTabSz="539261"/>
          </a:lstStyle>
          <a:p>
            <a:pPr>
              <a:defRPr sz="1800">
                <a:uFillTx/>
              </a:defRPr>
            </a:pPr>
            <a:fld id="{86CB4B4D-7CA3-9044-876B-883B54F8677D}" type="slidenum">
              <a:rPr/>
              <a:pPr>
                <a:defRPr sz="1800">
                  <a:uFillTx/>
                </a:defRPr>
              </a:pPr>
              <a:t>28</a:t>
            </a:fld>
            <a:endParaRPr/>
          </a:p>
        </p:txBody>
      </p:sp>
      <p:grpSp>
        <p:nvGrpSpPr>
          <p:cNvPr id="257" name="Group 257"/>
          <p:cNvGrpSpPr/>
          <p:nvPr/>
        </p:nvGrpSpPr>
        <p:grpSpPr>
          <a:xfrm>
            <a:off x="7704992" y="-6362"/>
            <a:ext cx="1458281" cy="1172309"/>
            <a:chOff x="0" y="0"/>
            <a:chExt cx="1458280" cy="1172307"/>
          </a:xfrm>
        </p:grpSpPr>
        <p:sp>
          <p:nvSpPr>
            <p:cNvPr id="249" name="Shape 249"/>
            <p:cNvSpPr/>
            <p:nvPr/>
          </p:nvSpPr>
          <p:spPr>
            <a:xfrm>
              <a:off x="0" y="0"/>
              <a:ext cx="1172308" cy="1172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D6D6D6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40639" marR="40639" defTabSz="914400"/>
              <a:endParaRPr sz="2400" kern="0">
                <a:solidFill>
                  <a:sysClr val="windowText" lastClr="000000"/>
                </a:solidFill>
                <a:uFill>
                  <a:solidFill/>
                </a:uFill>
                <a:sym typeface="Times New Roman"/>
              </a:endParaRPr>
            </a:p>
          </p:txBody>
        </p:sp>
        <p:sp>
          <p:nvSpPr>
            <p:cNvPr id="250" name="Shape 250"/>
            <p:cNvSpPr/>
            <p:nvPr/>
          </p:nvSpPr>
          <p:spPr>
            <a:xfrm>
              <a:off x="175846" y="164123"/>
              <a:ext cx="410308" cy="375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7" y="2882"/>
                  </a:moveTo>
                  <a:cubicBezTo>
                    <a:pt x="20639" y="6724"/>
                    <a:pt x="20639" y="12954"/>
                    <a:pt x="16797" y="16797"/>
                  </a:cubicBezTo>
                  <a:cubicBezTo>
                    <a:pt x="12954" y="20639"/>
                    <a:pt x="6724" y="20639"/>
                    <a:pt x="2882" y="16797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7" y="2882"/>
                  </a:cubicBezTo>
                </a:path>
              </a:pathLst>
            </a:custGeom>
            <a:solidFill>
              <a:srgbClr val="0433FF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40639" marR="40639" defTabSz="914400"/>
              <a:endParaRPr sz="2400" kern="0">
                <a:solidFill>
                  <a:sysClr val="windowText" lastClr="000000"/>
                </a:solidFill>
                <a:uFill>
                  <a:solidFill/>
                </a:uFill>
                <a:sym typeface="Times New Roman"/>
              </a:endParaRPr>
            </a:p>
          </p:txBody>
        </p:sp>
        <p:sp>
          <p:nvSpPr>
            <p:cNvPr id="251" name="Shape 251"/>
            <p:cNvSpPr/>
            <p:nvPr/>
          </p:nvSpPr>
          <p:spPr>
            <a:xfrm>
              <a:off x="691661" y="363415"/>
              <a:ext cx="410309" cy="375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7" y="2882"/>
                  </a:moveTo>
                  <a:cubicBezTo>
                    <a:pt x="20639" y="6724"/>
                    <a:pt x="20639" y="12954"/>
                    <a:pt x="16797" y="16797"/>
                  </a:cubicBezTo>
                  <a:cubicBezTo>
                    <a:pt x="12954" y="20639"/>
                    <a:pt x="6724" y="20639"/>
                    <a:pt x="2882" y="16797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7" y="2882"/>
                  </a:cubicBezTo>
                </a:path>
              </a:pathLst>
            </a:custGeom>
            <a:solidFill>
              <a:srgbClr val="FF2600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40639" marR="40639" defTabSz="914400"/>
              <a:endParaRPr sz="2400" kern="0">
                <a:solidFill>
                  <a:sysClr val="windowText" lastClr="000000"/>
                </a:solidFill>
                <a:uFill>
                  <a:solidFill/>
                </a:uFill>
                <a:sym typeface="Times New Roman"/>
              </a:endParaRPr>
            </a:p>
          </p:txBody>
        </p:sp>
        <p:sp>
          <p:nvSpPr>
            <p:cNvPr id="252" name="Shape 252"/>
            <p:cNvSpPr/>
            <p:nvPr/>
          </p:nvSpPr>
          <p:spPr>
            <a:xfrm>
              <a:off x="281353" y="679938"/>
              <a:ext cx="410309" cy="375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7" y="2882"/>
                  </a:moveTo>
                  <a:cubicBezTo>
                    <a:pt x="20639" y="6724"/>
                    <a:pt x="20639" y="12954"/>
                    <a:pt x="16797" y="16797"/>
                  </a:cubicBezTo>
                  <a:cubicBezTo>
                    <a:pt x="12954" y="20639"/>
                    <a:pt x="6724" y="20639"/>
                    <a:pt x="2882" y="16797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7" y="2882"/>
                  </a:cubicBezTo>
                </a:path>
              </a:pathLst>
            </a:custGeom>
            <a:solidFill>
              <a:srgbClr val="FFFB00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40639" marR="40639" defTabSz="914400"/>
              <a:endParaRPr sz="2400" kern="0">
                <a:solidFill>
                  <a:sysClr val="windowText" lastClr="000000"/>
                </a:solidFill>
                <a:uFill>
                  <a:solidFill/>
                </a:uFill>
                <a:sym typeface="Times New Roman"/>
              </a:endParaRPr>
            </a:p>
          </p:txBody>
        </p:sp>
        <p:sp>
          <p:nvSpPr>
            <p:cNvPr id="253" name="Shape 253"/>
            <p:cNvSpPr/>
            <p:nvPr/>
          </p:nvSpPr>
          <p:spPr>
            <a:xfrm>
              <a:off x="328246" y="679938"/>
              <a:ext cx="312883" cy="35077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800"/>
              </a:lvl1pPr>
            </a:lstStyle>
            <a:p>
              <a:pPr marL="40639" marR="40639" defTabSz="914400">
                <a:defRPr>
                  <a:uFillTx/>
                </a:defRPr>
              </a:pPr>
              <a:r>
                <a:rPr kern="0">
                  <a:solidFill>
                    <a:sysClr val="windowText" lastClr="000000"/>
                  </a:solidFill>
                  <a:uFill>
                    <a:solidFill/>
                  </a:uFill>
                  <a:sym typeface="Times New Roman"/>
                </a:rPr>
                <a:t>Λ</a:t>
              </a:r>
            </a:p>
          </p:txBody>
        </p:sp>
        <p:sp>
          <p:nvSpPr>
            <p:cNvPr id="254" name="Shape 254"/>
            <p:cNvSpPr/>
            <p:nvPr/>
          </p:nvSpPr>
          <p:spPr>
            <a:xfrm>
              <a:off x="234461" y="164123"/>
              <a:ext cx="261426" cy="35077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800"/>
              </a:lvl1pPr>
            </a:lstStyle>
            <a:p>
              <a:pPr marL="40639" marR="40639" defTabSz="914400">
                <a:defRPr>
                  <a:uFillTx/>
                </a:defRPr>
              </a:pPr>
              <a:r>
                <a:rPr kern="0">
                  <a:solidFill>
                    <a:sysClr val="windowText" lastClr="000000"/>
                  </a:solidFill>
                  <a:uFill>
                    <a:solidFill/>
                  </a:uFill>
                  <a:sym typeface="Times New Roman"/>
                </a:rPr>
                <a:t>n</a:t>
              </a:r>
            </a:p>
          </p:txBody>
        </p:sp>
        <p:sp>
          <p:nvSpPr>
            <p:cNvPr id="255" name="Shape 255"/>
            <p:cNvSpPr/>
            <p:nvPr/>
          </p:nvSpPr>
          <p:spPr>
            <a:xfrm>
              <a:off x="773723" y="351692"/>
              <a:ext cx="261425" cy="35077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800"/>
              </a:lvl1pPr>
            </a:lstStyle>
            <a:p>
              <a:pPr marL="40639" marR="40639" defTabSz="914400">
                <a:defRPr>
                  <a:uFillTx/>
                </a:defRPr>
              </a:pPr>
              <a:r>
                <a:rPr kern="0">
                  <a:solidFill>
                    <a:sysClr val="windowText" lastClr="000000"/>
                  </a:solidFill>
                  <a:uFill>
                    <a:solidFill/>
                  </a:uFill>
                  <a:sym typeface="Times New Roman"/>
                </a:rPr>
                <a:t>p</a:t>
              </a:r>
            </a:p>
          </p:txBody>
        </p:sp>
        <p:sp>
          <p:nvSpPr>
            <p:cNvPr id="256" name="Shape 256"/>
            <p:cNvSpPr/>
            <p:nvPr/>
          </p:nvSpPr>
          <p:spPr>
            <a:xfrm>
              <a:off x="1137138" y="23446"/>
              <a:ext cx="321143" cy="35077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marL="40639" marR="40639" defTabSz="914400">
                <a:defRPr sz="1800">
                  <a:uFillTx/>
                </a:defRPr>
              </a:pPr>
              <a:r>
                <a:rPr kern="0" baseline="-5999">
                  <a:solidFill>
                    <a:sysClr val="windowText" lastClr="000000"/>
                  </a:solidFill>
                  <a:uFill>
                    <a:solidFill/>
                  </a:uFill>
                  <a:sym typeface="Times New Roman"/>
                </a:rPr>
                <a:t>Λ</a:t>
              </a:r>
              <a:r>
                <a:rPr kern="0">
                  <a:solidFill>
                    <a:sysClr val="windowText" lastClr="000000"/>
                  </a:solidFill>
                  <a:uFill>
                    <a:solidFill/>
                  </a:uFill>
                  <a:sym typeface="Times New Roman"/>
                </a:rPr>
                <a:t>t</a:t>
              </a:r>
            </a:p>
          </p:txBody>
        </p:sp>
      </p:grpSp>
      <p:pic>
        <p:nvPicPr>
          <p:cNvPr id="258" name="PartitionsVersusTime_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4275" y="2059270"/>
            <a:ext cx="5889351" cy="3900953"/>
          </a:xfrm>
          <a:prstGeom prst="rect">
            <a:avLst/>
          </a:prstGeom>
          <a:ln w="3175">
            <a:round/>
          </a:ln>
        </p:spPr>
      </p:pic>
      <p:sp>
        <p:nvSpPr>
          <p:cNvPr id="259" name="Shape 259"/>
          <p:cNvSpPr/>
          <p:nvPr/>
        </p:nvSpPr>
        <p:spPr>
          <a:xfrm>
            <a:off x="454291" y="1256498"/>
            <a:ext cx="8726745" cy="379591"/>
          </a:xfrm>
          <a:prstGeom prst="rect">
            <a:avLst/>
          </a:prstGeom>
          <a:solidFill>
            <a:srgbClr val="FEFFDA"/>
          </a:solidFill>
          <a:ln w="3175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defTabSz="914400">
              <a:defRPr sz="1800">
                <a:uFillTx/>
              </a:defRPr>
            </a:pPr>
            <a:r>
              <a:rPr kern="0" dirty="0">
                <a:solidFill>
                  <a:sysClr val="windowText" lastClr="000000"/>
                </a:solidFill>
                <a:uFill>
                  <a:solidFill/>
                </a:uFill>
                <a:sym typeface="Times New Roman"/>
              </a:rPr>
              <a:t>An example: Au+Au @ 11.45 </a:t>
            </a:r>
            <a:r>
              <a:rPr kern="0" dirty="0" err="1">
                <a:solidFill>
                  <a:sysClr val="windowText" lastClr="000000"/>
                </a:solidFill>
                <a:uFill>
                  <a:solidFill/>
                </a:uFill>
                <a:sym typeface="Times New Roman"/>
              </a:rPr>
              <a:t>A.GeV</a:t>
            </a:r>
            <a:r>
              <a:rPr kern="0" dirty="0">
                <a:solidFill>
                  <a:sysClr val="windowText" lastClr="000000"/>
                </a:solidFill>
                <a:uFill>
                  <a:solidFill/>
                </a:uFill>
                <a:sym typeface="Times New Roman"/>
              </a:rPr>
              <a:t>, b=6 </a:t>
            </a:r>
            <a:r>
              <a:rPr kern="0" dirty="0" err="1">
                <a:solidFill>
                  <a:sysClr val="windowText" lastClr="000000"/>
                </a:solidFill>
                <a:uFill>
                  <a:solidFill/>
                </a:uFill>
                <a:sym typeface="Times New Roman"/>
              </a:rPr>
              <a:t>fm</a:t>
            </a:r>
            <a:r>
              <a:rPr kern="0" dirty="0">
                <a:solidFill>
                  <a:sysClr val="windowText" lastClr="000000"/>
                </a:solidFill>
                <a:uFill>
                  <a:solidFill/>
                </a:uFill>
                <a:sym typeface="Times New Roman"/>
              </a:rPr>
              <a:t> (passing time = </a:t>
            </a:r>
            <a:r>
              <a:rPr kern="0" dirty="0">
                <a:solidFill>
                  <a:srgbClr val="008F00"/>
                </a:solidFill>
                <a:uFill>
                  <a:solidFill/>
                </a:uFill>
                <a:sym typeface="Times New Roman"/>
              </a:rPr>
              <a:t>7.5 </a:t>
            </a:r>
            <a:r>
              <a:rPr kern="0" dirty="0" err="1">
                <a:solidFill>
                  <a:srgbClr val="008F00"/>
                </a:solidFill>
                <a:uFill>
                  <a:solidFill/>
                </a:uFill>
                <a:sym typeface="Times New Roman"/>
              </a:rPr>
              <a:t>fm</a:t>
            </a:r>
            <a:r>
              <a:rPr kern="0" dirty="0">
                <a:solidFill>
                  <a:srgbClr val="008F00"/>
                </a:solidFill>
                <a:uFill>
                  <a:solidFill/>
                </a:uFill>
                <a:sym typeface="Times New Roman"/>
              </a:rPr>
              <a:t>/c</a:t>
            </a:r>
            <a:r>
              <a:rPr kern="0" dirty="0">
                <a:solidFill>
                  <a:sysClr val="windowText" lastClr="000000"/>
                </a:solidFill>
                <a:uFill>
                  <a:solidFill/>
                </a:uFill>
                <a:sym typeface="Times New Roman"/>
              </a:rPr>
              <a:t>) </a:t>
            </a:r>
            <a:r>
              <a:rPr kern="0" dirty="0" smtClean="0">
                <a:solidFill>
                  <a:sysClr val="windowText" lastClr="000000"/>
                </a:solidFill>
                <a:uFill>
                  <a:solidFill/>
                </a:uFill>
                <a:sym typeface="Times New Roman"/>
              </a:rPr>
              <a:t>from</a:t>
            </a:r>
            <a:endParaRPr kern="0" dirty="0">
              <a:solidFill>
                <a:sysClr val="windowText" lastClr="000000"/>
              </a:solidFill>
              <a:uFill>
                <a:solidFill/>
              </a:uFill>
              <a:sym typeface="Times New Roman"/>
            </a:endParaRPr>
          </a:p>
        </p:txBody>
      </p:sp>
      <p:sp>
        <p:nvSpPr>
          <p:cNvPr id="260" name="Shape 260"/>
          <p:cNvSpPr/>
          <p:nvPr/>
        </p:nvSpPr>
        <p:spPr>
          <a:xfrm>
            <a:off x="4068021" y="5874103"/>
            <a:ext cx="3357193" cy="362935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900"/>
            </a:lvl1pPr>
          </a:lstStyle>
          <a:p>
            <a:pPr marL="40639" marR="40639" defTabSz="914400">
              <a:defRPr sz="1800">
                <a:uFillTx/>
              </a:defRPr>
            </a:pPr>
            <a:r>
              <a:rPr kern="0">
                <a:solidFill>
                  <a:sysClr val="windowText" lastClr="000000"/>
                </a:solidFill>
                <a:uFill>
                  <a:solidFill/>
                </a:uFill>
                <a:sym typeface="Times New Roman"/>
              </a:rPr>
              <a:t>FRIGA clusterisation time (fm/c)</a:t>
            </a:r>
          </a:p>
        </p:txBody>
      </p:sp>
      <p:sp>
        <p:nvSpPr>
          <p:cNvPr id="261" name="Shape 261"/>
          <p:cNvSpPr/>
          <p:nvPr/>
        </p:nvSpPr>
        <p:spPr>
          <a:xfrm>
            <a:off x="4716064" y="5826832"/>
            <a:ext cx="1486787" cy="0"/>
          </a:xfrm>
          <a:prstGeom prst="line">
            <a:avLst/>
          </a:prstGeom>
          <a:ln w="25400">
            <a:solidFill/>
            <a:miter lim="400000"/>
            <a:tailEnd type="arrow"/>
          </a:ln>
        </p:spPr>
        <p:txBody>
          <a:bodyPr lIns="0" tIns="0" rIns="0" bIns="0" anchor="ctr"/>
          <a:lstStyle/>
          <a:p>
            <a:pPr marL="40639" marR="40639" defTabSz="914400"/>
            <a:endParaRPr sz="2400" kern="0">
              <a:solidFill>
                <a:sysClr val="windowText" lastClr="000000"/>
              </a:solidFill>
              <a:uFill>
                <a:solidFill/>
              </a:uFill>
              <a:sym typeface="Times New Roman"/>
            </a:endParaRPr>
          </a:p>
        </p:txBody>
      </p:sp>
      <p:sp>
        <p:nvSpPr>
          <p:cNvPr id="262" name="Shape 262"/>
          <p:cNvSpPr/>
          <p:nvPr/>
        </p:nvSpPr>
        <p:spPr>
          <a:xfrm flipV="1">
            <a:off x="2544364" y="1714499"/>
            <a:ext cx="0" cy="1828801"/>
          </a:xfrm>
          <a:prstGeom prst="line">
            <a:avLst/>
          </a:prstGeom>
          <a:ln w="25400">
            <a:solidFill>
              <a:srgbClr val="008F00"/>
            </a:solidFill>
            <a:prstDash val="sysDot"/>
            <a:miter lim="400000"/>
          </a:ln>
        </p:spPr>
        <p:txBody>
          <a:bodyPr lIns="0" tIns="0" rIns="0" bIns="0" anchor="ctr"/>
          <a:lstStyle/>
          <a:p>
            <a:pPr marL="40639" marR="40639" defTabSz="914400"/>
            <a:endParaRPr sz="2400" kern="0">
              <a:solidFill>
                <a:sysClr val="windowText" lastClr="000000"/>
              </a:solidFill>
              <a:uFill>
                <a:solidFill/>
              </a:uFill>
              <a:sym typeface="Times New Roman"/>
            </a:endParaRPr>
          </a:p>
        </p:txBody>
      </p:sp>
      <p:sp>
        <p:nvSpPr>
          <p:cNvPr id="265" name="Shape 265"/>
          <p:cNvSpPr/>
          <p:nvPr/>
        </p:nvSpPr>
        <p:spPr>
          <a:xfrm flipV="1">
            <a:off x="2544364" y="3845631"/>
            <a:ext cx="0" cy="1828801"/>
          </a:xfrm>
          <a:prstGeom prst="line">
            <a:avLst/>
          </a:prstGeom>
          <a:ln w="25400">
            <a:solidFill>
              <a:srgbClr val="008F00"/>
            </a:solidFill>
            <a:prstDash val="sysDot"/>
            <a:miter lim="400000"/>
          </a:ln>
        </p:spPr>
        <p:txBody>
          <a:bodyPr lIns="0" tIns="0" rIns="0" bIns="0" anchor="ctr"/>
          <a:lstStyle/>
          <a:p>
            <a:pPr marL="40639" marR="40639" defTabSz="914400"/>
            <a:endParaRPr sz="2400" kern="0">
              <a:solidFill>
                <a:sysClr val="windowText" lastClr="000000"/>
              </a:solidFill>
              <a:uFill>
                <a:solidFill/>
              </a:uFill>
              <a:sym typeface="Times New Roman"/>
            </a:endParaRPr>
          </a:p>
        </p:txBody>
      </p:sp>
      <p:sp>
        <p:nvSpPr>
          <p:cNvPr id="268" name="Shape 268"/>
          <p:cNvSpPr/>
          <p:nvPr/>
        </p:nvSpPr>
        <p:spPr>
          <a:xfrm>
            <a:off x="3719171" y="2484227"/>
            <a:ext cx="937278" cy="375095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marL="40639" marR="40639" defTabSz="914400">
              <a:defRPr sz="1800">
                <a:uFillTx/>
              </a:defRPr>
            </a:pPr>
            <a:r>
              <a:rPr sz="2000" kern="0" dirty="0">
                <a:solidFill>
                  <a:sysClr val="windowText" lastClr="000000"/>
                </a:solidFill>
                <a:uFill>
                  <a:solidFill/>
                </a:uFill>
                <a:sym typeface="Times New Roman"/>
              </a:rPr>
              <a:t>Z</a:t>
            </a:r>
            <a:r>
              <a:rPr sz="2000" kern="0" baseline="-5999" dirty="0">
                <a:solidFill>
                  <a:sysClr val="windowText" lastClr="000000"/>
                </a:solidFill>
                <a:uFill>
                  <a:solidFill/>
                </a:uFill>
                <a:sym typeface="Times New Roman"/>
              </a:rPr>
              <a:t>max1 QP</a:t>
            </a:r>
          </a:p>
        </p:txBody>
      </p:sp>
      <p:sp>
        <p:nvSpPr>
          <p:cNvPr id="269" name="Shape 269"/>
          <p:cNvSpPr/>
          <p:nvPr/>
        </p:nvSpPr>
        <p:spPr>
          <a:xfrm>
            <a:off x="5569193" y="2316968"/>
            <a:ext cx="1449933" cy="542354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marL="40639" marR="40639" defTabSz="914400">
              <a:defRPr sz="1800">
                <a:uFillTx/>
              </a:defRPr>
            </a:pPr>
            <a:r>
              <a:rPr sz="1600" u="sng" kern="0" dirty="0">
                <a:solidFill>
                  <a:sysClr val="windowText" lastClr="000000"/>
                </a:solidFill>
                <a:uFill>
                  <a:solidFill/>
                </a:uFill>
                <a:sym typeface="Times New Roman"/>
              </a:rPr>
              <a:t>(Z</a:t>
            </a:r>
            <a:r>
              <a:rPr sz="1600" u="sng" kern="0" baseline="-5999" dirty="0">
                <a:solidFill>
                  <a:sysClr val="windowText" lastClr="000000"/>
                </a:solidFill>
                <a:uFill>
                  <a:solidFill/>
                </a:uFill>
                <a:sym typeface="Times New Roman"/>
              </a:rPr>
              <a:t>max1 - </a:t>
            </a:r>
            <a:r>
              <a:rPr sz="1600" u="sng" kern="0" dirty="0">
                <a:solidFill>
                  <a:sysClr val="windowText" lastClr="000000"/>
                </a:solidFill>
                <a:uFill>
                  <a:solidFill/>
                </a:uFill>
                <a:sym typeface="Times New Roman"/>
              </a:rPr>
              <a:t>Z</a:t>
            </a:r>
            <a:r>
              <a:rPr sz="1600" u="sng" kern="0" baseline="-5999" dirty="0">
                <a:solidFill>
                  <a:sysClr val="windowText" lastClr="000000"/>
                </a:solidFill>
                <a:uFill>
                  <a:solidFill/>
                </a:uFill>
                <a:sym typeface="Times New Roman"/>
              </a:rPr>
              <a:t>max2</a:t>
            </a:r>
            <a:r>
              <a:rPr sz="1600" u="sng" kern="0" dirty="0">
                <a:solidFill>
                  <a:sysClr val="windowText" lastClr="000000"/>
                </a:solidFill>
                <a:uFill>
                  <a:solidFill/>
                </a:uFill>
                <a:sym typeface="Times New Roman"/>
              </a:rPr>
              <a:t>)</a:t>
            </a:r>
          </a:p>
          <a:p>
            <a:pPr marL="40639" marR="40639" defTabSz="914400">
              <a:defRPr sz="1800">
                <a:uFillTx/>
              </a:defRPr>
            </a:pPr>
            <a:r>
              <a:rPr sz="1600" kern="0" dirty="0">
                <a:solidFill>
                  <a:sysClr val="windowText" lastClr="000000"/>
                </a:solidFill>
                <a:uFill>
                  <a:solidFill/>
                </a:uFill>
                <a:sym typeface="Times New Roman"/>
              </a:rPr>
              <a:t>(Z</a:t>
            </a:r>
            <a:r>
              <a:rPr sz="1600" kern="0" baseline="-5999" dirty="0">
                <a:solidFill>
                  <a:sysClr val="windowText" lastClr="000000"/>
                </a:solidFill>
                <a:uFill>
                  <a:solidFill/>
                </a:uFill>
                <a:sym typeface="Times New Roman"/>
              </a:rPr>
              <a:t>max1 + </a:t>
            </a:r>
            <a:r>
              <a:rPr sz="1600" kern="0" dirty="0">
                <a:solidFill>
                  <a:sysClr val="windowText" lastClr="000000"/>
                </a:solidFill>
                <a:uFill>
                  <a:solidFill/>
                </a:uFill>
                <a:sym typeface="Times New Roman"/>
              </a:rPr>
              <a:t>Z</a:t>
            </a:r>
            <a:r>
              <a:rPr sz="1600" kern="0" baseline="-5999" dirty="0">
                <a:solidFill>
                  <a:sysClr val="windowText" lastClr="000000"/>
                </a:solidFill>
                <a:uFill>
                  <a:solidFill/>
                </a:uFill>
                <a:sym typeface="Times New Roman"/>
              </a:rPr>
              <a:t>max2</a:t>
            </a:r>
            <a:r>
              <a:rPr sz="1600" kern="0" dirty="0">
                <a:solidFill>
                  <a:sysClr val="windowText" lastClr="000000"/>
                </a:solidFill>
                <a:uFill>
                  <a:solidFill/>
                </a:uFill>
                <a:sym typeface="Times New Roman"/>
              </a:rPr>
              <a:t>)</a:t>
            </a:r>
            <a:r>
              <a:rPr sz="1600" kern="0" baseline="-5999" dirty="0">
                <a:solidFill>
                  <a:sysClr val="windowText" lastClr="000000"/>
                </a:solidFill>
                <a:uFill>
                  <a:solidFill/>
                </a:uFill>
                <a:sym typeface="Times New Roman"/>
              </a:rPr>
              <a:t>QP</a:t>
            </a:r>
          </a:p>
        </p:txBody>
      </p:sp>
      <p:sp>
        <p:nvSpPr>
          <p:cNvPr id="270" name="Shape 270"/>
          <p:cNvSpPr/>
          <p:nvPr/>
        </p:nvSpPr>
        <p:spPr>
          <a:xfrm flipH="1" flipV="1">
            <a:off x="6934006" y="1527248"/>
            <a:ext cx="487880" cy="487880"/>
          </a:xfrm>
          <a:prstGeom prst="line">
            <a:avLst/>
          </a:prstGeom>
          <a:ln w="12700">
            <a:solidFill>
              <a:srgbClr val="008F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marL="40639" marR="40639" defTabSz="914400"/>
            <a:endParaRPr sz="2400" kern="0">
              <a:solidFill>
                <a:sysClr val="windowText" lastClr="000000"/>
              </a:solidFill>
              <a:uFill>
                <a:solidFill/>
              </a:uFill>
              <a:sym typeface="Times New Roman"/>
            </a:endParaRPr>
          </a:p>
        </p:txBody>
      </p:sp>
      <p:sp>
        <p:nvSpPr>
          <p:cNvPr id="271" name="Shape 271"/>
          <p:cNvSpPr/>
          <p:nvPr/>
        </p:nvSpPr>
        <p:spPr>
          <a:xfrm>
            <a:off x="7515296" y="3148493"/>
            <a:ext cx="1141391" cy="517493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marL="40639" marR="40639" defTabSz="914400">
              <a:defRPr sz="1800">
                <a:uFillTx/>
              </a:defRPr>
            </a:pPr>
            <a:r>
              <a:rPr sz="1500" kern="0" dirty="0">
                <a:solidFill>
                  <a:sysClr val="windowText" lastClr="000000"/>
                </a:solidFill>
                <a:uFill>
                  <a:solidFill/>
                </a:uFill>
                <a:sym typeface="Times New Roman"/>
              </a:rPr>
              <a:t>free nucleon</a:t>
            </a:r>
          </a:p>
          <a:p>
            <a:pPr marL="40639" marR="40639" defTabSz="914400">
              <a:defRPr sz="1800">
                <a:uFillTx/>
              </a:defRPr>
            </a:pPr>
            <a:r>
              <a:rPr sz="1500" kern="0" dirty="0">
                <a:solidFill>
                  <a:sysClr val="windowText" lastClr="000000"/>
                </a:solidFill>
                <a:uFill>
                  <a:solidFill/>
                </a:uFill>
                <a:sym typeface="Times New Roman"/>
              </a:rPr>
              <a:t>multiplicity</a:t>
            </a:r>
          </a:p>
        </p:txBody>
      </p:sp>
      <p:sp>
        <p:nvSpPr>
          <p:cNvPr id="272" name="Shape 272"/>
          <p:cNvSpPr/>
          <p:nvPr/>
        </p:nvSpPr>
        <p:spPr>
          <a:xfrm>
            <a:off x="3177312" y="5058904"/>
            <a:ext cx="1083719" cy="517493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marL="40639" marR="40639" defTabSz="914400">
              <a:defRPr sz="1800">
                <a:uFillTx/>
              </a:defRPr>
            </a:pPr>
            <a:r>
              <a:rPr sz="1500" kern="0" dirty="0">
                <a:solidFill>
                  <a:sysClr val="windowText" lastClr="000000"/>
                </a:solidFill>
                <a:uFill>
                  <a:solidFill/>
                </a:uFill>
                <a:sym typeface="Times New Roman"/>
              </a:rPr>
              <a:t>multiplicity</a:t>
            </a:r>
          </a:p>
          <a:p>
            <a:pPr marL="40639" marR="40639" defTabSz="914400">
              <a:defRPr sz="1800">
                <a:uFillTx/>
              </a:defRPr>
            </a:pPr>
            <a:r>
              <a:rPr sz="1500" kern="0" dirty="0">
                <a:solidFill>
                  <a:sysClr val="windowText" lastClr="000000"/>
                </a:solidFill>
                <a:uFill>
                  <a:solidFill/>
                </a:uFill>
                <a:sym typeface="Times New Roman"/>
              </a:rPr>
              <a:t>2 ≤ A ≤ 4</a:t>
            </a:r>
          </a:p>
        </p:txBody>
      </p:sp>
      <p:sp>
        <p:nvSpPr>
          <p:cNvPr id="273" name="Shape 273"/>
          <p:cNvSpPr/>
          <p:nvPr/>
        </p:nvSpPr>
        <p:spPr>
          <a:xfrm>
            <a:off x="5660991" y="4278770"/>
            <a:ext cx="1083720" cy="517493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marL="40639" marR="40639" defTabSz="914400">
              <a:defRPr sz="1800">
                <a:uFillTx/>
              </a:defRPr>
            </a:pPr>
            <a:r>
              <a:rPr sz="1500" kern="0">
                <a:solidFill>
                  <a:sysClr val="windowText" lastClr="000000"/>
                </a:solidFill>
                <a:uFill>
                  <a:solidFill/>
                </a:uFill>
                <a:sym typeface="Times New Roman"/>
              </a:rPr>
              <a:t>multiplicity</a:t>
            </a:r>
          </a:p>
          <a:p>
            <a:pPr marL="40639" marR="40639" defTabSz="914400">
              <a:defRPr sz="1800">
                <a:uFillTx/>
              </a:defRPr>
            </a:pPr>
            <a:r>
              <a:rPr sz="1500" kern="0">
                <a:solidFill>
                  <a:sysClr val="windowText" lastClr="000000"/>
                </a:solidFill>
                <a:uFill>
                  <a:solidFill/>
                </a:uFill>
                <a:sym typeface="Times New Roman"/>
              </a:rPr>
              <a:t>5 ≤ A ≤ 65</a:t>
            </a:r>
          </a:p>
        </p:txBody>
      </p:sp>
      <p:sp>
        <p:nvSpPr>
          <p:cNvPr id="274" name="Shape 274"/>
          <p:cNvSpPr/>
          <p:nvPr/>
        </p:nvSpPr>
        <p:spPr>
          <a:xfrm>
            <a:off x="7602227" y="5071334"/>
            <a:ext cx="1139524" cy="492633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marL="40639" marR="40639" defTabSz="914400">
              <a:defRPr sz="1800">
                <a:uFillTx/>
              </a:defRPr>
            </a:pPr>
            <a:r>
              <a:rPr sz="1400" kern="0" dirty="0" err="1">
                <a:solidFill>
                  <a:sysClr val="windowText" lastClr="000000"/>
                </a:solidFill>
                <a:uFill>
                  <a:solidFill/>
                </a:uFill>
                <a:sym typeface="Times New Roman"/>
              </a:rPr>
              <a:t>hypernucleus</a:t>
            </a:r>
            <a:endParaRPr sz="1400" kern="0" dirty="0">
              <a:solidFill>
                <a:sysClr val="windowText" lastClr="000000"/>
              </a:solidFill>
              <a:uFill>
                <a:solidFill/>
              </a:uFill>
              <a:sym typeface="Times New Roman"/>
            </a:endParaRPr>
          </a:p>
          <a:p>
            <a:pPr marL="40639" marR="40639" defTabSz="914400">
              <a:defRPr sz="1800">
                <a:uFillTx/>
              </a:defRPr>
            </a:pPr>
            <a:r>
              <a:rPr sz="1400" kern="0" dirty="0">
                <a:solidFill>
                  <a:sysClr val="windowText" lastClr="000000"/>
                </a:solidFill>
                <a:uFill>
                  <a:solidFill/>
                </a:uFill>
                <a:sym typeface="Times New Roman"/>
              </a:rPr>
              <a:t>multiplicity</a:t>
            </a:r>
          </a:p>
        </p:txBody>
      </p:sp>
      <p:sp>
        <p:nvSpPr>
          <p:cNvPr id="275" name="Shape 275"/>
          <p:cNvSpPr/>
          <p:nvPr/>
        </p:nvSpPr>
        <p:spPr>
          <a:xfrm>
            <a:off x="2364221" y="3424344"/>
            <a:ext cx="519662" cy="143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40639" marR="40639" defTabSz="914400"/>
            <a:endParaRPr sz="2400" kern="0">
              <a:solidFill>
                <a:sysClr val="windowText" lastClr="000000"/>
              </a:solidFill>
              <a:uFill>
                <a:solidFill/>
              </a:uFill>
              <a:sym typeface="Times New Roman"/>
            </a:endParaRPr>
          </a:p>
        </p:txBody>
      </p:sp>
      <p:sp>
        <p:nvSpPr>
          <p:cNvPr id="276" name="Shape 276"/>
          <p:cNvSpPr/>
          <p:nvPr/>
        </p:nvSpPr>
        <p:spPr>
          <a:xfrm>
            <a:off x="4773733" y="3412125"/>
            <a:ext cx="519662" cy="143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40639" marR="40639" defTabSz="914400"/>
            <a:endParaRPr sz="2400" kern="0">
              <a:solidFill>
                <a:sysClr val="windowText" lastClr="000000"/>
              </a:solidFill>
              <a:uFill>
                <a:solidFill/>
              </a:uFill>
              <a:sym typeface="Times New Roman"/>
            </a:endParaRPr>
          </a:p>
        </p:txBody>
      </p:sp>
      <p:sp>
        <p:nvSpPr>
          <p:cNvPr id="278" name="Shape 278"/>
          <p:cNvSpPr/>
          <p:nvPr/>
        </p:nvSpPr>
        <p:spPr>
          <a:xfrm>
            <a:off x="2348033" y="5777684"/>
            <a:ext cx="519662" cy="143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40639" marR="40639" defTabSz="914400"/>
            <a:endParaRPr sz="2400" kern="0">
              <a:solidFill>
                <a:sysClr val="windowText" lastClr="000000"/>
              </a:solidFill>
              <a:uFill>
                <a:solidFill/>
              </a:uFill>
              <a:sym typeface="Times New Roman"/>
            </a:endParaRPr>
          </a:p>
        </p:txBody>
      </p:sp>
      <p:sp>
        <p:nvSpPr>
          <p:cNvPr id="279" name="Shape 279"/>
          <p:cNvSpPr/>
          <p:nvPr/>
        </p:nvSpPr>
        <p:spPr>
          <a:xfrm>
            <a:off x="7237533" y="5793398"/>
            <a:ext cx="519662" cy="1437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40639" marR="40639" defTabSz="914400"/>
            <a:endParaRPr sz="2400" kern="0">
              <a:solidFill>
                <a:sysClr val="windowText" lastClr="000000"/>
              </a:solidFill>
              <a:uFill>
                <a:solidFill/>
              </a:uFill>
              <a:sym typeface="Times New Roman"/>
            </a:endParaRPr>
          </a:p>
        </p:txBody>
      </p:sp>
      <p:grpSp>
        <p:nvGrpSpPr>
          <p:cNvPr id="283" name="Group 283"/>
          <p:cNvGrpSpPr/>
          <p:nvPr/>
        </p:nvGrpSpPr>
        <p:grpSpPr>
          <a:xfrm>
            <a:off x="3356018" y="2117288"/>
            <a:ext cx="5629719" cy="4021222"/>
            <a:chOff x="0" y="0"/>
            <a:chExt cx="6838667" cy="4681956"/>
          </a:xfrm>
        </p:grpSpPr>
        <p:pic>
          <p:nvPicPr>
            <p:cNvPr id="280" name="IMG_PHSD_AuAu11450_deut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492748" cy="4681956"/>
            </a:xfrm>
            <a:prstGeom prst="rect">
              <a:avLst/>
            </a:prstGeom>
            <a:ln w="3175" cap="flat">
              <a:noFill/>
              <a:round/>
            </a:ln>
            <a:effectLst/>
          </p:spPr>
        </p:pic>
        <p:sp>
          <p:nvSpPr>
            <p:cNvPr id="281" name="Shape 281"/>
            <p:cNvSpPr/>
            <p:nvPr/>
          </p:nvSpPr>
          <p:spPr>
            <a:xfrm>
              <a:off x="4903935" y="504816"/>
              <a:ext cx="1139523" cy="394182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marL="40639" marR="40639" defTabSz="914400">
                <a:defRPr sz="1800">
                  <a:uFillTx/>
                </a:defRPr>
              </a:pPr>
              <a:r>
                <a:rPr sz="1100" kern="0" dirty="0" err="1">
                  <a:solidFill>
                    <a:sysClr val="windowText" lastClr="000000"/>
                  </a:solidFill>
                  <a:uFill>
                    <a:solidFill/>
                  </a:uFill>
                  <a:latin typeface="+mj-lt"/>
                  <a:sym typeface="Times New Roman"/>
                </a:rPr>
                <a:t>pHSD</a:t>
              </a:r>
              <a:r>
                <a:rPr sz="1100" kern="0" dirty="0">
                  <a:solidFill>
                    <a:sysClr val="windowText" lastClr="000000"/>
                  </a:solidFill>
                  <a:uFill>
                    <a:solidFill/>
                  </a:uFill>
                  <a:latin typeface="+mj-lt"/>
                  <a:sym typeface="Times New Roman"/>
                </a:rPr>
                <a:t>-FRIGA</a:t>
              </a:r>
            </a:p>
            <a:p>
              <a:pPr marL="40639" marR="40639" defTabSz="914400">
                <a:defRPr sz="1800">
                  <a:uFillTx/>
                </a:defRPr>
              </a:pPr>
              <a:r>
                <a:rPr sz="1100" kern="0" dirty="0">
                  <a:solidFill>
                    <a:sysClr val="windowText" lastClr="000000"/>
                  </a:solidFill>
                  <a:uFill>
                    <a:solidFill/>
                  </a:uFill>
                  <a:sym typeface="Times New Roman"/>
                </a:rPr>
                <a:t>t = 20 </a:t>
              </a:r>
              <a:r>
                <a:rPr sz="1100" kern="0" dirty="0" err="1">
                  <a:solidFill>
                    <a:sysClr val="windowText" lastClr="000000"/>
                  </a:solidFill>
                  <a:uFill>
                    <a:solidFill/>
                  </a:uFill>
                  <a:sym typeface="Times New Roman"/>
                </a:rPr>
                <a:t>fm</a:t>
              </a:r>
              <a:r>
                <a:rPr sz="1100" kern="0" dirty="0">
                  <a:solidFill>
                    <a:sysClr val="windowText" lastClr="000000"/>
                  </a:solidFill>
                  <a:uFill>
                    <a:solidFill/>
                  </a:uFill>
                  <a:sym typeface="Times New Roman"/>
                </a:rPr>
                <a:t>/c</a:t>
              </a:r>
            </a:p>
          </p:txBody>
        </p:sp>
        <p:sp>
          <p:nvSpPr>
            <p:cNvPr id="282" name="Shape 282"/>
            <p:cNvSpPr/>
            <p:nvPr/>
          </p:nvSpPr>
          <p:spPr>
            <a:xfrm>
              <a:off x="4799519" y="997850"/>
              <a:ext cx="2039148" cy="322513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1100"/>
              </a:lvl1pPr>
            </a:lstStyle>
            <a:p>
              <a:pPr marL="40639" marR="40639" defTabSz="914400">
                <a:defRPr sz="1800">
                  <a:uFillTx/>
                </a:defRPr>
              </a:pPr>
              <a:r>
                <a:rPr kern="0" dirty="0">
                  <a:solidFill>
                    <a:sysClr val="windowText" lastClr="000000"/>
                  </a:solidFill>
                  <a:uFill>
                    <a:solidFill/>
                  </a:uFill>
                  <a:latin typeface="+mj-lt"/>
                  <a:sym typeface="Times New Roman"/>
                </a:rPr>
                <a:t>AGS</a:t>
              </a:r>
              <a:r>
                <a:rPr kern="0" dirty="0">
                  <a:solidFill>
                    <a:sysClr val="windowText" lastClr="000000"/>
                  </a:solidFill>
                  <a:uFill>
                    <a:solidFill/>
                  </a:uFill>
                  <a:sym typeface="Times New Roman"/>
                </a:rPr>
                <a:t> </a:t>
              </a:r>
              <a:r>
                <a:rPr kern="0" dirty="0">
                  <a:solidFill>
                    <a:sysClr val="windowText" lastClr="000000"/>
                  </a:solidFill>
                  <a:uFill>
                    <a:solidFill/>
                  </a:uFill>
                  <a:latin typeface="+mj-lt"/>
                  <a:sym typeface="Times New Roman"/>
                </a:rPr>
                <a:t>data E802</a:t>
              </a:r>
            </a:p>
          </p:txBody>
        </p:sp>
      </p:grpSp>
      <p:sp>
        <p:nvSpPr>
          <p:cNvPr id="40" name="Shape 243"/>
          <p:cNvSpPr/>
          <p:nvPr/>
        </p:nvSpPr>
        <p:spPr>
          <a:xfrm>
            <a:off x="200665" y="2059547"/>
            <a:ext cx="2778752" cy="3791807"/>
          </a:xfrm>
          <a:prstGeom prst="rect">
            <a:avLst/>
          </a:prstGeom>
          <a:solidFill>
            <a:srgbClr val="FFFB79"/>
          </a:solidFill>
          <a:ln w="12700">
            <a:solidFill>
              <a:srgbClr val="FFC000"/>
            </a:solidFill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40639" marR="40639" lvl="0">
              <a:lnSpc>
                <a:spcPct val="110000"/>
              </a:lnSpc>
              <a:defRPr sz="1800">
                <a:uFillTx/>
              </a:defRPr>
            </a:pPr>
            <a:r>
              <a:rPr sz="1600" dirty="0" smtClean="0">
                <a:uFill>
                  <a:solidFill/>
                </a:uFill>
                <a:latin typeface="+mj-lt"/>
              </a:rPr>
              <a:t>Ingredients </a:t>
            </a:r>
            <a:r>
              <a:rPr lang="de-DE" sz="1600" dirty="0" err="1" smtClean="0">
                <a:uFill>
                  <a:solidFill/>
                </a:uFill>
                <a:latin typeface="+mj-lt"/>
              </a:rPr>
              <a:t>to</a:t>
            </a:r>
            <a:r>
              <a:rPr sz="1600" dirty="0" smtClean="0">
                <a:uFill>
                  <a:solidFill/>
                </a:uFill>
                <a:latin typeface="+mj-lt"/>
              </a:rPr>
              <a:t> </a:t>
            </a:r>
            <a:r>
              <a:rPr sz="1600" dirty="0">
                <a:uFill>
                  <a:solidFill/>
                </a:uFill>
                <a:latin typeface="+mj-lt"/>
              </a:rPr>
              <a:t>the binding energy of the </a:t>
            </a:r>
            <a:r>
              <a:rPr sz="1600" dirty="0" smtClean="0">
                <a:uFill>
                  <a:solidFill/>
                </a:uFill>
                <a:latin typeface="+mj-lt"/>
              </a:rPr>
              <a:t>clusters:</a:t>
            </a:r>
            <a:endParaRPr sz="1600" dirty="0">
              <a:uFill>
                <a:solidFill/>
              </a:uFill>
              <a:latin typeface="+mj-lt"/>
            </a:endParaRPr>
          </a:p>
          <a:p>
            <a:pPr marL="393417" marR="40639" indent="-352777">
              <a:lnSpc>
                <a:spcPct val="110000"/>
              </a:lnSpc>
              <a:buSzPct val="100000"/>
              <a:buFont typeface="Wingdings" panose="05000000000000000000" pitchFamily="2" charset="2"/>
              <a:buChar char="§"/>
              <a:defRPr sz="1800">
                <a:uFillTx/>
              </a:defRPr>
            </a:pPr>
            <a:r>
              <a:rPr sz="1600" dirty="0">
                <a:solidFill>
                  <a:srgbClr val="008F00"/>
                </a:solidFill>
                <a:uFill>
                  <a:solidFill/>
                </a:uFill>
                <a:latin typeface="+mj-lt"/>
              </a:rPr>
              <a:t>Volume</a:t>
            </a:r>
            <a:r>
              <a:rPr sz="1600" dirty="0">
                <a:uFill>
                  <a:solidFill/>
                </a:uFill>
                <a:latin typeface="+mj-lt"/>
              </a:rPr>
              <a:t> component: </a:t>
            </a:r>
            <a:r>
              <a:rPr sz="1600" dirty="0">
                <a:uFill>
                  <a:solidFill>
                    <a:srgbClr val="009051"/>
                  </a:solidFill>
                </a:uFill>
                <a:latin typeface="+mj-lt"/>
              </a:rPr>
              <a:t>mean field (</a:t>
            </a:r>
            <a:r>
              <a:rPr sz="1600" dirty="0" err="1">
                <a:uFill>
                  <a:solidFill>
                    <a:srgbClr val="009051"/>
                  </a:solidFill>
                </a:uFill>
                <a:latin typeface="+mj-lt"/>
              </a:rPr>
              <a:t>Skyrme</a:t>
            </a:r>
            <a:r>
              <a:rPr sz="1600" dirty="0">
                <a:uFill>
                  <a:solidFill>
                    <a:srgbClr val="009051"/>
                  </a:solidFill>
                </a:uFill>
                <a:latin typeface="+mj-lt"/>
              </a:rPr>
              <a:t>, dominant), for</a:t>
            </a:r>
            <a:r>
              <a:rPr sz="1600" dirty="0">
                <a:uFill>
                  <a:solidFill/>
                </a:uFill>
                <a:latin typeface="+mj-lt"/>
              </a:rPr>
              <a:t> NN, NΛ </a:t>
            </a:r>
            <a:r>
              <a:rPr sz="1600" dirty="0" smtClean="0">
                <a:uFill>
                  <a:solidFill/>
                </a:uFill>
                <a:latin typeface="+mj-lt"/>
              </a:rPr>
              <a:t>(</a:t>
            </a:r>
            <a:r>
              <a:rPr lang="de-DE" sz="1600" dirty="0" err="1">
                <a:uFill>
                  <a:solidFill/>
                </a:uFill>
                <a:latin typeface="+mj-lt"/>
              </a:rPr>
              <a:t>H</a:t>
            </a:r>
            <a:r>
              <a:rPr sz="1600" dirty="0" err="1" smtClean="0">
                <a:uFill>
                  <a:solidFill/>
                </a:uFill>
                <a:latin typeface="+mj-lt"/>
              </a:rPr>
              <a:t>ypernuclei</a:t>
            </a:r>
            <a:r>
              <a:rPr sz="1600" dirty="0">
                <a:uFill>
                  <a:solidFill/>
                </a:uFill>
                <a:latin typeface="+mj-lt"/>
              </a:rPr>
              <a:t>)</a:t>
            </a:r>
            <a:r>
              <a:rPr sz="1600" dirty="0">
                <a:uFill>
                  <a:solidFill>
                    <a:srgbClr val="009051"/>
                  </a:solidFill>
                </a:uFill>
                <a:latin typeface="+mj-lt"/>
              </a:rPr>
              <a:t> </a:t>
            </a:r>
          </a:p>
          <a:p>
            <a:pPr marL="393417" marR="40639" indent="-352777">
              <a:lnSpc>
                <a:spcPct val="110000"/>
              </a:lnSpc>
              <a:buSzPct val="100000"/>
              <a:buFont typeface="Wingdings" panose="05000000000000000000" pitchFamily="2" charset="2"/>
              <a:buChar char="§"/>
              <a:defRPr sz="1800">
                <a:uFillTx/>
              </a:defRPr>
            </a:pPr>
            <a:r>
              <a:rPr sz="1600" dirty="0">
                <a:solidFill>
                  <a:srgbClr val="008F00"/>
                </a:solidFill>
                <a:uFill>
                  <a:solidFill/>
                </a:uFill>
                <a:latin typeface="+mj-lt"/>
              </a:rPr>
              <a:t>Surface</a:t>
            </a:r>
            <a:r>
              <a:rPr sz="1600" dirty="0">
                <a:uFill>
                  <a:solidFill/>
                </a:uFill>
                <a:latin typeface="+mj-lt"/>
              </a:rPr>
              <a:t> effect correction: </a:t>
            </a:r>
            <a:r>
              <a:rPr sz="1600" dirty="0">
                <a:uFill>
                  <a:solidFill>
                    <a:srgbClr val="009051"/>
                  </a:solidFill>
                </a:uFill>
                <a:latin typeface="+mj-lt"/>
              </a:rPr>
              <a:t>Yukawa term.</a:t>
            </a:r>
          </a:p>
          <a:p>
            <a:pPr marL="383539" marR="40639" lvl="0" indent="-342900">
              <a:lnSpc>
                <a:spcPct val="110000"/>
              </a:lnSpc>
              <a:buFont typeface="Wingdings" panose="05000000000000000000" pitchFamily="2" charset="2"/>
              <a:buChar char="§"/>
              <a:defRPr sz="1800">
                <a:uFillTx/>
              </a:defRPr>
            </a:pPr>
            <a:r>
              <a:rPr sz="1600" dirty="0" smtClean="0">
                <a:solidFill>
                  <a:srgbClr val="008F00"/>
                </a:solidFill>
                <a:uFill>
                  <a:solidFill/>
                </a:uFill>
                <a:latin typeface="+mj-lt"/>
              </a:rPr>
              <a:t>Asymmetry</a:t>
            </a:r>
            <a:r>
              <a:rPr sz="1600" dirty="0" smtClean="0">
                <a:uFill>
                  <a:solidFill/>
                </a:uFill>
                <a:latin typeface="+mj-lt"/>
              </a:rPr>
              <a:t> </a:t>
            </a:r>
            <a:r>
              <a:rPr sz="1600" dirty="0">
                <a:uFill>
                  <a:solidFill/>
                </a:uFill>
                <a:latin typeface="+mj-lt"/>
              </a:rPr>
              <a:t>energy </a:t>
            </a:r>
            <a:r>
              <a:rPr sz="1600" dirty="0" smtClean="0">
                <a:uFill>
                  <a:solidFill/>
                </a:uFill>
                <a:latin typeface="+mj-lt"/>
              </a:rPr>
              <a:t> </a:t>
            </a:r>
            <a:endParaRPr lang="de-DE" sz="1600" dirty="0" smtClean="0">
              <a:uFill>
                <a:solidFill/>
              </a:uFill>
              <a:latin typeface="+mj-lt"/>
            </a:endParaRPr>
          </a:p>
          <a:p>
            <a:pPr marL="383539" marR="40639" lvl="0" indent="-342900">
              <a:lnSpc>
                <a:spcPct val="110000"/>
              </a:lnSpc>
              <a:buFont typeface="Wingdings" panose="05000000000000000000" pitchFamily="2" charset="2"/>
              <a:buChar char="§"/>
              <a:defRPr sz="1800">
                <a:uFillTx/>
              </a:defRPr>
            </a:pPr>
            <a:r>
              <a:rPr sz="1600" dirty="0" smtClean="0">
                <a:solidFill>
                  <a:srgbClr val="008F00"/>
                </a:solidFill>
                <a:uFill>
                  <a:solidFill/>
                </a:uFill>
                <a:latin typeface="+mj-lt"/>
              </a:rPr>
              <a:t>Extra </a:t>
            </a:r>
            <a:r>
              <a:rPr sz="1600" dirty="0">
                <a:solidFill>
                  <a:srgbClr val="008F00"/>
                </a:solidFill>
                <a:uFill>
                  <a:solidFill/>
                </a:uFill>
                <a:latin typeface="+mj-lt"/>
              </a:rPr>
              <a:t>« structure »</a:t>
            </a:r>
            <a:r>
              <a:rPr sz="1600" dirty="0">
                <a:uFill>
                  <a:solidFill/>
                </a:uFill>
                <a:latin typeface="+mj-lt"/>
              </a:rPr>
              <a:t> energy (</a:t>
            </a:r>
            <a:r>
              <a:rPr sz="1600" dirty="0" err="1">
                <a:uFill>
                  <a:solidFill/>
                </a:uFill>
                <a:latin typeface="+mj-lt"/>
              </a:rPr>
              <a:t>N,Z,</a:t>
            </a:r>
            <a:r>
              <a:rPr sz="1600" dirty="0" err="1">
                <a:solidFill>
                  <a:srgbClr val="0B5D18"/>
                </a:solidFill>
                <a:uFill>
                  <a:solidFill/>
                </a:uFill>
                <a:latin typeface="+mj-lt"/>
              </a:rPr>
              <a:t>ρ</a:t>
            </a:r>
            <a:r>
              <a:rPr sz="1600" dirty="0">
                <a:uFill>
                  <a:solidFill/>
                </a:uFill>
                <a:latin typeface="+mj-lt"/>
              </a:rPr>
              <a:t>) = B</a:t>
            </a:r>
            <a:r>
              <a:rPr sz="1600" baseline="-5999" dirty="0">
                <a:uFill>
                  <a:solidFill/>
                </a:uFill>
                <a:latin typeface="+mj-lt"/>
              </a:rPr>
              <a:t>MF</a:t>
            </a:r>
            <a:r>
              <a:rPr sz="1600" dirty="0">
                <a:uFill>
                  <a:solidFill/>
                </a:uFill>
                <a:latin typeface="+mj-lt"/>
              </a:rPr>
              <a:t>(</a:t>
            </a:r>
            <a:r>
              <a:rPr sz="1600" dirty="0">
                <a:solidFill>
                  <a:srgbClr val="0B5D18"/>
                </a:solidFill>
                <a:uFill>
                  <a:solidFill/>
                </a:uFill>
                <a:latin typeface="+mj-lt"/>
              </a:rPr>
              <a:t>ρ</a:t>
            </a:r>
            <a:r>
              <a:rPr sz="1600" dirty="0">
                <a:uFill>
                  <a:solidFill/>
                </a:uFill>
                <a:latin typeface="+mj-lt"/>
              </a:rPr>
              <a:t>).((</a:t>
            </a:r>
            <a:r>
              <a:rPr sz="1600" dirty="0" err="1">
                <a:uFill>
                  <a:solidFill/>
                </a:uFill>
                <a:latin typeface="+mj-lt"/>
              </a:rPr>
              <a:t>B</a:t>
            </a:r>
            <a:r>
              <a:rPr sz="1600" baseline="-5999" dirty="0" err="1">
                <a:uFill>
                  <a:solidFill/>
                </a:uFill>
                <a:latin typeface="+mj-lt"/>
              </a:rPr>
              <a:t>exp</a:t>
            </a:r>
            <a:r>
              <a:rPr sz="1600" dirty="0">
                <a:uFill>
                  <a:solidFill/>
                </a:uFill>
                <a:latin typeface="+mj-lt"/>
              </a:rPr>
              <a:t>-B</a:t>
            </a:r>
            <a:r>
              <a:rPr sz="1600" baseline="-5999" dirty="0">
                <a:uFill>
                  <a:solidFill/>
                </a:uFill>
                <a:latin typeface="+mj-lt"/>
              </a:rPr>
              <a:t>BW</a:t>
            </a:r>
            <a:r>
              <a:rPr sz="1600" dirty="0">
                <a:uFill>
                  <a:solidFill/>
                </a:uFill>
                <a:latin typeface="+mj-lt"/>
              </a:rPr>
              <a:t>)/(B</a:t>
            </a:r>
            <a:r>
              <a:rPr sz="1600" baseline="-5999" dirty="0">
                <a:uFill>
                  <a:solidFill/>
                </a:uFill>
                <a:latin typeface="+mj-lt"/>
              </a:rPr>
              <a:t>BW</a:t>
            </a:r>
            <a:r>
              <a:rPr sz="1600" dirty="0">
                <a:uFill>
                  <a:solidFill/>
                </a:uFill>
                <a:latin typeface="+mj-lt"/>
              </a:rPr>
              <a:t>-</a:t>
            </a:r>
            <a:r>
              <a:rPr sz="1600" dirty="0" err="1">
                <a:uFill>
                  <a:solidFill/>
                </a:uFill>
                <a:latin typeface="+mj-lt"/>
              </a:rPr>
              <a:t>B</a:t>
            </a:r>
            <a:r>
              <a:rPr sz="1600" baseline="-5999" dirty="0" err="1">
                <a:uFill>
                  <a:solidFill/>
                </a:uFill>
                <a:latin typeface="+mj-lt"/>
              </a:rPr>
              <a:t>Coul</a:t>
            </a:r>
            <a:r>
              <a:rPr sz="1600" dirty="0">
                <a:uFill>
                  <a:solidFill/>
                </a:uFill>
                <a:latin typeface="+mj-lt"/>
              </a:rPr>
              <a:t>-</a:t>
            </a:r>
            <a:r>
              <a:rPr sz="1600" dirty="0" err="1">
                <a:uFill>
                  <a:solidFill/>
                </a:uFill>
                <a:latin typeface="+mj-lt"/>
              </a:rPr>
              <a:t>B</a:t>
            </a:r>
            <a:r>
              <a:rPr sz="1600" baseline="-5999" dirty="0" err="1">
                <a:uFill>
                  <a:solidFill/>
                </a:uFill>
                <a:latin typeface="+mj-lt"/>
              </a:rPr>
              <a:t>asy</a:t>
            </a:r>
            <a:r>
              <a:rPr sz="1600" dirty="0">
                <a:uFill>
                  <a:solidFill/>
                </a:uFill>
                <a:latin typeface="+mj-lt"/>
              </a:rPr>
              <a:t>))(</a:t>
            </a:r>
            <a:r>
              <a:rPr sz="1600" dirty="0">
                <a:solidFill>
                  <a:srgbClr val="0B5D18"/>
                </a:solidFill>
                <a:uFill>
                  <a:solidFill/>
                </a:uFill>
                <a:latin typeface="+mj-lt"/>
              </a:rPr>
              <a:t>ρ</a:t>
            </a:r>
            <a:r>
              <a:rPr sz="1600" baseline="-5999" dirty="0">
                <a:solidFill>
                  <a:srgbClr val="0B5D18"/>
                </a:solidFill>
                <a:uFill>
                  <a:solidFill/>
                </a:uFill>
                <a:latin typeface="+mj-lt"/>
              </a:rPr>
              <a:t>0</a:t>
            </a:r>
            <a:r>
              <a:rPr sz="1600" dirty="0">
                <a:uFill>
                  <a:solidFill/>
                </a:uFill>
                <a:latin typeface="+mj-lt"/>
              </a:rPr>
              <a:t>)</a:t>
            </a:r>
            <a:endParaRPr sz="1600" dirty="0">
              <a:solidFill>
                <a:srgbClr val="009051"/>
              </a:solidFill>
              <a:uFill>
                <a:solidFill>
                  <a:srgbClr val="009051"/>
                </a:solidFill>
              </a:uFill>
              <a:latin typeface="+mj-lt"/>
            </a:endParaRPr>
          </a:p>
          <a:p>
            <a:pPr marL="383539" marR="40639" lvl="0" indent="-342900">
              <a:lnSpc>
                <a:spcPct val="110000"/>
              </a:lnSpc>
              <a:buFont typeface="Wingdings" panose="05000000000000000000" pitchFamily="2" charset="2"/>
              <a:buChar char="§"/>
              <a:defRPr sz="1800">
                <a:uFillTx/>
              </a:defRPr>
            </a:pPr>
            <a:r>
              <a:rPr sz="1600" baseline="31999" dirty="0" smtClean="0">
                <a:solidFill>
                  <a:srgbClr val="008F00"/>
                </a:solidFill>
                <a:uFill>
                  <a:solidFill/>
                </a:uFill>
                <a:latin typeface="+mj-lt"/>
              </a:rPr>
              <a:t>3</a:t>
            </a:r>
            <a:r>
              <a:rPr sz="1600" dirty="0" smtClean="0">
                <a:solidFill>
                  <a:srgbClr val="008F00"/>
                </a:solidFill>
                <a:uFill>
                  <a:solidFill/>
                </a:uFill>
                <a:latin typeface="+mj-lt"/>
              </a:rPr>
              <a:t>He+n</a:t>
            </a:r>
            <a:r>
              <a:rPr sz="1600" dirty="0" smtClean="0">
                <a:uFill>
                  <a:solidFill/>
                </a:uFill>
                <a:latin typeface="+mj-lt"/>
              </a:rPr>
              <a:t> </a:t>
            </a:r>
            <a:r>
              <a:rPr sz="1600" dirty="0">
                <a:uFill>
                  <a:solidFill/>
                </a:uFill>
                <a:latin typeface="+mj-lt"/>
              </a:rPr>
              <a:t>recombination.</a:t>
            </a:r>
            <a:endParaRPr sz="1600" dirty="0">
              <a:solidFill>
                <a:srgbClr val="009051"/>
              </a:solidFill>
              <a:uFill>
                <a:solidFill>
                  <a:srgbClr val="009051"/>
                </a:solidFill>
              </a:uFill>
              <a:latin typeface="+mj-lt"/>
            </a:endParaRPr>
          </a:p>
          <a:p>
            <a:pPr marL="383539" marR="40639" lvl="0" indent="-342900">
              <a:lnSpc>
                <a:spcPct val="110000"/>
              </a:lnSpc>
              <a:buFont typeface="Wingdings" panose="05000000000000000000" pitchFamily="2" charset="2"/>
              <a:buChar char="§"/>
              <a:defRPr sz="1800">
                <a:uFillTx/>
              </a:defRPr>
            </a:pPr>
            <a:r>
              <a:rPr sz="1600" dirty="0" smtClean="0">
                <a:solidFill>
                  <a:srgbClr val="008F00"/>
                </a:solidFill>
                <a:uFill>
                  <a:solidFill/>
                </a:uFill>
                <a:latin typeface="+mj-lt"/>
              </a:rPr>
              <a:t>Secondary </a:t>
            </a:r>
            <a:r>
              <a:rPr sz="1600" dirty="0" smtClean="0">
                <a:solidFill>
                  <a:srgbClr val="008F00"/>
                </a:solidFill>
                <a:uFill>
                  <a:solidFill/>
                </a:uFill>
                <a:latin typeface="+mj-lt"/>
              </a:rPr>
              <a:t>decay</a:t>
            </a:r>
            <a:r>
              <a:rPr lang="de-DE" sz="1600" dirty="0" smtClean="0">
                <a:solidFill>
                  <a:srgbClr val="008F00"/>
                </a:solidFill>
                <a:uFill>
                  <a:solidFill/>
                </a:uFill>
                <a:latin typeface="+mj-lt"/>
              </a:rPr>
              <a:t>s</a:t>
            </a:r>
            <a:endParaRPr sz="1600" dirty="0">
              <a:uFill>
                <a:solidFill/>
              </a:uFill>
              <a:latin typeface="+mj-lt"/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4844421" y="6055570"/>
            <a:ext cx="3036418" cy="466222"/>
          </a:xfrm>
          <a:prstGeom prst="rect">
            <a:avLst/>
          </a:prstGeom>
          <a:solidFill>
            <a:schemeClr val="tx1"/>
          </a:solidFill>
        </p:spPr>
        <p:txBody>
          <a:bodyPr wrap="square" lIns="91360" tIns="45682" rIns="91360" bIns="45682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FFFF00"/>
                </a:solidFill>
                <a:latin typeface="+mj-lt"/>
              </a:rPr>
              <a:t>Arnaud Le </a:t>
            </a:r>
            <a:r>
              <a:rPr lang="en-US" sz="2400" b="1" i="1" dirty="0" err="1" smtClean="0">
                <a:solidFill>
                  <a:srgbClr val="FFFF00"/>
                </a:solidFill>
                <a:latin typeface="+mj-lt"/>
              </a:rPr>
              <a:t>Fèvre</a:t>
            </a:r>
            <a:endParaRPr lang="en-US" sz="2400" b="1" i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3736560" y="1860711"/>
            <a:ext cx="4964409" cy="4268443"/>
            <a:chOff x="3736560" y="1860711"/>
            <a:chExt cx="4964409" cy="4268443"/>
          </a:xfrm>
        </p:grpSpPr>
        <p:pic>
          <p:nvPicPr>
            <p:cNvPr id="42" name="Fig3_b3.0-5.5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736560" y="1860711"/>
              <a:ext cx="4571458" cy="4268443"/>
            </a:xfrm>
            <a:prstGeom prst="rect">
              <a:avLst/>
            </a:prstGeom>
            <a:ln w="3175" cap="flat">
              <a:noFill/>
              <a:round/>
            </a:ln>
            <a:effectLst/>
          </p:spPr>
        </p:pic>
        <p:sp>
          <p:nvSpPr>
            <p:cNvPr id="2" name="Textfeld 1"/>
            <p:cNvSpPr txBox="1"/>
            <p:nvPr/>
          </p:nvSpPr>
          <p:spPr>
            <a:xfrm>
              <a:off x="6744710" y="3114583"/>
              <a:ext cx="1956259" cy="464032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6892" tIns="46892" rIns="46892" bIns="46892" numCol="1" spcCol="38100" rtlCol="0" anchor="ctr">
              <a:spAutoFit/>
            </a:bodyPr>
            <a:lstStyle/>
            <a:p>
              <a:pPr marL="40639" marR="40639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baseline="30000" dirty="0" smtClea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sym typeface="Times New Roman"/>
                </a:rPr>
                <a:t>6</a:t>
              </a:r>
              <a:r>
                <a:rPr lang="en-US" sz="2400" dirty="0" smtClea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sym typeface="Times New Roman"/>
                </a:rPr>
                <a:t>Li + </a:t>
              </a:r>
              <a:r>
                <a:rPr lang="en-US" sz="2400" baseline="30000" dirty="0" smtClea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sym typeface="Times New Roman"/>
                </a:rPr>
                <a:t>12</a:t>
              </a:r>
              <a:r>
                <a:rPr lang="en-US" sz="2400" dirty="0" smtClea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j-lt"/>
                  <a:sym typeface="Times New Roman"/>
                </a:rPr>
                <a:t>C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+mn-ea"/>
                <a:cs typeface="+mn-cs"/>
                <a:sym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6965390"/>
      </p:ext>
    </p:extLst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>
                <a:solidFill>
                  <a:prstClr val="white"/>
                </a:solidFill>
              </a:rPr>
              <a:pPr/>
              <a:t>29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>
                <a:solidFill>
                  <a:prstClr val="black"/>
                </a:solidFill>
              </a:rPr>
              <a:t>11.07.2015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black"/>
                </a:solidFill>
              </a:rPr>
              <a:t>Yvonne Leifels - SQM 2015</a:t>
            </a:r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1" y="0"/>
            <a:ext cx="913771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204181" y="2320688"/>
            <a:ext cx="2170529" cy="461618"/>
          </a:xfrm>
          <a:prstGeom prst="rect">
            <a:avLst/>
          </a:prstGeom>
          <a:solidFill>
            <a:schemeClr val="tx1"/>
          </a:solidFill>
        </p:spPr>
        <p:txBody>
          <a:bodyPr wrap="square" lIns="91360" tIns="45682" rIns="91360" bIns="45682" rtlCol="0">
            <a:spAutoFit/>
          </a:bodyPr>
          <a:lstStyle/>
          <a:p>
            <a:pPr algn="ctr"/>
            <a:r>
              <a:rPr lang="en-US" sz="2400" b="1" i="1" dirty="0" err="1" smtClean="0">
                <a:solidFill>
                  <a:srgbClr val="FFFF00"/>
                </a:solidFill>
                <a:latin typeface="+mj-lt"/>
              </a:rPr>
              <a:t>Jinhui</a:t>
            </a:r>
            <a:r>
              <a:rPr lang="en-US" sz="2400" b="1" i="1" dirty="0" smtClean="0">
                <a:solidFill>
                  <a:srgbClr val="FFFF00"/>
                </a:solidFill>
                <a:latin typeface="+mj-lt"/>
              </a:rPr>
              <a:t> Chen</a:t>
            </a:r>
            <a:endParaRPr lang="en-US" sz="2400" b="1" i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9325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AutoShape 3"/>
          <p:cNvSpPr>
            <a:spLocks noChangeArrowheads="1"/>
          </p:cNvSpPr>
          <p:nvPr/>
        </p:nvSpPr>
        <p:spPr bwMode="auto">
          <a:xfrm>
            <a:off x="0" y="5"/>
            <a:ext cx="9144000" cy="6857999"/>
          </a:xfrm>
          <a:prstGeom prst="roundRect">
            <a:avLst>
              <a:gd name="adj" fmla="val 176"/>
            </a:avLst>
          </a:prstGeom>
          <a:solidFill>
            <a:schemeClr val="tx1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/>
        </p:spPr>
        <p:txBody>
          <a:bodyPr wrap="none" lIns="82858" tIns="41430" rIns="82858" bIns="41430" anchor="ctr"/>
          <a:lstStyle/>
          <a:p>
            <a:pPr defTabSz="41433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456485" y="151217"/>
            <a:ext cx="8228160" cy="514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31969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pPr algn="ctr" defTabSz="41433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sz="3200" dirty="0">
                <a:solidFill>
                  <a:srgbClr val="FFFFFF"/>
                </a:solidFill>
                <a:latin typeface="Arial"/>
              </a:rPr>
              <a:t>Heavy-ion collisions and QCD phase diagram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62725" y="979308"/>
            <a:ext cx="8164800" cy="489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858" tIns="41430" rIns="82858" bIns="41430" anchor="ctr"/>
          <a:lstStyle/>
          <a:p>
            <a:pPr defTabSz="41433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326885" y="5126949"/>
            <a:ext cx="5388480" cy="653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858" tIns="41430" rIns="82858" bIns="41430" anchor="ctr"/>
          <a:lstStyle/>
          <a:p>
            <a:pPr defTabSz="41433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326880" y="4245566"/>
            <a:ext cx="7837920" cy="947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555" tIns="40777" rIns="81555" bIns="40777"/>
          <a:lstStyle>
            <a:lvl1pPr>
              <a:tabLst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  <a:tab pos="9829800" algn="l"/>
                <a:tab pos="10287000" algn="l"/>
                <a:tab pos="10744200" algn="l"/>
                <a:tab pos="11201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>
              <a:tabLst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  <a:tab pos="9829800" algn="l"/>
                <a:tab pos="10287000" algn="l"/>
                <a:tab pos="10744200" algn="l"/>
                <a:tab pos="11201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>
              <a:tabLst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  <a:tab pos="9829800" algn="l"/>
                <a:tab pos="10287000" algn="l"/>
                <a:tab pos="10744200" algn="l"/>
                <a:tab pos="11201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>
              <a:tabLst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  <a:tab pos="9829800" algn="l"/>
                <a:tab pos="10287000" algn="l"/>
                <a:tab pos="10744200" algn="l"/>
                <a:tab pos="11201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 indent="-174625">
              <a:tabLst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  <a:tab pos="9829800" algn="l"/>
                <a:tab pos="10287000" algn="l"/>
                <a:tab pos="10744200" algn="l"/>
                <a:tab pos="11201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514600" indent="-17462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  <a:tab pos="9829800" algn="l"/>
                <a:tab pos="10287000" algn="l"/>
                <a:tab pos="10744200" algn="l"/>
                <a:tab pos="11201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971800" indent="-17462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  <a:tab pos="9829800" algn="l"/>
                <a:tab pos="10287000" algn="l"/>
                <a:tab pos="10744200" algn="l"/>
                <a:tab pos="11201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429000" indent="-17462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  <a:tab pos="9829800" algn="l"/>
                <a:tab pos="10287000" algn="l"/>
                <a:tab pos="10744200" algn="l"/>
                <a:tab pos="11201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886200" indent="-17462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  <a:tab pos="9829800" algn="l"/>
                <a:tab pos="10287000" algn="l"/>
                <a:tab pos="10744200" algn="l"/>
                <a:tab pos="11201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pPr marL="1864527" lvl="4" defTabSz="41433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en-GB" dirty="0"/>
          </a:p>
          <a:p>
            <a:pPr marL="1864527" lvl="4" algn="r" defTabSz="414339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GB" sz="2200" b="1" dirty="0">
              <a:latin typeface="Times New Roman" charset="0"/>
              <a:cs typeface="Lucida Sans Unicode" charset="0"/>
            </a:endParaRPr>
          </a:p>
          <a:p>
            <a:pPr algn="r" defTabSz="414339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GB" sz="2200" b="1" dirty="0">
              <a:latin typeface="Times New Roman" charset="0"/>
              <a:cs typeface="Lucida Sans Unicode" charset="0"/>
            </a:endParaRPr>
          </a:p>
          <a:p>
            <a:pPr defTabSz="41433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en-GB" sz="2200" b="1" dirty="0">
              <a:latin typeface="Times New Roman" charset="0"/>
              <a:cs typeface="Lucida Sans Unicode" charset="0"/>
            </a:endParaRP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274401" y="1250056"/>
            <a:ext cx="2455200" cy="36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858" tIns="41430" rIns="82858" bIns="41430" anchor="ctr"/>
          <a:lstStyle/>
          <a:p>
            <a:pPr defTabSz="41433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489600" y="4671861"/>
            <a:ext cx="804960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858" tIns="41430" rIns="82858" bIns="41430" anchor="ctr"/>
          <a:lstStyle/>
          <a:p>
            <a:pPr defTabSz="41433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2285280" y="4324775"/>
            <a:ext cx="522432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858" tIns="41430" rIns="82858" bIns="41430" anchor="ctr"/>
          <a:lstStyle/>
          <a:p>
            <a:pPr defTabSz="41433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489610" y="5957997"/>
            <a:ext cx="9598443" cy="663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555" tIns="56762" rIns="81555" bIns="40777"/>
          <a:lstStyle>
            <a:lvl1pPr>
              <a:tabLst>
                <a:tab pos="741363" algn="l"/>
                <a:tab pos="1198563" algn="l"/>
                <a:tab pos="1655763" algn="l"/>
                <a:tab pos="2112963" algn="l"/>
                <a:tab pos="2570163" algn="l"/>
                <a:tab pos="3027363" algn="l"/>
                <a:tab pos="3484563" algn="l"/>
                <a:tab pos="3941763" algn="l"/>
                <a:tab pos="4398963" algn="l"/>
                <a:tab pos="4856163" algn="l"/>
                <a:tab pos="5313363" algn="l"/>
                <a:tab pos="5770563" algn="l"/>
                <a:tab pos="6227763" algn="l"/>
                <a:tab pos="6684963" algn="l"/>
                <a:tab pos="7142163" algn="l"/>
                <a:tab pos="7599363" algn="l"/>
                <a:tab pos="8056563" algn="l"/>
                <a:tab pos="8513763" algn="l"/>
                <a:tab pos="8970963" algn="l"/>
                <a:tab pos="9428163" algn="l"/>
                <a:tab pos="9885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 marL="741363" indent="-246063">
              <a:tabLst>
                <a:tab pos="741363" algn="l"/>
                <a:tab pos="1198563" algn="l"/>
                <a:tab pos="1655763" algn="l"/>
                <a:tab pos="2112963" algn="l"/>
                <a:tab pos="2570163" algn="l"/>
                <a:tab pos="3027363" algn="l"/>
                <a:tab pos="3484563" algn="l"/>
                <a:tab pos="3941763" algn="l"/>
                <a:tab pos="4398963" algn="l"/>
                <a:tab pos="4856163" algn="l"/>
                <a:tab pos="5313363" algn="l"/>
                <a:tab pos="5770563" algn="l"/>
                <a:tab pos="6227763" algn="l"/>
                <a:tab pos="6684963" algn="l"/>
                <a:tab pos="7142163" algn="l"/>
                <a:tab pos="7599363" algn="l"/>
                <a:tab pos="8056563" algn="l"/>
                <a:tab pos="8513763" algn="l"/>
                <a:tab pos="8970963" algn="l"/>
                <a:tab pos="9428163" algn="l"/>
                <a:tab pos="9885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>
              <a:tabLst>
                <a:tab pos="741363" algn="l"/>
                <a:tab pos="1198563" algn="l"/>
                <a:tab pos="1655763" algn="l"/>
                <a:tab pos="2112963" algn="l"/>
                <a:tab pos="2570163" algn="l"/>
                <a:tab pos="3027363" algn="l"/>
                <a:tab pos="3484563" algn="l"/>
                <a:tab pos="3941763" algn="l"/>
                <a:tab pos="4398963" algn="l"/>
                <a:tab pos="4856163" algn="l"/>
                <a:tab pos="5313363" algn="l"/>
                <a:tab pos="5770563" algn="l"/>
                <a:tab pos="6227763" algn="l"/>
                <a:tab pos="6684963" algn="l"/>
                <a:tab pos="7142163" algn="l"/>
                <a:tab pos="7599363" algn="l"/>
                <a:tab pos="8056563" algn="l"/>
                <a:tab pos="8513763" algn="l"/>
                <a:tab pos="8970963" algn="l"/>
                <a:tab pos="9428163" algn="l"/>
                <a:tab pos="9885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>
              <a:tabLst>
                <a:tab pos="741363" algn="l"/>
                <a:tab pos="1198563" algn="l"/>
                <a:tab pos="1655763" algn="l"/>
                <a:tab pos="2112963" algn="l"/>
                <a:tab pos="2570163" algn="l"/>
                <a:tab pos="3027363" algn="l"/>
                <a:tab pos="3484563" algn="l"/>
                <a:tab pos="3941763" algn="l"/>
                <a:tab pos="4398963" algn="l"/>
                <a:tab pos="4856163" algn="l"/>
                <a:tab pos="5313363" algn="l"/>
                <a:tab pos="5770563" algn="l"/>
                <a:tab pos="6227763" algn="l"/>
                <a:tab pos="6684963" algn="l"/>
                <a:tab pos="7142163" algn="l"/>
                <a:tab pos="7599363" algn="l"/>
                <a:tab pos="8056563" algn="l"/>
                <a:tab pos="8513763" algn="l"/>
                <a:tab pos="8970963" algn="l"/>
                <a:tab pos="9428163" algn="l"/>
                <a:tab pos="9885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>
              <a:tabLst>
                <a:tab pos="741363" algn="l"/>
                <a:tab pos="1198563" algn="l"/>
                <a:tab pos="1655763" algn="l"/>
                <a:tab pos="2112963" algn="l"/>
                <a:tab pos="2570163" algn="l"/>
                <a:tab pos="3027363" algn="l"/>
                <a:tab pos="3484563" algn="l"/>
                <a:tab pos="3941763" algn="l"/>
                <a:tab pos="4398963" algn="l"/>
                <a:tab pos="4856163" algn="l"/>
                <a:tab pos="5313363" algn="l"/>
                <a:tab pos="5770563" algn="l"/>
                <a:tab pos="6227763" algn="l"/>
                <a:tab pos="6684963" algn="l"/>
                <a:tab pos="7142163" algn="l"/>
                <a:tab pos="7599363" algn="l"/>
                <a:tab pos="8056563" algn="l"/>
                <a:tab pos="8513763" algn="l"/>
                <a:tab pos="8970963" algn="l"/>
                <a:tab pos="9428163" algn="l"/>
                <a:tab pos="9885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41363" algn="l"/>
                <a:tab pos="1198563" algn="l"/>
                <a:tab pos="1655763" algn="l"/>
                <a:tab pos="2112963" algn="l"/>
                <a:tab pos="2570163" algn="l"/>
                <a:tab pos="3027363" algn="l"/>
                <a:tab pos="3484563" algn="l"/>
                <a:tab pos="3941763" algn="l"/>
                <a:tab pos="4398963" algn="l"/>
                <a:tab pos="4856163" algn="l"/>
                <a:tab pos="5313363" algn="l"/>
                <a:tab pos="5770563" algn="l"/>
                <a:tab pos="6227763" algn="l"/>
                <a:tab pos="6684963" algn="l"/>
                <a:tab pos="7142163" algn="l"/>
                <a:tab pos="7599363" algn="l"/>
                <a:tab pos="8056563" algn="l"/>
                <a:tab pos="8513763" algn="l"/>
                <a:tab pos="8970963" algn="l"/>
                <a:tab pos="9428163" algn="l"/>
                <a:tab pos="9885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41363" algn="l"/>
                <a:tab pos="1198563" algn="l"/>
                <a:tab pos="1655763" algn="l"/>
                <a:tab pos="2112963" algn="l"/>
                <a:tab pos="2570163" algn="l"/>
                <a:tab pos="3027363" algn="l"/>
                <a:tab pos="3484563" algn="l"/>
                <a:tab pos="3941763" algn="l"/>
                <a:tab pos="4398963" algn="l"/>
                <a:tab pos="4856163" algn="l"/>
                <a:tab pos="5313363" algn="l"/>
                <a:tab pos="5770563" algn="l"/>
                <a:tab pos="6227763" algn="l"/>
                <a:tab pos="6684963" algn="l"/>
                <a:tab pos="7142163" algn="l"/>
                <a:tab pos="7599363" algn="l"/>
                <a:tab pos="8056563" algn="l"/>
                <a:tab pos="8513763" algn="l"/>
                <a:tab pos="8970963" algn="l"/>
                <a:tab pos="9428163" algn="l"/>
                <a:tab pos="9885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41363" algn="l"/>
                <a:tab pos="1198563" algn="l"/>
                <a:tab pos="1655763" algn="l"/>
                <a:tab pos="2112963" algn="l"/>
                <a:tab pos="2570163" algn="l"/>
                <a:tab pos="3027363" algn="l"/>
                <a:tab pos="3484563" algn="l"/>
                <a:tab pos="3941763" algn="l"/>
                <a:tab pos="4398963" algn="l"/>
                <a:tab pos="4856163" algn="l"/>
                <a:tab pos="5313363" algn="l"/>
                <a:tab pos="5770563" algn="l"/>
                <a:tab pos="6227763" algn="l"/>
                <a:tab pos="6684963" algn="l"/>
                <a:tab pos="7142163" algn="l"/>
                <a:tab pos="7599363" algn="l"/>
                <a:tab pos="8056563" algn="l"/>
                <a:tab pos="8513763" algn="l"/>
                <a:tab pos="8970963" algn="l"/>
                <a:tab pos="9428163" algn="l"/>
                <a:tab pos="9885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41363" algn="l"/>
                <a:tab pos="1198563" algn="l"/>
                <a:tab pos="1655763" algn="l"/>
                <a:tab pos="2112963" algn="l"/>
                <a:tab pos="2570163" algn="l"/>
                <a:tab pos="3027363" algn="l"/>
                <a:tab pos="3484563" algn="l"/>
                <a:tab pos="3941763" algn="l"/>
                <a:tab pos="4398963" algn="l"/>
                <a:tab pos="4856163" algn="l"/>
                <a:tab pos="5313363" algn="l"/>
                <a:tab pos="5770563" algn="l"/>
                <a:tab pos="6227763" algn="l"/>
                <a:tab pos="6684963" algn="l"/>
                <a:tab pos="7142163" algn="l"/>
                <a:tab pos="7599363" algn="l"/>
                <a:tab pos="8056563" algn="l"/>
                <a:tab pos="8513763" algn="l"/>
                <a:tab pos="8970963" algn="l"/>
                <a:tab pos="9428163" algn="l"/>
                <a:tab pos="9885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pPr defTabSz="41433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b="1" dirty="0">
                <a:solidFill>
                  <a:srgbClr val="FFFFFF"/>
                </a:solidFill>
                <a:latin typeface="Arial"/>
              </a:rPr>
              <a:t>SIS 18 energy regime:</a:t>
            </a:r>
          </a:p>
          <a:p>
            <a:pPr defTabSz="41433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dirty="0">
                <a:solidFill>
                  <a:srgbClr val="FFFFFF"/>
                </a:solidFill>
                <a:latin typeface="Arial"/>
              </a:rPr>
              <a:t>beam energies of 1-2 </a:t>
            </a:r>
            <a:r>
              <a:rPr lang="en-GB" dirty="0" err="1">
                <a:solidFill>
                  <a:srgbClr val="FFFFFF"/>
                </a:solidFill>
                <a:latin typeface="Arial"/>
              </a:rPr>
              <a:t>AGeV</a:t>
            </a:r>
            <a:r>
              <a:rPr lang="en-GB" dirty="0">
                <a:solidFill>
                  <a:srgbClr val="FFFFFF"/>
                </a:solidFill>
                <a:latin typeface="Arial"/>
              </a:rPr>
              <a:t> for </a:t>
            </a:r>
            <a:r>
              <a:rPr lang="en-GB" dirty="0" smtClean="0">
                <a:solidFill>
                  <a:srgbClr val="FFFFFF"/>
                </a:solidFill>
                <a:latin typeface="Arial"/>
              </a:rPr>
              <a:t>ions, baryon </a:t>
            </a:r>
            <a:r>
              <a:rPr lang="en-GB" dirty="0">
                <a:solidFill>
                  <a:srgbClr val="FFFFFF"/>
                </a:solidFill>
                <a:latin typeface="Arial"/>
              </a:rPr>
              <a:t>dominated rather long living </a:t>
            </a:r>
            <a:r>
              <a:rPr lang="en-GB" dirty="0">
                <a:latin typeface="Arial"/>
              </a:rPr>
              <a:t>system</a:t>
            </a:r>
          </a:p>
          <a:p>
            <a:pPr defTabSz="41433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en-GB" b="1" dirty="0"/>
          </a:p>
          <a:p>
            <a:pPr defTabSz="41433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en-GB" dirty="0"/>
          </a:p>
          <a:p>
            <a:pPr defTabSz="41433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en-GB" dirty="0"/>
          </a:p>
          <a:p>
            <a:pPr lvl="1" defTabSz="41433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en-GB" dirty="0"/>
          </a:p>
          <a:p>
            <a:pPr lvl="1" defTabSz="41433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sz="2000" dirty="0"/>
              <a:t>            </a:t>
            </a:r>
          </a:p>
          <a:p>
            <a:pPr defTabSz="41433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en-GB" sz="2000" b="1" dirty="0"/>
          </a:p>
          <a:p>
            <a:pPr defTabSz="41433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en-GB" dirty="0"/>
          </a:p>
          <a:p>
            <a:pPr defTabSz="41433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en-GB" dirty="0"/>
          </a:p>
          <a:p>
            <a:pPr defTabSz="41433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en-GB" dirty="0"/>
          </a:p>
        </p:txBody>
      </p:sp>
      <p:sp>
        <p:nvSpPr>
          <p:cNvPr id="3" name="Oval 2"/>
          <p:cNvSpPr/>
          <p:nvPr/>
        </p:nvSpPr>
        <p:spPr bwMode="auto">
          <a:xfrm>
            <a:off x="3041847" y="4354312"/>
            <a:ext cx="837003" cy="86103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858" tIns="41430" rIns="82858" bIns="41430" numCol="1" rtlCol="0" anchor="t" anchorCtr="0" compatLnSpc="1">
            <a:prstTxWarp prst="textNoShape">
              <a:avLst/>
            </a:prstTxWarp>
          </a:bodyPr>
          <a:lstStyle/>
          <a:p>
            <a:pPr defTabSz="41429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06" y="1468954"/>
            <a:ext cx="8040794" cy="4489033"/>
          </a:xfrm>
          <a:prstGeom prst="rect">
            <a:avLst/>
          </a:prstGeom>
        </p:spPr>
      </p:pic>
      <p:pic>
        <p:nvPicPr>
          <p:cNvPr id="7" name="Picture 6" descr="ComparativaCOBE-WMAP-Planc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324" y="1875566"/>
            <a:ext cx="4232178" cy="16674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7166" y="946674"/>
            <a:ext cx="8435154" cy="381546"/>
          </a:xfrm>
          <a:prstGeom prst="rect">
            <a:avLst/>
          </a:prstGeom>
          <a:noFill/>
        </p:spPr>
        <p:txBody>
          <a:bodyPr wrap="none" lIns="91340" tIns="45672" rIns="91340" bIns="45672" rtlCol="0">
            <a:spAutoFit/>
          </a:bodyPr>
          <a:lstStyle/>
          <a:p>
            <a:pPr defTabSz="41433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000" dirty="0">
                <a:solidFill>
                  <a:srgbClr val="FFFFFF"/>
                </a:solidFill>
              </a:rPr>
              <a:t>Systematic probing of the phase diagram by varying kinetic beam energy </a:t>
            </a:r>
          </a:p>
        </p:txBody>
      </p:sp>
      <p:sp>
        <p:nvSpPr>
          <p:cNvPr id="12" name="Oval 11"/>
          <p:cNvSpPr/>
          <p:nvPr/>
        </p:nvSpPr>
        <p:spPr>
          <a:xfrm>
            <a:off x="2807174" y="4258016"/>
            <a:ext cx="1071676" cy="969776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16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 w="47625">
            <a:solidFill>
              <a:schemeClr val="tx1"/>
            </a:solidFill>
          </a:ln>
          <a:effectLst>
            <a:innerShdw dist="50800" dir="135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40" tIns="45672" rIns="91340" bIns="45672" rtlCol="0" anchor="ctr"/>
          <a:lstStyle/>
          <a:p>
            <a:pPr algn="ctr" defTabSz="41433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744370" y="3559145"/>
            <a:ext cx="921768" cy="88244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090255" y="1411480"/>
            <a:ext cx="1279497" cy="292699"/>
          </a:xfrm>
          <a:prstGeom prst="rect">
            <a:avLst/>
          </a:prstGeom>
          <a:noFill/>
        </p:spPr>
        <p:txBody>
          <a:bodyPr wrap="none" lIns="91340" tIns="45672" rIns="91340" bIns="45672" rtlCol="0">
            <a:spAutoFit/>
          </a:bodyPr>
          <a:lstStyle/>
          <a:p>
            <a:pPr defTabSz="41433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400" dirty="0">
                <a:solidFill>
                  <a:srgbClr val="000000"/>
                </a:solidFill>
              </a:rPr>
              <a:t>K. Fukushima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90492" y="1469269"/>
            <a:ext cx="3214012" cy="381546"/>
          </a:xfrm>
          <a:prstGeom prst="rect">
            <a:avLst/>
          </a:prstGeom>
          <a:noFill/>
        </p:spPr>
        <p:txBody>
          <a:bodyPr wrap="none" lIns="91340" tIns="45672" rIns="91340" bIns="45672" rtlCol="0">
            <a:spAutoFit/>
          </a:bodyPr>
          <a:lstStyle/>
          <a:p>
            <a:pPr defTabSz="41433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000" b="1" dirty="0">
                <a:solidFill>
                  <a:srgbClr val="000000"/>
                </a:solidFill>
              </a:rPr>
              <a:t>Progress detector driven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de-DE" smtClean="0"/>
              <a:t>11.07.2015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68D8BEC-E682-1945-93FD-1FCEA0E912A5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5349927" y="6037829"/>
            <a:ext cx="3589361" cy="461588"/>
          </a:xfrm>
          <a:prstGeom prst="rect">
            <a:avLst/>
          </a:prstGeom>
          <a:solidFill>
            <a:schemeClr val="tx1"/>
          </a:solidFill>
        </p:spPr>
        <p:txBody>
          <a:bodyPr wrap="square" lIns="91360" tIns="45682" rIns="91360" bIns="45682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FFFF00"/>
                </a:solidFill>
              </a:rPr>
              <a:t>Manuel </a:t>
            </a:r>
            <a:r>
              <a:rPr lang="en-US" sz="2400" b="1" i="1" dirty="0" smtClean="0">
                <a:solidFill>
                  <a:srgbClr val="FFFF00"/>
                </a:solidFill>
              </a:rPr>
              <a:t>Lorenz</a:t>
            </a:r>
            <a:endParaRPr lang="en-US" sz="24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6447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Summary  of the summary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6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New “high rate” </a:t>
            </a:r>
            <a:r>
              <a:rPr lang="en-US" dirty="0" smtClean="0"/>
              <a:t>experiments at SIS18 </a:t>
            </a:r>
            <a:r>
              <a:rPr lang="en-US" dirty="0"/>
              <a:t>with</a:t>
            </a:r>
          </a:p>
          <a:p>
            <a:pPr lvl="1"/>
            <a:r>
              <a:rPr lang="en-US" dirty="0"/>
              <a:t>high intensity </a:t>
            </a:r>
            <a:r>
              <a:rPr lang="en-US" dirty="0" smtClean="0"/>
              <a:t>beams and high </a:t>
            </a:r>
            <a:r>
              <a:rPr lang="en-US" dirty="0"/>
              <a:t>quality data and rare </a:t>
            </a:r>
            <a:r>
              <a:rPr lang="en-US" dirty="0" smtClean="0"/>
              <a:t>probes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exotica – double strangeness production at sub-sub-threshold energies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/>
              <a:t>Elementary reactions </a:t>
            </a:r>
            <a:r>
              <a:rPr lang="en-US" dirty="0" smtClean="0"/>
              <a:t>to understand</a:t>
            </a:r>
            <a:endParaRPr lang="en-US" dirty="0"/>
          </a:p>
          <a:p>
            <a:pPr lvl="1"/>
            <a:r>
              <a:rPr lang="en-US" dirty="0"/>
              <a:t>disentangle reactions channels for strangeness production at threshold </a:t>
            </a:r>
            <a:r>
              <a:rPr lang="en-US" dirty="0" smtClean="0"/>
              <a:t>energies, PWA analysis</a:t>
            </a:r>
            <a:endParaRPr lang="en-US" dirty="0"/>
          </a:p>
          <a:p>
            <a:pPr lvl="1"/>
            <a:r>
              <a:rPr lang="en-US" dirty="0"/>
              <a:t>contribution of high mass resonances to strangeness </a:t>
            </a:r>
            <a:r>
              <a:rPr lang="en-US" dirty="0" smtClean="0"/>
              <a:t>production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more data needed to disentangle role of resonances and production mechanisms of strange particles in HICs </a:t>
            </a:r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Search </a:t>
            </a:r>
            <a:r>
              <a:rPr lang="en-US" dirty="0"/>
              <a:t>for critical point</a:t>
            </a:r>
          </a:p>
          <a:p>
            <a:pPr marL="742522" lvl="1" indent="-285750">
              <a:buFont typeface="Wingdings" panose="05000000000000000000" pitchFamily="2" charset="2"/>
              <a:buChar char="§"/>
            </a:pPr>
            <a:r>
              <a:rPr lang="en-US" dirty="0"/>
              <a:t>baseline pp </a:t>
            </a:r>
            <a:r>
              <a:rPr lang="en-US" dirty="0" smtClean="0"/>
              <a:t>data from SHINE</a:t>
            </a:r>
          </a:p>
          <a:p>
            <a:pPr marL="742522" lvl="1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70C0"/>
                </a:solidFill>
              </a:rPr>
              <a:t>interesting hints were found in the energy and system size dependence of  critical point sensitive fluctuation observables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/>
              <a:t>Production of hyper matter </a:t>
            </a:r>
          </a:p>
          <a:p>
            <a:pPr lvl="1"/>
            <a:r>
              <a:rPr lang="en-US" dirty="0"/>
              <a:t>understanding the </a:t>
            </a:r>
            <a:r>
              <a:rPr lang="en-US" dirty="0">
                <a:latin typeface="Symbol" panose="05050102010706020507" pitchFamily="18" charset="2"/>
              </a:rPr>
              <a:t>L</a:t>
            </a:r>
            <a:r>
              <a:rPr lang="en-US" dirty="0"/>
              <a:t>N and </a:t>
            </a:r>
            <a:r>
              <a:rPr lang="en-US" dirty="0">
                <a:latin typeface="Symbol" panose="05050102010706020507" pitchFamily="18" charset="2"/>
              </a:rPr>
              <a:t>LL</a:t>
            </a:r>
            <a:r>
              <a:rPr lang="en-US" dirty="0"/>
              <a:t> interaction in dense matter</a:t>
            </a:r>
          </a:p>
          <a:p>
            <a:pPr lvl="1"/>
            <a:r>
              <a:rPr lang="en-US" dirty="0" smtClean="0">
                <a:latin typeface="Symbol" panose="05050102010706020507" pitchFamily="18" charset="2"/>
              </a:rPr>
              <a:t>LL </a:t>
            </a:r>
            <a:r>
              <a:rPr lang="en-US" dirty="0"/>
              <a:t>interaction at STAR 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(Anti) </a:t>
            </a:r>
            <a:r>
              <a:rPr lang="en-US" dirty="0" err="1" smtClean="0">
                <a:solidFill>
                  <a:srgbClr val="0070C0"/>
                </a:solidFill>
              </a:rPr>
              <a:t>Hypernuclei</a:t>
            </a:r>
            <a:r>
              <a:rPr lang="en-US" dirty="0" smtClean="0">
                <a:solidFill>
                  <a:srgbClr val="0070C0"/>
                </a:solidFill>
              </a:rPr>
              <a:t> production mechanisms?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>
                <a:solidFill>
                  <a:prstClr val="white"/>
                </a:solidFill>
              </a:rPr>
              <a:pPr/>
              <a:t>31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>
                <a:solidFill>
                  <a:prstClr val="black"/>
                </a:solidFill>
              </a:rPr>
              <a:t>11.07.2015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black"/>
                </a:solidFill>
              </a:rPr>
              <a:t>Yvonne Leifels - SQM 2015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29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br>
              <a:rPr lang="en-US" dirty="0" smtClean="0"/>
            </a:br>
            <a:r>
              <a:rPr lang="en-US" dirty="0" smtClean="0"/>
              <a:t>New facilities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14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Line 4"/>
          <p:cNvSpPr>
            <a:spLocks noChangeShapeType="1"/>
          </p:cNvSpPr>
          <p:nvPr/>
        </p:nvSpPr>
        <p:spPr bwMode="auto">
          <a:xfrm>
            <a:off x="323850" y="3357563"/>
            <a:ext cx="8569325" cy="0"/>
          </a:xfrm>
          <a:prstGeom prst="line">
            <a:avLst/>
          </a:prstGeom>
          <a:noFill/>
          <a:ln w="571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6867" name="Rectangle 71"/>
          <p:cNvSpPr>
            <a:spLocks noChangeArrowheads="1"/>
          </p:cNvSpPr>
          <p:nvPr/>
        </p:nvSpPr>
        <p:spPr bwMode="auto">
          <a:xfrm>
            <a:off x="6019800" y="684213"/>
            <a:ext cx="2971800" cy="2895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8675" name="Text Box 99"/>
          <p:cNvSpPr txBox="1">
            <a:spLocks noChangeArrowheads="1"/>
          </p:cNvSpPr>
          <p:nvPr/>
        </p:nvSpPr>
        <p:spPr bwMode="auto">
          <a:xfrm>
            <a:off x="808038" y="7127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676" name="Text Box 159"/>
          <p:cNvSpPr txBox="1">
            <a:spLocks noChangeArrowheads="1"/>
          </p:cNvSpPr>
          <p:nvPr/>
        </p:nvSpPr>
        <p:spPr bwMode="auto">
          <a:xfrm>
            <a:off x="436563" y="2420938"/>
            <a:ext cx="8112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</a:rPr>
              <a:t>2019</a:t>
            </a:r>
            <a:endParaRPr lang="ru-RU" sz="2000" b="1">
              <a:solidFill>
                <a:srgbClr val="000000"/>
              </a:solidFill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28677" name="Rectangle 160"/>
          <p:cNvSpPr>
            <a:spLocks noChangeArrowheads="1"/>
          </p:cNvSpPr>
          <p:nvPr/>
        </p:nvSpPr>
        <p:spPr bwMode="auto">
          <a:xfrm>
            <a:off x="423863" y="1962150"/>
            <a:ext cx="9001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</a:rPr>
              <a:t>2021</a:t>
            </a:r>
            <a:endParaRPr lang="ru-RU" sz="2000" b="1" i="1">
              <a:solidFill>
                <a:srgbClr val="000000"/>
              </a:solidFill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28678" name="Rectangle 161"/>
          <p:cNvSpPr>
            <a:spLocks noChangeArrowheads="1"/>
          </p:cNvSpPr>
          <p:nvPr/>
        </p:nvSpPr>
        <p:spPr bwMode="auto">
          <a:xfrm>
            <a:off x="465138" y="1447800"/>
            <a:ext cx="8016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</a:rPr>
              <a:t>20??</a:t>
            </a:r>
            <a:endParaRPr lang="ru-RU" sz="2000" b="1">
              <a:solidFill>
                <a:srgbClr val="000000"/>
              </a:solidFill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28679" name="Rectangle 162"/>
          <p:cNvSpPr>
            <a:spLocks noChangeArrowheads="1"/>
          </p:cNvSpPr>
          <p:nvPr/>
        </p:nvSpPr>
        <p:spPr bwMode="auto">
          <a:xfrm>
            <a:off x="434975" y="2800350"/>
            <a:ext cx="812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</a:rPr>
              <a:t>2017</a:t>
            </a:r>
            <a:endParaRPr lang="ru-RU" sz="2000" b="1">
              <a:solidFill>
                <a:srgbClr val="000000"/>
              </a:solidFill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28680" name="Rectangle 165"/>
          <p:cNvSpPr>
            <a:spLocks noChangeArrowheads="1"/>
          </p:cNvSpPr>
          <p:nvPr/>
        </p:nvSpPr>
        <p:spPr bwMode="auto">
          <a:xfrm>
            <a:off x="6629400" y="1598613"/>
            <a:ext cx="287338" cy="287337"/>
          </a:xfrm>
          <a:prstGeom prst="rect">
            <a:avLst/>
          </a:prstGeom>
          <a:solidFill>
            <a:srgbClr val="740074"/>
          </a:solidFill>
          <a:ln w="28575" cap="rnd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681" name="Text Box 166"/>
          <p:cNvSpPr txBox="1">
            <a:spLocks noChangeArrowheads="1"/>
          </p:cNvSpPr>
          <p:nvPr/>
        </p:nvSpPr>
        <p:spPr bwMode="auto">
          <a:xfrm>
            <a:off x="6096000" y="608013"/>
            <a:ext cx="16240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i="1">
                <a:solidFill>
                  <a:srgbClr val="00076E"/>
                </a:solidFill>
                <a:ea typeface="ＭＳ Ｐゴシック" pitchFamily="34" charset="-128"/>
              </a:rPr>
              <a:t>Fixed target: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  <a:ea typeface="ＭＳ Ｐゴシック" pitchFamily="34" charset="-128"/>
              </a:rPr>
              <a:t>L-limited by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  <a:ea typeface="ＭＳ Ｐゴシック" pitchFamily="34" charset="-128"/>
              </a:rPr>
              <a:t>detectors </a:t>
            </a:r>
            <a:endParaRPr lang="ru-RU" i="1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682" name="Rectangle 167"/>
          <p:cNvSpPr>
            <a:spLocks noChangeArrowheads="1"/>
          </p:cNvSpPr>
          <p:nvPr/>
        </p:nvSpPr>
        <p:spPr bwMode="auto">
          <a:xfrm>
            <a:off x="7696200" y="608013"/>
            <a:ext cx="1295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i="1">
                <a:solidFill>
                  <a:srgbClr val="00076E"/>
                </a:solidFill>
                <a:ea typeface="ＭＳ Ｐゴシック" pitchFamily="34" charset="-128"/>
              </a:rPr>
              <a:t>Colliders</a:t>
            </a:r>
            <a:r>
              <a:rPr lang="en-US" i="1">
                <a:solidFill>
                  <a:srgbClr val="00076E"/>
                </a:solidFill>
                <a:ea typeface="ＭＳ Ｐゴシック" pitchFamily="34" charset="-128"/>
              </a:rPr>
              <a:t>: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  <a:ea typeface="ＭＳ Ｐゴシック" pitchFamily="34" charset="-128"/>
              </a:rPr>
              <a:t>scale of  L,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  <a:ea typeface="ＭＳ Ｐゴシック" pitchFamily="34" charset="-128"/>
              </a:rPr>
              <a:t>in  cm</a:t>
            </a:r>
            <a:r>
              <a:rPr lang="en-US" i="1" baseline="30000">
                <a:solidFill>
                  <a:srgbClr val="000000"/>
                </a:solidFill>
                <a:ea typeface="ＭＳ Ｐゴシック" pitchFamily="34" charset="-128"/>
              </a:rPr>
              <a:t>-</a:t>
            </a:r>
            <a:r>
              <a:rPr lang="ru-RU" i="1" baseline="30000">
                <a:solidFill>
                  <a:srgbClr val="000000"/>
                </a:solidFill>
                <a:ea typeface="ＭＳ Ｐゴシック" pitchFamily="34" charset="-128"/>
              </a:rPr>
              <a:t>2</a:t>
            </a:r>
            <a:r>
              <a:rPr lang="en-US" i="1">
                <a:solidFill>
                  <a:srgbClr val="000000"/>
                </a:solidFill>
                <a:ea typeface="ＭＳ Ｐゴシック" pitchFamily="34" charset="-128"/>
              </a:rPr>
              <a:t>s</a:t>
            </a:r>
            <a:r>
              <a:rPr lang="en-US" i="1" baseline="30000">
                <a:solidFill>
                  <a:srgbClr val="000000"/>
                </a:solidFill>
                <a:ea typeface="ＭＳ Ｐゴシック" pitchFamily="34" charset="-128"/>
              </a:rPr>
              <a:t>-1</a:t>
            </a:r>
            <a:endParaRPr lang="ru-RU" i="1" baseline="300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683" name="Text Box 168"/>
          <p:cNvSpPr txBox="1">
            <a:spLocks noChangeArrowheads="1"/>
          </p:cNvSpPr>
          <p:nvPr/>
        </p:nvSpPr>
        <p:spPr bwMode="auto">
          <a:xfrm>
            <a:off x="-200025" y="15049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80" name="Прямая соединительная линия 79"/>
          <p:cNvCxnSpPr/>
          <p:nvPr/>
        </p:nvCxnSpPr>
        <p:spPr>
          <a:xfrm>
            <a:off x="3924300" y="4005263"/>
            <a:ext cx="39608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>
            <a:off x="3924300" y="4292600"/>
            <a:ext cx="39608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>
            <a:off x="7885113" y="4005263"/>
            <a:ext cx="0" cy="2873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>
            <a:off x="2987675" y="4005263"/>
            <a:ext cx="936625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2987675" y="4292600"/>
            <a:ext cx="936625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689" name="Группа 77"/>
          <p:cNvGrpSpPr>
            <a:grpSpLocks/>
          </p:cNvGrpSpPr>
          <p:nvPr/>
        </p:nvGrpSpPr>
        <p:grpSpPr bwMode="auto">
          <a:xfrm>
            <a:off x="395288" y="1447800"/>
            <a:ext cx="8496300" cy="5014913"/>
            <a:chOff x="395536" y="1447804"/>
            <a:chExt cx="8496376" cy="5015486"/>
          </a:xfrm>
        </p:grpSpPr>
        <p:grpSp>
          <p:nvGrpSpPr>
            <p:cNvPr id="28701" name="Группа 76"/>
            <p:cNvGrpSpPr>
              <a:grpSpLocks/>
            </p:cNvGrpSpPr>
            <p:nvPr/>
          </p:nvGrpSpPr>
          <p:grpSpPr bwMode="auto">
            <a:xfrm>
              <a:off x="539737" y="1447804"/>
              <a:ext cx="8352175" cy="5015486"/>
              <a:chOff x="610987" y="1591670"/>
              <a:chExt cx="8353483" cy="5015301"/>
            </a:xfrm>
          </p:grpSpPr>
          <p:sp>
            <p:nvSpPr>
              <p:cNvPr id="28705" name="Rectangle 12"/>
              <p:cNvSpPr>
                <a:spLocks noChangeArrowheads="1"/>
              </p:cNvSpPr>
              <p:nvPr/>
            </p:nvSpPr>
            <p:spPr bwMode="auto">
              <a:xfrm>
                <a:off x="1608242" y="5401964"/>
                <a:ext cx="292270" cy="258885"/>
              </a:xfrm>
              <a:prstGeom prst="rect">
                <a:avLst/>
              </a:prstGeom>
              <a:solidFill>
                <a:srgbClr val="740074"/>
              </a:solidFill>
              <a:ln w="28575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706" name="Rectangle 20"/>
              <p:cNvSpPr>
                <a:spLocks noChangeArrowheads="1"/>
              </p:cNvSpPr>
              <p:nvPr/>
            </p:nvSpPr>
            <p:spPr bwMode="auto">
              <a:xfrm>
                <a:off x="1835339" y="3715746"/>
                <a:ext cx="576138" cy="287930"/>
              </a:xfrm>
              <a:prstGeom prst="rect">
                <a:avLst/>
              </a:prstGeom>
              <a:solidFill>
                <a:srgbClr val="740074"/>
              </a:solidFill>
              <a:ln w="28575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707" name="Text Box 21"/>
              <p:cNvSpPr txBox="1">
                <a:spLocks noChangeArrowheads="1"/>
              </p:cNvSpPr>
              <p:nvPr/>
            </p:nvSpPr>
            <p:spPr bwMode="auto">
              <a:xfrm>
                <a:off x="1835415" y="5373388"/>
                <a:ext cx="1741775" cy="368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  <a:ea typeface="ＭＳ Ｐゴシック" pitchFamily="34" charset="-128"/>
                  </a:rPr>
                  <a:t>SIS-18 (GSI)</a:t>
                </a:r>
                <a:endParaRPr lang="ru-RU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708" name="Rectangle 22"/>
              <p:cNvSpPr>
                <a:spLocks noChangeArrowheads="1"/>
              </p:cNvSpPr>
              <p:nvPr/>
            </p:nvSpPr>
            <p:spPr bwMode="auto">
              <a:xfrm>
                <a:off x="2556259" y="3649229"/>
                <a:ext cx="3002459" cy="3699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  <a:ea typeface="ＭＳ Ｐゴシック" pitchFamily="34" charset="-128"/>
                  </a:rPr>
                  <a:t>Nuclotron-M (JINR)</a:t>
                </a:r>
                <a:endParaRPr lang="ru-RU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709" name="Rectangle 37"/>
              <p:cNvSpPr>
                <a:spLocks noChangeArrowheads="1"/>
              </p:cNvSpPr>
              <p:nvPr/>
            </p:nvSpPr>
            <p:spPr bwMode="auto">
              <a:xfrm>
                <a:off x="3347700" y="4652849"/>
                <a:ext cx="1296347" cy="287930"/>
              </a:xfrm>
              <a:prstGeom prst="rect">
                <a:avLst/>
              </a:prstGeom>
              <a:solidFill>
                <a:srgbClr val="740074"/>
              </a:solidFill>
              <a:ln w="28575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710" name="Rectangle 38"/>
              <p:cNvSpPr>
                <a:spLocks noChangeArrowheads="1"/>
              </p:cNvSpPr>
              <p:nvPr/>
            </p:nvSpPr>
            <p:spPr bwMode="auto">
              <a:xfrm>
                <a:off x="4715617" y="4636731"/>
                <a:ext cx="2900842" cy="3699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76E"/>
                    </a:solidFill>
                    <a:ea typeface="ＭＳ Ｐゴシック" pitchFamily="34" charset="-128"/>
                  </a:rPr>
                  <a:t>SPS (NA-49/61, CERN)</a:t>
                </a:r>
                <a:endParaRPr lang="ru-RU">
                  <a:solidFill>
                    <a:srgbClr val="00076E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711" name="Rectangle 39"/>
              <p:cNvSpPr>
                <a:spLocks noChangeArrowheads="1"/>
              </p:cNvSpPr>
              <p:nvPr/>
            </p:nvSpPr>
            <p:spPr bwMode="auto">
              <a:xfrm flipH="1">
                <a:off x="2339459" y="5012872"/>
                <a:ext cx="504120" cy="287950"/>
              </a:xfrm>
              <a:prstGeom prst="rect">
                <a:avLst/>
              </a:prstGeom>
              <a:solidFill>
                <a:schemeClr val="tx1"/>
              </a:solidFill>
              <a:ln w="28575" cap="rnd">
                <a:solidFill>
                  <a:srgbClr val="66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712" name="Rectangle 40"/>
              <p:cNvSpPr>
                <a:spLocks noChangeArrowheads="1"/>
              </p:cNvSpPr>
              <p:nvPr/>
            </p:nvSpPr>
            <p:spPr bwMode="auto">
              <a:xfrm>
                <a:off x="2915093" y="5012998"/>
                <a:ext cx="1805286" cy="369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  <a:ea typeface="ＭＳ Ｐゴシック" pitchFamily="34" charset="-128"/>
                  </a:rPr>
                  <a:t>AGS (BNL)</a:t>
                </a:r>
                <a:endParaRPr lang="ru-RU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713" name="Rectangle 41"/>
              <p:cNvSpPr>
                <a:spLocks noChangeArrowheads="1"/>
              </p:cNvSpPr>
              <p:nvPr/>
            </p:nvSpPr>
            <p:spPr bwMode="auto">
              <a:xfrm>
                <a:off x="3059631" y="4163247"/>
                <a:ext cx="4896919" cy="269988"/>
              </a:xfrm>
              <a:prstGeom prst="rect">
                <a:avLst/>
              </a:prstGeom>
              <a:gradFill rotWithShape="1">
                <a:gsLst>
                  <a:gs pos="0">
                    <a:srgbClr val="99FF66"/>
                  </a:gs>
                  <a:gs pos="100000">
                    <a:srgbClr val="FF3300"/>
                  </a:gs>
                </a:gsLst>
                <a:lin ang="0" scaled="1"/>
              </a:gradFill>
              <a:ln w="381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714" name="Rectangle 42"/>
              <p:cNvSpPr>
                <a:spLocks noChangeArrowheads="1"/>
              </p:cNvSpPr>
              <p:nvPr/>
            </p:nvSpPr>
            <p:spPr bwMode="auto">
              <a:xfrm>
                <a:off x="7903844" y="4030259"/>
                <a:ext cx="855804" cy="646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76E"/>
                    </a:solidFill>
                    <a:ea typeface="ＭＳ Ｐゴシック" pitchFamily="34" charset="-128"/>
                  </a:rPr>
                  <a:t>RHIC (BNL)</a:t>
                </a:r>
                <a:endParaRPr lang="ru-RU">
                  <a:solidFill>
                    <a:srgbClr val="00076E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715" name="Rectangle 46"/>
              <p:cNvSpPr>
                <a:spLocks noChangeArrowheads="1"/>
              </p:cNvSpPr>
              <p:nvPr/>
            </p:nvSpPr>
            <p:spPr bwMode="auto">
              <a:xfrm flipH="1">
                <a:off x="1595662" y="2996740"/>
                <a:ext cx="198033" cy="287931"/>
              </a:xfrm>
              <a:prstGeom prst="rect">
                <a:avLst/>
              </a:prstGeom>
              <a:solidFill>
                <a:srgbClr val="740074"/>
              </a:solidFill>
              <a:ln w="28575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716" name="Rectangle 47"/>
              <p:cNvSpPr>
                <a:spLocks noChangeArrowheads="1"/>
              </p:cNvSpPr>
              <p:nvPr/>
            </p:nvSpPr>
            <p:spPr bwMode="auto">
              <a:xfrm>
                <a:off x="2129150" y="2996717"/>
                <a:ext cx="2000581" cy="369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76E"/>
                    </a:solidFill>
                    <a:ea typeface="ＭＳ Ｐゴシック" pitchFamily="34" charset="-128"/>
                  </a:rPr>
                  <a:t>Booster (JINR)</a:t>
                </a:r>
                <a:endParaRPr lang="ru-RU">
                  <a:solidFill>
                    <a:srgbClr val="00076E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42057" name="Rectangle 48"/>
              <p:cNvSpPr>
                <a:spLocks noChangeArrowheads="1"/>
              </p:cNvSpPr>
              <p:nvPr/>
            </p:nvSpPr>
            <p:spPr bwMode="auto">
              <a:xfrm>
                <a:off x="2555778" y="2658553"/>
                <a:ext cx="1439932" cy="266328"/>
              </a:xfrm>
              <a:prstGeom prst="rect">
                <a:avLst/>
              </a:prstGeom>
              <a:gradFill rotWithShape="1">
                <a:gsLst>
                  <a:gs pos="0">
                    <a:srgbClr val="FF0000">
                      <a:alpha val="0"/>
                    </a:srgbClr>
                  </a:gs>
                  <a:gs pos="45000">
                    <a:srgbClr val="FF0000"/>
                  </a:gs>
                  <a:gs pos="1000">
                    <a:srgbClr val="FFFF00"/>
                  </a:gs>
                </a:gsLst>
                <a:lin ang="0" scaled="1"/>
              </a:gradFill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91440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20" name="Rectangle 49"/>
              <p:cNvSpPr>
                <a:spLocks noChangeArrowheads="1"/>
              </p:cNvSpPr>
              <p:nvPr/>
            </p:nvSpPr>
            <p:spPr bwMode="auto">
              <a:xfrm>
                <a:off x="4139258" y="2618862"/>
                <a:ext cx="1800523" cy="369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76E"/>
                    </a:solidFill>
                    <a:ea typeface="ＭＳ Ｐゴシック" pitchFamily="34" charset="-128"/>
                  </a:rPr>
                  <a:t>NICA (JINR)</a:t>
                </a:r>
                <a:endParaRPr lang="ru-RU">
                  <a:solidFill>
                    <a:srgbClr val="00076E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721" name="Rectangle 50"/>
              <p:cNvSpPr>
                <a:spLocks noChangeArrowheads="1"/>
              </p:cNvSpPr>
              <p:nvPr/>
            </p:nvSpPr>
            <p:spPr bwMode="auto">
              <a:xfrm>
                <a:off x="1835339" y="2133007"/>
                <a:ext cx="1152275" cy="287931"/>
              </a:xfrm>
              <a:prstGeom prst="rect">
                <a:avLst/>
              </a:prstGeom>
              <a:solidFill>
                <a:srgbClr val="740074"/>
              </a:solidFill>
              <a:ln w="28575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722" name="Rectangle 53"/>
              <p:cNvSpPr>
                <a:spLocks noChangeArrowheads="1"/>
              </p:cNvSpPr>
              <p:nvPr/>
            </p:nvSpPr>
            <p:spPr bwMode="auto">
              <a:xfrm>
                <a:off x="3204066" y="2133050"/>
                <a:ext cx="1897376" cy="368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buSzPct val="100000"/>
                </a:pPr>
                <a:r>
                  <a:rPr lang="en-US">
                    <a:solidFill>
                      <a:srgbClr val="00076E"/>
                    </a:solidFill>
                    <a:ea typeface="ＭＳ Ｐゴシック" pitchFamily="34" charset="-128"/>
                  </a:rPr>
                  <a:t>SIS-100</a:t>
                </a:r>
                <a:r>
                  <a:rPr lang="ru-RU">
                    <a:solidFill>
                      <a:srgbClr val="00076E"/>
                    </a:solidFill>
                    <a:ea typeface="ＭＳ Ｐゴシック" pitchFamily="34" charset="-128"/>
                  </a:rPr>
                  <a:t> (</a:t>
                </a:r>
                <a:r>
                  <a:rPr lang="en-US">
                    <a:solidFill>
                      <a:srgbClr val="00076E"/>
                    </a:solidFill>
                    <a:ea typeface="ＭＳ Ｐゴシック" pitchFamily="34" charset="-128"/>
                  </a:rPr>
                  <a:t>FAIR)</a:t>
                </a:r>
              </a:p>
            </p:txBody>
          </p:sp>
          <p:sp>
            <p:nvSpPr>
              <p:cNvPr id="28723" name="Rectangle 54"/>
              <p:cNvSpPr>
                <a:spLocks noChangeArrowheads="1"/>
              </p:cNvSpPr>
              <p:nvPr/>
            </p:nvSpPr>
            <p:spPr bwMode="auto">
              <a:xfrm>
                <a:off x="2771563" y="1667876"/>
                <a:ext cx="936224" cy="287930"/>
              </a:xfrm>
              <a:prstGeom prst="rect">
                <a:avLst/>
              </a:prstGeom>
              <a:solidFill>
                <a:srgbClr val="740074"/>
              </a:solidFill>
              <a:ln w="28575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724" name="Rectangle 55"/>
              <p:cNvSpPr>
                <a:spLocks noChangeArrowheads="1"/>
              </p:cNvSpPr>
              <p:nvPr/>
            </p:nvSpPr>
            <p:spPr bwMode="auto">
              <a:xfrm>
                <a:off x="4034466" y="1591670"/>
                <a:ext cx="1829103" cy="3699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buSzPct val="100000"/>
                </a:pPr>
                <a:r>
                  <a:rPr lang="en-US">
                    <a:solidFill>
                      <a:srgbClr val="00076E"/>
                    </a:solidFill>
                    <a:ea typeface="ＭＳ Ｐゴシック" pitchFamily="34" charset="-128"/>
                  </a:rPr>
                  <a:t>SIS-300</a:t>
                </a:r>
                <a:r>
                  <a:rPr lang="ru-RU">
                    <a:solidFill>
                      <a:srgbClr val="00076E"/>
                    </a:solidFill>
                    <a:ea typeface="ＭＳ Ｐゴシック" pitchFamily="34" charset="-128"/>
                  </a:rPr>
                  <a:t> (</a:t>
                </a:r>
                <a:r>
                  <a:rPr lang="en-US">
                    <a:solidFill>
                      <a:srgbClr val="00076E"/>
                    </a:solidFill>
                    <a:ea typeface="ＭＳ Ｐゴシック" pitchFamily="34" charset="-128"/>
                  </a:rPr>
                  <a:t>FAIR)</a:t>
                </a:r>
              </a:p>
            </p:txBody>
          </p:sp>
          <p:grpSp>
            <p:nvGrpSpPr>
              <p:cNvPr id="28725" name="Группа 75"/>
              <p:cNvGrpSpPr>
                <a:grpSpLocks/>
              </p:cNvGrpSpPr>
              <p:nvPr/>
            </p:nvGrpSpPr>
            <p:grpSpPr bwMode="auto">
              <a:xfrm>
                <a:off x="610987" y="5730141"/>
                <a:ext cx="8353483" cy="876830"/>
                <a:chOff x="827088" y="5732463"/>
                <a:chExt cx="8353856" cy="875026"/>
              </a:xfrm>
            </p:grpSpPr>
            <p:grpSp>
              <p:nvGrpSpPr>
                <p:cNvPr id="28726" name="Группа 73"/>
                <p:cNvGrpSpPr>
                  <a:grpSpLocks/>
                </p:cNvGrpSpPr>
                <p:nvPr/>
              </p:nvGrpSpPr>
              <p:grpSpPr bwMode="auto">
                <a:xfrm>
                  <a:off x="827088" y="5732463"/>
                  <a:ext cx="8281985" cy="288925"/>
                  <a:chOff x="827088" y="5732463"/>
                  <a:chExt cx="8281985" cy="288925"/>
                </a:xfrm>
              </p:grpSpPr>
              <p:sp>
                <p:nvSpPr>
                  <p:cNvPr id="28737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844550" y="5734050"/>
                    <a:ext cx="0" cy="287338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>
                      <a:solidFill>
                        <a:srgbClr val="000000"/>
                      </a:solidFill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28738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4065588" y="5734050"/>
                    <a:ext cx="0" cy="287338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>
                      <a:solidFill>
                        <a:srgbClr val="000000"/>
                      </a:solidFill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28739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1835150" y="5768975"/>
                    <a:ext cx="0" cy="180975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>
                      <a:solidFill>
                        <a:srgbClr val="000000"/>
                      </a:solidFill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28740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2771775" y="5732463"/>
                    <a:ext cx="0" cy="180975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>
                      <a:solidFill>
                        <a:srgbClr val="000000"/>
                      </a:solidFill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28741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7304088" y="5734050"/>
                    <a:ext cx="0" cy="287338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>
                      <a:solidFill>
                        <a:srgbClr val="000000"/>
                      </a:solidFill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28742" name="Line 4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27088" y="5735851"/>
                    <a:ext cx="8281985" cy="2201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 type="stealth" w="med" len="med"/>
                  </a:ln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>
                      <a:solidFill>
                        <a:srgbClr val="000000"/>
                      </a:solidFill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28743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3348038" y="5732463"/>
                    <a:ext cx="0" cy="180975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>
                      <a:solidFill>
                        <a:srgbClr val="000000"/>
                      </a:solidFill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28744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3779838" y="5732463"/>
                    <a:ext cx="0" cy="180975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>
                      <a:solidFill>
                        <a:srgbClr val="000000"/>
                      </a:solidFill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28745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5076825" y="5732463"/>
                    <a:ext cx="0" cy="180975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>
                      <a:solidFill>
                        <a:srgbClr val="000000"/>
                      </a:solidFill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28746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6011863" y="5732463"/>
                    <a:ext cx="0" cy="180975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>
                      <a:solidFill>
                        <a:srgbClr val="000000"/>
                      </a:solidFill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28747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6588125" y="5732463"/>
                    <a:ext cx="0" cy="180975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>
                      <a:solidFill>
                        <a:srgbClr val="000000"/>
                      </a:solidFill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28748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7019925" y="5732463"/>
                    <a:ext cx="0" cy="180975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>
                      <a:solidFill>
                        <a:srgbClr val="000000"/>
                      </a:solidFill>
                      <a:ea typeface="ＭＳ Ｐゴシック" pitchFamily="34" charset="-128"/>
                    </a:endParaRPr>
                  </a:p>
                </p:txBody>
              </p:sp>
            </p:grpSp>
            <p:grpSp>
              <p:nvGrpSpPr>
                <p:cNvPr id="28727" name="Группа 74"/>
                <p:cNvGrpSpPr>
                  <a:grpSpLocks/>
                </p:cNvGrpSpPr>
                <p:nvPr/>
              </p:nvGrpSpPr>
              <p:grpSpPr bwMode="auto">
                <a:xfrm>
                  <a:off x="1692275" y="5876925"/>
                  <a:ext cx="7488669" cy="730564"/>
                  <a:chOff x="1692275" y="5876925"/>
                  <a:chExt cx="7488669" cy="730564"/>
                </a:xfrm>
              </p:grpSpPr>
              <p:sp>
                <p:nvSpPr>
                  <p:cNvPr id="28728" name="TextBox 6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92275" y="5876925"/>
                    <a:ext cx="358775" cy="3381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600">
                        <a:solidFill>
                          <a:srgbClr val="000000"/>
                        </a:solidFill>
                        <a:ea typeface="ＭＳ Ｐゴシック" pitchFamily="34" charset="-128"/>
                      </a:rPr>
                      <a:t>2</a:t>
                    </a:r>
                    <a:endParaRPr lang="ru-RU" sz="1600">
                      <a:solidFill>
                        <a:srgbClr val="000000"/>
                      </a:solidFill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28729" name="TextBox 6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627313" y="5876925"/>
                    <a:ext cx="360362" cy="3381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600">
                        <a:solidFill>
                          <a:srgbClr val="000000"/>
                        </a:solidFill>
                        <a:ea typeface="ＭＳ Ｐゴシック" pitchFamily="34" charset="-128"/>
                      </a:rPr>
                      <a:t>4</a:t>
                    </a:r>
                    <a:endParaRPr lang="ru-RU" sz="1600">
                      <a:solidFill>
                        <a:srgbClr val="000000"/>
                      </a:solidFill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28730" name="TextBox 6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03575" y="5876925"/>
                    <a:ext cx="360363" cy="3381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600">
                        <a:solidFill>
                          <a:srgbClr val="000000"/>
                        </a:solidFill>
                        <a:ea typeface="ＭＳ Ｐゴシック" pitchFamily="34" charset="-128"/>
                      </a:rPr>
                      <a:t>6</a:t>
                    </a:r>
                    <a:endParaRPr lang="ru-RU" sz="1600">
                      <a:solidFill>
                        <a:srgbClr val="000000"/>
                      </a:solidFill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28731" name="TextBox 6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35375" y="5876925"/>
                    <a:ext cx="360363" cy="3381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600">
                        <a:solidFill>
                          <a:srgbClr val="000000"/>
                        </a:solidFill>
                        <a:ea typeface="ＭＳ Ｐゴシック" pitchFamily="34" charset="-128"/>
                      </a:rPr>
                      <a:t>8</a:t>
                    </a:r>
                    <a:endParaRPr lang="ru-RU" sz="1600">
                      <a:solidFill>
                        <a:srgbClr val="000000"/>
                      </a:solidFill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28732" name="TextBox 7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60032" y="5877272"/>
                    <a:ext cx="504378" cy="3385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600">
                        <a:solidFill>
                          <a:srgbClr val="000000"/>
                        </a:solidFill>
                        <a:ea typeface="ＭＳ Ｐゴシック" pitchFamily="34" charset="-128"/>
                      </a:rPr>
                      <a:t>20</a:t>
                    </a:r>
                    <a:endParaRPr lang="ru-RU" sz="1600">
                      <a:solidFill>
                        <a:srgbClr val="000000"/>
                      </a:solidFill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28733" name="TextBox 7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96557" y="5877272"/>
                    <a:ext cx="575643" cy="33972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600">
                        <a:solidFill>
                          <a:srgbClr val="000000"/>
                        </a:solidFill>
                        <a:ea typeface="ＭＳ Ｐゴシック" pitchFamily="34" charset="-128"/>
                      </a:rPr>
                      <a:t>40</a:t>
                    </a:r>
                    <a:endParaRPr lang="ru-RU" sz="1600">
                      <a:solidFill>
                        <a:srgbClr val="000000"/>
                      </a:solidFill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28734" name="TextBox 7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372200" y="5878981"/>
                    <a:ext cx="431825" cy="33972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600">
                        <a:solidFill>
                          <a:srgbClr val="000000"/>
                        </a:solidFill>
                        <a:ea typeface="ＭＳ Ｐゴシック" pitchFamily="34" charset="-128"/>
                      </a:rPr>
                      <a:t>60</a:t>
                    </a:r>
                    <a:endParaRPr lang="ru-RU" sz="1600">
                      <a:solidFill>
                        <a:srgbClr val="000000"/>
                      </a:solidFill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28735" name="TextBox 7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804248" y="5877272"/>
                    <a:ext cx="647601" cy="3385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600">
                        <a:solidFill>
                          <a:srgbClr val="000000"/>
                        </a:solidFill>
                        <a:ea typeface="ＭＳ Ｐゴシック" pitchFamily="34" charset="-128"/>
                      </a:rPr>
                      <a:t>80</a:t>
                    </a:r>
                    <a:endParaRPr lang="ru-RU" sz="1600">
                      <a:solidFill>
                        <a:srgbClr val="000000"/>
                      </a:solidFill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28736" name="TextBox 7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832604" y="6238333"/>
                    <a:ext cx="1348021" cy="36915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r"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b="1">
                        <a:solidFill>
                          <a:srgbClr val="000000"/>
                        </a:solidFill>
                        <a:ea typeface="ＭＳ Ｐゴシック" pitchFamily="34" charset="-128"/>
                      </a:rPr>
                      <a:t>for Au+Au</a:t>
                    </a:r>
                    <a:endParaRPr lang="ru-RU" b="1">
                      <a:solidFill>
                        <a:srgbClr val="000000"/>
                      </a:solidFill>
                      <a:ea typeface="ＭＳ Ｐゴシック" pitchFamily="34" charset="-128"/>
                    </a:endParaRPr>
                  </a:p>
                </p:txBody>
              </p:sp>
            </p:grpSp>
          </p:grpSp>
        </p:grpSp>
        <p:sp>
          <p:nvSpPr>
            <p:cNvPr id="28702" name="TextBox 74"/>
            <p:cNvSpPr txBox="1">
              <a:spLocks noChangeArrowheads="1"/>
            </p:cNvSpPr>
            <p:nvPr/>
          </p:nvSpPr>
          <p:spPr bwMode="auto">
            <a:xfrm flipH="1">
              <a:off x="395536" y="5944118"/>
              <a:ext cx="36004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  <a:ea typeface="ＭＳ Ｐゴシック" pitchFamily="34" charset="-128"/>
                </a:rPr>
                <a:t>1</a:t>
              </a:r>
              <a:endParaRPr lang="ru-RU" sz="2000" b="1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8703" name="TextBox 75"/>
            <p:cNvSpPr txBox="1">
              <a:spLocks noChangeArrowheads="1"/>
            </p:cNvSpPr>
            <p:nvPr/>
          </p:nvSpPr>
          <p:spPr bwMode="auto">
            <a:xfrm>
              <a:off x="3563888" y="5981218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  <a:ea typeface="ＭＳ Ｐゴシック" pitchFamily="34" charset="-128"/>
                </a:rPr>
                <a:t>10</a:t>
              </a:r>
              <a:endParaRPr lang="ru-RU" sz="2000" b="1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8704" name="TextBox 76"/>
            <p:cNvSpPr txBox="1">
              <a:spLocks noChangeArrowheads="1"/>
            </p:cNvSpPr>
            <p:nvPr/>
          </p:nvSpPr>
          <p:spPr bwMode="auto">
            <a:xfrm>
              <a:off x="6732240" y="6021288"/>
              <a:ext cx="81160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  <a:ea typeface="ＭＳ Ｐゴシック" pitchFamily="34" charset="-128"/>
                </a:rPr>
                <a:t>10</a:t>
              </a:r>
              <a:r>
                <a:rPr lang="en-US" sz="2000" b="1" baseline="30000">
                  <a:solidFill>
                    <a:srgbClr val="000000"/>
                  </a:solidFill>
                  <a:ea typeface="ＭＳ Ｐゴシック" pitchFamily="34" charset="-128"/>
                </a:rPr>
                <a:t>2</a:t>
              </a:r>
              <a:endParaRPr lang="ru-RU" sz="2000" b="1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28690" name="TextBox 72"/>
          <p:cNvSpPr txBox="1">
            <a:spLocks noChangeArrowheads="1"/>
          </p:cNvSpPr>
          <p:nvPr/>
        </p:nvSpPr>
        <p:spPr bwMode="auto">
          <a:xfrm>
            <a:off x="7543800" y="5726113"/>
            <a:ext cx="15001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ea typeface="ＭＳ Ｐゴシック" pitchFamily="34" charset="-128"/>
              </a:rPr>
              <a:t>√S</a:t>
            </a:r>
            <a:r>
              <a:rPr lang="en-US" sz="2000" b="1" baseline="-25000">
                <a:solidFill>
                  <a:srgbClr val="000000"/>
                </a:solidFill>
                <a:ea typeface="ＭＳ Ｐゴシック" pitchFamily="34" charset="-128"/>
              </a:rPr>
              <a:t>NN</a:t>
            </a:r>
            <a:r>
              <a:rPr lang="en-US" sz="2000" b="1">
                <a:solidFill>
                  <a:srgbClr val="000000"/>
                </a:solidFill>
                <a:ea typeface="ＭＳ Ｐゴシック" pitchFamily="34" charset="-128"/>
              </a:rPr>
              <a:t>, GeV  </a:t>
            </a:r>
            <a:endParaRPr lang="ru-RU" sz="2000" b="1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pSp>
        <p:nvGrpSpPr>
          <p:cNvPr id="8" name="Group 89"/>
          <p:cNvGrpSpPr>
            <a:grpSpLocks/>
          </p:cNvGrpSpPr>
          <p:nvPr/>
        </p:nvGrpSpPr>
        <p:grpSpPr bwMode="auto">
          <a:xfrm>
            <a:off x="1924050" y="914400"/>
            <a:ext cx="2057400" cy="4876800"/>
            <a:chOff x="-2692400" y="856061"/>
            <a:chExt cx="3886200" cy="5410200"/>
          </a:xfrm>
          <a:solidFill>
            <a:srgbClr val="3366FF">
              <a:alpha val="50000"/>
            </a:srgbClr>
          </a:solidFill>
        </p:grpSpPr>
        <p:sp>
          <p:nvSpPr>
            <p:cNvPr id="69" name="Прямоугольник 68"/>
            <p:cNvSpPr>
              <a:spLocks noChangeArrowheads="1"/>
            </p:cNvSpPr>
            <p:nvPr/>
          </p:nvSpPr>
          <p:spPr bwMode="auto">
            <a:xfrm>
              <a:off x="-2692400" y="856061"/>
              <a:ext cx="3886200" cy="5410200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 rot="19063214">
              <a:off x="-2662998" y="2523056"/>
              <a:ext cx="3435735" cy="215106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spc="50" dirty="0">
                  <a:ln w="12700" cmpd="sng">
                    <a:noFill/>
                    <a:prstDash val="solid"/>
                  </a:ln>
                  <a:solidFill>
                    <a:srgbClr val="00076E"/>
                  </a:solidFill>
                  <a:ea typeface="ＭＳ Ｐゴシック" pitchFamily="-111" charset="-128"/>
                </a:rPr>
                <a:t>Expected region of phase transition at max baryonic density</a:t>
              </a:r>
            </a:p>
          </p:txBody>
        </p:sp>
      </p:grpSp>
      <p:sp>
        <p:nvSpPr>
          <p:cNvPr id="28692" name="Date Placeholder 70"/>
          <p:cNvSpPr>
            <a:spLocks noGrp="1"/>
          </p:cNvSpPr>
          <p:nvPr>
            <p:ph type="dt" sz="quarter" idx="10"/>
          </p:nvPr>
        </p:nvSpPr>
        <p:spPr>
          <a:xfrm>
            <a:off x="0" y="6515100"/>
            <a:ext cx="1905000" cy="304800"/>
          </a:xfrm>
          <a:noFill/>
        </p:spPr>
        <p:txBody>
          <a:bodyPr/>
          <a:lstStyle/>
          <a:p>
            <a:pPr algn="ctr"/>
            <a:r>
              <a:rPr lang="en-US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6 July 2015</a:t>
            </a:r>
            <a:endParaRPr lang="ru-RU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8693" name="Footer Placeholder 71"/>
          <p:cNvSpPr>
            <a:spLocks noGrp="1"/>
          </p:cNvSpPr>
          <p:nvPr>
            <p:ph type="ftr" sz="quarter" idx="11"/>
          </p:nvPr>
        </p:nvSpPr>
        <p:spPr>
          <a:xfrm>
            <a:off x="2598738" y="6489700"/>
            <a:ext cx="4572000" cy="304800"/>
          </a:xfrm>
          <a:noFill/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V.Kekelidze, SQM-2015, Dubna</a:t>
            </a:r>
            <a:endParaRPr lang="ru-RU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3" name="Rectangle 41"/>
          <p:cNvSpPr>
            <a:spLocks noChangeArrowheads="1"/>
          </p:cNvSpPr>
          <p:nvPr/>
        </p:nvSpPr>
        <p:spPr bwMode="auto">
          <a:xfrm>
            <a:off x="7848600" y="2438400"/>
            <a:ext cx="1905000" cy="228600"/>
          </a:xfrm>
          <a:prstGeom prst="rect">
            <a:avLst/>
          </a:prstGeom>
          <a:gradFill rotWithShape="1">
            <a:gsLst>
              <a:gs pos="0">
                <a:srgbClr val="99FF66"/>
              </a:gs>
              <a:gs pos="67000">
                <a:srgbClr val="FF3300"/>
              </a:gs>
            </a:gsLst>
            <a:lin ang="0" scaled="1"/>
          </a:gradFill>
          <a:ln w="38100" cmpd="sng">
            <a:solidFill>
              <a:srgbClr val="FF0000"/>
            </a:solidFill>
            <a:miter lim="800000"/>
            <a:headEnd/>
            <a:tailEnd/>
          </a:ln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695" name="Rectangle 167"/>
          <p:cNvSpPr>
            <a:spLocks noChangeArrowheads="1"/>
          </p:cNvSpPr>
          <p:nvPr/>
        </p:nvSpPr>
        <p:spPr bwMode="auto">
          <a:xfrm>
            <a:off x="7924800" y="1489075"/>
            <a:ext cx="76200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ts val="600"/>
              </a:spcAft>
            </a:pPr>
            <a:r>
              <a:rPr lang="en-US" i="1">
                <a:solidFill>
                  <a:srgbClr val="000000"/>
                </a:solidFill>
                <a:ea typeface="ＭＳ Ｐゴシック" pitchFamily="34" charset="-128"/>
              </a:rPr>
              <a:t>10</a:t>
            </a:r>
            <a:r>
              <a:rPr lang="en-US" i="1" baseline="30000">
                <a:solidFill>
                  <a:srgbClr val="000000"/>
                </a:solidFill>
                <a:ea typeface="ＭＳ Ｐゴシック" pitchFamily="34" charset="-128"/>
              </a:rPr>
              <a:t>27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 baseline="30000">
              <a:solidFill>
                <a:srgbClr val="000000"/>
              </a:solidFill>
              <a:ea typeface="ＭＳ Ｐゴシック" pitchFamily="34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a typeface="ＭＳ Ｐゴシック" pitchFamily="34" charset="-128"/>
            </a:endParaRPr>
          </a:p>
          <a:p>
            <a:pPr defTabSz="914400" fontAlgn="base">
              <a:spcBef>
                <a:spcPct val="0"/>
              </a:spcBef>
              <a:spcAft>
                <a:spcPts val="600"/>
              </a:spcAft>
            </a:pPr>
            <a:r>
              <a:rPr lang="en-US" i="1">
                <a:solidFill>
                  <a:srgbClr val="000000"/>
                </a:solidFill>
                <a:ea typeface="ＭＳ Ｐゴシック" pitchFamily="34" charset="-128"/>
              </a:rPr>
              <a:t>10</a:t>
            </a:r>
            <a:r>
              <a:rPr lang="en-US" i="1" baseline="30000">
                <a:solidFill>
                  <a:srgbClr val="000000"/>
                </a:solidFill>
                <a:ea typeface="ＭＳ Ｐゴシック" pitchFamily="34" charset="-128"/>
              </a:rPr>
              <a:t>25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a typeface="ＭＳ Ｐゴシック" pitchFamily="34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a typeface="ＭＳ Ｐゴシック" pitchFamily="34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  <a:ea typeface="ＭＳ Ｐゴシック" pitchFamily="34" charset="-128"/>
              </a:rPr>
              <a:t>10</a:t>
            </a:r>
            <a:r>
              <a:rPr lang="en-US" i="1" baseline="30000">
                <a:solidFill>
                  <a:srgbClr val="000000"/>
                </a:solidFill>
                <a:ea typeface="ＭＳ Ｐゴシック" pitchFamily="34" charset="-128"/>
              </a:rPr>
              <a:t>23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i="1" baseline="300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6" name="Text Box 159"/>
          <p:cNvSpPr txBox="1">
            <a:spLocks noChangeArrowheads="1"/>
          </p:cNvSpPr>
          <p:nvPr/>
        </p:nvSpPr>
        <p:spPr bwMode="auto">
          <a:xfrm>
            <a:off x="0" y="4171890"/>
            <a:ext cx="16450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  <a:scene3d>
              <a:camera prst="orthographicFront">
                <a:rot lat="0" lon="0" rev="5400000"/>
              </a:camera>
              <a:lightRig rig="threePt" dir="t"/>
            </a:scene3d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in operation</a:t>
            </a:r>
            <a:endParaRPr lang="ru-RU" sz="2000" b="1" dirty="0">
              <a:solidFill>
                <a:srgbClr val="000000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697" name="TextBox 76"/>
          <p:cNvSpPr txBox="1">
            <a:spLocks noChangeArrowheads="1"/>
          </p:cNvSpPr>
          <p:nvPr/>
        </p:nvSpPr>
        <p:spPr bwMode="auto">
          <a:xfrm>
            <a:off x="1819275" y="76200"/>
            <a:ext cx="5572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76E"/>
                </a:solidFill>
                <a:ea typeface="ＭＳ Ｐゴシック" pitchFamily="34" charset="-128"/>
              </a:rPr>
              <a:t>Present and future HI machines </a:t>
            </a:r>
          </a:p>
        </p:txBody>
      </p:sp>
      <p:sp>
        <p:nvSpPr>
          <p:cNvPr id="28698" name="Left Arrow 76"/>
          <p:cNvSpPr>
            <a:spLocks noChangeArrowheads="1"/>
          </p:cNvSpPr>
          <p:nvPr/>
        </p:nvSpPr>
        <p:spPr bwMode="auto">
          <a:xfrm>
            <a:off x="3441700" y="4051300"/>
            <a:ext cx="1765300" cy="190500"/>
          </a:xfrm>
          <a:prstGeom prst="leftArrow">
            <a:avLst>
              <a:gd name="adj1" fmla="val 50000"/>
              <a:gd name="adj2" fmla="val 49980"/>
            </a:avLst>
          </a:prstGeom>
          <a:gradFill rotWithShape="1">
            <a:gsLst>
              <a:gs pos="0">
                <a:srgbClr val="CBFFFF"/>
              </a:gs>
              <a:gs pos="100000">
                <a:srgbClr val="B5E5E9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8699" name="TextBox 77"/>
          <p:cNvSpPr txBox="1">
            <a:spLocks noChangeArrowheads="1"/>
          </p:cNvSpPr>
          <p:nvPr/>
        </p:nvSpPr>
        <p:spPr bwMode="auto">
          <a:xfrm>
            <a:off x="4033838" y="3949700"/>
            <a:ext cx="701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  <a:ea typeface="ＭＳ Ｐゴシック" pitchFamily="34" charset="-128"/>
              </a:rPr>
              <a:t>BES</a:t>
            </a:r>
          </a:p>
        </p:txBody>
      </p:sp>
      <p:sp>
        <p:nvSpPr>
          <p:cNvPr id="28700" name="Slide Number Placeholder 77"/>
          <p:cNvSpPr>
            <a:spLocks noGrp="1"/>
          </p:cNvSpPr>
          <p:nvPr>
            <p:ph type="sldNum" sz="quarter" idx="12"/>
          </p:nvPr>
        </p:nvSpPr>
        <p:spPr>
          <a:xfrm>
            <a:off x="6832600" y="6308725"/>
            <a:ext cx="2133600" cy="476250"/>
          </a:xfrm>
          <a:noFill/>
        </p:spPr>
        <p:txBody>
          <a:bodyPr anchor="b"/>
          <a:lstStyle/>
          <a:p>
            <a:fld id="{DC80AA21-ECF1-4D39-BE75-B9FBB697B47C}" type="slidenum">
              <a:rPr lang="ru-RU">
                <a:solidFill>
                  <a:srgbClr val="000000"/>
                </a:solidFill>
              </a:rPr>
              <a:pPr/>
              <a:t>33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72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21"/>
          <p:cNvSpPr txBox="1">
            <a:spLocks noChangeArrowheads="1"/>
          </p:cNvSpPr>
          <p:nvPr/>
        </p:nvSpPr>
        <p:spPr bwMode="auto">
          <a:xfrm>
            <a:off x="5343525" y="-439738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8370" name="Date Placeholder 4"/>
          <p:cNvSpPr>
            <a:spLocks noGrp="1"/>
          </p:cNvSpPr>
          <p:nvPr>
            <p:ph type="dt" sz="quarter" idx="10"/>
          </p:nvPr>
        </p:nvSpPr>
        <p:spPr>
          <a:xfrm>
            <a:off x="457200" y="6321425"/>
            <a:ext cx="2133600" cy="476250"/>
          </a:xfrm>
          <a:noFill/>
        </p:spPr>
        <p:txBody>
          <a:bodyPr anchor="b"/>
          <a:lstStyle/>
          <a:p>
            <a:r>
              <a:rPr lang="en-US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6 July 2015</a:t>
            </a:r>
            <a:endParaRPr lang="ru-RU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837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9900" y="6194425"/>
            <a:ext cx="2133600" cy="476250"/>
          </a:xfrm>
          <a:noFill/>
        </p:spPr>
        <p:txBody>
          <a:bodyPr anchor="b"/>
          <a:lstStyle/>
          <a:p>
            <a:fld id="{E1909DFE-7793-4DFF-BBF3-D66CAB5B4774}" type="slidenum">
              <a:rPr lang="ru-RU">
                <a:solidFill>
                  <a:srgbClr val="000000"/>
                </a:solidFill>
              </a:rPr>
              <a:pPr/>
              <a:t>34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8372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946400" y="6321425"/>
            <a:ext cx="3848100" cy="476250"/>
          </a:xfrm>
          <a:noFill/>
        </p:spPr>
        <p:txBody>
          <a:bodyPr anchor="b"/>
          <a:lstStyle/>
          <a:p>
            <a:r>
              <a:rPr lang="en-US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V.Kekelidze, SQM-2015, Dubna</a:t>
            </a:r>
            <a:endParaRPr lang="ru-RU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58373" name="Picture 12" descr="C:\Users\Yury\Documents\Suzdal\BM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25" y="698500"/>
            <a:ext cx="4217988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Rectangle 2"/>
          <p:cNvSpPr>
            <a:spLocks noChangeArrowheads="1"/>
          </p:cNvSpPr>
          <p:nvPr/>
        </p:nvSpPr>
        <p:spPr bwMode="auto">
          <a:xfrm>
            <a:off x="825500" y="107950"/>
            <a:ext cx="8204200" cy="501650"/>
          </a:xfrm>
          <a:prstGeom prst="rect">
            <a:avLst/>
          </a:prstGeom>
          <a:solidFill>
            <a:srgbClr val="EAEAEA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90"/>
                </a:solidFill>
                <a:ea typeface="ＭＳ Ｐゴシック" pitchFamily="34" charset="-128"/>
              </a:rPr>
              <a:t>      </a:t>
            </a:r>
            <a:r>
              <a:rPr lang="en-US" sz="2400" b="1">
                <a:solidFill>
                  <a:srgbClr val="000090"/>
                </a:solidFill>
                <a:ea typeface="ＭＳ Ｐゴシック" pitchFamily="34" charset="-128"/>
              </a:rPr>
              <a:t>BM@N</a:t>
            </a:r>
            <a:r>
              <a:rPr lang="en-US" sz="2400">
                <a:solidFill>
                  <a:srgbClr val="000090"/>
                </a:solidFill>
                <a:ea typeface="ＭＳ Ｐゴシック" pitchFamily="34" charset="-128"/>
              </a:rPr>
              <a:t> (</a:t>
            </a:r>
            <a:r>
              <a:rPr lang="en-US" sz="2400" b="1">
                <a:solidFill>
                  <a:srgbClr val="000090"/>
                </a:solidFill>
                <a:ea typeface="ＭＳ Ｐゴシック" pitchFamily="34" charset="-128"/>
              </a:rPr>
              <a:t>B</a:t>
            </a:r>
            <a:r>
              <a:rPr lang="en-US" sz="2400">
                <a:solidFill>
                  <a:srgbClr val="000090"/>
                </a:solidFill>
                <a:ea typeface="ＭＳ Ｐゴシック" pitchFamily="34" charset="-128"/>
              </a:rPr>
              <a:t>aryonic </a:t>
            </a:r>
            <a:r>
              <a:rPr lang="en-US" sz="2400" b="1">
                <a:solidFill>
                  <a:srgbClr val="000090"/>
                </a:solidFill>
                <a:ea typeface="ＭＳ Ｐゴシック" pitchFamily="34" charset="-128"/>
              </a:rPr>
              <a:t>M</a:t>
            </a:r>
            <a:r>
              <a:rPr lang="en-US" sz="2400">
                <a:solidFill>
                  <a:srgbClr val="000090"/>
                </a:solidFill>
                <a:ea typeface="ＭＳ Ｐゴシック" pitchFamily="34" charset="-128"/>
              </a:rPr>
              <a:t>atter at </a:t>
            </a:r>
            <a:r>
              <a:rPr lang="en-US" sz="2400" b="1">
                <a:solidFill>
                  <a:srgbClr val="000090"/>
                </a:solidFill>
                <a:ea typeface="ＭＳ Ｐゴシック" pitchFamily="34" charset="-128"/>
              </a:rPr>
              <a:t>N</a:t>
            </a:r>
            <a:r>
              <a:rPr lang="en-US" sz="2400">
                <a:solidFill>
                  <a:srgbClr val="000090"/>
                </a:solidFill>
                <a:ea typeface="ＭＳ Ｐゴシック" pitchFamily="34" charset="-128"/>
              </a:rPr>
              <a:t>uclotron)</a:t>
            </a:r>
            <a:r>
              <a:rPr lang="en-US" sz="2400" b="1">
                <a:solidFill>
                  <a:srgbClr val="000090"/>
                </a:solidFill>
                <a:ea typeface="ＭＳ Ｐゴシック" pitchFamily="34" charset="-128"/>
              </a:rPr>
              <a:t>:</a:t>
            </a:r>
            <a:r>
              <a:rPr lang="en-US" sz="2400">
                <a:solidFill>
                  <a:srgbClr val="000090"/>
                </a:solidFill>
                <a:ea typeface="ＭＳ Ｐゴシック" pitchFamily="34" charset="-128"/>
              </a:rPr>
              <a:t> </a:t>
            </a:r>
            <a:r>
              <a:rPr lang="en-US" sz="2400" i="1">
                <a:solidFill>
                  <a:srgbClr val="000090"/>
                </a:solidFill>
                <a:ea typeface="ＭＳ Ｐゴシック" pitchFamily="34" charset="-128"/>
              </a:rPr>
              <a:t>the 1</a:t>
            </a:r>
            <a:r>
              <a:rPr lang="en-US" sz="2400" i="1" baseline="30000">
                <a:solidFill>
                  <a:srgbClr val="000090"/>
                </a:solidFill>
                <a:ea typeface="ＭＳ Ｐゴシック" pitchFamily="34" charset="-128"/>
              </a:rPr>
              <a:t>st</a:t>
            </a:r>
            <a:r>
              <a:rPr lang="en-US" sz="2400" i="1">
                <a:solidFill>
                  <a:srgbClr val="000090"/>
                </a:solidFill>
                <a:ea typeface="ＭＳ Ｐゴシック" pitchFamily="34" charset="-128"/>
              </a:rPr>
              <a:t> stage </a:t>
            </a:r>
            <a:endParaRPr lang="en-GB" sz="2400" i="1">
              <a:solidFill>
                <a:srgbClr val="000090"/>
              </a:solidFill>
              <a:ea typeface="ＭＳ Ｐゴシック" pitchFamily="34" charset="-128"/>
            </a:endParaRPr>
          </a:p>
        </p:txBody>
      </p:sp>
      <p:sp>
        <p:nvSpPr>
          <p:cNvPr id="58375" name="Text Box 3"/>
          <p:cNvSpPr txBox="1">
            <a:spLocks noChangeArrowheads="1"/>
          </p:cNvSpPr>
          <p:nvPr/>
        </p:nvSpPr>
        <p:spPr bwMode="auto">
          <a:xfrm>
            <a:off x="4445000" y="585788"/>
            <a:ext cx="4622800" cy="1230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u="sng">
                <a:solidFill>
                  <a:srgbClr val="0C1167"/>
                </a:solidFill>
                <a:ea typeface="ＭＳ Ｐゴシック" pitchFamily="34" charset="-128"/>
              </a:rPr>
              <a:t>Expression of interest from scientists: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C1167"/>
                </a:solidFill>
                <a:ea typeface="ＭＳ Ｐゴシック" pitchFamily="34" charset="-128"/>
              </a:rPr>
              <a:t>IN, SINP MSU, IHEP + S-Ptr Univ. (RF);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C1167"/>
                </a:solidFill>
                <a:ea typeface="ＭＳ Ｐゴシック" pitchFamily="34" charset="-128"/>
              </a:rPr>
              <a:t> GSI, Frankfurt U., Gissen U. (Germany):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C1167"/>
                </a:solidFill>
                <a:ea typeface="ＭＳ Ｐゴシック" pitchFamily="34" charset="-128"/>
              </a:rPr>
              <a:t>+ CBM-MPD IT-Consortium,</a:t>
            </a:r>
          </a:p>
        </p:txBody>
      </p:sp>
      <p:pic>
        <p:nvPicPr>
          <p:cNvPr id="58376" name="Picture 11" descr="AA049689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2050" y="2654300"/>
            <a:ext cx="4714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7" name="Rectangle 2"/>
          <p:cNvSpPr txBox="1">
            <a:spLocks noChangeArrowheads="1"/>
          </p:cNvSpPr>
          <p:nvPr/>
        </p:nvSpPr>
        <p:spPr bwMode="auto">
          <a:xfrm>
            <a:off x="5402263" y="4845050"/>
            <a:ext cx="3094037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  <a:ea typeface="ＭＳ Ｐゴシック" pitchFamily="34" charset="-128"/>
              </a:rPr>
              <a:t>area prepared </a:t>
            </a:r>
            <a:br>
              <a:rPr lang="en-US" sz="2000">
                <a:solidFill>
                  <a:srgbClr val="FFFFFF"/>
                </a:solidFill>
                <a:ea typeface="ＭＳ Ｐゴシック" pitchFamily="34" charset="-128"/>
              </a:rPr>
            </a:br>
            <a:r>
              <a:rPr lang="en-US" sz="2000">
                <a:solidFill>
                  <a:srgbClr val="FFFFFF"/>
                </a:solidFill>
                <a:ea typeface="ＭＳ Ｐゴシック" pitchFamily="34" charset="-128"/>
              </a:rPr>
              <a:t>for detector installation</a:t>
            </a:r>
            <a:endParaRPr lang="ru-RU" sz="200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0126" name="Text Box 14"/>
          <p:cNvSpPr txBox="1">
            <a:spLocks noChangeArrowheads="1"/>
          </p:cNvSpPr>
          <p:nvPr/>
        </p:nvSpPr>
        <p:spPr bwMode="auto">
          <a:xfrm>
            <a:off x="4584700" y="1778000"/>
            <a:ext cx="4432300" cy="1754188"/>
          </a:xfrm>
          <a:prstGeom prst="rect">
            <a:avLst/>
          </a:prstGeom>
          <a:solidFill>
            <a:schemeClr val="accent5"/>
          </a:solidFill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u="sng" dirty="0" smtClean="0">
                <a:solidFill>
                  <a:srgbClr val="000090"/>
                </a:solidFill>
              </a:rPr>
              <a:t>Physics: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charset="0"/>
              <a:buChar char="ü"/>
              <a:defRPr/>
            </a:pPr>
            <a:r>
              <a:rPr lang="en-US" sz="1800" i="1" dirty="0" smtClean="0">
                <a:solidFill>
                  <a:srgbClr val="000090"/>
                </a:solidFill>
              </a:rPr>
              <a:t> hyperon production 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charset="0"/>
              <a:buChar char="ü"/>
              <a:defRPr/>
            </a:pPr>
            <a:r>
              <a:rPr lang="en-US" sz="1800" i="1" dirty="0" smtClean="0">
                <a:solidFill>
                  <a:srgbClr val="000090"/>
                </a:solidFill>
              </a:rPr>
              <a:t> hadron </a:t>
            </a:r>
            <a:r>
              <a:rPr lang="en-US" sz="1800" i="1" dirty="0" err="1" smtClean="0">
                <a:solidFill>
                  <a:srgbClr val="000090"/>
                </a:solidFill>
              </a:rPr>
              <a:t>femtoscopy</a:t>
            </a:r>
            <a:endParaRPr lang="en-US" sz="1800" i="1" dirty="0" smtClean="0">
              <a:solidFill>
                <a:srgbClr val="000090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charset="0"/>
              <a:buChar char="ü"/>
              <a:defRPr/>
            </a:pPr>
            <a:r>
              <a:rPr lang="en-US" sz="1800" dirty="0" smtClean="0">
                <a:solidFill>
                  <a:srgbClr val="000090"/>
                </a:solidFill>
              </a:rPr>
              <a:t> </a:t>
            </a:r>
            <a:r>
              <a:rPr lang="en-US" sz="1800" i="1" dirty="0" smtClean="0">
                <a:solidFill>
                  <a:srgbClr val="000090"/>
                </a:solidFill>
              </a:rPr>
              <a:t>in-medium effects for strange  </a:t>
            </a:r>
          </a:p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en-US" sz="1800" i="1" dirty="0" smtClean="0">
                <a:solidFill>
                  <a:srgbClr val="000090"/>
                </a:solidFill>
              </a:rPr>
              <a:t>    &amp; vector mesons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charset="0"/>
              <a:buChar char="ü"/>
              <a:defRPr/>
            </a:pPr>
            <a:r>
              <a:rPr lang="en-US" sz="1800" i="1" dirty="0" smtClean="0">
                <a:solidFill>
                  <a:srgbClr val="000090"/>
                </a:solidFill>
              </a:rPr>
              <a:t> electromagnetic probes (optional) </a:t>
            </a:r>
          </a:p>
        </p:txBody>
      </p:sp>
      <p:sp>
        <p:nvSpPr>
          <p:cNvPr id="58379" name="Rectangle 2"/>
          <p:cNvSpPr>
            <a:spLocks noChangeArrowheads="1"/>
          </p:cNvSpPr>
          <p:nvPr/>
        </p:nvSpPr>
        <p:spPr bwMode="auto">
          <a:xfrm>
            <a:off x="541338" y="3735388"/>
            <a:ext cx="3408362" cy="354012"/>
          </a:xfrm>
          <a:prstGeom prst="rect">
            <a:avLst/>
          </a:prstGeom>
          <a:solidFill>
            <a:srgbClr val="00009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  <a:ea typeface="ＭＳ Ｐゴシック" pitchFamily="34" charset="-128"/>
              </a:rPr>
              <a:t>       </a:t>
            </a:r>
            <a:r>
              <a:rPr lang="en-US" sz="2000" b="1">
                <a:solidFill>
                  <a:srgbClr val="FFFFFF"/>
                </a:solidFill>
                <a:ea typeface="ＭＳ Ｐゴシック" pitchFamily="34" charset="-128"/>
              </a:rPr>
              <a:t>BM@N</a:t>
            </a:r>
            <a:r>
              <a:rPr lang="en-US" sz="2000">
                <a:solidFill>
                  <a:srgbClr val="FFFFFF"/>
                </a:solidFill>
                <a:ea typeface="ＭＳ Ｐゴシック" pitchFamily="34" charset="-128"/>
              </a:rPr>
              <a:t> </a:t>
            </a:r>
            <a:r>
              <a:rPr lang="en-US" sz="2000" i="1">
                <a:solidFill>
                  <a:srgbClr val="FFFFFF"/>
                </a:solidFill>
                <a:ea typeface="ＭＳ Ｐゴシック" pitchFamily="34" charset="-128"/>
              </a:rPr>
              <a:t>schematic view</a:t>
            </a:r>
            <a:endParaRPr lang="en-GB" sz="2000" i="1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58380" name="Picture 3" descr="BILD018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9988" y="3571875"/>
            <a:ext cx="4030662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6348413" y="5730875"/>
            <a:ext cx="1368425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 err="1">
                <a:solidFill>
                  <a:srgbClr val="FFFFFF"/>
                </a:solidFill>
                <a:ea typeface="ＭＳ Ｐゴシック" charset="0"/>
                <a:cs typeface="Arial" charset="0"/>
              </a:rPr>
              <a:t>ToF</a:t>
            </a:r>
            <a:r>
              <a:rPr lang="ru-RU" b="1" dirty="0">
                <a:solidFill>
                  <a:srgbClr val="FFFFFF"/>
                </a:solidFill>
                <a:ea typeface="ＭＳ Ｐゴシック" charset="0"/>
                <a:cs typeface="Arial" charset="0"/>
              </a:rPr>
              <a:t>-700</a:t>
            </a:r>
            <a:endParaRPr lang="en-US" b="1" dirty="0">
              <a:solidFill>
                <a:srgbClr val="FFFFFF"/>
              </a:solidFill>
              <a:ea typeface="ＭＳ Ｐゴシック" charset="0"/>
              <a:cs typeface="Arial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FF"/>
                </a:solidFill>
                <a:ea typeface="ＭＳ Ｐゴシック" charset="0"/>
                <a:cs typeface="Arial" charset="0"/>
              </a:rPr>
              <a:t>Scint-700</a:t>
            </a:r>
            <a:endParaRPr lang="ru-RU" b="1" dirty="0">
              <a:solidFill>
                <a:srgbClr val="FFFFFF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7356475" y="4916488"/>
            <a:ext cx="1073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FF"/>
                </a:solidFill>
                <a:ea typeface="ＭＳ Ｐゴシック" charset="0"/>
                <a:cs typeface="Arial" charset="0"/>
              </a:rPr>
              <a:t>DCH-1,2</a:t>
            </a:r>
            <a:endParaRPr lang="ru-RU" b="1" dirty="0">
              <a:solidFill>
                <a:srgbClr val="FFFFFF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7897813" y="3821113"/>
            <a:ext cx="996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90"/>
                </a:solidFill>
                <a:ea typeface="ＭＳ Ｐゴシック" charset="0"/>
                <a:cs typeface="Arial" charset="0"/>
              </a:rPr>
              <a:t>magnet</a:t>
            </a:r>
            <a:endParaRPr lang="ru-RU" b="1" dirty="0">
              <a:solidFill>
                <a:srgbClr val="00009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21" name="Rectangle 15"/>
          <p:cNvSpPr>
            <a:spLocks noChangeArrowheads="1"/>
          </p:cNvSpPr>
          <p:nvPr/>
        </p:nvSpPr>
        <p:spPr bwMode="auto">
          <a:xfrm>
            <a:off x="5586413" y="5800725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FF"/>
                </a:solidFill>
                <a:ea typeface="ＭＳ Ｐゴシック" charset="0"/>
                <a:cs typeface="Arial" charset="0"/>
              </a:rPr>
              <a:t>ZDC</a:t>
            </a:r>
            <a:endParaRPr lang="ru-RU" b="1" dirty="0">
              <a:solidFill>
                <a:srgbClr val="FFFFFF"/>
              </a:solidFill>
              <a:ea typeface="ＭＳ Ｐゴシック" charset="0"/>
              <a:cs typeface="Arial" charset="0"/>
            </a:endParaRPr>
          </a:p>
        </p:txBody>
      </p:sp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744538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8386" name="Picture 2" descr="C:\Users\Yury\Documents\Suzdal\BMN_schem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090988"/>
            <a:ext cx="5545138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865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800" y="1041400"/>
            <a:ext cx="7954963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393700" y="68263"/>
            <a:ext cx="85344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rgbClr val="000090"/>
                </a:solidFill>
              </a:rPr>
              <a:t>Experiments at NICA</a:t>
            </a:r>
            <a:r>
              <a:rPr lang="en-US" sz="3200" b="1">
                <a:solidFill>
                  <a:srgbClr val="000090"/>
                </a:solidFill>
              </a:rPr>
              <a:t>:</a:t>
            </a:r>
            <a:br>
              <a:rPr lang="en-US" sz="3200" b="1">
                <a:solidFill>
                  <a:srgbClr val="000090"/>
                </a:solidFill>
              </a:rPr>
            </a:br>
            <a:r>
              <a:rPr lang="en-US" sz="3200" b="1">
                <a:solidFill>
                  <a:srgbClr val="000090"/>
                </a:solidFill>
              </a:rPr>
              <a:t> </a:t>
            </a:r>
            <a:r>
              <a:rPr lang="en-US" sz="3200" b="1">
                <a:solidFill>
                  <a:srgbClr val="FF0000"/>
                </a:solidFill>
              </a:rPr>
              <a:t>M</a:t>
            </a:r>
            <a:r>
              <a:rPr lang="en-US" sz="3200" b="1">
                <a:solidFill>
                  <a:srgbClr val="000090"/>
                </a:solidFill>
              </a:rPr>
              <a:t>ulti</a:t>
            </a:r>
            <a:r>
              <a:rPr lang="en-US" sz="3200" b="1">
                <a:solidFill>
                  <a:srgbClr val="FF0000"/>
                </a:solidFill>
              </a:rPr>
              <a:t>P</a:t>
            </a:r>
            <a:r>
              <a:rPr lang="en-US" sz="3200" b="1">
                <a:solidFill>
                  <a:srgbClr val="000090"/>
                </a:solidFill>
              </a:rPr>
              <a:t>urpose </a:t>
            </a:r>
            <a:r>
              <a:rPr lang="en-US" sz="3200" b="1">
                <a:solidFill>
                  <a:srgbClr val="FF0000"/>
                </a:solidFill>
              </a:rPr>
              <a:t>D</a:t>
            </a:r>
            <a:r>
              <a:rPr lang="en-US" sz="3200" b="1">
                <a:solidFill>
                  <a:srgbClr val="000090"/>
                </a:solidFill>
              </a:rPr>
              <a:t>etector (</a:t>
            </a:r>
            <a:r>
              <a:rPr lang="en-US" sz="3200" b="1">
                <a:solidFill>
                  <a:srgbClr val="FF0000"/>
                </a:solidFill>
              </a:rPr>
              <a:t>MPD</a:t>
            </a:r>
            <a:r>
              <a:rPr lang="en-US" sz="3200" b="1">
                <a:solidFill>
                  <a:srgbClr val="000090"/>
                </a:solidFill>
              </a:rPr>
              <a:t>)</a:t>
            </a:r>
          </a:p>
          <a:p>
            <a:pPr algn="r">
              <a:spcAft>
                <a:spcPts val="1800"/>
              </a:spcAft>
            </a:pPr>
            <a:r>
              <a:rPr lang="en-US" sz="3200" i="1">
                <a:solidFill>
                  <a:srgbClr val="000090"/>
                </a:solidFill>
              </a:rPr>
              <a:t>at the Collider</a:t>
            </a:r>
          </a:p>
        </p:txBody>
      </p:sp>
      <p:sp>
        <p:nvSpPr>
          <p:cNvPr id="31747" name="Date Placeholder 1"/>
          <p:cNvSpPr>
            <a:spLocks noGrp="1"/>
          </p:cNvSpPr>
          <p:nvPr>
            <p:ph type="dt" sz="quarter" idx="10"/>
          </p:nvPr>
        </p:nvSpPr>
        <p:spPr>
          <a:xfrm>
            <a:off x="457200" y="6344002"/>
            <a:ext cx="2133600" cy="476250"/>
          </a:xfrm>
          <a:noFill/>
        </p:spPr>
        <p:txBody>
          <a:bodyPr anchor="b"/>
          <a:lstStyle/>
          <a:p>
            <a:r>
              <a:rPr lang="en-US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6 July 2015</a:t>
            </a:r>
            <a:endParaRPr lang="ru-RU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174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44002"/>
            <a:ext cx="2895600" cy="476250"/>
          </a:xfrm>
          <a:noFill/>
        </p:spPr>
        <p:txBody>
          <a:bodyPr anchor="b"/>
          <a:lstStyle/>
          <a:p>
            <a:r>
              <a:rPr lang="en-GB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V.Kekelidze, SQM-2015, Dubna</a:t>
            </a:r>
            <a:endParaRPr lang="ru-RU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174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44002"/>
            <a:ext cx="2133600" cy="476250"/>
          </a:xfrm>
          <a:noFill/>
        </p:spPr>
        <p:txBody>
          <a:bodyPr anchor="b"/>
          <a:lstStyle/>
          <a:p>
            <a:fld id="{BCA39B02-C9CD-4C1C-BCCF-0AE14244CC00}" type="slidenum">
              <a:rPr lang="ru-RU">
                <a:solidFill>
                  <a:srgbClr val="000000"/>
                </a:solidFill>
              </a:rPr>
              <a:pPr/>
              <a:t>35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20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de-DE" altLang="de-DE" smtClean="0">
                <a:ea typeface="ＭＳ Ｐゴシック" pitchFamily="34" charset="-128"/>
              </a:rPr>
              <a:t>CBM: Experiment Systems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SQM 2015, Dubna, 11 July 2015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20484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FA438D3-8686-4AA2-A976-BB311431C279}" type="slidenum">
              <a:rPr lang="de-DE" altLang="de-DE" sz="1200">
                <a:solidFill>
                  <a:srgbClr val="898989"/>
                </a:solidFill>
                <a:latin typeface="Calibri" pitchFamily="34" charset="0"/>
              </a:rPr>
              <a:pPr eaLnBrk="1" hangingPunct="1"/>
              <a:t>36</a:t>
            </a:fld>
            <a:endParaRPr lang="de-DE" altLang="de-DE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20485" name="Picture 2" descr="C:\Users\senger\AppData\Local\Microsoft\Windows\Temporary Internet Files\Content.Outlook\JE4H31NI\CBM_Detektor_Man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909638"/>
            <a:ext cx="7723187" cy="54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pierung 9"/>
          <p:cNvGrpSpPr>
            <a:grpSpLocks/>
          </p:cNvGrpSpPr>
          <p:nvPr/>
        </p:nvGrpSpPr>
        <p:grpSpPr bwMode="auto">
          <a:xfrm>
            <a:off x="966788" y="2089150"/>
            <a:ext cx="1876425" cy="885825"/>
            <a:chOff x="966582" y="2088948"/>
            <a:chExt cx="1877374" cy="885707"/>
          </a:xfrm>
        </p:grpSpPr>
        <p:sp>
          <p:nvSpPr>
            <p:cNvPr id="20502" name="Textfeld 5"/>
            <p:cNvSpPr txBox="1">
              <a:spLocks noChangeArrowheads="1"/>
            </p:cNvSpPr>
            <p:nvPr/>
          </p:nvSpPr>
          <p:spPr bwMode="auto">
            <a:xfrm>
              <a:off x="966582" y="2088948"/>
              <a:ext cx="187737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de-DE" altLang="de-DE" sz="1400">
                  <a:latin typeface="Calibri" pitchFamily="34" charset="0"/>
                </a:rPr>
                <a:t>Dipole magnet +</a:t>
              </a:r>
            </a:p>
            <a:p>
              <a:pPr eaLnBrk="1" hangingPunct="1"/>
              <a:r>
                <a:rPr lang="de-DE" altLang="de-DE" sz="1400">
                  <a:latin typeface="Calibri" pitchFamily="34" charset="0"/>
                </a:rPr>
                <a:t>Silicon Tracking System</a:t>
              </a:r>
            </a:p>
          </p:txBody>
        </p:sp>
        <p:cxnSp>
          <p:nvCxnSpPr>
            <p:cNvPr id="9" name="Gerade Verbindung 8"/>
            <p:cNvCxnSpPr>
              <a:cxnSpLocks noChangeShapeType="1"/>
              <a:stCxn id="20502" idx="2"/>
            </p:cNvCxnSpPr>
            <p:nvPr/>
          </p:nvCxnSpPr>
          <p:spPr bwMode="auto">
            <a:xfrm>
              <a:off x="1905268" y="2612753"/>
              <a:ext cx="465373" cy="36190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7411" name="Gruppierung 17410"/>
          <p:cNvGrpSpPr>
            <a:grpSpLocks/>
          </p:cNvGrpSpPr>
          <p:nvPr/>
        </p:nvGrpSpPr>
        <p:grpSpPr bwMode="auto">
          <a:xfrm>
            <a:off x="2176463" y="1408113"/>
            <a:ext cx="831850" cy="1400175"/>
            <a:chOff x="2176478" y="1407771"/>
            <a:chExt cx="831142" cy="1399768"/>
          </a:xfrm>
        </p:grpSpPr>
        <p:sp>
          <p:nvSpPr>
            <p:cNvPr id="20500" name="Textfeld 12"/>
            <p:cNvSpPr txBox="1">
              <a:spLocks noChangeArrowheads="1"/>
            </p:cNvSpPr>
            <p:nvPr/>
          </p:nvSpPr>
          <p:spPr bwMode="auto">
            <a:xfrm>
              <a:off x="2176478" y="1407771"/>
              <a:ext cx="53497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de-DE" altLang="de-DE" sz="1400">
                  <a:latin typeface="Calibri" pitchFamily="34" charset="0"/>
                </a:rPr>
                <a:t>RICH</a:t>
              </a:r>
            </a:p>
          </p:txBody>
        </p:sp>
        <p:cxnSp>
          <p:nvCxnSpPr>
            <p:cNvPr id="12" name="Gerade Verbindung 11"/>
            <p:cNvCxnSpPr>
              <a:cxnSpLocks noChangeShapeType="1"/>
              <a:stCxn id="20500" idx="2"/>
            </p:cNvCxnSpPr>
            <p:nvPr/>
          </p:nvCxnSpPr>
          <p:spPr bwMode="auto">
            <a:xfrm>
              <a:off x="2444537" y="1715656"/>
              <a:ext cx="563083" cy="109188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7412" name="Gruppierung 17411"/>
          <p:cNvGrpSpPr>
            <a:grpSpLocks/>
          </p:cNvGrpSpPr>
          <p:nvPr/>
        </p:nvGrpSpPr>
        <p:grpSpPr bwMode="auto">
          <a:xfrm>
            <a:off x="4489450" y="4768850"/>
            <a:ext cx="2303463" cy="1344613"/>
            <a:chOff x="4489450" y="4768850"/>
            <a:chExt cx="2303339" cy="1343830"/>
          </a:xfrm>
        </p:grpSpPr>
        <p:sp>
          <p:nvSpPr>
            <p:cNvPr id="20498" name="Textfeld 15"/>
            <p:cNvSpPr txBox="1">
              <a:spLocks noChangeArrowheads="1"/>
            </p:cNvSpPr>
            <p:nvPr/>
          </p:nvSpPr>
          <p:spPr bwMode="auto">
            <a:xfrm>
              <a:off x="5603842" y="5804903"/>
              <a:ext cx="118894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de-DE" altLang="de-DE" sz="1400">
                  <a:solidFill>
                    <a:schemeClr val="bg1"/>
                  </a:solidFill>
                  <a:latin typeface="Calibri" pitchFamily="34" charset="0"/>
                </a:rPr>
                <a:t>Muon System</a:t>
              </a:r>
            </a:p>
          </p:txBody>
        </p:sp>
        <p:cxnSp>
          <p:nvCxnSpPr>
            <p:cNvPr id="15" name="Gerade Verbindung 14"/>
            <p:cNvCxnSpPr>
              <a:cxnSpLocks noChangeShapeType="1"/>
              <a:stCxn id="20498" idx="1"/>
            </p:cNvCxnSpPr>
            <p:nvPr/>
          </p:nvCxnSpPr>
          <p:spPr bwMode="auto">
            <a:xfrm flipH="1" flipV="1">
              <a:off x="4489450" y="4768850"/>
              <a:ext cx="1114365" cy="1189932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7410" name="Gruppierung 17409"/>
          <p:cNvGrpSpPr>
            <a:grpSpLocks/>
          </p:cNvGrpSpPr>
          <p:nvPr/>
        </p:nvGrpSpPr>
        <p:grpSpPr bwMode="auto">
          <a:xfrm>
            <a:off x="3454400" y="1252538"/>
            <a:ext cx="479425" cy="665162"/>
            <a:chOff x="3454502" y="1252394"/>
            <a:chExt cx="480094" cy="665306"/>
          </a:xfrm>
        </p:grpSpPr>
        <p:sp>
          <p:nvSpPr>
            <p:cNvPr id="20496" name="Textfeld 18"/>
            <p:cNvSpPr txBox="1">
              <a:spLocks noChangeArrowheads="1"/>
            </p:cNvSpPr>
            <p:nvPr/>
          </p:nvSpPr>
          <p:spPr bwMode="auto">
            <a:xfrm>
              <a:off x="3454502" y="1252394"/>
              <a:ext cx="48009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de-DE" altLang="de-DE" sz="1400">
                  <a:latin typeface="Calibri" pitchFamily="34" charset="0"/>
                </a:rPr>
                <a:t>TRD</a:t>
              </a:r>
            </a:p>
          </p:txBody>
        </p:sp>
        <p:cxnSp>
          <p:nvCxnSpPr>
            <p:cNvPr id="22" name="Gerade Verbindung 21"/>
            <p:cNvCxnSpPr>
              <a:cxnSpLocks noChangeShapeType="1"/>
              <a:stCxn id="20496" idx="2"/>
            </p:cNvCxnSpPr>
            <p:nvPr/>
          </p:nvCxnSpPr>
          <p:spPr bwMode="auto">
            <a:xfrm>
              <a:off x="3694550" y="1560436"/>
              <a:ext cx="192355" cy="35726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1" name="Gruppierung 30"/>
          <p:cNvGrpSpPr>
            <a:grpSpLocks/>
          </p:cNvGrpSpPr>
          <p:nvPr/>
        </p:nvGrpSpPr>
        <p:grpSpPr bwMode="auto">
          <a:xfrm>
            <a:off x="7251700" y="3167063"/>
            <a:ext cx="954088" cy="307975"/>
            <a:chOff x="7251706" y="3166475"/>
            <a:chExt cx="953905" cy="307777"/>
          </a:xfrm>
        </p:grpSpPr>
        <p:sp>
          <p:nvSpPr>
            <p:cNvPr id="20494" name="Textfeld 20"/>
            <p:cNvSpPr txBox="1">
              <a:spLocks noChangeArrowheads="1"/>
            </p:cNvSpPr>
            <p:nvPr/>
          </p:nvSpPr>
          <p:spPr bwMode="auto">
            <a:xfrm>
              <a:off x="7735247" y="3166475"/>
              <a:ext cx="4703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de-DE" altLang="de-DE" sz="1400">
                  <a:solidFill>
                    <a:schemeClr val="bg1"/>
                  </a:solidFill>
                  <a:latin typeface="Calibri" pitchFamily="34" charset="0"/>
                </a:rPr>
                <a:t>PSD</a:t>
              </a:r>
            </a:p>
          </p:txBody>
        </p:sp>
        <p:cxnSp>
          <p:nvCxnSpPr>
            <p:cNvPr id="26" name="Gerade Verbindung 25"/>
            <p:cNvCxnSpPr>
              <a:cxnSpLocks noChangeShapeType="1"/>
              <a:stCxn id="20494" idx="1"/>
            </p:cNvCxnSpPr>
            <p:nvPr/>
          </p:nvCxnSpPr>
          <p:spPr bwMode="auto">
            <a:xfrm flipH="1">
              <a:off x="7251706" y="3320363"/>
              <a:ext cx="484095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7408" name="Gruppierung 17407"/>
          <p:cNvGrpSpPr>
            <a:grpSpLocks/>
          </p:cNvGrpSpPr>
          <p:nvPr/>
        </p:nvGrpSpPr>
        <p:grpSpPr bwMode="auto">
          <a:xfrm>
            <a:off x="6097588" y="1255713"/>
            <a:ext cx="474662" cy="1004887"/>
            <a:chOff x="6098061" y="1255874"/>
            <a:chExt cx="473520" cy="1004726"/>
          </a:xfrm>
        </p:grpSpPr>
        <p:sp>
          <p:nvSpPr>
            <p:cNvPr id="20492" name="Textfeld 19"/>
            <p:cNvSpPr txBox="1">
              <a:spLocks noChangeArrowheads="1"/>
            </p:cNvSpPr>
            <p:nvPr/>
          </p:nvSpPr>
          <p:spPr bwMode="auto">
            <a:xfrm>
              <a:off x="6098061" y="1255874"/>
              <a:ext cx="47352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de-DE" altLang="de-DE" sz="1400">
                  <a:solidFill>
                    <a:schemeClr val="bg1"/>
                  </a:solidFill>
                  <a:latin typeface="Calibri" pitchFamily="34" charset="0"/>
                </a:rPr>
                <a:t>TOF</a:t>
              </a:r>
            </a:p>
          </p:txBody>
        </p:sp>
        <p:cxnSp>
          <p:nvCxnSpPr>
            <p:cNvPr id="29" name="Gerade Verbindung 28"/>
            <p:cNvCxnSpPr>
              <a:cxnSpLocks noChangeShapeType="1"/>
            </p:cNvCxnSpPr>
            <p:nvPr/>
          </p:nvCxnSpPr>
          <p:spPr bwMode="auto">
            <a:xfrm flipH="1" flipV="1">
              <a:off x="6362535" y="1560625"/>
              <a:ext cx="153618" cy="69997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25" name="Picture 4" descr="http://www.fair-center.eu/typo3temp/pics/8eed0411a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36" y="532472"/>
            <a:ext cx="1143000" cy="155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44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5073196"/>
            <a:ext cx="6607516" cy="779866"/>
          </a:xfrm>
        </p:spPr>
        <p:txBody>
          <a:bodyPr/>
          <a:lstStyle/>
          <a:p>
            <a:r>
              <a:rPr lang="en-US" dirty="0" smtClean="0"/>
              <a:t>Thank you to all of you for making this conference a success and ...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5853063"/>
            <a:ext cx="6400800" cy="58466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1240187" y="5048172"/>
            <a:ext cx="6607516" cy="779866"/>
          </a:xfrm>
          <a:prstGeom prst="rect">
            <a:avLst/>
          </a:prstGeom>
        </p:spPr>
        <p:txBody>
          <a:bodyPr vert="horz" lIns="91350" tIns="45677" rIns="91350" bIns="45677" rtlCol="0" anchor="b" anchorCtr="0">
            <a:noAutofit/>
          </a:bodyPr>
          <a:lstStyle>
            <a:lvl1pPr algn="ctr" defTabSz="456772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thank you to the organizers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99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>
                <a:solidFill>
                  <a:prstClr val="white"/>
                </a:solidFill>
              </a:rPr>
              <a:pPr/>
              <a:t>38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>
                <a:solidFill>
                  <a:prstClr val="black"/>
                </a:solidFill>
              </a:rPr>
              <a:t>11.07.2015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black"/>
                </a:solidFill>
              </a:rPr>
              <a:t>Yvonne Leifels - SQM 2015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26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>
                <a:solidFill>
                  <a:prstClr val="white"/>
                </a:solidFill>
              </a:rPr>
              <a:pPr/>
              <a:t>39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>
                <a:solidFill>
                  <a:prstClr val="black"/>
                </a:solidFill>
              </a:rPr>
              <a:t>11.07.2015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black"/>
                </a:solidFill>
              </a:rPr>
              <a:t>Yvonne Leifels - SQM 2015</a:t>
            </a:r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95" y="35626"/>
            <a:ext cx="8868093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603169" y="1047350"/>
            <a:ext cx="2030680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Oliver Arnold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5952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Investigation of Strangeness in Quark Matter at Low Energies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Environment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moderate temperatures and high baryonic densities</a:t>
            </a:r>
          </a:p>
          <a:p>
            <a:pPr marL="0" indent="0">
              <a:buNone/>
            </a:pPr>
            <a:r>
              <a:rPr lang="en-US" dirty="0" smtClean="0"/>
              <a:t>Study</a:t>
            </a:r>
            <a:endParaRPr lang="en-US" dirty="0"/>
          </a:p>
          <a:p>
            <a:r>
              <a:rPr lang="en-US" dirty="0" smtClean="0"/>
              <a:t>strange particle production</a:t>
            </a:r>
          </a:p>
          <a:p>
            <a:pPr lvl="1"/>
            <a:r>
              <a:rPr lang="en-US" dirty="0" smtClean="0"/>
              <a:t>produced during the collision</a:t>
            </a:r>
          </a:p>
          <a:p>
            <a:pPr lvl="1"/>
            <a:r>
              <a:rPr lang="en-US" dirty="0" smtClean="0"/>
              <a:t>strangeness is conserved, high thresholds, sensitive to density</a:t>
            </a:r>
          </a:p>
          <a:p>
            <a:pPr lvl="1"/>
            <a:r>
              <a:rPr lang="en-US" dirty="0" smtClean="0"/>
              <a:t>limited experimental information on elementary reactions under strange particles</a:t>
            </a:r>
          </a:p>
          <a:p>
            <a:pPr lvl="1"/>
            <a:r>
              <a:rPr lang="en-US" dirty="0" smtClean="0"/>
              <a:t>strong couplings</a:t>
            </a:r>
            <a:endParaRPr lang="en-US" dirty="0"/>
          </a:p>
          <a:p>
            <a:r>
              <a:rPr lang="en-US" dirty="0"/>
              <a:t>collective </a:t>
            </a:r>
            <a:r>
              <a:rPr lang="en-US" dirty="0" smtClean="0"/>
              <a:t>flows (radial, v</a:t>
            </a:r>
            <a:r>
              <a:rPr lang="en-US" baseline="-25000" dirty="0" smtClean="0"/>
              <a:t>1</a:t>
            </a:r>
            <a:r>
              <a:rPr lang="en-US" dirty="0" smtClean="0"/>
              <a:t>, v</a:t>
            </a:r>
            <a:r>
              <a:rPr lang="en-US" baseline="-25000" dirty="0" smtClean="0"/>
              <a:t>2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/>
              <a:t>in – medium modifications of particles K</a:t>
            </a:r>
            <a:r>
              <a:rPr lang="en-US" baseline="30000" dirty="0" smtClean="0"/>
              <a:t>+/-</a:t>
            </a:r>
            <a:r>
              <a:rPr lang="en-US" dirty="0" smtClean="0"/>
              <a:t>, </a:t>
            </a:r>
            <a:r>
              <a:rPr lang="en-US" dirty="0">
                <a:latin typeface="Symbol" panose="05050102010706020507" pitchFamily="18" charset="2"/>
              </a:rPr>
              <a:t>r, </a:t>
            </a:r>
            <a:r>
              <a:rPr lang="en-US" dirty="0" smtClean="0">
                <a:latin typeface="Symbol" panose="05050102010706020507" pitchFamily="18" charset="2"/>
              </a:rPr>
              <a:t>w</a:t>
            </a:r>
          </a:p>
          <a:p>
            <a:r>
              <a:rPr lang="en-US" dirty="0" smtClean="0"/>
              <a:t>excitation </a:t>
            </a:r>
            <a:r>
              <a:rPr lang="en-US" dirty="0"/>
              <a:t>of </a:t>
            </a:r>
            <a:r>
              <a:rPr lang="en-US" dirty="0" smtClean="0"/>
              <a:t>resonances</a:t>
            </a:r>
          </a:p>
          <a:p>
            <a:r>
              <a:rPr lang="en-US" dirty="0" smtClean="0"/>
              <a:t>study </a:t>
            </a:r>
            <a:r>
              <a:rPr lang="en-US" dirty="0" err="1" smtClean="0"/>
              <a:t>thermalization</a:t>
            </a:r>
            <a:endParaRPr lang="en-US" dirty="0"/>
          </a:p>
          <a:p>
            <a:r>
              <a:rPr lang="en-US" dirty="0"/>
              <a:t>production of </a:t>
            </a:r>
            <a:r>
              <a:rPr lang="en-US" dirty="0" smtClean="0"/>
              <a:t>(hyper)nuclei </a:t>
            </a:r>
            <a:r>
              <a:rPr lang="en-US" dirty="0"/>
              <a:t>and search for </a:t>
            </a:r>
            <a:r>
              <a:rPr lang="en-US" dirty="0" smtClean="0"/>
              <a:t>exotica</a:t>
            </a:r>
            <a:r>
              <a:rPr lang="en-US" dirty="0" smtClean="0">
                <a:latin typeface="Symbol" panose="05050102010706020507" pitchFamily="18" charset="2"/>
              </a:rPr>
              <a:t> LL </a:t>
            </a:r>
            <a:r>
              <a:rPr lang="en-US" dirty="0" smtClean="0"/>
              <a:t>and </a:t>
            </a:r>
            <a:r>
              <a:rPr lang="en-US" dirty="0" smtClean="0">
                <a:latin typeface="Symbol" panose="05050102010706020507" pitchFamily="18" charset="2"/>
              </a:rPr>
              <a:t>L</a:t>
            </a:r>
            <a:r>
              <a:rPr lang="en-US" dirty="0" smtClean="0"/>
              <a:t>n</a:t>
            </a:r>
          </a:p>
          <a:p>
            <a:r>
              <a:rPr lang="en-US" dirty="0" smtClean="0"/>
              <a:t>search for the critical point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>
                <a:solidFill>
                  <a:prstClr val="white"/>
                </a:solidFill>
              </a:rPr>
              <a:pPr/>
              <a:t>4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>
                <a:solidFill>
                  <a:prstClr val="black"/>
                </a:solidFill>
              </a:rPr>
              <a:t>11.07.2015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black"/>
                </a:solidFill>
              </a:rPr>
              <a:t>Yvonne Leifels - SQM 2015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62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1790" y="1162613"/>
            <a:ext cx="2888912" cy="400099"/>
          </a:xfrm>
          <a:prstGeom prst="rect">
            <a:avLst/>
          </a:prstGeom>
        </p:spPr>
        <p:txBody>
          <a:bodyPr wrap="none" lIns="91350" tIns="45677" rIns="91350" bIns="45677">
            <a:spAutoFit/>
          </a:bodyPr>
          <a:lstStyle/>
          <a:p>
            <a:r>
              <a:rPr lang="en-GB" sz="2000" b="1" dirty="0">
                <a:cs typeface="Lucida Sans Unicode" charset="0"/>
              </a:rPr>
              <a:t>Elementary collisions</a:t>
            </a:r>
            <a:r>
              <a:rPr lang="de-DE" sz="2000" b="1" dirty="0">
                <a:cs typeface="Lucida Sans Unicode" charset="0"/>
              </a:rPr>
              <a:t> 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23" y="3337310"/>
            <a:ext cx="2122560" cy="228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463" y="3402634"/>
            <a:ext cx="2286720" cy="2449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5317583"/>
              </p:ext>
            </p:extLst>
          </p:nvPr>
        </p:nvGraphicFramePr>
        <p:xfrm>
          <a:off x="644147" y="1562706"/>
          <a:ext cx="3668665" cy="1696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03" name="Equation" r:id="rId6" imgW="2857320" imgH="1320480" progId="Equation.3">
                  <p:embed/>
                </p:oleObj>
              </mc:Choice>
              <mc:Fallback>
                <p:oleObj name="Equation" r:id="rId6" imgW="2857320" imgH="1320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147" y="1562706"/>
                        <a:ext cx="3668665" cy="1696890"/>
                      </a:xfrm>
                      <a:prstGeom prst="rect">
                        <a:avLst/>
                      </a:prstGeom>
                      <a:noFill/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41104" y="5754318"/>
            <a:ext cx="3386484" cy="646321"/>
          </a:xfrm>
          <a:prstGeom prst="rect">
            <a:avLst/>
          </a:prstGeom>
          <a:noFill/>
        </p:spPr>
        <p:txBody>
          <a:bodyPr wrap="none" lIns="91350" tIns="45677" rIns="91350" bIns="45677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Different production thresholds </a:t>
            </a:r>
          </a:p>
          <a:p>
            <a:r>
              <a:rPr lang="en-US" dirty="0"/>
              <a:t>f</a:t>
            </a:r>
            <a:r>
              <a:rPr lang="en-US" dirty="0" smtClean="0"/>
              <a:t>or K</a:t>
            </a:r>
            <a:r>
              <a:rPr lang="en-US" baseline="30000" dirty="0" smtClean="0"/>
              <a:t>+- </a:t>
            </a:r>
            <a:r>
              <a:rPr lang="en-US" dirty="0" smtClean="0"/>
              <a:t>due to quark content</a:t>
            </a:r>
            <a:endParaRPr lang="en-US" dirty="0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5517142" y="1148830"/>
            <a:ext cx="2713631" cy="393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563" tIns="42413" rIns="81563" bIns="42413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de-DE" sz="2000" b="1" dirty="0">
                <a:latin typeface="+mn-lt"/>
                <a:cs typeface="Lucida Sans Unicode" charset="0"/>
              </a:rPr>
              <a:t>Heavy-</a:t>
            </a:r>
            <a:r>
              <a:rPr lang="de-DE" sz="2000" b="1" dirty="0" err="1">
                <a:latin typeface="+mn-lt"/>
                <a:cs typeface="Lucida Sans Unicode" charset="0"/>
              </a:rPr>
              <a:t>ion</a:t>
            </a:r>
            <a:r>
              <a:rPr lang="de-DE" sz="2000" b="1" dirty="0">
                <a:latin typeface="+mn-lt"/>
                <a:cs typeface="Lucida Sans Unicode" charset="0"/>
              </a:rPr>
              <a:t> </a:t>
            </a:r>
            <a:r>
              <a:rPr lang="de-DE" sz="2000" b="1" dirty="0" err="1">
                <a:latin typeface="+mn-lt"/>
                <a:cs typeface="Lucida Sans Unicode" charset="0"/>
              </a:rPr>
              <a:t>collisions</a:t>
            </a:r>
            <a:r>
              <a:rPr lang="de-DE" sz="2000" b="1" u="sng" dirty="0">
                <a:latin typeface="+mn-lt"/>
                <a:cs typeface="Lucida Sans Unicode" charset="0"/>
              </a:rPr>
              <a:t> </a:t>
            </a:r>
            <a:endParaRPr lang="de-DE" sz="2000" b="1" u="sng" dirty="0">
              <a:latin typeface="+mn-lt"/>
              <a:cs typeface="Lucida Sans Unicode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4759" y="2605510"/>
            <a:ext cx="3018240" cy="162449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65412" y="1486627"/>
            <a:ext cx="4506386" cy="1191744"/>
          </a:xfrm>
          <a:prstGeom prst="rect">
            <a:avLst/>
          </a:prstGeom>
          <a:noFill/>
        </p:spPr>
        <p:txBody>
          <a:bodyPr wrap="square" lIns="82867" tIns="41434" rIns="82867" bIns="41434" rtlCol="0">
            <a:spAutoFit/>
          </a:bodyPr>
          <a:lstStyle/>
          <a:p>
            <a:pPr marL="285512" indent="-285512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Accumulation </a:t>
            </a:r>
            <a:r>
              <a:rPr lang="en-US" dirty="0" smtClean="0">
                <a:solidFill>
                  <a:schemeClr val="tx1"/>
                </a:solidFill>
              </a:rPr>
              <a:t>of energy in multi–step processes</a:t>
            </a:r>
          </a:p>
          <a:p>
            <a:pPr marL="285512" indent="-285512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Strangeness </a:t>
            </a:r>
            <a:r>
              <a:rPr lang="en-US" dirty="0" smtClean="0">
                <a:solidFill>
                  <a:schemeClr val="tx1"/>
                </a:solidFill>
              </a:rPr>
              <a:t>exchange reactions + potentials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tabLst>
                <a:tab pos="1527495" algn="l"/>
              </a:tabLst>
            </a:pPr>
            <a:r>
              <a:rPr lang="en-US" dirty="0"/>
              <a:t>Strangeness production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/>
          <a:srcRect t="6657" b="2204"/>
          <a:stretch/>
        </p:blipFill>
        <p:spPr>
          <a:xfrm>
            <a:off x="5435739" y="4068005"/>
            <a:ext cx="3603420" cy="244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 rot="5400000">
            <a:off x="7669676" y="4943409"/>
            <a:ext cx="1907392" cy="360747"/>
          </a:xfrm>
          <a:prstGeom prst="rect">
            <a:avLst/>
          </a:prstGeom>
          <a:noFill/>
        </p:spPr>
        <p:txBody>
          <a:bodyPr wrap="none" lIns="82867" tIns="41434" rIns="82867" bIns="41434" rtlCol="0">
            <a:spAutoFit/>
          </a:bodyPr>
          <a:lstStyle/>
          <a:p>
            <a:r>
              <a:rPr lang="en-US" i="1" dirty="0" err="1" smtClean="0">
                <a:solidFill>
                  <a:schemeClr val="tx1"/>
                </a:solidFill>
              </a:rPr>
              <a:t>Schaffner-Bielich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89419" y="4051244"/>
            <a:ext cx="2326258" cy="369322"/>
          </a:xfrm>
          <a:prstGeom prst="rect">
            <a:avLst/>
          </a:prstGeom>
          <a:noFill/>
        </p:spPr>
        <p:txBody>
          <a:bodyPr wrap="none" lIns="91350" tIns="45677" rIns="91350" bIns="45677" rtlCol="0">
            <a:spAutoFit/>
          </a:bodyPr>
          <a:lstStyle/>
          <a:p>
            <a:r>
              <a:rPr lang="en-US" dirty="0" smtClean="0"/>
              <a:t>In-medium potentials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134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Key players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442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lipse 9"/>
          <p:cNvSpPr/>
          <p:nvPr/>
        </p:nvSpPr>
        <p:spPr>
          <a:xfrm>
            <a:off x="422565" y="2469787"/>
            <a:ext cx="3615045" cy="332794"/>
          </a:xfrm>
          <a:prstGeom prst="ellipse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HADES and SHINE/NA61</a:t>
            </a:r>
            <a:endParaRPr lang="en-US" sz="2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>
                <a:solidFill>
                  <a:prstClr val="white"/>
                </a:solidFill>
              </a:rPr>
              <a:pPr/>
              <a:t>6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>
                <a:solidFill>
                  <a:prstClr val="black"/>
                </a:solidFill>
              </a:rPr>
              <a:t>11.07.2015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black"/>
                </a:solidFill>
              </a:rPr>
              <a:t>Yvonne Leifels - SQM 2015</a:t>
            </a:r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7" name="Bild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387" y="4163722"/>
            <a:ext cx="4251325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90" y="1245634"/>
            <a:ext cx="4071433" cy="2733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470065" y="1268110"/>
            <a:ext cx="4368720" cy="3046931"/>
          </a:xfrm>
          <a:prstGeom prst="rect">
            <a:avLst/>
          </a:prstGeom>
          <a:noFill/>
        </p:spPr>
        <p:txBody>
          <a:bodyPr wrap="square" lIns="91380" tIns="45692" rIns="91380" bIns="45692" rtlCol="0">
            <a:spAutoFit/>
          </a:bodyPr>
          <a:lstStyle/>
          <a:p>
            <a:r>
              <a:rPr lang="en-US" sz="2400" b="1" u="sng" dirty="0"/>
              <a:t>Data </a:t>
            </a:r>
            <a:r>
              <a:rPr lang="en-US" sz="2400" b="1" u="sng" dirty="0" smtClean="0"/>
              <a:t>taken:</a:t>
            </a:r>
            <a:endParaRPr lang="en-US" sz="2400" b="1" u="sng" dirty="0"/>
          </a:p>
          <a:p>
            <a:r>
              <a:rPr lang="en-US" sz="2400" dirty="0" err="1"/>
              <a:t>p+p</a:t>
            </a:r>
            <a:r>
              <a:rPr lang="en-US" sz="2400" dirty="0"/>
              <a:t>, p + </a:t>
            </a:r>
            <a:r>
              <a:rPr lang="en-US" sz="2400" dirty="0" err="1"/>
              <a:t>Nb</a:t>
            </a:r>
            <a:r>
              <a:rPr lang="en-US" sz="2400" dirty="0"/>
              <a:t> 	3.5 GeV</a:t>
            </a:r>
          </a:p>
          <a:p>
            <a:r>
              <a:rPr lang="en-US" sz="2400" dirty="0" err="1"/>
              <a:t>Ar+KCl</a:t>
            </a:r>
            <a:r>
              <a:rPr lang="en-US" sz="2400" dirty="0"/>
              <a:t>: 		1.76A GeV</a:t>
            </a:r>
          </a:p>
          <a:p>
            <a:r>
              <a:rPr lang="en-US" sz="2400" dirty="0"/>
              <a:t>Au+Au:		1.25A GeV</a:t>
            </a:r>
          </a:p>
          <a:p>
            <a:endParaRPr lang="en-US" sz="2400" u="sng" dirty="0"/>
          </a:p>
          <a:p>
            <a:endParaRPr lang="en-US" sz="2400" u="sng" dirty="0"/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65" y="3505239"/>
            <a:ext cx="3962047" cy="311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01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Strangeness at SIS energies</a:t>
            </a:r>
            <a:br>
              <a:rPr lang="en-US" dirty="0" smtClean="0"/>
            </a:br>
            <a:r>
              <a:rPr lang="en-US" dirty="0" smtClean="0"/>
              <a:t>1-2A GeV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95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08" y="1469269"/>
            <a:ext cx="4772160" cy="3370097"/>
          </a:xfrm>
          <a:prstGeom prst="rect">
            <a:avLst/>
          </a:prstGeom>
        </p:spPr>
      </p:pic>
      <p:pic>
        <p:nvPicPr>
          <p:cNvPr id="7" name="Picture 6" descr="KPHI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900" y="1492953"/>
            <a:ext cx="4373007" cy="3373182"/>
          </a:xfrm>
          <a:prstGeom prst="rect">
            <a:avLst/>
          </a:prstGeom>
        </p:spPr>
      </p:pic>
      <p:sp>
        <p:nvSpPr>
          <p:cNvPr id="32770" name="AutoShape 2"/>
          <p:cNvSpPr>
            <a:spLocks noChangeArrowheads="1"/>
          </p:cNvSpPr>
          <p:nvPr/>
        </p:nvSpPr>
        <p:spPr bwMode="auto">
          <a:xfrm>
            <a:off x="0" y="0"/>
            <a:ext cx="9144000" cy="838168"/>
          </a:xfrm>
          <a:prstGeom prst="roundRect">
            <a:avLst>
              <a:gd name="adj" fmla="val 176"/>
            </a:avLst>
          </a:prstGeom>
          <a:solidFill>
            <a:schemeClr val="tx1"/>
          </a:solidFill>
          <a:ln w="9360">
            <a:solidFill>
              <a:srgbClr val="4C4C4C"/>
            </a:solidFill>
            <a:round/>
            <a:headEnd/>
            <a:tailEnd/>
          </a:ln>
          <a:effectLst/>
          <a:extLst/>
        </p:spPr>
        <p:txBody>
          <a:bodyPr wrap="none" lIns="82936" tIns="41469" rIns="82936" bIns="41469" anchor="ctr"/>
          <a:lstStyle/>
          <a:p>
            <a:endParaRPr lang="en-US"/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78562" y="102251"/>
            <a:ext cx="8805600" cy="62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31999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sz="3600" dirty="0" err="1">
                <a:solidFill>
                  <a:schemeClr val="bg1"/>
                </a:solidFill>
                <a:latin typeface="+mj-lt"/>
              </a:rPr>
              <a:t>Φ</a:t>
            </a:r>
            <a:r>
              <a:rPr lang="en-GB" sz="3600" dirty="0">
                <a:solidFill>
                  <a:schemeClr val="bg1"/>
                </a:solidFill>
                <a:latin typeface="+mj-lt"/>
              </a:rPr>
              <a:t> and K</a:t>
            </a:r>
            <a:r>
              <a:rPr lang="en-GB" sz="3600" baseline="30000" dirty="0">
                <a:solidFill>
                  <a:schemeClr val="bg1"/>
                </a:solidFill>
                <a:latin typeface="+mj-lt"/>
              </a:rPr>
              <a:t>-</a:t>
            </a:r>
            <a:endParaRPr lang="en-GB" sz="3600" baseline="30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2413442" y="2655639"/>
            <a:ext cx="1766880" cy="1006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1" tIns="40816" rIns="81631" bIns="4081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endParaRPr lang="en-US"/>
          </a:p>
          <a:p>
            <a:pPr>
              <a:buClrTx/>
              <a:buFontTx/>
              <a:buNone/>
            </a:pPr>
            <a:endParaRPr lang="en-US"/>
          </a:p>
          <a:p>
            <a:pPr>
              <a:buClrTx/>
              <a:buFontTx/>
              <a:buNone/>
            </a:pPr>
            <a:endParaRPr lang="en-US"/>
          </a:p>
          <a:p>
            <a:pPr>
              <a:buClrTx/>
              <a:buFontTx/>
              <a:buNone/>
            </a:pP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18825" y="6303272"/>
            <a:ext cx="1941537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PhD H. </a:t>
            </a:r>
            <a:r>
              <a:rPr lang="en-US" dirty="0" err="1" smtClean="0">
                <a:solidFill>
                  <a:schemeClr val="tx1"/>
                </a:solidFill>
              </a:rPr>
              <a:t>Schuldes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6998" y="4876868"/>
            <a:ext cx="3790297" cy="314588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el-GR" sz="1500" dirty="0"/>
              <a:t>Φ</a:t>
            </a:r>
            <a:r>
              <a:rPr lang="en-US" sz="1500" dirty="0"/>
              <a:t> meson reconstructed via charged </a:t>
            </a:r>
            <a:r>
              <a:rPr lang="en-US" sz="1500" dirty="0" err="1"/>
              <a:t>kaons</a:t>
            </a:r>
            <a:endParaRPr lang="en-US" sz="1500" dirty="0"/>
          </a:p>
        </p:txBody>
      </p:sp>
      <p:sp>
        <p:nvSpPr>
          <p:cNvPr id="5" name="TextBox 4"/>
          <p:cNvSpPr txBox="1"/>
          <p:nvPr/>
        </p:nvSpPr>
        <p:spPr>
          <a:xfrm>
            <a:off x="5290492" y="5062109"/>
            <a:ext cx="3698926" cy="545421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en-US" sz="1500" dirty="0">
                <a:solidFill>
                  <a:srgbClr val="D850D0"/>
                </a:solidFill>
              </a:rPr>
              <a:t>Strong rise of </a:t>
            </a:r>
            <a:r>
              <a:rPr lang="el-GR" sz="1500" dirty="0">
                <a:solidFill>
                  <a:srgbClr val="D850D0"/>
                </a:solidFill>
              </a:rPr>
              <a:t>Φ</a:t>
            </a:r>
            <a:r>
              <a:rPr lang="de-DE" sz="1500" dirty="0">
                <a:solidFill>
                  <a:srgbClr val="D850D0"/>
                </a:solidFill>
              </a:rPr>
              <a:t>/K</a:t>
            </a:r>
            <a:r>
              <a:rPr lang="de-DE" sz="1500" baseline="30000" dirty="0">
                <a:solidFill>
                  <a:srgbClr val="D850D0"/>
                </a:solidFill>
              </a:rPr>
              <a:t>-</a:t>
            </a:r>
            <a:r>
              <a:rPr lang="de-DE" sz="1500" dirty="0">
                <a:solidFill>
                  <a:srgbClr val="D850D0"/>
                </a:solidFill>
              </a:rPr>
              <a:t> </a:t>
            </a:r>
            <a:r>
              <a:rPr lang="de-DE" sz="1500" dirty="0" err="1">
                <a:solidFill>
                  <a:srgbClr val="D850D0"/>
                </a:solidFill>
              </a:rPr>
              <a:t>ratio</a:t>
            </a:r>
            <a:r>
              <a:rPr lang="de-DE" sz="1500" dirty="0">
                <a:solidFill>
                  <a:srgbClr val="D850D0"/>
                </a:solidFill>
              </a:rPr>
              <a:t> </a:t>
            </a:r>
            <a:r>
              <a:rPr lang="de-DE" sz="1500" dirty="0" err="1">
                <a:solidFill>
                  <a:srgbClr val="D850D0"/>
                </a:solidFill>
              </a:rPr>
              <a:t>with</a:t>
            </a:r>
            <a:r>
              <a:rPr lang="de-DE" sz="1500" dirty="0">
                <a:solidFill>
                  <a:srgbClr val="D850D0"/>
                </a:solidFill>
              </a:rPr>
              <a:t> </a:t>
            </a:r>
            <a:r>
              <a:rPr lang="de-DE" sz="1500" dirty="0" err="1">
                <a:solidFill>
                  <a:srgbClr val="D850D0"/>
                </a:solidFill>
              </a:rPr>
              <a:t>decreasing</a:t>
            </a:r>
            <a:r>
              <a:rPr lang="de-DE" sz="1500" dirty="0">
                <a:solidFill>
                  <a:srgbClr val="D850D0"/>
                </a:solidFill>
              </a:rPr>
              <a:t> </a:t>
            </a:r>
          </a:p>
          <a:p>
            <a:r>
              <a:rPr lang="de-DE" sz="1500" dirty="0">
                <a:solidFill>
                  <a:srgbClr val="D850D0"/>
                </a:solidFill>
              </a:rPr>
              <a:t>beam </a:t>
            </a:r>
            <a:r>
              <a:rPr lang="de-DE" sz="1500" dirty="0" err="1">
                <a:solidFill>
                  <a:srgbClr val="D850D0"/>
                </a:solidFill>
              </a:rPr>
              <a:t>energy</a:t>
            </a:r>
            <a:r>
              <a:rPr lang="en-US" sz="1500" dirty="0">
                <a:solidFill>
                  <a:srgbClr val="D850D0"/>
                </a:solidFill>
              </a:rPr>
              <a:t> as predicted by stat. model </a:t>
            </a:r>
            <a:endParaRPr lang="en-US" sz="1500" dirty="0">
              <a:solidFill>
                <a:srgbClr val="D850D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19382" y="6368596"/>
            <a:ext cx="1929211" cy="314588"/>
          </a:xfrm>
          <a:prstGeom prst="rect">
            <a:avLst/>
          </a:prstGeom>
        </p:spPr>
        <p:txBody>
          <a:bodyPr wrap="none" lIns="82945" tIns="41473" rIns="82945" bIns="41473">
            <a:spAutoFit/>
          </a:bodyPr>
          <a:lstStyle/>
          <a:p>
            <a:r>
              <a:rPr lang="en-US" sz="1500" baseline="30000" dirty="0"/>
              <a:t>#</a:t>
            </a:r>
            <a:r>
              <a:rPr lang="en-US" sz="1500" dirty="0"/>
              <a:t> </a:t>
            </a:r>
            <a:r>
              <a:rPr lang="en-US" sz="1500" dirty="0"/>
              <a:t>ratio at mid-rapidity</a:t>
            </a:r>
            <a:endParaRPr lang="en-US" sz="1500" dirty="0"/>
          </a:p>
        </p:txBody>
      </p:sp>
      <p:sp>
        <p:nvSpPr>
          <p:cNvPr id="8" name="Rectangle 7"/>
          <p:cNvSpPr/>
          <p:nvPr/>
        </p:nvSpPr>
        <p:spPr>
          <a:xfrm>
            <a:off x="8491049" y="1750348"/>
            <a:ext cx="252470" cy="360755"/>
          </a:xfrm>
          <a:prstGeom prst="rect">
            <a:avLst/>
          </a:prstGeom>
        </p:spPr>
        <p:txBody>
          <a:bodyPr wrap="none" lIns="82945" tIns="41473" rIns="82945" bIns="41473">
            <a:spAutoFit/>
          </a:bodyPr>
          <a:lstStyle/>
          <a:p>
            <a:r>
              <a:rPr lang="en-US" baseline="30000" dirty="0">
                <a:solidFill>
                  <a:schemeClr val="tx1"/>
                </a:solidFill>
              </a:rPr>
              <a:t>#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5969" y="3494324"/>
            <a:ext cx="1371600" cy="30480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178562" y="6169206"/>
            <a:ext cx="3589361" cy="461618"/>
          </a:xfrm>
          <a:prstGeom prst="rect">
            <a:avLst/>
          </a:prstGeom>
          <a:solidFill>
            <a:schemeClr val="tx1"/>
          </a:solidFill>
        </p:spPr>
        <p:txBody>
          <a:bodyPr wrap="square" lIns="91360" tIns="45682" rIns="91360" bIns="45682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FFFF00"/>
                </a:solidFill>
              </a:rPr>
              <a:t>Manuel Lorenz</a:t>
            </a:r>
          </a:p>
        </p:txBody>
      </p:sp>
      <p:pic>
        <p:nvPicPr>
          <p:cNvPr id="14" name="Picture 8" descr="https://www.e12.ph.tum.de/groups/kcluster/Pictures/Logos/hade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8" y="5092436"/>
            <a:ext cx="1195552" cy="104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652549" y="1022834"/>
            <a:ext cx="5793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Au + Au 1.25A GeV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12514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/>
          <p:cNvSpPr>
            <a:spLocks noChangeArrowheads="1"/>
          </p:cNvSpPr>
          <p:nvPr/>
        </p:nvSpPr>
        <p:spPr bwMode="auto">
          <a:xfrm>
            <a:off x="0" y="0"/>
            <a:ext cx="9144000" cy="838168"/>
          </a:xfrm>
          <a:prstGeom prst="roundRect">
            <a:avLst>
              <a:gd name="adj" fmla="val 176"/>
            </a:avLst>
          </a:prstGeom>
          <a:solidFill>
            <a:schemeClr val="tx1"/>
          </a:solidFill>
          <a:ln w="9360">
            <a:solidFill>
              <a:srgbClr val="4C4C4C"/>
            </a:solidFill>
            <a:round/>
            <a:headEnd/>
            <a:tailEnd/>
          </a:ln>
          <a:effectLst/>
          <a:extLst/>
        </p:spPr>
        <p:txBody>
          <a:bodyPr wrap="none" lIns="82910" tIns="41455" rIns="82910" bIns="41455" anchor="ctr"/>
          <a:lstStyle/>
          <a:p>
            <a:endParaRPr lang="en-US"/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78562" y="102251"/>
            <a:ext cx="8805600" cy="62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31989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sz="3600" dirty="0">
                <a:solidFill>
                  <a:schemeClr val="bg1"/>
                </a:solidFill>
                <a:latin typeface="+mj-lt"/>
              </a:rPr>
              <a:t>Statistical </a:t>
            </a:r>
            <a:r>
              <a:rPr lang="de-DE" sz="3600" dirty="0" err="1">
                <a:solidFill>
                  <a:schemeClr val="bg1"/>
                </a:solidFill>
                <a:latin typeface="+mj-lt"/>
              </a:rPr>
              <a:t>model</a:t>
            </a:r>
            <a:r>
              <a:rPr lang="de-DE" sz="3600" dirty="0">
                <a:solidFill>
                  <a:schemeClr val="bg1"/>
                </a:solidFill>
                <a:latin typeface="+mj-lt"/>
              </a:rPr>
              <a:t> fit: </a:t>
            </a:r>
            <a:r>
              <a:rPr lang="de-DE" sz="3600" dirty="0" err="1">
                <a:solidFill>
                  <a:schemeClr val="bg1"/>
                </a:solidFill>
                <a:latin typeface="+mj-lt"/>
              </a:rPr>
              <a:t>first</a:t>
            </a:r>
            <a:r>
              <a:rPr lang="de-DE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3600" dirty="0" err="1">
                <a:solidFill>
                  <a:schemeClr val="bg1"/>
                </a:solidFill>
                <a:latin typeface="+mj-lt"/>
              </a:rPr>
              <a:t>attempt</a:t>
            </a:r>
            <a:r>
              <a:rPr lang="de-DE" sz="3600" dirty="0">
                <a:solidFill>
                  <a:schemeClr val="bg1"/>
                </a:solidFill>
                <a:latin typeface="+mj-lt"/>
              </a:rPr>
              <a:t> Au+Au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2413442" y="2778474"/>
            <a:ext cx="1766880" cy="1006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06" tIns="40803" rIns="81606" bIns="4080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endParaRPr lang="en-US"/>
          </a:p>
          <a:p>
            <a:pPr>
              <a:buClrTx/>
              <a:buFontTx/>
              <a:buNone/>
            </a:pPr>
            <a:endParaRPr lang="en-US"/>
          </a:p>
          <a:p>
            <a:pPr>
              <a:buClrTx/>
              <a:buFontTx/>
              <a:buNone/>
            </a:pPr>
            <a:endParaRPr lang="en-US"/>
          </a:p>
          <a:p>
            <a:pPr>
              <a:buClrTx/>
              <a:buFontTx/>
              <a:buNone/>
            </a:pP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270" y="1004182"/>
            <a:ext cx="4197640" cy="35275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5" y="1004182"/>
            <a:ext cx="4898812" cy="37234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56574" y="4761872"/>
            <a:ext cx="7772156" cy="1995048"/>
          </a:xfrm>
          <a:prstGeom prst="rect">
            <a:avLst/>
          </a:prstGeom>
          <a:noFill/>
        </p:spPr>
        <p:txBody>
          <a:bodyPr wrap="none" lIns="82918" tIns="41460" rIns="82918" bIns="41460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First attempt of statistical model fit to ratios gives reasonable values: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				T= 47±5 </a:t>
            </a:r>
            <a:r>
              <a:rPr lang="en-US" dirty="0" smtClean="0">
                <a:solidFill>
                  <a:schemeClr val="tx1"/>
                </a:solidFill>
              </a:rPr>
              <a:t>MeV</a:t>
            </a:r>
            <a:r>
              <a:rPr lang="en-US" dirty="0" smtClean="0">
                <a:solidFill>
                  <a:schemeClr val="tx1"/>
                </a:solidFill>
              </a:rPr>
              <a:t>			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chemeClr val="tx1"/>
                </a:solidFill>
              </a:rPr>
              <a:t>					µ</a:t>
            </a:r>
            <a:r>
              <a:rPr lang="en-US" baseline="-25000" dirty="0" smtClean="0">
                <a:solidFill>
                  <a:schemeClr val="tx1"/>
                </a:solidFill>
              </a:rPr>
              <a:t>B</a:t>
            </a:r>
            <a:r>
              <a:rPr lang="en-US" dirty="0" smtClean="0">
                <a:solidFill>
                  <a:schemeClr val="tx1"/>
                </a:solidFill>
              </a:rPr>
              <a:t>= 799±34 </a:t>
            </a:r>
            <a:r>
              <a:rPr lang="en-US" dirty="0" smtClean="0">
                <a:solidFill>
                  <a:schemeClr val="tx1"/>
                </a:solidFill>
              </a:rPr>
              <a:t>MeV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chemeClr val="tx1"/>
                </a:solidFill>
              </a:rPr>
              <a:t>					</a:t>
            </a:r>
            <a:r>
              <a:rPr lang="en-US" dirty="0" err="1" smtClean="0">
                <a:solidFill>
                  <a:schemeClr val="tx1"/>
                </a:solidFill>
              </a:rPr>
              <a:t>R</a:t>
            </a:r>
            <a:r>
              <a:rPr lang="en-US" baseline="-25000" dirty="0" err="1" smtClean="0">
                <a:solidFill>
                  <a:schemeClr val="tx1"/>
                </a:solidFill>
              </a:rPr>
              <a:t>c</a:t>
            </a:r>
            <a:r>
              <a:rPr lang="en-US" dirty="0" smtClean="0">
                <a:solidFill>
                  <a:schemeClr val="tx1"/>
                </a:solidFill>
              </a:rPr>
              <a:t>/</a:t>
            </a:r>
            <a:r>
              <a:rPr lang="en-US" dirty="0" err="1" smtClean="0">
                <a:solidFill>
                  <a:schemeClr val="tx1"/>
                </a:solidFill>
              </a:rPr>
              <a:t>R</a:t>
            </a:r>
            <a:r>
              <a:rPr lang="en-US" baseline="-25000" dirty="0" err="1" smtClean="0">
                <a:solidFill>
                  <a:schemeClr val="tx1"/>
                </a:solidFill>
              </a:rPr>
              <a:t>v</a:t>
            </a:r>
            <a:r>
              <a:rPr lang="en-US" dirty="0" smtClean="0">
                <a:solidFill>
                  <a:schemeClr val="tx1"/>
                </a:solidFill>
              </a:rPr>
              <a:t>= 0.3±0.2	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smtClean="0">
                <a:solidFill>
                  <a:schemeClr val="tx1"/>
                </a:solidFill>
              </a:rPr>
              <a:t>no systematical errors!!)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5650" y="2833264"/>
            <a:ext cx="1371600" cy="304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7715" y="1200155"/>
            <a:ext cx="1371600" cy="304800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766654" y="6563758"/>
            <a:ext cx="6593760" cy="262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15" tIns="40807" rIns="81615" bIns="40807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sz="1300" dirty="0">
                <a:cs typeface="MS Gothic" charset="0"/>
              </a:rPr>
              <a:t>THERMUS:    S. Wheaton, </a:t>
            </a:r>
            <a:r>
              <a:rPr lang="de-DE" sz="1300" dirty="0" err="1">
                <a:cs typeface="MS Gothic" charset="0"/>
              </a:rPr>
              <a:t>J.Cleymans</a:t>
            </a:r>
            <a:r>
              <a:rPr lang="de-DE" sz="1300" dirty="0">
                <a:cs typeface="MS Gothic" charset="0"/>
              </a:rPr>
              <a:t>: Comput.Phys.Commun.180:84-106,2009</a:t>
            </a:r>
          </a:p>
        </p:txBody>
      </p:sp>
      <p:sp>
        <p:nvSpPr>
          <p:cNvPr id="7" name="Rechteck 6"/>
          <p:cNvSpPr/>
          <p:nvPr/>
        </p:nvSpPr>
        <p:spPr bwMode="auto">
          <a:xfrm>
            <a:off x="1371443" y="1134831"/>
            <a:ext cx="1632937" cy="5879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18" tIns="41460" rIns="82918" bIns="41460" numCol="1" spcCol="0" rtlCol="0" anchor="t" anchorCtr="0" compatLnSpc="1">
            <a:prstTxWarp prst="textNoShape">
              <a:avLst/>
            </a:prstTxWarp>
          </a:bodyPr>
          <a:lstStyle/>
          <a:p>
            <a:pPr defTabSz="41459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600">
              <a:solidFill>
                <a:schemeClr val="bg1"/>
              </a:solidFill>
              <a:latin typeface="Arial" charset="0"/>
              <a:ea typeface="ＭＳ Ｐゴシック" charset="0"/>
              <a:cs typeface="SimSun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371442" y="1106339"/>
            <a:ext cx="2351430" cy="591587"/>
          </a:xfrm>
          <a:prstGeom prst="rect">
            <a:avLst/>
          </a:prstGeom>
          <a:noFill/>
        </p:spPr>
        <p:txBody>
          <a:bodyPr wrap="square" lIns="82918" tIns="41460" rIns="82918" bIns="41460" rtlCol="0">
            <a:spAutoFit/>
          </a:bodyPr>
          <a:lstStyle/>
          <a:p>
            <a:r>
              <a:rPr lang="en-US" sz="1100" dirty="0"/>
              <a:t>Data √s = 2.4 GeV</a:t>
            </a:r>
          </a:p>
          <a:p>
            <a:r>
              <a:rPr lang="en-US" sz="1100" dirty="0"/>
              <a:t>T = 47±5 MeV, </a:t>
            </a:r>
            <a:r>
              <a:rPr lang="el-GR" sz="1100" dirty="0"/>
              <a:t>μ</a:t>
            </a:r>
            <a:r>
              <a:rPr lang="de-DE" sz="1100" dirty="0"/>
              <a:t> = 799±34 </a:t>
            </a:r>
            <a:r>
              <a:rPr lang="de-DE" sz="1100" dirty="0" err="1"/>
              <a:t>MeV</a:t>
            </a:r>
            <a:endParaRPr lang="de-DE" sz="1100" dirty="0"/>
          </a:p>
          <a:p>
            <a:r>
              <a:rPr lang="de-DE" sz="1100" dirty="0" err="1"/>
              <a:t>R</a:t>
            </a:r>
            <a:r>
              <a:rPr lang="de-DE" sz="1100" baseline="-25000" dirty="0" err="1"/>
              <a:t>c</a:t>
            </a:r>
            <a:r>
              <a:rPr lang="de-DE" sz="1100" dirty="0"/>
              <a:t>/</a:t>
            </a:r>
            <a:r>
              <a:rPr lang="de-DE" sz="1100" dirty="0" err="1"/>
              <a:t>R</a:t>
            </a:r>
            <a:r>
              <a:rPr lang="de-DE" sz="1100" baseline="-25000" dirty="0" err="1"/>
              <a:t>v</a:t>
            </a:r>
            <a:r>
              <a:rPr lang="de-DE" sz="1100" dirty="0"/>
              <a:t> = 0.33±0.20</a:t>
            </a:r>
            <a:endParaRPr lang="en-US" sz="1100" dirty="0"/>
          </a:p>
        </p:txBody>
      </p:sp>
      <p:sp>
        <p:nvSpPr>
          <p:cNvPr id="8" name="Textfeld 7"/>
          <p:cNvSpPr txBox="1"/>
          <p:nvPr/>
        </p:nvSpPr>
        <p:spPr>
          <a:xfrm>
            <a:off x="848902" y="2767942"/>
            <a:ext cx="2090160" cy="360755"/>
          </a:xfrm>
          <a:prstGeom prst="rect">
            <a:avLst/>
          </a:prstGeom>
          <a:noFill/>
        </p:spPr>
        <p:txBody>
          <a:bodyPr wrap="square" lIns="82918" tIns="41460" rIns="82918" bIns="41460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Au+Au 1.25A GeV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99302" y="6067441"/>
            <a:ext cx="3053332" cy="461618"/>
          </a:xfrm>
          <a:prstGeom prst="rect">
            <a:avLst/>
          </a:prstGeom>
          <a:solidFill>
            <a:schemeClr val="tx1"/>
          </a:solidFill>
        </p:spPr>
        <p:txBody>
          <a:bodyPr wrap="square" lIns="91360" tIns="45682" rIns="91360" bIns="45682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FFFF00"/>
                </a:solidFill>
              </a:rPr>
              <a:t>Manuel Lorenz</a:t>
            </a:r>
          </a:p>
        </p:txBody>
      </p:sp>
      <p:pic>
        <p:nvPicPr>
          <p:cNvPr id="15" name="Picture 8" descr="https://www.e12.ph.tum.de/groups/kcluster/Pictures/Logos/hade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8" y="5092436"/>
            <a:ext cx="1195552" cy="104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6635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theme1.xml><?xml version="1.0" encoding="utf-8"?>
<a:theme xmlns:a="http://schemas.openxmlformats.org/drawingml/2006/main" name="gsi-folienmaster-2014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10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4_gsi-folienmaster-2014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1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SimSun"/>
      </a:majorFont>
      <a:minorFont>
        <a:latin typeface="Arial"/>
        <a:ea typeface="ＭＳ Ｐゴシック"/>
        <a:cs typeface="SimSu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SimSu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SimSun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gsi-folienmaster-2014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SimSun"/>
      </a:majorFont>
      <a:minorFont>
        <a:latin typeface="Arial"/>
        <a:ea typeface="ＭＳ Ｐゴシック"/>
        <a:cs typeface="SimSu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SimSu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SimSun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Times New Roman"/>
        <a:ea typeface="Times New Roman"/>
        <a:cs typeface="Times New Roma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46892" tIns="46892" rIns="46892" bIns="46892" numCol="1" spcCol="38100" rtlCol="0" anchor="ctr">
        <a:spAutoFit/>
      </a:bodyPr>
      <a:lstStyle>
        <a:defPPr marL="40639" marR="40639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</a:spPr>
      <a:bodyPr rot="0" spcFirstLastPara="1" vertOverflow="overflow" horzOverflow="overflow" vert="horz" wrap="square" lIns="46892" tIns="46892" rIns="46892" bIns="46892" numCol="1" spcCol="38100" rtlCol="0" anchor="ctr">
        <a:spAutoFit/>
      </a:bodyPr>
      <a:lstStyle>
        <a:defPPr marL="40639" marR="40639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Times New Roman"/>
        <a:ea typeface="Times New Roman"/>
        <a:cs typeface="Times New Roma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46892" tIns="46892" rIns="46892" bIns="46892" numCol="1" spcCol="38100" rtlCol="0" anchor="ctr">
        <a:spAutoFit/>
      </a:bodyPr>
      <a:lstStyle>
        <a:defPPr marL="40639" marR="40639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</a:spPr>
      <a:bodyPr rot="0" spcFirstLastPara="1" vertOverflow="overflow" horzOverflow="overflow" vert="horz" wrap="square" lIns="46892" tIns="46892" rIns="46892" bIns="46892" numCol="1" spcCol="38100" rtlCol="0" anchor="ctr">
        <a:spAutoFit/>
      </a:bodyPr>
      <a:lstStyle>
        <a:defPPr marL="40639" marR="40639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2_gsi-folienmaster-2014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9.xml><?xml version="1.0" encoding="utf-8"?>
<a:theme xmlns:a="http://schemas.openxmlformats.org/drawingml/2006/main" name="3_gsi-folienmaster-2014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1291</Words>
  <Application>Microsoft Office PowerPoint</Application>
  <PresentationFormat>Bildschirmpräsentation (4:3)</PresentationFormat>
  <Paragraphs>408</Paragraphs>
  <Slides>40</Slides>
  <Notes>8</Notes>
  <HiddenSlides>2</HiddenSlides>
  <MMClips>0</MMClips>
  <ScaleCrop>false</ScaleCrop>
  <HeadingPairs>
    <vt:vector size="6" baseType="variant">
      <vt:variant>
        <vt:lpstr>Design</vt:lpstr>
      </vt:variant>
      <vt:variant>
        <vt:i4>11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52" baseType="lpstr">
      <vt:lpstr>gsi-folienmaster-2014</vt:lpstr>
      <vt:lpstr>1_Office Theme</vt:lpstr>
      <vt:lpstr>1_gsi-folienmaster-2014</vt:lpstr>
      <vt:lpstr>3_Office Theme</vt:lpstr>
      <vt:lpstr>Оформление по умолчанию</vt:lpstr>
      <vt:lpstr>White</vt:lpstr>
      <vt:lpstr>1_White</vt:lpstr>
      <vt:lpstr>2_gsi-folienmaster-2014</vt:lpstr>
      <vt:lpstr>3_gsi-folienmaster-2014</vt:lpstr>
      <vt:lpstr>Office-Design</vt:lpstr>
      <vt:lpstr>4_gsi-folienmaster-2014</vt:lpstr>
      <vt:lpstr>Microsoft Equation 3.0</vt:lpstr>
      <vt:lpstr>Summary talk – Experiments low energies</vt:lpstr>
      <vt:lpstr>Investigation of Strangeness in Quark Matter at Low Energies</vt:lpstr>
      <vt:lpstr>PowerPoint-Präsentation</vt:lpstr>
      <vt:lpstr>Investigation of Strangeness in Quark Matter at Low Energies</vt:lpstr>
      <vt:lpstr>Key players</vt:lpstr>
      <vt:lpstr>HADES and SHINE/NA61</vt:lpstr>
      <vt:lpstr>Strangeness at SIS energies 1-2A GeV</vt:lpstr>
      <vt:lpstr>PowerPoint-Präsentation</vt:lpstr>
      <vt:lpstr>PowerPoint-Präsentation</vt:lpstr>
      <vt:lpstr>PowerPoint-Präsentation</vt:lpstr>
      <vt:lpstr>PowerPoint-Präsentation</vt:lpstr>
      <vt:lpstr>Modelling strangeness production in heavy ion reactions</vt:lpstr>
      <vt:lpstr>Modelling strangeness production in heavy ion reactions</vt:lpstr>
      <vt:lpstr>Strangeness production mechanisms at SIS energies</vt:lpstr>
      <vt:lpstr>Elementary reactions</vt:lpstr>
      <vt:lpstr>PowerPoint-Präsentation</vt:lpstr>
      <vt:lpstr>PowerPoint-Präsentation</vt:lpstr>
      <vt:lpstr>Search for the critical point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Production of nuclei and  hyper matter</vt:lpstr>
      <vt:lpstr>PowerPoint-Präsentation</vt:lpstr>
      <vt:lpstr>Hyperon interactions and hypernuclei production in heavy ion collisions</vt:lpstr>
      <vt:lpstr>PowerPoint-Präsentation</vt:lpstr>
      <vt:lpstr>PHSD (IQMD) + FRIGA: Clusterisation time influence  on hypernuclei (phase space and yields)</vt:lpstr>
      <vt:lpstr>PowerPoint-Präsentation</vt:lpstr>
      <vt:lpstr>Summary  of the summary</vt:lpstr>
      <vt:lpstr>Summary</vt:lpstr>
      <vt:lpstr>Outlook New facilities</vt:lpstr>
      <vt:lpstr>PowerPoint-Präsentation</vt:lpstr>
      <vt:lpstr>PowerPoint-Präsentation</vt:lpstr>
      <vt:lpstr>PowerPoint-Präsentation</vt:lpstr>
      <vt:lpstr>CBM: Experiment Systems</vt:lpstr>
      <vt:lpstr>Thank you to all of you for making this conference a success and ...    </vt:lpstr>
      <vt:lpstr>PowerPoint-Präsentation</vt:lpstr>
      <vt:lpstr>PowerPoint-Präsentation</vt:lpstr>
      <vt:lpstr>Strangeness production </vt:lpstr>
    </vt:vector>
  </TitlesOfParts>
  <Company>GSI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Carola Pomplun</dc:creator>
  <cp:lastModifiedBy>Leifels, Yvonne Dr.</cp:lastModifiedBy>
  <cp:revision>447</cp:revision>
  <cp:lastPrinted>2015-05-30T04:04:34Z</cp:lastPrinted>
  <dcterms:created xsi:type="dcterms:W3CDTF">2012-12-14T15:20:39Z</dcterms:created>
  <dcterms:modified xsi:type="dcterms:W3CDTF">2015-07-11T07:28:29Z</dcterms:modified>
</cp:coreProperties>
</file>