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1" r:id="rId1"/>
  </p:sldMasterIdLst>
  <p:notesMasterIdLst>
    <p:notesMasterId r:id="rId35"/>
  </p:notesMasterIdLst>
  <p:handoutMasterIdLst>
    <p:handoutMasterId r:id="rId36"/>
  </p:handoutMasterIdLst>
  <p:sldIdLst>
    <p:sldId id="770" r:id="rId2"/>
    <p:sldId id="875" r:id="rId3"/>
    <p:sldId id="895" r:id="rId4"/>
    <p:sldId id="873" r:id="rId5"/>
    <p:sldId id="868" r:id="rId6"/>
    <p:sldId id="781" r:id="rId7"/>
    <p:sldId id="880" r:id="rId8"/>
    <p:sldId id="882" r:id="rId9"/>
    <p:sldId id="885" r:id="rId10"/>
    <p:sldId id="883" r:id="rId11"/>
    <p:sldId id="884" r:id="rId12"/>
    <p:sldId id="897" r:id="rId13"/>
    <p:sldId id="851" r:id="rId14"/>
    <p:sldId id="874" r:id="rId15"/>
    <p:sldId id="899" r:id="rId16"/>
    <p:sldId id="836" r:id="rId17"/>
    <p:sldId id="838" r:id="rId18"/>
    <p:sldId id="890" r:id="rId19"/>
    <p:sldId id="837" r:id="rId20"/>
    <p:sldId id="845" r:id="rId21"/>
    <p:sldId id="891" r:id="rId22"/>
    <p:sldId id="866" r:id="rId23"/>
    <p:sldId id="855" r:id="rId24"/>
    <p:sldId id="854" r:id="rId25"/>
    <p:sldId id="856" r:id="rId26"/>
    <p:sldId id="888" r:id="rId27"/>
    <p:sldId id="896" r:id="rId28"/>
    <p:sldId id="892" r:id="rId29"/>
    <p:sldId id="893" r:id="rId30"/>
    <p:sldId id="894" r:id="rId31"/>
    <p:sldId id="898" r:id="rId32"/>
    <p:sldId id="879" r:id="rId33"/>
    <p:sldId id="900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4A70C"/>
    <a:srgbClr val="EFC511"/>
    <a:srgbClr val="FF0000"/>
    <a:srgbClr val="663300"/>
    <a:srgbClr val="D60093"/>
    <a:srgbClr val="000099"/>
    <a:srgbClr val="FF6600"/>
    <a:srgbClr val="CC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6" autoAdjust="0"/>
    <p:restoredTop sz="88557" autoAdjust="0"/>
  </p:normalViewPr>
  <p:slideViewPr>
    <p:cSldViewPr snapToObjects="1">
      <p:cViewPr varScale="1">
        <p:scale>
          <a:sx n="71" d="100"/>
          <a:sy n="71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0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notesViewPr>
    <p:cSldViewPr snapToObjects="1">
      <p:cViewPr varScale="1">
        <p:scale>
          <a:sx n="30" d="100"/>
          <a:sy n="30" d="100"/>
        </p:scale>
        <p:origin x="-2274" y="-96"/>
      </p:cViewPr>
      <p:guideLst>
        <p:guide orient="horz" pos="3024"/>
        <p:guide pos="2304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18EBE9F-D51A-41D6-B645-7A235F16FE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844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2A5E58D-02F5-4E00-9AFC-9D6AF88647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8422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C63F5-A291-408F-97BF-0BE9A288D25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9526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731790-582E-420A-92EE-6B35C361970D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5923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5E58D-02F5-4E00-9AFC-9D6AF88647E5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1200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9A0485-0120-4D9F-98D3-DAC5D833526A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565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95FE5-5BFA-4F4C-BD97-0A524CE0021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696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87E16-2161-4841-9D0D-A5EBC3626D9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057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731790-582E-420A-92EE-6B35C361970D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146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04550" indent="-200414" algn="ctr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05377" indent="-200414" algn="ctr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06204" indent="-200414" algn="ctr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07032" indent="-200414" algn="ctr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455C6962-71A2-4EB5-B052-C807C5B6C6B4}" type="slidenum">
              <a:rPr lang="en-IN" alt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9</a:t>
            </a:fld>
            <a:endParaRPr lang="en-IN" alt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65374" cy="409477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IN" altLang="en-US" dirty="0" smtClean="0">
              <a:ea typeface="WenQuanYi Micro Hei" charset="0"/>
              <a:cs typeface="WenQuanYi Micro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2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CA7AA-280F-4D9F-A263-BCCD4687419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NNLO*CS does</a:t>
            </a:r>
            <a:r>
              <a:rPr lang="en-US" baseline="0" dirty="0" smtClean="0"/>
              <a:t> not include </a:t>
            </a:r>
            <a:r>
              <a:rPr lang="en-US" baseline="0" dirty="0" err="1" smtClean="0"/>
              <a:t>feeddown</a:t>
            </a:r>
            <a:r>
              <a:rPr lang="en-US" baseline="0" dirty="0" smtClean="0"/>
              <a:t> from higher mass state</a:t>
            </a:r>
          </a:p>
          <a:p>
            <a:pPr eaLnBrk="1" hangingPunct="1"/>
            <a:r>
              <a:rPr lang="en-US" baseline="0" dirty="0" smtClean="0"/>
              <a:t>CEM include </a:t>
            </a:r>
            <a:r>
              <a:rPr lang="en-US" baseline="0" dirty="0" err="1" smtClean="0"/>
              <a:t>feeddown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Xc</a:t>
            </a:r>
            <a:r>
              <a:rPr lang="en-US" baseline="0" dirty="0" smtClean="0"/>
              <a:t> and psi’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1747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04550" indent="-200414" algn="ctr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05377" indent="-200414" algn="ctr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06204" indent="-200414" algn="ctr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07032" indent="-200414" algn="ctr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455C6962-71A2-4EB5-B052-C807C5B6C6B4}" type="slidenum">
              <a:rPr lang="en-IN" alt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11</a:t>
            </a:fld>
            <a:endParaRPr lang="en-IN" alt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65374" cy="409477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IN" altLang="en-US" dirty="0" smtClean="0">
              <a:ea typeface="WenQuanYi Micro Hei" charset="0"/>
              <a:cs typeface="WenQuanYi Micro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63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1103B-2504-47D6-8CEF-688AA9D29AAE}" type="slidenum">
              <a:rPr lang="en-US"/>
              <a:pPr/>
              <a:t>12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63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1103B-2504-47D6-8CEF-688AA9D29AAE}" type="slidenum">
              <a:rPr lang="en-US"/>
              <a:pPr/>
              <a:t>13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5343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0622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709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5177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5356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2216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5098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1571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47357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55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8493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757238" y="836613"/>
            <a:ext cx="7847012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8" name="Picture 19" descr="star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1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50.png"/><Relationship Id="rId11" Type="http://schemas.openxmlformats.org/officeDocument/2006/relationships/image" Target="../media/image40.pn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6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7" Type="http://schemas.openxmlformats.org/officeDocument/2006/relationships/image" Target="../media/image5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2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emf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" y="4367744"/>
            <a:ext cx="2067632" cy="1929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99" y="466546"/>
            <a:ext cx="911763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flavor production and the properties of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sQGP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top 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</a:p>
          <a:p>
            <a:pPr algn="ctr"/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Wei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Xie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for STAR Collaboration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(PURDUE University, West Lafayette)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40280" y="2842409"/>
                <a:ext cx="5303520" cy="392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Wingdings" pitchFamily="2" charset="2"/>
                  <a:buChar char="q"/>
                </a:pPr>
                <a:r>
                  <a:rPr lang="en-US" sz="2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Motivation</a:t>
                </a:r>
                <a:endParaRPr lang="en-US" sz="2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buFont typeface="Wingdings" pitchFamily="2" charset="2"/>
                  <a:buChar char="q"/>
                </a:pPr>
                <a:r>
                  <a:rPr lang="en-US" sz="2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Heavy </a:t>
                </a:r>
                <a:r>
                  <a:rPr lang="en-US" sz="2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Quarkonium</a:t>
                </a:r>
                <a:r>
                  <a:rPr lang="en-US" sz="2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Production</a:t>
                </a:r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sz="22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J/ψ</a:t>
                </a:r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Υ</m:t>
                    </m:r>
                  </m:oMath>
                </a14:m>
                <a:r>
                  <a:rPr lang="en-US" sz="22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(ns)</a:t>
                </a:r>
              </a:p>
              <a:p>
                <a:pPr marL="285750" indent="-285750">
                  <a:spcBef>
                    <a:spcPts val="600"/>
                  </a:spcBef>
                  <a:buFont typeface="Wingdings" pitchFamily="2" charset="2"/>
                  <a:buChar char="q"/>
                </a:pPr>
                <a:r>
                  <a:rPr lang="en-US" sz="2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Open Heavy Flavor Production</a:t>
                </a:r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sz="22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 meson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direct </a:t>
                </a:r>
                <a:r>
                  <a:rPr lang="en-US" sz="22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measurement</a:t>
                </a:r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sz="22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Non-photonic electron (NPE)</a:t>
                </a:r>
                <a:endParaRPr lang="en-US" sz="2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buFont typeface="Wingdings" pitchFamily="2" charset="2"/>
                  <a:buChar char="q"/>
                </a:pPr>
                <a:r>
                  <a:rPr lang="en-US" sz="2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Summary </a:t>
                </a:r>
                <a:r>
                  <a:rPr lang="en-US" sz="2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and future perspective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US" sz="2000" dirty="0" smtClean="0">
                  <a:solidFill>
                    <a:srgbClr val="0000FF"/>
                  </a:solidFill>
                  <a:latin typeface="Biondi" pitchFamily="2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80" y="2842409"/>
                <a:ext cx="5303520" cy="3924151"/>
              </a:xfrm>
              <a:prstGeom prst="rect">
                <a:avLst/>
              </a:prstGeom>
              <a:blipFill rotWithShape="1">
                <a:blip r:embed="rId4"/>
                <a:stretch>
                  <a:fillRect l="-1264" t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drupal.star.bnl.gov/STAR/files/userfiles/10/image/Miscellaneous/logos/SC-Banner-CMYK-whitethumb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" y="5062"/>
            <a:ext cx="1213792" cy="47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trangeness in Quark Matter  SQM 20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96" y="4589835"/>
            <a:ext cx="2340033" cy="149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star.bnl.gov/include/graphics/starLogoMenu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062"/>
            <a:ext cx="658843" cy="48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96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934899"/>
            <a:ext cx="3361593" cy="3070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5" r="8002"/>
          <a:stretch/>
        </p:blipFill>
        <p:spPr>
          <a:xfrm>
            <a:off x="5890712" y="4080662"/>
            <a:ext cx="3176200" cy="2276132"/>
          </a:xfrm>
          <a:prstGeom prst="rect">
            <a:avLst/>
          </a:prstGeom>
        </p:spPr>
      </p:pic>
      <p:pic>
        <p:nvPicPr>
          <p:cNvPr id="3074" name="Picture 2" descr="C:\Users\wxie\Desktop\run10\QM2012\plots\Jpsi_spectra_pp_HT0_HT3_final_MB_NLONRQC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973880"/>
            <a:ext cx="2694275" cy="30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" y="-266700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roduction in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5719" y="3977640"/>
            <a:ext cx="6337531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Color singlet model (NNLO*CS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isagree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§"/>
              <a:defRPr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Artoisenet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et al., PRL. 101, 152001 (2008), and J.P.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Lansberg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private communication.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NLO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CS+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 &amp;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Color Evaporation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 &amp; NRQCD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agree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the data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.-Q. 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Ma et al., 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Phys. Rev. 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D84, 51 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114001 (2011), and private 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communication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§"/>
              <a:defRPr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Bedjidian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hep-ph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/0311048; R. Vogt private communication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§"/>
              <a:defRPr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scaling in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collisions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MTD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dimuon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trigger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greatly increase low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J/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 descr=" 15"/>
          <p:cNvSpPr txBox="1"/>
          <p:nvPr/>
        </p:nvSpPr>
        <p:spPr>
          <a:xfrm>
            <a:off x="487680" y="683121"/>
            <a:ext cx="1897380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JPG38,124107(2011), </a:t>
            </a:r>
            <a:r>
              <a:rPr lang="en-US" sz="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PRC80,041902(R) (2009), PRC82,012001(2010)</a:t>
            </a:r>
            <a:endParaRPr lang="en-US" sz="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9240" y="635508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 see B.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Trzeciak’s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talk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2" name="AutoShape 2" descr="http://www.star.bnl.gov/protected/lfspectra/marr/Conference/2015_HP/plots/Run13_Fit_Jps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904605"/>
            <a:ext cx="3211225" cy="310049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5017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 descr=" 18434"/>
          <p:cNvSpPr txBox="1">
            <a:spLocks noChangeArrowheads="1"/>
          </p:cNvSpPr>
          <p:nvPr/>
        </p:nvSpPr>
        <p:spPr bwMode="auto">
          <a:xfrm>
            <a:off x="1125941" y="164178"/>
            <a:ext cx="6679649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113" tIns="42557" rIns="85113" bIns="42557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IN" altLang="en-US" sz="2400" b="1">
                <a:solidFill>
                  <a:srgbClr val="FFFFFF"/>
                </a:solidFill>
                <a:latin typeface="Times New Roman" pitchFamily="16" charset="0"/>
              </a:rPr>
              <a:t>Self-normalized Yields: </a:t>
            </a:r>
            <a:r>
              <a:rPr lang="en-IN" altLang="en-US" sz="2400" b="1">
                <a:solidFill>
                  <a:srgbClr val="FFFFFF"/>
                </a:solidFill>
                <a:latin typeface="Standard Symbols L" charset="2"/>
                <a:ea typeface="Standard Symbols L" charset="2"/>
                <a:cs typeface="Standard Symbols L" charset="2"/>
              </a:rPr>
              <a:t></a:t>
            </a:r>
            <a:r>
              <a:rPr lang="en-IN" altLang="en-US" sz="2400" b="1">
                <a:solidFill>
                  <a:srgbClr val="FFFFFF"/>
                </a:solidFill>
                <a:latin typeface="Times New Roman" pitchFamily="16" charset="0"/>
              </a:rPr>
              <a:t>(nS)/&lt;</a:t>
            </a:r>
            <a:r>
              <a:rPr lang="en-IN" altLang="en-US" sz="2400" b="1">
                <a:solidFill>
                  <a:srgbClr val="FFFFFF"/>
                </a:solidFill>
                <a:latin typeface="Standard Symbols L" charset="2"/>
                <a:ea typeface="Standard Symbols L" charset="2"/>
                <a:cs typeface="Standard Symbols L" charset="2"/>
              </a:rPr>
              <a:t></a:t>
            </a:r>
            <a:r>
              <a:rPr lang="en-IN" altLang="en-US" sz="2400" b="1">
                <a:solidFill>
                  <a:srgbClr val="FFFFFF"/>
                </a:solidFill>
                <a:latin typeface="Times New Roman" pitchFamily="16" charset="0"/>
              </a:rPr>
              <a:t>(nS)&gt; Vs N</a:t>
            </a:r>
            <a:r>
              <a:rPr lang="en-IN" altLang="en-US" sz="2400" b="1" baseline="-33000">
                <a:solidFill>
                  <a:srgbClr val="FFFFFF"/>
                </a:solidFill>
                <a:latin typeface="Times New Roman" pitchFamily="16" charset="0"/>
              </a:rPr>
              <a:t>tracks</a:t>
            </a:r>
          </a:p>
        </p:txBody>
      </p:sp>
      <p:pic>
        <p:nvPicPr>
          <p:cNvPr id="18437" name="Picture 4" descr=" 184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2"/>
          <a:stretch/>
        </p:blipFill>
        <p:spPr bwMode="auto">
          <a:xfrm>
            <a:off x="1" y="751759"/>
            <a:ext cx="5413556" cy="286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 descr=" 1249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70" y="744139"/>
            <a:ext cx="3297230" cy="300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 descr=" 18"/>
          <p:cNvSpPr txBox="1"/>
          <p:nvPr/>
        </p:nvSpPr>
        <p:spPr>
          <a:xfrm>
            <a:off x="152399" y="82319"/>
            <a:ext cx="8839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Enhancement in High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ultiplicity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Collisions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 descr=" 19"/>
          <p:cNvSpPr txBox="1">
            <a:spLocks noChangeArrowheads="1"/>
          </p:cNvSpPr>
          <p:nvPr/>
        </p:nvSpPr>
        <p:spPr bwMode="auto">
          <a:xfrm>
            <a:off x="7179692" y="602015"/>
            <a:ext cx="1403549" cy="23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113" tIns="42557" rIns="85113" bIns="42557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>
              <a:buClrTx/>
              <a:buFontTx/>
              <a:buNone/>
            </a:pPr>
            <a:endParaRPr lang="en-IN" altLang="en-US" sz="1100" b="1" dirty="0">
              <a:solidFill>
                <a:srgbClr val="0000FF"/>
              </a:solidFill>
              <a:latin typeface="Times New Roman" pitchFamily="16" charset="0"/>
            </a:endParaRPr>
          </a:p>
        </p:txBody>
      </p:sp>
      <p:sp>
        <p:nvSpPr>
          <p:cNvPr id="4" name="TextBox 3" descr=" 4"/>
          <p:cNvSpPr txBox="1"/>
          <p:nvPr/>
        </p:nvSpPr>
        <p:spPr>
          <a:xfrm>
            <a:off x="182880" y="3718679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altLang="en-US" dirty="0" smtClean="0">
                <a:solidFill>
                  <a:srgbClr val="0000FF"/>
                </a:solidFill>
                <a:latin typeface="Times New Roman" pitchFamily="16" charset="0"/>
              </a:rPr>
              <a:t>HF production vs. event activity @LHC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altLang="en-US" dirty="0">
                <a:solidFill>
                  <a:srgbClr val="000000"/>
                </a:solidFill>
                <a:latin typeface="Times New Roman" pitchFamily="16" charset="0"/>
              </a:rPr>
              <a:t>d</a:t>
            </a:r>
            <a:r>
              <a:rPr lang="en-IN" altLang="en-US" dirty="0" smtClean="0">
                <a:solidFill>
                  <a:srgbClr val="000000"/>
                </a:solidFill>
                <a:latin typeface="Times New Roman" pitchFamily="16" charset="0"/>
              </a:rPr>
              <a:t>ifferent </a:t>
            </a:r>
            <a:r>
              <a:rPr lang="en-IN" altLang="en-US" dirty="0">
                <a:solidFill>
                  <a:srgbClr val="000000"/>
                </a:solidFill>
                <a:latin typeface="Times New Roman" pitchFamily="16" charset="0"/>
              </a:rPr>
              <a:t>trend in </a:t>
            </a:r>
            <a:r>
              <a:rPr lang="en-IN" altLang="en-US" dirty="0" err="1">
                <a:solidFill>
                  <a:srgbClr val="000000"/>
                </a:solidFill>
                <a:latin typeface="Times New Roman" pitchFamily="16" charset="0"/>
              </a:rPr>
              <a:t>p+p</a:t>
            </a:r>
            <a:r>
              <a:rPr lang="en-IN" altLang="en-US" dirty="0">
                <a:solidFill>
                  <a:srgbClr val="000000"/>
                </a:solidFill>
                <a:latin typeface="Times New Roman" pitchFamily="16" charset="0"/>
              </a:rPr>
              <a:t> and HI </a:t>
            </a:r>
            <a:r>
              <a:rPr lang="en-IN" altLang="en-US" dirty="0" smtClean="0">
                <a:solidFill>
                  <a:srgbClr val="000000"/>
                </a:solidFill>
                <a:latin typeface="Times New Roman" pitchFamily="16" charset="0"/>
              </a:rPr>
              <a:t>collisions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IN" altLang="en-US" dirty="0">
                <a:solidFill>
                  <a:srgbClr val="000000"/>
                </a:solidFill>
                <a:latin typeface="Times New Roman" pitchFamily="16" charset="0"/>
              </a:rPr>
              <a:t>Similar linear trend in </a:t>
            </a:r>
            <a:r>
              <a:rPr lang="en-IN" altLang="en-US" dirty="0" err="1">
                <a:solidFill>
                  <a:srgbClr val="000000"/>
                </a:solidFill>
                <a:latin typeface="Times New Roman" pitchFamily="16" charset="0"/>
              </a:rPr>
              <a:t>p+Pb</a:t>
            </a:r>
            <a:r>
              <a:rPr lang="en-IN" altLang="en-US" dirty="0">
                <a:solidFill>
                  <a:srgbClr val="000000"/>
                </a:solidFill>
                <a:latin typeface="Times New Roman" pitchFamily="16" charset="0"/>
              </a:rPr>
              <a:t> and </a:t>
            </a:r>
            <a:r>
              <a:rPr lang="en-IN" altLang="en-US" dirty="0" err="1">
                <a:solidFill>
                  <a:srgbClr val="000000"/>
                </a:solidFill>
                <a:latin typeface="Times New Roman" pitchFamily="16" charset="0"/>
              </a:rPr>
              <a:t>Pb+Pb</a:t>
            </a:r>
            <a:endParaRPr lang="en-IN" alt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IN" altLang="en-US" dirty="0">
                <a:solidFill>
                  <a:srgbClr val="000000"/>
                </a:solidFill>
                <a:latin typeface="Times New Roman" pitchFamily="16" charset="0"/>
              </a:rPr>
              <a:t>Faster rise in </a:t>
            </a:r>
            <a:r>
              <a:rPr lang="en-IN" altLang="en-US" dirty="0" err="1">
                <a:solidFill>
                  <a:srgbClr val="000000"/>
                </a:solidFill>
                <a:latin typeface="Times New Roman" pitchFamily="16" charset="0"/>
              </a:rPr>
              <a:t>p+p</a:t>
            </a:r>
            <a:r>
              <a:rPr lang="en-IN" altLang="en-US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endParaRPr lang="en-IN" altLang="en-US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IN" altLang="en-US" dirty="0" smtClean="0">
                <a:solidFill>
                  <a:srgbClr val="000000"/>
                </a:solidFill>
                <a:latin typeface="Times New Roman"/>
              </a:rPr>
              <a:t>Similar trend for J/</a:t>
            </a:r>
            <a:r>
              <a:rPr lang="el-GR" altLang="en-US" dirty="0" smtClean="0">
                <a:solidFill>
                  <a:srgbClr val="000000"/>
                </a:solidFill>
                <a:latin typeface="Times New Roman"/>
              </a:rPr>
              <a:t>ψ</a:t>
            </a:r>
            <a:r>
              <a:rPr lang="en-US" altLang="en-US" dirty="0" smtClean="0">
                <a:solidFill>
                  <a:srgbClr val="000000"/>
                </a:solidFill>
                <a:latin typeface="Times New Roman"/>
              </a:rPr>
              <a:t> and D</a:t>
            </a:r>
            <a:r>
              <a:rPr lang="en-IN" altLang="en-US" dirty="0" smtClean="0">
                <a:solidFill>
                  <a:srgbClr val="000000"/>
                </a:solidFill>
                <a:latin typeface="Times New Roman"/>
              </a:rPr>
              <a:t> at mid-rapidity </a:t>
            </a:r>
            <a:endParaRPr lang="en-IN" altLang="en-US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IN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results in 500 GeV </a:t>
            </a:r>
            <a:r>
              <a:rPr lang="en-IN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IN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@RHIC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Rising trend seems similar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I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</a:t>
            </a:r>
            <a:r>
              <a:rPr lang="en-IN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parton</a:t>
            </a:r>
            <a:r>
              <a:rPr lang="en-I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interaction, CGC in </a:t>
            </a:r>
            <a:r>
              <a:rPr lang="en-IN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I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collisions,  </a:t>
            </a:r>
            <a:r>
              <a:rPr lang="en-IN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I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IN" altLang="en-US" dirty="0" smtClean="0">
                <a:solidFill>
                  <a:srgbClr val="000000"/>
                </a:solidFill>
                <a:latin typeface="Times New Roman"/>
              </a:rPr>
              <a:t>How does it affect heavy-ion collisions? </a:t>
            </a:r>
          </a:p>
          <a:p>
            <a:endParaRPr lang="en-IN" altLang="en-US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" name="TextBox 23" descr=" 24"/>
          <p:cNvSpPr txBox="1"/>
          <p:nvPr/>
        </p:nvSpPr>
        <p:spPr>
          <a:xfrm>
            <a:off x="365760" y="576739"/>
            <a:ext cx="1539518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JHEP 04 (2014)103</a:t>
            </a:r>
            <a:endParaRPr lang="en-US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 descr=" 24"/>
          <p:cNvSpPr txBox="1"/>
          <p:nvPr/>
        </p:nvSpPr>
        <p:spPr>
          <a:xfrm>
            <a:off x="7035831" y="621028"/>
            <a:ext cx="1539518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N" altLang="en-US" sz="1000" b="1" dirty="0">
                <a:latin typeface="Times New Roman" pitchFamily="16" charset="0"/>
              </a:rPr>
              <a:t>PLB 712 (2012)165-175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15" name="TextBox 14"/>
          <p:cNvSpPr txBox="1"/>
          <p:nvPr/>
        </p:nvSpPr>
        <p:spPr>
          <a:xfrm>
            <a:off x="5257800" y="635508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 see B.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Trzeciak’s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talk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2" name="AutoShape 2" descr="http://www.star.bnl.gov/protected/lfspectra/marr/Conference/2015_HP/plots/Jpsi_vs_EvtAct_PtBi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3697896"/>
            <a:ext cx="3220686" cy="2748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692714"/>
            <a:ext cx="3226759" cy="2753806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302859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drupal.star.bnl.gov/STAR/files/starpublications/206/Fig4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" r="7060"/>
          <a:stretch/>
        </p:blipFill>
        <p:spPr bwMode="auto">
          <a:xfrm>
            <a:off x="106197" y="748999"/>
            <a:ext cx="4481308" cy="34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drupal.star.bnl.gov/STAR/files/starpublications/206/Fig4a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" r="7230"/>
          <a:stretch/>
        </p:blipFill>
        <p:spPr bwMode="auto">
          <a:xfrm>
            <a:off x="4617720" y="780507"/>
            <a:ext cx="4429528" cy="342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947" name="Text Box 3"/>
              <p:cNvSpPr txBox="1">
                <a:spLocks noChangeArrowheads="1"/>
              </p:cNvSpPr>
              <p:nvPr/>
            </p:nvSpPr>
            <p:spPr bwMode="auto">
              <a:xfrm>
                <a:off x="2349819" y="137160"/>
                <a:ext cx="419454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𝚼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𝑛𝑠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) </m:t>
                    </m:r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are Cleaner Probes</a:t>
                </a:r>
                <a:endPara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894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819" y="137160"/>
                <a:ext cx="4194546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2941" b="-3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82880" y="4442712"/>
            <a:ext cx="4313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Compared to J/</a:t>
            </a:r>
            <a:r>
              <a:rPr lang="el-GR" b="1" u="sng" dirty="0" smtClean="0">
                <a:latin typeface="Times New Roman" pitchFamily="18" charset="0"/>
                <a:cs typeface="Times New Roman" pitchFamily="18" charset="0"/>
              </a:rPr>
              <a:t>ψ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recombination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be neglected 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RHIC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Final state co-mover absorption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expected to be small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34840" y="4488432"/>
            <a:ext cx="4709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Consistent with prediction from a model requiring strong 2S and complete 3S suppression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9" r="7372" b="838"/>
          <a:stretch/>
        </p:blipFill>
        <p:spPr>
          <a:xfrm>
            <a:off x="464353" y="668318"/>
            <a:ext cx="4045851" cy="3835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" r="7827"/>
          <a:stretch/>
        </p:blipFill>
        <p:spPr>
          <a:xfrm>
            <a:off x="411480" y="686606"/>
            <a:ext cx="4087722" cy="3893266"/>
          </a:xfrm>
          <a:prstGeom prst="rect">
            <a:avLst/>
          </a:prstGeom>
        </p:spPr>
      </p:pic>
      <p:pic>
        <p:nvPicPr>
          <p:cNvPr id="18434" name="Picture 2" descr="https://drupal.star.bnl.gov/STAR/files/starpublications/206/Fig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99" y="787609"/>
            <a:ext cx="4504247" cy="323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 descr=" 24"/>
          <p:cNvSpPr txBox="1"/>
          <p:nvPr/>
        </p:nvSpPr>
        <p:spPr>
          <a:xfrm>
            <a:off x="3759022" y="672448"/>
            <a:ext cx="1539518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PLB735,127(2014)</a:t>
            </a:r>
            <a:endParaRPr lang="en-US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4901" y="284473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7035" y="5625181"/>
                <a:ext cx="411064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Υ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(1S) 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more 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suppressed 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in more 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central 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collisions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5" y="5625181"/>
                <a:ext cx="4110645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103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34840" y="5361192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Υ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(nS) 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suppression are 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ordered by binding E</a:t>
                </a:r>
                <a:endPara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40" y="5361192"/>
                <a:ext cx="457200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93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434840" y="570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Some models doesn’t include CNM effect.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.g. Strickland, Liu-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hen models 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4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683372" y="117534"/>
            <a:ext cx="7925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Cold Nuclear Matter Effect on Upsilon Production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" y="461772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Indication of suppression in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d+Au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|y|&lt;0.5.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Indicative of effect beyond shadowing, initial state E-loss or absorption by spectator nucleons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suppression is consistent with E772 results.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https://drupal.star.bnl.gov/STAR/files/starpublications/206/Fig2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862676"/>
            <a:ext cx="3045371" cy="290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drupal.star.bnl.gov/STAR/files/starpublications/206/Fig2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48" y="965258"/>
            <a:ext cx="2917012" cy="282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 descr=" 24"/>
          <p:cNvSpPr txBox="1"/>
          <p:nvPr/>
        </p:nvSpPr>
        <p:spPr>
          <a:xfrm>
            <a:off x="3537865" y="724492"/>
            <a:ext cx="1539518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PLB735,127(2014)</a:t>
            </a:r>
            <a:endParaRPr lang="en-US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5368" y="4074993"/>
                <a:ext cx="8438592" cy="2684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𝑑𝐴𝑢</m:t>
                        </m:r>
                      </m:sub>
                    </m:sSub>
                    <m:d>
                      <m:dPr>
                        <m:ctrlPr>
                          <a:rPr lang="en-US" sz="1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=0.83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±0.15(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𝑑𝐴𝑢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.)±0.11</m:t>
                    </m:r>
                    <m:sSubSup>
                      <m:sSubSupPr>
                        <m:ctrlPr>
                          <a:rPr lang="en-US" sz="17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sz="17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𝑝𝑝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𝑠𝑡𝑎𝑡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−0.07</m:t>
                        </m:r>
                      </m:sub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+0.03</m:t>
                        </m:r>
                      </m:sup>
                    </m:sSubSup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𝑑𝐴𝑢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𝑠𝑦𝑠𝑡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.)±0.10(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𝑝𝑝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𝑠𝑦𝑠𝑡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</m:t>
                    </m:r>
                  </m:oMath>
                </a14:m>
                <a:endParaRPr lang="en-US" sz="17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68" y="4074993"/>
                <a:ext cx="8438592" cy="268407"/>
              </a:xfrm>
              <a:prstGeom prst="rect">
                <a:avLst/>
              </a:prstGeom>
              <a:blipFill rotWithShape="0">
                <a:blip r:embed="rId6"/>
                <a:stretch>
                  <a:fillRect l="-1372" t="-13333" r="-217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2814" y="4493270"/>
                <a:ext cx="8725466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𝑑𝐴𝑢</m:t>
                        </m:r>
                      </m:sub>
                    </m:sSub>
                    <m:d>
                      <m:dPr>
                        <m:ctrlPr>
                          <a:rPr lang="en-US" sz="1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𝑛𝑆</m:t>
                        </m:r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=0.79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±0.14(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𝑑𝐴𝑢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.)±0.10(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𝑝𝑝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.)±0.03 (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𝑑𝐴𝑢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𝑠𝑦𝑠𝑡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.)±0.09(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𝑝𝑝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𝑠𝑦𝑠𝑡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</m:t>
                    </m:r>
                  </m:oMath>
                </a14:m>
                <a:endParaRPr lang="en-US" sz="17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14" y="4493270"/>
                <a:ext cx="8725466" cy="261610"/>
              </a:xfrm>
              <a:prstGeom prst="rect">
                <a:avLst/>
              </a:prstGeom>
              <a:blipFill rotWithShape="0">
                <a:blip r:embed="rId7"/>
                <a:stretch>
                  <a:fillRect l="-1327" t="-13953" r="-209" b="-4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080760" y="917880"/>
            <a:ext cx="3017520" cy="2926994"/>
            <a:chOff x="6080760" y="917880"/>
            <a:chExt cx="3017520" cy="2926994"/>
          </a:xfrm>
        </p:grpSpPr>
        <p:pic>
          <p:nvPicPr>
            <p:cNvPr id="15372" name="Picture 12" descr="https://drupal.star.bnl.gov/STAR/files/starpublications/206/Fig3b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760" y="917880"/>
              <a:ext cx="3017520" cy="2926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258924" y="2891800"/>
                  <a:ext cx="1702196" cy="3922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5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𝑝𝐴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5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𝑑𝐴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sSub>
                          <m:sSubPr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𝑝𝑝</m:t>
                            </m:r>
                          </m:sub>
                        </m:sSub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8924" y="2891800"/>
                  <a:ext cx="1702196" cy="39222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58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1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458200" cy="685482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to understand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Heavy Flavor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3130"/>
            <a:ext cx="8732520" cy="5443220"/>
          </a:xfrm>
        </p:spPr>
        <p:txBody>
          <a:bodyPr>
            <a:normAutofit lnSpcReduction="10000"/>
          </a:bodyPr>
          <a:lstStyle/>
          <a:p>
            <a:r>
              <a:rPr lang="en-US" sz="2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reference to </a:t>
            </a:r>
            <a:r>
              <a:rPr lang="en-US" sz="2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quarkonium</a:t>
            </a:r>
            <a:r>
              <a:rPr lang="en-US" sz="2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production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imilar initial state effects</a:t>
            </a:r>
          </a:p>
          <a:p>
            <a:pPr lvl="2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CGC, Shadowing, initial state energy loss, etc. 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cross section (compared to J/</a:t>
            </a:r>
            <a:r>
              <a:rPr lang="el-G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2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reference measurements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most important probes for </a:t>
            </a:r>
            <a:r>
              <a:rPr lang="en-US" sz="2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sQGP</a:t>
            </a:r>
            <a:endParaRPr lang="en-US" sz="29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Dominated by initial hard scatterings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between heavy quark and medium are quite different from the ones for light quarks</a:t>
            </a:r>
          </a:p>
          <a:p>
            <a:pPr lvl="2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gluon radiation, collisional energy loss, collisional disassociation, 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allow further understanding of the medium properties 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500" b="1" dirty="0" smtClean="0">
                <a:solidFill>
                  <a:srgbClr val="F4A7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“Gold Mine”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fully explored very soon </a:t>
            </a:r>
          </a:p>
          <a:p>
            <a:pPr lvl="1"/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2048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2"/>
          <p:cNvSpPr txBox="1">
            <a:spLocks noChangeArrowheads="1"/>
          </p:cNvSpPr>
          <p:nvPr/>
        </p:nvSpPr>
        <p:spPr>
          <a:xfrm>
            <a:off x="228601" y="76200"/>
            <a:ext cx="8686799" cy="381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5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How does STAR Measure Heavy Open Heavy Flavors</a:t>
            </a:r>
            <a:endParaRPr lang="en-US" sz="25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34" name="Line 5"/>
          <p:cNvSpPr>
            <a:spLocks noChangeShapeType="1"/>
          </p:cNvSpPr>
          <p:nvPr/>
        </p:nvSpPr>
        <p:spPr bwMode="auto">
          <a:xfrm>
            <a:off x="-46124" y="-94677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Line 6"/>
          <p:cNvSpPr>
            <a:spLocks noChangeShapeType="1"/>
          </p:cNvSpPr>
          <p:nvPr/>
        </p:nvSpPr>
        <p:spPr bwMode="auto">
          <a:xfrm>
            <a:off x="-46124" y="-94381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Line 8"/>
          <p:cNvSpPr>
            <a:spLocks noChangeShapeType="1"/>
          </p:cNvSpPr>
          <p:nvPr/>
        </p:nvSpPr>
        <p:spPr bwMode="auto">
          <a:xfrm>
            <a:off x="45706" y="-94677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Line 9"/>
          <p:cNvSpPr>
            <a:spLocks noChangeShapeType="1"/>
          </p:cNvSpPr>
          <p:nvPr/>
        </p:nvSpPr>
        <p:spPr bwMode="auto">
          <a:xfrm>
            <a:off x="45706" y="-94381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" name="Line 31"/>
          <p:cNvSpPr>
            <a:spLocks noChangeShapeType="1"/>
          </p:cNvSpPr>
          <p:nvPr/>
        </p:nvSpPr>
        <p:spPr bwMode="auto">
          <a:xfrm>
            <a:off x="-46124" y="-94677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" name="Line 32"/>
          <p:cNvSpPr>
            <a:spLocks noChangeShapeType="1"/>
          </p:cNvSpPr>
          <p:nvPr/>
        </p:nvSpPr>
        <p:spPr bwMode="auto">
          <a:xfrm>
            <a:off x="-46124" y="-94381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" name="Line 34"/>
          <p:cNvSpPr>
            <a:spLocks noChangeShapeType="1"/>
          </p:cNvSpPr>
          <p:nvPr/>
        </p:nvSpPr>
        <p:spPr bwMode="auto">
          <a:xfrm>
            <a:off x="45706" y="-94677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" name="Line 35"/>
          <p:cNvSpPr>
            <a:spLocks noChangeShapeType="1"/>
          </p:cNvSpPr>
          <p:nvPr/>
        </p:nvSpPr>
        <p:spPr bwMode="auto">
          <a:xfrm>
            <a:off x="45706" y="-94381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8" name="Group 7"/>
          <p:cNvGrpSpPr>
            <a:grpSpLocks/>
          </p:cNvGrpSpPr>
          <p:nvPr/>
        </p:nvGrpSpPr>
        <p:grpSpPr bwMode="auto">
          <a:xfrm>
            <a:off x="-106694" y="-94677"/>
            <a:ext cx="0" cy="493"/>
            <a:chOff x="768" y="2064"/>
            <a:chExt cx="0" cy="480"/>
          </a:xfrm>
        </p:grpSpPr>
        <p:sp>
          <p:nvSpPr>
            <p:cNvPr id="313" name="Line 8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Line 9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9" name="Group 10"/>
          <p:cNvGrpSpPr>
            <a:grpSpLocks/>
          </p:cNvGrpSpPr>
          <p:nvPr/>
        </p:nvGrpSpPr>
        <p:grpSpPr bwMode="auto">
          <a:xfrm>
            <a:off x="4172113" y="-272279"/>
            <a:ext cx="547077" cy="135"/>
            <a:chOff x="1752" y="2235"/>
            <a:chExt cx="336" cy="135"/>
          </a:xfrm>
        </p:grpSpPr>
        <p:sp>
          <p:nvSpPr>
            <p:cNvPr id="311" name="Line 11"/>
            <p:cNvSpPr>
              <a:spLocks noChangeShapeType="1"/>
            </p:cNvSpPr>
            <p:nvPr/>
          </p:nvSpPr>
          <p:spPr bwMode="auto">
            <a:xfrm>
              <a:off x="1752" y="2235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Line 12"/>
            <p:cNvSpPr>
              <a:spLocks noChangeShapeType="1"/>
            </p:cNvSpPr>
            <p:nvPr/>
          </p:nvSpPr>
          <p:spPr bwMode="auto">
            <a:xfrm>
              <a:off x="1752" y="2370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" name="Group 33"/>
          <p:cNvGrpSpPr>
            <a:grpSpLocks/>
          </p:cNvGrpSpPr>
          <p:nvPr/>
        </p:nvGrpSpPr>
        <p:grpSpPr bwMode="auto">
          <a:xfrm>
            <a:off x="-106694" y="-94677"/>
            <a:ext cx="0" cy="493"/>
            <a:chOff x="768" y="2064"/>
            <a:chExt cx="0" cy="480"/>
          </a:xfrm>
        </p:grpSpPr>
        <p:sp>
          <p:nvSpPr>
            <p:cNvPr id="298" name="Line 34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Line 35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grpSp>
        <p:nvGrpSpPr>
          <p:cNvPr id="30" name="Group 29"/>
          <p:cNvGrpSpPr/>
          <p:nvPr/>
        </p:nvGrpSpPr>
        <p:grpSpPr>
          <a:xfrm>
            <a:off x="96922" y="774465"/>
            <a:ext cx="9047079" cy="2243055"/>
            <a:chOff x="-223118" y="640080"/>
            <a:chExt cx="9047079" cy="22430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-223118" y="640080"/>
                  <a:ext cx="4856078" cy="19851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u="sng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Time Projection Chamber</a:t>
                  </a:r>
                </a:p>
                <a:p>
                  <a:r>
                    <a:rPr lang="en-US" b="1" u="sng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(TPC)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7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d>
                      <m:r>
                        <a:rPr lang="en-US" sz="1700" b="0" i="1" smtClean="0">
                          <a:latin typeface="Cambria Math"/>
                          <a:ea typeface="Cambria Math"/>
                        </a:rPr>
                        <m:t>≤1.0</m:t>
                      </m:r>
                    </m:oMath>
                  </a14:m>
                  <a:r>
                    <a:rPr lang="en-US" sz="1700" b="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, full azimuth 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sz="170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Tracking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sz="170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PID through </a:t>
                  </a:r>
                  <a:r>
                    <a:rPr lang="en-US" sz="1700" dirty="0" err="1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dE</a:t>
                  </a:r>
                  <a:r>
                    <a:rPr lang="en-US" sz="170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/dx</a:t>
                  </a:r>
                  <a:endParaRPr lang="en-US" sz="17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endParaRPr>
                </a:p>
                <a:p>
                  <a:endParaRPr lang="en-US" b="0" dirty="0" smtClean="0">
                    <a:ea typeface="Cambria Math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23118" y="640080"/>
                  <a:ext cx="4856078" cy="19851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29" t="-15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611967" y="651755"/>
                  <a:ext cx="3211994" cy="2231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u="sng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Barrel Electromagnetic Calorimeter (BEMC)</a:t>
                  </a:r>
                  <a:endPara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285750" indent="-285750">
                    <a:buFont typeface="Arial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7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d>
                      <m:r>
                        <a:rPr lang="en-US" sz="1700" b="0" i="1" smtClean="0">
                          <a:latin typeface="Cambria Math"/>
                          <a:ea typeface="Cambria Math"/>
                        </a:rPr>
                        <m:t>≤1.0</m:t>
                      </m:r>
                    </m:oMath>
                  </a14:m>
                  <a:r>
                    <a:rPr lang="en-US" sz="1700" b="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, full azimuth 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sz="170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p/E for electron ID 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sz="170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Fast online trigger </a:t>
                  </a:r>
                  <a:endParaRPr lang="en-US" sz="17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endParaRP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sz="170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High resolution SMD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sz="1700" b="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e/h separation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967" y="651755"/>
                  <a:ext cx="3211994" cy="223138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18" t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800513" y="640080"/>
                  <a:ext cx="2868767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u="sng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Time of Flight (TOF)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7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d>
                      <m:r>
                        <a:rPr lang="en-US" sz="1700" b="0" i="1" smtClean="0">
                          <a:latin typeface="Cambria Math"/>
                          <a:ea typeface="Cambria Math"/>
                        </a:rPr>
                        <m:t>≤0.9</m:t>
                      </m:r>
                    </m:oMath>
                  </a14:m>
                  <a:r>
                    <a:rPr lang="en-US" sz="1700" b="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, full azimuth </a:t>
                  </a:r>
                  <a:endParaRPr lang="en-US" sz="17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endParaRP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sz="170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PID through TOF 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sz="1700" b="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Timing resolution: ~85 </a:t>
                  </a:r>
                  <a:r>
                    <a:rPr lang="en-US" sz="1700" b="0" dirty="0" err="1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ps</a:t>
                  </a:r>
                  <a:r>
                    <a:rPr lang="en-US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 </a:t>
                  </a:r>
                  <a:endParaRPr lang="en-US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endParaRPr>
                </a:p>
                <a:p>
                  <a:endParaRPr lang="en-US" b="0" dirty="0" smtClean="0">
                    <a:ea typeface="Cambria Math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0513" y="640080"/>
                  <a:ext cx="2868767" cy="175432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11" t="-1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32120" y="2781746"/>
                <a:ext cx="3794760" cy="361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Heavy Flavor Tracker (HFT)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7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</m:d>
                    <m:r>
                      <a:rPr lang="en-US" sz="17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/>
                      </a:rPr>
                      <m:t>1.0</m:t>
                    </m:r>
                  </m:oMath>
                </a14:m>
                <a:r>
                  <a:rPr lang="en-US" sz="17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full azimuth </a:t>
                </a:r>
                <a:endParaRPr lang="en-US" sz="17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7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PIXEL: X/X</a:t>
                </a:r>
                <a:r>
                  <a:rPr lang="en-US" sz="1700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0</a:t>
                </a:r>
                <a:r>
                  <a:rPr lang="en-US" sz="17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: ~0.4%/layer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7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High DCA resolution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17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~46µm@p</a:t>
                </a:r>
                <a:r>
                  <a:rPr lang="en-US" sz="1700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</a:t>
                </a:r>
                <a:r>
                  <a:rPr lang="en-US" sz="17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= 0.75GeV/c </a:t>
                </a:r>
                <a:r>
                  <a:rPr lang="en-US" sz="1700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Kaon</a:t>
                </a:r>
                <a:endParaRPr lang="en-US" sz="17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17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~</a:t>
                </a:r>
                <a:r>
                  <a:rPr lang="en-US" sz="17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30µm@high </a:t>
                </a:r>
                <a:r>
                  <a:rPr lang="en-US" sz="1700" dirty="0" err="1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p</a:t>
                </a:r>
                <a:r>
                  <a:rPr lang="en-US" sz="1700" baseline="-25000" dirty="0" err="1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</a:t>
                </a:r>
                <a:endParaRPr lang="en-US" sz="17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endParaRPr lang="en-US" b="0" dirty="0" smtClean="0">
                  <a:ea typeface="Cambria Math"/>
                </a:endParaRPr>
              </a:p>
              <a:p>
                <a:r>
                  <a:rPr lang="en-US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 Telescope Detector (MTD)</a:t>
                </a:r>
                <a:endParaRPr lang="en-US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≤0.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45% in azimuth </a:t>
                </a:r>
                <a:endParaRPr lang="en-US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Muon identification</a:t>
                </a:r>
                <a:endParaRPr lang="en-US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Muon trigger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High timing </a:t>
                </a:r>
                <a:r>
                  <a:rPr lang="en-US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reso</a:t>
                </a:r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.: ~95ps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Good hit position resolution: ~1cm </a:t>
                </a:r>
                <a:endParaRPr lang="en-US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120" y="2781746"/>
                <a:ext cx="3794760" cy="3616375"/>
              </a:xfrm>
              <a:prstGeom prst="rect">
                <a:avLst/>
              </a:prstGeom>
              <a:blipFill rotWithShape="1">
                <a:blip r:embed="rId6"/>
                <a:stretch>
                  <a:fillRect l="-1447" t="-842" b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9" y="2224244"/>
            <a:ext cx="4383637" cy="422227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9" y="2258765"/>
            <a:ext cx="5806454" cy="39711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0439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1508760"/>
            <a:ext cx="3169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Combining data from Run2010 &amp; 2011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Total: ~800 M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Min.Bias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events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Significant signals are observed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all centrality bins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84" y="88456"/>
            <a:ext cx="8229600" cy="87077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Signal in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19" name="TextBox 18" descr=" 24"/>
          <p:cNvSpPr txBox="1"/>
          <p:nvPr/>
        </p:nvSpPr>
        <p:spPr>
          <a:xfrm>
            <a:off x="623514" y="846517"/>
            <a:ext cx="1800972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PRL113, 142301 (2014)</a:t>
            </a:r>
            <a:endParaRPr lang="en-US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9458" name="Picture 2" descr="https://drupal.star.bnl.gov/STAR/files/starpublications/212/fi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8" y="1071934"/>
            <a:ext cx="5448092" cy="528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822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343486" y="5029200"/>
            <a:ext cx="861184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Suppression at high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central and mid-central collisions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 suppression pattern is similar to that of charged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pions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24" y="182880"/>
            <a:ext cx="7567316" cy="870770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Centrality dependence of D</a:t>
            </a:r>
            <a:r>
              <a:rPr lang="en-US" sz="3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Suppression in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 GeV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1394358"/>
            <a:ext cx="4445000" cy="3404870"/>
          </a:xfrm>
          <a:prstGeom prst="rect">
            <a:avLst/>
          </a:prstGeom>
        </p:spPr>
      </p:pic>
      <p:sp>
        <p:nvSpPr>
          <p:cNvPr id="17" name="TextBox 16" descr=" 24"/>
          <p:cNvSpPr txBox="1"/>
          <p:nvPr/>
        </p:nvSpPr>
        <p:spPr>
          <a:xfrm>
            <a:off x="774736" y="1143000"/>
            <a:ext cx="1800972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PRL113, 142301 (2014)</a:t>
            </a:r>
            <a:endParaRPr lang="en-US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621" y="1595970"/>
            <a:ext cx="4667314" cy="302317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86056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5715000" y="1143000"/>
            <a:ext cx="3429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Suppression at high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central and mid-central collisions</a:t>
            </a:r>
          </a:p>
          <a:p>
            <a:pPr>
              <a:spcAft>
                <a:spcPts val="60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Enhancement at intermediate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4008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 be described by models including coalescence between charm quark and light quark</a:t>
            </a:r>
          </a:p>
          <a:p>
            <a:pPr marL="64008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Cold nuclear matter effects may also contribute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91440"/>
            <a:ext cx="7589520" cy="870770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Enhancement of D</a:t>
            </a:r>
            <a:r>
              <a:rPr lang="en-US" sz="3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production at Intermediate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 GeV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pic>
        <p:nvPicPr>
          <p:cNvPr id="20482" name="Picture 2" descr="https://drupal.star.bnl.gov/STAR/files/starpublications/212/fig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" y="1159351"/>
            <a:ext cx="5671736" cy="52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 descr=" 24"/>
          <p:cNvSpPr txBox="1"/>
          <p:nvPr/>
        </p:nvSpPr>
        <p:spPr>
          <a:xfrm>
            <a:off x="795598" y="930857"/>
            <a:ext cx="1800972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PRL113, 142301 (2014)</a:t>
            </a:r>
            <a:endParaRPr lang="en-US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6148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xie\Desktop\run10\QM2012\plots\xsec_nb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78064"/>
            <a:ext cx="4268351" cy="41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594360" y="0"/>
            <a:ext cx="8229600" cy="492930"/>
          </a:xfrm>
        </p:spPr>
        <p:txBody>
          <a:bodyPr>
            <a:no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Scaling of D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Production in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 GeV</a:t>
            </a:r>
            <a:endParaRPr lang="en-US" altLang="zh-CN" sz="2800" b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244136" y="5095784"/>
            <a:ext cx="8458200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Charm quark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mostly produced via initial hard scatterings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Quantify other sources of production via high luminosity and upgrade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Indication of a breakdown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coll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scaling at LHC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Shadowing?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4468393"/>
            <a:ext cx="4339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[1] STAR </a:t>
            </a:r>
            <a:r>
              <a:rPr lang="en-US" sz="800" dirty="0" err="1" smtClean="0"/>
              <a:t>d+Au</a:t>
            </a:r>
            <a:r>
              <a:rPr lang="en-US" sz="800" dirty="0" smtClean="0"/>
              <a:t>: J. Adams, et al., PRL 94 (2005) 62301</a:t>
            </a:r>
          </a:p>
          <a:p>
            <a:r>
              <a:rPr lang="en-US" sz="800" dirty="0" smtClean="0"/>
              <a:t>[2] FONLL: M. </a:t>
            </a:r>
            <a:r>
              <a:rPr lang="en-US" sz="800" dirty="0" err="1" smtClean="0"/>
              <a:t>Cacciari</a:t>
            </a:r>
            <a:r>
              <a:rPr lang="en-US" sz="800" dirty="0" smtClean="0"/>
              <a:t>, PRL 95 (2005) 122001.</a:t>
            </a:r>
          </a:p>
          <a:p>
            <a:r>
              <a:rPr lang="en-US" sz="800" dirty="0" smtClean="0"/>
              <a:t>[3] NLO:  R. Vogt, </a:t>
            </a:r>
            <a:r>
              <a:rPr lang="en-US" sz="800" dirty="0" err="1" smtClean="0"/>
              <a:t>Eur.Phys.J.ST</a:t>
            </a:r>
            <a:r>
              <a:rPr lang="en-US" sz="800" dirty="0" smtClean="0"/>
              <a:t> 155 (2008) 213   </a:t>
            </a:r>
          </a:p>
          <a:p>
            <a:r>
              <a:rPr lang="en-US" sz="800" dirty="0" smtClean="0"/>
              <a:t>[4] PHENIX </a:t>
            </a:r>
            <a:r>
              <a:rPr lang="en-US" sz="800" dirty="0" err="1" smtClean="0"/>
              <a:t>e</a:t>
            </a:r>
            <a:r>
              <a:rPr lang="en-US" sz="800" dirty="0" smtClean="0"/>
              <a:t>: A. </a:t>
            </a:r>
            <a:r>
              <a:rPr lang="en-US" sz="800" dirty="0" err="1" smtClean="0"/>
              <a:t>Adare</a:t>
            </a:r>
            <a:r>
              <a:rPr lang="en-US" sz="800" dirty="0" smtClean="0"/>
              <a:t>, et al., PRL 97 (2006) 252002.</a:t>
            </a:r>
            <a:endParaRPr lang="en-US" sz="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pic>
        <p:nvPicPr>
          <p:cNvPr id="16" name="Picture 2" descr="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8" t="15413" r="6529" b="17992"/>
          <a:stretch/>
        </p:blipFill>
        <p:spPr bwMode="auto">
          <a:xfrm>
            <a:off x="4709160" y="612448"/>
            <a:ext cx="3887088" cy="373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709160" y="2547892"/>
            <a:ext cx="1097280" cy="1063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25952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4679" y="228600"/>
            <a:ext cx="77724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Motivation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905" y="1052632"/>
            <a:ext cx="89611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Heavy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quarkonium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production reveals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critical features of the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medium 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suppression from color screening or gluon scattering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enhancement from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coalescence</a:t>
            </a:r>
          </a:p>
          <a:p>
            <a:pPr lvl="1"/>
            <a:endParaRPr lang="en-US" sz="2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Heavy quarks interact with the medium differently from light quarks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gluon bremsstrahlung radiation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collisional energy loss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collision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dissociation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Ads/CFT 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Cold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Nuclear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effects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Gluon shadowing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Color glass condensate, Initial state energy loss,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Sensitive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nuclear gluon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distribution and medium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initial gluon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density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9300" lvl="2" indent="-29210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produced mostly from gluon fusion</a:t>
            </a:r>
            <a:endParaRPr lang="en-US" sz="2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5469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1563" y="3472189"/>
            <a:ext cx="4390156" cy="2977231"/>
            <a:chOff x="61563" y="3472189"/>
            <a:chExt cx="4390156" cy="2977231"/>
          </a:xfrm>
        </p:grpSpPr>
        <p:pic>
          <p:nvPicPr>
            <p:cNvPr id="5122" name="Picture 2" descr="C:\Users\wxie\Desktop\run10\QM2012\plots\Raa_0_10pct_hadronRaa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" y="3472189"/>
              <a:ext cx="4390156" cy="2977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5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40" y="3674105"/>
              <a:ext cx="1189870" cy="344873"/>
            </a:xfrm>
            <a:prstGeom prst="rect">
              <a:avLst/>
            </a:prstGeom>
            <a:noFill/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320040" y="55710"/>
            <a:ext cx="8229600" cy="49293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Non-photonic Electron R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altLang="zh-CN" sz="2800" b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5010085" y="5436317"/>
            <a:ext cx="3741549" cy="96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200" b="1" dirty="0" smtClean="0">
                <a:latin typeface="Times New Roman" pitchFamily="18" charset="0"/>
              </a:rPr>
              <a:t>DGLV</a:t>
            </a:r>
            <a:r>
              <a:rPr lang="en-US" sz="1200" b="1" dirty="0">
                <a:latin typeface="Times New Roman" pitchFamily="18" charset="0"/>
              </a:rPr>
              <a:t>:  </a:t>
            </a:r>
            <a:r>
              <a:rPr lang="en-US" sz="1200" dirty="0" err="1">
                <a:latin typeface="Times New Roman" pitchFamily="18" charset="0"/>
              </a:rPr>
              <a:t>Djordjevic</a:t>
            </a:r>
            <a:r>
              <a:rPr lang="en-US" sz="1200" dirty="0">
                <a:latin typeface="Times New Roman" pitchFamily="18" charset="0"/>
              </a:rPr>
              <a:t>, PLB632, 81 (2006)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CUJET: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Buzzatti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arXiv:1207.6020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T-Matrix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 Van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Hees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et al., PRL100,192301(2008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200" b="1" dirty="0" smtClean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en-US" sz="1200" b="1" dirty="0" smtClean="0">
                <a:latin typeface="Times New Roman" pitchFamily="18" charset="0"/>
              </a:rPr>
              <a:t>Coll. </a:t>
            </a:r>
            <a:r>
              <a:rPr lang="en-US" sz="1200" b="1" dirty="0" err="1" smtClean="0">
                <a:latin typeface="Times New Roman" pitchFamily="18" charset="0"/>
              </a:rPr>
              <a:t>Dissoc</a:t>
            </a:r>
            <a:r>
              <a:rPr lang="en-US" sz="1200" b="1" dirty="0" smtClean="0">
                <a:latin typeface="Times New Roman" pitchFamily="18" charset="0"/>
              </a:rPr>
              <a:t>.  </a:t>
            </a:r>
            <a:r>
              <a:rPr lang="en-US" sz="1200" dirty="0" smtClean="0">
                <a:latin typeface="Times New Roman" pitchFamily="18" charset="0"/>
              </a:rPr>
              <a:t>R. Sharma et al., PRC 80, 054902(2009).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en-US" sz="1200" b="1" dirty="0" smtClean="0">
                <a:latin typeface="Times New Roman" pitchFamily="18" charset="0"/>
              </a:rPr>
              <a:t>Ads/CFT:  </a:t>
            </a:r>
            <a:r>
              <a:rPr lang="en-US" sz="1200" dirty="0" smtClean="0">
                <a:latin typeface="Times New Roman" pitchFamily="18" charset="0"/>
              </a:rPr>
              <a:t>W. Horowitz  </a:t>
            </a:r>
            <a:r>
              <a:rPr lang="en-US" sz="1200" dirty="0" err="1" smtClean="0">
                <a:latin typeface="Times New Roman" pitchFamily="18" charset="0"/>
              </a:rPr>
              <a:t>Ph.D</a:t>
            </a:r>
            <a:r>
              <a:rPr lang="en-US" sz="1200" dirty="0" smtClean="0">
                <a:latin typeface="Times New Roman" pitchFamily="18" charset="0"/>
              </a:rPr>
              <a:t> thesis. 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sz="1500" dirty="0" smtClean="0">
              <a:latin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20" y="566537"/>
            <a:ext cx="4421843" cy="2998721"/>
            <a:chOff x="0" y="628352"/>
            <a:chExt cx="4421843" cy="2998721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352"/>
              <a:ext cx="4421843" cy="2998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5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2785" y="685800"/>
              <a:ext cx="1144001" cy="316905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16667" y="3328416"/>
            <a:ext cx="4793077" cy="3115188"/>
            <a:chOff x="4752543" y="4220653"/>
            <a:chExt cx="4793077" cy="3115188"/>
          </a:xfrm>
        </p:grpSpPr>
        <p:grpSp>
          <p:nvGrpSpPr>
            <p:cNvPr id="11" name="Group 10"/>
            <p:cNvGrpSpPr/>
            <p:nvPr/>
          </p:nvGrpSpPr>
          <p:grpSpPr>
            <a:xfrm>
              <a:off x="4752543" y="4220653"/>
              <a:ext cx="4793077" cy="2940271"/>
              <a:chOff x="-81675" y="3560506"/>
              <a:chExt cx="4793077" cy="2940271"/>
            </a:xfrm>
          </p:grpSpPr>
          <p:pic>
            <p:nvPicPr>
              <p:cNvPr id="3077" name="Picture 5" descr="C:\Users\wxie\Desktop\tmp\Raa_0_10pct_w_th123456.gif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1675" y="3560506"/>
                <a:ext cx="4793077" cy="2940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5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0298" y="3910577"/>
                <a:ext cx="1189870" cy="344873"/>
              </a:xfrm>
              <a:prstGeom prst="rect">
                <a:avLst/>
              </a:prstGeom>
              <a:noFill/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4851506" y="7186834"/>
              <a:ext cx="1554480" cy="149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058" y="636303"/>
            <a:ext cx="4704822" cy="5834263"/>
            <a:chOff x="10850" y="751425"/>
            <a:chExt cx="4478614" cy="5429496"/>
          </a:xfrm>
        </p:grpSpPr>
        <p:grpSp>
          <p:nvGrpSpPr>
            <p:cNvPr id="55" name="Group 54"/>
            <p:cNvGrpSpPr/>
            <p:nvPr/>
          </p:nvGrpSpPr>
          <p:grpSpPr>
            <a:xfrm>
              <a:off x="10850" y="751425"/>
              <a:ext cx="4478614" cy="5429496"/>
              <a:chOff x="10850" y="751425"/>
              <a:chExt cx="4478614" cy="5429496"/>
            </a:xfrm>
          </p:grpSpPr>
          <p:pic>
            <p:nvPicPr>
              <p:cNvPr id="59" name="Picture 2" descr="C:\Users\wxie\Desktop\tmp\spec.gif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61" r="6689"/>
              <a:stretch/>
            </p:blipFill>
            <p:spPr bwMode="auto">
              <a:xfrm>
                <a:off x="10850" y="751425"/>
                <a:ext cx="4478614" cy="5429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5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09589" y="2181880"/>
                <a:ext cx="1144001" cy="316905"/>
              </a:xfrm>
              <a:prstGeom prst="rect">
                <a:avLst/>
              </a:prstGeom>
              <a:noFill/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29496" y="6017166"/>
              <a:ext cx="1554480" cy="149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617720" y="731520"/>
            <a:ext cx="452628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~1 nb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sampled luminosity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Run 2010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collisions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Strong suppression at high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central collisions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NPE results seems to be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consistent 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kinematics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smearing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&amp; charm/bottom mixing</a:t>
            </a:r>
          </a:p>
          <a:p>
            <a:pPr lvl="1">
              <a:spcAft>
                <a:spcPts val="60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Models with radiative energy loss alone underestimate the suppression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Uncertainty dominated by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 descr=" 24"/>
          <p:cNvSpPr txBox="1"/>
          <p:nvPr/>
        </p:nvSpPr>
        <p:spPr>
          <a:xfrm>
            <a:off x="854298" y="580721"/>
            <a:ext cx="1888902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NPA904,905, 170c(2013)</a:t>
            </a:r>
            <a:endParaRPr lang="en-US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657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15" y="998494"/>
            <a:ext cx="4114800" cy="297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" y="960120"/>
            <a:ext cx="4804140" cy="523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74920" y="3886200"/>
                <a:ext cx="393192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J/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not subtracted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Indication of “enhancement” at 62.4 GeV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Shape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pQCD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Radial flow and/or CNM enhancement compensate suppression at lower energy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20" y="3886200"/>
                <a:ext cx="3931920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1395" t="-1359" r="-310" b="-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77240" y="23997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NPE Enhancement at Lower Energy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 24"/>
          <p:cNvSpPr txBox="1"/>
          <p:nvPr/>
        </p:nvSpPr>
        <p:spPr>
          <a:xfrm>
            <a:off x="777240" y="822960"/>
            <a:ext cx="1888902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NPA904,905, 665c(2013)</a:t>
            </a:r>
            <a:endParaRPr lang="en-US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2573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757759"/>
            <a:ext cx="8046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itchFamily="18" charset="0"/>
              </a:rPr>
              <a:t>200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Large NPE v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observed at low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strong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charm-medium interaction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increase at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3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Jet-like correlation 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39 and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62.4GeV 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consistent with 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ifferent from 200GeV results (p-value: 0.0014@62.4GeV, 0.005@39GeV)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Might suggest charm –medium interaction is not as strong as in 200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30699" y="71140"/>
            <a:ext cx="74732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NPE Elliptic Flow Depend on Energy 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2350"/>
            <a:ext cx="4526279" cy="31828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20" y="685800"/>
            <a:ext cx="4343400" cy="3075985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1496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48640" y="82867"/>
            <a:ext cx="8246597" cy="557213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New Era of Heavy Flavor Measurement at STAR</a:t>
            </a:r>
            <a:endParaRPr lang="en-US" altLang="zh-CN" sz="3000" b="1" dirty="0" smtClean="0">
              <a:solidFill>
                <a:schemeClr val="accent2"/>
              </a:solidFill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45720" y="4069080"/>
                <a:ext cx="4480560" cy="247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17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significantly enhance STAR capability on measuring heavy flavor production at RHIC</a:t>
                </a:r>
                <a:r>
                  <a:rPr lang="en-US" sz="17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17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640080" lvl="1" indent="-182880">
                  <a:buFont typeface="Arial" panose="020B0604020202020204" pitchFamily="34" charset="0"/>
                  <a:buChar char="•"/>
                </a:pPr>
                <a:r>
                  <a:rPr lang="en-US" sz="17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Direct D meson </a:t>
                </a:r>
                <a:r>
                  <a:rPr lang="en-US" sz="17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reco</a:t>
                </a:r>
                <a:r>
                  <a:rPr lang="en-US" sz="17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at low and high </a:t>
                </a:r>
                <a:r>
                  <a:rPr lang="en-US" sz="17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700" baseline="-25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en-US" sz="1700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640080" lvl="1" indent="-182880">
                  <a:buFont typeface="Arial" panose="020B0604020202020204" pitchFamily="34" charset="0"/>
                  <a:buChar char="•"/>
                </a:pPr>
                <a:r>
                  <a:rPr lang="en-US" sz="17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7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J/</a:t>
                </a:r>
                <a:r>
                  <a:rPr lang="el-GR" sz="17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ψ</a:t>
                </a:r>
                <a:r>
                  <a:rPr lang="en-US" sz="17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µµ+X,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b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Υ</m:t>
                    </m:r>
                  </m:oMath>
                </a14:m>
                <a:r>
                  <a:rPr lang="en-US" sz="17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µµ</a:t>
                </a:r>
              </a:p>
              <a:p>
                <a:pPr marL="640080" lvl="1" indent="-182880">
                  <a:buFont typeface="Arial" panose="020B0604020202020204" pitchFamily="34" charset="0"/>
                  <a:buChar char="•"/>
                </a:pPr>
                <a:r>
                  <a:rPr lang="en-US" sz="1700" dirty="0" err="1" smtClean="0"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etc</a:t>
                </a:r>
                <a:endParaRPr lang="en-US" sz="17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sz="17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17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tudy QGP thermal </a:t>
                </a:r>
                <a:r>
                  <a:rPr lang="en-US" sz="17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dilepton</a:t>
                </a:r>
                <a:r>
                  <a:rPr lang="en-US" sz="17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radiation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640080" lvl="1" indent="-18288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Understanding background through e-µ correlation</a:t>
                </a:r>
              </a:p>
              <a:p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" y="4069080"/>
                <a:ext cx="4480560" cy="2477601"/>
              </a:xfrm>
              <a:prstGeom prst="rect">
                <a:avLst/>
              </a:prstGeom>
              <a:blipFill rotWithShape="0">
                <a:blip r:embed="rId3"/>
                <a:stretch>
                  <a:fillRect l="-543" t="-739" r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6" descr="C:\Documents and Settings\wxie\Desktop\HF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817996"/>
            <a:ext cx="3291840" cy="200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" y="2916257"/>
            <a:ext cx="3977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PIXEL: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high hit resolution: 20.7µm pitch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 thickness: X/X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0.4%/layer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4920" y="2903994"/>
            <a:ext cx="3596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identification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trigger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SQM 2015</a:t>
            </a:r>
            <a:endParaRPr lang="en-US" altLang="zh-CN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773941"/>
            <a:ext cx="2984821" cy="209204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343400" y="3703320"/>
            <a:ext cx="4709160" cy="2687574"/>
            <a:chOff x="4297680" y="3703320"/>
            <a:chExt cx="4709160" cy="26875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97680" y="3703320"/>
              <a:ext cx="4709160" cy="268757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360919" y="5438376"/>
              <a:ext cx="1434317" cy="368064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7308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6"/>
              <p:cNvSpPr txBox="1">
                <a:spLocks noChangeArrowheads="1"/>
              </p:cNvSpPr>
              <p:nvPr/>
            </p:nvSpPr>
            <p:spPr bwMode="auto">
              <a:xfrm>
                <a:off x="141497" y="577572"/>
                <a:ext cx="8636743" cy="6463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marL="285750" lvl="0" indent="-285750">
                  <a:spcAft>
                    <a:spcPts val="1800"/>
                  </a:spcAft>
                  <a:buClr>
                    <a:srgbClr val="0000FF"/>
                  </a:buClr>
                  <a:buFont typeface="Wingdings" pitchFamily="2" charset="2"/>
                  <a:buChar char="q"/>
                </a:pPr>
                <a:r>
                  <a:rPr lang="en-IN" altLang="en-US" sz="2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significant energy dependence for J/</a:t>
                </a:r>
                <a:r>
                  <a:rPr lang="el-GR" altLang="en-US" sz="2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r>
                  <a:rPr lang="en-US" altLang="en-US" sz="2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altLang="en-US" sz="2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IN" altLang="en-US" sz="2100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:r>
                  <a:rPr lang="en-IN" altLang="en-US" sz="2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IN" altLang="en-US" sz="21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IN" altLang="en-US" sz="2100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endParaRPr lang="en-US" sz="21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spcAft>
                    <a:spcPts val="1800"/>
                  </a:spcAft>
                  <a:buClr>
                    <a:srgbClr val="0000FF"/>
                  </a:buClr>
                  <a:buFont typeface="Wingdings" pitchFamily="2" charset="2"/>
                  <a:buChar char="q"/>
                </a:pP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J/</a:t>
                </a:r>
                <a:r>
                  <a:rPr lang="el-GR" sz="2100" dirty="0" smtClean="0"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 v</a:t>
                </a:r>
                <a:r>
                  <a:rPr lang="en-US" sz="21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 measurements disfavor the case that coalescence of thermalized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1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dominates the production at </a:t>
                </a:r>
                <a:r>
                  <a:rPr lang="en-US" sz="2100" dirty="0" err="1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100" baseline="-25000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 &gt; 2 GeV/c in 200 GeV </a:t>
                </a:r>
                <a:r>
                  <a:rPr lang="en-US" sz="2100" dirty="0" err="1" smtClean="0">
                    <a:latin typeface="Times New Roman" pitchFamily="18" charset="0"/>
                    <a:cs typeface="Times New Roman" pitchFamily="18" charset="0"/>
                  </a:rPr>
                  <a:t>Au+Au</a:t>
                </a: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 collisions</a:t>
                </a:r>
              </a:p>
              <a:p>
                <a:pPr marL="285750" indent="-285750">
                  <a:spcAft>
                    <a:spcPts val="1800"/>
                  </a:spcAft>
                  <a:buClr>
                    <a:srgbClr val="0000FF"/>
                  </a:buClr>
                  <a:buFont typeface="Wingdings" pitchFamily="2" charset="2"/>
                  <a:buChar char="q"/>
                </a:pP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Upsilon suppression consistent with prediction from models requiring strong 2S and complete 3S suppression in 200 GeV </a:t>
                </a:r>
                <a:r>
                  <a:rPr lang="en-US" sz="2100" dirty="0" err="1" smtClean="0">
                    <a:latin typeface="Times New Roman" pitchFamily="18" charset="0"/>
                    <a:cs typeface="Times New Roman" pitchFamily="18" charset="0"/>
                  </a:rPr>
                  <a:t>Au+Au</a:t>
                </a: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 collisions</a:t>
                </a:r>
              </a:p>
              <a:p>
                <a:pPr marL="800100" lvl="1" indent="-342900">
                  <a:spcAft>
                    <a:spcPts val="1800"/>
                  </a:spcAft>
                  <a:buClr>
                    <a:srgbClr val="0000FF"/>
                  </a:buClr>
                  <a:buFont typeface="Arial" panose="020B0604020202020204" pitchFamily="34" charset="0"/>
                  <a:buChar char="•"/>
                </a:pP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Indication of suppression in 200 GeV </a:t>
                </a:r>
                <a:r>
                  <a:rPr lang="en-US" sz="2100" dirty="0" err="1" smtClean="0">
                    <a:latin typeface="Times New Roman" pitchFamily="18" charset="0"/>
                    <a:cs typeface="Times New Roman" pitchFamily="18" charset="0"/>
                  </a:rPr>
                  <a:t>d+Au</a:t>
                </a: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 collisions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(CNM effect). </a:t>
                </a:r>
              </a:p>
              <a:p>
                <a:pPr marL="285750" indent="-285750">
                  <a:spcAft>
                    <a:spcPts val="1800"/>
                  </a:spcAft>
                  <a:buClr>
                    <a:srgbClr val="0000FF"/>
                  </a:buClr>
                  <a:buFont typeface="Wingdings" pitchFamily="2" charset="2"/>
                  <a:buChar char="q"/>
                </a:pP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Large 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suppression of heavy quark </a:t>
                </a: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production through NPE and 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100" baseline="30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meson </a:t>
                </a: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 measurements in 200 GeV </a:t>
                </a:r>
                <a:r>
                  <a:rPr lang="en-US" sz="2100" dirty="0" err="1" smtClean="0">
                    <a:latin typeface="Times New Roman" pitchFamily="18" charset="0"/>
                    <a:cs typeface="Times New Roman" pitchFamily="18" charset="0"/>
                  </a:rPr>
                  <a:t>Au+Au</a:t>
                </a: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 collisions</a:t>
                </a:r>
              </a:p>
              <a:p>
                <a:pPr marL="285750" indent="-285750">
                  <a:spcAft>
                    <a:spcPts val="1800"/>
                  </a:spcAft>
                  <a:buClr>
                    <a:srgbClr val="0000FF"/>
                  </a:buClr>
                  <a:buFont typeface="Wingdings" pitchFamily="2" charset="2"/>
                  <a:buChar char="q"/>
                </a:pP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arger NPE v</a:t>
                </a:r>
                <a:r>
                  <a:rPr lang="en-US" sz="21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 in 200 GeV than in 39 and 62.4 GeV </a:t>
                </a:r>
                <a:r>
                  <a:rPr lang="en-US" sz="2100" dirty="0" err="1" smtClean="0">
                    <a:latin typeface="Times New Roman" pitchFamily="18" charset="0"/>
                    <a:cs typeface="Times New Roman" pitchFamily="18" charset="0"/>
                  </a:rPr>
                  <a:t>Au+Au</a:t>
                </a: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 collisions, indicating the strength of charm-medium interaction increase with energy</a:t>
                </a:r>
              </a:p>
              <a:p>
                <a:pPr marL="285750" indent="-285750">
                  <a:spcAft>
                    <a:spcPts val="1800"/>
                  </a:spcAft>
                  <a:buClr>
                    <a:srgbClr val="0000FF"/>
                  </a:buClr>
                  <a:buFont typeface="Wingdings" pitchFamily="2" charset="2"/>
                  <a:buChar char="q"/>
                </a:pP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Indication of an enhancement of NPE production at 62.4 GeV</a:t>
                </a:r>
              </a:p>
              <a:p>
                <a:pPr marL="285750" indent="-285750">
                  <a:spcAft>
                    <a:spcPts val="1800"/>
                  </a:spcAft>
                  <a:buClr>
                    <a:srgbClr val="0000FF"/>
                  </a:buClr>
                  <a:buFont typeface="Wingdings" pitchFamily="2" charset="2"/>
                  <a:buChar char="q"/>
                </a:pPr>
                <a:r>
                  <a:rPr lang="en-US" sz="2100" b="1" dirty="0" smtClean="0">
                    <a:latin typeface="Times New Roman" pitchFamily="18" charset="0"/>
                    <a:cs typeface="Times New Roman" pitchFamily="18" charset="0"/>
                  </a:rPr>
                  <a:t>With HFT </a:t>
                </a:r>
                <a:r>
                  <a:rPr lang="en-US" sz="2100" b="1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US" sz="2100" b="1" dirty="0" smtClean="0">
                    <a:latin typeface="Times New Roman" pitchFamily="18" charset="0"/>
                    <a:cs typeface="Times New Roman" pitchFamily="18" charset="0"/>
                  </a:rPr>
                  <a:t>MTD, more interesting results with good precision will come up soon</a:t>
                </a:r>
                <a:endParaRPr lang="en-US" sz="21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Aft>
                    <a:spcPts val="1800"/>
                  </a:spcAft>
                  <a:buClr>
                    <a:srgbClr val="0000FF"/>
                  </a:buClr>
                </a:pPr>
                <a:endParaRPr lang="en-US" sz="21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497" y="577572"/>
                <a:ext cx="8636743" cy="6463308"/>
              </a:xfrm>
              <a:prstGeom prst="rect">
                <a:avLst/>
              </a:prstGeom>
              <a:blipFill rotWithShape="1">
                <a:blip r:embed="rId2"/>
                <a:stretch>
                  <a:fillRect l="-635" t="-56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-45720"/>
            <a:ext cx="8504237" cy="64928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2052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888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Backup Slides</a:t>
            </a:r>
            <a:endParaRPr lang="en-US" sz="6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34121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06615"/>
              </p:ext>
            </p:extLst>
          </p:nvPr>
        </p:nvGraphicFramePr>
        <p:xfrm>
          <a:off x="4849430" y="880296"/>
          <a:ext cx="4268907" cy="2602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188"/>
                <a:gridCol w="628630"/>
                <a:gridCol w="898043"/>
                <a:gridCol w="641459"/>
                <a:gridCol w="628630"/>
                <a:gridCol w="509957"/>
              </a:tblGrid>
              <a:tr h="2286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TAMU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SUBATECH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Torino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Duke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LANL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00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HQ prod.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FNOLL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NLO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</a:t>
                      </a:r>
                      <a:endParaRPr lang="en-US" sz="1200" dirty="0"/>
                    </a:p>
                  </a:txBody>
                  <a:tcPr/>
                </a:tc>
              </a:tr>
              <a:tr h="3352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QGP-Hydro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ideal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ideal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viscous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viscous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ideal</a:t>
                      </a:r>
                      <a:endParaRPr lang="en-US" sz="1200" dirty="0"/>
                    </a:p>
                  </a:txBody>
                  <a:tcPr/>
                </a:tc>
              </a:tr>
              <a:tr h="3352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HQ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</a:rPr>
                        <a:t>eLoss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coll.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coll.</a:t>
                      </a:r>
                    </a:p>
                    <a:p>
                      <a:pPr algn="ctr"/>
                      <a:r>
                        <a:rPr lang="en-US" sz="1200" dirty="0" smtClean="0"/>
                        <a:t>+rad.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coll</a:t>
                      </a:r>
                      <a:r>
                        <a:rPr lang="en-US" sz="1200" dirty="0" smtClean="0"/>
                        <a:t>.+rad.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coll</a:t>
                      </a:r>
                      <a:r>
                        <a:rPr lang="en-US" sz="1200" dirty="0" smtClean="0"/>
                        <a:t>.+rad.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diss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.+rad.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32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Coalescence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</a:tr>
              <a:tr h="3032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Cronin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 effect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</a:tr>
              <a:tr h="3032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Shadowing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" y="712608"/>
            <a:ext cx="4937760" cy="456184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4902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22" y="228600"/>
            <a:ext cx="7017956" cy="598932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1398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 132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" y="588611"/>
            <a:ext cx="3089516" cy="286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9" name="Picture 3" descr=" 13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88609"/>
            <a:ext cx="5970665" cy="291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 7"/>
              <p:cNvSpPr txBox="1"/>
              <p:nvPr/>
            </p:nvSpPr>
            <p:spPr>
              <a:xfrm>
                <a:off x="152400" y="3657600"/>
                <a:ext cx="54864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Non-zero v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observed at high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significant dependence on y and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=0.054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0.013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0.006 in |y|&lt;2.4 for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6.5 GeV in 10-60% centrality.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Indicating path length dependence of suppression </a:t>
                </a:r>
              </a:p>
              <a:p>
                <a:pPr marL="285750" lvl="0" indent="-285750"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Times New Roman"/>
                    <a:cs typeface="Times New Roman" panose="02020603050405020304" pitchFamily="18" charset="0"/>
                  </a:rPr>
                  <a:t>Indication </a:t>
                </a:r>
                <a:r>
                  <a:rPr lang="en-US" dirty="0">
                    <a:latin typeface="Times New Roman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>
                    <a:latin typeface="Times New Roman"/>
                    <a:cs typeface="Times New Roman" panose="02020603050405020304" pitchFamily="18" charset="0"/>
                  </a:rPr>
                  <a:t>on-zero v</a:t>
                </a:r>
                <a:r>
                  <a:rPr lang="en-US" baseline="-25000" dirty="0" smtClean="0">
                    <a:latin typeface="Times New Roman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/>
                    <a:cs typeface="Times New Roman" panose="02020603050405020304" pitchFamily="18" charset="0"/>
                  </a:rPr>
                  <a:t> at low </a:t>
                </a:r>
                <a:r>
                  <a:rPr lang="en-US" dirty="0" err="1" smtClean="0">
                    <a:latin typeface="Times New Roman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 err="1" smtClean="0">
                    <a:latin typeface="Times New Roman"/>
                    <a:cs typeface="Times New Roman" panose="02020603050405020304" pitchFamily="18" charset="0"/>
                  </a:rPr>
                  <a:t>T</a:t>
                </a:r>
                <a:r>
                  <a:rPr lang="en-US" baseline="-25000" dirty="0" smtClean="0">
                    <a:latin typeface="Times New Roman"/>
                    <a:cs typeface="Times New Roman" panose="02020603050405020304" pitchFamily="18" charset="0"/>
                  </a:rPr>
                  <a:t> </a:t>
                </a:r>
                <a:endParaRPr lang="en-US" dirty="0" smtClean="0">
                  <a:latin typeface="Times New Roman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/>
                    <a:cs typeface="Times New Roman" panose="02020603050405020304" pitchFamily="18" charset="0"/>
                  </a:rPr>
                  <a:t>Consistent with regeneration from charm quark of significant v</a:t>
                </a:r>
                <a:r>
                  <a:rPr lang="en-US" baseline="-25000" dirty="0" smtClean="0">
                    <a:latin typeface="Times New Roman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/>
                    <a:cs typeface="Times New Roman" panose="02020603050405020304" pitchFamily="18" charset="0"/>
                  </a:rPr>
                  <a:t>.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7" name="TextBox 6" descr="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657600"/>
                <a:ext cx="5486400" cy="2585323"/>
              </a:xfrm>
              <a:prstGeom prst="rect">
                <a:avLst/>
              </a:prstGeom>
              <a:blipFill rotWithShape="1">
                <a:blip r:embed="rId4"/>
                <a:stretch>
                  <a:fillRect l="-667" t="-117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 descr=" 8"/>
          <p:cNvSpPr txBox="1"/>
          <p:nvPr/>
        </p:nvSpPr>
        <p:spPr>
          <a:xfrm>
            <a:off x="914400" y="131801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Significant v</a:t>
            </a:r>
            <a:r>
              <a:rPr lang="en-US" sz="3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000" b="1" dirty="0" smtClean="0">
                <a:solidFill>
                  <a:srgbClr val="FF0000"/>
                </a:solidFill>
              </a:rPr>
              <a:t> observed at high </a:t>
            </a:r>
            <a:r>
              <a:rPr lang="en-US" sz="3000" b="1" dirty="0" err="1" smtClean="0">
                <a:solidFill>
                  <a:srgbClr val="FF0000"/>
                </a:solidFill>
              </a:rPr>
              <a:t>p</a:t>
            </a:r>
            <a:r>
              <a:rPr lang="en-US" sz="3000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 descr=" 9"/>
          <p:cNvSpPr txBox="1"/>
          <p:nvPr/>
        </p:nvSpPr>
        <p:spPr>
          <a:xfrm>
            <a:off x="60682" y="6549211"/>
            <a:ext cx="1447800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CMS PAS HIN-12-001</a:t>
            </a:r>
            <a:endParaRPr lang="en-US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 descr=" 11"/>
          <p:cNvSpPr txBox="1"/>
          <p:nvPr/>
        </p:nvSpPr>
        <p:spPr>
          <a:xfrm>
            <a:off x="1752600" y="6565701"/>
            <a:ext cx="1752600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PRL 111(2013)162301</a:t>
            </a:r>
            <a:endParaRPr lang="en-US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5" descr=" 1321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70" y="3495675"/>
            <a:ext cx="3108489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39232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3" descr=" 1239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42" y="925544"/>
            <a:ext cx="48672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/>
          <a:stretch/>
        </p:blipFill>
        <p:spPr bwMode="auto">
          <a:xfrm>
            <a:off x="4315333" y="925544"/>
            <a:ext cx="4643629" cy="339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3668834" cy="327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 descr=" 7"/>
          <p:cNvSpPr txBox="1"/>
          <p:nvPr/>
        </p:nvSpPr>
        <p:spPr>
          <a:xfrm>
            <a:off x="609600" y="304800"/>
            <a:ext cx="792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How CNM plays a role in the suppression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8" name="TextBox 7" descr=" 8"/>
          <p:cNvSpPr txBox="1"/>
          <p:nvPr/>
        </p:nvSpPr>
        <p:spPr>
          <a:xfrm>
            <a:off x="4436293" y="4497419"/>
            <a:ext cx="4783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pPb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suppression from CNM at low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/>
                <a:cs typeface="Times New Roman" panose="02020603050405020304" pitchFamily="18" charset="0"/>
              </a:rPr>
              <a:t>Close to </a:t>
            </a:r>
            <a:r>
              <a:rPr lang="en-US" dirty="0" err="1" smtClean="0">
                <a:latin typeface="Times New Roman"/>
                <a:cs typeface="Times New Roman" panose="02020603050405020304" pitchFamily="18" charset="0"/>
              </a:rPr>
              <a:t>R</a:t>
            </a:r>
            <a:r>
              <a:rPr lang="en-US" baseline="-25000" dirty="0" err="1" smtClean="0">
                <a:latin typeface="Times New Roman"/>
                <a:cs typeface="Times New Roman" panose="02020603050405020304" pitchFamily="18" charset="0"/>
              </a:rPr>
              <a:t>PbPb</a:t>
            </a:r>
            <a:endParaRPr lang="en-US" baseline="-25000" dirty="0" smtClean="0">
              <a:latin typeface="Times New Roman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/>
                <a:cs typeface="Times New Roman" panose="02020603050405020304" pitchFamily="18" charset="0"/>
              </a:rPr>
              <a:t>Pb+Pb</a:t>
            </a:r>
            <a:r>
              <a:rPr lang="en-US" dirty="0" smtClean="0">
                <a:latin typeface="Times New Roman"/>
                <a:cs typeface="Times New Roman" panose="02020603050405020304" pitchFamily="18" charset="0"/>
              </a:rPr>
              <a:t> partially compensated by regenerated J/</a:t>
            </a:r>
            <a:r>
              <a:rPr lang="el-GR" dirty="0" smtClean="0">
                <a:latin typeface="Times New Roman"/>
                <a:cs typeface="Times New Roman" panose="02020603050405020304" pitchFamily="18" charset="0"/>
              </a:rPr>
              <a:t>ψ</a:t>
            </a:r>
            <a:r>
              <a:rPr lang="en-US" dirty="0" smtClean="0">
                <a:latin typeface="Times New Roman"/>
                <a:cs typeface="Times New Roman" panose="02020603050405020304" pitchFamily="18" charset="0"/>
              </a:rPr>
              <a:t>?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 4"/>
          <p:cNvSpPr txBox="1"/>
          <p:nvPr/>
        </p:nvSpPr>
        <p:spPr>
          <a:xfrm>
            <a:off x="152400" y="4489563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Upsilon double ratio: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 lower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Pb+Pb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 effect likely cancelled in the comparison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Suppression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Pb+Pb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final state effect.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37365"/>
            <a:ext cx="1600200" cy="54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" name="Straight Connector 12" descr=" 13"/>
          <p:cNvCxnSpPr/>
          <p:nvPr/>
        </p:nvCxnSpPr>
        <p:spPr>
          <a:xfrm>
            <a:off x="4876800" y="2657476"/>
            <a:ext cx="3886200" cy="952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33492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 descr=" 6147"/>
          <p:cNvSpPr>
            <a:spLocks noGrp="1" noChangeArrowheads="1"/>
          </p:cNvSpPr>
          <p:nvPr>
            <p:ph type="title"/>
          </p:nvPr>
        </p:nvSpPr>
        <p:spPr>
          <a:xfrm>
            <a:off x="457200" y="548640"/>
            <a:ext cx="8229600" cy="546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Quarkonium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Suppression: “Smoking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un” for QGP</a:t>
            </a:r>
          </a:p>
        </p:txBody>
      </p:sp>
      <p:graphicFrame>
        <p:nvGraphicFramePr>
          <p:cNvPr id="6146" name="Object 3" descr=" 6146"/>
          <p:cNvGraphicFramePr>
            <a:graphicFrameLocks noChangeAspect="1"/>
          </p:cNvGraphicFramePr>
          <p:nvPr>
            <p:extLst/>
          </p:nvPr>
        </p:nvGraphicFramePr>
        <p:xfrm>
          <a:off x="304800" y="3144203"/>
          <a:ext cx="2781300" cy="228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" name="VISIO" r:id="rId4" imgW="3816000" imgH="3130200" progId="">
                  <p:embed/>
                </p:oleObj>
              </mc:Choice>
              <mc:Fallback>
                <p:oleObj name="VISIO" r:id="rId4" imgW="3816000" imgH="3130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44203"/>
                        <a:ext cx="2781300" cy="228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 descr=" 2"/>
          <p:cNvGrpSpPr>
            <a:grpSpLocks/>
          </p:cNvGrpSpPr>
          <p:nvPr/>
        </p:nvGrpSpPr>
        <p:grpSpPr bwMode="auto">
          <a:xfrm>
            <a:off x="539750" y="1832928"/>
            <a:ext cx="2438400" cy="696912"/>
            <a:chOff x="340" y="1753"/>
            <a:chExt cx="1536" cy="439"/>
          </a:xfrm>
        </p:grpSpPr>
        <p:sp>
          <p:nvSpPr>
            <p:cNvPr id="6178" name="Freeform 10"/>
            <p:cNvSpPr>
              <a:spLocks/>
            </p:cNvSpPr>
            <p:nvPr/>
          </p:nvSpPr>
          <p:spPr bwMode="auto">
            <a:xfrm>
              <a:off x="583" y="1769"/>
              <a:ext cx="1054" cy="131"/>
            </a:xfrm>
            <a:custGeom>
              <a:avLst/>
              <a:gdLst>
                <a:gd name="T0" fmla="*/ 7 w 1054"/>
                <a:gd name="T1" fmla="*/ 120 h 131"/>
                <a:gd name="T2" fmla="*/ 4 w 1054"/>
                <a:gd name="T3" fmla="*/ 109 h 131"/>
                <a:gd name="T4" fmla="*/ 1 w 1054"/>
                <a:gd name="T5" fmla="*/ 100 h 131"/>
                <a:gd name="T6" fmla="*/ 0 w 1054"/>
                <a:gd name="T7" fmla="*/ 94 h 131"/>
                <a:gd name="T8" fmla="*/ 0 w 1054"/>
                <a:gd name="T9" fmla="*/ 90 h 131"/>
                <a:gd name="T10" fmla="*/ 0 w 1054"/>
                <a:gd name="T11" fmla="*/ 85 h 131"/>
                <a:gd name="T12" fmla="*/ 1 w 1054"/>
                <a:gd name="T13" fmla="*/ 82 h 131"/>
                <a:gd name="T14" fmla="*/ 17 w 1054"/>
                <a:gd name="T15" fmla="*/ 62 h 131"/>
                <a:gd name="T16" fmla="*/ 41 w 1054"/>
                <a:gd name="T17" fmla="*/ 46 h 131"/>
                <a:gd name="T18" fmla="*/ 70 w 1054"/>
                <a:gd name="T19" fmla="*/ 35 h 131"/>
                <a:gd name="T20" fmla="*/ 102 w 1054"/>
                <a:gd name="T21" fmla="*/ 27 h 131"/>
                <a:gd name="T22" fmla="*/ 136 w 1054"/>
                <a:gd name="T23" fmla="*/ 21 h 131"/>
                <a:gd name="T24" fmla="*/ 169 w 1054"/>
                <a:gd name="T25" fmla="*/ 18 h 131"/>
                <a:gd name="T26" fmla="*/ 200 w 1054"/>
                <a:gd name="T27" fmla="*/ 15 h 131"/>
                <a:gd name="T28" fmla="*/ 229 w 1054"/>
                <a:gd name="T29" fmla="*/ 12 h 131"/>
                <a:gd name="T30" fmla="*/ 256 w 1054"/>
                <a:gd name="T31" fmla="*/ 9 h 131"/>
                <a:gd name="T32" fmla="*/ 280 w 1054"/>
                <a:gd name="T33" fmla="*/ 6 h 131"/>
                <a:gd name="T34" fmla="*/ 307 w 1054"/>
                <a:gd name="T35" fmla="*/ 5 h 131"/>
                <a:gd name="T36" fmla="*/ 333 w 1054"/>
                <a:gd name="T37" fmla="*/ 3 h 131"/>
                <a:gd name="T38" fmla="*/ 362 w 1054"/>
                <a:gd name="T39" fmla="*/ 2 h 131"/>
                <a:gd name="T40" fmla="*/ 392 w 1054"/>
                <a:gd name="T41" fmla="*/ 0 h 131"/>
                <a:gd name="T42" fmla="*/ 421 w 1054"/>
                <a:gd name="T43" fmla="*/ 0 h 131"/>
                <a:gd name="T44" fmla="*/ 463 w 1054"/>
                <a:gd name="T45" fmla="*/ 0 h 131"/>
                <a:gd name="T46" fmla="*/ 517 w 1054"/>
                <a:gd name="T47" fmla="*/ 2 h 131"/>
                <a:gd name="T48" fmla="*/ 569 w 1054"/>
                <a:gd name="T49" fmla="*/ 3 h 131"/>
                <a:gd name="T50" fmla="*/ 615 w 1054"/>
                <a:gd name="T51" fmla="*/ 5 h 131"/>
                <a:gd name="T52" fmla="*/ 639 w 1054"/>
                <a:gd name="T53" fmla="*/ 6 h 131"/>
                <a:gd name="T54" fmla="*/ 646 w 1054"/>
                <a:gd name="T55" fmla="*/ 6 h 131"/>
                <a:gd name="T56" fmla="*/ 652 w 1054"/>
                <a:gd name="T57" fmla="*/ 6 h 131"/>
                <a:gd name="T58" fmla="*/ 659 w 1054"/>
                <a:gd name="T59" fmla="*/ 6 h 131"/>
                <a:gd name="T60" fmla="*/ 667 w 1054"/>
                <a:gd name="T61" fmla="*/ 8 h 131"/>
                <a:gd name="T62" fmla="*/ 678 w 1054"/>
                <a:gd name="T63" fmla="*/ 8 h 131"/>
                <a:gd name="T64" fmla="*/ 696 w 1054"/>
                <a:gd name="T65" fmla="*/ 8 h 131"/>
                <a:gd name="T66" fmla="*/ 716 w 1054"/>
                <a:gd name="T67" fmla="*/ 9 h 131"/>
                <a:gd name="T68" fmla="*/ 737 w 1054"/>
                <a:gd name="T69" fmla="*/ 11 h 131"/>
                <a:gd name="T70" fmla="*/ 756 w 1054"/>
                <a:gd name="T71" fmla="*/ 12 h 131"/>
                <a:gd name="T72" fmla="*/ 785 w 1054"/>
                <a:gd name="T73" fmla="*/ 13 h 131"/>
                <a:gd name="T74" fmla="*/ 819 w 1054"/>
                <a:gd name="T75" fmla="*/ 15 h 131"/>
                <a:gd name="T76" fmla="*/ 848 w 1054"/>
                <a:gd name="T77" fmla="*/ 18 h 131"/>
                <a:gd name="T78" fmla="*/ 874 w 1054"/>
                <a:gd name="T79" fmla="*/ 22 h 131"/>
                <a:gd name="T80" fmla="*/ 901 w 1054"/>
                <a:gd name="T81" fmla="*/ 28 h 131"/>
                <a:gd name="T82" fmla="*/ 930 w 1054"/>
                <a:gd name="T83" fmla="*/ 34 h 131"/>
                <a:gd name="T84" fmla="*/ 946 w 1054"/>
                <a:gd name="T85" fmla="*/ 38 h 131"/>
                <a:gd name="T86" fmla="*/ 963 w 1054"/>
                <a:gd name="T87" fmla="*/ 44 h 131"/>
                <a:gd name="T88" fmla="*/ 980 w 1054"/>
                <a:gd name="T89" fmla="*/ 50 h 131"/>
                <a:gd name="T90" fmla="*/ 996 w 1054"/>
                <a:gd name="T91" fmla="*/ 56 h 131"/>
                <a:gd name="T92" fmla="*/ 1012 w 1054"/>
                <a:gd name="T93" fmla="*/ 62 h 131"/>
                <a:gd name="T94" fmla="*/ 1025 w 1054"/>
                <a:gd name="T95" fmla="*/ 69 h 131"/>
                <a:gd name="T96" fmla="*/ 1037 w 1054"/>
                <a:gd name="T97" fmla="*/ 76 h 131"/>
                <a:gd name="T98" fmla="*/ 1045 w 1054"/>
                <a:gd name="T99" fmla="*/ 85 h 131"/>
                <a:gd name="T100" fmla="*/ 1051 w 1054"/>
                <a:gd name="T101" fmla="*/ 95 h 131"/>
                <a:gd name="T102" fmla="*/ 1054 w 1054"/>
                <a:gd name="T103" fmla="*/ 106 h 131"/>
                <a:gd name="T104" fmla="*/ 1051 w 1054"/>
                <a:gd name="T105" fmla="*/ 117 h 131"/>
                <a:gd name="T106" fmla="*/ 1045 w 1054"/>
                <a:gd name="T107" fmla="*/ 131 h 1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54"/>
                <a:gd name="T163" fmla="*/ 0 h 131"/>
                <a:gd name="T164" fmla="*/ 1054 w 1054"/>
                <a:gd name="T165" fmla="*/ 131 h 1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54" h="131">
                  <a:moveTo>
                    <a:pt x="10" y="128"/>
                  </a:moveTo>
                  <a:lnTo>
                    <a:pt x="7" y="120"/>
                  </a:lnTo>
                  <a:lnTo>
                    <a:pt x="5" y="114"/>
                  </a:lnTo>
                  <a:lnTo>
                    <a:pt x="4" y="109"/>
                  </a:lnTo>
                  <a:lnTo>
                    <a:pt x="1" y="104"/>
                  </a:lnTo>
                  <a:lnTo>
                    <a:pt x="1" y="100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1" y="84"/>
                  </a:lnTo>
                  <a:lnTo>
                    <a:pt x="1" y="82"/>
                  </a:lnTo>
                  <a:lnTo>
                    <a:pt x="8" y="72"/>
                  </a:lnTo>
                  <a:lnTo>
                    <a:pt x="17" y="62"/>
                  </a:lnTo>
                  <a:lnTo>
                    <a:pt x="27" y="53"/>
                  </a:lnTo>
                  <a:lnTo>
                    <a:pt x="41" y="46"/>
                  </a:lnTo>
                  <a:lnTo>
                    <a:pt x="54" y="40"/>
                  </a:lnTo>
                  <a:lnTo>
                    <a:pt x="70" y="35"/>
                  </a:lnTo>
                  <a:lnTo>
                    <a:pt x="86" y="31"/>
                  </a:lnTo>
                  <a:lnTo>
                    <a:pt x="102" y="27"/>
                  </a:lnTo>
                  <a:lnTo>
                    <a:pt x="119" y="24"/>
                  </a:lnTo>
                  <a:lnTo>
                    <a:pt x="136" y="21"/>
                  </a:lnTo>
                  <a:lnTo>
                    <a:pt x="153" y="19"/>
                  </a:lnTo>
                  <a:lnTo>
                    <a:pt x="169" y="18"/>
                  </a:lnTo>
                  <a:lnTo>
                    <a:pt x="185" y="16"/>
                  </a:lnTo>
                  <a:lnTo>
                    <a:pt x="200" y="15"/>
                  </a:lnTo>
                  <a:lnTo>
                    <a:pt x="215" y="13"/>
                  </a:lnTo>
                  <a:lnTo>
                    <a:pt x="229" y="12"/>
                  </a:lnTo>
                  <a:lnTo>
                    <a:pt x="242" y="11"/>
                  </a:lnTo>
                  <a:lnTo>
                    <a:pt x="256" y="9"/>
                  </a:lnTo>
                  <a:lnTo>
                    <a:pt x="267" y="8"/>
                  </a:lnTo>
                  <a:lnTo>
                    <a:pt x="280" y="6"/>
                  </a:lnTo>
                  <a:lnTo>
                    <a:pt x="294" y="5"/>
                  </a:lnTo>
                  <a:lnTo>
                    <a:pt x="307" y="5"/>
                  </a:lnTo>
                  <a:lnTo>
                    <a:pt x="320" y="3"/>
                  </a:lnTo>
                  <a:lnTo>
                    <a:pt x="333" y="3"/>
                  </a:lnTo>
                  <a:lnTo>
                    <a:pt x="348" y="2"/>
                  </a:lnTo>
                  <a:lnTo>
                    <a:pt x="362" y="2"/>
                  </a:lnTo>
                  <a:lnTo>
                    <a:pt x="377" y="2"/>
                  </a:lnTo>
                  <a:lnTo>
                    <a:pt x="392" y="0"/>
                  </a:lnTo>
                  <a:lnTo>
                    <a:pt x="406" y="0"/>
                  </a:lnTo>
                  <a:lnTo>
                    <a:pt x="421" y="0"/>
                  </a:lnTo>
                  <a:lnTo>
                    <a:pt x="435" y="0"/>
                  </a:lnTo>
                  <a:lnTo>
                    <a:pt x="463" y="0"/>
                  </a:lnTo>
                  <a:lnTo>
                    <a:pt x="491" y="2"/>
                  </a:lnTo>
                  <a:lnTo>
                    <a:pt x="517" y="2"/>
                  </a:lnTo>
                  <a:lnTo>
                    <a:pt x="544" y="3"/>
                  </a:lnTo>
                  <a:lnTo>
                    <a:pt x="569" y="3"/>
                  </a:lnTo>
                  <a:lnTo>
                    <a:pt x="592" y="5"/>
                  </a:lnTo>
                  <a:lnTo>
                    <a:pt x="615" y="5"/>
                  </a:lnTo>
                  <a:lnTo>
                    <a:pt x="636" y="6"/>
                  </a:lnTo>
                  <a:lnTo>
                    <a:pt x="639" y="6"/>
                  </a:lnTo>
                  <a:lnTo>
                    <a:pt x="643" y="6"/>
                  </a:lnTo>
                  <a:lnTo>
                    <a:pt x="646" y="6"/>
                  </a:lnTo>
                  <a:lnTo>
                    <a:pt x="649" y="6"/>
                  </a:lnTo>
                  <a:lnTo>
                    <a:pt x="652" y="6"/>
                  </a:lnTo>
                  <a:lnTo>
                    <a:pt x="656" y="6"/>
                  </a:lnTo>
                  <a:lnTo>
                    <a:pt x="659" y="6"/>
                  </a:lnTo>
                  <a:lnTo>
                    <a:pt x="662" y="6"/>
                  </a:lnTo>
                  <a:lnTo>
                    <a:pt x="667" y="8"/>
                  </a:lnTo>
                  <a:lnTo>
                    <a:pt x="671" y="8"/>
                  </a:lnTo>
                  <a:lnTo>
                    <a:pt x="678" y="8"/>
                  </a:lnTo>
                  <a:lnTo>
                    <a:pt x="687" y="8"/>
                  </a:lnTo>
                  <a:lnTo>
                    <a:pt x="696" y="8"/>
                  </a:lnTo>
                  <a:lnTo>
                    <a:pt x="706" y="9"/>
                  </a:lnTo>
                  <a:lnTo>
                    <a:pt x="716" y="9"/>
                  </a:lnTo>
                  <a:lnTo>
                    <a:pt x="727" y="11"/>
                  </a:lnTo>
                  <a:lnTo>
                    <a:pt x="737" y="11"/>
                  </a:lnTo>
                  <a:lnTo>
                    <a:pt x="746" y="11"/>
                  </a:lnTo>
                  <a:lnTo>
                    <a:pt x="756" y="12"/>
                  </a:lnTo>
                  <a:lnTo>
                    <a:pt x="765" y="12"/>
                  </a:lnTo>
                  <a:lnTo>
                    <a:pt x="785" y="13"/>
                  </a:lnTo>
                  <a:lnTo>
                    <a:pt x="803" y="15"/>
                  </a:lnTo>
                  <a:lnTo>
                    <a:pt x="819" y="15"/>
                  </a:lnTo>
                  <a:lnTo>
                    <a:pt x="833" y="16"/>
                  </a:lnTo>
                  <a:lnTo>
                    <a:pt x="848" y="18"/>
                  </a:lnTo>
                  <a:lnTo>
                    <a:pt x="861" y="21"/>
                  </a:lnTo>
                  <a:lnTo>
                    <a:pt x="874" y="22"/>
                  </a:lnTo>
                  <a:lnTo>
                    <a:pt x="887" y="25"/>
                  </a:lnTo>
                  <a:lnTo>
                    <a:pt x="901" y="28"/>
                  </a:lnTo>
                  <a:lnTo>
                    <a:pt x="915" y="31"/>
                  </a:lnTo>
                  <a:lnTo>
                    <a:pt x="930" y="34"/>
                  </a:lnTo>
                  <a:lnTo>
                    <a:pt x="939" y="37"/>
                  </a:lnTo>
                  <a:lnTo>
                    <a:pt x="946" y="38"/>
                  </a:lnTo>
                  <a:lnTo>
                    <a:pt x="955" y="41"/>
                  </a:lnTo>
                  <a:lnTo>
                    <a:pt x="963" y="44"/>
                  </a:lnTo>
                  <a:lnTo>
                    <a:pt x="971" y="47"/>
                  </a:lnTo>
                  <a:lnTo>
                    <a:pt x="980" y="50"/>
                  </a:lnTo>
                  <a:lnTo>
                    <a:pt x="988" y="53"/>
                  </a:lnTo>
                  <a:lnTo>
                    <a:pt x="996" y="56"/>
                  </a:lnTo>
                  <a:lnTo>
                    <a:pt x="1003" y="59"/>
                  </a:lnTo>
                  <a:lnTo>
                    <a:pt x="1012" y="62"/>
                  </a:lnTo>
                  <a:lnTo>
                    <a:pt x="1018" y="66"/>
                  </a:lnTo>
                  <a:lnTo>
                    <a:pt x="1025" y="69"/>
                  </a:lnTo>
                  <a:lnTo>
                    <a:pt x="1031" y="73"/>
                  </a:lnTo>
                  <a:lnTo>
                    <a:pt x="1037" y="76"/>
                  </a:lnTo>
                  <a:lnTo>
                    <a:pt x="1041" y="81"/>
                  </a:lnTo>
                  <a:lnTo>
                    <a:pt x="1045" y="85"/>
                  </a:lnTo>
                  <a:lnTo>
                    <a:pt x="1048" y="90"/>
                  </a:lnTo>
                  <a:lnTo>
                    <a:pt x="1051" y="95"/>
                  </a:lnTo>
                  <a:lnTo>
                    <a:pt x="1053" y="100"/>
                  </a:lnTo>
                  <a:lnTo>
                    <a:pt x="1054" y="106"/>
                  </a:lnTo>
                  <a:lnTo>
                    <a:pt x="1053" y="112"/>
                  </a:lnTo>
                  <a:lnTo>
                    <a:pt x="1051" y="117"/>
                  </a:lnTo>
                  <a:lnTo>
                    <a:pt x="1050" y="125"/>
                  </a:lnTo>
                  <a:lnTo>
                    <a:pt x="1045" y="1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11"/>
            <p:cNvSpPr>
              <a:spLocks/>
            </p:cNvSpPr>
            <p:nvPr/>
          </p:nvSpPr>
          <p:spPr bwMode="auto">
            <a:xfrm>
              <a:off x="340" y="1753"/>
              <a:ext cx="1536" cy="439"/>
            </a:xfrm>
            <a:custGeom>
              <a:avLst/>
              <a:gdLst>
                <a:gd name="T0" fmla="*/ 1316 w 1536"/>
                <a:gd name="T1" fmla="*/ 439 h 439"/>
                <a:gd name="T2" fmla="*/ 1350 w 1536"/>
                <a:gd name="T3" fmla="*/ 436 h 439"/>
                <a:gd name="T4" fmla="*/ 1383 w 1536"/>
                <a:gd name="T5" fmla="*/ 428 h 439"/>
                <a:gd name="T6" fmla="*/ 1416 w 1536"/>
                <a:gd name="T7" fmla="*/ 414 h 439"/>
                <a:gd name="T8" fmla="*/ 1445 w 1536"/>
                <a:gd name="T9" fmla="*/ 397 h 439"/>
                <a:gd name="T10" fmla="*/ 1471 w 1536"/>
                <a:gd name="T11" fmla="*/ 375 h 439"/>
                <a:gd name="T12" fmla="*/ 1493 w 1536"/>
                <a:gd name="T13" fmla="*/ 349 h 439"/>
                <a:gd name="T14" fmla="*/ 1512 w 1536"/>
                <a:gd name="T15" fmla="*/ 319 h 439"/>
                <a:gd name="T16" fmla="*/ 1525 w 1536"/>
                <a:gd name="T17" fmla="*/ 287 h 439"/>
                <a:gd name="T18" fmla="*/ 1533 w 1536"/>
                <a:gd name="T19" fmla="*/ 253 h 439"/>
                <a:gd name="T20" fmla="*/ 1536 w 1536"/>
                <a:gd name="T21" fmla="*/ 220 h 439"/>
                <a:gd name="T22" fmla="*/ 1533 w 1536"/>
                <a:gd name="T23" fmla="*/ 185 h 439"/>
                <a:gd name="T24" fmla="*/ 1525 w 1536"/>
                <a:gd name="T25" fmla="*/ 151 h 439"/>
                <a:gd name="T26" fmla="*/ 1512 w 1536"/>
                <a:gd name="T27" fmla="*/ 120 h 439"/>
                <a:gd name="T28" fmla="*/ 1493 w 1536"/>
                <a:gd name="T29" fmla="*/ 91 h 439"/>
                <a:gd name="T30" fmla="*/ 1471 w 1536"/>
                <a:gd name="T31" fmla="*/ 65 h 439"/>
                <a:gd name="T32" fmla="*/ 1445 w 1536"/>
                <a:gd name="T33" fmla="*/ 41 h 439"/>
                <a:gd name="T34" fmla="*/ 1416 w 1536"/>
                <a:gd name="T35" fmla="*/ 24 h 439"/>
                <a:gd name="T36" fmla="*/ 1383 w 1536"/>
                <a:gd name="T37" fmla="*/ 10 h 439"/>
                <a:gd name="T38" fmla="*/ 1350 w 1536"/>
                <a:gd name="T39" fmla="*/ 3 h 439"/>
                <a:gd name="T40" fmla="*/ 1316 w 1536"/>
                <a:gd name="T41" fmla="*/ 0 h 439"/>
                <a:gd name="T42" fmla="*/ 219 w 1536"/>
                <a:gd name="T43" fmla="*/ 0 h 439"/>
                <a:gd name="T44" fmla="*/ 186 w 1536"/>
                <a:gd name="T45" fmla="*/ 3 h 439"/>
                <a:gd name="T46" fmla="*/ 152 w 1536"/>
                <a:gd name="T47" fmla="*/ 10 h 439"/>
                <a:gd name="T48" fmla="*/ 120 w 1536"/>
                <a:gd name="T49" fmla="*/ 24 h 439"/>
                <a:gd name="T50" fmla="*/ 90 w 1536"/>
                <a:gd name="T51" fmla="*/ 41 h 439"/>
                <a:gd name="T52" fmla="*/ 64 w 1536"/>
                <a:gd name="T53" fmla="*/ 65 h 439"/>
                <a:gd name="T54" fmla="*/ 42 w 1536"/>
                <a:gd name="T55" fmla="*/ 91 h 439"/>
                <a:gd name="T56" fmla="*/ 23 w 1536"/>
                <a:gd name="T57" fmla="*/ 120 h 439"/>
                <a:gd name="T58" fmla="*/ 10 w 1536"/>
                <a:gd name="T59" fmla="*/ 151 h 439"/>
                <a:gd name="T60" fmla="*/ 3 w 1536"/>
                <a:gd name="T61" fmla="*/ 185 h 439"/>
                <a:gd name="T62" fmla="*/ 0 w 1536"/>
                <a:gd name="T63" fmla="*/ 220 h 439"/>
                <a:gd name="T64" fmla="*/ 3 w 1536"/>
                <a:gd name="T65" fmla="*/ 253 h 439"/>
                <a:gd name="T66" fmla="*/ 10 w 1536"/>
                <a:gd name="T67" fmla="*/ 287 h 439"/>
                <a:gd name="T68" fmla="*/ 23 w 1536"/>
                <a:gd name="T69" fmla="*/ 319 h 439"/>
                <a:gd name="T70" fmla="*/ 42 w 1536"/>
                <a:gd name="T71" fmla="*/ 349 h 439"/>
                <a:gd name="T72" fmla="*/ 64 w 1536"/>
                <a:gd name="T73" fmla="*/ 375 h 439"/>
                <a:gd name="T74" fmla="*/ 90 w 1536"/>
                <a:gd name="T75" fmla="*/ 397 h 439"/>
                <a:gd name="T76" fmla="*/ 120 w 1536"/>
                <a:gd name="T77" fmla="*/ 414 h 439"/>
                <a:gd name="T78" fmla="*/ 152 w 1536"/>
                <a:gd name="T79" fmla="*/ 428 h 439"/>
                <a:gd name="T80" fmla="*/ 186 w 1536"/>
                <a:gd name="T81" fmla="*/ 436 h 439"/>
                <a:gd name="T82" fmla="*/ 219 w 1536"/>
                <a:gd name="T83" fmla="*/ 439 h 439"/>
                <a:gd name="T84" fmla="*/ 1316 w 1536"/>
                <a:gd name="T85" fmla="*/ 439 h 4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36"/>
                <a:gd name="T130" fmla="*/ 0 h 439"/>
                <a:gd name="T131" fmla="*/ 1536 w 1536"/>
                <a:gd name="T132" fmla="*/ 439 h 4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36" h="439">
                  <a:moveTo>
                    <a:pt x="1316" y="439"/>
                  </a:moveTo>
                  <a:lnTo>
                    <a:pt x="1350" y="436"/>
                  </a:lnTo>
                  <a:lnTo>
                    <a:pt x="1383" y="428"/>
                  </a:lnTo>
                  <a:lnTo>
                    <a:pt x="1416" y="414"/>
                  </a:lnTo>
                  <a:lnTo>
                    <a:pt x="1445" y="397"/>
                  </a:lnTo>
                  <a:lnTo>
                    <a:pt x="1471" y="375"/>
                  </a:lnTo>
                  <a:lnTo>
                    <a:pt x="1493" y="349"/>
                  </a:lnTo>
                  <a:lnTo>
                    <a:pt x="1512" y="319"/>
                  </a:lnTo>
                  <a:lnTo>
                    <a:pt x="1525" y="287"/>
                  </a:lnTo>
                  <a:lnTo>
                    <a:pt x="1533" y="253"/>
                  </a:lnTo>
                  <a:lnTo>
                    <a:pt x="1536" y="220"/>
                  </a:lnTo>
                  <a:lnTo>
                    <a:pt x="1533" y="185"/>
                  </a:lnTo>
                  <a:lnTo>
                    <a:pt x="1525" y="151"/>
                  </a:lnTo>
                  <a:lnTo>
                    <a:pt x="1512" y="120"/>
                  </a:lnTo>
                  <a:lnTo>
                    <a:pt x="1493" y="91"/>
                  </a:lnTo>
                  <a:lnTo>
                    <a:pt x="1471" y="65"/>
                  </a:lnTo>
                  <a:lnTo>
                    <a:pt x="1445" y="41"/>
                  </a:lnTo>
                  <a:lnTo>
                    <a:pt x="1416" y="24"/>
                  </a:lnTo>
                  <a:lnTo>
                    <a:pt x="1383" y="10"/>
                  </a:lnTo>
                  <a:lnTo>
                    <a:pt x="1350" y="3"/>
                  </a:lnTo>
                  <a:lnTo>
                    <a:pt x="1316" y="0"/>
                  </a:lnTo>
                  <a:lnTo>
                    <a:pt x="219" y="0"/>
                  </a:lnTo>
                  <a:lnTo>
                    <a:pt x="186" y="3"/>
                  </a:lnTo>
                  <a:lnTo>
                    <a:pt x="152" y="10"/>
                  </a:lnTo>
                  <a:lnTo>
                    <a:pt x="120" y="24"/>
                  </a:lnTo>
                  <a:lnTo>
                    <a:pt x="90" y="41"/>
                  </a:lnTo>
                  <a:lnTo>
                    <a:pt x="64" y="65"/>
                  </a:lnTo>
                  <a:lnTo>
                    <a:pt x="42" y="91"/>
                  </a:lnTo>
                  <a:lnTo>
                    <a:pt x="23" y="120"/>
                  </a:lnTo>
                  <a:lnTo>
                    <a:pt x="10" y="151"/>
                  </a:lnTo>
                  <a:lnTo>
                    <a:pt x="3" y="185"/>
                  </a:lnTo>
                  <a:lnTo>
                    <a:pt x="0" y="220"/>
                  </a:lnTo>
                  <a:lnTo>
                    <a:pt x="3" y="253"/>
                  </a:lnTo>
                  <a:lnTo>
                    <a:pt x="10" y="287"/>
                  </a:lnTo>
                  <a:lnTo>
                    <a:pt x="23" y="319"/>
                  </a:lnTo>
                  <a:lnTo>
                    <a:pt x="42" y="349"/>
                  </a:lnTo>
                  <a:lnTo>
                    <a:pt x="64" y="375"/>
                  </a:lnTo>
                  <a:lnTo>
                    <a:pt x="90" y="397"/>
                  </a:lnTo>
                  <a:lnTo>
                    <a:pt x="120" y="414"/>
                  </a:lnTo>
                  <a:lnTo>
                    <a:pt x="152" y="428"/>
                  </a:lnTo>
                  <a:lnTo>
                    <a:pt x="186" y="436"/>
                  </a:lnTo>
                  <a:lnTo>
                    <a:pt x="219" y="439"/>
                  </a:lnTo>
                  <a:lnTo>
                    <a:pt x="1316" y="439"/>
                  </a:lnTo>
                  <a:close/>
                </a:path>
              </a:pathLst>
            </a:custGeom>
            <a:solidFill>
              <a:srgbClr val="FFFF00"/>
            </a:solidFill>
            <a:ln w="206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12"/>
            <p:cNvSpPr>
              <a:spLocks/>
            </p:cNvSpPr>
            <p:nvPr/>
          </p:nvSpPr>
          <p:spPr bwMode="auto">
            <a:xfrm>
              <a:off x="559" y="1863"/>
              <a:ext cx="220" cy="220"/>
            </a:xfrm>
            <a:custGeom>
              <a:avLst/>
              <a:gdLst>
                <a:gd name="T0" fmla="*/ 0 w 220"/>
                <a:gd name="T1" fmla="*/ 110 h 220"/>
                <a:gd name="T2" fmla="*/ 3 w 220"/>
                <a:gd name="T3" fmla="*/ 85 h 220"/>
                <a:gd name="T4" fmla="*/ 10 w 220"/>
                <a:gd name="T5" fmla="*/ 61 h 220"/>
                <a:gd name="T6" fmla="*/ 24 w 220"/>
                <a:gd name="T7" fmla="*/ 41 h 220"/>
                <a:gd name="T8" fmla="*/ 41 w 220"/>
                <a:gd name="T9" fmla="*/ 23 h 220"/>
                <a:gd name="T10" fmla="*/ 62 w 220"/>
                <a:gd name="T11" fmla="*/ 10 h 220"/>
                <a:gd name="T12" fmla="*/ 85 w 220"/>
                <a:gd name="T13" fmla="*/ 3 h 220"/>
                <a:gd name="T14" fmla="*/ 110 w 220"/>
                <a:gd name="T15" fmla="*/ 0 h 220"/>
                <a:gd name="T16" fmla="*/ 135 w 220"/>
                <a:gd name="T17" fmla="*/ 3 h 220"/>
                <a:gd name="T18" fmla="*/ 158 w 220"/>
                <a:gd name="T19" fmla="*/ 10 h 220"/>
                <a:gd name="T20" fmla="*/ 179 w 220"/>
                <a:gd name="T21" fmla="*/ 23 h 220"/>
                <a:gd name="T22" fmla="*/ 196 w 220"/>
                <a:gd name="T23" fmla="*/ 41 h 220"/>
                <a:gd name="T24" fmla="*/ 209 w 220"/>
                <a:gd name="T25" fmla="*/ 61 h 220"/>
                <a:gd name="T26" fmla="*/ 217 w 220"/>
                <a:gd name="T27" fmla="*/ 85 h 220"/>
                <a:gd name="T28" fmla="*/ 220 w 220"/>
                <a:gd name="T29" fmla="*/ 110 h 220"/>
                <a:gd name="T30" fmla="*/ 217 w 220"/>
                <a:gd name="T31" fmla="*/ 133 h 220"/>
                <a:gd name="T32" fmla="*/ 209 w 220"/>
                <a:gd name="T33" fmla="*/ 157 h 220"/>
                <a:gd name="T34" fmla="*/ 196 w 220"/>
                <a:gd name="T35" fmla="*/ 177 h 220"/>
                <a:gd name="T36" fmla="*/ 179 w 220"/>
                <a:gd name="T37" fmla="*/ 195 h 220"/>
                <a:gd name="T38" fmla="*/ 158 w 220"/>
                <a:gd name="T39" fmla="*/ 208 h 220"/>
                <a:gd name="T40" fmla="*/ 135 w 220"/>
                <a:gd name="T41" fmla="*/ 217 h 220"/>
                <a:gd name="T42" fmla="*/ 110 w 220"/>
                <a:gd name="T43" fmla="*/ 220 h 220"/>
                <a:gd name="T44" fmla="*/ 85 w 220"/>
                <a:gd name="T45" fmla="*/ 217 h 220"/>
                <a:gd name="T46" fmla="*/ 62 w 220"/>
                <a:gd name="T47" fmla="*/ 208 h 220"/>
                <a:gd name="T48" fmla="*/ 41 w 220"/>
                <a:gd name="T49" fmla="*/ 195 h 220"/>
                <a:gd name="T50" fmla="*/ 24 w 220"/>
                <a:gd name="T51" fmla="*/ 177 h 220"/>
                <a:gd name="T52" fmla="*/ 10 w 220"/>
                <a:gd name="T53" fmla="*/ 157 h 220"/>
                <a:gd name="T54" fmla="*/ 3 w 220"/>
                <a:gd name="T55" fmla="*/ 133 h 220"/>
                <a:gd name="T56" fmla="*/ 0 w 220"/>
                <a:gd name="T57" fmla="*/ 110 h 2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0"/>
                <a:gd name="T88" fmla="*/ 0 h 220"/>
                <a:gd name="T89" fmla="*/ 220 w 220"/>
                <a:gd name="T90" fmla="*/ 220 h 2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0" h="220">
                  <a:moveTo>
                    <a:pt x="0" y="110"/>
                  </a:moveTo>
                  <a:lnTo>
                    <a:pt x="3" y="85"/>
                  </a:lnTo>
                  <a:lnTo>
                    <a:pt x="10" y="61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2" y="10"/>
                  </a:lnTo>
                  <a:lnTo>
                    <a:pt x="85" y="3"/>
                  </a:lnTo>
                  <a:lnTo>
                    <a:pt x="110" y="0"/>
                  </a:lnTo>
                  <a:lnTo>
                    <a:pt x="135" y="3"/>
                  </a:lnTo>
                  <a:lnTo>
                    <a:pt x="158" y="10"/>
                  </a:lnTo>
                  <a:lnTo>
                    <a:pt x="179" y="23"/>
                  </a:lnTo>
                  <a:lnTo>
                    <a:pt x="196" y="41"/>
                  </a:lnTo>
                  <a:lnTo>
                    <a:pt x="209" y="61"/>
                  </a:lnTo>
                  <a:lnTo>
                    <a:pt x="217" y="85"/>
                  </a:lnTo>
                  <a:lnTo>
                    <a:pt x="220" y="110"/>
                  </a:lnTo>
                  <a:lnTo>
                    <a:pt x="217" y="133"/>
                  </a:lnTo>
                  <a:lnTo>
                    <a:pt x="209" y="157"/>
                  </a:lnTo>
                  <a:lnTo>
                    <a:pt x="196" y="177"/>
                  </a:lnTo>
                  <a:lnTo>
                    <a:pt x="179" y="195"/>
                  </a:lnTo>
                  <a:lnTo>
                    <a:pt x="158" y="208"/>
                  </a:lnTo>
                  <a:lnTo>
                    <a:pt x="135" y="217"/>
                  </a:lnTo>
                  <a:lnTo>
                    <a:pt x="110" y="220"/>
                  </a:lnTo>
                  <a:lnTo>
                    <a:pt x="85" y="217"/>
                  </a:lnTo>
                  <a:lnTo>
                    <a:pt x="62" y="208"/>
                  </a:lnTo>
                  <a:lnTo>
                    <a:pt x="41" y="195"/>
                  </a:lnTo>
                  <a:lnTo>
                    <a:pt x="24" y="177"/>
                  </a:lnTo>
                  <a:lnTo>
                    <a:pt x="10" y="157"/>
                  </a:lnTo>
                  <a:lnTo>
                    <a:pt x="3" y="133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13"/>
            <p:cNvSpPr>
              <a:spLocks/>
            </p:cNvSpPr>
            <p:nvPr/>
          </p:nvSpPr>
          <p:spPr bwMode="auto">
            <a:xfrm>
              <a:off x="1437" y="1863"/>
              <a:ext cx="219" cy="220"/>
            </a:xfrm>
            <a:custGeom>
              <a:avLst/>
              <a:gdLst>
                <a:gd name="T0" fmla="*/ 0 w 219"/>
                <a:gd name="T1" fmla="*/ 110 h 220"/>
                <a:gd name="T2" fmla="*/ 3 w 219"/>
                <a:gd name="T3" fmla="*/ 85 h 220"/>
                <a:gd name="T4" fmla="*/ 10 w 219"/>
                <a:gd name="T5" fmla="*/ 61 h 220"/>
                <a:gd name="T6" fmla="*/ 23 w 219"/>
                <a:gd name="T7" fmla="*/ 41 h 220"/>
                <a:gd name="T8" fmla="*/ 41 w 219"/>
                <a:gd name="T9" fmla="*/ 23 h 220"/>
                <a:gd name="T10" fmla="*/ 61 w 219"/>
                <a:gd name="T11" fmla="*/ 10 h 220"/>
                <a:gd name="T12" fmla="*/ 85 w 219"/>
                <a:gd name="T13" fmla="*/ 3 h 220"/>
                <a:gd name="T14" fmla="*/ 109 w 219"/>
                <a:gd name="T15" fmla="*/ 0 h 220"/>
                <a:gd name="T16" fmla="*/ 134 w 219"/>
                <a:gd name="T17" fmla="*/ 3 h 220"/>
                <a:gd name="T18" fmla="*/ 158 w 219"/>
                <a:gd name="T19" fmla="*/ 10 h 220"/>
                <a:gd name="T20" fmla="*/ 178 w 219"/>
                <a:gd name="T21" fmla="*/ 23 h 220"/>
                <a:gd name="T22" fmla="*/ 196 w 219"/>
                <a:gd name="T23" fmla="*/ 41 h 220"/>
                <a:gd name="T24" fmla="*/ 209 w 219"/>
                <a:gd name="T25" fmla="*/ 61 h 220"/>
                <a:gd name="T26" fmla="*/ 216 w 219"/>
                <a:gd name="T27" fmla="*/ 85 h 220"/>
                <a:gd name="T28" fmla="*/ 219 w 219"/>
                <a:gd name="T29" fmla="*/ 110 h 220"/>
                <a:gd name="T30" fmla="*/ 216 w 219"/>
                <a:gd name="T31" fmla="*/ 133 h 220"/>
                <a:gd name="T32" fmla="*/ 209 w 219"/>
                <a:gd name="T33" fmla="*/ 157 h 220"/>
                <a:gd name="T34" fmla="*/ 196 w 219"/>
                <a:gd name="T35" fmla="*/ 177 h 220"/>
                <a:gd name="T36" fmla="*/ 178 w 219"/>
                <a:gd name="T37" fmla="*/ 195 h 220"/>
                <a:gd name="T38" fmla="*/ 158 w 219"/>
                <a:gd name="T39" fmla="*/ 208 h 220"/>
                <a:gd name="T40" fmla="*/ 134 w 219"/>
                <a:gd name="T41" fmla="*/ 217 h 220"/>
                <a:gd name="T42" fmla="*/ 109 w 219"/>
                <a:gd name="T43" fmla="*/ 220 h 220"/>
                <a:gd name="T44" fmla="*/ 85 w 219"/>
                <a:gd name="T45" fmla="*/ 217 h 220"/>
                <a:gd name="T46" fmla="*/ 61 w 219"/>
                <a:gd name="T47" fmla="*/ 208 h 220"/>
                <a:gd name="T48" fmla="*/ 41 w 219"/>
                <a:gd name="T49" fmla="*/ 195 h 220"/>
                <a:gd name="T50" fmla="*/ 23 w 219"/>
                <a:gd name="T51" fmla="*/ 177 h 220"/>
                <a:gd name="T52" fmla="*/ 10 w 219"/>
                <a:gd name="T53" fmla="*/ 157 h 220"/>
                <a:gd name="T54" fmla="*/ 3 w 219"/>
                <a:gd name="T55" fmla="*/ 133 h 220"/>
                <a:gd name="T56" fmla="*/ 0 w 219"/>
                <a:gd name="T57" fmla="*/ 110 h 2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9"/>
                <a:gd name="T88" fmla="*/ 0 h 220"/>
                <a:gd name="T89" fmla="*/ 219 w 219"/>
                <a:gd name="T90" fmla="*/ 220 h 2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9" h="220">
                  <a:moveTo>
                    <a:pt x="0" y="110"/>
                  </a:moveTo>
                  <a:lnTo>
                    <a:pt x="3" y="85"/>
                  </a:lnTo>
                  <a:lnTo>
                    <a:pt x="10" y="61"/>
                  </a:lnTo>
                  <a:lnTo>
                    <a:pt x="23" y="41"/>
                  </a:lnTo>
                  <a:lnTo>
                    <a:pt x="41" y="23"/>
                  </a:lnTo>
                  <a:lnTo>
                    <a:pt x="61" y="10"/>
                  </a:lnTo>
                  <a:lnTo>
                    <a:pt x="85" y="3"/>
                  </a:lnTo>
                  <a:lnTo>
                    <a:pt x="109" y="0"/>
                  </a:lnTo>
                  <a:lnTo>
                    <a:pt x="134" y="3"/>
                  </a:lnTo>
                  <a:lnTo>
                    <a:pt x="158" y="10"/>
                  </a:lnTo>
                  <a:lnTo>
                    <a:pt x="178" y="23"/>
                  </a:lnTo>
                  <a:lnTo>
                    <a:pt x="196" y="41"/>
                  </a:lnTo>
                  <a:lnTo>
                    <a:pt x="209" y="61"/>
                  </a:lnTo>
                  <a:lnTo>
                    <a:pt x="216" y="85"/>
                  </a:lnTo>
                  <a:lnTo>
                    <a:pt x="219" y="110"/>
                  </a:lnTo>
                  <a:lnTo>
                    <a:pt x="216" y="133"/>
                  </a:lnTo>
                  <a:lnTo>
                    <a:pt x="209" y="157"/>
                  </a:lnTo>
                  <a:lnTo>
                    <a:pt x="196" y="177"/>
                  </a:lnTo>
                  <a:lnTo>
                    <a:pt x="178" y="195"/>
                  </a:lnTo>
                  <a:lnTo>
                    <a:pt x="158" y="208"/>
                  </a:lnTo>
                  <a:lnTo>
                    <a:pt x="134" y="217"/>
                  </a:lnTo>
                  <a:lnTo>
                    <a:pt x="109" y="220"/>
                  </a:lnTo>
                  <a:lnTo>
                    <a:pt x="85" y="217"/>
                  </a:lnTo>
                  <a:lnTo>
                    <a:pt x="61" y="208"/>
                  </a:lnTo>
                  <a:lnTo>
                    <a:pt x="41" y="195"/>
                  </a:lnTo>
                  <a:lnTo>
                    <a:pt x="23" y="177"/>
                  </a:lnTo>
                  <a:lnTo>
                    <a:pt x="10" y="157"/>
                  </a:lnTo>
                  <a:lnTo>
                    <a:pt x="3" y="133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Rectangle 14"/>
            <p:cNvSpPr>
              <a:spLocks noChangeArrowheads="1"/>
            </p:cNvSpPr>
            <p:nvPr/>
          </p:nvSpPr>
          <p:spPr bwMode="auto">
            <a:xfrm>
              <a:off x="1503" y="1857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300" b="1">
                  <a:solidFill>
                    <a:srgbClr val="FFFFFF"/>
                  </a:solidFill>
                </a:rPr>
                <a:t>c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6183" name="Rectangle 15"/>
            <p:cNvSpPr>
              <a:spLocks noChangeArrowheads="1"/>
            </p:cNvSpPr>
            <p:nvPr/>
          </p:nvSpPr>
          <p:spPr bwMode="auto">
            <a:xfrm>
              <a:off x="1498" y="1904"/>
              <a:ext cx="97" cy="20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Rectangle 16"/>
            <p:cNvSpPr>
              <a:spLocks noChangeArrowheads="1"/>
            </p:cNvSpPr>
            <p:nvPr/>
          </p:nvSpPr>
          <p:spPr bwMode="auto">
            <a:xfrm>
              <a:off x="625" y="1857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300" b="1">
                  <a:solidFill>
                    <a:srgbClr val="FFFFFF"/>
                  </a:solidFill>
                </a:rPr>
                <a:t>c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6185" name="Line 17"/>
            <p:cNvSpPr>
              <a:spLocks noChangeShapeType="1"/>
            </p:cNvSpPr>
            <p:nvPr/>
          </p:nvSpPr>
          <p:spPr bwMode="auto">
            <a:xfrm>
              <a:off x="779" y="1973"/>
              <a:ext cx="658" cy="1"/>
            </a:xfrm>
            <a:prstGeom prst="line">
              <a:avLst/>
            </a:prstGeom>
            <a:noFill/>
            <a:ln w="2063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18"/>
            <p:cNvSpPr>
              <a:spLocks/>
            </p:cNvSpPr>
            <p:nvPr/>
          </p:nvSpPr>
          <p:spPr bwMode="auto">
            <a:xfrm>
              <a:off x="746" y="1834"/>
              <a:ext cx="724" cy="63"/>
            </a:xfrm>
            <a:custGeom>
              <a:avLst/>
              <a:gdLst>
                <a:gd name="T0" fmla="*/ 0 w 724"/>
                <a:gd name="T1" fmla="*/ 63 h 63"/>
                <a:gd name="T2" fmla="*/ 50 w 724"/>
                <a:gd name="T3" fmla="*/ 42 h 63"/>
                <a:gd name="T4" fmla="*/ 101 w 724"/>
                <a:gd name="T5" fmla="*/ 26 h 63"/>
                <a:gd name="T6" fmla="*/ 155 w 724"/>
                <a:gd name="T7" fmla="*/ 14 h 63"/>
                <a:gd name="T8" fmla="*/ 212 w 724"/>
                <a:gd name="T9" fmla="*/ 6 h 63"/>
                <a:gd name="T10" fmla="*/ 270 w 724"/>
                <a:gd name="T11" fmla="*/ 1 h 63"/>
                <a:gd name="T12" fmla="*/ 328 w 724"/>
                <a:gd name="T13" fmla="*/ 0 h 63"/>
                <a:gd name="T14" fmla="*/ 387 w 724"/>
                <a:gd name="T15" fmla="*/ 3 h 63"/>
                <a:gd name="T16" fmla="*/ 445 w 724"/>
                <a:gd name="T17" fmla="*/ 7 h 63"/>
                <a:gd name="T18" fmla="*/ 504 w 724"/>
                <a:gd name="T19" fmla="*/ 13 h 63"/>
                <a:gd name="T20" fmla="*/ 561 w 724"/>
                <a:gd name="T21" fmla="*/ 23 h 63"/>
                <a:gd name="T22" fmla="*/ 618 w 724"/>
                <a:gd name="T23" fmla="*/ 33 h 63"/>
                <a:gd name="T24" fmla="*/ 672 w 724"/>
                <a:gd name="T25" fmla="*/ 47 h 63"/>
                <a:gd name="T26" fmla="*/ 724 w 724"/>
                <a:gd name="T27" fmla="*/ 6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63"/>
                <a:gd name="T44" fmla="*/ 724 w 724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63">
                  <a:moveTo>
                    <a:pt x="0" y="63"/>
                  </a:moveTo>
                  <a:lnTo>
                    <a:pt x="50" y="42"/>
                  </a:lnTo>
                  <a:lnTo>
                    <a:pt x="101" y="26"/>
                  </a:lnTo>
                  <a:lnTo>
                    <a:pt x="155" y="14"/>
                  </a:lnTo>
                  <a:lnTo>
                    <a:pt x="212" y="6"/>
                  </a:lnTo>
                  <a:lnTo>
                    <a:pt x="270" y="1"/>
                  </a:lnTo>
                  <a:lnTo>
                    <a:pt x="328" y="0"/>
                  </a:lnTo>
                  <a:lnTo>
                    <a:pt x="387" y="3"/>
                  </a:lnTo>
                  <a:lnTo>
                    <a:pt x="445" y="7"/>
                  </a:lnTo>
                  <a:lnTo>
                    <a:pt x="504" y="13"/>
                  </a:lnTo>
                  <a:lnTo>
                    <a:pt x="561" y="23"/>
                  </a:lnTo>
                  <a:lnTo>
                    <a:pt x="618" y="33"/>
                  </a:lnTo>
                  <a:lnTo>
                    <a:pt x="672" y="47"/>
                  </a:lnTo>
                  <a:lnTo>
                    <a:pt x="724" y="60"/>
                  </a:lnTo>
                </a:path>
              </a:pathLst>
            </a:custGeom>
            <a:noFill/>
            <a:ln w="206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19"/>
            <p:cNvSpPr>
              <a:spLocks/>
            </p:cNvSpPr>
            <p:nvPr/>
          </p:nvSpPr>
          <p:spPr bwMode="auto">
            <a:xfrm>
              <a:off x="745" y="2049"/>
              <a:ext cx="725" cy="60"/>
            </a:xfrm>
            <a:custGeom>
              <a:avLst/>
              <a:gdLst>
                <a:gd name="T0" fmla="*/ 0 w 725"/>
                <a:gd name="T1" fmla="*/ 0 h 60"/>
                <a:gd name="T2" fmla="*/ 51 w 725"/>
                <a:gd name="T3" fmla="*/ 13 h 60"/>
                <a:gd name="T4" fmla="*/ 102 w 725"/>
                <a:gd name="T5" fmla="*/ 26 h 60"/>
                <a:gd name="T6" fmla="*/ 155 w 725"/>
                <a:gd name="T7" fmla="*/ 36 h 60"/>
                <a:gd name="T8" fmla="*/ 206 w 725"/>
                <a:gd name="T9" fmla="*/ 45 h 60"/>
                <a:gd name="T10" fmla="*/ 257 w 725"/>
                <a:gd name="T11" fmla="*/ 53 h 60"/>
                <a:gd name="T12" fmla="*/ 310 w 725"/>
                <a:gd name="T13" fmla="*/ 57 h 60"/>
                <a:gd name="T14" fmla="*/ 361 w 725"/>
                <a:gd name="T15" fmla="*/ 60 h 60"/>
                <a:gd name="T16" fmla="*/ 414 w 725"/>
                <a:gd name="T17" fmla="*/ 60 h 60"/>
                <a:gd name="T18" fmla="*/ 468 w 725"/>
                <a:gd name="T19" fmla="*/ 58 h 60"/>
                <a:gd name="T20" fmla="*/ 522 w 725"/>
                <a:gd name="T21" fmla="*/ 54 h 60"/>
                <a:gd name="T22" fmla="*/ 537 w 725"/>
                <a:gd name="T23" fmla="*/ 53 h 60"/>
                <a:gd name="T24" fmla="*/ 553 w 725"/>
                <a:gd name="T25" fmla="*/ 51 h 60"/>
                <a:gd name="T26" fmla="*/ 567 w 725"/>
                <a:gd name="T27" fmla="*/ 48 h 60"/>
                <a:gd name="T28" fmla="*/ 584 w 725"/>
                <a:gd name="T29" fmla="*/ 45 h 60"/>
                <a:gd name="T30" fmla="*/ 598 w 725"/>
                <a:gd name="T31" fmla="*/ 42 h 60"/>
                <a:gd name="T32" fmla="*/ 613 w 725"/>
                <a:gd name="T33" fmla="*/ 39 h 60"/>
                <a:gd name="T34" fmla="*/ 627 w 725"/>
                <a:gd name="T35" fmla="*/ 36 h 60"/>
                <a:gd name="T36" fmla="*/ 642 w 725"/>
                <a:gd name="T37" fmla="*/ 34 h 60"/>
                <a:gd name="T38" fmla="*/ 655 w 725"/>
                <a:gd name="T39" fmla="*/ 29 h 60"/>
                <a:gd name="T40" fmla="*/ 668 w 725"/>
                <a:gd name="T41" fmla="*/ 25 h 60"/>
                <a:gd name="T42" fmla="*/ 682 w 725"/>
                <a:gd name="T43" fmla="*/ 20 h 60"/>
                <a:gd name="T44" fmla="*/ 693 w 725"/>
                <a:gd name="T45" fmla="*/ 16 h 60"/>
                <a:gd name="T46" fmla="*/ 705 w 725"/>
                <a:gd name="T47" fmla="*/ 10 h 60"/>
                <a:gd name="T48" fmla="*/ 715 w 725"/>
                <a:gd name="T49" fmla="*/ 6 h 60"/>
                <a:gd name="T50" fmla="*/ 725 w 725"/>
                <a:gd name="T51" fmla="*/ 0 h 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5"/>
                <a:gd name="T79" fmla="*/ 0 h 60"/>
                <a:gd name="T80" fmla="*/ 725 w 725"/>
                <a:gd name="T81" fmla="*/ 60 h 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5" h="60">
                  <a:moveTo>
                    <a:pt x="0" y="0"/>
                  </a:moveTo>
                  <a:lnTo>
                    <a:pt x="51" y="13"/>
                  </a:lnTo>
                  <a:lnTo>
                    <a:pt x="102" y="26"/>
                  </a:lnTo>
                  <a:lnTo>
                    <a:pt x="155" y="36"/>
                  </a:lnTo>
                  <a:lnTo>
                    <a:pt x="206" y="45"/>
                  </a:lnTo>
                  <a:lnTo>
                    <a:pt x="257" y="53"/>
                  </a:lnTo>
                  <a:lnTo>
                    <a:pt x="310" y="57"/>
                  </a:lnTo>
                  <a:lnTo>
                    <a:pt x="361" y="60"/>
                  </a:lnTo>
                  <a:lnTo>
                    <a:pt x="414" y="60"/>
                  </a:lnTo>
                  <a:lnTo>
                    <a:pt x="468" y="58"/>
                  </a:lnTo>
                  <a:lnTo>
                    <a:pt x="522" y="54"/>
                  </a:lnTo>
                  <a:lnTo>
                    <a:pt x="537" y="53"/>
                  </a:lnTo>
                  <a:lnTo>
                    <a:pt x="553" y="51"/>
                  </a:lnTo>
                  <a:lnTo>
                    <a:pt x="567" y="48"/>
                  </a:lnTo>
                  <a:lnTo>
                    <a:pt x="584" y="45"/>
                  </a:lnTo>
                  <a:lnTo>
                    <a:pt x="598" y="42"/>
                  </a:lnTo>
                  <a:lnTo>
                    <a:pt x="613" y="39"/>
                  </a:lnTo>
                  <a:lnTo>
                    <a:pt x="627" y="36"/>
                  </a:lnTo>
                  <a:lnTo>
                    <a:pt x="642" y="34"/>
                  </a:lnTo>
                  <a:lnTo>
                    <a:pt x="655" y="29"/>
                  </a:lnTo>
                  <a:lnTo>
                    <a:pt x="668" y="25"/>
                  </a:lnTo>
                  <a:lnTo>
                    <a:pt x="682" y="20"/>
                  </a:lnTo>
                  <a:lnTo>
                    <a:pt x="693" y="16"/>
                  </a:lnTo>
                  <a:lnTo>
                    <a:pt x="705" y="10"/>
                  </a:lnTo>
                  <a:lnTo>
                    <a:pt x="715" y="6"/>
                  </a:lnTo>
                  <a:lnTo>
                    <a:pt x="725" y="0"/>
                  </a:lnTo>
                </a:path>
              </a:pathLst>
            </a:custGeom>
            <a:noFill/>
            <a:ln w="206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Freeform 20"/>
            <p:cNvSpPr>
              <a:spLocks/>
            </p:cNvSpPr>
            <p:nvPr/>
          </p:nvSpPr>
          <p:spPr bwMode="auto">
            <a:xfrm>
              <a:off x="669" y="2083"/>
              <a:ext cx="877" cy="73"/>
            </a:xfrm>
            <a:custGeom>
              <a:avLst/>
              <a:gdLst>
                <a:gd name="T0" fmla="*/ 0 w 877"/>
                <a:gd name="T1" fmla="*/ 0 h 73"/>
                <a:gd name="T2" fmla="*/ 39 w 877"/>
                <a:gd name="T3" fmla="*/ 14 h 73"/>
                <a:gd name="T4" fmla="*/ 80 w 877"/>
                <a:gd name="T5" fmla="*/ 26 h 73"/>
                <a:gd name="T6" fmla="*/ 121 w 877"/>
                <a:gd name="T7" fmla="*/ 38 h 73"/>
                <a:gd name="T8" fmla="*/ 165 w 877"/>
                <a:gd name="T9" fmla="*/ 46 h 73"/>
                <a:gd name="T10" fmla="*/ 208 w 877"/>
                <a:gd name="T11" fmla="*/ 55 h 73"/>
                <a:gd name="T12" fmla="*/ 253 w 877"/>
                <a:gd name="T13" fmla="*/ 61 h 73"/>
                <a:gd name="T14" fmla="*/ 297 w 877"/>
                <a:gd name="T15" fmla="*/ 65 h 73"/>
                <a:gd name="T16" fmla="*/ 342 w 877"/>
                <a:gd name="T17" fmla="*/ 70 h 73"/>
                <a:gd name="T18" fmla="*/ 387 w 877"/>
                <a:gd name="T19" fmla="*/ 71 h 73"/>
                <a:gd name="T20" fmla="*/ 431 w 877"/>
                <a:gd name="T21" fmla="*/ 73 h 73"/>
                <a:gd name="T22" fmla="*/ 477 w 877"/>
                <a:gd name="T23" fmla="*/ 71 h 73"/>
                <a:gd name="T24" fmla="*/ 521 w 877"/>
                <a:gd name="T25" fmla="*/ 70 h 73"/>
                <a:gd name="T26" fmla="*/ 563 w 877"/>
                <a:gd name="T27" fmla="*/ 67 h 73"/>
                <a:gd name="T28" fmla="*/ 589 w 877"/>
                <a:gd name="T29" fmla="*/ 64 h 73"/>
                <a:gd name="T30" fmla="*/ 614 w 877"/>
                <a:gd name="T31" fmla="*/ 61 h 73"/>
                <a:gd name="T32" fmla="*/ 639 w 877"/>
                <a:gd name="T33" fmla="*/ 57 h 73"/>
                <a:gd name="T34" fmla="*/ 664 w 877"/>
                <a:gd name="T35" fmla="*/ 54 h 73"/>
                <a:gd name="T36" fmla="*/ 689 w 877"/>
                <a:gd name="T37" fmla="*/ 49 h 73"/>
                <a:gd name="T38" fmla="*/ 714 w 877"/>
                <a:gd name="T39" fmla="*/ 45 h 73"/>
                <a:gd name="T40" fmla="*/ 737 w 877"/>
                <a:gd name="T41" fmla="*/ 39 h 73"/>
                <a:gd name="T42" fmla="*/ 760 w 877"/>
                <a:gd name="T43" fmla="*/ 33 h 73"/>
                <a:gd name="T44" fmla="*/ 784 w 877"/>
                <a:gd name="T45" fmla="*/ 27 h 73"/>
                <a:gd name="T46" fmla="*/ 809 w 877"/>
                <a:gd name="T47" fmla="*/ 22 h 73"/>
                <a:gd name="T48" fmla="*/ 831 w 877"/>
                <a:gd name="T49" fmla="*/ 14 h 73"/>
                <a:gd name="T50" fmla="*/ 854 w 877"/>
                <a:gd name="T51" fmla="*/ 7 h 73"/>
                <a:gd name="T52" fmla="*/ 877 w 877"/>
                <a:gd name="T53" fmla="*/ 0 h 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7"/>
                <a:gd name="T82" fmla="*/ 0 h 73"/>
                <a:gd name="T83" fmla="*/ 877 w 877"/>
                <a:gd name="T84" fmla="*/ 73 h 7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7" h="73">
                  <a:moveTo>
                    <a:pt x="0" y="0"/>
                  </a:moveTo>
                  <a:lnTo>
                    <a:pt x="39" y="14"/>
                  </a:lnTo>
                  <a:lnTo>
                    <a:pt x="80" y="26"/>
                  </a:lnTo>
                  <a:lnTo>
                    <a:pt x="121" y="38"/>
                  </a:lnTo>
                  <a:lnTo>
                    <a:pt x="165" y="46"/>
                  </a:lnTo>
                  <a:lnTo>
                    <a:pt x="208" y="55"/>
                  </a:lnTo>
                  <a:lnTo>
                    <a:pt x="253" y="61"/>
                  </a:lnTo>
                  <a:lnTo>
                    <a:pt x="297" y="65"/>
                  </a:lnTo>
                  <a:lnTo>
                    <a:pt x="342" y="70"/>
                  </a:lnTo>
                  <a:lnTo>
                    <a:pt x="387" y="71"/>
                  </a:lnTo>
                  <a:lnTo>
                    <a:pt x="431" y="73"/>
                  </a:lnTo>
                  <a:lnTo>
                    <a:pt x="477" y="71"/>
                  </a:lnTo>
                  <a:lnTo>
                    <a:pt x="521" y="70"/>
                  </a:lnTo>
                  <a:lnTo>
                    <a:pt x="563" y="67"/>
                  </a:lnTo>
                  <a:lnTo>
                    <a:pt x="589" y="64"/>
                  </a:lnTo>
                  <a:lnTo>
                    <a:pt x="614" y="61"/>
                  </a:lnTo>
                  <a:lnTo>
                    <a:pt x="639" y="57"/>
                  </a:lnTo>
                  <a:lnTo>
                    <a:pt x="664" y="54"/>
                  </a:lnTo>
                  <a:lnTo>
                    <a:pt x="689" y="49"/>
                  </a:lnTo>
                  <a:lnTo>
                    <a:pt x="714" y="45"/>
                  </a:lnTo>
                  <a:lnTo>
                    <a:pt x="737" y="39"/>
                  </a:lnTo>
                  <a:lnTo>
                    <a:pt x="760" y="33"/>
                  </a:lnTo>
                  <a:lnTo>
                    <a:pt x="784" y="27"/>
                  </a:lnTo>
                  <a:lnTo>
                    <a:pt x="809" y="22"/>
                  </a:lnTo>
                  <a:lnTo>
                    <a:pt x="831" y="14"/>
                  </a:lnTo>
                  <a:lnTo>
                    <a:pt x="854" y="7"/>
                  </a:lnTo>
                  <a:lnTo>
                    <a:pt x="877" y="0"/>
                  </a:lnTo>
                </a:path>
              </a:pathLst>
            </a:custGeom>
            <a:noFill/>
            <a:ln w="206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Freeform 21"/>
            <p:cNvSpPr>
              <a:spLocks/>
            </p:cNvSpPr>
            <p:nvPr/>
          </p:nvSpPr>
          <p:spPr bwMode="auto">
            <a:xfrm>
              <a:off x="669" y="1790"/>
              <a:ext cx="877" cy="73"/>
            </a:xfrm>
            <a:custGeom>
              <a:avLst/>
              <a:gdLst>
                <a:gd name="T0" fmla="*/ 0 w 877"/>
                <a:gd name="T1" fmla="*/ 71 h 73"/>
                <a:gd name="T2" fmla="*/ 3 w 877"/>
                <a:gd name="T3" fmla="*/ 70 h 73"/>
                <a:gd name="T4" fmla="*/ 4 w 877"/>
                <a:gd name="T5" fmla="*/ 67 h 73"/>
                <a:gd name="T6" fmla="*/ 7 w 877"/>
                <a:gd name="T7" fmla="*/ 66 h 73"/>
                <a:gd name="T8" fmla="*/ 9 w 877"/>
                <a:gd name="T9" fmla="*/ 63 h 73"/>
                <a:gd name="T10" fmla="*/ 12 w 877"/>
                <a:gd name="T11" fmla="*/ 61 h 73"/>
                <a:gd name="T12" fmla="*/ 20 w 877"/>
                <a:gd name="T13" fmla="*/ 55 h 73"/>
                <a:gd name="T14" fmla="*/ 31 w 877"/>
                <a:gd name="T15" fmla="*/ 51 h 73"/>
                <a:gd name="T16" fmla="*/ 39 w 877"/>
                <a:gd name="T17" fmla="*/ 47 h 73"/>
                <a:gd name="T18" fmla="*/ 50 w 877"/>
                <a:gd name="T19" fmla="*/ 44 h 73"/>
                <a:gd name="T20" fmla="*/ 58 w 877"/>
                <a:gd name="T21" fmla="*/ 42 h 73"/>
                <a:gd name="T22" fmla="*/ 77 w 877"/>
                <a:gd name="T23" fmla="*/ 38 h 73"/>
                <a:gd name="T24" fmla="*/ 101 w 877"/>
                <a:gd name="T25" fmla="*/ 32 h 73"/>
                <a:gd name="T26" fmla="*/ 121 w 877"/>
                <a:gd name="T27" fmla="*/ 26 h 73"/>
                <a:gd name="T28" fmla="*/ 140 w 877"/>
                <a:gd name="T29" fmla="*/ 22 h 73"/>
                <a:gd name="T30" fmla="*/ 158 w 877"/>
                <a:gd name="T31" fmla="*/ 19 h 73"/>
                <a:gd name="T32" fmla="*/ 174 w 877"/>
                <a:gd name="T33" fmla="*/ 14 h 73"/>
                <a:gd name="T34" fmla="*/ 189 w 877"/>
                <a:gd name="T35" fmla="*/ 11 h 73"/>
                <a:gd name="T36" fmla="*/ 205 w 877"/>
                <a:gd name="T37" fmla="*/ 10 h 73"/>
                <a:gd name="T38" fmla="*/ 222 w 877"/>
                <a:gd name="T39" fmla="*/ 7 h 73"/>
                <a:gd name="T40" fmla="*/ 240 w 877"/>
                <a:gd name="T41" fmla="*/ 6 h 73"/>
                <a:gd name="T42" fmla="*/ 268 w 877"/>
                <a:gd name="T43" fmla="*/ 4 h 73"/>
                <a:gd name="T44" fmla="*/ 298 w 877"/>
                <a:gd name="T45" fmla="*/ 1 h 73"/>
                <a:gd name="T46" fmla="*/ 332 w 877"/>
                <a:gd name="T47" fmla="*/ 1 h 73"/>
                <a:gd name="T48" fmla="*/ 367 w 877"/>
                <a:gd name="T49" fmla="*/ 0 h 73"/>
                <a:gd name="T50" fmla="*/ 404 w 877"/>
                <a:gd name="T51" fmla="*/ 0 h 73"/>
                <a:gd name="T52" fmla="*/ 440 w 877"/>
                <a:gd name="T53" fmla="*/ 1 h 73"/>
                <a:gd name="T54" fmla="*/ 475 w 877"/>
                <a:gd name="T55" fmla="*/ 1 h 73"/>
                <a:gd name="T56" fmla="*/ 512 w 877"/>
                <a:gd name="T57" fmla="*/ 3 h 73"/>
                <a:gd name="T58" fmla="*/ 544 w 877"/>
                <a:gd name="T59" fmla="*/ 6 h 73"/>
                <a:gd name="T60" fmla="*/ 583 w 877"/>
                <a:gd name="T61" fmla="*/ 9 h 73"/>
                <a:gd name="T62" fmla="*/ 624 w 877"/>
                <a:gd name="T63" fmla="*/ 13 h 73"/>
                <a:gd name="T64" fmla="*/ 661 w 877"/>
                <a:gd name="T65" fmla="*/ 19 h 73"/>
                <a:gd name="T66" fmla="*/ 693 w 877"/>
                <a:gd name="T67" fmla="*/ 26 h 73"/>
                <a:gd name="T68" fmla="*/ 724 w 877"/>
                <a:gd name="T69" fmla="*/ 33 h 73"/>
                <a:gd name="T70" fmla="*/ 753 w 877"/>
                <a:gd name="T71" fmla="*/ 41 h 73"/>
                <a:gd name="T72" fmla="*/ 781 w 877"/>
                <a:gd name="T73" fmla="*/ 48 h 73"/>
                <a:gd name="T74" fmla="*/ 810 w 877"/>
                <a:gd name="T75" fmla="*/ 57 h 73"/>
                <a:gd name="T76" fmla="*/ 842 w 877"/>
                <a:gd name="T77" fmla="*/ 64 h 73"/>
                <a:gd name="T78" fmla="*/ 877 w 877"/>
                <a:gd name="T79" fmla="*/ 73 h 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77"/>
                <a:gd name="T121" fmla="*/ 0 h 73"/>
                <a:gd name="T122" fmla="*/ 877 w 877"/>
                <a:gd name="T123" fmla="*/ 73 h 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77" h="73">
                  <a:moveTo>
                    <a:pt x="0" y="73"/>
                  </a:moveTo>
                  <a:lnTo>
                    <a:pt x="0" y="71"/>
                  </a:lnTo>
                  <a:lnTo>
                    <a:pt x="1" y="70"/>
                  </a:lnTo>
                  <a:lnTo>
                    <a:pt x="3" y="70"/>
                  </a:lnTo>
                  <a:lnTo>
                    <a:pt x="3" y="69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7" y="64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2" y="61"/>
                  </a:lnTo>
                  <a:lnTo>
                    <a:pt x="16" y="58"/>
                  </a:lnTo>
                  <a:lnTo>
                    <a:pt x="20" y="55"/>
                  </a:lnTo>
                  <a:lnTo>
                    <a:pt x="26" y="52"/>
                  </a:lnTo>
                  <a:lnTo>
                    <a:pt x="31" y="51"/>
                  </a:lnTo>
                  <a:lnTo>
                    <a:pt x="35" y="48"/>
                  </a:lnTo>
                  <a:lnTo>
                    <a:pt x="39" y="47"/>
                  </a:lnTo>
                  <a:lnTo>
                    <a:pt x="45" y="45"/>
                  </a:lnTo>
                  <a:lnTo>
                    <a:pt x="50" y="44"/>
                  </a:lnTo>
                  <a:lnTo>
                    <a:pt x="54" y="42"/>
                  </a:lnTo>
                  <a:lnTo>
                    <a:pt x="58" y="42"/>
                  </a:lnTo>
                  <a:lnTo>
                    <a:pt x="64" y="41"/>
                  </a:lnTo>
                  <a:lnTo>
                    <a:pt x="77" y="38"/>
                  </a:lnTo>
                  <a:lnTo>
                    <a:pt x="89" y="35"/>
                  </a:lnTo>
                  <a:lnTo>
                    <a:pt x="101" y="32"/>
                  </a:lnTo>
                  <a:lnTo>
                    <a:pt x="112" y="29"/>
                  </a:lnTo>
                  <a:lnTo>
                    <a:pt x="121" y="26"/>
                  </a:lnTo>
                  <a:lnTo>
                    <a:pt x="131" y="25"/>
                  </a:lnTo>
                  <a:lnTo>
                    <a:pt x="140" y="22"/>
                  </a:lnTo>
                  <a:lnTo>
                    <a:pt x="149" y="20"/>
                  </a:lnTo>
                  <a:lnTo>
                    <a:pt x="158" y="19"/>
                  </a:lnTo>
                  <a:lnTo>
                    <a:pt x="165" y="16"/>
                  </a:lnTo>
                  <a:lnTo>
                    <a:pt x="174" y="14"/>
                  </a:lnTo>
                  <a:lnTo>
                    <a:pt x="181" y="13"/>
                  </a:lnTo>
                  <a:lnTo>
                    <a:pt x="189" y="11"/>
                  </a:lnTo>
                  <a:lnTo>
                    <a:pt x="197" y="10"/>
                  </a:lnTo>
                  <a:lnTo>
                    <a:pt x="205" y="10"/>
                  </a:lnTo>
                  <a:lnTo>
                    <a:pt x="213" y="9"/>
                  </a:lnTo>
                  <a:lnTo>
                    <a:pt x="222" y="7"/>
                  </a:lnTo>
                  <a:lnTo>
                    <a:pt x="231" y="6"/>
                  </a:lnTo>
                  <a:lnTo>
                    <a:pt x="240" y="6"/>
                  </a:lnTo>
                  <a:lnTo>
                    <a:pt x="253" y="4"/>
                  </a:lnTo>
                  <a:lnTo>
                    <a:pt x="268" y="4"/>
                  </a:lnTo>
                  <a:lnTo>
                    <a:pt x="282" y="3"/>
                  </a:lnTo>
                  <a:lnTo>
                    <a:pt x="298" y="1"/>
                  </a:lnTo>
                  <a:lnTo>
                    <a:pt x="314" y="1"/>
                  </a:lnTo>
                  <a:lnTo>
                    <a:pt x="332" y="1"/>
                  </a:lnTo>
                  <a:lnTo>
                    <a:pt x="349" y="1"/>
                  </a:lnTo>
                  <a:lnTo>
                    <a:pt x="367" y="0"/>
                  </a:lnTo>
                  <a:lnTo>
                    <a:pt x="385" y="0"/>
                  </a:lnTo>
                  <a:lnTo>
                    <a:pt x="404" y="0"/>
                  </a:lnTo>
                  <a:lnTo>
                    <a:pt x="421" y="0"/>
                  </a:lnTo>
                  <a:lnTo>
                    <a:pt x="440" y="1"/>
                  </a:lnTo>
                  <a:lnTo>
                    <a:pt x="458" y="1"/>
                  </a:lnTo>
                  <a:lnTo>
                    <a:pt x="475" y="1"/>
                  </a:lnTo>
                  <a:lnTo>
                    <a:pt x="494" y="3"/>
                  </a:lnTo>
                  <a:lnTo>
                    <a:pt x="512" y="3"/>
                  </a:lnTo>
                  <a:lnTo>
                    <a:pt x="528" y="4"/>
                  </a:lnTo>
                  <a:lnTo>
                    <a:pt x="544" y="6"/>
                  </a:lnTo>
                  <a:lnTo>
                    <a:pt x="560" y="6"/>
                  </a:lnTo>
                  <a:lnTo>
                    <a:pt x="583" y="9"/>
                  </a:lnTo>
                  <a:lnTo>
                    <a:pt x="604" y="10"/>
                  </a:lnTo>
                  <a:lnTo>
                    <a:pt x="624" y="13"/>
                  </a:lnTo>
                  <a:lnTo>
                    <a:pt x="643" y="16"/>
                  </a:lnTo>
                  <a:lnTo>
                    <a:pt x="661" y="19"/>
                  </a:lnTo>
                  <a:lnTo>
                    <a:pt x="677" y="22"/>
                  </a:lnTo>
                  <a:lnTo>
                    <a:pt x="693" y="26"/>
                  </a:lnTo>
                  <a:lnTo>
                    <a:pt x="708" y="29"/>
                  </a:lnTo>
                  <a:lnTo>
                    <a:pt x="724" y="33"/>
                  </a:lnTo>
                  <a:lnTo>
                    <a:pt x="739" y="36"/>
                  </a:lnTo>
                  <a:lnTo>
                    <a:pt x="753" y="41"/>
                  </a:lnTo>
                  <a:lnTo>
                    <a:pt x="766" y="45"/>
                  </a:lnTo>
                  <a:lnTo>
                    <a:pt x="781" y="48"/>
                  </a:lnTo>
                  <a:lnTo>
                    <a:pt x="796" y="52"/>
                  </a:lnTo>
                  <a:lnTo>
                    <a:pt x="810" y="57"/>
                  </a:lnTo>
                  <a:lnTo>
                    <a:pt x="826" y="61"/>
                  </a:lnTo>
                  <a:lnTo>
                    <a:pt x="842" y="64"/>
                  </a:lnTo>
                  <a:lnTo>
                    <a:pt x="860" y="69"/>
                  </a:lnTo>
                  <a:lnTo>
                    <a:pt x="877" y="73"/>
                  </a:lnTo>
                </a:path>
              </a:pathLst>
            </a:custGeom>
            <a:noFill/>
            <a:ln w="206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Freeform 22"/>
            <p:cNvSpPr>
              <a:spLocks/>
            </p:cNvSpPr>
            <p:nvPr/>
          </p:nvSpPr>
          <p:spPr bwMode="auto">
            <a:xfrm>
              <a:off x="593" y="2049"/>
              <a:ext cx="1047" cy="133"/>
            </a:xfrm>
            <a:custGeom>
              <a:avLst/>
              <a:gdLst>
                <a:gd name="T0" fmla="*/ 0 w 1047"/>
                <a:gd name="T1" fmla="*/ 0 h 133"/>
                <a:gd name="T2" fmla="*/ 1 w 1047"/>
                <a:gd name="T3" fmla="*/ 3 h 133"/>
                <a:gd name="T4" fmla="*/ 1 w 1047"/>
                <a:gd name="T5" fmla="*/ 6 h 133"/>
                <a:gd name="T6" fmla="*/ 3 w 1047"/>
                <a:gd name="T7" fmla="*/ 7 h 133"/>
                <a:gd name="T8" fmla="*/ 4 w 1047"/>
                <a:gd name="T9" fmla="*/ 10 h 133"/>
                <a:gd name="T10" fmla="*/ 6 w 1047"/>
                <a:gd name="T11" fmla="*/ 12 h 133"/>
                <a:gd name="T12" fmla="*/ 9 w 1047"/>
                <a:gd name="T13" fmla="*/ 13 h 133"/>
                <a:gd name="T14" fmla="*/ 10 w 1047"/>
                <a:gd name="T15" fmla="*/ 15 h 133"/>
                <a:gd name="T16" fmla="*/ 11 w 1047"/>
                <a:gd name="T17" fmla="*/ 16 h 133"/>
                <a:gd name="T18" fmla="*/ 14 w 1047"/>
                <a:gd name="T19" fmla="*/ 17 h 133"/>
                <a:gd name="T20" fmla="*/ 16 w 1047"/>
                <a:gd name="T21" fmla="*/ 19 h 133"/>
                <a:gd name="T22" fmla="*/ 19 w 1047"/>
                <a:gd name="T23" fmla="*/ 20 h 133"/>
                <a:gd name="T24" fmla="*/ 22 w 1047"/>
                <a:gd name="T25" fmla="*/ 22 h 133"/>
                <a:gd name="T26" fmla="*/ 50 w 1047"/>
                <a:gd name="T27" fmla="*/ 35 h 133"/>
                <a:gd name="T28" fmla="*/ 79 w 1047"/>
                <a:gd name="T29" fmla="*/ 48 h 133"/>
                <a:gd name="T30" fmla="*/ 108 w 1047"/>
                <a:gd name="T31" fmla="*/ 60 h 133"/>
                <a:gd name="T32" fmla="*/ 136 w 1047"/>
                <a:gd name="T33" fmla="*/ 72 h 133"/>
                <a:gd name="T34" fmla="*/ 165 w 1047"/>
                <a:gd name="T35" fmla="*/ 82 h 133"/>
                <a:gd name="T36" fmla="*/ 193 w 1047"/>
                <a:gd name="T37" fmla="*/ 91 h 133"/>
                <a:gd name="T38" fmla="*/ 221 w 1047"/>
                <a:gd name="T39" fmla="*/ 98 h 133"/>
                <a:gd name="T40" fmla="*/ 248 w 1047"/>
                <a:gd name="T41" fmla="*/ 105 h 133"/>
                <a:gd name="T42" fmla="*/ 276 w 1047"/>
                <a:gd name="T43" fmla="*/ 113 h 133"/>
                <a:gd name="T44" fmla="*/ 304 w 1047"/>
                <a:gd name="T45" fmla="*/ 117 h 133"/>
                <a:gd name="T46" fmla="*/ 333 w 1047"/>
                <a:gd name="T47" fmla="*/ 121 h 133"/>
                <a:gd name="T48" fmla="*/ 365 w 1047"/>
                <a:gd name="T49" fmla="*/ 126 h 133"/>
                <a:gd name="T50" fmla="*/ 398 w 1047"/>
                <a:gd name="T51" fmla="*/ 129 h 133"/>
                <a:gd name="T52" fmla="*/ 430 w 1047"/>
                <a:gd name="T53" fmla="*/ 132 h 133"/>
                <a:gd name="T54" fmla="*/ 462 w 1047"/>
                <a:gd name="T55" fmla="*/ 133 h 133"/>
                <a:gd name="T56" fmla="*/ 494 w 1047"/>
                <a:gd name="T57" fmla="*/ 133 h 133"/>
                <a:gd name="T58" fmla="*/ 526 w 1047"/>
                <a:gd name="T59" fmla="*/ 133 h 133"/>
                <a:gd name="T60" fmla="*/ 559 w 1047"/>
                <a:gd name="T61" fmla="*/ 133 h 133"/>
                <a:gd name="T62" fmla="*/ 592 w 1047"/>
                <a:gd name="T63" fmla="*/ 132 h 133"/>
                <a:gd name="T64" fmla="*/ 624 w 1047"/>
                <a:gd name="T65" fmla="*/ 130 h 133"/>
                <a:gd name="T66" fmla="*/ 658 w 1047"/>
                <a:gd name="T67" fmla="*/ 129 h 133"/>
                <a:gd name="T68" fmla="*/ 690 w 1047"/>
                <a:gd name="T69" fmla="*/ 127 h 133"/>
                <a:gd name="T70" fmla="*/ 712 w 1047"/>
                <a:gd name="T71" fmla="*/ 126 h 133"/>
                <a:gd name="T72" fmla="*/ 734 w 1047"/>
                <a:gd name="T73" fmla="*/ 124 h 133"/>
                <a:gd name="T74" fmla="*/ 756 w 1047"/>
                <a:gd name="T75" fmla="*/ 123 h 133"/>
                <a:gd name="T76" fmla="*/ 778 w 1047"/>
                <a:gd name="T77" fmla="*/ 121 h 133"/>
                <a:gd name="T78" fmla="*/ 800 w 1047"/>
                <a:gd name="T79" fmla="*/ 118 h 133"/>
                <a:gd name="T80" fmla="*/ 823 w 1047"/>
                <a:gd name="T81" fmla="*/ 116 h 133"/>
                <a:gd name="T82" fmla="*/ 847 w 1047"/>
                <a:gd name="T83" fmla="*/ 113 h 133"/>
                <a:gd name="T84" fmla="*/ 869 w 1047"/>
                <a:gd name="T85" fmla="*/ 108 h 133"/>
                <a:gd name="T86" fmla="*/ 892 w 1047"/>
                <a:gd name="T87" fmla="*/ 104 h 133"/>
                <a:gd name="T88" fmla="*/ 917 w 1047"/>
                <a:gd name="T89" fmla="*/ 98 h 133"/>
                <a:gd name="T90" fmla="*/ 940 w 1047"/>
                <a:gd name="T91" fmla="*/ 91 h 133"/>
                <a:gd name="T92" fmla="*/ 955 w 1047"/>
                <a:gd name="T93" fmla="*/ 86 h 133"/>
                <a:gd name="T94" fmla="*/ 968 w 1047"/>
                <a:gd name="T95" fmla="*/ 82 h 133"/>
                <a:gd name="T96" fmla="*/ 981 w 1047"/>
                <a:gd name="T97" fmla="*/ 77 h 133"/>
                <a:gd name="T98" fmla="*/ 993 w 1047"/>
                <a:gd name="T99" fmla="*/ 73 h 133"/>
                <a:gd name="T100" fmla="*/ 1005 w 1047"/>
                <a:gd name="T101" fmla="*/ 67 h 133"/>
                <a:gd name="T102" fmla="*/ 1016 w 1047"/>
                <a:gd name="T103" fmla="*/ 61 h 133"/>
                <a:gd name="T104" fmla="*/ 1025 w 1047"/>
                <a:gd name="T105" fmla="*/ 56 h 133"/>
                <a:gd name="T106" fmla="*/ 1034 w 1047"/>
                <a:gd name="T107" fmla="*/ 50 h 133"/>
                <a:gd name="T108" fmla="*/ 1040 w 1047"/>
                <a:gd name="T109" fmla="*/ 42 h 133"/>
                <a:gd name="T110" fmla="*/ 1044 w 1047"/>
                <a:gd name="T111" fmla="*/ 36 h 133"/>
                <a:gd name="T112" fmla="*/ 1047 w 1047"/>
                <a:gd name="T113" fmla="*/ 29 h 133"/>
                <a:gd name="T114" fmla="*/ 1047 w 1047"/>
                <a:gd name="T115" fmla="*/ 22 h 133"/>
                <a:gd name="T116" fmla="*/ 1044 w 1047"/>
                <a:gd name="T117" fmla="*/ 15 h 133"/>
                <a:gd name="T118" fmla="*/ 1038 w 1047"/>
                <a:gd name="T119" fmla="*/ 7 h 133"/>
                <a:gd name="T120" fmla="*/ 1030 w 1047"/>
                <a:gd name="T121" fmla="*/ 0 h 13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47"/>
                <a:gd name="T184" fmla="*/ 0 h 133"/>
                <a:gd name="T185" fmla="*/ 1047 w 1047"/>
                <a:gd name="T186" fmla="*/ 133 h 13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47" h="133">
                  <a:moveTo>
                    <a:pt x="0" y="0"/>
                  </a:moveTo>
                  <a:lnTo>
                    <a:pt x="1" y="3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1" y="16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9" y="20"/>
                  </a:lnTo>
                  <a:lnTo>
                    <a:pt x="22" y="22"/>
                  </a:lnTo>
                  <a:lnTo>
                    <a:pt x="50" y="35"/>
                  </a:lnTo>
                  <a:lnTo>
                    <a:pt x="79" y="48"/>
                  </a:lnTo>
                  <a:lnTo>
                    <a:pt x="108" y="60"/>
                  </a:lnTo>
                  <a:lnTo>
                    <a:pt x="136" y="72"/>
                  </a:lnTo>
                  <a:lnTo>
                    <a:pt x="165" y="82"/>
                  </a:lnTo>
                  <a:lnTo>
                    <a:pt x="193" y="91"/>
                  </a:lnTo>
                  <a:lnTo>
                    <a:pt x="221" y="98"/>
                  </a:lnTo>
                  <a:lnTo>
                    <a:pt x="248" y="105"/>
                  </a:lnTo>
                  <a:lnTo>
                    <a:pt x="276" y="113"/>
                  </a:lnTo>
                  <a:lnTo>
                    <a:pt x="304" y="117"/>
                  </a:lnTo>
                  <a:lnTo>
                    <a:pt x="333" y="121"/>
                  </a:lnTo>
                  <a:lnTo>
                    <a:pt x="365" y="126"/>
                  </a:lnTo>
                  <a:lnTo>
                    <a:pt x="398" y="129"/>
                  </a:lnTo>
                  <a:lnTo>
                    <a:pt x="430" y="132"/>
                  </a:lnTo>
                  <a:lnTo>
                    <a:pt x="462" y="133"/>
                  </a:lnTo>
                  <a:lnTo>
                    <a:pt x="494" y="133"/>
                  </a:lnTo>
                  <a:lnTo>
                    <a:pt x="526" y="133"/>
                  </a:lnTo>
                  <a:lnTo>
                    <a:pt x="559" y="133"/>
                  </a:lnTo>
                  <a:lnTo>
                    <a:pt x="592" y="132"/>
                  </a:lnTo>
                  <a:lnTo>
                    <a:pt x="624" y="130"/>
                  </a:lnTo>
                  <a:lnTo>
                    <a:pt x="658" y="129"/>
                  </a:lnTo>
                  <a:lnTo>
                    <a:pt x="690" y="127"/>
                  </a:lnTo>
                  <a:lnTo>
                    <a:pt x="712" y="126"/>
                  </a:lnTo>
                  <a:lnTo>
                    <a:pt x="734" y="124"/>
                  </a:lnTo>
                  <a:lnTo>
                    <a:pt x="756" y="123"/>
                  </a:lnTo>
                  <a:lnTo>
                    <a:pt x="778" y="121"/>
                  </a:lnTo>
                  <a:lnTo>
                    <a:pt x="800" y="118"/>
                  </a:lnTo>
                  <a:lnTo>
                    <a:pt x="823" y="116"/>
                  </a:lnTo>
                  <a:lnTo>
                    <a:pt x="847" y="113"/>
                  </a:lnTo>
                  <a:lnTo>
                    <a:pt x="869" y="108"/>
                  </a:lnTo>
                  <a:lnTo>
                    <a:pt x="892" y="104"/>
                  </a:lnTo>
                  <a:lnTo>
                    <a:pt x="917" y="98"/>
                  </a:lnTo>
                  <a:lnTo>
                    <a:pt x="940" y="91"/>
                  </a:lnTo>
                  <a:lnTo>
                    <a:pt x="955" y="86"/>
                  </a:lnTo>
                  <a:lnTo>
                    <a:pt x="968" y="82"/>
                  </a:lnTo>
                  <a:lnTo>
                    <a:pt x="981" y="77"/>
                  </a:lnTo>
                  <a:lnTo>
                    <a:pt x="993" y="73"/>
                  </a:lnTo>
                  <a:lnTo>
                    <a:pt x="1005" y="67"/>
                  </a:lnTo>
                  <a:lnTo>
                    <a:pt x="1016" y="61"/>
                  </a:lnTo>
                  <a:lnTo>
                    <a:pt x="1025" y="56"/>
                  </a:lnTo>
                  <a:lnTo>
                    <a:pt x="1034" y="50"/>
                  </a:lnTo>
                  <a:lnTo>
                    <a:pt x="1040" y="42"/>
                  </a:lnTo>
                  <a:lnTo>
                    <a:pt x="1044" y="36"/>
                  </a:lnTo>
                  <a:lnTo>
                    <a:pt x="1047" y="29"/>
                  </a:lnTo>
                  <a:lnTo>
                    <a:pt x="1047" y="22"/>
                  </a:lnTo>
                  <a:lnTo>
                    <a:pt x="1044" y="15"/>
                  </a:lnTo>
                  <a:lnTo>
                    <a:pt x="1038" y="7"/>
                  </a:lnTo>
                  <a:lnTo>
                    <a:pt x="1030" y="0"/>
                  </a:lnTo>
                </a:path>
              </a:pathLst>
            </a:custGeom>
            <a:noFill/>
            <a:ln w="206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Freeform 23"/>
            <p:cNvSpPr>
              <a:spLocks/>
            </p:cNvSpPr>
            <p:nvPr/>
          </p:nvSpPr>
          <p:spPr bwMode="auto">
            <a:xfrm>
              <a:off x="593" y="1766"/>
              <a:ext cx="1056" cy="134"/>
            </a:xfrm>
            <a:custGeom>
              <a:avLst/>
              <a:gdLst>
                <a:gd name="T0" fmla="*/ 1 w 1056"/>
                <a:gd name="T1" fmla="*/ 129 h 134"/>
                <a:gd name="T2" fmla="*/ 4 w 1056"/>
                <a:gd name="T3" fmla="*/ 128 h 134"/>
                <a:gd name="T4" fmla="*/ 6 w 1056"/>
                <a:gd name="T5" fmla="*/ 125 h 134"/>
                <a:gd name="T6" fmla="*/ 6 w 1056"/>
                <a:gd name="T7" fmla="*/ 122 h 134"/>
                <a:gd name="T8" fmla="*/ 7 w 1056"/>
                <a:gd name="T9" fmla="*/ 119 h 134"/>
                <a:gd name="T10" fmla="*/ 7 w 1056"/>
                <a:gd name="T11" fmla="*/ 116 h 134"/>
                <a:gd name="T12" fmla="*/ 6 w 1056"/>
                <a:gd name="T13" fmla="*/ 112 h 134"/>
                <a:gd name="T14" fmla="*/ 6 w 1056"/>
                <a:gd name="T15" fmla="*/ 109 h 134"/>
                <a:gd name="T16" fmla="*/ 6 w 1056"/>
                <a:gd name="T17" fmla="*/ 106 h 134"/>
                <a:gd name="T18" fmla="*/ 9 w 1056"/>
                <a:gd name="T19" fmla="*/ 76 h 134"/>
                <a:gd name="T20" fmla="*/ 23 w 1056"/>
                <a:gd name="T21" fmla="*/ 54 h 134"/>
                <a:gd name="T22" fmla="*/ 50 w 1056"/>
                <a:gd name="T23" fmla="*/ 38 h 134"/>
                <a:gd name="T24" fmla="*/ 82 w 1056"/>
                <a:gd name="T25" fmla="*/ 27 h 134"/>
                <a:gd name="T26" fmla="*/ 120 w 1056"/>
                <a:gd name="T27" fmla="*/ 18 h 134"/>
                <a:gd name="T28" fmla="*/ 162 w 1056"/>
                <a:gd name="T29" fmla="*/ 14 h 134"/>
                <a:gd name="T30" fmla="*/ 205 w 1056"/>
                <a:gd name="T31" fmla="*/ 9 h 134"/>
                <a:gd name="T32" fmla="*/ 246 w 1056"/>
                <a:gd name="T33" fmla="*/ 8 h 134"/>
                <a:gd name="T34" fmla="*/ 285 w 1056"/>
                <a:gd name="T35" fmla="*/ 6 h 134"/>
                <a:gd name="T36" fmla="*/ 319 w 1056"/>
                <a:gd name="T37" fmla="*/ 5 h 134"/>
                <a:gd name="T38" fmla="*/ 351 w 1056"/>
                <a:gd name="T39" fmla="*/ 3 h 134"/>
                <a:gd name="T40" fmla="*/ 380 w 1056"/>
                <a:gd name="T41" fmla="*/ 2 h 134"/>
                <a:gd name="T42" fmla="*/ 409 w 1056"/>
                <a:gd name="T43" fmla="*/ 0 h 134"/>
                <a:gd name="T44" fmla="*/ 456 w 1056"/>
                <a:gd name="T45" fmla="*/ 0 h 134"/>
                <a:gd name="T46" fmla="*/ 522 w 1056"/>
                <a:gd name="T47" fmla="*/ 0 h 134"/>
                <a:gd name="T48" fmla="*/ 588 w 1056"/>
                <a:gd name="T49" fmla="*/ 3 h 134"/>
                <a:gd name="T50" fmla="*/ 655 w 1056"/>
                <a:gd name="T51" fmla="*/ 8 h 134"/>
                <a:gd name="T52" fmla="*/ 721 w 1056"/>
                <a:gd name="T53" fmla="*/ 12 h 134"/>
                <a:gd name="T54" fmla="*/ 788 w 1056"/>
                <a:gd name="T55" fmla="*/ 16 h 134"/>
                <a:gd name="T56" fmla="*/ 860 w 1056"/>
                <a:gd name="T57" fmla="*/ 25 h 134"/>
                <a:gd name="T58" fmla="*/ 913 w 1056"/>
                <a:gd name="T59" fmla="*/ 34 h 134"/>
                <a:gd name="T60" fmla="*/ 943 w 1056"/>
                <a:gd name="T61" fmla="*/ 38 h 134"/>
                <a:gd name="T62" fmla="*/ 974 w 1056"/>
                <a:gd name="T63" fmla="*/ 46 h 134"/>
                <a:gd name="T64" fmla="*/ 1002 w 1056"/>
                <a:gd name="T65" fmla="*/ 54 h 134"/>
                <a:gd name="T66" fmla="*/ 1025 w 1056"/>
                <a:gd name="T67" fmla="*/ 65 h 134"/>
                <a:gd name="T68" fmla="*/ 1043 w 1056"/>
                <a:gd name="T69" fmla="*/ 76 h 134"/>
                <a:gd name="T70" fmla="*/ 1054 w 1056"/>
                <a:gd name="T71" fmla="*/ 91 h 134"/>
                <a:gd name="T72" fmla="*/ 1056 w 1056"/>
                <a:gd name="T73" fmla="*/ 107 h 134"/>
                <a:gd name="T74" fmla="*/ 1053 w 1056"/>
                <a:gd name="T75" fmla="*/ 119 h 134"/>
                <a:gd name="T76" fmla="*/ 1051 w 1056"/>
                <a:gd name="T77" fmla="*/ 122 h 134"/>
                <a:gd name="T78" fmla="*/ 1050 w 1056"/>
                <a:gd name="T79" fmla="*/ 125 h 134"/>
                <a:gd name="T80" fmla="*/ 1047 w 1056"/>
                <a:gd name="T81" fmla="*/ 128 h 134"/>
                <a:gd name="T82" fmla="*/ 1046 w 1056"/>
                <a:gd name="T83" fmla="*/ 131 h 134"/>
                <a:gd name="T84" fmla="*/ 1043 w 1056"/>
                <a:gd name="T85" fmla="*/ 132 h 134"/>
                <a:gd name="T86" fmla="*/ 1040 w 1056"/>
                <a:gd name="T87" fmla="*/ 134 h 134"/>
                <a:gd name="T88" fmla="*/ 1037 w 1056"/>
                <a:gd name="T89" fmla="*/ 134 h 13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56"/>
                <a:gd name="T136" fmla="*/ 0 h 134"/>
                <a:gd name="T137" fmla="*/ 1056 w 1056"/>
                <a:gd name="T138" fmla="*/ 134 h 13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56" h="134">
                  <a:moveTo>
                    <a:pt x="0" y="131"/>
                  </a:moveTo>
                  <a:lnTo>
                    <a:pt x="1" y="129"/>
                  </a:lnTo>
                  <a:lnTo>
                    <a:pt x="3" y="129"/>
                  </a:lnTo>
                  <a:lnTo>
                    <a:pt x="4" y="128"/>
                  </a:lnTo>
                  <a:lnTo>
                    <a:pt x="4" y="126"/>
                  </a:lnTo>
                  <a:lnTo>
                    <a:pt x="6" y="125"/>
                  </a:lnTo>
                  <a:lnTo>
                    <a:pt x="6" y="123"/>
                  </a:lnTo>
                  <a:lnTo>
                    <a:pt x="6" y="122"/>
                  </a:lnTo>
                  <a:lnTo>
                    <a:pt x="7" y="120"/>
                  </a:lnTo>
                  <a:lnTo>
                    <a:pt x="7" y="119"/>
                  </a:lnTo>
                  <a:lnTo>
                    <a:pt x="7" y="117"/>
                  </a:lnTo>
                  <a:lnTo>
                    <a:pt x="7" y="116"/>
                  </a:lnTo>
                  <a:lnTo>
                    <a:pt x="7" y="113"/>
                  </a:lnTo>
                  <a:lnTo>
                    <a:pt x="6" y="112"/>
                  </a:lnTo>
                  <a:lnTo>
                    <a:pt x="6" y="110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6" y="90"/>
                  </a:lnTo>
                  <a:lnTo>
                    <a:pt x="9" y="76"/>
                  </a:lnTo>
                  <a:lnTo>
                    <a:pt x="14" y="65"/>
                  </a:lnTo>
                  <a:lnTo>
                    <a:pt x="23" y="54"/>
                  </a:lnTo>
                  <a:lnTo>
                    <a:pt x="35" y="46"/>
                  </a:lnTo>
                  <a:lnTo>
                    <a:pt x="50" y="38"/>
                  </a:lnTo>
                  <a:lnTo>
                    <a:pt x="64" y="31"/>
                  </a:lnTo>
                  <a:lnTo>
                    <a:pt x="82" y="27"/>
                  </a:lnTo>
                  <a:lnTo>
                    <a:pt x="101" y="22"/>
                  </a:lnTo>
                  <a:lnTo>
                    <a:pt x="120" y="18"/>
                  </a:lnTo>
                  <a:lnTo>
                    <a:pt x="140" y="15"/>
                  </a:lnTo>
                  <a:lnTo>
                    <a:pt x="162" y="14"/>
                  </a:lnTo>
                  <a:lnTo>
                    <a:pt x="183" y="11"/>
                  </a:lnTo>
                  <a:lnTo>
                    <a:pt x="205" y="9"/>
                  </a:lnTo>
                  <a:lnTo>
                    <a:pt x="225" y="9"/>
                  </a:lnTo>
                  <a:lnTo>
                    <a:pt x="246" y="8"/>
                  </a:lnTo>
                  <a:lnTo>
                    <a:pt x="266" y="8"/>
                  </a:lnTo>
                  <a:lnTo>
                    <a:pt x="285" y="6"/>
                  </a:lnTo>
                  <a:lnTo>
                    <a:pt x="303" y="5"/>
                  </a:lnTo>
                  <a:lnTo>
                    <a:pt x="319" y="5"/>
                  </a:lnTo>
                  <a:lnTo>
                    <a:pt x="335" y="3"/>
                  </a:lnTo>
                  <a:lnTo>
                    <a:pt x="351" y="3"/>
                  </a:lnTo>
                  <a:lnTo>
                    <a:pt x="365" y="2"/>
                  </a:lnTo>
                  <a:lnTo>
                    <a:pt x="380" y="2"/>
                  </a:lnTo>
                  <a:lnTo>
                    <a:pt x="395" y="0"/>
                  </a:lnTo>
                  <a:lnTo>
                    <a:pt x="409" y="0"/>
                  </a:lnTo>
                  <a:lnTo>
                    <a:pt x="424" y="0"/>
                  </a:lnTo>
                  <a:lnTo>
                    <a:pt x="456" y="0"/>
                  </a:lnTo>
                  <a:lnTo>
                    <a:pt x="488" y="0"/>
                  </a:lnTo>
                  <a:lnTo>
                    <a:pt x="522" y="0"/>
                  </a:lnTo>
                  <a:lnTo>
                    <a:pt x="554" y="2"/>
                  </a:lnTo>
                  <a:lnTo>
                    <a:pt x="588" y="3"/>
                  </a:lnTo>
                  <a:lnTo>
                    <a:pt x="621" y="5"/>
                  </a:lnTo>
                  <a:lnTo>
                    <a:pt x="655" y="8"/>
                  </a:lnTo>
                  <a:lnTo>
                    <a:pt x="689" y="9"/>
                  </a:lnTo>
                  <a:lnTo>
                    <a:pt x="721" y="12"/>
                  </a:lnTo>
                  <a:lnTo>
                    <a:pt x="755" y="14"/>
                  </a:lnTo>
                  <a:lnTo>
                    <a:pt x="788" y="16"/>
                  </a:lnTo>
                  <a:lnTo>
                    <a:pt x="823" y="21"/>
                  </a:lnTo>
                  <a:lnTo>
                    <a:pt x="860" y="25"/>
                  </a:lnTo>
                  <a:lnTo>
                    <a:pt x="898" y="31"/>
                  </a:lnTo>
                  <a:lnTo>
                    <a:pt x="913" y="34"/>
                  </a:lnTo>
                  <a:lnTo>
                    <a:pt x="929" y="35"/>
                  </a:lnTo>
                  <a:lnTo>
                    <a:pt x="943" y="38"/>
                  </a:lnTo>
                  <a:lnTo>
                    <a:pt x="959" y="43"/>
                  </a:lnTo>
                  <a:lnTo>
                    <a:pt x="974" y="46"/>
                  </a:lnTo>
                  <a:lnTo>
                    <a:pt x="989" y="50"/>
                  </a:lnTo>
                  <a:lnTo>
                    <a:pt x="1002" y="54"/>
                  </a:lnTo>
                  <a:lnTo>
                    <a:pt x="1013" y="59"/>
                  </a:lnTo>
                  <a:lnTo>
                    <a:pt x="1025" y="65"/>
                  </a:lnTo>
                  <a:lnTo>
                    <a:pt x="1035" y="71"/>
                  </a:lnTo>
                  <a:lnTo>
                    <a:pt x="1043" y="76"/>
                  </a:lnTo>
                  <a:lnTo>
                    <a:pt x="1049" y="84"/>
                  </a:lnTo>
                  <a:lnTo>
                    <a:pt x="1054" y="91"/>
                  </a:lnTo>
                  <a:lnTo>
                    <a:pt x="1056" y="98"/>
                  </a:lnTo>
                  <a:lnTo>
                    <a:pt x="1056" y="107"/>
                  </a:lnTo>
                  <a:lnTo>
                    <a:pt x="1053" y="117"/>
                  </a:lnTo>
                  <a:lnTo>
                    <a:pt x="1053" y="119"/>
                  </a:lnTo>
                  <a:lnTo>
                    <a:pt x="1051" y="120"/>
                  </a:lnTo>
                  <a:lnTo>
                    <a:pt x="1051" y="122"/>
                  </a:lnTo>
                  <a:lnTo>
                    <a:pt x="1050" y="123"/>
                  </a:lnTo>
                  <a:lnTo>
                    <a:pt x="1050" y="125"/>
                  </a:lnTo>
                  <a:lnTo>
                    <a:pt x="1049" y="126"/>
                  </a:lnTo>
                  <a:lnTo>
                    <a:pt x="1047" y="128"/>
                  </a:lnTo>
                  <a:lnTo>
                    <a:pt x="1047" y="129"/>
                  </a:lnTo>
                  <a:lnTo>
                    <a:pt x="1046" y="131"/>
                  </a:lnTo>
                  <a:lnTo>
                    <a:pt x="1044" y="131"/>
                  </a:lnTo>
                  <a:lnTo>
                    <a:pt x="1043" y="132"/>
                  </a:lnTo>
                  <a:lnTo>
                    <a:pt x="1041" y="134"/>
                  </a:lnTo>
                  <a:lnTo>
                    <a:pt x="1040" y="134"/>
                  </a:lnTo>
                  <a:lnTo>
                    <a:pt x="1038" y="134"/>
                  </a:lnTo>
                  <a:lnTo>
                    <a:pt x="1037" y="134"/>
                  </a:lnTo>
                  <a:lnTo>
                    <a:pt x="1035" y="134"/>
                  </a:lnTo>
                </a:path>
              </a:pathLst>
            </a:custGeom>
            <a:noFill/>
            <a:ln w="206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Freeform 24"/>
            <p:cNvSpPr>
              <a:spLocks/>
            </p:cNvSpPr>
            <p:nvPr/>
          </p:nvSpPr>
          <p:spPr bwMode="auto">
            <a:xfrm>
              <a:off x="767" y="1892"/>
              <a:ext cx="680" cy="35"/>
            </a:xfrm>
            <a:custGeom>
              <a:avLst/>
              <a:gdLst>
                <a:gd name="T0" fmla="*/ 0 w 680"/>
                <a:gd name="T1" fmla="*/ 34 h 35"/>
                <a:gd name="T2" fmla="*/ 73 w 680"/>
                <a:gd name="T3" fmla="*/ 21 h 35"/>
                <a:gd name="T4" fmla="*/ 149 w 680"/>
                <a:gd name="T5" fmla="*/ 10 h 35"/>
                <a:gd name="T6" fmla="*/ 227 w 680"/>
                <a:gd name="T7" fmla="*/ 3 h 35"/>
                <a:gd name="T8" fmla="*/ 303 w 680"/>
                <a:gd name="T9" fmla="*/ 0 h 35"/>
                <a:gd name="T10" fmla="*/ 380 w 680"/>
                <a:gd name="T11" fmla="*/ 0 h 35"/>
                <a:gd name="T12" fmla="*/ 458 w 680"/>
                <a:gd name="T13" fmla="*/ 5 h 35"/>
                <a:gd name="T14" fmla="*/ 534 w 680"/>
                <a:gd name="T15" fmla="*/ 12 h 35"/>
                <a:gd name="T16" fmla="*/ 608 w 680"/>
                <a:gd name="T17" fmla="*/ 22 h 35"/>
                <a:gd name="T18" fmla="*/ 680 w 680"/>
                <a:gd name="T19" fmla="*/ 35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0"/>
                <a:gd name="T31" fmla="*/ 0 h 35"/>
                <a:gd name="T32" fmla="*/ 680 w 680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0" h="35">
                  <a:moveTo>
                    <a:pt x="0" y="34"/>
                  </a:moveTo>
                  <a:lnTo>
                    <a:pt x="73" y="21"/>
                  </a:lnTo>
                  <a:lnTo>
                    <a:pt x="149" y="10"/>
                  </a:lnTo>
                  <a:lnTo>
                    <a:pt x="227" y="3"/>
                  </a:lnTo>
                  <a:lnTo>
                    <a:pt x="303" y="0"/>
                  </a:lnTo>
                  <a:lnTo>
                    <a:pt x="380" y="0"/>
                  </a:lnTo>
                  <a:lnTo>
                    <a:pt x="458" y="5"/>
                  </a:lnTo>
                  <a:lnTo>
                    <a:pt x="534" y="12"/>
                  </a:lnTo>
                  <a:lnTo>
                    <a:pt x="608" y="22"/>
                  </a:lnTo>
                  <a:lnTo>
                    <a:pt x="680" y="35"/>
                  </a:lnTo>
                </a:path>
              </a:pathLst>
            </a:custGeom>
            <a:noFill/>
            <a:ln w="206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Freeform 25"/>
            <p:cNvSpPr>
              <a:spLocks/>
            </p:cNvSpPr>
            <p:nvPr/>
          </p:nvSpPr>
          <p:spPr bwMode="auto">
            <a:xfrm>
              <a:off x="768" y="2014"/>
              <a:ext cx="678" cy="30"/>
            </a:xfrm>
            <a:custGeom>
              <a:avLst/>
              <a:gdLst>
                <a:gd name="T0" fmla="*/ 0 w 678"/>
                <a:gd name="T1" fmla="*/ 0 h 30"/>
                <a:gd name="T2" fmla="*/ 35 w 678"/>
                <a:gd name="T3" fmla="*/ 6 h 30"/>
                <a:gd name="T4" fmla="*/ 72 w 678"/>
                <a:gd name="T5" fmla="*/ 11 h 30"/>
                <a:gd name="T6" fmla="*/ 111 w 678"/>
                <a:gd name="T7" fmla="*/ 17 h 30"/>
                <a:gd name="T8" fmla="*/ 154 w 678"/>
                <a:gd name="T9" fmla="*/ 20 h 30"/>
                <a:gd name="T10" fmla="*/ 196 w 678"/>
                <a:gd name="T11" fmla="*/ 25 h 30"/>
                <a:gd name="T12" fmla="*/ 240 w 678"/>
                <a:gd name="T13" fmla="*/ 28 h 30"/>
                <a:gd name="T14" fmla="*/ 284 w 678"/>
                <a:gd name="T15" fmla="*/ 29 h 30"/>
                <a:gd name="T16" fmla="*/ 329 w 678"/>
                <a:gd name="T17" fmla="*/ 30 h 30"/>
                <a:gd name="T18" fmla="*/ 375 w 678"/>
                <a:gd name="T19" fmla="*/ 30 h 30"/>
                <a:gd name="T20" fmla="*/ 419 w 678"/>
                <a:gd name="T21" fmla="*/ 30 h 30"/>
                <a:gd name="T22" fmla="*/ 463 w 678"/>
                <a:gd name="T23" fmla="*/ 29 h 30"/>
                <a:gd name="T24" fmla="*/ 503 w 678"/>
                <a:gd name="T25" fmla="*/ 28 h 30"/>
                <a:gd name="T26" fmla="*/ 544 w 678"/>
                <a:gd name="T27" fmla="*/ 25 h 30"/>
                <a:gd name="T28" fmla="*/ 558 w 678"/>
                <a:gd name="T29" fmla="*/ 23 h 30"/>
                <a:gd name="T30" fmla="*/ 571 w 678"/>
                <a:gd name="T31" fmla="*/ 22 h 30"/>
                <a:gd name="T32" fmla="*/ 582 w 678"/>
                <a:gd name="T33" fmla="*/ 20 h 30"/>
                <a:gd name="T34" fmla="*/ 594 w 678"/>
                <a:gd name="T35" fmla="*/ 19 h 30"/>
                <a:gd name="T36" fmla="*/ 606 w 678"/>
                <a:gd name="T37" fmla="*/ 17 h 30"/>
                <a:gd name="T38" fmla="*/ 618 w 678"/>
                <a:gd name="T39" fmla="*/ 16 h 30"/>
                <a:gd name="T40" fmla="*/ 628 w 678"/>
                <a:gd name="T41" fmla="*/ 14 h 30"/>
                <a:gd name="T42" fmla="*/ 637 w 678"/>
                <a:gd name="T43" fmla="*/ 13 h 30"/>
                <a:gd name="T44" fmla="*/ 647 w 678"/>
                <a:gd name="T45" fmla="*/ 10 h 30"/>
                <a:gd name="T46" fmla="*/ 654 w 678"/>
                <a:gd name="T47" fmla="*/ 9 h 30"/>
                <a:gd name="T48" fmla="*/ 661 w 678"/>
                <a:gd name="T49" fmla="*/ 7 h 30"/>
                <a:gd name="T50" fmla="*/ 667 w 678"/>
                <a:gd name="T51" fmla="*/ 6 h 30"/>
                <a:gd name="T52" fmla="*/ 673 w 678"/>
                <a:gd name="T53" fmla="*/ 3 h 30"/>
                <a:gd name="T54" fmla="*/ 678 w 678"/>
                <a:gd name="T55" fmla="*/ 1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8"/>
                <a:gd name="T85" fmla="*/ 0 h 30"/>
                <a:gd name="T86" fmla="*/ 678 w 678"/>
                <a:gd name="T87" fmla="*/ 30 h 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8" h="30">
                  <a:moveTo>
                    <a:pt x="0" y="0"/>
                  </a:moveTo>
                  <a:lnTo>
                    <a:pt x="35" y="6"/>
                  </a:lnTo>
                  <a:lnTo>
                    <a:pt x="72" y="11"/>
                  </a:lnTo>
                  <a:lnTo>
                    <a:pt x="111" y="17"/>
                  </a:lnTo>
                  <a:lnTo>
                    <a:pt x="154" y="20"/>
                  </a:lnTo>
                  <a:lnTo>
                    <a:pt x="196" y="25"/>
                  </a:lnTo>
                  <a:lnTo>
                    <a:pt x="240" y="28"/>
                  </a:lnTo>
                  <a:lnTo>
                    <a:pt x="284" y="29"/>
                  </a:lnTo>
                  <a:lnTo>
                    <a:pt x="329" y="30"/>
                  </a:lnTo>
                  <a:lnTo>
                    <a:pt x="375" y="30"/>
                  </a:lnTo>
                  <a:lnTo>
                    <a:pt x="419" y="30"/>
                  </a:lnTo>
                  <a:lnTo>
                    <a:pt x="463" y="29"/>
                  </a:lnTo>
                  <a:lnTo>
                    <a:pt x="503" y="28"/>
                  </a:lnTo>
                  <a:lnTo>
                    <a:pt x="544" y="25"/>
                  </a:lnTo>
                  <a:lnTo>
                    <a:pt x="558" y="23"/>
                  </a:lnTo>
                  <a:lnTo>
                    <a:pt x="571" y="22"/>
                  </a:lnTo>
                  <a:lnTo>
                    <a:pt x="582" y="20"/>
                  </a:lnTo>
                  <a:lnTo>
                    <a:pt x="594" y="19"/>
                  </a:lnTo>
                  <a:lnTo>
                    <a:pt x="606" y="17"/>
                  </a:lnTo>
                  <a:lnTo>
                    <a:pt x="618" y="16"/>
                  </a:lnTo>
                  <a:lnTo>
                    <a:pt x="628" y="14"/>
                  </a:lnTo>
                  <a:lnTo>
                    <a:pt x="637" y="13"/>
                  </a:lnTo>
                  <a:lnTo>
                    <a:pt x="647" y="10"/>
                  </a:lnTo>
                  <a:lnTo>
                    <a:pt x="654" y="9"/>
                  </a:lnTo>
                  <a:lnTo>
                    <a:pt x="661" y="7"/>
                  </a:lnTo>
                  <a:lnTo>
                    <a:pt x="667" y="6"/>
                  </a:lnTo>
                  <a:lnTo>
                    <a:pt x="673" y="3"/>
                  </a:lnTo>
                  <a:lnTo>
                    <a:pt x="678" y="1"/>
                  </a:lnTo>
                </a:path>
              </a:pathLst>
            </a:custGeom>
            <a:noFill/>
            <a:ln w="206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4" name="Text Box 26" descr=" 6154"/>
          <p:cNvSpPr txBox="1">
            <a:spLocks noChangeArrowheads="1"/>
          </p:cNvSpPr>
          <p:nvPr/>
        </p:nvSpPr>
        <p:spPr bwMode="auto">
          <a:xfrm>
            <a:off x="1600200" y="260604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J/</a:t>
            </a:r>
            <a:r>
              <a:rPr lang="en-US" b="1">
                <a:latin typeface="Symbol" pitchFamily="18" charset="2"/>
              </a:rPr>
              <a:t>y</a:t>
            </a:r>
          </a:p>
        </p:txBody>
      </p:sp>
      <p:sp>
        <p:nvSpPr>
          <p:cNvPr id="6155" name="Line 27" descr=" 6155"/>
          <p:cNvSpPr>
            <a:spLocks noChangeShapeType="1"/>
          </p:cNvSpPr>
          <p:nvPr/>
        </p:nvSpPr>
        <p:spPr bwMode="auto">
          <a:xfrm>
            <a:off x="1905000" y="2301240"/>
            <a:ext cx="762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28" descr=" 6156"/>
          <p:cNvSpPr>
            <a:spLocks noChangeShapeType="1"/>
          </p:cNvSpPr>
          <p:nvPr/>
        </p:nvSpPr>
        <p:spPr bwMode="auto">
          <a:xfrm>
            <a:off x="990600" y="4358640"/>
            <a:ext cx="6858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29" descr=" 6157"/>
          <p:cNvSpPr>
            <a:spLocks noChangeShapeType="1"/>
          </p:cNvSpPr>
          <p:nvPr/>
        </p:nvSpPr>
        <p:spPr bwMode="auto">
          <a:xfrm>
            <a:off x="1447800" y="4663440"/>
            <a:ext cx="2286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8" name="Text Box 30" descr=" 6158"/>
          <p:cNvSpPr txBox="1">
            <a:spLocks noChangeArrowheads="1"/>
          </p:cNvSpPr>
          <p:nvPr/>
        </p:nvSpPr>
        <p:spPr bwMode="auto">
          <a:xfrm>
            <a:off x="1524000" y="551592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D</a:t>
            </a:r>
            <a:r>
              <a:rPr lang="en-US" b="1" baseline="30000">
                <a:latin typeface="Tahoma" pitchFamily="34" charset="0"/>
              </a:rPr>
              <a:t>+</a:t>
            </a:r>
          </a:p>
        </p:txBody>
      </p:sp>
      <p:grpSp>
        <p:nvGrpSpPr>
          <p:cNvPr id="3" name="Group 31" descr=" 3"/>
          <p:cNvGrpSpPr>
            <a:grpSpLocks/>
          </p:cNvGrpSpPr>
          <p:nvPr/>
        </p:nvGrpSpPr>
        <p:grpSpPr bwMode="auto">
          <a:xfrm>
            <a:off x="1187450" y="4479290"/>
            <a:ext cx="381000" cy="366713"/>
            <a:chOff x="4752" y="2976"/>
            <a:chExt cx="240" cy="231"/>
          </a:xfrm>
        </p:grpSpPr>
        <p:sp>
          <p:nvSpPr>
            <p:cNvPr id="6176" name="Text Box 32"/>
            <p:cNvSpPr txBox="1">
              <a:spLocks noChangeArrowheads="1"/>
            </p:cNvSpPr>
            <p:nvPr/>
          </p:nvSpPr>
          <p:spPr bwMode="auto">
            <a:xfrm>
              <a:off x="4752" y="297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d</a:t>
              </a:r>
            </a:p>
          </p:txBody>
        </p:sp>
        <p:sp>
          <p:nvSpPr>
            <p:cNvPr id="6177" name="Line 33"/>
            <p:cNvSpPr>
              <a:spLocks noChangeShapeType="1"/>
            </p:cNvSpPr>
            <p:nvPr/>
          </p:nvSpPr>
          <p:spPr bwMode="auto">
            <a:xfrm>
              <a:off x="4800" y="3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0" name="Text Box 34" descr=" 6160"/>
          <p:cNvSpPr txBox="1">
            <a:spLocks noChangeArrowheads="1"/>
          </p:cNvSpPr>
          <p:nvPr/>
        </p:nvSpPr>
        <p:spPr bwMode="auto">
          <a:xfrm>
            <a:off x="3962400" y="1920240"/>
            <a:ext cx="36576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500">
                <a:latin typeface="Times New Roman" pitchFamily="18" charset="0"/>
              </a:rPr>
              <a:t> Low temperature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500">
                <a:latin typeface="Times New Roman" pitchFamily="18" charset="0"/>
              </a:rPr>
              <a:t> Vacuum </a:t>
            </a:r>
          </a:p>
        </p:txBody>
      </p:sp>
      <p:sp>
        <p:nvSpPr>
          <p:cNvPr id="6161" name="Line 35" descr=" 6161"/>
          <p:cNvSpPr>
            <a:spLocks noChangeShapeType="1"/>
          </p:cNvSpPr>
          <p:nvPr/>
        </p:nvSpPr>
        <p:spPr bwMode="auto">
          <a:xfrm flipH="1" flipV="1">
            <a:off x="3124200" y="222504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2" name="Text Box 36" descr=" 6162"/>
          <p:cNvSpPr txBox="1">
            <a:spLocks noChangeArrowheads="1"/>
          </p:cNvSpPr>
          <p:nvPr/>
        </p:nvSpPr>
        <p:spPr bwMode="auto">
          <a:xfrm>
            <a:off x="4191000" y="3656965"/>
            <a:ext cx="4191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500" dirty="0">
                <a:latin typeface="Times New Roman" pitchFamily="18" charset="0"/>
              </a:rPr>
              <a:t> High temperature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500" dirty="0">
                <a:latin typeface="Times New Roman" pitchFamily="18" charset="0"/>
              </a:rPr>
              <a:t> High density</a:t>
            </a:r>
          </a:p>
          <a:p>
            <a:pPr eaLnBrk="0" hangingPunct="0">
              <a:spcBef>
                <a:spcPct val="50000"/>
              </a:spcBef>
            </a:pPr>
            <a:r>
              <a:rPr lang="en-US" sz="2500" dirty="0">
                <a:latin typeface="Times New Roman" pitchFamily="18" charset="0"/>
              </a:rPr>
              <a:t>(screening effect </a:t>
            </a:r>
            <a:r>
              <a:rPr lang="en-US" sz="2500" dirty="0" smtClean="0">
                <a:latin typeface="Times New Roman" pitchFamily="18" charset="0"/>
              </a:rPr>
              <a:t>takes </a:t>
            </a:r>
            <a:r>
              <a:rPr lang="en-US" sz="2500" dirty="0">
                <a:latin typeface="Times New Roman" pitchFamily="18" charset="0"/>
              </a:rPr>
              <a:t>place)</a:t>
            </a:r>
          </a:p>
        </p:txBody>
      </p:sp>
      <p:sp>
        <p:nvSpPr>
          <p:cNvPr id="6163" name="Rectangle 37" descr=" 6163"/>
          <p:cNvSpPr>
            <a:spLocks noChangeArrowheads="1"/>
          </p:cNvSpPr>
          <p:nvPr/>
        </p:nvSpPr>
        <p:spPr bwMode="auto">
          <a:xfrm>
            <a:off x="3962400" y="1920240"/>
            <a:ext cx="274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Rectangle 38" descr=" 6164"/>
          <p:cNvSpPr>
            <a:spLocks noChangeArrowheads="1"/>
          </p:cNvSpPr>
          <p:nvPr/>
        </p:nvSpPr>
        <p:spPr bwMode="auto">
          <a:xfrm>
            <a:off x="4038600" y="3672840"/>
            <a:ext cx="41148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Line 39" descr=" 6165"/>
          <p:cNvSpPr>
            <a:spLocks noChangeShapeType="1"/>
          </p:cNvSpPr>
          <p:nvPr/>
        </p:nvSpPr>
        <p:spPr bwMode="auto">
          <a:xfrm flipH="1" flipV="1">
            <a:off x="3048000" y="413004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1" name="Text Box 45" descr=" 6171"/>
          <p:cNvSpPr txBox="1">
            <a:spLocks noChangeArrowheads="1"/>
          </p:cNvSpPr>
          <p:nvPr/>
        </p:nvSpPr>
        <p:spPr bwMode="auto">
          <a:xfrm>
            <a:off x="2586038" y="450151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6172" name="Line 46" descr=" 6172"/>
          <p:cNvSpPr>
            <a:spLocks noChangeShapeType="1"/>
          </p:cNvSpPr>
          <p:nvPr/>
        </p:nvSpPr>
        <p:spPr bwMode="auto">
          <a:xfrm>
            <a:off x="2362200" y="4358640"/>
            <a:ext cx="2286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3" name="Line 47" descr=" 6173"/>
          <p:cNvSpPr>
            <a:spLocks noChangeShapeType="1"/>
          </p:cNvSpPr>
          <p:nvPr/>
        </p:nvSpPr>
        <p:spPr bwMode="auto">
          <a:xfrm flipH="1">
            <a:off x="2667000" y="4892040"/>
            <a:ext cx="762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4" name="Text Box 48" descr=" 6174"/>
          <p:cNvSpPr txBox="1">
            <a:spLocks noChangeArrowheads="1"/>
          </p:cNvSpPr>
          <p:nvPr/>
        </p:nvSpPr>
        <p:spPr bwMode="auto">
          <a:xfrm>
            <a:off x="2424113" y="548735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D</a:t>
            </a:r>
            <a:r>
              <a:rPr lang="en-US" b="1" baseline="30000">
                <a:latin typeface="Tahoma" pitchFamily="34" charset="0"/>
              </a:rPr>
              <a:t>-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7026" y="5166360"/>
            <a:ext cx="15374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Courtesy of Bill </a:t>
            </a:r>
            <a:r>
              <a:rPr lang="en-US" sz="800" b="1" dirty="0" err="1" smtClean="0"/>
              <a:t>Zajc</a:t>
            </a:r>
            <a:endParaRPr lang="en-US" sz="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45" name="Text Box 34" descr=" 6160"/>
          <p:cNvSpPr txBox="1">
            <a:spLocks noChangeArrowheads="1"/>
          </p:cNvSpPr>
          <p:nvPr/>
        </p:nvSpPr>
        <p:spPr bwMode="auto">
          <a:xfrm>
            <a:off x="3962400" y="1920240"/>
            <a:ext cx="36576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500">
                <a:latin typeface="Times New Roman" pitchFamily="18" charset="0"/>
              </a:rPr>
              <a:t> Low temperature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500">
                <a:latin typeface="Times New Roman" pitchFamily="18" charset="0"/>
              </a:rPr>
              <a:t> Vacuum </a:t>
            </a:r>
          </a:p>
        </p:txBody>
      </p:sp>
      <p:sp>
        <p:nvSpPr>
          <p:cNvPr id="46" name="Line 35" descr=" 6161"/>
          <p:cNvSpPr>
            <a:spLocks noChangeShapeType="1"/>
          </p:cNvSpPr>
          <p:nvPr/>
        </p:nvSpPr>
        <p:spPr bwMode="auto">
          <a:xfrm flipH="1" flipV="1">
            <a:off x="3124200" y="222504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Rectangle 37" descr=" 6163"/>
          <p:cNvSpPr>
            <a:spLocks noChangeArrowheads="1"/>
          </p:cNvSpPr>
          <p:nvPr/>
        </p:nvSpPr>
        <p:spPr bwMode="auto">
          <a:xfrm>
            <a:off x="3962400" y="1920240"/>
            <a:ext cx="274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38" descr=" 6164"/>
          <p:cNvSpPr>
            <a:spLocks noChangeArrowheads="1"/>
          </p:cNvSpPr>
          <p:nvPr/>
        </p:nvSpPr>
        <p:spPr bwMode="auto">
          <a:xfrm>
            <a:off x="4038600" y="3672840"/>
            <a:ext cx="41148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39" descr=" 6165"/>
          <p:cNvSpPr>
            <a:spLocks noChangeShapeType="1"/>
          </p:cNvSpPr>
          <p:nvPr/>
        </p:nvSpPr>
        <p:spPr bwMode="auto">
          <a:xfrm flipH="1" flipV="1">
            <a:off x="3048000" y="413004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1" name="Picture 40" descr=" 123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691640"/>
            <a:ext cx="5486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41" descr=" 12329"/>
          <p:cNvSpPr txBox="1">
            <a:spLocks noChangeArrowheads="1"/>
          </p:cNvSpPr>
          <p:nvPr/>
        </p:nvSpPr>
        <p:spPr bwMode="auto">
          <a:xfrm>
            <a:off x="3825240" y="5364480"/>
            <a:ext cx="54102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Sequential </a:t>
            </a:r>
            <a:r>
              <a:rPr lang="en-US" dirty="0" err="1" smtClean="0">
                <a:solidFill>
                  <a:srgbClr val="0000FF"/>
                </a:solidFill>
              </a:rPr>
              <a:t>melting</a:t>
            </a:r>
            <a:r>
              <a:rPr lang="en-US" dirty="0" err="1" smtClean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dirty="0" err="1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QGP </a:t>
            </a:r>
            <a:r>
              <a:rPr lang="en-US" dirty="0" smtClean="0">
                <a:solidFill>
                  <a:srgbClr val="0000FF"/>
                </a:solidFill>
              </a:rPr>
              <a:t>thermometer</a:t>
            </a:r>
          </a:p>
          <a:p>
            <a:pPr>
              <a:spcBef>
                <a:spcPct val="50000"/>
              </a:spcBef>
            </a:pPr>
            <a:r>
              <a:rPr lang="en-US" sz="1400" i="1" dirty="0" smtClean="0"/>
              <a:t>H</a:t>
            </a:r>
            <a:r>
              <a:rPr lang="en-US" sz="1400" i="1" dirty="0"/>
              <a:t>. </a:t>
            </a:r>
            <a:r>
              <a:rPr lang="en-US" sz="1400" i="1" dirty="0" err="1"/>
              <a:t>Satz</a:t>
            </a:r>
            <a:r>
              <a:rPr lang="en-US" sz="1400" i="1" dirty="0"/>
              <a:t>, NPA 783 (2007) </a:t>
            </a:r>
            <a:r>
              <a:rPr lang="en-US" sz="1400" i="1" dirty="0" smtClean="0"/>
              <a:t>249c</a:t>
            </a:r>
            <a:r>
              <a:rPr lang="en-US" sz="1400" i="1" dirty="0"/>
              <a:t>.</a:t>
            </a:r>
          </a:p>
        </p:txBody>
      </p:sp>
      <p:sp>
        <p:nvSpPr>
          <p:cNvPr id="53" name="AutoShape 42" descr=" 12330"/>
          <p:cNvSpPr>
            <a:spLocks noChangeArrowheads="1"/>
          </p:cNvSpPr>
          <p:nvPr/>
        </p:nvSpPr>
        <p:spPr bwMode="auto">
          <a:xfrm>
            <a:off x="5867400" y="2148840"/>
            <a:ext cx="457200" cy="533400"/>
          </a:xfrm>
          <a:prstGeom prst="curvedRightArrow">
            <a:avLst>
              <a:gd name="adj1" fmla="val 23333"/>
              <a:gd name="adj2" fmla="val 4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43" descr=" 12331"/>
          <p:cNvSpPr>
            <a:spLocks noChangeArrowheads="1"/>
          </p:cNvSpPr>
          <p:nvPr/>
        </p:nvSpPr>
        <p:spPr bwMode="auto">
          <a:xfrm>
            <a:off x="5867400" y="2758440"/>
            <a:ext cx="381000" cy="914400"/>
          </a:xfrm>
          <a:prstGeom prst="curvedRightArrow">
            <a:avLst>
              <a:gd name="adj1" fmla="val 48000"/>
              <a:gd name="adj2" fmla="val 9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44" descr=" 12332"/>
          <p:cNvSpPr>
            <a:spLocks noChangeArrowheads="1"/>
          </p:cNvSpPr>
          <p:nvPr/>
        </p:nvSpPr>
        <p:spPr bwMode="auto">
          <a:xfrm>
            <a:off x="5791200" y="3672840"/>
            <a:ext cx="609600" cy="838200"/>
          </a:xfrm>
          <a:prstGeom prst="curvedRightArrow">
            <a:avLst>
              <a:gd name="adj1" fmla="val 27500"/>
              <a:gd name="adj2" fmla="val 5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465820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2" grpId="0"/>
      <p:bldP spid="53" grpId="0" animBg="1"/>
      <p:bldP spid="54" grpId="0" animBg="1"/>
      <p:bldP spid="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zh-TW" sz="3000" b="1" dirty="0" smtClean="0">
                <a:solidFill>
                  <a:srgbClr val="FF0000"/>
                </a:solidFill>
                <a:ea typeface="新細明體" pitchFamily="18" charset="-120"/>
              </a:rPr>
              <a:t>Suppression in </a:t>
            </a:r>
            <a:r>
              <a:rPr lang="en-US" altLang="zh-TW" sz="3000" b="1" dirty="0" err="1" smtClean="0">
                <a:solidFill>
                  <a:srgbClr val="FF0000"/>
                </a:solidFill>
                <a:ea typeface="新細明體" pitchFamily="18" charset="-120"/>
              </a:rPr>
              <a:t>Pb+Pb</a:t>
            </a:r>
            <a:r>
              <a:rPr lang="en-US" altLang="zh-TW" sz="3000" b="1" dirty="0" smtClean="0">
                <a:solidFill>
                  <a:srgbClr val="FF0000"/>
                </a:solidFill>
                <a:ea typeface="新細明體" pitchFamily="18" charset="-120"/>
              </a:rPr>
              <a:t> is a final state effect </a:t>
            </a:r>
            <a:endParaRPr lang="en-US" altLang="zh-TW" sz="3000" b="1" dirty="0">
              <a:solidFill>
                <a:srgbClr val="FF0000"/>
              </a:solidFill>
              <a:ea typeface="新細明體" pitchFamily="18" charset="-120"/>
            </a:endParaRPr>
          </a:p>
        </p:txBody>
      </p:sp>
      <p:pic>
        <p:nvPicPr>
          <p:cNvPr id="135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7" y="878821"/>
            <a:ext cx="4452216" cy="402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56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838200"/>
            <a:ext cx="4517159" cy="398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56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3735" name="Text Box 7"/>
          <p:cNvSpPr txBox="1">
            <a:spLocks noChangeArrowheads="1"/>
          </p:cNvSpPr>
          <p:nvPr/>
        </p:nvSpPr>
        <p:spPr bwMode="auto">
          <a:xfrm>
            <a:off x="1037649" y="2738998"/>
            <a:ext cx="457488" cy="32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56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20583">
              <a:spcBef>
                <a:spcPct val="50000"/>
              </a:spcBef>
              <a:buClrTx/>
              <a:buSzTx/>
            </a:pPr>
            <a:r>
              <a:rPr lang="en-US" altLang="zh-TW" sz="1600">
                <a:solidFill>
                  <a:schemeClr val="tx1"/>
                </a:solidFill>
                <a:ea typeface="新細明體" pitchFamily="18" charset="-120"/>
              </a:rPr>
              <a:t>D</a:t>
            </a:r>
          </a:p>
        </p:txBody>
      </p:sp>
      <p:sp>
        <p:nvSpPr>
          <p:cNvPr id="1353736" name="Line 8"/>
          <p:cNvSpPr>
            <a:spLocks noChangeShapeType="1"/>
          </p:cNvSpPr>
          <p:nvPr/>
        </p:nvSpPr>
        <p:spPr bwMode="auto">
          <a:xfrm flipH="1">
            <a:off x="1102591" y="3121399"/>
            <a:ext cx="64944" cy="316566"/>
          </a:xfrm>
          <a:prstGeom prst="line">
            <a:avLst/>
          </a:pr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353737" name="Line 9"/>
          <p:cNvSpPr>
            <a:spLocks noChangeShapeType="1"/>
          </p:cNvSpPr>
          <p:nvPr/>
        </p:nvSpPr>
        <p:spPr bwMode="auto">
          <a:xfrm flipH="1">
            <a:off x="1691410" y="3247464"/>
            <a:ext cx="66386" cy="190500"/>
          </a:xfrm>
          <a:prstGeom prst="line">
            <a:avLst/>
          </a:prstGeom>
          <a:noFill/>
          <a:ln w="25527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353738" name="Line 10"/>
          <p:cNvSpPr>
            <a:spLocks noChangeShapeType="1"/>
          </p:cNvSpPr>
          <p:nvPr/>
        </p:nvSpPr>
        <p:spPr bwMode="auto">
          <a:xfrm flipH="1">
            <a:off x="5489864" y="2612931"/>
            <a:ext cx="457489" cy="1015534"/>
          </a:xfrm>
          <a:prstGeom prst="line">
            <a:avLst/>
          </a:prstGeom>
          <a:noFill/>
          <a:ln w="25527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353739" name="Text Box 11"/>
          <p:cNvSpPr txBox="1">
            <a:spLocks noChangeArrowheads="1"/>
          </p:cNvSpPr>
          <p:nvPr/>
        </p:nvSpPr>
        <p:spPr bwMode="auto">
          <a:xfrm>
            <a:off x="5928591" y="2184306"/>
            <a:ext cx="564867" cy="32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56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20583">
              <a:buClrTx/>
              <a:buSzTx/>
            </a:pPr>
            <a:r>
              <a:rPr lang="en-US" altLang="zh-TW" sz="1600">
                <a:solidFill>
                  <a:srgbClr val="FF9900"/>
                </a:solidFill>
                <a:ea typeface="新細明體" pitchFamily="18" charset="-120"/>
              </a:rPr>
              <a:t>b-jet</a:t>
            </a:r>
          </a:p>
        </p:txBody>
      </p:sp>
      <p:sp>
        <p:nvSpPr>
          <p:cNvPr id="1353740" name="Text Box 12"/>
          <p:cNvSpPr txBox="1">
            <a:spLocks noChangeArrowheads="1"/>
          </p:cNvSpPr>
          <p:nvPr/>
        </p:nvSpPr>
        <p:spPr bwMode="auto">
          <a:xfrm>
            <a:off x="541530" y="4953000"/>
            <a:ext cx="4106670" cy="19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56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20583">
              <a:buClrTx/>
              <a:buSzTx/>
            </a:pPr>
            <a:r>
              <a:rPr lang="en-US" altLang="zh-TW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From low </a:t>
            </a:r>
            <a:r>
              <a:rPr lang="en-US" altLang="zh-TW" sz="1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p</a:t>
            </a:r>
            <a:r>
              <a:rPr lang="en-US" altLang="zh-TW" sz="1800" b="1" u="sng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T</a:t>
            </a:r>
            <a:r>
              <a:rPr lang="en-US" altLang="zh-TW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to intermediate </a:t>
            </a:r>
            <a:r>
              <a:rPr lang="en-US" altLang="zh-TW" sz="1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p</a:t>
            </a:r>
            <a:r>
              <a:rPr lang="en-US" altLang="zh-TW" sz="1800" b="1" u="sng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T</a:t>
            </a:r>
            <a:endParaRPr lang="en-US" altLang="zh-TW" sz="1800" b="1" u="sng" baseline="-250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  <a:p>
            <a:pPr marL="285750" indent="-285750" defTabSz="820583">
              <a:buClrTx/>
              <a:buSzTx/>
              <a:buFont typeface="Wingdings" panose="05000000000000000000" pitchFamily="2" charset="2"/>
              <a:buChar char="q"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R</a:t>
            </a:r>
            <a:r>
              <a:rPr lang="en-US" altLang="zh-TW" sz="1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AA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(D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) 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~ 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R</a:t>
            </a:r>
            <a:r>
              <a:rPr lang="en-US" altLang="zh-TW" sz="18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AA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(π) 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within uncertainties</a:t>
            </a:r>
          </a:p>
          <a:p>
            <a:pPr marL="285750" indent="-285750" defTabSz="820583">
              <a:buClrTx/>
              <a:buSzTx/>
              <a:buFont typeface="Wingdings" panose="05000000000000000000" pitchFamily="2" charset="2"/>
              <a:buChar char="q"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R</a:t>
            </a:r>
            <a:r>
              <a:rPr lang="en-US" altLang="zh-TW" sz="1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AA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(B)  &gt; R</a:t>
            </a:r>
            <a:r>
              <a:rPr lang="en-US" altLang="zh-TW" sz="1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AA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(D)</a:t>
            </a:r>
          </a:p>
          <a:p>
            <a:pPr marL="742950" lvl="1" indent="-285750" defTabSz="820583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Different energy loss? </a:t>
            </a:r>
          </a:p>
          <a:p>
            <a:pPr marL="742950" lvl="1" indent="-285750" defTabSz="820583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What’s the impact of, e.g. production spectrum. </a:t>
            </a:r>
            <a:endParaRPr lang="en-US" altLang="zh-TW" sz="1800" dirty="0">
              <a:solidFill>
                <a:schemeClr val="tx1"/>
              </a:solidFill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  <a:p>
            <a:pPr algn="ctr" defTabSz="820583">
              <a:buClrTx/>
              <a:buSzTx/>
            </a:pPr>
            <a:endParaRPr lang="en-US" altLang="zh-TW" sz="1600" baseline="-25000" dirty="0">
              <a:solidFill>
                <a:schemeClr val="tx1"/>
              </a:solidFill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53742" name="Rectangle 14"/>
          <p:cNvSpPr>
            <a:spLocks noChangeArrowheads="1"/>
          </p:cNvSpPr>
          <p:nvPr/>
        </p:nvSpPr>
        <p:spPr bwMode="auto">
          <a:xfrm>
            <a:off x="3066762" y="3125600"/>
            <a:ext cx="590261" cy="191901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353744" name="Text Box 16"/>
          <p:cNvSpPr txBox="1">
            <a:spLocks noChangeArrowheads="1"/>
          </p:cNvSpPr>
          <p:nvPr/>
        </p:nvSpPr>
        <p:spPr bwMode="auto">
          <a:xfrm>
            <a:off x="1363808" y="2929497"/>
            <a:ext cx="786534" cy="29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56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20583">
              <a:spcBef>
                <a:spcPct val="50000"/>
              </a:spcBef>
              <a:buClrTx/>
              <a:buSzTx/>
            </a:pPr>
            <a:r>
              <a:rPr lang="en-US" altLang="zh-TW" sz="1400">
                <a:solidFill>
                  <a:schemeClr val="accent2"/>
                </a:solidFill>
                <a:ea typeface="新細明體" pitchFamily="18" charset="-120"/>
              </a:rPr>
              <a:t>b</a:t>
            </a:r>
            <a:r>
              <a:rPr lang="en-US" altLang="zh-TW" sz="1400">
                <a:solidFill>
                  <a:schemeClr val="accent2"/>
                </a:solidFill>
                <a:ea typeface="新細明體" pitchFamily="18" charset="-120"/>
                <a:sym typeface="Wingdings" pitchFamily="2" charset="2"/>
              </a:rPr>
              <a:t>J/</a:t>
            </a:r>
            <a:r>
              <a:rPr lang="en-US" altLang="zh-TW" sz="1400">
                <a:solidFill>
                  <a:schemeClr val="tx1"/>
                </a:solidFill>
                <a:sym typeface="Wingdings" pitchFamily="2" charset="2"/>
              </a:rPr>
              <a:t>ψ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334000" y="4990195"/>
            <a:ext cx="3293058" cy="80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56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20583">
              <a:buClrTx/>
              <a:buSzTx/>
            </a:pPr>
            <a:r>
              <a:rPr lang="en-US" altLang="zh-TW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At high </a:t>
            </a:r>
            <a:r>
              <a:rPr lang="en-US" altLang="zh-TW" sz="18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p</a:t>
            </a:r>
            <a:r>
              <a:rPr lang="en-US" altLang="zh-TW" sz="1800" b="1" u="sng" baseline="-25000" dirty="0" err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T</a:t>
            </a:r>
            <a:endParaRPr lang="en-US" altLang="zh-TW" sz="1800" u="sng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  <a:p>
            <a:pPr marL="285750" indent="-285750" defTabSz="820583">
              <a:buClrTx/>
              <a:buSzTx/>
              <a:buFont typeface="Wingdings" panose="05000000000000000000" pitchFamily="2" charset="2"/>
              <a:buChar char="q"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R</a:t>
            </a:r>
            <a:r>
              <a:rPr lang="en-US" altLang="zh-TW" sz="1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AA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(b-jet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) ~ R</a:t>
            </a:r>
            <a:r>
              <a:rPr lang="en-US" altLang="zh-TW" sz="18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AA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(all jets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)</a:t>
            </a:r>
          </a:p>
          <a:p>
            <a:pPr algn="ctr" defTabSz="820583">
              <a:buClrTx/>
              <a:buSzTx/>
            </a:pPr>
            <a:endParaRPr lang="en-US" altLang="zh-TW" sz="1600" baseline="-25000" dirty="0">
              <a:solidFill>
                <a:schemeClr val="tx1"/>
              </a:solidFill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5706" y="6142386"/>
            <a:ext cx="321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What’s the NLO effect,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e.g. </a:t>
            </a:r>
            <a:r>
              <a:rPr lang="en-US" b="1" smtClean="0">
                <a:solidFill>
                  <a:srgbClr val="0000FF"/>
                </a:solidFill>
              </a:rPr>
              <a:t>FEX, GSP? 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333566" y="5679892"/>
            <a:ext cx="761424" cy="4161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56989" y="5638800"/>
            <a:ext cx="685800" cy="4483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516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960120" y="4892040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H.K. </a:t>
            </a:r>
            <a:r>
              <a:rPr lang="en-US" dirty="0" err="1" smtClean="0"/>
              <a:t>Wohri</a:t>
            </a:r>
            <a:r>
              <a:rPr lang="en-US" dirty="0" smtClean="0"/>
              <a:t> @ QWG2014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23" y="731520"/>
            <a:ext cx="8138160" cy="40297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16442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4" y="731520"/>
            <a:ext cx="8591424" cy="3711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0120" y="4892040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H.K. </a:t>
            </a:r>
            <a:r>
              <a:rPr lang="en-US" dirty="0" err="1" smtClean="0"/>
              <a:t>Wohri</a:t>
            </a:r>
            <a:r>
              <a:rPr lang="en-US" dirty="0" smtClean="0"/>
              <a:t> @ QWG2014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9224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86" y="274320"/>
            <a:ext cx="8312356" cy="584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63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"/>
            <a:ext cx="9144000" cy="393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</a:rPr>
              <a:t>The life of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</a:rPr>
              <a:t>Quarkonia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</a:rPr>
              <a:t> in the Medium can be Complicated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3813" y="502920"/>
            <a:ext cx="9028747" cy="608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u="sng" dirty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</a:rPr>
              <a:t>Observed J/</a:t>
            </a:r>
            <a:r>
              <a:rPr lang="en-US" altLang="ja-JP" sz="2000" u="sng" dirty="0">
                <a:solidFill>
                  <a:srgbClr val="003300"/>
                </a:solidFill>
                <a:latin typeface="Symbol" pitchFamily="18" charset="2"/>
                <a:ea typeface="MS PGothic" pitchFamily="34" charset="-128"/>
              </a:rPr>
              <a:t>y</a:t>
            </a:r>
            <a:r>
              <a:rPr lang="en-US" altLang="ja-JP" sz="2000" u="sng" dirty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</a:rPr>
              <a:t> is a mixture of </a:t>
            </a:r>
            <a:r>
              <a:rPr lang="en-US" altLang="ja-JP" sz="2000" u="sng" dirty="0" smtClean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</a:rPr>
              <a:t>direct </a:t>
            </a:r>
            <a:r>
              <a:rPr lang="en-US" altLang="ja-JP" sz="2000" u="sng" dirty="0" err="1" smtClean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</a:rPr>
              <a:t>production+feeddown</a:t>
            </a:r>
            <a:r>
              <a:rPr lang="en-US" altLang="ja-JP" sz="2000" u="sng" dirty="0" smtClean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</a:rPr>
              <a:t> </a:t>
            </a:r>
            <a:r>
              <a:rPr lang="en-US" altLang="ja-JP" sz="2000" u="sng" dirty="0" smtClean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H.K.Wohri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@QWG2014</a:t>
            </a:r>
            <a:r>
              <a:rPr lang="en-US" sz="2000" u="sng" dirty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)</a:t>
            </a:r>
            <a:r>
              <a:rPr lang="en-US" altLang="ja-JP" sz="2000" dirty="0" smtClean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endParaRPr lang="en-US" altLang="ja-JP" sz="2000" dirty="0">
              <a:solidFill>
                <a:srgbClr val="0033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 smtClean="0">
                <a:latin typeface="Times New Roman" pitchFamily="18" charset="0"/>
                <a:ea typeface="MS PGothic" pitchFamily="34" charset="-128"/>
              </a:rPr>
              <a:t>Prompt J/</a:t>
            </a:r>
            <a:r>
              <a:rPr lang="en-US" altLang="ja-JP" sz="2000" dirty="0" smtClean="0">
                <a:latin typeface="Symbol" pitchFamily="18" charset="2"/>
                <a:ea typeface="MS PGothic" pitchFamily="34" charset="-128"/>
              </a:rPr>
              <a:t>y</a:t>
            </a:r>
            <a:r>
              <a:rPr lang="en-US" altLang="ja-JP" sz="2000" dirty="0" smtClean="0">
                <a:latin typeface="Times New Roman" pitchFamily="18" charset="0"/>
                <a:ea typeface="MS PGothic" pitchFamily="34" charset="-128"/>
              </a:rPr>
              <a:t> : ~ 60% J/</a:t>
            </a:r>
            <a:r>
              <a:rPr lang="en-US" altLang="ja-JP" sz="2000" dirty="0" smtClean="0">
                <a:latin typeface="Symbol" pitchFamily="18" charset="2"/>
                <a:ea typeface="MS PGothic" pitchFamily="34" charset="-128"/>
              </a:rPr>
              <a:t>y</a:t>
            </a:r>
            <a:r>
              <a:rPr lang="en-US" altLang="ja-JP" sz="2000" dirty="0" smtClean="0">
                <a:latin typeface="Times New Roman" pitchFamily="18" charset="0"/>
                <a:ea typeface="MS PGothic" pitchFamily="34" charset="-128"/>
              </a:rPr>
              <a:t>(direct) </a:t>
            </a:r>
            <a:r>
              <a:rPr lang="en-US" altLang="ja-JP" sz="2000" dirty="0">
                <a:latin typeface="Times New Roman" pitchFamily="18" charset="0"/>
                <a:ea typeface="MS PGothic" pitchFamily="34" charset="-128"/>
              </a:rPr>
              <a:t>+ </a:t>
            </a:r>
            <a:r>
              <a:rPr lang="en-US" altLang="ja-JP" sz="2000" dirty="0" smtClean="0">
                <a:latin typeface="Times New Roman" pitchFamily="18" charset="0"/>
                <a:ea typeface="MS PGothic" pitchFamily="34" charset="-128"/>
              </a:rPr>
              <a:t>30%</a:t>
            </a:r>
            <a:r>
              <a:rPr lang="en-US" altLang="ja-JP" sz="2000" dirty="0" smtClean="0">
                <a:latin typeface="Symbol" pitchFamily="18" charset="2"/>
                <a:ea typeface="MS PGothic" pitchFamily="34" charset="-128"/>
              </a:rPr>
              <a:t> </a:t>
            </a:r>
            <a:r>
              <a:rPr lang="en-US" altLang="ja-JP" sz="2000" dirty="0">
                <a:latin typeface="Symbol" pitchFamily="18" charset="2"/>
                <a:ea typeface="MS PGothic" pitchFamily="34" charset="-128"/>
              </a:rPr>
              <a:t>c</a:t>
            </a:r>
            <a:r>
              <a:rPr lang="en-US" altLang="ja-JP" sz="2000" baseline="-25000" dirty="0">
                <a:latin typeface="Times New Roman" pitchFamily="18" charset="0"/>
                <a:ea typeface="MS PGothic" pitchFamily="34" charset="-128"/>
              </a:rPr>
              <a:t>c</a:t>
            </a:r>
            <a:r>
              <a:rPr lang="en-US" altLang="ja-JP" sz="2000" dirty="0">
                <a:latin typeface="Times New Roman" pitchFamily="18" charset="0"/>
                <a:ea typeface="MS PGothic" pitchFamily="34" charset="-128"/>
              </a:rPr>
              <a:t> </a:t>
            </a:r>
            <a:r>
              <a:rPr lang="en-US" altLang="ja-JP" sz="2000" dirty="0" smtClean="0">
                <a:latin typeface="Times New Roman" pitchFamily="18" charset="0"/>
                <a:ea typeface="MS PGothic" pitchFamily="34" charset="-128"/>
              </a:rPr>
              <a:t>feed down + ~10% </a:t>
            </a:r>
            <a:r>
              <a:rPr lang="en-US" altLang="ja-JP" sz="2000" dirty="0" smtClean="0">
                <a:latin typeface="Symbol" pitchFamily="18" charset="2"/>
                <a:ea typeface="MS PGothic" pitchFamily="34" charset="-128"/>
              </a:rPr>
              <a:t>y</a:t>
            </a:r>
            <a:r>
              <a:rPr lang="en-US" altLang="ja-JP" sz="2000" dirty="0" smtClean="0">
                <a:latin typeface="Times New Roman" pitchFamily="18" charset="0"/>
                <a:ea typeface="MS PGothic" pitchFamily="34" charset="-128"/>
              </a:rPr>
              <a:t>(2s) feed down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 smtClean="0">
                <a:latin typeface="Times New Roman" pitchFamily="18" charset="0"/>
                <a:ea typeface="MS PGothic" pitchFamily="34" charset="-128"/>
              </a:rPr>
              <a:t>Non-prompt: B meson feed down. </a:t>
            </a:r>
            <a:endParaRPr lang="en-US" altLang="ja-JP" sz="2000" dirty="0">
              <a:latin typeface="Times New Roman" pitchFamily="18" charset="0"/>
              <a:ea typeface="MS PGothic" pitchFamily="34" charset="-128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ja-JP" sz="2000" dirty="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Important to disentangle different </a:t>
            </a:r>
            <a:r>
              <a:rPr lang="en-US" altLang="ja-JP" sz="2000" dirty="0" smtClean="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components </a:t>
            </a:r>
            <a:endParaRPr lang="en-US" altLang="ja-JP" sz="2000" dirty="0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ja-JP" sz="2000" dirty="0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u="sng" dirty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</a:rPr>
              <a:t>Suppression and enhancement in the “cold” nuclear medium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>
                <a:latin typeface="Times New Roman" pitchFamily="18" charset="0"/>
                <a:ea typeface="MS PGothic" pitchFamily="34" charset="-128"/>
                <a:cs typeface="Times New Roman" panose="02020603050405020304" pitchFamily="18" charset="0"/>
              </a:rPr>
              <a:t> Nuclear Absorption,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PDF effects</a:t>
            </a:r>
            <a:r>
              <a:rPr lang="en-US" altLang="ja-JP" sz="2000" dirty="0" smtClean="0">
                <a:latin typeface="Times New Roman" pitchFamily="18" charset="0"/>
                <a:ea typeface="MS PGothic" pitchFamily="34" charset="-128"/>
                <a:cs typeface="Times New Roman" panose="02020603050405020304" pitchFamily="18" charset="0"/>
              </a:rPr>
              <a:t>, </a:t>
            </a:r>
            <a:r>
              <a:rPr lang="en-US" altLang="ja-JP" sz="2000" dirty="0">
                <a:latin typeface="Times New Roman" pitchFamily="18" charset="0"/>
                <a:ea typeface="MS PGothic" pitchFamily="34" charset="-128"/>
                <a:cs typeface="Times New Roman" panose="02020603050405020304" pitchFamily="18" charset="0"/>
              </a:rPr>
              <a:t>initial state energy loss, Cronin effect and gluon saturation (CGC</a:t>
            </a:r>
            <a:r>
              <a:rPr lang="en-US" altLang="ja-JP" sz="2000" dirty="0" smtClean="0">
                <a:latin typeface="Times New Roman" pitchFamily="18" charset="0"/>
                <a:ea typeface="MS PGothic" pitchFamily="34" charset="-128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 smtClean="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Study </a:t>
            </a:r>
            <a:r>
              <a:rPr lang="en-US" altLang="ja-JP" sz="2000" dirty="0" err="1" smtClean="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p+A</a:t>
            </a:r>
            <a:r>
              <a:rPr lang="en-US" altLang="ja-JP" sz="2000" dirty="0" smtClean="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 collisions</a:t>
            </a:r>
            <a:endParaRPr lang="en-US" altLang="ja-JP" sz="2000" dirty="0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  <a:p>
            <a:pPr>
              <a:spcBef>
                <a:spcPct val="20000"/>
              </a:spcBef>
            </a:pPr>
            <a:endParaRPr lang="en-US" altLang="ja-JP" sz="2500" u="sng" dirty="0">
              <a:latin typeface="Times New Roman" pitchFamily="18" charset="0"/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100" u="sng" dirty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</a:rPr>
              <a:t>Hot/dense medium </a:t>
            </a:r>
            <a:r>
              <a:rPr lang="en-US" altLang="ja-JP" sz="2100" u="sng" dirty="0" smtClean="0">
                <a:solidFill>
                  <a:srgbClr val="003300"/>
                </a:solidFill>
                <a:latin typeface="Times New Roman" pitchFamily="18" charset="0"/>
                <a:ea typeface="MS PGothic" pitchFamily="34" charset="-128"/>
              </a:rPr>
              <a:t>effects </a:t>
            </a:r>
            <a:endParaRPr lang="en-US" altLang="ja-JP" sz="2100" u="sng" dirty="0">
              <a:solidFill>
                <a:srgbClr val="003300"/>
              </a:solidFill>
              <a:latin typeface="Times New Roman" pitchFamily="18" charset="0"/>
              <a:ea typeface="MS PGothic" pitchFamily="34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100" dirty="0">
                <a:latin typeface="Times New Roman" pitchFamily="18" charset="0"/>
                <a:ea typeface="MS PGothic" pitchFamily="34" charset="-128"/>
              </a:rPr>
              <a:t> J/</a:t>
            </a:r>
            <a:r>
              <a:rPr lang="en-US" altLang="ja-JP" sz="2100" dirty="0">
                <a:latin typeface="Symbol" pitchFamily="18" charset="2"/>
                <a:ea typeface="MS PGothic" pitchFamily="34" charset="-128"/>
              </a:rPr>
              <a:t>y,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</a:t>
            </a:r>
            <a:r>
              <a:rPr lang="en-US" altLang="ja-JP" sz="2100" dirty="0">
                <a:latin typeface="Times New Roman" pitchFamily="18" charset="0"/>
                <a:ea typeface="MS PGothic" pitchFamily="34" charset="-128"/>
              </a:rPr>
              <a:t> dissociation, i.e. suppression</a:t>
            </a:r>
            <a:endParaRPr lang="en-US" altLang="ja-JP" sz="2100" i="1" u="sng" dirty="0">
              <a:latin typeface="Times New Roman" pitchFamily="18" charset="0"/>
              <a:ea typeface="MS PGothic" pitchFamily="34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100" dirty="0">
                <a:latin typeface="Times New Roman" pitchFamily="18" charset="0"/>
                <a:ea typeface="MS PGothic" pitchFamily="34" charset="-128"/>
              </a:rPr>
              <a:t> </a:t>
            </a:r>
            <a:r>
              <a:rPr lang="en-US" altLang="ja-JP" sz="2100" dirty="0" smtClean="0">
                <a:latin typeface="Times New Roman" pitchFamily="18" charset="0"/>
                <a:ea typeface="MS PGothic" pitchFamily="34" charset="-128"/>
              </a:rPr>
              <a:t>Recombination, i.e. enhancement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Study different species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e.g. J/</a:t>
            </a:r>
            <a:r>
              <a:rPr lang="en-US" altLang="ja-JP" sz="2100" dirty="0">
                <a:latin typeface="Symbol" pitchFamily="18" charset="2"/>
                <a:ea typeface="MS PGothic" pitchFamily="34" charset="-128"/>
              </a:rPr>
              <a:t>y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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Symbol" pitchFamily="18" charset="2"/>
              </a:rPr>
              <a:t>Study at different energies</a:t>
            </a:r>
            <a:r>
              <a:rPr lang="en-US" altLang="ja-JP" sz="21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  <a:sym typeface="Symbol" pitchFamily="18" charset="2"/>
              </a:rPr>
              <a:t>, e.g. RHIC, LHC</a:t>
            </a:r>
            <a:endParaRPr lang="en-US" altLang="ja-JP" sz="2100" dirty="0" smtClean="0">
              <a:latin typeface="Times New Roman" pitchFamily="18" charset="0"/>
              <a:ea typeface="MS PGothic" pitchFamily="34" charset="-128"/>
            </a:endParaRPr>
          </a:p>
          <a:p>
            <a:pPr lvl="1">
              <a:spcBef>
                <a:spcPct val="20000"/>
              </a:spcBef>
            </a:pPr>
            <a:endParaRPr lang="en-US" altLang="ja-JP" sz="2100" dirty="0" smtClean="0">
              <a:latin typeface="Times New Roman" pitchFamily="18" charset="0"/>
              <a:ea typeface="MS PGothic" pitchFamily="34" charset="-128"/>
            </a:endParaRPr>
          </a:p>
          <a:p>
            <a:pPr lvl="1">
              <a:spcBef>
                <a:spcPct val="20000"/>
              </a:spcBef>
            </a:pPr>
            <a:r>
              <a:rPr lang="en-US" altLang="ja-JP" sz="2100" dirty="0">
                <a:latin typeface="Times New Roman" pitchFamily="18" charset="0"/>
                <a:ea typeface="MS PGothic" pitchFamily="34" charset="-128"/>
              </a:rPr>
              <a:t>	</a:t>
            </a:r>
            <a:endParaRPr lang="en-US" altLang="ja-JP" sz="2100" dirty="0" smtClean="0"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76800" y="3580448"/>
            <a:ext cx="3810000" cy="2500312"/>
            <a:chOff x="4876800" y="3367088"/>
            <a:chExt cx="3810000" cy="2500312"/>
          </a:xfrm>
        </p:grpSpPr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8153400" y="5500688"/>
              <a:ext cx="533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D</a:t>
              </a:r>
              <a:r>
                <a:rPr lang="en-US" baseline="30000">
                  <a:latin typeface="Tahoma" pitchFamily="34" charset="0"/>
                </a:rPr>
                <a:t>+</a:t>
              </a:r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 flipH="1">
              <a:off x="5257800" y="4052888"/>
              <a:ext cx="1600200" cy="3508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H="1">
              <a:off x="5334000" y="4433888"/>
              <a:ext cx="1119188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7772400" y="4586288"/>
              <a:ext cx="457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7391400" y="5119688"/>
              <a:ext cx="762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9"/>
            <p:cNvGrpSpPr>
              <a:grpSpLocks/>
            </p:cNvGrpSpPr>
            <p:nvPr/>
          </p:nvGrpSpPr>
          <p:grpSpPr bwMode="auto">
            <a:xfrm>
              <a:off x="5815013" y="3367088"/>
              <a:ext cx="2743200" cy="2209800"/>
              <a:chOff x="3951" y="2112"/>
              <a:chExt cx="1728" cy="1392"/>
            </a:xfrm>
          </p:grpSpPr>
          <p:sp>
            <p:nvSpPr>
              <p:cNvPr id="18444" name="Oval 10"/>
              <p:cNvSpPr>
                <a:spLocks noChangeArrowheads="1"/>
              </p:cNvSpPr>
              <p:nvPr/>
            </p:nvSpPr>
            <p:spPr bwMode="auto">
              <a:xfrm>
                <a:off x="4335" y="321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45" name="Oval 11"/>
              <p:cNvSpPr>
                <a:spLocks noChangeArrowheads="1"/>
              </p:cNvSpPr>
              <p:nvPr/>
            </p:nvSpPr>
            <p:spPr bwMode="auto">
              <a:xfrm>
                <a:off x="4431" y="249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46" name="Oval 12"/>
              <p:cNvSpPr>
                <a:spLocks noChangeArrowheads="1"/>
              </p:cNvSpPr>
              <p:nvPr/>
            </p:nvSpPr>
            <p:spPr bwMode="auto">
              <a:xfrm>
                <a:off x="4047" y="273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47" name="Oval 13"/>
              <p:cNvSpPr>
                <a:spLocks noChangeArrowheads="1"/>
              </p:cNvSpPr>
              <p:nvPr/>
            </p:nvSpPr>
            <p:spPr bwMode="auto">
              <a:xfrm>
                <a:off x="4143" y="283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48" name="Oval 14"/>
              <p:cNvSpPr>
                <a:spLocks noChangeArrowheads="1"/>
              </p:cNvSpPr>
              <p:nvPr/>
            </p:nvSpPr>
            <p:spPr bwMode="auto">
              <a:xfrm>
                <a:off x="4191" y="316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49" name="Oval 15"/>
              <p:cNvSpPr>
                <a:spLocks noChangeArrowheads="1"/>
              </p:cNvSpPr>
              <p:nvPr/>
            </p:nvSpPr>
            <p:spPr bwMode="auto">
              <a:xfrm>
                <a:off x="4191" y="302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50" name="Oval 16"/>
              <p:cNvSpPr>
                <a:spLocks noChangeArrowheads="1"/>
              </p:cNvSpPr>
              <p:nvPr/>
            </p:nvSpPr>
            <p:spPr bwMode="auto">
              <a:xfrm>
                <a:off x="4239" y="268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51" name="Oval 17"/>
              <p:cNvSpPr>
                <a:spLocks noChangeArrowheads="1"/>
              </p:cNvSpPr>
              <p:nvPr/>
            </p:nvSpPr>
            <p:spPr bwMode="auto">
              <a:xfrm>
                <a:off x="3951" y="25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52" name="Oval 18"/>
              <p:cNvSpPr>
                <a:spLocks noChangeArrowheads="1"/>
              </p:cNvSpPr>
              <p:nvPr/>
            </p:nvSpPr>
            <p:spPr bwMode="auto">
              <a:xfrm>
                <a:off x="4527" y="264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53" name="Oval 19"/>
              <p:cNvSpPr>
                <a:spLocks noChangeArrowheads="1"/>
              </p:cNvSpPr>
              <p:nvPr/>
            </p:nvSpPr>
            <p:spPr bwMode="auto">
              <a:xfrm>
                <a:off x="4095" y="264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54" name="Oval 20"/>
              <p:cNvSpPr>
                <a:spLocks noChangeArrowheads="1"/>
              </p:cNvSpPr>
              <p:nvPr/>
            </p:nvSpPr>
            <p:spPr bwMode="auto">
              <a:xfrm>
                <a:off x="4095" y="244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55" name="Oval 21"/>
              <p:cNvSpPr>
                <a:spLocks noChangeArrowheads="1"/>
              </p:cNvSpPr>
              <p:nvPr/>
            </p:nvSpPr>
            <p:spPr bwMode="auto">
              <a:xfrm>
                <a:off x="4095" y="312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56" name="Oval 22"/>
              <p:cNvSpPr>
                <a:spLocks noChangeArrowheads="1"/>
              </p:cNvSpPr>
              <p:nvPr/>
            </p:nvSpPr>
            <p:spPr bwMode="auto">
              <a:xfrm>
                <a:off x="4287" y="25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57" name="Oval 23"/>
              <p:cNvSpPr>
                <a:spLocks noChangeArrowheads="1"/>
              </p:cNvSpPr>
              <p:nvPr/>
            </p:nvSpPr>
            <p:spPr bwMode="auto">
              <a:xfrm>
                <a:off x="4335" y="235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3" name="Group 24"/>
              <p:cNvGrpSpPr>
                <a:grpSpLocks/>
              </p:cNvGrpSpPr>
              <p:nvPr/>
            </p:nvGrpSpPr>
            <p:grpSpPr bwMode="auto">
              <a:xfrm>
                <a:off x="4527" y="2112"/>
                <a:ext cx="624" cy="624"/>
                <a:chOff x="1536" y="816"/>
                <a:chExt cx="624" cy="624"/>
              </a:xfrm>
            </p:grpSpPr>
            <p:sp>
              <p:nvSpPr>
                <p:cNvPr id="18499" name="Oval 25"/>
                <p:cNvSpPr>
                  <a:spLocks noChangeArrowheads="1"/>
                </p:cNvSpPr>
                <p:nvPr/>
              </p:nvSpPr>
              <p:spPr bwMode="auto">
                <a:xfrm>
                  <a:off x="2064" y="1344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500" name="Oval 26"/>
                <p:cNvSpPr>
                  <a:spLocks noChangeArrowheads="1"/>
                </p:cNvSpPr>
                <p:nvPr/>
              </p:nvSpPr>
              <p:spPr bwMode="auto">
                <a:xfrm>
                  <a:off x="2016" y="9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501" name="Oval 27"/>
                <p:cNvSpPr>
                  <a:spLocks noChangeArrowheads="1"/>
                </p:cNvSpPr>
                <p:nvPr/>
              </p:nvSpPr>
              <p:spPr bwMode="auto">
                <a:xfrm>
                  <a:off x="1632" y="115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502" name="Oval 28"/>
                <p:cNvSpPr>
                  <a:spLocks noChangeArrowheads="1"/>
                </p:cNvSpPr>
                <p:nvPr/>
              </p:nvSpPr>
              <p:spPr bwMode="auto">
                <a:xfrm>
                  <a:off x="1728" y="1248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503" name="Oval 29"/>
                <p:cNvSpPr>
                  <a:spLocks noChangeArrowheads="1"/>
                </p:cNvSpPr>
                <p:nvPr/>
              </p:nvSpPr>
              <p:spPr bwMode="auto">
                <a:xfrm>
                  <a:off x="2064" y="120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504" name="Oval 30"/>
                <p:cNvSpPr>
                  <a:spLocks noChangeArrowheads="1"/>
                </p:cNvSpPr>
                <p:nvPr/>
              </p:nvSpPr>
              <p:spPr bwMode="auto">
                <a:xfrm>
                  <a:off x="1872" y="1344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505" name="Oval 31"/>
                <p:cNvSpPr>
                  <a:spLocks noChangeArrowheads="1"/>
                </p:cNvSpPr>
                <p:nvPr/>
              </p:nvSpPr>
              <p:spPr bwMode="auto">
                <a:xfrm>
                  <a:off x="1824" y="1104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506" name="Oval 32"/>
                <p:cNvSpPr>
                  <a:spLocks noChangeArrowheads="1"/>
                </p:cNvSpPr>
                <p:nvPr/>
              </p:nvSpPr>
              <p:spPr bwMode="auto">
                <a:xfrm>
                  <a:off x="1536" y="96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507" name="Oval 33"/>
                <p:cNvSpPr>
                  <a:spLocks noChangeArrowheads="1"/>
                </p:cNvSpPr>
                <p:nvPr/>
              </p:nvSpPr>
              <p:spPr bwMode="auto">
                <a:xfrm>
                  <a:off x="2064" y="1008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508" name="Oval 34"/>
                <p:cNvSpPr>
                  <a:spLocks noChangeArrowheads="1"/>
                </p:cNvSpPr>
                <p:nvPr/>
              </p:nvSpPr>
              <p:spPr bwMode="auto">
                <a:xfrm>
                  <a:off x="1680" y="1056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509" name="Oval 35"/>
                <p:cNvSpPr>
                  <a:spLocks noChangeArrowheads="1"/>
                </p:cNvSpPr>
                <p:nvPr/>
              </p:nvSpPr>
              <p:spPr bwMode="auto">
                <a:xfrm>
                  <a:off x="1680" y="864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510" name="Oval 36"/>
                <p:cNvSpPr>
                  <a:spLocks noChangeArrowheads="1"/>
                </p:cNvSpPr>
                <p:nvPr/>
              </p:nvSpPr>
              <p:spPr bwMode="auto">
                <a:xfrm>
                  <a:off x="1968" y="115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511" name="Oval 37"/>
                <p:cNvSpPr>
                  <a:spLocks noChangeArrowheads="1"/>
                </p:cNvSpPr>
                <p:nvPr/>
              </p:nvSpPr>
              <p:spPr bwMode="auto">
                <a:xfrm>
                  <a:off x="1872" y="96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512" name="Oval 38"/>
                <p:cNvSpPr>
                  <a:spLocks noChangeArrowheads="1"/>
                </p:cNvSpPr>
                <p:nvPr/>
              </p:nvSpPr>
              <p:spPr bwMode="auto">
                <a:xfrm>
                  <a:off x="1872" y="816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4" name="Group 39"/>
              <p:cNvGrpSpPr>
                <a:grpSpLocks/>
              </p:cNvGrpSpPr>
              <p:nvPr/>
            </p:nvGrpSpPr>
            <p:grpSpPr bwMode="auto">
              <a:xfrm>
                <a:off x="4464" y="2880"/>
                <a:ext cx="624" cy="624"/>
                <a:chOff x="1536" y="816"/>
                <a:chExt cx="624" cy="624"/>
              </a:xfrm>
            </p:grpSpPr>
            <p:sp>
              <p:nvSpPr>
                <p:cNvPr id="18485" name="Oval 40"/>
                <p:cNvSpPr>
                  <a:spLocks noChangeArrowheads="1"/>
                </p:cNvSpPr>
                <p:nvPr/>
              </p:nvSpPr>
              <p:spPr bwMode="auto">
                <a:xfrm>
                  <a:off x="2064" y="1344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486" name="Oval 41"/>
                <p:cNvSpPr>
                  <a:spLocks noChangeArrowheads="1"/>
                </p:cNvSpPr>
                <p:nvPr/>
              </p:nvSpPr>
              <p:spPr bwMode="auto">
                <a:xfrm>
                  <a:off x="2016" y="9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487" name="Oval 42"/>
                <p:cNvSpPr>
                  <a:spLocks noChangeArrowheads="1"/>
                </p:cNvSpPr>
                <p:nvPr/>
              </p:nvSpPr>
              <p:spPr bwMode="auto">
                <a:xfrm>
                  <a:off x="1632" y="115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488" name="Oval 43"/>
                <p:cNvSpPr>
                  <a:spLocks noChangeArrowheads="1"/>
                </p:cNvSpPr>
                <p:nvPr/>
              </p:nvSpPr>
              <p:spPr bwMode="auto">
                <a:xfrm>
                  <a:off x="1728" y="1248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489" name="Oval 44"/>
                <p:cNvSpPr>
                  <a:spLocks noChangeArrowheads="1"/>
                </p:cNvSpPr>
                <p:nvPr/>
              </p:nvSpPr>
              <p:spPr bwMode="auto">
                <a:xfrm>
                  <a:off x="2064" y="120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490" name="Oval 45"/>
                <p:cNvSpPr>
                  <a:spLocks noChangeArrowheads="1"/>
                </p:cNvSpPr>
                <p:nvPr/>
              </p:nvSpPr>
              <p:spPr bwMode="auto">
                <a:xfrm>
                  <a:off x="1872" y="1344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491" name="Oval 46"/>
                <p:cNvSpPr>
                  <a:spLocks noChangeArrowheads="1"/>
                </p:cNvSpPr>
                <p:nvPr/>
              </p:nvSpPr>
              <p:spPr bwMode="auto">
                <a:xfrm>
                  <a:off x="1824" y="1104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492" name="Oval 47"/>
                <p:cNvSpPr>
                  <a:spLocks noChangeArrowheads="1"/>
                </p:cNvSpPr>
                <p:nvPr/>
              </p:nvSpPr>
              <p:spPr bwMode="auto">
                <a:xfrm>
                  <a:off x="1536" y="96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493" name="Oval 48"/>
                <p:cNvSpPr>
                  <a:spLocks noChangeArrowheads="1"/>
                </p:cNvSpPr>
                <p:nvPr/>
              </p:nvSpPr>
              <p:spPr bwMode="auto">
                <a:xfrm>
                  <a:off x="2064" y="1008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494" name="Oval 49"/>
                <p:cNvSpPr>
                  <a:spLocks noChangeArrowheads="1"/>
                </p:cNvSpPr>
                <p:nvPr/>
              </p:nvSpPr>
              <p:spPr bwMode="auto">
                <a:xfrm>
                  <a:off x="1680" y="1056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495" name="Oval 50"/>
                <p:cNvSpPr>
                  <a:spLocks noChangeArrowheads="1"/>
                </p:cNvSpPr>
                <p:nvPr/>
              </p:nvSpPr>
              <p:spPr bwMode="auto">
                <a:xfrm>
                  <a:off x="1680" y="864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496" name="Oval 51"/>
                <p:cNvSpPr>
                  <a:spLocks noChangeArrowheads="1"/>
                </p:cNvSpPr>
                <p:nvPr/>
              </p:nvSpPr>
              <p:spPr bwMode="auto">
                <a:xfrm>
                  <a:off x="1968" y="115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497" name="Oval 52"/>
                <p:cNvSpPr>
                  <a:spLocks noChangeArrowheads="1"/>
                </p:cNvSpPr>
                <p:nvPr/>
              </p:nvSpPr>
              <p:spPr bwMode="auto">
                <a:xfrm>
                  <a:off x="1872" y="96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8498" name="Oval 53"/>
                <p:cNvSpPr>
                  <a:spLocks noChangeArrowheads="1"/>
                </p:cNvSpPr>
                <p:nvPr/>
              </p:nvSpPr>
              <p:spPr bwMode="auto">
                <a:xfrm>
                  <a:off x="1872" y="816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FFCC00"/>
                    </a:solidFill>
                    <a:latin typeface="Tahoma" pitchFamily="34" charset="0"/>
                  </a:endParaRPr>
                </a:p>
              </p:txBody>
            </p:sp>
          </p:grpSp>
          <p:sp>
            <p:nvSpPr>
              <p:cNvPr id="18460" name="Oval 54"/>
              <p:cNvSpPr>
                <a:spLocks noChangeArrowheads="1"/>
              </p:cNvSpPr>
              <p:nvPr/>
            </p:nvSpPr>
            <p:spPr bwMode="auto">
              <a:xfrm>
                <a:off x="3951" y="288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61" name="Oval 55"/>
              <p:cNvSpPr>
                <a:spLocks noChangeArrowheads="1"/>
              </p:cNvSpPr>
              <p:nvPr/>
            </p:nvSpPr>
            <p:spPr bwMode="auto">
              <a:xfrm>
                <a:off x="4671" y="278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62" name="Oval 56"/>
              <p:cNvSpPr>
                <a:spLocks noChangeArrowheads="1"/>
              </p:cNvSpPr>
              <p:nvPr/>
            </p:nvSpPr>
            <p:spPr bwMode="auto">
              <a:xfrm>
                <a:off x="5247" y="283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63" name="Oval 57"/>
              <p:cNvSpPr>
                <a:spLocks noChangeArrowheads="1"/>
              </p:cNvSpPr>
              <p:nvPr/>
            </p:nvSpPr>
            <p:spPr bwMode="auto">
              <a:xfrm>
                <a:off x="5343" y="292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64" name="Oval 58"/>
              <p:cNvSpPr>
                <a:spLocks noChangeArrowheads="1"/>
              </p:cNvSpPr>
              <p:nvPr/>
            </p:nvSpPr>
            <p:spPr bwMode="auto">
              <a:xfrm>
                <a:off x="4719" y="268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65" name="Oval 59"/>
              <p:cNvSpPr>
                <a:spLocks noChangeArrowheads="1"/>
              </p:cNvSpPr>
              <p:nvPr/>
            </p:nvSpPr>
            <p:spPr bwMode="auto">
              <a:xfrm>
                <a:off x="5199" y="316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66" name="Oval 60"/>
              <p:cNvSpPr>
                <a:spLocks noChangeArrowheads="1"/>
              </p:cNvSpPr>
              <p:nvPr/>
            </p:nvSpPr>
            <p:spPr bwMode="auto">
              <a:xfrm>
                <a:off x="5439" y="278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67" name="Oval 61"/>
              <p:cNvSpPr>
                <a:spLocks noChangeArrowheads="1"/>
              </p:cNvSpPr>
              <p:nvPr/>
            </p:nvSpPr>
            <p:spPr bwMode="auto">
              <a:xfrm>
                <a:off x="5151" y="264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68" name="Oval 62"/>
              <p:cNvSpPr>
                <a:spLocks noChangeArrowheads="1"/>
              </p:cNvSpPr>
              <p:nvPr/>
            </p:nvSpPr>
            <p:spPr bwMode="auto">
              <a:xfrm>
                <a:off x="5151" y="297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69" name="Oval 63"/>
              <p:cNvSpPr>
                <a:spLocks noChangeArrowheads="1"/>
              </p:cNvSpPr>
              <p:nvPr/>
            </p:nvSpPr>
            <p:spPr bwMode="auto">
              <a:xfrm>
                <a:off x="5295" y="273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70" name="Oval 64"/>
              <p:cNvSpPr>
                <a:spLocks noChangeArrowheads="1"/>
              </p:cNvSpPr>
              <p:nvPr/>
            </p:nvSpPr>
            <p:spPr bwMode="auto">
              <a:xfrm>
                <a:off x="5151" y="240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71" name="Oval 65"/>
              <p:cNvSpPr>
                <a:spLocks noChangeArrowheads="1"/>
              </p:cNvSpPr>
              <p:nvPr/>
            </p:nvSpPr>
            <p:spPr bwMode="auto">
              <a:xfrm>
                <a:off x="4479" y="326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72" name="Oval 66"/>
              <p:cNvSpPr>
                <a:spLocks noChangeArrowheads="1"/>
              </p:cNvSpPr>
              <p:nvPr/>
            </p:nvSpPr>
            <p:spPr bwMode="auto">
              <a:xfrm>
                <a:off x="3999" y="302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sp>
            <p:nvSpPr>
              <p:cNvPr id="18473" name="Oval 67"/>
              <p:cNvSpPr>
                <a:spLocks noChangeArrowheads="1"/>
              </p:cNvSpPr>
              <p:nvPr/>
            </p:nvSpPr>
            <p:spPr bwMode="auto">
              <a:xfrm>
                <a:off x="5295" y="25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FFCC00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5" name="Group 68"/>
              <p:cNvGrpSpPr>
                <a:grpSpLocks/>
              </p:cNvGrpSpPr>
              <p:nvPr/>
            </p:nvGrpSpPr>
            <p:grpSpPr bwMode="auto">
              <a:xfrm>
                <a:off x="5007" y="2736"/>
                <a:ext cx="672" cy="250"/>
                <a:chOff x="3168" y="3072"/>
                <a:chExt cx="672" cy="250"/>
              </a:xfrm>
            </p:grpSpPr>
            <p:sp>
              <p:nvSpPr>
                <p:cNvPr id="18481" name="Oval 69"/>
                <p:cNvSpPr>
                  <a:spLocks noChangeArrowheads="1"/>
                </p:cNvSpPr>
                <p:nvPr/>
              </p:nvSpPr>
              <p:spPr bwMode="auto">
                <a:xfrm>
                  <a:off x="3168" y="3072"/>
                  <a:ext cx="240" cy="24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CC0000"/>
                    </a:solidFill>
                    <a:latin typeface="Tahoma" pitchFamily="34" charset="0"/>
                  </a:endParaRPr>
                </a:p>
              </p:txBody>
            </p:sp>
            <p:grpSp>
              <p:nvGrpSpPr>
                <p:cNvPr id="6" name="Group 70"/>
                <p:cNvGrpSpPr>
                  <a:grpSpLocks/>
                </p:cNvGrpSpPr>
                <p:nvPr/>
              </p:nvGrpSpPr>
              <p:grpSpPr bwMode="auto">
                <a:xfrm>
                  <a:off x="3168" y="3072"/>
                  <a:ext cx="672" cy="250"/>
                  <a:chOff x="3552" y="1430"/>
                  <a:chExt cx="672" cy="250"/>
                </a:xfrm>
              </p:grpSpPr>
              <p:sp>
                <p:nvSpPr>
                  <p:cNvPr id="18483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2" y="1430"/>
                    <a:ext cx="67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US" sz="2000">
                        <a:latin typeface="Tahoma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8484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488"/>
                    <a:ext cx="96" cy="0"/>
                  </a:xfrm>
                  <a:prstGeom prst="lin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73"/>
              <p:cNvGrpSpPr>
                <a:grpSpLocks/>
              </p:cNvGrpSpPr>
              <p:nvPr/>
            </p:nvGrpSpPr>
            <p:grpSpPr bwMode="auto">
              <a:xfrm>
                <a:off x="4335" y="2736"/>
                <a:ext cx="720" cy="250"/>
                <a:chOff x="2304" y="3350"/>
                <a:chExt cx="720" cy="250"/>
              </a:xfrm>
            </p:grpSpPr>
            <p:sp>
              <p:nvSpPr>
                <p:cNvPr id="18479" name="Oval 74"/>
                <p:cNvSpPr>
                  <a:spLocks noChangeArrowheads="1"/>
                </p:cNvSpPr>
                <p:nvPr/>
              </p:nvSpPr>
              <p:spPr bwMode="auto">
                <a:xfrm>
                  <a:off x="2304" y="3360"/>
                  <a:ext cx="240" cy="24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0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352" y="3350"/>
                  <a:ext cx="67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000">
                      <a:latin typeface="Tahoma" pitchFamily="34" charset="0"/>
                    </a:rPr>
                    <a:t>c</a:t>
                  </a:r>
                </a:p>
              </p:txBody>
            </p:sp>
          </p:grpSp>
          <p:grpSp>
            <p:nvGrpSpPr>
              <p:cNvPr id="8" name="Group 76"/>
              <p:cNvGrpSpPr>
                <a:grpSpLocks/>
              </p:cNvGrpSpPr>
              <p:nvPr/>
            </p:nvGrpSpPr>
            <p:grpSpPr bwMode="auto">
              <a:xfrm>
                <a:off x="4575" y="2391"/>
                <a:ext cx="720" cy="250"/>
                <a:chOff x="2304" y="3350"/>
                <a:chExt cx="720" cy="250"/>
              </a:xfrm>
            </p:grpSpPr>
            <p:sp>
              <p:nvSpPr>
                <p:cNvPr id="18477" name="Oval 77"/>
                <p:cNvSpPr>
                  <a:spLocks noChangeArrowheads="1"/>
                </p:cNvSpPr>
                <p:nvPr/>
              </p:nvSpPr>
              <p:spPr bwMode="auto">
                <a:xfrm>
                  <a:off x="2304" y="3360"/>
                  <a:ext cx="240" cy="24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8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352" y="3350"/>
                  <a:ext cx="67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000">
                      <a:latin typeface="Tahoma" pitchFamily="34" charset="0"/>
                    </a:rPr>
                    <a:t>c</a:t>
                  </a:r>
                </a:p>
              </p:txBody>
            </p:sp>
          </p:grpSp>
        </p:grpSp>
        <p:sp>
          <p:nvSpPr>
            <p:cNvPr id="14415" name="Rectangle 79"/>
            <p:cNvSpPr>
              <a:spLocks noChangeArrowheads="1"/>
            </p:cNvSpPr>
            <p:nvPr/>
          </p:nvSpPr>
          <p:spPr bwMode="auto">
            <a:xfrm>
              <a:off x="4876800" y="4257675"/>
              <a:ext cx="5556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ja-JP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MS PGothic" pitchFamily="34" charset="-128"/>
                </a:rPr>
                <a:t>J/</a:t>
              </a:r>
              <a:r>
                <a:rPr lang="en-US" altLang="ja-JP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ea typeface="MS PGothic" pitchFamily="34" charset="-128"/>
                </a:rPr>
                <a:t>y</a:t>
              </a:r>
              <a:endPara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5086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" y="1965960"/>
            <a:ext cx="6211824" cy="4151376"/>
          </a:xfrm>
          <a:prstGeom prst="rect">
            <a:avLst/>
          </a:prstGeom>
        </p:spPr>
      </p:pic>
      <p:sp>
        <p:nvSpPr>
          <p:cNvPr id="111" name="Rectangle 2"/>
          <p:cNvSpPr txBox="1">
            <a:spLocks noChangeArrowheads="1"/>
          </p:cNvSpPr>
          <p:nvPr/>
        </p:nvSpPr>
        <p:spPr>
          <a:xfrm>
            <a:off x="228601" y="76200"/>
            <a:ext cx="8686799" cy="381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5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How does STAR Measure Heavy </a:t>
            </a:r>
            <a:r>
              <a:rPr lang="en-US" sz="2500" b="1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Quarkonia</a:t>
            </a:r>
            <a:endParaRPr lang="en-US" sz="25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34" name="Line 5"/>
          <p:cNvSpPr>
            <a:spLocks noChangeShapeType="1"/>
          </p:cNvSpPr>
          <p:nvPr/>
        </p:nvSpPr>
        <p:spPr bwMode="auto">
          <a:xfrm>
            <a:off x="-46124" y="-94677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Line 6"/>
          <p:cNvSpPr>
            <a:spLocks noChangeShapeType="1"/>
          </p:cNvSpPr>
          <p:nvPr/>
        </p:nvSpPr>
        <p:spPr bwMode="auto">
          <a:xfrm>
            <a:off x="-46124" y="-94381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Line 8"/>
          <p:cNvSpPr>
            <a:spLocks noChangeShapeType="1"/>
          </p:cNvSpPr>
          <p:nvPr/>
        </p:nvSpPr>
        <p:spPr bwMode="auto">
          <a:xfrm>
            <a:off x="45706" y="-94677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Line 9"/>
          <p:cNvSpPr>
            <a:spLocks noChangeShapeType="1"/>
          </p:cNvSpPr>
          <p:nvPr/>
        </p:nvSpPr>
        <p:spPr bwMode="auto">
          <a:xfrm>
            <a:off x="45706" y="-94381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" name="Line 31"/>
          <p:cNvSpPr>
            <a:spLocks noChangeShapeType="1"/>
          </p:cNvSpPr>
          <p:nvPr/>
        </p:nvSpPr>
        <p:spPr bwMode="auto">
          <a:xfrm>
            <a:off x="-46124" y="-94677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" name="Line 32"/>
          <p:cNvSpPr>
            <a:spLocks noChangeShapeType="1"/>
          </p:cNvSpPr>
          <p:nvPr/>
        </p:nvSpPr>
        <p:spPr bwMode="auto">
          <a:xfrm>
            <a:off x="-46124" y="-94381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" name="Line 34"/>
          <p:cNvSpPr>
            <a:spLocks noChangeShapeType="1"/>
          </p:cNvSpPr>
          <p:nvPr/>
        </p:nvSpPr>
        <p:spPr bwMode="auto">
          <a:xfrm>
            <a:off x="45706" y="-94677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" name="Line 35"/>
          <p:cNvSpPr>
            <a:spLocks noChangeShapeType="1"/>
          </p:cNvSpPr>
          <p:nvPr/>
        </p:nvSpPr>
        <p:spPr bwMode="auto">
          <a:xfrm>
            <a:off x="45706" y="-94381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8" name="Group 7"/>
          <p:cNvGrpSpPr>
            <a:grpSpLocks/>
          </p:cNvGrpSpPr>
          <p:nvPr/>
        </p:nvGrpSpPr>
        <p:grpSpPr bwMode="auto">
          <a:xfrm>
            <a:off x="-106694" y="-94677"/>
            <a:ext cx="0" cy="493"/>
            <a:chOff x="768" y="2064"/>
            <a:chExt cx="0" cy="480"/>
          </a:xfrm>
        </p:grpSpPr>
        <p:sp>
          <p:nvSpPr>
            <p:cNvPr id="313" name="Line 8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Line 9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9" name="Group 10"/>
          <p:cNvGrpSpPr>
            <a:grpSpLocks/>
          </p:cNvGrpSpPr>
          <p:nvPr/>
        </p:nvGrpSpPr>
        <p:grpSpPr bwMode="auto">
          <a:xfrm>
            <a:off x="4172113" y="-272279"/>
            <a:ext cx="547077" cy="135"/>
            <a:chOff x="1752" y="2235"/>
            <a:chExt cx="336" cy="135"/>
          </a:xfrm>
        </p:grpSpPr>
        <p:sp>
          <p:nvSpPr>
            <p:cNvPr id="311" name="Line 11"/>
            <p:cNvSpPr>
              <a:spLocks noChangeShapeType="1"/>
            </p:cNvSpPr>
            <p:nvPr/>
          </p:nvSpPr>
          <p:spPr bwMode="auto">
            <a:xfrm>
              <a:off x="1752" y="2235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Line 12"/>
            <p:cNvSpPr>
              <a:spLocks noChangeShapeType="1"/>
            </p:cNvSpPr>
            <p:nvPr/>
          </p:nvSpPr>
          <p:spPr bwMode="auto">
            <a:xfrm>
              <a:off x="1752" y="2370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" name="Group 33"/>
          <p:cNvGrpSpPr>
            <a:grpSpLocks/>
          </p:cNvGrpSpPr>
          <p:nvPr/>
        </p:nvGrpSpPr>
        <p:grpSpPr bwMode="auto">
          <a:xfrm>
            <a:off x="-106694" y="-94677"/>
            <a:ext cx="0" cy="493"/>
            <a:chOff x="768" y="2064"/>
            <a:chExt cx="0" cy="480"/>
          </a:xfrm>
        </p:grpSpPr>
        <p:sp>
          <p:nvSpPr>
            <p:cNvPr id="298" name="Line 34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Line 35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grpSp>
        <p:nvGrpSpPr>
          <p:cNvPr id="30" name="Group 29"/>
          <p:cNvGrpSpPr/>
          <p:nvPr/>
        </p:nvGrpSpPr>
        <p:grpSpPr>
          <a:xfrm>
            <a:off x="96922" y="774465"/>
            <a:ext cx="9047079" cy="2243055"/>
            <a:chOff x="-223118" y="640080"/>
            <a:chExt cx="9047079" cy="22430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-223118" y="640080"/>
                  <a:ext cx="4856078" cy="19851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u="sng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Time Projection Chamber</a:t>
                  </a:r>
                </a:p>
                <a:p>
                  <a:r>
                    <a:rPr lang="en-US" b="1" u="sng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(TPC)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7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d>
                      <m:r>
                        <a:rPr lang="en-US" sz="1700" b="0" i="1" smtClean="0">
                          <a:latin typeface="Cambria Math"/>
                          <a:ea typeface="Cambria Math"/>
                        </a:rPr>
                        <m:t>≤1.0</m:t>
                      </m:r>
                    </m:oMath>
                  </a14:m>
                  <a:r>
                    <a:rPr lang="en-US" sz="1700" b="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, full azimuth 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sz="170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Tracking.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sz="170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PID through </a:t>
                  </a:r>
                  <a:r>
                    <a:rPr lang="en-US" sz="1700" dirty="0" err="1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dE</a:t>
                  </a:r>
                  <a:r>
                    <a:rPr lang="en-US" sz="170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/dx</a:t>
                  </a:r>
                  <a:endParaRPr lang="en-US" sz="17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endParaRPr>
                </a:p>
                <a:p>
                  <a:endParaRPr lang="en-US" b="0" dirty="0" smtClean="0">
                    <a:ea typeface="Cambria Math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23118" y="640080"/>
                  <a:ext cx="4856078" cy="19851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29" t="-15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611967" y="651755"/>
                  <a:ext cx="3211994" cy="2231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u="sng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Barrel Electromagnetic Calorimeter (BEMC)</a:t>
                  </a:r>
                  <a:endPara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285750" indent="-285750">
                    <a:buFont typeface="Arial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7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d>
                      <m:r>
                        <a:rPr lang="en-US" sz="1700" b="0" i="1" smtClean="0">
                          <a:latin typeface="Cambria Math"/>
                          <a:ea typeface="Cambria Math"/>
                        </a:rPr>
                        <m:t>≤1.0</m:t>
                      </m:r>
                    </m:oMath>
                  </a14:m>
                  <a:r>
                    <a:rPr lang="en-US" sz="1700" b="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, full azimuth 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sz="170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p/E for electron ID 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sz="170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Fast online trigger </a:t>
                  </a:r>
                  <a:endParaRPr lang="en-US" sz="17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endParaRP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sz="170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High resolution SMD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sz="1700" b="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e/h separation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967" y="651755"/>
                  <a:ext cx="3211994" cy="223138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18" t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800513" y="640080"/>
                  <a:ext cx="2868767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u="sng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Time of Flight (TOF)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7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d>
                      <m:r>
                        <a:rPr lang="en-US" sz="1700" b="0" i="1" smtClean="0">
                          <a:latin typeface="Cambria Math"/>
                          <a:ea typeface="Cambria Math"/>
                        </a:rPr>
                        <m:t>≤0.9</m:t>
                      </m:r>
                    </m:oMath>
                  </a14:m>
                  <a:r>
                    <a:rPr lang="en-US" sz="1700" b="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, full azimuth </a:t>
                  </a:r>
                  <a:endParaRPr lang="en-US" sz="17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endParaRP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sz="170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PID through TOF 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sz="1700" b="0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Timing resolution: ~85 </a:t>
                  </a:r>
                  <a:r>
                    <a:rPr lang="en-US" sz="1700" b="0" dirty="0" err="1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ps</a:t>
                  </a:r>
                  <a:r>
                    <a:rPr lang="en-US" dirty="0" smtClean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 </a:t>
                  </a:r>
                  <a:endParaRPr lang="en-US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endParaRPr>
                </a:p>
                <a:p>
                  <a:endParaRPr lang="en-US" b="0" dirty="0" smtClean="0">
                    <a:ea typeface="Cambria Math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0513" y="640080"/>
                  <a:ext cx="2868767" cy="175432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11" t="-1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69280" y="2781746"/>
                <a:ext cx="3611880" cy="3893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Heavy Flavor Tracker (HFT)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7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</m:d>
                    <m:r>
                      <a:rPr lang="en-US" sz="17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/>
                      </a:rPr>
                      <m:t>1.0</m:t>
                    </m:r>
                  </m:oMath>
                </a14:m>
                <a:r>
                  <a:rPr lang="en-US" sz="17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full azimuth </a:t>
                </a:r>
                <a:endParaRPr lang="en-US" sz="17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7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PIXEL: X/X</a:t>
                </a:r>
                <a:r>
                  <a:rPr lang="en-US" sz="1700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0</a:t>
                </a:r>
                <a:r>
                  <a:rPr lang="en-US" sz="17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: ~0.4%/layer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7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High DCA resolution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17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46µm@p</a:t>
                </a:r>
                <a:r>
                  <a:rPr lang="en-US" sz="1700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</a:t>
                </a:r>
                <a:r>
                  <a:rPr lang="en-US" sz="17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= 0.75GeV/c </a:t>
                </a:r>
                <a:r>
                  <a:rPr lang="en-US" sz="1700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Kaon</a:t>
                </a:r>
                <a:endParaRPr lang="en-US" sz="17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17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~</a:t>
                </a:r>
                <a:r>
                  <a:rPr lang="en-US" sz="17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30µm@high </a:t>
                </a:r>
                <a:r>
                  <a:rPr lang="en-US" sz="1700" dirty="0" err="1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p</a:t>
                </a:r>
                <a:r>
                  <a:rPr lang="en-US" sz="1700" baseline="-25000" dirty="0" err="1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</a:t>
                </a:r>
                <a:endParaRPr lang="en-US" sz="17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endParaRPr lang="en-US" b="0" dirty="0" smtClean="0">
                  <a:ea typeface="Cambria Math"/>
                </a:endParaRPr>
              </a:p>
              <a:p>
                <a:r>
                  <a:rPr lang="en-US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 Telescope Detector (MTD)</a:t>
                </a:r>
                <a:endParaRPr lang="en-US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≤0.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45% in azimuth </a:t>
                </a:r>
                <a:endParaRPr lang="en-US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Muon identification</a:t>
                </a:r>
                <a:endParaRPr lang="en-US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Muon trigger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High timing </a:t>
                </a:r>
                <a:r>
                  <a:rPr lang="en-US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reso</a:t>
                </a:r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.: ~95ps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Good hit position resolution: ~1cm </a:t>
                </a:r>
                <a:endParaRPr lang="en-US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2781746"/>
                <a:ext cx="3611880" cy="3893374"/>
              </a:xfrm>
              <a:prstGeom prst="rect">
                <a:avLst/>
              </a:prstGeom>
              <a:blipFill rotWithShape="1">
                <a:blip r:embed="rId7"/>
                <a:stretch>
                  <a:fillRect l="-1349" t="-782" b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644"/>
            <a:ext cx="9125113" cy="62407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54072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717 L -0.18403 0.0472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-91440"/>
            <a:ext cx="8229600" cy="91408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l-GR" altLang="zh-C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altLang="zh-CN" sz="3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200 GeV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 dirty="0"/>
          </a:p>
        </p:txBody>
      </p:sp>
      <p:pic>
        <p:nvPicPr>
          <p:cNvPr id="10242" name="Picture 2" descr="https://drupal.star.bnl.gov/STAR/files/starpublications/207/fig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3" y="777240"/>
            <a:ext cx="4947387" cy="445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 descr=" 15"/>
          <p:cNvSpPr txBox="1"/>
          <p:nvPr/>
        </p:nvSpPr>
        <p:spPr>
          <a:xfrm>
            <a:off x="2590800" y="662664"/>
            <a:ext cx="1910190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PRC 90, 024906 (2014)</a:t>
            </a:r>
            <a:endParaRPr lang="en-US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3623" y="586463"/>
            <a:ext cx="1551148" cy="1097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5220112" y="4385762"/>
            <a:ext cx="3951597" cy="203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Broad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coverage</a:t>
            </a:r>
          </a:p>
          <a:p>
            <a:pPr eaLnBrk="1" hangingPunct="1"/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TBW assuming J/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velocity</a:t>
            </a:r>
          </a:p>
          <a:p>
            <a:pPr marL="640080" lvl="1" indent="-182880" eaLnBrk="1" hangingPunct="1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zero (solid curve). Fit data well for all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altLang="zh-CN" baseline="-25000" dirty="0">
              <a:latin typeface="Times New Roman" pitchFamily="18" charset="0"/>
              <a:cs typeface="Times New Roman" pitchFamily="18" charset="0"/>
            </a:endParaRPr>
          </a:p>
          <a:p>
            <a:pPr marL="640080" lvl="1" indent="-182880" eaLnBrk="1" hangingPunct="1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same as light hadrons (dashed curve). Fit data at high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altLang="zh-CN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082" y="5248611"/>
            <a:ext cx="329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342900" eaLnBrk="1" hangingPunct="1">
              <a:buFont typeface="Wingdings" pitchFamily="2" charset="2"/>
              <a:buChar char="Ø"/>
            </a:pP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Much smaller radial flow?</a:t>
            </a:r>
          </a:p>
          <a:p>
            <a:pPr marL="57150" indent="-342900" eaLnBrk="1" hangingPunct="1">
              <a:buFont typeface="Wingdings" pitchFamily="2" charset="2"/>
              <a:buChar char="Ø"/>
            </a:pP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Regeneration at low </a:t>
            </a: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6584" y="5986056"/>
            <a:ext cx="3835291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1200" dirty="0" err="1">
                <a:latin typeface="Times New Roman" pitchFamily="18" charset="0"/>
              </a:rPr>
              <a:t>Tsallis</a:t>
            </a:r>
            <a:r>
              <a:rPr lang="en-US" altLang="zh-CN" sz="1200" dirty="0">
                <a:latin typeface="Times New Roman" pitchFamily="18" charset="0"/>
              </a:rPr>
              <a:t> Blast-Wave model: ZBT </a:t>
            </a:r>
            <a:r>
              <a:rPr lang="en-US" altLang="zh-CN" sz="1200" i="1" dirty="0">
                <a:latin typeface="Times New Roman" pitchFamily="18" charset="0"/>
              </a:rPr>
              <a:t>et al</a:t>
            </a:r>
            <a:r>
              <a:rPr lang="en-US" altLang="zh-CN" sz="1200" dirty="0">
                <a:latin typeface="Times New Roman" pitchFamily="18" charset="0"/>
              </a:rPr>
              <a:t>., </a:t>
            </a:r>
            <a:r>
              <a:rPr lang="en-US" altLang="zh-CN" sz="1200" dirty="0" smtClean="0">
                <a:latin typeface="Times New Roman" pitchFamily="18" charset="0"/>
              </a:rPr>
              <a:t>arXiv:1101.1912</a:t>
            </a:r>
            <a:r>
              <a:rPr lang="nb-NO" altLang="zh-CN" sz="1200" dirty="0" smtClean="0">
                <a:latin typeface="Times New Roman" pitchFamily="18" charset="0"/>
              </a:rPr>
              <a:t>.</a:t>
            </a:r>
            <a:endParaRPr lang="nb-NO" altLang="zh-CN" sz="1200" dirty="0">
              <a:latin typeface="Times New Roman" pitchFamily="18" charset="0"/>
            </a:endParaRPr>
          </a:p>
        </p:txBody>
      </p:sp>
      <p:pic>
        <p:nvPicPr>
          <p:cNvPr id="26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69" y="868680"/>
            <a:ext cx="4393468" cy="343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8040" y="1145295"/>
            <a:ext cx="1335809" cy="340383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198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 13107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/>
          <a:stretch/>
        </p:blipFill>
        <p:spPr bwMode="auto">
          <a:xfrm>
            <a:off x="5960065" y="1191847"/>
            <a:ext cx="3316905" cy="282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 8"/>
              <p:cNvSpPr txBox="1"/>
              <p:nvPr/>
            </p:nvSpPr>
            <p:spPr>
              <a:xfrm>
                <a:off x="320040" y="0"/>
                <a:ext cx="8646422" cy="65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J/</a:t>
                </a:r>
                <a:r>
                  <a:rPr lang="el-GR" altLang="zh-CN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sz="3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Suppression Pattern: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3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dependence</a:t>
                </a:r>
                <a:endPara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0"/>
                <a:ext cx="8646422" cy="651397"/>
              </a:xfrm>
              <a:prstGeom prst="rect">
                <a:avLst/>
              </a:prstGeom>
              <a:blipFill rotWithShape="1">
                <a:blip r:embed="rId3"/>
                <a:stretch>
                  <a:fillRect t="-1869" b="-2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 descr=" 3"/>
          <p:cNvSpPr txBox="1"/>
          <p:nvPr/>
        </p:nvSpPr>
        <p:spPr>
          <a:xfrm>
            <a:off x="154748" y="4044077"/>
            <a:ext cx="8349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High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less suppressed than low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</a:t>
            </a:r>
            <a:endParaRPr lang="en-US" dirty="0">
              <a:solidFill>
                <a:srgbClr val="0000FF"/>
              </a:solidFill>
              <a:latin typeface="Times New Roman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 panose="02020603050405020304" pitchFamily="18" charset="0"/>
              </a:rPr>
              <a:t>Cronin effect?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 panose="02020603050405020304" pitchFamily="18" charset="0"/>
              </a:rPr>
              <a:t>Longer formation time?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Different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dependence of R</a:t>
            </a:r>
            <a:r>
              <a:rPr lang="en-US" baseline="-25000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AA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on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at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LHC</a:t>
            </a:r>
            <a:endParaRPr lang="en-US" dirty="0">
              <a:solidFill>
                <a:srgbClr val="0000FF"/>
              </a:solidFill>
              <a:latin typeface="Times New Roman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suppression at lower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higher collision energies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regeneration picture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/>
                <a:cs typeface="Times New Roman" panose="02020603050405020304" pitchFamily="18" charset="0"/>
              </a:rPr>
              <a:t>Less </a:t>
            </a:r>
            <a:r>
              <a:rPr lang="en-US" dirty="0">
                <a:latin typeface="Times New Roman"/>
                <a:cs typeface="Times New Roman" panose="02020603050405020304" pitchFamily="18" charset="0"/>
              </a:rPr>
              <a:t>regeneration </a:t>
            </a:r>
            <a:r>
              <a:rPr lang="en-US" dirty="0" smtClean="0">
                <a:latin typeface="Times New Roman"/>
                <a:cs typeface="Times New Roman" panose="02020603050405020304" pitchFamily="18" charset="0"/>
              </a:rPr>
              <a:t>than </a:t>
            </a:r>
            <a:r>
              <a:rPr lang="en-US" dirty="0">
                <a:latin typeface="Times New Roman"/>
                <a:cs typeface="Times New Roman" panose="02020603050405020304" pitchFamily="18" charset="0"/>
              </a:rPr>
              <a:t>at LHC? </a:t>
            </a:r>
            <a:endParaRPr lang="en-US" dirty="0" smtClean="0">
              <a:latin typeface="Times New Roman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/>
                <a:cs typeface="Times New Roman" panose="02020603050405020304" pitchFamily="18" charset="0"/>
              </a:rPr>
              <a:t>or larger shadowing </a:t>
            </a:r>
            <a:r>
              <a:rPr lang="en-US" dirty="0" smtClean="0">
                <a:latin typeface="Times New Roman"/>
                <a:cs typeface="Times New Roman" panose="02020603050405020304" pitchFamily="18" charset="0"/>
              </a:rPr>
              <a:t>at </a:t>
            </a:r>
            <a:r>
              <a:rPr lang="en-US" dirty="0">
                <a:latin typeface="Times New Roman"/>
                <a:cs typeface="Times New Roman" panose="02020603050405020304" pitchFamily="18" charset="0"/>
              </a:rPr>
              <a:t>LHC?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 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 descr=" 13"/>
          <p:cNvSpPr txBox="1"/>
          <p:nvPr/>
        </p:nvSpPr>
        <p:spPr>
          <a:xfrm>
            <a:off x="6217306" y="954194"/>
            <a:ext cx="1447800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arXiv:1311.0214</a:t>
            </a:r>
            <a:endParaRPr lang="en-US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290" name="Picture 2" descr="https://drupal.star.bnl.gov/STAR/files/starpublications/189/fig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4" y="1137960"/>
            <a:ext cx="6021724" cy="28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15" name="TextBox 14" descr=" 15"/>
          <p:cNvSpPr txBox="1"/>
          <p:nvPr/>
        </p:nvSpPr>
        <p:spPr>
          <a:xfrm>
            <a:off x="1518420" y="968998"/>
            <a:ext cx="1642110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PLB 722(2013)55-62</a:t>
            </a:r>
            <a:endParaRPr lang="en-US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 descr=" 12"/>
          <p:cNvSpPr txBox="1"/>
          <p:nvPr/>
        </p:nvSpPr>
        <p:spPr>
          <a:xfrm>
            <a:off x="3200400" y="970695"/>
            <a:ext cx="1472774" cy="2308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CMS PAS HIN-12-014</a:t>
            </a:r>
            <a:endParaRPr lang="en-US" sz="9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9278" y="934264"/>
            <a:ext cx="6076570" cy="306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484840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SQM 2015</a:t>
            </a:r>
            <a:endParaRPr lang="en-US" altLang="zh-CN"/>
          </a:p>
        </p:txBody>
      </p:sp>
      <p:sp>
        <p:nvSpPr>
          <p:cNvPr id="5" name="TextBox 4" descr=" 8"/>
          <p:cNvSpPr txBox="1"/>
          <p:nvPr/>
        </p:nvSpPr>
        <p:spPr>
          <a:xfrm>
            <a:off x="341790" y="137160"/>
            <a:ext cx="86464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l-GR" altLang="zh-C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Elliptic Flow in 200 GeV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Au+Au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Collisions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https://drupal.star.bnl.gov/STAR/files/starpublications/192/fig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5" r="7282"/>
          <a:stretch/>
        </p:blipFill>
        <p:spPr bwMode="auto">
          <a:xfrm>
            <a:off x="-1" y="843514"/>
            <a:ext cx="4562919" cy="3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0617" y="4053549"/>
            <a:ext cx="43215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isfavors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case that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l-GR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2.0 GeV/c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 produced dominantly by coalescence from thermalized charm and anti-charm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quarks</a:t>
            </a:r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Finite v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from charm quark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coalescence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318" name="Picture 6" descr="https://drupal.star.bnl.gov/STAR/files/starpublications/192/fig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2"/>
          <a:stretch/>
        </p:blipFill>
        <p:spPr bwMode="auto">
          <a:xfrm>
            <a:off x="4526280" y="777240"/>
            <a:ext cx="4389120" cy="52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 descr=" 15"/>
          <p:cNvSpPr txBox="1"/>
          <p:nvPr/>
        </p:nvSpPr>
        <p:spPr>
          <a:xfrm>
            <a:off x="733425" y="711212"/>
            <a:ext cx="1924050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PRL 111, 052301 (2013)</a:t>
            </a:r>
            <a:endParaRPr lang="en-US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00400" y="4160520"/>
            <a:ext cx="2091811" cy="1371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292211" y="3429000"/>
            <a:ext cx="651389" cy="96012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9678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" y="731520"/>
            <a:ext cx="4145281" cy="2975600"/>
          </a:xfrm>
          <a:prstGeom prst="rect">
            <a:avLst/>
          </a:prstGeom>
        </p:spPr>
      </p:pic>
      <p:sp>
        <p:nvSpPr>
          <p:cNvPr id="18434" name="Text Box 1" descr=" 18434"/>
          <p:cNvSpPr txBox="1">
            <a:spLocks noChangeArrowheads="1"/>
          </p:cNvSpPr>
          <p:nvPr/>
        </p:nvSpPr>
        <p:spPr bwMode="auto">
          <a:xfrm>
            <a:off x="1125941" y="164178"/>
            <a:ext cx="6679649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113" tIns="42557" rIns="85113" bIns="42557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IN" altLang="en-US" sz="2400" b="1">
                <a:solidFill>
                  <a:srgbClr val="FFFFFF"/>
                </a:solidFill>
                <a:latin typeface="Times New Roman" pitchFamily="16" charset="0"/>
              </a:rPr>
              <a:t>Self-normalized Yields: </a:t>
            </a:r>
            <a:r>
              <a:rPr lang="en-IN" altLang="en-US" sz="2400" b="1">
                <a:solidFill>
                  <a:srgbClr val="FFFFFF"/>
                </a:solidFill>
                <a:latin typeface="Standard Symbols L" charset="2"/>
                <a:ea typeface="Standard Symbols L" charset="2"/>
                <a:cs typeface="Standard Symbols L" charset="2"/>
              </a:rPr>
              <a:t></a:t>
            </a:r>
            <a:r>
              <a:rPr lang="en-IN" altLang="en-US" sz="2400" b="1">
                <a:solidFill>
                  <a:srgbClr val="FFFFFF"/>
                </a:solidFill>
                <a:latin typeface="Times New Roman" pitchFamily="16" charset="0"/>
              </a:rPr>
              <a:t>(nS)/&lt;</a:t>
            </a:r>
            <a:r>
              <a:rPr lang="en-IN" altLang="en-US" sz="2400" b="1">
                <a:solidFill>
                  <a:srgbClr val="FFFFFF"/>
                </a:solidFill>
                <a:latin typeface="Standard Symbols L" charset="2"/>
                <a:ea typeface="Standard Symbols L" charset="2"/>
                <a:cs typeface="Standard Symbols L" charset="2"/>
              </a:rPr>
              <a:t></a:t>
            </a:r>
            <a:r>
              <a:rPr lang="en-IN" altLang="en-US" sz="2400" b="1">
                <a:solidFill>
                  <a:srgbClr val="FFFFFF"/>
                </a:solidFill>
                <a:latin typeface="Times New Roman" pitchFamily="16" charset="0"/>
              </a:rPr>
              <a:t>(nS)&gt; Vs N</a:t>
            </a:r>
            <a:r>
              <a:rPr lang="en-IN" altLang="en-US" sz="2400" b="1" baseline="-33000">
                <a:solidFill>
                  <a:srgbClr val="FFFFFF"/>
                </a:solidFill>
                <a:latin typeface="Times New Roman" pitchFamily="16" charset="0"/>
              </a:rPr>
              <a:t>tracks</a:t>
            </a:r>
          </a:p>
        </p:txBody>
      </p:sp>
      <p:sp>
        <p:nvSpPr>
          <p:cNvPr id="18" name="TextBox 17" descr=" 18"/>
          <p:cNvSpPr txBox="1"/>
          <p:nvPr/>
        </p:nvSpPr>
        <p:spPr>
          <a:xfrm>
            <a:off x="152399" y="82319"/>
            <a:ext cx="8839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Suppression vs.</a:t>
            </a:r>
            <a:r>
              <a:rPr 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3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Au+Au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Collisions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 descr=" 19"/>
          <p:cNvSpPr txBox="1">
            <a:spLocks noChangeArrowheads="1"/>
          </p:cNvSpPr>
          <p:nvPr/>
        </p:nvSpPr>
        <p:spPr bwMode="auto">
          <a:xfrm>
            <a:off x="7179692" y="602015"/>
            <a:ext cx="1403549" cy="23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113" tIns="42557" rIns="85113" bIns="42557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>
              <a:buClrTx/>
              <a:buFontTx/>
              <a:buNone/>
            </a:pPr>
            <a:endParaRPr lang="en-IN" altLang="en-US" sz="1100" b="1" dirty="0">
              <a:solidFill>
                <a:srgbClr val="0000FF"/>
              </a:solidFill>
              <a:latin typeface="Times New Roman" pitchFamily="1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 4"/>
              <p:cNvSpPr txBox="1"/>
              <p:nvPr/>
            </p:nvSpPr>
            <p:spPr>
              <a:xfrm>
                <a:off x="563880" y="3611880"/>
                <a:ext cx="3749040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IN" altLang="en-US" dirty="0" smtClean="0">
                    <a:solidFill>
                      <a:srgbClr val="000000"/>
                    </a:solidFill>
                    <a:latin typeface="Times New Roman"/>
                  </a:rPr>
                  <a:t>Measurement up to ~4GeV/c for low energies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IN" altLang="en-US" dirty="0" smtClean="0">
                    <a:solidFill>
                      <a:srgbClr val="000000"/>
                    </a:solidFill>
                    <a:latin typeface="Times New Roman"/>
                  </a:rPr>
                  <a:t>pp baseline for 39 and 62.4 GeV is from CEM calculation </a:t>
                </a:r>
                <a:endParaRPr lang="en-IN" altLang="en-US" dirty="0" smtClean="0">
                  <a:solidFill>
                    <a:srgbClr val="000000"/>
                  </a:solidFill>
                  <a:latin typeface="Times New Roman" pitchFamily="16" charset="0"/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q"/>
                </a:pPr>
                <a:r>
                  <a:rPr lang="en-IN" alt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significant energy dependence for R</a:t>
                </a:r>
                <a:r>
                  <a:rPr lang="en-IN" altLang="en-US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:r>
                  <a:rPr lang="en-IN" alt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IN" altLang="en-US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IN" altLang="en-US" baseline="-250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endParaRPr lang="en-IN" altLang="en-US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q"/>
                </a:pPr>
                <a:r>
                  <a:rPr lang="en-IN" alt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can be described by theoretical calculations</a:t>
                </a:r>
                <a:r>
                  <a:rPr lang="en-IN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alt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:r>
                  <a:rPr lang="en-IN" altLang="en-US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color</a:t>
                </a:r>
                <a:r>
                  <a:rPr lang="en-IN" alt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screening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alt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alt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recombination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IN" altLang="en-US" sz="1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 Zhao, R. Rapp, PRC82,064905 (2010) and private communication</a:t>
                </a:r>
              </a:p>
            </p:txBody>
          </p:sp>
        </mc:Choice>
        <mc:Fallback xmlns="">
          <p:sp>
            <p:nvSpPr>
              <p:cNvPr id="4" name="TextBox 3" descr="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3611880"/>
                <a:ext cx="3749040" cy="2893100"/>
              </a:xfrm>
              <a:prstGeom prst="rect">
                <a:avLst/>
              </a:prstGeom>
              <a:blipFill rotWithShape="0">
                <a:blip r:embed="rId4"/>
                <a:stretch>
                  <a:fillRect l="-1138" t="-1266" r="-325" b="-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SQM 2015</a:t>
            </a:r>
            <a:endParaRPr lang="en-US" altLang="zh-C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grpSp>
        <p:nvGrpSpPr>
          <p:cNvPr id="3" name="Group 2"/>
          <p:cNvGrpSpPr/>
          <p:nvPr/>
        </p:nvGrpSpPr>
        <p:grpSpPr>
          <a:xfrm>
            <a:off x="4649470" y="777240"/>
            <a:ext cx="4174490" cy="2993813"/>
            <a:chOff x="4649470" y="777240"/>
            <a:chExt cx="4174490" cy="2993813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470" y="777240"/>
              <a:ext cx="4174490" cy="2993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7462" y="2229216"/>
              <a:ext cx="1335809" cy="340383"/>
            </a:xfrm>
            <a:prstGeom prst="rect">
              <a:avLst/>
            </a:prstGeom>
            <a:noFill/>
          </p:spPr>
        </p:pic>
      </p:grpSp>
      <p:grpSp>
        <p:nvGrpSpPr>
          <p:cNvPr id="2" name="Group 1"/>
          <p:cNvGrpSpPr/>
          <p:nvPr/>
        </p:nvGrpSpPr>
        <p:grpSpPr>
          <a:xfrm>
            <a:off x="4646621" y="3692056"/>
            <a:ext cx="4222423" cy="3165944"/>
            <a:chOff x="4646621" y="3692056"/>
            <a:chExt cx="4222423" cy="3165944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621" y="3692056"/>
              <a:ext cx="4222423" cy="3165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37685" y="4440556"/>
              <a:ext cx="1335809" cy="340383"/>
            </a:xfrm>
            <a:prstGeom prst="rect">
              <a:avLst/>
            </a:prstGeom>
            <a:noFill/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6 - 11,  2015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891375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55957</TotalTime>
  <Words>2541</Words>
  <Application>Microsoft Office PowerPoint</Application>
  <PresentationFormat>On-screen Show (4:3)</PresentationFormat>
  <Paragraphs>493</Paragraphs>
  <Slides>33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VISIO</vt:lpstr>
      <vt:lpstr>PowerPoint Presentation</vt:lpstr>
      <vt:lpstr>PowerPoint Presentation</vt:lpstr>
      <vt:lpstr>Quarkonium Suppression: “Smoking Gun” for QGP</vt:lpstr>
      <vt:lpstr>The life of Quarkonia in the Medium can be Complicated</vt:lpstr>
      <vt:lpstr>PowerPoint Presentation</vt:lpstr>
      <vt:lpstr>J/ψ RAA in 200 GeV Au+Au Collisions</vt:lpstr>
      <vt:lpstr>PowerPoint Presentation</vt:lpstr>
      <vt:lpstr>PowerPoint Presentation</vt:lpstr>
      <vt:lpstr>PowerPoint Presentation</vt:lpstr>
      <vt:lpstr>J/y Production in p+p Collisions</vt:lpstr>
      <vt:lpstr>PowerPoint Presentation</vt:lpstr>
      <vt:lpstr>PowerPoint Presentation</vt:lpstr>
      <vt:lpstr>PowerPoint Presentation</vt:lpstr>
      <vt:lpstr>Essential to understand Open Heavy Flavor Production</vt:lpstr>
      <vt:lpstr>PowerPoint Presentation</vt:lpstr>
      <vt:lpstr>D0 Signal in Au+Au 200 GeV</vt:lpstr>
      <vt:lpstr>Centrality dependence of D0 Suppression in Au+Au 200 GeV</vt:lpstr>
      <vt:lpstr>Enhancement of D0 production at Intermediate pT in Au+Au 200 GeV</vt:lpstr>
      <vt:lpstr>Ncoll Scaling of D0 Production in Au+Au 200 GeV</vt:lpstr>
      <vt:lpstr>Non-photonic Electron RAA in Au+Au 200 GeV</vt:lpstr>
      <vt:lpstr>PowerPoint Presentation</vt:lpstr>
      <vt:lpstr>PowerPoint Presentation</vt:lpstr>
      <vt:lpstr>New Era of Heavy Flavor Measurement at STAR</vt:lpstr>
      <vt:lpstr>Summary</vt:lpstr>
      <vt:lpstr>Backup Slides</vt:lpstr>
      <vt:lpstr>PowerPoint Presentation</vt:lpstr>
      <vt:lpstr>PowerPoint Presentation</vt:lpstr>
      <vt:lpstr>PowerPoint Presentation</vt:lpstr>
      <vt:lpstr>PowerPoint Presentation</vt:lpstr>
      <vt:lpstr>Suppression in Pb+Pb is a final state effect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wxie</dc:creator>
  <cp:lastModifiedBy>wxie</cp:lastModifiedBy>
  <cp:revision>6062</cp:revision>
  <dcterms:created xsi:type="dcterms:W3CDTF">1601-01-01T00:00:00Z</dcterms:created>
  <dcterms:modified xsi:type="dcterms:W3CDTF">2015-07-08T20:44:28Z</dcterms:modified>
</cp:coreProperties>
</file>