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61" r:id="rId2"/>
  </p:sldMasterIdLst>
  <p:notesMasterIdLst>
    <p:notesMasterId r:id="rId47"/>
  </p:notesMasterIdLst>
  <p:handoutMasterIdLst>
    <p:handoutMasterId r:id="rId48"/>
  </p:handoutMasterIdLst>
  <p:sldIdLst>
    <p:sldId id="1022" r:id="rId3"/>
    <p:sldId id="838" r:id="rId4"/>
    <p:sldId id="1023" r:id="rId5"/>
    <p:sldId id="975" r:id="rId6"/>
    <p:sldId id="980" r:id="rId7"/>
    <p:sldId id="974" r:id="rId8"/>
    <p:sldId id="1094" r:id="rId9"/>
    <p:sldId id="1037" r:id="rId10"/>
    <p:sldId id="1040" r:id="rId11"/>
    <p:sldId id="1039" r:id="rId12"/>
    <p:sldId id="990" r:id="rId13"/>
    <p:sldId id="1098" r:id="rId14"/>
    <p:sldId id="1097" r:id="rId15"/>
    <p:sldId id="1041" r:id="rId16"/>
    <p:sldId id="1042" r:id="rId17"/>
    <p:sldId id="1043" r:id="rId18"/>
    <p:sldId id="1044" r:id="rId19"/>
    <p:sldId id="1045" r:id="rId20"/>
    <p:sldId id="1100" r:id="rId21"/>
    <p:sldId id="1047" r:id="rId22"/>
    <p:sldId id="1048" r:id="rId23"/>
    <p:sldId id="1049" r:id="rId24"/>
    <p:sldId id="1104" r:id="rId25"/>
    <p:sldId id="1092" r:id="rId26"/>
    <p:sldId id="1101" r:id="rId27"/>
    <p:sldId id="1050" r:id="rId28"/>
    <p:sldId id="1102" r:id="rId29"/>
    <p:sldId id="1052" r:id="rId30"/>
    <p:sldId id="1053" r:id="rId31"/>
    <p:sldId id="1054" r:id="rId32"/>
    <p:sldId id="1103" r:id="rId33"/>
    <p:sldId id="1076" r:id="rId34"/>
    <p:sldId id="1095" r:id="rId35"/>
    <p:sldId id="1077" r:id="rId36"/>
    <p:sldId id="1018" r:id="rId37"/>
    <p:sldId id="1017" r:id="rId38"/>
    <p:sldId id="1081" r:id="rId39"/>
    <p:sldId id="1096" r:id="rId40"/>
    <p:sldId id="1078" r:id="rId41"/>
    <p:sldId id="1093" r:id="rId42"/>
    <p:sldId id="1079" r:id="rId43"/>
    <p:sldId id="1099" r:id="rId44"/>
    <p:sldId id="1082" r:id="rId45"/>
    <p:sldId id="872" r:id="rId46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Bookman Old Style" panose="020506040505050202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SimSun" panose="020B0604020202020204" charset="-122"/>
      <p:regular r:id="rId65"/>
    </p:embeddedFont>
    <p:embeddedFont>
      <p:font typeface="Arial Narrow" panose="020B0606020202030204" pitchFamily="34" charset="0"/>
      <p:regular r:id="rId66"/>
      <p:bold r:id="rId67"/>
      <p:italic r:id="rId68"/>
      <p:boldItalic r:id="rId69"/>
    </p:embeddedFont>
    <p:embeddedFont>
      <p:font typeface="Rockwell" panose="02060603020205020403" pitchFamily="18" charset="0"/>
      <p:regular r:id="rId70"/>
      <p:bold r:id="rId71"/>
      <p:italic r:id="rId72"/>
      <p:boldItalic r:id="rId73"/>
    </p:embeddedFont>
    <p:embeddedFont>
      <p:font typeface="Arial Unicode MS" panose="020B0604020202020204" pitchFamily="34" charset="-128"/>
      <p:regular r:id="rId74"/>
    </p:embeddedFont>
    <p:embeddedFont>
      <p:font typeface="Comic Sans MS" panose="030F0702030302020204" pitchFamily="66" charset="0"/>
      <p:regular r:id="rId75"/>
      <p:bold r:id="rId76"/>
    </p:embeddedFont>
    <p:embeddedFont>
      <p:font typeface="Tahoma" panose="020B0604030504040204" pitchFamily="34" charset="0"/>
      <p:regular r:id="rId77"/>
      <p:bold r:id="rId7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00"/>
    <a:srgbClr val="3366FF"/>
    <a:srgbClr val="FF99FF"/>
    <a:srgbClr val="00FF99"/>
    <a:srgbClr val="00CC00"/>
    <a:srgbClr val="006600"/>
    <a:srgbClr val="000066"/>
    <a:srgbClr val="DDDDDD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5" autoAdjust="0"/>
    <p:restoredTop sz="98432" autoAdjust="0"/>
  </p:normalViewPr>
  <p:slideViewPr>
    <p:cSldViewPr snapToGrid="0">
      <p:cViewPr>
        <p:scale>
          <a:sx n="69" d="100"/>
          <a:sy n="69" d="100"/>
        </p:scale>
        <p:origin x="-75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font" Target="fonts/font28.fntdata"/><Relationship Id="rId7" Type="http://schemas.openxmlformats.org/officeDocument/2006/relationships/slide" Target="slides/slide5.xml"/><Relationship Id="rId71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3.fntdata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B0A66B3E-7440-48F7-88A1-B6DB6BEDFEEB}" type="datetimeFigureOut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80FB4340-DDD1-4823-8A90-AF3DB4B42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42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4423AF-BF1D-4E63-ADBA-A6EFA0688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Bookman Old Style" pitchFamily="18" charset="0"/>
        <a:cs typeface="Bookman Old Style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Bookman Old Style" pitchFamily="18" charset="0"/>
        <a:cs typeface="Bookman Old Style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Bookman Old Style" pitchFamily="18" charset="0"/>
        <a:cs typeface="Bookman Old Style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Bookman Old Style" pitchFamily="18" charset="0"/>
        <a:cs typeface="Bookman Old Style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Bookman Old Style" pitchFamily="18" charset="0"/>
        <a:cs typeface="Bookman Old Style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0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BA6C9-5151-4FB4-A715-AD00DA511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03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7BE-FF83-4E15-8FDD-E07942F27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2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74342-5118-45CD-8EED-19110209E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2E3E-EC1B-4381-A6FB-E942E87F66AD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6786B-5948-4E51-BB8F-374990281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475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2FAB-5D54-46E4-B146-44ECAD876CCC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251B-78D5-4A3F-BC1E-E60C5DEC4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5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86C0-479E-4275-BB6A-42FEB7DE96C9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183A-E4A7-4102-AE7E-BF1F61218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3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A721-6206-48FD-B59A-AB39ED7A4434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E8EE-AD7A-4806-9C59-1D1565C1E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56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BBEB-B54C-4CA6-BCB1-502D3C1FD282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684E-1862-4D87-8110-8593C5A34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41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018D-8F00-4281-A3C2-4D16A09087FD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7FFFE-98DE-421D-8912-B93501759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09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D46D1-2EBA-4C35-9553-BCEC927C72FF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EA6B-6250-43B7-9A04-8C2D5CAE5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69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35A2A-BEA5-4EAA-B1AA-3462A0D24094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5E33-4174-4322-A4C0-1EF8555AB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4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EE07B-4D6C-4942-B5B2-9D2E1F965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87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D4776-CE58-4AF6-9C02-7E532F688FD4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7E57-1EDA-4EE1-B1DB-5668B8FAD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91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5D51-3301-485B-A1C3-4CB3E851F936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4E3C-42EA-4288-9DBB-C5F7EEE10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08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E23F6-946F-4312-BD63-81E7E3E7C161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624B-614B-4BF7-A692-C775F346B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8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AC361-A963-48B8-AC28-5CD22C25D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2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F4F9E-77A4-44D5-B0B8-BA83DCC41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6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F5603-1036-4992-BA9D-051D13914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18B4-3BF4-4C81-8A6B-4CF393067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62ADA-A26B-4D56-88D4-6B2CC0259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4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31A85-9BC4-486A-9CCA-E96AA61A1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9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E5A75-C52B-4D34-A736-3A3C520B2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2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DA4BC14-34DB-46EF-93F1-3573B9D3E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00FCD9-C017-4EF1-B62D-6F8B68F3BAC8}" type="datetime1">
              <a:rPr lang="ru-RU"/>
              <a:pPr>
                <a:defRPr/>
              </a:pPr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315242-6304-4716-92C6-0A636910E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ookman Old Style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5.wm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11" Type="http://schemas.openxmlformats.org/officeDocument/2006/relationships/image" Target="../media/image1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12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2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Relationship Id="rId1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92768"/>
            <a:ext cx="9144000" cy="5633435"/>
            <a:chOff x="0" y="92768"/>
            <a:chExt cx="9144000" cy="5633435"/>
          </a:xfrm>
        </p:grpSpPr>
        <p:sp>
          <p:nvSpPr>
            <p:cNvPr id="3077" name="Rectangle 81"/>
            <p:cNvSpPr>
              <a:spLocks noChangeArrowheads="1"/>
            </p:cNvSpPr>
            <p:nvPr/>
          </p:nvSpPr>
          <p:spPr bwMode="auto">
            <a:xfrm>
              <a:off x="0" y="1294220"/>
              <a:ext cx="9144000" cy="443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Three Stages </a:t>
              </a:r>
            </a:p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of </a:t>
              </a:r>
            </a:p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The NICA Accelerator Complex </a:t>
              </a:r>
            </a:p>
            <a:p>
              <a:pPr algn="ctr"/>
              <a:endParaRPr lang="en-US" altLang="ru-RU" sz="8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ru-RU" sz="2800" b="1" dirty="0" smtClean="0">
                  <a:solidFill>
                    <a:srgbClr val="FF0000"/>
                  </a:solidFill>
                </a:rPr>
                <a:t>N</a:t>
              </a:r>
              <a:r>
                <a:rPr lang="en-US" altLang="ru-RU" sz="2800" b="1" dirty="0" smtClean="0">
                  <a:solidFill>
                    <a:srgbClr val="0000CC"/>
                  </a:solidFill>
                </a:rPr>
                <a:t>uclotron-based 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I</a:t>
              </a:r>
              <a:r>
                <a:rPr lang="en-US" altLang="ru-RU" sz="2800" b="1" dirty="0">
                  <a:solidFill>
                    <a:srgbClr val="0000CC"/>
                  </a:solidFill>
                </a:rPr>
                <a:t>on 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C</a:t>
              </a:r>
              <a:r>
                <a:rPr lang="en-US" altLang="ru-RU" sz="2800" b="1" dirty="0">
                  <a:solidFill>
                    <a:srgbClr val="0000CC"/>
                  </a:solidFill>
                </a:rPr>
                <a:t>ollider</a:t>
              </a:r>
              <a:r>
                <a:rPr lang="ru-RU" altLang="ru-RU" sz="2800" b="1" dirty="0">
                  <a:solidFill>
                    <a:srgbClr val="0000CC"/>
                  </a:solidFill>
                </a:rPr>
                <a:t> </a:t>
              </a:r>
              <a:r>
                <a:rPr lang="en-US" altLang="ru-RU" sz="2800" b="1" dirty="0" err="1">
                  <a:solidFill>
                    <a:srgbClr val="0000CC"/>
                  </a:solidFill>
                </a:rPr>
                <a:t>f</a:t>
              </a:r>
              <a:r>
                <a:rPr lang="en-US" altLang="ru-RU" sz="2800" b="1" dirty="0" err="1">
                  <a:solidFill>
                    <a:srgbClr val="FF0000"/>
                  </a:solidFill>
                </a:rPr>
                <a:t>A</a:t>
              </a:r>
              <a:r>
                <a:rPr lang="en-US" altLang="ru-RU" sz="2800" b="1" dirty="0" err="1">
                  <a:solidFill>
                    <a:srgbClr val="0000CC"/>
                  </a:solidFill>
                </a:rPr>
                <a:t>cility</a:t>
              </a:r>
              <a:endParaRPr lang="en-US" altLang="ru-RU" sz="2800" b="1" dirty="0">
                <a:solidFill>
                  <a:srgbClr val="0000CC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ru-RU" sz="1000" b="1" dirty="0" smtClean="0">
                <a:solidFill>
                  <a:srgbClr val="FF33CC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ru-RU" sz="1000" b="1" dirty="0" smtClean="0">
                <a:solidFill>
                  <a:srgbClr val="FF33CC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ru-RU" sz="24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US" altLang="ru-RU" sz="2400" b="1" dirty="0" smtClean="0">
                  <a:solidFill>
                    <a:srgbClr val="0000CC"/>
                  </a:solidFill>
                </a:rPr>
                <a:t> for NICA </a:t>
              </a:r>
              <a:r>
                <a:rPr lang="en-US" altLang="ru-RU" sz="2400" b="1" dirty="0">
                  <a:solidFill>
                    <a:srgbClr val="0000CC"/>
                  </a:solidFill>
                </a:rPr>
                <a:t>A</a:t>
              </a:r>
              <a:r>
                <a:rPr lang="en-US" altLang="ru-RU" sz="2400" b="1" dirty="0" smtClean="0">
                  <a:solidFill>
                    <a:srgbClr val="0000CC"/>
                  </a:solidFill>
                </a:rPr>
                <a:t>ccelerator Group</a:t>
              </a:r>
            </a:p>
            <a:p>
              <a:pPr algn="ctr">
                <a:lnSpc>
                  <a:spcPct val="150000"/>
                </a:lnSpc>
              </a:pPr>
              <a:endParaRPr lang="en-US" altLang="ru-RU" sz="800" b="1" dirty="0">
                <a:solidFill>
                  <a:srgbClr val="FF33CC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altLang="ru-RU" sz="2000" b="1" dirty="0" smtClean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ru-RU" sz="2000" b="1" dirty="0" smtClean="0">
                  <a:solidFill>
                    <a:srgbClr val="0000CC"/>
                  </a:solidFill>
                </a:rPr>
                <a:t>JINR</a:t>
              </a:r>
              <a:r>
                <a:rPr lang="en-US" altLang="ru-RU" sz="2000" b="1" dirty="0">
                  <a:solidFill>
                    <a:srgbClr val="0000CC"/>
                  </a:solidFill>
                </a:rPr>
                <a:t>, </a:t>
              </a:r>
              <a:r>
                <a:rPr lang="en-US" altLang="ru-RU" sz="2000" b="1" dirty="0" err="1">
                  <a:solidFill>
                    <a:srgbClr val="0000CC"/>
                  </a:solidFill>
                </a:rPr>
                <a:t>Dubna</a:t>
              </a:r>
              <a:endParaRPr lang="ru-RU" altLang="ru-RU" sz="2000" b="1" dirty="0">
                <a:solidFill>
                  <a:srgbClr val="0000CC"/>
                </a:solidFill>
                <a:cs typeface="Arial" pitchFamily="34" charset="0"/>
              </a:endParaRPr>
            </a:p>
          </p:txBody>
        </p:sp>
        <p:sp>
          <p:nvSpPr>
            <p:cNvPr id="3078" name="Rectangle 81"/>
            <p:cNvSpPr>
              <a:spLocks noChangeArrowheads="1"/>
            </p:cNvSpPr>
            <p:nvPr/>
          </p:nvSpPr>
          <p:spPr bwMode="auto">
            <a:xfrm>
              <a:off x="0" y="92768"/>
              <a:ext cx="91440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sz="1200" b="1" dirty="0" smtClean="0"/>
            </a:p>
            <a:p>
              <a:pPr algn="ctr"/>
              <a:r>
                <a:rPr lang="en-US" sz="2400" b="1" dirty="0" smtClean="0">
                  <a:solidFill>
                    <a:srgbClr val="0000CC"/>
                  </a:solidFill>
                </a:rPr>
                <a:t>Strangeness in Quark Matter 2015 </a:t>
              </a:r>
              <a:endParaRPr lang="en-US" sz="2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0000CC"/>
                  </a:solidFill>
                </a:rPr>
                <a:t>6-11 July 2015 </a:t>
              </a:r>
              <a:endParaRPr lang="ru-RU" sz="20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4522E-8A39-4039-8E26-ACF956B1D65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9F555BC7-271A-4C23-A8C5-778BB57E5474}" type="slidenum">
              <a:rPr lang="ru-RU" altLang="ru-RU" sz="1200" smtClean="0"/>
              <a:pPr eaLnBrk="0" hangingPunct="0"/>
              <a:t>10</a:t>
            </a:fld>
            <a:endParaRPr lang="ru-RU" altLang="ru-RU" sz="1200" smtClean="0"/>
          </a:p>
        </p:txBody>
      </p:sp>
      <p:grpSp>
        <p:nvGrpSpPr>
          <p:cNvPr id="36867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36925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6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68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0" hangingPunct="0"/>
            <a:fld id="{946E02BE-6265-427B-96C8-FCE4A7E6914F}" type="slidenum">
              <a:rPr lang="ru-RU" altLang="ru-RU" sz="1200"/>
              <a:pPr algn="r" eaLnBrk="0" hangingPunct="0"/>
              <a:t>10</a:t>
            </a:fld>
            <a:endParaRPr lang="ru-RU" altLang="ru-RU" sz="1200"/>
          </a:p>
        </p:txBody>
      </p:sp>
      <p:grpSp>
        <p:nvGrpSpPr>
          <p:cNvPr id="36869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36923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4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871" name="Group 2"/>
          <p:cNvGrpSpPr>
            <a:grpSpLocks/>
          </p:cNvGrpSpPr>
          <p:nvPr/>
        </p:nvGrpSpPr>
        <p:grpSpPr bwMode="auto">
          <a:xfrm>
            <a:off x="733425" y="4022725"/>
            <a:ext cx="2884488" cy="2405063"/>
            <a:chOff x="365" y="1900"/>
            <a:chExt cx="1817" cy="1515"/>
          </a:xfrm>
        </p:grpSpPr>
        <p:sp>
          <p:nvSpPr>
            <p:cNvPr id="36917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altLang="ru-RU" baseline="30000"/>
            </a:p>
          </p:txBody>
        </p:sp>
        <p:sp>
          <p:nvSpPr>
            <p:cNvPr id="36918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 u="sng" dirty="0">
                  <a:solidFill>
                    <a:srgbClr val="FF0000"/>
                  </a:solidFill>
                </a:rPr>
                <a:t>Nuclotron (45 Tm)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injection of one bunch 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of </a:t>
              </a:r>
              <a:r>
                <a:rPr lang="en-US" altLang="ru-RU" sz="1600" b="1" dirty="0">
                  <a:solidFill>
                    <a:srgbClr val="000066"/>
                  </a:solidFill>
                  <a:sym typeface="Symbol"/>
                </a:rPr>
                <a:t></a:t>
              </a:r>
              <a:r>
                <a:rPr lang="en-US" altLang="ru-RU" sz="1600" b="1" dirty="0" smtClean="0">
                  <a:solidFill>
                    <a:srgbClr val="000066"/>
                  </a:solidFill>
                  <a:sym typeface="Symbol"/>
                </a:rPr>
                <a:t> </a:t>
              </a:r>
              <a:r>
                <a:rPr lang="en-US" altLang="ru-RU" sz="1600" b="1" dirty="0" smtClean="0">
                  <a:solidFill>
                    <a:srgbClr val="000066"/>
                  </a:solidFill>
                  <a:sym typeface="Apple Chancery"/>
                </a:rPr>
                <a:t>2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×10</a:t>
              </a:r>
              <a:r>
                <a:rPr lang="en-US" altLang="ru-RU" sz="1600" b="1" baseline="30000" dirty="0" smtClean="0">
                  <a:solidFill>
                    <a:srgbClr val="000066"/>
                  </a:solidFill>
                </a:rPr>
                <a:t>9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ions,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acceleration up to 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1 - 4.5 GeV/u max.</a:t>
              </a:r>
              <a:endParaRPr lang="ru-RU" altLang="ru-RU" sz="16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872" name="Group 5"/>
          <p:cNvGrpSpPr>
            <a:grpSpLocks/>
          </p:cNvGrpSpPr>
          <p:nvPr/>
        </p:nvGrpSpPr>
        <p:grpSpPr bwMode="auto">
          <a:xfrm>
            <a:off x="4360863" y="1458913"/>
            <a:ext cx="4783137" cy="622300"/>
            <a:chOff x="2624" y="685"/>
            <a:chExt cx="2997" cy="392"/>
          </a:xfrm>
        </p:grpSpPr>
        <p:sp>
          <p:nvSpPr>
            <p:cNvPr id="36913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Linac LU</a:t>
              </a:r>
              <a:r>
                <a:rPr lang="ru-RU" altLang="ru-RU" sz="1600" b="1">
                  <a:solidFill>
                    <a:srgbClr val="FF0000"/>
                  </a:solidFill>
                </a:rPr>
                <a:t>-20</a:t>
              </a:r>
            </a:p>
          </p:txBody>
        </p:sp>
        <p:sp>
          <p:nvSpPr>
            <p:cNvPr id="36914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Ion sources</a:t>
              </a:r>
              <a:endParaRPr lang="ru-RU" altLang="ru-RU" sz="1600" b="1">
                <a:solidFill>
                  <a:srgbClr val="FF0000"/>
                </a:solidFill>
              </a:endParaRPr>
            </a:p>
          </p:txBody>
        </p:sp>
        <p:sp>
          <p:nvSpPr>
            <p:cNvPr id="36915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16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4" name="Group 10"/>
          <p:cNvGrpSpPr>
            <a:grpSpLocks/>
          </p:cNvGrpSpPr>
          <p:nvPr/>
        </p:nvGrpSpPr>
        <p:grpSpPr bwMode="auto">
          <a:xfrm>
            <a:off x="3541713" y="2112963"/>
            <a:ext cx="5311775" cy="3005137"/>
            <a:chOff x="2118" y="1097"/>
            <a:chExt cx="3346" cy="1893"/>
          </a:xfrm>
          <a:solidFill>
            <a:schemeClr val="bg1"/>
          </a:solidFill>
        </p:grpSpPr>
        <p:sp>
          <p:nvSpPr>
            <p:cNvPr id="95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grp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b="1" u="sng" smtClean="0">
                <a:solidFill>
                  <a:srgbClr val="FF0000"/>
                </a:solidFill>
              </a:endParaRPr>
            </a:p>
            <a:p>
              <a:pPr algn="ctr" eaLnBrk="1" hangingPunct="1">
                <a:defRPr/>
              </a:pPr>
              <a:r>
                <a:rPr lang="en-US" b="1" u="sng" smtClean="0">
                  <a:solidFill>
                    <a:srgbClr val="FF0000"/>
                  </a:solidFill>
                </a:rPr>
                <a:t>Fixed Target Area</a:t>
              </a:r>
              <a:endParaRPr lang="ru-RU" sz="1600" b="1" smtClean="0">
                <a:solidFill>
                  <a:srgbClr val="000066"/>
                </a:solidFill>
              </a:endParaRPr>
            </a:p>
          </p:txBody>
        </p:sp>
      </p:grpSp>
      <p:grpSp>
        <p:nvGrpSpPr>
          <p:cNvPr id="103" name="Group 17"/>
          <p:cNvGrpSpPr>
            <a:grpSpLocks/>
          </p:cNvGrpSpPr>
          <p:nvPr/>
        </p:nvGrpSpPr>
        <p:grpSpPr bwMode="auto">
          <a:xfrm>
            <a:off x="381000" y="1171575"/>
            <a:ext cx="3586163" cy="2406650"/>
            <a:chOff x="135" y="328"/>
            <a:chExt cx="2259" cy="1516"/>
          </a:xfrm>
        </p:grpSpPr>
        <p:sp>
          <p:nvSpPr>
            <p:cNvPr id="36911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altLang="ru-RU" baseline="30000"/>
            </a:p>
          </p:txBody>
        </p:sp>
        <p:sp>
          <p:nvSpPr>
            <p:cNvPr id="36912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 u="sng" dirty="0">
                  <a:solidFill>
                    <a:srgbClr val="FF0000"/>
                  </a:solidFill>
                </a:rPr>
                <a:t>Booster (25 Tm)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1</a:t>
              </a:r>
              <a:r>
                <a:rPr lang="ru-RU" altLang="ru-RU" sz="1600" b="1" dirty="0">
                  <a:solidFill>
                    <a:srgbClr val="000066"/>
                  </a:solidFill>
                </a:rPr>
                <a:t>(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2-</a:t>
              </a:r>
              <a:r>
                <a:rPr lang="ru-RU" altLang="ru-RU" sz="1600" b="1" dirty="0">
                  <a:solidFill>
                    <a:srgbClr val="000066"/>
                  </a:solidFill>
                </a:rPr>
                <a:t>3)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 single-turn injection, 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storage of (</a:t>
              </a:r>
              <a:r>
                <a:rPr lang="ru-RU" altLang="ru-RU" sz="1600" b="1" dirty="0">
                  <a:solidFill>
                    <a:srgbClr val="000066"/>
                  </a:solidFill>
                </a:rPr>
                <a:t>2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dirty="0" smtClean="0">
                  <a:solidFill>
                    <a:srgbClr val="000066"/>
                  </a:solidFill>
                  <a:sym typeface="Symbol"/>
                </a:rPr>
                <a:t>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4)×10</a:t>
              </a:r>
              <a:r>
                <a:rPr lang="en-US" altLang="ru-RU" sz="1600" b="1" baseline="30000" dirty="0">
                  <a:solidFill>
                    <a:srgbClr val="000066"/>
                  </a:solidFill>
                </a:rPr>
                <a:t>9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 ions,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acceleration up to 100 MeV/u,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electron cooling, acceleration </a:t>
              </a:r>
            </a:p>
            <a:p>
              <a:pPr algn="ctr"/>
              <a:r>
                <a:rPr lang="en-US" altLang="ru-RU" sz="1600" b="1" dirty="0">
                  <a:solidFill>
                    <a:srgbClr val="000066"/>
                  </a:solidFill>
                </a:rPr>
                <a:t>up to 600 MeV/u</a:t>
              </a:r>
              <a:endParaRPr lang="ru-RU" altLang="ru-RU" sz="1600" b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106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7" name="Line 89"/>
          <p:cNvSpPr>
            <a:spLocks noChangeShapeType="1"/>
          </p:cNvSpPr>
          <p:nvPr/>
        </p:nvSpPr>
        <p:spPr bwMode="auto">
          <a:xfrm>
            <a:off x="665163" y="3892550"/>
            <a:ext cx="261937" cy="1714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8" name="Group 22"/>
          <p:cNvGrpSpPr>
            <a:grpSpLocks/>
          </p:cNvGrpSpPr>
          <p:nvPr/>
        </p:nvGrpSpPr>
        <p:grpSpPr bwMode="auto">
          <a:xfrm>
            <a:off x="3381375" y="4799013"/>
            <a:ext cx="1439863" cy="1243012"/>
            <a:chOff x="2017" y="2789"/>
            <a:chExt cx="907" cy="783"/>
          </a:xfrm>
        </p:grpSpPr>
        <p:sp>
          <p:nvSpPr>
            <p:cNvPr id="36908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36909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36910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113" name="Group 26"/>
          <p:cNvGrpSpPr>
            <a:grpSpLocks/>
          </p:cNvGrpSpPr>
          <p:nvPr/>
        </p:nvGrpSpPr>
        <p:grpSpPr bwMode="auto">
          <a:xfrm>
            <a:off x="4557713" y="4784725"/>
            <a:ext cx="4340225" cy="1339850"/>
            <a:chOff x="2758" y="2780"/>
            <a:chExt cx="2734" cy="844"/>
          </a:xfrm>
        </p:grpSpPr>
        <p:grpSp>
          <p:nvGrpSpPr>
            <p:cNvPr id="36899" name="Group 27"/>
            <p:cNvGrpSpPr>
              <a:grpSpLocks/>
            </p:cNvGrpSpPr>
            <p:nvPr/>
          </p:nvGrpSpPr>
          <p:grpSpPr bwMode="auto">
            <a:xfrm>
              <a:off x="2758" y="2780"/>
              <a:ext cx="2734" cy="844"/>
              <a:chOff x="2758" y="2780"/>
              <a:chExt cx="2734" cy="844"/>
            </a:xfrm>
          </p:grpSpPr>
          <p:sp>
            <p:nvSpPr>
              <p:cNvPr id="36901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6902" name="Oval 70"/>
              <p:cNvSpPr>
                <a:spLocks noChangeArrowheads="1"/>
              </p:cNvSpPr>
              <p:nvPr/>
            </p:nvSpPr>
            <p:spPr bwMode="auto">
              <a:xfrm>
                <a:off x="4632" y="2781"/>
                <a:ext cx="860" cy="84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6903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6904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6905" name="Rectangle 74"/>
              <p:cNvSpPr>
                <a:spLocks noChangeArrowheads="1"/>
              </p:cNvSpPr>
              <p:nvPr/>
            </p:nvSpPr>
            <p:spPr bwMode="auto">
              <a:xfrm>
                <a:off x="3268" y="2788"/>
                <a:ext cx="1723" cy="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6906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907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900" name="Text Box 77"/>
            <p:cNvSpPr txBox="1">
              <a:spLocks noChangeArrowheads="1"/>
            </p:cNvSpPr>
            <p:nvPr/>
          </p:nvSpPr>
          <p:spPr bwMode="auto">
            <a:xfrm>
              <a:off x="3610" y="2877"/>
              <a:ext cx="946" cy="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800" b="1">
                  <a:solidFill>
                    <a:srgbClr val="FF0000"/>
                  </a:solidFill>
                </a:rPr>
                <a:t>Two SC</a:t>
              </a:r>
            </a:p>
            <a:p>
              <a:pPr algn="ctr"/>
              <a:r>
                <a:rPr lang="en-US" altLang="ru-RU" sz="1800" b="1">
                  <a:solidFill>
                    <a:srgbClr val="FF0000"/>
                  </a:solidFill>
                </a:rPr>
                <a:t>collider rings</a:t>
              </a:r>
            </a:p>
          </p:txBody>
        </p:sp>
      </p:grpSp>
      <p:grpSp>
        <p:nvGrpSpPr>
          <p:cNvPr id="123" name="Group 36"/>
          <p:cNvGrpSpPr>
            <a:grpSpLocks/>
          </p:cNvGrpSpPr>
          <p:nvPr/>
        </p:nvGrpSpPr>
        <p:grpSpPr bwMode="auto">
          <a:xfrm>
            <a:off x="1971675" y="939800"/>
            <a:ext cx="7119938" cy="417513"/>
            <a:chOff x="1129" y="358"/>
            <a:chExt cx="4485" cy="263"/>
          </a:xfrm>
        </p:grpSpPr>
        <p:sp>
          <p:nvSpPr>
            <p:cNvPr id="36895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Linac HILac</a:t>
              </a:r>
              <a:endParaRPr lang="ru-RU" altLang="ru-RU" sz="1600" b="1">
                <a:solidFill>
                  <a:srgbClr val="FF0000"/>
                </a:solidFill>
              </a:endParaRPr>
            </a:p>
          </p:txBody>
        </p:sp>
        <p:sp>
          <p:nvSpPr>
            <p:cNvPr id="36896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KRION</a:t>
              </a:r>
              <a:endParaRPr lang="ru-RU" altLang="ru-RU" sz="1600" b="1">
                <a:solidFill>
                  <a:srgbClr val="FF0000"/>
                </a:solidFill>
              </a:endParaRPr>
            </a:p>
          </p:txBody>
        </p:sp>
        <p:sp>
          <p:nvSpPr>
            <p:cNvPr id="36897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8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" name="Text Box 66"/>
          <p:cNvSpPr txBox="1">
            <a:spLocks noChangeArrowheads="1"/>
          </p:cNvSpPr>
          <p:nvPr/>
        </p:nvSpPr>
        <p:spPr bwMode="auto">
          <a:xfrm>
            <a:off x="6437313" y="4359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600" b="1">
                <a:solidFill>
                  <a:srgbClr val="000066"/>
                </a:solidFill>
              </a:rPr>
              <a:t>IP-2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  <p:sp>
        <p:nvSpPr>
          <p:cNvPr id="13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1" name="Text Box 66"/>
          <p:cNvSpPr txBox="1">
            <a:spLocks noChangeArrowheads="1"/>
          </p:cNvSpPr>
          <p:nvPr/>
        </p:nvSpPr>
        <p:spPr bwMode="auto">
          <a:xfrm>
            <a:off x="5348288" y="3816350"/>
            <a:ext cx="29559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600" b="1">
                <a:solidFill>
                  <a:srgbClr val="000066"/>
                </a:solidFill>
              </a:rPr>
              <a:t>~ 2 x 22 injection cycles</a:t>
            </a:r>
          </a:p>
          <a:p>
            <a:r>
              <a:rPr lang="en-US" altLang="ru-RU" sz="1600" b="1">
                <a:solidFill>
                  <a:srgbClr val="000066"/>
                </a:solidFill>
              </a:rPr>
              <a:t>    22 bunches per ring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  <p:grpSp>
        <p:nvGrpSpPr>
          <p:cNvPr id="36884" name="Группа 1"/>
          <p:cNvGrpSpPr>
            <a:grpSpLocks/>
          </p:cNvGrpSpPr>
          <p:nvPr/>
        </p:nvGrpSpPr>
        <p:grpSpPr bwMode="auto">
          <a:xfrm>
            <a:off x="233363" y="-1588"/>
            <a:ext cx="8453437" cy="1016001"/>
            <a:chOff x="233363" y="-1774"/>
            <a:chExt cx="8453437" cy="1016187"/>
          </a:xfrm>
        </p:grpSpPr>
        <p:sp>
          <p:nvSpPr>
            <p:cNvPr id="36893" name="Text Box 2"/>
            <p:cNvSpPr txBox="1">
              <a:spLocks noChangeArrowheads="1"/>
            </p:cNvSpPr>
            <p:nvPr/>
          </p:nvSpPr>
          <p:spPr bwMode="auto">
            <a:xfrm>
              <a:off x="233363" y="614363"/>
              <a:ext cx="3816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>
                <a:spcBef>
                  <a:spcPct val="20000"/>
                </a:spcBef>
              </a:pPr>
              <a:r>
                <a:rPr lang="en-US" altLang="ru-RU" sz="2000" b="1">
                  <a:solidFill>
                    <a:srgbClr val="000066"/>
                  </a:solidFill>
                </a:rPr>
                <a:t>Facility operation scenario</a:t>
              </a:r>
              <a:endParaRPr lang="ru-RU" altLang="ru-RU" sz="2000" b="1">
                <a:solidFill>
                  <a:srgbClr val="000066"/>
                </a:solidFill>
              </a:endParaRPr>
            </a:p>
          </p:txBody>
        </p:sp>
        <p:sp>
          <p:nvSpPr>
            <p:cNvPr id="36894" name="Rectangle 7"/>
            <p:cNvSpPr>
              <a:spLocks noChangeArrowheads="1"/>
            </p:cNvSpPr>
            <p:nvPr/>
          </p:nvSpPr>
          <p:spPr bwMode="auto">
            <a:xfrm>
              <a:off x="992187" y="-1774"/>
              <a:ext cx="7694613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3. NICA – Stage II: Structure and Operation Regimes</a:t>
              </a:r>
            </a:p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(Heavy Ion Mode)</a:t>
              </a:r>
            </a:p>
          </p:txBody>
        </p:sp>
      </p:grpSp>
      <p:grpSp>
        <p:nvGrpSpPr>
          <p:cNvPr id="36885" name="Group 55"/>
          <p:cNvGrpSpPr>
            <a:grpSpLocks/>
          </p:cNvGrpSpPr>
          <p:nvPr/>
        </p:nvGrpSpPr>
        <p:grpSpPr bwMode="auto">
          <a:xfrm>
            <a:off x="2776538" y="1790700"/>
            <a:ext cx="1582737" cy="2449513"/>
            <a:chOff x="1749" y="1128"/>
            <a:chExt cx="997" cy="1543"/>
          </a:xfrm>
        </p:grpSpPr>
        <p:sp>
          <p:nvSpPr>
            <p:cNvPr id="36890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1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92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2" name="Text Box 66"/>
          <p:cNvSpPr txBox="1">
            <a:spLocks noChangeArrowheads="1"/>
          </p:cNvSpPr>
          <p:nvPr/>
        </p:nvSpPr>
        <p:spPr bwMode="auto">
          <a:xfrm>
            <a:off x="6424613" y="6170613"/>
            <a:ext cx="6207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600" b="1">
                <a:solidFill>
                  <a:srgbClr val="000066"/>
                </a:solidFill>
              </a:rPr>
              <a:t>IP-1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8788" y="2821903"/>
            <a:ext cx="8685212" cy="1189710"/>
            <a:chOff x="458788" y="2821903"/>
            <a:chExt cx="7193674" cy="1189710"/>
          </a:xfrm>
        </p:grpSpPr>
        <p:grpSp>
          <p:nvGrpSpPr>
            <p:cNvPr id="139" name="Group 59"/>
            <p:cNvGrpSpPr>
              <a:grpSpLocks/>
            </p:cNvGrpSpPr>
            <p:nvPr/>
          </p:nvGrpSpPr>
          <p:grpSpPr bwMode="auto">
            <a:xfrm>
              <a:off x="458788" y="3602038"/>
              <a:ext cx="4111625" cy="409575"/>
              <a:chOff x="176" y="2035"/>
              <a:chExt cx="2590" cy="258"/>
            </a:xfrm>
          </p:grpSpPr>
          <p:sp>
            <p:nvSpPr>
              <p:cNvPr id="36888" name="Rectangle 81" descr="Темный диагональный 2"/>
              <p:cNvSpPr>
                <a:spLocks noChangeArrowheads="1"/>
              </p:cNvSpPr>
              <p:nvPr/>
            </p:nvSpPr>
            <p:spPr bwMode="auto">
              <a:xfrm rot="-5400000">
                <a:off x="296" y="2012"/>
                <a:ext cx="66" cy="305"/>
              </a:xfrm>
              <a:prstGeom prst="rect">
                <a:avLst/>
              </a:prstGeom>
              <a:pattFill prst="dkUpDiag">
                <a:fgClr>
                  <a:srgbClr val="000000"/>
                </a:fgClr>
                <a:bgClr>
                  <a:srgbClr val="FFFFFF"/>
                </a:bgClr>
              </a:patt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/>
              <a:p>
                <a:endParaRPr lang="ru-RU" altLang="ru-RU" baseline="30000"/>
              </a:p>
            </p:txBody>
          </p:sp>
          <p:sp>
            <p:nvSpPr>
              <p:cNvPr id="36889" name="Text Box 97"/>
              <p:cNvSpPr txBox="1">
                <a:spLocks noChangeArrowheads="1"/>
              </p:cNvSpPr>
              <p:nvPr/>
            </p:nvSpPr>
            <p:spPr bwMode="auto">
              <a:xfrm>
                <a:off x="512" y="2035"/>
                <a:ext cx="2254" cy="25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/>
                <a:r>
                  <a:rPr lang="en-US" altLang="ru-RU" sz="1600" b="1">
                    <a:solidFill>
                      <a:srgbClr val="000066"/>
                    </a:solidFill>
                  </a:rPr>
                  <a:t>Stripping (</a:t>
                </a:r>
                <a:r>
                  <a:rPr lang="en-US" altLang="ru-RU" sz="1600" b="1">
                    <a:solidFill>
                      <a:srgbClr val="FF0000"/>
                    </a:solidFill>
                  </a:rPr>
                  <a:t>80%</a:t>
                </a:r>
                <a:r>
                  <a:rPr lang="en-US" altLang="ru-RU" sz="1600" b="1">
                    <a:solidFill>
                      <a:srgbClr val="000066"/>
                    </a:solidFill>
                  </a:rPr>
                  <a:t>) </a:t>
                </a:r>
                <a:r>
                  <a:rPr lang="en-US" altLang="ru-RU" sz="1600" b="1" baseline="30000">
                    <a:solidFill>
                      <a:srgbClr val="000066"/>
                    </a:solidFill>
                  </a:rPr>
                  <a:t>197</a:t>
                </a:r>
                <a:r>
                  <a:rPr lang="en-US" altLang="ru-RU" sz="1600" b="1">
                    <a:solidFill>
                      <a:srgbClr val="000066"/>
                    </a:solidFill>
                  </a:rPr>
                  <a:t>Au</a:t>
                </a:r>
                <a:r>
                  <a:rPr lang="en-US" altLang="ru-RU" sz="1600" b="1" baseline="30000">
                    <a:solidFill>
                      <a:srgbClr val="000066"/>
                    </a:solidFill>
                  </a:rPr>
                  <a:t>31+ </a:t>
                </a:r>
                <a:r>
                  <a:rPr lang="en-US" altLang="ru-RU" sz="1600" b="1">
                    <a:solidFill>
                      <a:srgbClr val="000066"/>
                    </a:solidFill>
                    <a:sym typeface="MS PGothic" pitchFamily="34" charset="-128"/>
                  </a:rPr>
                  <a:t>=&gt; </a:t>
                </a:r>
                <a:r>
                  <a:rPr lang="en-US" altLang="ru-RU" sz="1600" b="1" baseline="30000">
                    <a:solidFill>
                      <a:srgbClr val="FF0000"/>
                    </a:solidFill>
                  </a:rPr>
                  <a:t>197</a:t>
                </a:r>
                <a:r>
                  <a:rPr lang="en-US" altLang="ru-RU" sz="1600" b="1">
                    <a:solidFill>
                      <a:srgbClr val="FF0000"/>
                    </a:solidFill>
                  </a:rPr>
                  <a:t>Au</a:t>
                </a:r>
                <a:r>
                  <a:rPr lang="en-US" altLang="ru-RU" sz="1600" b="1" baseline="30000">
                    <a:solidFill>
                      <a:srgbClr val="FF0000"/>
                    </a:solidFill>
                  </a:rPr>
                  <a:t>79+</a:t>
                </a:r>
                <a:endParaRPr lang="ru-RU" altLang="ru-RU" sz="16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Text Box 97"/>
            <p:cNvSpPr txBox="1">
              <a:spLocks noChangeArrowheads="1"/>
            </p:cNvSpPr>
            <p:nvPr/>
          </p:nvSpPr>
          <p:spPr bwMode="auto">
            <a:xfrm>
              <a:off x="3364659" y="2821903"/>
              <a:ext cx="4287803" cy="78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 dirty="0" smtClean="0">
                  <a:solidFill>
                    <a:srgbClr val="000066"/>
                  </a:solidFill>
                </a:rPr>
                <a:t> That is why we need a Booster: </a:t>
              </a:r>
            </a:p>
            <a:p>
              <a:r>
                <a:rPr lang="en-US" altLang="ru-RU" sz="16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to accelerate =&gt; to strip =&gt; to accelerate up to</a:t>
              </a:r>
            </a:p>
            <a:p>
              <a:r>
                <a:rPr lang="en-US" altLang="ru-RU" sz="1600" b="1" dirty="0" smtClean="0">
                  <a:solidFill>
                    <a:srgbClr val="000066"/>
                  </a:solidFill>
                </a:rPr>
                <a:t> as high as possible (for Nuclotron) energy!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6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77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80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5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9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28" grpId="0" animBg="1"/>
      <p:bldP spid="128" grpId="1" animBg="1"/>
      <p:bldP spid="130" grpId="0" animBg="1"/>
      <p:bldP spid="130" grpId="1" animBg="1"/>
      <p:bldP spid="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385C1-19E2-4EA4-A825-4A6AB928949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pSp>
        <p:nvGrpSpPr>
          <p:cNvPr id="5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61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8" name="Прямая соединительная линия 37"/>
          <p:cNvCxnSpPr/>
          <p:nvPr/>
        </p:nvCxnSpPr>
        <p:spPr>
          <a:xfrm>
            <a:off x="0" y="60350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-10632" y="908281"/>
            <a:ext cx="9154631" cy="5126759"/>
            <a:chOff x="-10632" y="908281"/>
            <a:chExt cx="9154631" cy="5126759"/>
          </a:xfrm>
        </p:grpSpPr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-10632" y="5019377"/>
              <a:ext cx="9154631" cy="10156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	Sufficient condition for ion stacking: </a:t>
              </a:r>
              <a:r>
                <a:rPr lang="en-US" sz="2000" b="1" dirty="0" smtClean="0">
                  <a:latin typeface="+mn-lt"/>
                  <a:sym typeface="Symbol"/>
                </a:rPr>
                <a:t></a:t>
              </a:r>
              <a:r>
                <a:rPr lang="en-US" sz="2000" b="1" baseline="-25000" dirty="0" smtClean="0">
                  <a:latin typeface="+mn-lt"/>
                  <a:sym typeface="Symbol"/>
                </a:rPr>
                <a:t>cool</a:t>
              </a:r>
              <a:r>
                <a:rPr lang="en-US" sz="2000" b="1" dirty="0" smtClean="0">
                  <a:latin typeface="+mn-lt"/>
                  <a:sym typeface="Symbol"/>
                </a:rPr>
                <a:t>  </a:t>
              </a:r>
              <a:r>
                <a:rPr lang="en-US" sz="2000" b="1" dirty="0" err="1" smtClean="0">
                  <a:latin typeface="+mn-lt"/>
                  <a:sym typeface="Symbol"/>
                </a:rPr>
                <a:t>T</a:t>
              </a:r>
              <a:r>
                <a:rPr lang="en-US" sz="2000" b="1" baseline="-25000" dirty="0" err="1" smtClean="0">
                  <a:latin typeface="+mn-lt"/>
                  <a:sym typeface="Symbol"/>
                </a:rPr>
                <a:t>injection</a:t>
              </a:r>
              <a:r>
                <a:rPr lang="en-US" sz="2000" b="1" baseline="-25000" dirty="0" smtClean="0">
                  <a:latin typeface="+mn-lt"/>
                  <a:sym typeface="Symbol"/>
                </a:rPr>
                <a:t> </a:t>
              </a:r>
              <a:r>
                <a:rPr lang="en-US" sz="2000" b="1" dirty="0" smtClean="0">
                  <a:latin typeface="+mn-lt"/>
                  <a:sym typeface="Symbol"/>
                </a:rPr>
                <a:t> (injection period)</a:t>
              </a:r>
              <a:endParaRPr lang="en-US" sz="2000" b="1" baseline="-25000" dirty="0" smtClean="0">
                <a:latin typeface="+mn-lt"/>
                <a:sym typeface="Symbol"/>
              </a:endParaRPr>
            </a:p>
            <a:p>
              <a:r>
                <a:rPr lang="en-US" sz="2000" b="1" dirty="0" smtClean="0">
                  <a:latin typeface="+mn-lt"/>
                  <a:sym typeface="Symbol"/>
                </a:rPr>
                <a:t>	Necessary condition for ion stacking: </a:t>
              </a:r>
              <a:r>
                <a:rPr lang="en-US" sz="2000" b="1" dirty="0" err="1" smtClean="0">
                  <a:latin typeface="+mn-lt"/>
                  <a:sym typeface="Symbol"/>
                </a:rPr>
                <a:t>T</a:t>
              </a:r>
              <a:r>
                <a:rPr lang="en-US" sz="2000" b="1" baseline="-25000" dirty="0" err="1" smtClean="0">
                  <a:latin typeface="+mn-lt"/>
                  <a:sym typeface="Symbol"/>
                </a:rPr>
                <a:t>synchr</a:t>
              </a:r>
              <a:r>
                <a:rPr lang="en-US" sz="2000" b="1" baseline="-25000" dirty="0" smtClean="0">
                  <a:latin typeface="+mn-lt"/>
                  <a:sym typeface="Symbol"/>
                </a:rPr>
                <a:t>. oscillation</a:t>
              </a:r>
              <a:r>
                <a:rPr lang="en-US" sz="2000" b="1" dirty="0" smtClean="0">
                  <a:latin typeface="+mn-lt"/>
                  <a:sym typeface="Symbol"/>
                </a:rPr>
                <a:t>&lt; </a:t>
              </a:r>
              <a:r>
                <a:rPr lang="en-US" sz="2000" b="1" dirty="0" err="1" smtClean="0">
                  <a:latin typeface="+mn-lt"/>
                  <a:sym typeface="Symbol"/>
                </a:rPr>
                <a:t>T</a:t>
              </a:r>
              <a:r>
                <a:rPr lang="en-US" sz="2000" b="1" baseline="-25000" dirty="0" err="1" smtClean="0">
                  <a:latin typeface="+mn-lt"/>
                  <a:sym typeface="Symbol"/>
                </a:rPr>
                <a:t>injection</a:t>
              </a:r>
              <a:r>
                <a:rPr lang="en-US" sz="2000" b="1" dirty="0" smtClean="0">
                  <a:latin typeface="+mn-lt"/>
                  <a:sym typeface="Symbol"/>
                </a:rPr>
                <a:t> </a:t>
              </a:r>
            </a:p>
            <a:p>
              <a:r>
                <a:rPr lang="en-US" sz="2000" b="1" dirty="0" smtClean="0">
                  <a:latin typeface="+mn-lt"/>
                  <a:sym typeface="Symbol"/>
                </a:rPr>
                <a:t>    </a:t>
              </a:r>
              <a:r>
                <a:rPr lang="en-US" altLang="ru-RU" sz="2000" b="1" u="sng" dirty="0">
                  <a:solidFill>
                    <a:srgbClr val="000066"/>
                  </a:solidFill>
                </a:rPr>
                <a:t>RF-1 acceleration station of “barrier voltage</a:t>
              </a:r>
              <a:r>
                <a:rPr lang="en-US" altLang="ru-RU" sz="2000" b="1" u="sng" dirty="0" smtClean="0">
                  <a:solidFill>
                    <a:srgbClr val="000066"/>
                  </a:solidFill>
                </a:rPr>
                <a:t>”</a:t>
              </a:r>
              <a:endParaRPr lang="ru-RU" altLang="ru-RU" sz="2000" b="1" u="sng" dirty="0">
                <a:solidFill>
                  <a:srgbClr val="000066"/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5" t="2330" r="9931" b="14101"/>
            <a:stretch/>
          </p:blipFill>
          <p:spPr bwMode="auto">
            <a:xfrm>
              <a:off x="1799673" y="1308391"/>
              <a:ext cx="5790402" cy="3006158"/>
            </a:xfrm>
            <a:prstGeom prst="rect">
              <a:avLst/>
            </a:prstGeom>
            <a:solidFill>
              <a:srgbClr val="6600FF"/>
            </a:solidFill>
            <a:ln>
              <a:noFill/>
            </a:ln>
            <a:effectLst/>
          </p:spPr>
        </p:pic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1261577" y="1287976"/>
              <a:ext cx="538096" cy="3145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</a:rPr>
                <a:t>1.5</a:t>
              </a:r>
              <a:endParaRPr lang="en-US" sz="1600" b="1" dirty="0">
                <a:solidFill>
                  <a:srgbClr val="333399"/>
                </a:solidFill>
                <a:latin typeface="+mj-lt"/>
              </a:endParaRPr>
            </a:p>
            <a:p>
              <a:pPr lvl="0" algn="r">
                <a:lnSpc>
                  <a:spcPct val="80000"/>
                </a:lnSpc>
              </a:pPr>
              <a:endParaRPr lang="en-US" sz="20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  <a:sym typeface="Symbol"/>
                </a:rPr>
                <a:t>1.0</a:t>
              </a:r>
            </a:p>
            <a:p>
              <a:pPr lvl="0" algn="r">
                <a:lnSpc>
                  <a:spcPct val="80000"/>
                </a:lnSpc>
              </a:pPr>
              <a:endParaRPr lang="en-US" sz="10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endParaRPr lang="en-US" sz="1400" b="1" dirty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  <a:sym typeface="Symbol"/>
                </a:rPr>
                <a:t>0.5</a:t>
              </a:r>
            </a:p>
            <a:p>
              <a:pPr lvl="0" algn="r">
                <a:lnSpc>
                  <a:spcPct val="80000"/>
                </a:lnSpc>
              </a:pPr>
              <a:endParaRPr lang="en-US" sz="10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endParaRPr lang="en-US" sz="1400" b="1" dirty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  <a:sym typeface="Symbol"/>
                </a:rPr>
                <a:t>0</a:t>
              </a:r>
            </a:p>
            <a:p>
              <a:pPr lvl="0" algn="r">
                <a:lnSpc>
                  <a:spcPct val="80000"/>
                </a:lnSpc>
              </a:pPr>
              <a:endParaRPr lang="en-US" sz="1000" b="1" dirty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endParaRPr lang="en-US" sz="16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  <a:sym typeface="Symbol"/>
                </a:rPr>
                <a:t>-0.5</a:t>
              </a:r>
            </a:p>
            <a:p>
              <a:pPr lvl="0" algn="r">
                <a:lnSpc>
                  <a:spcPct val="80000"/>
                </a:lnSpc>
              </a:pPr>
              <a:endParaRPr lang="en-US" sz="800" b="1" dirty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latin typeface="+mj-lt"/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j-lt"/>
                  <a:sym typeface="Symbol"/>
                </a:rPr>
                <a:t>-1</a:t>
              </a:r>
            </a:p>
            <a:p>
              <a:pPr lvl="0" algn="r">
                <a:lnSpc>
                  <a:spcPct val="80000"/>
                </a:lnSpc>
              </a:pPr>
              <a:endParaRPr lang="en-US" b="1" dirty="0">
                <a:solidFill>
                  <a:srgbClr val="333399"/>
                </a:solidFill>
                <a:sym typeface="Symbol"/>
              </a:endParaRPr>
            </a:p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-1.5</a:t>
              </a: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1530625" y="4305918"/>
              <a:ext cx="6341394" cy="510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</a:rPr>
                <a:t>-1.0            </a:t>
              </a: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0            1.0         2.0           3.0         4.0           5.0          6.0          7.0   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333399"/>
                  </a:solidFill>
                  <a:sym typeface="Symbol"/>
                </a:rPr>
                <a:t>, rad.</a:t>
              </a:r>
              <a:endParaRPr lang="en-US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7568162" y="1262328"/>
              <a:ext cx="1164716" cy="31700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</a:rPr>
                <a:t>1.2</a:t>
              </a:r>
            </a:p>
            <a:p>
              <a:pPr lvl="0">
                <a:lnSpc>
                  <a:spcPct val="80000"/>
                </a:lnSpc>
              </a:pPr>
              <a:r>
                <a:rPr lang="en-US" sz="24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 </a:t>
              </a: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  </a:t>
              </a:r>
              <a:endParaRPr lang="en-US" sz="8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0.8</a:t>
              </a:r>
            </a:p>
            <a:p>
              <a:pPr lvl="0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14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0.4</a:t>
              </a:r>
              <a:endParaRPr lang="en-US" sz="1600" b="1" dirty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16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800" b="1" dirty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0</a:t>
              </a:r>
            </a:p>
            <a:p>
              <a:pPr lvl="0">
                <a:lnSpc>
                  <a:spcPct val="80000"/>
                </a:lnSpc>
              </a:pPr>
              <a:endParaRPr lang="en-US" sz="10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12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-0.4</a:t>
              </a:r>
              <a:endParaRPr lang="en-US" sz="1600" b="1" dirty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16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-0.8</a:t>
              </a:r>
            </a:p>
            <a:p>
              <a:pPr lvl="0">
                <a:lnSpc>
                  <a:spcPct val="80000"/>
                </a:lnSpc>
              </a:pPr>
              <a:endParaRPr lang="en-US" sz="1400" b="1" dirty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10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-1.2</a:t>
              </a:r>
            </a:p>
          </p:txBody>
        </p:sp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5865837" y="3668646"/>
              <a:ext cx="532000" cy="289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 dirty="0" smtClean="0">
                  <a:sym typeface="Symbol"/>
                </a:rPr>
                <a:t></a:t>
              </a:r>
              <a:r>
                <a:rPr lang="en-US" sz="1600" b="1" baseline="-25000" dirty="0" smtClean="0">
                  <a:sym typeface="Symbol"/>
                </a:rPr>
                <a:t>B</a:t>
              </a:r>
              <a:endParaRPr lang="en-US" sz="1600" b="1" dirty="0" smtClean="0">
                <a:sym typeface="Symbol"/>
              </a:endParaRPr>
            </a:p>
          </p:txBody>
        </p:sp>
        <p:cxnSp>
          <p:nvCxnSpPr>
            <p:cNvPr id="47" name="Прямая со стрелкой 46"/>
            <p:cNvCxnSpPr/>
            <p:nvPr/>
          </p:nvCxnSpPr>
          <p:spPr>
            <a:xfrm>
              <a:off x="5917578" y="3927960"/>
              <a:ext cx="250005" cy="0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5447227" y="3929422"/>
              <a:ext cx="250005" cy="0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Прямоугольник 48"/>
            <p:cNvSpPr/>
            <p:nvPr/>
          </p:nvSpPr>
          <p:spPr>
            <a:xfrm>
              <a:off x="3031236" y="1657242"/>
              <a:ext cx="3208020" cy="102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Rectangle 7"/>
            <p:cNvSpPr>
              <a:spLocks noChangeArrowheads="1"/>
            </p:cNvSpPr>
            <p:nvPr/>
          </p:nvSpPr>
          <p:spPr bwMode="auto">
            <a:xfrm>
              <a:off x="6114813" y="3406379"/>
              <a:ext cx="1139952" cy="4862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Injection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area </a:t>
              </a:r>
              <a:r>
                <a:rPr lang="en-US" sz="1600" b="1" dirty="0" smtClean="0">
                  <a:solidFill>
                    <a:srgbClr val="FF0000"/>
                  </a:solidFill>
                  <a:latin typeface="+mn-lt"/>
                  <a:sym typeface="Symbol"/>
                </a:rPr>
                <a:t>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+mn-lt"/>
                  <a:sym typeface="Symbol"/>
                </a:rPr>
                <a:t>inj</a:t>
              </a: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258275" y="1439412"/>
              <a:ext cx="1191149" cy="5601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</a:t>
              </a:r>
              <a:r>
                <a:rPr lang="en-US" sz="1600" b="1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p</a:t>
              </a:r>
              <a:r>
                <a:rPr lang="en-US" sz="1600" b="1" baseline="-25000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max</a:t>
              </a: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()/</a:t>
              </a:r>
              <a:r>
                <a:rPr lang="en-US" sz="1600" b="1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p</a:t>
              </a:r>
              <a:r>
                <a:rPr lang="en-US" sz="1600" b="1" baseline="-25000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s</a:t>
              </a:r>
              <a:endParaRPr lang="en-US" sz="1600" b="1" baseline="-25000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    (</a:t>
              </a:r>
              <a:r>
                <a:rPr lang="en-US" sz="1400" b="1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arb</a:t>
              </a:r>
              <a:r>
                <a:rPr lang="en-US" sz="14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. units)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29184" y="1287976"/>
              <a:ext cx="8563648" cy="3616454"/>
            </a:xfrm>
            <a:prstGeom prst="rect">
              <a:avLst/>
            </a:prstGeom>
            <a:noFill/>
            <a:ln w="19050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7568162" y="1373901"/>
              <a:ext cx="0" cy="29320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7"/>
            <p:cNvSpPr>
              <a:spLocks noChangeArrowheads="1"/>
            </p:cNvSpPr>
            <p:nvPr/>
          </p:nvSpPr>
          <p:spPr bwMode="auto">
            <a:xfrm>
              <a:off x="7788638" y="1479699"/>
              <a:ext cx="1104194" cy="5601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   V</a:t>
              </a:r>
              <a:r>
                <a:rPr lang="en-US" sz="1600" b="1" baseline="-25000" dirty="0" smtClean="0">
                  <a:solidFill>
                    <a:srgbClr val="333399"/>
                  </a:solidFill>
                  <a:latin typeface="+mn-lt"/>
                  <a:sym typeface="Symbol"/>
                </a:rPr>
                <a:t>BB</a:t>
              </a:r>
              <a:r>
                <a:rPr lang="en-US" sz="16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()</a:t>
              </a:r>
              <a:endParaRPr lang="en-US" sz="1600" b="1" baseline="-25000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endParaRPr lang="en-US" sz="800" b="1" dirty="0" smtClean="0">
                <a:solidFill>
                  <a:srgbClr val="333399"/>
                </a:solidFill>
                <a:latin typeface="+mn-lt"/>
                <a:sym typeface="Symbol"/>
              </a:endParaRPr>
            </a:p>
            <a:p>
              <a:pPr lvl="0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  (</a:t>
              </a:r>
              <a:r>
                <a:rPr lang="en-US" sz="1400" b="1" dirty="0" err="1" smtClean="0">
                  <a:solidFill>
                    <a:srgbClr val="333399"/>
                  </a:solidFill>
                  <a:latin typeface="+mn-lt"/>
                  <a:sym typeface="Symbol"/>
                </a:rPr>
                <a:t>arb</a:t>
              </a:r>
              <a:r>
                <a:rPr lang="en-US" sz="1400" b="1" dirty="0" smtClean="0">
                  <a:solidFill>
                    <a:srgbClr val="333399"/>
                  </a:solidFill>
                  <a:latin typeface="+mn-lt"/>
                  <a:sym typeface="Symbol"/>
                </a:rPr>
                <a:t>. units)</a:t>
              </a:r>
            </a:p>
          </p:txBody>
        </p:sp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1690778" y="3406378"/>
              <a:ext cx="1139952" cy="4862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Injection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area </a:t>
              </a:r>
              <a:r>
                <a:rPr lang="en-US" sz="1600" b="1" dirty="0" smtClean="0">
                  <a:solidFill>
                    <a:srgbClr val="FF0000"/>
                  </a:solidFill>
                  <a:latin typeface="+mn-lt"/>
                  <a:sym typeface="Symbol"/>
                </a:rPr>
                <a:t>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+mn-lt"/>
                  <a:sym typeface="Symbol"/>
                </a:rPr>
                <a:t>inj</a:t>
              </a:r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>
              <a:off x="1801436" y="3418218"/>
              <a:ext cx="72039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5917578" y="3411516"/>
              <a:ext cx="113244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943277" y="908281"/>
              <a:ext cx="739745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33399"/>
                  </a:solidFill>
                </a:rPr>
                <a:t>   </a:t>
              </a:r>
              <a:r>
                <a:rPr lang="en-US" sz="2000" b="1" u="sng" dirty="0" smtClean="0">
                  <a:solidFill>
                    <a:srgbClr val="0000CC"/>
                  </a:solidFill>
                </a:rPr>
                <a:t>Step </a:t>
              </a:r>
              <a:r>
                <a:rPr lang="en-US" sz="2000" b="1" u="sng" dirty="0" smtClean="0">
                  <a:solidFill>
                    <a:srgbClr val="0000CC"/>
                  </a:solidFill>
                </a:rPr>
                <a:t>1. Cooling and stacking with barrier voltage</a:t>
              </a:r>
              <a:endParaRPr lang="en-US" sz="2000" b="1" u="sng" dirty="0" smtClean="0">
                <a:solidFill>
                  <a:srgbClr val="0000CC"/>
                </a:solidFill>
                <a:sym typeface="Symbol"/>
              </a:endParaRPr>
            </a:p>
          </p:txBody>
        </p:sp>
      </p:grpSp>
      <p:sp>
        <p:nvSpPr>
          <p:cNvPr id="64" name="Oval 139"/>
          <p:cNvSpPr>
            <a:spLocks noChangeArrowheads="1"/>
          </p:cNvSpPr>
          <p:nvPr/>
        </p:nvSpPr>
        <p:spPr bwMode="auto">
          <a:xfrm>
            <a:off x="1816266" y="1759775"/>
            <a:ext cx="144463" cy="163513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2540949" y="2078378"/>
            <a:ext cx="3376629" cy="1523062"/>
            <a:chOff x="2663060" y="4305918"/>
            <a:chExt cx="3066176" cy="1427370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2953512" y="4305918"/>
              <a:ext cx="2493715" cy="14273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2663060" y="4305918"/>
              <a:ext cx="580904" cy="14273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 flipH="1">
              <a:off x="5148332" y="4314549"/>
              <a:ext cx="580904" cy="141873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1"/>
          <p:cNvGrpSpPr>
            <a:grpSpLocks/>
          </p:cNvGrpSpPr>
          <p:nvPr/>
        </p:nvGrpSpPr>
        <p:grpSpPr bwMode="auto">
          <a:xfrm>
            <a:off x="-10632" y="-1588"/>
            <a:ext cx="8974944" cy="1016134"/>
            <a:chOff x="153825" y="-1774"/>
            <a:chExt cx="8532976" cy="1016320"/>
          </a:xfrm>
        </p:grpSpPr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233363" y="614363"/>
              <a:ext cx="8337606" cy="40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>
                <a:spcBef>
                  <a:spcPct val="20000"/>
                </a:spcBef>
              </a:pPr>
              <a:r>
                <a:rPr lang="en-US" altLang="ru-RU" sz="2000" b="1" dirty="0">
                  <a:solidFill>
                    <a:srgbClr val="000066"/>
                  </a:solidFill>
                  <a:latin typeface="+mn-lt"/>
                </a:rPr>
                <a:t>Facility operation </a:t>
              </a:r>
              <a:r>
                <a:rPr lang="en-US" altLang="ru-RU" sz="2000" b="1" dirty="0" smtClean="0">
                  <a:solidFill>
                    <a:srgbClr val="000066"/>
                  </a:solidFill>
                  <a:latin typeface="+mn-lt"/>
                </a:rPr>
                <a:t>scenario: </a:t>
              </a:r>
              <a:r>
                <a:rPr lang="en-US" altLang="ru-RU" sz="2000" b="1" dirty="0">
                  <a:solidFill>
                    <a:srgbClr val="FF0000"/>
                  </a:solidFill>
                  <a:latin typeface="+mn-lt"/>
                </a:rPr>
                <a:t>Three Steps of Beam Formation in NICA </a:t>
              </a:r>
              <a:r>
                <a:rPr lang="en-US" altLang="ru-RU" sz="2000" b="1" dirty="0" smtClean="0">
                  <a:solidFill>
                    <a:srgbClr val="FF0000"/>
                  </a:solidFill>
                  <a:latin typeface="+mn-lt"/>
                </a:rPr>
                <a:t>Collider</a:t>
              </a:r>
              <a:endParaRPr lang="ru-RU" altLang="ru-RU" sz="20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71" name="Rectangle 7"/>
            <p:cNvSpPr>
              <a:spLocks noChangeArrowheads="1"/>
            </p:cNvSpPr>
            <p:nvPr/>
          </p:nvSpPr>
          <p:spPr bwMode="auto">
            <a:xfrm>
              <a:off x="153825" y="-1774"/>
              <a:ext cx="8532976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ctr" eaLnBrk="0" hangingPunct="0"/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3. NICA – Stage II: Structure and Operation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Regimes </a:t>
              </a:r>
            </a:p>
            <a:p>
              <a:pPr marL="342900" indent="-342900" algn="ctr" eaLnBrk="0" hangingPunct="0"/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(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Heavy Ion Mode)</a:t>
              </a:r>
            </a:p>
          </p:txBody>
        </p:sp>
      </p:grpSp>
      <p:sp>
        <p:nvSpPr>
          <p:cNvPr id="73" name="Oval 137"/>
          <p:cNvSpPr>
            <a:spLocks noChangeArrowheads="1"/>
          </p:cNvSpPr>
          <p:nvPr/>
        </p:nvSpPr>
        <p:spPr bwMode="auto">
          <a:xfrm>
            <a:off x="6838153" y="2791527"/>
            <a:ext cx="144462" cy="163513"/>
          </a:xfrm>
          <a:prstGeom prst="ellipse">
            <a:avLst/>
          </a:prstGeom>
          <a:solidFill>
            <a:srgbClr val="6600F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3418492" y="3601440"/>
            <a:ext cx="1512509" cy="4124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Stack area </a:t>
            </a:r>
            <a:r>
              <a:rPr lang="en-US" sz="1600" b="1" dirty="0" smtClean="0">
                <a:solidFill>
                  <a:srgbClr val="008000"/>
                </a:solidFill>
                <a:latin typeface="+mn-lt"/>
                <a:sym typeface="Symbol"/>
              </a:rPr>
              <a:t></a:t>
            </a:r>
            <a:r>
              <a:rPr lang="en-US" sz="1600" b="1" baseline="-25000" dirty="0" smtClean="0">
                <a:solidFill>
                  <a:srgbClr val="008000"/>
                </a:solidFill>
                <a:latin typeface="+mn-lt"/>
                <a:sym typeface="Symbol"/>
              </a:rPr>
              <a:t>BB</a:t>
            </a:r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 </a:t>
            </a: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2531434" y="2963597"/>
            <a:ext cx="3433673" cy="0"/>
          </a:xfrm>
          <a:prstGeom prst="straightConnector1">
            <a:avLst/>
          </a:prstGeom>
          <a:ln w="3810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5912335" y="3409211"/>
            <a:ext cx="113244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139"/>
          <p:cNvSpPr>
            <a:spLocks noChangeArrowheads="1"/>
          </p:cNvSpPr>
          <p:nvPr/>
        </p:nvSpPr>
        <p:spPr bwMode="auto">
          <a:xfrm>
            <a:off x="2459202" y="2707749"/>
            <a:ext cx="144463" cy="163513"/>
          </a:xfrm>
          <a:prstGeom prst="ellipse">
            <a:avLst/>
          </a:prstGeom>
          <a:solidFill>
            <a:srgbClr val="008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" name="Oval 139"/>
          <p:cNvSpPr>
            <a:spLocks noChangeArrowheads="1"/>
          </p:cNvSpPr>
          <p:nvPr/>
        </p:nvSpPr>
        <p:spPr bwMode="auto">
          <a:xfrm>
            <a:off x="1786564" y="2277797"/>
            <a:ext cx="144463" cy="163513"/>
          </a:xfrm>
          <a:prstGeom prst="ellipse">
            <a:avLst/>
          </a:prstGeom>
          <a:solidFill>
            <a:srgbClr val="0000F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9" name="Oval 139"/>
          <p:cNvSpPr>
            <a:spLocks noChangeArrowheads="1"/>
          </p:cNvSpPr>
          <p:nvPr/>
        </p:nvSpPr>
        <p:spPr bwMode="auto">
          <a:xfrm>
            <a:off x="1723962" y="1757471"/>
            <a:ext cx="144463" cy="163513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C 0.00191 -0.00046 0.00469 0.0007 0.0059 -0.00139 C 0.00781 -0.00486 0.00434 -0.01088 0.00295 -0.01342 C 0.00434 -0.01597 0.00677 -0.01805 0.00695 -0.02129 C 0.00781 -0.03611 0.00816 -0.05162 0.01493 -0.06389 C 0.01615 -0.06898 0.01719 -0.08171 0.01997 -0.08542 C 0.03212 -0.10162 0.05122 -0.10023 0.06702 -0.10139 C 0.06858 -0.10185 0.07031 -0.10208 0.07188 -0.10254 C 0.07396 -0.10324 0.07795 -0.10532 0.07795 -0.10532 C 0.09184 -0.10347 0.0849 -0.10555 0.09202 -0.10254 C 0.09497 -0.10139 0.10104 -0.09861 0.10104 -0.09861 C 0.14063 -0.10092 0.18038 -0.10208 0.21997 -0.1 C 0.24462 -0.10231 0.26927 -0.09907 0.29393 -0.10139 C 0.3092 -0.10579 0.30903 -0.1037 0.33299 -0.10254 C 0.33663 -0.09768 0.33906 -0.09583 0.34393 -0.09329 C 0.34427 -0.09097 0.34393 -0.08842 0.34497 -0.08657 C 0.34653 -0.08403 0.34913 -0.0831 0.35104 -0.08125 C 0.35556 -0.07685 0.35955 -0.07176 0.36493 -0.06921 C 0.37014 -0.06227 0.37049 -0.0493 0.37292 -0.04004 C 0.37413 -0.02292 0.3724 -0.00509 0.37795 0.01065 C 0.37709 0.01991 0.37622 0.02847 0.37396 0.03727 C 0.37361 0.04213 0.37292 0.05764 0.37101 0.06273 C 0.37049 0.06412 0.36893 0.06435 0.36788 0.06528 C 0.36667 0.07153 0.36389 0.07755 0.36094 0.08264 C 0.35938 0.08866 0.35625 0.10833 0.35191 0.11204 C 0.34948 0.11412 0.34653 0.11435 0.34393 0.11597 C 0.34149 0.12083 0.34045 0.12338 0.33594 0.1213 C 0.32691 0.12384 0.32726 0.12408 0.31597 0.12269 C 0.31285 0.1213 0.31024 0.11829 0.30695 0.11736 C 0.28959 0.11296 0.30573 0.11829 0.29497 0.11458 C 0.28386 0.10486 0.29393 0.11273 0.26302 0.11343 C 0.23768 0.11412 0.21233 0.11412 0.18698 0.11458 C 0.17917 0.12199 0.18837 0.11412 0.16893 0.11991 C 0.16702 0.1206 0.16163 0.12431 0.15903 0.12546 C 0.15729 0.125 0.15295 0.12408 0.15104 0.12269 C 0.14896 0.12107 0.1474 0.11736 0.14497 0.11736 C 0.13403 0.1169 0.12292 0.11644 0.11198 0.11597 C 0.08455 0.10301 0.05886 0.10787 0.02795 0.10671 C 0.02761 0.10394 0.0283 0.10046 0.02691 0.09861 C 0.02257 0.09283 0.01754 0.10255 0.02396 0.09329 C 0.02535 0.08588 0.02795 0.08565 0.02292 0.08125 C 0.02084 0.07315 0.02413 0.0706 0.01702 0.06806 C 0.01285 0.06019 0.01337 0.05255 0.01198 0.04259 C 0.01129 0.0375 0.0059 0.0294 0.0059 0.0294 C 0.00452 0.02338 0.00382 0.02153 0.0059 0.01343 C 0.00625 0.01181 0.00868 0.01227 0.00903 0.01065 C 0.00972 0.00764 0.00903 0.0044 0.00903 0.00139 " pathEditMode="relative" ptsTypes="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C 0.01337 -0.00139 0.02674 -0.00463 0.04011 -0.00672 C 0.04688 -0.00996 0.03855 -0.00718 0.04705 -0.00533 C 0.05191 -0.0044 0.05695 -0.00463 0.06198 -0.00417 C 0.07605 -0.00579 0.07014 -0.00348 0.07709 -0.01598 C 0.07744 -0.01736 0.07744 -0.01898 0.07813 -0.02014 C 0.07882 -0.02107 0.08056 -0.02037 0.08108 -0.02153 C 0.08334 -0.02686 0.08108 -0.03287 0.08507 -0.0375 C 0.08681 -0.03959 0.09098 -0.04283 0.09098 -0.04283 C 0.09289 -0.04977 0.0941 -0.05949 0.1 -0.06273 C 0.10226 -0.06389 0.10469 -0.06366 0.10712 -0.06412 C 0.11337 -0.06713 0.11424 -0.06644 0.12205 -0.06551 C 0.13924 -0.0676 0.15521 -0.06273 0.17205 -0.06019 C 0.17969 -0.05672 0.16858 -0.06111 0.18299 -0.06135 C 0.20261 -0.06181 0.2224 -0.06065 0.24202 -0.06019 C 0.25782 -0.05834 0.27327 -0.05996 0.28907 -0.06273 C 0.29514 -0.0669 0.30139 -0.06574 0.30799 -0.06806 C 0.3224 -0.0669 0.33473 -0.06528 0.34914 -0.06412 C 0.35921 -0.05718 0.37327 -0.06065 0.38403 -0.06135 C 0.39098 -0.05973 0.39619 -0.0588 0.40313 -0.06019 C 0.40851 -0.06227 0.41268 -0.06273 0.41806 -0.06135 C 0.41841 -0.05949 0.41823 -0.05741 0.4191 -0.05602 C 0.4198 -0.05486 0.42119 -0.05556 0.42205 -0.05486 C 0.42952 -0.04815 0.42014 -0.05232 0.429 -0.04931 C 0.43386 -0.04028 0.4283 -0.05162 0.43212 -0.03866 C 0.43438 -0.03102 0.43681 -0.0257 0.44098 -0.02014 C 0.44358 -0.00996 0.43976 -0.02246 0.44514 -0.01204 C 0.44566 -0.01088 0.44532 -0.00903 0.44601 -0.00811 C 0.44775 -0.00579 0.45209 -0.00278 0.45209 -0.00278 C 0.45973 -0.00486 0.45851 -0.00533 0.4691 -0.00278 C 0.47119 -0.00232 0.475 -3.7037E-7 0.475 -3.7037E-7 C 0.48907 -0.00139 0.50313 0.00046 0.51702 0.00532 C 0.53369 -0.00116 0.54584 -0.00186 0.56407 -0.00278 C 0.57136 -0.00625 0.57362 -0.00903 0.57813 -0.01736 C 0.57934 -0.02801 0.58369 -0.03519 0.58907 -0.04283 C 0.58976 -0.04607 0.59028 -0.05394 0.59306 -0.05602 C 0.59549 -0.05787 0.59844 -0.05764 0.60105 -0.0588 C 0.60886 -0.05718 0.61007 -0.05625 0.6191 -0.0588 C 0.62032 -0.05903 0.62205 -0.06135 0.62205 -0.06135 " pathEditMode="relative" ptsTypes="ffffffffffffffffffffffffffffffffffffff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2.22222E-6 C 0.00713 -0.00324 0.02466 0.00092 0.03004 0.00139 C 0.0349 0.0037 0.0389 0.00254 0.04306 -0.00139 C 0.04862 0.00046 0.05452 0.00092 0.06008 0.00278 C 0.06407 0.00231 0.06806 0.00208 0.07206 0.00139 C 0.07345 0.00116 0.07518 0.00139 0.07605 2.22222E-6 C 0.07709 -0.00185 0.0764 -0.00463 0.07709 -0.00671 C 0.07831 -0.00996 0.08942 -0.02037 0.09202 -0.02269 C 0.09358 -0.02408 0.09879 -0.025 0.10001 -0.02523 C 0.10504 -0.03195 0.10088 -0.02801 0.10799 -0.03056 C 0.11008 -0.03125 0.11407 -0.03334 0.11407 -0.03334 C 0.16233 -0.03218 0.15348 -0.0382 0.17605 -0.0294 C 0.19376 -0.03102 0.20556 -0.0338 0.22501 -0.03472 C 0.24463 -0.0419 0.26598 -0.03611 0.28612 -0.03334 C 0.32067 -0.03472 0.30869 -0.03496 0.32813 -0.03866 C 0.34688 -0.03496 0.37431 -0.03773 0.39098 -0.03727 C 0.39549 -0.03565 0.39584 -0.03542 0.40105 -0.03472 C 0.40938 -0.03357 0.42605 -0.03195 0.42605 -0.03195 C 0.42709 -0.02107 0.42622 -0.0206 0.43299 -0.01736 C 0.44254 0.00069 0.45261 2.22222E-6 0.46911 0.00278 C 0.49793 0.00116 0.49497 2.22222E-6 0.52605 0.00278 C 0.53751 0.00741 0.53977 0.00625 0.55713 0.0081 C 0.56043 0.00926 0.56129 0.01041 0.56511 0.0081 C 0.56737 0.00671 0.57102 0.00278 0.57102 0.00278 C 0.57362 -0.00695 0.57102 -0.00463 0.57709 -0.00671 C 0.57987 -0.00903 0.58612 -0.01204 0.58612 -0.01204 C 0.59063 -0.02107 0.58786 -0.01875 0.59306 -0.0213 C 0.59376 -0.02269 0.59428 -0.02408 0.59497 -0.02523 C 0.59584 -0.02685 0.59723 -0.02778 0.5981 -0.0294 C 0.60053 -0.03426 0.59706 -0.0331 0.60105 -0.03727 C 0.60244 -0.03889 0.60973 -0.04005 0.61008 -0.04005 C 0.6132 -0.0331 0.61511 -0.03472 0.62102 -0.03588 C 0.62431 -0.03889 0.62275 -0.03866 0.62501 -0.03866 " pathEditMode="relative" ptsTypes="ffffffffffffffffffffffffffffffffA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2963E-6 C -0.00591 -0.00556 -0.01042 -0.00394 -0.01598 0.00138 C -0.025 0.00092 -0.03403 0.00092 -0.04306 -6.2963E-6 C -0.04948 -0.0007 -0.04236 -0.00209 -0.04896 -0.00394 C -0.05261 -0.00487 -0.05643 -0.00487 -0.06007 -0.00533 C -0.06389 -0.00672 -0.06667 -0.00788 -0.06997 -0.01066 C -0.08073 -0.00927 -0.09167 -0.00672 -0.10191 -0.00279 C -0.10296 0.00393 -0.10261 0.00809 -0.10695 0.01203 C -0.10851 0.01805 -0.11233 0.02036 -0.11407 0.02661 C -0.11511 0.03425 -0.11771 0.03911 -0.12101 0.04536 C -0.12309 0.05856 -0.12032 0.04652 -0.125 0.05601 C -0.12657 0.05902 -0.12761 0.06458 -0.129 0.06805 C -0.13073 0.07268 -0.13073 0.07684 -0.13299 0.08124 C -0.13577 0.09259 -0.14167 0.0993 -0.15 0.10254 C -0.17066 0.09999 -0.19132 0.10046 -0.21198 0.0986 C -0.22223 0.09374 -0.25643 0.10069 -0.26806 0.10138 C -0.29011 0.10578 -0.31372 0.10416 -0.33594 0.10532 C -0.34948 0.10995 -0.37796 0.10323 -0.39202 0.10254 C -0.41111 0.08541 -0.43299 0.09328 -0.45695 0.09189 C -0.46025 0.08772 -0.4625 0.0861 -0.46094 0.08009 C -0.46233 0.0743 -0.46389 0.07522 -0.46806 0.07337 C -0.47084 0.06735 -0.46875 0.0611 -0.47396 0.05856 C -0.47535 0.0486 -0.47726 0.04027 -0.48403 0.03471 C -0.48611 0.03032 -0.48681 0.02615 -0.48802 0.02129 C -0.48889 0.00161 -0.4849 -0.00047 -0.49497 -0.00533 C -0.50139 -0.0139 -0.50851 -0.0088 -0.51598 -0.00533 C -0.53716 -0.00741 -0.53421 -0.00927 -0.56094 -0.00927 " pathEditMode="relative" ptsTypes="ffffffffffffffffffffffffffA">
                                      <p:cBhvr>
                                        <p:cTn id="2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5168E-6 C 0.00469 0.00972 0.01372 0.00347 0.02101 0.00139 C 0.03611 0.00255 0.05868 0.00463 0.07188 0.00139 C 0.07396 0.00093 0.07205 -0.00532 0.07396 -0.0067 C 0.07743 -0.00902 0.08385 -0.0148 0.08385 -0.01457 C 0.08837 -0.0266 0.09497 -0.02868 0.10399 -0.03192 C 0.10799 -0.03146 0.11215 -0.03215 0.11597 -0.03076 C 0.1184 -0.02984 0.11944 -0.02521 0.12188 -0.02405 C 0.12674 -0.02174 0.13281 -0.02081 0.13785 -0.02012 C 0.15122 -0.01411 0.15799 -0.01295 0.17396 -0.01202 C 0.18004 -0.0067 0.17431 -0.01087 0.18594 -0.00809 C 0.18872 -0.0074 0.19392 -0.00532 0.19392 -0.00508 C 0.20278 0.00232 0.19427 -0.00416 0.21701 -0.00138 C 0.2276 -4.25168E-6 0.23819 0.00532 0.24896 0.00671 C 0.25694 0.00972 0.27656 0.01226 0.28594 0.01319 C 0.29149 0.01573 0.29514 0.01735 0.30087 0.01851 C 0.31684 0.02568 0.33438 0.02707 0.35087 0.02799 C 0.35573 0.02984 0.36042 0.0317 0.36493 0.0347 C 0.37153 0.03285 0.37743 0.03401 0.38385 0.03586 C 0.38802 0.03956 0.39184 0.04419 0.39601 0.04789 C 0.39792 0.04951 0.4 0.0502 0.40191 0.05182 C 0.40382 0.05969 0.4092 0.06385 0.41493 0.06662 C 0.41719 0.07102 0.41736 0.07495 0.41892 0.07981 C 0.42049 0.08467 0.42274 0.08883 0.425 0.09323 C 0.42708 0.1034 0.42813 0.10896 0.42899 0.11983 C 0.42865 0.12654 0.42882 0.13325 0.42795 0.13995 C 0.42778 0.14157 0.42639 0.1425 0.42587 0.14389 C 0.42448 0.14805 0.42379 0.15406 0.42292 0.15846 C 0.42222 0.17072 0.42326 0.18205 0.41788 0.192 C 0.4158 0.20495 0.4125 0.21976 0.40191 0.22392 C 0.39913 0.22994 0.39635 0.23156 0.39097 0.23341 C 0.38854 0.23433 0.38385 0.23595 0.38385 0.23618 C 0.38264 0.23711 0.37986 0.24035 0.37795 0.24012 C 0.3691 0.23919 0.35972 0.23503 0.35087 0.23341 C 0.34722 0.23086 0.34392 0.22971 0.33993 0.22809 C 0.32726 0.22901 0.32135 0.23017 0.3099 0.23202 C 0.30052 0.23641 0.29045 0.23318 0.2809 0.23063 C 0.25955 0.21698 0.24809 0.21745 0.22292 0.21606 C 0.21042 0.21259 0.19861 0.21051 0.18594 0.20935 C 0.17517 0.20681 0.16458 0.20704 0.15399 0.20403 C 0.14462 0.1964 0.12361 0.18946 0.11285 0.18807 C 0.1059 0.18599 0.10069 0.18229 0.09392 0.17997 C 0.08681 0.17049 0.08976 0.16216 0.08698 0.14921 C 0.08576 0.11913 0.08854 0.13024 0.0809 0.1159 C 0.08194 0.09993 0.08438 0.0812 0.09288 0.06917 C 0.09514 0.06084 0.11024 0.04534 0.11788 0.04396 C 0.12188 0.04326 0.12587 0.04303 0.12986 0.04257 C 0.13542 0.04095 0.13733 0.03979 0.14288 0.04118 C 0.14896 0.05344 0.14271 0.04326 0.16597 0.0465 C 0.17188 0.04719 0.17726 0.05251 0.18299 0.05321 C 0.19427 0.05436 0.20573 0.05506 0.21701 0.05598 C 0.22396 0.05506 0.23004 0.05344 0.23698 0.05182 C 0.2401 0.04951 0.24271 0.04557 0.24601 0.04396 C 0.25052 0.04187 0.25538 0.04164 0.2599 0.04002 C 0.27413 0.04557 0.28854 0.05159 0.30295 0.05598 C 0.32448 0.0546 0.31892 0.0613 0.325 0.05321 " pathEditMode="relative" rAng="0" ptsTypes="fffffffffffffffffffffffffffffffffffffffffffffffffffffffA">
                                      <p:cBhvr>
                                        <p:cTn id="33" dur="3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104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3" grpId="0" animBg="1"/>
      <p:bldP spid="73" grpId="1" animBg="1"/>
      <p:bldP spid="77" grpId="0" animBg="1"/>
      <p:bldP spid="78" grpId="0" animBg="1"/>
      <p:bldP spid="78" grpId="1" animBg="1"/>
      <p:bldP spid="79" grpId="0" animBg="1"/>
      <p:bldP spid="7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385C1-19E2-4EA4-A825-4A6AB928949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pSp>
        <p:nvGrpSpPr>
          <p:cNvPr id="5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61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2700896" y="4064156"/>
            <a:ext cx="4894336" cy="133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2336259" y="2121920"/>
            <a:ext cx="5444731" cy="4129524"/>
            <a:chOff x="2336259" y="2121920"/>
            <a:chExt cx="5444731" cy="412952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6" b="7701"/>
            <a:stretch/>
          </p:blipFill>
          <p:spPr bwMode="auto">
            <a:xfrm>
              <a:off x="2336259" y="2121920"/>
              <a:ext cx="5444731" cy="4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" name="Группа 31"/>
            <p:cNvGrpSpPr/>
            <p:nvPr/>
          </p:nvGrpSpPr>
          <p:grpSpPr>
            <a:xfrm>
              <a:off x="2699792" y="4041068"/>
              <a:ext cx="4788532" cy="180020"/>
              <a:chOff x="2591780" y="4041068"/>
              <a:chExt cx="4788532" cy="180020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2591780" y="4041068"/>
                <a:ext cx="2412268" cy="1800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5040052" y="4041068"/>
                <a:ext cx="2340260" cy="1800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0" y="-1588"/>
            <a:ext cx="9144644" cy="3285240"/>
            <a:chOff x="0" y="-1588"/>
            <a:chExt cx="9144644" cy="3285240"/>
          </a:xfrm>
        </p:grpSpPr>
        <p:sp>
          <p:nvSpPr>
            <p:cNvPr id="37904" name="Text Box 65"/>
            <p:cNvSpPr txBox="1">
              <a:spLocks noChangeArrowheads="1"/>
            </p:cNvSpPr>
            <p:nvPr/>
          </p:nvSpPr>
          <p:spPr bwMode="auto">
            <a:xfrm>
              <a:off x="0" y="1014546"/>
              <a:ext cx="9144644" cy="110737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 u="sng" dirty="0" smtClean="0">
                  <a:solidFill>
                    <a:srgbClr val="000066"/>
                  </a:solidFill>
                </a:rPr>
                <a:t>Steps </a:t>
              </a:r>
              <a:r>
                <a:rPr lang="en-US" altLang="ru-RU" sz="1800" b="1" u="sng" dirty="0" smtClean="0">
                  <a:solidFill>
                    <a:srgbClr val="000066"/>
                  </a:solidFill>
                </a:rPr>
                <a:t>2-3.</a:t>
              </a:r>
              <a:r>
                <a:rPr lang="en-US" altLang="ru-RU" sz="1800" b="1" dirty="0" smtClean="0">
                  <a:solidFill>
                    <a:srgbClr val="000066"/>
                  </a:solidFill>
                </a:rPr>
                <a:t> Formation of the short ion bunches in presence of cooling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, </a:t>
              </a:r>
            </a:p>
            <a:p>
              <a:pPr marL="342900" indent="-342900"/>
              <a:r>
                <a:rPr lang="en-US" altLang="ru-RU" sz="1800" b="1" dirty="0">
                  <a:solidFill>
                    <a:srgbClr val="000066"/>
                  </a:solidFill>
                </a:rPr>
                <a:t>	</a:t>
              </a:r>
              <a:r>
                <a:rPr lang="en-US" altLang="ru-RU" sz="2000" b="1" dirty="0">
                  <a:solidFill>
                    <a:srgbClr val="FF0000"/>
                  </a:solidFill>
                </a:rPr>
                <a:t>	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         </a:t>
              </a:r>
              <a:r>
                <a:rPr lang="en-US" altLang="ru-RU" sz="2000" b="1" u="sng" dirty="0" smtClean="0">
                  <a:solidFill>
                    <a:srgbClr val="000066"/>
                  </a:solidFill>
                </a:rPr>
                <a:t>RF-2 &amp; RF-3 </a:t>
              </a:r>
              <a:r>
                <a:rPr lang="en-US" altLang="ru-RU" sz="2000" b="1" u="sng" dirty="0">
                  <a:solidFill>
                    <a:srgbClr val="000066"/>
                  </a:solidFill>
                </a:rPr>
                <a:t>acceleration station of </a:t>
              </a:r>
              <a:r>
                <a:rPr lang="en-US" altLang="ru-RU" sz="2000" b="1" u="sng" dirty="0" smtClean="0">
                  <a:solidFill>
                    <a:srgbClr val="000066"/>
                  </a:solidFill>
                </a:rPr>
                <a:t>harmonic voltage</a:t>
              </a:r>
            </a:p>
            <a:p>
              <a:pPr marL="342900" indent="-342900" algn="ctr"/>
              <a:endParaRPr lang="en-US" altLang="ru-RU" sz="800" b="1" u="sng" dirty="0" smtClean="0">
                <a:solidFill>
                  <a:srgbClr val="000066"/>
                </a:solidFill>
              </a:endParaRPr>
            </a:p>
            <a:p>
              <a:pPr marL="342900" indent="-342900" algn="ctr"/>
              <a:r>
                <a:rPr lang="en-US" altLang="ru-RU" sz="2000" b="1" i="1" dirty="0" smtClean="0">
                  <a:solidFill>
                    <a:srgbClr val="FF0000"/>
                  </a:solidFill>
                </a:rPr>
                <a:t>From coasting beam =&gt; to 22</a:t>
              </a:r>
              <a:r>
                <a:rPr lang="en-US" altLang="ru-RU" sz="2000" b="1" i="1" baseline="30000" dirty="0" smtClean="0">
                  <a:solidFill>
                    <a:srgbClr val="FF0000"/>
                  </a:solidFill>
                </a:rPr>
                <a:t>nd</a:t>
              </a:r>
              <a:r>
                <a:rPr lang="en-US" altLang="ru-RU" sz="2000" b="1" i="1" dirty="0" smtClean="0">
                  <a:solidFill>
                    <a:srgbClr val="FF0000"/>
                  </a:solidFill>
                </a:rPr>
                <a:t> harmonics = &gt; 66</a:t>
              </a:r>
              <a:r>
                <a:rPr lang="en-US" altLang="ru-RU" sz="2000" b="1" i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altLang="ru-RU" sz="2000" b="1" i="1" dirty="0" smtClean="0">
                  <a:solidFill>
                    <a:srgbClr val="FF0000"/>
                  </a:solidFill>
                </a:rPr>
                <a:t> harmonics </a:t>
              </a:r>
              <a:endParaRPr lang="ru-RU" altLang="ru-RU" sz="2000" b="1" i="1" dirty="0">
                <a:solidFill>
                  <a:srgbClr val="FF0000"/>
                </a:solidFill>
              </a:endParaRPr>
            </a:p>
          </p:txBody>
        </p:sp>
        <p:grpSp>
          <p:nvGrpSpPr>
            <p:cNvPr id="37895" name="Группа 1"/>
            <p:cNvGrpSpPr>
              <a:grpSpLocks/>
            </p:cNvGrpSpPr>
            <p:nvPr/>
          </p:nvGrpSpPr>
          <p:grpSpPr bwMode="auto">
            <a:xfrm>
              <a:off x="153825" y="-1588"/>
              <a:ext cx="8974944" cy="1016134"/>
              <a:chOff x="153825" y="-1774"/>
              <a:chExt cx="8532976" cy="1016320"/>
            </a:xfrm>
          </p:grpSpPr>
          <p:sp>
            <p:nvSpPr>
              <p:cNvPr id="37902" name="Text Box 2"/>
              <p:cNvSpPr txBox="1">
                <a:spLocks noChangeArrowheads="1"/>
              </p:cNvSpPr>
              <p:nvPr/>
            </p:nvSpPr>
            <p:spPr bwMode="auto">
              <a:xfrm>
                <a:off x="233363" y="614363"/>
                <a:ext cx="8337606" cy="400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ru-RU" sz="2000" b="1" dirty="0">
                    <a:solidFill>
                      <a:srgbClr val="000066"/>
                    </a:solidFill>
                    <a:latin typeface="+mn-lt"/>
                  </a:rPr>
                  <a:t>Facility operation </a:t>
                </a:r>
                <a:r>
                  <a:rPr lang="en-US" altLang="ru-RU" sz="2000" b="1" dirty="0" smtClean="0">
                    <a:solidFill>
                      <a:srgbClr val="000066"/>
                    </a:solidFill>
                    <a:latin typeface="+mn-lt"/>
                  </a:rPr>
                  <a:t>scenario: </a:t>
                </a:r>
                <a:r>
                  <a:rPr lang="en-US" altLang="ru-RU" sz="2000" b="1" dirty="0">
                    <a:solidFill>
                      <a:srgbClr val="FF0000"/>
                    </a:solidFill>
                    <a:latin typeface="+mn-lt"/>
                  </a:rPr>
                  <a:t>Three Steps of Beam Formation in NICA </a:t>
                </a:r>
                <a:r>
                  <a:rPr lang="en-US" altLang="ru-RU" sz="2000" b="1" dirty="0" smtClean="0">
                    <a:solidFill>
                      <a:srgbClr val="FF0000"/>
                    </a:solidFill>
                    <a:latin typeface="+mn-lt"/>
                  </a:rPr>
                  <a:t>Collider</a:t>
                </a:r>
                <a:endParaRPr lang="ru-RU" altLang="ru-RU" sz="20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37903" name="Rectangle 7"/>
              <p:cNvSpPr>
                <a:spLocks noChangeArrowheads="1"/>
              </p:cNvSpPr>
              <p:nvPr/>
            </p:nvSpPr>
            <p:spPr bwMode="auto">
              <a:xfrm>
                <a:off x="153825" y="-1774"/>
                <a:ext cx="8532976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ctr" eaLnBrk="0" hangingPunct="0"/>
                <a:r>
                  <a:rPr kumimoji="1" lang="en-US" altLang="ru-RU" sz="2000" b="1" dirty="0">
                    <a:solidFill>
                      <a:srgbClr val="000066"/>
                    </a:solidFill>
                    <a:sym typeface="Apple Chancery"/>
                  </a:rPr>
                  <a:t>3. NICA – Stage II: Structure and Operation </a:t>
                </a:r>
                <a:r>
                  <a:rPr kumimoji="1" lang="en-US" altLang="ru-RU" sz="2000" b="1" dirty="0" smtClean="0">
                    <a:solidFill>
                      <a:srgbClr val="000066"/>
                    </a:solidFill>
                    <a:sym typeface="Apple Chancery"/>
                  </a:rPr>
                  <a:t>Regimes </a:t>
                </a:r>
              </a:p>
              <a:p>
                <a:pPr marL="342900" indent="-342900" algn="ctr" eaLnBrk="0" hangingPunct="0"/>
                <a:r>
                  <a:rPr kumimoji="1" lang="en-US" altLang="ru-RU" sz="2000" b="1" dirty="0" smtClean="0">
                    <a:solidFill>
                      <a:srgbClr val="000066"/>
                    </a:solidFill>
                    <a:sym typeface="Apple Chancery"/>
                  </a:rPr>
                  <a:t>(</a:t>
                </a:r>
                <a:r>
                  <a:rPr kumimoji="1" lang="en-US" altLang="ru-RU" sz="2000" b="1" dirty="0">
                    <a:solidFill>
                      <a:srgbClr val="000066"/>
                    </a:solidFill>
                    <a:sym typeface="Apple Chancery"/>
                  </a:rPr>
                  <a:t>Heavy Ion Mode)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89783" y="2637321"/>
              <a:ext cx="1289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V</a:t>
              </a:r>
              <a:r>
                <a:rPr lang="en-US" b="1" baseline="-25000" dirty="0" smtClean="0">
                  <a:latin typeface="+mn-lt"/>
                </a:rPr>
                <a:t>RF </a:t>
              </a:r>
              <a:r>
                <a:rPr lang="en-US" b="1" dirty="0" smtClean="0">
                  <a:latin typeface="+mn-lt"/>
                </a:rPr>
                <a:t>&amp; </a:t>
              </a:r>
              <a:r>
                <a:rPr lang="en-US" b="1" dirty="0" err="1" smtClean="0">
                  <a:latin typeface="+mn-lt"/>
                </a:rPr>
                <a:t>N</a:t>
              </a:r>
              <a:r>
                <a:rPr lang="en-US" b="1" baseline="-25000" dirty="0" err="1" smtClean="0">
                  <a:latin typeface="+mn-lt"/>
                </a:rPr>
                <a:t>ion</a:t>
              </a:r>
              <a:r>
                <a:rPr lang="en-US" b="1" dirty="0" smtClean="0">
                  <a:latin typeface="+mn-lt"/>
                </a:rPr>
                <a:t> ,</a:t>
              </a:r>
            </a:p>
            <a:p>
              <a:r>
                <a:rPr lang="en-US" b="1" dirty="0" err="1">
                  <a:latin typeface="+mn-lt"/>
                </a:rPr>
                <a:t>a</a:t>
              </a:r>
              <a:r>
                <a:rPr lang="en-US" b="1" dirty="0" err="1" smtClean="0">
                  <a:latin typeface="+mn-lt"/>
                </a:rPr>
                <a:t>rb</a:t>
              </a:r>
              <a:r>
                <a:rPr lang="en-US" b="1" dirty="0" smtClean="0">
                  <a:latin typeface="+mn-lt"/>
                </a:rPr>
                <a:t>. units</a:t>
              </a:r>
              <a:endParaRPr lang="ru-RU" b="1" dirty="0">
                <a:latin typeface="+mn-lt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10430" y="6184899"/>
            <a:ext cx="209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Phase, </a:t>
            </a:r>
            <a:r>
              <a:rPr lang="en-US" b="1" dirty="0" err="1" smtClean="0">
                <a:latin typeface="+mn-lt"/>
              </a:rPr>
              <a:t>arb</a:t>
            </a:r>
            <a:r>
              <a:rPr lang="en-US" b="1" dirty="0" smtClean="0">
                <a:latin typeface="+mn-lt"/>
              </a:rPr>
              <a:t>. units</a:t>
            </a:r>
            <a:endParaRPr lang="ru-RU" b="1" dirty="0">
              <a:latin typeface="+mn-lt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336258" y="2121920"/>
            <a:ext cx="5444732" cy="4129524"/>
            <a:chOff x="2336258" y="2121920"/>
            <a:chExt cx="5444732" cy="4129524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6" b="7701"/>
            <a:stretch/>
          </p:blipFill>
          <p:spPr bwMode="auto">
            <a:xfrm>
              <a:off x="2336259" y="2121920"/>
              <a:ext cx="5444731" cy="4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1" b="8267"/>
            <a:stretch/>
          </p:blipFill>
          <p:spPr bwMode="auto">
            <a:xfrm>
              <a:off x="2336258" y="2170046"/>
              <a:ext cx="5271889" cy="3991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0" name="Группа 49"/>
            <p:cNvGrpSpPr/>
            <p:nvPr/>
          </p:nvGrpSpPr>
          <p:grpSpPr>
            <a:xfrm>
              <a:off x="3541647" y="3947252"/>
              <a:ext cx="2973887" cy="394443"/>
              <a:chOff x="3465123" y="3120655"/>
              <a:chExt cx="2973887" cy="394443"/>
            </a:xfrm>
          </p:grpSpPr>
          <p:sp>
            <p:nvSpPr>
              <p:cNvPr id="51" name="Овал 50"/>
              <p:cNvSpPr/>
              <p:nvPr/>
            </p:nvSpPr>
            <p:spPr>
              <a:xfrm>
                <a:off x="3465123" y="3120655"/>
                <a:ext cx="652718" cy="394443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5755616" y="3120655"/>
                <a:ext cx="683394" cy="391519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2336258" y="2161416"/>
            <a:ext cx="5254572" cy="3966113"/>
            <a:chOff x="1289783" y="2376321"/>
            <a:chExt cx="5254572" cy="396611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5" b="8284"/>
            <a:stretch/>
          </p:blipFill>
          <p:spPr bwMode="auto">
            <a:xfrm>
              <a:off x="1289783" y="2376321"/>
              <a:ext cx="5254572" cy="396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Овал 53"/>
            <p:cNvSpPr/>
            <p:nvPr/>
          </p:nvSpPr>
          <p:spPr>
            <a:xfrm>
              <a:off x="2495172" y="4162157"/>
              <a:ext cx="652718" cy="39444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821705" y="4131077"/>
              <a:ext cx="652718" cy="39444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001909" y="4054197"/>
            <a:ext cx="4010061" cy="137754"/>
            <a:chOff x="3009462" y="3164776"/>
            <a:chExt cx="4010061" cy="137754"/>
          </a:xfrm>
        </p:grpSpPr>
        <p:sp>
          <p:nvSpPr>
            <p:cNvPr id="63" name="Овал 62"/>
            <p:cNvSpPr/>
            <p:nvPr/>
          </p:nvSpPr>
          <p:spPr>
            <a:xfrm>
              <a:off x="3009462" y="3204650"/>
              <a:ext cx="126854" cy="97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573196" y="3164776"/>
              <a:ext cx="126854" cy="97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363856" y="3164776"/>
              <a:ext cx="126854" cy="97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6892669" y="3164776"/>
              <a:ext cx="126854" cy="97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183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2055" y="-1588"/>
            <a:ext cx="9156055" cy="2756672"/>
            <a:chOff x="-12055" y="-1588"/>
            <a:chExt cx="9156055" cy="2756672"/>
          </a:xfrm>
        </p:grpSpPr>
        <p:grpSp>
          <p:nvGrpSpPr>
            <p:cNvPr id="37906" name="Group 137"/>
            <p:cNvGrpSpPr>
              <a:grpSpLocks/>
            </p:cNvGrpSpPr>
            <p:nvPr/>
          </p:nvGrpSpPr>
          <p:grpSpPr bwMode="auto">
            <a:xfrm>
              <a:off x="-12055" y="2180408"/>
              <a:ext cx="9144000" cy="503238"/>
              <a:chOff x="0" y="3379"/>
              <a:chExt cx="5760" cy="317"/>
            </a:xfrm>
          </p:grpSpPr>
          <p:grpSp>
            <p:nvGrpSpPr>
              <p:cNvPr id="37909" name="Group 99"/>
              <p:cNvGrpSpPr>
                <a:grpSpLocks/>
              </p:cNvGrpSpPr>
              <p:nvPr/>
            </p:nvGrpSpPr>
            <p:grpSpPr bwMode="auto">
              <a:xfrm>
                <a:off x="747" y="3394"/>
                <a:ext cx="927" cy="140"/>
                <a:chOff x="743" y="3166"/>
                <a:chExt cx="2663" cy="844"/>
              </a:xfrm>
            </p:grpSpPr>
            <p:sp>
              <p:nvSpPr>
                <p:cNvPr id="37932" name="Oval 69"/>
                <p:cNvSpPr>
                  <a:spLocks noChangeArrowheads="1"/>
                </p:cNvSpPr>
                <p:nvPr/>
              </p:nvSpPr>
              <p:spPr bwMode="auto">
                <a:xfrm>
                  <a:off x="743" y="3167"/>
                  <a:ext cx="860" cy="8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33" name="Oval 73"/>
                <p:cNvSpPr>
                  <a:spLocks noChangeArrowheads="1"/>
                </p:cNvSpPr>
                <p:nvPr/>
              </p:nvSpPr>
              <p:spPr bwMode="auto">
                <a:xfrm>
                  <a:off x="2546" y="3166"/>
                  <a:ext cx="860" cy="8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34" name="Rectangle 74"/>
                <p:cNvSpPr>
                  <a:spLocks noChangeArrowheads="1"/>
                </p:cNvSpPr>
                <p:nvPr/>
              </p:nvSpPr>
              <p:spPr bwMode="auto">
                <a:xfrm>
                  <a:off x="1253" y="3174"/>
                  <a:ext cx="1723" cy="83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3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53" y="3166"/>
                  <a:ext cx="1707" cy="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936" name="Line 76"/>
                <p:cNvSpPr>
                  <a:spLocks noChangeShapeType="1"/>
                </p:cNvSpPr>
                <p:nvPr/>
              </p:nvSpPr>
              <p:spPr bwMode="auto">
                <a:xfrm>
                  <a:off x="1288" y="4010"/>
                  <a:ext cx="1564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7910" name="Group 100"/>
              <p:cNvGrpSpPr>
                <a:grpSpLocks/>
              </p:cNvGrpSpPr>
              <p:nvPr/>
            </p:nvGrpSpPr>
            <p:grpSpPr bwMode="auto">
              <a:xfrm>
                <a:off x="2092" y="3391"/>
                <a:ext cx="935" cy="132"/>
                <a:chOff x="743" y="3166"/>
                <a:chExt cx="2663" cy="844"/>
              </a:xfrm>
            </p:grpSpPr>
            <p:sp>
              <p:nvSpPr>
                <p:cNvPr id="37927" name="Oval 69"/>
                <p:cNvSpPr>
                  <a:spLocks noChangeArrowheads="1"/>
                </p:cNvSpPr>
                <p:nvPr/>
              </p:nvSpPr>
              <p:spPr bwMode="auto">
                <a:xfrm>
                  <a:off x="743" y="3167"/>
                  <a:ext cx="860" cy="842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8" name="Oval 73"/>
                <p:cNvSpPr>
                  <a:spLocks noChangeArrowheads="1"/>
                </p:cNvSpPr>
                <p:nvPr/>
              </p:nvSpPr>
              <p:spPr bwMode="auto">
                <a:xfrm>
                  <a:off x="2546" y="3166"/>
                  <a:ext cx="860" cy="836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9" name="Rectangle 74"/>
                <p:cNvSpPr>
                  <a:spLocks noChangeArrowheads="1"/>
                </p:cNvSpPr>
                <p:nvPr/>
              </p:nvSpPr>
              <p:spPr bwMode="auto">
                <a:xfrm>
                  <a:off x="1253" y="3174"/>
                  <a:ext cx="1723" cy="83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30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53" y="3166"/>
                  <a:ext cx="1707" cy="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931" name="Line 76"/>
                <p:cNvSpPr>
                  <a:spLocks noChangeShapeType="1"/>
                </p:cNvSpPr>
                <p:nvPr/>
              </p:nvSpPr>
              <p:spPr bwMode="auto">
                <a:xfrm>
                  <a:off x="1288" y="4010"/>
                  <a:ext cx="1564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7911" name="Group 118"/>
              <p:cNvGrpSpPr>
                <a:grpSpLocks/>
              </p:cNvGrpSpPr>
              <p:nvPr/>
            </p:nvGrpSpPr>
            <p:grpSpPr bwMode="auto">
              <a:xfrm>
                <a:off x="4833" y="3379"/>
                <a:ext cx="927" cy="140"/>
                <a:chOff x="743" y="3166"/>
                <a:chExt cx="2663" cy="844"/>
              </a:xfrm>
            </p:grpSpPr>
            <p:sp>
              <p:nvSpPr>
                <p:cNvPr id="37922" name="Oval 69"/>
                <p:cNvSpPr>
                  <a:spLocks noChangeArrowheads="1"/>
                </p:cNvSpPr>
                <p:nvPr/>
              </p:nvSpPr>
              <p:spPr bwMode="auto">
                <a:xfrm>
                  <a:off x="743" y="3167"/>
                  <a:ext cx="860" cy="8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3" name="Oval 73"/>
                <p:cNvSpPr>
                  <a:spLocks noChangeArrowheads="1"/>
                </p:cNvSpPr>
                <p:nvPr/>
              </p:nvSpPr>
              <p:spPr bwMode="auto">
                <a:xfrm>
                  <a:off x="2546" y="3166"/>
                  <a:ext cx="860" cy="8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4" name="Rectangle 74"/>
                <p:cNvSpPr>
                  <a:spLocks noChangeArrowheads="1"/>
                </p:cNvSpPr>
                <p:nvPr/>
              </p:nvSpPr>
              <p:spPr bwMode="auto">
                <a:xfrm>
                  <a:off x="1253" y="3174"/>
                  <a:ext cx="1723" cy="83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53" y="3166"/>
                  <a:ext cx="1707" cy="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926" name="Line 76"/>
                <p:cNvSpPr>
                  <a:spLocks noChangeShapeType="1"/>
                </p:cNvSpPr>
                <p:nvPr/>
              </p:nvSpPr>
              <p:spPr bwMode="auto">
                <a:xfrm>
                  <a:off x="1288" y="4010"/>
                  <a:ext cx="1564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7912" name="Group 130"/>
              <p:cNvGrpSpPr>
                <a:grpSpLocks/>
              </p:cNvGrpSpPr>
              <p:nvPr/>
            </p:nvGrpSpPr>
            <p:grpSpPr bwMode="auto">
              <a:xfrm>
                <a:off x="0" y="3380"/>
                <a:ext cx="302" cy="132"/>
                <a:chOff x="754" y="3696"/>
                <a:chExt cx="302" cy="132"/>
              </a:xfrm>
            </p:grpSpPr>
            <p:sp>
              <p:nvSpPr>
                <p:cNvPr id="37920" name="Oval 73"/>
                <p:cNvSpPr>
                  <a:spLocks noChangeArrowheads="1"/>
                </p:cNvSpPr>
                <p:nvPr/>
              </p:nvSpPr>
              <p:spPr bwMode="auto">
                <a:xfrm>
                  <a:off x="754" y="3696"/>
                  <a:ext cx="302" cy="131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21" name="Rectangle 74"/>
                <p:cNvSpPr>
                  <a:spLocks noChangeArrowheads="1"/>
                </p:cNvSpPr>
                <p:nvPr/>
              </p:nvSpPr>
              <p:spPr bwMode="auto">
                <a:xfrm>
                  <a:off x="756" y="3697"/>
                  <a:ext cx="101" cy="13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</p:grpSp>
          <p:sp>
            <p:nvSpPr>
              <p:cNvPr id="37913" name="Line 75"/>
              <p:cNvSpPr>
                <a:spLocks noChangeShapeType="1"/>
              </p:cNvSpPr>
              <p:nvPr/>
            </p:nvSpPr>
            <p:spPr bwMode="auto">
              <a:xfrm>
                <a:off x="188" y="3521"/>
                <a:ext cx="711" cy="17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33"/>
                    </a:solidFill>
                    <a:prstDash val="dash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7914" name="Group 131"/>
              <p:cNvGrpSpPr>
                <a:grpSpLocks/>
              </p:cNvGrpSpPr>
              <p:nvPr/>
            </p:nvGrpSpPr>
            <p:grpSpPr bwMode="auto">
              <a:xfrm>
                <a:off x="3477" y="3384"/>
                <a:ext cx="935" cy="132"/>
                <a:chOff x="743" y="3166"/>
                <a:chExt cx="2663" cy="844"/>
              </a:xfrm>
            </p:grpSpPr>
            <p:sp>
              <p:nvSpPr>
                <p:cNvPr id="37915" name="Oval 69"/>
                <p:cNvSpPr>
                  <a:spLocks noChangeArrowheads="1"/>
                </p:cNvSpPr>
                <p:nvPr/>
              </p:nvSpPr>
              <p:spPr bwMode="auto">
                <a:xfrm>
                  <a:off x="743" y="3167"/>
                  <a:ext cx="860" cy="842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16" name="Oval 73"/>
                <p:cNvSpPr>
                  <a:spLocks noChangeArrowheads="1"/>
                </p:cNvSpPr>
                <p:nvPr/>
              </p:nvSpPr>
              <p:spPr bwMode="auto">
                <a:xfrm>
                  <a:off x="2546" y="3166"/>
                  <a:ext cx="860" cy="836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53" y="3174"/>
                  <a:ext cx="1723" cy="83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7918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53" y="3166"/>
                  <a:ext cx="1707" cy="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919" name="Line 76"/>
                <p:cNvSpPr>
                  <a:spLocks noChangeShapeType="1"/>
                </p:cNvSpPr>
                <p:nvPr/>
              </p:nvSpPr>
              <p:spPr bwMode="auto">
                <a:xfrm>
                  <a:off x="1288" y="4010"/>
                  <a:ext cx="1564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33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37907" name="Text Box 65"/>
            <p:cNvSpPr txBox="1">
              <a:spLocks noChangeArrowheads="1"/>
            </p:cNvSpPr>
            <p:nvPr/>
          </p:nvSpPr>
          <p:spPr bwMode="auto">
            <a:xfrm>
              <a:off x="-12055" y="2374084"/>
              <a:ext cx="9144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>
                  <a:solidFill>
                    <a:srgbClr val="000066"/>
                  </a:solidFill>
                </a:rPr>
                <a:t>…              bunch         empty bucket     empty bucket         bunch</a:t>
              </a:r>
              <a:endParaRPr lang="ru-RU" altLang="ru-RU" sz="2000" b="1" u="sng">
                <a:solidFill>
                  <a:srgbClr val="000066"/>
                </a:solidFill>
              </a:endParaRPr>
            </a:p>
          </p:txBody>
        </p:sp>
        <p:sp>
          <p:nvSpPr>
            <p:cNvPr id="37908" name="Text Box 65"/>
            <p:cNvSpPr txBox="1">
              <a:spLocks noChangeArrowheads="1"/>
            </p:cNvSpPr>
            <p:nvPr/>
          </p:nvSpPr>
          <p:spPr bwMode="auto">
            <a:xfrm>
              <a:off x="-12055" y="1627958"/>
              <a:ext cx="464978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400" b="1" u="sng" dirty="0">
                  <a:solidFill>
                    <a:srgbClr val="000066"/>
                  </a:solidFill>
                </a:rPr>
                <a:t>Final beam structure</a:t>
              </a:r>
              <a:r>
                <a:rPr lang="en-US" altLang="ru-RU" sz="2400" b="1" dirty="0">
                  <a:solidFill>
                    <a:srgbClr val="000066"/>
                  </a:solidFill>
                </a:rPr>
                <a:t>:</a:t>
              </a:r>
              <a:endParaRPr lang="ru-RU" altLang="ru-RU" sz="2400" b="1" u="sng" dirty="0">
                <a:solidFill>
                  <a:srgbClr val="000066"/>
                </a:solidFill>
              </a:endParaRPr>
            </a:p>
          </p:txBody>
        </p:sp>
        <p:sp>
          <p:nvSpPr>
            <p:cNvPr id="37905" name="Text Box 65"/>
            <p:cNvSpPr txBox="1">
              <a:spLocks noChangeArrowheads="1"/>
            </p:cNvSpPr>
            <p:nvPr/>
          </p:nvSpPr>
          <p:spPr bwMode="auto">
            <a:xfrm>
              <a:off x="-644" y="1003300"/>
              <a:ext cx="9144644" cy="3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>
                  <a:solidFill>
                    <a:srgbClr val="FF0000"/>
                  </a:solidFill>
                </a:rPr>
                <a:t>Three Steps of Beam Formation in NICA Collider</a:t>
              </a:r>
              <a:endParaRPr lang="ru-RU" altLang="ru-RU" sz="2000" b="1">
                <a:solidFill>
                  <a:srgbClr val="FF0000"/>
                </a:solidFill>
              </a:endParaRPr>
            </a:p>
          </p:txBody>
        </p:sp>
        <p:grpSp>
          <p:nvGrpSpPr>
            <p:cNvPr id="37895" name="Группа 1"/>
            <p:cNvGrpSpPr>
              <a:grpSpLocks/>
            </p:cNvGrpSpPr>
            <p:nvPr/>
          </p:nvGrpSpPr>
          <p:grpSpPr bwMode="auto">
            <a:xfrm>
              <a:off x="233363" y="-1588"/>
              <a:ext cx="8453437" cy="1016001"/>
              <a:chOff x="233363" y="-1774"/>
              <a:chExt cx="8453437" cy="1016187"/>
            </a:xfrm>
          </p:grpSpPr>
          <p:sp>
            <p:nvSpPr>
              <p:cNvPr id="37902" name="Text Box 2"/>
              <p:cNvSpPr txBox="1">
                <a:spLocks noChangeArrowheads="1"/>
              </p:cNvSpPr>
              <p:nvPr/>
            </p:nvSpPr>
            <p:spPr bwMode="auto">
              <a:xfrm>
                <a:off x="233363" y="614363"/>
                <a:ext cx="38163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342900" indent="-342900">
                  <a:spcBef>
                    <a:spcPct val="20000"/>
                  </a:spcBef>
                </a:pPr>
                <a:r>
                  <a:rPr lang="en-US" altLang="ru-RU" sz="2000" b="1">
                    <a:solidFill>
                      <a:srgbClr val="000066"/>
                    </a:solidFill>
                  </a:rPr>
                  <a:t>Facility operation scenario</a:t>
                </a:r>
                <a:endParaRPr lang="ru-RU" altLang="ru-RU" sz="20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7903" name="Rectangle 7"/>
              <p:cNvSpPr>
                <a:spLocks noChangeArrowheads="1"/>
              </p:cNvSpPr>
              <p:nvPr/>
            </p:nvSpPr>
            <p:spPr bwMode="auto">
              <a:xfrm>
                <a:off x="992187" y="-1774"/>
                <a:ext cx="769461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 algn="ctr" eaLnBrk="0" hangingPunct="0"/>
                <a:r>
                  <a:rPr kumimoji="1" lang="en-US" altLang="ru-RU" sz="2000" b="1">
                    <a:solidFill>
                      <a:srgbClr val="000066"/>
                    </a:solidFill>
                    <a:sym typeface="Apple Chancery"/>
                  </a:rPr>
                  <a:t>3. NICA – Stage II: Structure and Operation Regimes</a:t>
                </a:r>
              </a:p>
              <a:p>
                <a:pPr marL="342900" indent="-342900" algn="ctr" eaLnBrk="0" hangingPunct="0"/>
                <a:r>
                  <a:rPr kumimoji="1" lang="en-US" altLang="ru-RU" sz="2000" b="1">
                    <a:solidFill>
                      <a:srgbClr val="000066"/>
                    </a:solidFill>
                    <a:sym typeface="Apple Chancery"/>
                  </a:rPr>
                  <a:t>(Heavy Ion Mode)</a:t>
                </a:r>
              </a:p>
            </p:txBody>
          </p: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385C1-19E2-4EA4-A825-4A6AB928949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pSp>
        <p:nvGrpSpPr>
          <p:cNvPr id="5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61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 Box 65"/>
          <p:cNvSpPr txBox="1">
            <a:spLocks noChangeArrowheads="1"/>
          </p:cNvSpPr>
          <p:nvPr/>
        </p:nvSpPr>
        <p:spPr bwMode="auto">
          <a:xfrm>
            <a:off x="587279" y="3544554"/>
            <a:ext cx="8099521" cy="133545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400" b="1" dirty="0">
                <a:solidFill>
                  <a:srgbClr val="000066"/>
                </a:solidFill>
              </a:rPr>
              <a:t>Why 22 bunches? – </a:t>
            </a:r>
            <a:endParaRPr lang="en-US" altLang="ru-RU" sz="2400" b="1" dirty="0" smtClean="0">
              <a:solidFill>
                <a:srgbClr val="000066"/>
              </a:solidFill>
            </a:endParaRPr>
          </a:p>
          <a:p>
            <a:r>
              <a:rPr lang="en-US" altLang="ru-RU" sz="2400" b="1" dirty="0">
                <a:solidFill>
                  <a:srgbClr val="000066"/>
                </a:solidFill>
              </a:rPr>
              <a:t>	</a:t>
            </a:r>
            <a:r>
              <a:rPr lang="en-US" altLang="ru-RU" sz="2400" b="1" dirty="0" smtClean="0">
                <a:solidFill>
                  <a:srgbClr val="000066"/>
                </a:solidFill>
              </a:rPr>
              <a:t>- To </a:t>
            </a:r>
            <a:r>
              <a:rPr lang="en-US" altLang="ru-RU" sz="2400" b="1" dirty="0">
                <a:solidFill>
                  <a:srgbClr val="000066"/>
                </a:solidFill>
              </a:rPr>
              <a:t>avoid parasitic collisions in </a:t>
            </a:r>
            <a:r>
              <a:rPr lang="en-US" altLang="ru-RU" sz="2400" b="1" dirty="0" smtClean="0">
                <a:solidFill>
                  <a:srgbClr val="000066"/>
                </a:solidFill>
              </a:rPr>
              <a:t>common</a:t>
            </a:r>
          </a:p>
          <a:p>
            <a:r>
              <a:rPr lang="en-US" altLang="ru-RU" sz="2400" b="1" dirty="0">
                <a:solidFill>
                  <a:srgbClr val="000066"/>
                </a:solidFill>
              </a:rPr>
              <a:t>	</a:t>
            </a:r>
            <a:r>
              <a:rPr lang="en-US" altLang="ru-RU" sz="2400" b="1" dirty="0" smtClean="0">
                <a:solidFill>
                  <a:srgbClr val="000066"/>
                </a:solidFill>
              </a:rPr>
              <a:t>   </a:t>
            </a:r>
            <a:r>
              <a:rPr lang="en-US" altLang="ru-RU" sz="2400" b="1" dirty="0">
                <a:solidFill>
                  <a:srgbClr val="000066"/>
                </a:solidFill>
              </a:rPr>
              <a:t>parts of the beam trajectories</a:t>
            </a:r>
            <a:r>
              <a:rPr lang="en-US" altLang="ru-RU" sz="2400" b="1" dirty="0" smtClean="0">
                <a:solidFill>
                  <a:srgbClr val="000066"/>
                </a:solidFill>
              </a:rPr>
              <a:t>!</a:t>
            </a:r>
            <a:endParaRPr lang="en-US" altLang="ru-RU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13EBD-911C-417E-9986-97C0FFBD6A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pSp>
        <p:nvGrpSpPr>
          <p:cNvPr id="38916" name="Группа 1"/>
          <p:cNvGrpSpPr>
            <a:grpSpLocks/>
          </p:cNvGrpSpPr>
          <p:nvPr/>
        </p:nvGrpSpPr>
        <p:grpSpPr bwMode="auto">
          <a:xfrm>
            <a:off x="33338" y="-1588"/>
            <a:ext cx="9110662" cy="6153151"/>
            <a:chOff x="33338" y="-1588"/>
            <a:chExt cx="9110662" cy="6153151"/>
          </a:xfrm>
        </p:grpSpPr>
        <p:sp>
          <p:nvSpPr>
            <p:cNvPr id="38922" name="Rectangle 7"/>
            <p:cNvSpPr>
              <a:spLocks noChangeArrowheads="1"/>
            </p:cNvSpPr>
            <p:nvPr/>
          </p:nvSpPr>
          <p:spPr bwMode="auto">
            <a:xfrm>
              <a:off x="992187" y="-1588"/>
              <a:ext cx="7694613" cy="70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3. NICA – Stage II: Structure and Operation Regimes</a:t>
              </a:r>
            </a:p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(Heavy Ion Mode)</a:t>
              </a:r>
            </a:p>
          </p:txBody>
        </p:sp>
        <p:sp>
          <p:nvSpPr>
            <p:cNvPr id="38923" name="Text Box 141"/>
            <p:cNvSpPr txBox="1">
              <a:spLocks noChangeArrowheads="1"/>
            </p:cNvSpPr>
            <p:nvPr/>
          </p:nvSpPr>
          <p:spPr bwMode="auto">
            <a:xfrm>
              <a:off x="6446838" y="2578100"/>
              <a:ext cx="2405062" cy="892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Equilibrium beam emittance vs E</a:t>
              </a:r>
              <a:r>
                <a:rPr lang="en-US" altLang="ru-RU" sz="1600" b="1" baseline="-2500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ion </a:t>
              </a:r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,</a:t>
              </a:r>
              <a:r>
                <a:rPr lang="en-US" altLang="ru-RU" sz="18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</a:t>
              </a:r>
              <a:r>
                <a:rPr lang="en-US" altLang="ru-RU" sz="18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</a:t>
              </a:r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mm</a:t>
              </a:r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</a:t>
              </a:r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mrad</a:t>
              </a:r>
              <a:endParaRPr lang="ru-RU" altLang="ru-RU" sz="800" b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  <p:sp>
          <p:nvSpPr>
            <p:cNvPr id="38924" name="Text Box 2"/>
            <p:cNvSpPr txBox="1">
              <a:spLocks noChangeArrowheads="1"/>
            </p:cNvSpPr>
            <p:nvPr/>
          </p:nvSpPr>
          <p:spPr bwMode="auto">
            <a:xfrm>
              <a:off x="172499" y="735011"/>
              <a:ext cx="3511549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>
                <a:spcBef>
                  <a:spcPct val="20000"/>
                </a:spcBef>
              </a:pP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Two operation regimes</a:t>
              </a:r>
              <a:endParaRPr lang="ru-RU" altLang="ru-RU"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8925" name="Picture 1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1" y="1290638"/>
              <a:ext cx="5618162" cy="331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26" name="Text Box 136"/>
            <p:cNvSpPr txBox="1">
              <a:spLocks noChangeArrowheads="1"/>
            </p:cNvSpPr>
            <p:nvPr/>
          </p:nvSpPr>
          <p:spPr bwMode="auto">
            <a:xfrm>
              <a:off x="33338" y="1376363"/>
              <a:ext cx="1449388" cy="2636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  <a:p>
              <a:pPr algn="ct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L(E</a:t>
              </a:r>
              <a:r>
                <a:rPr lang="en-US" altLang="ru-RU" sz="1600" b="1" baseline="-2500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ct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1e27 cm</a:t>
              </a:r>
              <a:r>
                <a:rPr lang="en-US" altLang="ru-RU" sz="1600" b="1" baseline="3000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-2</a:t>
              </a:r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</a:t>
              </a:r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s</a:t>
              </a:r>
              <a:r>
                <a:rPr lang="en-US" altLang="ru-RU" sz="1600" b="1" baseline="30000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-1</a:t>
              </a:r>
            </a:p>
            <a:p>
              <a:pPr algn="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1.0</a:t>
              </a: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           </a:t>
              </a:r>
              <a:endParaRPr lang="en-US" altLang="ru-RU" sz="1600" b="1" baseline="-25000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         </a:t>
              </a:r>
            </a:p>
            <a:p>
              <a:pPr algn="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0.1</a:t>
              </a:r>
            </a:p>
            <a:p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0.01</a:t>
              </a:r>
              <a:endParaRPr lang="ru-RU" altLang="ru-RU" sz="16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7" name="Text Box 142"/>
            <p:cNvSpPr txBox="1">
              <a:spLocks noChangeArrowheads="1"/>
            </p:cNvSpPr>
            <p:nvPr/>
          </p:nvSpPr>
          <p:spPr bwMode="auto">
            <a:xfrm>
              <a:off x="1387476" y="3832225"/>
              <a:ext cx="3729646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1              2               3               4</a:t>
              </a:r>
            </a:p>
            <a:p>
              <a:pPr algn="ct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Ion energy, GeV/u</a:t>
              </a:r>
            </a:p>
            <a:p>
              <a:pPr algn="ctr"/>
              <a:endParaRPr lang="en-US" altLang="ru-RU" sz="10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  <p:sp>
          <p:nvSpPr>
            <p:cNvPr id="38928" name="Line 145"/>
            <p:cNvSpPr>
              <a:spLocks noChangeShapeType="1"/>
            </p:cNvSpPr>
            <p:nvPr/>
          </p:nvSpPr>
          <p:spPr bwMode="auto">
            <a:xfrm>
              <a:off x="3467100" y="1549400"/>
              <a:ext cx="0" cy="2273300"/>
            </a:xfrm>
            <a:prstGeom prst="line">
              <a:avLst/>
            </a:prstGeom>
            <a:noFill/>
            <a:ln w="5715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9" name="Line 146"/>
            <p:cNvSpPr>
              <a:spLocks noChangeShapeType="1"/>
            </p:cNvSpPr>
            <p:nvPr/>
          </p:nvSpPr>
          <p:spPr bwMode="auto">
            <a:xfrm>
              <a:off x="3481388" y="4394200"/>
              <a:ext cx="12700" cy="673100"/>
            </a:xfrm>
            <a:prstGeom prst="line">
              <a:avLst/>
            </a:prstGeom>
            <a:noFill/>
            <a:ln w="5715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0" name="Line 147"/>
            <p:cNvSpPr>
              <a:spLocks noChangeShapeType="1"/>
            </p:cNvSpPr>
            <p:nvPr/>
          </p:nvSpPr>
          <p:spPr bwMode="auto">
            <a:xfrm>
              <a:off x="1476376" y="3811588"/>
              <a:ext cx="12700" cy="749300"/>
            </a:xfrm>
            <a:prstGeom prst="line">
              <a:avLst/>
            </a:prstGeom>
            <a:noFill/>
            <a:ln w="3810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1" name="Line 148"/>
            <p:cNvSpPr>
              <a:spLocks noChangeShapeType="1"/>
            </p:cNvSpPr>
            <p:nvPr/>
          </p:nvSpPr>
          <p:spPr bwMode="auto">
            <a:xfrm>
              <a:off x="4932363" y="3838575"/>
              <a:ext cx="12700" cy="736600"/>
            </a:xfrm>
            <a:prstGeom prst="line">
              <a:avLst/>
            </a:prstGeom>
            <a:noFill/>
            <a:ln w="3810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2" name="Line 149"/>
            <p:cNvSpPr>
              <a:spLocks noChangeShapeType="1"/>
            </p:cNvSpPr>
            <p:nvPr/>
          </p:nvSpPr>
          <p:spPr bwMode="auto">
            <a:xfrm>
              <a:off x="1536701" y="4559300"/>
              <a:ext cx="1917700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3" name="Text Box 151"/>
            <p:cNvSpPr txBox="1">
              <a:spLocks noChangeArrowheads="1"/>
            </p:cNvSpPr>
            <p:nvPr/>
          </p:nvSpPr>
          <p:spPr bwMode="auto">
            <a:xfrm>
              <a:off x="1482726" y="4560888"/>
              <a:ext cx="3459162" cy="830997"/>
            </a:xfrm>
            <a:prstGeom prst="rect">
              <a:avLst/>
            </a:prstGeom>
            <a:noFill/>
            <a:ln w="38100" cap="rnd">
              <a:solidFill>
                <a:srgbClr val="008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Space charge             IBS </a:t>
              </a:r>
            </a:p>
            <a:p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dominated                  dominated</a:t>
              </a:r>
            </a:p>
            <a:p>
              <a:r>
                <a:rPr lang="en-US" altLang="ru-RU" sz="16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                          regimes</a:t>
              </a:r>
              <a:endParaRPr lang="ru-RU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  <p:sp>
          <p:nvSpPr>
            <p:cNvPr id="38934" name="Line 152"/>
            <p:cNvSpPr>
              <a:spLocks noChangeShapeType="1"/>
            </p:cNvSpPr>
            <p:nvPr/>
          </p:nvSpPr>
          <p:spPr bwMode="auto">
            <a:xfrm flipV="1">
              <a:off x="3519488" y="4560888"/>
              <a:ext cx="1409700" cy="127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5" name="Line 155"/>
            <p:cNvSpPr>
              <a:spLocks noChangeShapeType="1"/>
            </p:cNvSpPr>
            <p:nvPr/>
          </p:nvSpPr>
          <p:spPr bwMode="auto">
            <a:xfrm>
              <a:off x="3754438" y="2530475"/>
              <a:ext cx="609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6" name="Line 156"/>
            <p:cNvSpPr>
              <a:spLocks noChangeShapeType="1"/>
            </p:cNvSpPr>
            <p:nvPr/>
          </p:nvSpPr>
          <p:spPr bwMode="auto">
            <a:xfrm flipV="1">
              <a:off x="3754438" y="2879725"/>
              <a:ext cx="596900" cy="12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37" name="Группа 2"/>
            <p:cNvGrpSpPr>
              <a:grpSpLocks/>
            </p:cNvGrpSpPr>
            <p:nvPr/>
          </p:nvGrpSpPr>
          <p:grpSpPr bwMode="auto">
            <a:xfrm>
              <a:off x="5329238" y="3182938"/>
              <a:ext cx="3814762" cy="2968625"/>
              <a:chOff x="5329238" y="3182938"/>
              <a:chExt cx="3814763" cy="2968625"/>
            </a:xfrm>
          </p:grpSpPr>
          <p:graphicFrame>
            <p:nvGraphicFramePr>
              <p:cNvPr id="38944" name="Object 163"/>
              <p:cNvGraphicFramePr>
                <a:graphicFrameLocks noChangeAspect="1"/>
              </p:cNvGraphicFramePr>
              <p:nvPr/>
            </p:nvGraphicFramePr>
            <p:xfrm>
              <a:off x="5329238" y="3182938"/>
              <a:ext cx="3814763" cy="296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05" name="Mathcad" r:id="rId4" imgW="2362200" imgH="1838325" progId="Mathcad">
                      <p:embed/>
                    </p:oleObj>
                  </mc:Choice>
                  <mc:Fallback>
                    <p:oleObj name="Mathcad" r:id="rId4" imgW="2362200" imgH="1838325" progId="Mathcad">
                      <p:embed/>
                      <p:pic>
                        <p:nvPicPr>
                          <p:cNvPr id="0" name="Object 1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9238" y="3182938"/>
                            <a:ext cx="3814763" cy="29686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945" name="Text Box 161"/>
              <p:cNvSpPr txBox="1">
                <a:spLocks noChangeArrowheads="1"/>
              </p:cNvSpPr>
              <p:nvPr/>
            </p:nvSpPr>
            <p:spPr bwMode="auto">
              <a:xfrm>
                <a:off x="6302375" y="5432425"/>
                <a:ext cx="2841625" cy="581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>
                    <a:solidFill>
                      <a:srgbClr val="000066"/>
                    </a:solidFill>
                    <a:sym typeface="Apple Chancery"/>
                  </a:rPr>
                  <a:t>1         2          3          4</a:t>
                </a:r>
              </a:p>
              <a:p>
                <a:pPr algn="ctr"/>
                <a:r>
                  <a:rPr lang="en-US" altLang="ru-RU" sz="1600" b="1">
                    <a:solidFill>
                      <a:srgbClr val="000066"/>
                    </a:solidFill>
                    <a:sym typeface="Apple Chancery"/>
                  </a:rPr>
                  <a:t>Ion energy, GeV/u</a:t>
                </a:r>
                <a:endParaRPr lang="en-US" altLang="ru-RU" sz="1000" b="1">
                  <a:solidFill>
                    <a:srgbClr val="000066"/>
                  </a:solidFill>
                  <a:sym typeface="Apple Chancery"/>
                </a:endParaRPr>
              </a:p>
            </p:txBody>
          </p:sp>
          <p:sp>
            <p:nvSpPr>
              <p:cNvPr id="38946" name="Text Box 162"/>
              <p:cNvSpPr txBox="1">
                <a:spLocks noChangeArrowheads="1"/>
              </p:cNvSpPr>
              <p:nvPr/>
            </p:nvSpPr>
            <p:spPr bwMode="auto">
              <a:xfrm>
                <a:off x="5435600" y="3230563"/>
                <a:ext cx="992188" cy="2328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r"/>
                <a:r>
                  <a:rPr lang="en-US" altLang="ru-RU" sz="1600" b="1">
                    <a:solidFill>
                      <a:srgbClr val="000066"/>
                    </a:solidFill>
                  </a:rPr>
                  <a:t>1.2</a:t>
                </a:r>
              </a:p>
              <a:p>
                <a:pPr algn="ctr"/>
                <a:r>
                  <a:rPr lang="en-US" altLang="ru-RU" sz="2000" b="1">
                    <a:solidFill>
                      <a:srgbClr val="000066"/>
                    </a:solidFill>
                    <a:sym typeface="Symbol" pitchFamily="18" charset="2"/>
                  </a:rPr>
                  <a:t></a:t>
                </a:r>
                <a:r>
                  <a:rPr lang="en-US" altLang="ru-RU" sz="1600" b="1">
                    <a:solidFill>
                      <a:srgbClr val="000066"/>
                    </a:solidFill>
                  </a:rPr>
                  <a:t>(E</a:t>
                </a:r>
                <a:r>
                  <a:rPr lang="en-US" altLang="ru-RU" sz="1600" b="1" baseline="-25000">
                    <a:solidFill>
                      <a:srgbClr val="000066"/>
                    </a:solidFill>
                  </a:rPr>
                  <a:t>i</a:t>
                </a:r>
                <a:r>
                  <a:rPr lang="en-US" altLang="ru-RU" sz="1600" b="1">
                    <a:solidFill>
                      <a:srgbClr val="000066"/>
                    </a:solidFill>
                  </a:rPr>
                  <a:t>)</a:t>
                </a:r>
              </a:p>
              <a:p>
                <a:pPr algn="ctr"/>
                <a:endParaRPr lang="en-US" altLang="ru-RU" sz="800" b="1" baseline="30000">
                  <a:solidFill>
                    <a:srgbClr val="000066"/>
                  </a:solidFill>
                  <a:sym typeface="Apple Chancery"/>
                </a:endParaRPr>
              </a:p>
              <a:p>
                <a:pPr algn="ctr"/>
                <a:endParaRPr lang="en-US" altLang="ru-RU" sz="800" b="1" baseline="30000">
                  <a:solidFill>
                    <a:srgbClr val="000066"/>
                  </a:solidFill>
                  <a:sym typeface="Apple Chancery"/>
                </a:endParaRPr>
              </a:p>
              <a:p>
                <a:pPr algn="r"/>
                <a:r>
                  <a:rPr lang="en-US" altLang="ru-RU" sz="1600" b="1">
                    <a:solidFill>
                      <a:srgbClr val="000066"/>
                    </a:solidFill>
                    <a:sym typeface="Apple Chancery"/>
                  </a:rPr>
                  <a:t>0.8</a:t>
                </a:r>
              </a:p>
              <a:p>
                <a:r>
                  <a:rPr lang="en-US" altLang="ru-RU" sz="1600" b="1">
                    <a:solidFill>
                      <a:srgbClr val="000066"/>
                    </a:solidFill>
                    <a:sym typeface="Apple Chancery"/>
                  </a:rPr>
                  <a:t>      </a:t>
                </a:r>
                <a:endParaRPr lang="en-US" altLang="ru-RU" sz="2000" b="1">
                  <a:solidFill>
                    <a:srgbClr val="000066"/>
                  </a:solidFill>
                  <a:sym typeface="Apple Chancery"/>
                </a:endParaRPr>
              </a:p>
              <a:p>
                <a:endParaRPr lang="en-US" altLang="ru-RU" sz="800" b="1" baseline="-25000">
                  <a:solidFill>
                    <a:srgbClr val="000066"/>
                  </a:solidFill>
                  <a:sym typeface="Apple Chancery"/>
                </a:endParaRPr>
              </a:p>
              <a:p>
                <a:endParaRPr lang="en-US" altLang="ru-RU" sz="800" b="1" baseline="-25000">
                  <a:solidFill>
                    <a:srgbClr val="000066"/>
                  </a:solidFill>
                  <a:sym typeface="Apple Chancery"/>
                </a:endParaRPr>
              </a:p>
              <a:p>
                <a:pPr algn="r"/>
                <a:r>
                  <a:rPr lang="en-US" altLang="ru-RU" sz="1600" b="1">
                    <a:solidFill>
                      <a:srgbClr val="000066"/>
                    </a:solidFill>
                  </a:rPr>
                  <a:t>0.4</a:t>
                </a:r>
                <a:endParaRPr lang="en-US" altLang="ru-RU" sz="1600" b="1">
                  <a:solidFill>
                    <a:srgbClr val="000066"/>
                  </a:solidFill>
                  <a:sym typeface="Apple Chancery"/>
                </a:endParaRPr>
              </a:p>
              <a:p>
                <a:pPr algn="r"/>
                <a:endParaRPr lang="en-US" altLang="ru-RU" sz="1600" b="1">
                  <a:solidFill>
                    <a:srgbClr val="000066"/>
                  </a:solidFill>
                </a:endParaRPr>
              </a:p>
              <a:p>
                <a:endParaRPr lang="en-US" altLang="ru-RU" sz="800" b="1">
                  <a:solidFill>
                    <a:srgbClr val="000066"/>
                  </a:solidFill>
                </a:endParaRPr>
              </a:p>
              <a:p>
                <a:pPr algn="r"/>
                <a:r>
                  <a:rPr lang="en-US" altLang="ru-RU" sz="1600" b="1">
                    <a:solidFill>
                      <a:srgbClr val="000066"/>
                    </a:solidFill>
                  </a:rPr>
                  <a:t>0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8947" name="Text Box 173"/>
              <p:cNvSpPr txBox="1">
                <a:spLocks noChangeArrowheads="1"/>
              </p:cNvSpPr>
              <p:nvPr/>
            </p:nvSpPr>
            <p:spPr bwMode="auto">
              <a:xfrm>
                <a:off x="7240527" y="4147038"/>
                <a:ext cx="685800" cy="789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2000" b="1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</a:t>
                </a:r>
                <a:r>
                  <a:rPr lang="en-US" altLang="ru-RU" sz="1600" b="1" baseline="-25000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  <a:sym typeface="Apple Chancery"/>
                  </a:rPr>
                  <a:t>opt</a:t>
                </a:r>
              </a:p>
              <a:p>
                <a:endParaRPr lang="en-US" altLang="ru-RU" sz="800" b="1" baseline="-25000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endParaRPr>
              </a:p>
              <a:p>
                <a:r>
                  <a:rPr lang="en-US" altLang="ru-RU" sz="20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</a:t>
                </a:r>
                <a:r>
                  <a:rPr lang="en-US" altLang="ru-RU" sz="1600" b="1" baseline="-250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pple Chancery"/>
                  </a:rPr>
                  <a:t>max</a:t>
                </a:r>
                <a:endPara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endParaRPr>
              </a:p>
            </p:txBody>
          </p:sp>
          <p:sp>
            <p:nvSpPr>
              <p:cNvPr id="38948" name="Line 174"/>
              <p:cNvSpPr>
                <a:spLocks noChangeShapeType="1"/>
              </p:cNvSpPr>
              <p:nvPr/>
            </p:nvSpPr>
            <p:spPr bwMode="auto">
              <a:xfrm>
                <a:off x="6889750" y="4395788"/>
                <a:ext cx="36830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49" name="Line 175"/>
              <p:cNvSpPr>
                <a:spLocks noChangeShapeType="1"/>
              </p:cNvSpPr>
              <p:nvPr/>
            </p:nvSpPr>
            <p:spPr bwMode="auto">
              <a:xfrm>
                <a:off x="6889750" y="4757738"/>
                <a:ext cx="3683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38" name="Line 176"/>
            <p:cNvSpPr>
              <a:spLocks noChangeShapeType="1"/>
            </p:cNvSpPr>
            <p:nvPr/>
          </p:nvSpPr>
          <p:spPr bwMode="auto">
            <a:xfrm>
              <a:off x="2139951" y="3201988"/>
              <a:ext cx="609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9" name="Line 177"/>
            <p:cNvSpPr>
              <a:spLocks noChangeShapeType="1"/>
            </p:cNvSpPr>
            <p:nvPr/>
          </p:nvSpPr>
          <p:spPr bwMode="auto">
            <a:xfrm>
              <a:off x="2133601" y="3462338"/>
              <a:ext cx="609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40" name="Text Box 178"/>
            <p:cNvSpPr txBox="1">
              <a:spLocks noChangeArrowheads="1"/>
            </p:cNvSpPr>
            <p:nvPr/>
          </p:nvSpPr>
          <p:spPr bwMode="auto">
            <a:xfrm>
              <a:off x="2705100" y="3028950"/>
              <a:ext cx="6286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>
                  <a:solidFill>
                    <a:srgbClr val="000066"/>
                  </a:solidFill>
                  <a:sym typeface="Apple Chancery"/>
                </a:rPr>
                <a:t>L</a:t>
              </a:r>
              <a:r>
                <a:rPr lang="en-US" altLang="ru-RU" sz="1600" b="1" baseline="-25000">
                  <a:solidFill>
                    <a:srgbClr val="000066"/>
                  </a:solidFill>
                  <a:sym typeface="Apple Chancery"/>
                </a:rPr>
                <a:t>opt</a:t>
              </a:r>
              <a:r>
                <a:rPr lang="en-US" altLang="ru-RU" sz="1600" b="1">
                  <a:solidFill>
                    <a:srgbClr val="000066"/>
                  </a:solidFill>
                  <a:sym typeface="Apple Chancery"/>
                </a:rPr>
                <a:t>           </a:t>
              </a:r>
              <a:r>
                <a:rPr lang="en-US" altLang="ru-RU" sz="1600" b="1">
                  <a:solidFill>
                    <a:srgbClr val="FF0000"/>
                  </a:solidFill>
                  <a:sym typeface="Apple Chancery"/>
                </a:rPr>
                <a:t>L</a:t>
              </a:r>
              <a:r>
                <a:rPr lang="en-US" altLang="ru-RU" sz="1600" b="1" baseline="-25000">
                  <a:solidFill>
                    <a:srgbClr val="FF0000"/>
                  </a:solidFill>
                  <a:sym typeface="Apple Chancery"/>
                </a:rPr>
                <a:t>max</a:t>
              </a:r>
              <a:endParaRPr lang="en-US" altLang="ru-RU" sz="1600" b="1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38941" name="Text Box 179"/>
            <p:cNvSpPr txBox="1">
              <a:spLocks noChangeArrowheads="1"/>
            </p:cNvSpPr>
            <p:nvPr/>
          </p:nvSpPr>
          <p:spPr bwMode="auto">
            <a:xfrm>
              <a:off x="4279900" y="2368550"/>
              <a:ext cx="741363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>
                  <a:solidFill>
                    <a:srgbClr val="000066"/>
                  </a:solidFill>
                </a:rPr>
                <a:t> N</a:t>
              </a:r>
              <a:r>
                <a:rPr lang="en-US" altLang="ru-RU" sz="1600" b="1" baseline="-25000">
                  <a:solidFill>
                    <a:srgbClr val="000066"/>
                  </a:solidFill>
                </a:rPr>
                <a:t>opt</a:t>
              </a:r>
              <a:endParaRPr lang="en-US" altLang="ru-RU" sz="1600" b="1">
                <a:solidFill>
                  <a:srgbClr val="000066"/>
                </a:solidFill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</a:endParaRPr>
            </a:p>
            <a:p>
              <a:r>
                <a:rPr lang="en-US" altLang="ru-RU" sz="1600" b="1">
                  <a:solidFill>
                    <a:srgbClr val="FF0000"/>
                  </a:solidFill>
                </a:rPr>
                <a:t>N</a:t>
              </a:r>
              <a:r>
                <a:rPr lang="en-US" altLang="ru-RU" sz="1600" b="1" baseline="-25000">
                  <a:solidFill>
                    <a:srgbClr val="FF0000"/>
                  </a:solidFill>
                </a:rPr>
                <a:t>max</a:t>
              </a:r>
              <a:endParaRPr lang="en-US" altLang="ru-RU" sz="1600" b="1">
                <a:solidFill>
                  <a:srgbClr val="FF0000"/>
                </a:solidFill>
              </a:endParaRPr>
            </a:p>
          </p:txBody>
        </p:sp>
        <p:sp>
          <p:nvSpPr>
            <p:cNvPr id="38942" name="Rectangle 196"/>
            <p:cNvSpPr>
              <a:spLocks noChangeArrowheads="1"/>
            </p:cNvSpPr>
            <p:nvPr/>
          </p:nvSpPr>
          <p:spPr bwMode="auto">
            <a:xfrm>
              <a:off x="5249008" y="4129088"/>
              <a:ext cx="393700" cy="88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8943" name="Text Box 144"/>
            <p:cNvSpPr txBox="1">
              <a:spLocks noChangeArrowheads="1"/>
            </p:cNvSpPr>
            <p:nvPr/>
          </p:nvSpPr>
          <p:spPr bwMode="auto">
            <a:xfrm>
              <a:off x="4929189" y="1395955"/>
              <a:ext cx="1236663" cy="2554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Ion/bunch,</a:t>
              </a:r>
            </a:p>
            <a:p>
              <a:pPr algn="ctr"/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1E9</a:t>
              </a:r>
              <a:endParaRPr lang="en-US" altLang="ru-RU" sz="800" b="1"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1.0</a:t>
              </a:r>
            </a:p>
            <a:p>
              <a:endParaRPr lang="en-US" altLang="ru-RU" sz="16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</a:t>
              </a:r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0.1</a:t>
              </a: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6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0.01</a:t>
              </a:r>
              <a:endParaRPr lang="ru-RU" altLang="ru-RU" sz="16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2" name="Group 198"/>
          <p:cNvGrpSpPr>
            <a:grpSpLocks/>
          </p:cNvGrpSpPr>
          <p:nvPr/>
        </p:nvGrpSpPr>
        <p:grpSpPr bwMode="auto">
          <a:xfrm>
            <a:off x="6015038" y="889000"/>
            <a:ext cx="3101975" cy="3449638"/>
            <a:chOff x="3806" y="568"/>
            <a:chExt cx="1954" cy="2172"/>
          </a:xfrm>
        </p:grpSpPr>
        <p:sp>
          <p:nvSpPr>
            <p:cNvPr id="38918" name="Rectangle 7"/>
            <p:cNvSpPr>
              <a:spLocks noChangeArrowheads="1"/>
            </p:cNvSpPr>
            <p:nvPr/>
          </p:nvSpPr>
          <p:spPr bwMode="auto">
            <a:xfrm>
              <a:off x="3806" y="675"/>
              <a:ext cx="1954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Tahoma" pitchFamily="34" charset="0"/>
                <a:buNone/>
              </a:pPr>
              <a:r>
                <a:rPr kumimoji="1" lang="en-US" altLang="ru-RU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Electron and stochastic cooling application!</a:t>
              </a:r>
              <a:r>
                <a:rPr kumimoji="1"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 </a:t>
              </a:r>
              <a:endParaRPr kumimoji="1" lang="en-US" altLang="ru-RU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  <p:sp>
          <p:nvSpPr>
            <p:cNvPr id="38919" name="Freeform 200"/>
            <p:cNvSpPr>
              <a:spLocks/>
            </p:cNvSpPr>
            <p:nvPr/>
          </p:nvSpPr>
          <p:spPr bwMode="auto">
            <a:xfrm rot="-765452">
              <a:off x="5036" y="1502"/>
              <a:ext cx="467" cy="1238"/>
            </a:xfrm>
            <a:custGeom>
              <a:avLst/>
              <a:gdLst>
                <a:gd name="T0" fmla="*/ 1015 w 442"/>
                <a:gd name="T1" fmla="*/ 0 h 1240"/>
                <a:gd name="T2" fmla="*/ 1244 w 442"/>
                <a:gd name="T3" fmla="*/ 40 h 1240"/>
                <a:gd name="T4" fmla="*/ 1346 w 442"/>
                <a:gd name="T5" fmla="*/ 112 h 1240"/>
                <a:gd name="T6" fmla="*/ 1370 w 442"/>
                <a:gd name="T7" fmla="*/ 136 h 1240"/>
                <a:gd name="T8" fmla="*/ 1225 w 442"/>
                <a:gd name="T9" fmla="*/ 411 h 1240"/>
                <a:gd name="T10" fmla="*/ 992 w 442"/>
                <a:gd name="T11" fmla="*/ 595 h 1240"/>
                <a:gd name="T12" fmla="*/ 0 w 442"/>
                <a:gd name="T13" fmla="*/ 1198 h 1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2" h="1240">
                  <a:moveTo>
                    <a:pt x="320" y="0"/>
                  </a:moveTo>
                  <a:cubicBezTo>
                    <a:pt x="346" y="9"/>
                    <a:pt x="392" y="40"/>
                    <a:pt x="392" y="40"/>
                  </a:cubicBezTo>
                  <a:cubicBezTo>
                    <a:pt x="417" y="78"/>
                    <a:pt x="405" y="55"/>
                    <a:pt x="424" y="112"/>
                  </a:cubicBezTo>
                  <a:cubicBezTo>
                    <a:pt x="427" y="120"/>
                    <a:pt x="432" y="136"/>
                    <a:pt x="432" y="136"/>
                  </a:cubicBezTo>
                  <a:cubicBezTo>
                    <a:pt x="428" y="236"/>
                    <a:pt x="442" y="345"/>
                    <a:pt x="384" y="432"/>
                  </a:cubicBezTo>
                  <a:cubicBezTo>
                    <a:pt x="371" y="497"/>
                    <a:pt x="341" y="557"/>
                    <a:pt x="312" y="616"/>
                  </a:cubicBezTo>
                  <a:cubicBezTo>
                    <a:pt x="209" y="825"/>
                    <a:pt x="0" y="1240"/>
                    <a:pt x="0" y="1240"/>
                  </a:cubicBezTo>
                </a:path>
              </a:pathLst>
            </a:custGeom>
            <a:noFill/>
            <a:ln w="57150" cap="rnd" cmpd="sng">
              <a:solidFill>
                <a:srgbClr val="000066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0" name="Rectangle 201"/>
            <p:cNvSpPr>
              <a:spLocks noChangeArrowheads="1"/>
            </p:cNvSpPr>
            <p:nvPr/>
          </p:nvSpPr>
          <p:spPr bwMode="auto">
            <a:xfrm>
              <a:off x="3849" y="568"/>
              <a:ext cx="1866" cy="10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3953" y="1171"/>
              <a:ext cx="1682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Tahoma" pitchFamily="34" charset="0"/>
                <a:buNone/>
              </a:pPr>
              <a:r>
                <a:rPr kumimoji="1" lang="en-US" altLang="ru-RU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Emittance reduction with energy:</a:t>
              </a:r>
              <a:r>
                <a:rPr kumimoji="1"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 </a:t>
              </a:r>
              <a:endParaRPr kumimoji="1" lang="en-US" altLang="ru-RU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</p:grpSp>
      <p:grpSp>
        <p:nvGrpSpPr>
          <p:cNvPr id="4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4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7" descr="NICA-Logo_4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51" name="Picture 4" descr="JIN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9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2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992188" y="-1588"/>
            <a:ext cx="7694612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kumimoji="1" lang="en-US" altLang="ru-RU" sz="2000" b="1">
                <a:solidFill>
                  <a:srgbClr val="000066"/>
                </a:solidFill>
                <a:sym typeface="Apple Chancery"/>
              </a:rPr>
              <a:t>3. NICA – Stage II: Structure and Operation Regimes</a:t>
            </a:r>
          </a:p>
          <a:p>
            <a:pPr marL="342900" indent="-342900" algn="ctr" eaLnBrk="0" hangingPunct="0"/>
            <a:r>
              <a:rPr kumimoji="1" lang="en-US" altLang="ru-RU" sz="2000" b="1">
                <a:solidFill>
                  <a:srgbClr val="000066"/>
                </a:solidFill>
                <a:sym typeface="Apple Chancery"/>
              </a:rPr>
              <a:t>(Heavy Ion Mode)</a:t>
            </a:r>
          </a:p>
        </p:txBody>
      </p:sp>
      <p:sp>
        <p:nvSpPr>
          <p:cNvPr id="39940" name="TextBox 44"/>
          <p:cNvSpPr txBox="1">
            <a:spLocks noChangeArrowheads="1"/>
          </p:cNvSpPr>
          <p:nvPr/>
        </p:nvSpPr>
        <p:spPr bwMode="auto">
          <a:xfrm>
            <a:off x="4763" y="692150"/>
            <a:ext cx="9144000" cy="138499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kumimoji="1" lang="en-US" alt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kumimoji="1" lang="en-US" altLang="ru-RU" sz="2000" b="1" dirty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Intriguing question: Why</a:t>
            </a:r>
            <a:r>
              <a:rPr kumimoji="1" lang="ru-RU" altLang="ru-RU" sz="2000" b="1" dirty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 </a:t>
            </a:r>
            <a:r>
              <a:rPr kumimoji="1" lang="en-US" altLang="ru-RU" sz="2000" b="1" dirty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RHIC has low luminosity </a:t>
            </a:r>
          </a:p>
          <a:p>
            <a:r>
              <a:rPr kumimoji="1" lang="en-US" altLang="ru-RU" sz="2000" b="1" dirty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	at the energy where luminosity of NICA is relatively high</a:t>
            </a:r>
            <a:r>
              <a:rPr kumimoji="1" lang="en-US" altLang="ru-RU" sz="2000" b="1" dirty="0" smtClean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?</a:t>
            </a:r>
            <a:endParaRPr kumimoji="1" lang="en-US" altLang="ru-RU" sz="2000" b="1" dirty="0">
              <a:solidFill>
                <a:srgbClr val="0033CC"/>
              </a:solidFill>
              <a:cs typeface="Arial" pitchFamily="34" charset="0"/>
              <a:sym typeface="Symbol" pitchFamily="18" charset="2"/>
            </a:endParaRPr>
          </a:p>
          <a:p>
            <a:r>
              <a:rPr kumimoji="1" lang="en-US" altLang="ru-RU" sz="2400" b="1" dirty="0">
                <a:solidFill>
                  <a:srgbClr val="0033CC"/>
                </a:solidFill>
                <a:cs typeface="Arial" pitchFamily="34" charset="0"/>
                <a:sym typeface="Symbol" pitchFamily="18" charset="2"/>
              </a:rPr>
              <a:t>    </a:t>
            </a:r>
            <a:r>
              <a:rPr kumimoji="1" lang="en-US" altLang="ru-RU" sz="2400" b="1" dirty="0">
                <a:solidFill>
                  <a:srgbClr val="FF0000"/>
                </a:solidFill>
                <a:latin typeface="+mn-lt"/>
                <a:cs typeface="Arial" pitchFamily="34" charset="0"/>
                <a:sym typeface="Symbol" pitchFamily="18" charset="2"/>
              </a:rPr>
              <a:t>The reason is the beam space </a:t>
            </a:r>
            <a:r>
              <a:rPr kumimoji="1" lang="en-US" alt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  <a:sym typeface="Symbol" pitchFamily="18" charset="2"/>
              </a:rPr>
              <a:t>charge (single bunch problem!):</a:t>
            </a:r>
            <a:endParaRPr kumimoji="1" lang="en-US" altLang="ru-RU" sz="2400" b="1" dirty="0">
              <a:solidFill>
                <a:srgbClr val="FF0000"/>
              </a:solidFill>
              <a:latin typeface="+mn-lt"/>
              <a:cs typeface="Arial" pitchFamily="34" charset="0"/>
              <a:sym typeface="Symbol" pitchFamily="18" charset="2"/>
            </a:endParaRPr>
          </a:p>
          <a:p>
            <a:pPr algn="ctr"/>
            <a:r>
              <a:rPr kumimoji="1" lang="en-US" altLang="ru-RU" sz="2000" b="1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N</a:t>
            </a:r>
            <a:r>
              <a:rPr kumimoji="1" lang="en-US" altLang="ru-RU" sz="2000" b="1" baseline="-25000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bunch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 1/</a:t>
            </a:r>
            <a:r>
              <a:rPr kumimoji="1" lang="en-US" altLang="ru-RU" sz="2000" b="1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C</a:t>
            </a:r>
            <a:r>
              <a:rPr kumimoji="1" lang="en-US" altLang="ru-RU" sz="2000" b="1" baseline="-25000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ring</a:t>
            </a:r>
            <a:r>
              <a:rPr kumimoji="1" lang="en-US" altLang="ru-RU" sz="2000" b="1" baseline="-25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,      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L  (</a:t>
            </a:r>
            <a:r>
              <a:rPr kumimoji="1" lang="en-US" altLang="ru-RU" sz="2000" b="1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N</a:t>
            </a:r>
            <a:r>
              <a:rPr kumimoji="1" lang="en-US" altLang="ru-RU" sz="2000" b="1" baseline="-25000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bunch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 1/(</a:t>
            </a:r>
            <a:r>
              <a:rPr kumimoji="1" lang="en-US" altLang="ru-RU" sz="2000" b="1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C</a:t>
            </a:r>
            <a:r>
              <a:rPr kumimoji="1" lang="en-US" altLang="ru-RU" sz="2000" b="1" baseline="-25000" dirty="0" err="1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ring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!</a:t>
            </a:r>
            <a:r>
              <a:rPr kumimoji="1" lang="en-US" altLang="ru-RU" sz="2000" b="1" baseline="-25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</a:t>
            </a:r>
            <a:endParaRPr kumimoji="1" lang="en-US" altLang="ru-RU" sz="2000" b="1" dirty="0">
              <a:solidFill>
                <a:srgbClr val="FF0000"/>
              </a:solidFill>
              <a:cs typeface="Arial" pitchFamily="34" charset="0"/>
              <a:sym typeface="Symbol" pitchFamily="18" charset="2"/>
            </a:endParaRPr>
          </a:p>
        </p:txBody>
      </p:sp>
      <p:sp>
        <p:nvSpPr>
          <p:cNvPr id="39941" name="TextBox 15"/>
          <p:cNvSpPr txBox="1">
            <a:spLocks noChangeArrowheads="1"/>
          </p:cNvSpPr>
          <p:nvPr/>
        </p:nvSpPr>
        <p:spPr bwMode="auto">
          <a:xfrm>
            <a:off x="7938" y="2076450"/>
            <a:ext cx="9185275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    C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/C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 = 7.62 ,   L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 / L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 = (C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RHIC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/C</a:t>
            </a:r>
            <a:r>
              <a:rPr kumimoji="1" lang="en-US" altLang="ru-RU" sz="2000" b="1" baseline="-25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NICA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)</a:t>
            </a:r>
            <a:r>
              <a:rPr kumimoji="1" lang="en-US" altLang="ru-RU" sz="2000" b="1" baseline="30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2 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 </a:t>
            </a:r>
            <a:r>
              <a:rPr kumimoji="1" lang="en-US" altLang="ru-RU" sz="20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58.1</a:t>
            </a:r>
            <a:r>
              <a:rPr kumimoji="1" lang="en-US" altLang="ru-RU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 </a:t>
            </a:r>
          </a:p>
        </p:txBody>
      </p:sp>
      <p:grpSp>
        <p:nvGrpSpPr>
          <p:cNvPr id="39942" name="Группа 5"/>
          <p:cNvGrpSpPr>
            <a:grpSpLocks/>
          </p:cNvGrpSpPr>
          <p:nvPr/>
        </p:nvGrpSpPr>
        <p:grpSpPr bwMode="auto">
          <a:xfrm>
            <a:off x="7938" y="4221163"/>
            <a:ext cx="8734425" cy="2427287"/>
            <a:chOff x="7938" y="4159251"/>
            <a:chExt cx="8734803" cy="2427550"/>
          </a:xfrm>
        </p:grpSpPr>
        <p:pic>
          <p:nvPicPr>
            <p:cNvPr id="3997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02" y="4159251"/>
              <a:ext cx="3733887" cy="2333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79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316" y="4178302"/>
              <a:ext cx="3581483" cy="229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80" name="TextBox 53"/>
            <p:cNvSpPr txBox="1">
              <a:spLocks noChangeArrowheads="1"/>
            </p:cNvSpPr>
            <p:nvPr/>
          </p:nvSpPr>
          <p:spPr bwMode="auto">
            <a:xfrm>
              <a:off x="315235" y="4178302"/>
              <a:ext cx="1353904" cy="2000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400" b="1">
                  <a:latin typeface="Arial Narrow" pitchFamily="34" charset="0"/>
                </a:rPr>
                <a:t>1000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100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10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1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0.1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0.01</a:t>
              </a:r>
              <a:endParaRPr lang="ru-RU" altLang="ru-RU" sz="1400" b="1">
                <a:latin typeface="Arial Narrow" pitchFamily="34" charset="0"/>
              </a:endParaRPr>
            </a:p>
          </p:txBody>
        </p:sp>
        <p:sp>
          <p:nvSpPr>
            <p:cNvPr id="39981" name="TextBox 3"/>
            <p:cNvSpPr txBox="1">
              <a:spLocks noChangeArrowheads="1"/>
            </p:cNvSpPr>
            <p:nvPr/>
          </p:nvSpPr>
          <p:spPr bwMode="auto">
            <a:xfrm>
              <a:off x="7938" y="4507895"/>
              <a:ext cx="1341431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L</a:t>
              </a:r>
              <a:r>
                <a:rPr lang="en-US" altLang="ru-RU" sz="1800" b="1" baseline="-25000">
                  <a:solidFill>
                    <a:srgbClr val="FF0000"/>
                  </a:solidFill>
                  <a:latin typeface="Arial Narrow" pitchFamily="34" charset="0"/>
                </a:rPr>
                <a:t>NICA</a:t>
              </a:r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(E</a:t>
              </a:r>
              <a:r>
                <a:rPr lang="en-US" altLang="ru-RU" sz="1800" b="1" baseline="-25000">
                  <a:solidFill>
                    <a:srgbClr val="FF0000"/>
                  </a:solidFill>
                  <a:latin typeface="Arial Narrow" pitchFamily="34" charset="0"/>
                </a:rPr>
                <a:t>ion</a:t>
              </a:r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)</a:t>
              </a:r>
            </a:p>
            <a:p>
              <a:pPr algn="r"/>
              <a:endParaRPr lang="en-US" altLang="ru-RU" sz="1800" b="1" baseline="-25000">
                <a:solidFill>
                  <a:srgbClr val="FF0000"/>
                </a:solidFill>
                <a:latin typeface="Arial Narrow" pitchFamily="34" charset="0"/>
              </a:endParaRPr>
            </a:p>
            <a:p>
              <a:pPr algn="r"/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L</a:t>
              </a:r>
              <a:r>
                <a:rPr lang="en-US" altLang="ru-RU" sz="1800" b="1" baseline="-25000">
                  <a:solidFill>
                    <a:srgbClr val="0000CC"/>
                  </a:solidFill>
                  <a:latin typeface="Arial Narrow" pitchFamily="34" charset="0"/>
                </a:rPr>
                <a:t>RHIC</a:t>
              </a:r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(E</a:t>
              </a:r>
              <a:r>
                <a:rPr lang="en-US" altLang="ru-RU" sz="1800" b="1" baseline="-25000">
                  <a:solidFill>
                    <a:srgbClr val="0000CC"/>
                  </a:solidFill>
                  <a:latin typeface="Arial Narrow" pitchFamily="34" charset="0"/>
                </a:rPr>
                <a:t>ion</a:t>
              </a:r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)</a:t>
              </a:r>
            </a:p>
            <a:p>
              <a:endParaRPr lang="en-US" altLang="ru-RU" sz="800" b="1">
                <a:solidFill>
                  <a:srgbClr val="0000CC"/>
                </a:solidFill>
                <a:latin typeface="Arial Narrow" pitchFamily="34" charset="0"/>
              </a:endParaRPr>
            </a:p>
            <a:p>
              <a:r>
                <a:rPr lang="en-US" altLang="ru-RU" sz="1800" b="1">
                  <a:solidFill>
                    <a:srgbClr val="000066"/>
                  </a:solidFill>
                  <a:latin typeface="Arial Narrow" pitchFamily="34" charset="0"/>
                </a:rPr>
                <a:t>1e25 cm</a:t>
              </a:r>
              <a:r>
                <a:rPr lang="en-US" altLang="ru-RU" sz="1800" b="1" baseline="30000">
                  <a:solidFill>
                    <a:srgbClr val="000066"/>
                  </a:solidFill>
                  <a:latin typeface="Arial Narrow" pitchFamily="34" charset="0"/>
                </a:rPr>
                <a:t>-2</a:t>
              </a:r>
              <a:r>
                <a:rPr lang="en-US" altLang="ru-RU" sz="1800" b="1">
                  <a:solidFill>
                    <a:srgbClr val="000066"/>
                  </a:solidFill>
                  <a:latin typeface="Arial Narrow" pitchFamily="34" charset="0"/>
                  <a:sym typeface="Symbol" pitchFamily="18" charset="2"/>
                </a:rPr>
                <a:t>s</a:t>
              </a:r>
              <a:r>
                <a:rPr lang="en-US" altLang="ru-RU" sz="1800" b="1" baseline="30000">
                  <a:solidFill>
                    <a:srgbClr val="000066"/>
                  </a:solidFill>
                  <a:latin typeface="Arial Narrow" pitchFamily="34" charset="0"/>
                  <a:sym typeface="Symbol" pitchFamily="18" charset="2"/>
                </a:rPr>
                <a:t>-1</a:t>
              </a:r>
              <a:endParaRPr lang="en-US" altLang="ru-RU" sz="1800" b="1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39982" name="TextBox 54"/>
            <p:cNvSpPr txBox="1">
              <a:spLocks noChangeArrowheads="1"/>
            </p:cNvSpPr>
            <p:nvPr/>
          </p:nvSpPr>
          <p:spPr bwMode="auto">
            <a:xfrm>
              <a:off x="4795774" y="4221088"/>
              <a:ext cx="1353904" cy="196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400" b="1">
                  <a:latin typeface="Arial Narrow" pitchFamily="34" charset="0"/>
                </a:rPr>
                <a:t>10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endParaRPr lang="en-US" altLang="ru-RU" sz="12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1</a:t>
              </a:r>
              <a:endParaRPr lang="en-US" altLang="ru-RU" sz="800" b="1">
                <a:latin typeface="Arial Narrow" pitchFamily="34" charset="0"/>
              </a:endParaRPr>
            </a:p>
            <a:p>
              <a:pPr algn="r"/>
              <a:endParaRPr lang="en-US" altLang="ru-RU" sz="1200" b="1">
                <a:latin typeface="Arial Narrow" pitchFamily="34" charset="0"/>
              </a:endParaRPr>
            </a:p>
            <a:p>
              <a:pPr algn="r"/>
              <a:endParaRPr lang="en-US" altLang="ru-RU" sz="10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0.1</a:t>
              </a:r>
            </a:p>
            <a:p>
              <a:pPr algn="r"/>
              <a:endParaRPr lang="en-US" altLang="ru-RU" sz="800" b="1">
                <a:latin typeface="Arial Narrow" pitchFamily="34" charset="0"/>
              </a:endParaRPr>
            </a:p>
            <a:p>
              <a:pPr algn="r"/>
              <a:endParaRPr lang="en-US" altLang="ru-RU" sz="1200" b="1">
                <a:latin typeface="Arial Narrow" pitchFamily="34" charset="0"/>
              </a:endParaRPr>
            </a:p>
            <a:p>
              <a:pPr algn="r"/>
              <a:r>
                <a:rPr lang="en-US" altLang="ru-RU" sz="1400" b="1">
                  <a:latin typeface="Arial Narrow" pitchFamily="34" charset="0"/>
                </a:rPr>
                <a:t>0.01</a:t>
              </a:r>
              <a:endParaRPr lang="ru-RU" altLang="ru-RU" sz="1400" b="1">
                <a:latin typeface="Arial Narrow" pitchFamily="34" charset="0"/>
              </a:endParaRPr>
            </a:p>
          </p:txBody>
        </p:sp>
        <p:sp>
          <p:nvSpPr>
            <p:cNvPr id="39983" name="TextBox 56"/>
            <p:cNvSpPr txBox="1">
              <a:spLocks noChangeArrowheads="1"/>
            </p:cNvSpPr>
            <p:nvPr/>
          </p:nvSpPr>
          <p:spPr bwMode="auto">
            <a:xfrm>
              <a:off x="4788024" y="4563023"/>
              <a:ext cx="11883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N</a:t>
              </a:r>
              <a:r>
                <a:rPr lang="en-US" altLang="ru-RU" sz="1800" b="1" baseline="-25000">
                  <a:solidFill>
                    <a:srgbClr val="FF0000"/>
                  </a:solidFill>
                  <a:latin typeface="Arial Narrow" pitchFamily="34" charset="0"/>
                </a:rPr>
                <a:t>NICA</a:t>
              </a:r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(E</a:t>
              </a:r>
              <a:r>
                <a:rPr lang="en-US" altLang="ru-RU" sz="1800" b="1" baseline="-25000">
                  <a:solidFill>
                    <a:srgbClr val="FF0000"/>
                  </a:solidFill>
                  <a:latin typeface="Arial Narrow" pitchFamily="34" charset="0"/>
                </a:rPr>
                <a:t>ion</a:t>
              </a:r>
              <a:r>
                <a:rPr lang="en-US" altLang="ru-RU" sz="1800" b="1">
                  <a:solidFill>
                    <a:srgbClr val="FF0000"/>
                  </a:solidFill>
                  <a:latin typeface="Arial Narrow" pitchFamily="34" charset="0"/>
                </a:rPr>
                <a:t>)</a:t>
              </a:r>
            </a:p>
            <a:p>
              <a:pPr algn="r"/>
              <a:endParaRPr lang="en-US" altLang="ru-RU" sz="1800" b="1" baseline="-25000">
                <a:solidFill>
                  <a:srgbClr val="FF0000"/>
                </a:solidFill>
                <a:latin typeface="Arial Narrow" pitchFamily="34" charset="0"/>
              </a:endParaRPr>
            </a:p>
            <a:p>
              <a:pPr algn="r"/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N</a:t>
              </a:r>
              <a:r>
                <a:rPr lang="en-US" altLang="ru-RU" sz="1800" b="1" baseline="-25000">
                  <a:solidFill>
                    <a:srgbClr val="0000CC"/>
                  </a:solidFill>
                  <a:latin typeface="Arial Narrow" pitchFamily="34" charset="0"/>
                </a:rPr>
                <a:t>RHIC</a:t>
              </a:r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(E</a:t>
              </a:r>
              <a:r>
                <a:rPr lang="en-US" altLang="ru-RU" sz="1800" b="1" baseline="-25000">
                  <a:solidFill>
                    <a:srgbClr val="0000CC"/>
                  </a:solidFill>
                  <a:latin typeface="Arial Narrow" pitchFamily="34" charset="0"/>
                </a:rPr>
                <a:t>ion</a:t>
              </a:r>
              <a:r>
                <a:rPr lang="en-US" altLang="ru-RU" sz="1800" b="1">
                  <a:solidFill>
                    <a:srgbClr val="0000CC"/>
                  </a:solidFill>
                  <a:latin typeface="Arial Narrow" pitchFamily="34" charset="0"/>
                </a:rPr>
                <a:t>)</a:t>
              </a:r>
            </a:p>
          </p:txBody>
        </p:sp>
        <p:sp>
          <p:nvSpPr>
            <p:cNvPr id="39984" name="TextBox 57"/>
            <p:cNvSpPr txBox="1">
              <a:spLocks noChangeArrowheads="1"/>
            </p:cNvSpPr>
            <p:nvPr/>
          </p:nvSpPr>
          <p:spPr bwMode="auto">
            <a:xfrm>
              <a:off x="1669139" y="4307540"/>
              <a:ext cx="22975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800" b="1">
                  <a:solidFill>
                    <a:srgbClr val="000066"/>
                  </a:solidFill>
                  <a:latin typeface="Arial Narrow" pitchFamily="34" charset="0"/>
                </a:rPr>
                <a:t>Luminosity vs ion energy</a:t>
              </a:r>
            </a:p>
          </p:txBody>
        </p:sp>
        <p:sp>
          <p:nvSpPr>
            <p:cNvPr id="39985" name="TextBox 58"/>
            <p:cNvSpPr txBox="1">
              <a:spLocks noChangeArrowheads="1"/>
            </p:cNvSpPr>
            <p:nvPr/>
          </p:nvSpPr>
          <p:spPr bwMode="auto">
            <a:xfrm>
              <a:off x="6231575" y="5390094"/>
              <a:ext cx="22975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1800" b="1">
                  <a:solidFill>
                    <a:srgbClr val="000066"/>
                  </a:solidFill>
                  <a:latin typeface="Arial Narrow" pitchFamily="34" charset="0"/>
                </a:rPr>
                <a:t>Ion number per bunch vs ion energy, 1e9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57405" y="6024765"/>
              <a:ext cx="2709979" cy="5540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342900" indent="-342900">
                <a:buFontTx/>
                <a:buAutoNum type="arabicPlain"/>
                <a:defRPr/>
              </a:pPr>
              <a:r>
                <a:rPr lang="en-US" sz="1400" b="1" dirty="0">
                  <a:latin typeface="Arial Narrow" pitchFamily="34" charset="0"/>
                </a:rPr>
                <a:t>       2               3              4     </a:t>
              </a:r>
              <a:r>
                <a:rPr lang="en-US" sz="1200" b="1" dirty="0">
                  <a:latin typeface="Arial Narrow" pitchFamily="34" charset="0"/>
                </a:rPr>
                <a:t>4.5</a:t>
              </a:r>
            </a:p>
            <a:p>
              <a:pPr algn="ctr">
                <a:defRPr/>
              </a:pPr>
              <a:r>
                <a:rPr lang="en-US" sz="1600" b="1" dirty="0" err="1">
                  <a:latin typeface="Arial Narrow" pitchFamily="34" charset="0"/>
                </a:rPr>
                <a:t>E</a:t>
              </a:r>
              <a:r>
                <a:rPr lang="en-US" sz="1600" b="1" baseline="-25000" dirty="0" err="1">
                  <a:latin typeface="Arial Narrow" pitchFamily="34" charset="0"/>
                </a:rPr>
                <a:t>ion</a:t>
              </a:r>
              <a:r>
                <a:rPr lang="en-US" sz="1600" b="1" dirty="0">
                  <a:latin typeface="Arial Narrow" pitchFamily="34" charset="0"/>
                </a:rPr>
                <a:t> , GeV/u</a:t>
              </a:r>
              <a:endParaRPr lang="ru-RU" sz="1600" b="1" dirty="0">
                <a:latin typeface="Arial Narrow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32761" y="6032704"/>
              <a:ext cx="2709980" cy="55409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342900" indent="-342900">
                <a:buFontTx/>
                <a:buAutoNum type="arabicPlain"/>
                <a:defRPr/>
              </a:pPr>
              <a:r>
                <a:rPr lang="en-US" sz="1400" b="1" dirty="0">
                  <a:latin typeface="Arial Narrow" pitchFamily="34" charset="0"/>
                </a:rPr>
                <a:t>       2               3              4     </a:t>
              </a:r>
              <a:r>
                <a:rPr lang="en-US" sz="1200" b="1" dirty="0">
                  <a:latin typeface="Arial Narrow" pitchFamily="34" charset="0"/>
                </a:rPr>
                <a:t>4.5</a:t>
              </a:r>
            </a:p>
            <a:p>
              <a:pPr algn="ctr">
                <a:defRPr/>
              </a:pPr>
              <a:r>
                <a:rPr lang="en-US" sz="1600" b="1" dirty="0" err="1">
                  <a:latin typeface="Arial Narrow" pitchFamily="34" charset="0"/>
                </a:rPr>
                <a:t>E</a:t>
              </a:r>
              <a:r>
                <a:rPr lang="en-US" sz="1600" b="1" baseline="-25000" dirty="0" err="1">
                  <a:latin typeface="Arial Narrow" pitchFamily="34" charset="0"/>
                </a:rPr>
                <a:t>ion</a:t>
              </a:r>
              <a:r>
                <a:rPr lang="en-US" sz="1600" b="1" dirty="0">
                  <a:latin typeface="Arial Narrow" pitchFamily="34" charset="0"/>
                </a:rPr>
                <a:t> , GeV/u</a:t>
              </a:r>
              <a:endParaRPr lang="ru-RU" sz="1600" b="1" dirty="0">
                <a:latin typeface="Arial Narrow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08763" y="6230938"/>
            <a:ext cx="2133600" cy="365125"/>
          </a:xfrm>
        </p:spPr>
        <p:txBody>
          <a:bodyPr/>
          <a:lstStyle/>
          <a:p>
            <a:pPr>
              <a:defRPr/>
            </a:pPr>
            <a:fld id="{C2B310BD-D9CB-4F42-B717-9BCCF759B9E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91395"/>
              </p:ext>
            </p:extLst>
          </p:nvPr>
        </p:nvGraphicFramePr>
        <p:xfrm>
          <a:off x="1933575" y="2476500"/>
          <a:ext cx="5286375" cy="1708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7114"/>
                <a:gridCol w="989371"/>
                <a:gridCol w="899890"/>
              </a:tblGrid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Parameter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RHIC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NICA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baseline="-25000" dirty="0">
                          <a:effectLst/>
                        </a:rPr>
                        <a:t>Ring</a:t>
                      </a:r>
                      <a:r>
                        <a:rPr lang="en-US" sz="1600" dirty="0">
                          <a:effectLst/>
                        </a:rPr>
                        <a:t>, m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3834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503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Bunch length, m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Beam emittance,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</a:t>
                      </a:r>
                      <a:r>
                        <a:rPr lang="en-US" sz="1600" dirty="0" err="1">
                          <a:effectLst/>
                        </a:rPr>
                        <a:t>mm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</a:t>
                      </a:r>
                      <a:r>
                        <a:rPr lang="en-US" sz="1600" dirty="0" err="1">
                          <a:effectLst/>
                        </a:rPr>
                        <a:t>mrad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Number of intersections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/>
                        </a:rPr>
                        <a:t></a:t>
                      </a:r>
                      <a:r>
                        <a:rPr lang="en-US" sz="1600" baseline="30000">
                          <a:effectLst/>
                        </a:rPr>
                        <a:t>*</a:t>
                      </a:r>
                      <a:r>
                        <a:rPr lang="en-US" sz="1600">
                          <a:effectLst/>
                        </a:rPr>
                        <a:t>, m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0.35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  <a:tr h="244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Hour-glass factor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3" marR="68593" marT="0" marB="0"/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7045693" y="2396691"/>
            <a:ext cx="1961560" cy="1402577"/>
            <a:chOff x="7045693" y="2396691"/>
            <a:chExt cx="1961560" cy="140257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7045693" y="2396691"/>
              <a:ext cx="1961560" cy="973879"/>
              <a:chOff x="7045693" y="2396691"/>
              <a:chExt cx="1961560" cy="97387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8375021" y="2847350"/>
                <a:ext cx="632232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</a:rPr>
                  <a:t>!!</a:t>
                </a:r>
                <a:endParaRPr lang="ru-RU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" name="Прямая со стрелкой 4"/>
              <p:cNvCxnSpPr>
                <a:stCxn id="2" idx="1"/>
              </p:cNvCxnSpPr>
              <p:nvPr/>
            </p:nvCxnSpPr>
            <p:spPr>
              <a:xfrm flipH="1">
                <a:off x="7045693" y="3108960"/>
                <a:ext cx="1329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/>
              <p:cNvCxnSpPr>
                <a:stCxn id="2" idx="1"/>
              </p:cNvCxnSpPr>
              <p:nvPr/>
            </p:nvCxnSpPr>
            <p:spPr>
              <a:xfrm flipH="1" flipV="1">
                <a:off x="7998594" y="2396691"/>
                <a:ext cx="376427" cy="71226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Прямая со стрелкой 26"/>
            <p:cNvCxnSpPr>
              <a:stCxn id="2" idx="1"/>
            </p:cNvCxnSpPr>
            <p:nvPr/>
          </p:nvCxnSpPr>
          <p:spPr>
            <a:xfrm flipH="1">
              <a:off x="7045693" y="3108960"/>
              <a:ext cx="1329328" cy="6903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1"/>
          <p:cNvGrpSpPr>
            <a:grpSpLocks/>
          </p:cNvGrpSpPr>
          <p:nvPr/>
        </p:nvGrpSpPr>
        <p:grpSpPr bwMode="auto">
          <a:xfrm>
            <a:off x="0" y="-1588"/>
            <a:ext cx="9144000" cy="6630988"/>
            <a:chOff x="0" y="-1588"/>
            <a:chExt cx="9144000" cy="6630988"/>
          </a:xfrm>
        </p:grpSpPr>
        <p:sp>
          <p:nvSpPr>
            <p:cNvPr id="40969" name="Rectangle 7"/>
            <p:cNvSpPr>
              <a:spLocks noChangeArrowheads="1"/>
            </p:cNvSpPr>
            <p:nvPr/>
          </p:nvSpPr>
          <p:spPr bwMode="auto">
            <a:xfrm>
              <a:off x="992187" y="-1588"/>
              <a:ext cx="7694613" cy="70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3. NICA – Stage II: Structure and Operation Regimes</a:t>
              </a:r>
            </a:p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(Heavy Ion Mode)</a:t>
              </a:r>
            </a:p>
          </p:txBody>
        </p:sp>
        <p:pic>
          <p:nvPicPr>
            <p:cNvPr id="40970" name="Picture 78" descr="12Feb14_Ring_Ion_Mo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6175"/>
              <a:ext cx="9144000" cy="548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Rectangle 7"/>
            <p:cNvSpPr>
              <a:spLocks noChangeArrowheads="1"/>
            </p:cNvSpPr>
            <p:nvPr/>
          </p:nvSpPr>
          <p:spPr bwMode="auto">
            <a:xfrm>
              <a:off x="0" y="5041900"/>
              <a:ext cx="4067175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</a:t>
              </a:r>
              <a:r>
                <a:rPr kumimoji="1" lang="en-US" altLang="ru-RU" sz="1600" b="1">
                  <a:solidFill>
                    <a:srgbClr val="000066"/>
                  </a:solidFill>
                  <a:sym typeface="Apple Chancery"/>
                </a:rPr>
                <a:t>[ ] - element length</a:t>
              </a:r>
            </a:p>
            <a:p>
              <a:pPr marL="342900" indent="-342900" eaLnBrk="0" hangingPunct="0">
                <a:lnSpc>
                  <a:spcPct val="120000"/>
                </a:lnSpc>
              </a:pPr>
              <a:r>
                <a:rPr kumimoji="1" lang="en-US" altLang="ru-RU" sz="1600" b="1">
                  <a:solidFill>
                    <a:srgbClr val="000066"/>
                  </a:solidFill>
                  <a:sym typeface="Apple Chancery"/>
                </a:rPr>
                <a:t>      ( ) - distance between elements</a:t>
              </a:r>
            </a:p>
          </p:txBody>
        </p:sp>
        <p:pic>
          <p:nvPicPr>
            <p:cNvPr id="40972" name="Picture 28" descr="#13May22_HV-Cooler_3D_v1_n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450" y="3784600"/>
              <a:ext cx="109855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Прямая со стрелкой 13"/>
            <p:cNvCxnSpPr/>
            <p:nvPr/>
          </p:nvCxnSpPr>
          <p:spPr bwMode="auto">
            <a:xfrm flipH="1">
              <a:off x="6840538" y="4537075"/>
              <a:ext cx="315912" cy="430213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 bwMode="auto">
            <a:xfrm flipH="1">
              <a:off x="5899150" y="1928813"/>
              <a:ext cx="885825" cy="2968625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 bwMode="auto">
            <a:xfrm flipH="1">
              <a:off x="6234113" y="1931988"/>
              <a:ext cx="1111250" cy="3035300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 bwMode="auto">
            <a:xfrm flipH="1">
              <a:off x="6391275" y="1931988"/>
              <a:ext cx="954088" cy="3035300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77" name="TextBox 9"/>
            <p:cNvSpPr txBox="1">
              <a:spLocks noChangeArrowheads="1"/>
            </p:cNvSpPr>
            <p:nvPr/>
          </p:nvSpPr>
          <p:spPr bwMode="auto">
            <a:xfrm>
              <a:off x="7156450" y="3568700"/>
              <a:ext cx="1109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400" b="1">
                  <a:solidFill>
                    <a:srgbClr val="0000CC"/>
                  </a:solidFill>
                </a:rPr>
                <a:t>E-Cooler</a:t>
              </a:r>
              <a:endParaRPr lang="ru-RU" altLang="ru-RU" sz="1400" b="1">
                <a:solidFill>
                  <a:srgbClr val="0000CC"/>
                </a:solidFill>
              </a:endParaRPr>
            </a:p>
          </p:txBody>
        </p:sp>
        <p:pic>
          <p:nvPicPr>
            <p:cNvPr id="40978" name="Picture 26" descr="pick-u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025" y="2119313"/>
              <a:ext cx="608013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9" name="Picture 26" descr="pick-u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25" y="2028825"/>
              <a:ext cx="608013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0" name="Picture 26" descr="pick-u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688" y="4295775"/>
              <a:ext cx="608012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1" name="Picture 26" descr="pick-u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075" y="4052888"/>
              <a:ext cx="608013" cy="48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2" name="Picture 26" descr="pick-u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963" y="4438650"/>
              <a:ext cx="608012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3" name="TextBox 40"/>
            <p:cNvSpPr txBox="1">
              <a:spLocks noChangeArrowheads="1"/>
            </p:cNvSpPr>
            <p:nvPr/>
          </p:nvSpPr>
          <p:spPr bwMode="auto">
            <a:xfrm>
              <a:off x="4700588" y="3859213"/>
              <a:ext cx="144780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400" b="1">
                  <a:solidFill>
                    <a:srgbClr val="006600"/>
                  </a:solidFill>
                </a:rPr>
                <a:t>Kickers of</a:t>
              </a:r>
            </a:p>
            <a:p>
              <a:r>
                <a:rPr lang="en-US" altLang="ru-RU" sz="1400" b="1">
                  <a:solidFill>
                    <a:srgbClr val="006600"/>
                  </a:solidFill>
                </a:rPr>
                <a:t>Stoch. Cooler</a:t>
              </a:r>
              <a:endParaRPr lang="ru-RU" altLang="ru-RU" sz="1400" b="1">
                <a:solidFill>
                  <a:srgbClr val="006600"/>
                </a:solidFill>
              </a:endParaRPr>
            </a:p>
          </p:txBody>
        </p:sp>
        <p:sp>
          <p:nvSpPr>
            <p:cNvPr id="40984" name="TextBox 41"/>
            <p:cNvSpPr txBox="1">
              <a:spLocks noChangeArrowheads="1"/>
            </p:cNvSpPr>
            <p:nvPr/>
          </p:nvSpPr>
          <p:spPr bwMode="auto">
            <a:xfrm>
              <a:off x="5176838" y="2408238"/>
              <a:ext cx="144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400" b="1">
                  <a:solidFill>
                    <a:srgbClr val="006600"/>
                  </a:solidFill>
                </a:rPr>
                <a:t>Pick-Ups of</a:t>
              </a:r>
            </a:p>
            <a:p>
              <a:r>
                <a:rPr lang="en-US" altLang="ru-RU" sz="1400" b="1">
                  <a:solidFill>
                    <a:srgbClr val="006600"/>
                  </a:solidFill>
                </a:rPr>
                <a:t>Stoch. Cooler</a:t>
              </a:r>
              <a:endParaRPr lang="ru-RU" altLang="ru-RU" sz="1400" b="1">
                <a:solidFill>
                  <a:srgbClr val="006600"/>
                </a:solidFill>
              </a:endParaRPr>
            </a:p>
          </p:txBody>
        </p:sp>
        <p:sp>
          <p:nvSpPr>
            <p:cNvPr id="40985" name="Rectangle 7"/>
            <p:cNvSpPr>
              <a:spLocks noChangeArrowheads="1"/>
            </p:cNvSpPr>
            <p:nvPr/>
          </p:nvSpPr>
          <p:spPr bwMode="auto">
            <a:xfrm>
              <a:off x="1292224" y="2816225"/>
              <a:ext cx="5049837" cy="97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</a:t>
              </a:r>
              <a:r>
                <a:rPr kumimoji="1" lang="en-US" altLang="ru-RU" sz="2400" b="1">
                  <a:solidFill>
                    <a:srgbClr val="FF0000"/>
                  </a:solidFill>
                  <a:sym typeface="Apple Chancery"/>
                </a:rPr>
                <a:t>Disposition of the Collider elements in heavy ion mode</a:t>
              </a:r>
            </a:p>
          </p:txBody>
        </p:sp>
        <p:grpSp>
          <p:nvGrpSpPr>
            <p:cNvPr id="27" name="Группа 26"/>
            <p:cNvGrpSpPr>
              <a:grpSpLocks/>
            </p:cNvGrpSpPr>
            <p:nvPr/>
          </p:nvGrpSpPr>
          <p:grpSpPr bwMode="auto">
            <a:xfrm>
              <a:off x="3368751" y="3665020"/>
              <a:ext cx="1461073" cy="885059"/>
              <a:chOff x="-254829" y="5238648"/>
              <a:chExt cx="1412952" cy="840203"/>
            </a:xfrm>
            <a:noFill/>
          </p:grpSpPr>
          <p:pic>
            <p:nvPicPr>
              <p:cNvPr id="31" name="Picture 3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829" y="5238648"/>
                <a:ext cx="835025" cy="80010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32" name="Text Box 40"/>
              <p:cNvSpPr txBox="1">
                <a:spLocks noChangeArrowheads="1"/>
              </p:cNvSpPr>
              <p:nvPr/>
            </p:nvSpPr>
            <p:spPr bwMode="auto">
              <a:xfrm>
                <a:off x="409498" y="5511288"/>
                <a:ext cx="635000" cy="3365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US" altLang="ru-RU" sz="1600" b="1" dirty="0" smtClean="0">
                    <a:solidFill>
                      <a:srgbClr val="FF0000"/>
                    </a:solidFill>
                  </a:rPr>
                  <a:t>MPD</a:t>
                </a:r>
                <a:endParaRPr lang="ru-RU" altLang="ru-RU" sz="16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AutoShape 42"/>
              <p:cNvSpPr>
                <a:spLocks noChangeArrowheads="1"/>
              </p:cNvSpPr>
              <p:nvPr/>
            </p:nvSpPr>
            <p:spPr bwMode="auto">
              <a:xfrm rot="13275592" flipH="1">
                <a:off x="247161" y="5994104"/>
                <a:ext cx="910962" cy="84747"/>
              </a:xfrm>
              <a:prstGeom prst="rightArrow">
                <a:avLst>
                  <a:gd name="adj1" fmla="val 50000"/>
                  <a:gd name="adj2" fmla="val 336250"/>
                </a:avLst>
              </a:prstGeom>
              <a:grp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/>
              </a:p>
            </p:txBody>
          </p:sp>
        </p:grpSp>
        <p:sp>
          <p:nvSpPr>
            <p:cNvPr id="40987" name="Text Box 17"/>
            <p:cNvSpPr txBox="1">
              <a:spLocks noChangeArrowheads="1"/>
            </p:cNvSpPr>
            <p:nvPr/>
          </p:nvSpPr>
          <p:spPr bwMode="auto">
            <a:xfrm>
              <a:off x="2947356" y="2297117"/>
              <a:ext cx="793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800" b="1">
                  <a:solidFill>
                    <a:srgbClr val="000066"/>
                  </a:solidFill>
                </a:rPr>
                <a:t>SPD</a:t>
              </a:r>
              <a:endParaRPr lang="ru-RU" altLang="ru-RU" sz="1800" b="1">
                <a:solidFill>
                  <a:srgbClr val="000066"/>
                </a:solidFill>
              </a:endParaRPr>
            </a:p>
          </p:txBody>
        </p:sp>
        <p:pic>
          <p:nvPicPr>
            <p:cNvPr id="40988" name="Picture 14" descr="spd0_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153" y="2143923"/>
              <a:ext cx="927100" cy="59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9" name="AutoShape 18"/>
            <p:cNvSpPr>
              <a:spLocks noChangeArrowheads="1"/>
            </p:cNvSpPr>
            <p:nvPr/>
          </p:nvSpPr>
          <p:spPr bwMode="auto">
            <a:xfrm rot="-1294519">
              <a:off x="4039000" y="2021701"/>
              <a:ext cx="645404" cy="102571"/>
            </a:xfrm>
            <a:prstGeom prst="rightArrow">
              <a:avLst>
                <a:gd name="adj1" fmla="val 50000"/>
                <a:gd name="adj2" fmla="val 198556"/>
              </a:avLst>
            </a:prstGeom>
            <a:solidFill>
              <a:schemeClr val="bg1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7CDE639F-8413-4ECD-9C82-DB48A4FCBFF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pSp>
        <p:nvGrpSpPr>
          <p:cNvPr id="3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4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7" descr="NICA-Logo_4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3" name="Picture 4" descr="JIN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9B1BBBD9-2D80-4597-B1F3-C49BA0E2642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pSp>
        <p:nvGrpSpPr>
          <p:cNvPr id="2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4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0" y="0"/>
            <a:ext cx="9144000" cy="5743413"/>
            <a:chOff x="0" y="0"/>
            <a:chExt cx="9144000" cy="5743413"/>
          </a:xfrm>
        </p:grpSpPr>
        <p:sp>
          <p:nvSpPr>
            <p:cNvPr id="41989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619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4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  <p:sp>
          <p:nvSpPr>
            <p:cNvPr id="41991" name="Text Box 2"/>
            <p:cNvSpPr txBox="1">
              <a:spLocks noChangeArrowheads="1"/>
            </p:cNvSpPr>
            <p:nvPr/>
          </p:nvSpPr>
          <p:spPr bwMode="auto">
            <a:xfrm>
              <a:off x="358775" y="476250"/>
              <a:ext cx="86137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/>
              <a:r>
                <a:rPr lang="en-US" altLang="ru-RU" sz="2000" b="1">
                  <a:solidFill>
                    <a:srgbClr val="000066"/>
                  </a:solidFill>
                </a:rPr>
                <a:t>4.1. Heavy Ion Source KRION-6T/ESIS</a:t>
              </a:r>
            </a:p>
            <a:p>
              <a:pPr marL="342900" indent="-342900" algn="ctr"/>
              <a:r>
                <a:rPr lang="en-US" altLang="ru-RU" sz="2000" b="1">
                  <a:solidFill>
                    <a:srgbClr val="000066"/>
                  </a:solidFill>
                </a:rPr>
                <a:t>(Electron String Ion Source modification)</a:t>
              </a:r>
              <a:endParaRPr lang="ru-RU" altLang="ru-RU" sz="2000" b="1">
                <a:solidFill>
                  <a:srgbClr val="000066"/>
                </a:solidFill>
              </a:endParaRPr>
            </a:p>
          </p:txBody>
        </p:sp>
        <p:sp>
          <p:nvSpPr>
            <p:cNvPr id="41993" name="TextBox 6"/>
            <p:cNvSpPr txBox="1">
              <a:spLocks noChangeArrowheads="1"/>
            </p:cNvSpPr>
            <p:nvPr/>
          </p:nvSpPr>
          <p:spPr bwMode="auto">
            <a:xfrm>
              <a:off x="0" y="4543084"/>
              <a:ext cx="91440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GB" altLang="ru-RU" sz="1800" b="1" dirty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</a:rPr>
                <a:t>Test results (April 2014) : B= 5.4T magnetic field reached in a working regime. </a:t>
              </a:r>
            </a:p>
            <a:p>
              <a:pPr algn="ctr"/>
              <a:r>
                <a:rPr lang="en-US" altLang="ru-RU" sz="1800" b="1" dirty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</a:rPr>
                <a:t>Test  of gold ion beams has been produced: </a:t>
              </a:r>
            </a:p>
            <a:p>
              <a:r>
                <a:rPr lang="en-US" altLang="ru-RU" sz="1800" b="1" dirty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  <a:sym typeface="Symbol" pitchFamily="18" charset="2"/>
                </a:rPr>
                <a:t>		</a:t>
              </a:r>
              <a:r>
                <a:rPr lang="en-US" altLang="ru-RU" sz="1800" b="1" dirty="0" smtClean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  <a:sym typeface="Symbol" pitchFamily="18" charset="2"/>
                </a:rPr>
                <a:t></a:t>
              </a:r>
              <a:r>
                <a:rPr lang="en-US" altLang="ru-RU" sz="1800" b="1" dirty="0" smtClean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Au</a:t>
              </a:r>
              <a:r>
                <a:rPr lang="en-US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30+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÷ </a:t>
              </a:r>
              <a:r>
                <a:rPr lang="en-US" altLang="ru-RU" sz="1800" b="1" dirty="0" err="1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Au</a:t>
              </a:r>
              <a:r>
                <a:rPr lang="en-US" altLang="ru-RU" sz="1800" b="1" baseline="30000" dirty="0" err="1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32</a:t>
              </a:r>
              <a:r>
                <a:rPr lang="en-US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+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, 6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sym typeface="Symbol" pitchFamily="18" charset="2"/>
                </a:rPr>
                <a:t>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10</a:t>
              </a:r>
              <a:r>
                <a:rPr lang="ru-RU" altLang="ru-RU" sz="1800" b="1" baseline="300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8</a:t>
              </a:r>
              <a:r>
                <a:rPr lang="en-US" altLang="ru-RU" sz="1800" b="1" baseline="300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per cycle, repetition rate 50 Hz</a:t>
              </a:r>
              <a:endParaRPr lang="en-US" altLang="ru-RU" sz="18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endParaRPr>
            </a:p>
            <a:p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		</a:t>
              </a:r>
              <a:r>
                <a:rPr lang="en-US" altLang="ru-RU" sz="1800" b="1" dirty="0" smtClean="0">
                  <a:solidFill>
                    <a:srgbClr val="0000CC"/>
                  </a:solidFill>
                  <a:latin typeface="Arial" pitchFamily="34" charset="0"/>
                  <a:ea typeface="MS PGothic" pitchFamily="34" charset="-128"/>
                  <a:sym typeface="Symbol" pitchFamily="18" charset="2"/>
                </a:rPr>
                <a:t>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Au</a:t>
              </a:r>
              <a:r>
                <a:rPr lang="en-US" altLang="ru-RU" sz="1800" b="1" baseline="300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51</a:t>
              </a:r>
              <a:r>
                <a:rPr lang="en-US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+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÷ Au</a:t>
              </a:r>
              <a:r>
                <a:rPr lang="en-US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54</a:t>
              </a:r>
              <a:r>
                <a:rPr lang="en-US" altLang="ru-RU" sz="1800" b="1" baseline="30000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+ 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, 1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sym typeface="Symbol" pitchFamily="18" charset="2"/>
                </a:rPr>
                <a:t>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10</a:t>
              </a:r>
              <a:r>
                <a:rPr lang="ru-RU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8</a:t>
              </a:r>
              <a:r>
                <a:rPr lang="en-US" altLang="ru-RU" sz="1800" b="1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ru-RU" sz="18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per cycle, repetition rate 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30 </a:t>
              </a:r>
              <a:r>
                <a:rPr lang="en-US" altLang="ru-RU" sz="18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Hz</a:t>
              </a:r>
            </a:p>
          </p:txBody>
        </p:sp>
        <p:pic>
          <p:nvPicPr>
            <p:cNvPr id="35" name="Рисунок 15" descr="6T solenoid ready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21384"/>
              <a:ext cx="2258410" cy="164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20130910_0919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410" y="1313492"/>
              <a:ext cx="3162300" cy="165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84" r="1706"/>
            <a:stretch>
              <a:fillRect/>
            </a:stretch>
          </p:blipFill>
          <p:spPr bwMode="auto">
            <a:xfrm>
              <a:off x="5306411" y="1313492"/>
              <a:ext cx="3836932" cy="22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0" name="Rectangle 21"/>
            <p:cNvSpPr>
              <a:spLocks noChangeArrowheads="1"/>
            </p:cNvSpPr>
            <p:nvPr/>
          </p:nvSpPr>
          <p:spPr bwMode="auto">
            <a:xfrm>
              <a:off x="0" y="2947715"/>
              <a:ext cx="2258411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b="1" dirty="0" err="1">
                  <a:solidFill>
                    <a:srgbClr val="000066"/>
                  </a:solidFill>
                  <a:latin typeface="+mn-lt"/>
                </a:rPr>
                <a:t>6T</a:t>
              </a:r>
              <a:r>
                <a:rPr lang="en-US" altLang="ru-RU" sz="2000" b="1" dirty="0">
                  <a:solidFill>
                    <a:srgbClr val="000066"/>
                  </a:solidFill>
                  <a:latin typeface="+mn-lt"/>
                </a:rPr>
                <a:t> solenoid fabrication (2012)</a:t>
              </a:r>
            </a:p>
          </p:txBody>
        </p:sp>
        <p:sp>
          <p:nvSpPr>
            <p:cNvPr id="37" name="TextBox 6"/>
            <p:cNvSpPr txBox="1">
              <a:spLocks noChangeArrowheads="1"/>
            </p:cNvSpPr>
            <p:nvPr/>
          </p:nvSpPr>
          <p:spPr bwMode="auto">
            <a:xfrm>
              <a:off x="2258411" y="2946802"/>
              <a:ext cx="3048000" cy="10156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 dirty="0" err="1" smtClean="0">
                  <a:solidFill>
                    <a:srgbClr val="000066"/>
                  </a:solidFill>
                  <a:latin typeface="+mn-lt"/>
                </a:rPr>
                <a:t>KRION-6T</a:t>
              </a:r>
              <a:r>
                <a:rPr lang="en-US" altLang="ru-RU" sz="2000" b="1" dirty="0" smtClean="0">
                  <a:solidFill>
                    <a:srgbClr val="000066"/>
                  </a:solidFill>
                  <a:latin typeface="+mn-lt"/>
                </a:rPr>
                <a:t> has been assembled and tested</a:t>
              </a:r>
            </a:p>
            <a:p>
              <a:pPr algn="ctr"/>
              <a:r>
                <a:rPr lang="en-GB" altLang="ru-RU" sz="2000" b="1" dirty="0" smtClean="0">
                  <a:solidFill>
                    <a:srgbClr val="000066"/>
                  </a:solidFill>
                  <a:latin typeface="+mn-lt"/>
                </a:rPr>
                <a:t>(</a:t>
              </a:r>
              <a:r>
                <a:rPr lang="en-US" altLang="ru-RU" sz="2000" b="1" dirty="0" smtClean="0">
                  <a:solidFill>
                    <a:srgbClr val="000066"/>
                  </a:solidFill>
                  <a:latin typeface="+mn-lt"/>
                </a:rPr>
                <a:t>March</a:t>
              </a:r>
              <a:r>
                <a:rPr lang="en-GB" altLang="ru-RU" sz="2000" b="1" dirty="0" smtClean="0">
                  <a:solidFill>
                    <a:srgbClr val="000066"/>
                  </a:solidFill>
                  <a:latin typeface="+mn-lt"/>
                </a:rPr>
                <a:t> </a:t>
              </a:r>
              <a:r>
                <a:rPr lang="en-GB" altLang="ru-RU" sz="2000" b="1" dirty="0">
                  <a:solidFill>
                    <a:srgbClr val="000066"/>
                  </a:solidFill>
                  <a:latin typeface="+mn-lt"/>
                </a:rPr>
                <a:t>2014)</a:t>
              </a:r>
              <a:endParaRPr lang="ru-RU" altLang="ru-RU" sz="2000" b="1" dirty="0">
                <a:solidFill>
                  <a:srgbClr val="000066"/>
                </a:solidFill>
                <a:latin typeface="+mn-lt"/>
              </a:endParaRPr>
            </a:p>
          </p:txBody>
        </p:sp>
        <p:sp>
          <p:nvSpPr>
            <p:cNvPr id="41992" name="TextBox 6"/>
            <p:cNvSpPr txBox="1">
              <a:spLocks noChangeArrowheads="1"/>
            </p:cNvSpPr>
            <p:nvPr/>
          </p:nvSpPr>
          <p:spPr bwMode="auto">
            <a:xfrm>
              <a:off x="5306411" y="3527421"/>
              <a:ext cx="3836932" cy="10156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GB" altLang="ru-RU" sz="2000" b="1" dirty="0" err="1" smtClean="0">
                  <a:solidFill>
                    <a:srgbClr val="000066"/>
                  </a:solidFill>
                  <a:latin typeface="+mn-lt"/>
                </a:rPr>
                <a:t>KRION-6T</a:t>
              </a:r>
              <a:r>
                <a:rPr lang="en-GB" altLang="ru-RU" sz="2000" b="1" dirty="0" smtClean="0">
                  <a:solidFill>
                    <a:srgbClr val="000066"/>
                  </a:solidFill>
                  <a:latin typeface="+mn-lt"/>
                </a:rPr>
                <a:t> is installed at the platform of LU-20 </a:t>
              </a:r>
              <a:r>
                <a:rPr lang="en-GB" altLang="ru-RU" sz="2000" b="1" dirty="0" err="1" smtClean="0">
                  <a:solidFill>
                    <a:srgbClr val="000066"/>
                  </a:solidFill>
                  <a:latin typeface="+mn-lt"/>
                </a:rPr>
                <a:t>linac</a:t>
              </a:r>
              <a:r>
                <a:rPr lang="en-GB" altLang="ru-RU" sz="2000" b="1" dirty="0" smtClean="0">
                  <a:solidFill>
                    <a:srgbClr val="000066"/>
                  </a:solidFill>
                  <a:latin typeface="+mn-lt"/>
                </a:rPr>
                <a:t> </a:t>
              </a:r>
            </a:p>
            <a:p>
              <a:pPr algn="ctr"/>
              <a:r>
                <a:rPr lang="en-GB" altLang="ru-RU" sz="2000" b="1" dirty="0" smtClean="0">
                  <a:solidFill>
                    <a:srgbClr val="000066"/>
                  </a:solidFill>
                  <a:latin typeface="+mn-lt"/>
                </a:rPr>
                <a:t>(May </a:t>
              </a:r>
              <a:r>
                <a:rPr lang="en-GB" altLang="ru-RU" sz="2000" b="1" dirty="0">
                  <a:solidFill>
                    <a:srgbClr val="000066"/>
                  </a:solidFill>
                  <a:latin typeface="+mn-lt"/>
                </a:rPr>
                <a:t>2014)</a:t>
              </a:r>
              <a:endParaRPr lang="ru-RU" altLang="ru-RU" sz="2000" b="1" dirty="0">
                <a:solidFill>
                  <a:srgbClr val="000066"/>
                </a:solidFill>
                <a:latin typeface="+mn-lt"/>
              </a:endParaRPr>
            </a:p>
          </p:txBody>
        </p:sp>
      </p:grp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0" y="5784789"/>
            <a:ext cx="9144000" cy="400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en-US" altLang="ru-RU" sz="2000" b="1" dirty="0" smtClean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Test  at </a:t>
            </a:r>
            <a:r>
              <a:rPr lang="en-US" altLang="ru-RU" sz="2000" b="1" dirty="0" err="1" smtClean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Nuclotron</a:t>
            </a:r>
            <a:r>
              <a:rPr lang="en-US" altLang="ru-RU" sz="2000" b="1" dirty="0" smtClean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 with new </a:t>
            </a:r>
            <a:r>
              <a:rPr lang="en-US" altLang="ru-RU" sz="2000" b="1" dirty="0" err="1" smtClean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RFQ</a:t>
            </a:r>
            <a:r>
              <a:rPr lang="en-US" altLang="ru-RU" sz="2000" b="1" dirty="0" smtClean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 injector of LU-20 - spring 2016</a:t>
            </a:r>
            <a:endParaRPr lang="en-US" altLang="ru-RU" sz="2000" b="1" dirty="0">
              <a:solidFill>
                <a:srgbClr val="006600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94497" y="5937066"/>
            <a:ext cx="2133600" cy="365125"/>
          </a:xfrm>
        </p:spPr>
        <p:txBody>
          <a:bodyPr/>
          <a:lstStyle/>
          <a:p>
            <a:pPr>
              <a:defRPr/>
            </a:pPr>
            <a:fld id="{1024714D-7C25-40B9-8E83-A22E8EFA413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>
          <a:xfrm>
            <a:off x="6794497" y="5966244"/>
            <a:ext cx="2133600" cy="33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024714D-7C25-40B9-8E83-A22E8EFA413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9" name="Номер слайда 1"/>
          <p:cNvSpPr txBox="1">
            <a:spLocks/>
          </p:cNvSpPr>
          <p:nvPr/>
        </p:nvSpPr>
        <p:spPr>
          <a:xfrm>
            <a:off x="6457950" y="6385528"/>
            <a:ext cx="2057400" cy="33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BD38F4C-A28B-3646-AFF8-0853E63D29D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270926"/>
            <a:chOff x="0" y="0"/>
            <a:chExt cx="9144000" cy="6270926"/>
          </a:xfrm>
        </p:grpSpPr>
        <p:sp>
          <p:nvSpPr>
            <p:cNvPr id="43013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4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  <p:pic>
          <p:nvPicPr>
            <p:cNvPr id="12" name="Picture 3" descr="F:\+=HILAC=\common-view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895763" y="569782"/>
              <a:ext cx="4248237" cy="1654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63500"/>
            </a:effectLst>
          </p:spPr>
        </p:pic>
        <p:pic>
          <p:nvPicPr>
            <p:cNvPr id="4301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744" y="630320"/>
              <a:ext cx="715193" cy="635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582" y="3556572"/>
              <a:ext cx="3938418" cy="27143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5448434" y="5664044"/>
              <a:ext cx="34914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600" b="1" dirty="0" smtClean="0">
                  <a:solidFill>
                    <a:schemeClr val="bg1"/>
                  </a:solidFill>
                </a:rPr>
                <a:t>Drift tubes and gaps along 3</a:t>
              </a:r>
              <a:r>
                <a:rPr lang="en-GB" sz="1600" b="1" baseline="30000" dirty="0" smtClean="0">
                  <a:solidFill>
                    <a:schemeClr val="bg1"/>
                  </a:solidFill>
                </a:rPr>
                <a:t>rd</a:t>
              </a:r>
              <a:r>
                <a:rPr lang="en-GB" sz="1600" b="1" dirty="0" smtClean="0">
                  <a:solidFill>
                    <a:schemeClr val="bg1"/>
                  </a:solidFill>
                </a:rPr>
                <a:t> resonator of RFQ DTL section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85725" y="2770270"/>
              <a:ext cx="2493238" cy="2670590"/>
              <a:chOff x="85725" y="2770270"/>
              <a:chExt cx="2493238" cy="2670590"/>
            </a:xfrm>
          </p:grpSpPr>
          <p:pic>
            <p:nvPicPr>
              <p:cNvPr id="22" name="Bild 4" descr="DSC01559.JPG"/>
              <p:cNvPicPr>
                <a:picLocks noChangeAspect="1"/>
              </p:cNvPicPr>
              <p:nvPr/>
            </p:nvPicPr>
            <p:blipFill rotWithShape="1">
              <a:blip r:embed="rId5"/>
              <a:srcRect l="7242" t="2892" r="15868" b="50641"/>
              <a:stretch/>
            </p:blipFill>
            <p:spPr bwMode="auto">
              <a:xfrm>
                <a:off x="85725" y="2770270"/>
                <a:ext cx="2293491" cy="2085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85725" y="4856085"/>
                <a:ext cx="2293491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xtLst/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1600" b="1" dirty="0">
                    <a:solidFill>
                      <a:srgbClr val="000090"/>
                    </a:solidFill>
                  </a:rPr>
                  <a:t>Resonator # 1 </a:t>
                </a:r>
                <a:endParaRPr lang="en-US" sz="1600" b="1" dirty="0" smtClean="0">
                  <a:solidFill>
                    <a:srgbClr val="000090"/>
                  </a:solidFill>
                </a:endParaRPr>
              </a:p>
              <a:p>
                <a:pPr algn="ctr" eaLnBrk="1" hangingPunct="1"/>
                <a:r>
                  <a:rPr lang="en-US" sz="1600" b="1" dirty="0" smtClean="0">
                    <a:solidFill>
                      <a:srgbClr val="000090"/>
                    </a:solidFill>
                  </a:rPr>
                  <a:t>of RFQ section</a:t>
                </a:r>
                <a:endParaRPr lang="en-US" sz="16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2379216" y="2770270"/>
                <a:ext cx="199747" cy="2183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221" y="3250455"/>
              <a:ext cx="2838361" cy="2203154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52400" dir="2700000" sx="102000" sy="102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367222" y="4856084"/>
              <a:ext cx="2790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600" b="1" dirty="0">
                  <a:solidFill>
                    <a:schemeClr val="bg1"/>
                  </a:solidFill>
                </a:rPr>
                <a:t>Assembled </a:t>
              </a:r>
              <a:r>
                <a:rPr lang="en-GB" sz="1600" b="1" dirty="0" smtClean="0">
                  <a:solidFill>
                    <a:schemeClr val="bg1"/>
                  </a:solidFill>
                </a:rPr>
                <a:t>2</a:t>
              </a:r>
              <a:r>
                <a:rPr lang="en-GB" sz="1600" b="1" baseline="30000" dirty="0" smtClean="0">
                  <a:solidFill>
                    <a:schemeClr val="bg1"/>
                  </a:solidFill>
                </a:rPr>
                <a:t>nd</a:t>
              </a:r>
              <a:r>
                <a:rPr lang="en-GB" sz="1600" b="1" dirty="0" smtClean="0">
                  <a:solidFill>
                    <a:schemeClr val="bg1"/>
                  </a:solidFill>
                </a:rPr>
                <a:t> resonator of RFQ DTL section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3861786" y="4149080"/>
              <a:ext cx="2596164" cy="1186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14" name="Text Box 14"/>
            <p:cNvSpPr txBox="1">
              <a:spLocks noChangeArrowheads="1"/>
            </p:cNvSpPr>
            <p:nvPr/>
          </p:nvSpPr>
          <p:spPr bwMode="auto">
            <a:xfrm>
              <a:off x="23811" y="485034"/>
              <a:ext cx="9096378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11113"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 dirty="0" smtClean="0">
                  <a:solidFill>
                    <a:srgbClr val="000066"/>
                  </a:solidFill>
                </a:rPr>
                <a:t>    4.2</a:t>
              </a:r>
              <a:r>
                <a:rPr lang="en-US" altLang="ru-RU" sz="2000" b="1" dirty="0">
                  <a:solidFill>
                    <a:srgbClr val="000066"/>
                  </a:solidFill>
                </a:rPr>
                <a:t>. Heavy Ion Linear Accelerator </a:t>
              </a:r>
              <a:endParaRPr lang="en-US" altLang="ru-RU" sz="2000" b="1" dirty="0" smtClean="0">
                <a:solidFill>
                  <a:srgbClr val="000066"/>
                </a:solidFill>
              </a:endParaRPr>
            </a:p>
            <a:p>
              <a:pPr indent="0">
                <a:lnSpc>
                  <a:spcPct val="120000"/>
                </a:lnSpc>
              </a:pPr>
              <a:r>
                <a:rPr lang="en-US" altLang="ru-RU" sz="2000" b="1" dirty="0" smtClean="0">
                  <a:solidFill>
                    <a:srgbClr val="000066"/>
                  </a:solidFill>
                </a:rPr>
                <a:t>	       (</a:t>
              </a:r>
              <a:r>
                <a:rPr lang="en-US" altLang="ru-RU" sz="2000" b="1" dirty="0" err="1" smtClean="0">
                  <a:solidFill>
                    <a:srgbClr val="000066"/>
                  </a:solidFill>
                </a:rPr>
                <a:t>HILAc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, </a:t>
              </a:r>
              <a:r>
                <a:rPr lang="en-US" altLang="ru-RU" sz="2000" b="1" dirty="0">
                  <a:solidFill>
                    <a:srgbClr val="000066"/>
                  </a:solidFill>
                </a:rPr>
                <a:t>3 MeV/u) </a:t>
              </a:r>
              <a:endParaRPr lang="en-US" altLang="ru-RU" sz="2000" b="1" dirty="0" smtClean="0">
                <a:solidFill>
                  <a:srgbClr val="000066"/>
                </a:solidFill>
              </a:endParaRPr>
            </a:p>
            <a:p>
              <a:pPr indent="0">
                <a:lnSpc>
                  <a:spcPct val="120000"/>
                </a:lnSpc>
              </a:pPr>
              <a:r>
                <a:rPr lang="en-US" altLang="ru-RU" sz="2000" b="1" dirty="0" smtClean="0">
                  <a:solidFill>
                    <a:srgbClr val="000066"/>
                  </a:solidFill>
                </a:rPr>
                <a:t>           is under 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final delivery from </a:t>
              </a:r>
              <a:endParaRPr lang="en-US" altLang="ru-RU" sz="2000" b="1" dirty="0" smtClean="0">
                <a:solidFill>
                  <a:srgbClr val="000066"/>
                </a:solidFill>
              </a:endParaRPr>
            </a:p>
            <a:p>
              <a:pPr indent="0">
                <a:lnSpc>
                  <a:spcPct val="120000"/>
                </a:lnSpc>
              </a:pPr>
              <a:r>
                <a:rPr lang="en-US" altLang="ru-RU" sz="20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          BEVATECH C</a:t>
              </a:r>
              <a:r>
                <a:rPr lang="en-US" altLang="ru-RU" sz="2000" b="1" baseline="30000" dirty="0" smtClean="0">
                  <a:solidFill>
                    <a:srgbClr val="000066"/>
                  </a:solidFill>
                </a:rPr>
                <a:t>o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 </a:t>
              </a:r>
              <a:r>
                <a:rPr lang="en-US" altLang="ru-RU" sz="2000" b="1" dirty="0">
                  <a:solidFill>
                    <a:srgbClr val="000066"/>
                  </a:solidFill>
                </a:rPr>
                <a:t>(Frankfurt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): </a:t>
              </a:r>
              <a:endParaRPr lang="en-US" altLang="ru-RU" sz="2000" b="1" dirty="0" smtClean="0">
                <a:solidFill>
                  <a:srgbClr val="000066"/>
                </a:solidFill>
              </a:endParaRPr>
            </a:p>
            <a:p>
              <a:pPr indent="0">
                <a:lnSpc>
                  <a:spcPct val="120000"/>
                </a:lnSpc>
              </a:pPr>
              <a:r>
                <a:rPr lang="en-US" altLang="ru-RU" sz="2000" b="1" dirty="0" smtClean="0">
                  <a:solidFill>
                    <a:srgbClr val="000066"/>
                  </a:solidFill>
                </a:rPr>
                <a:t> Two sections have been transported to </a:t>
              </a:r>
              <a:r>
                <a:rPr lang="en-US" altLang="ru-RU" sz="2000" b="1" dirty="0" err="1" smtClean="0">
                  <a:solidFill>
                    <a:srgbClr val="000066"/>
                  </a:solidFill>
                </a:rPr>
                <a:t>JINR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; </a:t>
              </a:r>
              <a:endParaRPr lang="en-US" altLang="ru-RU" sz="2000" b="1" dirty="0" smtClean="0">
                <a:solidFill>
                  <a:srgbClr val="000066"/>
                </a:solidFill>
              </a:endParaRPr>
            </a:p>
            <a:p>
              <a:pPr indent="0">
                <a:lnSpc>
                  <a:spcPct val="120000"/>
                </a:lnSpc>
              </a:pPr>
              <a:r>
                <a:rPr lang="en-US" altLang="ru-RU" sz="20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2000" b="1" dirty="0">
                  <a:solidFill>
                    <a:srgbClr val="FF0000"/>
                  </a:solidFill>
                </a:rPr>
                <a:t>F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inal assembling and test at </a:t>
              </a:r>
              <a:r>
                <a:rPr lang="en-US" altLang="ru-RU" sz="2000" b="1" dirty="0" err="1" smtClean="0">
                  <a:solidFill>
                    <a:srgbClr val="FF0000"/>
                  </a:solidFill>
                </a:rPr>
                <a:t>JINR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 - 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September 2015</a:t>
              </a:r>
              <a:r>
                <a:rPr lang="en-US" altLang="ru-RU" sz="2000" b="1" dirty="0" smtClean="0">
                  <a:solidFill>
                    <a:srgbClr val="000066"/>
                  </a:solidFill>
                </a:rPr>
                <a:t>.</a:t>
              </a:r>
              <a:endParaRPr lang="en-US" altLang="ru-RU" sz="2000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3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7" descr="NICA-Logo_4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Complex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4" name="Picture 4" descr="JIN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/>
          <p:cNvGrpSpPr/>
          <p:nvPr/>
        </p:nvGrpSpPr>
        <p:grpSpPr>
          <a:xfrm>
            <a:off x="0" y="0"/>
            <a:ext cx="9144000" cy="1663030"/>
            <a:chOff x="0" y="0"/>
            <a:chExt cx="9144000" cy="1663030"/>
          </a:xfrm>
        </p:grpSpPr>
        <p:sp>
          <p:nvSpPr>
            <p:cNvPr id="87" name="Rectangle 14"/>
            <p:cNvSpPr>
              <a:spLocks noChangeArrowheads="1"/>
            </p:cNvSpPr>
            <p:nvPr/>
          </p:nvSpPr>
          <p:spPr bwMode="auto">
            <a:xfrm>
              <a:off x="0" y="416842"/>
              <a:ext cx="9144000" cy="124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400" b="1" dirty="0">
                  <a:solidFill>
                    <a:srgbClr val="000066"/>
                  </a:solidFill>
                </a:rPr>
                <a:t>4.3. SC Magnets for Booster, Collider &amp; SIS-100 (FAIR)</a:t>
              </a:r>
            </a:p>
            <a:p>
              <a:pPr algn="ctr"/>
              <a:r>
                <a:rPr lang="en-US" altLang="ru-RU" sz="2400" b="1" dirty="0">
                  <a:solidFill>
                    <a:srgbClr val="FF0000"/>
                  </a:solidFill>
                </a:rPr>
                <a:t>SC Magnet Plant at </a:t>
              </a:r>
              <a:r>
                <a:rPr lang="en-US" altLang="ru-RU" sz="2400" b="1" dirty="0" err="1">
                  <a:solidFill>
                    <a:srgbClr val="FF0000"/>
                  </a:solidFill>
                </a:rPr>
                <a:t>VBLHEP</a:t>
              </a:r>
              <a:r>
                <a:rPr lang="en-US" altLang="ru-RU" sz="2400" b="1" dirty="0">
                  <a:solidFill>
                    <a:srgbClr val="FF0000"/>
                  </a:solidFill>
                </a:rPr>
                <a:t> (</a:t>
              </a:r>
              <a:r>
                <a:rPr lang="en-US" altLang="ru-RU" sz="2400" b="1" dirty="0" err="1">
                  <a:solidFill>
                    <a:srgbClr val="FF0000"/>
                  </a:solidFill>
                </a:rPr>
                <a:t>Bdg</a:t>
              </a:r>
              <a:r>
                <a:rPr lang="en-US" altLang="ru-RU" sz="2400" b="1" dirty="0">
                  <a:solidFill>
                    <a:srgbClr val="FF0000"/>
                  </a:solidFill>
                </a:rPr>
                <a:t> 217)</a:t>
              </a:r>
            </a:p>
            <a:p>
              <a:pPr algn="ctr">
                <a:buFont typeface="Arial" pitchFamily="34" charset="0"/>
                <a:buNone/>
              </a:pPr>
              <a:r>
                <a:rPr lang="en-US" altLang="ru-RU" sz="2400" b="1" dirty="0">
                  <a:solidFill>
                    <a:srgbClr val="002060"/>
                  </a:solidFill>
                  <a:cs typeface="Arial" pitchFamily="34" charset="0"/>
                </a:rPr>
                <a:t>Co-investments from </a:t>
              </a:r>
              <a:r>
                <a:rPr lang="en-US" altLang="ru-RU" sz="2400" b="1" dirty="0" err="1">
                  <a:solidFill>
                    <a:srgbClr val="002060"/>
                  </a:solidFill>
                  <a:cs typeface="Arial" pitchFamily="34" charset="0"/>
                </a:rPr>
                <a:t>JINR</a:t>
              </a:r>
              <a:r>
                <a:rPr lang="en-US" altLang="ru-RU" sz="2400" b="1" dirty="0">
                  <a:solidFill>
                    <a:srgbClr val="FF0000"/>
                  </a:solidFill>
                  <a:cs typeface="Arial" pitchFamily="34" charset="0"/>
                </a:rPr>
                <a:t> and </a:t>
              </a:r>
              <a:r>
                <a:rPr lang="en-US" altLang="ru-RU" sz="2400" b="1" dirty="0" err="1">
                  <a:solidFill>
                    <a:srgbClr val="FF0000"/>
                  </a:solidFill>
                  <a:cs typeface="Arial" pitchFamily="34" charset="0"/>
                </a:rPr>
                <a:t>BMBF</a:t>
              </a:r>
              <a:r>
                <a:rPr lang="en-US" altLang="ru-RU" sz="2400" b="1" dirty="0">
                  <a:solidFill>
                    <a:srgbClr val="FF0000"/>
                  </a:solidFill>
                  <a:cs typeface="Arial" pitchFamily="34" charset="0"/>
                </a:rPr>
                <a:t> (</a:t>
              </a:r>
              <a:r>
                <a:rPr lang="en-US" altLang="ru-RU" sz="2400" b="1" dirty="0" err="1">
                  <a:solidFill>
                    <a:srgbClr val="FF0000"/>
                  </a:solidFill>
                  <a:cs typeface="Arial" pitchFamily="34" charset="0"/>
                </a:rPr>
                <a:t>GSI</a:t>
              </a:r>
              <a:r>
                <a:rPr lang="en-US" altLang="ru-RU" sz="2400" b="1" dirty="0">
                  <a:solidFill>
                    <a:srgbClr val="FF0000"/>
                  </a:solidFill>
                  <a:cs typeface="Arial" pitchFamily="34" charset="0"/>
                </a:rPr>
                <a:t>, Germany)</a:t>
              </a:r>
            </a:p>
            <a:p>
              <a:pPr algn="ctr"/>
              <a:endParaRPr lang="en-US" altLang="ru-RU" sz="2400" b="1" dirty="0">
                <a:solidFill>
                  <a:srgbClr val="FF0000"/>
                </a:solidFill>
              </a:endParaRPr>
            </a:p>
            <a:p>
              <a:pPr algn="ctr"/>
              <a:endParaRPr lang="en-US" alt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0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</p:grpSp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1150938" y="1565275"/>
            <a:ext cx="6842125" cy="4625975"/>
            <a:chOff x="1715445" y="1677910"/>
            <a:chExt cx="6843712" cy="4626053"/>
          </a:xfrm>
        </p:grpSpPr>
        <p:pic>
          <p:nvPicPr>
            <p:cNvPr id="31" name="Рисунок 3" descr="вид диагональный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445" y="1677910"/>
              <a:ext cx="6843712" cy="4626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1"/>
            <p:cNvSpPr txBox="1">
              <a:spLocks noChangeArrowheads="1"/>
            </p:cNvSpPr>
            <p:nvPr/>
          </p:nvSpPr>
          <p:spPr bwMode="auto">
            <a:xfrm>
              <a:off x="6776660" y="1715076"/>
              <a:ext cx="16866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Design (2012)</a:t>
              </a:r>
              <a:endParaRPr lang="ru-RU" altLang="ru-RU" sz="1800" b="1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1150938" y="1585913"/>
            <a:ext cx="6842125" cy="4586287"/>
            <a:chOff x="1100352" y="1972192"/>
            <a:chExt cx="6843712" cy="4585711"/>
          </a:xfrm>
        </p:grpSpPr>
        <p:pic>
          <p:nvPicPr>
            <p:cNvPr id="36" name="Picture 6" descr="Bldg_217_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352" y="1972192"/>
              <a:ext cx="6843712" cy="458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1"/>
            <p:cNvSpPr txBox="1">
              <a:spLocks noChangeArrowheads="1"/>
            </p:cNvSpPr>
            <p:nvPr/>
          </p:nvSpPr>
          <p:spPr bwMode="auto">
            <a:xfrm>
              <a:off x="2575635" y="2283423"/>
              <a:ext cx="2612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Construction (2013)</a:t>
              </a:r>
              <a:endParaRPr lang="ru-RU" altLang="ru-RU" sz="2000" b="1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pic>
        <p:nvPicPr>
          <p:cNvPr id="58" name="Picture 3" descr="08_31_001-2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2525"/>
            <a:ext cx="9096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Группа 3"/>
          <p:cNvGrpSpPr>
            <a:grpSpLocks/>
          </p:cNvGrpSpPr>
          <p:nvPr/>
        </p:nvGrpSpPr>
        <p:grpSpPr bwMode="auto">
          <a:xfrm>
            <a:off x="1328738" y="1565275"/>
            <a:ext cx="6438900" cy="4646613"/>
            <a:chOff x="2771800" y="404664"/>
            <a:chExt cx="8123238" cy="6092825"/>
          </a:xfrm>
        </p:grpSpPr>
        <p:pic>
          <p:nvPicPr>
            <p:cNvPr id="60" name="Изображение 9" descr="P109016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04664"/>
              <a:ext cx="8123238" cy="609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1"/>
            <p:cNvSpPr txBox="1">
              <a:spLocks noChangeArrowheads="1"/>
            </p:cNvSpPr>
            <p:nvPr/>
          </p:nvSpPr>
          <p:spPr bwMode="auto">
            <a:xfrm>
              <a:off x="4181997" y="5830164"/>
              <a:ext cx="5477355" cy="5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Workshop for SC coil production </a:t>
              </a:r>
              <a:endParaRPr lang="ru-RU" altLang="ru-RU" sz="1800" b="1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grpSp>
        <p:nvGrpSpPr>
          <p:cNvPr id="62" name="Группа 61"/>
          <p:cNvGrpSpPr>
            <a:grpSpLocks/>
          </p:cNvGrpSpPr>
          <p:nvPr/>
        </p:nvGrpSpPr>
        <p:grpSpPr bwMode="auto">
          <a:xfrm>
            <a:off x="1150938" y="1585913"/>
            <a:ext cx="6746875" cy="4960937"/>
            <a:chOff x="2531446" y="1400418"/>
            <a:chExt cx="5948362" cy="3968750"/>
          </a:xfrm>
        </p:grpSpPr>
        <p:pic>
          <p:nvPicPr>
            <p:cNvPr id="63" name="Picture 2" descr="G:\for Kostromin\Фото_Татьяна_2014_Март\IMG_367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446" y="1400418"/>
              <a:ext cx="5948362" cy="396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1"/>
            <p:cNvSpPr txBox="1">
              <a:spLocks noChangeArrowheads="1"/>
            </p:cNvSpPr>
            <p:nvPr/>
          </p:nvSpPr>
          <p:spPr bwMode="auto">
            <a:xfrm>
              <a:off x="2817320" y="4686201"/>
              <a:ext cx="3732668" cy="32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SC cable production  machine</a:t>
              </a:r>
              <a:endParaRPr lang="ru-RU" altLang="ru-RU" sz="2000" b="1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grpSp>
        <p:nvGrpSpPr>
          <p:cNvPr id="65" name="Группа 64"/>
          <p:cNvGrpSpPr>
            <a:grpSpLocks/>
          </p:cNvGrpSpPr>
          <p:nvPr/>
        </p:nvGrpSpPr>
        <p:grpSpPr bwMode="auto">
          <a:xfrm>
            <a:off x="-1588" y="793750"/>
            <a:ext cx="9145588" cy="6064250"/>
            <a:chOff x="-6356240" y="2769396"/>
            <a:chExt cx="9145588" cy="6064250"/>
          </a:xfrm>
        </p:grpSpPr>
        <p:pic>
          <p:nvPicPr>
            <p:cNvPr id="66" name="Picture 2" descr="G:\for Kostromin\Фото_Татьяна_2014_Март\IMG_364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6240" y="2769396"/>
              <a:ext cx="9145588" cy="606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Box 1"/>
            <p:cNvSpPr txBox="1">
              <a:spLocks noChangeArrowheads="1"/>
            </p:cNvSpPr>
            <p:nvPr/>
          </p:nvSpPr>
          <p:spPr bwMode="auto">
            <a:xfrm>
              <a:off x="-2951684" y="7415100"/>
              <a:ext cx="1950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 dirty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March 2014</a:t>
              </a:r>
              <a:endParaRPr lang="ru-RU" altLang="ru-RU" sz="20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-1589" y="825505"/>
            <a:ext cx="9097963" cy="6032495"/>
            <a:chOff x="-1946121" y="1897183"/>
            <a:chExt cx="9144000" cy="6094476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6121" y="1897183"/>
              <a:ext cx="9144000" cy="6094476"/>
            </a:xfrm>
            <a:prstGeom prst="rect">
              <a:avLst/>
            </a:prstGeom>
          </p:spPr>
        </p:pic>
        <p:sp>
          <p:nvSpPr>
            <p:cNvPr id="70" name="TextBox 1"/>
            <p:cNvSpPr txBox="1">
              <a:spLocks noChangeArrowheads="1"/>
            </p:cNvSpPr>
            <p:nvPr/>
          </p:nvSpPr>
          <p:spPr bwMode="auto">
            <a:xfrm>
              <a:off x="1650780" y="7012881"/>
              <a:ext cx="1950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 dirty="0" smtClean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June </a:t>
              </a:r>
              <a:r>
                <a:rPr lang="en-US" altLang="ru-RU" sz="2000" b="1" dirty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2014</a:t>
              </a:r>
              <a:endParaRPr lang="ru-RU" altLang="ru-RU" sz="20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sp>
        <p:nvSpPr>
          <p:cNvPr id="7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504FBDED-4655-4D29-9CF7-193DA6AB217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20638" y="852583"/>
            <a:ext cx="5820325" cy="2749033"/>
            <a:chOff x="20638" y="852583"/>
            <a:chExt cx="5820325" cy="2749033"/>
          </a:xfrm>
        </p:grpSpPr>
        <p:pic>
          <p:nvPicPr>
            <p:cNvPr id="75" name="Picture 2" descr="G:\#ЛФВЭ\Презентации\KK\fotos from HK\1st magnet tes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852583"/>
              <a:ext cx="3984043" cy="22358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6" name="Прямая со стрелкой 75"/>
            <p:cNvCxnSpPr/>
            <p:nvPr/>
          </p:nvCxnSpPr>
          <p:spPr>
            <a:xfrm>
              <a:off x="4004681" y="3088432"/>
              <a:ext cx="1836282" cy="513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012336" y="2700438"/>
              <a:ext cx="1613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+mj-lt"/>
                </a:rPr>
                <a:t>Ноябрь 2014</a:t>
              </a:r>
              <a:endParaRPr lang="ru-RU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-19380" y="1565275"/>
            <a:ext cx="9123362" cy="4709614"/>
            <a:chOff x="-2497705" y="-1534871"/>
            <a:chExt cx="9123362" cy="4709614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97705" y="-1534871"/>
              <a:ext cx="9123362" cy="4709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"/>
            <p:cNvSpPr txBox="1">
              <a:spLocks noChangeArrowheads="1"/>
            </p:cNvSpPr>
            <p:nvPr/>
          </p:nvSpPr>
          <p:spPr bwMode="auto">
            <a:xfrm>
              <a:off x="1819107" y="2500383"/>
              <a:ext cx="19403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 dirty="0" smtClean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June 201</a:t>
              </a:r>
              <a:r>
                <a:rPr lang="ru-RU" altLang="ru-RU" sz="2000" b="1" dirty="0" smtClean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rPr>
                <a:t>5</a:t>
              </a:r>
              <a:endParaRPr lang="ru-RU" altLang="ru-RU" sz="20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</p:grpSp>
      <p:grpSp>
        <p:nvGrpSpPr>
          <p:cNvPr id="8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9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7" descr="NICA-Logo_4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Complex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93" name="Picture 4" descr="JIN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09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A213E104-4859-4709-98AC-F647E8DEC512}" type="slidenum">
              <a:rPr lang="ru-RU" altLang="ru-RU" sz="1200" smtClean="0"/>
              <a:pPr eaLnBrk="0" hangingPunct="0"/>
              <a:t>2</a:t>
            </a:fld>
            <a:endParaRPr lang="ru-RU" altLang="ru-RU" sz="1200" smtClean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784350" y="379413"/>
            <a:ext cx="5543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342900" indent="-342900" algn="ctr"/>
            <a:r>
              <a:rPr lang="en-US" altLang="ru-RU" sz="2800" b="1" dirty="0" smtClean="0">
                <a:solidFill>
                  <a:srgbClr val="CC0000"/>
                </a:solidFill>
              </a:rPr>
              <a:t>Outline</a:t>
            </a:r>
            <a:endParaRPr lang="en-US" altLang="ru-RU" sz="2800" b="1" dirty="0">
              <a:solidFill>
                <a:srgbClr val="CC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5938" y="981075"/>
            <a:ext cx="836771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cs typeface="Arial" pitchFamily="34" charset="0"/>
              </a:rPr>
              <a:t>Introduction: The NICA project at JINR</a:t>
            </a:r>
          </a:p>
          <a:p>
            <a:pPr marL="457200" indent="-457200" eaLnBrk="0" hangingPunct="0">
              <a:lnSpc>
                <a:spcPct val="110000"/>
              </a:lnSpc>
              <a:buFontTx/>
              <a:buAutoNum type="arabicPeriod"/>
              <a:defRPr/>
            </a:pPr>
            <a:r>
              <a:rPr kumimoji="1" lang="en-US" sz="2000" b="1" dirty="0" smtClean="0">
                <a:solidFill>
                  <a:srgbClr val="0000CC"/>
                </a:solidFill>
                <a:cs typeface="Arial" pitchFamily="34" charset="0"/>
              </a:rPr>
              <a:t>Accelerators and Colliders in NICA Energy range</a:t>
            </a:r>
            <a:endParaRPr kumimoji="1" lang="en-US" sz="2000" b="1" dirty="0">
              <a:solidFill>
                <a:srgbClr val="0000CC"/>
              </a:solidFill>
              <a:cs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kumimoji="1" lang="en-US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. NICA – Stage I 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3. NICA – Stage II 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lang="en-US" altLang="ru-RU" sz="2000" b="1" dirty="0">
                <a:solidFill>
                  <a:srgbClr val="0000CC"/>
                </a:solidFill>
              </a:rPr>
              <a:t>4. NICA Elements Fabrication in Collaboration …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lang="en-US" altLang="ru-RU" sz="2000" b="1" dirty="0">
                <a:solidFill>
                  <a:srgbClr val="0000CC"/>
                </a:solidFill>
                <a:ea typeface="MS PGothic" pitchFamily="34" charset="-128"/>
              </a:rPr>
              <a:t>5. Booster Synchrotron and Beam Transfer Channel</a:t>
            </a:r>
            <a:endParaRPr lang="ru-RU" altLang="ru-RU" sz="2000" dirty="0">
              <a:solidFill>
                <a:srgbClr val="0000CC"/>
              </a:solidFill>
              <a:ea typeface="MS PGothic" pitchFamily="34" charset="-128"/>
            </a:endParaRP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lang="en-US" altLang="ru-RU" sz="2000" b="1" dirty="0" smtClean="0">
                <a:solidFill>
                  <a:srgbClr val="0000CC"/>
                </a:solidFill>
              </a:rPr>
              <a:t>6</a:t>
            </a:r>
            <a:r>
              <a:rPr lang="en-US" altLang="ru-RU" sz="2000" b="1" dirty="0">
                <a:solidFill>
                  <a:srgbClr val="0000CC"/>
                </a:solidFill>
              </a:rPr>
              <a:t>. Nuclotron Upgrade</a:t>
            </a:r>
            <a:endParaRPr lang="en-US" altLang="ru-RU" sz="2000" b="1" dirty="0">
              <a:solidFill>
                <a:srgbClr val="0000CC"/>
              </a:solidFill>
              <a:sym typeface="Apple Chancery"/>
            </a:endParaRP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lang="en-US" altLang="ru-RU" sz="2000" b="1" dirty="0">
                <a:solidFill>
                  <a:srgbClr val="0000CC"/>
                </a:solidFill>
              </a:rPr>
              <a:t>7. NICA Elements Fabrication in Collaboration … (</a:t>
            </a:r>
            <a:r>
              <a:rPr lang="en-US" altLang="ru-RU" sz="2000" b="1" dirty="0" err="1">
                <a:solidFill>
                  <a:srgbClr val="0000CC"/>
                </a:solidFill>
              </a:rPr>
              <a:t>Contnd</a:t>
            </a:r>
            <a:r>
              <a:rPr lang="en-US" altLang="ru-RU" sz="2000" b="1" dirty="0">
                <a:solidFill>
                  <a:srgbClr val="0000CC"/>
                </a:solidFill>
              </a:rPr>
              <a:t>)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8. </a:t>
            </a: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NICA – Stage III :  Collider of polarized beams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9. </a:t>
            </a: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NICA Collaboration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10. </a:t>
            </a: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Civil engineering – Status and 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Plans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11. Start up mode of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NICA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 operation</a:t>
            </a:r>
            <a:endParaRPr kumimoji="1" lang="en-US" sz="2000" b="1" dirty="0">
              <a:solidFill>
                <a:srgbClr val="0000CC"/>
              </a:solidFill>
              <a:sym typeface="Apple Chancery"/>
            </a:endParaRP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lang="en-US" altLang="ru-RU" sz="2000" b="1" dirty="0">
                <a:solidFill>
                  <a:srgbClr val="0000CC"/>
                </a:solidFill>
              </a:rPr>
              <a:t>Summary: The NICA Beams</a:t>
            </a:r>
            <a:endParaRPr lang="en-US" altLang="ru-RU" sz="2000" b="1" dirty="0">
              <a:solidFill>
                <a:srgbClr val="0000CC"/>
              </a:solidFill>
              <a:sym typeface="Apple Chancery"/>
            </a:endParaRPr>
          </a:p>
        </p:txBody>
      </p: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Complex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3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B7E2024C-6362-401C-BF14-DC1AB5168646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6350" y="0"/>
            <a:ext cx="9170988" cy="5488023"/>
            <a:chOff x="-6350" y="0"/>
            <a:chExt cx="9170988" cy="5488023"/>
          </a:xfrm>
        </p:grpSpPr>
        <p:sp>
          <p:nvSpPr>
            <p:cNvPr id="45065" name="Rectangle 14"/>
            <p:cNvSpPr>
              <a:spLocks noChangeArrowheads="1"/>
            </p:cNvSpPr>
            <p:nvPr/>
          </p:nvSpPr>
          <p:spPr bwMode="auto">
            <a:xfrm>
              <a:off x="20280" y="409636"/>
              <a:ext cx="9144358" cy="4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4.3. SC Magnets for Booster, Collider &amp; SIS-100 (FAIR)</a:t>
              </a:r>
            </a:p>
          </p:txBody>
        </p:sp>
        <p:sp>
          <p:nvSpPr>
            <p:cNvPr id="45066" name="Text Box 2"/>
            <p:cNvSpPr txBox="1">
              <a:spLocks noChangeArrowheads="1"/>
            </p:cNvSpPr>
            <p:nvPr/>
          </p:nvSpPr>
          <p:spPr bwMode="auto">
            <a:xfrm>
              <a:off x="-359" y="0"/>
              <a:ext cx="9144358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  <p:sp>
          <p:nvSpPr>
            <p:cNvPr id="45067" name="Rectangle 14"/>
            <p:cNvSpPr>
              <a:spLocks noChangeArrowheads="1"/>
            </p:cNvSpPr>
            <p:nvPr/>
          </p:nvSpPr>
          <p:spPr bwMode="auto">
            <a:xfrm>
              <a:off x="-6350" y="688457"/>
              <a:ext cx="9144358" cy="4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400" b="1" u="sng" dirty="0">
                  <a:solidFill>
                    <a:srgbClr val="000066"/>
                  </a:solidFill>
                </a:rPr>
                <a:t>The Booster Magnets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19150" y="3249613"/>
              <a:ext cx="5089525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b="1" dirty="0" smtClean="0">
                  <a:solidFill>
                    <a:srgbClr val="0000CC"/>
                  </a:solidFill>
                  <a:latin typeface="Bookman Old Style" pitchFamily="18" charset="0"/>
                </a:rPr>
                <a:t>Booster dipole and quadrupole lens</a:t>
              </a:r>
            </a:p>
          </p:txBody>
        </p:sp>
        <p:pic>
          <p:nvPicPr>
            <p:cNvPr id="45069" name="Picture 18" descr="quad_GSI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229" y="1148519"/>
              <a:ext cx="2805304" cy="210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66" y="1143277"/>
              <a:ext cx="2101932" cy="210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Рисунок 4" descr="vac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840" y="1148518"/>
              <a:ext cx="1799976" cy="210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6267450" y="3245127"/>
              <a:ext cx="1974850" cy="90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CC"/>
                  </a:solidFill>
                  <a:cs typeface="MS PGothic" charset="0"/>
                </a:rPr>
                <a:t>UH vacuum beam </a:t>
              </a:r>
              <a:r>
                <a:rPr lang="en-US" b="1" dirty="0" smtClean="0">
                  <a:solidFill>
                    <a:srgbClr val="0000CC"/>
                  </a:solidFill>
                  <a:cs typeface="MS PGothic" charset="0"/>
                </a:rPr>
                <a:t>chamber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0000CC"/>
                  </a:solidFill>
                  <a:cs typeface="MS PGothic" charset="0"/>
                </a:rPr>
                <a:t>(</a:t>
              </a:r>
              <a:r>
                <a:rPr lang="en-US" b="1" dirty="0">
                  <a:solidFill>
                    <a:srgbClr val="0000CC"/>
                  </a:solidFill>
                  <a:cs typeface="MS PGothic" charset="0"/>
                </a:rPr>
                <a:t>curved)</a:t>
              </a:r>
              <a:endParaRPr lang="ru-RU" b="1" dirty="0">
                <a:solidFill>
                  <a:srgbClr val="0000CC"/>
                </a:solidFill>
                <a:cs typeface="MS PGothic" charset="0"/>
              </a:endParaRPr>
            </a:p>
          </p:txBody>
        </p:sp>
        <p:sp>
          <p:nvSpPr>
            <p:cNvPr id="45075" name="Rectangle 14"/>
            <p:cNvSpPr>
              <a:spLocks noChangeArrowheads="1"/>
            </p:cNvSpPr>
            <p:nvPr/>
          </p:nvSpPr>
          <p:spPr bwMode="auto">
            <a:xfrm>
              <a:off x="5451731" y="4411999"/>
              <a:ext cx="3084396" cy="107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400" b="1" u="sng" dirty="0">
                  <a:solidFill>
                    <a:srgbClr val="000066"/>
                  </a:solidFill>
                </a:rPr>
                <a:t>The Collider “twin” dipole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6688" y="3711575"/>
            <a:ext cx="5574812" cy="3103563"/>
            <a:chOff x="76688" y="3711575"/>
            <a:chExt cx="5574812" cy="3103563"/>
          </a:xfrm>
        </p:grpSpPr>
        <p:pic>
          <p:nvPicPr>
            <p:cNvPr id="45061" name="Picture 2" descr="E:\Мои документы\NICA\foto\Коллайдер\модуль с диполем\DSC01395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3711575"/>
              <a:ext cx="2119312" cy="310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8" y="3711575"/>
              <a:ext cx="3137182" cy="2352887"/>
            </a:xfrm>
            <a:prstGeom prst="rect">
              <a:avLst/>
            </a:prstGeom>
          </p:spPr>
        </p:pic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93487" y="6064462"/>
              <a:ext cx="3270425" cy="349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 lIns="36000" tIns="36000" rIns="36000" bIns="360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CC"/>
                  </a:solidFill>
                  <a:cs typeface="Arial" panose="020B0604020202020204" pitchFamily="34" charset="0"/>
                </a:rPr>
                <a:t>HTSC current leads 17 kA</a:t>
              </a:r>
              <a:endParaRPr lang="ru-RU" b="1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-11106" y="0"/>
            <a:ext cx="9144000" cy="147732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  Three first pre-production Booster dipoles (“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serial” Booster dipole)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has been</a:t>
            </a:r>
          </a:p>
          <a:p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manufactured and have passed the “cold” testing at the field of  1.8 T. </a:t>
            </a:r>
          </a:p>
          <a:p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One of </a:t>
            </a:r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them has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passed successfully </a:t>
            </a:r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magnetic field measurements  </a:t>
            </a:r>
            <a:endParaRPr lang="en-US" altLang="ru-RU" sz="1800" b="1" dirty="0" smtClean="0">
              <a:solidFill>
                <a:srgbClr val="FFFF00"/>
              </a:solidFill>
              <a:latin typeface="Century Gothic" pitchFamily="34" charset="0"/>
              <a:ea typeface="MS PGothic" pitchFamily="34" charset="-128"/>
            </a:endParaRPr>
          </a:p>
          <a:p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  in </a:t>
            </a:r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SC state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in </a:t>
            </a:r>
            <a:r>
              <a:rPr lang="en-US" altLang="ru-RU" sz="1800" b="1" dirty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October  </a:t>
            </a:r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2014.</a:t>
            </a:r>
            <a:endParaRPr lang="en-US" altLang="ru-RU" sz="1800" b="1" dirty="0" smtClean="0">
              <a:solidFill>
                <a:srgbClr val="FFFF00"/>
              </a:solidFill>
              <a:latin typeface="Century Gothic" pitchFamily="34" charset="0"/>
              <a:ea typeface="MS PGothic" pitchFamily="34" charset="-128"/>
            </a:endParaRPr>
          </a:p>
          <a:p>
            <a:r>
              <a:rPr lang="en-US" altLang="ru-RU" sz="1800" b="1" dirty="0" smtClean="0">
                <a:solidFill>
                  <a:srgbClr val="FFFF00"/>
                </a:solidFill>
                <a:latin typeface="Century Gothic" pitchFamily="34" charset="0"/>
                <a:ea typeface="MS PGothic" pitchFamily="34" charset="-128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8BD8947A-A4D6-4735-88F2-9C01117EF82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pSp>
        <p:nvGrpSpPr>
          <p:cNvPr id="46084" name="Группа 2"/>
          <p:cNvGrpSpPr>
            <a:grpSpLocks/>
          </p:cNvGrpSpPr>
          <p:nvPr/>
        </p:nvGrpSpPr>
        <p:grpSpPr bwMode="auto">
          <a:xfrm>
            <a:off x="1409700" y="3995738"/>
            <a:ext cx="6769100" cy="2355850"/>
            <a:chOff x="1409700" y="3995127"/>
            <a:chExt cx="6769100" cy="2357073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409700" y="5724811"/>
              <a:ext cx="6769100" cy="627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Sextupole</a:t>
              </a:r>
              <a:r>
                <a:rPr lang="en-US" b="1" dirty="0">
                  <a:solidFill>
                    <a:srgbClr val="0000CC"/>
                  </a:solidFill>
                  <a:cs typeface="Arial" panose="020B0604020202020204" pitchFamily="34" charset="0"/>
                </a:rPr>
                <a:t> corrector prototype </a:t>
              </a:r>
              <a:endParaRPr lang="en-US" b="1" dirty="0" smtClean="0">
                <a:solidFill>
                  <a:srgbClr val="0000CC"/>
                </a:solidFill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for </a:t>
              </a:r>
              <a:r>
                <a:rPr lang="en-US" b="1" dirty="0">
                  <a:solidFill>
                    <a:srgbClr val="0000CC"/>
                  </a:solidFill>
                  <a:cs typeface="Arial" panose="020B0604020202020204" pitchFamily="34" charset="0"/>
                </a:rPr>
                <a:t>SIS100 and NICA Booster  and its assembly</a:t>
              </a:r>
              <a:endParaRPr lang="ru-RU" b="1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6096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509" y="3995127"/>
              <a:ext cx="2821065" cy="178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958" y="3995127"/>
              <a:ext cx="1917980" cy="178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85" name="Группа 1"/>
          <p:cNvGrpSpPr>
            <a:grpSpLocks/>
          </p:cNvGrpSpPr>
          <p:nvPr/>
        </p:nvGrpSpPr>
        <p:grpSpPr bwMode="auto">
          <a:xfrm>
            <a:off x="0" y="0"/>
            <a:ext cx="9164638" cy="3629025"/>
            <a:chOff x="0" y="0"/>
            <a:chExt cx="9164638" cy="3629026"/>
          </a:xfrm>
        </p:grpSpPr>
        <p:sp>
          <p:nvSpPr>
            <p:cNvPr id="46086" name="Rectangle 14"/>
            <p:cNvSpPr>
              <a:spLocks noChangeArrowheads="1"/>
            </p:cNvSpPr>
            <p:nvPr/>
          </p:nvSpPr>
          <p:spPr bwMode="auto">
            <a:xfrm>
              <a:off x="20638" y="409636"/>
              <a:ext cx="9144000" cy="4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4.3. SC Magnets for Booster, Collider &amp; SIS-100 (FAIR)</a:t>
              </a:r>
            </a:p>
          </p:txBody>
        </p:sp>
        <p:sp>
          <p:nvSpPr>
            <p:cNvPr id="46087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  <p:sp>
          <p:nvSpPr>
            <p:cNvPr id="46088" name="Rectangle 14"/>
            <p:cNvSpPr>
              <a:spLocks noChangeArrowheads="1"/>
            </p:cNvSpPr>
            <p:nvPr/>
          </p:nvSpPr>
          <p:spPr bwMode="auto">
            <a:xfrm>
              <a:off x="0" y="777936"/>
              <a:ext cx="9144000" cy="4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2400" b="1" u="sng">
                  <a:solidFill>
                    <a:srgbClr val="000066"/>
                  </a:solidFill>
                </a:rPr>
                <a:t>The SIS 100 &amp; NICA Magnets</a:t>
              </a:r>
            </a:p>
          </p:txBody>
        </p:sp>
        <p:pic>
          <p:nvPicPr>
            <p:cNvPr id="46089" name="Picture 8" descr="FLDP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9" y="1343026"/>
              <a:ext cx="23622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18" descr="quad_GSI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238" y="1363663"/>
              <a:ext cx="2133600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Text Box 9"/>
            <p:cNvSpPr txBox="1">
              <a:spLocks noChangeArrowheads="1"/>
            </p:cNvSpPr>
            <p:nvPr/>
          </p:nvSpPr>
          <p:spPr bwMode="auto">
            <a:xfrm>
              <a:off x="325438" y="3013077"/>
              <a:ext cx="40386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85725" indent="-85725"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de-DE" altLang="ru-RU" sz="1800" b="1" dirty="0">
                  <a:solidFill>
                    <a:srgbClr val="0000CC"/>
                  </a:solidFill>
                  <a:cs typeface="Arial" pitchFamily="34" charset="0"/>
                </a:rPr>
                <a:t>Dipole &amp; </a:t>
              </a:r>
              <a:r>
                <a:rPr lang="de-DE" altLang="ru-RU" sz="1800" b="1" dirty="0" err="1">
                  <a:solidFill>
                    <a:srgbClr val="0000CC"/>
                  </a:solidFill>
                  <a:cs typeface="Arial" pitchFamily="34" charset="0"/>
                </a:rPr>
                <a:t>quadrupole</a:t>
              </a:r>
              <a:r>
                <a:rPr lang="de-DE" altLang="ru-RU" sz="1800" b="1" dirty="0">
                  <a:solidFill>
                    <a:srgbClr val="0000CC"/>
                  </a:solidFill>
                  <a:cs typeface="Arial" pitchFamily="34" charset="0"/>
                </a:rPr>
                <a:t> </a:t>
              </a:r>
              <a:r>
                <a:rPr lang="de-DE" altLang="ru-RU" sz="1800" b="1" dirty="0" err="1">
                  <a:solidFill>
                    <a:srgbClr val="0000CC"/>
                  </a:solidFill>
                  <a:cs typeface="Arial" pitchFamily="34" charset="0"/>
                </a:rPr>
                <a:t>prototypes</a:t>
              </a:r>
              <a:r>
                <a:rPr lang="de-DE" altLang="ru-RU" sz="1800" b="1" dirty="0">
                  <a:solidFill>
                    <a:srgbClr val="0000CC"/>
                  </a:solidFill>
                  <a:cs typeface="Arial" pitchFamily="34" charset="0"/>
                </a:rPr>
                <a:t> </a:t>
              </a:r>
              <a:r>
                <a:rPr lang="de-DE" altLang="ru-RU" sz="1800" b="1" dirty="0" err="1">
                  <a:solidFill>
                    <a:srgbClr val="0000CC"/>
                  </a:solidFill>
                  <a:cs typeface="Arial" pitchFamily="34" charset="0"/>
                </a:rPr>
                <a:t>for</a:t>
              </a:r>
              <a:r>
                <a:rPr lang="de-DE" altLang="ru-RU" sz="1800" b="1" dirty="0">
                  <a:solidFill>
                    <a:srgbClr val="0000CC"/>
                  </a:solidFill>
                  <a:cs typeface="Arial" pitchFamily="34" charset="0"/>
                </a:rPr>
                <a:t> SIS100 (FAIR) </a:t>
              </a:r>
              <a:endParaRPr lang="ru-RU" altLang="ru-RU" sz="1800" b="1" dirty="0">
                <a:solidFill>
                  <a:srgbClr val="0000CC"/>
                </a:solidFill>
                <a:cs typeface="Arial" pitchFamily="34" charset="0"/>
              </a:endParaRPr>
            </a:p>
          </p:txBody>
        </p:sp>
        <p:sp>
          <p:nvSpPr>
            <p:cNvPr id="46092" name="Rectangle 46"/>
            <p:cNvSpPr>
              <a:spLocks noChangeArrowheads="1"/>
            </p:cNvSpPr>
            <p:nvPr/>
          </p:nvSpPr>
          <p:spPr bwMode="auto">
            <a:xfrm>
              <a:off x="20638" y="1343026"/>
              <a:ext cx="4648200" cy="2286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pic>
          <p:nvPicPr>
            <p:cNvPr id="46093" name="Рисунок 7" descr="D:\Документы (Ходжибагиян Г.Г.)\NICA\foto\линза коллайдера\DSCN19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802" y="1172371"/>
              <a:ext cx="1938338" cy="232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Rectangle 14"/>
            <p:cNvSpPr>
              <a:spLocks noChangeArrowheads="1"/>
            </p:cNvSpPr>
            <p:nvPr/>
          </p:nvSpPr>
          <p:spPr bwMode="auto">
            <a:xfrm>
              <a:off x="7133219" y="1898952"/>
              <a:ext cx="1836996" cy="107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b="1" dirty="0">
                  <a:solidFill>
                    <a:srgbClr val="0000CC"/>
                  </a:solidFill>
                  <a:cs typeface="Arial" pitchFamily="34" charset="0"/>
                </a:rPr>
                <a:t>The Collider </a:t>
              </a:r>
              <a:r>
                <a:rPr lang="en-US" altLang="ru-RU" b="1" dirty="0" err="1">
                  <a:solidFill>
                    <a:srgbClr val="0000CC"/>
                  </a:solidFill>
                  <a:cs typeface="Arial" pitchFamily="34" charset="0"/>
                </a:rPr>
                <a:t>quadrupole</a:t>
              </a:r>
              <a:r>
                <a:rPr lang="en-US" altLang="ru-RU" b="1" dirty="0">
                  <a:solidFill>
                    <a:srgbClr val="0000CC"/>
                  </a:solidFill>
                  <a:cs typeface="Arial" pitchFamily="34" charset="0"/>
                </a:rPr>
                <a:t> lens</a:t>
              </a:r>
            </a:p>
          </p:txBody>
        </p:sp>
      </p:grpSp>
      <p:grpSp>
        <p:nvGrpSpPr>
          <p:cNvPr id="2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7" descr="NICA-Logo_4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Complex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1" name="Picture 4" descr="JIN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68031CCA-2503-4CD7-8217-2558E6F811AA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326188"/>
            <a:chOff x="0" y="0"/>
            <a:chExt cx="9144000" cy="6326188"/>
          </a:xfrm>
        </p:grpSpPr>
        <p:pic>
          <p:nvPicPr>
            <p:cNvPr id="47108" name="Picture 21" descr="EPOCHA_LEI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1" t="20984" r="23114" b="16702"/>
            <a:stretch>
              <a:fillRect/>
            </a:stretch>
          </p:blipFill>
          <p:spPr bwMode="auto">
            <a:xfrm>
              <a:off x="975775" y="3738563"/>
              <a:ext cx="3724275" cy="258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0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>
                  <a:solidFill>
                    <a:srgbClr val="000066"/>
                  </a:solidFill>
                </a:rPr>
                <a:t>4. NICA Elements Fabrication in Collaboration …</a:t>
              </a:r>
            </a:p>
          </p:txBody>
        </p:sp>
        <p:sp>
          <p:nvSpPr>
            <p:cNvPr id="47111" name="Text Box 2"/>
            <p:cNvSpPr txBox="1">
              <a:spLocks noChangeArrowheads="1"/>
            </p:cNvSpPr>
            <p:nvPr/>
          </p:nvSpPr>
          <p:spPr bwMode="auto">
            <a:xfrm>
              <a:off x="362309" y="1490662"/>
              <a:ext cx="59864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000066"/>
                  </a:solidFill>
                </a:rPr>
                <a:t>4.4. RF acceleration systems for Booster </a:t>
              </a:r>
            </a:p>
          </p:txBody>
        </p:sp>
        <p:sp>
          <p:nvSpPr>
            <p:cNvPr id="47113" name="Text Box 2"/>
            <p:cNvSpPr txBox="1">
              <a:spLocks noChangeArrowheads="1"/>
            </p:cNvSpPr>
            <p:nvPr/>
          </p:nvSpPr>
          <p:spPr bwMode="auto">
            <a:xfrm>
              <a:off x="794801" y="2004616"/>
              <a:ext cx="4770079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r>
                <a:rPr lang="en-US" altLang="ru-RU" sz="1800" b="1" dirty="0" smtClean="0">
                  <a:solidFill>
                    <a:srgbClr val="FF0000"/>
                  </a:solidFill>
                </a:rPr>
                <a:t>RF </a:t>
              </a:r>
              <a:r>
                <a:rPr lang="en-US" altLang="ru-RU" sz="1800" b="1" dirty="0">
                  <a:solidFill>
                    <a:srgbClr val="FF0000"/>
                  </a:solidFill>
                </a:rPr>
                <a:t>for Booster (June 2013</a:t>
              </a:r>
              <a:r>
                <a:rPr lang="en-US" altLang="ru-RU" sz="1800" b="1" dirty="0" smtClean="0">
                  <a:solidFill>
                    <a:srgbClr val="FF0000"/>
                  </a:solidFill>
                </a:rPr>
                <a:t>) has been</a:t>
              </a:r>
              <a:endParaRPr lang="en-US" altLang="ru-RU" sz="1800" b="1" dirty="0">
                <a:solidFill>
                  <a:srgbClr val="FF0000"/>
                </a:solidFill>
              </a:endParaRPr>
            </a:p>
            <a:p>
              <a:pPr marL="342900" indent="-342900"/>
              <a:r>
                <a:rPr lang="en-US" altLang="ru-RU" sz="18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ru-RU" sz="1800" b="1" dirty="0">
                  <a:solidFill>
                    <a:srgbClr val="FF0000"/>
                  </a:solidFill>
                </a:rPr>
                <a:t>delivered to JINR </a:t>
              </a:r>
              <a:r>
                <a:rPr lang="en-US" altLang="ru-RU" sz="1800" b="1" dirty="0" smtClean="0">
                  <a:solidFill>
                    <a:srgbClr val="FF0000"/>
                  </a:solidFill>
                </a:rPr>
                <a:t>in September </a:t>
              </a:r>
              <a:r>
                <a:rPr lang="en-US" altLang="ru-RU" sz="1800" b="1" dirty="0">
                  <a:solidFill>
                    <a:srgbClr val="FF0000"/>
                  </a:solidFill>
                </a:rPr>
                <a:t>2014</a:t>
              </a:r>
            </a:p>
          </p:txBody>
        </p:sp>
        <p:sp>
          <p:nvSpPr>
            <p:cNvPr id="47114" name="Text Box 2"/>
            <p:cNvSpPr txBox="1">
              <a:spLocks noChangeArrowheads="1"/>
            </p:cNvSpPr>
            <p:nvPr/>
          </p:nvSpPr>
          <p:spPr bwMode="auto">
            <a:xfrm>
              <a:off x="496888" y="3097213"/>
              <a:ext cx="46355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000066"/>
                  </a:solidFill>
                </a:rPr>
                <a:t>4.5. Electron cooler for Booster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1600" b="1" dirty="0">
                  <a:solidFill>
                    <a:srgbClr val="000066"/>
                  </a:solidFill>
                </a:rPr>
                <a:t>(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stage of </a:t>
              </a:r>
              <a:r>
                <a:rPr lang="en-US" altLang="ru-RU" sz="1800" b="1" dirty="0" smtClean="0">
                  <a:solidFill>
                    <a:srgbClr val="000066"/>
                  </a:solidFill>
                </a:rPr>
                <a:t>fabrication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)</a:t>
              </a:r>
              <a:endParaRPr lang="en-US" altLang="ru-RU" sz="1600" b="1" dirty="0">
                <a:solidFill>
                  <a:srgbClr val="000066"/>
                </a:solidFill>
              </a:endParaRPr>
            </a:p>
          </p:txBody>
        </p:sp>
        <p:sp>
          <p:nvSpPr>
            <p:cNvPr id="47115" name="Прямоугольник 13"/>
            <p:cNvSpPr>
              <a:spLocks noChangeArrowheads="1"/>
            </p:cNvSpPr>
            <p:nvPr/>
          </p:nvSpPr>
          <p:spPr bwMode="auto">
            <a:xfrm>
              <a:off x="4675555" y="4499610"/>
              <a:ext cx="3616189" cy="135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FF0000"/>
                  </a:solidFill>
                </a:rPr>
                <a:t>Electron </a:t>
              </a:r>
              <a:r>
                <a:rPr lang="en-US" altLang="ru-RU" b="1" dirty="0" smtClean="0">
                  <a:solidFill>
                    <a:srgbClr val="FF0000"/>
                  </a:solidFill>
                </a:rPr>
                <a:t>cooler  </a:t>
              </a:r>
              <a:r>
                <a:rPr lang="en-US" altLang="ru-RU" b="1" dirty="0">
                  <a:solidFill>
                    <a:srgbClr val="FF0000"/>
                  </a:solidFill>
                </a:rPr>
                <a:t>for Booster</a:t>
              </a:r>
            </a:p>
            <a:p>
              <a:pPr algn="ctr"/>
              <a:r>
                <a:rPr lang="en-US" altLang="ru-RU" sz="1600" b="1" dirty="0" smtClean="0">
                  <a:solidFill>
                    <a:srgbClr val="FF0000"/>
                  </a:solidFill>
                </a:rPr>
                <a:t>(Made for IMP Lanzhou, China and operated there, used as </a:t>
              </a:r>
              <a:r>
                <a:rPr lang="en-US" altLang="ru-RU" sz="1600" b="1" dirty="0">
                  <a:solidFill>
                    <a:srgbClr val="FF0000"/>
                  </a:solidFill>
                </a:rPr>
                <a:t>prototype </a:t>
              </a:r>
              <a:r>
                <a:rPr lang="en-US" altLang="ru-RU" sz="1600" b="1" dirty="0" smtClean="0">
                  <a:solidFill>
                    <a:srgbClr val="FF0000"/>
                  </a:solidFill>
                </a:rPr>
                <a:t>for NICA Booster)</a:t>
              </a:r>
              <a:endParaRPr lang="en-US" altLang="ru-RU" sz="1600" b="1" dirty="0">
                <a:solidFill>
                  <a:srgbClr val="FF0000"/>
                </a:solidFill>
              </a:endParaRPr>
            </a:p>
            <a:p>
              <a:pPr algn="ctr"/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7116" name="Text Box 2"/>
            <p:cNvSpPr txBox="1">
              <a:spLocks noChangeArrowheads="1"/>
            </p:cNvSpPr>
            <p:nvPr/>
          </p:nvSpPr>
          <p:spPr bwMode="auto">
            <a:xfrm>
              <a:off x="0" y="496888"/>
              <a:ext cx="914400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r>
                <a:rPr lang="en-US" altLang="ru-RU" sz="2000" b="1" dirty="0">
                  <a:solidFill>
                    <a:srgbClr val="000066"/>
                  </a:solidFill>
                </a:rPr>
                <a:t>	4.4 </a:t>
              </a:r>
              <a:r>
                <a:rPr lang="en-US" altLang="ru-RU" sz="2000" b="1" dirty="0">
                  <a:solidFill>
                    <a:srgbClr val="000066"/>
                  </a:solidFill>
                  <a:sym typeface="Apple Chancery"/>
                </a:rPr>
                <a:t>&amp; 4.5. </a:t>
              </a:r>
              <a:r>
                <a:rPr lang="en-US" altLang="ru-RU" sz="2400" b="1" dirty="0" err="1">
                  <a:solidFill>
                    <a:srgbClr val="000066"/>
                  </a:solidFill>
                </a:rPr>
                <a:t>Budker</a:t>
              </a:r>
              <a:r>
                <a:rPr lang="en-US" altLang="ru-RU" sz="2400" b="1" dirty="0">
                  <a:solidFill>
                    <a:srgbClr val="000066"/>
                  </a:solidFill>
                </a:rPr>
                <a:t> INP (Novosibirsk) - design and fabrication 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100" y="912019"/>
              <a:ext cx="3129493" cy="2347120"/>
            </a:xfrm>
            <a:prstGeom prst="rect">
              <a:avLst/>
            </a:prstGeom>
          </p:spPr>
        </p:pic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5880101" y="3261824"/>
              <a:ext cx="312949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indent="-342900" algn="just"/>
              <a:r>
                <a:rPr lang="en-US" altLang="ru-RU" sz="1600" b="1" dirty="0" smtClean="0">
                  <a:solidFill>
                    <a:srgbClr val="FF0000"/>
                  </a:solidFill>
                </a:rPr>
                <a:t>BINP-JINR team at 1</a:t>
              </a:r>
              <a:r>
                <a:rPr lang="en-US" altLang="ru-RU" sz="16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lang="en-US" altLang="ru-RU" sz="1600" b="1" dirty="0" smtClean="0">
                  <a:solidFill>
                    <a:srgbClr val="FF0000"/>
                  </a:solidFill>
                </a:rPr>
                <a:t> RF station: test at test-bench at JINR,  November 2014 </a:t>
              </a:r>
              <a:endParaRPr lang="en-US" altLang="ru-RU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4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7" descr="NICA-Logo_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Complex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7" name="Picture 4" descr="JIN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975775" y="3738563"/>
            <a:ext cx="3724275" cy="2802626"/>
            <a:chOff x="975775" y="3738563"/>
            <a:chExt cx="3724275" cy="28026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76" y="3747983"/>
              <a:ext cx="3724274" cy="27932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75775" y="3738563"/>
              <a:ext cx="2105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27 May 2015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2" name="Группа 3"/>
          <p:cNvGrpSpPr>
            <a:grpSpLocks/>
          </p:cNvGrpSpPr>
          <p:nvPr/>
        </p:nvGrpSpPr>
        <p:grpSpPr bwMode="auto">
          <a:xfrm>
            <a:off x="1287463" y="3175"/>
            <a:ext cx="6802437" cy="5945188"/>
            <a:chOff x="1287463" y="3175"/>
            <a:chExt cx="6802437" cy="5944939"/>
          </a:xfrm>
        </p:grpSpPr>
        <p:sp>
          <p:nvSpPr>
            <p:cNvPr id="48143" name="Прямоугольник 14"/>
            <p:cNvSpPr>
              <a:spLocks noChangeArrowheads="1"/>
            </p:cNvSpPr>
            <p:nvPr/>
          </p:nvSpPr>
          <p:spPr bwMode="auto">
            <a:xfrm>
              <a:off x="1287463" y="3175"/>
              <a:ext cx="68024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5. Booster Synchrotron Construction</a:t>
              </a:r>
              <a:endParaRPr lang="ru-RU" altLang="ru-RU" sz="2400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48142" name="Группа 29"/>
            <p:cNvGrpSpPr>
              <a:grpSpLocks/>
            </p:cNvGrpSpPr>
            <p:nvPr/>
          </p:nvGrpSpPr>
          <p:grpSpPr bwMode="auto">
            <a:xfrm>
              <a:off x="1534168" y="962026"/>
              <a:ext cx="6555732" cy="4986088"/>
              <a:chOff x="930275" y="1046163"/>
              <a:chExt cx="7615238" cy="5572125"/>
            </a:xfrm>
          </p:grpSpPr>
          <p:pic>
            <p:nvPicPr>
              <p:cNvPr id="48145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275" y="1046163"/>
                <a:ext cx="7615238" cy="557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6" name="TextBox 8"/>
              <p:cNvSpPr txBox="1">
                <a:spLocks noChangeArrowheads="1"/>
              </p:cNvSpPr>
              <p:nvPr/>
            </p:nvSpPr>
            <p:spPr bwMode="auto">
              <a:xfrm>
                <a:off x="4811713" y="3538538"/>
                <a:ext cx="1370013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800" b="1">
                    <a:latin typeface="Century Gothic" pitchFamily="34" charset="0"/>
                    <a:ea typeface="MS PGothic" pitchFamily="34" charset="-128"/>
                  </a:rPr>
                  <a:t>Injection </a:t>
                </a:r>
              </a:p>
              <a:p>
                <a:r>
                  <a:rPr lang="en-US" altLang="ru-RU" sz="1800" b="1">
                    <a:latin typeface="Century Gothic" pitchFamily="34" charset="0"/>
                    <a:ea typeface="MS PGothic" pitchFamily="34" charset="-128"/>
                  </a:rPr>
                  <a:t>from HILac</a:t>
                </a:r>
                <a:endParaRPr lang="ru-RU" altLang="ru-RU" sz="1800" b="1">
                  <a:latin typeface="Century Gothic" pitchFamily="34" charset="0"/>
                  <a:ea typeface="MS PGothic" pitchFamily="34" charset="-128"/>
                </a:endParaRPr>
              </a:p>
            </p:txBody>
          </p:sp>
          <p:sp>
            <p:nvSpPr>
              <p:cNvPr id="48147" name="TextBox 9"/>
              <p:cNvSpPr txBox="1">
                <a:spLocks noChangeArrowheads="1"/>
              </p:cNvSpPr>
              <p:nvPr/>
            </p:nvSpPr>
            <p:spPr bwMode="auto">
              <a:xfrm>
                <a:off x="1958975" y="3570288"/>
                <a:ext cx="15621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800" b="1">
                    <a:latin typeface="Arial" pitchFamily="34" charset="0"/>
                    <a:ea typeface="MS PGothic" pitchFamily="34" charset="-128"/>
                  </a:rPr>
                  <a:t>Extraction </a:t>
                </a:r>
              </a:p>
              <a:p>
                <a:r>
                  <a:rPr lang="en-US" altLang="ru-RU" sz="1800" b="1">
                    <a:latin typeface="Arial" pitchFamily="34" charset="0"/>
                    <a:ea typeface="MS PGothic" pitchFamily="34" charset="-128"/>
                  </a:rPr>
                  <a:t>to Nuclotron</a:t>
                </a:r>
                <a:endParaRPr lang="ru-RU" altLang="ru-RU" sz="1800" b="1"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148" name="TextBox 10"/>
              <p:cNvSpPr txBox="1">
                <a:spLocks noChangeArrowheads="1"/>
              </p:cNvSpPr>
              <p:nvPr/>
            </p:nvSpPr>
            <p:spPr bwMode="auto">
              <a:xfrm>
                <a:off x="2339975" y="2565401"/>
                <a:ext cx="2249334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>
                    <a:latin typeface="Arial" pitchFamily="34" charset="0"/>
                    <a:ea typeface="MS PGothic" pitchFamily="34" charset="-128"/>
                  </a:rPr>
                  <a:t>Satellite refrigerator,</a:t>
                </a:r>
              </a:p>
              <a:p>
                <a:r>
                  <a:rPr lang="en-US" altLang="ru-RU" sz="1600" b="1">
                    <a:latin typeface="Arial" pitchFamily="34" charset="0"/>
                    <a:ea typeface="MS PGothic" pitchFamily="34" charset="-128"/>
                  </a:rPr>
                  <a:t>Measurement period,</a:t>
                </a:r>
              </a:p>
              <a:p>
                <a:r>
                  <a:rPr lang="en-US" altLang="ru-RU" sz="1600" b="1">
                    <a:latin typeface="Arial" pitchFamily="34" charset="0"/>
                    <a:ea typeface="MS PGothic" pitchFamily="34" charset="-128"/>
                  </a:rPr>
                  <a:t>Energy evacuation</a:t>
                </a:r>
                <a:endParaRPr lang="ru-RU" altLang="ru-RU" sz="1800" b="1"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149" name="TextBox 11"/>
              <p:cNvSpPr txBox="1">
                <a:spLocks noChangeArrowheads="1"/>
              </p:cNvSpPr>
              <p:nvPr/>
            </p:nvSpPr>
            <p:spPr bwMode="auto">
              <a:xfrm>
                <a:off x="3092450" y="5060951"/>
                <a:ext cx="17924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>
                    <a:latin typeface="Arial" pitchFamily="34" charset="0"/>
                    <a:ea typeface="MS PGothic" pitchFamily="34" charset="-128"/>
                  </a:rPr>
                  <a:t>Electron cooling</a:t>
                </a:r>
                <a:endParaRPr lang="ru-RU" altLang="ru-RU" sz="1600" b="1"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150" name="TextBox 12"/>
              <p:cNvSpPr txBox="1">
                <a:spLocks noChangeArrowheads="1"/>
              </p:cNvSpPr>
              <p:nvPr/>
            </p:nvSpPr>
            <p:spPr bwMode="auto">
              <a:xfrm>
                <a:off x="3778250" y="1785938"/>
                <a:ext cx="43338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800">
                    <a:latin typeface="Century Gothic" pitchFamily="34" charset="0"/>
                    <a:ea typeface="MS PGothic" pitchFamily="34" charset="-128"/>
                  </a:rPr>
                  <a:t>RF</a:t>
                </a:r>
                <a:endParaRPr lang="ru-RU" altLang="ru-RU" sz="1800">
                  <a:latin typeface="Century Gothic" pitchFamily="34" charset="0"/>
                  <a:ea typeface="MS PGothic" pitchFamily="34" charset="-128"/>
                </a:endParaRPr>
              </a:p>
            </p:txBody>
          </p:sp>
          <p:sp>
            <p:nvSpPr>
              <p:cNvPr id="48151" name="TextBox 8"/>
              <p:cNvSpPr txBox="1">
                <a:spLocks noChangeArrowheads="1"/>
              </p:cNvSpPr>
              <p:nvPr/>
            </p:nvSpPr>
            <p:spPr bwMode="auto">
              <a:xfrm>
                <a:off x="6716713" y="5573713"/>
                <a:ext cx="8130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800" b="1">
                    <a:latin typeface="Arial" pitchFamily="34" charset="0"/>
                    <a:ea typeface="MS PGothic" pitchFamily="34" charset="-128"/>
                  </a:rPr>
                  <a:t>HILac</a:t>
                </a:r>
                <a:endParaRPr lang="ru-RU" altLang="ru-RU" sz="1800" b="1"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152" name="TextBox 8"/>
              <p:cNvSpPr txBox="1">
                <a:spLocks noChangeArrowheads="1"/>
              </p:cNvSpPr>
              <p:nvPr/>
            </p:nvSpPr>
            <p:spPr bwMode="auto">
              <a:xfrm>
                <a:off x="7240588" y="5159376"/>
                <a:ext cx="7489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800" b="1">
                    <a:latin typeface="Arial" pitchFamily="34" charset="0"/>
                    <a:ea typeface="MS PGothic" pitchFamily="34" charset="-128"/>
                  </a:rPr>
                  <a:t>LU20</a:t>
                </a:r>
                <a:endParaRPr lang="ru-RU" altLang="ru-RU" sz="1800" b="1"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48144" name="Прямоугольник 13"/>
            <p:cNvSpPr>
              <a:spLocks noChangeArrowheads="1"/>
            </p:cNvSpPr>
            <p:nvPr/>
          </p:nvSpPr>
          <p:spPr bwMode="auto">
            <a:xfrm>
              <a:off x="3092127" y="3719310"/>
              <a:ext cx="212597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C00000"/>
                  </a:solidFill>
                </a:rPr>
                <a:t>Technical design is completed</a:t>
              </a:r>
              <a:endParaRPr lang="ru-RU" altLang="ru-RU" b="1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34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14106"/>
              </p:ext>
            </p:extLst>
          </p:nvPr>
        </p:nvGraphicFramePr>
        <p:xfrm>
          <a:off x="4785897" y="464859"/>
          <a:ext cx="4358103" cy="1676400"/>
        </p:xfrm>
        <a:graphic>
          <a:graphicData uri="http://schemas.openxmlformats.org/drawingml/2006/table">
            <a:tbl>
              <a:tblPr/>
              <a:tblGrid>
                <a:gridCol w="2634811"/>
                <a:gridCol w="743085"/>
                <a:gridCol w="98020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Particles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197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Au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31+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Injection energy, MeV/u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Maximum energy, G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eV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/u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6.4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Magnetic rigidity, T·m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1.55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 25.0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Circumference, 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34" charset="0"/>
                        </a:rPr>
                        <a:t>211.2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38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pSp>
        <p:nvGrpSpPr>
          <p:cNvPr id="5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54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31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67336" y="3175"/>
            <a:ext cx="7019925" cy="6203983"/>
            <a:chOff x="1267336" y="3175"/>
            <a:chExt cx="7019925" cy="6203983"/>
          </a:xfrm>
        </p:grpSpPr>
        <p:grpSp>
          <p:nvGrpSpPr>
            <p:cNvPr id="55" name="Группа 54"/>
            <p:cNvGrpSpPr>
              <a:grpSpLocks/>
            </p:cNvGrpSpPr>
            <p:nvPr/>
          </p:nvGrpSpPr>
          <p:grpSpPr bwMode="auto">
            <a:xfrm>
              <a:off x="1267336" y="943008"/>
              <a:ext cx="7019925" cy="5264150"/>
              <a:chOff x="-3509963" y="2711813"/>
              <a:chExt cx="7019925" cy="5264150"/>
            </a:xfrm>
          </p:grpSpPr>
          <p:pic>
            <p:nvPicPr>
              <p:cNvPr id="56" name="Рисунок 28" descr="P102008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09963" y="2711813"/>
                <a:ext cx="7019925" cy="526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Прямоугольник 13"/>
              <p:cNvSpPr>
                <a:spLocks noChangeArrowheads="1"/>
              </p:cNvSpPr>
              <p:nvPr/>
            </p:nvSpPr>
            <p:spPr bwMode="auto">
              <a:xfrm>
                <a:off x="1667104" y="3392554"/>
                <a:ext cx="79380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ru-RU" b="1">
                    <a:solidFill>
                      <a:srgbClr val="C00000"/>
                    </a:solidFill>
                  </a:rPr>
                  <a:t>2007</a:t>
                </a:r>
                <a:endParaRPr lang="ru-RU" altLang="ru-RU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6" name="Прямоугольник 14"/>
            <p:cNvSpPr>
              <a:spLocks noChangeArrowheads="1"/>
            </p:cNvSpPr>
            <p:nvPr/>
          </p:nvSpPr>
          <p:spPr bwMode="auto">
            <a:xfrm>
              <a:off x="1287463" y="3175"/>
              <a:ext cx="6802437" cy="46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5. Booster Synchrotron Construction</a:t>
              </a:r>
              <a:endParaRPr lang="ru-RU" altLang="ru-RU" sz="2400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5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54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1064235" y="960592"/>
            <a:ext cx="7797388" cy="5897407"/>
            <a:chOff x="7675257" y="-586186"/>
            <a:chExt cx="7110413" cy="5310187"/>
          </a:xfrm>
        </p:grpSpPr>
        <p:grpSp>
          <p:nvGrpSpPr>
            <p:cNvPr id="59" name="Группа 58"/>
            <p:cNvGrpSpPr>
              <a:grpSpLocks/>
            </p:cNvGrpSpPr>
            <p:nvPr/>
          </p:nvGrpSpPr>
          <p:grpSpPr bwMode="auto">
            <a:xfrm>
              <a:off x="7675257" y="-586186"/>
              <a:ext cx="7110413" cy="5310187"/>
              <a:chOff x="-1007057" y="-1636272"/>
              <a:chExt cx="7111206" cy="5310778"/>
            </a:xfrm>
          </p:grpSpPr>
          <p:sp>
            <p:nvSpPr>
              <p:cNvPr id="61" name="Прямоугольник 13"/>
              <p:cNvSpPr>
                <a:spLocks noChangeArrowheads="1"/>
              </p:cNvSpPr>
              <p:nvPr/>
            </p:nvSpPr>
            <p:spPr bwMode="auto">
              <a:xfrm>
                <a:off x="1894115" y="1183729"/>
                <a:ext cx="79380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ru-RU" b="1" dirty="0">
                    <a:solidFill>
                      <a:srgbClr val="C00000"/>
                    </a:solidFill>
                  </a:rPr>
                  <a:t>2012</a:t>
                </a:r>
                <a:endParaRPr lang="ru-RU" altLang="ru-RU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62" name="Рисунок 29" descr="фотография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07057" y="-1636272"/>
                <a:ext cx="7111206" cy="5310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" name="Прямоугольник 13"/>
            <p:cNvSpPr>
              <a:spLocks noChangeArrowheads="1"/>
            </p:cNvSpPr>
            <p:nvPr/>
          </p:nvSpPr>
          <p:spPr bwMode="auto">
            <a:xfrm>
              <a:off x="10547462" y="-197928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C00000"/>
                  </a:solidFill>
                </a:rPr>
                <a:t>201</a:t>
              </a:r>
              <a:r>
                <a:rPr lang="ru-RU" altLang="ru-RU" b="1" dirty="0" smtClean="0">
                  <a:solidFill>
                    <a:srgbClr val="C00000"/>
                  </a:solidFill>
                </a:rPr>
                <a:t>0</a:t>
              </a:r>
              <a:endParaRPr lang="ru-RU" altLang="ru-RU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67006" y="727933"/>
            <a:ext cx="8839932" cy="5572646"/>
            <a:chOff x="2711413" y="-497404"/>
            <a:chExt cx="8839932" cy="5572646"/>
          </a:xfrm>
        </p:grpSpPr>
        <p:pic>
          <p:nvPicPr>
            <p:cNvPr id="76" name="Picture 31" descr="Synchrophstr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145" y="-497404"/>
              <a:ext cx="8839200" cy="557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7" name="Group 32"/>
            <p:cNvGrpSpPr>
              <a:grpSpLocks/>
            </p:cNvGrpSpPr>
            <p:nvPr/>
          </p:nvGrpSpPr>
          <p:grpSpPr bwMode="auto">
            <a:xfrm>
              <a:off x="2711413" y="-462114"/>
              <a:ext cx="1350269" cy="1993453"/>
              <a:chOff x="-817" y="1367"/>
              <a:chExt cx="800" cy="1149"/>
            </a:xfrm>
          </p:grpSpPr>
          <p:pic>
            <p:nvPicPr>
              <p:cNvPr id="79" name="Picture 33" descr="Veksle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17" y="1367"/>
                <a:ext cx="800" cy="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Text Box 34"/>
              <p:cNvSpPr txBox="1">
                <a:spLocks noChangeArrowheads="1"/>
              </p:cNvSpPr>
              <p:nvPr/>
            </p:nvSpPr>
            <p:spPr bwMode="auto">
              <a:xfrm>
                <a:off x="-809" y="2339"/>
                <a:ext cx="792" cy="17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400" b="1" dirty="0" err="1" smtClean="0">
                    <a:solidFill>
                      <a:schemeClr val="bg1"/>
                    </a:solidFill>
                    <a:latin typeface="Arial" pitchFamily="34" charset="0"/>
                  </a:rPr>
                  <a:t>В.И.Векслер</a:t>
                </a:r>
                <a:endParaRPr lang="ru-RU" sz="14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8" name="Text Box 35"/>
            <p:cNvSpPr txBox="1">
              <a:spLocks noChangeArrowheads="1"/>
            </p:cNvSpPr>
            <p:nvPr/>
          </p:nvSpPr>
          <p:spPr bwMode="auto">
            <a:xfrm>
              <a:off x="6360916" y="3231889"/>
              <a:ext cx="2852738" cy="41592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2000" b="1" dirty="0">
                  <a:latin typeface="Comic Sans MS" pitchFamily="66" charset="0"/>
                </a:rPr>
                <a:t>1957 – 2002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880361" y="727933"/>
            <a:ext cx="7058025" cy="5292725"/>
            <a:chOff x="7930805" y="655638"/>
            <a:chExt cx="7058025" cy="5292725"/>
          </a:xfrm>
        </p:grpSpPr>
        <p:pic>
          <p:nvPicPr>
            <p:cNvPr id="82" name="Picture 16" descr="Ded+Masha+Ant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805" y="655638"/>
              <a:ext cx="7058025" cy="529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Прямоугольник 13"/>
            <p:cNvSpPr>
              <a:spLocks noChangeArrowheads="1"/>
            </p:cNvSpPr>
            <p:nvPr/>
          </p:nvSpPr>
          <p:spPr bwMode="auto">
            <a:xfrm>
              <a:off x="13288976" y="1234628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C00000"/>
                  </a:solidFill>
                </a:rPr>
                <a:t>2011</a:t>
              </a:r>
              <a:endParaRPr lang="ru-RU" alt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83" name="Text Box 35"/>
            <p:cNvSpPr txBox="1">
              <a:spLocks noChangeArrowheads="1"/>
            </p:cNvSpPr>
            <p:nvPr/>
          </p:nvSpPr>
          <p:spPr bwMode="auto">
            <a:xfrm>
              <a:off x="8441159" y="754874"/>
              <a:ext cx="6230938" cy="41592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baseline="0" dirty="0">
                  <a:latin typeface="Comic Sans MS" pitchFamily="66" charset="0"/>
                </a:rPr>
                <a:t>The best method to measure phase space size</a:t>
              </a:r>
              <a:endParaRPr lang="ru-RU" sz="2000" b="1" baseline="0" dirty="0">
                <a:latin typeface="Comic Sans MS" pitchFamily="66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-53975" y="727933"/>
            <a:ext cx="9197975" cy="5800725"/>
            <a:chOff x="5283616" y="-907282"/>
            <a:chExt cx="9197975" cy="5800725"/>
          </a:xfrm>
        </p:grpSpPr>
        <p:pic>
          <p:nvPicPr>
            <p:cNvPr id="85" name="Picture 5" descr="_MG_7978c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616" y="-907282"/>
              <a:ext cx="9197975" cy="58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68522" y="14369"/>
              <a:ext cx="191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5 July 2011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57035" y="5935454"/>
            <a:ext cx="2133600" cy="365125"/>
          </a:xfrm>
        </p:spPr>
        <p:txBody>
          <a:bodyPr/>
          <a:lstStyle/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8" name="Номер слайда 2"/>
          <p:cNvSpPr txBox="1">
            <a:spLocks/>
          </p:cNvSpPr>
          <p:nvPr/>
        </p:nvSpPr>
        <p:spPr>
          <a:xfrm>
            <a:off x="6633284" y="62515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8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3" name="Прямоугольник 14"/>
          <p:cNvSpPr>
            <a:spLocks noChangeArrowheads="1"/>
          </p:cNvSpPr>
          <p:nvPr/>
        </p:nvSpPr>
        <p:spPr bwMode="auto">
          <a:xfrm>
            <a:off x="1287463" y="3175"/>
            <a:ext cx="6802437" cy="46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2400" b="1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5. Booster Synchrotron Construction</a:t>
            </a:r>
            <a:endParaRPr lang="ru-RU" altLang="ru-RU" sz="2400" dirty="0">
              <a:solidFill>
                <a:srgbClr val="00206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8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pSp>
        <p:nvGrpSpPr>
          <p:cNvPr id="46" name="Группа 45"/>
          <p:cNvGrpSpPr>
            <a:grpSpLocks/>
          </p:cNvGrpSpPr>
          <p:nvPr/>
        </p:nvGrpSpPr>
        <p:grpSpPr bwMode="auto">
          <a:xfrm>
            <a:off x="30418" y="601662"/>
            <a:ext cx="8910637" cy="5583237"/>
            <a:chOff x="-4833427" y="1672127"/>
            <a:chExt cx="8909445" cy="5583136"/>
          </a:xfrm>
        </p:grpSpPr>
        <p:pic>
          <p:nvPicPr>
            <p:cNvPr id="47" name="Изображение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33427" y="1672127"/>
              <a:ext cx="8909445" cy="558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Прямоугольник 13"/>
            <p:cNvSpPr>
              <a:spLocks noChangeArrowheads="1"/>
            </p:cNvSpPr>
            <p:nvPr/>
          </p:nvSpPr>
          <p:spPr bwMode="auto">
            <a:xfrm>
              <a:off x="2576987" y="1716576"/>
              <a:ext cx="793701" cy="369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C00000"/>
                  </a:solidFill>
                </a:rPr>
                <a:t>2017</a:t>
              </a:r>
              <a:endParaRPr lang="ru-RU" altLang="ru-RU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5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54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Группа 54"/>
          <p:cNvGrpSpPr/>
          <p:nvPr/>
        </p:nvGrpSpPr>
        <p:grpSpPr>
          <a:xfrm>
            <a:off x="794801" y="574674"/>
            <a:ext cx="7510462" cy="5610225"/>
            <a:chOff x="-3755231" y="2471866"/>
            <a:chExt cx="7510462" cy="5610225"/>
          </a:xfrm>
        </p:grpSpPr>
        <p:pic>
          <p:nvPicPr>
            <p:cNvPr id="56" name="Picture 10" descr="IMG_02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5231" y="2471866"/>
              <a:ext cx="7510462" cy="561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>
              <a:off x="1024731" y="4997579"/>
              <a:ext cx="1028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Comic Sans MS" pitchFamily="66" charset="0"/>
                </a:rPr>
                <a:t>2.3 m</a:t>
              </a:r>
              <a:endParaRPr lang="ru-RU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8" name="Line 12"/>
            <p:cNvSpPr>
              <a:spLocks noChangeShapeType="1"/>
            </p:cNvSpPr>
            <p:nvPr/>
          </p:nvSpPr>
          <p:spPr bwMode="auto">
            <a:xfrm>
              <a:off x="1716881" y="4400679"/>
              <a:ext cx="57150" cy="18923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>
              <a:off x="-994569" y="5804029"/>
              <a:ext cx="863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  <a:latin typeface="Comic Sans MS" pitchFamily="66" charset="0"/>
                </a:rPr>
                <a:t>4.0 m</a:t>
              </a:r>
              <a:endParaRPr lang="ru-RU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60" name="Line 14"/>
            <p:cNvSpPr>
              <a:spLocks noChangeShapeType="1"/>
            </p:cNvSpPr>
            <p:nvPr/>
          </p:nvSpPr>
          <p:spPr bwMode="auto">
            <a:xfrm flipV="1">
              <a:off x="-1616869" y="6146929"/>
              <a:ext cx="3765550" cy="12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Text Box 15"/>
            <p:cNvSpPr txBox="1">
              <a:spLocks noChangeArrowheads="1"/>
            </p:cNvSpPr>
            <p:nvPr/>
          </p:nvSpPr>
          <p:spPr bwMode="auto">
            <a:xfrm>
              <a:off x="-3201194" y="3375154"/>
              <a:ext cx="1676400" cy="147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ru-RU" b="1" dirty="0" smtClean="0">
                  <a:solidFill>
                    <a:srgbClr val="FF0000"/>
                  </a:solidFill>
                  <a:latin typeface="Comic Sans MS" pitchFamily="66" charset="0"/>
                </a:rPr>
                <a:t>Прототип СП дипольного</a:t>
              </a:r>
            </a:p>
            <a:p>
              <a:pPr eaLnBrk="1" hangingPunct="1">
                <a:spcBef>
                  <a:spcPts val="0"/>
                </a:spcBef>
              </a:pPr>
              <a:r>
                <a:rPr lang="ru-RU" b="1" dirty="0" smtClean="0">
                  <a:solidFill>
                    <a:srgbClr val="FF0000"/>
                  </a:solidFill>
                  <a:latin typeface="Comic Sans MS" pitchFamily="66" charset="0"/>
                </a:rPr>
                <a:t>магнита Бустера</a:t>
              </a:r>
            </a:p>
          </p:txBody>
        </p:sp>
        <p:sp>
          <p:nvSpPr>
            <p:cNvPr id="62" name="Line 16"/>
            <p:cNvSpPr>
              <a:spLocks noChangeShapeType="1"/>
            </p:cNvSpPr>
            <p:nvPr/>
          </p:nvSpPr>
          <p:spPr bwMode="auto">
            <a:xfrm>
              <a:off x="-2121694" y="4473704"/>
              <a:ext cx="2244725" cy="6937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Прямоугольник 13"/>
            <p:cNvSpPr>
              <a:spLocks noChangeArrowheads="1"/>
            </p:cNvSpPr>
            <p:nvPr/>
          </p:nvSpPr>
          <p:spPr bwMode="auto">
            <a:xfrm>
              <a:off x="-1261304" y="3456743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C00000"/>
                  </a:solidFill>
                </a:rPr>
                <a:t>201</a:t>
              </a:r>
              <a:r>
                <a:rPr lang="ru-RU" altLang="ru-RU" b="1" dirty="0" smtClean="0">
                  <a:solidFill>
                    <a:srgbClr val="C00000"/>
                  </a:solidFill>
                </a:rPr>
                <a:t>1</a:t>
              </a:r>
              <a:endParaRPr lang="ru-RU" altLang="ru-RU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7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A736856-D7A6-457F-9B3C-0784D484C88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grpSp>
        <p:nvGrpSpPr>
          <p:cNvPr id="2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4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616588"/>
              </p:ext>
            </p:extLst>
          </p:nvPr>
        </p:nvGraphicFramePr>
        <p:xfrm>
          <a:off x="56560" y="1575000"/>
          <a:ext cx="8835666" cy="1915525"/>
        </p:xfrm>
        <a:graphic>
          <a:graphicData uri="http://schemas.openxmlformats.org/drawingml/2006/table">
            <a:tbl>
              <a:tblPr/>
              <a:tblGrid>
                <a:gridCol w="1723665"/>
                <a:gridCol w="1752600"/>
                <a:gridCol w="1790700"/>
                <a:gridCol w="1790700"/>
                <a:gridCol w="1778001"/>
              </a:tblGrid>
              <a:tr h="339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Magnetic element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Type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Effective length,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 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Max.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magn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. field, 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Max. gradient, T/m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65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BM1 – BM5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Dipole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1,312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3314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LM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Lambertson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magnet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65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Q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, Q3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Quadrupole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65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Q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quadrupole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65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Q4 – Q7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quadrupole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17383"/>
          <a:stretch>
            <a:fillRect/>
          </a:stretch>
        </p:blipFill>
        <p:spPr bwMode="auto">
          <a:xfrm>
            <a:off x="2297369" y="3490525"/>
            <a:ext cx="4805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50800" y="25400"/>
            <a:ext cx="9196388" cy="1525307"/>
            <a:chOff x="-50800" y="25400"/>
            <a:chExt cx="9196388" cy="1525307"/>
          </a:xfrm>
        </p:grpSpPr>
        <p:sp>
          <p:nvSpPr>
            <p:cNvPr id="49158" name="Text Box 2"/>
            <p:cNvSpPr txBox="1">
              <a:spLocks noChangeArrowheads="1"/>
            </p:cNvSpPr>
            <p:nvPr/>
          </p:nvSpPr>
          <p:spPr bwMode="auto">
            <a:xfrm>
              <a:off x="-50800" y="25400"/>
              <a:ext cx="9144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/>
              <a:r>
                <a:rPr lang="en-US" altLang="ru-RU" sz="2400" b="1" dirty="0">
                  <a:solidFill>
                    <a:srgbClr val="000066"/>
                  </a:solidFill>
                </a:rPr>
                <a:t>5</a:t>
              </a:r>
              <a:r>
                <a:rPr lang="en-US" altLang="ru-RU" sz="2400" b="1" dirty="0" smtClean="0">
                  <a:solidFill>
                    <a:srgbClr val="000066"/>
                  </a:solidFill>
                </a:rPr>
                <a:t>. Beam Transfer Channel Booster - </a:t>
              </a:r>
              <a:r>
                <a:rPr lang="en-US" altLang="ru-RU" sz="2400" b="1" dirty="0" err="1" smtClean="0">
                  <a:solidFill>
                    <a:srgbClr val="000066"/>
                  </a:solidFill>
                </a:rPr>
                <a:t>Nuclotron</a:t>
              </a:r>
              <a:endParaRPr lang="en-US" altLang="ru-RU" sz="2400" b="1" dirty="0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2097" y="87313"/>
              <a:ext cx="9143491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2097" y="87313"/>
              <a:ext cx="9143491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2097" y="87313"/>
              <a:ext cx="9143491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1422400" y="1212153"/>
              <a:ext cx="65913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1600" b="1" dirty="0" smtClean="0">
                  <a:latin typeface="Arial" pitchFamily="34" charset="0"/>
                </a:rPr>
                <a:t>Parameters of The Stationary NC Magnets of The Channel</a:t>
              </a:r>
              <a:endParaRPr lang="ru-RU" sz="1600" b="1" dirty="0">
                <a:latin typeface="Arial" pitchFamily="34" charset="0"/>
              </a:endParaRPr>
            </a:p>
          </p:txBody>
        </p:sp>
        <p:pic>
          <p:nvPicPr>
            <p:cNvPr id="34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2" t="50000" r="4205" b="25000"/>
            <a:stretch>
              <a:fillRect/>
            </a:stretch>
          </p:blipFill>
          <p:spPr bwMode="auto">
            <a:xfrm>
              <a:off x="1700212" y="560253"/>
              <a:ext cx="589597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A736856-D7A6-457F-9B3C-0784D484C88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pSp>
        <p:nvGrpSpPr>
          <p:cNvPr id="49156" name="Группа 2"/>
          <p:cNvGrpSpPr>
            <a:grpSpLocks/>
          </p:cNvGrpSpPr>
          <p:nvPr/>
        </p:nvGrpSpPr>
        <p:grpSpPr bwMode="auto">
          <a:xfrm>
            <a:off x="-50800" y="25400"/>
            <a:ext cx="9194800" cy="5918200"/>
            <a:chOff x="-50800" y="24981"/>
            <a:chExt cx="9194800" cy="5918264"/>
          </a:xfrm>
        </p:grpSpPr>
        <p:sp>
          <p:nvSpPr>
            <p:cNvPr id="49158" name="Text Box 2"/>
            <p:cNvSpPr txBox="1">
              <a:spLocks noChangeArrowheads="1"/>
            </p:cNvSpPr>
            <p:nvPr/>
          </p:nvSpPr>
          <p:spPr bwMode="auto">
            <a:xfrm>
              <a:off x="-50800" y="24981"/>
              <a:ext cx="9144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/>
              <a:r>
                <a:rPr lang="en-US" altLang="ru-RU" sz="2400" b="1">
                  <a:solidFill>
                    <a:srgbClr val="000066"/>
                  </a:solidFill>
                </a:rPr>
                <a:t>6. Nuclotron Upgrade</a:t>
              </a:r>
              <a:endParaRPr lang="en-US" altLang="ru-RU" sz="2400" b="1">
                <a:solidFill>
                  <a:srgbClr val="000066"/>
                </a:solidFill>
                <a:sym typeface="Apple Chancery"/>
              </a:endParaRPr>
            </a:p>
          </p:txBody>
        </p:sp>
        <p:pic>
          <p:nvPicPr>
            <p:cNvPr id="49159" name="Рисунок 13" descr="_MG_6703a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7177"/>
              <a:ext cx="4274036" cy="2482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0" name="Rectangle 7"/>
            <p:cNvSpPr>
              <a:spLocks noChangeArrowheads="1"/>
            </p:cNvSpPr>
            <p:nvPr/>
          </p:nvSpPr>
          <p:spPr bwMode="auto">
            <a:xfrm>
              <a:off x="1319173" y="4065808"/>
              <a:ext cx="707707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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Acceleration of 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197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Au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79+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 up to 4.5 GeV/u</a:t>
              </a:r>
            </a:p>
            <a:p>
              <a:pPr eaLnBrk="0" hangingPunct="0">
                <a:lnSpc>
                  <a:spcPct val="120000"/>
                </a:lnSpc>
                <a:buFont typeface="Arial" pitchFamily="34" charset="0"/>
                <a:buNone/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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Injection system for 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197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Au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79+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 at 600 MeV/u</a:t>
              </a:r>
            </a:p>
            <a:p>
              <a:pPr eaLnBrk="0" hangingPunct="0">
                <a:lnSpc>
                  <a:spcPct val="120000"/>
                </a:lnSpc>
                <a:buFont typeface="Arial" pitchFamily="34" charset="0"/>
                <a:buNone/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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Upgrade of RF system</a:t>
              </a:r>
            </a:p>
            <a:p>
              <a:pPr eaLnBrk="0" hangingPunct="0">
                <a:lnSpc>
                  <a:spcPct val="120000"/>
                </a:lnSpc>
                <a:buFont typeface="Arial" pitchFamily="34" charset="0"/>
                <a:buNone/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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Extraction system for 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197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Au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79+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 at 1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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 4.5 GeV/u</a:t>
              </a:r>
            </a:p>
            <a:p>
              <a:pPr eaLnBrk="0" hangingPunct="0">
                <a:lnSpc>
                  <a:spcPct val="120000"/>
                </a:lnSpc>
                <a:buFont typeface="Arial" pitchFamily="34" charset="0"/>
                <a:buNone/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Symbol" pitchFamily="18" charset="2"/>
                </a:rPr>
                <a:t>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Upgrade of control system (synchronization!)</a:t>
              </a:r>
            </a:p>
          </p:txBody>
        </p:sp>
        <p:sp>
          <p:nvSpPr>
            <p:cNvPr id="49161" name="Rectangle 7"/>
            <p:cNvSpPr>
              <a:spLocks noChangeArrowheads="1"/>
            </p:cNvSpPr>
            <p:nvPr/>
          </p:nvSpPr>
          <p:spPr bwMode="auto">
            <a:xfrm>
              <a:off x="569912" y="3387287"/>
              <a:ext cx="81137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/>
              <a:r>
                <a:rPr kumimoji="1" lang="en-US" altLang="ru-RU" sz="2400" b="1">
                  <a:solidFill>
                    <a:srgbClr val="000066"/>
                  </a:solidFill>
                  <a:sym typeface="Apple Chancery"/>
                </a:rPr>
                <a:t> The Nuclotron upgrade tasks for collider mode: </a:t>
              </a:r>
            </a:p>
          </p:txBody>
        </p:sp>
        <p:sp>
          <p:nvSpPr>
            <p:cNvPr id="49162" name="Rectangle 7"/>
            <p:cNvSpPr>
              <a:spLocks noChangeArrowheads="1"/>
            </p:cNvSpPr>
            <p:nvPr/>
          </p:nvSpPr>
          <p:spPr bwMode="auto">
            <a:xfrm>
              <a:off x="4220244" y="950057"/>
              <a:ext cx="4923756" cy="187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Nuclotron is </a:t>
              </a:r>
              <a:r>
                <a:rPr kumimoji="1"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SC synchrotron </a:t>
              </a:r>
            </a:p>
            <a:p>
              <a:pPr>
                <a:buFont typeface="Arial" pitchFamily="34" charset="0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accelerating ions</a:t>
              </a: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and delivering</a:t>
              </a:r>
            </a:p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ru-RU" sz="2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presently</a:t>
              </a: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ion beams:</a:t>
              </a:r>
            </a:p>
            <a:p>
              <a:pPr>
                <a:buFont typeface="Arial" pitchFamily="34" charset="0"/>
                <a:buNone/>
              </a:pPr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deuterons  E</a:t>
              </a:r>
              <a:r>
                <a:rPr lang="en-US" altLang="ru-RU" sz="2000" b="1" baseline="-25000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max</a:t>
              </a: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= 4.8 GeV/u </a:t>
              </a:r>
              <a:r>
                <a:rPr lang="en-US" altLang="ru-RU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(B = 1.7 T)</a:t>
              </a:r>
            </a:p>
            <a:p>
              <a:pPr>
                <a:buFont typeface="Arial" pitchFamily="34" charset="0"/>
                <a:buNone/>
              </a:pPr>
              <a:endParaRPr lang="en-US" altLang="ru-RU" sz="8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ru-RU" sz="2000" b="1" baseline="3000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124</a:t>
              </a:r>
              <a:r>
                <a:rPr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Xe</a:t>
              </a:r>
              <a:r>
                <a:rPr lang="en-US" altLang="ru-RU" sz="2000" b="1" baseline="3000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42+  </a:t>
              </a:r>
              <a:r>
                <a:rPr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E</a:t>
              </a:r>
              <a:r>
                <a:rPr lang="en-US" altLang="ru-RU" sz="2000" b="1" baseline="-2500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max</a:t>
              </a:r>
              <a:r>
                <a:rPr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= 3.0 GeV/u (</a:t>
              </a:r>
              <a:r>
                <a:rPr lang="en-US" altLang="ru-RU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B = 1.7 T</a:t>
              </a:r>
              <a:r>
                <a:rPr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).</a:t>
              </a:r>
              <a:r>
                <a:rPr kumimoji="1" lang="en-US" altLang="ru-RU" sz="2000" b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 </a:t>
              </a: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312988" y="5970588"/>
            <a:ext cx="56070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kumimoji="1" lang="en-US" altLang="ru-RU" sz="2400" b="1">
                <a:solidFill>
                  <a:srgbClr val="C00000"/>
                </a:solidFill>
                <a:sym typeface="Apple Chancery"/>
              </a:rPr>
              <a:t>The work is in steady progress…</a:t>
            </a:r>
          </a:p>
        </p:txBody>
      </p:sp>
      <p:grpSp>
        <p:nvGrpSpPr>
          <p:cNvPr id="2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4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99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grpSp>
        <p:nvGrpSpPr>
          <p:cNvPr id="50180" name="Группа 11"/>
          <p:cNvGrpSpPr>
            <a:grpSpLocks/>
          </p:cNvGrpSpPr>
          <p:nvPr/>
        </p:nvGrpSpPr>
        <p:grpSpPr bwMode="auto">
          <a:xfrm>
            <a:off x="1588" y="87313"/>
            <a:ext cx="9144000" cy="6092825"/>
            <a:chOff x="-509" y="0"/>
            <a:chExt cx="9144509" cy="6093701"/>
          </a:xfrm>
        </p:grpSpPr>
        <p:sp>
          <p:nvSpPr>
            <p:cNvPr id="50181" name="Text Box 2"/>
            <p:cNvSpPr txBox="1">
              <a:spLocks noChangeArrowheads="1"/>
            </p:cNvSpPr>
            <p:nvPr/>
          </p:nvSpPr>
          <p:spPr bwMode="auto">
            <a:xfrm>
              <a:off x="-509" y="470035"/>
              <a:ext cx="9144000" cy="6772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r>
                <a:rPr lang="en-US" altLang="ru-RU" sz="2000" b="1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JINR + BINP</a:t>
              </a:r>
              <a:r>
                <a:rPr lang="en-US" altLang="ru-RU" sz="2000" b="1">
                  <a:solidFill>
                    <a:srgbClr val="FF0000"/>
                  </a:solidFill>
                </a:rPr>
                <a:t>  </a:t>
              </a:r>
              <a:r>
                <a:rPr lang="en-US" altLang="ru-RU" sz="2000" b="1">
                  <a:solidFill>
                    <a:srgbClr val="0000CC"/>
                  </a:solidFill>
                </a:rPr>
                <a:t>7.1. Beam transfer channel Nuclotron - Collider</a:t>
              </a:r>
            </a:p>
            <a:p>
              <a:pPr marL="342900" indent="-342900" algn="ctr"/>
              <a:r>
                <a:rPr lang="en-US" altLang="ru-RU" sz="1800" b="1">
                  <a:solidFill>
                    <a:srgbClr val="0000CC"/>
                  </a:solidFill>
                </a:rPr>
                <a:t>(stage of working design)</a:t>
              </a:r>
            </a:p>
          </p:txBody>
        </p:sp>
        <p:sp>
          <p:nvSpPr>
            <p:cNvPr id="50182" name="Text Box 2"/>
            <p:cNvSpPr txBox="1">
              <a:spLocks noChangeArrowheads="1"/>
            </p:cNvSpPr>
            <p:nvPr/>
          </p:nvSpPr>
          <p:spPr bwMode="auto">
            <a:xfrm>
              <a:off x="0" y="8355"/>
              <a:ext cx="9143999" cy="46173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/>
                <a:t>7. </a:t>
              </a:r>
              <a:r>
                <a:rPr lang="en-US" altLang="ru-RU" sz="2000" b="1">
                  <a:solidFill>
                    <a:srgbClr val="000066"/>
                  </a:solidFill>
                </a:rPr>
                <a:t>NICA Elements Fabrication in Collaboration </a:t>
              </a:r>
              <a:r>
                <a:rPr lang="en-US" altLang="ru-RU" sz="2400" b="1">
                  <a:solidFill>
                    <a:srgbClr val="000066"/>
                  </a:solidFill>
                </a:rPr>
                <a:t>… </a:t>
              </a:r>
              <a:r>
                <a:rPr lang="en-US" altLang="ru-RU" sz="1600" b="1"/>
                <a:t>(Contnd)</a:t>
              </a:r>
            </a:p>
          </p:txBody>
        </p:sp>
        <p:pic>
          <p:nvPicPr>
            <p:cNvPr id="5018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763" y="1147164"/>
              <a:ext cx="4770398" cy="407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4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0185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0186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pic>
          <p:nvPicPr>
            <p:cNvPr id="50187" name="Picture 21" descr="КаналПереводаПучкаИзНуклотронаВКол06_04ВидСверху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59" b="1295"/>
            <a:stretch>
              <a:fillRect/>
            </a:stretch>
          </p:blipFill>
          <p:spPr bwMode="auto">
            <a:xfrm rot="5400000">
              <a:off x="-110463" y="1257628"/>
              <a:ext cx="4043119" cy="382219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88" name="Rectangle 7"/>
            <p:cNvSpPr>
              <a:spLocks noChangeArrowheads="1"/>
            </p:cNvSpPr>
            <p:nvPr/>
          </p:nvSpPr>
          <p:spPr bwMode="auto">
            <a:xfrm rot="1083307">
              <a:off x="6603146" y="4369667"/>
              <a:ext cx="14798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ru-RU" sz="20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Nuclotron</a:t>
              </a:r>
              <a:endParaRPr kumimoji="1" lang="en-US" altLang="ru-RU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Apple Chancery"/>
              </a:endParaRP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5542320" y="2982076"/>
              <a:ext cx="617572" cy="41916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0" name="Rectangle 7"/>
            <p:cNvSpPr>
              <a:spLocks noChangeArrowheads="1"/>
            </p:cNvSpPr>
            <p:nvPr/>
          </p:nvSpPr>
          <p:spPr bwMode="auto">
            <a:xfrm>
              <a:off x="361820" y="5385793"/>
              <a:ext cx="8530393" cy="70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ru-RU" sz="2000" b="1" u="sng">
                  <a:solidFill>
                    <a:srgbClr val="0000CC"/>
                  </a:solidFill>
                  <a:cs typeface="Arial" pitchFamily="34" charset="0"/>
                  <a:sym typeface="Arial" pitchFamily="34" charset="0"/>
                </a:rPr>
                <a:t>Channel lattice</a:t>
              </a:r>
              <a:r>
                <a:rPr lang="en-US" altLang="ru-RU" sz="2000" b="1">
                  <a:solidFill>
                    <a:srgbClr val="0000CC"/>
                  </a:solidFill>
                  <a:cs typeface="Arial" pitchFamily="34" charset="0"/>
                  <a:sym typeface="Arial" pitchFamily="34" charset="0"/>
                </a:rPr>
                <a:t>:</a:t>
              </a:r>
            </a:p>
            <a:p>
              <a:pPr>
                <a:buFont typeface="Arial" pitchFamily="34" charset="0"/>
                <a:buNone/>
              </a:pPr>
              <a:r>
                <a:rPr lang="en-US" altLang="ru-RU" sz="2000" b="1">
                  <a:solidFill>
                    <a:srgbClr val="0000CC"/>
                  </a:solidFill>
                  <a:cs typeface="Arial" pitchFamily="34" charset="0"/>
                  <a:sym typeface="Arial" pitchFamily="34" charset="0"/>
                </a:rPr>
                <a:t>pulsed  magnets, 35 dipoles, 56 quadrupoles, P</a:t>
              </a:r>
              <a:r>
                <a:rPr lang="en-US" altLang="ru-RU" sz="2000" b="1" baseline="-25000">
                  <a:solidFill>
                    <a:srgbClr val="0000CC"/>
                  </a:solidFill>
                  <a:cs typeface="Arial" pitchFamily="34" charset="0"/>
                  <a:sym typeface="Arial" pitchFamily="34" charset="0"/>
                </a:rPr>
                <a:t>average</a:t>
              </a:r>
              <a:r>
                <a:rPr lang="en-US" altLang="ru-RU" sz="2000" b="1">
                  <a:solidFill>
                    <a:srgbClr val="0000CC"/>
                  </a:solidFill>
                  <a:cs typeface="Arial" pitchFamily="34" charset="0"/>
                  <a:sym typeface="Arial" pitchFamily="34" charset="0"/>
                </a:rPr>
                <a:t> ~ 200 kW</a:t>
              </a:r>
              <a:endParaRPr kumimoji="1" lang="en-US" altLang="ru-RU" sz="2000" b="1">
                <a:solidFill>
                  <a:srgbClr val="0000CC"/>
                </a:solidFill>
                <a:cs typeface="Arial" pitchFamily="34" charset="0"/>
                <a:sym typeface="Apple Chancery"/>
              </a:endParaRPr>
            </a:p>
          </p:txBody>
        </p:sp>
      </p:grpSp>
      <p:grpSp>
        <p:nvGrpSpPr>
          <p:cNvPr id="24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5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7" descr="NICA-Logo_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8" name="Picture 4" descr="JIN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918C5525-E1D4-4772-B8BB-DCDE1850C1B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2501900" y="4127500"/>
            <a:ext cx="6657975" cy="830263"/>
          </a:xfrm>
          <a:prstGeom prst="rect">
            <a:avLst/>
          </a:prstGeom>
          <a:solidFill>
            <a:srgbClr val="CCFF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>
                <a:latin typeface="Arial" pitchFamily="34" charset="0"/>
                <a:sym typeface="Symbol" pitchFamily="18" charset="2"/>
              </a:rPr>
              <a:t>NbTi cable 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</a:t>
            </a:r>
            <a:r>
              <a:rPr lang="ru-RU" altLang="ru-RU" sz="2000" b="1" i="1">
                <a:latin typeface="Arial" pitchFamily="34" charset="0"/>
                <a:sym typeface="Symbol" pitchFamily="18" charset="2"/>
              </a:rPr>
              <a:t> </a:t>
            </a:r>
            <a:r>
              <a:rPr lang="en-US" altLang="ru-RU" sz="2000" b="1" i="1">
                <a:latin typeface="Arial" pitchFamily="34" charset="0"/>
                <a:sym typeface="Symbol" pitchFamily="18" charset="2"/>
              </a:rPr>
              <a:t>0.5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мм           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L =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275 km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 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$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250,000</a:t>
            </a:r>
            <a:endParaRPr lang="ru-RU" altLang="ru-RU" sz="2000" b="1">
              <a:latin typeface="Arial" pitchFamily="34" charset="0"/>
              <a:sym typeface="Symbol" pitchFamily="18" charset="2"/>
            </a:endParaRPr>
          </a:p>
          <a:p>
            <a:r>
              <a:rPr lang="ru-RU" altLang="ru-RU" sz="800" b="1" i="1">
                <a:latin typeface="Arial" pitchFamily="34" charset="0"/>
                <a:sym typeface="Symbol" pitchFamily="18" charset="2"/>
              </a:rPr>
              <a:t>                             </a:t>
            </a:r>
            <a:endParaRPr lang="ru-RU" altLang="ru-RU" sz="800" b="1">
              <a:latin typeface="Arial" pitchFamily="34" charset="0"/>
              <a:sym typeface="Symbol" pitchFamily="18" charset="2"/>
            </a:endParaRPr>
          </a:p>
          <a:p>
            <a:r>
              <a:rPr lang="en-US" altLang="ru-RU" sz="2000" b="1">
                <a:latin typeface="Arial" pitchFamily="34" charset="0"/>
                <a:sym typeface="Symbol" pitchFamily="18" charset="2"/>
              </a:rPr>
              <a:t>HTSC band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12 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х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0.5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мм</a:t>
            </a:r>
            <a:r>
              <a:rPr lang="en-US" altLang="ru-RU" sz="2000" b="1" baseline="30000">
                <a:latin typeface="Arial" pitchFamily="34" charset="0"/>
                <a:sym typeface="Symbol" pitchFamily="18" charset="2"/>
              </a:rPr>
              <a:t>2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   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L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=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11.5 km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  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$</a:t>
            </a:r>
            <a:r>
              <a:rPr lang="ru-RU" altLang="ru-RU" sz="2000" b="1">
                <a:latin typeface="Arial" pitchFamily="34" charset="0"/>
                <a:sym typeface="Symbol" pitchFamily="18" charset="2"/>
              </a:rPr>
              <a:t> 350</a:t>
            </a:r>
            <a:r>
              <a:rPr lang="en-US" altLang="ru-RU" sz="2000" b="1">
                <a:latin typeface="Arial" pitchFamily="34" charset="0"/>
                <a:sym typeface="Symbol" pitchFamily="18" charset="2"/>
              </a:rPr>
              <a:t>,000</a:t>
            </a:r>
          </a:p>
        </p:txBody>
      </p:sp>
      <p:graphicFrame>
        <p:nvGraphicFramePr>
          <p:cNvPr id="93" name="Таблица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977308"/>
              </p:ext>
            </p:extLst>
          </p:nvPr>
        </p:nvGraphicFramePr>
        <p:xfrm>
          <a:off x="2936882" y="4996235"/>
          <a:ext cx="4935538" cy="1346199"/>
        </p:xfrm>
        <a:graphic>
          <a:graphicData uri="http://schemas.openxmlformats.org/drawingml/2006/table">
            <a:tbl>
              <a:tblPr/>
              <a:tblGrid>
                <a:gridCol w="3868283"/>
                <a:gridCol w="1067255"/>
              </a:tblGrid>
              <a:tr h="4487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Maximum electron energy, </a:t>
                      </a:r>
                      <a:r>
                        <a:rPr lang="en-US" sz="1800" b="1" dirty="0" err="1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MeV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2.5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Electron beam current, A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0.1 – 1.0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Solenoids’ magnetic field, </a:t>
                      </a:r>
                      <a:r>
                        <a:rPr lang="en-US" sz="1800" b="1" dirty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T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itchFamily="34" charset="0"/>
                          <a:ea typeface="SimSun"/>
                          <a:cs typeface="Arial" pitchFamily="34" charset="0"/>
                        </a:rPr>
                        <a:t>0.2</a:t>
                      </a:r>
                      <a:endParaRPr lang="ru-RU" sz="1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-6350" y="15875"/>
            <a:ext cx="9166225" cy="4111625"/>
            <a:chOff x="-6350" y="15875"/>
            <a:chExt cx="9166225" cy="411162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4" t="14748" r="6446" b="16999"/>
            <a:stretch/>
          </p:blipFill>
          <p:spPr>
            <a:xfrm>
              <a:off x="14289" y="1022350"/>
              <a:ext cx="4603750" cy="2530097"/>
            </a:xfrm>
            <a:prstGeom prst="rect">
              <a:avLst/>
            </a:prstGeom>
          </p:spPr>
        </p:pic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-6350" y="15875"/>
              <a:ext cx="914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 dirty="0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JINR + </a:t>
              </a:r>
              <a:r>
                <a:rPr lang="en-US" altLang="ru-RU" sz="1600" b="1" dirty="0">
                  <a:solidFill>
                    <a:srgbClr val="FF0000"/>
                  </a:solidFill>
                </a:rPr>
                <a:t>BINP</a:t>
              </a:r>
              <a:r>
                <a:rPr lang="en-US" altLang="ru-RU" sz="1600" b="1" dirty="0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 + </a:t>
              </a:r>
              <a:r>
                <a:rPr lang="en-US" altLang="ru-RU" sz="2000" b="1" dirty="0" smtClean="0"/>
                <a:t>7. </a:t>
              </a:r>
              <a:r>
                <a:rPr lang="en-US" altLang="ru-RU" sz="2000" b="1" dirty="0">
                  <a:solidFill>
                    <a:srgbClr val="000066"/>
                  </a:solidFill>
                </a:rPr>
                <a:t>NICA Elements Fabrication in Collaboration </a:t>
              </a:r>
              <a:r>
                <a:rPr lang="en-US" altLang="ru-RU" sz="1600" b="1" dirty="0">
                  <a:solidFill>
                    <a:srgbClr val="000066"/>
                  </a:solidFill>
                </a:rPr>
                <a:t>…</a:t>
              </a:r>
            </a:p>
            <a:p>
              <a:r>
                <a:rPr lang="en-US" altLang="ru-RU" sz="1600" b="1" dirty="0">
                  <a:solidFill>
                    <a:srgbClr val="FF0000"/>
                  </a:solidFill>
                </a:rPr>
                <a:t>+ </a:t>
              </a:r>
              <a:r>
                <a:rPr lang="en-US" altLang="ru-RU" sz="1600" b="1" dirty="0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AREI </a:t>
              </a:r>
              <a:r>
                <a:rPr lang="en-US" altLang="ru-RU" sz="1600" b="1" dirty="0">
                  <a:solidFill>
                    <a:srgbClr val="FF0000"/>
                  </a:solidFill>
                </a:rPr>
                <a:t>+ </a:t>
              </a:r>
              <a:r>
                <a:rPr lang="en-US" altLang="ru-RU" sz="1600" b="1" dirty="0" err="1">
                  <a:solidFill>
                    <a:srgbClr val="FF0000"/>
                  </a:solidFill>
                </a:rPr>
                <a:t>Fermilab</a:t>
              </a:r>
              <a:r>
                <a:rPr lang="en-US" altLang="ru-RU" sz="1600" b="1" dirty="0">
                  <a:solidFill>
                    <a:srgbClr val="FF0000"/>
                  </a:solidFill>
                </a:rPr>
                <a:t> + NEC + </a:t>
              </a:r>
              <a:r>
                <a:rPr lang="en-US" altLang="ru-RU" sz="1600" b="1" dirty="0" err="1">
                  <a:solidFill>
                    <a:srgbClr val="FF0000"/>
                  </a:solidFill>
                </a:rPr>
                <a:t>Geliymash</a:t>
              </a:r>
              <a:r>
                <a:rPr lang="en-US" altLang="ru-RU" sz="1600" b="1" dirty="0">
                  <a:solidFill>
                    <a:srgbClr val="FF0000"/>
                  </a:solidFill>
                </a:rPr>
                <a:t> (Moscow)                                     </a:t>
              </a:r>
              <a:r>
                <a:rPr lang="en-US" altLang="ru-RU" sz="1600" b="1" dirty="0"/>
                <a:t>(</a:t>
              </a:r>
              <a:r>
                <a:rPr lang="en-US" altLang="ru-RU" sz="1600" b="1" dirty="0" err="1"/>
                <a:t>Contnd</a:t>
              </a:r>
              <a:r>
                <a:rPr lang="en-US" altLang="ru-RU" sz="1600" b="1" dirty="0"/>
                <a:t>)</a:t>
              </a:r>
            </a:p>
          </p:txBody>
        </p:sp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14288" y="123825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14288" y="123825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9" name="Rectangle 22"/>
            <p:cNvSpPr>
              <a:spLocks noChangeArrowheads="1"/>
            </p:cNvSpPr>
            <p:nvPr/>
          </p:nvSpPr>
          <p:spPr bwMode="auto">
            <a:xfrm>
              <a:off x="14288" y="123825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60" name="TextBox 81"/>
            <p:cNvSpPr txBox="1">
              <a:spLocks noChangeArrowheads="1"/>
            </p:cNvSpPr>
            <p:nvPr/>
          </p:nvSpPr>
          <p:spPr bwMode="auto">
            <a:xfrm>
              <a:off x="14288" y="609600"/>
              <a:ext cx="9144000" cy="4000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kumimoji="1" lang="en-US" altLang="ru-RU" sz="20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7.2</a:t>
              </a:r>
              <a:r>
                <a:rPr kumimoji="1" lang="en-US" altLang="ru-RU" sz="20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. Electron Cooler for NICA Collider – Two Versions</a:t>
              </a:r>
              <a:endParaRPr kumimoji="1" lang="ru-RU" alt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grpSp>
          <p:nvGrpSpPr>
            <p:cNvPr id="61" name="Group 10"/>
            <p:cNvGrpSpPr>
              <a:grpSpLocks/>
            </p:cNvGrpSpPr>
            <p:nvPr/>
          </p:nvGrpSpPr>
          <p:grpSpPr bwMode="auto">
            <a:xfrm>
              <a:off x="852845" y="983074"/>
              <a:ext cx="3847012" cy="2284965"/>
              <a:chOff x="4644" y="1105"/>
              <a:chExt cx="4472" cy="2792"/>
            </a:xfrm>
          </p:grpSpPr>
          <p:sp>
            <p:nvSpPr>
              <p:cNvPr id="62" name="Line 11"/>
              <p:cNvSpPr>
                <a:spLocks noChangeShapeType="1"/>
              </p:cNvSpPr>
              <p:nvPr/>
            </p:nvSpPr>
            <p:spPr bwMode="auto">
              <a:xfrm flipH="1" flipV="1">
                <a:off x="5310" y="1958"/>
                <a:ext cx="278" cy="23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Line 13"/>
              <p:cNvSpPr>
                <a:spLocks noChangeShapeType="1"/>
              </p:cNvSpPr>
              <p:nvPr/>
            </p:nvSpPr>
            <p:spPr bwMode="auto">
              <a:xfrm flipV="1">
                <a:off x="5904" y="1462"/>
                <a:ext cx="1371" cy="7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Text Box 14"/>
              <p:cNvSpPr txBox="1">
                <a:spLocks noChangeArrowheads="1"/>
              </p:cNvSpPr>
              <p:nvPr/>
            </p:nvSpPr>
            <p:spPr bwMode="auto">
              <a:xfrm rot="21271158">
                <a:off x="6347" y="1105"/>
                <a:ext cx="704" cy="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9</a:t>
                </a:r>
                <a:r>
                  <a:rPr lang="en-US" altLang="ru-RU" sz="1600" b="1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ru-RU" altLang="ru-RU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8" name="Line 17"/>
              <p:cNvSpPr>
                <a:spLocks noChangeShapeType="1"/>
              </p:cNvSpPr>
              <p:nvPr/>
            </p:nvSpPr>
            <p:spPr bwMode="auto">
              <a:xfrm>
                <a:off x="5204" y="2172"/>
                <a:ext cx="32" cy="13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8005" y="1488"/>
                <a:ext cx="915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 dirty="0" smtClean="0">
                    <a:solidFill>
                      <a:srgbClr val="000000"/>
                    </a:solidFill>
                    <a:latin typeface="Arial" pitchFamily="34" charset="0"/>
                  </a:rPr>
                  <a:t>10 </a:t>
                </a:r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ru-RU" altLang="ru-RU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" name="Text Box 20"/>
              <p:cNvSpPr txBox="1">
                <a:spLocks noChangeArrowheads="1"/>
              </p:cNvSpPr>
              <p:nvPr/>
            </p:nvSpPr>
            <p:spPr bwMode="auto">
              <a:xfrm>
                <a:off x="4644" y="2703"/>
                <a:ext cx="90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r"/>
                <a:r>
                  <a:rPr lang="en-US" altLang="ru-RU" sz="1600" b="1" dirty="0" smtClean="0">
                    <a:solidFill>
                      <a:srgbClr val="000000"/>
                    </a:solidFill>
                    <a:latin typeface="Arial" pitchFamily="34" charset="0"/>
                  </a:rPr>
                  <a:t>7.0 </a:t>
                </a:r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ru-RU" altLang="ru-RU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auto">
              <a:xfrm rot="21119189">
                <a:off x="7249" y="3588"/>
                <a:ext cx="739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6 m</a:t>
                </a:r>
                <a:endParaRPr lang="ru-RU" altLang="ru-RU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6" name="Text Box 25"/>
              <p:cNvSpPr txBox="1">
                <a:spLocks noChangeArrowheads="1"/>
              </p:cNvSpPr>
              <p:nvPr/>
            </p:nvSpPr>
            <p:spPr bwMode="auto">
              <a:xfrm>
                <a:off x="8209" y="3387"/>
                <a:ext cx="907" cy="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1600" b="1" dirty="0" smtClean="0">
                    <a:solidFill>
                      <a:srgbClr val="000000"/>
                    </a:solidFill>
                    <a:latin typeface="Arial" pitchFamily="34" charset="0"/>
                  </a:rPr>
                  <a:t>1.5 </a:t>
                </a:r>
                <a:r>
                  <a:rPr lang="en-US" altLang="ru-RU" sz="1600" b="1" dirty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ru-RU" altLang="ru-RU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9" name="Text Box 36"/>
            <p:cNvSpPr txBox="1">
              <a:spLocks noChangeArrowheads="1"/>
            </p:cNvSpPr>
            <p:nvPr/>
          </p:nvSpPr>
          <p:spPr bwMode="auto">
            <a:xfrm>
              <a:off x="0" y="3757613"/>
              <a:ext cx="9159875" cy="36988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800" b="1">
                  <a:latin typeface="Arial" pitchFamily="34" charset="0"/>
                  <a:sym typeface="Symbol" pitchFamily="18" charset="2"/>
                </a:rPr>
                <a:t>Electron energy 0.5  2.5 MeV, electron beam current</a:t>
              </a:r>
              <a:r>
                <a:rPr lang="ru-RU" altLang="ru-RU" sz="1800" b="1">
                  <a:latin typeface="Arial" pitchFamily="34" charset="0"/>
                  <a:sym typeface="Symbol" pitchFamily="18" charset="2"/>
                </a:rPr>
                <a:t> </a:t>
              </a:r>
              <a:r>
                <a:rPr lang="en-US" altLang="ru-RU" sz="1800" b="1">
                  <a:latin typeface="Arial" pitchFamily="34" charset="0"/>
                  <a:sym typeface="Symbol" pitchFamily="18" charset="2"/>
                </a:rPr>
                <a:t>0.1  1 A</a:t>
              </a:r>
              <a:r>
                <a:rPr lang="en-US" altLang="ru-RU" sz="1600" b="1">
                  <a:latin typeface="Arial" pitchFamily="34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80" name="TextBox 94"/>
            <p:cNvSpPr txBox="1">
              <a:spLocks noChangeArrowheads="1"/>
            </p:cNvSpPr>
            <p:nvPr/>
          </p:nvSpPr>
          <p:spPr bwMode="auto">
            <a:xfrm>
              <a:off x="0" y="1022350"/>
              <a:ext cx="12223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kumimoji="1" lang="en-US" altLang="ru-RU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JINR version</a:t>
              </a:r>
              <a:endParaRPr kumimoji="1" lang="ru-RU" alt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grpSp>
          <p:nvGrpSpPr>
            <p:cNvPr id="81" name="Группа 5"/>
            <p:cNvGrpSpPr>
              <a:grpSpLocks/>
            </p:cNvGrpSpPr>
            <p:nvPr/>
          </p:nvGrpSpPr>
          <p:grpSpPr bwMode="auto">
            <a:xfrm>
              <a:off x="4618038" y="1001713"/>
              <a:ext cx="4525962" cy="2755900"/>
              <a:chOff x="4572000" y="1561619"/>
              <a:chExt cx="4525389" cy="2757065"/>
            </a:xfrm>
          </p:grpSpPr>
          <p:pic>
            <p:nvPicPr>
              <p:cNvPr id="82" name="Рисунок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61619"/>
                <a:ext cx="4525389" cy="275706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Box 97"/>
              <p:cNvSpPr txBox="1">
                <a:spLocks noChangeArrowheads="1"/>
              </p:cNvSpPr>
              <p:nvPr/>
            </p:nvSpPr>
            <p:spPr bwMode="auto">
              <a:xfrm>
                <a:off x="4572000" y="1561619"/>
                <a:ext cx="2628900" cy="338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kumimoji="1" lang="en-US" altLang="ru-RU" sz="16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BINP version</a:t>
                </a:r>
                <a:endParaRPr kumimoji="1" lang="ru-RU" altLang="ru-RU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</p:grpSp>
        <p:sp>
          <p:nvSpPr>
            <p:cNvPr id="95" name="Line 116"/>
            <p:cNvSpPr>
              <a:spLocks noChangeShapeType="1"/>
            </p:cNvSpPr>
            <p:nvPr/>
          </p:nvSpPr>
          <p:spPr bwMode="auto">
            <a:xfrm flipV="1">
              <a:off x="3075695" y="3019890"/>
              <a:ext cx="584993" cy="766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Line 19"/>
            <p:cNvSpPr>
              <a:spLocks noChangeShapeType="1"/>
            </p:cNvSpPr>
            <p:nvPr/>
          </p:nvSpPr>
          <p:spPr bwMode="auto">
            <a:xfrm>
              <a:off x="3820541" y="1199949"/>
              <a:ext cx="0" cy="154325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" name="Group 118"/>
          <p:cNvGrpSpPr>
            <a:grpSpLocks/>
          </p:cNvGrpSpPr>
          <p:nvPr/>
        </p:nvGrpSpPr>
        <p:grpSpPr bwMode="auto">
          <a:xfrm>
            <a:off x="22225" y="1878013"/>
            <a:ext cx="3094038" cy="3406775"/>
            <a:chOff x="-102" y="182"/>
            <a:chExt cx="1949" cy="2146"/>
          </a:xfrm>
        </p:grpSpPr>
        <p:sp>
          <p:nvSpPr>
            <p:cNvPr id="85" name="Line 119"/>
            <p:cNvSpPr>
              <a:spLocks noChangeShapeType="1"/>
            </p:cNvSpPr>
            <p:nvPr/>
          </p:nvSpPr>
          <p:spPr bwMode="auto">
            <a:xfrm flipV="1">
              <a:off x="649" y="378"/>
              <a:ext cx="455" cy="15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Text Box 36"/>
            <p:cNvSpPr txBox="1">
              <a:spLocks noChangeArrowheads="1"/>
            </p:cNvSpPr>
            <p:nvPr/>
          </p:nvSpPr>
          <p:spPr bwMode="auto">
            <a:xfrm>
              <a:off x="-102" y="1863"/>
              <a:ext cx="1501" cy="46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1800" b="1" dirty="0">
                  <a:latin typeface="Arial" pitchFamily="34" charset="0"/>
                  <a:sym typeface="Symbol" pitchFamily="18" charset="2"/>
                </a:rPr>
                <a:t>SC</a:t>
              </a:r>
              <a:r>
                <a:rPr lang="ru-RU" altLang="ru-RU" sz="1800" b="1" dirty="0">
                  <a:latin typeface="Arial" pitchFamily="34" charset="0"/>
                  <a:sym typeface="Symbol" pitchFamily="18" charset="2"/>
                </a:rPr>
                <a:t> </a:t>
              </a:r>
              <a:r>
                <a:rPr lang="en-US" altLang="ru-RU" sz="1800" b="1" dirty="0">
                  <a:latin typeface="Arial" pitchFamily="34" charset="0"/>
                  <a:sym typeface="Symbol" pitchFamily="18" charset="2"/>
                </a:rPr>
                <a:t>solenoids</a:t>
              </a:r>
            </a:p>
            <a:p>
              <a:pPr>
                <a:spcBef>
                  <a:spcPct val="50000"/>
                </a:spcBef>
              </a:pPr>
              <a:r>
                <a:rPr lang="en-US" altLang="ru-RU" sz="1600" b="1" dirty="0">
                  <a:latin typeface="Arial" pitchFamily="34" charset="0"/>
                  <a:sym typeface="Symbol" pitchFamily="18" charset="2"/>
                </a:rPr>
                <a:t>(JINR version)</a:t>
              </a:r>
            </a:p>
          </p:txBody>
        </p:sp>
        <p:sp>
          <p:nvSpPr>
            <p:cNvPr id="87" name="Line 121"/>
            <p:cNvSpPr>
              <a:spLocks noChangeShapeType="1"/>
            </p:cNvSpPr>
            <p:nvPr/>
          </p:nvSpPr>
          <p:spPr bwMode="auto">
            <a:xfrm flipV="1">
              <a:off x="659" y="806"/>
              <a:ext cx="639" cy="10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Line 122"/>
            <p:cNvSpPr>
              <a:spLocks noChangeShapeType="1"/>
            </p:cNvSpPr>
            <p:nvPr/>
          </p:nvSpPr>
          <p:spPr bwMode="auto">
            <a:xfrm flipV="1">
              <a:off x="665" y="182"/>
              <a:ext cx="1182" cy="16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1" name="Line 117"/>
          <p:cNvSpPr>
            <a:spLocks noChangeShapeType="1"/>
          </p:cNvSpPr>
          <p:nvPr/>
        </p:nvSpPr>
        <p:spPr bwMode="auto">
          <a:xfrm flipV="1">
            <a:off x="1239838" y="2926856"/>
            <a:ext cx="1697044" cy="16292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" name="Line 114"/>
          <p:cNvSpPr>
            <a:spLocks noChangeShapeType="1"/>
          </p:cNvSpPr>
          <p:nvPr/>
        </p:nvSpPr>
        <p:spPr bwMode="auto">
          <a:xfrm flipV="1">
            <a:off x="3059113" y="2834588"/>
            <a:ext cx="589796" cy="69083"/>
          </a:xfrm>
          <a:prstGeom prst="line">
            <a:avLst/>
          </a:prstGeom>
          <a:noFill/>
          <a:ln w="38100">
            <a:solidFill>
              <a:srgbClr val="66CCFF"/>
            </a:solidFill>
            <a:prstDash val="sys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8" name="Line 116"/>
          <p:cNvSpPr>
            <a:spLocks noChangeShapeType="1"/>
          </p:cNvSpPr>
          <p:nvPr/>
        </p:nvSpPr>
        <p:spPr bwMode="auto">
          <a:xfrm flipV="1">
            <a:off x="3063916" y="2905799"/>
            <a:ext cx="584993" cy="76618"/>
          </a:xfrm>
          <a:prstGeom prst="line">
            <a:avLst/>
          </a:prstGeom>
          <a:noFill/>
          <a:ln w="38100">
            <a:solidFill>
              <a:srgbClr val="FF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4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7" descr="NICA-Logo_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5" name="Picture 4" descr="JIN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1" grpId="0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92888" y="61849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5D7D1DF5-4881-4601-9294-45C00ABF4C70}" type="slidenum">
              <a:rPr lang="ru-RU" altLang="ru-RU" sz="1200" smtClean="0"/>
              <a:pPr eaLnBrk="0" hangingPunct="0"/>
              <a:t>3</a:t>
            </a:fld>
            <a:endParaRPr lang="ru-RU" altLang="ru-RU" sz="1200" smtClean="0"/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361950" y="509588"/>
            <a:ext cx="8501063" cy="5440362"/>
            <a:chOff x="228" y="321"/>
            <a:chExt cx="5355" cy="3427"/>
          </a:xfrm>
        </p:grpSpPr>
        <p:sp>
          <p:nvSpPr>
            <p:cNvPr id="7173" name="Rectangle 7"/>
            <p:cNvSpPr>
              <a:spLocks noChangeArrowheads="1"/>
            </p:cNvSpPr>
            <p:nvPr/>
          </p:nvSpPr>
          <p:spPr bwMode="auto">
            <a:xfrm>
              <a:off x="228" y="733"/>
              <a:ext cx="5355" cy="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The NICA project is aimed to develop, construct and commission at Joint Institute for Nuclear Research (Dubna, Russia) a modern accelerator complex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800" b="1">
                  <a:solidFill>
                    <a:srgbClr val="FF0000"/>
                  </a:solidFill>
                </a:rPr>
                <a:t>N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uclotron-based 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I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on 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C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ollider f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A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cility (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NICA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)</a:t>
              </a:r>
            </a:p>
            <a:p>
              <a:pPr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equipped with two detectors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800" b="1">
                  <a:solidFill>
                    <a:srgbClr val="FF0000"/>
                  </a:solidFill>
                </a:rPr>
                <a:t>M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ulti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P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urpose 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D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etector (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MPD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)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800" b="1">
                  <a:solidFill>
                    <a:srgbClr val="000066"/>
                  </a:solidFill>
                </a:rPr>
                <a:t>&amp;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800" b="1">
                  <a:solidFill>
                    <a:srgbClr val="FF0000"/>
                  </a:solidFill>
                </a:rPr>
                <a:t>S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pin 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P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hysics 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D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etector (</a:t>
              </a:r>
              <a:r>
                <a:rPr kumimoji="1" lang="en-US" altLang="ru-RU" sz="2800" b="1">
                  <a:solidFill>
                    <a:srgbClr val="FF0000"/>
                  </a:solidFill>
                </a:rPr>
                <a:t>SPD</a:t>
              </a:r>
              <a:r>
                <a:rPr kumimoji="1" lang="en-US" altLang="ru-RU" sz="2800" b="1">
                  <a:solidFill>
                    <a:srgbClr val="000066"/>
                  </a:solidFill>
                </a:rPr>
                <a:t>)</a:t>
              </a:r>
            </a:p>
            <a:p>
              <a:pPr algn="ctr" eaLnBrk="0" hangingPunct="0">
                <a:lnSpc>
                  <a:spcPct val="110000"/>
                </a:lnSpc>
              </a:pPr>
              <a:endParaRPr kumimoji="1" lang="en-US" altLang="ru-RU" sz="800" b="1">
                <a:solidFill>
                  <a:srgbClr val="000066"/>
                </a:solidFill>
              </a:endParaRP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and </a:t>
              </a:r>
              <a:r>
                <a:rPr kumimoji="1" lang="en-US" altLang="ru-RU" sz="2000" b="1">
                  <a:solidFill>
                    <a:srgbClr val="FF0000"/>
                  </a:solidFill>
                </a:rPr>
                <a:t>perform experiments</a:t>
              </a:r>
              <a:r>
                <a:rPr kumimoji="1" lang="en-US" altLang="ru-RU" sz="2000" b="1">
                  <a:solidFill>
                    <a:srgbClr val="000066"/>
                  </a:solidFill>
                </a:rPr>
                <a:t> on search of the mixed phase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of baryonic matter state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and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kumimoji="1" lang="en-US" altLang="ru-RU" sz="2000" b="1">
                  <a:solidFill>
                    <a:srgbClr val="000066"/>
                  </a:solidFill>
                </a:rPr>
                <a:t>nature of nucleon/particle spin</a:t>
              </a:r>
            </a:p>
          </p:txBody>
        </p:sp>
        <p:sp>
          <p:nvSpPr>
            <p:cNvPr id="7174" name="Text Box 2"/>
            <p:cNvSpPr txBox="1">
              <a:spLocks noChangeArrowheads="1"/>
            </p:cNvSpPr>
            <p:nvPr/>
          </p:nvSpPr>
          <p:spPr bwMode="auto">
            <a:xfrm>
              <a:off x="723" y="321"/>
              <a:ext cx="425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800" b="1">
                  <a:solidFill>
                    <a:srgbClr val="000066"/>
                  </a:solidFill>
                </a:rPr>
                <a:t>Introduction: The NICA Project at JINR</a:t>
              </a:r>
              <a:endParaRPr lang="ru-RU" altLang="ru-RU" sz="2400" b="1">
                <a:solidFill>
                  <a:srgbClr val="000066"/>
                </a:solidFill>
              </a:endParaRPr>
            </a:p>
          </p:txBody>
        </p:sp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355D71D-6DBD-4362-933F-6D7BF107CDF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grpSp>
        <p:nvGrpSpPr>
          <p:cNvPr id="52228" name="Группа 1"/>
          <p:cNvGrpSpPr>
            <a:grpSpLocks/>
          </p:cNvGrpSpPr>
          <p:nvPr/>
        </p:nvGrpSpPr>
        <p:grpSpPr bwMode="auto">
          <a:xfrm>
            <a:off x="0" y="0"/>
            <a:ext cx="9144000" cy="3078163"/>
            <a:chOff x="0" y="0"/>
            <a:chExt cx="9144000" cy="3078236"/>
          </a:xfrm>
        </p:grpSpPr>
        <p:sp>
          <p:nvSpPr>
            <p:cNvPr id="52241" name="Text Box 2"/>
            <p:cNvSpPr txBox="1">
              <a:spLocks noChangeArrowheads="1"/>
            </p:cNvSpPr>
            <p:nvPr/>
          </p:nvSpPr>
          <p:spPr bwMode="auto">
            <a:xfrm>
              <a:off x="1" y="6940"/>
              <a:ext cx="9143999" cy="40011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/>
                <a:t>7. </a:t>
              </a:r>
              <a:r>
                <a:rPr lang="en-US" altLang="ru-RU" sz="2000" b="1">
                  <a:solidFill>
                    <a:srgbClr val="000066"/>
                  </a:solidFill>
                </a:rPr>
                <a:t>NICA Elements Fabrication in Collaboration … </a:t>
              </a:r>
              <a:r>
                <a:rPr lang="en-US" altLang="ru-RU" sz="1600" b="1"/>
                <a:t>(Contnd)</a:t>
              </a:r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2243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2244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2245" name="TextBox 81"/>
            <p:cNvSpPr txBox="1">
              <a:spLocks noChangeArrowheads="1"/>
            </p:cNvSpPr>
            <p:nvPr/>
          </p:nvSpPr>
          <p:spPr bwMode="auto">
            <a:xfrm>
              <a:off x="1" y="495890"/>
              <a:ext cx="9143999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JINR + FZ Jülich</a:t>
              </a:r>
              <a:r>
                <a:rPr kumimoji="1" lang="en-US" altLang="ru-RU" sz="2400" b="1">
                  <a:solidFill>
                    <a:srgbClr val="0033CC"/>
                  </a:solidFill>
                  <a:cs typeface="Arial" pitchFamily="34" charset="0"/>
                  <a:sym typeface="Symbol" pitchFamily="18" charset="2"/>
                </a:rPr>
                <a:t> 7.3. Stochastic Cooling for NICA Collider</a:t>
              </a:r>
              <a:endParaRPr kumimoji="1" lang="ru-RU" altLang="ru-RU" sz="2400" b="1">
                <a:solidFill>
                  <a:srgbClr val="0033CC"/>
                </a:solidFill>
                <a:cs typeface="Arial" pitchFamily="34" charset="0"/>
                <a:sym typeface="Symbol" pitchFamily="18" charset="2"/>
              </a:endParaRPr>
            </a:p>
          </p:txBody>
        </p:sp>
        <p:pic>
          <p:nvPicPr>
            <p:cNvPr id="52246" name="Picture 26" descr="pick-up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922" y="1456407"/>
              <a:ext cx="2039027" cy="16218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5" name="Прямоугольник 14"/>
            <p:cNvSpPr>
              <a:spLocks noChangeArrowheads="1"/>
            </p:cNvSpPr>
            <p:nvPr/>
          </p:nvSpPr>
          <p:spPr bwMode="auto">
            <a:xfrm>
              <a:off x="2754313" y="1030312"/>
              <a:ext cx="4098925" cy="36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Pick-Up/Kicker Station (FZJ)</a:t>
              </a:r>
              <a:r>
                <a:rPr lang="en-US" b="1" dirty="0">
                  <a:solidFill>
                    <a:srgbClr val="FFFF00"/>
                  </a:solidFill>
                </a:rPr>
                <a:t> 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  <p:pic>
          <p:nvPicPr>
            <p:cNvPr id="52248" name="Рисунок 19" descr="IMG_034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3"/>
            <a:stretch>
              <a:fillRect/>
            </a:stretch>
          </p:blipFill>
          <p:spPr bwMode="auto">
            <a:xfrm>
              <a:off x="5614547" y="1441587"/>
              <a:ext cx="1958763" cy="162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9" name="Рисунок 1" descr="CIMG217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149" y="1441587"/>
              <a:ext cx="2155386" cy="1617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3400425" y="2694052"/>
              <a:ext cx="2586038" cy="369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rgbClr val="0000CC"/>
                  </a:solidFill>
                </a:rPr>
                <a:t>2 – 4 GHz structure</a:t>
              </a:r>
              <a:endParaRPr lang="ru-RU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52229" name="Группа 2"/>
          <p:cNvGrpSpPr>
            <a:grpSpLocks/>
          </p:cNvGrpSpPr>
          <p:nvPr/>
        </p:nvGrpSpPr>
        <p:grpSpPr bwMode="auto">
          <a:xfrm>
            <a:off x="12700" y="3078163"/>
            <a:ext cx="4989513" cy="3479800"/>
            <a:chOff x="12699" y="3103740"/>
            <a:chExt cx="4824862" cy="3339561"/>
          </a:xfrm>
        </p:grpSpPr>
        <p:sp>
          <p:nvSpPr>
            <p:cNvPr id="52238" name="Text Box 2"/>
            <p:cNvSpPr txBox="1">
              <a:spLocks noChangeArrowheads="1"/>
            </p:cNvSpPr>
            <p:nvPr/>
          </p:nvSpPr>
          <p:spPr bwMode="auto">
            <a:xfrm>
              <a:off x="12699" y="3103740"/>
              <a:ext cx="4824862" cy="11390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endParaRPr lang="en-US" altLang="ru-RU" sz="800" b="1" i="1">
                <a:solidFill>
                  <a:schemeClr val="bg1"/>
                </a:solidFill>
                <a:sym typeface="Apple Chancery"/>
              </a:endParaRPr>
            </a:p>
            <a:p>
              <a:pPr marL="342900" indent="-342900"/>
              <a:r>
                <a:rPr lang="en-US" altLang="ru-RU" sz="2000" b="1" i="1">
                  <a:solidFill>
                    <a:schemeClr val="bg1"/>
                  </a:solidFill>
                  <a:sym typeface="Apple Chancery"/>
                </a:rPr>
                <a:t>Stochastic Cooling </a:t>
              </a:r>
            </a:p>
            <a:p>
              <a:pPr marL="342900" indent="-342900"/>
              <a:r>
                <a:rPr lang="en-US" altLang="ru-RU" sz="2000" b="1" i="1">
                  <a:solidFill>
                    <a:schemeClr val="bg1"/>
                  </a:solidFill>
                  <a:sym typeface="Apple Chancery"/>
                </a:rPr>
                <a:t>Test experiment at Nuclotron</a:t>
              </a:r>
            </a:p>
            <a:p>
              <a:pPr marL="342900" indent="-342900"/>
              <a:endParaRPr lang="en-US" altLang="ru-RU" sz="2000">
                <a:solidFill>
                  <a:schemeClr val="bg1"/>
                </a:solidFill>
                <a:sym typeface="Apple Chancery"/>
              </a:endParaRPr>
            </a:p>
          </p:txBody>
        </p:sp>
        <p:sp>
          <p:nvSpPr>
            <p:cNvPr id="52239" name="Text Box 2"/>
            <p:cNvSpPr txBox="1">
              <a:spLocks noChangeArrowheads="1"/>
            </p:cNvSpPr>
            <p:nvPr/>
          </p:nvSpPr>
          <p:spPr bwMode="auto">
            <a:xfrm>
              <a:off x="12699" y="3998014"/>
              <a:ext cx="4824862" cy="12003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 u="sng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March 2013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Schottky-signal spectrum</a:t>
              </a:r>
              <a:endParaRPr lang="en-US" altLang="ru-RU" sz="1800" b="1" u="sng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Before</a:t>
              </a:r>
              <a:r>
                <a:rPr lang="en-US" altLang="ru-RU" sz="1800" b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800" b="1">
                  <a:solidFill>
                    <a:srgbClr val="66CCFF"/>
                  </a:solidFill>
                  <a:latin typeface="Arial" pitchFamily="34" charset="0"/>
                  <a:cs typeface="Arial" pitchFamily="34" charset="0"/>
                </a:rPr>
                <a:t>(blue) 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and after </a:t>
              </a:r>
              <a:r>
                <a:rPr lang="en-US" altLang="ru-RU" sz="18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(yellow) 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cooling</a:t>
              </a:r>
              <a:endParaRPr lang="ru-RU" altLang="ru-RU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Deuterons, 3 GeV/u, h = 3500, N</a:t>
              </a:r>
              <a:r>
                <a:rPr lang="en-US" altLang="ru-RU" sz="1800" b="1" baseline="-25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ion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= 2e9</a:t>
              </a:r>
            </a:p>
            <a:p>
              <a:endParaRPr lang="en-US" altLang="ru-RU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0" name="Text Box 2"/>
            <p:cNvSpPr txBox="1">
              <a:spLocks noChangeArrowheads="1"/>
            </p:cNvSpPr>
            <p:nvPr/>
          </p:nvSpPr>
          <p:spPr bwMode="auto">
            <a:xfrm>
              <a:off x="12699" y="4842510"/>
              <a:ext cx="4824862" cy="1600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endParaRPr lang="en-US" altLang="ru-RU" sz="800" b="1" u="sng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/>
              <a:r>
                <a:rPr lang="en-US" altLang="ru-RU" sz="1800" b="1" u="sng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December 2013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Carbon ions </a:t>
              </a:r>
              <a:r>
                <a:rPr lang="en-US" altLang="ru-RU" sz="1800" b="1" baseline="30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12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altLang="ru-RU" sz="1800" b="1" baseline="30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6+</a:t>
              </a:r>
            </a:p>
            <a:p>
              <a:pPr marL="342900" indent="-342900"/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GeV/u,  N</a:t>
              </a:r>
              <a:r>
                <a:rPr lang="en-US" altLang="ru-RU" sz="1800" b="1" baseline="-25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ion</a:t>
              </a:r>
              <a:r>
                <a:rPr lang="en-US" altLang="ru-RU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= 5e8</a:t>
              </a:r>
            </a:p>
            <a:p>
              <a:pPr marL="342900" indent="-342900"/>
              <a:r>
                <a:rPr lang="en-US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Coasting beam </a:t>
              </a:r>
              <a:r>
                <a:rPr lang="ru-RU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</a:t>
              </a:r>
              <a:r>
                <a:rPr lang="ru-RU" altLang="ru-RU" sz="1800" b="1" baseline="-25000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cool</a:t>
              </a:r>
              <a:r>
                <a:rPr lang="en-US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= 27 sec</a:t>
              </a:r>
              <a:r>
                <a:rPr lang="ru-RU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</a:rPr>
                <a:t>h = </a:t>
              </a:r>
              <a:r>
                <a:rPr lang="ru-RU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2</a:t>
              </a:r>
              <a:r>
                <a:rPr lang="en-US" altLang="ru-RU" sz="1800" b="1">
                  <a:solidFill>
                    <a:srgbClr val="FF99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500)</a:t>
              </a:r>
            </a:p>
            <a:p>
              <a:pPr marL="342900" indent="-342900"/>
              <a:r>
                <a:rPr lang="en-US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Bunched beam </a:t>
              </a:r>
              <a:r>
                <a:rPr lang="en-US" altLang="ru-RU" sz="1800" b="1" baseline="-25000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cool </a:t>
              </a:r>
              <a:r>
                <a:rPr lang="en-US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= </a:t>
              </a:r>
              <a:r>
                <a:rPr lang="ru-RU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50</a:t>
              </a:r>
              <a:r>
                <a:rPr lang="en-US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sec </a:t>
              </a:r>
              <a:r>
                <a:rPr lang="ru-RU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(</a:t>
              </a:r>
              <a:r>
                <a:rPr lang="en-US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h =</a:t>
              </a:r>
              <a:r>
                <a:rPr lang="ru-RU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2000</a:t>
              </a:r>
              <a:r>
                <a:rPr lang="en-US" altLang="ru-RU" sz="1800" b="1">
                  <a:solidFill>
                    <a:srgbClr val="00CC99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)</a:t>
              </a:r>
            </a:p>
            <a:p>
              <a:pPr marL="342900" indent="-342900"/>
              <a:endParaRPr lang="en-US" altLang="ru-RU" sz="1800" b="1">
                <a:solidFill>
                  <a:srgbClr val="00CC99"/>
                </a:solidFill>
                <a:latin typeface="Arial" pitchFamily="34" charset="0"/>
              </a:endParaRPr>
            </a:p>
          </p:txBody>
        </p:sp>
      </p:grpSp>
      <p:grpSp>
        <p:nvGrpSpPr>
          <p:cNvPr id="52230" name="Группа 80"/>
          <p:cNvGrpSpPr>
            <a:grpSpLocks/>
          </p:cNvGrpSpPr>
          <p:nvPr/>
        </p:nvGrpSpPr>
        <p:grpSpPr bwMode="auto">
          <a:xfrm>
            <a:off x="4803775" y="3116263"/>
            <a:ext cx="4335463" cy="3419475"/>
            <a:chOff x="4765329" y="1920496"/>
            <a:chExt cx="4335462" cy="3419784"/>
          </a:xfrm>
        </p:grpSpPr>
        <p:pic>
          <p:nvPicPr>
            <p:cNvPr id="52231" name="Picture 33" descr="250ps+60ps_NF275ps-25ps+0db_1e9_flattop480sec_a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329" y="1920496"/>
              <a:ext cx="4335462" cy="34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Text Box 2"/>
            <p:cNvSpPr txBox="1">
              <a:spLocks noChangeArrowheads="1"/>
            </p:cNvSpPr>
            <p:nvPr/>
          </p:nvSpPr>
          <p:spPr bwMode="auto">
            <a:xfrm>
              <a:off x="4804224" y="4492909"/>
              <a:ext cx="2133600" cy="36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ru-RU" altLang="ru-RU" sz="1800" b="1">
                  <a:solidFill>
                    <a:srgbClr val="0066FF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До охлаждения</a:t>
              </a:r>
              <a:endParaRPr lang="en-US" altLang="ru-RU" sz="180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52233" name="Line 36"/>
            <p:cNvSpPr>
              <a:spLocks noChangeShapeType="1"/>
            </p:cNvSpPr>
            <p:nvPr/>
          </p:nvSpPr>
          <p:spPr bwMode="auto">
            <a:xfrm>
              <a:off x="6156774" y="2902090"/>
              <a:ext cx="700088" cy="73349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4" name="Text Box 2"/>
            <p:cNvSpPr txBox="1">
              <a:spLocks noChangeArrowheads="1"/>
            </p:cNvSpPr>
            <p:nvPr/>
          </p:nvSpPr>
          <p:spPr bwMode="auto">
            <a:xfrm>
              <a:off x="4962974" y="2619489"/>
              <a:ext cx="3529013" cy="36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r>
                <a:rPr lang="ru-RU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После</a:t>
              </a:r>
              <a:r>
                <a:rPr lang="en-US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 8 </a:t>
              </a:r>
              <a:r>
                <a:rPr lang="ru-RU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минут охлаждения</a:t>
              </a:r>
              <a:endParaRPr lang="en-US" altLang="ru-RU" sz="1800">
                <a:solidFill>
                  <a:srgbClr val="FFFF00"/>
                </a:solidFill>
                <a:latin typeface="Arial" pitchFamily="34" charset="0"/>
                <a:sym typeface="Symbol" pitchFamily="18" charset="2"/>
              </a:endParaRPr>
            </a:p>
          </p:txBody>
        </p:sp>
        <p:sp>
          <p:nvSpPr>
            <p:cNvPr id="52235" name="Text Box 2"/>
            <p:cNvSpPr txBox="1">
              <a:spLocks noChangeArrowheads="1"/>
            </p:cNvSpPr>
            <p:nvPr/>
          </p:nvSpPr>
          <p:spPr bwMode="auto">
            <a:xfrm>
              <a:off x="6596217" y="2163835"/>
              <a:ext cx="1966913" cy="36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/>
              <a:r>
                <a:rPr lang="ru-RU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20 марта</a:t>
              </a:r>
              <a:r>
                <a:rPr lang="en-US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 2013</a:t>
              </a:r>
              <a:r>
                <a:rPr lang="ru-RU" altLang="ru-RU" sz="1800" b="1">
                  <a:solidFill>
                    <a:srgbClr val="FFFF00"/>
                  </a:solidFill>
                  <a:latin typeface="Arial" pitchFamily="34" charset="0"/>
                  <a:sym typeface="Symbol" pitchFamily="18" charset="2"/>
                </a:rPr>
                <a:t> г.</a:t>
              </a:r>
              <a:endParaRPr lang="en-US" altLang="ru-RU" sz="1800">
                <a:solidFill>
                  <a:srgbClr val="FFFF00"/>
                </a:solidFill>
                <a:latin typeface="Arial" pitchFamily="34" charset="0"/>
                <a:sym typeface="Symbol" pitchFamily="18" charset="2"/>
              </a:endParaRPr>
            </a:p>
          </p:txBody>
        </p:sp>
        <p:sp>
          <p:nvSpPr>
            <p:cNvPr id="52236" name="Прямоугольник 26"/>
            <p:cNvSpPr>
              <a:spLocks noChangeArrowheads="1"/>
            </p:cNvSpPr>
            <p:nvPr/>
          </p:nvSpPr>
          <p:spPr bwMode="auto">
            <a:xfrm>
              <a:off x="7073654" y="3834298"/>
              <a:ext cx="1727937" cy="46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ru-RU" i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p/p</a:t>
              </a:r>
              <a:r>
                <a:rPr lang="en-US" altLang="ru-RU" i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~2.5</a:t>
              </a:r>
              <a:r>
                <a:rPr lang="en-US" altLang="ru-RU" i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10</a:t>
              </a:r>
              <a:r>
                <a:rPr lang="en-US" altLang="ru-RU" sz="2400" i="1" baseline="30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-4</a:t>
              </a:r>
              <a:endParaRPr lang="ru-RU" altLang="ru-RU" sz="2400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7" name="Line 47"/>
            <p:cNvSpPr>
              <a:spLocks noChangeShapeType="1"/>
            </p:cNvSpPr>
            <p:nvPr/>
          </p:nvSpPr>
          <p:spPr bwMode="auto">
            <a:xfrm>
              <a:off x="6580564" y="4120846"/>
              <a:ext cx="55259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7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7" descr="NICA-Logo_4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0" name="Picture 4" descr="JIN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918C5525-E1D4-4772-B8BB-DCDE1850C1B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6350" y="15875"/>
            <a:ext cx="9144000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 dirty="0" smtClean="0"/>
              <a:t>  7</a:t>
            </a:r>
            <a:r>
              <a:rPr lang="en-US" altLang="ru-RU" sz="2000" b="1" dirty="0" smtClean="0"/>
              <a:t>. </a:t>
            </a:r>
            <a:r>
              <a:rPr lang="en-US" altLang="ru-RU" sz="2000" b="1" dirty="0">
                <a:solidFill>
                  <a:srgbClr val="000066"/>
                </a:solidFill>
              </a:rPr>
              <a:t>NICA Elements Fabrication in Collaboration </a:t>
            </a:r>
            <a:r>
              <a:rPr lang="en-US" altLang="ru-RU" sz="1600" b="1" dirty="0" smtClean="0">
                <a:solidFill>
                  <a:srgbClr val="000066"/>
                </a:solidFill>
              </a:rPr>
              <a:t>…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              </a:t>
            </a:r>
            <a:r>
              <a:rPr lang="en-US" altLang="ru-RU" sz="1600" b="1" dirty="0"/>
              <a:t>(</a:t>
            </a:r>
            <a:r>
              <a:rPr lang="en-US" altLang="ru-RU" sz="1600" b="1" dirty="0" err="1"/>
              <a:t>Contnd</a:t>
            </a:r>
            <a:r>
              <a:rPr lang="en-US" altLang="ru-RU" sz="1600" b="1" dirty="0" smtClean="0"/>
              <a:t>)</a:t>
            </a:r>
          </a:p>
          <a:p>
            <a:pPr algn="ctr"/>
            <a:r>
              <a:rPr lang="en-US" altLang="ru-RU" sz="2400" b="1" dirty="0" smtClean="0">
                <a:solidFill>
                  <a:srgbClr val="0000CC"/>
                </a:solidFill>
              </a:rPr>
              <a:t>Cryogenics (Infrastructure Engineering)</a:t>
            </a:r>
            <a:endParaRPr lang="en-US" altLang="ru-RU" sz="2400" b="1" dirty="0">
              <a:solidFill>
                <a:srgbClr val="0000CC"/>
              </a:solidFill>
            </a:endParaRPr>
          </a:p>
        </p:txBody>
      </p:sp>
      <p:sp>
        <p:nvSpPr>
          <p:cNvPr id="57" name="Rectangle 18"/>
          <p:cNvSpPr>
            <a:spLocks noChangeArrowheads="1"/>
          </p:cNvSpPr>
          <p:nvPr/>
        </p:nvSpPr>
        <p:spPr bwMode="auto">
          <a:xfrm>
            <a:off x="14288" y="123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58" name="Rectangle 20"/>
          <p:cNvSpPr>
            <a:spLocks noChangeArrowheads="1"/>
          </p:cNvSpPr>
          <p:nvPr/>
        </p:nvSpPr>
        <p:spPr bwMode="auto">
          <a:xfrm>
            <a:off x="14288" y="123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14288" y="123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pSp>
        <p:nvGrpSpPr>
          <p:cNvPr id="4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4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Объект 2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-218"/>
          <a:stretch>
            <a:fillRect/>
          </a:stretch>
        </p:blipFill>
        <p:spPr bwMode="auto">
          <a:xfrm>
            <a:off x="691122" y="810766"/>
            <a:ext cx="779621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3"/>
          <p:cNvSpPr>
            <a:spLocks noChangeArrowheads="1"/>
          </p:cNvSpPr>
          <p:nvPr/>
        </p:nvSpPr>
        <p:spPr bwMode="auto">
          <a:xfrm>
            <a:off x="-12051" y="5336802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+mn-lt"/>
                <a:cs typeface="Times New Roman" pitchFamily="18" charset="0"/>
              </a:rPr>
              <a:t>The productivity of the </a:t>
            </a:r>
            <a:r>
              <a:rPr lang="en-US" sz="2400" b="1" dirty="0" err="1" smtClean="0">
                <a:latin typeface="+mn-lt"/>
                <a:cs typeface="Times New Roman" pitchFamily="18" charset="0"/>
              </a:rPr>
              <a:t>LHe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cold-productivity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 of the cryogenic system will be increased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from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+mn-lt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0000CC"/>
                </a:solidFill>
                <a:latin typeface="+mn-lt"/>
                <a:cs typeface="Times New Roman" pitchFamily="18" charset="0"/>
              </a:rPr>
              <a:t> kW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up to 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8</a:t>
            </a:r>
            <a:r>
              <a:rPr lang="en-US" sz="2400" b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 kW 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at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4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5 К</a:t>
            </a:r>
            <a:endParaRPr lang="en-US" sz="2400" b="1" dirty="0" smtClean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07B093C1-1FEC-48CB-AE80-1AE0E8BDECDB}" type="slidenum">
              <a:rPr lang="ru-RU" altLang="ru-RU" sz="1200" smtClean="0"/>
              <a:pPr eaLnBrk="0" hangingPunct="0"/>
              <a:t>32</a:t>
            </a:fld>
            <a:endParaRPr lang="ru-RU" altLang="ru-RU" sz="1200" smtClean="0"/>
          </a:p>
        </p:txBody>
      </p:sp>
      <p:grpSp>
        <p:nvGrpSpPr>
          <p:cNvPr id="59396" name="Группа 1"/>
          <p:cNvGrpSpPr>
            <a:grpSpLocks/>
          </p:cNvGrpSpPr>
          <p:nvPr/>
        </p:nvGrpSpPr>
        <p:grpSpPr bwMode="auto">
          <a:xfrm>
            <a:off x="12700" y="411163"/>
            <a:ext cx="9183688" cy="5443537"/>
            <a:chOff x="12700" y="217572"/>
            <a:chExt cx="9184047" cy="5444188"/>
          </a:xfrm>
        </p:grpSpPr>
        <p:sp>
          <p:nvSpPr>
            <p:cNvPr id="59397" name="Text Box 2"/>
            <p:cNvSpPr txBox="1">
              <a:spLocks noChangeArrowheads="1"/>
            </p:cNvSpPr>
            <p:nvPr/>
          </p:nvSpPr>
          <p:spPr bwMode="auto">
            <a:xfrm>
              <a:off x="14926" y="217572"/>
              <a:ext cx="9129073" cy="53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8</a:t>
              </a: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. </a:t>
              </a:r>
              <a:r>
                <a:rPr kumimoji="1" lang="en-US" altLang="ru-RU" sz="2400" b="1" dirty="0" err="1">
                  <a:solidFill>
                    <a:srgbClr val="000066"/>
                  </a:solidFill>
                  <a:sym typeface="Apple Chancery"/>
                </a:rPr>
                <a:t>NICA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– Stage III :  Collider of polarized beams</a:t>
              </a:r>
              <a:endParaRPr kumimoji="1" lang="ru-RU" altLang="ru-RU" sz="2400" b="1" dirty="0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59398" name="Rectangle 7"/>
            <p:cNvSpPr>
              <a:spLocks noChangeArrowheads="1"/>
            </p:cNvSpPr>
            <p:nvPr/>
          </p:nvSpPr>
          <p:spPr bwMode="auto">
            <a:xfrm>
              <a:off x="281626" y="1008618"/>
              <a:ext cx="86106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1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1</a:t>
              </a:r>
              <a:r>
                <a:rPr kumimoji="1" lang="en-US" altLang="ru-RU" sz="2000" b="1" baseline="30000">
                  <a:solidFill>
                    <a:srgbClr val="000066"/>
                  </a:solidFill>
                  <a:sym typeface="Apple Chancery"/>
                </a:rPr>
                <a:t>st</a:t>
              </a: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 concept of the collider  beams has been developed </a:t>
              </a:r>
            </a:p>
            <a:p>
              <a:pPr marL="342900" indent="-342900" algn="r" eaLnBrk="0" hangingPunct="0">
                <a:lnSpc>
                  <a:spcPct val="110000"/>
                </a:lnSpc>
                <a:buFont typeface="Arial Unicode MS" pitchFamily="34" charset="-128"/>
                <a:buNone/>
              </a:pPr>
              <a:endParaRPr kumimoji="1" lang="en-US" altLang="ru-RU" sz="800" b="1">
                <a:solidFill>
                  <a:srgbClr val="000066"/>
                </a:solidFill>
                <a:sym typeface="Apple Chancery"/>
              </a:endParaRPr>
            </a:p>
            <a:p>
              <a:pPr marL="342900" indent="-342900" eaLnBrk="0" hangingPunct="0">
                <a:lnSpc>
                  <a:spcPct val="11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It assumes acceleration of polarized protons (!) and deuterons in Nuclotron avoiding the Booster.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62309" y="3594109"/>
              <a:ext cx="883443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New concept with polarized particles acceleration in the Booster and storage in the Collider rings is under </a:t>
              </a:r>
            </a:p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preliminary  consideration.</a:t>
              </a:r>
            </a:p>
          </p:txBody>
        </p:sp>
        <p:sp>
          <p:nvSpPr>
            <p:cNvPr id="59400" name="Rectangle 7"/>
            <p:cNvSpPr>
              <a:spLocks noChangeArrowheads="1"/>
            </p:cNvSpPr>
            <p:nvPr/>
          </p:nvSpPr>
          <p:spPr bwMode="auto">
            <a:xfrm>
              <a:off x="12700" y="4830763"/>
              <a:ext cx="913129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    Analysis of depolarization effects in the Collider </a:t>
              </a:r>
            </a:p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    is in progress. </a:t>
              </a:r>
            </a:p>
          </p:txBody>
        </p:sp>
        <p:sp>
          <p:nvSpPr>
            <p:cNvPr id="59401" name="Rectangle 7"/>
            <p:cNvSpPr>
              <a:spLocks noChangeArrowheads="1"/>
            </p:cNvSpPr>
            <p:nvPr/>
          </p:nvSpPr>
          <p:spPr bwMode="auto">
            <a:xfrm>
              <a:off x="14926" y="2363787"/>
              <a:ext cx="9144000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    Concept of polarized protons in Nuclotron has been</a:t>
              </a:r>
            </a:p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    developed,  </a:t>
              </a:r>
            </a:p>
            <a:p>
              <a:pPr marL="342900" indent="-342900" eaLnBrk="0" hangingPunct="0">
                <a:lnSpc>
                  <a:spcPct val="120000"/>
                </a:lnSpc>
                <a:buFont typeface="Arial Unicode MS" pitchFamily="34" charset="-128"/>
                <a:buNone/>
              </a:pPr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	    but its realization requires significant upgrade of Nuclotron.</a:t>
              </a:r>
            </a:p>
          </p:txBody>
        </p:sp>
      </p:grp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3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CAA0C851-4325-4EB1-AADE-11E20C1B05BC}" type="slidenum">
              <a:rPr lang="ru-RU" altLang="ru-RU" sz="1200" smtClean="0"/>
              <a:pPr eaLnBrk="0" hangingPunct="0"/>
              <a:t>33</a:t>
            </a:fld>
            <a:endParaRPr lang="ru-RU" altLang="ru-RU" sz="1200" smtClean="0"/>
          </a:p>
        </p:txBody>
      </p:sp>
      <p:grpSp>
        <p:nvGrpSpPr>
          <p:cNvPr id="34819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34894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95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820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0" hangingPunct="0"/>
            <a:fld id="{FE24C1A3-AB9D-4E5A-8C57-BCF1BB8F3F99}" type="slidenum">
              <a:rPr lang="ru-RU" altLang="ru-RU" sz="1200"/>
              <a:pPr algn="r" eaLnBrk="0" hangingPunct="0"/>
              <a:t>33</a:t>
            </a:fld>
            <a:endParaRPr lang="ru-RU" altLang="ru-RU" sz="1200"/>
          </a:p>
        </p:txBody>
      </p:sp>
      <p:pic>
        <p:nvPicPr>
          <p:cNvPr id="34821" name="Picture 34" descr="11Apr14_3D_Yulya_&amp;_Kat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552450"/>
            <a:ext cx="68707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3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34889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90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0"/>
            <a:ext cx="8926513" cy="5986463"/>
            <a:chOff x="0" y="0"/>
            <a:chExt cx="8926513" cy="5986463"/>
          </a:xfrm>
        </p:grpSpPr>
        <p:grpSp>
          <p:nvGrpSpPr>
            <p:cNvPr id="85" name="Группа 84"/>
            <p:cNvGrpSpPr>
              <a:grpSpLocks/>
            </p:cNvGrpSpPr>
            <p:nvPr/>
          </p:nvGrpSpPr>
          <p:grpSpPr bwMode="auto">
            <a:xfrm>
              <a:off x="0" y="4386263"/>
              <a:ext cx="2882900" cy="1600200"/>
              <a:chOff x="0" y="4386262"/>
              <a:chExt cx="2882731" cy="1600200"/>
            </a:xfrm>
          </p:grpSpPr>
          <p:pic>
            <p:nvPicPr>
              <p:cNvPr id="34891" name="Picture 3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86262"/>
                <a:ext cx="1670050" cy="1600200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92" name="Text Box 40"/>
              <p:cNvSpPr txBox="1">
                <a:spLocks noChangeArrowheads="1"/>
              </p:cNvSpPr>
              <p:nvPr/>
            </p:nvSpPr>
            <p:spPr bwMode="auto">
              <a:xfrm>
                <a:off x="1174662" y="4458551"/>
                <a:ext cx="6350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r"/>
                <a:r>
                  <a:rPr lang="en-US" altLang="ru-RU" sz="1600" b="1" dirty="0">
                    <a:solidFill>
                      <a:srgbClr val="FF0000"/>
                    </a:solidFill>
                  </a:rPr>
                  <a:t>MPD</a:t>
                </a:r>
                <a:endParaRPr lang="ru-RU" altLang="ru-RU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893" name="AutoShape 42"/>
              <p:cNvSpPr>
                <a:spLocks noChangeArrowheads="1"/>
              </p:cNvSpPr>
              <p:nvPr/>
            </p:nvSpPr>
            <p:spPr bwMode="auto">
              <a:xfrm rot="10006915" flipH="1">
                <a:off x="1174581" y="4811646"/>
                <a:ext cx="1708150" cy="127000"/>
              </a:xfrm>
              <a:prstGeom prst="rightArrow">
                <a:avLst>
                  <a:gd name="adj1" fmla="val 50000"/>
                  <a:gd name="adj2" fmla="val 336250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 altLang="ru-RU" baseline="30000"/>
              </a:p>
            </p:txBody>
          </p:sp>
        </p:grpSp>
        <p:grpSp>
          <p:nvGrpSpPr>
            <p:cNvPr id="34825" name="Группа 3"/>
            <p:cNvGrpSpPr>
              <a:grpSpLocks/>
            </p:cNvGrpSpPr>
            <p:nvPr/>
          </p:nvGrpSpPr>
          <p:grpSpPr bwMode="auto">
            <a:xfrm>
              <a:off x="0" y="0"/>
              <a:ext cx="8926513" cy="4510088"/>
              <a:chOff x="0" y="0"/>
              <a:chExt cx="8926513" cy="4510088"/>
            </a:xfrm>
          </p:grpSpPr>
          <p:sp>
            <p:nvSpPr>
              <p:cNvPr id="34840" name="Rectangle 68"/>
              <p:cNvSpPr>
                <a:spLocks noChangeArrowheads="1"/>
              </p:cNvSpPr>
              <p:nvPr/>
            </p:nvSpPr>
            <p:spPr bwMode="auto">
              <a:xfrm>
                <a:off x="2816624" y="1637140"/>
                <a:ext cx="520700" cy="774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4841" name="Rectangle 69"/>
              <p:cNvSpPr>
                <a:spLocks noChangeArrowheads="1"/>
              </p:cNvSpPr>
              <p:nvPr/>
            </p:nvSpPr>
            <p:spPr bwMode="auto">
              <a:xfrm>
                <a:off x="735411" y="787827"/>
                <a:ext cx="17526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4842" name="Rectangle 72"/>
              <p:cNvSpPr>
                <a:spLocks noChangeArrowheads="1"/>
              </p:cNvSpPr>
              <p:nvPr/>
            </p:nvSpPr>
            <p:spPr bwMode="auto">
              <a:xfrm rot="-5400000">
                <a:off x="2361011" y="1130727"/>
                <a:ext cx="422275" cy="223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 rot="18694852">
                <a:off x="5389562" y="3227388"/>
                <a:ext cx="504825" cy="149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34844" name="Группа 3"/>
              <p:cNvGrpSpPr>
                <a:grpSpLocks/>
              </p:cNvGrpSpPr>
              <p:nvPr/>
            </p:nvGrpSpPr>
            <p:grpSpPr bwMode="auto">
              <a:xfrm>
                <a:off x="0" y="0"/>
                <a:ext cx="8926513" cy="3284538"/>
                <a:chOff x="0" y="0"/>
                <a:chExt cx="8926513" cy="3284538"/>
              </a:xfrm>
            </p:grpSpPr>
            <p:grpSp>
              <p:nvGrpSpPr>
                <p:cNvPr id="34860" name="Group 44"/>
                <p:cNvGrpSpPr>
                  <a:grpSpLocks/>
                </p:cNvGrpSpPr>
                <p:nvPr/>
              </p:nvGrpSpPr>
              <p:grpSpPr bwMode="auto">
                <a:xfrm>
                  <a:off x="5094288" y="1770063"/>
                  <a:ext cx="3757612" cy="1016000"/>
                  <a:chOff x="3200" y="1097"/>
                  <a:chExt cx="2367" cy="640"/>
                </a:xfrm>
              </p:grpSpPr>
              <p:sp>
                <p:nvSpPr>
                  <p:cNvPr id="34886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0" y="1385"/>
                    <a:ext cx="887" cy="218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Nuclotron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4887" name="AutoShape 6"/>
                  <p:cNvSpPr>
                    <a:spLocks noChangeArrowheads="1"/>
                  </p:cNvSpPr>
                  <p:nvPr/>
                </p:nvSpPr>
                <p:spPr bwMode="auto">
                  <a:xfrm rot="-10501821">
                    <a:off x="4186" y="1446"/>
                    <a:ext cx="485" cy="58"/>
                  </a:xfrm>
                  <a:prstGeom prst="rightArrow">
                    <a:avLst>
                      <a:gd name="adj1" fmla="val 50000"/>
                      <a:gd name="adj2" fmla="val 209052"/>
                    </a:avLst>
                  </a:prstGeom>
                  <a:solidFill>
                    <a:schemeClr val="accent1"/>
                  </a:solidFill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 altLang="ru-RU" baseline="30000"/>
                  </a:p>
                </p:txBody>
              </p:sp>
              <p:sp>
                <p:nvSpPr>
                  <p:cNvPr id="34888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097"/>
                    <a:ext cx="1015" cy="640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altLang="ru-RU"/>
                  </a:p>
                </p:txBody>
              </p:sp>
            </p:grpSp>
            <p:grpSp>
              <p:nvGrpSpPr>
                <p:cNvPr id="34861" name="Group 48"/>
                <p:cNvGrpSpPr>
                  <a:grpSpLocks/>
                </p:cNvGrpSpPr>
                <p:nvPr/>
              </p:nvGrpSpPr>
              <p:grpSpPr bwMode="auto">
                <a:xfrm>
                  <a:off x="6869113" y="2641600"/>
                  <a:ext cx="2057400" cy="642938"/>
                  <a:chOff x="4327" y="1664"/>
                  <a:chExt cx="1296" cy="405"/>
                </a:xfrm>
              </p:grpSpPr>
              <p:sp>
                <p:nvSpPr>
                  <p:cNvPr id="34884" name="AutoShape 12"/>
                  <p:cNvSpPr>
                    <a:spLocks noChangeArrowheads="1"/>
                  </p:cNvSpPr>
                  <p:nvPr/>
                </p:nvSpPr>
                <p:spPr bwMode="auto">
                  <a:xfrm rot="10153909" flipV="1">
                    <a:off x="4327" y="2003"/>
                    <a:ext cx="688" cy="66"/>
                  </a:xfrm>
                  <a:prstGeom prst="rightArrow">
                    <a:avLst>
                      <a:gd name="adj1" fmla="val 50000"/>
                      <a:gd name="adj2" fmla="val 260606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altLang="ru-RU" baseline="30000"/>
                  </a:p>
                </p:txBody>
              </p:sp>
              <p:sp>
                <p:nvSpPr>
                  <p:cNvPr id="34885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7" y="1664"/>
                    <a:ext cx="1016" cy="310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Fixed target experiments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</p:grpSp>
            <p:sp>
              <p:nvSpPr>
                <p:cNvPr id="34862" name="Text Box 51"/>
                <p:cNvSpPr txBox="1">
                  <a:spLocks noChangeArrowheads="1"/>
                </p:cNvSpPr>
                <p:nvPr/>
              </p:nvSpPr>
              <p:spPr bwMode="auto">
                <a:xfrm rot="213396">
                  <a:off x="5446713" y="1962150"/>
                  <a:ext cx="1003300" cy="336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Bldg #1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grpSp>
              <p:nvGrpSpPr>
                <p:cNvPr id="34863" name="Group 52"/>
                <p:cNvGrpSpPr>
                  <a:grpSpLocks/>
                </p:cNvGrpSpPr>
                <p:nvPr/>
              </p:nvGrpSpPr>
              <p:grpSpPr bwMode="auto">
                <a:xfrm>
                  <a:off x="0" y="2173288"/>
                  <a:ext cx="5100638" cy="590550"/>
                  <a:chOff x="0" y="1285"/>
                  <a:chExt cx="3253" cy="372"/>
                </a:xfrm>
              </p:grpSpPr>
              <p:sp>
                <p:nvSpPr>
                  <p:cNvPr id="3488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285"/>
                    <a:ext cx="1667" cy="372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Synchrophasotron yoke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4883" name="AutoShape 27"/>
                  <p:cNvSpPr>
                    <a:spLocks noChangeArrowheads="1"/>
                  </p:cNvSpPr>
                  <p:nvPr/>
                </p:nvSpPr>
                <p:spPr bwMode="auto">
                  <a:xfrm rot="121111" flipV="1">
                    <a:off x="1672" y="1437"/>
                    <a:ext cx="1581" cy="72"/>
                  </a:xfrm>
                  <a:prstGeom prst="rightArrow">
                    <a:avLst>
                      <a:gd name="adj1" fmla="val 50000"/>
                      <a:gd name="adj2" fmla="val 548958"/>
                    </a:avLst>
                  </a:prstGeom>
                  <a:solidFill>
                    <a:srgbClr val="DDDDDD"/>
                  </a:solidFill>
                  <a:ln w="2857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 altLang="ru-RU" baseline="30000"/>
                  </a:p>
                </p:txBody>
              </p:sp>
            </p:grpSp>
            <p:grpSp>
              <p:nvGrpSpPr>
                <p:cNvPr id="34864" name="Group 83"/>
                <p:cNvGrpSpPr>
                  <a:grpSpLocks/>
                </p:cNvGrpSpPr>
                <p:nvPr/>
              </p:nvGrpSpPr>
              <p:grpSpPr bwMode="auto">
                <a:xfrm>
                  <a:off x="3241675" y="898525"/>
                  <a:ext cx="2185988" cy="590550"/>
                  <a:chOff x="2075" y="564"/>
                  <a:chExt cx="1329" cy="372"/>
                </a:xfrm>
              </p:grpSpPr>
              <p:sp>
                <p:nvSpPr>
                  <p:cNvPr id="34880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5" y="564"/>
                    <a:ext cx="926" cy="372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SPI &amp; </a:t>
                    </a:r>
                    <a:r>
                      <a:rPr lang="ru-RU" altLang="ru-RU" sz="1600" b="1">
                        <a:solidFill>
                          <a:srgbClr val="000066"/>
                        </a:solidFill>
                      </a:rPr>
                      <a:t>ЛУ</a:t>
                    </a: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-20 (“Od” linac)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4881" name="AutoShape 21"/>
                  <p:cNvSpPr>
                    <a:spLocks noChangeArrowheads="1"/>
                  </p:cNvSpPr>
                  <p:nvPr/>
                </p:nvSpPr>
                <p:spPr bwMode="auto">
                  <a:xfrm rot="-9730472" flipH="1" flipV="1">
                    <a:off x="2970" y="786"/>
                    <a:ext cx="434" cy="61"/>
                  </a:xfrm>
                  <a:prstGeom prst="rightArrow">
                    <a:avLst>
                      <a:gd name="adj1" fmla="val 50000"/>
                      <a:gd name="adj2" fmla="val 177869"/>
                    </a:avLst>
                  </a:prstGeom>
                  <a:solidFill>
                    <a:srgbClr val="DDDDDD"/>
                  </a:solidFill>
                  <a:ln w="19050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altLang="ru-RU" baseline="30000"/>
                  </a:p>
                </p:txBody>
              </p:sp>
            </p:grpSp>
            <p:grpSp>
              <p:nvGrpSpPr>
                <p:cNvPr id="34865" name="Group 73"/>
                <p:cNvGrpSpPr>
                  <a:grpSpLocks/>
                </p:cNvGrpSpPr>
                <p:nvPr/>
              </p:nvGrpSpPr>
              <p:grpSpPr bwMode="auto">
                <a:xfrm>
                  <a:off x="5865813" y="625475"/>
                  <a:ext cx="1889125" cy="835025"/>
                  <a:chOff x="3695" y="403"/>
                  <a:chExt cx="1190" cy="526"/>
                </a:xfrm>
              </p:grpSpPr>
              <p:sp>
                <p:nvSpPr>
                  <p:cNvPr id="34878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7" y="403"/>
                    <a:ext cx="798" cy="526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KRION-6T &amp; </a:t>
                    </a:r>
                    <a:r>
                      <a:rPr lang="ru-RU" altLang="ru-RU" sz="1600" b="1">
                        <a:solidFill>
                          <a:srgbClr val="000066"/>
                        </a:solidFill>
                      </a:rPr>
                      <a:t>«</a:t>
                    </a: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New</a:t>
                    </a:r>
                    <a:r>
                      <a:rPr lang="ru-RU" altLang="ru-RU" sz="1600" b="1">
                        <a:solidFill>
                          <a:srgbClr val="000066"/>
                        </a:solidFill>
                      </a:rPr>
                      <a:t>» </a:t>
                    </a: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linac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4879" name="AutoShape 24"/>
                  <p:cNvSpPr>
                    <a:spLocks noChangeArrowheads="1"/>
                  </p:cNvSpPr>
                  <p:nvPr/>
                </p:nvSpPr>
                <p:spPr bwMode="auto">
                  <a:xfrm rot="-1337994" flipH="1" flipV="1">
                    <a:off x="3695" y="678"/>
                    <a:ext cx="437" cy="54"/>
                  </a:xfrm>
                  <a:prstGeom prst="rightArrow">
                    <a:avLst>
                      <a:gd name="adj1" fmla="val 50000"/>
                      <a:gd name="adj2" fmla="val 202315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 altLang="ru-RU" baseline="30000"/>
                  </a:p>
                </p:txBody>
              </p:sp>
            </p:grpSp>
            <p:grpSp>
              <p:nvGrpSpPr>
                <p:cNvPr id="34866" name="Group 9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646863" cy="2670175"/>
                  <a:chOff x="0" y="0"/>
                  <a:chExt cx="4187" cy="1682"/>
                </a:xfrm>
              </p:grpSpPr>
              <p:sp>
                <p:nvSpPr>
                  <p:cNvPr id="34868" name="Text Box 94"/>
                  <p:cNvSpPr txBox="1">
                    <a:spLocks noChangeArrowheads="1"/>
                  </p:cNvSpPr>
                  <p:nvPr/>
                </p:nvSpPr>
                <p:spPr bwMode="auto">
                  <a:xfrm rot="213396">
                    <a:off x="3431" y="1236"/>
                    <a:ext cx="632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Bldg #1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486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1143"/>
                    <a:ext cx="923" cy="539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altLang="ru-RU"/>
                  </a:p>
                </p:txBody>
              </p:sp>
              <p:sp>
                <p:nvSpPr>
                  <p:cNvPr id="34870" name="AutoShape 53"/>
                  <p:cNvSpPr>
                    <a:spLocks noChangeArrowheads="1"/>
                  </p:cNvSpPr>
                  <p:nvPr/>
                </p:nvSpPr>
                <p:spPr bwMode="auto">
                  <a:xfrm rot="921065">
                    <a:off x="975" y="1088"/>
                    <a:ext cx="2274" cy="66"/>
                  </a:xfrm>
                  <a:prstGeom prst="rightArrow">
                    <a:avLst>
                      <a:gd name="adj1" fmla="val 50000"/>
                      <a:gd name="adj2" fmla="val 861364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altLang="ru-RU" baseline="30000"/>
                  </a:p>
                </p:txBody>
              </p:sp>
              <p:grpSp>
                <p:nvGrpSpPr>
                  <p:cNvPr id="34871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655" cy="1237"/>
                    <a:chOff x="0" y="51"/>
                    <a:chExt cx="1655" cy="1237"/>
                  </a:xfrm>
                </p:grpSpPr>
                <p:pic>
                  <p:nvPicPr>
                    <p:cNvPr id="34872" name="Picture 98" descr="IMG_022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51"/>
                      <a:ext cx="1655" cy="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4873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76" y="480"/>
                      <a:ext cx="0" cy="40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1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874" name="Text 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0" y="612"/>
                      <a:ext cx="430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5pPr>
                      <a:lvl6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6pPr>
                      <a:lvl7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7pPr>
                      <a:lvl8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8pPr>
                      <a:lvl9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ru-RU" sz="1200" b="1">
                          <a:solidFill>
                            <a:schemeClr val="bg1"/>
                          </a:solidFill>
                        </a:rPr>
                        <a:t>2.5 m</a:t>
                      </a:r>
                      <a:endParaRPr lang="ru-RU" altLang="ru-RU" sz="12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4875" name="Text Box 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7" y="871"/>
                      <a:ext cx="508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5pPr>
                      <a:lvl6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6pPr>
                      <a:lvl7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7pPr>
                      <a:lvl8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8pPr>
                      <a:lvl9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ru-RU" sz="1200" b="1">
                          <a:solidFill>
                            <a:schemeClr val="bg1"/>
                          </a:solidFill>
                        </a:rPr>
                        <a:t>4.0 m</a:t>
                      </a:r>
                      <a:endParaRPr lang="ru-RU" altLang="ru-RU" sz="12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4876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869"/>
                      <a:ext cx="811" cy="1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1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877" name="Text Box 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992"/>
                      <a:ext cx="745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5pPr>
                      <a:lvl6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6pPr>
                      <a:lvl7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7pPr>
                      <a:lvl8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8pPr>
                      <a:lvl9pPr eaLnBrk="0" fontAlgn="base" hangingPunct="0"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Bookman Old Style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ru-RU" sz="1800" b="1">
                          <a:solidFill>
                            <a:srgbClr val="FFFF00"/>
                          </a:solidFill>
                        </a:rPr>
                        <a:t>Booster</a:t>
                      </a:r>
                      <a:endParaRPr lang="ru-RU" altLang="ru-RU" sz="1800" b="1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34867" name="Rectangle 33"/>
                <p:cNvSpPr>
                  <a:spLocks noChangeArrowheads="1"/>
                </p:cNvSpPr>
                <p:nvPr/>
              </p:nvSpPr>
              <p:spPr bwMode="auto">
                <a:xfrm>
                  <a:off x="2974666" y="93437"/>
                  <a:ext cx="3215945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kumimoji="1" lang="en-US" altLang="ru-RU" sz="2400" b="1" dirty="0" smtClean="0">
                      <a:solidFill>
                        <a:srgbClr val="000066"/>
                      </a:solidFill>
                      <a:sym typeface="Apple Chancery"/>
                    </a:rPr>
                    <a:t>8. </a:t>
                  </a:r>
                  <a:r>
                    <a:rPr kumimoji="1" lang="en-US" altLang="ru-RU" sz="2400" b="1" dirty="0">
                      <a:solidFill>
                        <a:srgbClr val="000066"/>
                      </a:solidFill>
                      <a:sym typeface="Apple Chancery"/>
                    </a:rPr>
                    <a:t>NICA – Stage </a:t>
                  </a:r>
                  <a:r>
                    <a:rPr kumimoji="1" lang="en-US" altLang="ru-RU" sz="2400" b="1" dirty="0" smtClean="0">
                      <a:solidFill>
                        <a:srgbClr val="000066"/>
                      </a:solidFill>
                      <a:sym typeface="Apple Chancery"/>
                    </a:rPr>
                    <a:t>III </a:t>
                  </a:r>
                  <a:endParaRPr kumimoji="1" lang="en-US" altLang="ru-RU" sz="2400" b="1" dirty="0">
                    <a:solidFill>
                      <a:srgbClr val="000066"/>
                    </a:solidFill>
                    <a:sym typeface="Apple Chancery"/>
                  </a:endParaRPr>
                </a:p>
              </p:txBody>
            </p:sp>
          </p:grpSp>
          <p:grpSp>
            <p:nvGrpSpPr>
              <p:cNvPr id="34845" name="Группа 4"/>
              <p:cNvGrpSpPr>
                <a:grpSpLocks/>
              </p:cNvGrpSpPr>
              <p:nvPr/>
            </p:nvGrpSpPr>
            <p:grpSpPr bwMode="auto">
              <a:xfrm>
                <a:off x="5254625" y="2449513"/>
                <a:ext cx="2684463" cy="2060575"/>
                <a:chOff x="5253999" y="2449352"/>
                <a:chExt cx="2685089" cy="2060737"/>
              </a:xfrm>
            </p:grpSpPr>
            <p:sp>
              <p:nvSpPr>
                <p:cNvPr id="34851" name="Text Box 35"/>
                <p:cNvSpPr txBox="1">
                  <a:spLocks noChangeArrowheads="1"/>
                </p:cNvSpPr>
                <p:nvPr/>
              </p:nvSpPr>
              <p:spPr bwMode="auto">
                <a:xfrm rot="213396">
                  <a:off x="5553075" y="3108325"/>
                  <a:ext cx="1089025" cy="581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Bldg #205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grpSp>
              <p:nvGrpSpPr>
                <p:cNvPr id="34852" name="Group 86"/>
                <p:cNvGrpSpPr>
                  <a:grpSpLocks/>
                </p:cNvGrpSpPr>
                <p:nvPr/>
              </p:nvGrpSpPr>
              <p:grpSpPr bwMode="auto">
                <a:xfrm>
                  <a:off x="5935663" y="2771776"/>
                  <a:ext cx="2003425" cy="1738313"/>
                  <a:chOff x="3739" y="1746"/>
                  <a:chExt cx="1262" cy="1095"/>
                </a:xfrm>
              </p:grpSpPr>
              <p:grpSp>
                <p:nvGrpSpPr>
                  <p:cNvPr id="34854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3739" y="1746"/>
                    <a:ext cx="829" cy="713"/>
                    <a:chOff x="3739" y="1746"/>
                    <a:chExt cx="829" cy="713"/>
                  </a:xfrm>
                </p:grpSpPr>
                <p:sp>
                  <p:nvSpPr>
                    <p:cNvPr id="34856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9" y="1746"/>
                      <a:ext cx="357" cy="13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66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857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90" y="1896"/>
                      <a:ext cx="18" cy="34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66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858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6" y="1881"/>
                      <a:ext cx="502" cy="34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66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859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06" y="1911"/>
                      <a:ext cx="365" cy="5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66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34855" name="Text Box 5"/>
                  <p:cNvSpPr txBox="1">
                    <a:spLocks noChangeArrowheads="1"/>
                  </p:cNvSpPr>
                  <p:nvPr/>
                </p:nvSpPr>
                <p:spPr bwMode="auto">
                  <a:xfrm rot="-1258450">
                    <a:off x="4258" y="2473"/>
                    <a:ext cx="743" cy="368"/>
                  </a:xfrm>
                  <a:prstGeom prst="rect">
                    <a:avLst/>
                  </a:prstGeom>
                  <a:noFill/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 algn="ctr"/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BM@N</a:t>
                    </a:r>
                  </a:p>
                  <a:p>
                    <a:pPr algn="ctr"/>
                    <a:r>
                      <a:rPr lang="en-US" altLang="ru-RU" sz="1600" b="1">
                        <a:solidFill>
                          <a:srgbClr val="000066"/>
                        </a:solidFill>
                      </a:rPr>
                      <a:t>2017</a:t>
                    </a:r>
                    <a:endParaRPr lang="ru-RU" altLang="ru-RU" sz="1600" b="1">
                      <a:solidFill>
                        <a:srgbClr val="000066"/>
                      </a:solidFill>
                    </a:endParaRPr>
                  </a:p>
                </p:txBody>
              </p:sp>
            </p:grpSp>
            <p:cxnSp>
              <p:nvCxnSpPr>
                <p:cNvPr id="112" name="Прямая соединительная линия 111"/>
                <p:cNvCxnSpPr/>
                <p:nvPr/>
              </p:nvCxnSpPr>
              <p:spPr>
                <a:xfrm>
                  <a:off x="5253999" y="2449352"/>
                  <a:ext cx="303284" cy="31435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46" name="Группа 1"/>
              <p:cNvGrpSpPr>
                <a:grpSpLocks/>
              </p:cNvGrpSpPr>
              <p:nvPr/>
            </p:nvGrpSpPr>
            <p:grpSpPr bwMode="auto">
              <a:xfrm>
                <a:off x="3823511" y="2617869"/>
                <a:ext cx="1454817" cy="1496930"/>
                <a:chOff x="3823511" y="2617869"/>
                <a:chExt cx="1454817" cy="1496930"/>
              </a:xfrm>
            </p:grpSpPr>
            <p:sp>
              <p:nvSpPr>
                <p:cNvPr id="34847" name="Rectangle 66"/>
                <p:cNvSpPr>
                  <a:spLocks noChangeArrowheads="1"/>
                </p:cNvSpPr>
                <p:nvPr/>
              </p:nvSpPr>
              <p:spPr bwMode="auto">
                <a:xfrm rot="-3034989">
                  <a:off x="4404774" y="2970897"/>
                  <a:ext cx="933053" cy="226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  <p:sp>
              <p:nvSpPr>
                <p:cNvPr id="34848" name="Rectangle 66"/>
                <p:cNvSpPr>
                  <a:spLocks noChangeArrowheads="1"/>
                </p:cNvSpPr>
                <p:nvPr/>
              </p:nvSpPr>
              <p:spPr bwMode="auto">
                <a:xfrm rot="-1300105">
                  <a:off x="3912073" y="3102950"/>
                  <a:ext cx="1362238" cy="2824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  <p:sp>
              <p:nvSpPr>
                <p:cNvPr id="34849" name="Rectangle 66"/>
                <p:cNvSpPr>
                  <a:spLocks noChangeArrowheads="1"/>
                </p:cNvSpPr>
                <p:nvPr/>
              </p:nvSpPr>
              <p:spPr bwMode="auto">
                <a:xfrm rot="-5400000">
                  <a:off x="4640094" y="3476566"/>
                  <a:ext cx="1049469" cy="226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  <p:sp>
              <p:nvSpPr>
                <p:cNvPr id="34850" name="Rectangle 66"/>
                <p:cNvSpPr>
                  <a:spLocks noChangeArrowheads="1"/>
                </p:cNvSpPr>
                <p:nvPr/>
              </p:nvSpPr>
              <p:spPr bwMode="auto">
                <a:xfrm rot="-5575221">
                  <a:off x="3794693" y="3406632"/>
                  <a:ext cx="244508" cy="1868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</p:grpSp>
        </p:grpSp>
        <p:grpSp>
          <p:nvGrpSpPr>
            <p:cNvPr id="148" name="Группа 147"/>
            <p:cNvGrpSpPr>
              <a:grpSpLocks/>
            </p:cNvGrpSpPr>
            <p:nvPr/>
          </p:nvGrpSpPr>
          <p:grpSpPr bwMode="auto">
            <a:xfrm>
              <a:off x="3781425" y="2646363"/>
              <a:ext cx="1389063" cy="1582737"/>
              <a:chOff x="3780692" y="2646485"/>
              <a:chExt cx="1389185" cy="1582615"/>
            </a:xfrm>
          </p:grpSpPr>
          <p:sp>
            <p:nvSpPr>
              <p:cNvPr id="149" name="Полилиния 148"/>
              <p:cNvSpPr/>
              <p:nvPr/>
            </p:nvSpPr>
            <p:spPr>
              <a:xfrm>
                <a:off x="3780692" y="2646485"/>
                <a:ext cx="1389185" cy="993698"/>
              </a:xfrm>
              <a:custGeom>
                <a:avLst/>
                <a:gdLst>
                  <a:gd name="connsiteX0" fmla="*/ 1380393 w 1389185"/>
                  <a:gd name="connsiteY0" fmla="*/ 0 h 993564"/>
                  <a:gd name="connsiteX1" fmla="*/ 1389185 w 1389185"/>
                  <a:gd name="connsiteY1" fmla="*/ 70338 h 993564"/>
                  <a:gd name="connsiteX2" fmla="*/ 1362808 w 1389185"/>
                  <a:gd name="connsiteY2" fmla="*/ 167053 h 993564"/>
                  <a:gd name="connsiteX3" fmla="*/ 1318846 w 1389185"/>
                  <a:gd name="connsiteY3" fmla="*/ 298938 h 993564"/>
                  <a:gd name="connsiteX4" fmla="*/ 1274885 w 1389185"/>
                  <a:gd name="connsiteY4" fmla="*/ 378069 h 993564"/>
                  <a:gd name="connsiteX5" fmla="*/ 1248508 w 1389185"/>
                  <a:gd name="connsiteY5" fmla="*/ 395653 h 993564"/>
                  <a:gd name="connsiteX6" fmla="*/ 1204546 w 1389185"/>
                  <a:gd name="connsiteY6" fmla="*/ 457200 h 993564"/>
                  <a:gd name="connsiteX7" fmla="*/ 1186962 w 1389185"/>
                  <a:gd name="connsiteY7" fmla="*/ 483577 h 993564"/>
                  <a:gd name="connsiteX8" fmla="*/ 1160585 w 1389185"/>
                  <a:gd name="connsiteY8" fmla="*/ 492369 h 993564"/>
                  <a:gd name="connsiteX9" fmla="*/ 1116623 w 1389185"/>
                  <a:gd name="connsiteY9" fmla="*/ 545123 h 993564"/>
                  <a:gd name="connsiteX10" fmla="*/ 1090246 w 1389185"/>
                  <a:gd name="connsiteY10" fmla="*/ 553915 h 993564"/>
                  <a:gd name="connsiteX11" fmla="*/ 1037493 w 1389185"/>
                  <a:gd name="connsiteY11" fmla="*/ 589084 h 993564"/>
                  <a:gd name="connsiteX12" fmla="*/ 1011116 w 1389185"/>
                  <a:gd name="connsiteY12" fmla="*/ 615461 h 993564"/>
                  <a:gd name="connsiteX13" fmla="*/ 923193 w 1389185"/>
                  <a:gd name="connsiteY13" fmla="*/ 624253 h 993564"/>
                  <a:gd name="connsiteX14" fmla="*/ 896816 w 1389185"/>
                  <a:gd name="connsiteY14" fmla="*/ 633046 h 993564"/>
                  <a:gd name="connsiteX15" fmla="*/ 852854 w 1389185"/>
                  <a:gd name="connsiteY15" fmla="*/ 677007 h 993564"/>
                  <a:gd name="connsiteX16" fmla="*/ 817685 w 1389185"/>
                  <a:gd name="connsiteY16" fmla="*/ 685800 h 993564"/>
                  <a:gd name="connsiteX17" fmla="*/ 764931 w 1389185"/>
                  <a:gd name="connsiteY17" fmla="*/ 703384 h 993564"/>
                  <a:gd name="connsiteX18" fmla="*/ 712177 w 1389185"/>
                  <a:gd name="connsiteY18" fmla="*/ 729761 h 993564"/>
                  <a:gd name="connsiteX19" fmla="*/ 685800 w 1389185"/>
                  <a:gd name="connsiteY19" fmla="*/ 747346 h 993564"/>
                  <a:gd name="connsiteX20" fmla="*/ 633046 w 1389185"/>
                  <a:gd name="connsiteY20" fmla="*/ 756138 h 993564"/>
                  <a:gd name="connsiteX21" fmla="*/ 501162 w 1389185"/>
                  <a:gd name="connsiteY21" fmla="*/ 800100 h 993564"/>
                  <a:gd name="connsiteX22" fmla="*/ 474785 w 1389185"/>
                  <a:gd name="connsiteY22" fmla="*/ 808892 h 993564"/>
                  <a:gd name="connsiteX23" fmla="*/ 448408 w 1389185"/>
                  <a:gd name="connsiteY23" fmla="*/ 817684 h 993564"/>
                  <a:gd name="connsiteX24" fmla="*/ 360485 w 1389185"/>
                  <a:gd name="connsiteY24" fmla="*/ 852853 h 993564"/>
                  <a:gd name="connsiteX25" fmla="*/ 307731 w 1389185"/>
                  <a:gd name="connsiteY25" fmla="*/ 870438 h 993564"/>
                  <a:gd name="connsiteX26" fmla="*/ 272562 w 1389185"/>
                  <a:gd name="connsiteY26" fmla="*/ 879230 h 993564"/>
                  <a:gd name="connsiteX27" fmla="*/ 219808 w 1389185"/>
                  <a:gd name="connsiteY27" fmla="*/ 896815 h 993564"/>
                  <a:gd name="connsiteX28" fmla="*/ 175846 w 1389185"/>
                  <a:gd name="connsiteY28" fmla="*/ 905607 h 993564"/>
                  <a:gd name="connsiteX29" fmla="*/ 87923 w 1389185"/>
                  <a:gd name="connsiteY29" fmla="*/ 940777 h 993564"/>
                  <a:gd name="connsiteX30" fmla="*/ 35170 w 1389185"/>
                  <a:gd name="connsiteY30" fmla="*/ 975946 h 993564"/>
                  <a:gd name="connsiteX31" fmla="*/ 0 w 1389185"/>
                  <a:gd name="connsiteY31" fmla="*/ 993530 h 99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89185" h="993564">
                    <a:moveTo>
                      <a:pt x="1380393" y="0"/>
                    </a:moveTo>
                    <a:cubicBezTo>
                      <a:pt x="1383324" y="23446"/>
                      <a:pt x="1389185" y="46710"/>
                      <a:pt x="1389185" y="70338"/>
                    </a:cubicBezTo>
                    <a:cubicBezTo>
                      <a:pt x="1389185" y="95197"/>
                      <a:pt x="1369705" y="146361"/>
                      <a:pt x="1362808" y="167053"/>
                    </a:cubicBezTo>
                    <a:lnTo>
                      <a:pt x="1318846" y="298938"/>
                    </a:lnTo>
                    <a:cubicBezTo>
                      <a:pt x="1309684" y="326425"/>
                      <a:pt x="1300800" y="360793"/>
                      <a:pt x="1274885" y="378069"/>
                    </a:cubicBezTo>
                    <a:lnTo>
                      <a:pt x="1248508" y="395653"/>
                    </a:lnTo>
                    <a:cubicBezTo>
                      <a:pt x="1207053" y="457834"/>
                      <a:pt x="1259092" y="380833"/>
                      <a:pt x="1204546" y="457200"/>
                    </a:cubicBezTo>
                    <a:cubicBezTo>
                      <a:pt x="1198404" y="465799"/>
                      <a:pt x="1195213" y="476976"/>
                      <a:pt x="1186962" y="483577"/>
                    </a:cubicBezTo>
                    <a:cubicBezTo>
                      <a:pt x="1179725" y="489367"/>
                      <a:pt x="1169377" y="489438"/>
                      <a:pt x="1160585" y="492369"/>
                    </a:cubicBezTo>
                    <a:cubicBezTo>
                      <a:pt x="1147610" y="511832"/>
                      <a:pt x="1136932" y="531584"/>
                      <a:pt x="1116623" y="545123"/>
                    </a:cubicBezTo>
                    <a:cubicBezTo>
                      <a:pt x="1108912" y="550264"/>
                      <a:pt x="1099038" y="550984"/>
                      <a:pt x="1090246" y="553915"/>
                    </a:cubicBezTo>
                    <a:cubicBezTo>
                      <a:pt x="1006109" y="638055"/>
                      <a:pt x="1113835" y="538190"/>
                      <a:pt x="1037493" y="589084"/>
                    </a:cubicBezTo>
                    <a:cubicBezTo>
                      <a:pt x="1027147" y="595981"/>
                      <a:pt x="1023000" y="611804"/>
                      <a:pt x="1011116" y="615461"/>
                    </a:cubicBezTo>
                    <a:cubicBezTo>
                      <a:pt x="982965" y="624123"/>
                      <a:pt x="952501" y="621322"/>
                      <a:pt x="923193" y="624253"/>
                    </a:cubicBezTo>
                    <a:cubicBezTo>
                      <a:pt x="914401" y="627184"/>
                      <a:pt x="904053" y="627256"/>
                      <a:pt x="896816" y="633046"/>
                    </a:cubicBezTo>
                    <a:cubicBezTo>
                      <a:pt x="851727" y="669118"/>
                      <a:pt x="909666" y="652659"/>
                      <a:pt x="852854" y="677007"/>
                    </a:cubicBezTo>
                    <a:cubicBezTo>
                      <a:pt x="841747" y="681767"/>
                      <a:pt x="829259" y="682328"/>
                      <a:pt x="817685" y="685800"/>
                    </a:cubicBezTo>
                    <a:cubicBezTo>
                      <a:pt x="799931" y="691126"/>
                      <a:pt x="764931" y="703384"/>
                      <a:pt x="764931" y="703384"/>
                    </a:cubicBezTo>
                    <a:cubicBezTo>
                      <a:pt x="689338" y="753780"/>
                      <a:pt x="784981" y="693359"/>
                      <a:pt x="712177" y="729761"/>
                    </a:cubicBezTo>
                    <a:cubicBezTo>
                      <a:pt x="702725" y="734487"/>
                      <a:pt x="695825" y="744004"/>
                      <a:pt x="685800" y="747346"/>
                    </a:cubicBezTo>
                    <a:cubicBezTo>
                      <a:pt x="668888" y="752983"/>
                      <a:pt x="650631" y="753207"/>
                      <a:pt x="633046" y="756138"/>
                    </a:cubicBezTo>
                    <a:lnTo>
                      <a:pt x="501162" y="800100"/>
                    </a:lnTo>
                    <a:lnTo>
                      <a:pt x="474785" y="808892"/>
                    </a:lnTo>
                    <a:cubicBezTo>
                      <a:pt x="465993" y="811823"/>
                      <a:pt x="456697" y="813539"/>
                      <a:pt x="448408" y="817684"/>
                    </a:cubicBezTo>
                    <a:cubicBezTo>
                      <a:pt x="396657" y="843560"/>
                      <a:pt x="425678" y="831122"/>
                      <a:pt x="360485" y="852853"/>
                    </a:cubicBezTo>
                    <a:lnTo>
                      <a:pt x="307731" y="870438"/>
                    </a:lnTo>
                    <a:cubicBezTo>
                      <a:pt x="296008" y="873369"/>
                      <a:pt x="284136" y="875758"/>
                      <a:pt x="272562" y="879230"/>
                    </a:cubicBezTo>
                    <a:cubicBezTo>
                      <a:pt x="254808" y="884556"/>
                      <a:pt x="237984" y="893180"/>
                      <a:pt x="219808" y="896815"/>
                    </a:cubicBezTo>
                    <a:cubicBezTo>
                      <a:pt x="205154" y="899746"/>
                      <a:pt x="190264" y="901675"/>
                      <a:pt x="175846" y="905607"/>
                    </a:cubicBezTo>
                    <a:cubicBezTo>
                      <a:pt x="145094" y="913994"/>
                      <a:pt x="115321" y="924338"/>
                      <a:pt x="87923" y="940777"/>
                    </a:cubicBezTo>
                    <a:cubicBezTo>
                      <a:pt x="69801" y="951650"/>
                      <a:pt x="52754" y="964223"/>
                      <a:pt x="35170" y="975946"/>
                    </a:cubicBezTo>
                    <a:cubicBezTo>
                      <a:pt x="6355" y="995156"/>
                      <a:pt x="19360" y="993530"/>
                      <a:pt x="0" y="993530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0" name="Полилиния 149"/>
              <p:cNvSpPr/>
              <p:nvPr/>
            </p:nvSpPr>
            <p:spPr>
              <a:xfrm>
                <a:off x="4950783" y="2646485"/>
                <a:ext cx="209568" cy="1582615"/>
              </a:xfrm>
              <a:custGeom>
                <a:avLst/>
                <a:gdLst>
                  <a:gd name="connsiteX0" fmla="*/ 202274 w 211094"/>
                  <a:gd name="connsiteY0" fmla="*/ 0 h 1582615"/>
                  <a:gd name="connsiteX1" fmla="*/ 202274 w 211094"/>
                  <a:gd name="connsiteY1" fmla="*/ 149469 h 1582615"/>
                  <a:gd name="connsiteX2" fmla="*/ 211067 w 211094"/>
                  <a:gd name="connsiteY2" fmla="*/ 439615 h 1582615"/>
                  <a:gd name="connsiteX3" fmla="*/ 202274 w 211094"/>
                  <a:gd name="connsiteY3" fmla="*/ 764930 h 1582615"/>
                  <a:gd name="connsiteX4" fmla="*/ 184690 w 211094"/>
                  <a:gd name="connsiteY4" fmla="*/ 931984 h 1582615"/>
                  <a:gd name="connsiteX5" fmla="*/ 184690 w 211094"/>
                  <a:gd name="connsiteY5" fmla="*/ 1222130 h 1582615"/>
                  <a:gd name="connsiteX6" fmla="*/ 167105 w 211094"/>
                  <a:gd name="connsiteY6" fmla="*/ 1336430 h 1582615"/>
                  <a:gd name="connsiteX7" fmla="*/ 131936 w 211094"/>
                  <a:gd name="connsiteY7" fmla="*/ 1415561 h 1582615"/>
                  <a:gd name="connsiteX8" fmla="*/ 114351 w 211094"/>
                  <a:gd name="connsiteY8" fmla="*/ 1468315 h 1582615"/>
                  <a:gd name="connsiteX9" fmla="*/ 61597 w 211094"/>
                  <a:gd name="connsiteY9" fmla="*/ 1503484 h 1582615"/>
                  <a:gd name="connsiteX10" fmla="*/ 26428 w 211094"/>
                  <a:gd name="connsiteY10" fmla="*/ 1556238 h 1582615"/>
                  <a:gd name="connsiteX11" fmla="*/ 51 w 211094"/>
                  <a:gd name="connsiteY11" fmla="*/ 1582615 h 158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094" h="1582615">
                    <a:moveTo>
                      <a:pt x="202274" y="0"/>
                    </a:moveTo>
                    <a:cubicBezTo>
                      <a:pt x="222120" y="119068"/>
                      <a:pt x="202274" y="-27437"/>
                      <a:pt x="202274" y="149469"/>
                    </a:cubicBezTo>
                    <a:cubicBezTo>
                      <a:pt x="202274" y="246229"/>
                      <a:pt x="208136" y="342900"/>
                      <a:pt x="211067" y="439615"/>
                    </a:cubicBezTo>
                    <a:cubicBezTo>
                      <a:pt x="208136" y="548053"/>
                      <a:pt x="206365" y="656529"/>
                      <a:pt x="202274" y="764930"/>
                    </a:cubicBezTo>
                    <a:cubicBezTo>
                      <a:pt x="197090" y="902297"/>
                      <a:pt x="207513" y="863511"/>
                      <a:pt x="184690" y="931984"/>
                    </a:cubicBezTo>
                    <a:cubicBezTo>
                      <a:pt x="205639" y="1057683"/>
                      <a:pt x="197963" y="989853"/>
                      <a:pt x="184690" y="1222130"/>
                    </a:cubicBezTo>
                    <a:cubicBezTo>
                      <a:pt x="183402" y="1244676"/>
                      <a:pt x="174612" y="1308903"/>
                      <a:pt x="167105" y="1336430"/>
                    </a:cubicBezTo>
                    <a:cubicBezTo>
                      <a:pt x="130150" y="1471932"/>
                      <a:pt x="168939" y="1332303"/>
                      <a:pt x="131936" y="1415561"/>
                    </a:cubicBezTo>
                    <a:cubicBezTo>
                      <a:pt x="124408" y="1432499"/>
                      <a:pt x="129774" y="1458033"/>
                      <a:pt x="114351" y="1468315"/>
                    </a:cubicBezTo>
                    <a:lnTo>
                      <a:pt x="61597" y="1503484"/>
                    </a:lnTo>
                    <a:cubicBezTo>
                      <a:pt x="49874" y="1521069"/>
                      <a:pt x="44013" y="1544515"/>
                      <a:pt x="26428" y="1556238"/>
                    </a:cubicBezTo>
                    <a:cubicBezTo>
                      <a:pt x="-2387" y="1575449"/>
                      <a:pt x="51" y="1563256"/>
                      <a:pt x="51" y="1582615"/>
                    </a:cubicBezTo>
                  </a:path>
                </a:pathLst>
              </a:custGeom>
              <a:ln w="38100">
                <a:solidFill>
                  <a:srgbClr val="0000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90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9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7" descr="NICA-Logo_4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94" name="Picture 4" descr="JIN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4452938" y="5335592"/>
            <a:ext cx="3167062" cy="1052510"/>
            <a:chOff x="4452938" y="5335592"/>
            <a:chExt cx="3167062" cy="1052510"/>
          </a:xfrm>
        </p:grpSpPr>
        <p:sp>
          <p:nvSpPr>
            <p:cNvPr id="87" name="AutoShape 18"/>
            <p:cNvSpPr>
              <a:spLocks noChangeArrowheads="1"/>
            </p:cNvSpPr>
            <p:nvPr/>
          </p:nvSpPr>
          <p:spPr bwMode="auto">
            <a:xfrm rot="13333213">
              <a:off x="4452938" y="5335592"/>
              <a:ext cx="982091" cy="136582"/>
            </a:xfrm>
            <a:prstGeom prst="rightArrow">
              <a:avLst>
                <a:gd name="adj1" fmla="val 50000"/>
                <a:gd name="adj2" fmla="val 198547"/>
              </a:avLst>
            </a:prstGeom>
            <a:solidFill>
              <a:schemeClr val="bg1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  <p:pic>
          <p:nvPicPr>
            <p:cNvPr id="88" name="Picture 14" descr="spd0_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950" y="5562179"/>
              <a:ext cx="1165838" cy="825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17"/>
            <p:cNvSpPr txBox="1">
              <a:spLocks noChangeArrowheads="1"/>
            </p:cNvSpPr>
            <p:nvPr/>
          </p:nvSpPr>
          <p:spPr bwMode="auto">
            <a:xfrm>
              <a:off x="4519082" y="5700869"/>
              <a:ext cx="31009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Spin </a:t>
              </a:r>
              <a:r>
                <a:rPr lang="en-US" altLang="ru-RU" sz="1800" b="1" dirty="0" smtClean="0">
                  <a:solidFill>
                    <a:srgbClr val="000066"/>
                  </a:solidFill>
                </a:rPr>
                <a:t>Physics</a:t>
              </a:r>
            </a:p>
            <a:p>
              <a:pPr>
                <a:spcBef>
                  <a:spcPts val="0"/>
                </a:spcBef>
              </a:pPr>
              <a:r>
                <a:rPr lang="en-US" altLang="ru-RU" sz="1800" b="1" dirty="0" smtClean="0">
                  <a:solidFill>
                    <a:srgbClr val="000066"/>
                  </a:solidFill>
                </a:rPr>
                <a:t>Detector 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(</a:t>
              </a:r>
              <a:r>
                <a:rPr lang="en-US" altLang="ru-RU" sz="1800" b="1" dirty="0" smtClean="0">
                  <a:solidFill>
                    <a:srgbClr val="000066"/>
                  </a:solidFill>
                </a:rPr>
                <a:t>SPD)</a:t>
              </a:r>
              <a:endParaRPr lang="ru-RU" altLang="ru-RU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5" name="Rectangle 33"/>
          <p:cNvSpPr>
            <a:spLocks noChangeArrowheads="1"/>
          </p:cNvSpPr>
          <p:nvPr/>
        </p:nvSpPr>
        <p:spPr bwMode="auto">
          <a:xfrm>
            <a:off x="5425350" y="4875073"/>
            <a:ext cx="372249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kumimoji="1" lang="en-US" altLang="ru-RU" sz="2400" b="1" dirty="0" smtClean="0">
                <a:solidFill>
                  <a:srgbClr val="FF0000"/>
                </a:solidFill>
                <a:sym typeface="Apple Chancery"/>
              </a:rPr>
              <a:t>202? </a:t>
            </a:r>
            <a:r>
              <a:rPr kumimoji="1" lang="en-US" altLang="ru-RU" sz="2400" b="1" dirty="0">
                <a:solidFill>
                  <a:srgbClr val="FF0000"/>
                </a:solidFill>
                <a:sym typeface="Apple Chancery"/>
              </a:rPr>
              <a:t>NICA – Stage </a:t>
            </a:r>
            <a:r>
              <a:rPr kumimoji="1" lang="en-US" altLang="ru-RU" sz="2400" b="1" dirty="0" smtClean="0">
                <a:solidFill>
                  <a:srgbClr val="FF0000"/>
                </a:solidFill>
                <a:sym typeface="Apple Chancery"/>
              </a:rPr>
              <a:t>III </a:t>
            </a:r>
            <a:endParaRPr kumimoji="1" lang="en-US" altLang="ru-RU" sz="2400" b="1" dirty="0">
              <a:solidFill>
                <a:srgbClr val="FF0000"/>
              </a:solidFill>
              <a:sym typeface="Apple Chancery"/>
            </a:endParaRPr>
          </a:p>
        </p:txBody>
      </p:sp>
      <p:sp>
        <p:nvSpPr>
          <p:cNvPr id="96" name="Rectangle 33"/>
          <p:cNvSpPr>
            <a:spLocks noChangeArrowheads="1"/>
          </p:cNvSpPr>
          <p:nvPr/>
        </p:nvSpPr>
        <p:spPr bwMode="auto">
          <a:xfrm>
            <a:off x="2274162" y="5336738"/>
            <a:ext cx="2157276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kumimoji="1" lang="en-US" altLang="ru-RU" b="1" dirty="0" smtClean="0">
                <a:solidFill>
                  <a:srgbClr val="FF0000"/>
                </a:solidFill>
                <a:sym typeface="Apple Chancery"/>
              </a:rPr>
              <a:t>Collider upgrade for polarized particles</a:t>
            </a:r>
            <a:endParaRPr kumimoji="1" lang="en-US" altLang="ru-RU" b="1" dirty="0">
              <a:solidFill>
                <a:srgbClr val="FF0000"/>
              </a:solidFill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841440075"/>
      </p:ext>
    </p:extLst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F16E27B0-FDB9-4AA9-A5A9-CBC3711BED3A}" type="slidenum">
              <a:rPr lang="ru-RU" altLang="ru-RU" sz="1200" smtClean="0"/>
              <a:pPr eaLnBrk="0" hangingPunct="0"/>
              <a:t>34</a:t>
            </a:fld>
            <a:endParaRPr lang="ru-RU" altLang="ru-RU" sz="1200" smtClean="0"/>
          </a:p>
        </p:txBody>
      </p:sp>
      <p:grpSp>
        <p:nvGrpSpPr>
          <p:cNvPr id="60420" name="Группа 2"/>
          <p:cNvGrpSpPr>
            <a:grpSpLocks/>
          </p:cNvGrpSpPr>
          <p:nvPr/>
        </p:nvGrpSpPr>
        <p:grpSpPr bwMode="auto">
          <a:xfrm>
            <a:off x="0" y="0"/>
            <a:ext cx="9185275" cy="6337300"/>
            <a:chOff x="0" y="0"/>
            <a:chExt cx="9185090" cy="6337673"/>
          </a:xfrm>
        </p:grpSpPr>
        <p:sp>
          <p:nvSpPr>
            <p:cNvPr id="60421" name="Text Box 2"/>
            <p:cNvSpPr txBox="1">
              <a:spLocks noChangeArrowheads="1"/>
            </p:cNvSpPr>
            <p:nvPr/>
          </p:nvSpPr>
          <p:spPr bwMode="auto">
            <a:xfrm>
              <a:off x="56017" y="0"/>
              <a:ext cx="9129073" cy="49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8. </a:t>
              </a:r>
              <a:r>
                <a:rPr kumimoji="1" lang="en-US" altLang="ru-RU" sz="2400" b="1" dirty="0" err="1">
                  <a:solidFill>
                    <a:srgbClr val="000066"/>
                  </a:solidFill>
                  <a:sym typeface="Apple Chancery"/>
                </a:rPr>
                <a:t>NICA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– Stage III :  Collider of polarized beams</a:t>
              </a:r>
              <a:endParaRPr kumimoji="1" lang="ru-RU" altLang="ru-RU" sz="2400" b="1" dirty="0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60422" name="Rectangle 5"/>
            <p:cNvSpPr>
              <a:spLocks/>
            </p:cNvSpPr>
            <p:nvPr/>
          </p:nvSpPr>
          <p:spPr bwMode="auto">
            <a:xfrm>
              <a:off x="1" y="536117"/>
              <a:ext cx="91440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ru-RU" sz="2800" b="1" dirty="0" smtClean="0">
                  <a:solidFill>
                    <a:srgbClr val="FF0000"/>
                  </a:solidFill>
                </a:rPr>
                <a:t>S</a:t>
              </a:r>
              <a:r>
                <a:rPr lang="en-US" altLang="ru-RU" sz="2800" b="1" dirty="0" smtClean="0">
                  <a:solidFill>
                    <a:srgbClr val="0B07A7"/>
                  </a:solidFill>
                </a:rPr>
                <a:t>ource </a:t>
              </a:r>
              <a:r>
                <a:rPr lang="en-US" altLang="ru-RU" sz="2800" b="1" dirty="0">
                  <a:solidFill>
                    <a:srgbClr val="0B07A7"/>
                  </a:solidFill>
                </a:rPr>
                <a:t>of 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P</a:t>
              </a:r>
              <a:r>
                <a:rPr lang="en-US" altLang="ru-RU" sz="2800" b="1" dirty="0">
                  <a:solidFill>
                    <a:srgbClr val="0B07A7"/>
                  </a:solidFill>
                </a:rPr>
                <a:t>olarized p</a:t>
              </a:r>
              <a:r>
                <a:rPr lang="en-US" altLang="ru-RU" sz="2800" b="1" dirty="0">
                  <a:solidFill>
                    <a:srgbClr val="0B07A7"/>
                  </a:solidFill>
                  <a:sym typeface="Symbol" pitchFamily="18" charset="2"/>
                </a:rPr>
                <a:t></a:t>
              </a:r>
              <a:r>
                <a:rPr lang="en-US" altLang="ru-RU" sz="2800" b="1" dirty="0">
                  <a:solidFill>
                    <a:srgbClr val="0B07A7"/>
                  </a:solidFill>
                  <a:sym typeface="Apple Chancery"/>
                </a:rPr>
                <a:t> &amp; d</a:t>
              </a:r>
              <a:r>
                <a:rPr lang="en-US" altLang="ru-RU" sz="2800" b="1" dirty="0">
                  <a:solidFill>
                    <a:srgbClr val="0B07A7"/>
                  </a:solidFill>
                  <a:sym typeface="Symbol" pitchFamily="18" charset="2"/>
                </a:rPr>
                <a:t> 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I</a:t>
              </a:r>
              <a:r>
                <a:rPr lang="en-US" altLang="ru-RU" sz="2800" b="1" dirty="0">
                  <a:solidFill>
                    <a:srgbClr val="0B07A7"/>
                  </a:solidFill>
                </a:rPr>
                <a:t>ons</a:t>
              </a:r>
              <a:r>
                <a:rPr lang="en-US" altLang="ru-RU" sz="2800" dirty="0">
                  <a:solidFill>
                    <a:srgbClr val="0B07A7"/>
                  </a:solidFill>
                </a:rPr>
                <a:t> </a:t>
              </a:r>
              <a:r>
                <a:rPr lang="en-US" altLang="ru-RU" sz="2800" b="1" dirty="0" err="1">
                  <a:solidFill>
                    <a:srgbClr val="FF3300"/>
                  </a:solidFill>
                </a:rPr>
                <a:t>SPI</a:t>
              </a:r>
              <a:endParaRPr lang="ru-RU" altLang="ru-RU" sz="2800" b="1" dirty="0">
                <a:solidFill>
                  <a:srgbClr val="0B07A7"/>
                </a:solidFill>
              </a:endParaRPr>
            </a:p>
          </p:txBody>
        </p:sp>
        <p:pic>
          <p:nvPicPr>
            <p:cNvPr id="60423" name="Picture 6" descr="IMG_54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86"/>
            <a:stretch>
              <a:fillRect/>
            </a:stretch>
          </p:blipFill>
          <p:spPr bwMode="auto">
            <a:xfrm>
              <a:off x="1387231" y="933425"/>
              <a:ext cx="7756770" cy="540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4" name="Rectangle 5"/>
            <p:cNvSpPr>
              <a:spLocks/>
            </p:cNvSpPr>
            <p:nvPr/>
          </p:nvSpPr>
          <p:spPr bwMode="auto">
            <a:xfrm>
              <a:off x="0" y="933425"/>
              <a:ext cx="9144000" cy="360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altLang="ru-RU" sz="2000" b="1">
                  <a:solidFill>
                    <a:srgbClr val="000066"/>
                  </a:solidFill>
                </a:rPr>
                <a:t>Collaboration of INR (Troitsk) &amp; JINR</a:t>
              </a:r>
              <a:endParaRPr lang="ru-RU" altLang="ru-RU" sz="2000" b="1">
                <a:solidFill>
                  <a:srgbClr val="000066"/>
                </a:solidFill>
              </a:endParaRPr>
            </a:p>
          </p:txBody>
        </p:sp>
        <p:sp>
          <p:nvSpPr>
            <p:cNvPr id="60425" name="TextBox 28"/>
            <p:cNvSpPr txBox="1">
              <a:spLocks noChangeArrowheads="1"/>
            </p:cNvSpPr>
            <p:nvPr/>
          </p:nvSpPr>
          <p:spPr bwMode="auto">
            <a:xfrm>
              <a:off x="195308" y="2064064"/>
              <a:ext cx="2441360" cy="36009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 dirty="0">
                  <a:solidFill>
                    <a:srgbClr val="FF0000"/>
                  </a:solidFill>
                </a:rPr>
                <a:t>SPI test at Nuclotron with d</a:t>
              </a:r>
              <a:r>
                <a:rPr lang="en-US" altLang="ru-RU" sz="2000" b="1" dirty="0">
                  <a:solidFill>
                    <a:srgbClr val="FF0000"/>
                  </a:solidFill>
                  <a:sym typeface="Symbol" pitchFamily="18" charset="2"/>
                </a:rPr>
                <a:t></a:t>
              </a:r>
              <a:r>
                <a:rPr lang="en-US" altLang="ru-RU" sz="2000" b="1" dirty="0">
                  <a:solidFill>
                    <a:srgbClr val="FF0000"/>
                  </a:solidFill>
                </a:rPr>
                <a:t> is planned for 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autumn </a:t>
              </a:r>
              <a:r>
                <a:rPr lang="en-US" altLang="ru-RU" sz="2000" b="1" dirty="0" smtClean="0">
                  <a:solidFill>
                    <a:srgbClr val="FF0000"/>
                  </a:solidFill>
                </a:rPr>
                <a:t>2015.</a:t>
              </a:r>
              <a:endParaRPr lang="en-US" altLang="ru-RU" sz="2000" b="1" dirty="0">
                <a:solidFill>
                  <a:srgbClr val="FF0000"/>
                </a:solidFill>
              </a:endParaRPr>
            </a:p>
            <a:p>
              <a:endParaRPr lang="en-US" altLang="ru-RU" sz="800" b="1" dirty="0">
                <a:solidFill>
                  <a:srgbClr val="000066"/>
                </a:solidFill>
              </a:endParaRPr>
            </a:p>
            <a:p>
              <a:r>
                <a:rPr lang="en-US" altLang="ru-RU" sz="2000" b="1" dirty="0">
                  <a:solidFill>
                    <a:srgbClr val="000066"/>
                  </a:solidFill>
                </a:rPr>
                <a:t>It will be beginning of new stage of experiments with polarized beams at Nuclotron.</a:t>
              </a:r>
            </a:p>
          </p:txBody>
        </p:sp>
        <p:sp>
          <p:nvSpPr>
            <p:cNvPr id="60426" name="Rectangle 5"/>
            <p:cNvSpPr>
              <a:spLocks/>
            </p:cNvSpPr>
            <p:nvPr/>
          </p:nvSpPr>
          <p:spPr bwMode="auto">
            <a:xfrm>
              <a:off x="2956264" y="1535853"/>
              <a:ext cx="340902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ru-RU" sz="2000" b="1">
                  <a:solidFill>
                    <a:srgbClr val="FF3300"/>
                  </a:solidFill>
                </a:rPr>
                <a:t>SPI </a:t>
              </a:r>
              <a:r>
                <a:rPr lang="en-US" altLang="ru-RU" sz="2000" b="1">
                  <a:solidFill>
                    <a:srgbClr val="0000CC"/>
                  </a:solidFill>
                </a:rPr>
                <a:t>at JINR, </a:t>
              </a:r>
              <a:r>
                <a:rPr lang="en-US" altLang="ru-RU" sz="2000" b="1">
                  <a:solidFill>
                    <a:srgbClr val="0B07A7"/>
                  </a:solidFill>
                </a:rPr>
                <a:t>May 2013</a:t>
              </a:r>
              <a:endParaRPr lang="ru-RU" altLang="ru-RU" sz="2000" b="1">
                <a:solidFill>
                  <a:srgbClr val="0B07A7"/>
                </a:solidFill>
              </a:endParaRPr>
            </a:p>
          </p:txBody>
        </p:sp>
      </p:grpSp>
      <p:grpSp>
        <p:nvGrpSpPr>
          <p:cNvPr id="15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6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9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36513"/>
            <a:ext cx="9185275" cy="6894513"/>
            <a:chOff x="0" y="-36513"/>
            <a:chExt cx="9185275" cy="6894513"/>
          </a:xfrm>
        </p:grpSpPr>
        <p:pic>
          <p:nvPicPr>
            <p:cNvPr id="61442" name="Picture 3" descr="12Feb14_Ring_Polarzd_Mo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6363"/>
              <a:ext cx="9144000" cy="548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443" name="Группа 1"/>
            <p:cNvGrpSpPr>
              <a:grpSpLocks/>
            </p:cNvGrpSpPr>
            <p:nvPr/>
          </p:nvGrpSpPr>
          <p:grpSpPr bwMode="auto">
            <a:xfrm>
              <a:off x="0" y="-36513"/>
              <a:ext cx="9185275" cy="4154488"/>
              <a:chOff x="0" y="-36945"/>
              <a:chExt cx="9185091" cy="4154127"/>
            </a:xfrm>
          </p:grpSpPr>
          <p:sp>
            <p:nvSpPr>
              <p:cNvPr id="61449" name="Rectangle 7"/>
              <p:cNvSpPr>
                <a:spLocks noChangeArrowheads="1"/>
              </p:cNvSpPr>
              <p:nvPr/>
            </p:nvSpPr>
            <p:spPr bwMode="auto">
              <a:xfrm>
                <a:off x="2705100" y="3148807"/>
                <a:ext cx="4933950" cy="968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 algn="ctr" eaLnBrk="0" hangingPunct="0">
                  <a:lnSpc>
                    <a:spcPct val="120000"/>
                  </a:lnSpc>
                  <a:buFont typeface="Arial Unicode MS" pitchFamily="34" charset="-128"/>
                  <a:buNone/>
                </a:pPr>
                <a:r>
                  <a:rPr kumimoji="1" lang="en-US" altLang="ru-RU" sz="2400" b="1">
                    <a:solidFill>
                      <a:srgbClr val="000066"/>
                    </a:solidFill>
                    <a:sym typeface="Apple Chancery"/>
                  </a:rPr>
                  <a:t>Disposition of collider elements in polarized beams mode</a:t>
                </a:r>
              </a:p>
            </p:txBody>
          </p:sp>
          <p:sp>
            <p:nvSpPr>
              <p:cNvPr id="61450" name="Rectangle 7"/>
              <p:cNvSpPr>
                <a:spLocks noChangeArrowheads="1"/>
              </p:cNvSpPr>
              <p:nvPr/>
            </p:nvSpPr>
            <p:spPr bwMode="auto">
              <a:xfrm>
                <a:off x="0" y="669817"/>
                <a:ext cx="9144000" cy="497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 algn="ctr" eaLnBrk="0" hangingPunct="0">
                  <a:lnSpc>
                    <a:spcPct val="120000"/>
                  </a:lnSpc>
                </a:pPr>
                <a:r>
                  <a:rPr kumimoji="1" lang="en-US" altLang="ru-RU" sz="2400" b="1" dirty="0" smtClean="0">
                    <a:solidFill>
                      <a:srgbClr val="000066"/>
                    </a:solidFill>
                    <a:sym typeface="Apple Chancery"/>
                  </a:rPr>
                  <a:t>Scheme </a:t>
                </a:r>
                <a:r>
                  <a:rPr kumimoji="1" lang="en-US" altLang="ru-RU" sz="2400" b="1" dirty="0">
                    <a:solidFill>
                      <a:srgbClr val="000066"/>
                    </a:solidFill>
                    <a:sym typeface="Apple Chancery"/>
                  </a:rPr>
                  <a:t>of The Collider of polarized beams</a:t>
                </a:r>
                <a:endParaRPr kumimoji="1" lang="ru-RU" altLang="ru-RU" sz="2400" b="1" dirty="0">
                  <a:solidFill>
                    <a:srgbClr val="000066"/>
                  </a:solidFill>
                  <a:sym typeface="Apple Chancery"/>
                </a:endParaRPr>
              </a:p>
            </p:txBody>
          </p:sp>
          <p:sp>
            <p:nvSpPr>
              <p:cNvPr id="61451" name="Text Box 2"/>
              <p:cNvSpPr txBox="1">
                <a:spLocks noChangeArrowheads="1"/>
              </p:cNvSpPr>
              <p:nvPr/>
            </p:nvSpPr>
            <p:spPr bwMode="auto">
              <a:xfrm>
                <a:off x="0" y="-36945"/>
                <a:ext cx="9185091" cy="497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marL="342900" indent="-342900" algn="ctr" eaLnBrk="0" hangingPunct="0">
                  <a:lnSpc>
                    <a:spcPct val="120000"/>
                  </a:lnSpc>
                </a:pPr>
                <a:r>
                  <a:rPr kumimoji="1" lang="en-US" altLang="ru-RU" sz="2400" b="1" dirty="0" smtClean="0">
                    <a:solidFill>
                      <a:srgbClr val="000066"/>
                    </a:solidFill>
                    <a:sym typeface="Apple Chancery"/>
                  </a:rPr>
                  <a:t>8. </a:t>
                </a:r>
                <a:r>
                  <a:rPr kumimoji="1" lang="en-US" altLang="ru-RU" sz="2400" b="1" dirty="0" err="1">
                    <a:solidFill>
                      <a:srgbClr val="000066"/>
                    </a:solidFill>
                    <a:sym typeface="Apple Chancery"/>
                  </a:rPr>
                  <a:t>NICA</a:t>
                </a:r>
                <a:r>
                  <a:rPr kumimoji="1" lang="en-US" altLang="ru-RU" sz="2400" b="1" dirty="0">
                    <a:solidFill>
                      <a:srgbClr val="000066"/>
                    </a:solidFill>
                    <a:sym typeface="Apple Chancery"/>
                  </a:rPr>
                  <a:t> – Stage III :  Collider of polarized beams</a:t>
                </a:r>
                <a:endParaRPr kumimoji="1" lang="ru-RU" altLang="ru-RU" sz="2400" b="1" dirty="0">
                  <a:solidFill>
                    <a:srgbClr val="000066"/>
                  </a:solidFill>
                  <a:sym typeface="Apple Chancery"/>
                </a:endParaRPr>
              </a:p>
            </p:txBody>
          </p:sp>
        </p:grpSp>
      </p:grpSp>
      <p:grpSp>
        <p:nvGrpSpPr>
          <p:cNvPr id="15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6E1833C5-A9E3-4295-9768-9FCAAB5A6404}" type="slidenum">
              <a:rPr lang="ru-RU" altLang="ru-RU" sz="1200" smtClean="0"/>
              <a:pPr eaLnBrk="0" hangingPunct="0"/>
              <a:t>36</a:t>
            </a:fld>
            <a:endParaRPr lang="ru-RU" altLang="ru-RU" sz="1200" smtClean="0"/>
          </a:p>
        </p:txBody>
      </p:sp>
      <p:pic>
        <p:nvPicPr>
          <p:cNvPr id="62479" name="Рисунок 10" descr="snapshot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4632325"/>
            <a:ext cx="2590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-36513"/>
            <a:ext cx="9185275" cy="6454776"/>
            <a:chOff x="0" y="-36513"/>
            <a:chExt cx="9185275" cy="6454776"/>
          </a:xfrm>
        </p:grpSpPr>
        <p:pic>
          <p:nvPicPr>
            <p:cNvPr id="62467" name="Picture 13" descr="Cer_v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149350"/>
              <a:ext cx="19812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68" name="Picture 14" descr="spd0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225550"/>
              <a:ext cx="2514600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69" name="Picture 15" descr="spd0_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825750"/>
              <a:ext cx="2590800" cy="145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0" name="Picture 16" descr="spd1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4273550"/>
              <a:ext cx="21336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1" name="Picture 17" descr="spd1_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349750"/>
              <a:ext cx="1752600" cy="167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Line 18"/>
            <p:cNvSpPr>
              <a:spLocks noChangeShapeType="1"/>
            </p:cNvSpPr>
            <p:nvPr/>
          </p:nvSpPr>
          <p:spPr bwMode="auto">
            <a:xfrm flipV="1">
              <a:off x="5295900" y="5645150"/>
              <a:ext cx="114300" cy="444500"/>
            </a:xfrm>
            <a:prstGeom prst="line">
              <a:avLst/>
            </a:prstGeom>
            <a:noFill/>
            <a:ln w="38100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62473" name="Text Box 8"/>
            <p:cNvSpPr txBox="1">
              <a:spLocks noChangeArrowheads="1"/>
            </p:cNvSpPr>
            <p:nvPr/>
          </p:nvSpPr>
          <p:spPr bwMode="auto">
            <a:xfrm>
              <a:off x="4953000" y="6051550"/>
              <a:ext cx="3790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49263"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defTabSz="449263"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defTabSz="449263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defTabSz="449263"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defTabSz="449263"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r>
                <a:rPr lang="en-US" altLang="ru-RU" sz="1800" b="1">
                  <a:solidFill>
                    <a:srgbClr val="000066"/>
                  </a:solidFill>
                </a:rPr>
                <a:t>Subdetector for muon pairs</a:t>
              </a:r>
              <a:endParaRPr lang="ru-RU" altLang="ru-RU" sz="1800" b="1">
                <a:solidFill>
                  <a:srgbClr val="000066"/>
                </a:solidFill>
              </a:endParaRPr>
            </a:p>
          </p:txBody>
        </p:sp>
        <p:sp>
          <p:nvSpPr>
            <p:cNvPr id="62474" name="Rectangle 7"/>
            <p:cNvSpPr>
              <a:spLocks noChangeArrowheads="1"/>
            </p:cNvSpPr>
            <p:nvPr/>
          </p:nvSpPr>
          <p:spPr bwMode="auto">
            <a:xfrm>
              <a:off x="0" y="669925"/>
              <a:ext cx="9144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S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pin </a:t>
              </a:r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P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hysics </a:t>
              </a:r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D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etector (</a:t>
              </a:r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SPD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) – </a:t>
              </a:r>
              <a:r>
                <a:rPr kumimoji="1" lang="en-US" altLang="ru-RU" sz="2000" b="1" u="sng" dirty="0">
                  <a:solidFill>
                    <a:srgbClr val="000066"/>
                  </a:solidFill>
                  <a:sym typeface="Apple Chancery"/>
                </a:rPr>
                <a:t>Very First Concept</a:t>
              </a:r>
            </a:p>
          </p:txBody>
        </p:sp>
        <p:sp>
          <p:nvSpPr>
            <p:cNvPr id="62475" name="Text Box 8"/>
            <p:cNvSpPr txBox="1">
              <a:spLocks noChangeArrowheads="1"/>
            </p:cNvSpPr>
            <p:nvPr/>
          </p:nvSpPr>
          <p:spPr bwMode="auto">
            <a:xfrm>
              <a:off x="2971800" y="4057650"/>
              <a:ext cx="12446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49263"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defTabSz="449263"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defTabSz="449263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defTabSz="449263"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defTabSz="449263"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defTabSz="449263"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r>
                <a:rPr lang="en-US" altLang="ru-RU" sz="1800" b="1">
                  <a:solidFill>
                    <a:srgbClr val="CC0000"/>
                  </a:solidFill>
                </a:rPr>
                <a:t>Toroidal </a:t>
              </a:r>
            </a:p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r>
                <a:rPr lang="en-US" altLang="ru-RU" sz="1800" b="1">
                  <a:solidFill>
                    <a:srgbClr val="CC0000"/>
                  </a:solidFill>
                </a:rPr>
                <a:t>magnet</a:t>
              </a:r>
              <a:endParaRPr lang="ru-RU" altLang="ru-RU" sz="1800" b="1">
                <a:solidFill>
                  <a:srgbClr val="CC0000"/>
                </a:solidFill>
              </a:endParaRPr>
            </a:p>
          </p:txBody>
        </p:sp>
        <p:sp>
          <p:nvSpPr>
            <p:cNvPr id="62476" name="Line 24"/>
            <p:cNvSpPr>
              <a:spLocks noChangeShapeType="1"/>
            </p:cNvSpPr>
            <p:nvPr/>
          </p:nvSpPr>
          <p:spPr bwMode="auto">
            <a:xfrm>
              <a:off x="3975100" y="4330700"/>
              <a:ext cx="3822700" cy="8890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77" name="Line 25"/>
            <p:cNvSpPr>
              <a:spLocks noChangeShapeType="1"/>
            </p:cNvSpPr>
            <p:nvPr/>
          </p:nvSpPr>
          <p:spPr bwMode="auto">
            <a:xfrm flipV="1">
              <a:off x="4014788" y="2122488"/>
              <a:ext cx="1435100" cy="21336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78" name="Line 26"/>
            <p:cNvSpPr>
              <a:spLocks noChangeShapeType="1"/>
            </p:cNvSpPr>
            <p:nvPr/>
          </p:nvSpPr>
          <p:spPr bwMode="auto">
            <a:xfrm flipV="1">
              <a:off x="3990975" y="3571875"/>
              <a:ext cx="1308100" cy="7239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80" name="Line 28"/>
            <p:cNvSpPr>
              <a:spLocks noChangeShapeType="1"/>
            </p:cNvSpPr>
            <p:nvPr/>
          </p:nvSpPr>
          <p:spPr bwMode="auto">
            <a:xfrm flipV="1">
              <a:off x="3979863" y="3522663"/>
              <a:ext cx="3822700" cy="7874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81" name="Text Box 5"/>
            <p:cNvSpPr txBox="1">
              <a:spLocks noChangeArrowheads="1"/>
            </p:cNvSpPr>
            <p:nvPr/>
          </p:nvSpPr>
          <p:spPr bwMode="auto">
            <a:xfrm>
              <a:off x="203200" y="1295400"/>
              <a:ext cx="3095625" cy="351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ru-RU" sz="1800" b="1" u="sng" dirty="0">
                  <a:solidFill>
                    <a:srgbClr val="000066"/>
                  </a:solidFill>
                </a:rPr>
                <a:t>Main elements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ru-RU" sz="1800" b="1" u="sng" dirty="0">
                  <a:solidFill>
                    <a:srgbClr val="000066"/>
                  </a:solidFill>
                </a:rPr>
                <a:t>of the detector</a:t>
              </a:r>
              <a:r>
                <a:rPr lang="ru-RU" altLang="ru-RU" sz="1800" b="1" u="sng" dirty="0">
                  <a:solidFill>
                    <a:srgbClr val="000066"/>
                  </a:solidFill>
                </a:rPr>
                <a:t>: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-"/>
              </a:pPr>
              <a:r>
                <a:rPr lang="ru-RU" altLang="ru-RU" sz="18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Silicon or  </a:t>
              </a:r>
              <a:r>
                <a:rPr lang="en-US" altLang="ru-RU" sz="1800" b="1" dirty="0" err="1">
                  <a:solidFill>
                    <a:srgbClr val="000066"/>
                  </a:solidFill>
                </a:rPr>
                <a:t>MicroMega</a:t>
              </a:r>
              <a:endParaRPr lang="en-US" altLang="ru-RU" sz="1800" b="1" dirty="0">
                <a:solidFill>
                  <a:srgbClr val="000066"/>
                </a:solidFill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  (inner  tracking)</a:t>
              </a:r>
              <a:endParaRPr lang="ru-RU" altLang="ru-RU" sz="1800" b="1" dirty="0">
                <a:solidFill>
                  <a:srgbClr val="000066"/>
                </a:solidFill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-"/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Drift chambers or straw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 (for tracking)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-"/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Cherenkov counter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 (for PID and trigger)</a:t>
              </a:r>
              <a:endParaRPr lang="ru-RU" altLang="ru-RU" sz="1800" b="1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0066"/>
                  </a:solidFill>
                </a:rPr>
                <a:t>- 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EM calorimeter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0066"/>
                  </a:solidFill>
                </a:rPr>
                <a:t>- 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Trigger counters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FontTx/>
                <a:buChar char="-"/>
              </a:pPr>
              <a:r>
                <a:rPr lang="en-US" altLang="ru-RU" sz="18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1800" b="1" dirty="0" err="1">
                  <a:solidFill>
                    <a:srgbClr val="000066"/>
                  </a:solidFill>
                </a:rPr>
                <a:t>EndCap</a:t>
              </a:r>
              <a:r>
                <a:rPr lang="en-US" altLang="ru-RU" sz="1800" b="1" dirty="0">
                  <a:solidFill>
                    <a:srgbClr val="000066"/>
                  </a:solidFill>
                </a:rPr>
                <a:t> </a:t>
              </a:r>
              <a:r>
                <a:rPr lang="en-US" altLang="ru-RU" sz="1800" b="1" dirty="0" smtClean="0">
                  <a:solidFill>
                    <a:srgbClr val="000066"/>
                  </a:solidFill>
                </a:rPr>
                <a:t>detectors</a:t>
              </a:r>
              <a:endParaRPr lang="ru-RU" altLang="ru-RU" sz="1800" b="1" dirty="0">
                <a:solidFill>
                  <a:srgbClr val="000066"/>
                </a:solidFill>
              </a:endParaRPr>
            </a:p>
          </p:txBody>
        </p:sp>
        <p:sp>
          <p:nvSpPr>
            <p:cNvPr id="62483" name="Text Box 2"/>
            <p:cNvSpPr txBox="1">
              <a:spLocks noChangeArrowheads="1"/>
            </p:cNvSpPr>
            <p:nvPr/>
          </p:nvSpPr>
          <p:spPr bwMode="auto">
            <a:xfrm>
              <a:off x="0" y="-36513"/>
              <a:ext cx="9185275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8. 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NICA – Stage III :  Collider of polarized beams</a:t>
              </a:r>
              <a:endParaRPr kumimoji="1" lang="ru-RU" altLang="ru-RU" sz="2400" b="1" dirty="0">
                <a:solidFill>
                  <a:srgbClr val="000066"/>
                </a:solidFill>
                <a:sym typeface="Apple Chancery"/>
              </a:endParaRPr>
            </a:p>
          </p:txBody>
        </p:sp>
      </p:grpSp>
      <p:grpSp>
        <p:nvGrpSpPr>
          <p:cNvPr id="37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8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7" descr="NICA-Logo_4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1" name="Picture 4" descr="JIN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4951614"/>
            <a:ext cx="2303585" cy="1354217"/>
          </a:xfrm>
          <a:prstGeom prst="rect">
            <a:avLst/>
          </a:prstGeom>
          <a:solidFill>
            <a:srgbClr val="0000FF"/>
          </a:solidFill>
          <a:ln w="19050">
            <a:solidFill>
              <a:srgbClr val="FF0000"/>
            </a:solidFill>
          </a:ln>
          <a:extLst/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ru-RU" sz="2000" b="1" dirty="0" smtClean="0">
                <a:solidFill>
                  <a:srgbClr val="FFFF00"/>
                </a:solidFill>
              </a:rPr>
              <a:t>First proposal of SPD concept is expected at the end of 2015 </a:t>
            </a:r>
            <a:endParaRPr lang="en-US" alt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760A1A07-E056-4020-9581-FB32733B82FD}" type="slidenum">
              <a:rPr lang="ru-RU" altLang="ru-RU" sz="1200" smtClean="0"/>
              <a:pPr eaLnBrk="0" hangingPunct="0"/>
              <a:t>37</a:t>
            </a:fld>
            <a:endParaRPr lang="ru-RU" altLang="ru-RU" sz="1200" smtClean="0"/>
          </a:p>
        </p:txBody>
      </p:sp>
      <p:grpSp>
        <p:nvGrpSpPr>
          <p:cNvPr id="63492" name="Группа 1"/>
          <p:cNvGrpSpPr>
            <a:grpSpLocks/>
          </p:cNvGrpSpPr>
          <p:nvPr/>
        </p:nvGrpSpPr>
        <p:grpSpPr bwMode="auto">
          <a:xfrm>
            <a:off x="279400" y="-3175"/>
            <a:ext cx="8561388" cy="6270625"/>
            <a:chOff x="278654" y="-3175"/>
            <a:chExt cx="8562879" cy="6270810"/>
          </a:xfrm>
        </p:grpSpPr>
        <p:sp>
          <p:nvSpPr>
            <p:cNvPr id="63493" name="Rectangle 7"/>
            <p:cNvSpPr>
              <a:spLocks noChangeArrowheads="1"/>
            </p:cNvSpPr>
            <p:nvPr/>
          </p:nvSpPr>
          <p:spPr bwMode="auto">
            <a:xfrm>
              <a:off x="712788" y="-3175"/>
              <a:ext cx="7694612" cy="49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9. </a:t>
              </a:r>
              <a:r>
                <a:rPr kumimoji="1" lang="en-US" altLang="ru-RU" sz="2400" b="1" dirty="0" err="1">
                  <a:solidFill>
                    <a:srgbClr val="000066"/>
                  </a:solidFill>
                  <a:sym typeface="Apple Chancery"/>
                </a:rPr>
                <a:t>NICA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Collaboration</a:t>
              </a:r>
            </a:p>
          </p:txBody>
        </p:sp>
        <p:pic>
          <p:nvPicPr>
            <p:cNvPr id="63494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54" y="494397"/>
              <a:ext cx="8562879" cy="577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5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760A1A07-E056-4020-9581-FB32733B82FD}" type="slidenum">
              <a:rPr lang="ru-RU" altLang="ru-RU" sz="1200" smtClean="0"/>
              <a:pPr eaLnBrk="0" hangingPunct="0"/>
              <a:t>38</a:t>
            </a:fld>
            <a:endParaRPr lang="ru-RU" altLang="ru-RU" sz="1200" smtClean="0"/>
          </a:p>
        </p:txBody>
      </p:sp>
      <p:grpSp>
        <p:nvGrpSpPr>
          <p:cNvPr id="2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211592" y="-3175"/>
            <a:ext cx="8927377" cy="6458111"/>
            <a:chOff x="211592" y="-3175"/>
            <a:chExt cx="8927377" cy="6458111"/>
          </a:xfrm>
        </p:grpSpPr>
        <p:sp>
          <p:nvSpPr>
            <p:cNvPr id="63493" name="Rectangle 7"/>
            <p:cNvSpPr>
              <a:spLocks noChangeArrowheads="1"/>
            </p:cNvSpPr>
            <p:nvPr/>
          </p:nvSpPr>
          <p:spPr bwMode="auto">
            <a:xfrm>
              <a:off x="713458" y="-3175"/>
              <a:ext cx="7693272" cy="4975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9. </a:t>
              </a:r>
              <a:r>
                <a:rPr kumimoji="1" lang="en-US" altLang="ru-RU" sz="2400" b="1" dirty="0" err="1">
                  <a:solidFill>
                    <a:srgbClr val="000066"/>
                  </a:solidFill>
                  <a:sym typeface="Apple Chancery"/>
                </a:rPr>
                <a:t>NICA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Collaboration</a:t>
              </a:r>
            </a:p>
          </p:txBody>
        </p:sp>
        <p:grpSp>
          <p:nvGrpSpPr>
            <p:cNvPr id="14" name="Group 31"/>
            <p:cNvGrpSpPr>
              <a:grpSpLocks/>
            </p:cNvGrpSpPr>
            <p:nvPr/>
          </p:nvGrpSpPr>
          <p:grpSpPr bwMode="auto">
            <a:xfrm>
              <a:off x="211592" y="629476"/>
              <a:ext cx="3463700" cy="1436688"/>
              <a:chOff x="220" y="624"/>
              <a:chExt cx="2273" cy="905"/>
            </a:xfrm>
          </p:grpSpPr>
          <p:sp>
            <p:nvSpPr>
              <p:cNvPr id="48" name="Text Box 32"/>
              <p:cNvSpPr txBox="1">
                <a:spLocks noChangeArrowheads="1"/>
              </p:cNvSpPr>
              <p:nvPr/>
            </p:nvSpPr>
            <p:spPr bwMode="auto">
              <a:xfrm>
                <a:off x="220" y="624"/>
                <a:ext cx="2273" cy="90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buFont typeface="Wingdings" pitchFamily="2" charset="2"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	  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Budker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INP</a:t>
                </a:r>
                <a:endParaRPr lang="en-US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Booster RF system, e-cooler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Collider RF system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HV e-cooler for collider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Electronics</a:t>
                </a:r>
              </a:p>
            </p:txBody>
          </p:sp>
          <p:pic>
            <p:nvPicPr>
              <p:cNvPr id="49" name="Picture 33" descr="3-BINP-logotyp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" y="640"/>
                <a:ext cx="377" cy="4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oup 34"/>
            <p:cNvGrpSpPr>
              <a:grpSpLocks/>
            </p:cNvGrpSpPr>
            <p:nvPr/>
          </p:nvGrpSpPr>
          <p:grpSpPr bwMode="auto">
            <a:xfrm>
              <a:off x="215168" y="5115676"/>
              <a:ext cx="3583310" cy="892174"/>
              <a:chOff x="2972" y="616"/>
              <a:chExt cx="2760" cy="562"/>
            </a:xfrm>
          </p:grpSpPr>
          <p:sp>
            <p:nvSpPr>
              <p:cNvPr id="46" name="Text Box 35"/>
              <p:cNvSpPr txBox="1">
                <a:spLocks noChangeArrowheads="1"/>
              </p:cNvSpPr>
              <p:nvPr/>
            </p:nvSpPr>
            <p:spPr bwMode="auto">
              <a:xfrm>
                <a:off x="2972" y="616"/>
                <a:ext cx="2760" cy="56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	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IHEP,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Protvino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dynamics, 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Feed-back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systems </a:t>
                </a:r>
              </a:p>
            </p:txBody>
          </p:sp>
          <p:pic>
            <p:nvPicPr>
              <p:cNvPr id="47" name="Picture 36" descr="ihep_skyphot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0" y="644"/>
                <a:ext cx="777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215516" y="3747524"/>
              <a:ext cx="394238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    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Arial" pitchFamily="34" charset="0"/>
                </a:rPr>
                <a:t>Alikhanov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ITEP</a:t>
              </a:r>
              <a:endParaRPr lang="en-US" sz="2000" b="1" dirty="0">
                <a:solidFill>
                  <a:srgbClr val="FF0000"/>
                </a:solidFill>
                <a:latin typeface="Arial" pitchFamily="34" charset="0"/>
              </a:endParaRPr>
            </a:p>
            <a:p>
              <a:r>
                <a:rPr lang="ru-RU" sz="16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</a:rPr>
                <a:t>         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Beam dynamics,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RFQ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linac</a:t>
              </a:r>
              <a:endParaRPr lang="ru-RU" sz="1600" b="1" dirty="0" smtClean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pic>
          <p:nvPicPr>
            <p:cNvPr id="20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11" y="3811216"/>
              <a:ext cx="520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46"/>
            <p:cNvGrpSpPr>
              <a:grpSpLocks/>
            </p:cNvGrpSpPr>
            <p:nvPr/>
          </p:nvGrpSpPr>
          <p:grpSpPr bwMode="auto">
            <a:xfrm>
              <a:off x="215516" y="2091338"/>
              <a:ext cx="3376600" cy="923330"/>
              <a:chOff x="0" y="3352800"/>
              <a:chExt cx="3148360" cy="923643"/>
            </a:xfrm>
          </p:grpSpPr>
          <p:pic>
            <p:nvPicPr>
              <p:cNvPr id="38" name="Picture 4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52800"/>
                <a:ext cx="685800" cy="61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49"/>
              <p:cNvSpPr txBox="1">
                <a:spLocks noChangeArrowheads="1"/>
              </p:cNvSpPr>
              <p:nvPr/>
            </p:nvSpPr>
            <p:spPr bwMode="auto">
              <a:xfrm>
                <a:off x="0" y="3352800"/>
                <a:ext cx="3148360" cy="92364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INP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RAS,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Troitsk</a:t>
                </a:r>
                <a:endParaRPr lang="ru-RU" sz="20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Polarised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ion source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,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diagnostics</a:t>
                </a:r>
              </a:p>
            </p:txBody>
          </p:sp>
        </p:grpSp>
        <p:grpSp>
          <p:nvGrpSpPr>
            <p:cNvPr id="27" name="Group 47"/>
            <p:cNvGrpSpPr>
              <a:grpSpLocks/>
            </p:cNvGrpSpPr>
            <p:nvPr/>
          </p:nvGrpSpPr>
          <p:grpSpPr bwMode="auto">
            <a:xfrm>
              <a:off x="215515" y="4431600"/>
              <a:ext cx="4574277" cy="661720"/>
              <a:chOff x="-1" y="4337447"/>
              <a:chExt cx="4776084" cy="661294"/>
            </a:xfrm>
          </p:grpSpPr>
          <p:sp>
            <p:nvSpPr>
              <p:cNvPr id="36" name="Text Box 49"/>
              <p:cNvSpPr txBox="1">
                <a:spLocks noChangeArrowheads="1"/>
              </p:cNvSpPr>
              <p:nvPr/>
            </p:nvSpPr>
            <p:spPr bwMode="auto">
              <a:xfrm>
                <a:off x="-1" y="4337447"/>
                <a:ext cx="4776084" cy="66129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ru-RU" sz="17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Institute for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Electrotechnique</a:t>
                </a:r>
                <a:endParaRPr lang="ru-RU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7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HV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Electron cooler</a:t>
                </a:r>
              </a:p>
            </p:txBody>
          </p:sp>
          <p:pic>
            <p:nvPicPr>
              <p:cNvPr id="37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62" y="4404473"/>
                <a:ext cx="868803" cy="461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Группа 29"/>
            <p:cNvGrpSpPr/>
            <p:nvPr/>
          </p:nvGrpSpPr>
          <p:grpSpPr>
            <a:xfrm>
              <a:off x="215516" y="3063448"/>
              <a:ext cx="3370651" cy="697855"/>
              <a:chOff x="76200" y="2321239"/>
              <a:chExt cx="3370651" cy="697855"/>
            </a:xfrm>
          </p:grpSpPr>
          <p:pic>
            <p:nvPicPr>
              <p:cNvPr id="31" name="Picture 5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2333294"/>
                <a:ext cx="13716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148" y="2321239"/>
                <a:ext cx="1940703" cy="680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Прямоугольник 32"/>
              <p:cNvSpPr/>
              <p:nvPr/>
            </p:nvSpPr>
            <p:spPr>
              <a:xfrm>
                <a:off x="76200" y="2321239"/>
                <a:ext cx="3370651" cy="69785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3" name="Text Box 44"/>
            <p:cNvSpPr txBox="1">
              <a:spLocks noChangeArrowheads="1"/>
            </p:cNvSpPr>
            <p:nvPr/>
          </p:nvSpPr>
          <p:spPr bwMode="auto">
            <a:xfrm>
              <a:off x="4789792" y="5808605"/>
              <a:ext cx="410243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>
                <a:buFont typeface="Wingdings" pitchFamily="2" charset="2"/>
                <a:buNone/>
              </a:pPr>
              <a:r>
                <a:rPr lang="en-US" sz="2000" b="1" dirty="0" err="1" smtClean="0">
                  <a:solidFill>
                    <a:srgbClr val="FF0000"/>
                  </a:solidFill>
                  <a:latin typeface="Arial" pitchFamily="34" charset="0"/>
                </a:rPr>
                <a:t>iThemba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Labs &amp; 6 others  (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Arial" pitchFamily="34" charset="0"/>
                </a:rPr>
                <a:t>RSA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) </a:t>
              </a:r>
              <a:endParaRPr lang="en-US" sz="2000" b="1" dirty="0">
                <a:solidFill>
                  <a:srgbClr val="FF0000"/>
                </a:solidFill>
                <a:latin typeface="Arial" pitchFamily="34" charset="0"/>
              </a:endParaRPr>
            </a:p>
            <a:p>
              <a:pPr>
                <a:buFont typeface="Wingdings" pitchFamily="2" charset="2"/>
                <a:buNone/>
              </a:pP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Elements of the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NICA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accelerators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4784761" y="494382"/>
              <a:ext cx="4354208" cy="1200150"/>
              <a:chOff x="0" y="2840"/>
              <a:chExt cx="2669" cy="756"/>
            </a:xfrm>
          </p:grpSpPr>
          <p:sp>
            <p:nvSpPr>
              <p:cNvPr id="50" name="Text Box 41"/>
              <p:cNvSpPr txBox="1">
                <a:spLocks noChangeArrowheads="1"/>
              </p:cNvSpPr>
              <p:nvPr/>
            </p:nvSpPr>
            <p:spPr bwMode="auto">
              <a:xfrm>
                <a:off x="0" y="2840"/>
                <a:ext cx="2669" cy="75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                  </a:t>
                </a: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GSI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/FAIR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        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SC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magnets for </a:t>
                </a:r>
                <a:endParaRPr lang="ru-RU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      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Booster/Collider/SIS-100</a:t>
                </a: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,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          RF, UHV, beam cooling, diagnostics</a:t>
                </a:r>
              </a:p>
            </p:txBody>
          </p:sp>
          <p:pic>
            <p:nvPicPr>
              <p:cNvPr id="51" name="Picture 42" descr="topo-fair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" y="2925"/>
                <a:ext cx="582" cy="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 37"/>
            <p:cNvGrpSpPr>
              <a:grpSpLocks/>
            </p:cNvGrpSpPr>
            <p:nvPr/>
          </p:nvGrpSpPr>
          <p:grpSpPr bwMode="auto">
            <a:xfrm>
              <a:off x="4784761" y="1694532"/>
              <a:ext cx="3581400" cy="892541"/>
              <a:chOff x="2976" y="1408"/>
              <a:chExt cx="2256" cy="637"/>
            </a:xfrm>
          </p:grpSpPr>
          <p:sp>
            <p:nvSpPr>
              <p:cNvPr id="44" name="Text Box 38"/>
              <p:cNvSpPr txBox="1">
                <a:spLocks noChangeArrowheads="1"/>
              </p:cNvSpPr>
              <p:nvPr/>
            </p:nvSpPr>
            <p:spPr bwMode="auto">
              <a:xfrm>
                <a:off x="2976" y="1408"/>
                <a:ext cx="2256" cy="63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FZ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Juelich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(IKP)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 HV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Electron cooler</a:t>
                </a:r>
                <a:endParaRPr lang="ru-RU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>
                    <a:solidFill>
                      <a:srgbClr val="FF0000"/>
                    </a:solidFill>
                    <a:latin typeface="Arial" pitchFamily="34" charset="0"/>
                  </a:rPr>
                  <a:t>		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Stochastic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cooling </a:t>
                </a:r>
              </a:p>
            </p:txBody>
          </p:sp>
          <p:pic>
            <p:nvPicPr>
              <p:cNvPr id="45" name="Picture 39" descr="FZJ_Logo_Colour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" y="1440"/>
                <a:ext cx="565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oup 43"/>
            <p:cNvGrpSpPr>
              <a:grpSpLocks/>
            </p:cNvGrpSpPr>
            <p:nvPr/>
          </p:nvGrpSpPr>
          <p:grpSpPr bwMode="auto">
            <a:xfrm>
              <a:off x="4782993" y="4778337"/>
              <a:ext cx="3556000" cy="1016349"/>
              <a:chOff x="3080" y="2088"/>
              <a:chExt cx="2240" cy="647"/>
            </a:xfrm>
          </p:grpSpPr>
          <p:sp>
            <p:nvSpPr>
              <p:cNvPr id="42" name="Text Box 44"/>
              <p:cNvSpPr txBox="1">
                <a:spLocks noChangeArrowheads="1"/>
              </p:cNvSpPr>
              <p:nvPr/>
            </p:nvSpPr>
            <p:spPr bwMode="auto">
              <a:xfrm>
                <a:off x="3080" y="2088"/>
                <a:ext cx="2240" cy="6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2800" b="1" dirty="0">
                    <a:solidFill>
                      <a:srgbClr val="FF0000"/>
                    </a:solidFill>
                    <a:latin typeface="Arial" pitchFamily="34" charset="0"/>
                  </a:rPr>
                  <a:t>   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BNL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(RHIC)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  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dynamics,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     Stochastic cooling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43" name="Picture 45" descr="RHIC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5" y="2140"/>
                <a:ext cx="810" cy="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4779730" y="2603197"/>
              <a:ext cx="4124488" cy="923330"/>
              <a:chOff x="5257800" y="3037582"/>
              <a:chExt cx="4124488" cy="922755"/>
            </a:xfrm>
          </p:grpSpPr>
          <p:sp>
            <p:nvSpPr>
              <p:cNvPr id="40" name="Text Box 47"/>
              <p:cNvSpPr txBox="1">
                <a:spLocks noChangeArrowheads="1"/>
              </p:cNvSpPr>
              <p:nvPr/>
            </p:nvSpPr>
            <p:spPr bwMode="auto">
              <a:xfrm>
                <a:off x="5257800" y="3037582"/>
                <a:ext cx="4124488" cy="92275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   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Fermilab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 	 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HV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Electron cooler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   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,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Arial" pitchFamily="34" charset="0"/>
                  </a:rPr>
                  <a:t>s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toch.cooling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41" name="Picture 3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3048000"/>
                <a:ext cx="6858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42"/>
            <p:cNvGrpSpPr>
              <a:grpSpLocks/>
            </p:cNvGrpSpPr>
            <p:nvPr/>
          </p:nvGrpSpPr>
          <p:grpSpPr bwMode="auto">
            <a:xfrm>
              <a:off x="4779730" y="3526527"/>
              <a:ext cx="3577573" cy="1231106"/>
              <a:chOff x="4902200" y="2657834"/>
              <a:chExt cx="3581400" cy="1230698"/>
            </a:xfrm>
          </p:grpSpPr>
          <p:sp>
            <p:nvSpPr>
              <p:cNvPr id="34" name="Text Box 38"/>
              <p:cNvSpPr txBox="1">
                <a:spLocks noChangeArrowheads="1"/>
              </p:cNvSpPr>
              <p:nvPr/>
            </p:nvSpPr>
            <p:spPr bwMode="auto">
              <a:xfrm>
                <a:off x="4902200" y="2657834"/>
                <a:ext cx="3581400" cy="123069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</a:t>
                </a: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CERN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SC technologies,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</a:t>
                </a:r>
                <a:r>
                  <a:rPr lang="en-US" sz="14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Rad.safety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, energetics,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Beam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cooling and dynamics,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Metrology</a:t>
                </a:r>
                <a:endParaRPr lang="en-US" sz="14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35" name="Picture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2743200"/>
                <a:ext cx="800100" cy="800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114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3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FCA9335F-DDB2-4B54-8F4C-65050B880587}" type="slidenum">
              <a:rPr lang="ru-RU" altLang="ru-RU" sz="1200" smtClean="0"/>
              <a:pPr eaLnBrk="0" hangingPunct="0"/>
              <a:t>39</a:t>
            </a:fld>
            <a:endParaRPr lang="ru-RU" altLang="ru-RU" sz="120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0" y="-3175"/>
            <a:ext cx="9144059" cy="6414979"/>
            <a:chOff x="0" y="-3175"/>
            <a:chExt cx="9144059" cy="6414979"/>
          </a:xfrm>
        </p:grpSpPr>
        <p:pic>
          <p:nvPicPr>
            <p:cNvPr id="64522" name="Picture 10" descr="1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8201"/>
              <a:ext cx="9144059" cy="353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3" name="Rectangle 7"/>
            <p:cNvSpPr>
              <a:spLocks noChangeArrowheads="1"/>
            </p:cNvSpPr>
            <p:nvPr/>
          </p:nvSpPr>
          <p:spPr bwMode="auto">
            <a:xfrm>
              <a:off x="0" y="3189102"/>
              <a:ext cx="3346904" cy="978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</a:pP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Artistic view</a:t>
              </a:r>
            </a:p>
            <a:p>
              <a:pPr marL="342900" indent="-342900" eaLnBrk="0" hangingPunct="0">
                <a:lnSpc>
                  <a:spcPct val="120000"/>
                </a:lnSpc>
              </a:pP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of the NICA facility</a:t>
              </a:r>
            </a:p>
          </p:txBody>
        </p:sp>
        <p:sp>
          <p:nvSpPr>
            <p:cNvPr id="2" name="Прямоугольник 1"/>
            <p:cNvSpPr/>
            <p:nvPr/>
          </p:nvSpPr>
          <p:spPr bwMode="auto">
            <a:xfrm>
              <a:off x="0" y="567892"/>
              <a:ext cx="9144000" cy="35353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4526" name="Rectangle 7"/>
            <p:cNvSpPr>
              <a:spLocks noChangeArrowheads="1"/>
            </p:cNvSpPr>
            <p:nvPr/>
          </p:nvSpPr>
          <p:spPr bwMode="auto">
            <a:xfrm>
              <a:off x="711998" y="-3175"/>
              <a:ext cx="7694663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10. 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Civil engineering – Status and Plans</a:t>
              </a:r>
            </a:p>
          </p:txBody>
        </p:sp>
        <p:sp>
          <p:nvSpPr>
            <p:cNvPr id="64527" name="Text Box 13"/>
            <p:cNvSpPr txBox="1">
              <a:spLocks noChangeArrowheads="1"/>
            </p:cNvSpPr>
            <p:nvPr/>
          </p:nvSpPr>
          <p:spPr bwMode="auto">
            <a:xfrm rot="20650149">
              <a:off x="4417245" y="2474308"/>
              <a:ext cx="787405" cy="338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1600" b="1">
                  <a:solidFill>
                    <a:schemeClr val="bg1"/>
                  </a:solidFill>
                </a:rPr>
                <a:t>MPD</a:t>
              </a:r>
              <a:endParaRPr lang="ru-RU" alt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64528" name="Text Box 13"/>
            <p:cNvSpPr txBox="1">
              <a:spLocks noChangeArrowheads="1"/>
            </p:cNvSpPr>
            <p:nvPr/>
          </p:nvSpPr>
          <p:spPr bwMode="auto">
            <a:xfrm rot="20650149">
              <a:off x="6676971" y="1825296"/>
              <a:ext cx="787405" cy="338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1600" b="1">
                  <a:solidFill>
                    <a:schemeClr val="bg1"/>
                  </a:solidFill>
                </a:rPr>
                <a:t>SPD</a:t>
              </a:r>
              <a:endParaRPr lang="ru-RU" alt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64529" name="Text Box 13"/>
            <p:cNvSpPr txBox="1">
              <a:spLocks noChangeArrowheads="1"/>
            </p:cNvSpPr>
            <p:nvPr/>
          </p:nvSpPr>
          <p:spPr bwMode="auto">
            <a:xfrm rot="20197868">
              <a:off x="4588395" y="3347013"/>
              <a:ext cx="1177365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ru-RU" sz="1600" b="1">
                  <a:solidFill>
                    <a:schemeClr val="bg1"/>
                  </a:solidFill>
                </a:rPr>
                <a:t>E-Cooler</a:t>
              </a:r>
              <a:endParaRPr lang="ru-RU" alt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64530" name="Text Box 13"/>
            <p:cNvSpPr txBox="1">
              <a:spLocks noChangeArrowheads="1"/>
            </p:cNvSpPr>
            <p:nvPr/>
          </p:nvSpPr>
          <p:spPr bwMode="auto">
            <a:xfrm rot="261870">
              <a:off x="2189125" y="1723458"/>
              <a:ext cx="1177365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ru-RU" sz="1600" b="1">
                  <a:solidFill>
                    <a:schemeClr val="bg1"/>
                  </a:solidFill>
                </a:rPr>
                <a:t>Transfer</a:t>
              </a:r>
              <a:endParaRPr lang="ru-RU" alt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64531" name="Text Box 13"/>
            <p:cNvSpPr txBox="1">
              <a:spLocks noChangeArrowheads="1"/>
            </p:cNvSpPr>
            <p:nvPr/>
          </p:nvSpPr>
          <p:spPr bwMode="auto">
            <a:xfrm rot="1466710">
              <a:off x="2070080" y="1937039"/>
              <a:ext cx="1177365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ru-RU" sz="1600" b="1">
                  <a:solidFill>
                    <a:schemeClr val="bg1"/>
                  </a:solidFill>
                </a:rPr>
                <a:t>channels</a:t>
              </a:r>
              <a:endParaRPr lang="ru-RU" altLang="ru-RU" sz="1600" b="1">
                <a:solidFill>
                  <a:schemeClr val="bg1"/>
                </a:solidFill>
              </a:endParaRPr>
            </a:p>
          </p:txBody>
        </p:sp>
        <p:grpSp>
          <p:nvGrpSpPr>
            <p:cNvPr id="5" name="Группа 4"/>
            <p:cNvGrpSpPr>
              <a:grpSpLocks/>
            </p:cNvGrpSpPr>
            <p:nvPr/>
          </p:nvGrpSpPr>
          <p:grpSpPr bwMode="auto">
            <a:xfrm>
              <a:off x="6487468" y="4150759"/>
              <a:ext cx="2656531" cy="2221519"/>
              <a:chOff x="5766498" y="22853"/>
              <a:chExt cx="3411211" cy="2813137"/>
            </a:xfrm>
          </p:grpSpPr>
          <p:pic>
            <p:nvPicPr>
              <p:cNvPr id="64518" name="Picture 2" descr="12Feb07_Tunnel_Cross_Secti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63" t="17740" r="25256" b="5388"/>
              <a:stretch>
                <a:fillRect/>
              </a:stretch>
            </p:blipFill>
            <p:spPr bwMode="auto">
              <a:xfrm>
                <a:off x="5766498" y="44442"/>
                <a:ext cx="3411211" cy="2791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19" name="Text Box 13"/>
              <p:cNvSpPr txBox="1">
                <a:spLocks noChangeArrowheads="1"/>
              </p:cNvSpPr>
              <p:nvPr/>
            </p:nvSpPr>
            <p:spPr bwMode="auto">
              <a:xfrm>
                <a:off x="7138369" y="2404210"/>
                <a:ext cx="1092535" cy="428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600" b="1" dirty="0"/>
                  <a:t>4500</a:t>
                </a:r>
                <a:endParaRPr lang="ru-RU" altLang="ru-RU" sz="1600" b="1" dirty="0"/>
              </a:p>
            </p:txBody>
          </p:sp>
          <p:sp>
            <p:nvSpPr>
              <p:cNvPr id="64520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8315063" y="1242801"/>
                <a:ext cx="1020852" cy="43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600" b="1" dirty="0"/>
                  <a:t>4000</a:t>
                </a:r>
                <a:endParaRPr lang="ru-RU" altLang="ru-RU" sz="1600" b="1" dirty="0"/>
              </a:p>
            </p:txBody>
          </p:sp>
          <p:sp>
            <p:nvSpPr>
              <p:cNvPr id="64521" name="Rectangle 7"/>
              <p:cNvSpPr>
                <a:spLocks noChangeArrowheads="1"/>
              </p:cNvSpPr>
              <p:nvPr/>
            </p:nvSpPr>
            <p:spPr bwMode="auto">
              <a:xfrm>
                <a:off x="5969715" y="22853"/>
                <a:ext cx="2901916" cy="428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kumimoji="1" lang="en-US" altLang="ru-RU" sz="1600" b="1" dirty="0">
                    <a:solidFill>
                      <a:srgbClr val="000066"/>
                    </a:solidFill>
                    <a:sym typeface="Apple Chancery"/>
                  </a:rPr>
                  <a:t>The Collider tunnel</a:t>
                </a:r>
              </a:p>
            </p:txBody>
          </p:sp>
        </p:grpSp>
        <p:sp>
          <p:nvSpPr>
            <p:cNvPr id="64525" name="Rectangle 7"/>
            <p:cNvSpPr>
              <a:spLocks noChangeArrowheads="1"/>
            </p:cNvSpPr>
            <p:nvPr/>
          </p:nvSpPr>
          <p:spPr bwMode="auto">
            <a:xfrm>
              <a:off x="0" y="4103480"/>
              <a:ext cx="6487467" cy="230832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</a:t>
              </a: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      </a:t>
              </a:r>
              <a:r>
                <a:rPr kumimoji="1" lang="en-US" altLang="ru-RU" sz="2400" b="1" i="1" dirty="0" smtClean="0">
                  <a:solidFill>
                    <a:srgbClr val="FF0000"/>
                  </a:solidFill>
                  <a:sym typeface="Apple Chancery"/>
                </a:rPr>
                <a:t>The </a:t>
              </a:r>
              <a:r>
                <a:rPr kumimoji="1" lang="en-US" altLang="ru-RU" sz="2400" b="1" i="1" dirty="0">
                  <a:solidFill>
                    <a:srgbClr val="FF0000"/>
                  </a:solidFill>
                  <a:sym typeface="Apple Chancery"/>
                </a:rPr>
                <a:t>technical project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</a:t>
              </a:r>
              <a:r>
                <a:rPr kumimoji="1" lang="en-US" altLang="ru-RU" sz="2400" b="1" i="1" dirty="0">
                  <a:solidFill>
                    <a:srgbClr val="FF0000"/>
                  </a:solidFill>
                  <a:sym typeface="Apple Chancery"/>
                </a:rPr>
                <a:t>of NICA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</a:t>
              </a:r>
              <a:endParaRPr kumimoji="1" lang="en-US" altLang="ru-RU" sz="2400" b="1" dirty="0" smtClean="0">
                <a:solidFill>
                  <a:srgbClr val="000066"/>
                </a:solidFill>
                <a:sym typeface="Apple Chancery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 (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civil engineering,  equipment description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and</a:t>
              </a:r>
            </a:p>
            <a:p>
              <a:pPr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 disposition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)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has been completed in </a:t>
              </a:r>
              <a:endParaRPr kumimoji="1" lang="en-US" altLang="ru-RU" sz="2000" b="1" dirty="0" smtClean="0">
                <a:solidFill>
                  <a:srgbClr val="000066"/>
                </a:solidFill>
                <a:sym typeface="Apple Chancery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2013</a:t>
              </a:r>
            </a:p>
            <a:p>
              <a:pPr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and has passed </a:t>
              </a:r>
              <a:r>
                <a:rPr kumimoji="1" lang="en-US" altLang="ru-RU" sz="2400" b="1" dirty="0" smtClean="0">
                  <a:solidFill>
                    <a:srgbClr val="FF0000"/>
                  </a:solidFill>
                  <a:sym typeface="Apple Chancery"/>
                </a:rPr>
                <a:t>State Expertise </a:t>
              </a: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(Sept. 2013).</a:t>
              </a:r>
              <a:endParaRPr kumimoji="1" lang="en-US" altLang="ru-RU" sz="2000" b="1" dirty="0">
                <a:solidFill>
                  <a:srgbClr val="FF0000"/>
                </a:solidFill>
                <a:sym typeface="Apple Chancer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7ED42CE1-F539-45E6-AA55-FFF6D487FAA0}" type="slidenum">
              <a:rPr lang="ru-RU" altLang="ru-RU" sz="1200" smtClean="0"/>
              <a:pPr eaLnBrk="0" hangingPunct="0"/>
              <a:t>4</a:t>
            </a:fld>
            <a:endParaRPr lang="ru-RU" altLang="ru-RU" sz="120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9524" y="-19050"/>
            <a:ext cx="9145588" cy="6403975"/>
            <a:chOff x="9524" y="-19050"/>
            <a:chExt cx="9145588" cy="6403975"/>
          </a:xfrm>
        </p:grpSpPr>
        <p:sp>
          <p:nvSpPr>
            <p:cNvPr id="11278" name="Rectangle 12"/>
            <p:cNvSpPr>
              <a:spLocks noChangeArrowheads="1"/>
            </p:cNvSpPr>
            <p:nvPr/>
          </p:nvSpPr>
          <p:spPr bwMode="auto">
            <a:xfrm>
              <a:off x="1933575" y="5238734"/>
              <a:ext cx="203200" cy="258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79" name="Rectangle 20"/>
            <p:cNvSpPr>
              <a:spLocks noChangeArrowheads="1"/>
            </p:cNvSpPr>
            <p:nvPr/>
          </p:nvSpPr>
          <p:spPr bwMode="auto">
            <a:xfrm>
              <a:off x="2071688" y="3716299"/>
              <a:ext cx="500063" cy="2889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80" name="Text Box 21"/>
            <p:cNvSpPr txBox="1">
              <a:spLocks noChangeArrowheads="1"/>
            </p:cNvSpPr>
            <p:nvPr/>
          </p:nvSpPr>
          <p:spPr bwMode="auto">
            <a:xfrm>
              <a:off x="2046288" y="5184758"/>
              <a:ext cx="1741488" cy="368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>
                  <a:solidFill>
                    <a:srgbClr val="008000"/>
                  </a:solidFill>
                </a:rPr>
                <a:t>SIS-18 (GSI)</a:t>
              </a:r>
              <a:endParaRPr lang="ru-RU" altLang="ru-RU" sz="1800" b="1">
                <a:solidFill>
                  <a:srgbClr val="008000"/>
                </a:solidFill>
              </a:endParaRPr>
            </a:p>
          </p:txBody>
        </p:sp>
        <p:sp>
          <p:nvSpPr>
            <p:cNvPr id="11281" name="Rectangle 22"/>
            <p:cNvSpPr>
              <a:spLocks noChangeArrowheads="1"/>
            </p:cNvSpPr>
            <p:nvPr/>
          </p:nvSpPr>
          <p:spPr bwMode="auto">
            <a:xfrm>
              <a:off x="2597150" y="3695661"/>
              <a:ext cx="2728913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Nuclotron-M (JINR)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sp>
          <p:nvSpPr>
            <p:cNvPr id="11282" name="Rectangle 37"/>
            <p:cNvSpPr>
              <a:spLocks noChangeArrowheads="1"/>
            </p:cNvSpPr>
            <p:nvPr/>
          </p:nvSpPr>
          <p:spPr bwMode="auto">
            <a:xfrm>
              <a:off x="2993821" y="4451322"/>
              <a:ext cx="1771854" cy="28734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83" name="Rectangle 38"/>
            <p:cNvSpPr>
              <a:spLocks noChangeArrowheads="1"/>
            </p:cNvSpPr>
            <p:nvPr/>
          </p:nvSpPr>
          <p:spPr bwMode="auto">
            <a:xfrm>
              <a:off x="4770437" y="4421159"/>
              <a:ext cx="2900363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SPS (NA-49/61, CERN)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sp>
          <p:nvSpPr>
            <p:cNvPr id="11284" name="Rectangle 39"/>
            <p:cNvSpPr>
              <a:spLocks noChangeArrowheads="1"/>
            </p:cNvSpPr>
            <p:nvPr/>
          </p:nvSpPr>
          <p:spPr bwMode="auto">
            <a:xfrm flipH="1">
              <a:off x="2513013" y="4835503"/>
              <a:ext cx="515938" cy="2889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85" name="Rectangle 40"/>
            <p:cNvSpPr>
              <a:spLocks noChangeArrowheads="1"/>
            </p:cNvSpPr>
            <p:nvPr/>
          </p:nvSpPr>
          <p:spPr bwMode="auto">
            <a:xfrm>
              <a:off x="3010694" y="4783686"/>
              <a:ext cx="180498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AGS (BNL)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sp>
          <p:nvSpPr>
            <p:cNvPr id="11286" name="Rectangle 46"/>
            <p:cNvSpPr>
              <a:spLocks noChangeArrowheads="1"/>
            </p:cNvSpPr>
            <p:nvPr/>
          </p:nvSpPr>
          <p:spPr bwMode="auto">
            <a:xfrm flipH="1">
              <a:off x="1946275" y="2718789"/>
              <a:ext cx="300038" cy="288929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87" name="Rectangle 47"/>
            <p:cNvSpPr>
              <a:spLocks noChangeArrowheads="1"/>
            </p:cNvSpPr>
            <p:nvPr/>
          </p:nvSpPr>
          <p:spPr bwMode="auto">
            <a:xfrm>
              <a:off x="2174875" y="2667989"/>
              <a:ext cx="3790950" cy="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dirty="0">
                  <a:solidFill>
                    <a:srgbClr val="0000CC"/>
                  </a:solidFill>
                </a:rPr>
                <a:t>Booster NICA (JINR) </a:t>
              </a:r>
              <a:r>
                <a:rPr lang="en-US" altLang="ru-RU" b="1" dirty="0" smtClean="0">
                  <a:solidFill>
                    <a:srgbClr val="0000CC"/>
                  </a:solidFill>
                </a:rPr>
                <a:t>2017</a:t>
              </a:r>
              <a:endParaRPr lang="ru-RU" altLang="ru-RU" b="1" dirty="0">
                <a:solidFill>
                  <a:srgbClr val="0000CC"/>
                </a:solidFill>
              </a:endParaRPr>
            </a:p>
          </p:txBody>
        </p:sp>
        <p:sp>
          <p:nvSpPr>
            <p:cNvPr id="42057" name="Rectangle 48"/>
            <p:cNvSpPr>
              <a:spLocks noChangeArrowheads="1"/>
            </p:cNvSpPr>
            <p:nvPr/>
          </p:nvSpPr>
          <p:spPr bwMode="auto">
            <a:xfrm>
              <a:off x="2781655" y="2380648"/>
              <a:ext cx="1433158" cy="26670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0"/>
                  </a:srgbClr>
                </a:gs>
                <a:gs pos="45000">
                  <a:srgbClr val="FF0000"/>
                </a:gs>
                <a:gs pos="1000">
                  <a:srgbClr val="FFFF00"/>
                </a:gs>
              </a:gsLst>
              <a:lin ang="0" scaled="1"/>
            </a:gra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sz="1200" smtClean="0">
                <a:latin typeface="Tahoma" pitchFamily="34" charset="0"/>
              </a:endParaRPr>
            </a:p>
          </p:txBody>
        </p:sp>
        <p:sp>
          <p:nvSpPr>
            <p:cNvPr id="11291" name="Rectangle 49"/>
            <p:cNvSpPr>
              <a:spLocks noChangeArrowheads="1"/>
            </p:cNvSpPr>
            <p:nvPr/>
          </p:nvSpPr>
          <p:spPr bwMode="auto">
            <a:xfrm>
              <a:off x="4259263" y="2328259"/>
              <a:ext cx="177323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FF0000"/>
                  </a:solidFill>
                </a:rPr>
                <a:t>NICA (JINR)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11292" name="Rectangle 50"/>
            <p:cNvSpPr>
              <a:spLocks noChangeArrowheads="1"/>
            </p:cNvSpPr>
            <p:nvPr/>
          </p:nvSpPr>
          <p:spPr bwMode="auto">
            <a:xfrm>
              <a:off x="2109788" y="1855177"/>
              <a:ext cx="987425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93" name="Rectangle 53"/>
            <p:cNvSpPr>
              <a:spLocks noChangeArrowheads="1"/>
            </p:cNvSpPr>
            <p:nvPr/>
          </p:nvSpPr>
          <p:spPr bwMode="auto">
            <a:xfrm>
              <a:off x="3048149" y="1829322"/>
              <a:ext cx="2490788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00CC"/>
                  </a:solidFill>
                </a:rPr>
                <a:t>SIS-100</a:t>
              </a:r>
              <a:r>
                <a:rPr lang="ru-RU" altLang="ru-RU" b="1">
                  <a:solidFill>
                    <a:srgbClr val="0000CC"/>
                  </a:solidFill>
                </a:rPr>
                <a:t> (</a:t>
              </a:r>
              <a:r>
                <a:rPr lang="en-US" altLang="ru-RU" b="1">
                  <a:solidFill>
                    <a:srgbClr val="0000CC"/>
                  </a:solidFill>
                </a:rPr>
                <a:t>FAIR)</a:t>
              </a:r>
            </a:p>
          </p:txBody>
        </p:sp>
        <p:sp>
          <p:nvSpPr>
            <p:cNvPr id="11294" name="Rectangle 54"/>
            <p:cNvSpPr>
              <a:spLocks noChangeArrowheads="1"/>
            </p:cNvSpPr>
            <p:nvPr/>
          </p:nvSpPr>
          <p:spPr bwMode="auto">
            <a:xfrm>
              <a:off x="3084513" y="1390032"/>
              <a:ext cx="792162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295" name="Rectangle 55"/>
            <p:cNvSpPr>
              <a:spLocks noChangeArrowheads="1"/>
            </p:cNvSpPr>
            <p:nvPr/>
          </p:nvSpPr>
          <p:spPr bwMode="auto">
            <a:xfrm>
              <a:off x="3862387" y="1343994"/>
              <a:ext cx="2149475" cy="36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dirty="0">
                  <a:solidFill>
                    <a:srgbClr val="0000CC"/>
                  </a:solidFill>
                </a:rPr>
                <a:t>SIS-300</a:t>
              </a:r>
              <a:r>
                <a:rPr lang="ru-RU" altLang="ru-RU" b="1" dirty="0">
                  <a:solidFill>
                    <a:srgbClr val="0000CC"/>
                  </a:solidFill>
                </a:rPr>
                <a:t> (</a:t>
              </a:r>
              <a:r>
                <a:rPr lang="en-US" altLang="ru-RU" b="1" dirty="0">
                  <a:solidFill>
                    <a:srgbClr val="0000CC"/>
                  </a:solidFill>
                </a:rPr>
                <a:t>FAIR)</a:t>
              </a:r>
            </a:p>
          </p:txBody>
        </p:sp>
        <p:grpSp>
          <p:nvGrpSpPr>
            <p:cNvPr id="11296" name="Группа 75"/>
            <p:cNvGrpSpPr>
              <a:grpSpLocks/>
            </p:cNvGrpSpPr>
            <p:nvPr/>
          </p:nvGrpSpPr>
          <p:grpSpPr bwMode="auto">
            <a:xfrm>
              <a:off x="873125" y="5553067"/>
              <a:ext cx="8128000" cy="482690"/>
              <a:chOff x="827088" y="5732463"/>
              <a:chExt cx="8281985" cy="481171"/>
            </a:xfrm>
          </p:grpSpPr>
          <p:grpSp>
            <p:nvGrpSpPr>
              <p:cNvPr id="11321" name="Группа 73"/>
              <p:cNvGrpSpPr>
                <a:grpSpLocks/>
              </p:cNvGrpSpPr>
              <p:nvPr/>
            </p:nvGrpSpPr>
            <p:grpSpPr bwMode="auto">
              <a:xfrm>
                <a:off x="827088" y="5732463"/>
                <a:ext cx="8281985" cy="288925"/>
                <a:chOff x="827088" y="5732463"/>
                <a:chExt cx="8281985" cy="288925"/>
              </a:xfrm>
            </p:grpSpPr>
            <p:sp>
              <p:nvSpPr>
                <p:cNvPr id="11332" name="Line 6"/>
                <p:cNvSpPr>
                  <a:spLocks noChangeShapeType="1"/>
                </p:cNvSpPr>
                <p:nvPr/>
              </p:nvSpPr>
              <p:spPr bwMode="auto">
                <a:xfrm>
                  <a:off x="844550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3" name="Line 7"/>
                <p:cNvSpPr>
                  <a:spLocks noChangeShapeType="1"/>
                </p:cNvSpPr>
                <p:nvPr/>
              </p:nvSpPr>
              <p:spPr bwMode="auto">
                <a:xfrm>
                  <a:off x="4065588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4" name="Line 8"/>
                <p:cNvSpPr>
                  <a:spLocks noChangeShapeType="1"/>
                </p:cNvSpPr>
                <p:nvPr/>
              </p:nvSpPr>
              <p:spPr bwMode="auto">
                <a:xfrm>
                  <a:off x="1835150" y="5768975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5" name="Line 9"/>
                <p:cNvSpPr>
                  <a:spLocks noChangeShapeType="1"/>
                </p:cNvSpPr>
                <p:nvPr/>
              </p:nvSpPr>
              <p:spPr bwMode="auto">
                <a:xfrm>
                  <a:off x="277177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6" name="Line 10"/>
                <p:cNvSpPr>
                  <a:spLocks noChangeShapeType="1"/>
                </p:cNvSpPr>
                <p:nvPr/>
              </p:nvSpPr>
              <p:spPr bwMode="auto">
                <a:xfrm>
                  <a:off x="7304088" y="5734050"/>
                  <a:ext cx="0" cy="28733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7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827088" y="5735851"/>
                  <a:ext cx="8281985" cy="2201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8" name="Line 9"/>
                <p:cNvSpPr>
                  <a:spLocks noChangeShapeType="1"/>
                </p:cNvSpPr>
                <p:nvPr/>
              </p:nvSpPr>
              <p:spPr bwMode="auto">
                <a:xfrm>
                  <a:off x="3348038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39" name="Line 9"/>
                <p:cNvSpPr>
                  <a:spLocks noChangeShapeType="1"/>
                </p:cNvSpPr>
                <p:nvPr/>
              </p:nvSpPr>
              <p:spPr bwMode="auto">
                <a:xfrm>
                  <a:off x="3779838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40" name="Line 8"/>
                <p:cNvSpPr>
                  <a:spLocks noChangeShapeType="1"/>
                </p:cNvSpPr>
                <p:nvPr/>
              </p:nvSpPr>
              <p:spPr bwMode="auto">
                <a:xfrm>
                  <a:off x="50768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41" name="Line 9"/>
                <p:cNvSpPr>
                  <a:spLocks noChangeShapeType="1"/>
                </p:cNvSpPr>
                <p:nvPr/>
              </p:nvSpPr>
              <p:spPr bwMode="auto">
                <a:xfrm>
                  <a:off x="6011863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42" name="Line 9"/>
                <p:cNvSpPr>
                  <a:spLocks noChangeShapeType="1"/>
                </p:cNvSpPr>
                <p:nvPr/>
              </p:nvSpPr>
              <p:spPr bwMode="auto">
                <a:xfrm>
                  <a:off x="65881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43" name="Line 9"/>
                <p:cNvSpPr>
                  <a:spLocks noChangeShapeType="1"/>
                </p:cNvSpPr>
                <p:nvPr/>
              </p:nvSpPr>
              <p:spPr bwMode="auto">
                <a:xfrm>
                  <a:off x="7019925" y="5732463"/>
                  <a:ext cx="0" cy="180975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1322" name="Группа 74"/>
              <p:cNvGrpSpPr>
                <a:grpSpLocks/>
              </p:cNvGrpSpPr>
              <p:nvPr/>
            </p:nvGrpSpPr>
            <p:grpSpPr bwMode="auto">
              <a:xfrm>
                <a:off x="1692275" y="5777177"/>
                <a:ext cx="7309551" cy="436457"/>
                <a:chOff x="1692275" y="5777177"/>
                <a:chExt cx="7309551" cy="436457"/>
              </a:xfrm>
            </p:grpSpPr>
            <p:sp>
              <p:nvSpPr>
                <p:cNvPr id="11323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1692275" y="5876925"/>
                  <a:ext cx="358854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2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4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2627519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4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5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3203909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6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6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3635804" y="5876925"/>
                  <a:ext cx="36044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8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7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4860037" y="5876925"/>
                  <a:ext cx="504936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20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8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5796869" y="5876925"/>
                  <a:ext cx="574802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40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29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6371671" y="5878506"/>
                  <a:ext cx="431895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60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30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6803566" y="5876925"/>
                  <a:ext cx="647843" cy="33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r>
                    <a:rPr lang="en-US" altLang="ru-RU" sz="1600">
                      <a:latin typeface="Tahoma" pitchFamily="34" charset="0"/>
                    </a:rPr>
                    <a:t>80</a:t>
                  </a:r>
                  <a:endParaRPr lang="ru-RU" altLang="ru-RU" sz="1600">
                    <a:latin typeface="Tahoma" pitchFamily="34" charset="0"/>
                  </a:endParaRPr>
                </a:p>
              </p:txBody>
            </p:sp>
            <p:sp>
              <p:nvSpPr>
                <p:cNvPr id="11331" name="TextBox 72"/>
                <p:cNvSpPr txBox="1">
                  <a:spLocks noChangeArrowheads="1"/>
                </p:cNvSpPr>
                <p:nvPr/>
              </p:nvSpPr>
              <p:spPr bwMode="auto">
                <a:xfrm>
                  <a:off x="7653741" y="5777177"/>
                  <a:ext cx="1348085" cy="36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r"/>
                  <a:r>
                    <a:rPr lang="en-US" altLang="ru-RU" sz="1800" b="1">
                      <a:latin typeface="Arial" pitchFamily="34" charset="0"/>
                      <a:cs typeface="Arial" pitchFamily="34" charset="0"/>
                    </a:rPr>
                    <a:t>for Au+Au</a:t>
                  </a:r>
                  <a:endParaRPr lang="ru-RU" altLang="ru-RU" sz="18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1297" name="TextBox 74"/>
            <p:cNvSpPr txBox="1">
              <a:spLocks noChangeArrowheads="1"/>
            </p:cNvSpPr>
            <p:nvPr/>
          </p:nvSpPr>
          <p:spPr bwMode="auto">
            <a:xfrm flipH="1">
              <a:off x="730250" y="5910256"/>
              <a:ext cx="360363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>
                  <a:latin typeface="Tahoma" pitchFamily="34" charset="0"/>
                </a:rPr>
                <a:t>1</a:t>
              </a:r>
              <a:endParaRPr lang="ru-RU" altLang="ru-RU" sz="2000">
                <a:latin typeface="Tahoma" pitchFamily="34" charset="0"/>
              </a:endParaRPr>
            </a:p>
          </p:txBody>
        </p:sp>
        <p:sp>
          <p:nvSpPr>
            <p:cNvPr id="11298" name="TextBox 75"/>
            <p:cNvSpPr txBox="1">
              <a:spLocks noChangeArrowheads="1"/>
            </p:cNvSpPr>
            <p:nvPr/>
          </p:nvSpPr>
          <p:spPr bwMode="auto">
            <a:xfrm>
              <a:off x="3897313" y="5948357"/>
              <a:ext cx="503238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>
                  <a:latin typeface="Tahoma" pitchFamily="34" charset="0"/>
                </a:rPr>
                <a:t>10</a:t>
              </a:r>
              <a:endParaRPr lang="ru-RU" altLang="ru-RU" sz="2000">
                <a:latin typeface="Tahoma" pitchFamily="34" charset="0"/>
              </a:endParaRPr>
            </a:p>
          </p:txBody>
        </p:sp>
        <p:sp>
          <p:nvSpPr>
            <p:cNvPr id="11299" name="TextBox 76"/>
            <p:cNvSpPr txBox="1">
              <a:spLocks noChangeArrowheads="1"/>
            </p:cNvSpPr>
            <p:nvPr/>
          </p:nvSpPr>
          <p:spPr bwMode="auto">
            <a:xfrm>
              <a:off x="7065962" y="5988044"/>
              <a:ext cx="811213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/>
                <a:t>10</a:t>
              </a:r>
              <a:r>
                <a:rPr lang="en-US" altLang="ru-RU" sz="2000" baseline="30000"/>
                <a:t>2</a:t>
              </a:r>
              <a:endParaRPr lang="ru-RU" altLang="ru-RU" sz="2000"/>
            </a:p>
          </p:txBody>
        </p:sp>
        <p:sp>
          <p:nvSpPr>
            <p:cNvPr id="11300" name="Text Box 41"/>
            <p:cNvSpPr txBox="1">
              <a:spLocks noChangeArrowheads="1"/>
            </p:cNvSpPr>
            <p:nvPr/>
          </p:nvSpPr>
          <p:spPr bwMode="auto">
            <a:xfrm>
              <a:off x="9524" y="-19050"/>
              <a:ext cx="6391275" cy="9048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ru-RU" sz="2400" b="1" dirty="0" smtClean="0">
                  <a:solidFill>
                    <a:srgbClr val="0033CC"/>
                  </a:solidFill>
                </a:rPr>
                <a:t>1a.Heavy Ion Accelerators </a:t>
              </a:r>
              <a:r>
                <a:rPr lang="en-US" altLang="ru-RU" sz="2400" b="1" dirty="0" smtClean="0">
                  <a:solidFill>
                    <a:srgbClr val="FF0000"/>
                  </a:solidFill>
                </a:rPr>
                <a:t>&amp; Colliders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ru-RU" sz="2400" b="1" dirty="0">
                  <a:solidFill>
                    <a:srgbClr val="0000CC"/>
                  </a:solidFill>
                </a:rPr>
                <a:t>i</a:t>
              </a:r>
              <a:r>
                <a:rPr lang="en-US" altLang="ru-RU" sz="2400" b="1" dirty="0" smtClean="0">
                  <a:solidFill>
                    <a:srgbClr val="0000CC"/>
                  </a:solidFill>
                </a:rPr>
                <a:t>n NICA Energy Range</a:t>
              </a:r>
              <a:endParaRPr lang="ru-RU" altLang="ru-RU" sz="800" b="1" dirty="0">
                <a:solidFill>
                  <a:srgbClr val="0000CC"/>
                </a:solidFill>
              </a:endParaRPr>
            </a:p>
          </p:txBody>
        </p:sp>
        <p:sp>
          <p:nvSpPr>
            <p:cNvPr id="11301" name="Line 4"/>
            <p:cNvSpPr>
              <a:spLocks noChangeShapeType="1"/>
            </p:cNvSpPr>
            <p:nvPr/>
          </p:nvSpPr>
          <p:spPr bwMode="auto">
            <a:xfrm>
              <a:off x="9525" y="3150440"/>
              <a:ext cx="6211093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02" name="Text Box 159"/>
            <p:cNvSpPr txBox="1">
              <a:spLocks noChangeArrowheads="1"/>
            </p:cNvSpPr>
            <p:nvPr/>
          </p:nvSpPr>
          <p:spPr bwMode="auto">
            <a:xfrm>
              <a:off x="3131780" y="2328259"/>
              <a:ext cx="6976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 dirty="0" smtClean="0">
                  <a:solidFill>
                    <a:schemeClr val="bg1"/>
                  </a:solidFill>
                  <a:latin typeface="Times New Roman" pitchFamily="18" charset="0"/>
                </a:rPr>
                <a:t>201</a:t>
              </a:r>
              <a:r>
                <a:rPr lang="ru-RU" altLang="ru-RU" sz="2000" b="1" dirty="0" smtClean="0">
                  <a:solidFill>
                    <a:schemeClr val="bg1"/>
                  </a:solidFill>
                  <a:latin typeface="Times New Roman" pitchFamily="18" charset="0"/>
                </a:rPr>
                <a:t>9</a:t>
              </a:r>
              <a:endParaRPr lang="ru-RU" altLang="ru-RU" sz="20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303" name="Rectangle 160"/>
            <p:cNvSpPr>
              <a:spLocks noChangeArrowheads="1"/>
            </p:cNvSpPr>
            <p:nvPr/>
          </p:nvSpPr>
          <p:spPr bwMode="auto">
            <a:xfrm>
              <a:off x="2278063" y="1781735"/>
              <a:ext cx="806450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000" b="1">
                  <a:solidFill>
                    <a:schemeClr val="bg1"/>
                  </a:solidFill>
                  <a:latin typeface="Times New Roman" pitchFamily="18" charset="0"/>
                </a:rPr>
                <a:t>2019</a:t>
              </a:r>
              <a:endParaRPr lang="ru-RU" altLang="ru-RU" sz="20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304" name="Rectangle 161"/>
            <p:cNvSpPr>
              <a:spLocks noChangeArrowheads="1"/>
            </p:cNvSpPr>
            <p:nvPr/>
          </p:nvSpPr>
          <p:spPr bwMode="auto">
            <a:xfrm>
              <a:off x="3128963" y="1313831"/>
              <a:ext cx="784225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000" b="1" dirty="0">
                  <a:solidFill>
                    <a:schemeClr val="bg1"/>
                  </a:solidFill>
                  <a:latin typeface="Times New Roman" pitchFamily="18" charset="0"/>
                </a:rPr>
                <a:t>20??</a:t>
              </a:r>
              <a:endParaRPr lang="ru-RU" altLang="ru-RU" sz="20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305" name="TextBox 72"/>
            <p:cNvSpPr txBox="1">
              <a:spLocks noChangeArrowheads="1"/>
            </p:cNvSpPr>
            <p:nvPr/>
          </p:nvSpPr>
          <p:spPr bwMode="auto">
            <a:xfrm>
              <a:off x="7653337" y="5173646"/>
              <a:ext cx="1500188" cy="39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b="1">
                  <a:latin typeface="Arial" pitchFamily="34" charset="0"/>
                  <a:cs typeface="Arial" pitchFamily="34" charset="0"/>
                </a:rPr>
                <a:t>√S</a:t>
              </a:r>
              <a:r>
                <a:rPr lang="en-US" altLang="ru-RU" sz="2000" b="1" baseline="-25000">
                  <a:latin typeface="Arial" pitchFamily="34" charset="0"/>
                  <a:cs typeface="Arial" pitchFamily="34" charset="0"/>
                </a:rPr>
                <a:t>NN</a:t>
              </a:r>
              <a:r>
                <a:rPr lang="en-US" altLang="ru-RU" sz="2000" b="1">
                  <a:latin typeface="Arial" pitchFamily="34" charset="0"/>
                  <a:cs typeface="Arial" pitchFamily="34" charset="0"/>
                </a:rPr>
                <a:t>, GeV  </a:t>
              </a:r>
              <a:endParaRPr lang="ru-RU" altLang="ru-RU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ectangle 71"/>
            <p:cNvSpPr>
              <a:spLocks noChangeArrowheads="1"/>
            </p:cNvSpPr>
            <p:nvPr/>
          </p:nvSpPr>
          <p:spPr bwMode="auto">
            <a:xfrm>
              <a:off x="6172200" y="-1587"/>
              <a:ext cx="2971800" cy="31432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200">
                <a:noFill/>
                <a:latin typeface="Tahoma" pitchFamily="34" charset="0"/>
              </a:endParaRPr>
            </a:p>
          </p:txBody>
        </p:sp>
        <p:sp>
          <p:nvSpPr>
            <p:cNvPr id="11307" name="Rectangle 165"/>
            <p:cNvSpPr>
              <a:spLocks noChangeArrowheads="1"/>
            </p:cNvSpPr>
            <p:nvPr/>
          </p:nvSpPr>
          <p:spPr bwMode="auto">
            <a:xfrm>
              <a:off x="6792912" y="1002522"/>
              <a:ext cx="287338" cy="287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11308" name="Text Box 166"/>
            <p:cNvSpPr txBox="1">
              <a:spLocks noChangeArrowheads="1"/>
            </p:cNvSpPr>
            <p:nvPr/>
          </p:nvSpPr>
          <p:spPr bwMode="auto">
            <a:xfrm>
              <a:off x="6159499" y="18258"/>
              <a:ext cx="1609725" cy="8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 b="1" i="1" dirty="0">
                  <a:solidFill>
                    <a:srgbClr val="000066"/>
                  </a:solidFill>
                </a:rPr>
                <a:t>Fixed target:</a:t>
              </a:r>
            </a:p>
            <a:p>
              <a:r>
                <a:rPr lang="en-US" altLang="ru-RU" sz="1600" b="1" i="1" dirty="0">
                  <a:solidFill>
                    <a:srgbClr val="000066"/>
                  </a:solidFill>
                </a:rPr>
                <a:t>L</a:t>
              </a:r>
              <a:r>
                <a:rPr lang="ru-RU" altLang="ru-RU" sz="1600" b="1" i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i="1" dirty="0">
                  <a:solidFill>
                    <a:srgbClr val="000066"/>
                  </a:solidFill>
                </a:rPr>
                <a:t>-</a:t>
              </a:r>
              <a:r>
                <a:rPr lang="ru-RU" altLang="ru-RU" sz="1600" b="1" i="1" dirty="0">
                  <a:solidFill>
                    <a:srgbClr val="000066"/>
                  </a:solidFill>
                </a:rPr>
                <a:t> </a:t>
              </a:r>
              <a:r>
                <a:rPr lang="en-US" altLang="ru-RU" sz="1600" b="1" i="1" dirty="0">
                  <a:solidFill>
                    <a:srgbClr val="000066"/>
                  </a:solidFill>
                </a:rPr>
                <a:t>limited by</a:t>
              </a:r>
            </a:p>
            <a:p>
              <a:r>
                <a:rPr lang="en-US" altLang="ru-RU" sz="1600" b="1" i="1" dirty="0">
                  <a:solidFill>
                    <a:srgbClr val="000066"/>
                  </a:solidFill>
                </a:rPr>
                <a:t>detectors </a:t>
              </a:r>
              <a:endParaRPr lang="ru-RU" altLang="ru-RU" sz="1600" b="1" i="1" dirty="0">
                <a:solidFill>
                  <a:srgbClr val="000066"/>
                </a:solidFill>
              </a:endParaRPr>
            </a:p>
          </p:txBody>
        </p:sp>
        <p:sp>
          <p:nvSpPr>
            <p:cNvPr id="11309" name="Rectangle 167"/>
            <p:cNvSpPr>
              <a:spLocks noChangeArrowheads="1"/>
            </p:cNvSpPr>
            <p:nvPr/>
          </p:nvSpPr>
          <p:spPr bwMode="auto">
            <a:xfrm>
              <a:off x="7758112" y="11907"/>
              <a:ext cx="1397000" cy="8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 i="1" dirty="0">
                  <a:solidFill>
                    <a:srgbClr val="FF0000"/>
                  </a:solidFill>
                </a:rPr>
                <a:t>Colliders:</a:t>
              </a:r>
              <a:r>
                <a:rPr lang="ru-RU" altLang="ru-RU" sz="1600" b="1" i="1" dirty="0">
                  <a:solidFill>
                    <a:srgbClr val="FF0000"/>
                  </a:solidFill>
                </a:rPr>
                <a:t> </a:t>
              </a:r>
              <a:r>
                <a:rPr lang="en-US" altLang="ru-RU" sz="1600" b="1" i="1" dirty="0">
                  <a:solidFill>
                    <a:srgbClr val="FF0000"/>
                  </a:solidFill>
                </a:rPr>
                <a:t>scale of  L,</a:t>
              </a:r>
            </a:p>
            <a:p>
              <a:pPr algn="r"/>
              <a:r>
                <a:rPr lang="en-US" altLang="ru-RU" sz="1600" b="1" i="1" dirty="0">
                  <a:solidFill>
                    <a:srgbClr val="FF0000"/>
                  </a:solidFill>
                </a:rPr>
                <a:t>in  cm</a:t>
              </a:r>
              <a:r>
                <a:rPr lang="en-US" altLang="ru-RU" sz="1600" b="1" i="1" baseline="30000" dirty="0">
                  <a:solidFill>
                    <a:srgbClr val="FF0000"/>
                  </a:solidFill>
                </a:rPr>
                <a:t>-</a:t>
              </a:r>
              <a:r>
                <a:rPr lang="ru-RU" altLang="ru-RU" sz="1600" b="1" i="1" baseline="30000" dirty="0">
                  <a:solidFill>
                    <a:srgbClr val="FF0000"/>
                  </a:solidFill>
                </a:rPr>
                <a:t>2</a:t>
              </a:r>
              <a:r>
                <a:rPr lang="ru-RU" altLang="ru-RU" b="1" i="1" dirty="0">
                  <a:solidFill>
                    <a:srgbClr val="FF0000"/>
                  </a:solidFill>
                  <a:sym typeface="Symbol" pitchFamily="18" charset="2"/>
                </a:rPr>
                <a:t></a:t>
              </a:r>
              <a:r>
                <a:rPr lang="en-US" altLang="ru-RU" sz="1600" b="1" i="1" dirty="0">
                  <a:solidFill>
                    <a:srgbClr val="FF0000"/>
                  </a:solidFill>
                </a:rPr>
                <a:t>s</a:t>
              </a:r>
              <a:r>
                <a:rPr lang="en-US" altLang="ru-RU" b="1" i="1" baseline="30000" dirty="0">
                  <a:solidFill>
                    <a:srgbClr val="FF0000"/>
                  </a:solidFill>
                </a:rPr>
                <a:t>-1</a:t>
              </a:r>
              <a:endParaRPr lang="ru-RU" altLang="ru-RU" b="1" i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310" name="Rectangle 167"/>
            <p:cNvSpPr>
              <a:spLocks noChangeArrowheads="1"/>
            </p:cNvSpPr>
            <p:nvPr/>
          </p:nvSpPr>
          <p:spPr bwMode="auto">
            <a:xfrm>
              <a:off x="8088312" y="892982"/>
              <a:ext cx="762000" cy="225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ru-RU" i="1"/>
                <a:t>10</a:t>
              </a:r>
              <a:r>
                <a:rPr lang="en-US" altLang="ru-RU" i="1" baseline="30000"/>
                <a:t>27</a:t>
              </a:r>
            </a:p>
            <a:p>
              <a:endParaRPr lang="en-US" altLang="ru-RU" i="1" baseline="30000"/>
            </a:p>
            <a:p>
              <a:endParaRPr lang="en-US" altLang="ru-RU" i="1"/>
            </a:p>
            <a:p>
              <a:pPr>
                <a:spcAft>
                  <a:spcPts val="600"/>
                </a:spcAft>
              </a:pPr>
              <a:r>
                <a:rPr lang="en-US" altLang="ru-RU" i="1"/>
                <a:t>10</a:t>
              </a:r>
              <a:r>
                <a:rPr lang="en-US" altLang="ru-RU" i="1" baseline="30000"/>
                <a:t>25</a:t>
              </a:r>
            </a:p>
            <a:p>
              <a:endParaRPr lang="en-US" altLang="ru-RU" i="1"/>
            </a:p>
            <a:p>
              <a:endParaRPr lang="en-US" altLang="ru-RU" i="1"/>
            </a:p>
            <a:p>
              <a:r>
                <a:rPr lang="en-US" altLang="ru-RU" i="1"/>
                <a:t>10</a:t>
              </a:r>
              <a:r>
                <a:rPr lang="en-US" altLang="ru-RU" i="1" baseline="30000"/>
                <a:t>23</a:t>
              </a:r>
            </a:p>
            <a:p>
              <a:endParaRPr lang="ru-RU" altLang="ru-RU" i="1" baseline="30000"/>
            </a:p>
          </p:txBody>
        </p:sp>
        <p:sp>
          <p:nvSpPr>
            <p:cNvPr id="77" name="AutoShape 10"/>
            <p:cNvSpPr>
              <a:spLocks noChangeAspect="1" noChangeArrowheads="1"/>
            </p:cNvSpPr>
            <p:nvPr/>
          </p:nvSpPr>
          <p:spPr bwMode="auto">
            <a:xfrm>
              <a:off x="2713632" y="753536"/>
              <a:ext cx="32702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2000" b="1" u="sng" dirty="0">
                  <a:solidFill>
                    <a:srgbClr val="0033CC"/>
                  </a:solidFill>
                </a:rPr>
                <a:t>Future HI Machines</a:t>
              </a:r>
              <a:r>
                <a:rPr lang="en-US" sz="2800" b="1" u="sng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en-US" sz="1200" b="1" i="1" u="sng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grpSp>
          <p:nvGrpSpPr>
            <p:cNvPr id="11312" name="Group 124"/>
            <p:cNvGrpSpPr>
              <a:grpSpLocks/>
            </p:cNvGrpSpPr>
            <p:nvPr/>
          </p:nvGrpSpPr>
          <p:grpSpPr bwMode="auto">
            <a:xfrm>
              <a:off x="3025776" y="3941727"/>
              <a:ext cx="6127750" cy="641359"/>
              <a:chOff x="1900" y="2448"/>
              <a:chExt cx="3860" cy="404"/>
            </a:xfrm>
          </p:grpSpPr>
          <p:sp>
            <p:nvSpPr>
              <p:cNvPr id="11317" name="Rectangle 41"/>
              <p:cNvSpPr>
                <a:spLocks noChangeArrowheads="1"/>
              </p:cNvSpPr>
              <p:nvPr/>
            </p:nvSpPr>
            <p:spPr bwMode="auto">
              <a:xfrm>
                <a:off x="1906" y="2532"/>
                <a:ext cx="3275" cy="170"/>
              </a:xfrm>
              <a:prstGeom prst="rect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FF33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altLang="ru-RU" sz="1200">
                  <a:latin typeface="Tahoma" pitchFamily="34" charset="0"/>
                </a:endParaRPr>
              </a:p>
            </p:txBody>
          </p:sp>
          <p:sp>
            <p:nvSpPr>
              <p:cNvPr id="11318" name="Rectangle 42"/>
              <p:cNvSpPr>
                <a:spLocks noChangeArrowheads="1"/>
              </p:cNvSpPr>
              <p:nvPr/>
            </p:nvSpPr>
            <p:spPr bwMode="auto">
              <a:xfrm>
                <a:off x="5221" y="2448"/>
                <a:ext cx="539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n-US" altLang="ru-RU" b="1" dirty="0">
                    <a:solidFill>
                      <a:srgbClr val="008000"/>
                    </a:solidFill>
                  </a:rPr>
                  <a:t>RHIC (BNL)</a:t>
                </a:r>
                <a:endParaRPr lang="ru-RU" altLang="ru-RU" b="1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11319" name="Прямая соединительная линия 79"/>
              <p:cNvCxnSpPr>
                <a:cxnSpLocks noChangeShapeType="1"/>
              </p:cNvCxnSpPr>
              <p:nvPr/>
            </p:nvCxnSpPr>
            <p:spPr bwMode="auto">
              <a:xfrm>
                <a:off x="2677" y="2619"/>
                <a:ext cx="2495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20" name="Прямая соединительная линия 86"/>
              <p:cNvCxnSpPr>
                <a:cxnSpLocks noChangeShapeType="1"/>
              </p:cNvCxnSpPr>
              <p:nvPr/>
            </p:nvCxnSpPr>
            <p:spPr bwMode="auto">
              <a:xfrm flipV="1">
                <a:off x="1900" y="2619"/>
                <a:ext cx="784" cy="1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prstDash val="sysDash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313" name="Rectangle 165"/>
            <p:cNvSpPr>
              <a:spLocks noChangeArrowheads="1"/>
            </p:cNvSpPr>
            <p:nvPr/>
          </p:nvSpPr>
          <p:spPr bwMode="auto">
            <a:xfrm>
              <a:off x="6783387" y="1399402"/>
              <a:ext cx="287338" cy="28734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" name="AutoShape 10"/>
            <p:cNvSpPr>
              <a:spLocks noChangeAspect="1" noChangeArrowheads="1"/>
            </p:cNvSpPr>
            <p:nvPr/>
          </p:nvSpPr>
          <p:spPr bwMode="auto">
            <a:xfrm>
              <a:off x="2452688" y="3141663"/>
              <a:ext cx="33940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2000" b="1" u="sng" dirty="0">
                  <a:solidFill>
                    <a:srgbClr val="008000"/>
                  </a:solidFill>
                </a:rPr>
                <a:t>Existing HI Machines</a:t>
              </a:r>
              <a:r>
                <a:rPr lang="en-US" sz="2800" b="1" u="sng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endParaRPr lang="en-US" sz="1200" b="1" i="1" u="sng" dirty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  <p:sp>
          <p:nvSpPr>
            <p:cNvPr id="11315" name="Text Box 166"/>
            <p:cNvSpPr txBox="1">
              <a:spLocks noChangeArrowheads="1"/>
            </p:cNvSpPr>
            <p:nvPr/>
          </p:nvSpPr>
          <p:spPr bwMode="auto">
            <a:xfrm>
              <a:off x="6192839" y="3131301"/>
              <a:ext cx="2962272" cy="46197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400" b="1" baseline="30000">
                  <a:solidFill>
                    <a:srgbClr val="000066"/>
                  </a:solidFill>
                </a:rPr>
                <a:t>197</a:t>
              </a:r>
              <a:r>
                <a:rPr lang="en-US" altLang="ru-RU" sz="2400" b="1">
                  <a:solidFill>
                    <a:srgbClr val="000066"/>
                  </a:solidFill>
                </a:rPr>
                <a:t>Au</a:t>
              </a:r>
              <a:r>
                <a:rPr lang="en-US" altLang="ru-RU" sz="2400" b="1" baseline="30000">
                  <a:solidFill>
                    <a:srgbClr val="000066"/>
                  </a:solidFill>
                </a:rPr>
                <a:t>79+</a:t>
              </a:r>
              <a:r>
                <a:rPr lang="en-US" altLang="ru-RU" sz="2400" b="1">
                  <a:solidFill>
                    <a:srgbClr val="000066"/>
                  </a:solidFill>
                  <a:sym typeface="Symbol" pitchFamily="18" charset="2"/>
                </a:rPr>
                <a:t></a:t>
              </a:r>
              <a:r>
                <a:rPr lang="en-US" altLang="ru-RU" sz="2400" b="1" baseline="30000">
                  <a:solidFill>
                    <a:srgbClr val="000066"/>
                  </a:solidFill>
                  <a:sym typeface="Apple Chancery"/>
                </a:rPr>
                <a:t>197</a:t>
              </a:r>
              <a:r>
                <a:rPr lang="en-US" altLang="ru-RU" sz="2400" b="1">
                  <a:solidFill>
                    <a:srgbClr val="000066"/>
                  </a:solidFill>
                  <a:sym typeface="Apple Chancery"/>
                </a:rPr>
                <a:t>Au</a:t>
              </a:r>
              <a:r>
                <a:rPr lang="en-US" altLang="ru-RU" sz="2400" b="1" baseline="30000">
                  <a:solidFill>
                    <a:srgbClr val="000066"/>
                  </a:solidFill>
                  <a:sym typeface="Apple Chancery"/>
                </a:rPr>
                <a:t>79+</a:t>
              </a:r>
              <a:endParaRPr lang="en-US" altLang="ru-RU" sz="2400" b="1">
                <a:solidFill>
                  <a:srgbClr val="000066"/>
                </a:solidFill>
                <a:sym typeface="Apple Chancery"/>
              </a:endParaRPr>
            </a:p>
          </p:txBody>
        </p:sp>
        <p:sp>
          <p:nvSpPr>
            <p:cNvPr id="96" name="Rectangle 41"/>
            <p:cNvSpPr>
              <a:spLocks noChangeArrowheads="1"/>
            </p:cNvSpPr>
            <p:nvPr/>
          </p:nvSpPr>
          <p:spPr bwMode="auto">
            <a:xfrm rot="16200000">
              <a:off x="7085218" y="1784446"/>
              <a:ext cx="1867100" cy="269879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FF3300"/>
                </a:gs>
              </a:gsLst>
              <a:lin ang="0" scaled="1"/>
            </a:gra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</p:grpSp>
      <p:grpSp>
        <p:nvGrpSpPr>
          <p:cNvPr id="88" name="Group 139"/>
          <p:cNvGrpSpPr>
            <a:grpSpLocks/>
          </p:cNvGrpSpPr>
          <p:nvPr/>
        </p:nvGrpSpPr>
        <p:grpSpPr bwMode="auto">
          <a:xfrm>
            <a:off x="-26988" y="1287680"/>
            <a:ext cx="4225926" cy="4297363"/>
            <a:chOff x="-9" y="900"/>
            <a:chExt cx="2662" cy="2707"/>
          </a:xfrm>
        </p:grpSpPr>
        <p:sp>
          <p:nvSpPr>
            <p:cNvPr id="95" name="Text Box 118"/>
            <p:cNvSpPr txBox="1">
              <a:spLocks noChangeArrowheads="1"/>
            </p:cNvSpPr>
            <p:nvPr/>
          </p:nvSpPr>
          <p:spPr bwMode="auto">
            <a:xfrm>
              <a:off x="-9" y="900"/>
              <a:ext cx="964" cy="1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Expected region of phase transition at</a:t>
              </a:r>
            </a:p>
            <a:p>
              <a:pPr algn="ctr" eaLnBrk="1" hangingPunct="1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max baryonic density</a:t>
              </a:r>
              <a:endPara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7" name="Rectangle 120"/>
            <p:cNvSpPr>
              <a:spLocks noChangeArrowheads="1"/>
            </p:cNvSpPr>
            <p:nvPr/>
          </p:nvSpPr>
          <p:spPr bwMode="auto">
            <a:xfrm>
              <a:off x="1509" y="900"/>
              <a:ext cx="1144" cy="2707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98" name="AutoShape 122"/>
            <p:cNvSpPr>
              <a:spLocks noChangeArrowheads="1"/>
            </p:cNvSpPr>
            <p:nvPr/>
          </p:nvSpPr>
          <p:spPr bwMode="auto">
            <a:xfrm>
              <a:off x="969" y="1500"/>
              <a:ext cx="501" cy="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3 w 21600"/>
                <a:gd name="T13" fmla="*/ 5400 h 21600"/>
                <a:gd name="T14" fmla="*/ 18884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9" name="Text Box 118"/>
          <p:cNvSpPr txBox="1">
            <a:spLocks noChangeArrowheads="1"/>
          </p:cNvSpPr>
          <p:nvPr/>
        </p:nvSpPr>
        <p:spPr bwMode="auto">
          <a:xfrm>
            <a:off x="-21460" y="3555969"/>
            <a:ext cx="1530350" cy="706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are not alone!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0" name="Rectangle 42"/>
          <p:cNvSpPr>
            <a:spLocks noChangeArrowheads="1"/>
          </p:cNvSpPr>
          <p:nvPr/>
        </p:nvSpPr>
        <p:spPr bwMode="auto">
          <a:xfrm>
            <a:off x="3028449" y="4028527"/>
            <a:ext cx="1647030" cy="36933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ru-RU" b="1" dirty="0" smtClean="0">
                <a:solidFill>
                  <a:srgbClr val="0000CC"/>
                </a:solidFill>
              </a:rPr>
              <a:t>BES @ RHIC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grpSp>
        <p:nvGrpSpPr>
          <p:cNvPr id="10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0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0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FCA9335F-DDB2-4B54-8F4C-65050B880587}" type="slidenum">
              <a:rPr lang="ru-RU" altLang="ru-RU" sz="1200" smtClean="0"/>
              <a:pPr eaLnBrk="0" hangingPunct="0"/>
              <a:t>40</a:t>
            </a:fld>
            <a:endParaRPr lang="ru-RU" altLang="ru-RU" sz="120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108811" y="121113"/>
            <a:ext cx="8901035" cy="5367528"/>
            <a:chOff x="105903" y="-3175"/>
            <a:chExt cx="8901035" cy="5367528"/>
          </a:xfrm>
        </p:grpSpPr>
        <p:sp>
          <p:nvSpPr>
            <p:cNvPr id="64526" name="Rectangle 7"/>
            <p:cNvSpPr>
              <a:spLocks noChangeArrowheads="1"/>
            </p:cNvSpPr>
            <p:nvPr/>
          </p:nvSpPr>
          <p:spPr bwMode="auto">
            <a:xfrm>
              <a:off x="711998" y="-3175"/>
              <a:ext cx="7694663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10. 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Civil engineering – Status and Plans</a:t>
              </a: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05903" y="692305"/>
              <a:ext cx="8901035" cy="46720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marL="342900" indent="-342900" algn="just" eaLnBrk="0" hangingPunct="0">
                <a:lnSpc>
                  <a:spcPct val="120000"/>
                </a:lnSpc>
              </a:pPr>
              <a:r>
                <a:rPr kumimoji="1" lang="en-US" altLang="ru-RU" b="1" dirty="0">
                  <a:solidFill>
                    <a:srgbClr val="000066"/>
                  </a:solidFill>
                  <a:sym typeface="Apple Chancery"/>
                </a:rPr>
                <a:t>	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Contract for the 1</a:t>
              </a:r>
              <a:r>
                <a:rPr kumimoji="1" lang="en-US" altLang="ru-RU" sz="2000" b="1" baseline="30000" dirty="0" smtClean="0">
                  <a:solidFill>
                    <a:srgbClr val="000066"/>
                  </a:solidFill>
                  <a:sym typeface="Apple Chancery"/>
                </a:rPr>
                <a:t>st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phase of the Collider building construction has been signed with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the building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company “</a:t>
              </a:r>
              <a:r>
                <a:rPr kumimoji="1" lang="en-US" altLang="ru-RU" sz="2000" b="1" dirty="0" err="1" smtClean="0">
                  <a:solidFill>
                    <a:srgbClr val="000066"/>
                  </a:solidFill>
                  <a:sym typeface="Apple Chancery"/>
                </a:rPr>
                <a:t>Strabag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”, Austria (</a:t>
              </a:r>
              <a:r>
                <a:rPr kumimoji="1" lang="en-US" altLang="ru-RU" sz="2000" b="1" i="1" dirty="0" smtClean="0">
                  <a:solidFill>
                    <a:srgbClr val="000066"/>
                  </a:solidFill>
                  <a:sym typeface="Apple Chancery"/>
                </a:rPr>
                <a:t>the winner of the tender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).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The 1</a:t>
              </a:r>
              <a:r>
                <a:rPr kumimoji="1" lang="en-US" altLang="ru-RU" sz="2000" b="1" baseline="30000" dirty="0">
                  <a:solidFill>
                    <a:srgbClr val="000066"/>
                  </a:solidFill>
                  <a:sym typeface="Apple Chancery"/>
                </a:rPr>
                <a:t>st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 phase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assumes  preparatory work on NICA site analysis and infrastructure for construction work preparation. Then the 2</a:t>
              </a:r>
              <a:r>
                <a:rPr kumimoji="1" lang="en-US" altLang="ru-RU" sz="2000" b="1" baseline="30000" dirty="0" smtClean="0">
                  <a:solidFill>
                    <a:srgbClr val="000066"/>
                  </a:solidFill>
                  <a:sym typeface="Apple Chancery"/>
                </a:rPr>
                <a:t>nd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phase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– the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building construction works – begin.</a:t>
              </a:r>
            </a:p>
            <a:p>
              <a:pPr marL="342900" indent="-342900" eaLnBrk="0" hangingPunct="0">
                <a:lnSpc>
                  <a:spcPct val="120000"/>
                </a:lnSpc>
              </a:pP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	</a:t>
              </a: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Civil </a:t>
              </a:r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construction duration</a:t>
              </a:r>
              <a:r>
                <a:rPr kumimoji="1" lang="en-US" altLang="ru-RU" sz="2000" b="1" dirty="0">
                  <a:solidFill>
                    <a:srgbClr val="006600"/>
                  </a:solidFill>
                  <a:sym typeface="Apple Chancery"/>
                </a:rPr>
                <a:t> 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is estimated by </a:t>
              </a:r>
              <a:r>
                <a:rPr kumimoji="1" lang="en-US" altLang="ru-RU" sz="2000" b="1" dirty="0" err="1" smtClean="0">
                  <a:solidFill>
                    <a:srgbClr val="000066"/>
                  </a:solidFill>
                  <a:sym typeface="Apple Chancery"/>
                </a:rPr>
                <a:t>Strabag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C</a:t>
              </a:r>
              <a:r>
                <a:rPr kumimoji="1" lang="en-US" altLang="ru-RU" sz="2000" b="1" baseline="30000" dirty="0" smtClean="0">
                  <a:solidFill>
                    <a:srgbClr val="000066"/>
                  </a:solidFill>
                  <a:sym typeface="Apple Chancery"/>
                </a:rPr>
                <a:t>o</a:t>
              </a:r>
              <a:r>
                <a:rPr kumimoji="1" lang="en-US" altLang="ru-RU" sz="2000" b="1" dirty="0" smtClean="0">
                  <a:solidFill>
                    <a:srgbClr val="000066"/>
                  </a:solidFill>
                  <a:sym typeface="Apple Chancery"/>
                </a:rPr>
                <a:t> </a:t>
              </a:r>
              <a:r>
                <a:rPr kumimoji="1" lang="en-US" altLang="ru-RU" sz="2000" b="1" dirty="0">
                  <a:solidFill>
                    <a:srgbClr val="000066"/>
                  </a:solidFill>
                  <a:sym typeface="Apple Chancery"/>
                </a:rPr>
                <a:t>as </a:t>
              </a:r>
              <a:endParaRPr kumimoji="1" lang="en-US" altLang="ru-RU" sz="2000" b="1" dirty="0" smtClean="0">
                <a:solidFill>
                  <a:srgbClr val="000066"/>
                </a:solidFill>
                <a:sym typeface="Apple Chancery"/>
              </a:endParaRPr>
            </a:p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FF0000"/>
                  </a:solidFill>
                  <a:sym typeface="Apple Chancery"/>
                </a:rPr>
                <a:t>42 </a:t>
              </a:r>
              <a:r>
                <a:rPr kumimoji="1" lang="en-US" altLang="ru-RU" sz="2400" b="1" dirty="0">
                  <a:solidFill>
                    <a:srgbClr val="FF0000"/>
                  </a:solidFill>
                  <a:sym typeface="Apple Chancery"/>
                </a:rPr>
                <a:t>months</a:t>
              </a:r>
              <a:r>
                <a:rPr kumimoji="1" lang="en-US" altLang="ru-RU" sz="2400" b="1" dirty="0" smtClean="0">
                  <a:solidFill>
                    <a:srgbClr val="FF0000"/>
                  </a:solidFill>
                  <a:sym typeface="Apple Chancery"/>
                </a:rPr>
                <a:t>!</a:t>
              </a:r>
            </a:p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Beginning of Collider mounting is planned for September 2018</a:t>
              </a:r>
              <a:endParaRPr kumimoji="1" lang="en-US" altLang="ru-RU" sz="2000" b="1" dirty="0">
                <a:solidFill>
                  <a:srgbClr val="FF0000"/>
                </a:solidFill>
                <a:sym typeface="Apple Chancery"/>
              </a:endParaRPr>
            </a:p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3200" b="1" dirty="0" smtClean="0">
                  <a:solidFill>
                    <a:srgbClr val="FF0000"/>
                  </a:solidFill>
                  <a:sym typeface="Apple Chancery"/>
                </a:rPr>
                <a:t>Start </a:t>
              </a:r>
              <a:r>
                <a:rPr kumimoji="1" lang="en-US" altLang="ru-RU" sz="3200" b="1" dirty="0">
                  <a:solidFill>
                    <a:srgbClr val="FF0000"/>
                  </a:solidFill>
                  <a:sym typeface="Apple Chancery"/>
                </a:rPr>
                <a:t>up version of NICA </a:t>
              </a:r>
              <a:r>
                <a:rPr kumimoji="1" lang="en-US" altLang="ru-RU" sz="3200" b="1" dirty="0" smtClean="0">
                  <a:solidFill>
                    <a:srgbClr val="FF0000"/>
                  </a:solidFill>
                  <a:sym typeface="Apple Chancery"/>
                </a:rPr>
                <a:t>commissioning is scheduled </a:t>
              </a:r>
              <a:r>
                <a:rPr kumimoji="1" lang="en-US" altLang="ru-RU" sz="3200" b="1" dirty="0">
                  <a:solidFill>
                    <a:srgbClr val="FF0000"/>
                  </a:solidFill>
                  <a:sym typeface="Apple Chancery"/>
                </a:rPr>
                <a:t>for 2019</a:t>
              </a:r>
              <a:r>
                <a:rPr kumimoji="1" lang="en-US" altLang="ru-RU" sz="3200" b="1" dirty="0" smtClean="0">
                  <a:solidFill>
                    <a:srgbClr val="FF0000"/>
                  </a:solidFill>
                  <a:sym typeface="Apple Chancery"/>
                </a:rPr>
                <a:t>.</a:t>
              </a:r>
              <a:r>
                <a:rPr kumimoji="1" lang="en-US" altLang="ru-RU" sz="800" b="1" dirty="0" smtClean="0">
                  <a:solidFill>
                    <a:srgbClr val="000066"/>
                  </a:solidFill>
                  <a:sym typeface="Apple Chancery"/>
                </a:rPr>
                <a:t> </a:t>
              </a:r>
              <a:endParaRPr kumimoji="1" lang="en-US" altLang="ru-RU" sz="800" b="1" dirty="0">
                <a:solidFill>
                  <a:srgbClr val="000066"/>
                </a:solidFill>
                <a:sym typeface="Apple Chancery"/>
              </a:endParaRPr>
            </a:p>
          </p:txBody>
        </p:sp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3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177800" y="4292600"/>
            <a:ext cx="3413125" cy="2274888"/>
            <a:chOff x="177282" y="4292082"/>
            <a:chExt cx="3413222" cy="2275704"/>
          </a:xfrm>
        </p:grpSpPr>
        <p:pic>
          <p:nvPicPr>
            <p:cNvPr id="65561" name="Picture 4" descr="IMG_25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2" y="4292082"/>
              <a:ext cx="3413222" cy="2275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62" name="Picture 4" descr="IMG_25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4" t="8127"/>
            <a:stretch>
              <a:fillRect/>
            </a:stretch>
          </p:blipFill>
          <p:spPr bwMode="auto">
            <a:xfrm>
              <a:off x="215916" y="4359354"/>
              <a:ext cx="1382852" cy="94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3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A8B2201B-F21A-416B-8B9F-966352FBBDBD}" type="slidenum">
              <a:rPr lang="ru-RU" altLang="ru-RU" sz="1200" smtClean="0"/>
              <a:pPr eaLnBrk="0" hangingPunct="0"/>
              <a:t>41</a:t>
            </a:fld>
            <a:endParaRPr lang="ru-RU" altLang="ru-RU" sz="1200" smtClean="0"/>
          </a:p>
        </p:txBody>
      </p:sp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177800" y="733425"/>
            <a:ext cx="87725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20000"/>
              </a:lnSpc>
            </a:pPr>
            <a:r>
              <a:rPr kumimoji="1" lang="en-US" altLang="ru-RU" sz="24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kumimoji="1" lang="en-US" altLang="ru-RU" sz="2400" b="1" i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21 November 2013</a:t>
            </a:r>
            <a:r>
              <a:rPr kumimoji="1" lang="en-US" altLang="ru-RU" sz="24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. The cutting of the trees for clearance the NICA collider site:  </a:t>
            </a: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500063" y="1744663"/>
            <a:ext cx="7375525" cy="4691062"/>
            <a:chOff x="499686" y="1744824"/>
            <a:chExt cx="7376436" cy="4690901"/>
          </a:xfrm>
        </p:grpSpPr>
        <p:pic>
          <p:nvPicPr>
            <p:cNvPr id="65553" name="Picture 4" descr="IMG_21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006" y="4933795"/>
              <a:ext cx="2253116" cy="150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4" name="Picture 4" descr="IMG_21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526" y="3971516"/>
              <a:ext cx="2006207" cy="1337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5" name="Picture 4" descr="IMG_215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094" y="2837867"/>
              <a:ext cx="2181322" cy="145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6" name="Picture 4" descr="IMG_21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86" y="1744824"/>
              <a:ext cx="2331579" cy="1554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333500"/>
            <a:ext cx="3954463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544" name="Группа 1"/>
          <p:cNvGrpSpPr>
            <a:grpSpLocks/>
          </p:cNvGrpSpPr>
          <p:nvPr/>
        </p:nvGrpSpPr>
        <p:grpSpPr bwMode="auto">
          <a:xfrm>
            <a:off x="-7938" y="-3175"/>
            <a:ext cx="9144001" cy="775199"/>
            <a:chOff x="-7938" y="-3175"/>
            <a:chExt cx="9144001" cy="775718"/>
          </a:xfrm>
        </p:grpSpPr>
        <p:sp>
          <p:nvSpPr>
            <p:cNvPr id="65551" name="Rectangle 7"/>
            <p:cNvSpPr>
              <a:spLocks noChangeArrowheads="1"/>
            </p:cNvSpPr>
            <p:nvPr/>
          </p:nvSpPr>
          <p:spPr bwMode="auto">
            <a:xfrm>
              <a:off x="712788" y="-3175"/>
              <a:ext cx="7694612" cy="53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 smtClean="0">
                  <a:solidFill>
                    <a:srgbClr val="000066"/>
                  </a:solidFill>
                  <a:sym typeface="Apple Chancery"/>
                </a:rPr>
                <a:t>10. </a:t>
              </a: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Civil engineering – Status and Plans</a:t>
              </a:r>
            </a:p>
          </p:txBody>
        </p:sp>
        <p:sp>
          <p:nvSpPr>
            <p:cNvPr id="65552" name="Rectangle 7"/>
            <p:cNvSpPr>
              <a:spLocks noChangeArrowheads="1"/>
            </p:cNvSpPr>
            <p:nvPr/>
          </p:nvSpPr>
          <p:spPr bwMode="auto">
            <a:xfrm>
              <a:off x="-7938" y="274638"/>
              <a:ext cx="9144001" cy="49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400" b="1" dirty="0">
                  <a:solidFill>
                    <a:srgbClr val="000066"/>
                  </a:solidFill>
                  <a:sym typeface="Apple Chancery"/>
                </a:rPr>
                <a:t>    </a:t>
              </a:r>
              <a:r>
                <a:rPr kumimoji="1" lang="en-US" altLang="ru-RU" sz="2000" b="1" i="1" dirty="0" smtClean="0">
                  <a:solidFill>
                    <a:srgbClr val="FF0000"/>
                  </a:solidFill>
                  <a:sym typeface="Apple Chancery"/>
                </a:rPr>
                <a:t>Phase 1 of Civil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construction </a:t>
              </a:r>
              <a:r>
                <a:rPr kumimoji="1" lang="en-US" altLang="ru-RU" sz="2000" b="1" i="1" dirty="0" smtClean="0">
                  <a:solidFill>
                    <a:srgbClr val="FF0000"/>
                  </a:solidFill>
                  <a:sym typeface="Apple Chancery"/>
                </a:rPr>
                <a:t>has been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started</a:t>
              </a:r>
            </a:p>
          </p:txBody>
        </p:sp>
      </p:grpSp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-7938" y="727075"/>
            <a:ext cx="9131301" cy="5676900"/>
            <a:chOff x="-7937" y="726426"/>
            <a:chExt cx="9131300" cy="5676900"/>
          </a:xfrm>
        </p:grpSpPr>
        <p:pic>
          <p:nvPicPr>
            <p:cNvPr id="65549" name="Рисунок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37" y="726426"/>
              <a:ext cx="91313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Прямоугольник 10"/>
            <p:cNvSpPr>
              <a:spLocks noChangeArrowheads="1"/>
            </p:cNvSpPr>
            <p:nvPr/>
          </p:nvSpPr>
          <p:spPr bwMode="auto">
            <a:xfrm>
              <a:off x="1" y="733425"/>
              <a:ext cx="46469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dirty="0">
                  <a:solidFill>
                    <a:schemeClr val="bg1"/>
                  </a:solidFill>
                  <a:latin typeface="Rockwell" pitchFamily="18" charset="0"/>
                  <a:ea typeface="MS PGothic" pitchFamily="34" charset="-128"/>
                </a:rPr>
                <a:t>On-line web-camera (Feb.2014)</a:t>
              </a:r>
            </a:p>
          </p:txBody>
        </p:sp>
      </p:grpSp>
      <p:sp>
        <p:nvSpPr>
          <p:cNvPr id="65547" name="Прямоугольник 10"/>
          <p:cNvSpPr>
            <a:spLocks noChangeArrowheads="1"/>
          </p:cNvSpPr>
          <p:nvPr/>
        </p:nvSpPr>
        <p:spPr bwMode="auto">
          <a:xfrm>
            <a:off x="1151730" y="964906"/>
            <a:ext cx="6824663" cy="46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dirty="0">
                <a:solidFill>
                  <a:schemeClr val="bg1"/>
                </a:solidFill>
                <a:latin typeface="Rockwell" pitchFamily="18" charset="0"/>
                <a:ea typeface="MS PGothic" pitchFamily="34" charset="-128"/>
              </a:rPr>
              <a:t>http://nucloweb.jinr.ru/nucloserv/205corp.htm</a:t>
            </a:r>
            <a:endParaRPr lang="ru-RU" altLang="ru-RU" sz="2400" dirty="0">
              <a:solidFill>
                <a:schemeClr val="bg1"/>
              </a:solidFill>
              <a:latin typeface="Cambria" pitchFamily="18" charset="0"/>
              <a:ea typeface="MS PGothic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05046" y="1529433"/>
            <a:ext cx="6096435" cy="4571559"/>
            <a:chOff x="1605046" y="1529433"/>
            <a:chExt cx="6096435" cy="4571559"/>
          </a:xfrm>
        </p:grpSpPr>
        <p:pic>
          <p:nvPicPr>
            <p:cNvPr id="65548" name="Рисунок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046" y="1529433"/>
              <a:ext cx="6096435" cy="457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Прямоугольник 10"/>
            <p:cNvSpPr>
              <a:spLocks noChangeArrowheads="1"/>
            </p:cNvSpPr>
            <p:nvPr/>
          </p:nvSpPr>
          <p:spPr bwMode="auto">
            <a:xfrm>
              <a:off x="1926383" y="1889651"/>
              <a:ext cx="46665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dirty="0">
                  <a:solidFill>
                    <a:schemeClr val="bg1"/>
                  </a:solidFill>
                  <a:latin typeface="Rockwell" pitchFamily="18" charset="0"/>
                  <a:ea typeface="MS PGothic" pitchFamily="34" charset="-128"/>
                </a:rPr>
                <a:t>On-line web-camera 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Rockwell" pitchFamily="18" charset="0"/>
                  <a:ea typeface="MS PGothic" pitchFamily="34" charset="-128"/>
                </a:rPr>
                <a:t>(Apr.2014</a:t>
              </a:r>
              <a:r>
                <a:rPr lang="en-US" altLang="ru-RU" sz="2400" dirty="0">
                  <a:solidFill>
                    <a:schemeClr val="bg1"/>
                  </a:solidFill>
                  <a:latin typeface="Rockwell" pitchFamily="18" charset="0"/>
                  <a:ea typeface="MS PGothic" pitchFamily="34" charset="-128"/>
                </a:rPr>
                <a:t>)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6175" y="727075"/>
            <a:ext cx="7881225" cy="5910919"/>
            <a:chOff x="526175" y="556079"/>
            <a:chExt cx="7881225" cy="5910919"/>
          </a:xfrm>
        </p:grpSpPr>
        <p:sp>
          <p:nvSpPr>
            <p:cNvPr id="29" name="TextBox 1"/>
            <p:cNvSpPr txBox="1">
              <a:spLocks noChangeArrowheads="1"/>
            </p:cNvSpPr>
            <p:nvPr/>
          </p:nvSpPr>
          <p:spPr bwMode="auto">
            <a:xfrm>
              <a:off x="3729860" y="899957"/>
              <a:ext cx="23838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400" b="1" dirty="0" smtClean="0">
                  <a:solidFill>
                    <a:srgbClr val="FF0000"/>
                  </a:solidFill>
                  <a:latin typeface="Century Gothic" pitchFamily="34" charset="0"/>
                  <a:ea typeface="MS PGothic" pitchFamily="34" charset="-128"/>
                </a:rPr>
                <a:t>24 June </a:t>
              </a:r>
              <a:r>
                <a:rPr lang="en-US" altLang="ru-RU" sz="2400" b="1" dirty="0">
                  <a:solidFill>
                    <a:srgbClr val="FF0000"/>
                  </a:solidFill>
                  <a:latin typeface="Century Gothic" pitchFamily="34" charset="0"/>
                  <a:ea typeface="MS PGothic" pitchFamily="34" charset="-128"/>
                </a:rPr>
                <a:t>2014</a:t>
              </a:r>
              <a:endParaRPr lang="ru-RU" altLang="ru-RU" sz="2400" b="1" dirty="0">
                <a:solidFill>
                  <a:srgbClr val="FF0000"/>
                </a:solidFill>
                <a:latin typeface="Century Gothic" pitchFamily="34" charset="0"/>
                <a:ea typeface="MS PGothic" pitchFamily="34" charset="-128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75" y="556079"/>
              <a:ext cx="7881225" cy="5910919"/>
            </a:xfrm>
            <a:prstGeom prst="rect">
              <a:avLst/>
            </a:prstGeom>
          </p:spPr>
        </p:pic>
        <p:sp>
          <p:nvSpPr>
            <p:cNvPr id="31" name="Прямоугольник 10"/>
            <p:cNvSpPr>
              <a:spLocks noChangeArrowheads="1"/>
            </p:cNvSpPr>
            <p:nvPr/>
          </p:nvSpPr>
          <p:spPr bwMode="auto">
            <a:xfrm>
              <a:off x="1247520" y="877767"/>
              <a:ext cx="662514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00CC"/>
                  </a:solidFill>
                  <a:latin typeface="+mn-lt"/>
                  <a:ea typeface="MS PGothic" pitchFamily="34" charset="-128"/>
                </a:rPr>
                <a:t>On-line web-camera </a:t>
              </a:r>
              <a:r>
                <a:rPr lang="en-US" altLang="ru-RU" sz="2400" b="1" dirty="0" smtClean="0">
                  <a:solidFill>
                    <a:srgbClr val="0000CC"/>
                  </a:solidFill>
                  <a:latin typeface="+mn-lt"/>
                  <a:ea typeface="MS PGothic" pitchFamily="34" charset="-128"/>
                </a:rPr>
                <a:t>(02 Dec. 2014)</a:t>
              </a:r>
            </a:p>
            <a:p>
              <a:endParaRPr lang="en-US" altLang="ru-RU" sz="2400" b="1" dirty="0">
                <a:solidFill>
                  <a:srgbClr val="0000CC"/>
                </a:solidFill>
                <a:latin typeface="+mn-lt"/>
                <a:ea typeface="MS PGothic" pitchFamily="34" charset="-128"/>
              </a:endParaRPr>
            </a:p>
            <a:p>
              <a:pPr algn="ctr"/>
              <a:r>
                <a:rPr lang="en-US" altLang="ru-RU" sz="2400" b="1" dirty="0" smtClean="0">
                  <a:solidFill>
                    <a:srgbClr val="0000CC"/>
                  </a:solidFill>
                  <a:latin typeface="+mn-lt"/>
                  <a:ea typeface="MS PGothic" pitchFamily="34" charset="-128"/>
                </a:rPr>
                <a:t>The NICA site preparation</a:t>
              </a:r>
            </a:p>
            <a:p>
              <a:pPr algn="ctr"/>
              <a:r>
                <a:rPr lang="en-US" altLang="ru-RU" sz="2400" b="1" dirty="0" smtClean="0">
                  <a:solidFill>
                    <a:srgbClr val="0000CC"/>
                  </a:solidFill>
                  <a:latin typeface="+mn-lt"/>
                  <a:ea typeface="MS PGothic" pitchFamily="34" charset="-128"/>
                </a:rPr>
                <a:t>(taking soil samples, hammering of test piles, etc.)</a:t>
              </a:r>
              <a:endParaRPr lang="en-US" altLang="ru-RU" sz="2400" b="1" dirty="0">
                <a:solidFill>
                  <a:srgbClr val="0000CC"/>
                </a:solidFill>
                <a:latin typeface="+mn-lt"/>
                <a:ea typeface="MS PGothic" pitchFamily="34" charset="-128"/>
              </a:endParaRPr>
            </a:p>
          </p:txBody>
        </p:sp>
      </p:grpSp>
      <p:grpSp>
        <p:nvGrpSpPr>
          <p:cNvPr id="32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3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7" descr="NICA-Logo_4c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6" name="Picture 4" descr="JIN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Группа 36"/>
          <p:cNvGrpSpPr/>
          <p:nvPr/>
        </p:nvGrpSpPr>
        <p:grpSpPr>
          <a:xfrm>
            <a:off x="794801" y="538061"/>
            <a:ext cx="7905249" cy="5928937"/>
            <a:chOff x="-2921797" y="255963"/>
            <a:chExt cx="7905249" cy="5928937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21797" y="255963"/>
              <a:ext cx="7905249" cy="5928937"/>
            </a:xfrm>
            <a:prstGeom prst="rect">
              <a:avLst/>
            </a:prstGeom>
          </p:spPr>
        </p:pic>
        <p:sp>
          <p:nvSpPr>
            <p:cNvPr id="39" name="Прямоугольник 10"/>
            <p:cNvSpPr>
              <a:spLocks noChangeArrowheads="1"/>
            </p:cNvSpPr>
            <p:nvPr/>
          </p:nvSpPr>
          <p:spPr bwMode="auto">
            <a:xfrm>
              <a:off x="-1353724" y="761588"/>
              <a:ext cx="500957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On-line web-camera </a:t>
              </a:r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(</a:t>
              </a:r>
              <a:r>
                <a:rPr lang="ru-RU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2</a:t>
              </a:r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2 </a:t>
              </a:r>
              <a:r>
                <a:rPr lang="ru-RU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 </a:t>
              </a:r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June 201</a:t>
              </a:r>
              <a:r>
                <a:rPr lang="ru-RU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5 г.</a:t>
              </a:r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)</a:t>
              </a:r>
            </a:p>
            <a:p>
              <a:endParaRPr lang="en-US" altLang="ru-RU" sz="800" b="1" dirty="0">
                <a:solidFill>
                  <a:schemeClr val="bg1"/>
                </a:solidFill>
                <a:latin typeface="+mn-lt"/>
                <a:ea typeface="MS PGothic" pitchFamily="34" charset="-128"/>
              </a:endParaRPr>
            </a:p>
            <a:p>
              <a:pPr algn="ctr"/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Geodesy works</a:t>
              </a:r>
              <a:endParaRPr lang="ru-RU" altLang="ru-RU" sz="2400" b="1" dirty="0" smtClean="0">
                <a:solidFill>
                  <a:schemeClr val="bg1"/>
                </a:solidFill>
                <a:latin typeface="+mn-lt"/>
                <a:ea typeface="MS PGothic" pitchFamily="34" charset="-128"/>
              </a:endParaRPr>
            </a:p>
            <a:p>
              <a:pPr algn="ctr"/>
              <a:r>
                <a:rPr lang="ru-RU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(</a:t>
              </a:r>
              <a:r>
                <a:rPr lang="en-US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Construction site marking</a:t>
              </a:r>
              <a:r>
                <a:rPr lang="ru-RU" altLang="ru-RU" sz="2400" b="1" dirty="0" smtClean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)</a:t>
              </a:r>
              <a:endParaRPr lang="en-US" altLang="ru-RU" sz="2400" b="1" dirty="0">
                <a:solidFill>
                  <a:schemeClr val="bg1"/>
                </a:solidFill>
                <a:latin typeface="+mn-lt"/>
                <a:ea typeface="MS PGothic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A213E104-4859-4709-98AC-F647E8DEC512}" type="slidenum">
              <a:rPr lang="ru-RU" altLang="ru-RU" sz="1200" smtClean="0"/>
              <a:pPr eaLnBrk="0" hangingPunct="0"/>
              <a:t>42</a:t>
            </a:fld>
            <a:endParaRPr lang="ru-RU" altLang="ru-RU" sz="1200" smtClean="0"/>
          </a:p>
        </p:txBody>
      </p: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15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239151"/>
            <a:ext cx="9144000" cy="578004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 algn="ctr" eaLnBrk="0" hangingPunct="0">
              <a:lnSpc>
                <a:spcPct val="110000"/>
              </a:lnSpc>
              <a:defRPr/>
            </a:pPr>
            <a:r>
              <a:rPr kumimoji="1" lang="en-US" sz="2400" b="1" dirty="0" smtClean="0">
                <a:solidFill>
                  <a:srgbClr val="0000CC"/>
                </a:solidFill>
                <a:sym typeface="Apple Chancery"/>
              </a:rPr>
              <a:t>11. Start up mode of </a:t>
            </a:r>
            <a:r>
              <a:rPr kumimoji="1" lang="en-US" sz="2400" b="1" dirty="0" err="1" smtClean="0">
                <a:solidFill>
                  <a:srgbClr val="0000CC"/>
                </a:solidFill>
                <a:sym typeface="Apple Chancery"/>
              </a:rPr>
              <a:t>NICA</a:t>
            </a:r>
            <a:r>
              <a:rPr kumimoji="1" lang="en-US" sz="2400" b="1" dirty="0" smtClean="0">
                <a:solidFill>
                  <a:srgbClr val="0000CC"/>
                </a:solidFill>
                <a:sym typeface="Apple Chancery"/>
              </a:rPr>
              <a:t> operation</a:t>
            </a:r>
          </a:p>
          <a:p>
            <a:pPr marL="342900" indent="-342900" algn="ctr" eaLnBrk="0" hangingPunct="0">
              <a:lnSpc>
                <a:spcPct val="110000"/>
              </a:lnSpc>
              <a:defRPr/>
            </a:pPr>
            <a:endParaRPr kumimoji="1" lang="en-US" sz="2400" b="1" dirty="0" smtClean="0">
              <a:solidFill>
                <a:srgbClr val="0000CC"/>
              </a:solidFill>
              <a:sym typeface="Apple Chancery"/>
            </a:endParaRPr>
          </a:p>
          <a:p>
            <a:pPr marL="342900" indent="-342900" algn="ctr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The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NICA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 accelerator complex commissioning is scheduled</a:t>
            </a:r>
          </a:p>
          <a:p>
            <a:pPr marL="342900" indent="-342900" algn="ctr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for </a:t>
            </a:r>
            <a:endParaRPr kumimoji="1" lang="en-US" sz="2000" b="1" dirty="0">
              <a:solidFill>
                <a:srgbClr val="0000CC"/>
              </a:solidFill>
              <a:sym typeface="Apple Chancery"/>
            </a:endParaRPr>
          </a:p>
          <a:p>
            <a:pPr marL="342900" indent="-342900" algn="ctr" eaLnBrk="0" hangingPunct="0">
              <a:lnSpc>
                <a:spcPct val="110000"/>
              </a:lnSpc>
              <a:defRPr/>
            </a:pPr>
            <a:r>
              <a:rPr kumimoji="1" lang="en-US" sz="2400" b="1" dirty="0">
                <a:solidFill>
                  <a:srgbClr val="FF0000"/>
                </a:solidFill>
                <a:sym typeface="Apple Chancery"/>
              </a:rPr>
              <a:t>T</a:t>
            </a:r>
            <a:r>
              <a:rPr kumimoji="1" lang="en-US" sz="2400" b="1" dirty="0" smtClean="0">
                <a:solidFill>
                  <a:srgbClr val="FF0000"/>
                </a:solidFill>
                <a:sym typeface="Apple Chancery"/>
              </a:rPr>
              <a:t>he end of 2019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The complex will be commissioned with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 Injectors chain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 Transfer channels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 Collider in start up version,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i.e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: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with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RF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-1 and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RF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-2,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biu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 without </a:t>
            </a:r>
            <a:r>
              <a:rPr kumimoji="1" lang="en-US" sz="2000" b="1" dirty="0" err="1" smtClean="0">
                <a:solidFill>
                  <a:srgbClr val="0000CC"/>
                </a:solidFill>
                <a:sym typeface="Apple Chancery"/>
              </a:rPr>
              <a:t>RF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-3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with SC system - one channel per ring (longitudinal cooling)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without El-Cooler</a:t>
            </a: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>
                <a:solidFill>
                  <a:srgbClr val="0000CC"/>
                </a:solidFill>
                <a:sym typeface="Apple Chancery"/>
              </a:rPr>
              <a:t>	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without feed-back system</a:t>
            </a:r>
            <a:endParaRPr kumimoji="1" lang="en-US" sz="2000" b="1" dirty="0" smtClean="0">
              <a:solidFill>
                <a:srgbClr val="0000CC"/>
              </a:solidFill>
              <a:sym typeface="Apple Chancery"/>
            </a:endParaRPr>
          </a:p>
          <a:p>
            <a:pPr marL="342900" indent="-342900" eaLnBrk="0" hangingPunct="0">
              <a:lnSpc>
                <a:spcPct val="11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	It will allow us to provide collider operation in the energy range of </a:t>
            </a:r>
            <a:r>
              <a:rPr kumimoji="1" lang="en-US" sz="2000" b="1" dirty="0" smtClean="0">
                <a:solidFill>
                  <a:srgbClr val="FF0000"/>
                </a:solidFill>
                <a:sym typeface="Apple Chancery"/>
              </a:rPr>
              <a:t>3 - 4 </a:t>
            </a:r>
            <a:r>
              <a:rPr kumimoji="1" lang="en-US" sz="2000" b="1" dirty="0" err="1" smtClean="0">
                <a:solidFill>
                  <a:srgbClr val="FF0000"/>
                </a:solidFill>
                <a:sym typeface="Apple Chancery"/>
              </a:rPr>
              <a:t>GeV</a:t>
            </a:r>
            <a:r>
              <a:rPr kumimoji="1" lang="en-US" sz="2000" b="1" dirty="0" smtClean="0">
                <a:solidFill>
                  <a:srgbClr val="FF0000"/>
                </a:solidFill>
                <a:sym typeface="Apple Chancery"/>
              </a:rPr>
              <a:t>/u ( </a:t>
            </a:r>
            <a:r>
              <a:rPr kumimoji="1" lang="en-US" sz="2000" b="1" baseline="30000" dirty="0" err="1" smtClean="0">
                <a:solidFill>
                  <a:srgbClr val="FF0000"/>
                </a:solidFill>
                <a:sym typeface="Apple Chancery"/>
              </a:rPr>
              <a:t>197</a:t>
            </a:r>
            <a:r>
              <a:rPr kumimoji="1" lang="en-US" sz="2000" b="1" dirty="0" err="1" smtClean="0">
                <a:solidFill>
                  <a:srgbClr val="FF0000"/>
                </a:solidFill>
                <a:sym typeface="Apple Chancery"/>
              </a:rPr>
              <a:t>Au</a:t>
            </a:r>
            <a:r>
              <a:rPr kumimoji="1" lang="en-US" sz="2000" b="1" baseline="30000" dirty="0" err="1" smtClean="0">
                <a:solidFill>
                  <a:srgbClr val="FF0000"/>
                </a:solidFill>
                <a:sym typeface="Apple Chancery"/>
              </a:rPr>
              <a:t>79</a:t>
            </a:r>
            <a:r>
              <a:rPr kumimoji="1" lang="en-US" sz="2000" b="1" baseline="30000" dirty="0" smtClean="0">
                <a:solidFill>
                  <a:srgbClr val="FF0000"/>
                </a:solidFill>
                <a:sym typeface="Apple Chancery"/>
              </a:rPr>
              <a:t>+</a:t>
            </a:r>
            <a:r>
              <a:rPr kumimoji="1" lang="en-US" sz="2000" b="1" dirty="0" smtClean="0">
                <a:solidFill>
                  <a:srgbClr val="FF0000"/>
                </a:solidFill>
                <a:sym typeface="Apple Chancery"/>
              </a:rPr>
              <a:t> ions) </a:t>
            </a:r>
            <a:r>
              <a:rPr kumimoji="1" lang="en-US" sz="2000" b="1" dirty="0" smtClean="0">
                <a:solidFill>
                  <a:srgbClr val="0000CC"/>
                </a:solidFill>
                <a:sym typeface="Apple Chancery"/>
              </a:rPr>
              <a:t>at the luminosity of </a:t>
            </a:r>
          </a:p>
          <a:p>
            <a:pPr marL="342900" indent="-342900" algn="ctr" eaLnBrk="0" hangingPunct="0">
              <a:lnSpc>
                <a:spcPct val="110000"/>
              </a:lnSpc>
              <a:defRPr/>
            </a:pPr>
            <a:r>
              <a:rPr kumimoji="1" lang="en-US" sz="2400" b="1" dirty="0" err="1" smtClean="0">
                <a:solidFill>
                  <a:srgbClr val="FF0000"/>
                </a:solidFill>
                <a:sym typeface="Apple Chancery"/>
              </a:rPr>
              <a:t>5x10</a:t>
            </a:r>
            <a:r>
              <a:rPr kumimoji="1" lang="en-US" sz="2400" b="1" baseline="30000" dirty="0" err="1" smtClean="0">
                <a:solidFill>
                  <a:srgbClr val="FF0000"/>
                </a:solidFill>
                <a:sym typeface="Apple Chancery"/>
              </a:rPr>
              <a:t>25</a:t>
            </a:r>
            <a:r>
              <a:rPr kumimoji="1" lang="en-US" sz="2400" b="1" dirty="0" smtClean="0">
                <a:solidFill>
                  <a:srgbClr val="FF0000"/>
                </a:solidFill>
                <a:sym typeface="Apple Chancery"/>
              </a:rPr>
              <a:t> </a:t>
            </a:r>
            <a:r>
              <a:rPr kumimoji="1" lang="en-US" sz="2400" b="1" dirty="0" err="1" smtClean="0">
                <a:solidFill>
                  <a:srgbClr val="FF0000"/>
                </a:solidFill>
                <a:sym typeface="Apple Chancery"/>
              </a:rPr>
              <a:t>cm</a:t>
            </a:r>
            <a:r>
              <a:rPr kumimoji="1" lang="en-US" sz="2400" b="1" baseline="30000" dirty="0" err="1" smtClean="0">
                <a:solidFill>
                  <a:srgbClr val="FF0000"/>
                </a:solidFill>
                <a:sym typeface="Apple Chancery"/>
              </a:rPr>
              <a:t>-2</a:t>
            </a:r>
            <a:r>
              <a:rPr kumimoji="1" lang="en-US" sz="2400" b="1" dirty="0" err="1" smtClean="0">
                <a:solidFill>
                  <a:srgbClr val="FF0000"/>
                </a:solidFill>
                <a:sym typeface="Symbol"/>
              </a:rPr>
              <a:t>s</a:t>
            </a:r>
            <a:r>
              <a:rPr kumimoji="1" lang="en-US" sz="2400" b="1" baseline="30000" dirty="0" err="1" smtClean="0">
                <a:solidFill>
                  <a:srgbClr val="FF0000"/>
                </a:solidFill>
                <a:sym typeface="Symbol"/>
              </a:rPr>
              <a:t>-1</a:t>
            </a:r>
            <a:endParaRPr kumimoji="1" lang="en-US" sz="2400" b="1" dirty="0">
              <a:solidFill>
                <a:srgbClr val="FF0000"/>
              </a:solidFill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746895672"/>
      </p:ext>
    </p:extLst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B16330E5-3D9B-4D65-A9A4-A0E45849782B}" type="slidenum">
              <a:rPr lang="ru-RU" altLang="ru-RU" sz="1200" smtClean="0"/>
              <a:pPr eaLnBrk="0" hangingPunct="0"/>
              <a:t>43</a:t>
            </a:fld>
            <a:endParaRPr lang="ru-RU" altLang="ru-RU" sz="1200" smtClean="0"/>
          </a:p>
        </p:txBody>
      </p:sp>
      <p:grpSp>
        <p:nvGrpSpPr>
          <p:cNvPr id="67588" name="Группа 1"/>
          <p:cNvGrpSpPr>
            <a:grpSpLocks/>
          </p:cNvGrpSpPr>
          <p:nvPr/>
        </p:nvGrpSpPr>
        <p:grpSpPr bwMode="auto">
          <a:xfrm>
            <a:off x="43852" y="1588"/>
            <a:ext cx="9100148" cy="5648180"/>
            <a:chOff x="44450" y="1594"/>
            <a:chExt cx="9099550" cy="5647900"/>
          </a:xfrm>
        </p:grpSpPr>
        <p:sp>
          <p:nvSpPr>
            <p:cNvPr id="67589" name="Text Box 2"/>
            <p:cNvSpPr txBox="1">
              <a:spLocks noChangeArrowheads="1"/>
            </p:cNvSpPr>
            <p:nvPr/>
          </p:nvSpPr>
          <p:spPr bwMode="auto">
            <a:xfrm>
              <a:off x="2384425" y="1594"/>
              <a:ext cx="46672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/>
              <a:r>
                <a:rPr lang="en-US" altLang="ru-RU" sz="2400" b="1" dirty="0">
                  <a:solidFill>
                    <a:srgbClr val="0000CC"/>
                  </a:solidFill>
                </a:rPr>
                <a:t>Summary: The NICA Beams</a:t>
              </a:r>
              <a:endParaRPr lang="en-US" altLang="ru-RU" sz="2400" b="1" dirty="0">
                <a:solidFill>
                  <a:srgbClr val="0000CC"/>
                </a:solidFill>
                <a:sym typeface="Apple Chancery"/>
              </a:endParaRPr>
            </a:p>
          </p:txBody>
        </p:sp>
        <p:sp>
          <p:nvSpPr>
            <p:cNvPr id="67590" name="Rectangle 7"/>
            <p:cNvSpPr>
              <a:spLocks noChangeArrowheads="1"/>
            </p:cNvSpPr>
            <p:nvPr/>
          </p:nvSpPr>
          <p:spPr bwMode="auto">
            <a:xfrm>
              <a:off x="44450" y="232575"/>
              <a:ext cx="9099550" cy="541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/>
            <a:p>
              <a:pPr marL="341313" indent="-341313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ru-RU" sz="2000" i="1" dirty="0">
                  <a:solidFill>
                    <a:srgbClr val="000066"/>
                  </a:solidFill>
                </a:rPr>
                <a:t>	</a:t>
              </a:r>
            </a:p>
            <a:p>
              <a:pPr marL="341313" indent="-341313" eaLnBrk="0" hangingPunct="0">
                <a:lnSpc>
                  <a:spcPct val="120000"/>
                </a:lnSpc>
                <a:buClr>
                  <a:schemeClr val="tx1"/>
                </a:buClr>
                <a:buFont typeface="ヒラギノ明朝 ProN W3"/>
                <a:buNone/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Heavy ion colliding beams up to 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</a:rPr>
                <a:t>197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Au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</a:rPr>
                <a:t>79+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  +  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</a:rPr>
                <a:t>197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Au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</a:rPr>
                <a:t>79+</a:t>
              </a:r>
            </a:p>
            <a:p>
              <a:pPr marL="341313" indent="-341313" eaLnBrk="0" hangingPunct="0">
                <a:lnSpc>
                  <a:spcPct val="120000"/>
                </a:lnSpc>
                <a:buClr>
                  <a:srgbClr val="FFFF00"/>
                </a:buClr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 		    at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</a:t>
              </a:r>
              <a:r>
                <a:rPr kumimoji="1" lang="en-US" altLang="ru-RU" sz="2000" b="1" i="1" dirty="0" err="1">
                  <a:solidFill>
                    <a:srgbClr val="FF0000"/>
                  </a:solidFill>
                </a:rPr>
                <a:t>s</a:t>
              </a:r>
              <a:r>
                <a:rPr kumimoji="1" lang="en-US" altLang="ru-RU" sz="2000" b="1" i="1" baseline="-30000" dirty="0" err="1">
                  <a:solidFill>
                    <a:srgbClr val="FF0000"/>
                  </a:solidFill>
                </a:rPr>
                <a:t>NN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 = 4 ÷ 11 GeV ,  </a:t>
              </a:r>
              <a:r>
                <a:rPr kumimoji="1" lang="en-US" altLang="ru-RU" sz="2000" b="1" i="1" dirty="0" smtClean="0">
                  <a:solidFill>
                    <a:srgbClr val="FF0000"/>
                  </a:solidFill>
                </a:rPr>
                <a:t>   </a:t>
              </a:r>
              <a:r>
                <a:rPr kumimoji="1" lang="en-US" altLang="ru-RU" sz="2000" b="1" i="1" dirty="0" err="1">
                  <a:solidFill>
                    <a:srgbClr val="FF0000"/>
                  </a:solidFill>
                </a:rPr>
                <a:t>L</a:t>
              </a:r>
              <a:r>
                <a:rPr kumimoji="1" lang="en-US" altLang="ru-RU" sz="2000" b="1" i="1" baseline="-25000" dirty="0" err="1">
                  <a:solidFill>
                    <a:srgbClr val="FF0000"/>
                  </a:solidFill>
                </a:rPr>
                <a:t>average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= 1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x10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  <a:sym typeface="Apple Chancery"/>
                </a:rPr>
                <a:t>27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 cm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  <a:sym typeface="Symbol" pitchFamily="18" charset="2"/>
                </a:rPr>
                <a:t>-2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s</a:t>
              </a:r>
              <a:r>
                <a:rPr kumimoji="1" lang="en-US" altLang="ru-RU" sz="2000" b="1" i="1" baseline="30000" dirty="0">
                  <a:solidFill>
                    <a:srgbClr val="FF0000"/>
                  </a:solidFill>
                  <a:sym typeface="Symbol" pitchFamily="18" charset="2"/>
                </a:rPr>
                <a:t>-1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 </a:t>
              </a:r>
              <a:endParaRPr kumimoji="1" lang="en-US" altLang="ru-RU" sz="2000" b="1" i="1" dirty="0">
                <a:solidFill>
                  <a:srgbClr val="FF0000"/>
                </a:solidFill>
              </a:endParaRPr>
            </a:p>
            <a:p>
              <a:pPr marL="341313" indent="-341313" eaLnBrk="0" hangingPunct="0">
                <a:lnSpc>
                  <a:spcPct val="140000"/>
                </a:lnSpc>
                <a:buClr>
                  <a:srgbClr val="FFFF00"/>
                </a:buClr>
                <a:buFont typeface="ヒラギノ明朝 ProN W3"/>
                <a:buNone/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Light-Heavy ion colliding beams of the same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 </a:t>
              </a:r>
              <a:r>
                <a:rPr kumimoji="1" lang="en-US" altLang="ru-RU" sz="2000" b="1" i="1" dirty="0" err="1">
                  <a:solidFill>
                    <a:srgbClr val="FF0000"/>
                  </a:solidFill>
                </a:rPr>
                <a:t>s</a:t>
              </a:r>
              <a:r>
                <a:rPr kumimoji="1" lang="en-US" altLang="ru-RU" sz="2000" b="1" i="1" baseline="-30000" dirty="0" err="1">
                  <a:solidFill>
                    <a:srgbClr val="FF0000"/>
                  </a:solidFill>
                </a:rPr>
                <a:t>NN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 and  the same or higher </a:t>
              </a:r>
              <a:r>
                <a:rPr kumimoji="1" lang="en-US" altLang="ru-RU" sz="2000" b="1" i="1" dirty="0" err="1">
                  <a:solidFill>
                    <a:srgbClr val="FF0000"/>
                  </a:solidFill>
                </a:rPr>
                <a:t>L</a:t>
              </a:r>
              <a:r>
                <a:rPr kumimoji="1" lang="en-US" altLang="ru-RU" sz="2000" b="1" i="1" baseline="-25000" dirty="0" err="1">
                  <a:solidFill>
                    <a:srgbClr val="FF0000"/>
                  </a:solidFill>
                </a:rPr>
                <a:t>average</a:t>
              </a:r>
              <a:endParaRPr kumimoji="1" lang="en-US" altLang="ru-RU" sz="2000" b="1" i="1" baseline="-25000" dirty="0">
                <a:solidFill>
                  <a:srgbClr val="FF0000"/>
                </a:solidFill>
              </a:endParaRPr>
            </a:p>
            <a:p>
              <a:pPr marL="341313" indent="-341313" eaLnBrk="0" hangingPunct="0">
                <a:lnSpc>
                  <a:spcPct val="140000"/>
                </a:lnSpc>
                <a:buClr>
                  <a:srgbClr val="FFFF00"/>
                </a:buClr>
                <a:buFont typeface="ヒラギノ明朝 ProN W3"/>
                <a:buNone/>
              </a:pPr>
              <a:r>
                <a:rPr kumimoji="1" lang="en-US" altLang="ru-RU" sz="2000" b="1" i="1" dirty="0">
                  <a:solidFill>
                    <a:srgbClr val="0033CC"/>
                  </a:solidFill>
                </a:rPr>
                <a:t>Polarized beams of protons and deuterons in collider mode:</a:t>
              </a:r>
            </a:p>
            <a:p>
              <a:pPr marL="341313" indent="-341313">
                <a:lnSpc>
                  <a:spcPct val="120000"/>
                </a:lnSpc>
              </a:pPr>
              <a:r>
                <a:rPr kumimoji="1" lang="en-US" altLang="ru-RU" sz="2000" b="1" i="1" dirty="0">
                  <a:solidFill>
                    <a:srgbClr val="0033CC"/>
                  </a:solidFill>
                </a:rPr>
                <a:t>		    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</a:rPr>
                <a:t>p</a:t>
              </a:r>
              <a:r>
                <a:rPr kumimoji="1" lang="en-US" altLang="ru-RU" sz="2000" b="1" dirty="0" err="1">
                  <a:solidFill>
                    <a:srgbClr val="0033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  <a:sym typeface="Symbol" pitchFamily="18" charset="2"/>
                </a:rPr>
                <a:t>p</a:t>
              </a:r>
              <a:r>
                <a:rPr kumimoji="1" lang="en-US" altLang="ru-RU" sz="2000" b="1" dirty="0">
                  <a:solidFill>
                    <a:srgbClr val="0033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 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</a:rPr>
                <a:t>s</a:t>
              </a:r>
              <a:r>
                <a:rPr kumimoji="1" lang="en-US" altLang="ru-RU" sz="2000" b="1" i="1" baseline="-25000" dirty="0" err="1">
                  <a:solidFill>
                    <a:srgbClr val="0033CC"/>
                  </a:solidFill>
                </a:rPr>
                <a:t>pp</a:t>
              </a:r>
              <a:r>
                <a:rPr kumimoji="1" lang="en-US" altLang="ru-RU" sz="2000" b="1" i="1" dirty="0">
                  <a:solidFill>
                    <a:srgbClr val="0033CC"/>
                  </a:solidFill>
                </a:rPr>
                <a:t> = 12 ÷ 26 GeV   </a:t>
              </a:r>
              <a:r>
                <a:rPr kumimoji="1" lang="en-US" altLang="ru-RU" sz="2000" b="1" i="1" dirty="0" err="1" smtClean="0">
                  <a:solidFill>
                    <a:srgbClr val="0033CC"/>
                  </a:solidFill>
                </a:rPr>
                <a:t>L</a:t>
              </a:r>
              <a:r>
                <a:rPr kumimoji="1" lang="en-US" altLang="ru-RU" sz="2000" b="1" i="1" baseline="-25000" dirty="0" err="1" smtClean="0">
                  <a:solidFill>
                    <a:srgbClr val="0033CC"/>
                  </a:solidFill>
                </a:rPr>
                <a:t>max</a:t>
              </a:r>
              <a:r>
                <a:rPr kumimoji="1" lang="en-US" altLang="ru-RU" sz="2000" b="1" i="1" dirty="0" smtClean="0">
                  <a:solidFill>
                    <a:srgbClr val="0033CC"/>
                  </a:solidFill>
                </a:rPr>
                <a:t> </a:t>
              </a:r>
              <a:r>
                <a:rPr kumimoji="1" lang="en-US" altLang="ru-RU" sz="2000" b="1" i="1" baseline="-25000" dirty="0" smtClean="0">
                  <a:solidFill>
                    <a:srgbClr val="0033CC"/>
                  </a:solidFill>
                </a:rPr>
                <a:t> </a:t>
              </a:r>
              <a:r>
                <a:rPr kumimoji="1" lang="en-US" altLang="ru-RU" sz="2000" b="1" i="1" dirty="0">
                  <a:solidFill>
                    <a:srgbClr val="0033CC"/>
                  </a:solidFill>
                </a:rPr>
                <a:t>≈ 1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Apple Chancery"/>
                </a:rPr>
                <a:t>x10</a:t>
              </a:r>
              <a:r>
                <a:rPr kumimoji="1" lang="en-US" altLang="ru-RU" sz="2000" b="1" i="1" baseline="30000" dirty="0">
                  <a:solidFill>
                    <a:srgbClr val="0033CC"/>
                  </a:solidFill>
                  <a:sym typeface="Apple Chancery"/>
                </a:rPr>
                <a:t>32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 cm</a:t>
              </a:r>
              <a:r>
                <a:rPr kumimoji="1" lang="en-US" altLang="ru-RU" sz="2000" b="1" i="1" baseline="30000" dirty="0">
                  <a:solidFill>
                    <a:srgbClr val="0033CC"/>
                  </a:solidFill>
                  <a:sym typeface="Symbol" pitchFamily="18" charset="2"/>
                </a:rPr>
                <a:t>-2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s</a:t>
              </a:r>
              <a:r>
                <a:rPr kumimoji="1" lang="en-US" altLang="ru-RU" sz="2000" b="1" i="1" baseline="30000" dirty="0">
                  <a:solidFill>
                    <a:srgbClr val="0033CC"/>
                  </a:solidFill>
                  <a:sym typeface="Symbol" pitchFamily="18" charset="2"/>
                </a:rPr>
                <a:t>-1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 </a:t>
              </a:r>
              <a:r>
                <a:rPr kumimoji="1" lang="en-US" altLang="ru-RU" sz="2000" b="1" i="1" dirty="0">
                  <a:solidFill>
                    <a:srgbClr val="0033CC"/>
                  </a:solidFill>
                </a:rPr>
                <a:t> </a:t>
              </a:r>
              <a:endParaRPr kumimoji="1" lang="en-US" altLang="ru-RU" sz="2000" b="1" i="1" dirty="0">
                <a:solidFill>
                  <a:srgbClr val="0033CC"/>
                </a:solidFill>
                <a:sym typeface="Symbol" pitchFamily="18" charset="2"/>
              </a:endParaRPr>
            </a:p>
            <a:p>
              <a:pPr marL="341313" indent="-341313">
                <a:lnSpc>
                  <a:spcPct val="120000"/>
                </a:lnSpc>
              </a:pPr>
              <a:r>
                <a:rPr kumimoji="1" lang="en-US" altLang="ru-RU" sz="2000" b="1" i="1" dirty="0">
                  <a:solidFill>
                    <a:srgbClr val="0033CC"/>
                  </a:solidFill>
                </a:rPr>
                <a:t>		   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</a:rPr>
                <a:t>d</a:t>
              </a:r>
              <a:r>
                <a:rPr kumimoji="1" lang="en-US" altLang="ru-RU" sz="2000" b="1" dirty="0" err="1">
                  <a:solidFill>
                    <a:srgbClr val="0033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  <a:sym typeface="Symbol" pitchFamily="18" charset="2"/>
                </a:rPr>
                <a:t>d</a:t>
              </a:r>
              <a:r>
                <a:rPr kumimoji="1" lang="en-US" altLang="ru-RU" sz="2000" b="1" dirty="0">
                  <a:solidFill>
                    <a:srgbClr val="0033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Apple Chancery"/>
                </a:rPr>
                <a:t> 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</a:t>
              </a:r>
              <a:r>
                <a:rPr kumimoji="1" lang="en-US" altLang="ru-RU" sz="2000" b="1" i="1" dirty="0" err="1">
                  <a:solidFill>
                    <a:srgbClr val="0033CC"/>
                  </a:solidFill>
                </a:rPr>
                <a:t>s</a:t>
              </a:r>
              <a:r>
                <a:rPr kumimoji="1" lang="en-US" altLang="ru-RU" sz="2000" b="1" i="1" baseline="-25000" dirty="0" err="1">
                  <a:solidFill>
                    <a:srgbClr val="0033CC"/>
                  </a:solidFill>
                </a:rPr>
                <a:t>NN</a:t>
              </a:r>
              <a:r>
                <a:rPr kumimoji="1" lang="en-US" altLang="ru-RU" sz="2000" b="1" i="1" dirty="0">
                  <a:solidFill>
                    <a:srgbClr val="0033CC"/>
                  </a:solidFill>
                </a:rPr>
                <a:t> = 4 ÷ </a:t>
              </a:r>
              <a:r>
                <a:rPr kumimoji="1" lang="en-US" altLang="ru-RU" sz="2000" b="1" i="1" dirty="0">
                  <a:solidFill>
                    <a:srgbClr val="0033CC"/>
                  </a:solidFill>
                  <a:sym typeface="Symbol" pitchFamily="18" charset="2"/>
                </a:rPr>
                <a:t>13.8</a:t>
              </a:r>
              <a:r>
                <a:rPr kumimoji="1" lang="en-US" altLang="ru-RU" sz="2000" b="1" i="1" dirty="0">
                  <a:solidFill>
                    <a:srgbClr val="0033CC"/>
                  </a:solidFill>
                </a:rPr>
                <a:t> GeV </a:t>
              </a:r>
            </a:p>
            <a:p>
              <a:pPr marL="341313" indent="-341313">
                <a:lnSpc>
                  <a:spcPct val="140000"/>
                </a:lnSpc>
                <a:buClr>
                  <a:srgbClr val="FFFF00"/>
                </a:buClr>
                <a:buFont typeface="ヒラギノ明朝 ProN W3"/>
                <a:buNone/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 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Extracted beams </a:t>
              </a:r>
              <a:r>
                <a:rPr kumimoji="1" lang="en-US" altLang="ru-RU" sz="2000" b="1" i="1" dirty="0">
                  <a:solidFill>
                    <a:srgbClr val="FF0000"/>
                  </a:solidFill>
                </a:rPr>
                <a:t>of light ions 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and polarized protons and deuterons </a:t>
              </a:r>
              <a:r>
                <a:rPr kumimoji="1" lang="en-US" altLang="ru-RU" sz="2000" b="1" i="1" dirty="0">
                  <a:solidFill>
                    <a:srgbClr val="006600"/>
                  </a:solidFill>
                </a:rPr>
                <a:t>for fixed target experiments: </a:t>
              </a:r>
            </a:p>
            <a:p>
              <a:pPr marL="341313" indent="-341313">
                <a:lnSpc>
                  <a:spcPct val="120000"/>
                </a:lnSpc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		Li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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Au = 1 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Symbol" pitchFamily="18" charset="2"/>
                </a:rPr>
                <a:t> 4.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5 GeV /u   ion kinetic energy</a:t>
              </a:r>
              <a:endParaRPr kumimoji="1" lang="en-US" altLang="ru-RU" sz="2000" b="1" i="1" dirty="0">
                <a:solidFill>
                  <a:srgbClr val="FF0000"/>
                </a:solidFill>
              </a:endParaRPr>
            </a:p>
            <a:p>
              <a:pPr marL="341313" indent="-341313">
                <a:lnSpc>
                  <a:spcPct val="120000"/>
                </a:lnSpc>
              </a:pPr>
              <a:r>
                <a:rPr kumimoji="1" lang="en-US" altLang="ru-RU" sz="2000" b="1" i="1" dirty="0">
                  <a:solidFill>
                    <a:srgbClr val="FF0000"/>
                  </a:solidFill>
                </a:rPr>
                <a:t>		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p</a:t>
              </a:r>
              <a:r>
                <a:rPr kumimoji="1" lang="en-US" altLang="ru-RU" sz="2000" b="1" dirty="0">
                  <a:solidFill>
                    <a:srgbClr val="0000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, p</a:t>
              </a:r>
              <a:r>
                <a:rPr kumimoji="1" lang="en-US" altLang="ru-RU" sz="2000" b="1" dirty="0">
                  <a:solidFill>
                    <a:srgbClr val="0000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Apple Chancery"/>
                </a:rPr>
                <a:t> 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Symbol" pitchFamily="18" charset="2"/>
                </a:rPr>
                <a:t>=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 5 ÷ 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Symbol" pitchFamily="18" charset="2"/>
                </a:rPr>
                <a:t>12.6 GeV        kinetic energy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 </a:t>
              </a:r>
            </a:p>
            <a:p>
              <a:pPr marL="341313" indent="-341313">
                <a:lnSpc>
                  <a:spcPct val="120000"/>
                </a:lnSpc>
              </a:pPr>
              <a:r>
                <a:rPr kumimoji="1" lang="en-US" altLang="ru-RU" sz="2000" b="1" i="1" dirty="0">
                  <a:solidFill>
                    <a:srgbClr val="0000CC"/>
                  </a:solidFill>
                </a:rPr>
                <a:t>		d</a:t>
              </a:r>
              <a:r>
                <a:rPr kumimoji="1" lang="en-US" altLang="ru-RU" sz="2000" b="1" dirty="0">
                  <a:solidFill>
                    <a:srgbClr val="0000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, 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Symbol" pitchFamily="18" charset="2"/>
                </a:rPr>
                <a:t>d</a:t>
              </a:r>
              <a:r>
                <a:rPr kumimoji="1" lang="en-US" altLang="ru-RU" sz="2000" b="1" dirty="0">
                  <a:solidFill>
                    <a:srgbClr val="0000CC"/>
                  </a:solidFill>
                  <a:sym typeface="Symbol" pitchFamily="18" charset="2"/>
                </a:rPr>
                <a:t>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Apple Chancery"/>
                </a:rPr>
                <a:t> =</a:t>
              </a:r>
              <a:r>
                <a:rPr kumimoji="1" lang="en-US" altLang="ru-RU" sz="2000" b="1" i="1" dirty="0">
                  <a:solidFill>
                    <a:srgbClr val="0000CC"/>
                  </a:solidFill>
                </a:rPr>
                <a:t> 2 ÷ </a:t>
              </a:r>
              <a:r>
                <a:rPr kumimoji="1" lang="en-US" altLang="ru-RU" sz="2000" b="1" i="1" dirty="0">
                  <a:solidFill>
                    <a:srgbClr val="0000CC"/>
                  </a:solidFill>
                  <a:sym typeface="Symbol" pitchFamily="18" charset="2"/>
                </a:rPr>
                <a:t>5.9 GeV/u 	  ion kinetic energy</a:t>
              </a:r>
              <a:endParaRPr kumimoji="1" lang="en-US" altLang="ru-RU" sz="2000" b="1" i="1" dirty="0">
                <a:solidFill>
                  <a:srgbClr val="0000CC"/>
                </a:solidFill>
                <a:sym typeface="Apple Chancery"/>
              </a:endParaRPr>
            </a:p>
            <a:p>
              <a:pPr marL="341313" indent="-341313">
                <a:lnSpc>
                  <a:spcPct val="140000"/>
                </a:lnSpc>
                <a:buClr>
                  <a:srgbClr val="FFFF00"/>
                </a:buClr>
                <a:buFont typeface="ヒラギノ明朝 ProN W3"/>
                <a:buNone/>
              </a:pP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Applied research on ion beams at kinetic energy above 3 M</a:t>
              </a:r>
              <a:r>
                <a:rPr kumimoji="1" lang="ru-RU" altLang="ru-RU" sz="2000" b="1" i="1" dirty="0" err="1">
                  <a:solidFill>
                    <a:srgbClr val="FF0000"/>
                  </a:solidFill>
                  <a:sym typeface="Apple Chancery"/>
                </a:rPr>
                <a:t>eV</a:t>
              </a:r>
              <a:r>
                <a:rPr kumimoji="1" lang="en-US" altLang="ru-RU" sz="2000" b="1" i="1" dirty="0">
                  <a:solidFill>
                    <a:srgbClr val="FF0000"/>
                  </a:solidFill>
                  <a:sym typeface="Apple Chancery"/>
                </a:rPr>
                <a:t>/u</a:t>
              </a:r>
              <a:endParaRPr kumimoji="1" lang="ru-RU" altLang="ru-RU" sz="2000" b="1" i="1" dirty="0">
                <a:solidFill>
                  <a:srgbClr val="FF0000"/>
                </a:solidFill>
                <a:sym typeface="Apple Chancery"/>
              </a:endParaRPr>
            </a:p>
          </p:txBody>
        </p:sp>
      </p:grp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-600" y="4799992"/>
            <a:ext cx="9144600" cy="1200329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0C1167"/>
                </a:solidFill>
              </a:rPr>
              <a:t> </a:t>
            </a:r>
            <a:r>
              <a:rPr lang="en-US" altLang="ru-RU" sz="2400" b="1" dirty="0">
                <a:solidFill>
                  <a:srgbClr val="0000CC"/>
                </a:solidFill>
              </a:rPr>
              <a:t>The set of NICA beams provides unique possibility </a:t>
            </a:r>
            <a:endParaRPr lang="en-US" altLang="ru-RU" sz="2400" b="1" dirty="0" smtClean="0">
              <a:solidFill>
                <a:srgbClr val="0000CC"/>
              </a:solidFill>
            </a:endParaRPr>
          </a:p>
          <a:p>
            <a:pPr algn="ctr"/>
            <a:r>
              <a:rPr lang="en-US" altLang="ru-RU" sz="2400" b="1" dirty="0" smtClean="0">
                <a:solidFill>
                  <a:srgbClr val="0000CC"/>
                </a:solidFill>
              </a:rPr>
              <a:t>both </a:t>
            </a:r>
            <a:r>
              <a:rPr lang="en-US" altLang="ru-RU" sz="2400" b="1" dirty="0">
                <a:solidFill>
                  <a:srgbClr val="0000CC"/>
                </a:solidFill>
              </a:rPr>
              <a:t>for </a:t>
            </a:r>
            <a:r>
              <a:rPr lang="en-US" altLang="ru-RU" sz="2400" b="1" dirty="0" smtClean="0">
                <a:solidFill>
                  <a:srgbClr val="0000CC"/>
                </a:solidFill>
              </a:rPr>
              <a:t>basic </a:t>
            </a:r>
            <a:r>
              <a:rPr lang="en-US" altLang="ru-RU" sz="2400" b="1" dirty="0">
                <a:solidFill>
                  <a:srgbClr val="0000CC"/>
                </a:solidFill>
              </a:rPr>
              <a:t>and applied researches </a:t>
            </a:r>
            <a:endParaRPr lang="en-US" altLang="ru-RU" sz="2400" b="1" dirty="0" smtClean="0">
              <a:solidFill>
                <a:srgbClr val="0000CC"/>
              </a:solidFill>
            </a:endParaRPr>
          </a:p>
          <a:p>
            <a:pPr algn="ctr"/>
            <a:r>
              <a:rPr lang="en-US" altLang="ru-RU" sz="2400" b="1" dirty="0" smtClean="0">
                <a:solidFill>
                  <a:srgbClr val="0000CC"/>
                </a:solidFill>
              </a:rPr>
              <a:t>in </a:t>
            </a:r>
            <a:r>
              <a:rPr lang="en-US" altLang="ru-RU" sz="2400" b="1" dirty="0">
                <a:solidFill>
                  <a:srgbClr val="0000CC"/>
                </a:solidFill>
              </a:rPr>
              <a:t>the forthcoming decades.   </a:t>
            </a:r>
          </a:p>
        </p:txBody>
      </p:sp>
      <p:grpSp>
        <p:nvGrpSpPr>
          <p:cNvPr id="18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19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2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06293340-1183-4BA6-B2E9-084E2CA5614A}" type="slidenum">
              <a:rPr lang="ru-RU" altLang="ru-RU" sz="1200" smtClean="0"/>
              <a:pPr eaLnBrk="0" hangingPunct="0"/>
              <a:t>44</a:t>
            </a:fld>
            <a:endParaRPr lang="ru-RU" altLang="ru-RU" sz="1200" smtClean="0"/>
          </a:p>
        </p:txBody>
      </p:sp>
      <p:pic>
        <p:nvPicPr>
          <p:cNvPr id="68611" name="Picture 2" descr="C:\Documents and Settings\kovalenko\My Documents\1_ЛФВЭ\ЛВЭ_вид сверху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7657" r="7234" b="12067"/>
          <a:stretch>
            <a:fillRect/>
          </a:stretch>
        </p:blipFill>
        <p:spPr bwMode="auto">
          <a:xfrm>
            <a:off x="622300" y="952500"/>
            <a:ext cx="7913688" cy="52197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TextBox 9"/>
          <p:cNvSpPr txBox="1">
            <a:spLocks noChangeArrowheads="1"/>
          </p:cNvSpPr>
          <p:nvPr/>
        </p:nvSpPr>
        <p:spPr bwMode="auto">
          <a:xfrm>
            <a:off x="621118" y="1808455"/>
            <a:ext cx="3220753" cy="400110"/>
          </a:xfrm>
          <a:prstGeom prst="rect">
            <a:avLst/>
          </a:prstGeom>
          <a:solidFill>
            <a:srgbClr val="AD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 dirty="0" smtClean="0">
                <a:solidFill>
                  <a:srgbClr val="000090"/>
                </a:solidFill>
                <a:latin typeface="Tahoma" pitchFamily="34" charset="0"/>
              </a:rPr>
              <a:t>BM@N </a:t>
            </a:r>
            <a:r>
              <a:rPr lang="en-US" altLang="ru-RU" sz="2000" b="1" dirty="0">
                <a:solidFill>
                  <a:srgbClr val="000090"/>
                </a:solidFill>
                <a:latin typeface="Tahoma" pitchFamily="34" charset="0"/>
              </a:rPr>
              <a:t>experiment area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514600" y="2590800"/>
            <a:ext cx="2895600" cy="838200"/>
          </a:xfrm>
          <a:prstGeom prst="ellips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0B07A7"/>
              </a:solidFill>
            </a:endParaRPr>
          </a:p>
        </p:txBody>
      </p:sp>
      <p:cxnSp>
        <p:nvCxnSpPr>
          <p:cNvPr id="68614" name="Straight Arrow Connector 8"/>
          <p:cNvCxnSpPr>
            <a:cxnSpLocks noChangeShapeType="1"/>
          </p:cNvCxnSpPr>
          <p:nvPr/>
        </p:nvCxnSpPr>
        <p:spPr bwMode="auto">
          <a:xfrm rot="10800000">
            <a:off x="2895600" y="2362200"/>
            <a:ext cx="1798638" cy="269875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5" name="TextBox 10"/>
          <p:cNvSpPr txBox="1">
            <a:spLocks noChangeArrowheads="1"/>
          </p:cNvSpPr>
          <p:nvPr/>
        </p:nvSpPr>
        <p:spPr bwMode="auto">
          <a:xfrm>
            <a:off x="5410200" y="2590800"/>
            <a:ext cx="1441450" cy="396875"/>
          </a:xfrm>
          <a:prstGeom prst="rect">
            <a:avLst/>
          </a:prstGeom>
          <a:solidFill>
            <a:srgbClr val="DEE9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>
                <a:solidFill>
                  <a:srgbClr val="0B07A7"/>
                </a:solidFill>
                <a:latin typeface="Tahoma" pitchFamily="34" charset="0"/>
              </a:rPr>
              <a:t>Nuclotron</a:t>
            </a:r>
          </a:p>
        </p:txBody>
      </p:sp>
      <p:sp>
        <p:nvSpPr>
          <p:cNvPr id="68616" name="Freeform 49"/>
          <p:cNvSpPr>
            <a:spLocks noChangeArrowheads="1"/>
          </p:cNvSpPr>
          <p:nvPr/>
        </p:nvSpPr>
        <p:spPr bwMode="auto">
          <a:xfrm>
            <a:off x="3276600" y="2057400"/>
            <a:ext cx="990600" cy="533400"/>
          </a:xfrm>
          <a:custGeom>
            <a:avLst/>
            <a:gdLst>
              <a:gd name="T0" fmla="*/ 0 w 479778"/>
              <a:gd name="T1" fmla="*/ 0 h 321733"/>
              <a:gd name="T2" fmla="*/ 0 w 479778"/>
              <a:gd name="T3" fmla="*/ 0 h 321733"/>
              <a:gd name="T4" fmla="*/ 0 w 479778"/>
              <a:gd name="T5" fmla="*/ 0 h 321733"/>
              <a:gd name="T6" fmla="*/ 0 w 479778"/>
              <a:gd name="T7" fmla="*/ 0 h 321733"/>
              <a:gd name="T8" fmla="*/ 0 60000 65536"/>
              <a:gd name="T9" fmla="*/ 0 60000 65536"/>
              <a:gd name="T10" fmla="*/ 0 60000 65536"/>
              <a:gd name="T11" fmla="*/ 0 60000 65536"/>
              <a:gd name="T12" fmla="*/ 0 w 479778"/>
              <a:gd name="T13" fmla="*/ 0 h 321733"/>
              <a:gd name="T14" fmla="*/ 479778 w 479778"/>
              <a:gd name="T15" fmla="*/ 321733 h 3217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9778" h="321733">
                <a:moveTo>
                  <a:pt x="479778" y="321733"/>
                </a:moveTo>
                <a:cubicBezTo>
                  <a:pt x="279400" y="272344"/>
                  <a:pt x="79022" y="222955"/>
                  <a:pt x="39511" y="169333"/>
                </a:cubicBezTo>
                <a:cubicBezTo>
                  <a:pt x="0" y="115711"/>
                  <a:pt x="242711" y="0"/>
                  <a:pt x="242711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9" name="Oval 18"/>
          <p:cNvSpPr/>
          <p:nvPr/>
        </p:nvSpPr>
        <p:spPr bwMode="auto">
          <a:xfrm>
            <a:off x="2895600" y="2668588"/>
            <a:ext cx="2286000" cy="6080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0B07A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505200" y="2819400"/>
            <a:ext cx="1143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rgbClr val="FF0000"/>
                </a:solidFill>
                <a:latin typeface="Tahoma" pitchFamily="34" charset="0"/>
              </a:rPr>
              <a:t>Booster</a:t>
            </a:r>
          </a:p>
        </p:txBody>
      </p:sp>
      <p:sp>
        <p:nvSpPr>
          <p:cNvPr id="68619" name="Oval 39"/>
          <p:cNvSpPr>
            <a:spLocks noChangeArrowheads="1"/>
          </p:cNvSpPr>
          <p:nvPr/>
        </p:nvSpPr>
        <p:spPr bwMode="auto">
          <a:xfrm>
            <a:off x="3733800" y="1828800"/>
            <a:ext cx="29718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ru-RU" altLang="ru-RU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4594225" y="1933575"/>
            <a:ext cx="1273175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Tahoma" pitchFamily="34" charset="0"/>
              </a:rPr>
              <a:t>Collider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  <p:cxnSp>
        <p:nvCxnSpPr>
          <p:cNvPr id="68621" name="Straight Arrow Connector 52"/>
          <p:cNvCxnSpPr>
            <a:cxnSpLocks noChangeShapeType="1"/>
          </p:cNvCxnSpPr>
          <p:nvPr/>
        </p:nvCxnSpPr>
        <p:spPr bwMode="auto">
          <a:xfrm>
            <a:off x="4876800" y="3200400"/>
            <a:ext cx="381000" cy="1588"/>
          </a:xfrm>
          <a:prstGeom prst="straightConnector1">
            <a:avLst/>
          </a:prstGeom>
          <a:noFill/>
          <a:ln w="38100">
            <a:solidFill>
              <a:srgbClr val="080794"/>
            </a:solidFill>
            <a:round/>
            <a:headEnd/>
            <a:tailEnd type="arrow" w="med" len="med"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22" name="Заголовок 44"/>
          <p:cNvSpPr txBox="1">
            <a:spLocks/>
          </p:cNvSpPr>
          <p:nvPr/>
        </p:nvSpPr>
        <p:spPr bwMode="auto">
          <a:xfrm>
            <a:off x="4864357" y="958295"/>
            <a:ext cx="3671631" cy="533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0" hangingPunct="0"/>
            <a:r>
              <a:rPr lang="en-US" altLang="ru-RU" sz="2000" b="1" i="1" dirty="0">
                <a:solidFill>
                  <a:srgbClr val="000090"/>
                </a:solidFill>
              </a:rPr>
              <a:t>NICA at </a:t>
            </a:r>
            <a:r>
              <a:rPr lang="en-US" altLang="ru-RU" sz="2000" b="1" i="1" dirty="0" smtClean="0">
                <a:solidFill>
                  <a:srgbClr val="000090"/>
                </a:solidFill>
              </a:rPr>
              <a:t>VBLHEP of  JINR</a:t>
            </a:r>
            <a:endParaRPr lang="ru-RU" altLang="ru-RU" sz="2000" b="1" i="1" dirty="0">
              <a:solidFill>
                <a:srgbClr val="000090"/>
              </a:solidFill>
            </a:endParaRPr>
          </a:p>
        </p:txBody>
      </p:sp>
      <p:sp>
        <p:nvSpPr>
          <p:cNvPr id="68623" name="Line 223"/>
          <p:cNvSpPr>
            <a:spLocks noChangeShapeType="1"/>
          </p:cNvSpPr>
          <p:nvPr/>
        </p:nvSpPr>
        <p:spPr bwMode="auto">
          <a:xfrm>
            <a:off x="2006600" y="2806700"/>
            <a:ext cx="774700" cy="24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24" name="TextBox 34"/>
          <p:cNvSpPr txBox="1">
            <a:spLocks noChangeArrowheads="1"/>
          </p:cNvSpPr>
          <p:nvPr/>
        </p:nvSpPr>
        <p:spPr bwMode="auto">
          <a:xfrm>
            <a:off x="635000" y="2616200"/>
            <a:ext cx="1500188" cy="396875"/>
          </a:xfrm>
          <a:prstGeom prst="rect">
            <a:avLst/>
          </a:prstGeom>
          <a:solidFill>
            <a:srgbClr val="AD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>
                <a:solidFill>
                  <a:srgbClr val="FF0000"/>
                </a:solidFill>
                <a:latin typeface="Tahoma" pitchFamily="34" charset="0"/>
              </a:rPr>
              <a:t>New Linac</a:t>
            </a:r>
          </a:p>
        </p:txBody>
      </p:sp>
      <p:sp>
        <p:nvSpPr>
          <p:cNvPr id="68625" name="Line 224"/>
          <p:cNvSpPr>
            <a:spLocks noChangeShapeType="1"/>
          </p:cNvSpPr>
          <p:nvPr/>
        </p:nvSpPr>
        <p:spPr bwMode="auto">
          <a:xfrm>
            <a:off x="1538288" y="3240088"/>
            <a:ext cx="1117600" cy="1143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26" name="TextBox 30"/>
          <p:cNvSpPr txBox="1">
            <a:spLocks noChangeArrowheads="1"/>
          </p:cNvSpPr>
          <p:nvPr/>
        </p:nvSpPr>
        <p:spPr bwMode="auto">
          <a:xfrm>
            <a:off x="622300" y="3048000"/>
            <a:ext cx="950913" cy="396875"/>
          </a:xfrm>
          <a:prstGeom prst="rect">
            <a:avLst/>
          </a:prstGeom>
          <a:solidFill>
            <a:srgbClr val="AD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2000" b="1">
                <a:solidFill>
                  <a:srgbClr val="000090"/>
                </a:solidFill>
                <a:latin typeface="Tahoma" pitchFamily="34" charset="0"/>
              </a:rPr>
              <a:t>LU-20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381919" y="4985121"/>
            <a:ext cx="6394450" cy="1357313"/>
            <a:chOff x="1441" y="2903"/>
            <a:chExt cx="3775" cy="855"/>
          </a:xfrm>
        </p:grpSpPr>
        <p:sp>
          <p:nvSpPr>
            <p:cNvPr id="68633" name="AutoShape 9"/>
            <p:cNvSpPr>
              <a:spLocks noChangeArrowheads="1"/>
            </p:cNvSpPr>
            <p:nvPr/>
          </p:nvSpPr>
          <p:spPr bwMode="auto">
            <a:xfrm rot="10800000">
              <a:off x="1441" y="2903"/>
              <a:ext cx="3775" cy="855"/>
            </a:xfrm>
            <a:prstGeom prst="horizontalScroll">
              <a:avLst>
                <a:gd name="adj" fmla="val 12500"/>
              </a:avLst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  <p:sp>
          <p:nvSpPr>
            <p:cNvPr id="68634" name="Text Box 10"/>
            <p:cNvSpPr txBox="1">
              <a:spLocks noChangeArrowheads="1"/>
            </p:cNvSpPr>
            <p:nvPr/>
          </p:nvSpPr>
          <p:spPr bwMode="auto">
            <a:xfrm>
              <a:off x="1484" y="3196"/>
              <a:ext cx="36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2800" b="1">
                  <a:solidFill>
                    <a:srgbClr val="000066"/>
                  </a:solidFill>
                </a:rPr>
                <a:t>Thank you for your attention!</a:t>
              </a:r>
            </a:p>
          </p:txBody>
        </p:sp>
      </p:grpSp>
      <p:grpSp>
        <p:nvGrpSpPr>
          <p:cNvPr id="32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33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6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049DAD14-574E-4538-8EBC-11216B52F836}" type="slidenum">
              <a:rPr lang="ru-RU" altLang="ru-RU" sz="1200" smtClean="0"/>
              <a:pPr eaLnBrk="0" hangingPunct="0"/>
              <a:t>5</a:t>
            </a:fld>
            <a:endParaRPr lang="ru-RU" altLang="ru-RU" sz="1200" smtClean="0"/>
          </a:p>
        </p:txBody>
      </p:sp>
      <p:grpSp>
        <p:nvGrpSpPr>
          <p:cNvPr id="79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80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84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0" y="-9699"/>
            <a:ext cx="9161111" cy="6249558"/>
            <a:chOff x="0" y="-9699"/>
            <a:chExt cx="9161111" cy="6249558"/>
          </a:xfrm>
        </p:grpSpPr>
        <p:sp>
          <p:nvSpPr>
            <p:cNvPr id="28677" name="TextBox 75"/>
            <p:cNvSpPr txBox="1">
              <a:spLocks noChangeArrowheads="1"/>
            </p:cNvSpPr>
            <p:nvPr/>
          </p:nvSpPr>
          <p:spPr bwMode="auto">
            <a:xfrm>
              <a:off x="3904899" y="5803296"/>
              <a:ext cx="5032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>
                  <a:latin typeface="Tahoma" pitchFamily="34" charset="0"/>
                </a:rPr>
                <a:t>10</a:t>
              </a:r>
              <a:endParaRPr lang="ru-RU" altLang="ru-RU" sz="2000">
                <a:latin typeface="Tahoma" pitchFamily="34" charset="0"/>
              </a:endParaRPr>
            </a:p>
          </p:txBody>
        </p:sp>
        <p:sp>
          <p:nvSpPr>
            <p:cNvPr id="28678" name="TextBox 76"/>
            <p:cNvSpPr txBox="1">
              <a:spLocks noChangeArrowheads="1"/>
            </p:cNvSpPr>
            <p:nvPr/>
          </p:nvSpPr>
          <p:spPr bwMode="auto">
            <a:xfrm>
              <a:off x="7073549" y="5842984"/>
              <a:ext cx="8112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/>
                <a:t>10</a:t>
              </a:r>
              <a:r>
                <a:rPr lang="en-US" altLang="ru-RU" sz="2000" baseline="30000"/>
                <a:t>2</a:t>
              </a:r>
              <a:endParaRPr lang="ru-RU" altLang="ru-RU" sz="2000"/>
            </a:p>
          </p:txBody>
        </p:sp>
        <p:sp>
          <p:nvSpPr>
            <p:cNvPr id="28679" name="Line 4"/>
            <p:cNvSpPr>
              <a:spLocks noChangeShapeType="1"/>
            </p:cNvSpPr>
            <p:nvPr/>
          </p:nvSpPr>
          <p:spPr bwMode="auto">
            <a:xfrm>
              <a:off x="0" y="2659063"/>
              <a:ext cx="9144000" cy="1270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680" name="TextBox 72"/>
            <p:cNvSpPr txBox="1">
              <a:spLocks noChangeArrowheads="1"/>
            </p:cNvSpPr>
            <p:nvPr/>
          </p:nvSpPr>
          <p:spPr bwMode="auto">
            <a:xfrm>
              <a:off x="7660924" y="5028596"/>
              <a:ext cx="15001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 dirty="0">
                  <a:latin typeface="Tahoma" pitchFamily="34" charset="0"/>
                </a:rPr>
                <a:t>√S</a:t>
              </a:r>
              <a:r>
                <a:rPr lang="en-US" altLang="ru-RU" sz="2000" baseline="-25000" dirty="0">
                  <a:latin typeface="Tahoma" pitchFamily="34" charset="0"/>
                </a:rPr>
                <a:t>NN</a:t>
              </a:r>
              <a:r>
                <a:rPr lang="en-US" altLang="ru-RU" sz="2000" dirty="0">
                  <a:latin typeface="Tahoma" pitchFamily="34" charset="0"/>
                </a:rPr>
                <a:t>, GeV  </a:t>
              </a:r>
              <a:endParaRPr lang="ru-RU" altLang="ru-RU" sz="2000" dirty="0">
                <a:latin typeface="Tahoma" pitchFamily="34" charset="0"/>
              </a:endParaRPr>
            </a:p>
          </p:txBody>
        </p:sp>
        <p:sp>
          <p:nvSpPr>
            <p:cNvPr id="28743" name="Text Box 88"/>
            <p:cNvSpPr txBox="1">
              <a:spLocks noChangeArrowheads="1"/>
            </p:cNvSpPr>
            <p:nvPr/>
          </p:nvSpPr>
          <p:spPr bwMode="auto">
            <a:xfrm>
              <a:off x="7680267" y="3808547"/>
              <a:ext cx="1439826" cy="316762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682" name="Rectangle 22"/>
            <p:cNvSpPr>
              <a:spLocks noChangeArrowheads="1"/>
            </p:cNvSpPr>
            <p:nvPr/>
          </p:nvSpPr>
          <p:spPr bwMode="auto">
            <a:xfrm>
              <a:off x="2710259" y="3417839"/>
              <a:ext cx="25169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Nuclotron-M (JINR)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sp>
          <p:nvSpPr>
            <p:cNvPr id="28683" name="Rectangle 37"/>
            <p:cNvSpPr>
              <a:spLocks noChangeArrowheads="1"/>
            </p:cNvSpPr>
            <p:nvPr/>
          </p:nvSpPr>
          <p:spPr bwMode="auto">
            <a:xfrm>
              <a:off x="1644650" y="4125309"/>
              <a:ext cx="330200" cy="28733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684" name="Rectangle 38"/>
            <p:cNvSpPr>
              <a:spLocks noChangeArrowheads="1"/>
            </p:cNvSpPr>
            <p:nvPr/>
          </p:nvSpPr>
          <p:spPr bwMode="auto">
            <a:xfrm>
              <a:off x="2119313" y="3834796"/>
              <a:ext cx="14652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COSY (FZJ)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sp>
          <p:nvSpPr>
            <p:cNvPr id="28685" name="Rectangle 39"/>
            <p:cNvSpPr>
              <a:spLocks noChangeArrowheads="1"/>
            </p:cNvSpPr>
            <p:nvPr/>
          </p:nvSpPr>
          <p:spPr bwMode="auto">
            <a:xfrm flipH="1">
              <a:off x="2871788" y="4293584"/>
              <a:ext cx="693737" cy="2889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686" name="Rectangle 40"/>
            <p:cNvSpPr>
              <a:spLocks noChangeArrowheads="1"/>
            </p:cNvSpPr>
            <p:nvPr/>
          </p:nvSpPr>
          <p:spPr bwMode="auto">
            <a:xfrm>
              <a:off x="3576638" y="4228496"/>
              <a:ext cx="1398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008000"/>
                  </a:solidFill>
                </a:rPr>
                <a:t>AGS (BNL)</a:t>
              </a:r>
              <a:endParaRPr lang="ru-RU" altLang="ru-RU" b="1">
                <a:solidFill>
                  <a:srgbClr val="008000"/>
                </a:solidFill>
              </a:endParaRPr>
            </a:p>
          </p:txBody>
        </p:sp>
        <p:grpSp>
          <p:nvGrpSpPr>
            <p:cNvPr id="28687" name="Rectangle 48"/>
            <p:cNvGrpSpPr>
              <a:grpSpLocks/>
            </p:cNvGrpSpPr>
            <p:nvPr/>
          </p:nvGrpSpPr>
          <p:grpSpPr bwMode="auto">
            <a:xfrm>
              <a:off x="4035425" y="1508013"/>
              <a:ext cx="1487488" cy="309562"/>
              <a:chOff x="2712720" y="2493264"/>
              <a:chExt cx="1487424" cy="310896"/>
            </a:xfrm>
          </p:grpSpPr>
          <p:pic>
            <p:nvPicPr>
              <p:cNvPr id="28740" name="Rectangle 4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2720" y="2493264"/>
                <a:ext cx="1487424" cy="3108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41" name="Text Box 15"/>
              <p:cNvSpPr txBox="1">
                <a:spLocks noChangeArrowheads="1"/>
              </p:cNvSpPr>
              <p:nvPr/>
            </p:nvSpPr>
            <p:spPr bwMode="auto">
              <a:xfrm>
                <a:off x="2736473" y="2514732"/>
                <a:ext cx="1439765" cy="2663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endParaRPr lang="ru-RU" altLang="ru-RU" sz="1200">
                  <a:latin typeface="Tahoma" pitchFamily="34" charset="0"/>
                </a:endParaRPr>
              </a:p>
            </p:txBody>
          </p:sp>
        </p:grpSp>
        <p:sp>
          <p:nvSpPr>
            <p:cNvPr id="28688" name="Rectangle 49"/>
            <p:cNvSpPr>
              <a:spLocks noChangeArrowheads="1"/>
            </p:cNvSpPr>
            <p:nvPr/>
          </p:nvSpPr>
          <p:spPr bwMode="auto">
            <a:xfrm>
              <a:off x="5481638" y="1692163"/>
              <a:ext cx="1637009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>
                  <a:solidFill>
                    <a:srgbClr val="FF0000"/>
                  </a:solidFill>
                </a:rPr>
                <a:t>NICA (JINR)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grpSp>
          <p:nvGrpSpPr>
            <p:cNvPr id="28689" name="Группа 73"/>
            <p:cNvGrpSpPr>
              <a:grpSpLocks/>
            </p:cNvGrpSpPr>
            <p:nvPr/>
          </p:nvGrpSpPr>
          <p:grpSpPr bwMode="auto">
            <a:xfrm>
              <a:off x="880711" y="5408009"/>
              <a:ext cx="8115300" cy="290512"/>
              <a:chOff x="827088" y="5732463"/>
              <a:chExt cx="8281985" cy="288925"/>
            </a:xfrm>
          </p:grpSpPr>
          <p:sp>
            <p:nvSpPr>
              <p:cNvPr id="28728" name="Line 6"/>
              <p:cNvSpPr>
                <a:spLocks noChangeShapeType="1"/>
              </p:cNvSpPr>
              <p:nvPr/>
            </p:nvSpPr>
            <p:spPr bwMode="auto">
              <a:xfrm>
                <a:off x="844550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29" name="Line 7"/>
              <p:cNvSpPr>
                <a:spLocks noChangeShapeType="1"/>
              </p:cNvSpPr>
              <p:nvPr/>
            </p:nvSpPr>
            <p:spPr bwMode="auto">
              <a:xfrm>
                <a:off x="4065588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0" name="Line 8"/>
              <p:cNvSpPr>
                <a:spLocks noChangeShapeType="1"/>
              </p:cNvSpPr>
              <p:nvPr/>
            </p:nvSpPr>
            <p:spPr bwMode="auto">
              <a:xfrm>
                <a:off x="1835150" y="5768975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1" name="Line 9"/>
              <p:cNvSpPr>
                <a:spLocks noChangeShapeType="1"/>
              </p:cNvSpPr>
              <p:nvPr/>
            </p:nvSpPr>
            <p:spPr bwMode="auto">
              <a:xfrm>
                <a:off x="277177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2" name="Line 10"/>
              <p:cNvSpPr>
                <a:spLocks noChangeShapeType="1"/>
              </p:cNvSpPr>
              <p:nvPr/>
            </p:nvSpPr>
            <p:spPr bwMode="auto">
              <a:xfrm>
                <a:off x="7304088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3" name="Line 45"/>
              <p:cNvSpPr>
                <a:spLocks noChangeShapeType="1"/>
              </p:cNvSpPr>
              <p:nvPr/>
            </p:nvSpPr>
            <p:spPr bwMode="auto">
              <a:xfrm flipV="1">
                <a:off x="827088" y="5735851"/>
                <a:ext cx="8281985" cy="2201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4" name="Line 9"/>
              <p:cNvSpPr>
                <a:spLocks noChangeShapeType="1"/>
              </p:cNvSpPr>
              <p:nvPr/>
            </p:nvSpPr>
            <p:spPr bwMode="auto">
              <a:xfrm>
                <a:off x="3348038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5" name="Line 9"/>
              <p:cNvSpPr>
                <a:spLocks noChangeShapeType="1"/>
              </p:cNvSpPr>
              <p:nvPr/>
            </p:nvSpPr>
            <p:spPr bwMode="auto">
              <a:xfrm>
                <a:off x="3779838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6" name="Line 8"/>
              <p:cNvSpPr>
                <a:spLocks noChangeShapeType="1"/>
              </p:cNvSpPr>
              <p:nvPr/>
            </p:nvSpPr>
            <p:spPr bwMode="auto">
              <a:xfrm>
                <a:off x="50768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7" name="Line 9"/>
              <p:cNvSpPr>
                <a:spLocks noChangeShapeType="1"/>
              </p:cNvSpPr>
              <p:nvPr/>
            </p:nvSpPr>
            <p:spPr bwMode="auto">
              <a:xfrm>
                <a:off x="6011863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8" name="Line 9"/>
              <p:cNvSpPr>
                <a:spLocks noChangeShapeType="1"/>
              </p:cNvSpPr>
              <p:nvPr/>
            </p:nvSpPr>
            <p:spPr bwMode="auto">
              <a:xfrm>
                <a:off x="65881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39" name="Line 9"/>
              <p:cNvSpPr>
                <a:spLocks noChangeShapeType="1"/>
              </p:cNvSpPr>
              <p:nvPr/>
            </p:nvSpPr>
            <p:spPr bwMode="auto">
              <a:xfrm>
                <a:off x="70199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690" name="TextBox 65"/>
            <p:cNvSpPr txBox="1">
              <a:spLocks noChangeArrowheads="1"/>
            </p:cNvSpPr>
            <p:nvPr/>
          </p:nvSpPr>
          <p:spPr bwMode="auto">
            <a:xfrm>
              <a:off x="1728436" y="5552471"/>
              <a:ext cx="3508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2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1" name="TextBox 66"/>
            <p:cNvSpPr txBox="1">
              <a:spLocks noChangeArrowheads="1"/>
            </p:cNvSpPr>
            <p:nvPr/>
          </p:nvSpPr>
          <p:spPr bwMode="auto">
            <a:xfrm>
              <a:off x="2644424" y="5552471"/>
              <a:ext cx="3540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4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2" name="TextBox 67"/>
            <p:cNvSpPr txBox="1">
              <a:spLocks noChangeArrowheads="1"/>
            </p:cNvSpPr>
            <p:nvPr/>
          </p:nvSpPr>
          <p:spPr bwMode="auto">
            <a:xfrm>
              <a:off x="3209574" y="5552471"/>
              <a:ext cx="352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6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3" name="TextBox 68"/>
            <p:cNvSpPr txBox="1">
              <a:spLocks noChangeArrowheads="1"/>
            </p:cNvSpPr>
            <p:nvPr/>
          </p:nvSpPr>
          <p:spPr bwMode="auto">
            <a:xfrm>
              <a:off x="3633436" y="5552471"/>
              <a:ext cx="352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8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4" name="TextBox 74"/>
            <p:cNvSpPr txBox="1">
              <a:spLocks noChangeArrowheads="1"/>
            </p:cNvSpPr>
            <p:nvPr/>
          </p:nvSpPr>
          <p:spPr bwMode="auto">
            <a:xfrm>
              <a:off x="4831999" y="5552471"/>
              <a:ext cx="495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20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5" name="TextBox 75"/>
            <p:cNvSpPr txBox="1">
              <a:spLocks noChangeArrowheads="1"/>
            </p:cNvSpPr>
            <p:nvPr/>
          </p:nvSpPr>
          <p:spPr bwMode="auto">
            <a:xfrm>
              <a:off x="5749574" y="5552471"/>
              <a:ext cx="5635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40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6" name="TextBox 76"/>
            <p:cNvSpPr txBox="1">
              <a:spLocks noChangeArrowheads="1"/>
            </p:cNvSpPr>
            <p:nvPr/>
          </p:nvSpPr>
          <p:spPr bwMode="auto">
            <a:xfrm>
              <a:off x="6313136" y="5554059"/>
              <a:ext cx="4238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60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7" name="TextBox 77"/>
            <p:cNvSpPr txBox="1">
              <a:spLocks noChangeArrowheads="1"/>
            </p:cNvSpPr>
            <p:nvPr/>
          </p:nvSpPr>
          <p:spPr bwMode="auto">
            <a:xfrm>
              <a:off x="6736999" y="5552471"/>
              <a:ext cx="635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600">
                  <a:latin typeface="Tahoma" pitchFamily="34" charset="0"/>
                </a:rPr>
                <a:t>80</a:t>
              </a:r>
              <a:endParaRPr lang="ru-RU" altLang="ru-RU" sz="1600">
                <a:latin typeface="Tahoma" pitchFamily="34" charset="0"/>
              </a:endParaRPr>
            </a:p>
          </p:txBody>
        </p:sp>
        <p:sp>
          <p:nvSpPr>
            <p:cNvPr id="28698" name="TextBox 74"/>
            <p:cNvSpPr txBox="1">
              <a:spLocks noChangeArrowheads="1"/>
            </p:cNvSpPr>
            <p:nvPr/>
          </p:nvSpPr>
          <p:spPr bwMode="auto">
            <a:xfrm flipH="1">
              <a:off x="737836" y="5765196"/>
              <a:ext cx="3603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2000">
                  <a:latin typeface="Tahoma" pitchFamily="34" charset="0"/>
                </a:rPr>
                <a:t>1</a:t>
              </a:r>
              <a:endParaRPr lang="ru-RU" altLang="ru-RU" sz="2000">
                <a:latin typeface="Tahoma" pitchFamily="34" charset="0"/>
              </a:endParaRPr>
            </a:p>
          </p:txBody>
        </p:sp>
        <p:sp>
          <p:nvSpPr>
            <p:cNvPr id="28699" name="Text Box 159"/>
            <p:cNvSpPr txBox="1">
              <a:spLocks noChangeArrowheads="1"/>
            </p:cNvSpPr>
            <p:nvPr/>
          </p:nvSpPr>
          <p:spPr bwMode="auto">
            <a:xfrm>
              <a:off x="4067175" y="1485788"/>
              <a:ext cx="14144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 dirty="0">
                  <a:solidFill>
                    <a:schemeClr val="bg1"/>
                  </a:solidFill>
                </a:rPr>
                <a:t>p</a:t>
              </a:r>
              <a:r>
                <a:rPr lang="en-US" altLang="ru-RU" sz="1800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800" b="1" dirty="0">
                  <a:solidFill>
                    <a:schemeClr val="bg1"/>
                  </a:solidFill>
                </a:rPr>
                <a:t> p</a:t>
              </a:r>
              <a:r>
                <a:rPr lang="en-US" altLang="ru-RU" sz="1800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800" dirty="0"/>
                <a:t> </a:t>
              </a:r>
              <a:r>
                <a:rPr lang="en-US" altLang="ru-RU" sz="1800" b="1" dirty="0" smtClean="0">
                  <a:solidFill>
                    <a:schemeClr val="bg1"/>
                  </a:solidFill>
                  <a:latin typeface="Times New Roman" pitchFamily="18" charset="0"/>
                </a:rPr>
                <a:t>2020</a:t>
              </a:r>
              <a:endParaRPr lang="ru-RU" altLang="ru-RU" sz="18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8700" name="AutoShape 10"/>
            <p:cNvSpPr>
              <a:spLocks noChangeAspect="1" noChangeArrowheads="1"/>
            </p:cNvSpPr>
            <p:nvPr/>
          </p:nvSpPr>
          <p:spPr bwMode="auto">
            <a:xfrm>
              <a:off x="1935979" y="847613"/>
              <a:ext cx="58547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ru-RU" sz="2000" b="1" u="sng" dirty="0">
                  <a:solidFill>
                    <a:srgbClr val="0000CC"/>
                  </a:solidFill>
                </a:rPr>
                <a:t>Future Machines with Polarized Beams</a:t>
              </a:r>
              <a:endParaRPr lang="en-US" altLang="ru-RU" sz="1200" b="1" i="1" u="sng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28701" name="Rectangle 42"/>
            <p:cNvSpPr>
              <a:spLocks noChangeArrowheads="1"/>
            </p:cNvSpPr>
            <p:nvPr/>
          </p:nvSpPr>
          <p:spPr bwMode="auto">
            <a:xfrm>
              <a:off x="6802438" y="3615721"/>
              <a:ext cx="8556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ru-RU" b="1" dirty="0">
                  <a:solidFill>
                    <a:srgbClr val="008000"/>
                  </a:solidFill>
                </a:rPr>
                <a:t>RHIC (BNL)</a:t>
              </a:r>
              <a:endParaRPr lang="ru-RU" altLang="ru-RU" b="1" dirty="0">
                <a:solidFill>
                  <a:srgbClr val="008000"/>
                </a:solidFill>
              </a:endParaRPr>
            </a:p>
          </p:txBody>
        </p:sp>
        <p:sp>
          <p:nvSpPr>
            <p:cNvPr id="28704" name="Rectangle 20"/>
            <p:cNvSpPr>
              <a:spLocks noChangeArrowheads="1"/>
            </p:cNvSpPr>
            <p:nvPr/>
          </p:nvSpPr>
          <p:spPr bwMode="auto">
            <a:xfrm>
              <a:off x="2000250" y="3455384"/>
              <a:ext cx="690563" cy="2889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705" name="Rectangle 22"/>
            <p:cNvSpPr>
              <a:spLocks noChangeArrowheads="1"/>
            </p:cNvSpPr>
            <p:nvPr/>
          </p:nvSpPr>
          <p:spPr bwMode="auto">
            <a:xfrm>
              <a:off x="1978025" y="3436334"/>
              <a:ext cx="10969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>
                  <a:solidFill>
                    <a:schemeClr val="bg1"/>
                  </a:solidFill>
                </a:rPr>
                <a:t>d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 </a:t>
              </a:r>
              <a:r>
                <a:rPr lang="en-US" altLang="ru-RU" sz="1600" b="1">
                  <a:solidFill>
                    <a:schemeClr val="bg1"/>
                  </a:solidFill>
                </a:rPr>
                <a:t>d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06" name="Rectangle 22"/>
            <p:cNvSpPr>
              <a:spLocks noChangeArrowheads="1"/>
            </p:cNvSpPr>
            <p:nvPr/>
          </p:nvSpPr>
          <p:spPr bwMode="auto">
            <a:xfrm>
              <a:off x="7607300" y="3769709"/>
              <a:ext cx="1371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1600" b="1" dirty="0" smtClean="0">
                  <a:solidFill>
                    <a:schemeClr val="bg1"/>
                  </a:solidFill>
                </a:rPr>
                <a:t>      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600" b="1" dirty="0">
                  <a:solidFill>
                    <a:schemeClr val="bg1"/>
                  </a:solidFill>
                </a:rPr>
                <a:t> 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grpSp>
          <p:nvGrpSpPr>
            <p:cNvPr id="28707" name="Rectangle 48"/>
            <p:cNvGrpSpPr>
              <a:grpSpLocks/>
            </p:cNvGrpSpPr>
            <p:nvPr/>
          </p:nvGrpSpPr>
          <p:grpSpPr bwMode="auto">
            <a:xfrm>
              <a:off x="3744913" y="1839800"/>
              <a:ext cx="661987" cy="309563"/>
              <a:chOff x="2712720" y="2493264"/>
              <a:chExt cx="1487424" cy="310896"/>
            </a:xfrm>
          </p:grpSpPr>
          <p:pic>
            <p:nvPicPr>
              <p:cNvPr id="28726" name="Rectangle 4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2720" y="2493264"/>
                <a:ext cx="1487424" cy="3108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27" name="Text Box 93"/>
              <p:cNvSpPr txBox="1">
                <a:spLocks noChangeArrowheads="1"/>
              </p:cNvSpPr>
              <p:nvPr/>
            </p:nvSpPr>
            <p:spPr bwMode="auto">
              <a:xfrm>
                <a:off x="2736473" y="2514732"/>
                <a:ext cx="1439765" cy="2663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endParaRPr lang="ru-RU" altLang="ru-RU" sz="1200">
                  <a:latin typeface="Tahoma" pitchFamily="34" charset="0"/>
                </a:endParaRPr>
              </a:p>
            </p:txBody>
          </p:sp>
        </p:grpSp>
        <p:sp>
          <p:nvSpPr>
            <p:cNvPr id="28708" name="Text Box 159"/>
            <p:cNvSpPr txBox="1">
              <a:spLocks noChangeArrowheads="1"/>
            </p:cNvSpPr>
            <p:nvPr/>
          </p:nvSpPr>
          <p:spPr bwMode="auto">
            <a:xfrm>
              <a:off x="3662363" y="1817575"/>
              <a:ext cx="136544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r>
                <a:rPr lang="en-US" altLang="ru-RU" sz="1800" b="1" dirty="0" smtClean="0">
                  <a:solidFill>
                    <a:schemeClr val="bg1"/>
                  </a:solidFill>
                </a:rPr>
                <a:t>d</a:t>
              </a:r>
              <a:r>
                <a:rPr lang="en-US" altLang="ru-RU" sz="1800" b="1" dirty="0" smtClean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800" b="1" dirty="0" smtClean="0">
                  <a:solidFill>
                    <a:schemeClr val="bg1"/>
                  </a:solidFill>
                </a:rPr>
                <a:t> d</a:t>
              </a:r>
              <a:r>
                <a:rPr lang="en-US" altLang="ru-RU" sz="1800" b="1" dirty="0" smtClean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sz="1800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09" name="Rectangle 22"/>
            <p:cNvSpPr>
              <a:spLocks noChangeArrowheads="1"/>
            </p:cNvSpPr>
            <p:nvPr/>
          </p:nvSpPr>
          <p:spPr bwMode="auto">
            <a:xfrm>
              <a:off x="1293813" y="4098321"/>
              <a:ext cx="804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 dirty="0" smtClean="0">
                  <a:solidFill>
                    <a:srgbClr val="008000"/>
                  </a:solidFill>
                </a:rPr>
                <a:t>  </a:t>
              </a:r>
              <a:r>
                <a:rPr lang="en-US" altLang="ru-RU" sz="1600" b="1" dirty="0" err="1" smtClean="0">
                  <a:solidFill>
                    <a:srgbClr val="008000"/>
                  </a:solidFill>
                </a:rPr>
                <a:t>d</a:t>
              </a:r>
              <a:r>
                <a:rPr lang="en-US" altLang="ru-RU" sz="1600" b="1" dirty="0" err="1" smtClean="0">
                  <a:solidFill>
                    <a:schemeClr val="bg1"/>
                  </a:solidFill>
                </a:rPr>
                <a:t>d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10" name="Rectangle 22"/>
            <p:cNvSpPr>
              <a:spLocks noChangeArrowheads="1"/>
            </p:cNvSpPr>
            <p:nvPr/>
          </p:nvSpPr>
          <p:spPr bwMode="auto">
            <a:xfrm>
              <a:off x="2857500" y="4265009"/>
              <a:ext cx="9064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>
                  <a:solidFill>
                    <a:schemeClr val="bg1"/>
                  </a:solidFill>
                </a:rPr>
                <a:t>p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600" b="1">
                  <a:solidFill>
                    <a:schemeClr val="bg1"/>
                  </a:solidFill>
                </a:rPr>
                <a:t> p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11" name="Rectangle 39"/>
            <p:cNvSpPr>
              <a:spLocks noChangeArrowheads="1"/>
            </p:cNvSpPr>
            <p:nvPr/>
          </p:nvSpPr>
          <p:spPr bwMode="auto">
            <a:xfrm flipH="1">
              <a:off x="1933575" y="4739671"/>
              <a:ext cx="579438" cy="2889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712" name="Rectangle 40"/>
            <p:cNvSpPr>
              <a:spLocks noChangeArrowheads="1"/>
            </p:cNvSpPr>
            <p:nvPr/>
          </p:nvSpPr>
          <p:spPr bwMode="auto">
            <a:xfrm>
              <a:off x="994589" y="4582509"/>
              <a:ext cx="104249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dirty="0">
                  <a:solidFill>
                    <a:srgbClr val="008000"/>
                  </a:solidFill>
                </a:rPr>
                <a:t>CEBAF  (</a:t>
              </a:r>
              <a:r>
                <a:rPr lang="en-US" altLang="ru-RU" b="1" dirty="0" err="1">
                  <a:solidFill>
                    <a:srgbClr val="008000"/>
                  </a:solidFill>
                </a:rPr>
                <a:t>JLab</a:t>
              </a:r>
              <a:r>
                <a:rPr lang="en-US" altLang="ru-RU" b="1" dirty="0">
                  <a:solidFill>
                    <a:srgbClr val="008000"/>
                  </a:solidFill>
                </a:rPr>
                <a:t>)</a:t>
              </a:r>
              <a:endParaRPr lang="ru-RU" altLang="ru-RU" b="1" dirty="0">
                <a:solidFill>
                  <a:srgbClr val="008000"/>
                </a:solidFill>
              </a:endParaRPr>
            </a:p>
          </p:txBody>
        </p:sp>
        <p:sp>
          <p:nvSpPr>
            <p:cNvPr id="28713" name="Rectangle 22"/>
            <p:cNvSpPr>
              <a:spLocks noChangeArrowheads="1"/>
            </p:cNvSpPr>
            <p:nvPr/>
          </p:nvSpPr>
          <p:spPr bwMode="auto">
            <a:xfrm>
              <a:off x="1855788" y="4698396"/>
              <a:ext cx="10461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 dirty="0" err="1">
                  <a:solidFill>
                    <a:schemeClr val="bg1"/>
                  </a:solidFill>
                </a:rPr>
                <a:t>e</a:t>
              </a:r>
              <a:r>
                <a:rPr lang="en-US" altLang="ru-RU" b="1" dirty="0" err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600" b="1" dirty="0" err="1">
                  <a:solidFill>
                    <a:schemeClr val="bg1"/>
                  </a:solidFill>
                </a:rPr>
                <a:t>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14" name="Rectangle 37"/>
            <p:cNvSpPr>
              <a:spLocks noChangeArrowheads="1"/>
            </p:cNvSpPr>
            <p:nvPr/>
          </p:nvSpPr>
          <p:spPr bwMode="auto">
            <a:xfrm>
              <a:off x="1862138" y="3834796"/>
              <a:ext cx="330200" cy="2873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715" name="AutoShape 10"/>
            <p:cNvSpPr>
              <a:spLocks noChangeAspect="1" noChangeArrowheads="1"/>
            </p:cNvSpPr>
            <p:nvPr/>
          </p:nvSpPr>
          <p:spPr bwMode="auto">
            <a:xfrm>
              <a:off x="1809750" y="2671763"/>
              <a:ext cx="61722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ru-RU" sz="2000" b="1" u="sng" dirty="0">
                  <a:solidFill>
                    <a:srgbClr val="008000"/>
                  </a:solidFill>
                </a:rPr>
                <a:t>Existing Machines with Polarized Beams</a:t>
              </a:r>
              <a:endParaRPr lang="en-US" altLang="ru-RU" sz="1200" b="1" i="1" u="sng" dirty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  <p:sp>
          <p:nvSpPr>
            <p:cNvPr id="28716" name="Rectangle 22"/>
            <p:cNvSpPr>
              <a:spLocks noChangeArrowheads="1"/>
            </p:cNvSpPr>
            <p:nvPr/>
          </p:nvSpPr>
          <p:spPr bwMode="auto">
            <a:xfrm>
              <a:off x="1270000" y="3782409"/>
              <a:ext cx="10588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 dirty="0" smtClean="0">
                  <a:solidFill>
                    <a:srgbClr val="008000"/>
                  </a:solidFill>
                </a:rPr>
                <a:t>     p </a:t>
              </a:r>
              <a:r>
                <a:rPr lang="en-US" altLang="ru-RU" sz="1600" b="1" dirty="0" err="1" smtClean="0">
                  <a:solidFill>
                    <a:schemeClr val="bg1"/>
                  </a:solidFill>
                </a:rPr>
                <a:t>p</a:t>
              </a:r>
              <a:r>
                <a:rPr lang="en-US" altLang="ru-RU" b="1" dirty="0" smtClean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17" name="Rectangle 20"/>
            <p:cNvSpPr>
              <a:spLocks noChangeArrowheads="1"/>
            </p:cNvSpPr>
            <p:nvPr/>
          </p:nvSpPr>
          <p:spPr bwMode="auto">
            <a:xfrm>
              <a:off x="2063030" y="2257426"/>
              <a:ext cx="1084262" cy="356424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ru-RU" altLang="ru-RU" sz="1200">
                <a:solidFill>
                  <a:srgbClr val="0000CC"/>
                </a:solidFill>
                <a:latin typeface="Tahoma" pitchFamily="34" charset="0"/>
              </a:endParaRPr>
            </a:p>
          </p:txBody>
        </p:sp>
        <p:sp>
          <p:nvSpPr>
            <p:cNvPr id="28718" name="Rectangle 22"/>
            <p:cNvSpPr>
              <a:spLocks noChangeArrowheads="1"/>
            </p:cNvSpPr>
            <p:nvPr/>
          </p:nvSpPr>
          <p:spPr bwMode="auto">
            <a:xfrm>
              <a:off x="3149545" y="2257426"/>
              <a:ext cx="27762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dirty="0">
                  <a:solidFill>
                    <a:srgbClr val="0000CC"/>
                  </a:solidFill>
                </a:rPr>
                <a:t>Nuclotron-M (JINR)</a:t>
              </a:r>
              <a:endParaRPr lang="ru-RU" altLang="ru-RU" b="1" dirty="0">
                <a:solidFill>
                  <a:srgbClr val="0000CC"/>
                </a:solidFill>
              </a:endParaRPr>
            </a:p>
          </p:txBody>
        </p:sp>
        <p:sp>
          <p:nvSpPr>
            <p:cNvPr id="28719" name="Rectangle 20"/>
            <p:cNvSpPr>
              <a:spLocks noChangeArrowheads="1"/>
            </p:cNvSpPr>
            <p:nvPr/>
          </p:nvSpPr>
          <p:spPr bwMode="auto">
            <a:xfrm>
              <a:off x="2000250" y="3455384"/>
              <a:ext cx="690563" cy="2889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latin typeface="Tahoma" pitchFamily="34" charset="0"/>
              </a:endParaRPr>
            </a:p>
          </p:txBody>
        </p:sp>
        <p:sp>
          <p:nvSpPr>
            <p:cNvPr id="28720" name="Rectangle 22"/>
            <p:cNvSpPr>
              <a:spLocks noChangeArrowheads="1"/>
            </p:cNvSpPr>
            <p:nvPr/>
          </p:nvSpPr>
          <p:spPr bwMode="auto">
            <a:xfrm>
              <a:off x="1978025" y="3436334"/>
              <a:ext cx="10969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600" b="1">
                  <a:solidFill>
                    <a:schemeClr val="bg1"/>
                  </a:solidFill>
                </a:rPr>
                <a:t>d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 </a:t>
              </a:r>
              <a:r>
                <a:rPr lang="en-US" altLang="ru-RU" sz="1600" b="1">
                  <a:solidFill>
                    <a:schemeClr val="bg1"/>
                  </a:solidFill>
                </a:rPr>
                <a:t>d</a:t>
              </a:r>
              <a:r>
                <a:rPr lang="en-US" altLang="ru-RU" b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21" name="Rectangle 22"/>
            <p:cNvSpPr>
              <a:spLocks noChangeArrowheads="1"/>
            </p:cNvSpPr>
            <p:nvPr/>
          </p:nvSpPr>
          <p:spPr bwMode="auto">
            <a:xfrm>
              <a:off x="2037082" y="2255645"/>
              <a:ext cx="1096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sz="1600" b="1" dirty="0">
                  <a:solidFill>
                    <a:srgbClr val="0000CC"/>
                  </a:solidFill>
                </a:rPr>
                <a:t> </a:t>
              </a:r>
              <a:r>
                <a:rPr lang="en-US" altLang="ru-RU" sz="1600" b="1" dirty="0">
                  <a:solidFill>
                    <a:schemeClr val="bg1"/>
                  </a:solidFill>
                </a:rPr>
                <a:t>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600" b="1" dirty="0">
                  <a:solidFill>
                    <a:schemeClr val="bg1"/>
                  </a:solidFill>
                </a:rPr>
                <a:t> 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22" name="Rectangle 102"/>
            <p:cNvSpPr>
              <a:spLocks noChangeArrowheads="1"/>
            </p:cNvSpPr>
            <p:nvPr/>
          </p:nvSpPr>
          <p:spPr bwMode="auto">
            <a:xfrm>
              <a:off x="2514600" y="1454617"/>
              <a:ext cx="533400" cy="366713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ru-RU" altLang="ru-RU">
                <a:solidFill>
                  <a:srgbClr val="0000CC"/>
                </a:solidFill>
              </a:endParaRPr>
            </a:p>
          </p:txBody>
        </p:sp>
        <p:sp>
          <p:nvSpPr>
            <p:cNvPr id="28723" name="Rectangle 39"/>
            <p:cNvSpPr>
              <a:spLocks noChangeArrowheads="1"/>
            </p:cNvSpPr>
            <p:nvPr/>
          </p:nvSpPr>
          <p:spPr bwMode="auto">
            <a:xfrm flipH="1">
              <a:off x="2009775" y="1495892"/>
              <a:ext cx="579438" cy="2889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sz="1200">
                <a:solidFill>
                  <a:srgbClr val="0000CC"/>
                </a:solidFill>
                <a:latin typeface="Tahoma" pitchFamily="34" charset="0"/>
              </a:endParaRPr>
            </a:p>
          </p:txBody>
        </p:sp>
        <p:sp>
          <p:nvSpPr>
            <p:cNvPr id="28724" name="Rectangle 40"/>
            <p:cNvSpPr>
              <a:spLocks noChangeArrowheads="1"/>
            </p:cNvSpPr>
            <p:nvPr/>
          </p:nvSpPr>
          <p:spPr bwMode="auto">
            <a:xfrm>
              <a:off x="880711" y="1342119"/>
              <a:ext cx="1092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ru-RU" b="1" dirty="0">
                  <a:solidFill>
                    <a:srgbClr val="0000CC"/>
                  </a:solidFill>
                </a:rPr>
                <a:t>CEBAF  (</a:t>
              </a:r>
              <a:r>
                <a:rPr lang="en-US" altLang="ru-RU" b="1" dirty="0" err="1">
                  <a:solidFill>
                    <a:srgbClr val="0000CC"/>
                  </a:solidFill>
                </a:rPr>
                <a:t>JLab</a:t>
              </a:r>
              <a:r>
                <a:rPr lang="en-US" altLang="ru-RU" b="1" dirty="0">
                  <a:solidFill>
                    <a:srgbClr val="0000CC"/>
                  </a:solidFill>
                </a:rPr>
                <a:t>)</a:t>
              </a:r>
              <a:endParaRPr lang="ru-RU" altLang="ru-RU" b="1" dirty="0">
                <a:solidFill>
                  <a:srgbClr val="0000CC"/>
                </a:solidFill>
              </a:endParaRPr>
            </a:p>
          </p:txBody>
        </p:sp>
        <p:sp>
          <p:nvSpPr>
            <p:cNvPr id="28725" name="Rectangle 22"/>
            <p:cNvSpPr>
              <a:spLocks noChangeArrowheads="1"/>
            </p:cNvSpPr>
            <p:nvPr/>
          </p:nvSpPr>
          <p:spPr bwMode="auto">
            <a:xfrm>
              <a:off x="1931988" y="1454617"/>
              <a:ext cx="1046162" cy="366713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/>
          </p:spPr>
          <p:txBody>
            <a:bodyPr>
              <a:spAutoFit/>
            </a:bodyPr>
            <a:lstStyle/>
            <a:p>
              <a:r>
                <a:rPr lang="en-US" altLang="ru-RU" sz="1600" b="1" dirty="0" smtClean="0">
                  <a:solidFill>
                    <a:srgbClr val="0000CC"/>
                  </a:solidFill>
                </a:rPr>
                <a:t>  </a:t>
              </a:r>
              <a:r>
                <a:rPr lang="en-US" altLang="ru-RU" sz="1600" b="1" dirty="0" err="1" smtClean="0">
                  <a:solidFill>
                    <a:schemeClr val="bg1"/>
                  </a:solidFill>
                </a:rPr>
                <a:t>e</a:t>
              </a:r>
              <a:r>
                <a:rPr lang="en-US" altLang="ru-RU" b="1" dirty="0" err="1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r>
                <a:rPr lang="en-US" altLang="ru-RU" sz="1600" b="1" dirty="0" err="1">
                  <a:solidFill>
                    <a:schemeClr val="bg1"/>
                  </a:solidFill>
                </a:rPr>
                <a:t>p</a:t>
              </a:r>
              <a:r>
                <a:rPr lang="en-US" altLang="ru-RU" b="1" dirty="0">
                  <a:solidFill>
                    <a:schemeClr val="bg1"/>
                  </a:solidFill>
                  <a:sym typeface="Symbol" pitchFamily="18" charset="2"/>
                </a:rPr>
                <a:t></a:t>
              </a:r>
              <a:endParaRPr lang="ru-RU" altLang="ru-RU" b="1" dirty="0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85" name="Text Box 41"/>
            <p:cNvSpPr txBox="1">
              <a:spLocks noChangeArrowheads="1"/>
            </p:cNvSpPr>
            <p:nvPr/>
          </p:nvSpPr>
          <p:spPr bwMode="auto">
            <a:xfrm>
              <a:off x="1617670" y="-9699"/>
              <a:ext cx="6912337" cy="9048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ru-RU" sz="2400" b="1" dirty="0" smtClean="0">
                  <a:solidFill>
                    <a:srgbClr val="0033CC"/>
                  </a:solidFill>
                </a:rPr>
                <a:t>1b. Accelerators </a:t>
              </a:r>
              <a:r>
                <a:rPr lang="en-US" altLang="ru-RU" sz="2400" b="1" dirty="0" smtClean="0">
                  <a:solidFill>
                    <a:srgbClr val="FF0000"/>
                  </a:solidFill>
                </a:rPr>
                <a:t>&amp; Colliders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ru-RU" sz="2400" b="1" dirty="0" smtClean="0">
                  <a:solidFill>
                    <a:srgbClr val="0000CC"/>
                  </a:solidFill>
                </a:rPr>
                <a:t>for Spin Physics Today</a:t>
              </a:r>
            </a:p>
          </p:txBody>
        </p:sp>
      </p:grpSp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A0A5A3EA-87C0-4C47-B81C-691A4BCFE312}" type="slidenum">
              <a:rPr lang="ru-RU" altLang="ru-RU" sz="1200" smtClean="0"/>
              <a:pPr eaLnBrk="0" hangingPunct="0"/>
              <a:t>6</a:t>
            </a:fld>
            <a:endParaRPr lang="ru-RU" altLang="ru-RU" sz="1200" smtClean="0"/>
          </a:p>
        </p:txBody>
      </p:sp>
      <p:grpSp>
        <p:nvGrpSpPr>
          <p:cNvPr id="30723" name="Группа 7"/>
          <p:cNvGrpSpPr>
            <a:grpSpLocks/>
          </p:cNvGrpSpPr>
          <p:nvPr/>
        </p:nvGrpSpPr>
        <p:grpSpPr bwMode="auto">
          <a:xfrm>
            <a:off x="0" y="93663"/>
            <a:ext cx="8054975" cy="6764337"/>
            <a:chOff x="0" y="93437"/>
            <a:chExt cx="8054975" cy="6764563"/>
          </a:xfrm>
        </p:grpSpPr>
        <p:pic>
          <p:nvPicPr>
            <p:cNvPr id="30783" name="Picture 34" descr="11Apr14_3D_Yulya_&amp;_Katy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552450"/>
              <a:ext cx="6870700" cy="630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84" name="Group 37"/>
            <p:cNvGrpSpPr>
              <a:grpSpLocks/>
            </p:cNvGrpSpPr>
            <p:nvPr/>
          </p:nvGrpSpPr>
          <p:grpSpPr bwMode="auto">
            <a:xfrm>
              <a:off x="0" y="4368800"/>
              <a:ext cx="2963863" cy="1600200"/>
              <a:chOff x="0" y="2752"/>
              <a:chExt cx="1867" cy="1008"/>
            </a:xfrm>
          </p:grpSpPr>
          <p:pic>
            <p:nvPicPr>
              <p:cNvPr id="30803" name="Picture 3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52"/>
                <a:ext cx="1052" cy="100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04" name="Text Box 40"/>
              <p:cNvSpPr txBox="1">
                <a:spLocks noChangeArrowheads="1"/>
              </p:cNvSpPr>
              <p:nvPr/>
            </p:nvSpPr>
            <p:spPr bwMode="auto">
              <a:xfrm>
                <a:off x="663" y="2792"/>
                <a:ext cx="40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r"/>
                <a:r>
                  <a:rPr lang="en-US" altLang="ru-RU" sz="1600" b="1">
                    <a:solidFill>
                      <a:srgbClr val="FF0000"/>
                    </a:solidFill>
                  </a:rPr>
                  <a:t>MPD</a:t>
                </a:r>
                <a:endParaRPr lang="ru-RU" altLang="ru-RU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0805" name="AutoShape 42"/>
              <p:cNvSpPr>
                <a:spLocks noChangeArrowheads="1"/>
              </p:cNvSpPr>
              <p:nvPr/>
            </p:nvSpPr>
            <p:spPr bwMode="auto">
              <a:xfrm rot="10006915" flipH="1">
                <a:off x="791" y="3011"/>
                <a:ext cx="1076" cy="80"/>
              </a:xfrm>
              <a:prstGeom prst="rightArrow">
                <a:avLst>
                  <a:gd name="adj1" fmla="val 50000"/>
                  <a:gd name="adj2" fmla="val 336250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 altLang="ru-RU" baseline="30000"/>
              </a:p>
            </p:txBody>
          </p:sp>
        </p:grpSp>
        <p:grpSp>
          <p:nvGrpSpPr>
            <p:cNvPr id="30785" name="Group 41"/>
            <p:cNvGrpSpPr>
              <a:grpSpLocks/>
            </p:cNvGrpSpPr>
            <p:nvPr/>
          </p:nvGrpSpPr>
          <p:grpSpPr bwMode="auto">
            <a:xfrm>
              <a:off x="4487863" y="5222875"/>
              <a:ext cx="2290762" cy="1006475"/>
              <a:chOff x="2827" y="3290"/>
              <a:chExt cx="1443" cy="634"/>
            </a:xfrm>
          </p:grpSpPr>
          <p:sp>
            <p:nvSpPr>
              <p:cNvPr id="30801" name="Text Box 17"/>
              <p:cNvSpPr txBox="1">
                <a:spLocks noChangeArrowheads="1"/>
              </p:cNvSpPr>
              <p:nvPr/>
            </p:nvSpPr>
            <p:spPr bwMode="auto">
              <a:xfrm>
                <a:off x="2873" y="3520"/>
                <a:ext cx="1397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800" b="1">
                    <a:solidFill>
                      <a:srgbClr val="000066"/>
                    </a:solidFill>
                  </a:rPr>
                  <a:t>Spin Physics Detector (SPD)</a:t>
                </a:r>
                <a:endParaRPr lang="ru-RU" altLang="ru-RU" sz="18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0802" name="AutoShape 18"/>
              <p:cNvSpPr>
                <a:spLocks noChangeArrowheads="1"/>
              </p:cNvSpPr>
              <p:nvPr/>
            </p:nvSpPr>
            <p:spPr bwMode="auto">
              <a:xfrm rot="-8266787">
                <a:off x="2827" y="3290"/>
                <a:ext cx="683" cy="86"/>
              </a:xfrm>
              <a:prstGeom prst="rightArrow">
                <a:avLst>
                  <a:gd name="adj1" fmla="val 50000"/>
                  <a:gd name="adj2" fmla="val 198547"/>
                </a:avLst>
              </a:prstGeom>
              <a:solidFill>
                <a:schemeClr val="bg1"/>
              </a:solidFill>
              <a:ln w="2857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 altLang="ru-RU" baseline="30000"/>
              </a:p>
            </p:txBody>
          </p:sp>
        </p:grpSp>
        <p:grpSp>
          <p:nvGrpSpPr>
            <p:cNvPr id="30786" name="Group 61"/>
            <p:cNvGrpSpPr>
              <a:grpSpLocks/>
            </p:cNvGrpSpPr>
            <p:nvPr/>
          </p:nvGrpSpPr>
          <p:grpSpPr bwMode="auto">
            <a:xfrm>
              <a:off x="0" y="2571750"/>
              <a:ext cx="6604000" cy="3694113"/>
              <a:chOff x="0" y="1642"/>
              <a:chExt cx="4160" cy="2327"/>
            </a:xfrm>
          </p:grpSpPr>
          <p:sp>
            <p:nvSpPr>
              <p:cNvPr id="30791" name="Freeform 62"/>
              <p:cNvSpPr>
                <a:spLocks/>
              </p:cNvSpPr>
              <p:nvPr/>
            </p:nvSpPr>
            <p:spPr bwMode="auto">
              <a:xfrm>
                <a:off x="2442" y="1651"/>
                <a:ext cx="808" cy="610"/>
              </a:xfrm>
              <a:custGeom>
                <a:avLst/>
                <a:gdLst>
                  <a:gd name="T0" fmla="*/ 167 w 833"/>
                  <a:gd name="T1" fmla="*/ 0 h 610"/>
                  <a:gd name="T2" fmla="*/ 164 w 833"/>
                  <a:gd name="T3" fmla="*/ 154 h 610"/>
                  <a:gd name="T4" fmla="*/ 158 w 833"/>
                  <a:gd name="T5" fmla="*/ 189 h 610"/>
                  <a:gd name="T6" fmla="*/ 148 w 833"/>
                  <a:gd name="T7" fmla="*/ 258 h 610"/>
                  <a:gd name="T8" fmla="*/ 144 w 833"/>
                  <a:gd name="T9" fmla="*/ 309 h 610"/>
                  <a:gd name="T10" fmla="*/ 133 w 833"/>
                  <a:gd name="T11" fmla="*/ 326 h 610"/>
                  <a:gd name="T12" fmla="*/ 107 w 833"/>
                  <a:gd name="T13" fmla="*/ 429 h 610"/>
                  <a:gd name="T14" fmla="*/ 86 w 833"/>
                  <a:gd name="T15" fmla="*/ 472 h 610"/>
                  <a:gd name="T16" fmla="*/ 76 w 833"/>
                  <a:gd name="T17" fmla="*/ 490 h 610"/>
                  <a:gd name="T18" fmla="*/ 71 w 833"/>
                  <a:gd name="T19" fmla="*/ 507 h 610"/>
                  <a:gd name="T20" fmla="*/ 45 w 833"/>
                  <a:gd name="T21" fmla="*/ 515 h 610"/>
                  <a:gd name="T22" fmla="*/ 16 w 833"/>
                  <a:gd name="T23" fmla="*/ 567 h 610"/>
                  <a:gd name="T24" fmla="*/ 16 w 833"/>
                  <a:gd name="T25" fmla="*/ 593 h 610"/>
                  <a:gd name="T26" fmla="*/ 0 w 833"/>
                  <a:gd name="T27" fmla="*/ 610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33" h="610">
                    <a:moveTo>
                      <a:pt x="833" y="0"/>
                    </a:moveTo>
                    <a:cubicBezTo>
                      <a:pt x="830" y="51"/>
                      <a:pt x="832" y="103"/>
                      <a:pt x="825" y="154"/>
                    </a:cubicBezTo>
                    <a:cubicBezTo>
                      <a:pt x="824" y="158"/>
                      <a:pt x="792" y="187"/>
                      <a:pt x="790" y="189"/>
                    </a:cubicBezTo>
                    <a:cubicBezTo>
                      <a:pt x="722" y="278"/>
                      <a:pt x="782" y="212"/>
                      <a:pt x="739" y="258"/>
                    </a:cubicBezTo>
                    <a:cubicBezTo>
                      <a:pt x="733" y="275"/>
                      <a:pt x="734" y="296"/>
                      <a:pt x="722" y="309"/>
                    </a:cubicBezTo>
                    <a:cubicBezTo>
                      <a:pt x="720" y="311"/>
                      <a:pt x="672" y="325"/>
                      <a:pt x="670" y="326"/>
                    </a:cubicBezTo>
                    <a:cubicBezTo>
                      <a:pt x="648" y="359"/>
                      <a:pt x="574" y="416"/>
                      <a:pt x="533" y="429"/>
                    </a:cubicBezTo>
                    <a:cubicBezTo>
                      <a:pt x="503" y="459"/>
                      <a:pt x="467" y="460"/>
                      <a:pt x="429" y="472"/>
                    </a:cubicBezTo>
                    <a:cubicBezTo>
                      <a:pt x="412" y="477"/>
                      <a:pt x="395" y="484"/>
                      <a:pt x="378" y="490"/>
                    </a:cubicBezTo>
                    <a:cubicBezTo>
                      <a:pt x="368" y="493"/>
                      <a:pt x="362" y="505"/>
                      <a:pt x="352" y="507"/>
                    </a:cubicBezTo>
                    <a:cubicBezTo>
                      <a:pt x="309" y="514"/>
                      <a:pt x="266" y="512"/>
                      <a:pt x="223" y="515"/>
                    </a:cubicBezTo>
                    <a:cubicBezTo>
                      <a:pt x="177" y="547"/>
                      <a:pt x="125" y="543"/>
                      <a:pt x="77" y="567"/>
                    </a:cubicBezTo>
                    <a:cubicBezTo>
                      <a:pt x="60" y="576"/>
                      <a:pt x="42" y="584"/>
                      <a:pt x="25" y="593"/>
                    </a:cubicBezTo>
                    <a:cubicBezTo>
                      <a:pt x="16" y="598"/>
                      <a:pt x="0" y="610"/>
                      <a:pt x="0" y="61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rgbClr val="CC0000"/>
                    </a:solidFill>
                    <a:prstDash val="sysDot"/>
                    <a:round/>
                    <a:headEnd type="none" w="med" len="med"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92" name="Group 63"/>
              <p:cNvGrpSpPr>
                <a:grpSpLocks/>
              </p:cNvGrpSpPr>
              <p:nvPr/>
            </p:nvGrpSpPr>
            <p:grpSpPr bwMode="auto">
              <a:xfrm>
                <a:off x="3189" y="1642"/>
                <a:ext cx="78" cy="937"/>
                <a:chOff x="3189" y="1642"/>
                <a:chExt cx="78" cy="937"/>
              </a:xfrm>
            </p:grpSpPr>
            <p:sp>
              <p:nvSpPr>
                <p:cNvPr id="30799" name="Freeform 64"/>
                <p:cNvSpPr>
                  <a:spLocks/>
                </p:cNvSpPr>
                <p:nvPr/>
              </p:nvSpPr>
              <p:spPr bwMode="auto">
                <a:xfrm>
                  <a:off x="3241" y="1642"/>
                  <a:ext cx="26" cy="585"/>
                </a:xfrm>
                <a:custGeom>
                  <a:avLst/>
                  <a:gdLst>
                    <a:gd name="T0" fmla="*/ 26 w 26"/>
                    <a:gd name="T1" fmla="*/ 0 h 585"/>
                    <a:gd name="T2" fmla="*/ 0 w 26"/>
                    <a:gd name="T3" fmla="*/ 292 h 585"/>
                    <a:gd name="T4" fmla="*/ 9 w 26"/>
                    <a:gd name="T5" fmla="*/ 430 h 585"/>
                    <a:gd name="T6" fmla="*/ 0 w 26"/>
                    <a:gd name="T7" fmla="*/ 473 h 585"/>
                    <a:gd name="T8" fmla="*/ 9 w 26"/>
                    <a:gd name="T9" fmla="*/ 585 h 5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" h="585">
                      <a:moveTo>
                        <a:pt x="26" y="0"/>
                      </a:moveTo>
                      <a:cubicBezTo>
                        <a:pt x="21" y="96"/>
                        <a:pt x="25" y="198"/>
                        <a:pt x="0" y="292"/>
                      </a:cubicBezTo>
                      <a:cubicBezTo>
                        <a:pt x="3" y="338"/>
                        <a:pt x="9" y="384"/>
                        <a:pt x="9" y="430"/>
                      </a:cubicBezTo>
                      <a:cubicBezTo>
                        <a:pt x="9" y="445"/>
                        <a:pt x="0" y="458"/>
                        <a:pt x="0" y="473"/>
                      </a:cubicBezTo>
                      <a:cubicBezTo>
                        <a:pt x="0" y="510"/>
                        <a:pt x="9" y="548"/>
                        <a:pt x="9" y="58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rgbClr val="000066"/>
                      </a:solidFill>
                      <a:prstDash val="sysDot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800" name="Freeform 65"/>
                <p:cNvSpPr>
                  <a:spLocks/>
                </p:cNvSpPr>
                <p:nvPr/>
              </p:nvSpPr>
              <p:spPr bwMode="auto">
                <a:xfrm>
                  <a:off x="3189" y="2416"/>
                  <a:ext cx="69" cy="163"/>
                </a:xfrm>
                <a:custGeom>
                  <a:avLst/>
                  <a:gdLst>
                    <a:gd name="T0" fmla="*/ 69 w 69"/>
                    <a:gd name="T1" fmla="*/ 0 h 163"/>
                    <a:gd name="T2" fmla="*/ 0 w 69"/>
                    <a:gd name="T3" fmla="*/ 163 h 163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9" h="163">
                      <a:moveTo>
                        <a:pt x="69" y="0"/>
                      </a:moveTo>
                      <a:cubicBezTo>
                        <a:pt x="58" y="59"/>
                        <a:pt x="48" y="121"/>
                        <a:pt x="0" y="163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ysDot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93" name="Rectangle 66"/>
              <p:cNvSpPr>
                <a:spLocks noChangeArrowheads="1"/>
              </p:cNvSpPr>
              <p:nvPr/>
            </p:nvSpPr>
            <p:spPr bwMode="auto">
              <a:xfrm>
                <a:off x="0" y="2579"/>
                <a:ext cx="3337" cy="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0794" name="Rectangle 67"/>
              <p:cNvSpPr>
                <a:spLocks noChangeArrowheads="1"/>
              </p:cNvSpPr>
              <p:nvPr/>
            </p:nvSpPr>
            <p:spPr bwMode="auto">
              <a:xfrm>
                <a:off x="0" y="3289"/>
                <a:ext cx="4160" cy="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0795" name="Rectangle 68"/>
              <p:cNvSpPr>
                <a:spLocks noChangeArrowheads="1"/>
              </p:cNvSpPr>
              <p:nvPr/>
            </p:nvSpPr>
            <p:spPr bwMode="auto">
              <a:xfrm>
                <a:off x="3337" y="2801"/>
                <a:ext cx="328" cy="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0796" name="Rectangle 69"/>
              <p:cNvSpPr>
                <a:spLocks noChangeArrowheads="1"/>
              </p:cNvSpPr>
              <p:nvPr/>
            </p:nvSpPr>
            <p:spPr bwMode="auto">
              <a:xfrm>
                <a:off x="2026" y="2266"/>
                <a:ext cx="1104" cy="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0797" name="Rectangle 70"/>
              <p:cNvSpPr>
                <a:spLocks noChangeArrowheads="1"/>
              </p:cNvSpPr>
              <p:nvPr/>
            </p:nvSpPr>
            <p:spPr bwMode="auto">
              <a:xfrm rot="-2632183">
                <a:off x="2372" y="1884"/>
                <a:ext cx="962" cy="3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0798" name="Rectangle 72"/>
              <p:cNvSpPr>
                <a:spLocks noChangeArrowheads="1"/>
              </p:cNvSpPr>
              <p:nvPr/>
            </p:nvSpPr>
            <p:spPr bwMode="auto">
              <a:xfrm rot="-8305047">
                <a:off x="3008" y="2404"/>
                <a:ext cx="266" cy="2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30787" name="Rectangle 33"/>
            <p:cNvSpPr>
              <a:spLocks noChangeArrowheads="1"/>
            </p:cNvSpPr>
            <p:nvPr/>
          </p:nvSpPr>
          <p:spPr bwMode="auto">
            <a:xfrm>
              <a:off x="3098097" y="93437"/>
              <a:ext cx="296908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ru-RU" sz="2400" b="1">
                  <a:solidFill>
                    <a:srgbClr val="000066"/>
                  </a:solidFill>
                  <a:sym typeface="Apple Chancery"/>
                </a:rPr>
                <a:t>2. NICA – Stage I </a:t>
              </a: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3098800" y="3800373"/>
              <a:ext cx="1843088" cy="568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789" name="Rectangle 72"/>
            <p:cNvSpPr>
              <a:spLocks noChangeArrowheads="1"/>
            </p:cNvSpPr>
            <p:nvPr/>
          </p:nvSpPr>
          <p:spPr bwMode="auto">
            <a:xfrm rot="-6906845">
              <a:off x="4764238" y="3232252"/>
              <a:ext cx="335458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26" name="Трапеция 125"/>
            <p:cNvSpPr/>
            <p:nvPr/>
          </p:nvSpPr>
          <p:spPr>
            <a:xfrm rot="20826700">
              <a:off x="4705350" y="2800214"/>
              <a:ext cx="561975" cy="708049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0725" name="Text Box 51"/>
          <p:cNvSpPr txBox="1">
            <a:spLocks noChangeArrowheads="1"/>
          </p:cNvSpPr>
          <p:nvPr/>
        </p:nvSpPr>
        <p:spPr bwMode="auto">
          <a:xfrm rot="213396">
            <a:off x="5446713" y="1962150"/>
            <a:ext cx="1003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600" b="1">
                <a:solidFill>
                  <a:srgbClr val="000066"/>
                </a:solidFill>
              </a:rPr>
              <a:t>Bldg #1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  <p:grpSp>
        <p:nvGrpSpPr>
          <p:cNvPr id="30726" name="Группа 8"/>
          <p:cNvGrpSpPr>
            <a:grpSpLocks/>
          </p:cNvGrpSpPr>
          <p:nvPr/>
        </p:nvGrpSpPr>
        <p:grpSpPr bwMode="auto">
          <a:xfrm>
            <a:off x="5553075" y="2771775"/>
            <a:ext cx="1698625" cy="1131888"/>
            <a:chOff x="5553075" y="2771775"/>
            <a:chExt cx="1698626" cy="1131888"/>
          </a:xfrm>
        </p:grpSpPr>
        <p:sp>
          <p:nvSpPr>
            <p:cNvPr id="30773" name="Text Box 35"/>
            <p:cNvSpPr txBox="1">
              <a:spLocks noChangeArrowheads="1"/>
            </p:cNvSpPr>
            <p:nvPr/>
          </p:nvSpPr>
          <p:spPr bwMode="auto">
            <a:xfrm rot="213396">
              <a:off x="5553075" y="3108325"/>
              <a:ext cx="108902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600" b="1">
                  <a:solidFill>
                    <a:srgbClr val="000066"/>
                  </a:solidFill>
                </a:rPr>
                <a:t>Bldg #205</a:t>
              </a:r>
              <a:endParaRPr lang="ru-RU" altLang="ru-RU" sz="1600" b="1">
                <a:solidFill>
                  <a:srgbClr val="000066"/>
                </a:solidFill>
              </a:endParaRPr>
            </a:p>
          </p:txBody>
        </p:sp>
        <p:grpSp>
          <p:nvGrpSpPr>
            <p:cNvPr id="30774" name="Group 87"/>
            <p:cNvGrpSpPr>
              <a:grpSpLocks/>
            </p:cNvGrpSpPr>
            <p:nvPr/>
          </p:nvGrpSpPr>
          <p:grpSpPr bwMode="auto">
            <a:xfrm>
              <a:off x="5935663" y="2771775"/>
              <a:ext cx="1316038" cy="1131888"/>
              <a:chOff x="3739" y="1746"/>
              <a:chExt cx="829" cy="713"/>
            </a:xfrm>
          </p:grpSpPr>
          <p:sp>
            <p:nvSpPr>
              <p:cNvPr id="30775" name="Line 88"/>
              <p:cNvSpPr>
                <a:spLocks noChangeShapeType="1"/>
              </p:cNvSpPr>
              <p:nvPr/>
            </p:nvSpPr>
            <p:spPr bwMode="auto">
              <a:xfrm>
                <a:off x="3739" y="1746"/>
                <a:ext cx="357" cy="13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6" name="Line 89"/>
              <p:cNvSpPr>
                <a:spLocks noChangeShapeType="1"/>
              </p:cNvSpPr>
              <p:nvPr/>
            </p:nvSpPr>
            <p:spPr bwMode="auto">
              <a:xfrm>
                <a:off x="4090" y="1896"/>
                <a:ext cx="18" cy="34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7" name="Line 90"/>
              <p:cNvSpPr>
                <a:spLocks noChangeShapeType="1"/>
              </p:cNvSpPr>
              <p:nvPr/>
            </p:nvSpPr>
            <p:spPr bwMode="auto">
              <a:xfrm>
                <a:off x="4066" y="1881"/>
                <a:ext cx="502" cy="34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8" name="Line 91"/>
              <p:cNvSpPr>
                <a:spLocks noChangeShapeType="1"/>
              </p:cNvSpPr>
              <p:nvPr/>
            </p:nvSpPr>
            <p:spPr bwMode="auto">
              <a:xfrm>
                <a:off x="4106" y="1911"/>
                <a:ext cx="365" cy="54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0727" name="Text Box 94"/>
          <p:cNvSpPr txBox="1">
            <a:spLocks noChangeArrowheads="1"/>
          </p:cNvSpPr>
          <p:nvPr/>
        </p:nvSpPr>
        <p:spPr bwMode="auto">
          <a:xfrm rot="213396">
            <a:off x="5446713" y="1962150"/>
            <a:ext cx="1003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600" b="1">
                <a:solidFill>
                  <a:srgbClr val="000066"/>
                </a:solidFill>
              </a:rPr>
              <a:t>Bldg #1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  <p:sp>
        <p:nvSpPr>
          <p:cNvPr id="30728" name="Oval 95"/>
          <p:cNvSpPr>
            <a:spLocks noChangeArrowheads="1"/>
          </p:cNvSpPr>
          <p:nvPr/>
        </p:nvSpPr>
        <p:spPr bwMode="auto">
          <a:xfrm>
            <a:off x="5181600" y="1814513"/>
            <a:ext cx="1465263" cy="8556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0" y="0"/>
            <a:ext cx="5157788" cy="1963738"/>
            <a:chOff x="0" y="0"/>
            <a:chExt cx="5157788" cy="1963738"/>
          </a:xfrm>
        </p:grpSpPr>
        <p:sp>
          <p:nvSpPr>
            <p:cNvPr id="30765" name="AutoShape 53"/>
            <p:cNvSpPr>
              <a:spLocks noChangeArrowheads="1"/>
            </p:cNvSpPr>
            <p:nvPr/>
          </p:nvSpPr>
          <p:spPr bwMode="auto">
            <a:xfrm rot="921065">
              <a:off x="1547813" y="1727200"/>
              <a:ext cx="3609975" cy="104775"/>
            </a:xfrm>
            <a:prstGeom prst="rightArrow">
              <a:avLst>
                <a:gd name="adj1" fmla="val 50000"/>
                <a:gd name="adj2" fmla="val 861364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 baseline="30000"/>
            </a:p>
          </p:txBody>
        </p:sp>
        <p:grpSp>
          <p:nvGrpSpPr>
            <p:cNvPr id="30766" name="Group 97"/>
            <p:cNvGrpSpPr>
              <a:grpSpLocks/>
            </p:cNvGrpSpPr>
            <p:nvPr/>
          </p:nvGrpSpPr>
          <p:grpSpPr bwMode="auto">
            <a:xfrm>
              <a:off x="0" y="0"/>
              <a:ext cx="2627313" cy="1963738"/>
              <a:chOff x="0" y="51"/>
              <a:chExt cx="1655" cy="1237"/>
            </a:xfrm>
          </p:grpSpPr>
          <p:pic>
            <p:nvPicPr>
              <p:cNvPr id="30767" name="Picture 98" descr="IMG_02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"/>
                <a:ext cx="1655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68" name="Line 48"/>
              <p:cNvSpPr>
                <a:spLocks noChangeShapeType="1"/>
              </p:cNvSpPr>
              <p:nvPr/>
            </p:nvSpPr>
            <p:spPr bwMode="auto">
              <a:xfrm>
                <a:off x="1176" y="480"/>
                <a:ext cx="0" cy="40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9" name="Text Box 49"/>
              <p:cNvSpPr txBox="1">
                <a:spLocks noChangeArrowheads="1"/>
              </p:cNvSpPr>
              <p:nvPr/>
            </p:nvSpPr>
            <p:spPr bwMode="auto">
              <a:xfrm>
                <a:off x="940" y="612"/>
                <a:ext cx="43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200" b="1">
                    <a:solidFill>
                      <a:schemeClr val="bg1"/>
                    </a:solidFill>
                  </a:rPr>
                  <a:t>2.5 m</a:t>
                </a:r>
                <a:endParaRPr lang="ru-RU" altLang="ru-RU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770" name="Text Box 50"/>
              <p:cNvSpPr txBox="1">
                <a:spLocks noChangeArrowheads="1"/>
              </p:cNvSpPr>
              <p:nvPr/>
            </p:nvSpPr>
            <p:spPr bwMode="auto">
              <a:xfrm>
                <a:off x="777" y="871"/>
                <a:ext cx="5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200" b="1">
                    <a:solidFill>
                      <a:schemeClr val="bg1"/>
                    </a:solidFill>
                  </a:rPr>
                  <a:t>4.0 m</a:t>
                </a:r>
                <a:endParaRPr lang="ru-RU" altLang="ru-RU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771" name="Line 51"/>
              <p:cNvSpPr>
                <a:spLocks noChangeShapeType="1"/>
              </p:cNvSpPr>
              <p:nvPr/>
            </p:nvSpPr>
            <p:spPr bwMode="auto">
              <a:xfrm>
                <a:off x="480" y="869"/>
                <a:ext cx="811" cy="1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2" name="Text Box 52"/>
              <p:cNvSpPr txBox="1">
                <a:spLocks noChangeArrowheads="1"/>
              </p:cNvSpPr>
              <p:nvPr/>
            </p:nvSpPr>
            <p:spPr bwMode="auto">
              <a:xfrm>
                <a:off x="0" y="992"/>
                <a:ext cx="745" cy="2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ru-RU" sz="1800" b="1">
                    <a:solidFill>
                      <a:srgbClr val="FFFF00"/>
                    </a:solidFill>
                  </a:rPr>
                  <a:t>Booster</a:t>
                </a:r>
                <a:endParaRPr lang="ru-RU" altLang="ru-RU" sz="1800" b="1">
                  <a:solidFill>
                    <a:srgbClr val="FFFF00"/>
                  </a:solidFill>
                </a:endParaRPr>
              </a:p>
            </p:txBody>
          </p:sp>
        </p:grpSp>
      </p:grpSp>
      <p:cxnSp>
        <p:nvCxnSpPr>
          <p:cNvPr id="288" name="Прямая соединительная линия 287"/>
          <p:cNvCxnSpPr>
            <a:stCxn id="30728" idx="3"/>
            <a:endCxn id="30739" idx="0"/>
          </p:cNvCxnSpPr>
          <p:nvPr/>
        </p:nvCxnSpPr>
        <p:spPr>
          <a:xfrm>
            <a:off x="5396183" y="2544866"/>
            <a:ext cx="587105" cy="24754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5" name="Group 73"/>
          <p:cNvGrpSpPr>
            <a:grpSpLocks/>
          </p:cNvGrpSpPr>
          <p:nvPr/>
        </p:nvGrpSpPr>
        <p:grpSpPr bwMode="auto">
          <a:xfrm>
            <a:off x="5880100" y="658813"/>
            <a:ext cx="1889125" cy="835025"/>
            <a:chOff x="3695" y="403"/>
            <a:chExt cx="1190" cy="526"/>
          </a:xfrm>
        </p:grpSpPr>
        <p:sp>
          <p:nvSpPr>
            <p:cNvPr id="30763" name="Text Box 23"/>
            <p:cNvSpPr txBox="1">
              <a:spLocks noChangeArrowheads="1"/>
            </p:cNvSpPr>
            <p:nvPr/>
          </p:nvSpPr>
          <p:spPr bwMode="auto">
            <a:xfrm>
              <a:off x="4087" y="403"/>
              <a:ext cx="798" cy="52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600" b="1">
                  <a:solidFill>
                    <a:srgbClr val="000066"/>
                  </a:solidFill>
                </a:rPr>
                <a:t>KRION-6T &amp; </a:t>
              </a:r>
              <a:r>
                <a:rPr lang="ru-RU" altLang="ru-RU" sz="1600" b="1">
                  <a:solidFill>
                    <a:srgbClr val="000066"/>
                  </a:solidFill>
                </a:rPr>
                <a:t>«</a:t>
              </a:r>
              <a:r>
                <a:rPr lang="en-US" altLang="ru-RU" sz="1600" b="1">
                  <a:solidFill>
                    <a:srgbClr val="000066"/>
                  </a:solidFill>
                </a:rPr>
                <a:t>New</a:t>
              </a:r>
              <a:r>
                <a:rPr lang="ru-RU" altLang="ru-RU" sz="1600" b="1">
                  <a:solidFill>
                    <a:srgbClr val="000066"/>
                  </a:solidFill>
                </a:rPr>
                <a:t>» </a:t>
              </a:r>
              <a:r>
                <a:rPr lang="en-US" altLang="ru-RU" sz="1600" b="1">
                  <a:solidFill>
                    <a:srgbClr val="000066"/>
                  </a:solidFill>
                </a:rPr>
                <a:t>linac</a:t>
              </a:r>
              <a:endParaRPr lang="ru-RU" altLang="ru-RU" sz="1600" b="1">
                <a:solidFill>
                  <a:srgbClr val="000066"/>
                </a:solidFill>
              </a:endParaRPr>
            </a:p>
          </p:txBody>
        </p:sp>
        <p:sp>
          <p:nvSpPr>
            <p:cNvPr id="30764" name="AutoShape 24"/>
            <p:cNvSpPr>
              <a:spLocks noChangeArrowheads="1"/>
            </p:cNvSpPr>
            <p:nvPr/>
          </p:nvSpPr>
          <p:spPr bwMode="auto">
            <a:xfrm rot="-1337994" flipH="1" flipV="1">
              <a:off x="3695" y="678"/>
              <a:ext cx="437" cy="54"/>
            </a:xfrm>
            <a:prstGeom prst="rightArrow">
              <a:avLst>
                <a:gd name="adj1" fmla="val 50000"/>
                <a:gd name="adj2" fmla="val 202315"/>
              </a:avLst>
            </a:prstGeom>
            <a:solidFill>
              <a:srgbClr val="DDDDDD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5437188" y="962025"/>
            <a:ext cx="865187" cy="715963"/>
          </a:xfrm>
          <a:custGeom>
            <a:avLst/>
            <a:gdLst>
              <a:gd name="connsiteX0" fmla="*/ 2705 w 865257"/>
              <a:gd name="connsiteY0" fmla="*/ 131975 h 716437"/>
              <a:gd name="connsiteX1" fmla="*/ 49839 w 865257"/>
              <a:gd name="connsiteY1" fmla="*/ 103695 h 716437"/>
              <a:gd name="connsiteX2" fmla="*/ 78119 w 865257"/>
              <a:gd name="connsiteY2" fmla="*/ 84841 h 716437"/>
              <a:gd name="connsiteX3" fmla="*/ 96973 w 865257"/>
              <a:gd name="connsiteY3" fmla="*/ 56561 h 716437"/>
              <a:gd name="connsiteX4" fmla="*/ 191241 w 865257"/>
              <a:gd name="connsiteY4" fmla="*/ 47134 h 716437"/>
              <a:gd name="connsiteX5" fmla="*/ 219521 w 865257"/>
              <a:gd name="connsiteY5" fmla="*/ 28280 h 716437"/>
              <a:gd name="connsiteX6" fmla="*/ 294936 w 865257"/>
              <a:gd name="connsiteY6" fmla="*/ 9427 h 716437"/>
              <a:gd name="connsiteX7" fmla="*/ 332643 w 865257"/>
              <a:gd name="connsiteY7" fmla="*/ 0 h 716437"/>
              <a:gd name="connsiteX8" fmla="*/ 474045 w 865257"/>
              <a:gd name="connsiteY8" fmla="*/ 9427 h 716437"/>
              <a:gd name="connsiteX9" fmla="*/ 502326 w 865257"/>
              <a:gd name="connsiteY9" fmla="*/ 37707 h 716437"/>
              <a:gd name="connsiteX10" fmla="*/ 540033 w 865257"/>
              <a:gd name="connsiteY10" fmla="*/ 94268 h 716437"/>
              <a:gd name="connsiteX11" fmla="*/ 568313 w 865257"/>
              <a:gd name="connsiteY11" fmla="*/ 131975 h 716437"/>
              <a:gd name="connsiteX12" fmla="*/ 587167 w 865257"/>
              <a:gd name="connsiteY12" fmla="*/ 160256 h 716437"/>
              <a:gd name="connsiteX13" fmla="*/ 643728 w 865257"/>
              <a:gd name="connsiteY13" fmla="*/ 188536 h 716437"/>
              <a:gd name="connsiteX14" fmla="*/ 672008 w 865257"/>
              <a:gd name="connsiteY14" fmla="*/ 207390 h 716437"/>
              <a:gd name="connsiteX15" fmla="*/ 719142 w 865257"/>
              <a:gd name="connsiteY15" fmla="*/ 263951 h 716437"/>
              <a:gd name="connsiteX16" fmla="*/ 747423 w 865257"/>
              <a:gd name="connsiteY16" fmla="*/ 282804 h 716437"/>
              <a:gd name="connsiteX17" fmla="*/ 794557 w 865257"/>
              <a:gd name="connsiteY17" fmla="*/ 339365 h 716437"/>
              <a:gd name="connsiteX18" fmla="*/ 813410 w 865257"/>
              <a:gd name="connsiteY18" fmla="*/ 414779 h 716437"/>
              <a:gd name="connsiteX19" fmla="*/ 822837 w 865257"/>
              <a:gd name="connsiteY19" fmla="*/ 443060 h 716437"/>
              <a:gd name="connsiteX20" fmla="*/ 841691 w 865257"/>
              <a:gd name="connsiteY20" fmla="*/ 471340 h 716437"/>
              <a:gd name="connsiteX21" fmla="*/ 851117 w 865257"/>
              <a:gd name="connsiteY21" fmla="*/ 631596 h 716437"/>
              <a:gd name="connsiteX22" fmla="*/ 822837 w 865257"/>
              <a:gd name="connsiteY22" fmla="*/ 641023 h 716437"/>
              <a:gd name="connsiteX23" fmla="*/ 785130 w 865257"/>
              <a:gd name="connsiteY23" fmla="*/ 650450 h 716437"/>
              <a:gd name="connsiteX24" fmla="*/ 728569 w 865257"/>
              <a:gd name="connsiteY24" fmla="*/ 669303 h 716437"/>
              <a:gd name="connsiteX25" fmla="*/ 700288 w 865257"/>
              <a:gd name="connsiteY25" fmla="*/ 688157 h 716437"/>
              <a:gd name="connsiteX26" fmla="*/ 606020 w 865257"/>
              <a:gd name="connsiteY26" fmla="*/ 716437 h 716437"/>
              <a:gd name="connsiteX27" fmla="*/ 502326 w 865257"/>
              <a:gd name="connsiteY27" fmla="*/ 707010 h 716437"/>
              <a:gd name="connsiteX28" fmla="*/ 483472 w 865257"/>
              <a:gd name="connsiteY28" fmla="*/ 678730 h 716437"/>
              <a:gd name="connsiteX29" fmla="*/ 455192 w 865257"/>
              <a:gd name="connsiteY29" fmla="*/ 669303 h 716437"/>
              <a:gd name="connsiteX30" fmla="*/ 408058 w 865257"/>
              <a:gd name="connsiteY30" fmla="*/ 622169 h 716437"/>
              <a:gd name="connsiteX31" fmla="*/ 389204 w 865257"/>
              <a:gd name="connsiteY31" fmla="*/ 593889 h 716437"/>
              <a:gd name="connsiteX32" fmla="*/ 379777 w 865257"/>
              <a:gd name="connsiteY32" fmla="*/ 565608 h 716437"/>
              <a:gd name="connsiteX33" fmla="*/ 323216 w 865257"/>
              <a:gd name="connsiteY33" fmla="*/ 518474 h 716437"/>
              <a:gd name="connsiteX34" fmla="*/ 294936 w 865257"/>
              <a:gd name="connsiteY34" fmla="*/ 490194 h 716437"/>
              <a:gd name="connsiteX35" fmla="*/ 285509 w 865257"/>
              <a:gd name="connsiteY35" fmla="*/ 452487 h 716437"/>
              <a:gd name="connsiteX36" fmla="*/ 228948 w 865257"/>
              <a:gd name="connsiteY36" fmla="*/ 405353 h 716437"/>
              <a:gd name="connsiteX37" fmla="*/ 219521 w 865257"/>
              <a:gd name="connsiteY37" fmla="*/ 377072 h 716437"/>
              <a:gd name="connsiteX38" fmla="*/ 144107 w 865257"/>
              <a:gd name="connsiteY38" fmla="*/ 311085 h 716437"/>
              <a:gd name="connsiteX39" fmla="*/ 115827 w 865257"/>
              <a:gd name="connsiteY39" fmla="*/ 292231 h 716437"/>
              <a:gd name="connsiteX40" fmla="*/ 78119 w 865257"/>
              <a:gd name="connsiteY40" fmla="*/ 245097 h 716437"/>
              <a:gd name="connsiteX41" fmla="*/ 40412 w 865257"/>
              <a:gd name="connsiteY41" fmla="*/ 188536 h 716437"/>
              <a:gd name="connsiteX42" fmla="*/ 12132 w 865257"/>
              <a:gd name="connsiteY42" fmla="*/ 160256 h 716437"/>
              <a:gd name="connsiteX43" fmla="*/ 2705 w 865257"/>
              <a:gd name="connsiteY43" fmla="*/ 131975 h 71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65257" h="716437">
                <a:moveTo>
                  <a:pt x="2705" y="131975"/>
                </a:moveTo>
                <a:cubicBezTo>
                  <a:pt x="8990" y="122548"/>
                  <a:pt x="34302" y="113406"/>
                  <a:pt x="49839" y="103695"/>
                </a:cubicBezTo>
                <a:cubicBezTo>
                  <a:pt x="59446" y="97690"/>
                  <a:pt x="70108" y="92852"/>
                  <a:pt x="78119" y="84841"/>
                </a:cubicBezTo>
                <a:cubicBezTo>
                  <a:pt x="86130" y="76830"/>
                  <a:pt x="86225" y="60144"/>
                  <a:pt x="96973" y="56561"/>
                </a:cubicBezTo>
                <a:cubicBezTo>
                  <a:pt x="126932" y="46575"/>
                  <a:pt x="159818" y="50276"/>
                  <a:pt x="191241" y="47134"/>
                </a:cubicBezTo>
                <a:cubicBezTo>
                  <a:pt x="200668" y="40849"/>
                  <a:pt x="209387" y="33347"/>
                  <a:pt x="219521" y="28280"/>
                </a:cubicBezTo>
                <a:cubicBezTo>
                  <a:pt x="239730" y="18176"/>
                  <a:pt x="275583" y="13728"/>
                  <a:pt x="294936" y="9427"/>
                </a:cubicBezTo>
                <a:cubicBezTo>
                  <a:pt x="307583" y="6616"/>
                  <a:pt x="320074" y="3142"/>
                  <a:pt x="332643" y="0"/>
                </a:cubicBezTo>
                <a:cubicBezTo>
                  <a:pt x="379777" y="3142"/>
                  <a:pt x="427931" y="-820"/>
                  <a:pt x="474045" y="9427"/>
                </a:cubicBezTo>
                <a:cubicBezTo>
                  <a:pt x="487059" y="12319"/>
                  <a:pt x="494141" y="27184"/>
                  <a:pt x="502326" y="37707"/>
                </a:cubicBezTo>
                <a:cubicBezTo>
                  <a:pt x="516237" y="55593"/>
                  <a:pt x="526438" y="76141"/>
                  <a:pt x="540033" y="94268"/>
                </a:cubicBezTo>
                <a:cubicBezTo>
                  <a:pt x="549460" y="106837"/>
                  <a:pt x="559181" y="119190"/>
                  <a:pt x="568313" y="131975"/>
                </a:cubicBezTo>
                <a:cubicBezTo>
                  <a:pt x="574898" y="141194"/>
                  <a:pt x="579156" y="152245"/>
                  <a:pt x="587167" y="160256"/>
                </a:cubicBezTo>
                <a:cubicBezTo>
                  <a:pt x="605440" y="178529"/>
                  <a:pt x="620728" y="180869"/>
                  <a:pt x="643728" y="188536"/>
                </a:cubicBezTo>
                <a:cubicBezTo>
                  <a:pt x="653155" y="194821"/>
                  <a:pt x="663997" y="199379"/>
                  <a:pt x="672008" y="207390"/>
                </a:cubicBezTo>
                <a:cubicBezTo>
                  <a:pt x="746147" y="281529"/>
                  <a:pt x="626498" y="186748"/>
                  <a:pt x="719142" y="263951"/>
                </a:cubicBezTo>
                <a:cubicBezTo>
                  <a:pt x="727846" y="271204"/>
                  <a:pt x="738719" y="275551"/>
                  <a:pt x="747423" y="282804"/>
                </a:cubicBezTo>
                <a:cubicBezTo>
                  <a:pt x="774639" y="305484"/>
                  <a:pt x="776020" y="311561"/>
                  <a:pt x="794557" y="339365"/>
                </a:cubicBezTo>
                <a:cubicBezTo>
                  <a:pt x="800841" y="364503"/>
                  <a:pt x="805216" y="390197"/>
                  <a:pt x="813410" y="414779"/>
                </a:cubicBezTo>
                <a:cubicBezTo>
                  <a:pt x="816552" y="424206"/>
                  <a:pt x="818393" y="434172"/>
                  <a:pt x="822837" y="443060"/>
                </a:cubicBezTo>
                <a:cubicBezTo>
                  <a:pt x="827904" y="453193"/>
                  <a:pt x="835406" y="461913"/>
                  <a:pt x="841691" y="471340"/>
                </a:cubicBezTo>
                <a:cubicBezTo>
                  <a:pt x="862949" y="535115"/>
                  <a:pt x="877311" y="553014"/>
                  <a:pt x="851117" y="631596"/>
                </a:cubicBezTo>
                <a:cubicBezTo>
                  <a:pt x="847975" y="641023"/>
                  <a:pt x="832391" y="638293"/>
                  <a:pt x="822837" y="641023"/>
                </a:cubicBezTo>
                <a:cubicBezTo>
                  <a:pt x="810380" y="644582"/>
                  <a:pt x="797539" y="646727"/>
                  <a:pt x="785130" y="650450"/>
                </a:cubicBezTo>
                <a:cubicBezTo>
                  <a:pt x="766095" y="656161"/>
                  <a:pt x="745105" y="658279"/>
                  <a:pt x="728569" y="669303"/>
                </a:cubicBezTo>
                <a:cubicBezTo>
                  <a:pt x="719142" y="675588"/>
                  <a:pt x="710641" y="683556"/>
                  <a:pt x="700288" y="688157"/>
                </a:cubicBezTo>
                <a:cubicBezTo>
                  <a:pt x="670782" y="701271"/>
                  <a:pt x="637357" y="708603"/>
                  <a:pt x="606020" y="716437"/>
                </a:cubicBezTo>
                <a:cubicBezTo>
                  <a:pt x="571455" y="713295"/>
                  <a:pt x="535498" y="717217"/>
                  <a:pt x="502326" y="707010"/>
                </a:cubicBezTo>
                <a:cubicBezTo>
                  <a:pt x="491497" y="703678"/>
                  <a:pt x="492319" y="685808"/>
                  <a:pt x="483472" y="678730"/>
                </a:cubicBezTo>
                <a:cubicBezTo>
                  <a:pt x="475713" y="672523"/>
                  <a:pt x="464619" y="672445"/>
                  <a:pt x="455192" y="669303"/>
                </a:cubicBezTo>
                <a:cubicBezTo>
                  <a:pt x="404915" y="593890"/>
                  <a:pt x="470903" y="685014"/>
                  <a:pt x="408058" y="622169"/>
                </a:cubicBezTo>
                <a:cubicBezTo>
                  <a:pt x="400047" y="614158"/>
                  <a:pt x="395489" y="603316"/>
                  <a:pt x="389204" y="593889"/>
                </a:cubicBezTo>
                <a:cubicBezTo>
                  <a:pt x="386062" y="584462"/>
                  <a:pt x="385289" y="573876"/>
                  <a:pt x="379777" y="565608"/>
                </a:cubicBezTo>
                <a:cubicBezTo>
                  <a:pt x="359122" y="534626"/>
                  <a:pt x="349300" y="540211"/>
                  <a:pt x="323216" y="518474"/>
                </a:cubicBezTo>
                <a:cubicBezTo>
                  <a:pt x="312975" y="509940"/>
                  <a:pt x="304363" y="499621"/>
                  <a:pt x="294936" y="490194"/>
                </a:cubicBezTo>
                <a:cubicBezTo>
                  <a:pt x="291794" y="477625"/>
                  <a:pt x="291937" y="463736"/>
                  <a:pt x="285509" y="452487"/>
                </a:cubicBezTo>
                <a:cubicBezTo>
                  <a:pt x="274341" y="432942"/>
                  <a:pt x="246971" y="417368"/>
                  <a:pt x="228948" y="405353"/>
                </a:cubicBezTo>
                <a:cubicBezTo>
                  <a:pt x="225806" y="395926"/>
                  <a:pt x="223965" y="385960"/>
                  <a:pt x="219521" y="377072"/>
                </a:cubicBezTo>
                <a:cubicBezTo>
                  <a:pt x="199882" y="337793"/>
                  <a:pt x="186528" y="339366"/>
                  <a:pt x="144107" y="311085"/>
                </a:cubicBezTo>
                <a:lnTo>
                  <a:pt x="115827" y="292231"/>
                </a:lnTo>
                <a:cubicBezTo>
                  <a:pt x="94597" y="228545"/>
                  <a:pt x="124040" y="297578"/>
                  <a:pt x="78119" y="245097"/>
                </a:cubicBezTo>
                <a:cubicBezTo>
                  <a:pt x="63198" y="228044"/>
                  <a:pt x="56434" y="204558"/>
                  <a:pt x="40412" y="188536"/>
                </a:cubicBezTo>
                <a:lnTo>
                  <a:pt x="12132" y="160256"/>
                </a:lnTo>
                <a:cubicBezTo>
                  <a:pt x="1711" y="128994"/>
                  <a:pt x="-3580" y="141402"/>
                  <a:pt x="2705" y="1319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1" name="Rectangle 33"/>
          <p:cNvSpPr>
            <a:spLocks noChangeArrowheads="1"/>
          </p:cNvSpPr>
          <p:nvPr/>
        </p:nvSpPr>
        <p:spPr bwMode="auto">
          <a:xfrm>
            <a:off x="4214813" y="4979988"/>
            <a:ext cx="4008437" cy="4603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ru-RU" sz="2400" b="1">
                <a:solidFill>
                  <a:srgbClr val="FF0000"/>
                </a:solidFill>
                <a:sym typeface="Apple Chancery"/>
              </a:rPr>
              <a:t>Nuclotron facility today</a:t>
            </a:r>
          </a:p>
        </p:txBody>
      </p:sp>
      <p:grpSp>
        <p:nvGrpSpPr>
          <p:cNvPr id="30734" name="Группа 302"/>
          <p:cNvGrpSpPr>
            <a:grpSpLocks/>
          </p:cNvGrpSpPr>
          <p:nvPr/>
        </p:nvGrpSpPr>
        <p:grpSpPr bwMode="auto">
          <a:xfrm>
            <a:off x="0" y="898526"/>
            <a:ext cx="8926513" cy="5545137"/>
            <a:chOff x="0" y="898526"/>
            <a:chExt cx="8926513" cy="5545137"/>
          </a:xfrm>
        </p:grpSpPr>
        <p:grpSp>
          <p:nvGrpSpPr>
            <p:cNvPr id="30741" name="Group 44"/>
            <p:cNvGrpSpPr>
              <a:grpSpLocks/>
            </p:cNvGrpSpPr>
            <p:nvPr/>
          </p:nvGrpSpPr>
          <p:grpSpPr bwMode="auto">
            <a:xfrm>
              <a:off x="5094288" y="1770063"/>
              <a:ext cx="3757612" cy="1016000"/>
              <a:chOff x="3200" y="1097"/>
              <a:chExt cx="2367" cy="640"/>
            </a:xfrm>
          </p:grpSpPr>
          <p:sp>
            <p:nvSpPr>
              <p:cNvPr id="30760" name="Text Box 5"/>
              <p:cNvSpPr txBox="1">
                <a:spLocks noChangeArrowheads="1"/>
              </p:cNvSpPr>
              <p:nvPr/>
            </p:nvSpPr>
            <p:spPr bwMode="auto">
              <a:xfrm>
                <a:off x="4680" y="1385"/>
                <a:ext cx="887" cy="218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Nuclotron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0761" name="AutoShape 6"/>
              <p:cNvSpPr>
                <a:spLocks noChangeArrowheads="1"/>
              </p:cNvSpPr>
              <p:nvPr/>
            </p:nvSpPr>
            <p:spPr bwMode="auto">
              <a:xfrm rot="-10501821">
                <a:off x="4186" y="1446"/>
                <a:ext cx="485" cy="58"/>
              </a:xfrm>
              <a:prstGeom prst="rightArrow">
                <a:avLst>
                  <a:gd name="adj1" fmla="val 50000"/>
                  <a:gd name="adj2" fmla="val 209052"/>
                </a:avLst>
              </a:prstGeom>
              <a:solidFill>
                <a:schemeClr val="accent1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0762" name="Oval 47"/>
              <p:cNvSpPr>
                <a:spLocks noChangeArrowheads="1"/>
              </p:cNvSpPr>
              <p:nvPr/>
            </p:nvSpPr>
            <p:spPr bwMode="auto">
              <a:xfrm>
                <a:off x="3200" y="1097"/>
                <a:ext cx="1015" cy="640"/>
              </a:xfrm>
              <a:prstGeom prst="ellips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  <p:grpSp>
          <p:nvGrpSpPr>
            <p:cNvPr id="30742" name="Group 48"/>
            <p:cNvGrpSpPr>
              <a:grpSpLocks/>
            </p:cNvGrpSpPr>
            <p:nvPr/>
          </p:nvGrpSpPr>
          <p:grpSpPr bwMode="auto">
            <a:xfrm>
              <a:off x="6869113" y="2641600"/>
              <a:ext cx="2057400" cy="682625"/>
              <a:chOff x="4327" y="1664"/>
              <a:chExt cx="1296" cy="430"/>
            </a:xfrm>
          </p:grpSpPr>
          <p:sp>
            <p:nvSpPr>
              <p:cNvPr id="30758" name="AutoShape 12"/>
              <p:cNvSpPr>
                <a:spLocks noChangeArrowheads="1"/>
              </p:cNvSpPr>
              <p:nvPr/>
            </p:nvSpPr>
            <p:spPr bwMode="auto">
              <a:xfrm rot="10153909" flipV="1">
                <a:off x="4327" y="2003"/>
                <a:ext cx="688" cy="66"/>
              </a:xfrm>
              <a:prstGeom prst="rightArrow">
                <a:avLst>
                  <a:gd name="adj1" fmla="val 50000"/>
                  <a:gd name="adj2" fmla="val 260606"/>
                </a:avLst>
              </a:prstGeom>
              <a:solidFill>
                <a:schemeClr val="bg1"/>
              </a:solidFill>
              <a:ln w="2857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  <p:sp>
            <p:nvSpPr>
              <p:cNvPr id="30759" name="Text Box 14"/>
              <p:cNvSpPr txBox="1">
                <a:spLocks noChangeArrowheads="1"/>
              </p:cNvSpPr>
              <p:nvPr/>
            </p:nvSpPr>
            <p:spPr bwMode="auto">
              <a:xfrm>
                <a:off x="4607" y="1664"/>
                <a:ext cx="1016" cy="430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Fixed target experiments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     2014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30743" name="Text Box 51"/>
            <p:cNvSpPr txBox="1">
              <a:spLocks noChangeArrowheads="1"/>
            </p:cNvSpPr>
            <p:nvPr/>
          </p:nvSpPr>
          <p:spPr bwMode="auto">
            <a:xfrm rot="213396">
              <a:off x="5446713" y="1962150"/>
              <a:ext cx="1003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600" b="1">
                  <a:solidFill>
                    <a:srgbClr val="000066"/>
                  </a:solidFill>
                </a:rPr>
                <a:t>Bldg #1</a:t>
              </a:r>
              <a:endParaRPr lang="ru-RU" altLang="ru-RU" sz="1600" b="1">
                <a:solidFill>
                  <a:srgbClr val="000066"/>
                </a:solidFill>
              </a:endParaRPr>
            </a:p>
          </p:txBody>
        </p:sp>
        <p:grpSp>
          <p:nvGrpSpPr>
            <p:cNvPr id="30744" name="Group 52"/>
            <p:cNvGrpSpPr>
              <a:grpSpLocks/>
            </p:cNvGrpSpPr>
            <p:nvPr/>
          </p:nvGrpSpPr>
          <p:grpSpPr bwMode="auto">
            <a:xfrm>
              <a:off x="0" y="2173288"/>
              <a:ext cx="5205693" cy="590550"/>
              <a:chOff x="0" y="1285"/>
              <a:chExt cx="3320" cy="372"/>
            </a:xfrm>
          </p:grpSpPr>
          <p:sp>
            <p:nvSpPr>
              <p:cNvPr id="30756" name="Text Box 26"/>
              <p:cNvSpPr txBox="1">
                <a:spLocks noChangeArrowheads="1"/>
              </p:cNvSpPr>
              <p:nvPr/>
            </p:nvSpPr>
            <p:spPr bwMode="auto">
              <a:xfrm>
                <a:off x="0" y="1285"/>
                <a:ext cx="1667" cy="372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Synchrophasotron yoke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0757" name="AutoShape 27"/>
              <p:cNvSpPr>
                <a:spLocks noChangeArrowheads="1"/>
              </p:cNvSpPr>
              <p:nvPr/>
            </p:nvSpPr>
            <p:spPr bwMode="auto">
              <a:xfrm rot="121111" flipV="1">
                <a:off x="1672" y="1444"/>
                <a:ext cx="1648" cy="66"/>
              </a:xfrm>
              <a:prstGeom prst="rightArrow">
                <a:avLst>
                  <a:gd name="adj1" fmla="val 50000"/>
                  <a:gd name="adj2" fmla="val 548987"/>
                </a:avLst>
              </a:prstGeom>
              <a:solidFill>
                <a:srgbClr val="DDDDDD"/>
              </a:solidFill>
              <a:ln w="2857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 altLang="ru-RU" baseline="30000"/>
              </a:p>
            </p:txBody>
          </p:sp>
        </p:grpSp>
        <p:grpSp>
          <p:nvGrpSpPr>
            <p:cNvPr id="30745" name="Группа 8"/>
            <p:cNvGrpSpPr>
              <a:grpSpLocks/>
            </p:cNvGrpSpPr>
            <p:nvPr/>
          </p:nvGrpSpPr>
          <p:grpSpPr bwMode="auto">
            <a:xfrm>
              <a:off x="5553075" y="2771775"/>
              <a:ext cx="1698625" cy="1131888"/>
              <a:chOff x="5553075" y="2771775"/>
              <a:chExt cx="1698626" cy="1131888"/>
            </a:xfrm>
          </p:grpSpPr>
          <p:sp>
            <p:nvSpPr>
              <p:cNvPr id="30750" name="Text Box 35"/>
              <p:cNvSpPr txBox="1">
                <a:spLocks noChangeArrowheads="1"/>
              </p:cNvSpPr>
              <p:nvPr/>
            </p:nvSpPr>
            <p:spPr bwMode="auto">
              <a:xfrm rot="213396">
                <a:off x="5553075" y="3108325"/>
                <a:ext cx="1089025" cy="581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Bldg #205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30751" name="Group 87"/>
              <p:cNvGrpSpPr>
                <a:grpSpLocks/>
              </p:cNvGrpSpPr>
              <p:nvPr/>
            </p:nvGrpSpPr>
            <p:grpSpPr bwMode="auto">
              <a:xfrm>
                <a:off x="5935663" y="2771775"/>
                <a:ext cx="1316038" cy="1131888"/>
                <a:chOff x="3739" y="1746"/>
                <a:chExt cx="829" cy="713"/>
              </a:xfrm>
            </p:grpSpPr>
            <p:sp>
              <p:nvSpPr>
                <p:cNvPr id="30752" name="Line 88"/>
                <p:cNvSpPr>
                  <a:spLocks noChangeShapeType="1"/>
                </p:cNvSpPr>
                <p:nvPr/>
              </p:nvSpPr>
              <p:spPr bwMode="auto">
                <a:xfrm>
                  <a:off x="3739" y="1746"/>
                  <a:ext cx="357" cy="137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53" name="Line 89"/>
                <p:cNvSpPr>
                  <a:spLocks noChangeShapeType="1"/>
                </p:cNvSpPr>
                <p:nvPr/>
              </p:nvSpPr>
              <p:spPr bwMode="auto">
                <a:xfrm>
                  <a:off x="4090" y="1896"/>
                  <a:ext cx="18" cy="347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54" name="Line 90"/>
                <p:cNvSpPr>
                  <a:spLocks noChangeShapeType="1"/>
                </p:cNvSpPr>
                <p:nvPr/>
              </p:nvSpPr>
              <p:spPr bwMode="auto">
                <a:xfrm>
                  <a:off x="4066" y="1881"/>
                  <a:ext cx="502" cy="347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55" name="Line 91"/>
                <p:cNvSpPr>
                  <a:spLocks noChangeShapeType="1"/>
                </p:cNvSpPr>
                <p:nvPr/>
              </p:nvSpPr>
              <p:spPr bwMode="auto">
                <a:xfrm>
                  <a:off x="4106" y="1911"/>
                  <a:ext cx="365" cy="548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746" name="Group 83"/>
            <p:cNvGrpSpPr>
              <a:grpSpLocks/>
            </p:cNvGrpSpPr>
            <p:nvPr/>
          </p:nvGrpSpPr>
          <p:grpSpPr bwMode="auto">
            <a:xfrm>
              <a:off x="2799214" y="898526"/>
              <a:ext cx="2628449" cy="830263"/>
              <a:chOff x="1806" y="564"/>
              <a:chExt cx="1598" cy="523"/>
            </a:xfrm>
          </p:grpSpPr>
          <p:sp>
            <p:nvSpPr>
              <p:cNvPr id="30748" name="Text Box 20"/>
              <p:cNvSpPr txBox="1">
                <a:spLocks noChangeArrowheads="1"/>
              </p:cNvSpPr>
              <p:nvPr/>
            </p:nvSpPr>
            <p:spPr bwMode="auto">
              <a:xfrm>
                <a:off x="1806" y="564"/>
                <a:ext cx="1195" cy="523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ts val="0"/>
                  </a:spcBef>
                </a:pPr>
                <a:r>
                  <a:rPr lang="en-US" altLang="ru-RU" sz="1600" b="1" dirty="0" err="1" smtClean="0">
                    <a:solidFill>
                      <a:srgbClr val="000066"/>
                    </a:solidFill>
                  </a:rPr>
                  <a:t>SPI</a:t>
                </a:r>
                <a:r>
                  <a:rPr lang="en-US" altLang="ru-RU" sz="1600" b="1" dirty="0" smtClean="0">
                    <a:solidFill>
                      <a:srgbClr val="000066"/>
                    </a:solidFill>
                  </a:rPr>
                  <a:t> and others @ </a:t>
                </a:r>
                <a:r>
                  <a:rPr lang="ru-RU" altLang="ru-RU" sz="1600" b="1" dirty="0">
                    <a:solidFill>
                      <a:srgbClr val="000066"/>
                    </a:solidFill>
                  </a:rPr>
                  <a:t>ЛУ</a:t>
                </a:r>
                <a:r>
                  <a:rPr lang="en-US" altLang="ru-RU" sz="1600" b="1" dirty="0">
                    <a:solidFill>
                      <a:srgbClr val="000066"/>
                    </a:solidFill>
                  </a:rPr>
                  <a:t>-20 </a:t>
                </a:r>
                <a:endParaRPr lang="en-US" altLang="ru-RU" sz="1600" b="1" dirty="0" smtClean="0">
                  <a:solidFill>
                    <a:srgbClr val="000066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en-US" altLang="ru-RU" sz="1600" b="1" dirty="0" smtClean="0">
                    <a:solidFill>
                      <a:srgbClr val="000066"/>
                    </a:solidFill>
                  </a:rPr>
                  <a:t>(“Old</a:t>
                </a:r>
                <a:r>
                  <a:rPr lang="en-US" altLang="ru-RU" sz="1600" b="1" dirty="0">
                    <a:solidFill>
                      <a:srgbClr val="000066"/>
                    </a:solidFill>
                  </a:rPr>
                  <a:t>” </a:t>
                </a:r>
                <a:r>
                  <a:rPr lang="en-US" altLang="ru-RU" sz="1600" b="1" dirty="0" err="1">
                    <a:solidFill>
                      <a:srgbClr val="000066"/>
                    </a:solidFill>
                  </a:rPr>
                  <a:t>linac</a:t>
                </a:r>
                <a:r>
                  <a:rPr lang="en-US" altLang="ru-RU" sz="1600" b="1" dirty="0">
                    <a:solidFill>
                      <a:srgbClr val="000066"/>
                    </a:solidFill>
                  </a:rPr>
                  <a:t>)</a:t>
                </a:r>
                <a:endParaRPr lang="ru-RU" altLang="ru-RU" sz="16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30749" name="AutoShape 21"/>
              <p:cNvSpPr>
                <a:spLocks noChangeArrowheads="1"/>
              </p:cNvSpPr>
              <p:nvPr/>
            </p:nvSpPr>
            <p:spPr bwMode="auto">
              <a:xfrm rot="-9730472" flipH="1" flipV="1">
                <a:off x="2970" y="786"/>
                <a:ext cx="434" cy="61"/>
              </a:xfrm>
              <a:prstGeom prst="rightArrow">
                <a:avLst>
                  <a:gd name="adj1" fmla="val 50000"/>
                  <a:gd name="adj2" fmla="val 177869"/>
                </a:avLst>
              </a:prstGeom>
              <a:solidFill>
                <a:srgbClr val="DDDDDD"/>
              </a:solidFill>
              <a:ln w="1905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 baseline="30000"/>
              </a:p>
            </p:txBody>
          </p:sp>
        </p:grpSp>
        <p:pic>
          <p:nvPicPr>
            <p:cNvPr id="30747" name="Рисунок 10" descr="Nuclotron_tunnel_20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" y="3984625"/>
              <a:ext cx="3273425" cy="245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9" name="Группа 288"/>
          <p:cNvGrpSpPr>
            <a:grpSpLocks/>
          </p:cNvGrpSpPr>
          <p:nvPr/>
        </p:nvGrpSpPr>
        <p:grpSpPr bwMode="auto">
          <a:xfrm>
            <a:off x="5983288" y="2792413"/>
            <a:ext cx="1920875" cy="1871662"/>
            <a:chOff x="5983136" y="2792412"/>
            <a:chExt cx="1920233" cy="1870905"/>
          </a:xfrm>
        </p:grpSpPr>
        <p:sp>
          <p:nvSpPr>
            <p:cNvPr id="30738" name="Text Box 5"/>
            <p:cNvSpPr txBox="1">
              <a:spLocks noChangeArrowheads="1"/>
            </p:cNvSpPr>
            <p:nvPr/>
          </p:nvSpPr>
          <p:spPr bwMode="auto">
            <a:xfrm rot="-1258450">
              <a:off x="6723856" y="3832320"/>
              <a:ext cx="1179513" cy="8309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endParaRPr lang="en-US" altLang="ru-RU" sz="1600" b="1">
                <a:solidFill>
                  <a:srgbClr val="000066"/>
                </a:solidFill>
              </a:endParaRPr>
            </a:p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BM@N</a:t>
              </a:r>
            </a:p>
            <a:p>
              <a:pPr algn="ctr"/>
              <a:r>
                <a:rPr lang="en-US" altLang="ru-RU" sz="1600" b="1">
                  <a:solidFill>
                    <a:srgbClr val="FF0000"/>
                  </a:solidFill>
                </a:rPr>
                <a:t>2017</a:t>
              </a:r>
              <a:endParaRPr lang="ru-RU" altLang="ru-RU" sz="1600" b="1">
                <a:solidFill>
                  <a:srgbClr val="FF0000"/>
                </a:solidFill>
              </a:endParaRPr>
            </a:p>
          </p:txBody>
        </p:sp>
        <p:sp>
          <p:nvSpPr>
            <p:cNvPr id="30739" name="Line 88"/>
            <p:cNvSpPr>
              <a:spLocks noChangeShapeType="1"/>
            </p:cNvSpPr>
            <p:nvPr/>
          </p:nvSpPr>
          <p:spPr bwMode="auto">
            <a:xfrm>
              <a:off x="5983136" y="2792412"/>
              <a:ext cx="566738" cy="2174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740" name="Line 91"/>
            <p:cNvSpPr>
              <a:spLocks noChangeShapeType="1"/>
            </p:cNvSpPr>
            <p:nvPr/>
          </p:nvSpPr>
          <p:spPr bwMode="auto">
            <a:xfrm>
              <a:off x="6517944" y="3033614"/>
              <a:ext cx="563895" cy="8462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2" name="Rectangle 33"/>
          <p:cNvSpPr>
            <a:spLocks noChangeArrowheads="1"/>
          </p:cNvSpPr>
          <p:nvPr/>
        </p:nvSpPr>
        <p:spPr bwMode="auto">
          <a:xfrm>
            <a:off x="4222750" y="5462588"/>
            <a:ext cx="4008438" cy="4619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ru-RU" sz="2400" b="1">
                <a:solidFill>
                  <a:srgbClr val="FF0000"/>
                </a:solidFill>
                <a:sym typeface="Apple Chancery"/>
              </a:rPr>
              <a:t>Tomorrow</a:t>
            </a:r>
          </a:p>
        </p:txBody>
      </p:sp>
      <p:sp>
        <p:nvSpPr>
          <p:cNvPr id="293" name="Rectangle 33"/>
          <p:cNvSpPr>
            <a:spLocks noChangeArrowheads="1"/>
          </p:cNvSpPr>
          <p:nvPr/>
        </p:nvSpPr>
        <p:spPr bwMode="auto">
          <a:xfrm>
            <a:off x="4206875" y="5467350"/>
            <a:ext cx="4008438" cy="4619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ru-RU" sz="2400" b="1">
                <a:solidFill>
                  <a:srgbClr val="FF0000"/>
                </a:solidFill>
                <a:sym typeface="Apple Chancery"/>
              </a:rPr>
              <a:t>2017 NICA – Stage I </a:t>
            </a:r>
          </a:p>
        </p:txBody>
      </p:sp>
      <p:grpSp>
        <p:nvGrpSpPr>
          <p:cNvPr id="91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9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7" descr="NICA-Logo_4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95" name="Picture 4" descr="JIN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1" grpId="0" animBg="1"/>
      <p:bldP spid="302" grpId="0" animBg="1"/>
      <p:bldP spid="2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E2CFEC1C-2EF4-4CCF-BBC6-5C0B0D25F407}" type="slidenum">
              <a:rPr lang="ru-RU" altLang="ru-RU" sz="1200" smtClean="0"/>
              <a:pPr eaLnBrk="0" hangingPunct="0"/>
              <a:t>7</a:t>
            </a:fld>
            <a:endParaRPr lang="ru-RU" altLang="ru-RU" sz="12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1" y="0"/>
            <a:ext cx="9143999" cy="406394"/>
            <a:chOff x="1" y="0"/>
            <a:chExt cx="9143999" cy="406394"/>
          </a:xfrm>
        </p:grpSpPr>
        <p:sp>
          <p:nvSpPr>
            <p:cNvPr id="32773" name="TextBox 11"/>
            <p:cNvSpPr txBox="1">
              <a:spLocks noChangeArrowheads="1"/>
            </p:cNvSpPr>
            <p:nvPr/>
          </p:nvSpPr>
          <p:spPr bwMode="auto">
            <a:xfrm>
              <a:off x="1" y="6320"/>
              <a:ext cx="9143999" cy="4000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altLang="ru-RU" sz="2000" b="1" i="1" dirty="0">
                  <a:solidFill>
                    <a:srgbClr val="00076E"/>
                  </a:solidFill>
                  <a:latin typeface="Arial" pitchFamily="34" charset="0"/>
                  <a:ea typeface="MS PGothic" pitchFamily="34" charset="-128"/>
                </a:rPr>
                <a:t>        </a:t>
              </a:r>
              <a:r>
                <a:rPr lang="en-US" altLang="ru-RU" sz="2000" b="1" i="1" dirty="0" smtClean="0">
                  <a:solidFill>
                    <a:srgbClr val="00076E"/>
                  </a:solidFill>
                  <a:latin typeface="Arial" pitchFamily="34" charset="0"/>
                  <a:ea typeface="MS PGothic" pitchFamily="34" charset="-128"/>
                </a:rPr>
                <a:t>Nuclotron Beams</a:t>
              </a:r>
              <a:endParaRPr lang="en-US" altLang="ru-RU" sz="2000" b="1" i="1" dirty="0">
                <a:solidFill>
                  <a:srgbClr val="00076E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1" y="0"/>
              <a:ext cx="2143125" cy="4000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altLang="ru-RU" sz="2000" b="1">
                  <a:solidFill>
                    <a:srgbClr val="FF0000"/>
                  </a:solidFill>
                  <a:sym typeface="Apple Chancery"/>
                </a:rPr>
                <a:t>NICA – Stage I </a:t>
              </a:r>
            </a:p>
          </p:txBody>
        </p:sp>
      </p:grpSp>
      <p:grpSp>
        <p:nvGrpSpPr>
          <p:cNvPr id="42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43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46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2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17231"/>
              </p:ext>
            </p:extLst>
          </p:nvPr>
        </p:nvGraphicFramePr>
        <p:xfrm>
          <a:off x="233740" y="778864"/>
          <a:ext cx="8773198" cy="5121201"/>
        </p:xfrm>
        <a:graphic>
          <a:graphicData uri="http://schemas.openxmlformats.org/drawingml/2006/table">
            <a:tbl>
              <a:tblPr/>
              <a:tblGrid>
                <a:gridCol w="2490799"/>
                <a:gridCol w="1512540"/>
                <a:gridCol w="1249321"/>
                <a:gridCol w="1847461"/>
                <a:gridCol w="1673077"/>
              </a:tblGrid>
              <a:tr h="365849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Parameter</a:t>
                      </a:r>
                      <a:endParaRPr lang="ru-RU" sz="1800" b="1" i="1" dirty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Achieved</a:t>
                      </a:r>
                      <a:endParaRPr lang="ru-RU" sz="1800" b="1" i="1" dirty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Project (2017)</a:t>
                      </a:r>
                      <a:endParaRPr lang="ru-RU" sz="1800" b="1" i="1" dirty="0" smtClean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Magnetic field, T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 (B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 = 42.8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Tm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)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Field ramp, T/s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0.8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8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Repetition period, 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Energy,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GeV/u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Energy,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GeV/u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Ions/ cycle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Light ions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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d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5.6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Heavy ions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Without KRION-2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With KRION-6T &amp; Booster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18+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4.9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26+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</a:t>
                      </a: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5.4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124</a:t>
                      </a: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Xe</a:t>
                      </a:r>
                      <a:r>
                        <a:rPr kumimoji="0" lang="cs-CZ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48/42+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3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197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Au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79+</a:t>
                      </a:r>
                      <a:endParaRPr kumimoji="0" lang="cs-CZ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65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Polarized beams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With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Polaris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With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SPI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2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11.9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*)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  <a:tr h="365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8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5.6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34268" y="5962474"/>
            <a:ext cx="307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*) With the Siberian snake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15882"/>
      </p:ext>
    </p:extLst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0" hangingPunct="0"/>
            <a:fld id="{CAA0C851-4325-4EB1-AADE-11E20C1B05BC}" type="slidenum">
              <a:rPr lang="ru-RU" altLang="ru-RU" sz="1200" smtClean="0"/>
              <a:pPr eaLnBrk="0" hangingPunct="0"/>
              <a:t>8</a:t>
            </a:fld>
            <a:endParaRPr lang="ru-RU" altLang="ru-RU" sz="1200" smtClean="0"/>
          </a:p>
        </p:txBody>
      </p:sp>
      <p:grpSp>
        <p:nvGrpSpPr>
          <p:cNvPr id="34819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34894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95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820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0" hangingPunct="0"/>
            <a:fld id="{FE24C1A3-AB9D-4E5A-8C57-BCF1BB8F3F99}" type="slidenum">
              <a:rPr lang="ru-RU" altLang="ru-RU" sz="1200"/>
              <a:pPr algn="r" eaLnBrk="0" hangingPunct="0"/>
              <a:t>8</a:t>
            </a:fld>
            <a:endParaRPr lang="ru-RU" altLang="ru-RU" sz="1200"/>
          </a:p>
        </p:txBody>
      </p:sp>
      <p:pic>
        <p:nvPicPr>
          <p:cNvPr id="34821" name="Picture 34" descr="11Apr14_3D_Yulya_&amp;_Kat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552450"/>
            <a:ext cx="68707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Группа 84"/>
          <p:cNvGrpSpPr>
            <a:grpSpLocks/>
          </p:cNvGrpSpPr>
          <p:nvPr/>
        </p:nvGrpSpPr>
        <p:grpSpPr bwMode="auto">
          <a:xfrm>
            <a:off x="0" y="4386263"/>
            <a:ext cx="2882900" cy="1600200"/>
            <a:chOff x="0" y="4386262"/>
            <a:chExt cx="2882731" cy="1600200"/>
          </a:xfrm>
        </p:grpSpPr>
        <p:pic>
          <p:nvPicPr>
            <p:cNvPr id="34891" name="Picture 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86262"/>
              <a:ext cx="1670050" cy="160020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92" name="Text Box 40"/>
            <p:cNvSpPr txBox="1">
              <a:spLocks noChangeArrowheads="1"/>
            </p:cNvSpPr>
            <p:nvPr/>
          </p:nvSpPr>
          <p:spPr bwMode="auto">
            <a:xfrm>
              <a:off x="1174662" y="4458551"/>
              <a:ext cx="635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600" b="1" dirty="0">
                  <a:solidFill>
                    <a:srgbClr val="FF0000"/>
                  </a:solidFill>
                </a:rPr>
                <a:t>MPD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4893" name="AutoShape 42"/>
            <p:cNvSpPr>
              <a:spLocks noChangeArrowheads="1"/>
            </p:cNvSpPr>
            <p:nvPr/>
          </p:nvSpPr>
          <p:spPr bwMode="auto">
            <a:xfrm rot="10006915" flipH="1">
              <a:off x="1174581" y="4811646"/>
              <a:ext cx="1708150" cy="127000"/>
            </a:xfrm>
            <a:prstGeom prst="rightArrow">
              <a:avLst>
                <a:gd name="adj1" fmla="val 50000"/>
                <a:gd name="adj2" fmla="val 33625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</p:grpSp>
      <p:grpSp>
        <p:nvGrpSpPr>
          <p:cNvPr id="34823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34889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90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7" name="Rectangle 33"/>
          <p:cNvSpPr>
            <a:spLocks noChangeArrowheads="1"/>
          </p:cNvSpPr>
          <p:nvPr/>
        </p:nvSpPr>
        <p:spPr bwMode="auto">
          <a:xfrm>
            <a:off x="5471622" y="4775410"/>
            <a:ext cx="3598862" cy="4603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ru-RU" sz="2400" b="1">
                <a:solidFill>
                  <a:srgbClr val="FF0000"/>
                </a:solidFill>
                <a:sym typeface="Apple Chancery"/>
              </a:rPr>
              <a:t>2019 NICA – Stage II </a:t>
            </a:r>
          </a:p>
        </p:txBody>
      </p:sp>
      <p:grpSp>
        <p:nvGrpSpPr>
          <p:cNvPr id="34825" name="Группа 3"/>
          <p:cNvGrpSpPr>
            <a:grpSpLocks/>
          </p:cNvGrpSpPr>
          <p:nvPr/>
        </p:nvGrpSpPr>
        <p:grpSpPr bwMode="auto">
          <a:xfrm>
            <a:off x="0" y="0"/>
            <a:ext cx="8926513" cy="4510088"/>
            <a:chOff x="0" y="0"/>
            <a:chExt cx="8926513" cy="4510088"/>
          </a:xfrm>
        </p:grpSpPr>
        <p:sp>
          <p:nvSpPr>
            <p:cNvPr id="34840" name="Rectangle 68"/>
            <p:cNvSpPr>
              <a:spLocks noChangeArrowheads="1"/>
            </p:cNvSpPr>
            <p:nvPr/>
          </p:nvSpPr>
          <p:spPr bwMode="auto">
            <a:xfrm>
              <a:off x="2816624" y="1637140"/>
              <a:ext cx="520700" cy="77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4841" name="Rectangle 69"/>
            <p:cNvSpPr>
              <a:spLocks noChangeArrowheads="1"/>
            </p:cNvSpPr>
            <p:nvPr/>
          </p:nvSpPr>
          <p:spPr bwMode="auto">
            <a:xfrm>
              <a:off x="735411" y="787827"/>
              <a:ext cx="1752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4842" name="Rectangle 72"/>
            <p:cNvSpPr>
              <a:spLocks noChangeArrowheads="1"/>
            </p:cNvSpPr>
            <p:nvPr/>
          </p:nvSpPr>
          <p:spPr bwMode="auto">
            <a:xfrm rot="-5400000">
              <a:off x="2361011" y="1130727"/>
              <a:ext cx="422275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 rot="18694852">
              <a:off x="5389562" y="3227388"/>
              <a:ext cx="504825" cy="149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4844" name="Группа 3"/>
            <p:cNvGrpSpPr>
              <a:grpSpLocks/>
            </p:cNvGrpSpPr>
            <p:nvPr/>
          </p:nvGrpSpPr>
          <p:grpSpPr bwMode="auto">
            <a:xfrm>
              <a:off x="0" y="0"/>
              <a:ext cx="8926513" cy="3284538"/>
              <a:chOff x="0" y="0"/>
              <a:chExt cx="8926513" cy="3284538"/>
            </a:xfrm>
          </p:grpSpPr>
          <p:grpSp>
            <p:nvGrpSpPr>
              <p:cNvPr id="34860" name="Group 44"/>
              <p:cNvGrpSpPr>
                <a:grpSpLocks/>
              </p:cNvGrpSpPr>
              <p:nvPr/>
            </p:nvGrpSpPr>
            <p:grpSpPr bwMode="auto">
              <a:xfrm>
                <a:off x="5094288" y="1770063"/>
                <a:ext cx="3757612" cy="1016000"/>
                <a:chOff x="3200" y="1097"/>
                <a:chExt cx="2367" cy="640"/>
              </a:xfrm>
            </p:grpSpPr>
            <p:sp>
              <p:nvSpPr>
                <p:cNvPr id="34886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4680" y="1385"/>
                  <a:ext cx="887" cy="218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Nuclotron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34887" name="AutoShape 6"/>
                <p:cNvSpPr>
                  <a:spLocks noChangeArrowheads="1"/>
                </p:cNvSpPr>
                <p:nvPr/>
              </p:nvSpPr>
              <p:spPr bwMode="auto">
                <a:xfrm rot="-10501821">
                  <a:off x="4186" y="1446"/>
                  <a:ext cx="485" cy="58"/>
                </a:xfrm>
                <a:prstGeom prst="rightArrow">
                  <a:avLst>
                    <a:gd name="adj1" fmla="val 50000"/>
                    <a:gd name="adj2" fmla="val 209052"/>
                  </a:avLst>
                </a:prstGeom>
                <a:solidFill>
                  <a:schemeClr val="accent1"/>
                </a:solidFill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4888" name="Oval 47"/>
                <p:cNvSpPr>
                  <a:spLocks noChangeArrowheads="1"/>
                </p:cNvSpPr>
                <p:nvPr/>
              </p:nvSpPr>
              <p:spPr bwMode="auto">
                <a:xfrm>
                  <a:off x="3200" y="1097"/>
                  <a:ext cx="1015" cy="640"/>
                </a:xfrm>
                <a:prstGeom prst="ellips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</p:grpSp>
          <p:grpSp>
            <p:nvGrpSpPr>
              <p:cNvPr id="34861" name="Group 48"/>
              <p:cNvGrpSpPr>
                <a:grpSpLocks/>
              </p:cNvGrpSpPr>
              <p:nvPr/>
            </p:nvGrpSpPr>
            <p:grpSpPr bwMode="auto">
              <a:xfrm>
                <a:off x="6869113" y="2641600"/>
                <a:ext cx="2057400" cy="642938"/>
                <a:chOff x="4327" y="1664"/>
                <a:chExt cx="1296" cy="405"/>
              </a:xfrm>
            </p:grpSpPr>
            <p:sp>
              <p:nvSpPr>
                <p:cNvPr id="34884" name="AutoShape 12"/>
                <p:cNvSpPr>
                  <a:spLocks noChangeArrowheads="1"/>
                </p:cNvSpPr>
                <p:nvPr/>
              </p:nvSpPr>
              <p:spPr bwMode="auto">
                <a:xfrm rot="10153909" flipV="1">
                  <a:off x="4327" y="2003"/>
                  <a:ext cx="688" cy="66"/>
                </a:xfrm>
                <a:prstGeom prst="rightArrow">
                  <a:avLst>
                    <a:gd name="adj1" fmla="val 50000"/>
                    <a:gd name="adj2" fmla="val 260606"/>
                  </a:avLst>
                </a:prstGeom>
                <a:solidFill>
                  <a:schemeClr val="bg1"/>
                </a:solidFill>
                <a:ln w="28575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3488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607" y="1664"/>
                  <a:ext cx="1016" cy="310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Fixed target experiments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34862" name="Text Box 51"/>
              <p:cNvSpPr txBox="1">
                <a:spLocks noChangeArrowheads="1"/>
              </p:cNvSpPr>
              <p:nvPr/>
            </p:nvSpPr>
            <p:spPr bwMode="auto">
              <a:xfrm rot="213396">
                <a:off x="5446713" y="1962150"/>
                <a:ext cx="10033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Bldg #1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34863" name="Group 52"/>
              <p:cNvGrpSpPr>
                <a:grpSpLocks/>
              </p:cNvGrpSpPr>
              <p:nvPr/>
            </p:nvGrpSpPr>
            <p:grpSpPr bwMode="auto">
              <a:xfrm>
                <a:off x="0" y="2173288"/>
                <a:ext cx="5100638" cy="590550"/>
                <a:chOff x="0" y="1285"/>
                <a:chExt cx="3253" cy="372"/>
              </a:xfrm>
            </p:grpSpPr>
            <p:sp>
              <p:nvSpPr>
                <p:cNvPr id="3488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0" y="1285"/>
                  <a:ext cx="1667" cy="372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Synchrophasotron yoke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34883" name="AutoShape 27"/>
                <p:cNvSpPr>
                  <a:spLocks noChangeArrowheads="1"/>
                </p:cNvSpPr>
                <p:nvPr/>
              </p:nvSpPr>
              <p:spPr bwMode="auto">
                <a:xfrm rot="121111" flipV="1">
                  <a:off x="1672" y="1437"/>
                  <a:ext cx="1581" cy="72"/>
                </a:xfrm>
                <a:prstGeom prst="rightArrow">
                  <a:avLst>
                    <a:gd name="adj1" fmla="val 50000"/>
                    <a:gd name="adj2" fmla="val 548958"/>
                  </a:avLst>
                </a:prstGeom>
                <a:solidFill>
                  <a:srgbClr val="DDDDDD"/>
                </a:solidFill>
                <a:ln w="28575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34864" name="Group 83"/>
              <p:cNvGrpSpPr>
                <a:grpSpLocks/>
              </p:cNvGrpSpPr>
              <p:nvPr/>
            </p:nvGrpSpPr>
            <p:grpSpPr bwMode="auto">
              <a:xfrm>
                <a:off x="3241675" y="898525"/>
                <a:ext cx="2185988" cy="590550"/>
                <a:chOff x="2075" y="564"/>
                <a:chExt cx="1329" cy="372"/>
              </a:xfrm>
            </p:grpSpPr>
            <p:sp>
              <p:nvSpPr>
                <p:cNvPr id="3488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075" y="564"/>
                  <a:ext cx="926" cy="372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SPI &amp; </a:t>
                  </a:r>
                  <a:r>
                    <a:rPr lang="ru-RU" altLang="ru-RU" sz="1600" b="1">
                      <a:solidFill>
                        <a:srgbClr val="000066"/>
                      </a:solidFill>
                    </a:rPr>
                    <a:t>ЛУ</a:t>
                  </a:r>
                  <a:r>
                    <a:rPr lang="en-US" altLang="ru-RU" sz="1600" b="1">
                      <a:solidFill>
                        <a:srgbClr val="000066"/>
                      </a:solidFill>
                    </a:rPr>
                    <a:t>-20 (“Od” linac)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34881" name="AutoShape 21"/>
                <p:cNvSpPr>
                  <a:spLocks noChangeArrowheads="1"/>
                </p:cNvSpPr>
                <p:nvPr/>
              </p:nvSpPr>
              <p:spPr bwMode="auto">
                <a:xfrm rot="-9730472" flipH="1" flipV="1">
                  <a:off x="2970" y="786"/>
                  <a:ext cx="434" cy="61"/>
                </a:xfrm>
                <a:prstGeom prst="rightArrow">
                  <a:avLst>
                    <a:gd name="adj1" fmla="val 50000"/>
                    <a:gd name="adj2" fmla="val 177869"/>
                  </a:avLst>
                </a:prstGeom>
                <a:solidFill>
                  <a:srgbClr val="DDDDDD"/>
                </a:solidFill>
                <a:ln w="19050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34865" name="Group 73"/>
              <p:cNvGrpSpPr>
                <a:grpSpLocks/>
              </p:cNvGrpSpPr>
              <p:nvPr/>
            </p:nvGrpSpPr>
            <p:grpSpPr bwMode="auto">
              <a:xfrm>
                <a:off x="5865813" y="625475"/>
                <a:ext cx="1889125" cy="835025"/>
                <a:chOff x="3695" y="403"/>
                <a:chExt cx="1190" cy="526"/>
              </a:xfrm>
            </p:grpSpPr>
            <p:sp>
              <p:nvSpPr>
                <p:cNvPr id="3487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87" y="403"/>
                  <a:ext cx="798" cy="526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KRION-6T &amp; </a:t>
                  </a:r>
                  <a:r>
                    <a:rPr lang="ru-RU" altLang="ru-RU" sz="1600" b="1">
                      <a:solidFill>
                        <a:srgbClr val="000066"/>
                      </a:solidFill>
                    </a:rPr>
                    <a:t>«</a:t>
                  </a:r>
                  <a:r>
                    <a:rPr lang="en-US" altLang="ru-RU" sz="1600" b="1">
                      <a:solidFill>
                        <a:srgbClr val="000066"/>
                      </a:solidFill>
                    </a:rPr>
                    <a:t>New</a:t>
                  </a:r>
                  <a:r>
                    <a:rPr lang="ru-RU" altLang="ru-RU" sz="1600" b="1">
                      <a:solidFill>
                        <a:srgbClr val="000066"/>
                      </a:solidFill>
                    </a:rPr>
                    <a:t>» </a:t>
                  </a:r>
                  <a:r>
                    <a:rPr lang="en-US" altLang="ru-RU" sz="1600" b="1">
                      <a:solidFill>
                        <a:srgbClr val="000066"/>
                      </a:solidFill>
                    </a:rPr>
                    <a:t>linac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34879" name="AutoShape 24"/>
                <p:cNvSpPr>
                  <a:spLocks noChangeArrowheads="1"/>
                </p:cNvSpPr>
                <p:nvPr/>
              </p:nvSpPr>
              <p:spPr bwMode="auto">
                <a:xfrm rot="-1337994" flipH="1" flipV="1">
                  <a:off x="3695" y="678"/>
                  <a:ext cx="437" cy="54"/>
                </a:xfrm>
                <a:prstGeom prst="rightArrow">
                  <a:avLst>
                    <a:gd name="adj1" fmla="val 50000"/>
                    <a:gd name="adj2" fmla="val 202315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34866" name="Group 93"/>
              <p:cNvGrpSpPr>
                <a:grpSpLocks/>
              </p:cNvGrpSpPr>
              <p:nvPr/>
            </p:nvGrpSpPr>
            <p:grpSpPr bwMode="auto">
              <a:xfrm>
                <a:off x="0" y="0"/>
                <a:ext cx="6646863" cy="2670175"/>
                <a:chOff x="0" y="0"/>
                <a:chExt cx="4187" cy="1682"/>
              </a:xfrm>
            </p:grpSpPr>
            <p:sp>
              <p:nvSpPr>
                <p:cNvPr id="34868" name="Text Box 94"/>
                <p:cNvSpPr txBox="1">
                  <a:spLocks noChangeArrowheads="1"/>
                </p:cNvSpPr>
                <p:nvPr/>
              </p:nvSpPr>
              <p:spPr bwMode="auto">
                <a:xfrm rot="213396">
                  <a:off x="3431" y="1236"/>
                  <a:ext cx="63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Bldg #1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34869" name="Oval 95"/>
                <p:cNvSpPr>
                  <a:spLocks noChangeArrowheads="1"/>
                </p:cNvSpPr>
                <p:nvPr/>
              </p:nvSpPr>
              <p:spPr bwMode="auto">
                <a:xfrm>
                  <a:off x="3264" y="1143"/>
                  <a:ext cx="923" cy="539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  <p:sp>
              <p:nvSpPr>
                <p:cNvPr id="34870" name="AutoShape 53"/>
                <p:cNvSpPr>
                  <a:spLocks noChangeArrowheads="1"/>
                </p:cNvSpPr>
                <p:nvPr/>
              </p:nvSpPr>
              <p:spPr bwMode="auto">
                <a:xfrm rot="921065">
                  <a:off x="975" y="1088"/>
                  <a:ext cx="2274" cy="66"/>
                </a:xfrm>
                <a:prstGeom prst="rightArrow">
                  <a:avLst>
                    <a:gd name="adj1" fmla="val 50000"/>
                    <a:gd name="adj2" fmla="val 861364"/>
                  </a:avLst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  <p:grpSp>
              <p:nvGrpSpPr>
                <p:cNvPr id="34871" name="Group 9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655" cy="1237"/>
                  <a:chOff x="0" y="51"/>
                  <a:chExt cx="1655" cy="1237"/>
                </a:xfrm>
              </p:grpSpPr>
              <p:pic>
                <p:nvPicPr>
                  <p:cNvPr id="34872" name="Picture 98" descr="IMG_022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1"/>
                    <a:ext cx="1655" cy="12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873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176" y="480"/>
                    <a:ext cx="0" cy="402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4874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0" y="612"/>
                    <a:ext cx="430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200" b="1">
                        <a:solidFill>
                          <a:schemeClr val="bg1"/>
                        </a:solidFill>
                      </a:rPr>
                      <a:t>2.5 m</a:t>
                    </a:r>
                    <a:endParaRPr lang="ru-RU" altLang="ru-RU" sz="1200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875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7" y="871"/>
                    <a:ext cx="50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200" b="1">
                        <a:solidFill>
                          <a:schemeClr val="bg1"/>
                        </a:solidFill>
                      </a:rPr>
                      <a:t>4.0 m</a:t>
                    </a:r>
                    <a:endParaRPr lang="ru-RU" altLang="ru-RU" sz="1200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876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869"/>
                    <a:ext cx="811" cy="17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4877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992"/>
                    <a:ext cx="74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800" b="1">
                        <a:solidFill>
                          <a:srgbClr val="FFFF00"/>
                        </a:solidFill>
                      </a:rPr>
                      <a:t>Booster</a:t>
                    </a:r>
                    <a:endParaRPr lang="ru-RU" altLang="ru-RU" sz="1800" b="1">
                      <a:solidFill>
                        <a:srgbClr val="FFFF00"/>
                      </a:solidFill>
                    </a:endParaRPr>
                  </a:p>
                </p:txBody>
              </p:sp>
            </p:grpSp>
          </p:grpSp>
          <p:sp>
            <p:nvSpPr>
              <p:cNvPr id="34867" name="Rectangle 33"/>
              <p:cNvSpPr>
                <a:spLocks noChangeArrowheads="1"/>
              </p:cNvSpPr>
              <p:nvPr/>
            </p:nvSpPr>
            <p:spPr bwMode="auto">
              <a:xfrm>
                <a:off x="3036381" y="93437"/>
                <a:ext cx="3092514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ru-RU" sz="2400" b="1">
                    <a:solidFill>
                      <a:srgbClr val="000066"/>
                    </a:solidFill>
                    <a:sym typeface="Apple Chancery"/>
                  </a:rPr>
                  <a:t>3. NICA – Stage II </a:t>
                </a:r>
              </a:p>
            </p:txBody>
          </p:sp>
        </p:grpSp>
        <p:grpSp>
          <p:nvGrpSpPr>
            <p:cNvPr id="34845" name="Группа 4"/>
            <p:cNvGrpSpPr>
              <a:grpSpLocks/>
            </p:cNvGrpSpPr>
            <p:nvPr/>
          </p:nvGrpSpPr>
          <p:grpSpPr bwMode="auto">
            <a:xfrm>
              <a:off x="5254625" y="2449513"/>
              <a:ext cx="2684463" cy="2060575"/>
              <a:chOff x="5253999" y="2449352"/>
              <a:chExt cx="2685089" cy="2060737"/>
            </a:xfrm>
          </p:grpSpPr>
          <p:sp>
            <p:nvSpPr>
              <p:cNvPr id="34851" name="Text Box 35"/>
              <p:cNvSpPr txBox="1">
                <a:spLocks noChangeArrowheads="1"/>
              </p:cNvSpPr>
              <p:nvPr/>
            </p:nvSpPr>
            <p:spPr bwMode="auto">
              <a:xfrm rot="213396">
                <a:off x="5553075" y="3108325"/>
                <a:ext cx="1089025" cy="581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Bldg #205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34852" name="Group 86"/>
              <p:cNvGrpSpPr>
                <a:grpSpLocks/>
              </p:cNvGrpSpPr>
              <p:nvPr/>
            </p:nvGrpSpPr>
            <p:grpSpPr bwMode="auto">
              <a:xfrm>
                <a:off x="5935663" y="2771776"/>
                <a:ext cx="2003425" cy="1738313"/>
                <a:chOff x="3739" y="1746"/>
                <a:chExt cx="1262" cy="1095"/>
              </a:xfrm>
            </p:grpSpPr>
            <p:grpSp>
              <p:nvGrpSpPr>
                <p:cNvPr id="34854" name="Group 87"/>
                <p:cNvGrpSpPr>
                  <a:grpSpLocks/>
                </p:cNvGrpSpPr>
                <p:nvPr/>
              </p:nvGrpSpPr>
              <p:grpSpPr bwMode="auto">
                <a:xfrm>
                  <a:off x="3739" y="1746"/>
                  <a:ext cx="829" cy="713"/>
                  <a:chOff x="3739" y="1746"/>
                  <a:chExt cx="829" cy="713"/>
                </a:xfrm>
              </p:grpSpPr>
              <p:sp>
                <p:nvSpPr>
                  <p:cNvPr id="34856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3739" y="1746"/>
                    <a:ext cx="357" cy="137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485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4090" y="1896"/>
                    <a:ext cx="18" cy="347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4858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066" y="1881"/>
                    <a:ext cx="502" cy="347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4859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106" y="1911"/>
                    <a:ext cx="365" cy="5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34855" name="Text Box 5"/>
                <p:cNvSpPr txBox="1">
                  <a:spLocks noChangeArrowheads="1"/>
                </p:cNvSpPr>
                <p:nvPr/>
              </p:nvSpPr>
              <p:spPr bwMode="auto">
                <a:xfrm rot="-1258450">
                  <a:off x="4258" y="2473"/>
                  <a:ext cx="743" cy="368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/>
                  <a:r>
                    <a:rPr lang="en-US" altLang="ru-RU" sz="1600" b="1">
                      <a:solidFill>
                        <a:srgbClr val="000066"/>
                      </a:solidFill>
                    </a:rPr>
                    <a:t>BM@N</a:t>
                  </a:r>
                </a:p>
                <a:p>
                  <a:pPr algn="ctr"/>
                  <a:r>
                    <a:rPr lang="en-US" altLang="ru-RU" sz="1600" b="1">
                      <a:solidFill>
                        <a:srgbClr val="000066"/>
                      </a:solidFill>
                    </a:rPr>
                    <a:t>2017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</p:grpSp>
          <p:cxnSp>
            <p:nvCxnSpPr>
              <p:cNvPr id="112" name="Прямая соединительная линия 111"/>
              <p:cNvCxnSpPr/>
              <p:nvPr/>
            </p:nvCxnSpPr>
            <p:spPr>
              <a:xfrm>
                <a:off x="5253999" y="2449352"/>
                <a:ext cx="303284" cy="31435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46" name="Группа 1"/>
            <p:cNvGrpSpPr>
              <a:grpSpLocks/>
            </p:cNvGrpSpPr>
            <p:nvPr/>
          </p:nvGrpSpPr>
          <p:grpSpPr bwMode="auto">
            <a:xfrm>
              <a:off x="3823511" y="2617869"/>
              <a:ext cx="1454817" cy="1496930"/>
              <a:chOff x="3823511" y="2617869"/>
              <a:chExt cx="1454817" cy="1496930"/>
            </a:xfrm>
          </p:grpSpPr>
          <p:sp>
            <p:nvSpPr>
              <p:cNvPr id="34847" name="Rectangle 66"/>
              <p:cNvSpPr>
                <a:spLocks noChangeArrowheads="1"/>
              </p:cNvSpPr>
              <p:nvPr/>
            </p:nvSpPr>
            <p:spPr bwMode="auto">
              <a:xfrm rot="-3034989">
                <a:off x="4404774" y="2970897"/>
                <a:ext cx="933053" cy="226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4848" name="Rectangle 66"/>
              <p:cNvSpPr>
                <a:spLocks noChangeArrowheads="1"/>
              </p:cNvSpPr>
              <p:nvPr/>
            </p:nvSpPr>
            <p:spPr bwMode="auto">
              <a:xfrm rot="-1300105">
                <a:off x="3912073" y="3102950"/>
                <a:ext cx="1362238" cy="282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4849" name="Rectangle 66"/>
              <p:cNvSpPr>
                <a:spLocks noChangeArrowheads="1"/>
              </p:cNvSpPr>
              <p:nvPr/>
            </p:nvSpPr>
            <p:spPr bwMode="auto">
              <a:xfrm rot="-5400000">
                <a:off x="4640094" y="3476566"/>
                <a:ext cx="1049469" cy="226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34850" name="Rectangle 66"/>
              <p:cNvSpPr>
                <a:spLocks noChangeArrowheads="1"/>
              </p:cNvSpPr>
              <p:nvPr/>
            </p:nvSpPr>
            <p:spPr bwMode="auto">
              <a:xfrm rot="-5575221">
                <a:off x="3794693" y="3406632"/>
                <a:ext cx="244508" cy="186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</p:grpSp>
      <p:grpSp>
        <p:nvGrpSpPr>
          <p:cNvPr id="148" name="Группа 147"/>
          <p:cNvGrpSpPr>
            <a:grpSpLocks/>
          </p:cNvGrpSpPr>
          <p:nvPr/>
        </p:nvGrpSpPr>
        <p:grpSpPr bwMode="auto">
          <a:xfrm>
            <a:off x="3781425" y="2646363"/>
            <a:ext cx="1389063" cy="1582737"/>
            <a:chOff x="3780692" y="2646485"/>
            <a:chExt cx="1389185" cy="1582615"/>
          </a:xfrm>
        </p:grpSpPr>
        <p:sp>
          <p:nvSpPr>
            <p:cNvPr id="149" name="Полилиния 148"/>
            <p:cNvSpPr/>
            <p:nvPr/>
          </p:nvSpPr>
          <p:spPr>
            <a:xfrm>
              <a:off x="3780692" y="2646485"/>
              <a:ext cx="1389185" cy="993698"/>
            </a:xfrm>
            <a:custGeom>
              <a:avLst/>
              <a:gdLst>
                <a:gd name="connsiteX0" fmla="*/ 1380393 w 1389185"/>
                <a:gd name="connsiteY0" fmla="*/ 0 h 993564"/>
                <a:gd name="connsiteX1" fmla="*/ 1389185 w 1389185"/>
                <a:gd name="connsiteY1" fmla="*/ 70338 h 993564"/>
                <a:gd name="connsiteX2" fmla="*/ 1362808 w 1389185"/>
                <a:gd name="connsiteY2" fmla="*/ 167053 h 993564"/>
                <a:gd name="connsiteX3" fmla="*/ 1318846 w 1389185"/>
                <a:gd name="connsiteY3" fmla="*/ 298938 h 993564"/>
                <a:gd name="connsiteX4" fmla="*/ 1274885 w 1389185"/>
                <a:gd name="connsiteY4" fmla="*/ 378069 h 993564"/>
                <a:gd name="connsiteX5" fmla="*/ 1248508 w 1389185"/>
                <a:gd name="connsiteY5" fmla="*/ 395653 h 993564"/>
                <a:gd name="connsiteX6" fmla="*/ 1204546 w 1389185"/>
                <a:gd name="connsiteY6" fmla="*/ 457200 h 993564"/>
                <a:gd name="connsiteX7" fmla="*/ 1186962 w 1389185"/>
                <a:gd name="connsiteY7" fmla="*/ 483577 h 993564"/>
                <a:gd name="connsiteX8" fmla="*/ 1160585 w 1389185"/>
                <a:gd name="connsiteY8" fmla="*/ 492369 h 993564"/>
                <a:gd name="connsiteX9" fmla="*/ 1116623 w 1389185"/>
                <a:gd name="connsiteY9" fmla="*/ 545123 h 993564"/>
                <a:gd name="connsiteX10" fmla="*/ 1090246 w 1389185"/>
                <a:gd name="connsiteY10" fmla="*/ 553915 h 993564"/>
                <a:gd name="connsiteX11" fmla="*/ 1037493 w 1389185"/>
                <a:gd name="connsiteY11" fmla="*/ 589084 h 993564"/>
                <a:gd name="connsiteX12" fmla="*/ 1011116 w 1389185"/>
                <a:gd name="connsiteY12" fmla="*/ 615461 h 993564"/>
                <a:gd name="connsiteX13" fmla="*/ 923193 w 1389185"/>
                <a:gd name="connsiteY13" fmla="*/ 624253 h 993564"/>
                <a:gd name="connsiteX14" fmla="*/ 896816 w 1389185"/>
                <a:gd name="connsiteY14" fmla="*/ 633046 h 993564"/>
                <a:gd name="connsiteX15" fmla="*/ 852854 w 1389185"/>
                <a:gd name="connsiteY15" fmla="*/ 677007 h 993564"/>
                <a:gd name="connsiteX16" fmla="*/ 817685 w 1389185"/>
                <a:gd name="connsiteY16" fmla="*/ 685800 h 993564"/>
                <a:gd name="connsiteX17" fmla="*/ 764931 w 1389185"/>
                <a:gd name="connsiteY17" fmla="*/ 703384 h 993564"/>
                <a:gd name="connsiteX18" fmla="*/ 712177 w 1389185"/>
                <a:gd name="connsiteY18" fmla="*/ 729761 h 993564"/>
                <a:gd name="connsiteX19" fmla="*/ 685800 w 1389185"/>
                <a:gd name="connsiteY19" fmla="*/ 747346 h 993564"/>
                <a:gd name="connsiteX20" fmla="*/ 633046 w 1389185"/>
                <a:gd name="connsiteY20" fmla="*/ 756138 h 993564"/>
                <a:gd name="connsiteX21" fmla="*/ 501162 w 1389185"/>
                <a:gd name="connsiteY21" fmla="*/ 800100 h 993564"/>
                <a:gd name="connsiteX22" fmla="*/ 474785 w 1389185"/>
                <a:gd name="connsiteY22" fmla="*/ 808892 h 993564"/>
                <a:gd name="connsiteX23" fmla="*/ 448408 w 1389185"/>
                <a:gd name="connsiteY23" fmla="*/ 817684 h 993564"/>
                <a:gd name="connsiteX24" fmla="*/ 360485 w 1389185"/>
                <a:gd name="connsiteY24" fmla="*/ 852853 h 993564"/>
                <a:gd name="connsiteX25" fmla="*/ 307731 w 1389185"/>
                <a:gd name="connsiteY25" fmla="*/ 870438 h 993564"/>
                <a:gd name="connsiteX26" fmla="*/ 272562 w 1389185"/>
                <a:gd name="connsiteY26" fmla="*/ 879230 h 993564"/>
                <a:gd name="connsiteX27" fmla="*/ 219808 w 1389185"/>
                <a:gd name="connsiteY27" fmla="*/ 896815 h 993564"/>
                <a:gd name="connsiteX28" fmla="*/ 175846 w 1389185"/>
                <a:gd name="connsiteY28" fmla="*/ 905607 h 993564"/>
                <a:gd name="connsiteX29" fmla="*/ 87923 w 1389185"/>
                <a:gd name="connsiteY29" fmla="*/ 940777 h 993564"/>
                <a:gd name="connsiteX30" fmla="*/ 35170 w 1389185"/>
                <a:gd name="connsiteY30" fmla="*/ 975946 h 993564"/>
                <a:gd name="connsiteX31" fmla="*/ 0 w 1389185"/>
                <a:gd name="connsiteY31" fmla="*/ 993530 h 99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89185" h="993564">
                  <a:moveTo>
                    <a:pt x="1380393" y="0"/>
                  </a:moveTo>
                  <a:cubicBezTo>
                    <a:pt x="1383324" y="23446"/>
                    <a:pt x="1389185" y="46710"/>
                    <a:pt x="1389185" y="70338"/>
                  </a:cubicBezTo>
                  <a:cubicBezTo>
                    <a:pt x="1389185" y="95197"/>
                    <a:pt x="1369705" y="146361"/>
                    <a:pt x="1362808" y="167053"/>
                  </a:cubicBezTo>
                  <a:lnTo>
                    <a:pt x="1318846" y="298938"/>
                  </a:lnTo>
                  <a:cubicBezTo>
                    <a:pt x="1309684" y="326425"/>
                    <a:pt x="1300800" y="360793"/>
                    <a:pt x="1274885" y="378069"/>
                  </a:cubicBezTo>
                  <a:lnTo>
                    <a:pt x="1248508" y="395653"/>
                  </a:lnTo>
                  <a:cubicBezTo>
                    <a:pt x="1207053" y="457834"/>
                    <a:pt x="1259092" y="380833"/>
                    <a:pt x="1204546" y="457200"/>
                  </a:cubicBezTo>
                  <a:cubicBezTo>
                    <a:pt x="1198404" y="465799"/>
                    <a:pt x="1195213" y="476976"/>
                    <a:pt x="1186962" y="483577"/>
                  </a:cubicBezTo>
                  <a:cubicBezTo>
                    <a:pt x="1179725" y="489367"/>
                    <a:pt x="1169377" y="489438"/>
                    <a:pt x="1160585" y="492369"/>
                  </a:cubicBezTo>
                  <a:cubicBezTo>
                    <a:pt x="1147610" y="511832"/>
                    <a:pt x="1136932" y="531584"/>
                    <a:pt x="1116623" y="545123"/>
                  </a:cubicBezTo>
                  <a:cubicBezTo>
                    <a:pt x="1108912" y="550264"/>
                    <a:pt x="1099038" y="550984"/>
                    <a:pt x="1090246" y="553915"/>
                  </a:cubicBezTo>
                  <a:cubicBezTo>
                    <a:pt x="1006109" y="638055"/>
                    <a:pt x="1113835" y="538190"/>
                    <a:pt x="1037493" y="589084"/>
                  </a:cubicBezTo>
                  <a:cubicBezTo>
                    <a:pt x="1027147" y="595981"/>
                    <a:pt x="1023000" y="611804"/>
                    <a:pt x="1011116" y="615461"/>
                  </a:cubicBezTo>
                  <a:cubicBezTo>
                    <a:pt x="982965" y="624123"/>
                    <a:pt x="952501" y="621322"/>
                    <a:pt x="923193" y="624253"/>
                  </a:cubicBezTo>
                  <a:cubicBezTo>
                    <a:pt x="914401" y="627184"/>
                    <a:pt x="904053" y="627256"/>
                    <a:pt x="896816" y="633046"/>
                  </a:cubicBezTo>
                  <a:cubicBezTo>
                    <a:pt x="851727" y="669118"/>
                    <a:pt x="909666" y="652659"/>
                    <a:pt x="852854" y="677007"/>
                  </a:cubicBezTo>
                  <a:cubicBezTo>
                    <a:pt x="841747" y="681767"/>
                    <a:pt x="829259" y="682328"/>
                    <a:pt x="817685" y="685800"/>
                  </a:cubicBezTo>
                  <a:cubicBezTo>
                    <a:pt x="799931" y="691126"/>
                    <a:pt x="764931" y="703384"/>
                    <a:pt x="764931" y="703384"/>
                  </a:cubicBezTo>
                  <a:cubicBezTo>
                    <a:pt x="689338" y="753780"/>
                    <a:pt x="784981" y="693359"/>
                    <a:pt x="712177" y="729761"/>
                  </a:cubicBezTo>
                  <a:cubicBezTo>
                    <a:pt x="702725" y="734487"/>
                    <a:pt x="695825" y="744004"/>
                    <a:pt x="685800" y="747346"/>
                  </a:cubicBezTo>
                  <a:cubicBezTo>
                    <a:pt x="668888" y="752983"/>
                    <a:pt x="650631" y="753207"/>
                    <a:pt x="633046" y="756138"/>
                  </a:cubicBezTo>
                  <a:lnTo>
                    <a:pt x="501162" y="800100"/>
                  </a:lnTo>
                  <a:lnTo>
                    <a:pt x="474785" y="808892"/>
                  </a:lnTo>
                  <a:cubicBezTo>
                    <a:pt x="465993" y="811823"/>
                    <a:pt x="456697" y="813539"/>
                    <a:pt x="448408" y="817684"/>
                  </a:cubicBezTo>
                  <a:cubicBezTo>
                    <a:pt x="396657" y="843560"/>
                    <a:pt x="425678" y="831122"/>
                    <a:pt x="360485" y="852853"/>
                  </a:cubicBezTo>
                  <a:lnTo>
                    <a:pt x="307731" y="870438"/>
                  </a:lnTo>
                  <a:cubicBezTo>
                    <a:pt x="296008" y="873369"/>
                    <a:pt x="284136" y="875758"/>
                    <a:pt x="272562" y="879230"/>
                  </a:cubicBezTo>
                  <a:cubicBezTo>
                    <a:pt x="254808" y="884556"/>
                    <a:pt x="237984" y="893180"/>
                    <a:pt x="219808" y="896815"/>
                  </a:cubicBezTo>
                  <a:cubicBezTo>
                    <a:pt x="205154" y="899746"/>
                    <a:pt x="190264" y="901675"/>
                    <a:pt x="175846" y="905607"/>
                  </a:cubicBezTo>
                  <a:cubicBezTo>
                    <a:pt x="145094" y="913994"/>
                    <a:pt x="115321" y="924338"/>
                    <a:pt x="87923" y="940777"/>
                  </a:cubicBezTo>
                  <a:cubicBezTo>
                    <a:pt x="69801" y="951650"/>
                    <a:pt x="52754" y="964223"/>
                    <a:pt x="35170" y="975946"/>
                  </a:cubicBezTo>
                  <a:cubicBezTo>
                    <a:pt x="6355" y="995156"/>
                    <a:pt x="19360" y="993530"/>
                    <a:pt x="0" y="993530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4950783" y="2646485"/>
              <a:ext cx="209568" cy="1582615"/>
            </a:xfrm>
            <a:custGeom>
              <a:avLst/>
              <a:gdLst>
                <a:gd name="connsiteX0" fmla="*/ 202274 w 211094"/>
                <a:gd name="connsiteY0" fmla="*/ 0 h 1582615"/>
                <a:gd name="connsiteX1" fmla="*/ 202274 w 211094"/>
                <a:gd name="connsiteY1" fmla="*/ 149469 h 1582615"/>
                <a:gd name="connsiteX2" fmla="*/ 211067 w 211094"/>
                <a:gd name="connsiteY2" fmla="*/ 439615 h 1582615"/>
                <a:gd name="connsiteX3" fmla="*/ 202274 w 211094"/>
                <a:gd name="connsiteY3" fmla="*/ 764930 h 1582615"/>
                <a:gd name="connsiteX4" fmla="*/ 184690 w 211094"/>
                <a:gd name="connsiteY4" fmla="*/ 931984 h 1582615"/>
                <a:gd name="connsiteX5" fmla="*/ 184690 w 211094"/>
                <a:gd name="connsiteY5" fmla="*/ 1222130 h 1582615"/>
                <a:gd name="connsiteX6" fmla="*/ 167105 w 211094"/>
                <a:gd name="connsiteY6" fmla="*/ 1336430 h 1582615"/>
                <a:gd name="connsiteX7" fmla="*/ 131936 w 211094"/>
                <a:gd name="connsiteY7" fmla="*/ 1415561 h 1582615"/>
                <a:gd name="connsiteX8" fmla="*/ 114351 w 211094"/>
                <a:gd name="connsiteY8" fmla="*/ 1468315 h 1582615"/>
                <a:gd name="connsiteX9" fmla="*/ 61597 w 211094"/>
                <a:gd name="connsiteY9" fmla="*/ 1503484 h 1582615"/>
                <a:gd name="connsiteX10" fmla="*/ 26428 w 211094"/>
                <a:gd name="connsiteY10" fmla="*/ 1556238 h 1582615"/>
                <a:gd name="connsiteX11" fmla="*/ 51 w 211094"/>
                <a:gd name="connsiteY11" fmla="*/ 1582615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1094" h="1582615">
                  <a:moveTo>
                    <a:pt x="202274" y="0"/>
                  </a:moveTo>
                  <a:cubicBezTo>
                    <a:pt x="222120" y="119068"/>
                    <a:pt x="202274" y="-27437"/>
                    <a:pt x="202274" y="149469"/>
                  </a:cubicBezTo>
                  <a:cubicBezTo>
                    <a:pt x="202274" y="246229"/>
                    <a:pt x="208136" y="342900"/>
                    <a:pt x="211067" y="439615"/>
                  </a:cubicBezTo>
                  <a:cubicBezTo>
                    <a:pt x="208136" y="548053"/>
                    <a:pt x="206365" y="656529"/>
                    <a:pt x="202274" y="764930"/>
                  </a:cubicBezTo>
                  <a:cubicBezTo>
                    <a:pt x="197090" y="902297"/>
                    <a:pt x="207513" y="863511"/>
                    <a:pt x="184690" y="931984"/>
                  </a:cubicBezTo>
                  <a:cubicBezTo>
                    <a:pt x="205639" y="1057683"/>
                    <a:pt x="197963" y="989853"/>
                    <a:pt x="184690" y="1222130"/>
                  </a:cubicBezTo>
                  <a:cubicBezTo>
                    <a:pt x="183402" y="1244676"/>
                    <a:pt x="174612" y="1308903"/>
                    <a:pt x="167105" y="1336430"/>
                  </a:cubicBezTo>
                  <a:cubicBezTo>
                    <a:pt x="130150" y="1471932"/>
                    <a:pt x="168939" y="1332303"/>
                    <a:pt x="131936" y="1415561"/>
                  </a:cubicBezTo>
                  <a:cubicBezTo>
                    <a:pt x="124408" y="1432499"/>
                    <a:pt x="129774" y="1458033"/>
                    <a:pt x="114351" y="1468315"/>
                  </a:cubicBezTo>
                  <a:lnTo>
                    <a:pt x="61597" y="1503484"/>
                  </a:lnTo>
                  <a:cubicBezTo>
                    <a:pt x="49874" y="1521069"/>
                    <a:pt x="44013" y="1544515"/>
                    <a:pt x="26428" y="1556238"/>
                  </a:cubicBezTo>
                  <a:cubicBezTo>
                    <a:pt x="-2387" y="1575449"/>
                    <a:pt x="51" y="1563256"/>
                    <a:pt x="51" y="1582615"/>
                  </a:cubicBezTo>
                </a:path>
              </a:pathLst>
            </a:custGeom>
            <a:ln w="3810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2028775" y="3373212"/>
            <a:ext cx="3384956" cy="2939128"/>
            <a:chOff x="1998112" y="3370440"/>
            <a:chExt cx="3415619" cy="2941900"/>
          </a:xfrm>
          <a:solidFill>
            <a:schemeClr val="bg1"/>
          </a:solidFill>
        </p:grpSpPr>
        <p:sp>
          <p:nvSpPr>
            <p:cNvPr id="152" name="Text Box 9"/>
            <p:cNvSpPr txBox="1">
              <a:spLocks noChangeArrowheads="1"/>
            </p:cNvSpPr>
            <p:nvPr/>
          </p:nvSpPr>
          <p:spPr bwMode="auto">
            <a:xfrm>
              <a:off x="3168650" y="4124325"/>
              <a:ext cx="1495425" cy="669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CC0000"/>
                  </a:solidFill>
                </a:rPr>
                <a:t>Collider</a:t>
              </a: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CC0000"/>
                  </a:solidFill>
                </a:rPr>
                <a:t>C = 503 m</a:t>
              </a:r>
              <a:endParaRPr lang="ru-RU" b="1" smtClean="0">
                <a:solidFill>
                  <a:srgbClr val="CC0000"/>
                </a:solidFill>
              </a:endParaRPr>
            </a:p>
          </p:txBody>
        </p:sp>
        <p:sp>
          <p:nvSpPr>
            <p:cNvPr id="153" name="Параллелограмм 152"/>
            <p:cNvSpPr/>
            <p:nvPr/>
          </p:nvSpPr>
          <p:spPr>
            <a:xfrm rot="981068">
              <a:off x="2733034" y="3370440"/>
              <a:ext cx="2369567" cy="29419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4" name="Параллелограмм 153"/>
            <p:cNvSpPr/>
            <p:nvPr/>
          </p:nvSpPr>
          <p:spPr>
            <a:xfrm rot="1285322">
              <a:off x="2526862" y="3577650"/>
              <a:ext cx="868980" cy="22343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5" name="Параллелограмм 154"/>
            <p:cNvSpPr/>
            <p:nvPr/>
          </p:nvSpPr>
          <p:spPr>
            <a:xfrm rot="1285322">
              <a:off x="1998112" y="4179633"/>
              <a:ext cx="868980" cy="111683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6" name="Параллелограмм 155"/>
            <p:cNvSpPr/>
            <p:nvPr/>
          </p:nvSpPr>
          <p:spPr>
            <a:xfrm rot="771580">
              <a:off x="4501783" y="4632727"/>
              <a:ext cx="911948" cy="111683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90" name="Группа 18"/>
          <p:cNvGrpSpPr>
            <a:grpSpLocks/>
          </p:cNvGrpSpPr>
          <p:nvPr/>
        </p:nvGrpSpPr>
        <p:grpSpPr bwMode="auto">
          <a:xfrm>
            <a:off x="10638" y="6180340"/>
            <a:ext cx="9144000" cy="673839"/>
            <a:chOff x="-1" y="6184986"/>
            <a:chExt cx="9144001" cy="673753"/>
          </a:xfrm>
        </p:grpSpPr>
        <p:cxnSp>
          <p:nvCxnSpPr>
            <p:cNvPr id="91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7" descr="NICA-Logo_4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94" name="Picture 4" descr="JIN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35915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916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5843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35913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914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5844" name="Группа 1"/>
          <p:cNvGrpSpPr>
            <a:grpSpLocks/>
          </p:cNvGrpSpPr>
          <p:nvPr/>
        </p:nvGrpSpPr>
        <p:grpSpPr bwMode="auto">
          <a:xfrm>
            <a:off x="1012825" y="0"/>
            <a:ext cx="7694613" cy="1158875"/>
            <a:chOff x="1012825" y="0"/>
            <a:chExt cx="7694613" cy="1158875"/>
          </a:xfrm>
        </p:grpSpPr>
        <p:sp>
          <p:nvSpPr>
            <p:cNvPr id="35911" name="Text Box 2"/>
            <p:cNvSpPr txBox="1">
              <a:spLocks noChangeArrowheads="1"/>
            </p:cNvSpPr>
            <p:nvPr/>
          </p:nvSpPr>
          <p:spPr bwMode="auto">
            <a:xfrm>
              <a:off x="1531938" y="701675"/>
              <a:ext cx="665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marL="342900" indent="-342900" algn="ctr">
                <a:spcBef>
                  <a:spcPct val="20000"/>
                </a:spcBef>
              </a:pPr>
              <a:r>
                <a:rPr lang="en-US" altLang="ru-RU" sz="2400" b="1">
                  <a:solidFill>
                    <a:srgbClr val="000066"/>
                  </a:solidFill>
                </a:rPr>
                <a:t>Key Parameters of The NICA Collider</a:t>
              </a:r>
              <a:endParaRPr lang="ru-RU" altLang="ru-RU" sz="2400" b="1">
                <a:solidFill>
                  <a:srgbClr val="000066"/>
                </a:solidFill>
              </a:endParaRPr>
            </a:p>
          </p:txBody>
        </p:sp>
        <p:sp>
          <p:nvSpPr>
            <p:cNvPr id="35912" name="Rectangle 7"/>
            <p:cNvSpPr>
              <a:spLocks noChangeArrowheads="1"/>
            </p:cNvSpPr>
            <p:nvPr/>
          </p:nvSpPr>
          <p:spPr bwMode="auto">
            <a:xfrm>
              <a:off x="1012825" y="0"/>
              <a:ext cx="7694613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3. NICA – Stage II</a:t>
              </a:r>
            </a:p>
            <a:p>
              <a:pPr marL="342900" indent="-342900" algn="ctr" eaLnBrk="0" hangingPunct="0"/>
              <a:r>
                <a:rPr kumimoji="1" lang="en-US" altLang="ru-RU" sz="2000" b="1">
                  <a:solidFill>
                    <a:srgbClr val="000066"/>
                  </a:solidFill>
                  <a:sym typeface="Apple Chancery"/>
                </a:rPr>
                <a:t>(Heavy Ion Mode)</a:t>
              </a:r>
            </a:p>
          </p:txBody>
        </p:sp>
      </p:grpSp>
      <p:sp>
        <p:nvSpPr>
          <p:cNvPr id="35845" name="Rectangle 106"/>
          <p:cNvSpPr>
            <a:spLocks noChangeArrowheads="1"/>
          </p:cNvSpPr>
          <p:nvPr/>
        </p:nvSpPr>
        <p:spPr bwMode="auto">
          <a:xfrm>
            <a:off x="0" y="1481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altLang="ru-RU" baseline="30000"/>
          </a:p>
        </p:txBody>
      </p:sp>
      <p:graphicFrame>
        <p:nvGraphicFramePr>
          <p:cNvPr id="90" name="Group 391"/>
          <p:cNvGraphicFramePr>
            <a:graphicFrameLocks noGrp="1"/>
          </p:cNvGraphicFramePr>
          <p:nvPr/>
        </p:nvGraphicFramePr>
        <p:xfrm>
          <a:off x="1885950" y="1285875"/>
          <a:ext cx="6797675" cy="5056191"/>
        </p:xfrm>
        <a:graphic>
          <a:graphicData uri="http://schemas.openxmlformats.org/drawingml/2006/table">
            <a:tbl>
              <a:tblPr/>
              <a:tblGrid>
                <a:gridCol w="3308291"/>
                <a:gridCol w="1089127"/>
                <a:gridCol w="1169356"/>
                <a:gridCol w="1230901"/>
              </a:tblGrid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Ring circumference,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503,04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Number of bunches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R.m.s. bunch length, 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Ring acceptance,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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mm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mrad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40.0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Long. Acceptance,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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p/p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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0.01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3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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transition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E</a:t>
                      </a:r>
                      <a:r>
                        <a:rPr kumimoji="0" lang="en-US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transition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, GeV/u)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7.091 (5.72)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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*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, m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Ion Energy, GeV/u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3.0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4.5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Ion number/bunch, 1e9</a:t>
                      </a:r>
                      <a:endParaRPr kumimoji="0" lang="en-US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0.275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R.m.s. emittance, h/v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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mm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mrad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Bookman Old Style" pitchFamily="18" charset="0"/>
                        <a:sym typeface="Apple Chancery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1.1/1.0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1.1/0.9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1.1/0.76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R.m.s.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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p/p, 1e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-3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0.62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1.65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IBS growth time, 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190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700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man Old Style" pitchFamily="18" charset="0"/>
                        </a:rPr>
                        <a:t>2500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3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Peak luminosity,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sym typeface="Symbol"/>
                        </a:rPr>
                        <a:t>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sym typeface="Apple Chancery"/>
                        </a:rPr>
                        <a:t>-1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1.1e25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1e27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1e27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04" name="Rectangle 7"/>
          <p:cNvSpPr>
            <a:spLocks noChangeArrowheads="1"/>
          </p:cNvSpPr>
          <p:nvPr/>
        </p:nvSpPr>
        <p:spPr bwMode="auto">
          <a:xfrm>
            <a:off x="0" y="2135188"/>
            <a:ext cx="20208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120000"/>
              </a:lnSpc>
            </a:pPr>
            <a:r>
              <a:rPr kumimoji="1" lang="en-US" altLang="ru-RU" b="1">
                <a:solidFill>
                  <a:srgbClr val="000066"/>
                </a:solidFill>
                <a:sym typeface="Apple Chancery"/>
              </a:rPr>
              <a:t>Collider lattice:</a:t>
            </a:r>
          </a:p>
          <a:p>
            <a:pPr marL="342900" indent="-342900" algn="ctr" eaLnBrk="0" hangingPunct="0">
              <a:lnSpc>
                <a:spcPct val="120000"/>
              </a:lnSpc>
            </a:pPr>
            <a:r>
              <a:rPr kumimoji="1" lang="en-US" altLang="ru-RU" b="1">
                <a:solidFill>
                  <a:srgbClr val="000066"/>
                </a:solidFill>
                <a:sym typeface="Apple Chancery"/>
              </a:rPr>
              <a:t> FODO, </a:t>
            </a:r>
          </a:p>
          <a:p>
            <a:pPr marL="342900" indent="-342900" algn="ctr" eaLnBrk="0" hangingPunct="0">
              <a:lnSpc>
                <a:spcPct val="120000"/>
              </a:lnSpc>
            </a:pPr>
            <a:r>
              <a:rPr lang="en-US" altLang="ru-RU" b="1">
                <a:solidFill>
                  <a:srgbClr val="000066"/>
                </a:solidFill>
              </a:rPr>
              <a:t>12 cells x 90</a:t>
            </a:r>
            <a:r>
              <a:rPr lang="en-US" altLang="ru-RU" b="1" baseline="30000">
                <a:solidFill>
                  <a:srgbClr val="000066"/>
                </a:solidFill>
              </a:rPr>
              <a:t>0</a:t>
            </a:r>
            <a:r>
              <a:rPr lang="en-US" altLang="ru-RU" b="1">
                <a:solidFill>
                  <a:srgbClr val="000066"/>
                </a:solidFill>
              </a:rPr>
              <a:t> each arc</a:t>
            </a:r>
            <a:r>
              <a:rPr lang="en-US" altLang="ru-RU" sz="2000" b="1">
                <a:solidFill>
                  <a:srgbClr val="000066"/>
                </a:solidFill>
              </a:rPr>
              <a:t>,</a:t>
            </a:r>
            <a:endParaRPr kumimoji="1" lang="en-US" altLang="ru-RU" sz="2000" b="1">
              <a:solidFill>
                <a:srgbClr val="000066"/>
              </a:solidFill>
              <a:sym typeface="Apple Chancery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2AFE9-C5A4-427F-A3E5-78992FB80C2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pSp>
        <p:nvGrpSpPr>
          <p:cNvPr id="25" name="Группа 18"/>
          <p:cNvGrpSpPr>
            <a:grpSpLocks/>
          </p:cNvGrpSpPr>
          <p:nvPr/>
        </p:nvGrpSpPr>
        <p:grpSpPr bwMode="auto">
          <a:xfrm>
            <a:off x="0" y="6184899"/>
            <a:ext cx="9144000" cy="673839"/>
            <a:chOff x="-1" y="6184986"/>
            <a:chExt cx="9144001" cy="673753"/>
          </a:xfrm>
        </p:grpSpPr>
        <p:cxnSp>
          <p:nvCxnSpPr>
            <p:cNvPr id="26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7" descr="NICA-Logo_4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81"/>
            <p:cNvSpPr>
              <a:spLocks noChangeArrowheads="1"/>
            </p:cNvSpPr>
            <p:nvPr/>
          </p:nvSpPr>
          <p:spPr bwMode="auto">
            <a:xfrm>
              <a:off x="794800" y="6581775"/>
              <a:ext cx="8212138" cy="27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ru-RU" sz="1200" b="1" dirty="0">
                  <a:solidFill>
                    <a:srgbClr val="0000CC"/>
                  </a:solidFill>
                </a:rPr>
                <a:t>NICA 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Accelerator Complex 	   </a:t>
              </a:r>
              <a:r>
                <a:rPr lang="en-GB" altLang="ru-RU" sz="12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GB" altLang="ru-RU" sz="12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SQM 2015        JINR</a:t>
              </a:r>
              <a:r>
                <a:rPr lang="en-US" sz="1200" b="1" dirty="0">
                  <a:solidFill>
                    <a:srgbClr val="0000CC"/>
                  </a:solidFill>
                </a:rPr>
                <a:t>, </a:t>
              </a:r>
              <a:r>
                <a:rPr lang="en-US" sz="1200" b="1" dirty="0" err="1" smtClean="0">
                  <a:solidFill>
                    <a:srgbClr val="0000CC"/>
                  </a:solidFill>
                </a:rPr>
                <a:t>Dubna</a:t>
              </a:r>
              <a:r>
                <a:rPr lang="en-US" sz="1200" b="1" dirty="0" smtClean="0">
                  <a:solidFill>
                    <a:srgbClr val="0000CC"/>
                  </a:solidFill>
                </a:rPr>
                <a:t> 6-11 July 2015 </a:t>
              </a:r>
              <a:endParaRPr lang="ru-RU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29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84612</TotalTime>
  <Words>3110</Words>
  <Application>Microsoft Office PowerPoint</Application>
  <PresentationFormat>Экран (4:3)</PresentationFormat>
  <Paragraphs>968</Paragraphs>
  <Slides>44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64" baseType="lpstr">
      <vt:lpstr>Arial</vt:lpstr>
      <vt:lpstr>MS PGothic</vt:lpstr>
      <vt:lpstr>Times New Roman</vt:lpstr>
      <vt:lpstr>Century Gothic</vt:lpstr>
      <vt:lpstr>Cambria</vt:lpstr>
      <vt:lpstr>Symbol</vt:lpstr>
      <vt:lpstr>Bookman Old Style</vt:lpstr>
      <vt:lpstr>Wingdings</vt:lpstr>
      <vt:lpstr>Calibri</vt:lpstr>
      <vt:lpstr>SimSun</vt:lpstr>
      <vt:lpstr>ヒラギノ明朝 ProN W3</vt:lpstr>
      <vt:lpstr>Arial Narrow</vt:lpstr>
      <vt:lpstr>Rockwell</vt:lpstr>
      <vt:lpstr>Arial Unicode MS</vt:lpstr>
      <vt:lpstr>Apple Chancery</vt:lpstr>
      <vt:lpstr>Comic Sans MS</vt:lpstr>
      <vt:lpstr>Tahoma</vt:lpstr>
      <vt:lpstr>Специальное оформление</vt:lpstr>
      <vt:lpstr>Тема Office</vt:lpstr>
      <vt:lpstr>Mathcad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meshkov</cp:lastModifiedBy>
  <cp:revision>2217</cp:revision>
  <dcterms:created xsi:type="dcterms:W3CDTF">2007-06-18T11:06:55Z</dcterms:created>
  <dcterms:modified xsi:type="dcterms:W3CDTF">2015-07-06T12:44:37Z</dcterms:modified>
</cp:coreProperties>
</file>