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320" r:id="rId3"/>
    <p:sldId id="370" r:id="rId4"/>
    <p:sldId id="369" r:id="rId5"/>
    <p:sldId id="371" r:id="rId6"/>
    <p:sldId id="366" r:id="rId7"/>
    <p:sldId id="351" r:id="rId8"/>
    <p:sldId id="352" r:id="rId9"/>
    <p:sldId id="373" r:id="rId10"/>
    <p:sldId id="260" r:id="rId11"/>
    <p:sldId id="368" r:id="rId12"/>
    <p:sldId id="372" r:id="rId13"/>
    <p:sldId id="374" r:id="rId14"/>
    <p:sldId id="375" r:id="rId15"/>
    <p:sldId id="376" r:id="rId16"/>
    <p:sldId id="377" r:id="rId17"/>
    <p:sldId id="256" r:id="rId18"/>
    <p:sldId id="378" r:id="rId19"/>
    <p:sldId id="380" r:id="rId20"/>
    <p:sldId id="381" r:id="rId21"/>
    <p:sldId id="382" r:id="rId22"/>
    <p:sldId id="386" r:id="rId23"/>
    <p:sldId id="383" r:id="rId24"/>
    <p:sldId id="385" r:id="rId25"/>
    <p:sldId id="384" r:id="rId26"/>
    <p:sldId id="387" r:id="rId27"/>
    <p:sldId id="379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1" autoAdjust="0"/>
    <p:restoredTop sz="94660"/>
  </p:normalViewPr>
  <p:slideViewPr>
    <p:cSldViewPr snapToGrid="0">
      <p:cViewPr>
        <p:scale>
          <a:sx n="120" d="100"/>
          <a:sy n="120" d="100"/>
        </p:scale>
        <p:origin x="874" y="5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8D03E7-43DF-07A5-78A3-EBE35D974B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A40A46-39FB-F1C0-943F-32DC026509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7BA84F0-E7B7-CE92-B2D8-FBADB6196A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564ECC-4BC7-8257-4D76-150E6C0C8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0B51B2-C814-0CB3-87D4-D07CCA0931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633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3134A-4B2E-3EF8-42BA-ACDCFF3BC9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B55C142-B908-C0FC-B08D-569C5ACD20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51639-CF91-970E-A48E-AA4813FCF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9AAB1B3-F0CB-0041-0276-588873DC95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64F7E3-1673-7376-32D6-3D3C304DC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03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08E07BF-BB17-87F1-E1A7-1935AFDE417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41AB223-CACE-2B6A-A3C9-B82D8768D3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A1A913-091F-63B5-DCE5-57E60744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14D0DC-DD8C-4341-9249-A2DF3CA8A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21A802-9C57-F3EE-98BC-4BCDD8BD71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560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94DF51-B6CA-4417-A705-A3F92EE5B1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58C10-1AFE-A225-D07B-8B9492288C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B45F66-22D0-3B83-3F20-958A8B0A28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A8A4C8-E3D4-0DED-7F64-9F540D6233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B567D-FB0E-23D0-68A6-05D55C9D9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187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C0E905-E676-F4C4-79B8-C2F4E0580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5D7E85-10CF-50F5-9D48-47B99B9E353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3642AC-3748-DE90-5CA9-90D499BD44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E78EE-7751-BC4A-B3BE-40350C8939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95EFB-1663-3B35-0AD7-AD02A27F66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2649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196AB7-29ED-B89D-6A8D-894C0469F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460978-0A79-AEA9-9308-14E7C26326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F57F513-CF9E-A108-7058-3709D79D05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B47479-2471-FAD8-7F66-2E924360A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B0CA6E-B003-71A8-D064-D42DB0A1D2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C0CCA-B4FC-D963-E265-C21529CD9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48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0F8D5B-B5A7-DE56-EE77-DCD5F616FD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BFB25-170A-AB0C-958E-15D8544717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F762D-0BD7-AAE4-E85D-67F9C44769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2579749-9436-080E-B80B-8FCA3227CD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2BC1026-58B9-2369-5EE5-7F0B4D7B0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BD6891-FD33-F3F2-0BE8-7E6A13073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E4ECFF-2D7F-F127-19D3-5EAA46D3E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FE66A8-A13B-2CBA-E5C6-D0BB995D1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768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4736C-F791-75F4-B4CE-EE43E101F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CB2B884-2082-10CA-FCFE-15DD62B5EC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ED6F4B-07AC-A466-B863-0CBC523D7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A10C14-A624-3E33-3D64-D8D88F81F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002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2DF64-78E2-5679-1BDC-73CE6DDC4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3B0A53-FA12-3D44-2448-27096FACFC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55BFC3-E874-DCF3-CE95-7D9EDABCB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4865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414A9-F063-4449-296A-325F671261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3F6054-2E44-3BF6-34F2-37A9B01E5B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9ED368F-5B12-8BA7-ECE5-0744C77393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945B6F-2AB0-1B62-68E4-F18D7C853B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F86AE06-F12C-0141-8C36-D656BAD04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234453-9466-C317-FFD0-496AD86D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0587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0C8AA-1B81-F74F-1895-902D44957F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A4611B-71B1-8A01-E0F4-F30FBF1175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D5C926-280B-7B9D-BBBB-AF90D6F4B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E9F66D-E3D7-40C2-CB1E-403A4AB64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935292-3AC1-98B7-C234-082CCA8B3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36D747-CB49-303A-14A4-33E972166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7452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74E527D-89FE-5E35-59EF-152E63670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28F5CD-9A90-EAB1-06A6-4DB136F969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C79138-98B9-E50D-1E85-57FD7DDA4B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F028C-95EA-45F2-BDC5-64F3CD31BC95}" type="datetimeFigureOut">
              <a:rPr lang="en-US" smtClean="0"/>
              <a:t>2/28/2023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07AF4F-168D-0A66-26EA-7230D8DDE3F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FE8584-65B3-E8C8-2BB4-726C3824AE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5AADC6-C0E2-4646-98B0-08E0427F04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92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68.jpg"/><Relationship Id="rId18" Type="http://schemas.openxmlformats.org/officeDocument/2006/relationships/image" Target="../media/image73.png"/><Relationship Id="rId3" Type="http://schemas.openxmlformats.org/officeDocument/2006/relationships/tags" Target="../tags/tag54.xml"/><Relationship Id="rId7" Type="http://schemas.openxmlformats.org/officeDocument/2006/relationships/tags" Target="../tags/tag58.xml"/><Relationship Id="rId12" Type="http://schemas.openxmlformats.org/officeDocument/2006/relationships/image" Target="../media/image67.png"/><Relationship Id="rId17" Type="http://schemas.openxmlformats.org/officeDocument/2006/relationships/image" Target="../media/image72.png"/><Relationship Id="rId2" Type="http://schemas.openxmlformats.org/officeDocument/2006/relationships/tags" Target="../tags/tag53.xml"/><Relationship Id="rId16" Type="http://schemas.openxmlformats.org/officeDocument/2006/relationships/image" Target="../media/image71.png"/><Relationship Id="rId1" Type="http://schemas.openxmlformats.org/officeDocument/2006/relationships/tags" Target="../tags/tag52.xml"/><Relationship Id="rId6" Type="http://schemas.openxmlformats.org/officeDocument/2006/relationships/tags" Target="../tags/tag57.xml"/><Relationship Id="rId11" Type="http://schemas.openxmlformats.org/officeDocument/2006/relationships/image" Target="../media/image66.png"/><Relationship Id="rId5" Type="http://schemas.openxmlformats.org/officeDocument/2006/relationships/tags" Target="../tags/tag56.xml"/><Relationship Id="rId15" Type="http://schemas.openxmlformats.org/officeDocument/2006/relationships/image" Target="../media/image70.png"/><Relationship Id="rId10" Type="http://schemas.openxmlformats.org/officeDocument/2006/relationships/image" Target="../media/image65.jpg"/><Relationship Id="rId4" Type="http://schemas.openxmlformats.org/officeDocument/2006/relationships/tags" Target="../tags/tag55.xml"/><Relationship Id="rId9" Type="http://schemas.openxmlformats.org/officeDocument/2006/relationships/image" Target="../media/image64.jpg"/><Relationship Id="rId14" Type="http://schemas.openxmlformats.org/officeDocument/2006/relationships/image" Target="../media/image6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66.xml"/><Relationship Id="rId13" Type="http://schemas.openxmlformats.org/officeDocument/2006/relationships/image" Target="../media/image75.png"/><Relationship Id="rId18" Type="http://schemas.openxmlformats.org/officeDocument/2006/relationships/image" Target="../media/image80.png"/><Relationship Id="rId3" Type="http://schemas.openxmlformats.org/officeDocument/2006/relationships/tags" Target="../tags/tag61.xml"/><Relationship Id="rId7" Type="http://schemas.openxmlformats.org/officeDocument/2006/relationships/tags" Target="../tags/tag65.xml"/><Relationship Id="rId12" Type="http://schemas.openxmlformats.org/officeDocument/2006/relationships/image" Target="../media/image74.png"/><Relationship Id="rId17" Type="http://schemas.openxmlformats.org/officeDocument/2006/relationships/image" Target="../media/image79.png"/><Relationship Id="rId2" Type="http://schemas.openxmlformats.org/officeDocument/2006/relationships/tags" Target="../tags/tag60.xml"/><Relationship Id="rId16" Type="http://schemas.openxmlformats.org/officeDocument/2006/relationships/image" Target="../media/image78.png"/><Relationship Id="rId1" Type="http://schemas.openxmlformats.org/officeDocument/2006/relationships/tags" Target="../tags/tag59.xml"/><Relationship Id="rId6" Type="http://schemas.openxmlformats.org/officeDocument/2006/relationships/tags" Target="../tags/tag64.xml"/><Relationship Id="rId11" Type="http://schemas.openxmlformats.org/officeDocument/2006/relationships/image" Target="../media/image46.png"/><Relationship Id="rId5" Type="http://schemas.openxmlformats.org/officeDocument/2006/relationships/tags" Target="../tags/tag63.xml"/><Relationship Id="rId15" Type="http://schemas.openxmlformats.org/officeDocument/2006/relationships/image" Target="../media/image77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81.png"/><Relationship Id="rId4" Type="http://schemas.openxmlformats.org/officeDocument/2006/relationships/tags" Target="../tags/tag62.xml"/><Relationship Id="rId9" Type="http://schemas.openxmlformats.org/officeDocument/2006/relationships/tags" Target="../tags/tag67.xml"/><Relationship Id="rId14" Type="http://schemas.openxmlformats.org/officeDocument/2006/relationships/image" Target="../media/image7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2.png"/><Relationship Id="rId13" Type="http://schemas.openxmlformats.org/officeDocument/2006/relationships/image" Target="../media/image87.png"/><Relationship Id="rId3" Type="http://schemas.openxmlformats.org/officeDocument/2006/relationships/tags" Target="../tags/tag70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86.png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6" Type="http://schemas.openxmlformats.org/officeDocument/2006/relationships/tags" Target="../tags/tag73.xml"/><Relationship Id="rId11" Type="http://schemas.openxmlformats.org/officeDocument/2006/relationships/image" Target="../media/image85.png"/><Relationship Id="rId5" Type="http://schemas.openxmlformats.org/officeDocument/2006/relationships/tags" Target="../tags/tag72.xml"/><Relationship Id="rId10" Type="http://schemas.openxmlformats.org/officeDocument/2006/relationships/image" Target="../media/image84.png"/><Relationship Id="rId4" Type="http://schemas.openxmlformats.org/officeDocument/2006/relationships/tags" Target="../tags/tag71.xml"/><Relationship Id="rId9" Type="http://schemas.openxmlformats.org/officeDocument/2006/relationships/image" Target="../media/image8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81.xml"/><Relationship Id="rId13" Type="http://schemas.openxmlformats.org/officeDocument/2006/relationships/image" Target="../media/image91.png"/><Relationship Id="rId3" Type="http://schemas.openxmlformats.org/officeDocument/2006/relationships/tags" Target="../tags/tag76.xml"/><Relationship Id="rId7" Type="http://schemas.openxmlformats.org/officeDocument/2006/relationships/tags" Target="../tags/tag80.xml"/><Relationship Id="rId12" Type="http://schemas.openxmlformats.org/officeDocument/2006/relationships/image" Target="../media/image90.png"/><Relationship Id="rId17" Type="http://schemas.openxmlformats.org/officeDocument/2006/relationships/image" Target="../media/image95.png"/><Relationship Id="rId2" Type="http://schemas.openxmlformats.org/officeDocument/2006/relationships/tags" Target="../tags/tag75.xml"/><Relationship Id="rId16" Type="http://schemas.openxmlformats.org/officeDocument/2006/relationships/image" Target="../media/image94.png"/><Relationship Id="rId1" Type="http://schemas.openxmlformats.org/officeDocument/2006/relationships/tags" Target="../tags/tag74.xml"/><Relationship Id="rId6" Type="http://schemas.openxmlformats.org/officeDocument/2006/relationships/tags" Target="../tags/tag79.xml"/><Relationship Id="rId11" Type="http://schemas.openxmlformats.org/officeDocument/2006/relationships/image" Target="../media/image89.png"/><Relationship Id="rId5" Type="http://schemas.openxmlformats.org/officeDocument/2006/relationships/tags" Target="../tags/tag78.xml"/><Relationship Id="rId15" Type="http://schemas.openxmlformats.org/officeDocument/2006/relationships/image" Target="../media/image93.png"/><Relationship Id="rId10" Type="http://schemas.openxmlformats.org/officeDocument/2006/relationships/image" Target="../media/image88.png"/><Relationship Id="rId4" Type="http://schemas.openxmlformats.org/officeDocument/2006/relationships/tags" Target="../tags/tag7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9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tags" Target="../tags/tag84.xml"/><Relationship Id="rId7" Type="http://schemas.openxmlformats.org/officeDocument/2006/relationships/image" Target="../media/image96.png"/><Relationship Id="rId2" Type="http://schemas.openxmlformats.org/officeDocument/2006/relationships/tags" Target="../tags/tag83.xml"/><Relationship Id="rId1" Type="http://schemas.openxmlformats.org/officeDocument/2006/relationships/tags" Target="../tags/tag8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00.png"/><Relationship Id="rId5" Type="http://schemas.openxmlformats.org/officeDocument/2006/relationships/tags" Target="../tags/tag86.xml"/><Relationship Id="rId10" Type="http://schemas.openxmlformats.org/officeDocument/2006/relationships/image" Target="../media/image99.png"/><Relationship Id="rId4" Type="http://schemas.openxmlformats.org/officeDocument/2006/relationships/tags" Target="../tags/tag85.xml"/><Relationship Id="rId9" Type="http://schemas.openxmlformats.org/officeDocument/2006/relationships/image" Target="../media/image9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13" Type="http://schemas.openxmlformats.org/officeDocument/2006/relationships/image" Target="../media/image104.png"/><Relationship Id="rId3" Type="http://schemas.openxmlformats.org/officeDocument/2006/relationships/tags" Target="../tags/tag89.xml"/><Relationship Id="rId7" Type="http://schemas.openxmlformats.org/officeDocument/2006/relationships/tags" Target="../tags/tag93.xml"/><Relationship Id="rId12" Type="http://schemas.openxmlformats.org/officeDocument/2006/relationships/image" Target="../media/image103.png"/><Relationship Id="rId2" Type="http://schemas.openxmlformats.org/officeDocument/2006/relationships/tags" Target="../tags/tag88.xml"/><Relationship Id="rId1" Type="http://schemas.openxmlformats.org/officeDocument/2006/relationships/tags" Target="../tags/tag87.xml"/><Relationship Id="rId6" Type="http://schemas.openxmlformats.org/officeDocument/2006/relationships/tags" Target="../tags/tag92.xml"/><Relationship Id="rId11" Type="http://schemas.openxmlformats.org/officeDocument/2006/relationships/image" Target="../media/image102.png"/><Relationship Id="rId5" Type="http://schemas.openxmlformats.org/officeDocument/2006/relationships/tags" Target="../tags/tag91.xml"/><Relationship Id="rId15" Type="http://schemas.openxmlformats.org/officeDocument/2006/relationships/image" Target="../media/image106.png"/><Relationship Id="rId10" Type="http://schemas.openxmlformats.org/officeDocument/2006/relationships/image" Target="../media/image100.png"/><Relationship Id="rId4" Type="http://schemas.openxmlformats.org/officeDocument/2006/relationships/tags" Target="../tags/tag90.xml"/><Relationship Id="rId9" Type="http://schemas.openxmlformats.org/officeDocument/2006/relationships/image" Target="../media/image101.png"/><Relationship Id="rId14" Type="http://schemas.openxmlformats.org/officeDocument/2006/relationships/image" Target="../media/image10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image" Target="../media/image110.png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image" Target="../media/image109.png"/><Relationship Id="rId17" Type="http://schemas.openxmlformats.org/officeDocument/2006/relationships/image" Target="../media/image114.png"/><Relationship Id="rId2" Type="http://schemas.openxmlformats.org/officeDocument/2006/relationships/tags" Target="../tags/tag95.xml"/><Relationship Id="rId16" Type="http://schemas.openxmlformats.org/officeDocument/2006/relationships/image" Target="../media/image113.png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image" Target="../media/image108.png"/><Relationship Id="rId5" Type="http://schemas.openxmlformats.org/officeDocument/2006/relationships/tags" Target="../tags/tag98.xml"/><Relationship Id="rId15" Type="http://schemas.openxmlformats.org/officeDocument/2006/relationships/image" Target="../media/image112.png"/><Relationship Id="rId10" Type="http://schemas.openxmlformats.org/officeDocument/2006/relationships/image" Target="../media/image107.png"/><Relationship Id="rId4" Type="http://schemas.openxmlformats.org/officeDocument/2006/relationships/tags" Target="../tags/tag97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1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104.xml"/><Relationship Id="rId7" Type="http://schemas.openxmlformats.org/officeDocument/2006/relationships/image" Target="../media/image117.png"/><Relationship Id="rId2" Type="http://schemas.openxmlformats.org/officeDocument/2006/relationships/tags" Target="../tags/tag103.xml"/><Relationship Id="rId1" Type="http://schemas.openxmlformats.org/officeDocument/2006/relationships/tags" Target="../tags/tag10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5.png"/><Relationship Id="rId3" Type="http://schemas.openxmlformats.org/officeDocument/2006/relationships/tags" Target="../tags/tag107.xml"/><Relationship Id="rId7" Type="http://schemas.openxmlformats.org/officeDocument/2006/relationships/image" Target="../media/image118.jpeg"/><Relationship Id="rId12" Type="http://schemas.openxmlformats.org/officeDocument/2006/relationships/image" Target="../media/image122.png"/><Relationship Id="rId2" Type="http://schemas.openxmlformats.org/officeDocument/2006/relationships/tags" Target="../tags/tag106.xml"/><Relationship Id="rId1" Type="http://schemas.openxmlformats.org/officeDocument/2006/relationships/tags" Target="../tags/tag10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21.png"/><Relationship Id="rId5" Type="http://schemas.openxmlformats.org/officeDocument/2006/relationships/tags" Target="../tags/tag109.xml"/><Relationship Id="rId10" Type="http://schemas.openxmlformats.org/officeDocument/2006/relationships/image" Target="../media/image120.png"/><Relationship Id="rId4" Type="http://schemas.openxmlformats.org/officeDocument/2006/relationships/tags" Target="../tags/tag108.xml"/><Relationship Id="rId9" Type="http://schemas.openxmlformats.org/officeDocument/2006/relationships/image" Target="../media/image11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emf"/><Relationship Id="rId3" Type="http://schemas.openxmlformats.org/officeDocument/2006/relationships/tags" Target="../tags/tag112.xml"/><Relationship Id="rId7" Type="http://schemas.openxmlformats.org/officeDocument/2006/relationships/image" Target="../media/image125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image" Target="../media/image124.png"/><Relationship Id="rId5" Type="http://schemas.openxmlformats.org/officeDocument/2006/relationships/image" Target="../media/image123.png"/><Relationship Id="rId4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14.xml"/><Relationship Id="rId1" Type="http://schemas.openxmlformats.org/officeDocument/2006/relationships/tags" Target="../tags/tag113.xml"/><Relationship Id="rId6" Type="http://schemas.openxmlformats.org/officeDocument/2006/relationships/image" Target="../media/image129.png"/><Relationship Id="rId5" Type="http://schemas.openxmlformats.org/officeDocument/2006/relationships/image" Target="../media/image128.emf"/><Relationship Id="rId4" Type="http://schemas.openxmlformats.org/officeDocument/2006/relationships/image" Target="../media/image12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3" Type="http://schemas.openxmlformats.org/officeDocument/2006/relationships/tags" Target="../tags/tag117.xml"/><Relationship Id="rId7" Type="http://schemas.openxmlformats.org/officeDocument/2006/relationships/image" Target="../media/image130.png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134.png"/><Relationship Id="rId5" Type="http://schemas.openxmlformats.org/officeDocument/2006/relationships/tags" Target="../tags/tag119.xml"/><Relationship Id="rId10" Type="http://schemas.openxmlformats.org/officeDocument/2006/relationships/image" Target="../media/image133.png"/><Relationship Id="rId4" Type="http://schemas.openxmlformats.org/officeDocument/2006/relationships/tags" Target="../tags/tag118.xml"/><Relationship Id="rId9" Type="http://schemas.openxmlformats.org/officeDocument/2006/relationships/image" Target="../media/image13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image" Target="../media/image137.png"/><Relationship Id="rId18" Type="http://schemas.openxmlformats.org/officeDocument/2006/relationships/image" Target="../media/image142.png"/><Relationship Id="rId3" Type="http://schemas.openxmlformats.org/officeDocument/2006/relationships/tags" Target="../tags/tag122.xml"/><Relationship Id="rId7" Type="http://schemas.openxmlformats.org/officeDocument/2006/relationships/tags" Target="../tags/tag126.xml"/><Relationship Id="rId12" Type="http://schemas.openxmlformats.org/officeDocument/2006/relationships/image" Target="../media/image136.png"/><Relationship Id="rId17" Type="http://schemas.openxmlformats.org/officeDocument/2006/relationships/image" Target="../media/image141.png"/><Relationship Id="rId2" Type="http://schemas.openxmlformats.org/officeDocument/2006/relationships/tags" Target="../tags/tag121.xml"/><Relationship Id="rId16" Type="http://schemas.openxmlformats.org/officeDocument/2006/relationships/image" Target="../media/image140.png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image" Target="../media/image135.png"/><Relationship Id="rId5" Type="http://schemas.openxmlformats.org/officeDocument/2006/relationships/tags" Target="../tags/tag124.xml"/><Relationship Id="rId15" Type="http://schemas.openxmlformats.org/officeDocument/2006/relationships/image" Target="../media/image139.png"/><Relationship Id="rId10" Type="http://schemas.openxmlformats.org/officeDocument/2006/relationships/slideLayout" Target="../slideLayouts/slideLayout7.xml"/><Relationship Id="rId19" Type="http://schemas.openxmlformats.org/officeDocument/2006/relationships/image" Target="../media/image143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image" Target="../media/image13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tags" Target="../tags/tag131.xml"/><Relationship Id="rId7" Type="http://schemas.openxmlformats.org/officeDocument/2006/relationships/image" Target="../media/image146.png"/><Relationship Id="rId2" Type="http://schemas.openxmlformats.org/officeDocument/2006/relationships/tags" Target="../tags/tag130.xml"/><Relationship Id="rId1" Type="http://schemas.openxmlformats.org/officeDocument/2006/relationships/tags" Target="../tags/tag129.xml"/><Relationship Id="rId6" Type="http://schemas.openxmlformats.org/officeDocument/2006/relationships/image" Target="../media/image145.png"/><Relationship Id="rId5" Type="http://schemas.openxmlformats.org/officeDocument/2006/relationships/image" Target="../media/image144.png"/><Relationship Id="rId4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3" Type="http://schemas.openxmlformats.org/officeDocument/2006/relationships/tags" Target="../tags/tag134.xml"/><Relationship Id="rId7" Type="http://schemas.openxmlformats.org/officeDocument/2006/relationships/image" Target="../media/image148.png"/><Relationship Id="rId2" Type="http://schemas.openxmlformats.org/officeDocument/2006/relationships/tags" Target="../tags/tag133.xml"/><Relationship Id="rId1" Type="http://schemas.openxmlformats.org/officeDocument/2006/relationships/tags" Target="../tags/tag132.xml"/><Relationship Id="rId6" Type="http://schemas.openxmlformats.org/officeDocument/2006/relationships/image" Target="../media/image147.png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35.xml"/><Relationship Id="rId9" Type="http://schemas.openxmlformats.org/officeDocument/2006/relationships/image" Target="../media/image1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tags" Target="../tags/tag138.xml"/><Relationship Id="rId7" Type="http://schemas.openxmlformats.org/officeDocument/2006/relationships/image" Target="../media/image153.png"/><Relationship Id="rId2" Type="http://schemas.openxmlformats.org/officeDocument/2006/relationships/tags" Target="../tags/tag137.xml"/><Relationship Id="rId1" Type="http://schemas.openxmlformats.org/officeDocument/2006/relationships/tags" Target="../tags/tag136.xml"/><Relationship Id="rId6" Type="http://schemas.openxmlformats.org/officeDocument/2006/relationships/image" Target="../media/image152.png"/><Relationship Id="rId5" Type="http://schemas.openxmlformats.org/officeDocument/2006/relationships/image" Target="../media/image151.png"/><Relationship Id="rId4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7.png"/><Relationship Id="rId3" Type="http://schemas.openxmlformats.org/officeDocument/2006/relationships/tags" Target="../tags/tag141.xml"/><Relationship Id="rId7" Type="http://schemas.openxmlformats.org/officeDocument/2006/relationships/image" Target="../media/image156.emf"/><Relationship Id="rId2" Type="http://schemas.openxmlformats.org/officeDocument/2006/relationships/tags" Target="../tags/tag140.xml"/><Relationship Id="rId1" Type="http://schemas.openxmlformats.org/officeDocument/2006/relationships/tags" Target="../tags/tag139.xml"/><Relationship Id="rId6" Type="http://schemas.openxmlformats.org/officeDocument/2006/relationships/image" Target="../media/image155.png"/><Relationship Id="rId5" Type="http://schemas.openxmlformats.org/officeDocument/2006/relationships/image" Target="../media/image154.png"/><Relationship Id="rId10" Type="http://schemas.openxmlformats.org/officeDocument/2006/relationships/image" Target="../media/image159.emf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158.em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8.xml"/><Relationship Id="rId13" Type="http://schemas.openxmlformats.org/officeDocument/2006/relationships/tags" Target="../tags/tag13.xml"/><Relationship Id="rId18" Type="http://schemas.openxmlformats.org/officeDocument/2006/relationships/image" Target="../media/image6.png"/><Relationship Id="rId26" Type="http://schemas.openxmlformats.org/officeDocument/2006/relationships/image" Target="../media/image14.png"/><Relationship Id="rId3" Type="http://schemas.openxmlformats.org/officeDocument/2006/relationships/tags" Target="../tags/tag3.xml"/><Relationship Id="rId21" Type="http://schemas.openxmlformats.org/officeDocument/2006/relationships/image" Target="../media/image9.png"/><Relationship Id="rId7" Type="http://schemas.openxmlformats.org/officeDocument/2006/relationships/tags" Target="../tags/tag7.xml"/><Relationship Id="rId12" Type="http://schemas.openxmlformats.org/officeDocument/2006/relationships/tags" Target="../tags/tag12.xml"/><Relationship Id="rId17" Type="http://schemas.openxmlformats.org/officeDocument/2006/relationships/image" Target="../media/image5.png"/><Relationship Id="rId25" Type="http://schemas.openxmlformats.org/officeDocument/2006/relationships/image" Target="../media/image13.png"/><Relationship Id="rId2" Type="http://schemas.openxmlformats.org/officeDocument/2006/relationships/tags" Target="../tags/tag2.xml"/><Relationship Id="rId16" Type="http://schemas.openxmlformats.org/officeDocument/2006/relationships/slideLayout" Target="../slideLayouts/slideLayout7.xml"/><Relationship Id="rId20" Type="http://schemas.openxmlformats.org/officeDocument/2006/relationships/image" Target="../media/image8.png"/><Relationship Id="rId29" Type="http://schemas.openxmlformats.org/officeDocument/2006/relationships/image" Target="../media/image17.png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image" Target="../media/image12.pn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image" Target="../media/image11.png"/><Relationship Id="rId28" Type="http://schemas.openxmlformats.org/officeDocument/2006/relationships/image" Target="../media/image16.png"/><Relationship Id="rId10" Type="http://schemas.openxmlformats.org/officeDocument/2006/relationships/tags" Target="../tags/tag10.xml"/><Relationship Id="rId19" Type="http://schemas.openxmlformats.org/officeDocument/2006/relationships/image" Target="../media/image7.png"/><Relationship Id="rId31" Type="http://schemas.openxmlformats.org/officeDocument/2006/relationships/image" Target="../media/image19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image" Target="../media/image10.png"/><Relationship Id="rId27" Type="http://schemas.openxmlformats.org/officeDocument/2006/relationships/image" Target="../media/image15.png"/><Relationship Id="rId30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emf"/><Relationship Id="rId13" Type="http://schemas.openxmlformats.org/officeDocument/2006/relationships/image" Target="../media/image25.png"/><Relationship Id="rId3" Type="http://schemas.openxmlformats.org/officeDocument/2006/relationships/tags" Target="../tags/tag18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4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tags" Target="../tags/tag21.xml"/><Relationship Id="rId11" Type="http://schemas.openxmlformats.org/officeDocument/2006/relationships/image" Target="../media/image23.png"/><Relationship Id="rId5" Type="http://schemas.openxmlformats.org/officeDocument/2006/relationships/tags" Target="../tags/tag20.xml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tags" Target="../tags/tag19.xml"/><Relationship Id="rId9" Type="http://schemas.openxmlformats.org/officeDocument/2006/relationships/image" Target="../media/image21.emf"/><Relationship Id="rId14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9.xml"/><Relationship Id="rId13" Type="http://schemas.openxmlformats.org/officeDocument/2006/relationships/tags" Target="../tags/tag34.xml"/><Relationship Id="rId18" Type="http://schemas.openxmlformats.org/officeDocument/2006/relationships/image" Target="../media/image30.png"/><Relationship Id="rId26" Type="http://schemas.openxmlformats.org/officeDocument/2006/relationships/image" Target="../media/image38.png"/><Relationship Id="rId3" Type="http://schemas.openxmlformats.org/officeDocument/2006/relationships/tags" Target="../tags/tag24.xml"/><Relationship Id="rId21" Type="http://schemas.openxmlformats.org/officeDocument/2006/relationships/image" Target="../media/image33.png"/><Relationship Id="rId7" Type="http://schemas.openxmlformats.org/officeDocument/2006/relationships/tags" Target="../tags/tag28.xml"/><Relationship Id="rId12" Type="http://schemas.openxmlformats.org/officeDocument/2006/relationships/tags" Target="../tags/tag33.xml"/><Relationship Id="rId17" Type="http://schemas.openxmlformats.org/officeDocument/2006/relationships/image" Target="../media/image29.png"/><Relationship Id="rId25" Type="http://schemas.openxmlformats.org/officeDocument/2006/relationships/image" Target="../media/image37.png"/><Relationship Id="rId2" Type="http://schemas.openxmlformats.org/officeDocument/2006/relationships/tags" Target="../tags/tag23.xml"/><Relationship Id="rId16" Type="http://schemas.openxmlformats.org/officeDocument/2006/relationships/image" Target="../media/image28.png"/><Relationship Id="rId20" Type="http://schemas.openxmlformats.org/officeDocument/2006/relationships/image" Target="../media/image32.png"/><Relationship Id="rId29" Type="http://schemas.openxmlformats.org/officeDocument/2006/relationships/image" Target="../media/image41.png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11" Type="http://schemas.openxmlformats.org/officeDocument/2006/relationships/tags" Target="../tags/tag32.xml"/><Relationship Id="rId24" Type="http://schemas.openxmlformats.org/officeDocument/2006/relationships/image" Target="../media/image36.png"/><Relationship Id="rId5" Type="http://schemas.openxmlformats.org/officeDocument/2006/relationships/tags" Target="../tags/tag26.xml"/><Relationship Id="rId15" Type="http://schemas.openxmlformats.org/officeDocument/2006/relationships/slideLayout" Target="../slideLayouts/slideLayout7.xml"/><Relationship Id="rId23" Type="http://schemas.openxmlformats.org/officeDocument/2006/relationships/image" Target="../media/image35.png"/><Relationship Id="rId28" Type="http://schemas.openxmlformats.org/officeDocument/2006/relationships/image" Target="../media/image40.png"/><Relationship Id="rId10" Type="http://schemas.openxmlformats.org/officeDocument/2006/relationships/tags" Target="../tags/tag31.xml"/><Relationship Id="rId19" Type="http://schemas.openxmlformats.org/officeDocument/2006/relationships/image" Target="../media/image31.png"/><Relationship Id="rId4" Type="http://schemas.openxmlformats.org/officeDocument/2006/relationships/tags" Target="../tags/tag25.xml"/><Relationship Id="rId9" Type="http://schemas.openxmlformats.org/officeDocument/2006/relationships/tags" Target="../tags/tag30.xml"/><Relationship Id="rId14" Type="http://schemas.openxmlformats.org/officeDocument/2006/relationships/tags" Target="../tags/tag35.xml"/><Relationship Id="rId22" Type="http://schemas.openxmlformats.org/officeDocument/2006/relationships/image" Target="../media/image34.png"/><Relationship Id="rId27" Type="http://schemas.openxmlformats.org/officeDocument/2006/relationships/image" Target="../media/image3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wmf"/><Relationship Id="rId3" Type="http://schemas.openxmlformats.org/officeDocument/2006/relationships/tags" Target="../tags/tag38.xml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46.png"/><Relationship Id="rId5" Type="http://schemas.openxmlformats.org/officeDocument/2006/relationships/tags" Target="../tags/tag40.xml"/><Relationship Id="rId10" Type="http://schemas.openxmlformats.org/officeDocument/2006/relationships/image" Target="../media/image45.png"/><Relationship Id="rId4" Type="http://schemas.openxmlformats.org/officeDocument/2006/relationships/tags" Target="../tags/tag39.xml"/><Relationship Id="rId9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tags" Target="../tags/tag4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52.png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image" Target="../media/image51.png"/><Relationship Id="rId5" Type="http://schemas.openxmlformats.org/officeDocument/2006/relationships/tags" Target="../tags/tag45.xml"/><Relationship Id="rId10" Type="http://schemas.openxmlformats.org/officeDocument/2006/relationships/image" Target="../media/image50.png"/><Relationship Id="rId4" Type="http://schemas.openxmlformats.org/officeDocument/2006/relationships/tags" Target="../tags/tag44.xml"/><Relationship Id="rId9" Type="http://schemas.openxmlformats.org/officeDocument/2006/relationships/image" Target="../media/image49.png"/><Relationship Id="rId14" Type="http://schemas.openxmlformats.org/officeDocument/2006/relationships/image" Target="../media/image5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61.emf"/><Relationship Id="rId3" Type="http://schemas.openxmlformats.org/officeDocument/2006/relationships/tags" Target="../tags/tag49.xml"/><Relationship Id="rId7" Type="http://schemas.openxmlformats.org/officeDocument/2006/relationships/image" Target="../media/image55.png"/><Relationship Id="rId12" Type="http://schemas.openxmlformats.org/officeDocument/2006/relationships/image" Target="../media/image60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59.png"/><Relationship Id="rId5" Type="http://schemas.openxmlformats.org/officeDocument/2006/relationships/tags" Target="../tags/tag51.xml"/><Relationship Id="rId10" Type="http://schemas.openxmlformats.org/officeDocument/2006/relationships/image" Target="../media/image58.emf"/><Relationship Id="rId4" Type="http://schemas.openxmlformats.org/officeDocument/2006/relationships/tags" Target="../tags/tag50.xml"/><Relationship Id="rId9" Type="http://schemas.openxmlformats.org/officeDocument/2006/relationships/image" Target="../media/image5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em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EEC0787-4CCB-EBE4-D6CD-0B69F6F9FE93}"/>
              </a:ext>
            </a:extLst>
          </p:cNvPr>
          <p:cNvSpPr txBox="1"/>
          <p:nvPr/>
        </p:nvSpPr>
        <p:spPr>
          <a:xfrm>
            <a:off x="3377948" y="866274"/>
            <a:ext cx="54361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Construction of the Equation of Sate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560BF05-7A74-EE01-1D86-2F7C859D3707}"/>
              </a:ext>
            </a:extLst>
          </p:cNvPr>
          <p:cNvSpPr txBox="1"/>
          <p:nvPr/>
        </p:nvSpPr>
        <p:spPr>
          <a:xfrm>
            <a:off x="4940969" y="1981200"/>
            <a:ext cx="2210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Evgeni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Kolomeitsev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D4DA40-CE7A-0D28-3772-4E4F9DD5AA4C}"/>
              </a:ext>
            </a:extLst>
          </p:cNvPr>
          <p:cNvSpPr txBox="1"/>
          <p:nvPr/>
        </p:nvSpPr>
        <p:spPr>
          <a:xfrm>
            <a:off x="3761126" y="2619072"/>
            <a:ext cx="45705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LTP, Joint Institute of Nuclear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Resarch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Dubna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Matej Bel University,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Banska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Bystrica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Slovakia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55E0A03-3DB1-AEB6-C85F-1F9B4CDF9A06}"/>
              </a:ext>
            </a:extLst>
          </p:cNvPr>
          <p:cNvSpPr txBox="1"/>
          <p:nvPr/>
        </p:nvSpPr>
        <p:spPr>
          <a:xfrm>
            <a:off x="3185302" y="4048744"/>
            <a:ext cx="659770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Clr>
                <a:srgbClr val="0000FF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EoS</a:t>
            </a:r>
            <a:r>
              <a:rPr lang="en-US" dirty="0">
                <a:solidFill>
                  <a:srgbClr val="0070C0"/>
                </a:solidFill>
              </a:rPr>
              <a:t> at T=0. Constraint from neutron star physics and particle flow</a:t>
            </a:r>
          </a:p>
          <a:p>
            <a:pPr marL="285750" indent="-285750">
              <a:buClr>
                <a:srgbClr val="0000FF"/>
              </a:buClr>
              <a:buSzPct val="13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00FF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EoS</a:t>
            </a:r>
            <a:r>
              <a:rPr lang="en-US" dirty="0">
                <a:solidFill>
                  <a:srgbClr val="0070C0"/>
                </a:solidFill>
              </a:rPr>
              <a:t> at T=/=0. Virial </a:t>
            </a:r>
            <a:r>
              <a:rPr lang="en-US" dirty="0" err="1">
                <a:solidFill>
                  <a:srgbClr val="0070C0"/>
                </a:solidFill>
              </a:rPr>
              <a:t>EoS</a:t>
            </a:r>
            <a:r>
              <a:rPr lang="en-US" dirty="0">
                <a:solidFill>
                  <a:srgbClr val="0070C0"/>
                </a:solidFill>
              </a:rPr>
              <a:t>. Classical and quantum results</a:t>
            </a:r>
          </a:p>
          <a:p>
            <a:pPr marL="285750" indent="-285750">
              <a:buClr>
                <a:srgbClr val="0000FF"/>
              </a:buClr>
              <a:buSzPct val="130000"/>
              <a:buFont typeface="Arial" panose="020B0604020202020204" pitchFamily="34" charset="0"/>
              <a:buChar char="•"/>
            </a:pPr>
            <a:endParaRPr lang="en-US" dirty="0">
              <a:solidFill>
                <a:srgbClr val="0070C0"/>
              </a:solidFill>
            </a:endParaRPr>
          </a:p>
          <a:p>
            <a:pPr marL="285750" indent="-285750">
              <a:buClr>
                <a:srgbClr val="0000FF"/>
              </a:buClr>
              <a:buSzPct val="130000"/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rgbClr val="0070C0"/>
                </a:solidFill>
              </a:rPr>
              <a:t>EoS</a:t>
            </a:r>
            <a:r>
              <a:rPr lang="en-US" dirty="0">
                <a:solidFill>
                  <a:srgbClr val="0070C0"/>
                </a:solidFill>
              </a:rPr>
              <a:t> from </a:t>
            </a:r>
            <a:r>
              <a:rPr lang="en-US" dirty="0">
                <a:solidFill>
                  <a:srgbClr val="0070C0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0070C0"/>
                </a:solidFill>
              </a:rPr>
              <a:t>-derivable approach. New challenges </a:t>
            </a:r>
          </a:p>
        </p:txBody>
      </p:sp>
    </p:spTree>
    <p:extLst>
      <p:ext uri="{BB962C8B-B14F-4D97-AF65-F5344CB8AC3E}">
        <p14:creationId xmlns:p14="http://schemas.microsoft.com/office/powerpoint/2010/main" val="8669447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ith a mustache&#10;&#10;Description automatically generated with medium confidence">
            <a:extLst>
              <a:ext uri="{FF2B5EF4-FFF2-40B4-BE49-F238E27FC236}">
                <a16:creationId xmlns:a16="http://schemas.microsoft.com/office/drawing/2014/main" id="{D60A7D07-72EF-EE7C-479E-B9CCF37A172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48" y="0"/>
            <a:ext cx="1913451" cy="264056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18799C0-DA35-CA3D-82E6-F925B0D1A356}"/>
              </a:ext>
            </a:extLst>
          </p:cNvPr>
          <p:cNvSpPr txBox="1"/>
          <p:nvPr/>
        </p:nvSpPr>
        <p:spPr>
          <a:xfrm>
            <a:off x="2680749" y="788802"/>
            <a:ext cx="71146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1873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 </a:t>
            </a:r>
            <a:r>
              <a:rPr lang="en-US" dirty="0"/>
              <a:t>proposed a fantastically simple extension of the ideal gas low which describes liquid-gas phase transition </a:t>
            </a:r>
          </a:p>
          <a:p>
            <a:endParaRPr lang="en-US" dirty="0"/>
          </a:p>
          <a:p>
            <a:r>
              <a:rPr lang="en-US" b="1" dirty="0">
                <a:solidFill>
                  <a:srgbClr val="0000FF"/>
                </a:solidFill>
              </a:rPr>
              <a:t>1902</a:t>
            </a:r>
            <a:r>
              <a:rPr lang="en-US" dirty="0"/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Kamerlingh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/>
              <a:t>proposed to express the  pressure of one-component Boltzmann gas as series in powers of the density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99E7B3-F694-14CB-BACA-7568E40B146C}"/>
              </a:ext>
            </a:extLst>
          </p:cNvPr>
          <p:cNvSpPr txBox="1"/>
          <p:nvPr/>
        </p:nvSpPr>
        <p:spPr>
          <a:xfrm>
            <a:off x="4331368" y="136357"/>
            <a:ext cx="327339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Virial Equation of State</a:t>
            </a:r>
          </a:p>
        </p:txBody>
      </p:sp>
      <p:pic>
        <p:nvPicPr>
          <p:cNvPr id="8" name="Picture 7" descr="A picture containing text, person, person, looking&#10;&#10;Description automatically generated">
            <a:extLst>
              <a:ext uri="{FF2B5EF4-FFF2-40B4-BE49-F238E27FC236}">
                <a16:creationId xmlns:a16="http://schemas.microsoft.com/office/drawing/2014/main" id="{08222D67-2343-2294-9B69-FC6FDE846DC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197"/>
            <a:ext cx="2197625" cy="248606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5F44F9-CEFC-0224-6D7F-E798C1F636EF}"/>
              </a:ext>
            </a:extLst>
          </p:cNvPr>
          <p:cNvSpPr txBox="1"/>
          <p:nvPr/>
        </p:nvSpPr>
        <p:spPr>
          <a:xfrm>
            <a:off x="272716" y="1994233"/>
            <a:ext cx="15021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van der Waals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D8D14A3-EF4A-0FDC-64CD-04AAAC884E45}"/>
              </a:ext>
            </a:extLst>
          </p:cNvPr>
          <p:cNvSpPr txBox="1"/>
          <p:nvPr/>
        </p:nvSpPr>
        <p:spPr>
          <a:xfrm>
            <a:off x="10278547" y="1896798"/>
            <a:ext cx="19603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Kamerlingh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Onnes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6579BF66-5624-1E23-DE29-9F214A98544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349" y="2329706"/>
            <a:ext cx="3300571" cy="621714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E25DFDCA-6E4E-0756-DADA-4A2DF422CD1B}"/>
              </a:ext>
            </a:extLst>
          </p:cNvPr>
          <p:cNvGrpSpPr/>
          <p:nvPr/>
        </p:nvGrpSpPr>
        <p:grpSpPr>
          <a:xfrm>
            <a:off x="7166879" y="3118047"/>
            <a:ext cx="1766509" cy="369332"/>
            <a:chOff x="6910205" y="3256547"/>
            <a:chExt cx="1766509" cy="369332"/>
          </a:xfrm>
        </p:grpSpPr>
        <p:sp>
          <p:nvSpPr>
            <p:cNvPr id="15" name="Rectangle: Rounded Corners 14">
              <a:extLst>
                <a:ext uri="{FF2B5EF4-FFF2-40B4-BE49-F238E27FC236}">
                  <a16:creationId xmlns:a16="http://schemas.microsoft.com/office/drawing/2014/main" id="{E95670B1-ED8C-AC0C-6E6A-F7423A809802}"/>
                </a:ext>
              </a:extLst>
            </p:cNvPr>
            <p:cNvSpPr/>
            <p:nvPr/>
          </p:nvSpPr>
          <p:spPr>
            <a:xfrm>
              <a:off x="6941256" y="3284621"/>
              <a:ext cx="1704406" cy="313184"/>
            </a:xfrm>
            <a:prstGeom prst="round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F5C9B66-8F7B-E24D-5622-A6FC02E368BC}"/>
                </a:ext>
              </a:extLst>
            </p:cNvPr>
            <p:cNvSpPr txBox="1"/>
            <p:nvPr/>
          </p:nvSpPr>
          <p:spPr>
            <a:xfrm>
              <a:off x="6910205" y="3256547"/>
              <a:ext cx="176650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C00000"/>
                  </a:solidFill>
                </a:rPr>
                <a:t>virial coefficients</a:t>
              </a: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14A38226-BBDC-FD14-966D-97D6C000EFBD}"/>
              </a:ext>
            </a:extLst>
          </p:cNvPr>
          <p:cNvSpPr txBox="1"/>
          <p:nvPr/>
        </p:nvSpPr>
        <p:spPr>
          <a:xfrm>
            <a:off x="493295" y="2979548"/>
            <a:ext cx="466424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 expansion can be easily generalized for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multi-component gas mixtures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5BFD6F3-FCC6-2EDC-99A3-B5E08BCDD0D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579" y="3950010"/>
            <a:ext cx="7126857" cy="530286"/>
          </a:xfrm>
          <a:prstGeom prst="rect">
            <a:avLst/>
          </a:prstGeom>
        </p:spPr>
      </p:pic>
      <p:pic>
        <p:nvPicPr>
          <p:cNvPr id="24" name="Picture 23" descr="Text&#10;&#10;Description automatically generated">
            <a:extLst>
              <a:ext uri="{FF2B5EF4-FFF2-40B4-BE49-F238E27FC236}">
                <a16:creationId xmlns:a16="http://schemas.microsoft.com/office/drawing/2014/main" id="{5AAE700A-A587-4FE9-73CD-8C3B1A56006E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8547" y="2867527"/>
            <a:ext cx="1652588" cy="2381250"/>
          </a:xfrm>
          <a:prstGeom prst="rect">
            <a:avLst/>
          </a:prstGeom>
        </p:spPr>
      </p:pic>
      <p:sp>
        <p:nvSpPr>
          <p:cNvPr id="30" name="Arc 29">
            <a:extLst>
              <a:ext uri="{FF2B5EF4-FFF2-40B4-BE49-F238E27FC236}">
                <a16:creationId xmlns:a16="http://schemas.microsoft.com/office/drawing/2014/main" id="{82E7604A-6D2A-DDC9-5426-E481660E677E}"/>
              </a:ext>
            </a:extLst>
          </p:cNvPr>
          <p:cNvSpPr/>
          <p:nvPr/>
        </p:nvSpPr>
        <p:spPr>
          <a:xfrm>
            <a:off x="7034463" y="3302713"/>
            <a:ext cx="45719" cy="45719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Freeform: Shape 31">
            <a:extLst>
              <a:ext uri="{FF2B5EF4-FFF2-40B4-BE49-F238E27FC236}">
                <a16:creationId xmlns:a16="http://schemas.microsoft.com/office/drawing/2014/main" id="{6DD464D7-15D4-81D6-E9DF-8E44D298CAF0}"/>
              </a:ext>
            </a:extLst>
          </p:cNvPr>
          <p:cNvSpPr/>
          <p:nvPr/>
        </p:nvSpPr>
        <p:spPr>
          <a:xfrm>
            <a:off x="6168189" y="2815389"/>
            <a:ext cx="778043" cy="585862"/>
          </a:xfrm>
          <a:custGeom>
            <a:avLst/>
            <a:gdLst>
              <a:gd name="connsiteX0" fmla="*/ 778043 w 778043"/>
              <a:gd name="connsiteY0" fmla="*/ 545432 h 585862"/>
              <a:gd name="connsiteX1" fmla="*/ 216569 w 778043"/>
              <a:gd name="connsiteY1" fmla="*/ 529390 h 585862"/>
              <a:gd name="connsiteX2" fmla="*/ 0 w 778043"/>
              <a:gd name="connsiteY2" fmla="*/ 0 h 585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8043" h="585862">
                <a:moveTo>
                  <a:pt x="778043" y="545432"/>
                </a:moveTo>
                <a:cubicBezTo>
                  <a:pt x="562143" y="582863"/>
                  <a:pt x="346243" y="620295"/>
                  <a:pt x="216569" y="529390"/>
                </a:cubicBezTo>
                <a:cubicBezTo>
                  <a:pt x="86895" y="438485"/>
                  <a:pt x="43447" y="219242"/>
                  <a:pt x="0" y="0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EE5E39CC-C59C-3250-0C75-D8A1B956E9AD}"/>
              </a:ext>
            </a:extLst>
          </p:cNvPr>
          <p:cNvSpPr/>
          <p:nvPr/>
        </p:nvSpPr>
        <p:spPr>
          <a:xfrm>
            <a:off x="3857908" y="3352800"/>
            <a:ext cx="3088324" cy="601579"/>
          </a:xfrm>
          <a:custGeom>
            <a:avLst/>
            <a:gdLst>
              <a:gd name="connsiteX0" fmla="*/ 3088324 w 3088324"/>
              <a:gd name="connsiteY0" fmla="*/ 0 h 601579"/>
              <a:gd name="connsiteX1" fmla="*/ 2141839 w 3088324"/>
              <a:gd name="connsiteY1" fmla="*/ 336884 h 601579"/>
              <a:gd name="connsiteX2" fmla="*/ 280955 w 3088324"/>
              <a:gd name="connsiteY2" fmla="*/ 376989 h 601579"/>
              <a:gd name="connsiteX3" fmla="*/ 40324 w 3088324"/>
              <a:gd name="connsiteY3" fmla="*/ 601579 h 6015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088324" h="601579">
                <a:moveTo>
                  <a:pt x="3088324" y="0"/>
                </a:moveTo>
                <a:cubicBezTo>
                  <a:pt x="2849029" y="137026"/>
                  <a:pt x="2609734" y="274053"/>
                  <a:pt x="2141839" y="336884"/>
                </a:cubicBezTo>
                <a:cubicBezTo>
                  <a:pt x="1673944" y="399716"/>
                  <a:pt x="631207" y="332873"/>
                  <a:pt x="280955" y="376989"/>
                </a:cubicBezTo>
                <a:cubicBezTo>
                  <a:pt x="-69297" y="421105"/>
                  <a:pt x="-14487" y="511342"/>
                  <a:pt x="40324" y="601579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E00755F9-5743-20AE-4388-5B898F0BD6D0}"/>
              </a:ext>
            </a:extLst>
          </p:cNvPr>
          <p:cNvSpPr/>
          <p:nvPr/>
        </p:nvSpPr>
        <p:spPr>
          <a:xfrm>
            <a:off x="6087979" y="3352800"/>
            <a:ext cx="874295" cy="657726"/>
          </a:xfrm>
          <a:custGeom>
            <a:avLst/>
            <a:gdLst>
              <a:gd name="connsiteX0" fmla="*/ 874295 w 874295"/>
              <a:gd name="connsiteY0" fmla="*/ 0 h 657726"/>
              <a:gd name="connsiteX1" fmla="*/ 721895 w 874295"/>
              <a:gd name="connsiteY1" fmla="*/ 457200 h 657726"/>
              <a:gd name="connsiteX2" fmla="*/ 136358 w 874295"/>
              <a:gd name="connsiteY2" fmla="*/ 577516 h 657726"/>
              <a:gd name="connsiteX3" fmla="*/ 0 w 874295"/>
              <a:gd name="connsiteY3" fmla="*/ 657726 h 6577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4295" h="657726">
                <a:moveTo>
                  <a:pt x="874295" y="0"/>
                </a:moveTo>
                <a:cubicBezTo>
                  <a:pt x="859589" y="180473"/>
                  <a:pt x="844884" y="360947"/>
                  <a:pt x="721895" y="457200"/>
                </a:cubicBezTo>
                <a:cubicBezTo>
                  <a:pt x="598905" y="553453"/>
                  <a:pt x="256674" y="544095"/>
                  <a:pt x="136358" y="577516"/>
                </a:cubicBezTo>
                <a:cubicBezTo>
                  <a:pt x="16042" y="610937"/>
                  <a:pt x="8021" y="634331"/>
                  <a:pt x="0" y="657726"/>
                </a:cubicBezTo>
              </a:path>
            </a:pathLst>
          </a:custGeom>
          <a:noFill/>
          <a:ln>
            <a:solidFill>
              <a:srgbClr val="C00000"/>
            </a:solidFill>
            <a:headEnd type="none" w="med" len="med"/>
            <a:tailEnd type="triangle" w="med" len="me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88EE2548-FC7C-243C-C844-0B722F221A08}"/>
              </a:ext>
            </a:extLst>
          </p:cNvPr>
          <p:cNvSpPr txBox="1"/>
          <p:nvPr/>
        </p:nvSpPr>
        <p:spPr>
          <a:xfrm>
            <a:off x="8489851" y="3534028"/>
            <a:ext cx="17406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can be measured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E139AE2A-39D6-F63E-39A7-86209B877E93}"/>
              </a:ext>
            </a:extLst>
          </p:cNvPr>
          <p:cNvSpPr txBox="1"/>
          <p:nvPr/>
        </p:nvSpPr>
        <p:spPr>
          <a:xfrm>
            <a:off x="405064" y="4599714"/>
            <a:ext cx="679286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derivation goes through an expansion of the pressure fugacity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891E536C-D5AF-C4D3-0A3E-30CA7599694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354" y="4963510"/>
            <a:ext cx="2409143" cy="6217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31EB0097-5525-9C93-A19B-7728B93E2F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4311" y="4705213"/>
            <a:ext cx="1412571" cy="237714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BF522133-1F73-73C0-6305-7F33A04C38EE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265" y="5321543"/>
            <a:ext cx="1152000" cy="54857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EBFA08E3-01B3-9AD3-BA06-0AAED86EE533}"/>
              </a:ext>
            </a:extLst>
          </p:cNvPr>
          <p:cNvSpPr txBox="1"/>
          <p:nvPr/>
        </p:nvSpPr>
        <p:spPr>
          <a:xfrm>
            <a:off x="0" y="6164176"/>
            <a:ext cx="24091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thermal wave-length </a:t>
            </a:r>
          </a:p>
          <a:p>
            <a:r>
              <a:rPr lang="en-US" dirty="0"/>
              <a:t>of the particle</a:t>
            </a:r>
          </a:p>
        </p:txBody>
      </p:sp>
      <p:pic>
        <p:nvPicPr>
          <p:cNvPr id="55" name="Picture 54">
            <a:extLst>
              <a:ext uri="{FF2B5EF4-FFF2-40B4-BE49-F238E27FC236}">
                <a16:creationId xmlns:a16="http://schemas.microsoft.com/office/drawing/2014/main" id="{EA5CE116-B402-88EF-8F0D-8FAB2E74302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765" y="5638259"/>
            <a:ext cx="2409143" cy="621714"/>
          </a:xfrm>
          <a:prstGeom prst="rect">
            <a:avLst/>
          </a:prstGeom>
        </p:spPr>
      </p:pic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C588CDD4-B295-B6A3-0C7B-5B3525F638CA}"/>
              </a:ext>
            </a:extLst>
          </p:cNvPr>
          <p:cNvCxnSpPr/>
          <p:nvPr/>
        </p:nvCxnSpPr>
        <p:spPr>
          <a:xfrm>
            <a:off x="3998258" y="5128787"/>
            <a:ext cx="0" cy="82032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>
            <a:extLst>
              <a:ext uri="{FF2B5EF4-FFF2-40B4-BE49-F238E27FC236}">
                <a16:creationId xmlns:a16="http://schemas.microsoft.com/office/drawing/2014/main" id="{12709BF0-EEFF-FE94-50B7-F3AFC62F8293}"/>
              </a:ext>
            </a:extLst>
          </p:cNvPr>
          <p:cNvSpPr txBox="1"/>
          <p:nvPr/>
        </p:nvSpPr>
        <p:spPr>
          <a:xfrm>
            <a:off x="4008408" y="5215785"/>
            <a:ext cx="21691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parametric definition</a:t>
            </a:r>
          </a:p>
          <a:p>
            <a:r>
              <a:rPr lang="en-US" dirty="0">
                <a:solidFill>
                  <a:srgbClr val="0070C0"/>
                </a:solidFill>
              </a:rPr>
              <a:t>of P=P(</a:t>
            </a:r>
            <a:r>
              <a:rPr lang="en-US" dirty="0" err="1">
                <a:solidFill>
                  <a:srgbClr val="0070C0"/>
                </a:solidFill>
              </a:rPr>
              <a:t>n,T</a:t>
            </a:r>
            <a:r>
              <a:rPr lang="en-US" dirty="0">
                <a:solidFill>
                  <a:srgbClr val="0070C0"/>
                </a:solidFill>
              </a:rPr>
              <a:t>)</a:t>
            </a:r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E5AC1D3E-082E-EE79-5895-DC4D7507822A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76390" y="5176901"/>
            <a:ext cx="2272000" cy="1170286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54D1DA17-E0C9-D9C0-1FED-636174629B91}"/>
              </a:ext>
            </a:extLst>
          </p:cNvPr>
          <p:cNvSpPr txBox="1"/>
          <p:nvPr/>
        </p:nvSpPr>
        <p:spPr>
          <a:xfrm>
            <a:off x="6087979" y="6465478"/>
            <a:ext cx="596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Applicable when z&lt;&lt;1, i.e., small densities large temperatures</a:t>
            </a:r>
          </a:p>
        </p:txBody>
      </p:sp>
    </p:spTree>
    <p:extLst>
      <p:ext uri="{BB962C8B-B14F-4D97-AF65-F5344CB8AC3E}">
        <p14:creationId xmlns:p14="http://schemas.microsoft.com/office/powerpoint/2010/main" val="18624091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FE71218-9F6E-542B-E3D9-F5FED3B8231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219" y="3422489"/>
            <a:ext cx="2481025" cy="312176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7E7EA75-E7DA-3AA4-53AE-08E1509D4695}"/>
              </a:ext>
            </a:extLst>
          </p:cNvPr>
          <p:cNvSpPr txBox="1"/>
          <p:nvPr/>
        </p:nvSpPr>
        <p:spPr>
          <a:xfrm>
            <a:off x="403413" y="477833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the classical Boltzmann gas of particles interacting via a binary potential U(r) the viral coefficients can written as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D367CE2-3096-4B15-ACCC-419E8DDA297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91" y="1345267"/>
            <a:ext cx="5042285" cy="143085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FF8E7F-D604-6915-B5AE-3BB46B26EE0C}"/>
              </a:ext>
            </a:extLst>
          </p:cNvPr>
          <p:cNvSpPr txBox="1"/>
          <p:nvPr/>
        </p:nvSpPr>
        <p:spPr>
          <a:xfrm>
            <a:off x="3133733" y="2463266"/>
            <a:ext cx="25011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Mayer's f-function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3BCDDC1-DE97-4AED-CCB4-44410F2498C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413" y="3325792"/>
            <a:ext cx="3241143" cy="319085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D3AD77E2-CF79-30CA-934A-C290C05D0644}"/>
              </a:ext>
            </a:extLst>
          </p:cNvPr>
          <p:cNvSpPr txBox="1"/>
          <p:nvPr/>
        </p:nvSpPr>
        <p:spPr>
          <a:xfrm>
            <a:off x="313765" y="2812561"/>
            <a:ext cx="63684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Calculation of B</a:t>
            </a:r>
            <a:r>
              <a:rPr lang="en-US" baseline="-25000" dirty="0"/>
              <a:t>n&gt;3</a:t>
            </a:r>
            <a:r>
              <a:rPr lang="en-US" dirty="0"/>
              <a:t> is complicated task even for simple potentials 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2D9B1CF-95DC-0360-3DAB-C6A0BAD813BC}"/>
              </a:ext>
            </a:extLst>
          </p:cNvPr>
          <p:cNvCxnSpPr/>
          <p:nvPr/>
        </p:nvCxnSpPr>
        <p:spPr>
          <a:xfrm>
            <a:off x="6626653" y="745423"/>
            <a:ext cx="0" cy="536715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8CF6F94B-9F07-27C4-C868-7C043528DF37}"/>
              </a:ext>
            </a:extLst>
          </p:cNvPr>
          <p:cNvSpPr txBox="1"/>
          <p:nvPr/>
        </p:nvSpPr>
        <p:spPr>
          <a:xfrm>
            <a:off x="1065930" y="4646254"/>
            <a:ext cx="4603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2r</a:t>
            </a:r>
            <a:r>
              <a:rPr lang="en-US" baseline="-25000" dirty="0"/>
              <a:t>0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9311BC0D-6817-6BCD-5300-89EC0D6F73D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751" y="800998"/>
            <a:ext cx="4512000" cy="1563429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7DD90ED-F273-6276-49F5-B8CD44A6E989}"/>
              </a:ext>
            </a:extLst>
          </p:cNvPr>
          <p:cNvSpPr txBox="1"/>
          <p:nvPr/>
        </p:nvSpPr>
        <p:spPr>
          <a:xfrm>
            <a:off x="4384309" y="60647"/>
            <a:ext cx="379783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Classical virial coefficients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6B82D37-8436-3A5C-F9D1-E5FE4695641A}"/>
              </a:ext>
            </a:extLst>
          </p:cNvPr>
          <p:cNvSpPr txBox="1"/>
          <p:nvPr/>
        </p:nvSpPr>
        <p:spPr>
          <a:xfrm>
            <a:off x="7104992" y="2406792"/>
            <a:ext cx="3553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</a:t>
            </a:r>
            <a:r>
              <a:rPr lang="en-US" baseline="-25000" dirty="0" err="1"/>
              <a:t>r</a:t>
            </a:r>
            <a:r>
              <a:rPr lang="en-US" dirty="0"/>
              <a:t> (</a:t>
            </a:r>
            <a:r>
              <a:rPr lang="en-US" dirty="0" err="1"/>
              <a:t>v</a:t>
            </a:r>
            <a:r>
              <a:rPr lang="en-US" baseline="-25000" dirty="0" err="1"/>
              <a:t>a</a:t>
            </a:r>
            <a:r>
              <a:rPr lang="en-US" dirty="0"/>
              <a:t>)  repulsion (attraction) volume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29D89E9-30E5-D11A-7B03-50BBBA2B0B75}"/>
              </a:ext>
            </a:extLst>
          </p:cNvPr>
          <p:cNvSpPr txBox="1"/>
          <p:nvPr/>
        </p:nvSpPr>
        <p:spPr>
          <a:xfrm>
            <a:off x="925088" y="5502920"/>
            <a:ext cx="4058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U</a:t>
            </a:r>
            <a:r>
              <a:rPr lang="en-US" baseline="-25000" dirty="0" err="1"/>
              <a:t>a</a:t>
            </a:r>
            <a:endParaRPr lang="en-US" baseline="-25000" dirty="0"/>
          </a:p>
        </p:txBody>
      </p:sp>
      <p:pic>
        <p:nvPicPr>
          <p:cNvPr id="47" name="Picture 46">
            <a:extLst>
              <a:ext uri="{FF2B5EF4-FFF2-40B4-BE49-F238E27FC236}">
                <a16:creationId xmlns:a16="http://schemas.microsoft.com/office/drawing/2014/main" id="{38692F1E-3C1F-0EB5-6353-381E328BFA44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4992" y="3548475"/>
            <a:ext cx="3780572" cy="818286"/>
          </a:xfrm>
          <a:prstGeom prst="rect">
            <a:avLst/>
          </a:prstGeom>
        </p:spPr>
      </p:pic>
      <p:sp>
        <p:nvSpPr>
          <p:cNvPr id="34" name="TextBox 33">
            <a:extLst>
              <a:ext uri="{FF2B5EF4-FFF2-40B4-BE49-F238E27FC236}">
                <a16:creationId xmlns:a16="http://schemas.microsoft.com/office/drawing/2014/main" id="{6CE2C2D0-CE6A-3734-1201-358DA921EC8B}"/>
              </a:ext>
            </a:extLst>
          </p:cNvPr>
          <p:cNvSpPr txBox="1"/>
          <p:nvPr/>
        </p:nvSpPr>
        <p:spPr>
          <a:xfrm>
            <a:off x="6867604" y="4551889"/>
            <a:ext cx="1390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70C0"/>
                </a:solidFill>
              </a:rPr>
              <a:t>vdW</a:t>
            </a:r>
            <a:r>
              <a:rPr lang="en-US" dirty="0">
                <a:solidFill>
                  <a:srgbClr val="0070C0"/>
                </a:solidFill>
              </a:rPr>
              <a:t> wonder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42CAFA90-F322-02D7-8FB0-5E163EB4ED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099" y="4507124"/>
            <a:ext cx="2386286" cy="521142"/>
          </a:xfrm>
          <a:prstGeom prst="rect">
            <a:avLst/>
          </a:prstGeom>
        </p:spPr>
      </p:pic>
      <p:pic>
        <p:nvPicPr>
          <p:cNvPr id="60" name="Picture 59">
            <a:extLst>
              <a:ext uri="{FF2B5EF4-FFF2-40B4-BE49-F238E27FC236}">
                <a16:creationId xmlns:a16="http://schemas.microsoft.com/office/drawing/2014/main" id="{386A182F-A248-CA7E-8D48-74F0FD9FF575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141" y="5123267"/>
            <a:ext cx="3145143" cy="466286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FBF9B7F0-F627-1D9D-EA34-09ED6472C24C}"/>
              </a:ext>
            </a:extLst>
          </p:cNvPr>
          <p:cNvSpPr txBox="1"/>
          <p:nvPr/>
        </p:nvSpPr>
        <p:spPr>
          <a:xfrm>
            <a:off x="6867604" y="5674134"/>
            <a:ext cx="51955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vdW</a:t>
            </a:r>
            <a:r>
              <a:rPr lang="en-US" dirty="0"/>
              <a:t> replacement assumes tower of virial coefficients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ED653176-6D39-6EC2-7E9D-AD8CD9381CF2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527" y="6184751"/>
            <a:ext cx="1467429" cy="315429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38EFE82E-05E5-C07B-A2E7-A08533D210FA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2711" y="2884197"/>
            <a:ext cx="3104001" cy="233143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ED8FD402-11C5-5499-C828-9E2CCBAB0EED}"/>
              </a:ext>
            </a:extLst>
          </p:cNvPr>
          <p:cNvSpPr txBox="1"/>
          <p:nvPr/>
        </p:nvSpPr>
        <p:spPr>
          <a:xfrm>
            <a:off x="9995105" y="3139279"/>
            <a:ext cx="1949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sz="1600" i="1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Walecka</a:t>
            </a:r>
            <a:r>
              <a:rPr lang="en-US" sz="1600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potential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58247683-3C56-2845-74A2-3049804F12E9}"/>
              </a:ext>
            </a:extLst>
          </p:cNvPr>
          <p:cNvSpPr txBox="1"/>
          <p:nvPr/>
        </p:nvSpPr>
        <p:spPr>
          <a:xfrm>
            <a:off x="1526312" y="5204956"/>
            <a:ext cx="89319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attraction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20BE77D-638D-BA8E-EFBB-8A04FE44C535}"/>
              </a:ext>
            </a:extLst>
          </p:cNvPr>
          <p:cNvSpPr txBox="1"/>
          <p:nvPr/>
        </p:nvSpPr>
        <p:spPr>
          <a:xfrm>
            <a:off x="571352" y="3874571"/>
            <a:ext cx="85767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i="1" u="sng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repulsion</a:t>
            </a:r>
          </a:p>
        </p:txBody>
      </p:sp>
    </p:spTree>
    <p:extLst>
      <p:ext uri="{BB962C8B-B14F-4D97-AF65-F5344CB8AC3E}">
        <p14:creationId xmlns:p14="http://schemas.microsoft.com/office/powerpoint/2010/main" val="42825610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3903B87-C850-1B9E-B678-280270C7414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737" y="255431"/>
            <a:ext cx="3145143" cy="466286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88BF9CA-E62C-3BC0-4DD1-29E773D58FD8}"/>
              </a:ext>
            </a:extLst>
          </p:cNvPr>
          <p:cNvCxnSpPr/>
          <p:nvPr/>
        </p:nvCxnSpPr>
        <p:spPr>
          <a:xfrm>
            <a:off x="2097742" y="793435"/>
            <a:ext cx="744070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E77EAF1D-AF95-7DD2-2B0B-31257DCE8471}"/>
              </a:ext>
            </a:extLst>
          </p:cNvPr>
          <p:cNvSpPr txBox="1"/>
          <p:nvPr/>
        </p:nvSpPr>
        <p:spPr>
          <a:xfrm>
            <a:off x="1780189" y="865154"/>
            <a:ext cx="177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excluded volume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1A26B29-E77B-EDA8-9347-9C8B417D9E31}"/>
              </a:ext>
            </a:extLst>
          </p:cNvPr>
          <p:cNvSpPr txBox="1"/>
          <p:nvPr/>
        </p:nvSpPr>
        <p:spPr>
          <a:xfrm>
            <a:off x="3998258" y="260052"/>
            <a:ext cx="79875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reduction of the volume allowed for the particle motion, V-&gt; V-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 err="1"/>
              <a:t>N</a:t>
            </a:r>
            <a:r>
              <a:rPr lang="en-US" dirty="0"/>
              <a:t>, because of the particle finite volume, 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endParaRPr lang="en-US" baseline="-250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35530C8-EB3E-5C19-4A3C-E66700223F94}"/>
              </a:ext>
            </a:extLst>
          </p:cNvPr>
          <p:cNvSpPr txBox="1"/>
          <p:nvPr/>
        </p:nvSpPr>
        <p:spPr>
          <a:xfrm>
            <a:off x="233083" y="1377923"/>
            <a:ext cx="11869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 This observation was used as motivation of </a:t>
            </a:r>
            <a:r>
              <a:rPr lang="en-US" i="1" dirty="0"/>
              <a:t>excluded volume</a:t>
            </a:r>
            <a:r>
              <a:rPr lang="en-US" dirty="0"/>
              <a:t> (</a:t>
            </a:r>
            <a:r>
              <a:rPr lang="en-US" dirty="0" err="1"/>
              <a:t>ev</a:t>
            </a:r>
            <a:r>
              <a:rPr lang="en-US" dirty="0"/>
              <a:t>) model, in which the canonical partition function is taken in the form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2EB22DE-A8AA-C065-5CD0-10D71272423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8306" y="1890692"/>
            <a:ext cx="4512000" cy="237714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501DC32-105F-DBD6-15F4-04CD48543CF0}"/>
              </a:ext>
            </a:extLst>
          </p:cNvPr>
          <p:cNvSpPr txBox="1"/>
          <p:nvPr/>
        </p:nvSpPr>
        <p:spPr>
          <a:xfrm>
            <a:off x="233083" y="2213857"/>
            <a:ext cx="639183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 err="1"/>
              <a:t>Gorenstein</a:t>
            </a:r>
            <a:r>
              <a:rPr lang="en-US" dirty="0"/>
              <a:t>, Petrov, </a:t>
            </a:r>
            <a:r>
              <a:rPr lang="en-US" dirty="0" err="1"/>
              <a:t>Zinovjev</a:t>
            </a:r>
            <a:r>
              <a:rPr lang="en-US" dirty="0"/>
              <a:t>, Phys. Lett. B 106, 327 (1981)</a:t>
            </a:r>
          </a:p>
          <a:p>
            <a:r>
              <a:rPr lang="en-US" dirty="0" err="1"/>
              <a:t>Rischke</a:t>
            </a:r>
            <a:r>
              <a:rPr lang="en-US" dirty="0"/>
              <a:t>, </a:t>
            </a:r>
            <a:r>
              <a:rPr lang="en-US" dirty="0" err="1"/>
              <a:t>Gorenstein</a:t>
            </a:r>
            <a:r>
              <a:rPr lang="en-US" dirty="0"/>
              <a:t>, </a:t>
            </a:r>
            <a:r>
              <a:rPr lang="en-US" dirty="0" err="1"/>
              <a:t>Stoecker</a:t>
            </a:r>
            <a:r>
              <a:rPr lang="en-US" dirty="0"/>
              <a:t>, Greiner, Z. Phys. C 51, 485 (1991)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96BCD8C-2178-35A7-46E5-6E452D0DD19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6457" y="2191172"/>
            <a:ext cx="4050286" cy="5485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6F6EC1A-67C2-7E4E-728F-180037FA3814}"/>
              </a:ext>
            </a:extLst>
          </p:cNvPr>
          <p:cNvSpPr txBox="1"/>
          <p:nvPr/>
        </p:nvSpPr>
        <p:spPr>
          <a:xfrm>
            <a:off x="8991600" y="2739743"/>
            <a:ext cx="26400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includes the spin-statistics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FD1F7EE-37F3-2502-F293-7075BBAC5B56}"/>
              </a:ext>
            </a:extLst>
          </p:cNvPr>
          <p:cNvSpPr txBox="1"/>
          <p:nvPr/>
        </p:nvSpPr>
        <p:spPr>
          <a:xfrm>
            <a:off x="331695" y="3527581"/>
            <a:ext cx="40502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Expanding this equation in z we obtain: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7C732A47-2D11-23C8-9143-2989069BBD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19" y="3181961"/>
            <a:ext cx="3437715" cy="1060571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61FF7649-79F3-D8FF-2A15-4323D324E9D2}"/>
              </a:ext>
            </a:extLst>
          </p:cNvPr>
          <p:cNvSpPr txBox="1"/>
          <p:nvPr/>
        </p:nvSpPr>
        <p:spPr>
          <a:xfrm>
            <a:off x="8991600" y="3244334"/>
            <a:ext cx="141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classical limit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D9200399-2AF4-B416-B92B-5C76A9DBCEB6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3172" y="3736753"/>
            <a:ext cx="2825142" cy="411428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ED3B9C4E-9AEA-6B9E-A017-69976155B452}"/>
              </a:ext>
            </a:extLst>
          </p:cNvPr>
          <p:cNvSpPr txBox="1"/>
          <p:nvPr/>
        </p:nvSpPr>
        <p:spPr>
          <a:xfrm>
            <a:off x="277279" y="4474313"/>
            <a:ext cx="79343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Assuming that </a:t>
            </a:r>
            <a:r>
              <a:rPr lang="en-US" dirty="0" err="1"/>
              <a:t>v</a:t>
            </a:r>
            <a:r>
              <a:rPr lang="en-US" baseline="-25000" dirty="0" err="1"/>
              <a:t>p</a:t>
            </a:r>
            <a:r>
              <a:rPr lang="en-US" dirty="0"/>
              <a:t> is constant we can compare the virial coefficients for the excluded volume model with the results of calculations for </a:t>
            </a:r>
            <a:r>
              <a:rPr lang="en-US" i="1" dirty="0"/>
              <a:t>the hard-sphere (</a:t>
            </a:r>
            <a:r>
              <a:rPr lang="en-US" i="1" dirty="0" err="1"/>
              <a:t>hs</a:t>
            </a:r>
            <a:r>
              <a:rPr lang="en-US" i="1" dirty="0"/>
              <a:t>) gas</a:t>
            </a:r>
            <a:r>
              <a:rPr lang="en-US" dirty="0"/>
              <a:t> done over the years. The analytic calculations of the first two viral coefficients yield: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F26C9EA8-04AF-BB44-768E-2D4CFF2DEDA9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71" y="4724792"/>
            <a:ext cx="2450286" cy="466286"/>
          </a:xfrm>
          <a:prstGeom prst="rect">
            <a:avLst/>
          </a:prstGeom>
        </p:spPr>
      </p:pic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816C02AF-718E-8D9C-F2D1-4C89E483801A}"/>
              </a:ext>
            </a:extLst>
          </p:cNvPr>
          <p:cNvCxnSpPr>
            <a:cxnSpLocks/>
          </p:cNvCxnSpPr>
          <p:nvPr/>
        </p:nvCxnSpPr>
        <p:spPr>
          <a:xfrm>
            <a:off x="10856259" y="4075156"/>
            <a:ext cx="0" cy="649636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4EF535CD-AABC-39FC-8331-207E85288AA6}"/>
              </a:ext>
            </a:extLst>
          </p:cNvPr>
          <p:cNvSpPr txBox="1"/>
          <p:nvPr/>
        </p:nvSpPr>
        <p:spPr>
          <a:xfrm>
            <a:off x="519953" y="5932872"/>
            <a:ext cx="10918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Excluded volume model is not fully equivalent to hard sphere model. Attraction is important for nuclear potentials </a:t>
            </a:r>
          </a:p>
        </p:txBody>
      </p:sp>
    </p:spTree>
    <p:extLst>
      <p:ext uri="{BB962C8B-B14F-4D97-AF65-F5344CB8AC3E}">
        <p14:creationId xmlns:p14="http://schemas.microsoft.com/office/powerpoint/2010/main" val="287824764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09DF392-205A-07D0-104D-807FD8199189}"/>
              </a:ext>
            </a:extLst>
          </p:cNvPr>
          <p:cNvSpPr txBox="1"/>
          <p:nvPr/>
        </p:nvSpPr>
        <p:spPr>
          <a:xfrm>
            <a:off x="4321556" y="177188"/>
            <a:ext cx="38138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Quantum virial coefficients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6BB6BF-3622-2362-AC65-3410702E25BB}"/>
              </a:ext>
            </a:extLst>
          </p:cNvPr>
          <p:cNvSpPr txBox="1"/>
          <p:nvPr/>
        </p:nvSpPr>
        <p:spPr>
          <a:xfrm>
            <a:off x="349623" y="891552"/>
            <a:ext cx="37203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00FF"/>
                </a:solidFill>
              </a:rPr>
              <a:t>1936</a:t>
            </a:r>
            <a:r>
              <a:rPr lang="en-US" dirty="0"/>
              <a:t> Gropper,  Beth and </a:t>
            </a:r>
            <a:r>
              <a:rPr lang="en-US" dirty="0" err="1"/>
              <a:t>Uhlenbeck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26E0AF-F817-C672-7F0D-A55AEDA8162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8723" y="814357"/>
            <a:ext cx="1737143" cy="46171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3F69CBF-10F6-06DE-849D-CD2C2C7951E2}"/>
              </a:ext>
            </a:extLst>
          </p:cNvPr>
          <p:cNvSpPr txBox="1"/>
          <p:nvPr/>
        </p:nvSpPr>
        <p:spPr>
          <a:xfrm>
            <a:off x="4609843" y="860548"/>
            <a:ext cx="23961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second virial coefficient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2FA98E6-3E9E-D2E2-8B99-A8C0F33E160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9187" y="1442543"/>
            <a:ext cx="7597714" cy="141257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85243E3-FF32-CFE5-7899-B553697CD83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9135" y="1555144"/>
            <a:ext cx="772572" cy="29714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7F4D508-9DA4-9013-DB0A-5DC18C335FAB}"/>
              </a:ext>
            </a:extLst>
          </p:cNvPr>
          <p:cNvSpPr txBox="1"/>
          <p:nvPr/>
        </p:nvSpPr>
        <p:spPr>
          <a:xfrm>
            <a:off x="8753430" y="1426717"/>
            <a:ext cx="34762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scattering phase shift </a:t>
            </a:r>
            <a:r>
              <a:rPr lang="en-US" dirty="0"/>
              <a:t>as a function</a:t>
            </a:r>
          </a:p>
          <a:p>
            <a:r>
              <a:rPr lang="en-US" dirty="0"/>
              <a:t>of the center-of-mass energy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0C4936B-C07A-9213-1B34-075B23CCA5F9}"/>
              </a:ext>
            </a:extLst>
          </p:cNvPr>
          <p:cNvSpPr txBox="1"/>
          <p:nvPr/>
        </p:nvSpPr>
        <p:spPr>
          <a:xfrm>
            <a:off x="484094" y="1703716"/>
            <a:ext cx="214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type of fermions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DA29DE-4D32-DB76-ABCC-8700A41868D4}"/>
              </a:ext>
            </a:extLst>
          </p:cNvPr>
          <p:cNvSpPr txBox="1"/>
          <p:nvPr/>
        </p:nvSpPr>
        <p:spPr>
          <a:xfrm>
            <a:off x="143435" y="2241177"/>
            <a:ext cx="3094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L,S are good quantum numbers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FADDF20-1BD5-2B61-4589-117D6630E994}"/>
              </a:ext>
            </a:extLst>
          </p:cNvPr>
          <p:cNvSpPr txBox="1"/>
          <p:nvPr/>
        </p:nvSpPr>
        <p:spPr>
          <a:xfrm>
            <a:off x="7818408" y="2641741"/>
            <a:ext cx="2908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l[S] are even (S=0) or odd (S=1)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2D0481F-74F3-F188-8AF8-63C3C300A71F}"/>
              </a:ext>
            </a:extLst>
          </p:cNvPr>
          <p:cNvSpPr txBox="1"/>
          <p:nvPr/>
        </p:nvSpPr>
        <p:spPr>
          <a:xfrm>
            <a:off x="247245" y="2962834"/>
            <a:ext cx="2015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strong 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coupling</a:t>
            </a:r>
          </a:p>
          <a:p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good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q.n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B0ADA195-8DDB-4350-5776-BD362977A81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5143" y="3210241"/>
            <a:ext cx="5101714" cy="292572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69F73441-3632-EDFD-1822-A6EBD1239BA9}"/>
              </a:ext>
            </a:extLst>
          </p:cNvPr>
          <p:cNvSpPr txBox="1"/>
          <p:nvPr/>
        </p:nvSpPr>
        <p:spPr>
          <a:xfrm>
            <a:off x="143435" y="3831849"/>
            <a:ext cx="6988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Main advantage: one can calculate b</a:t>
            </a:r>
            <a:r>
              <a:rPr lang="en-US" baseline="-25000" dirty="0"/>
              <a:t>2</a:t>
            </a:r>
            <a:r>
              <a:rPr lang="en-US" dirty="0"/>
              <a:t> knowing experimental phase shifts.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Practical for low T since only several first partial waves are needed</a:t>
            </a:r>
            <a:r>
              <a:rPr lang="en-US" dirty="0"/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F10D1CBD-6A89-2D84-1968-34E1D3B7BDB0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2564" y="3905740"/>
            <a:ext cx="1618286" cy="297143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ABA7941-A4FF-DE64-F918-4DB3F6598797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9465" y="3924026"/>
            <a:ext cx="1252571" cy="27885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B0C1F8F-A5F1-1B49-5B97-9CEBFC3EB52F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7111" y="4974915"/>
            <a:ext cx="1910857" cy="27428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3FAD3B0-2CE0-11B7-48E6-EFAB2802C978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976" y="4729743"/>
            <a:ext cx="2688000" cy="685714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6E753124-FE29-B613-EF5F-B488B8618123}"/>
              </a:ext>
            </a:extLst>
          </p:cNvPr>
          <p:cNvSpPr txBox="1"/>
          <p:nvPr/>
        </p:nvSpPr>
        <p:spPr>
          <a:xfrm>
            <a:off x="7191921" y="4943662"/>
            <a:ext cx="46168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Born approximation </a:t>
            </a:r>
            <a:r>
              <a:rPr lang="en-US" dirty="0"/>
              <a:t>for scattering amplitude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A33C1EA-6C0C-9130-9476-8897F2C418AC}"/>
              </a:ext>
            </a:extLst>
          </p:cNvPr>
          <p:cNvSpPr txBox="1"/>
          <p:nvPr/>
        </p:nvSpPr>
        <p:spPr>
          <a:xfrm>
            <a:off x="247245" y="5919029"/>
            <a:ext cx="709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Difficult to go to higher temperatures. Need more and more partial waves</a:t>
            </a:r>
          </a:p>
        </p:txBody>
      </p:sp>
    </p:spTree>
    <p:extLst>
      <p:ext uri="{BB962C8B-B14F-4D97-AF65-F5344CB8AC3E}">
        <p14:creationId xmlns:p14="http://schemas.microsoft.com/office/powerpoint/2010/main" val="37341299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9F1B9ED-7EF0-4B94-98B9-D85C09E927C5}"/>
              </a:ext>
            </a:extLst>
          </p:cNvPr>
          <p:cNvSpPr txBox="1"/>
          <p:nvPr/>
        </p:nvSpPr>
        <p:spPr>
          <a:xfrm>
            <a:off x="5607041" y="5100618"/>
            <a:ext cx="55760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Born approximation does not work for nuclear potentials!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39D4FD-5A5F-1460-DE17-F4032E2B82F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825" y="430333"/>
            <a:ext cx="5078857" cy="5485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A159888-6E33-62B2-6EEC-AFDD4BBCF9BB}"/>
              </a:ext>
            </a:extLst>
          </p:cNvPr>
          <p:cNvSpPr txBox="1"/>
          <p:nvPr/>
        </p:nvSpPr>
        <p:spPr>
          <a:xfrm>
            <a:off x="591671" y="519953"/>
            <a:ext cx="4742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</a:t>
            </a:r>
            <a:r>
              <a:rPr lang="en-US" dirty="0" err="1"/>
              <a:t>Walecka</a:t>
            </a:r>
            <a:r>
              <a:rPr lang="en-US" dirty="0"/>
              <a:t> potential in the Born approximation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D0C48C3-EB84-57CD-A969-3849ED2F13B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55" y="1289571"/>
            <a:ext cx="4320001" cy="4278858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ADFB48EC-4DB1-02CA-E60A-EB370B41ADA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7469" y="3422739"/>
            <a:ext cx="4397714" cy="1325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EBE4559-DC40-4B24-B89F-69EF98640E4A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461" y="1724212"/>
            <a:ext cx="4406857" cy="93257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8EC8FE1-BC48-C6EE-5A27-05D922BEFEDF}"/>
              </a:ext>
            </a:extLst>
          </p:cNvPr>
          <p:cNvSpPr txBox="1"/>
          <p:nvPr/>
        </p:nvSpPr>
        <p:spPr>
          <a:xfrm>
            <a:off x="5844459" y="1248995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effective range expansion for scattering amplitude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2ADBF94-29C0-867D-18BC-FA01D4B5B87C}"/>
              </a:ext>
            </a:extLst>
          </p:cNvPr>
          <p:cNvSpPr txBox="1"/>
          <p:nvPr/>
        </p:nvSpPr>
        <p:spPr>
          <a:xfrm>
            <a:off x="5714033" y="2855095"/>
            <a:ext cx="29940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Nijmigen</a:t>
            </a:r>
            <a:r>
              <a:rPr lang="en-US" dirty="0"/>
              <a:t> PWA analysis ESC04: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3DD3DEE-E98A-FC5B-E909-CE26CAE4ED4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4033" y="5870883"/>
            <a:ext cx="1651809" cy="268191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3CBBD6EE-2D66-3185-410C-6979A00A23C8}"/>
              </a:ext>
            </a:extLst>
          </p:cNvPr>
          <p:cNvSpPr txBox="1"/>
          <p:nvPr/>
        </p:nvSpPr>
        <p:spPr>
          <a:xfrm>
            <a:off x="89647" y="6355341"/>
            <a:ext cx="74613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Extension for </a:t>
            </a:r>
            <a:r>
              <a:rPr lang="en-US" dirty="0">
                <a:solidFill>
                  <a:srgbClr val="0000FF"/>
                </a:solidFill>
              </a:rPr>
              <a:t>multichannel inelastic scattering </a:t>
            </a:r>
            <a:r>
              <a:rPr lang="en-US" dirty="0" err="1"/>
              <a:t>Pok</a:t>
            </a:r>
            <a:r>
              <a:rPr lang="en-US" dirty="0"/>
              <a:t> Man Lo EPJC 77 (2017) 533</a:t>
            </a:r>
          </a:p>
        </p:txBody>
      </p:sp>
    </p:spTree>
    <p:extLst>
      <p:ext uri="{BB962C8B-B14F-4D97-AF65-F5344CB8AC3E}">
        <p14:creationId xmlns:p14="http://schemas.microsoft.com/office/powerpoint/2010/main" val="3818109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235FAE0-289E-F12A-77B8-164F44C9E92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423" y="1383549"/>
            <a:ext cx="4320000" cy="4064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93E89F7-BEF3-9549-A866-A3C667B7DBBA}"/>
              </a:ext>
            </a:extLst>
          </p:cNvPr>
          <p:cNvSpPr txBox="1"/>
          <p:nvPr/>
        </p:nvSpPr>
        <p:spPr>
          <a:xfrm>
            <a:off x="484093" y="102654"/>
            <a:ext cx="770964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Second virial coefficient and its partial-wave contributions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973AF09-753F-F6F8-53A9-4E56E716A6D7}"/>
              </a:ext>
            </a:extLst>
          </p:cNvPr>
          <p:cNvSpPr txBox="1"/>
          <p:nvPr/>
        </p:nvSpPr>
        <p:spPr>
          <a:xfrm>
            <a:off x="125505" y="743101"/>
            <a:ext cx="176458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not T</a:t>
            </a:r>
            <a:r>
              <a:rPr lang="en-US" baseline="30000" dirty="0">
                <a:solidFill>
                  <a:srgbClr val="FF0000"/>
                </a:solidFill>
              </a:rPr>
              <a:t>1/2</a:t>
            </a:r>
            <a:r>
              <a:rPr lang="en-US" dirty="0">
                <a:solidFill>
                  <a:srgbClr val="FF0000"/>
                </a:solidFill>
              </a:rPr>
              <a:t> behavior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8701B44E-A2AE-FC17-D689-C038B51F0E72}"/>
              </a:ext>
            </a:extLst>
          </p:cNvPr>
          <p:cNvCxnSpPr>
            <a:stCxn id="6" idx="2"/>
          </p:cNvCxnSpPr>
          <p:nvPr/>
        </p:nvCxnSpPr>
        <p:spPr>
          <a:xfrm>
            <a:off x="1007798" y="1112433"/>
            <a:ext cx="882293" cy="8508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52967A29-A838-3B2C-7A79-6A9540A604E8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16" y="720137"/>
            <a:ext cx="1651809" cy="26819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0957CA1-49F3-D84A-9518-F998C1594F5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516" y="1266123"/>
            <a:ext cx="4896000" cy="139428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AC3EEE1-A905-C394-8E7E-8CAEEC686831}"/>
              </a:ext>
            </a:extLst>
          </p:cNvPr>
          <p:cNvSpPr txBox="1"/>
          <p:nvPr/>
        </p:nvSpPr>
        <p:spPr>
          <a:xfrm>
            <a:off x="1997668" y="3292438"/>
            <a:ext cx="3211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Horowitz, </a:t>
            </a:r>
            <a:r>
              <a:rPr lang="en-US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Schwenk</a:t>
            </a:r>
            <a: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PLB 638 (2006) 153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49908F6-A77C-A335-C73B-6043D55112AF}"/>
              </a:ext>
            </a:extLst>
          </p:cNvPr>
          <p:cNvSpPr txBox="1"/>
          <p:nvPr/>
        </p:nvSpPr>
        <p:spPr>
          <a:xfrm>
            <a:off x="5208494" y="2781758"/>
            <a:ext cx="69835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large scattering length is signal for </a:t>
            </a:r>
            <a:r>
              <a:rPr lang="en-US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quasi-bound state below threshold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648EB01-358A-7EA2-CD00-36F76727942C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3858" y="3261085"/>
            <a:ext cx="3488000" cy="123428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DF02875-68AF-121A-9AFB-83491DF70BA9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4420" y="4679377"/>
            <a:ext cx="1490286" cy="26514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ED77208-498E-2005-2D1A-5556D6510492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9114" y="4343057"/>
            <a:ext cx="1673143" cy="726857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98F99929-9C5A-5E10-1E95-C369C422CB09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3006" y="5285263"/>
            <a:ext cx="5700571" cy="324572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DE0AACA8-749C-B67F-1701-D8B52F81CA87}"/>
              </a:ext>
            </a:extLst>
          </p:cNvPr>
          <p:cNvSpPr txBox="1"/>
          <p:nvPr/>
        </p:nvSpPr>
        <p:spPr>
          <a:xfrm>
            <a:off x="484093" y="5859806"/>
            <a:ext cx="113941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quasi-bound state located close to the threshold should be very sensible to the Pauli-blocking and finite temperature effects. For densities with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dirty="0" err="1">
                <a:latin typeface="Symbol" panose="05050102010706020507" pitchFamily="18" charset="2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/|a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| the quasi-bound state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be destroyed because of the action of the Pauli blocking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Roepke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Schnell, Prog. Part.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Nucl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Phys. 42 (1999) 53]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1655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15906D-39CA-4580-ECFA-8B37558711BB}"/>
              </a:ext>
            </a:extLst>
          </p:cNvPr>
          <p:cNvSpPr txBox="1"/>
          <p:nvPr/>
        </p:nvSpPr>
        <p:spPr>
          <a:xfrm>
            <a:off x="4402239" y="186152"/>
            <a:ext cx="319831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-functional approach</a:t>
            </a:r>
          </a:p>
        </p:txBody>
      </p:sp>
      <p:pic>
        <p:nvPicPr>
          <p:cNvPr id="45" name="Picture 44">
            <a:extLst>
              <a:ext uri="{FF2B5EF4-FFF2-40B4-BE49-F238E27FC236}">
                <a16:creationId xmlns:a16="http://schemas.microsoft.com/office/drawing/2014/main" id="{DDD2B8FD-DDBA-08D2-834F-8C9ED6BEA4F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7954" y="858323"/>
            <a:ext cx="4393143" cy="786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F3D485F-BBA2-20ED-17AD-AD8175170142}"/>
              </a:ext>
            </a:extLst>
          </p:cNvPr>
          <p:cNvSpPr txBox="1"/>
          <p:nvPr/>
        </p:nvSpPr>
        <p:spPr>
          <a:xfrm>
            <a:off x="358588" y="1066800"/>
            <a:ext cx="1629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Luttinger</a:t>
            </a:r>
            <a:r>
              <a:rPr lang="en-US" dirty="0"/>
              <a:t>, Ward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4FA5FF8-09F0-EBCE-C3F6-D167EE3B396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5634" y="1644609"/>
            <a:ext cx="6198856" cy="78171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9AA7834-2EC1-18C3-DC63-42F37DCA0E24}"/>
              </a:ext>
            </a:extLst>
          </p:cNvPr>
          <p:cNvSpPr txBox="1"/>
          <p:nvPr/>
        </p:nvSpPr>
        <p:spPr>
          <a:xfrm>
            <a:off x="392025" y="1850800"/>
            <a:ext cx="41573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grand canonical potential of free fermions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65C7B40-A60B-C5A5-9ABD-C66159C3E0EA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0052" y="2654895"/>
            <a:ext cx="3826289" cy="55771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5D92B5B-432A-C7DF-2D2B-FF995AEA154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62" y="3579621"/>
            <a:ext cx="7666280" cy="78171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792ECA2A-86EC-3568-F229-0565DA4F346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9548" y="2484618"/>
            <a:ext cx="2706288" cy="75885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AA6EDF6E-43A7-6B70-CDC8-D9770F7099D0}"/>
              </a:ext>
            </a:extLst>
          </p:cNvPr>
          <p:cNvSpPr txBox="1"/>
          <p:nvPr/>
        </p:nvSpPr>
        <p:spPr>
          <a:xfrm>
            <a:off x="466164" y="2732100"/>
            <a:ext cx="21950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free spectral function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AAEAA4C-0189-F3FA-8501-16EC56610263}"/>
              </a:ext>
            </a:extLst>
          </p:cNvPr>
          <p:cNvSpPr txBox="1"/>
          <p:nvPr/>
        </p:nvSpPr>
        <p:spPr>
          <a:xfrm>
            <a:off x="7153836" y="2540882"/>
            <a:ext cx="17570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0000FF"/>
                </a:solidFill>
              </a:rPr>
              <a:t>retarded </a:t>
            </a:r>
            <a:br>
              <a:rPr lang="en-US" dirty="0">
                <a:solidFill>
                  <a:srgbClr val="0000FF"/>
                </a:solidFill>
              </a:rPr>
            </a:br>
            <a:r>
              <a:rPr lang="en-US" dirty="0">
                <a:solidFill>
                  <a:srgbClr val="0000FF"/>
                </a:solidFill>
              </a:rPr>
              <a:t>Green’s function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15CA822-91BE-0F21-0AE9-CDBFF2F8EC5F}"/>
              </a:ext>
            </a:extLst>
          </p:cNvPr>
          <p:cNvSpPr txBox="1"/>
          <p:nvPr/>
        </p:nvSpPr>
        <p:spPr>
          <a:xfrm>
            <a:off x="251290" y="3797063"/>
            <a:ext cx="35437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a system of interacting fermions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7AFC5A7-84F1-BBED-1FA0-52E64FFDD01A}"/>
              </a:ext>
            </a:extLst>
          </p:cNvPr>
          <p:cNvSpPr txBox="1"/>
          <p:nvPr/>
        </p:nvSpPr>
        <p:spPr>
          <a:xfrm>
            <a:off x="3938521" y="4357755"/>
            <a:ext cx="41257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 of the exact Green’s function G</a:t>
            </a:r>
          </a:p>
        </p:txBody>
      </p:sp>
      <p:pic>
        <p:nvPicPr>
          <p:cNvPr id="49" name="Picture 48">
            <a:extLst>
              <a:ext uri="{FF2B5EF4-FFF2-40B4-BE49-F238E27FC236}">
                <a16:creationId xmlns:a16="http://schemas.microsoft.com/office/drawing/2014/main" id="{8759AE6F-BBAF-CE65-646F-34B7C4E1B81E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4122" y="4357755"/>
            <a:ext cx="2221714" cy="3062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CA5B2CE5-6E12-BFA1-B6BD-E59692838141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062" y="4910921"/>
            <a:ext cx="425143" cy="228571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1D5DA87B-5F85-DB9A-09AA-D246C5574AFC}"/>
              </a:ext>
            </a:extLst>
          </p:cNvPr>
          <p:cNvSpPr txBox="1"/>
          <p:nvPr/>
        </p:nvSpPr>
        <p:spPr>
          <a:xfrm>
            <a:off x="4462205" y="4804743"/>
            <a:ext cx="7460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is defined as the infinite series of all closed skeleton two-particle irreducible graphs, where all lines are full Green's functions G (Matsubara sums)</a:t>
            </a:r>
          </a:p>
        </p:txBody>
      </p:sp>
      <p:pic>
        <p:nvPicPr>
          <p:cNvPr id="58" name="Picture 57">
            <a:extLst>
              <a:ext uri="{FF2B5EF4-FFF2-40B4-BE49-F238E27FC236}">
                <a16:creationId xmlns:a16="http://schemas.microsoft.com/office/drawing/2014/main" id="{F3BC3ECE-3B90-6065-F7ED-2795ACAB504C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8417" y="5501642"/>
            <a:ext cx="3190857" cy="571428"/>
          </a:xfrm>
          <a:prstGeom prst="rect">
            <a:avLst/>
          </a:prstGeom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0C2D50C9-8C81-9727-5A9D-187D927EAECB}"/>
              </a:ext>
            </a:extLst>
          </p:cNvPr>
          <p:cNvSpPr txBox="1"/>
          <p:nvPr/>
        </p:nvSpPr>
        <p:spPr>
          <a:xfrm>
            <a:off x="1796335" y="5549729"/>
            <a:ext cx="1729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Closure relation: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E479A197-5AD6-EC03-EFEF-19A4B125E706}"/>
              </a:ext>
            </a:extLst>
          </p:cNvPr>
          <p:cNvSpPr txBox="1"/>
          <p:nvPr/>
        </p:nvSpPr>
        <p:spPr>
          <a:xfrm>
            <a:off x="3955754" y="6131947"/>
            <a:ext cx="746085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Diagrammatically, this means that the expressions for the self-energies </a:t>
            </a:r>
            <a:r>
              <a:rPr lang="en-US" dirty="0">
                <a:latin typeface="Symbol" panose="05050102010706020507" pitchFamily="18" charset="2"/>
              </a:rPr>
              <a:t>S </a:t>
            </a:r>
            <a:r>
              <a:rPr lang="en-US" dirty="0"/>
              <a:t>can be obtained from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by removing one of Green's functions.</a:t>
            </a:r>
          </a:p>
        </p:txBody>
      </p:sp>
    </p:spTree>
    <p:extLst>
      <p:ext uri="{BB962C8B-B14F-4D97-AF65-F5344CB8AC3E}">
        <p14:creationId xmlns:p14="http://schemas.microsoft.com/office/powerpoint/2010/main" val="898002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9A67566-C123-7828-2EE7-E8807D15393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346" y="790017"/>
            <a:ext cx="6896000" cy="239294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BDC3A1E-CE0E-B23C-6410-0B7C88AC4F5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300" y="3429000"/>
            <a:ext cx="6595981" cy="115359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5963E88-2D82-5A28-530D-9F91183154F7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334" y="5107924"/>
            <a:ext cx="4823326" cy="1188816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07F7E240-1068-AE81-D76C-57040DE675F0}"/>
              </a:ext>
            </a:extLst>
          </p:cNvPr>
          <p:cNvSpPr txBox="1"/>
          <p:nvPr/>
        </p:nvSpPr>
        <p:spPr>
          <a:xfrm>
            <a:off x="313765" y="251012"/>
            <a:ext cx="2928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Examples of the </a:t>
            </a:r>
            <a:r>
              <a:rPr lang="en-US" dirty="0">
                <a:solidFill>
                  <a:srgbClr val="0000FF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0000FF"/>
                </a:solidFill>
              </a:rPr>
              <a:t>-functional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E7B008F-EC2E-B9A2-956C-F6B5EED22185}"/>
              </a:ext>
            </a:extLst>
          </p:cNvPr>
          <p:cNvSpPr txBox="1"/>
          <p:nvPr/>
        </p:nvSpPr>
        <p:spPr>
          <a:xfrm>
            <a:off x="627530" y="1048870"/>
            <a:ext cx="198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pair potential (===)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CF4073F-B33D-65B1-5C59-A13EACDE99BE}"/>
              </a:ext>
            </a:extLst>
          </p:cNvPr>
          <p:cNvSpPr txBox="1"/>
          <p:nvPr/>
        </p:nvSpPr>
        <p:spPr>
          <a:xfrm>
            <a:off x="496981" y="3723293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pion-nucleon-nucleon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AE57569-A5BE-FDBE-2C04-76F3EB704232}"/>
              </a:ext>
            </a:extLst>
          </p:cNvPr>
          <p:cNvSpPr txBox="1"/>
          <p:nvPr/>
        </p:nvSpPr>
        <p:spPr>
          <a:xfrm>
            <a:off x="568234" y="5396630"/>
            <a:ext cx="2327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contact </a:t>
            </a:r>
            <a:r>
              <a:rPr lang="en-US" dirty="0" err="1">
                <a:solidFill>
                  <a:srgbClr val="C00000"/>
                </a:solidFill>
                <a:latin typeface="Symbol" panose="05050102010706020507" pitchFamily="18" charset="2"/>
              </a:rPr>
              <a:t>pp</a:t>
            </a:r>
            <a:r>
              <a:rPr lang="en-US" dirty="0" err="1">
                <a:solidFill>
                  <a:srgbClr val="C00000"/>
                </a:solidFill>
              </a:rPr>
              <a:t>NN</a:t>
            </a:r>
            <a:r>
              <a:rPr lang="en-US" dirty="0">
                <a:solidFill>
                  <a:srgbClr val="C00000"/>
                </a:solidFill>
              </a:rPr>
              <a:t> coupling</a:t>
            </a:r>
          </a:p>
        </p:txBody>
      </p:sp>
    </p:spTree>
    <p:extLst>
      <p:ext uri="{BB962C8B-B14F-4D97-AF65-F5344CB8AC3E}">
        <p14:creationId xmlns:p14="http://schemas.microsoft.com/office/powerpoint/2010/main" val="38613995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634AEF-B727-8339-C9AE-D959E10A6B9D}"/>
              </a:ext>
            </a:extLst>
          </p:cNvPr>
          <p:cNvSpPr txBox="1"/>
          <p:nvPr/>
        </p:nvSpPr>
        <p:spPr>
          <a:xfrm>
            <a:off x="4410634" y="121861"/>
            <a:ext cx="37609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-derivable approximation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E13CC64-F83B-8385-5F95-839FC749185F}"/>
              </a:ext>
            </a:extLst>
          </p:cNvPr>
          <p:cNvSpPr txBox="1"/>
          <p:nvPr/>
        </p:nvSpPr>
        <p:spPr>
          <a:xfrm>
            <a:off x="2151529" y="808364"/>
            <a:ext cx="88033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 remarkable so-called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-derivable approximation scheme was suggested by </a:t>
            </a:r>
            <a:r>
              <a:rPr lang="en-US" dirty="0">
                <a:solidFill>
                  <a:srgbClr val="0000FF"/>
                </a:solidFill>
              </a:rPr>
              <a:t>Gordon </a:t>
            </a:r>
            <a:r>
              <a:rPr lang="en-US" dirty="0" err="1">
                <a:solidFill>
                  <a:srgbClr val="0000FF"/>
                </a:solidFill>
              </a:rPr>
              <a:t>Baym</a:t>
            </a:r>
            <a:r>
              <a:rPr lang="en-US" dirty="0"/>
              <a:t>, who showed that one may cut the series of diagrams in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 on any term  preserving nevertheless the thermodynamical consistency of the theory.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0ADA5D9-5302-14DA-DB44-51E03A194558}"/>
              </a:ext>
            </a:extLst>
          </p:cNvPr>
          <p:cNvSpPr txBox="1"/>
          <p:nvPr/>
        </p:nvSpPr>
        <p:spPr>
          <a:xfrm>
            <a:off x="2151529" y="1822296"/>
            <a:ext cx="9312181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 this  approximation for the `full’ Green's functions one obtains the 4-current densities and the energy-momentum tensor obeying the continuity equations. </a:t>
            </a:r>
          </a:p>
          <a:p>
            <a:r>
              <a:rPr lang="en-US" dirty="0"/>
              <a:t>Note that within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-derivable approximation scheme with even one diagram retained in the </a:t>
            </a:r>
            <a:r>
              <a:rPr lang="en-US" dirty="0">
                <a:latin typeface="Symbol" panose="05050102010706020507" pitchFamily="18" charset="2"/>
              </a:rPr>
              <a:t>F-</a:t>
            </a:r>
            <a:r>
              <a:rPr lang="en-US" dirty="0"/>
              <a:t>functional one deals with an infinite sub-series of diagrams in the perturbation theory. Therefore, the term `full’ takes the sense of the sum of this sub-series.</a:t>
            </a:r>
          </a:p>
        </p:txBody>
      </p:sp>
      <p:pic>
        <p:nvPicPr>
          <p:cNvPr id="7" name="Picture 10 1">
            <a:extLst>
              <a:ext uri="{FF2B5EF4-FFF2-40B4-BE49-F238E27FC236}">
                <a16:creationId xmlns:a16="http://schemas.microsoft.com/office/drawing/2014/main" id="{01F774E0-90F9-809A-F60F-7900AF4129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2026024" cy="2561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F28C185-8E3B-0679-195B-94B56661F2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70619" b="61414"/>
          <a:stretch/>
        </p:blipFill>
        <p:spPr>
          <a:xfrm>
            <a:off x="2991169" y="3357273"/>
            <a:ext cx="2026024" cy="92333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0769499-226A-E30D-62AC-953CF8B87683}"/>
              </a:ext>
            </a:extLst>
          </p:cNvPr>
          <p:cNvSpPr txBox="1"/>
          <p:nvPr/>
        </p:nvSpPr>
        <p:spPr>
          <a:xfrm>
            <a:off x="115958" y="3604237"/>
            <a:ext cx="287521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the pair-potential interaction</a:t>
            </a:r>
          </a:p>
        </p:txBody>
      </p:sp>
      <p:pic>
        <p:nvPicPr>
          <p:cNvPr id="11" name="Picture 10 2">
            <a:extLst>
              <a:ext uri="{FF2B5EF4-FFF2-40B4-BE49-F238E27FC236}">
                <a16:creationId xmlns:a16="http://schemas.microsoft.com/office/drawing/2014/main" id="{1B224663-99B8-FE8F-84ED-ADA9BEFC296F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6380" y="3220070"/>
            <a:ext cx="2550078" cy="911780"/>
          </a:xfrm>
          <a:prstGeom prst="rect">
            <a:avLst/>
          </a:prstGeom>
        </p:spPr>
      </p:pic>
      <p:sp>
        <p:nvSpPr>
          <p:cNvPr id="12" name="Arrow: Right 11">
            <a:extLst>
              <a:ext uri="{FF2B5EF4-FFF2-40B4-BE49-F238E27FC236}">
                <a16:creationId xmlns:a16="http://schemas.microsoft.com/office/drawing/2014/main" id="{015B094B-F0BB-FD1A-016E-2099CA16395B}"/>
              </a:ext>
            </a:extLst>
          </p:cNvPr>
          <p:cNvSpPr/>
          <p:nvPr/>
        </p:nvSpPr>
        <p:spPr>
          <a:xfrm>
            <a:off x="5226423" y="3684494"/>
            <a:ext cx="672353" cy="17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89D0D62-AE17-757D-EF86-07447EA907EB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67" y="4834541"/>
            <a:ext cx="3993600" cy="101821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BA6CCE9-533E-EFDE-3AF1-961DA6D107F7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56" y="4822656"/>
            <a:ext cx="3843049" cy="103009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26ACC917-5383-6FC2-3F18-AC3B77C31F6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276" y="5403642"/>
            <a:ext cx="3125943" cy="412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81458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33">
            <a:extLst>
              <a:ext uri="{FF2B5EF4-FFF2-40B4-BE49-F238E27FC236}">
                <a16:creationId xmlns:a16="http://schemas.microsoft.com/office/drawing/2014/main" id="{050F5DF8-6A08-92A6-F426-421B2A2B52D3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055" y="852227"/>
            <a:ext cx="5540571" cy="755809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76248DB8-870D-2117-F8E4-2A9F9CCBFB62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81" y="5027122"/>
            <a:ext cx="4918857" cy="48000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BEC8703F-202E-2622-59F8-8130C47B4C0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133" y="2252017"/>
            <a:ext cx="6730972" cy="1985828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3F075CCA-6CE3-EE26-9411-64928A1F4040}"/>
              </a:ext>
            </a:extLst>
          </p:cNvPr>
          <p:cNvSpPr txBox="1"/>
          <p:nvPr/>
        </p:nvSpPr>
        <p:spPr>
          <a:xfrm flipH="1">
            <a:off x="309741" y="4316422"/>
            <a:ext cx="5911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Spin averaged potential</a:t>
            </a:r>
            <a:endParaRPr lang="en-US" sz="2000" dirty="0">
              <a:solidFill>
                <a:srgbClr val="0000FF"/>
              </a:solidFill>
            </a:endParaRP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84E07D0-9ADC-DB93-E13A-18FCF9CC6C1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12302" y="1252890"/>
            <a:ext cx="4694187" cy="447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4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11">
            <a:extLst>
              <a:ext uri="{FF2B5EF4-FFF2-40B4-BE49-F238E27FC236}">
                <a16:creationId xmlns:a16="http://schemas.microsoft.com/office/drawing/2014/main" id="{1253DBEA-7808-F79E-5585-786C10F0D7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76" y="161927"/>
            <a:ext cx="47434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b="1">
                <a:solidFill>
                  <a:srgbClr val="0000FF"/>
                </a:solidFill>
              </a:rPr>
              <a:t>Constraint on the stiffness of nuclear EoS</a:t>
            </a:r>
          </a:p>
        </p:txBody>
      </p:sp>
      <p:sp>
        <p:nvSpPr>
          <p:cNvPr id="6149" name="Text Box 12">
            <a:extLst>
              <a:ext uri="{FF2B5EF4-FFF2-40B4-BE49-F238E27FC236}">
                <a16:creationId xmlns:a16="http://schemas.microsoft.com/office/drawing/2014/main" id="{536E9B01-25E7-00A8-178D-9841E78C995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85347" y="191255"/>
            <a:ext cx="4211637" cy="290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/>
            <a:r>
              <a:rPr lang="en-US" altLang="en-US" sz="1300"/>
              <a:t>[Danielewicz, Lacey, Lynch, Science 298, 1592 (2002)]</a:t>
            </a:r>
          </a:p>
        </p:txBody>
      </p:sp>
      <p:sp>
        <p:nvSpPr>
          <p:cNvPr id="6150" name="Text Box 13">
            <a:extLst>
              <a:ext uri="{FF2B5EF4-FFF2-40B4-BE49-F238E27FC236}">
                <a16:creationId xmlns:a16="http://schemas.microsoft.com/office/drawing/2014/main" id="{F52B3D3F-FEE9-C360-249C-34B4489CF6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3876" y="515147"/>
            <a:ext cx="57531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sz="1800" i="1" dirty="0">
                <a:latin typeface="Times New Roman" panose="02020603050405020304" pitchFamily="18" charset="0"/>
              </a:rPr>
              <a:t>directed and elliptic flow of particles in heavy-ion collisions </a:t>
            </a:r>
          </a:p>
        </p:txBody>
      </p:sp>
      <p:sp>
        <p:nvSpPr>
          <p:cNvPr id="6151" name="Text Box 14">
            <a:extLst>
              <a:ext uri="{FF2B5EF4-FFF2-40B4-BE49-F238E27FC236}">
                <a16:creationId xmlns:a16="http://schemas.microsoft.com/office/drawing/2014/main" id="{1915C608-8B67-6A6C-DF0F-63BFF63DB0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8296" y="4479339"/>
            <a:ext cx="3157538" cy="581025"/>
          </a:xfrm>
          <a:prstGeom prst="rect">
            <a:avLst/>
          </a:prstGeom>
          <a:solidFill>
            <a:srgbClr val="CC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range for the pressure of isospin </a:t>
            </a:r>
          </a:p>
          <a:p>
            <a:pPr eaLnBrk="1" hangingPunct="1"/>
            <a:r>
              <a:rPr lang="en-US" altLang="en-US" dirty="0">
                <a:solidFill>
                  <a:srgbClr val="006600"/>
                </a:solidFill>
              </a:rPr>
              <a:t>symmetrical matter at T=0</a:t>
            </a:r>
          </a:p>
        </p:txBody>
      </p:sp>
      <p:sp>
        <p:nvSpPr>
          <p:cNvPr id="6152" name="Text Box 17">
            <a:extLst>
              <a:ext uri="{FF2B5EF4-FFF2-40B4-BE49-F238E27FC236}">
                <a16:creationId xmlns:a16="http://schemas.microsoft.com/office/drawing/2014/main" id="{442340DB-B42C-550D-3C43-7E78D5ED72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7179" y="5204444"/>
            <a:ext cx="7626853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algn="ctr"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l" eaLnBrk="1" hangingPunct="1"/>
            <a:r>
              <a:rPr lang="en-US" altLang="en-US" i="1" dirty="0">
                <a:solidFill>
                  <a:srgbClr val="CC0000"/>
                </a:solidFill>
              </a:rPr>
              <a:t>maximum NS mass &gt;1.98 </a:t>
            </a:r>
            <a:r>
              <a:rPr lang="en-US" altLang="en-US" i="1" dirty="0" err="1">
                <a:solidFill>
                  <a:srgbClr val="CC0000"/>
                </a:solidFill>
              </a:rPr>
              <a:t>M</a:t>
            </a:r>
            <a:r>
              <a:rPr lang="en-US" altLang="en-US" i="1" baseline="-25000" dirty="0" err="1">
                <a:solidFill>
                  <a:srgbClr val="CC0000"/>
                </a:solidFill>
              </a:rPr>
              <a:t>sol</a:t>
            </a:r>
            <a:r>
              <a:rPr lang="en-US" altLang="en-US" i="1" baseline="-25000" dirty="0">
                <a:solidFill>
                  <a:srgbClr val="CC0000"/>
                </a:solidFill>
              </a:rPr>
              <a:t> </a:t>
            </a:r>
            <a:r>
              <a:rPr lang="en-US" altLang="en-US" i="1" dirty="0">
                <a:solidFill>
                  <a:srgbClr val="CC0000"/>
                </a:solidFill>
              </a:rPr>
              <a:t> requires stiff </a:t>
            </a:r>
            <a:r>
              <a:rPr lang="en-US" altLang="en-US" i="1" dirty="0" err="1">
                <a:solidFill>
                  <a:srgbClr val="CC0000"/>
                </a:solidFill>
              </a:rPr>
              <a:t>EoS</a:t>
            </a:r>
            <a:r>
              <a:rPr lang="en-US" altLang="en-US" i="1" dirty="0">
                <a:solidFill>
                  <a:srgbClr val="CC0000"/>
                </a:solidFill>
              </a:rPr>
              <a:t> restrict the pressure from </a:t>
            </a:r>
            <a:r>
              <a:rPr lang="en-US" altLang="en-US" i="1" dirty="0">
                <a:solidFill>
                  <a:srgbClr val="FF0000"/>
                </a:solidFill>
              </a:rPr>
              <a:t>above!</a:t>
            </a:r>
          </a:p>
        </p:txBody>
      </p:sp>
      <p:pic>
        <p:nvPicPr>
          <p:cNvPr id="6153" name="Picture 18" descr="Pawel-HIC">
            <a:extLst>
              <a:ext uri="{FF2B5EF4-FFF2-40B4-BE49-F238E27FC236}">
                <a16:creationId xmlns:a16="http://schemas.microsoft.com/office/drawing/2014/main" id="{24D83EAC-5251-FD8D-1FEF-7AC0AD794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9" y="3980362"/>
            <a:ext cx="4495800" cy="307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0598B664-A698-383E-83B3-F1952A4CE2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346" y="934452"/>
            <a:ext cx="4613275" cy="3544888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6154" name="Line 19">
            <a:extLst>
              <a:ext uri="{FF2B5EF4-FFF2-40B4-BE49-F238E27FC236}">
                <a16:creationId xmlns:a16="http://schemas.microsoft.com/office/drawing/2014/main" id="{6F54BF94-8A1D-83A9-74FF-5CA1705267AF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9573775" y="2402304"/>
            <a:ext cx="70787" cy="207703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endParaRPr lang="en-US"/>
          </a:p>
        </p:txBody>
      </p:sp>
      <p:grpSp>
        <p:nvGrpSpPr>
          <p:cNvPr id="5" name="Group 16">
            <a:extLst>
              <a:ext uri="{FF2B5EF4-FFF2-40B4-BE49-F238E27FC236}">
                <a16:creationId xmlns:a16="http://schemas.microsoft.com/office/drawing/2014/main" id="{E71B0D7A-B104-9FFA-09EE-5E1BAA091105}"/>
              </a:ext>
            </a:extLst>
          </p:cNvPr>
          <p:cNvGrpSpPr>
            <a:grpSpLocks/>
          </p:cNvGrpSpPr>
          <p:nvPr/>
        </p:nvGrpSpPr>
        <p:grpSpPr bwMode="auto">
          <a:xfrm>
            <a:off x="3827631" y="1337763"/>
            <a:ext cx="3597275" cy="1625600"/>
            <a:chOff x="182" y="2663"/>
            <a:chExt cx="2266" cy="1024"/>
          </a:xfrm>
        </p:grpSpPr>
        <p:sp>
          <p:nvSpPr>
            <p:cNvPr id="6" name="Text Box 12">
              <a:extLst>
                <a:ext uri="{FF2B5EF4-FFF2-40B4-BE49-F238E27FC236}">
                  <a16:creationId xmlns:a16="http://schemas.microsoft.com/office/drawing/2014/main" id="{91FAD382-854A-4A92-EE0B-618442789F5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663"/>
              <a:ext cx="1924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 dirty="0"/>
                <a:t>- Boltzmann kinetic equation</a:t>
              </a:r>
            </a:p>
          </p:txBody>
        </p:sp>
        <p:sp>
          <p:nvSpPr>
            <p:cNvPr id="7" name="Text Box 13">
              <a:extLst>
                <a:ext uri="{FF2B5EF4-FFF2-40B4-BE49-F238E27FC236}">
                  <a16:creationId xmlns:a16="http://schemas.microsoft.com/office/drawing/2014/main" id="{03B843EE-1CAF-3821-6B08-375E46BFD34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" y="2928"/>
              <a:ext cx="146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/>
                <a:t>- Mean-field potential</a:t>
              </a:r>
            </a:p>
          </p:txBody>
        </p:sp>
        <p:pic>
          <p:nvPicPr>
            <p:cNvPr id="8" name="Picture 14">
              <a:extLst>
                <a:ext uri="{FF2B5EF4-FFF2-40B4-BE49-F238E27FC236}">
                  <a16:creationId xmlns:a16="http://schemas.microsoft.com/office/drawing/2014/main" id="{E3120021-4DC1-2FCD-302C-58CCAE7BBF8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8" y="3216"/>
              <a:ext cx="2160" cy="22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 Box 15">
              <a:extLst>
                <a:ext uri="{FF2B5EF4-FFF2-40B4-BE49-F238E27FC236}">
                  <a16:creationId xmlns:a16="http://schemas.microsoft.com/office/drawing/2014/main" id="{A3AD5892-6DC7-4545-FF3A-EF3D3F445E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2" y="3456"/>
              <a:ext cx="2012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altLang="en-US"/>
                <a:t>fitted to directed &amp; elliptic flow</a:t>
              </a:r>
            </a:p>
          </p:txBody>
        </p:sp>
      </p:grp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0061F2BF-883B-D865-E2E8-010193C0DB3A}"/>
              </a:ext>
            </a:extLst>
          </p:cNvPr>
          <p:cNvSpPr/>
          <p:nvPr/>
        </p:nvSpPr>
        <p:spPr>
          <a:xfrm>
            <a:off x="10387263" y="1639885"/>
            <a:ext cx="201781" cy="180893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 Box 11">
            <a:extLst>
              <a:ext uri="{FF2B5EF4-FFF2-40B4-BE49-F238E27FC236}">
                <a16:creationId xmlns:a16="http://schemas.microsoft.com/office/drawing/2014/main" id="{CC188197-1CE8-9724-6BA3-D32A14F139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71808" y="5738765"/>
            <a:ext cx="4752975" cy="925512"/>
          </a:xfrm>
          <a:prstGeom prst="rect">
            <a:avLst/>
          </a:prstGeom>
          <a:noFill/>
          <a:ln w="9525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solidFill>
                  <a:srgbClr val="008000"/>
                </a:solidFill>
                <a:latin typeface="Times New Roman" panose="02020603050405020304" pitchFamily="18" charset="0"/>
              </a:rPr>
              <a:t>Hydrodynamic description of HIC to be improved</a:t>
            </a:r>
          </a:p>
          <a:p>
            <a:r>
              <a:rPr lang="en-US" altLang="en-US" i="1" dirty="0">
                <a:solidFill>
                  <a:srgbClr val="008000"/>
                </a:solidFill>
                <a:latin typeface="Times New Roman" panose="02020603050405020304" pitchFamily="18" charset="0"/>
              </a:rPr>
              <a:t>Flow pattern better studied</a:t>
            </a:r>
          </a:p>
          <a:p>
            <a:r>
              <a:rPr lang="en-US" altLang="en-US" i="1" dirty="0">
                <a:solidFill>
                  <a:srgbClr val="008000"/>
                </a:solidFill>
                <a:latin typeface="Times New Roman" panose="02020603050405020304" pitchFamily="18" charset="0"/>
              </a:rPr>
              <a:t>Viscosity to be taken into account </a:t>
            </a:r>
          </a:p>
        </p:txBody>
      </p:sp>
      <p:pic>
        <p:nvPicPr>
          <p:cNvPr id="6147" name="Picture 10" descr="Pawel-F">
            <a:extLst>
              <a:ext uri="{FF2B5EF4-FFF2-40B4-BE49-F238E27FC236}">
                <a16:creationId xmlns:a16="http://schemas.microsoft.com/office/drawing/2014/main" id="{538E6E56-982A-1275-E1E7-875182A702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190" y="889004"/>
            <a:ext cx="3429000" cy="3313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DC0C162-1910-EB12-E786-CE61E3CB6DCD}"/>
              </a:ext>
            </a:extLst>
          </p:cNvPr>
          <p:cNvSpPr txBox="1"/>
          <p:nvPr/>
        </p:nvSpPr>
        <p:spPr>
          <a:xfrm>
            <a:off x="4499412" y="312370"/>
            <a:ext cx="294343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Symbol" panose="05050102010706020507" pitchFamily="18" charset="2"/>
                <a:cs typeface="Arial" panose="020B0604020202020204" pitchFamily="34" charset="0"/>
              </a:rPr>
              <a:t>F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-derivable vs. virial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2F839C-7E4F-08BD-7DDE-6551D7133C0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084" y="1514142"/>
            <a:ext cx="5120520" cy="37212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F204ABA-78BF-2DC3-BCEF-DEB155F3E1E1}"/>
              </a:ext>
            </a:extLst>
          </p:cNvPr>
          <p:cNvSpPr txBox="1"/>
          <p:nvPr/>
        </p:nvSpPr>
        <p:spPr>
          <a:xfrm>
            <a:off x="1530611" y="3170841"/>
            <a:ext cx="825123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virial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6E9B195-67C0-7694-B6E6-D04BC4F3D90A}"/>
              </a:ext>
            </a:extLst>
          </p:cNvPr>
          <p:cNvCxnSpPr>
            <a:cxnSpLocks/>
          </p:cNvCxnSpPr>
          <p:nvPr/>
        </p:nvCxnSpPr>
        <p:spPr>
          <a:xfrm flipV="1">
            <a:off x="2038429" y="2856753"/>
            <a:ext cx="704629" cy="289375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F213CBA9-3675-E0AE-2702-65ED60A96E46}"/>
              </a:ext>
            </a:extLst>
          </p:cNvPr>
          <p:cNvCxnSpPr>
            <a:cxnSpLocks/>
            <a:stCxn id="4" idx="2"/>
          </p:cNvCxnSpPr>
          <p:nvPr/>
        </p:nvCxnSpPr>
        <p:spPr>
          <a:xfrm>
            <a:off x="1943173" y="3540173"/>
            <a:ext cx="461014" cy="468263"/>
          </a:xfrm>
          <a:prstGeom prst="straightConnector1">
            <a:avLst/>
          </a:prstGeom>
          <a:ln w="190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9340B8B9-EFB1-8AAD-56AA-9E519F0C85B9}"/>
              </a:ext>
            </a:extLst>
          </p:cNvPr>
          <p:cNvSpPr txBox="1"/>
          <p:nvPr/>
        </p:nvSpPr>
        <p:spPr>
          <a:xfrm>
            <a:off x="3656156" y="3459891"/>
            <a:ext cx="1507104" cy="33855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  <a:latin typeface="Symbol" panose="05050102010706020507" pitchFamily="18" charset="2"/>
              </a:rPr>
              <a:t>F </a:t>
            </a:r>
            <a:r>
              <a:rPr lang="en-US" sz="1600" dirty="0">
                <a:solidFill>
                  <a:srgbClr val="C00000"/>
                </a:solidFill>
              </a:rPr>
              <a:t>derivable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A69981-59DB-8AB5-A14B-A409001FD31D}"/>
              </a:ext>
            </a:extLst>
          </p:cNvPr>
          <p:cNvCxnSpPr>
            <a:cxnSpLocks/>
          </p:cNvCxnSpPr>
          <p:nvPr/>
        </p:nvCxnSpPr>
        <p:spPr>
          <a:xfrm flipH="1" flipV="1">
            <a:off x="3915052" y="3113416"/>
            <a:ext cx="301840" cy="273962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16">
            <a:extLst>
              <a:ext uri="{FF2B5EF4-FFF2-40B4-BE49-F238E27FC236}">
                <a16:creationId xmlns:a16="http://schemas.microsoft.com/office/drawing/2014/main" id="{45295ADC-E875-5EFA-3135-7DAB7A948C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2267254"/>
            <a:ext cx="5228974" cy="169232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099AE83-AE40-D0F9-C6F8-35F706116FC0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0525" y="5629219"/>
            <a:ext cx="2253714" cy="324571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3D2EE91E-2F2D-E289-7C81-0859EB839078}"/>
              </a:ext>
            </a:extLst>
          </p:cNvPr>
          <p:cNvSpPr txBox="1"/>
          <p:nvPr/>
        </p:nvSpPr>
        <p:spPr>
          <a:xfrm>
            <a:off x="5873841" y="1044642"/>
            <a:ext cx="6096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Including in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-functional diagrams of higher order the difference between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-derivable and virial approaches. Finally, for the </a:t>
            </a:r>
            <a:r>
              <a:rPr lang="en-US" dirty="0">
                <a:latin typeface="Symbol" panose="05050102010706020507" pitchFamily="18" charset="2"/>
              </a:rPr>
              <a:t>F</a:t>
            </a:r>
            <a:r>
              <a:rPr lang="en-US" dirty="0"/>
              <a:t>-functional with the infinite set of the so-called ring diagrams,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difference will </a:t>
            </a:r>
            <a:r>
              <a:rPr lang="en-US" b="1" dirty="0">
                <a:solidFill>
                  <a:srgbClr val="008000"/>
                </a:solidFill>
              </a:rPr>
              <a:t>vanish completely </a:t>
            </a:r>
            <a:r>
              <a:rPr lang="en-US" dirty="0"/>
              <a:t>since in this case the nucleon </a:t>
            </a:r>
            <a:r>
              <a:rPr lang="en-US" dirty="0">
                <a:solidFill>
                  <a:srgbClr val="C00000"/>
                </a:solidFill>
              </a:rPr>
              <a:t>self-energy will be determined by the T-matrix satisfying the Lippmann-Schwinger equation </a:t>
            </a:r>
            <a:r>
              <a:rPr lang="en-US" dirty="0"/>
              <a:t>instead of the amplitude in the Born approximation. </a:t>
            </a:r>
          </a:p>
          <a:p>
            <a:endParaRPr lang="en-US" dirty="0"/>
          </a:p>
          <a:p>
            <a:r>
              <a:rPr lang="en-US" dirty="0"/>
              <a:t>For the pair-potential interaction, all other not-ring diagrams do not contribute to the second virial coefficient, but contribute in part to the modification of the scattering amplitude in nuclear matter.</a:t>
            </a:r>
          </a:p>
        </p:txBody>
      </p:sp>
    </p:spTree>
    <p:extLst>
      <p:ext uri="{BB962C8B-B14F-4D97-AF65-F5344CB8AC3E}">
        <p14:creationId xmlns:p14="http://schemas.microsoft.com/office/powerpoint/2010/main" val="22751810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id="{44C4E7C9-E1F1-565B-7AE2-FACA571B729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5972" y="1262351"/>
            <a:ext cx="5906285" cy="1042285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B0AAFEC2-F633-684F-6BDE-7B8F3566C0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04" y="2893629"/>
            <a:ext cx="4351999" cy="755809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7B7B034-C825-40DC-D3D6-FB8715ED9BF4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6936" y="4085200"/>
            <a:ext cx="4416000" cy="557714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802AE73-BDCE-7BF2-2B07-AE7795A823F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082" y="4941230"/>
            <a:ext cx="2477714" cy="265143"/>
          </a:xfrm>
          <a:prstGeom prst="rect">
            <a:avLst/>
          </a:prstGeom>
        </p:spPr>
      </p:pic>
      <p:sp>
        <p:nvSpPr>
          <p:cNvPr id="37" name="TextBox 36">
            <a:extLst>
              <a:ext uri="{FF2B5EF4-FFF2-40B4-BE49-F238E27FC236}">
                <a16:creationId xmlns:a16="http://schemas.microsoft.com/office/drawing/2014/main" id="{8DD8190D-D211-9065-DF39-5ABBD10ED8B1}"/>
              </a:ext>
            </a:extLst>
          </p:cNvPr>
          <p:cNvSpPr txBox="1"/>
          <p:nvPr/>
        </p:nvSpPr>
        <p:spPr>
          <a:xfrm>
            <a:off x="4653301" y="295214"/>
            <a:ext cx="232146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Noether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density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1F48FA15-620E-648F-C290-86A80B402000}"/>
              </a:ext>
            </a:extLst>
          </p:cNvPr>
          <p:cNvSpPr txBox="1"/>
          <p:nvPr/>
        </p:nvSpPr>
        <p:spPr>
          <a:xfrm flipH="1">
            <a:off x="526982" y="2627697"/>
            <a:ext cx="364075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00000"/>
                </a:solidFill>
              </a:rPr>
              <a:t>Spectral density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8ED23467-3153-6B45-DA53-94AEBC8FD457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5058" y="3052618"/>
            <a:ext cx="1865143" cy="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042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Picture 30">
            <a:extLst>
              <a:ext uri="{FF2B5EF4-FFF2-40B4-BE49-F238E27FC236}">
                <a16:creationId xmlns:a16="http://schemas.microsoft.com/office/drawing/2014/main" id="{EE302B13-2065-EE0E-F962-680400DB3962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19" y="1218819"/>
            <a:ext cx="5741714" cy="781714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7393AC8-F68C-BA9C-5CD7-C17B67B095E4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5853" y="1721342"/>
            <a:ext cx="4952381" cy="677486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04DE1097-2429-6365-7BCF-771A82FB968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52" y="2663126"/>
            <a:ext cx="4571429" cy="29714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EFFB136-3D81-0E72-4F26-ECAF949E4A1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385" y="2641837"/>
            <a:ext cx="3026286" cy="329143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010015F8-0B0E-C627-8143-0112246AB40A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19" y="4439691"/>
            <a:ext cx="5865144" cy="781714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63A95564-264C-7331-6430-3E338C98DCB1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803" y="5156438"/>
            <a:ext cx="4976153" cy="677486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BD46E140-EE19-C0BD-97A9-D1E73E94FA56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9027" y="3428373"/>
            <a:ext cx="2628571" cy="534857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AEF467C2-1A6F-2E2B-2CF9-245FCE9F2B7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04" y="6012885"/>
            <a:ext cx="8726857" cy="461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8793F0F-0E61-4398-226C-A62CFE419216}"/>
              </a:ext>
            </a:extLst>
          </p:cNvPr>
          <p:cNvSpPr txBox="1"/>
          <p:nvPr/>
        </p:nvSpPr>
        <p:spPr>
          <a:xfrm>
            <a:off x="5080138" y="311193"/>
            <a:ext cx="1391728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Pressure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3E299AE-C6C1-0DDA-07F1-C0BA1E5D9C94}"/>
              </a:ext>
            </a:extLst>
          </p:cNvPr>
          <p:cNvSpPr txBox="1"/>
          <p:nvPr/>
        </p:nvSpPr>
        <p:spPr>
          <a:xfrm>
            <a:off x="323319" y="687469"/>
            <a:ext cx="91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C00000"/>
                </a:solidFill>
              </a:rPr>
              <a:t>Form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05BCBB-FE46-6E63-C4C1-627AAAC6FBE0}"/>
              </a:ext>
            </a:extLst>
          </p:cNvPr>
          <p:cNvSpPr txBox="1"/>
          <p:nvPr/>
        </p:nvSpPr>
        <p:spPr>
          <a:xfrm>
            <a:off x="323319" y="3920055"/>
            <a:ext cx="91691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u="sng" dirty="0">
                <a:solidFill>
                  <a:srgbClr val="C00000"/>
                </a:solidFill>
              </a:rPr>
              <a:t>Form 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F176D4E-26B6-54AF-FC17-5D63BBA0FDA8}"/>
              </a:ext>
            </a:extLst>
          </p:cNvPr>
          <p:cNvSpPr txBox="1"/>
          <p:nvPr/>
        </p:nvSpPr>
        <p:spPr>
          <a:xfrm>
            <a:off x="5926128" y="2601648"/>
            <a:ext cx="2003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</a:rPr>
              <a:t>Virial-like formula?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0C4A669-7819-0542-C635-A5F7DAA44379}"/>
              </a:ext>
            </a:extLst>
          </p:cNvPr>
          <p:cNvCxnSpPr/>
          <p:nvPr/>
        </p:nvCxnSpPr>
        <p:spPr>
          <a:xfrm flipH="1">
            <a:off x="5163403" y="2815988"/>
            <a:ext cx="650543" cy="0"/>
          </a:xfrm>
          <a:prstGeom prst="straightConnector1">
            <a:avLst/>
          </a:prstGeom>
          <a:ln w="28575"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49">
            <a:extLst>
              <a:ext uri="{FF2B5EF4-FFF2-40B4-BE49-F238E27FC236}">
                <a16:creationId xmlns:a16="http://schemas.microsoft.com/office/drawing/2014/main" id="{58EF7AE1-31DA-6D91-A4F1-1D544050AE9E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9775" y="3358532"/>
            <a:ext cx="1865143" cy="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77315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0A0905-6CE1-C175-EAE8-9D7F7D916C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59" y="1136783"/>
            <a:ext cx="4278857" cy="781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2C3BDD7-ACF6-60AC-015A-374F82E6450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028" y="2408605"/>
            <a:ext cx="7885713" cy="26514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B6E1EB8C-F8A3-4147-EB47-F5EB2728E8E5}"/>
              </a:ext>
            </a:extLst>
          </p:cNvPr>
          <p:cNvSpPr txBox="1"/>
          <p:nvPr/>
        </p:nvSpPr>
        <p:spPr>
          <a:xfrm>
            <a:off x="481278" y="3319379"/>
            <a:ext cx="11015601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This current follows from the first-gradient-order quantum kinetic </a:t>
            </a:r>
            <a:r>
              <a:rPr lang="en-US" sz="2000" dirty="0" err="1"/>
              <a:t>Kadanoff-Baym</a:t>
            </a:r>
            <a:r>
              <a:rPr lang="en-US" sz="2000" dirty="0"/>
              <a:t> equation written in the </a:t>
            </a:r>
            <a:r>
              <a:rPr lang="en-US" sz="2000" dirty="0" err="1"/>
              <a:t>Botermans-Malfliet</a:t>
            </a:r>
            <a:r>
              <a:rPr lang="en-US" sz="2000" dirty="0"/>
              <a:t> (BM) form valid  for the system not too far from the equilibrium. </a:t>
            </a:r>
          </a:p>
          <a:p>
            <a:endParaRPr lang="en-US" sz="2000" dirty="0"/>
          </a:p>
          <a:p>
            <a:r>
              <a:rPr lang="en-US" sz="2000" dirty="0" err="1"/>
              <a:t>Leupold</a:t>
            </a:r>
            <a:r>
              <a:rPr lang="en-US" sz="2000" dirty="0"/>
              <a:t> demonstrated that </a:t>
            </a:r>
            <a:r>
              <a:rPr lang="en-US" sz="2000" b="1" dirty="0">
                <a:solidFill>
                  <a:srgbClr val="C00000"/>
                </a:solidFill>
              </a:rPr>
              <a:t>this current is conserved  by the </a:t>
            </a:r>
            <a:r>
              <a:rPr lang="en-US" sz="2000" b="1" dirty="0" err="1">
                <a:solidFill>
                  <a:srgbClr val="C00000"/>
                </a:solidFill>
              </a:rPr>
              <a:t>Kadanoff-Baym</a:t>
            </a:r>
            <a:r>
              <a:rPr lang="en-US" sz="2000" b="1" dirty="0">
                <a:solidFill>
                  <a:srgbClr val="C00000"/>
                </a:solidFill>
              </a:rPr>
              <a:t>  kinetic equation </a:t>
            </a:r>
            <a:r>
              <a:rPr lang="en-US" sz="2000" dirty="0"/>
              <a:t>in the BM form with the local collision term (i.e. disregarding memory effects).  This form of the kinetic equation allows to construct a test-particle method, which is behind some extended numerical transport codes used for simulations of heavy-ion collisions. </a:t>
            </a:r>
          </a:p>
          <a:p>
            <a:r>
              <a:rPr lang="en-US" sz="2000" dirty="0"/>
              <a:t>Exact conservation laws allow to keep control of numerical codes.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F0C8C5A-7B30-7462-9F47-A7AFEBEFF819}"/>
              </a:ext>
            </a:extLst>
          </p:cNvPr>
          <p:cNvSpPr txBox="1"/>
          <p:nvPr/>
        </p:nvSpPr>
        <p:spPr>
          <a:xfrm>
            <a:off x="3835153" y="362591"/>
            <a:ext cx="378180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Botermans-Malfliet</a:t>
            </a:r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density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A2DD5D2-6B36-620A-A4A0-0E3FEBF8943E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512" y="1223899"/>
            <a:ext cx="1984000" cy="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291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C36AD7A-34C6-9DB4-4053-1BCEDE38A725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057" y="1181717"/>
            <a:ext cx="1805714" cy="224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9053115-0D73-C59E-DB81-72A64A36108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183" y="2472661"/>
            <a:ext cx="4429713" cy="7817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8A52C979-B351-9E40-03D8-BB61C1492E45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6859" y="2805343"/>
            <a:ext cx="4534857" cy="2377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86D12BF-10E7-544C-2952-C89DE8FBC2A3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5638" y="3814944"/>
            <a:ext cx="7329523" cy="14698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B67FAE2-D26F-2654-6E84-1946E18A77D7}"/>
              </a:ext>
            </a:extLst>
          </p:cNvPr>
          <p:cNvSpPr txBox="1"/>
          <p:nvPr/>
        </p:nvSpPr>
        <p:spPr>
          <a:xfrm>
            <a:off x="5211191" y="372216"/>
            <a:ext cx="125226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Entropy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7FE453F-54A5-DE15-42C5-F87D4D6D3E50}"/>
              </a:ext>
            </a:extLst>
          </p:cNvPr>
          <p:cNvSpPr txBox="1"/>
          <p:nvPr/>
        </p:nvSpPr>
        <p:spPr>
          <a:xfrm>
            <a:off x="2276344" y="793478"/>
            <a:ext cx="9637489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In the quantum kinetics the term S</a:t>
            </a:r>
            <a:r>
              <a:rPr lang="en-US" sz="2000" baseline="30000" dirty="0"/>
              <a:t>(loc)</a:t>
            </a:r>
            <a:r>
              <a:rPr lang="en-US" sz="2000" dirty="0"/>
              <a:t> is the purely Markovian contribution, whereas  S</a:t>
            </a:r>
            <a:r>
              <a:rPr lang="en-US" sz="2000" baseline="30000" dirty="0"/>
              <a:t>(mem)</a:t>
            </a:r>
            <a:r>
              <a:rPr lang="en-US" sz="2000" dirty="0"/>
              <a:t> is </a:t>
            </a:r>
            <a:r>
              <a:rPr lang="en-US" sz="2000" b="1" dirty="0">
                <a:solidFill>
                  <a:srgbClr val="C00000"/>
                </a:solidFill>
              </a:rPr>
              <a:t>non-Markovian (memory) term </a:t>
            </a:r>
            <a:r>
              <a:rPr lang="en-US" sz="2000" dirty="0"/>
              <a:t>appearing from gradient contributions of the diagrams with three and more vertices containing more than two time-arguments.</a:t>
            </a:r>
          </a:p>
        </p:txBody>
      </p:sp>
    </p:spTree>
    <p:extLst>
      <p:ext uri="{BB962C8B-B14F-4D97-AF65-F5344CB8AC3E}">
        <p14:creationId xmlns:p14="http://schemas.microsoft.com/office/powerpoint/2010/main" val="20237288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44FE98F-D5DD-B430-A679-23841B37807A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7" y="817057"/>
            <a:ext cx="4717714" cy="5394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8788EE7-0191-5D1C-D709-1B01BB10043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07" y="1438459"/>
            <a:ext cx="6290282" cy="7817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5960F18-1308-46BE-52F0-7A7574EDE7AD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464" y="2255809"/>
            <a:ext cx="4672000" cy="78171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C71B2A5-40E7-E9DE-A6A8-15539A83EB57}"/>
              </a:ext>
            </a:extLst>
          </p:cNvPr>
          <p:cNvSpPr txBox="1"/>
          <p:nvPr/>
        </p:nvSpPr>
        <p:spPr>
          <a:xfrm>
            <a:off x="5153440" y="172268"/>
            <a:ext cx="1141659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Energy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D237699-8F71-22F4-6C12-083E7EF566DD}"/>
              </a:ext>
            </a:extLst>
          </p:cNvPr>
          <p:cNvSpPr txBox="1"/>
          <p:nvPr/>
        </p:nvSpPr>
        <p:spPr>
          <a:xfrm>
            <a:off x="7488097" y="2020118"/>
            <a:ext cx="38019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For T=0 </a:t>
            </a:r>
            <a:r>
              <a:rPr lang="en-US" sz="2000" b="1" dirty="0" err="1">
                <a:solidFill>
                  <a:srgbClr val="C00000"/>
                </a:solidFill>
              </a:rPr>
              <a:t>Galitski</a:t>
            </a:r>
            <a:r>
              <a:rPr lang="en-US" sz="2000" b="1" dirty="0">
                <a:solidFill>
                  <a:srgbClr val="C00000"/>
                </a:solidFill>
              </a:rPr>
              <a:t>-Migdal formula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9CD712-FFB0-43D5-8295-BE1EC3589749}"/>
              </a:ext>
            </a:extLst>
          </p:cNvPr>
          <p:cNvSpPr txBox="1"/>
          <p:nvPr/>
        </p:nvSpPr>
        <p:spPr>
          <a:xfrm>
            <a:off x="393031" y="3282048"/>
            <a:ext cx="11405937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It is remarkable that </a:t>
            </a:r>
            <a:r>
              <a:rPr lang="en-US" sz="2000" b="1" dirty="0">
                <a:solidFill>
                  <a:srgbClr val="FF0000"/>
                </a:solidFill>
              </a:rPr>
              <a:t>the energy </a:t>
            </a:r>
            <a:r>
              <a:rPr lang="en-US" sz="2000" b="1" dirty="0">
                <a:solidFill>
                  <a:srgbClr val="C00000"/>
                </a:solidFill>
              </a:rPr>
              <a:t>can be calculated using </a:t>
            </a:r>
            <a:r>
              <a:rPr lang="en-US" sz="2000" b="1" dirty="0">
                <a:solidFill>
                  <a:srgbClr val="FF0000"/>
                </a:solidFill>
              </a:rPr>
              <a:t>only the spectral density of the fermions</a:t>
            </a:r>
            <a:r>
              <a:rPr lang="en-US" sz="2000" b="1" dirty="0">
                <a:solidFill>
                  <a:srgbClr val="C00000"/>
                </a:solidFill>
              </a:rPr>
              <a:t>, whereas to calculate the entropy and the pressure  using the finite number of diagrams in the </a:t>
            </a:r>
            <a:r>
              <a:rPr lang="en-US" sz="2000" b="1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sz="2000" b="1" dirty="0">
                <a:solidFill>
                  <a:srgbClr val="C00000"/>
                </a:solidFill>
              </a:rPr>
              <a:t>-derivable approach, in general case one needs to evaluate the </a:t>
            </a:r>
            <a:r>
              <a:rPr lang="en-US" sz="2000" b="1" dirty="0">
                <a:solidFill>
                  <a:srgbClr val="008000"/>
                </a:solidFill>
                <a:latin typeface="Symbol" panose="05050102010706020507" pitchFamily="18" charset="2"/>
              </a:rPr>
              <a:t>F</a:t>
            </a:r>
            <a:r>
              <a:rPr lang="en-US" sz="2000" b="1" dirty="0">
                <a:solidFill>
                  <a:srgbClr val="008000"/>
                </a:solidFill>
              </a:rPr>
              <a:t>-functional explicitly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</a:p>
          <a:p>
            <a:endParaRPr lang="en-US" sz="2000" dirty="0"/>
          </a:p>
          <a:p>
            <a:r>
              <a:rPr lang="en-US" sz="2000" dirty="0"/>
              <a:t>This peculiarity of the expression for energy is used to calculate the energy of the fermionic system when some specific approximation for the fermion self-energy is assumed, e.g., G-matrix and T-matrix approximations. </a:t>
            </a:r>
          </a:p>
          <a:p>
            <a:r>
              <a:rPr lang="en-US" sz="2000" dirty="0"/>
              <a:t>However, equation for the energy is derived here for a spatial-derivative dependent </a:t>
            </a:r>
            <a:r>
              <a:rPr lang="en-US" sz="2000" dirty="0">
                <a:solidFill>
                  <a:srgbClr val="C00000"/>
                </a:solidFill>
              </a:rPr>
              <a:t>pair-potential</a:t>
            </a:r>
            <a:r>
              <a:rPr lang="en-US" sz="2000" dirty="0"/>
              <a:t> interaction among fermions. 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Such interaction does not allow for retardation effects (frequency or time dependence of interaction).</a:t>
            </a:r>
          </a:p>
        </p:txBody>
      </p:sp>
    </p:spTree>
    <p:extLst>
      <p:ext uri="{BB962C8B-B14F-4D97-AF65-F5344CB8AC3E}">
        <p14:creationId xmlns:p14="http://schemas.microsoft.com/office/powerpoint/2010/main" val="18121179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FA8A505-2967-397D-C6C2-DB5CE2EBE86E}"/>
              </a:ext>
            </a:extLst>
          </p:cNvPr>
          <p:cNvSpPr txBox="1"/>
          <p:nvPr/>
        </p:nvSpPr>
        <p:spPr>
          <a:xfrm>
            <a:off x="259307" y="236393"/>
            <a:ext cx="1025401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Spectral functions for system of two species of fermions interacting via a scalar boson.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E5B0E9-9966-2A13-751D-4086FC9B7C0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40" y="908045"/>
            <a:ext cx="2326857" cy="26971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A67A590-A794-596F-A1C5-077AE37FE6F5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420" y="944616"/>
            <a:ext cx="3931428" cy="23314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5A2C6B4-F045-BDE9-13D2-191AEE90ACB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84140" y="595560"/>
            <a:ext cx="3791861" cy="17488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6223CC6-E468-FC1C-18DA-59A51FB9D2C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3506" y="1366783"/>
            <a:ext cx="3676648" cy="7210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3260830-7236-D861-A2A3-E433B812705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3779" y="2206939"/>
            <a:ext cx="5033089" cy="401083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5CE0F49F-05B2-3B2F-4D33-236488689B6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83491" y="2131424"/>
            <a:ext cx="5281938" cy="397868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C3F5A16-B3FF-5751-2C24-A35FF0594C83}"/>
              </a:ext>
            </a:extLst>
          </p:cNvPr>
          <p:cNvSpPr txBox="1"/>
          <p:nvPr/>
        </p:nvSpPr>
        <p:spPr>
          <a:xfrm flipH="1">
            <a:off x="3050323" y="6316779"/>
            <a:ext cx="33525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</a:rPr>
              <a:t>A</a:t>
            </a:r>
            <a:r>
              <a:rPr lang="en-US" baseline="-25000" dirty="0" err="1">
                <a:solidFill>
                  <a:srgbClr val="C00000"/>
                </a:solidFill>
              </a:rPr>
              <a:t>s,f</a:t>
            </a:r>
            <a:r>
              <a:rPr lang="en-US" dirty="0">
                <a:solidFill>
                  <a:srgbClr val="C00000"/>
                </a:solidFill>
              </a:rPr>
              <a:t> is much sharper than </a:t>
            </a:r>
            <a:r>
              <a:rPr lang="en-US" dirty="0" err="1">
                <a:solidFill>
                  <a:srgbClr val="C00000"/>
                </a:solidFill>
              </a:rPr>
              <a:t>A</a:t>
            </a:r>
            <a:r>
              <a:rPr lang="en-US" baseline="-25000" dirty="0" err="1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 and B</a:t>
            </a:r>
            <a:r>
              <a:rPr lang="en-US" baseline="-25000" dirty="0">
                <a:solidFill>
                  <a:srgbClr val="C00000"/>
                </a:solidFill>
              </a:rPr>
              <a:t>f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B08A522-DD26-F482-7E2A-34649244D31A}"/>
              </a:ext>
            </a:extLst>
          </p:cNvPr>
          <p:cNvSpPr txBox="1"/>
          <p:nvPr/>
        </p:nvSpPr>
        <p:spPr>
          <a:xfrm>
            <a:off x="6578220" y="6316779"/>
            <a:ext cx="32229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B</a:t>
            </a:r>
            <a:r>
              <a:rPr lang="en-US" baseline="-25000" dirty="0">
                <a:solidFill>
                  <a:srgbClr val="C00000"/>
                </a:solidFill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 has a threshold enhancement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91FD46-CD21-52FC-13C3-30144FF083EC}"/>
              </a:ext>
            </a:extLst>
          </p:cNvPr>
          <p:cNvSpPr txBox="1"/>
          <p:nvPr/>
        </p:nvSpPr>
        <p:spPr>
          <a:xfrm>
            <a:off x="4176347" y="2448798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1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1434E47-85ED-216A-BCD5-E0D4B471F71C}"/>
              </a:ext>
            </a:extLst>
          </p:cNvPr>
          <p:cNvSpPr txBox="1"/>
          <p:nvPr/>
        </p:nvSpPr>
        <p:spPr>
          <a:xfrm>
            <a:off x="10160890" y="2457343"/>
            <a:ext cx="7938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42834766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534D1B6-1301-0DC0-5B2C-51F47F89AB82}"/>
              </a:ext>
            </a:extLst>
          </p:cNvPr>
          <p:cNvSpPr txBox="1"/>
          <p:nvPr/>
        </p:nvSpPr>
        <p:spPr>
          <a:xfrm>
            <a:off x="4930588" y="295835"/>
            <a:ext cx="172515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E98B6C-9E25-99D6-FBD0-56282A791685}"/>
              </a:ext>
            </a:extLst>
          </p:cNvPr>
          <p:cNvSpPr txBox="1"/>
          <p:nvPr/>
        </p:nvSpPr>
        <p:spPr>
          <a:xfrm>
            <a:off x="1297941" y="1257762"/>
            <a:ext cx="86035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Neutron star physics and HIC physics give constraints on the hadronic equation of state</a:t>
            </a:r>
          </a:p>
          <a:p>
            <a:r>
              <a:rPr lang="en-US" dirty="0"/>
              <a:t>     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measurements are important  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mean-field potentials, stiffness of the </a:t>
            </a:r>
            <a:r>
              <a:rPr lang="en-US" dirty="0" err="1">
                <a:solidFill>
                  <a:schemeClr val="accent6">
                    <a:lumMod val="75000"/>
                  </a:schemeClr>
                </a:solidFill>
              </a:rPr>
              <a:t>EoS</a:t>
            </a:r>
            <a:endParaRPr lang="en-US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1CD1C6-B13B-039D-0DA1-38726BABC416}"/>
              </a:ext>
            </a:extLst>
          </p:cNvPr>
          <p:cNvSpPr txBox="1"/>
          <p:nvPr/>
        </p:nvSpPr>
        <p:spPr>
          <a:xfrm>
            <a:off x="1297941" y="2265846"/>
            <a:ext cx="985943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</a:rPr>
              <a:t>Virial approach</a:t>
            </a:r>
            <a:r>
              <a:rPr lang="en-US" dirty="0"/>
              <a:t>. </a:t>
            </a:r>
            <a:r>
              <a:rPr lang="en-US" dirty="0">
                <a:solidFill>
                  <a:srgbClr val="C00000"/>
                </a:solidFill>
              </a:rPr>
              <a:t>Second virial coefficient from </a:t>
            </a:r>
            <a:r>
              <a:rPr lang="en-US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microscopic particle interaction </a:t>
            </a:r>
            <a:r>
              <a:rPr lang="en-US" dirty="0">
                <a:solidFill>
                  <a:srgbClr val="C00000"/>
                </a:solidFill>
              </a:rPr>
              <a:t>(classical, high T limit)</a:t>
            </a:r>
            <a:br>
              <a:rPr lang="en-US" dirty="0">
                <a:solidFill>
                  <a:srgbClr val="C00000"/>
                </a:solidFill>
              </a:rPr>
            </a:br>
            <a:r>
              <a:rPr lang="en-US" dirty="0">
                <a:solidFill>
                  <a:srgbClr val="C00000"/>
                </a:solidFill>
              </a:rPr>
              <a:t>or </a:t>
            </a:r>
            <a:r>
              <a:rPr lang="en-US" i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scattering phase shifts </a:t>
            </a:r>
            <a:r>
              <a:rPr lang="en-US" dirty="0">
                <a:solidFill>
                  <a:srgbClr val="C00000"/>
                </a:solidFill>
              </a:rPr>
              <a:t>(quantum, important for low T)</a:t>
            </a:r>
          </a:p>
          <a:p>
            <a:endParaRPr lang="en-US" dirty="0"/>
          </a:p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      in-medium effects (Pauli blocking) may reduce the applicability of this approach to very low densities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5525ECD-11F8-16F4-1753-492CA9FC1F4A}"/>
              </a:ext>
            </a:extLst>
          </p:cNvPr>
          <p:cNvSpPr txBox="1"/>
          <p:nvPr/>
        </p:nvSpPr>
        <p:spPr>
          <a:xfrm>
            <a:off x="1297941" y="3801168"/>
            <a:ext cx="803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C00000"/>
                </a:solidFill>
                <a:latin typeface="Symbol" panose="05050102010706020507" pitchFamily="18" charset="2"/>
              </a:rPr>
              <a:t>F</a:t>
            </a:r>
            <a:r>
              <a:rPr lang="en-US" dirty="0">
                <a:solidFill>
                  <a:srgbClr val="C00000"/>
                </a:solidFill>
              </a:rPr>
              <a:t> derivable approach gives consistent non-perturbative description </a:t>
            </a:r>
            <a:br>
              <a:rPr lang="en-US" dirty="0"/>
            </a:br>
            <a:r>
              <a:rPr lang="en-US" dirty="0"/>
              <a:t>                                                   </a:t>
            </a:r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(but complicated if one goes beyond first  diagrams</a:t>
            </a:r>
            <a:r>
              <a:rPr lang="en-US" dirty="0"/>
              <a:t>)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72E5A425-5321-2DD5-FB2E-B22059663AC2}"/>
              </a:ext>
            </a:extLst>
          </p:cNvPr>
          <p:cNvCxnSpPr/>
          <p:nvPr/>
        </p:nvCxnSpPr>
        <p:spPr>
          <a:xfrm>
            <a:off x="5011271" y="1721223"/>
            <a:ext cx="600635" cy="0"/>
          </a:xfrm>
          <a:prstGeom prst="straightConnector1">
            <a:avLst/>
          </a:prstGeom>
          <a:ln w="28575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90188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23" name="Text Box 71">
            <a:extLst>
              <a:ext uri="{FF2B5EF4-FFF2-40B4-BE49-F238E27FC236}">
                <a16:creationId xmlns:a16="http://schemas.microsoft.com/office/drawing/2014/main" id="{4D8842D1-B006-E910-E0FD-4B55B2B326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82999" y="97368"/>
            <a:ext cx="390042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Infinite nuclear matter (T=0)</a:t>
            </a:r>
          </a:p>
        </p:txBody>
      </p:sp>
      <p:sp>
        <p:nvSpPr>
          <p:cNvPr id="23624" name="Text Box 72 1">
            <a:extLst>
              <a:ext uri="{FF2B5EF4-FFF2-40B4-BE49-F238E27FC236}">
                <a16:creationId xmlns:a16="http://schemas.microsoft.com/office/drawing/2014/main" id="{29E53491-6296-3C2B-4F77-BF9D56390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874" y="4491756"/>
            <a:ext cx="343978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8000"/>
                </a:solidFill>
                <a:latin typeface="Times New Roman" panose="02020603050405020304" pitchFamily="18" charset="0"/>
              </a:rPr>
              <a:t>Correlations among parameters</a:t>
            </a:r>
          </a:p>
        </p:txBody>
      </p:sp>
      <p:sp>
        <p:nvSpPr>
          <p:cNvPr id="23626" name="Text Box 74">
            <a:extLst>
              <a:ext uri="{FF2B5EF4-FFF2-40B4-BE49-F238E27FC236}">
                <a16:creationId xmlns:a16="http://schemas.microsoft.com/office/drawing/2014/main" id="{32CAA378-F55F-4A70-3CB5-9E925C62F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7790" y="5026340"/>
            <a:ext cx="431836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i="1" dirty="0">
                <a:latin typeface="Times New Roman" panose="02020603050405020304" pitchFamily="18" charset="0"/>
              </a:rPr>
              <a:t>n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i="1" dirty="0">
                <a:latin typeface="Times New Roman" panose="02020603050405020304" pitchFamily="18" charset="0"/>
              </a:rPr>
              <a:t> vs E</a:t>
            </a:r>
            <a:r>
              <a:rPr lang="en-US" altLang="en-US" i="1" baseline="-25000" dirty="0">
                <a:latin typeface="Times New Roman" panose="02020603050405020304" pitchFamily="18" charset="0"/>
              </a:rPr>
              <a:t>0</a:t>
            </a:r>
            <a:r>
              <a:rPr lang="en-US" altLang="en-US" i="1" dirty="0">
                <a:latin typeface="Times New Roman" panose="02020603050405020304" pitchFamily="18" charset="0"/>
              </a:rPr>
              <a:t> –</a:t>
            </a:r>
            <a:r>
              <a:rPr lang="en-US" altLang="en-US" i="1" dirty="0" err="1">
                <a:latin typeface="Times New Roman" panose="02020603050405020304" pitchFamily="18" charset="0"/>
              </a:rPr>
              <a:t>Coester</a:t>
            </a:r>
            <a:r>
              <a:rPr lang="en-US" altLang="en-US" i="1" dirty="0">
                <a:latin typeface="Times New Roman" panose="02020603050405020304" pitchFamily="18" charset="0"/>
              </a:rPr>
              <a:t> line problem: role of TNF, </a:t>
            </a:r>
            <a:br>
              <a:rPr lang="en-US" altLang="en-US" i="1" dirty="0">
                <a:latin typeface="Times New Roman" panose="02020603050405020304" pitchFamily="18" charset="0"/>
              </a:rPr>
            </a:br>
            <a:r>
              <a:rPr lang="en-US" altLang="en-US" i="1" dirty="0">
                <a:latin typeface="Times New Roman" panose="02020603050405020304" pitchFamily="18" charset="0"/>
              </a:rPr>
              <a:t>relativistic effects, chiral forces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A0C17D0-C561-F8C3-C061-7A4E4C0FA32F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102" y="703570"/>
            <a:ext cx="832000" cy="23771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12CC2E5-F880-7C82-44B6-2FD8FF72D870}"/>
              </a:ext>
            </a:extLst>
          </p:cNvPr>
          <p:cNvSpPr txBox="1"/>
          <p:nvPr/>
        </p:nvSpPr>
        <p:spPr>
          <a:xfrm>
            <a:off x="127639" y="601345"/>
            <a:ext cx="5606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density as function of proton and neutron density:</a:t>
            </a:r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BE8924C4-67DE-36A4-741C-0043A1356023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91" y="1112499"/>
            <a:ext cx="2409143" cy="22857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776A3F8-BFA0-A526-747F-A56CC9FBF342}"/>
              </a:ext>
            </a:extLst>
          </p:cNvPr>
          <p:cNvSpPr txBox="1"/>
          <p:nvPr/>
        </p:nvSpPr>
        <p:spPr>
          <a:xfrm>
            <a:off x="113212" y="1056063"/>
            <a:ext cx="2821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binding energy per nucleon: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D9EE8AEB-A3E5-6B0B-859F-2247EDE0CE6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2598" y="1519308"/>
            <a:ext cx="1609142" cy="5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EED9879-146C-35E9-E82F-D073948E60FD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999" y="1508494"/>
            <a:ext cx="1554285" cy="512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C396EE8-932A-49A3-9A19-DCB46E1C85F5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548" y="1461804"/>
            <a:ext cx="3478857" cy="480000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F629F69-4BF4-E40A-13FC-5E86656CA1A2}"/>
              </a:ext>
            </a:extLst>
          </p:cNvPr>
          <p:cNvSpPr txBox="1"/>
          <p:nvPr/>
        </p:nvSpPr>
        <p:spPr>
          <a:xfrm>
            <a:off x="6037864" y="1523698"/>
            <a:ext cx="10554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B6C3B87D-72CC-08F6-FE12-5E90ABA651FD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1982" y="1160923"/>
            <a:ext cx="1156571" cy="20114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E1468593-14E4-1A15-F6A8-1F4DDA66E8CE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0726" y="1142637"/>
            <a:ext cx="886856" cy="23771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DB16D47-31ED-34DE-2629-46223034DFDD}"/>
              </a:ext>
            </a:extLst>
          </p:cNvPr>
          <p:cNvSpPr txBox="1"/>
          <p:nvPr/>
        </p:nvSpPr>
        <p:spPr>
          <a:xfrm>
            <a:off x="141007" y="1615270"/>
            <a:ext cx="20680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chemical potentials: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ED89263-7EC8-3C48-A08C-5459FE427697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874" y="2742095"/>
            <a:ext cx="3556571" cy="251429"/>
          </a:xfrm>
          <a:prstGeom prst="rect">
            <a:avLst/>
          </a:prstGeom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745C67E7-273F-292C-6CAC-2DA605043941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958" y="3137935"/>
            <a:ext cx="4635428" cy="118857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B8F02F55-F2B9-7B90-83D1-1F789CF1FD2C}"/>
              </a:ext>
            </a:extLst>
          </p:cNvPr>
          <p:cNvSpPr txBox="1"/>
          <p:nvPr/>
        </p:nvSpPr>
        <p:spPr>
          <a:xfrm>
            <a:off x="246306" y="2241540"/>
            <a:ext cx="24027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low-density parameters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54E9FBF-B443-916F-1642-661A8E327FA9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48" y="2771591"/>
            <a:ext cx="4278857" cy="26514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3CCD079-6928-5CD7-BB61-E7F35DA82472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498" y="3137935"/>
            <a:ext cx="3172572" cy="548571"/>
          </a:xfrm>
          <a:prstGeom prst="rect">
            <a:avLst/>
          </a:prstGeom>
        </p:spPr>
      </p:pic>
      <p:sp>
        <p:nvSpPr>
          <p:cNvPr id="34" name="Text Box 72 2">
            <a:extLst>
              <a:ext uri="{FF2B5EF4-FFF2-40B4-BE49-F238E27FC236}">
                <a16:creationId xmlns:a16="http://schemas.microsoft.com/office/drawing/2014/main" id="{3377E9AB-5753-A2AC-5001-CE69BA1892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101" y="5682479"/>
            <a:ext cx="190949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en-US" i="1" dirty="0">
                <a:solidFill>
                  <a:srgbClr val="008000"/>
                </a:solidFill>
                <a:latin typeface="Times New Roman" panose="02020603050405020304" pitchFamily="18" charset="0"/>
              </a:rPr>
              <a:t>Stiffness of </a:t>
            </a:r>
            <a:r>
              <a:rPr lang="en-US" altLang="en-US" i="1" dirty="0" err="1">
                <a:solidFill>
                  <a:srgbClr val="008000"/>
                </a:solidFill>
                <a:latin typeface="Times New Roman" panose="02020603050405020304" pitchFamily="18" charset="0"/>
              </a:rPr>
              <a:t>EoS</a:t>
            </a:r>
            <a:endParaRPr lang="en-US" altLang="en-US" i="1" dirty="0">
              <a:solidFill>
                <a:srgbClr val="008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4C6FABE-D886-DD7C-28BF-CFA0C6D1627E}"/>
              </a:ext>
            </a:extLst>
          </p:cNvPr>
          <p:cNvSpPr txBox="1"/>
          <p:nvPr/>
        </p:nvSpPr>
        <p:spPr>
          <a:xfrm>
            <a:off x="5347498" y="1030520"/>
            <a:ext cx="7795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5A67939-567C-46F8-3B0F-95C4860CE84D}"/>
              </a:ext>
            </a:extLst>
          </p:cNvPr>
          <p:cNvSpPr txBox="1"/>
          <p:nvPr/>
        </p:nvSpPr>
        <p:spPr>
          <a:xfrm>
            <a:off x="7491662" y="1042118"/>
            <a:ext cx="13958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total density,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8CA68EA-8FFC-CD99-F8F5-8811A7206310}"/>
              </a:ext>
            </a:extLst>
          </p:cNvPr>
          <p:cNvSpPr txBox="1"/>
          <p:nvPr/>
        </p:nvSpPr>
        <p:spPr>
          <a:xfrm>
            <a:off x="9944448" y="1056063"/>
            <a:ext cx="16038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proton fraction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E7F8592-978E-4EA8-7D12-0BF66FDA868F}"/>
              </a:ext>
            </a:extLst>
          </p:cNvPr>
          <p:cNvSpPr txBox="1"/>
          <p:nvPr/>
        </p:nvSpPr>
        <p:spPr>
          <a:xfrm>
            <a:off x="246306" y="6071989"/>
            <a:ext cx="27729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frequently characterized by 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compressibility modulus K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39DE54B3-7AD4-716B-566C-ECB30DF10696}"/>
              </a:ext>
            </a:extLst>
          </p:cNvPr>
          <p:cNvSpPr txBox="1"/>
          <p:nvPr/>
        </p:nvSpPr>
        <p:spPr>
          <a:xfrm>
            <a:off x="5232253" y="2256080"/>
            <a:ext cx="67134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 density dependence induces correlation among parameters</a:t>
            </a:r>
          </a:p>
        </p:txBody>
      </p:sp>
      <p:pic>
        <p:nvPicPr>
          <p:cNvPr id="53" name="Picture 34">
            <a:extLst>
              <a:ext uri="{FF2B5EF4-FFF2-40B4-BE49-F238E27FC236}">
                <a16:creationId xmlns:a16="http://schemas.microsoft.com/office/drawing/2014/main" id="{BFE91227-5CE6-4302-31A0-6CEE5FBF3C19}"/>
              </a:ext>
            </a:extLst>
          </p:cNvPr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1471" y="3312309"/>
            <a:ext cx="3172571" cy="3141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808080">
                      <a:alpha val="50000"/>
                    </a:srgbClr>
                  </a:outerShdw>
                </a:effectLst>
              </a14:hiddenEffects>
            </a:ext>
          </a:extLst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1DF8F8BC-8ACB-466A-FC0B-387797BDF83F}"/>
              </a:ext>
            </a:extLst>
          </p:cNvPr>
          <p:cNvSpPr txBox="1"/>
          <p:nvPr/>
        </p:nvSpPr>
        <p:spPr>
          <a:xfrm>
            <a:off x="9272659" y="3694439"/>
            <a:ext cx="1055097" cy="55399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too rapid</a:t>
            </a:r>
          </a:p>
          <a:p>
            <a:r>
              <a:rPr lang="en-US" sz="15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NS cooling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0E29A42-2EF9-9E00-85D8-9AEDD4605A2D}"/>
              </a:ext>
            </a:extLst>
          </p:cNvPr>
          <p:cNvSpPr txBox="1"/>
          <p:nvPr/>
        </p:nvSpPr>
        <p:spPr>
          <a:xfrm>
            <a:off x="5265206" y="3787707"/>
            <a:ext cx="317257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Taking L, J,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sym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from models fitted to empirical data we see that this relation works and obtain parameters C</a:t>
            </a:r>
            <a:r>
              <a:rPr lang="en-US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i="1" dirty="0">
                <a:latin typeface="Symbol" panose="05050102010706020507" pitchFamily="18" charset="2"/>
                <a:cs typeface="Times New Roman" panose="02020603050405020304" pitchFamily="18" charset="0"/>
              </a:rPr>
              <a:t>g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id="{82268B68-3616-F07F-5CF0-0752F21BD729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1491" y="5227664"/>
            <a:ext cx="3026286" cy="470857"/>
          </a:xfrm>
          <a:prstGeom prst="rect">
            <a:avLst/>
          </a:prstGeom>
        </p:spPr>
      </p:pic>
      <p:pic>
        <p:nvPicPr>
          <p:cNvPr id="59" name="Picture 58">
            <a:extLst>
              <a:ext uri="{FF2B5EF4-FFF2-40B4-BE49-F238E27FC236}">
                <a16:creationId xmlns:a16="http://schemas.microsoft.com/office/drawing/2014/main" id="{DD50B7C5-4680-59B2-C6AE-8FBEE1345064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641" y="6094236"/>
            <a:ext cx="2916571" cy="47085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D0DFB9DB-EBF7-F126-E770-90310B8E997D}"/>
              </a:ext>
            </a:extLst>
          </p:cNvPr>
          <p:cNvSpPr txBox="1"/>
          <p:nvPr/>
        </p:nvSpPr>
        <p:spPr>
          <a:xfrm>
            <a:off x="5317509" y="4980173"/>
            <a:ext cx="6751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RMF: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7DCB93D-EEDD-4195-1175-62460A537715}"/>
              </a:ext>
            </a:extLst>
          </p:cNvPr>
          <p:cNvSpPr txBox="1"/>
          <p:nvPr/>
        </p:nvSpPr>
        <p:spPr>
          <a:xfrm>
            <a:off x="5328638" y="5792957"/>
            <a:ext cx="8787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Skyrme</a:t>
            </a:r>
            <a:endParaRPr lang="en-US" dirty="0"/>
          </a:p>
        </p:txBody>
      </p:sp>
      <p:pic>
        <p:nvPicPr>
          <p:cNvPr id="23553" name="Picture 23552">
            <a:extLst>
              <a:ext uri="{FF2B5EF4-FFF2-40B4-BE49-F238E27FC236}">
                <a16:creationId xmlns:a16="http://schemas.microsoft.com/office/drawing/2014/main" id="{20DE9B4E-7EFD-E144-F85E-66FD656B12B7}"/>
              </a:ext>
            </a:extLst>
          </p:cNvPr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647" y="5792957"/>
            <a:ext cx="1909638" cy="14262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4C80762-AC74-6AF5-D361-7523C4338619}"/>
              </a:ext>
            </a:extLst>
          </p:cNvPr>
          <p:cNvSpPr txBox="1"/>
          <p:nvPr/>
        </p:nvSpPr>
        <p:spPr>
          <a:xfrm>
            <a:off x="3039980" y="168442"/>
            <a:ext cx="5227713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Model approaches to the nuclear </a:t>
            </a:r>
            <a:r>
              <a:rPr lang="en-US" sz="22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EoS</a:t>
            </a:r>
            <a:endParaRPr 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5D81194-3B25-9467-3721-84C53C9B80F2}"/>
              </a:ext>
            </a:extLst>
          </p:cNvPr>
          <p:cNvSpPr txBox="1"/>
          <p:nvPr/>
        </p:nvSpPr>
        <p:spPr>
          <a:xfrm>
            <a:off x="417095" y="593562"/>
            <a:ext cx="9621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Skyrme</a:t>
            </a:r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7CD7866-5138-7B31-6AC1-7E0D7A840F77}"/>
              </a:ext>
            </a:extLst>
          </p:cNvPr>
          <p:cNvSpPr txBox="1"/>
          <p:nvPr/>
        </p:nvSpPr>
        <p:spPr>
          <a:xfrm>
            <a:off x="1435769" y="593562"/>
            <a:ext cx="98338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T. H. R. </a:t>
            </a:r>
            <a:r>
              <a:rPr lang="en-US" dirty="0" err="1"/>
              <a:t>Skyrme</a:t>
            </a:r>
            <a:r>
              <a:rPr lang="en-US" dirty="0"/>
              <a:t>, Philos. Mag. 1, 1043 (1956); </a:t>
            </a:r>
            <a:r>
              <a:rPr lang="en-US" sz="1800" b="0" i="0" u="none" strike="noStrike" baseline="0" dirty="0">
                <a:latin typeface="Times-Roman"/>
              </a:rPr>
              <a:t>D. </a:t>
            </a:r>
            <a:r>
              <a:rPr lang="en-US" sz="1800" b="0" i="0" u="none" strike="noStrike" baseline="0" dirty="0" err="1">
                <a:latin typeface="Times-Roman"/>
              </a:rPr>
              <a:t>Vautherin</a:t>
            </a:r>
            <a:r>
              <a:rPr lang="en-US" sz="1800" b="0" i="0" u="none" strike="noStrike" baseline="0" dirty="0">
                <a:latin typeface="Times-Roman"/>
              </a:rPr>
              <a:t> and D. M. Brink, Phys. Rev. C </a:t>
            </a:r>
            <a:r>
              <a:rPr lang="en-US" sz="1800" b="1" i="0" u="none" strike="noStrike" baseline="0" dirty="0">
                <a:latin typeface="Times-Bold"/>
              </a:rPr>
              <a:t>5</a:t>
            </a:r>
            <a:r>
              <a:rPr lang="en-US" sz="1800" b="0" i="0" u="none" strike="noStrike" baseline="0" dirty="0">
                <a:latin typeface="Times-Roman"/>
              </a:rPr>
              <a:t>, 629 (1972)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4B76C77-10C2-255D-1B16-CD5EFC8C2FA4}"/>
              </a:ext>
            </a:extLst>
          </p:cNvPr>
          <p:cNvSpPr txBox="1"/>
          <p:nvPr/>
        </p:nvSpPr>
        <p:spPr>
          <a:xfrm>
            <a:off x="417095" y="1157286"/>
            <a:ext cx="27696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density+gradient</a:t>
            </a:r>
            <a:r>
              <a:rPr lang="en-US" dirty="0"/>
              <a:t> expansion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A274AD85-7B0A-B150-08AA-B26CAECB9F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00926" y="1157286"/>
            <a:ext cx="5767136" cy="138273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2BE96930-6BA0-1E68-5830-A102DC7FAFB3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7095" y="2346465"/>
            <a:ext cx="3104148" cy="656161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F6A4D29-4DB7-4E03-383F-8B688EC97781}"/>
              </a:ext>
            </a:extLst>
          </p:cNvPr>
          <p:cNvSpPr txBox="1"/>
          <p:nvPr/>
        </p:nvSpPr>
        <p:spPr>
          <a:xfrm>
            <a:off x="9285697" y="1467856"/>
            <a:ext cx="26110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Effective force for</a:t>
            </a:r>
          </a:p>
          <a:p>
            <a:r>
              <a:rPr lang="en-US" dirty="0"/>
              <a:t>Hartree-</a:t>
            </a:r>
            <a:r>
              <a:rPr lang="en-US" dirty="0" err="1"/>
              <a:t>Fock</a:t>
            </a:r>
            <a:r>
              <a:rPr lang="en-US" dirty="0"/>
              <a:t> calculations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F6CA9E1-56C8-A54E-D391-058B8E6EC757}"/>
              </a:ext>
            </a:extLst>
          </p:cNvPr>
          <p:cNvSpPr txBox="1"/>
          <p:nvPr/>
        </p:nvSpPr>
        <p:spPr>
          <a:xfrm>
            <a:off x="3521243" y="2513530"/>
            <a:ext cx="5381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density dependence of the binding energy per nucleon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7134A46-1715-99C6-B4E1-995715CD4F92}"/>
              </a:ext>
            </a:extLst>
          </p:cNvPr>
          <p:cNvSpPr txBox="1"/>
          <p:nvPr/>
        </p:nvSpPr>
        <p:spPr>
          <a:xfrm>
            <a:off x="9382289" y="2249817"/>
            <a:ext cx="22002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</a:t>
            </a:r>
            <a:r>
              <a:rPr lang="en-US" baseline="-25000" dirty="0"/>
              <a:t>0-4</a:t>
            </a:r>
            <a:r>
              <a:rPr lang="en-US" dirty="0"/>
              <a:t> are fit parameters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4C60768-06E1-8CEB-7049-DFC221554A71}"/>
              </a:ext>
            </a:extLst>
          </p:cNvPr>
          <p:cNvSpPr txBox="1"/>
          <p:nvPr/>
        </p:nvSpPr>
        <p:spPr>
          <a:xfrm>
            <a:off x="344907" y="3210628"/>
            <a:ext cx="4023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density functional (EDF) method: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8E64D956-5420-D67D-6A71-7F6AA4F0F71E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79" y="3164887"/>
            <a:ext cx="2203428" cy="50742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1CCD7625-837B-7720-77B5-B4DAFA36A129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1177" y="3304315"/>
            <a:ext cx="393143" cy="228571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2AF423A3-A956-3276-14E0-710EF90B0BB1}"/>
              </a:ext>
            </a:extLst>
          </p:cNvPr>
          <p:cNvSpPr txBox="1"/>
          <p:nvPr/>
        </p:nvSpPr>
        <p:spPr>
          <a:xfrm>
            <a:off x="6962273" y="3225552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functional of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287B7EBA-11E7-DB87-7D6F-AEA81A26841A}"/>
              </a:ext>
            </a:extLst>
          </p:cNvPr>
          <p:cNvSpPr txBox="1"/>
          <p:nvPr/>
        </p:nvSpPr>
        <p:spPr>
          <a:xfrm>
            <a:off x="1661037" y="3849008"/>
            <a:ext cx="27071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single-particle Hamiltonian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BF9BB314-A135-2E4C-EFB6-420CB645C5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658" y="3794878"/>
            <a:ext cx="2011428" cy="548571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D0A3843B-4647-D17B-BFD5-AF88C408A46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37" y="5130596"/>
            <a:ext cx="4565333" cy="1002667"/>
          </a:xfrm>
          <a:prstGeom prst="rect">
            <a:avLst/>
          </a:prstGeom>
          <a:noFill/>
          <a:ln>
            <a:noFill/>
          </a:ln>
          <a:effectLst/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895F4CBF-6975-D825-7D3C-04BDB8C28A0E}"/>
              </a:ext>
            </a:extLst>
          </p:cNvPr>
          <p:cNvSpPr txBox="1"/>
          <p:nvPr/>
        </p:nvSpPr>
        <p:spPr>
          <a:xfrm>
            <a:off x="7527805" y="3821033"/>
            <a:ext cx="328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Effects of pairing can be included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B18AD41-775F-7EF2-558D-AE215C9B1B60}"/>
              </a:ext>
            </a:extLst>
          </p:cNvPr>
          <p:cNvSpPr txBox="1"/>
          <p:nvPr/>
        </p:nvSpPr>
        <p:spPr>
          <a:xfrm>
            <a:off x="233837" y="4436603"/>
            <a:ext cx="34204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Fayans</a:t>
            </a:r>
            <a:r>
              <a:rPr lang="en-US" dirty="0"/>
              <a:t> functional [S. </a:t>
            </a:r>
            <a:r>
              <a:rPr lang="en-US" dirty="0" err="1"/>
              <a:t>Fayans</a:t>
            </a:r>
            <a:r>
              <a:rPr lang="en-US" dirty="0"/>
              <a:t> 1998]</a:t>
            </a:r>
          </a:p>
        </p:txBody>
      </p:sp>
      <p:pic>
        <p:nvPicPr>
          <p:cNvPr id="46" name="Picture 45">
            <a:extLst>
              <a:ext uri="{FF2B5EF4-FFF2-40B4-BE49-F238E27FC236}">
                <a16:creationId xmlns:a16="http://schemas.microsoft.com/office/drawing/2014/main" id="{3211B212-7294-AAEC-5533-81C593B108A8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4936" y="4466011"/>
            <a:ext cx="2454280" cy="2391989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8152D8A5-F947-9BF6-1B08-4422ACB113CC}"/>
              </a:ext>
            </a:extLst>
          </p:cNvPr>
          <p:cNvSpPr txBox="1"/>
          <p:nvPr/>
        </p:nvSpPr>
        <p:spPr>
          <a:xfrm>
            <a:off x="1493410" y="6320226"/>
            <a:ext cx="30931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dirty="0">
                <a:latin typeface="Times New Roman" panose="02020603050405020304" pitchFamily="18" charset="0"/>
              </a:rPr>
              <a:t>AFDMC </a:t>
            </a:r>
            <a:r>
              <a:rPr lang="en-US" altLang="en-US" dirty="0" err="1">
                <a:latin typeface="Times New Roman" panose="02020603050405020304" pitchFamily="18" charset="0"/>
              </a:rPr>
              <a:t>EoS</a:t>
            </a:r>
            <a:r>
              <a:rPr lang="en-US" altLang="en-US" dirty="0">
                <a:latin typeface="Times New Roman" panose="02020603050405020304" pitchFamily="18" charset="0"/>
              </a:rPr>
              <a:t> by Gandolfi et al</a:t>
            </a:r>
            <a:endParaRPr lang="en-US" dirty="0"/>
          </a:p>
        </p:txBody>
      </p:sp>
      <p:pic>
        <p:nvPicPr>
          <p:cNvPr id="49" name="Picture 24">
            <a:extLst>
              <a:ext uri="{FF2B5EF4-FFF2-40B4-BE49-F238E27FC236}">
                <a16:creationId xmlns:a16="http://schemas.microsoft.com/office/drawing/2014/main" id="{95B406AF-0A94-44C3-64E3-18F2A95CFA47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6588" y="4478512"/>
            <a:ext cx="2362948" cy="2303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TextBox 49">
            <a:extLst>
              <a:ext uri="{FF2B5EF4-FFF2-40B4-BE49-F238E27FC236}">
                <a16:creationId xmlns:a16="http://schemas.microsoft.com/office/drawing/2014/main" id="{22D0DBFD-FF79-12E9-1876-062FE871EB7B}"/>
              </a:ext>
            </a:extLst>
          </p:cNvPr>
          <p:cNvSpPr txBox="1"/>
          <p:nvPr/>
        </p:nvSpPr>
        <p:spPr>
          <a:xfrm>
            <a:off x="10472067" y="5445578"/>
            <a:ext cx="841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causal!</a:t>
            </a:r>
          </a:p>
        </p:txBody>
      </p:sp>
    </p:spTree>
    <p:extLst>
      <p:ext uri="{BB962C8B-B14F-4D97-AF65-F5344CB8AC3E}">
        <p14:creationId xmlns:p14="http://schemas.microsoft.com/office/powerpoint/2010/main" val="765063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D4CC16-6FB9-3BB6-FFB9-A077E45BE209}"/>
              </a:ext>
            </a:extLst>
          </p:cNvPr>
          <p:cNvSpPr txBox="1"/>
          <p:nvPr/>
        </p:nvSpPr>
        <p:spPr>
          <a:xfrm>
            <a:off x="2586065" y="175989"/>
            <a:ext cx="70198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Consistency of an extension to finite temperatures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72D408-4AF2-06CE-31F0-0FE65A6C356B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1" y="872441"/>
            <a:ext cx="2445715" cy="2377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2E7A627-EE9C-D08C-3A31-374083228687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8169" y="881736"/>
            <a:ext cx="3954287" cy="274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C0E3FF-07D9-C2C1-76CE-9FDAAD566FA2}"/>
              </a:ext>
            </a:extLst>
          </p:cNvPr>
          <p:cNvSpPr txBox="1"/>
          <p:nvPr/>
        </p:nvSpPr>
        <p:spPr>
          <a:xfrm>
            <a:off x="3480730" y="821056"/>
            <a:ext cx="1764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simple extension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8563322-8EB9-1325-E02F-6266415C29B7}"/>
              </a:ext>
            </a:extLst>
          </p:cNvPr>
          <p:cNvSpPr txBox="1"/>
          <p:nvPr/>
        </p:nvSpPr>
        <p:spPr>
          <a:xfrm>
            <a:off x="3616501" y="1697383"/>
            <a:ext cx="732322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Raithel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Özel, Psaltis  Finite-temperature extension for cold neutron star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EoS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ApJ875 (2019) 12]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EE0DB934-F505-2811-7BE6-9B960D973266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360" y="1286450"/>
            <a:ext cx="1330286" cy="26514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A83FF6B-A404-F56B-63F7-BF1F5FA152E0}"/>
              </a:ext>
            </a:extLst>
          </p:cNvPr>
          <p:cNvSpPr txBox="1"/>
          <p:nvPr/>
        </p:nvSpPr>
        <p:spPr>
          <a:xfrm>
            <a:off x="5470694" y="1218617"/>
            <a:ext cx="18074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ideal nucleon gas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BA7250-D9DF-FDA4-CB47-FF54540AC1C9}"/>
              </a:ext>
            </a:extLst>
          </p:cNvPr>
          <p:cNvSpPr txBox="1"/>
          <p:nvPr/>
        </p:nvSpPr>
        <p:spPr>
          <a:xfrm>
            <a:off x="41111" y="2134529"/>
            <a:ext cx="3964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Thermodynamic consistency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440877C7-0A95-C873-A2CF-D74A9A52D1C8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7907" y="2836212"/>
            <a:ext cx="1147428" cy="22857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0FC513-ED71-DB8B-9467-025671A05FAC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659" y="2656720"/>
            <a:ext cx="1138286" cy="53942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39AE8D29-1066-9CF3-0FBC-EFA895427794}"/>
              </a:ext>
            </a:extLst>
          </p:cNvPr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0592" y="2678413"/>
            <a:ext cx="992000" cy="480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B0BFD26-8FE9-D1D4-3826-E3D51BD283C2}"/>
              </a:ext>
            </a:extLst>
          </p:cNvPr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6315" y="2656720"/>
            <a:ext cx="2829714" cy="539429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DB6D1646-8716-DBC7-EFB1-5146EE1FB39A}"/>
              </a:ext>
            </a:extLst>
          </p:cNvPr>
          <p:cNvSpPr txBox="1"/>
          <p:nvPr/>
        </p:nvSpPr>
        <p:spPr>
          <a:xfrm>
            <a:off x="2857572" y="2603269"/>
            <a:ext cx="9460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particle </a:t>
            </a:r>
            <a:br>
              <a:rPr lang="en-US" dirty="0"/>
            </a:br>
            <a:r>
              <a:rPr lang="en-US" dirty="0"/>
              <a:t>density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CC8327-8371-E66F-ECBB-23B2FAD11A32}"/>
              </a:ext>
            </a:extLst>
          </p:cNvPr>
          <p:cNvSpPr txBox="1"/>
          <p:nvPr/>
        </p:nvSpPr>
        <p:spPr>
          <a:xfrm>
            <a:off x="537097" y="2741768"/>
            <a:ext cx="992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pressure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9E0DFD3-34AA-80EB-745D-2939004F620A}"/>
              </a:ext>
            </a:extLst>
          </p:cNvPr>
          <p:cNvSpPr txBox="1"/>
          <p:nvPr/>
        </p:nvSpPr>
        <p:spPr>
          <a:xfrm>
            <a:off x="5358235" y="2603269"/>
            <a:ext cx="9727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entropy </a:t>
            </a:r>
          </a:p>
          <a:p>
            <a:r>
              <a:rPr lang="en-US" dirty="0"/>
              <a:t>density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8A9D491-BAB3-05E5-6618-4BC4D290D327}"/>
              </a:ext>
            </a:extLst>
          </p:cNvPr>
          <p:cNvSpPr txBox="1"/>
          <p:nvPr/>
        </p:nvSpPr>
        <p:spPr>
          <a:xfrm>
            <a:off x="7679474" y="2603269"/>
            <a:ext cx="8804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energy </a:t>
            </a:r>
            <a:br>
              <a:rPr lang="en-US" dirty="0"/>
            </a:br>
            <a:r>
              <a:rPr lang="en-US" dirty="0"/>
              <a:t>density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9C96798-97B6-2F33-3B70-F3CDEAE4BF7F}"/>
              </a:ext>
            </a:extLst>
          </p:cNvPr>
          <p:cNvSpPr txBox="1"/>
          <p:nvPr/>
        </p:nvSpPr>
        <p:spPr>
          <a:xfrm>
            <a:off x="241446" y="3368433"/>
            <a:ext cx="6478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What if we start from other thermodynamic quantity, e.g., entropy?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86A13D5-B314-3A18-768F-398EDE305198}"/>
              </a:ext>
            </a:extLst>
          </p:cNvPr>
          <p:cNvSpPr txBox="1"/>
          <p:nvPr/>
        </p:nvSpPr>
        <p:spPr>
          <a:xfrm>
            <a:off x="80918" y="3902239"/>
            <a:ext cx="35355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Consistence  with excitation spectra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60C72D5B-555B-780A-3CE5-A694A21C41A1}"/>
              </a:ext>
            </a:extLst>
          </p:cNvPr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6" y="4684252"/>
            <a:ext cx="3030857" cy="553143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E21C1461-11D0-0018-E9D5-38FDC3497CE3}"/>
              </a:ext>
            </a:extLst>
          </p:cNvPr>
          <p:cNvSpPr txBox="1"/>
          <p:nvPr/>
        </p:nvSpPr>
        <p:spPr>
          <a:xfrm>
            <a:off x="3803665" y="3922225"/>
            <a:ext cx="2730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if we have some model for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929C2E6A-758D-41AD-A40A-6F49144B012D}"/>
              </a:ext>
            </a:extLst>
          </p:cNvPr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5845" y="4018810"/>
            <a:ext cx="1590857" cy="260571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66A6E9F3-5226-2B08-0C0F-800081F44E0A}"/>
              </a:ext>
            </a:extLst>
          </p:cNvPr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0381" y="4710107"/>
            <a:ext cx="4105143" cy="5531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0A200565-480F-6391-4520-FB4984B3097C}"/>
              </a:ext>
            </a:extLst>
          </p:cNvPr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9906" y="5545354"/>
            <a:ext cx="3149714" cy="553143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1FD0F7E3-511C-6541-E312-FD3805E9BCBE}"/>
              </a:ext>
            </a:extLst>
          </p:cNvPr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8988" y="5545353"/>
            <a:ext cx="2893714" cy="553143"/>
          </a:xfrm>
          <a:prstGeom prst="rect">
            <a:avLst/>
          </a:prstGeom>
        </p:spPr>
      </p:pic>
      <p:pic>
        <p:nvPicPr>
          <p:cNvPr id="54" name="Picture 53">
            <a:extLst>
              <a:ext uri="{FF2B5EF4-FFF2-40B4-BE49-F238E27FC236}">
                <a16:creationId xmlns:a16="http://schemas.microsoft.com/office/drawing/2014/main" id="{E038F2CF-6DB9-6534-99F9-35D0A73EE313}"/>
              </a:ext>
            </a:extLst>
          </p:cNvPr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0169" y="6278889"/>
            <a:ext cx="4434286" cy="237714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71B3924-72EC-958C-14E4-210F29A571EF}"/>
              </a:ext>
            </a:extLst>
          </p:cNvPr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699" y="6173170"/>
            <a:ext cx="1280000" cy="480000"/>
          </a:xfrm>
          <a:prstGeom prst="rect">
            <a:avLst/>
          </a:prstGeom>
        </p:spPr>
      </p:pic>
      <p:sp>
        <p:nvSpPr>
          <p:cNvPr id="58" name="Rectangle: Rounded Corners 57">
            <a:extLst>
              <a:ext uri="{FF2B5EF4-FFF2-40B4-BE49-F238E27FC236}">
                <a16:creationId xmlns:a16="http://schemas.microsoft.com/office/drawing/2014/main" id="{A1E8EE0C-EC97-AF1A-5CAF-002282C2E3EB}"/>
              </a:ext>
            </a:extLst>
          </p:cNvPr>
          <p:cNvSpPr/>
          <p:nvPr/>
        </p:nvSpPr>
        <p:spPr>
          <a:xfrm>
            <a:off x="8756315" y="3553099"/>
            <a:ext cx="3354767" cy="8309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9C8B1BED-D430-DC62-01E0-D8D5BB8D0226}"/>
              </a:ext>
            </a:extLst>
          </p:cNvPr>
          <p:cNvSpPr txBox="1"/>
          <p:nvPr/>
        </p:nvSpPr>
        <p:spPr>
          <a:xfrm>
            <a:off x="8829515" y="3553099"/>
            <a:ext cx="32815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Fermi-liquids one-article excitation mechanism exists even in strongly interacting systems, T&lt;&lt;T</a:t>
            </a:r>
            <a:r>
              <a:rPr lang="en-US" sz="1600" i="1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D26C1087-CF37-542D-BC05-12AF718319F9}"/>
              </a:ext>
            </a:extLst>
          </p:cNvPr>
          <p:cNvSpPr txBox="1"/>
          <p:nvPr/>
        </p:nvSpPr>
        <p:spPr>
          <a:xfrm>
            <a:off x="352613" y="4286305"/>
            <a:ext cx="2553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Is it possible to write ….? </a:t>
            </a:r>
          </a:p>
        </p:txBody>
      </p:sp>
    </p:spTree>
    <p:extLst>
      <p:ext uri="{BB962C8B-B14F-4D97-AF65-F5344CB8AC3E}">
        <p14:creationId xmlns:p14="http://schemas.microsoft.com/office/powerpoint/2010/main" val="4154715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4E926071-B921-209C-8A05-F39620F4A981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752" y="1586614"/>
            <a:ext cx="5915993" cy="2279821"/>
          </a:xfrm>
          <a:prstGeom prst="rect">
            <a:avLst/>
          </a:prstGeom>
          <a:noFill/>
          <a:ln>
            <a:noFill/>
          </a:ln>
          <a:effectLst/>
        </p:spPr>
      </p:pic>
      <p:pic>
        <p:nvPicPr>
          <p:cNvPr id="137220" name="Picture 4">
            <a:extLst>
              <a:ext uri="{FF2B5EF4-FFF2-40B4-BE49-F238E27FC236}">
                <a16:creationId xmlns:a16="http://schemas.microsoft.com/office/drawing/2014/main" id="{4BF69758-DB1B-F6C0-34A7-4669C23D1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446" y="5623849"/>
            <a:ext cx="4495800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7221" name="Text Box 5">
            <a:extLst>
              <a:ext uri="{FF2B5EF4-FFF2-40B4-BE49-F238E27FC236}">
                <a16:creationId xmlns:a16="http://schemas.microsoft.com/office/drawing/2014/main" id="{5DF8E770-5EEA-CA8F-5B78-ECD7B8F54F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0" y="73483"/>
            <a:ext cx="4237057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Relativistic mean-field models</a:t>
            </a:r>
            <a:endParaRPr lang="en-US" altLang="en-US" sz="2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222" name="Text Box 6">
            <a:extLst>
              <a:ext uri="{FF2B5EF4-FFF2-40B4-BE49-F238E27FC236}">
                <a16:creationId xmlns:a16="http://schemas.microsoft.com/office/drawing/2014/main" id="{ED12669D-98B9-1CCD-168C-19C1C5D79D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5682" y="541467"/>
            <a:ext cx="4633576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vacuum:</a:t>
            </a:r>
            <a:r>
              <a:rPr lang="en-GB" altLang="en-US" dirty="0">
                <a:cs typeface="Arial" panose="020B0604020202020204" pitchFamily="34" charset="0"/>
              </a:rPr>
              <a:t> one boson-exchange for NN-potential </a:t>
            </a:r>
          </a:p>
          <a:p>
            <a:r>
              <a:rPr lang="en-GB" altLang="en-US" dirty="0">
                <a:cs typeface="Arial" panose="020B0604020202020204" pitchFamily="34" charset="0"/>
              </a:rPr>
              <a:t>+ Lippmann-Schwinger equations </a:t>
            </a:r>
            <a:endParaRPr lang="en-US" altLang="en-US" dirty="0">
              <a:cs typeface="Arial" panose="020B0604020202020204" pitchFamily="34" charset="0"/>
            </a:endParaRPr>
          </a:p>
        </p:txBody>
      </p:sp>
      <p:sp>
        <p:nvSpPr>
          <p:cNvPr id="137223" name="Rectangle 7">
            <a:extLst>
              <a:ext uri="{FF2B5EF4-FFF2-40B4-BE49-F238E27FC236}">
                <a16:creationId xmlns:a16="http://schemas.microsoft.com/office/drawing/2014/main" id="{7DAE2F81-302B-73F9-C75A-77C94C505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145" y="549275"/>
            <a:ext cx="30210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sz="2000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nucleon-nucleon interaction</a:t>
            </a:r>
            <a:endParaRPr lang="en-US" altLang="en-US" sz="2000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25" name="Text Box 9">
            <a:extLst>
              <a:ext uri="{FF2B5EF4-FFF2-40B4-BE49-F238E27FC236}">
                <a16:creationId xmlns:a16="http://schemas.microsoft.com/office/drawing/2014/main" id="{1E6F0173-A2E2-A2E9-DFEE-68F4A962F9E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96822" y="5055744"/>
            <a:ext cx="52578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GB" altLang="en-US" dirty="0">
                <a:solidFill>
                  <a:srgbClr val="990033"/>
                </a:solidFill>
                <a:cs typeface="Arial" panose="020B0604020202020204" pitchFamily="34" charset="0"/>
              </a:rPr>
              <a:t>pion dynamics falls out completely in this approx.</a:t>
            </a:r>
            <a:endParaRPr lang="en-US" altLang="en-US" dirty="0">
              <a:solidFill>
                <a:srgbClr val="990033"/>
              </a:solidFill>
              <a:cs typeface="Arial" panose="020B0604020202020204" pitchFamily="34" charset="0"/>
            </a:endParaRPr>
          </a:p>
        </p:txBody>
      </p:sp>
      <p:sp>
        <p:nvSpPr>
          <p:cNvPr id="137229" name="Text Box 13">
            <a:extLst>
              <a:ext uri="{FF2B5EF4-FFF2-40B4-BE49-F238E27FC236}">
                <a16:creationId xmlns:a16="http://schemas.microsoft.com/office/drawing/2014/main" id="{DE9508FF-54DC-F619-36EC-19C5D7DA46C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484" y="1618878"/>
            <a:ext cx="76174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u="sng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</a:t>
            </a:r>
            <a:endParaRPr lang="en-US" altLang="en-US" u="sng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7230" name="Text Box 14">
            <a:extLst>
              <a:ext uri="{FF2B5EF4-FFF2-40B4-BE49-F238E27FC236}">
                <a16:creationId xmlns:a16="http://schemas.microsoft.com/office/drawing/2014/main" id="{70C9D354-A703-4028-6CA7-B298B9CA30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45" y="1037218"/>
            <a:ext cx="17174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dirty="0">
                <a:cs typeface="Arial" panose="020B0604020202020204" pitchFamily="34" charset="0"/>
              </a:rPr>
              <a:t>[</a:t>
            </a:r>
            <a:r>
              <a:rPr lang="en-GB" altLang="en-US" dirty="0" err="1">
                <a:cs typeface="Arial" panose="020B0604020202020204" pitchFamily="34" charset="0"/>
              </a:rPr>
              <a:t>Serot</a:t>
            </a:r>
            <a:r>
              <a:rPr lang="en-GB" altLang="en-US" dirty="0">
                <a:cs typeface="Arial" panose="020B0604020202020204" pitchFamily="34" charset="0"/>
              </a:rPr>
              <a:t>, </a:t>
            </a:r>
            <a:r>
              <a:rPr lang="en-GB" altLang="en-US" dirty="0" err="1">
                <a:cs typeface="Arial" panose="020B0604020202020204" pitchFamily="34" charset="0"/>
              </a:rPr>
              <a:t>Walecka</a:t>
            </a:r>
            <a:r>
              <a:rPr lang="en-GB" altLang="en-US" dirty="0">
                <a:cs typeface="Arial" panose="020B0604020202020204" pitchFamily="34" charset="0"/>
              </a:rPr>
              <a:t>]</a:t>
            </a:r>
            <a:endParaRPr lang="en-US" altLang="en-US" dirty="0">
              <a:cs typeface="Arial" panose="020B0604020202020204" pitchFamily="34" charset="0"/>
            </a:endParaRPr>
          </a:p>
        </p:txBody>
      </p:sp>
      <p:grpSp>
        <p:nvGrpSpPr>
          <p:cNvPr id="137232" name="Group 16">
            <a:extLst>
              <a:ext uri="{FF2B5EF4-FFF2-40B4-BE49-F238E27FC236}">
                <a16:creationId xmlns:a16="http://schemas.microsoft.com/office/drawing/2014/main" id="{7B216F61-4B8C-94B3-2801-917D2BF87108}"/>
              </a:ext>
            </a:extLst>
          </p:cNvPr>
          <p:cNvGrpSpPr>
            <a:grpSpLocks/>
          </p:cNvGrpSpPr>
          <p:nvPr/>
        </p:nvGrpSpPr>
        <p:grpSpPr bwMode="auto">
          <a:xfrm>
            <a:off x="8883316" y="37307"/>
            <a:ext cx="3124200" cy="3276600"/>
            <a:chOff x="1440" y="960"/>
            <a:chExt cx="2592" cy="2208"/>
          </a:xfrm>
        </p:grpSpPr>
        <p:sp>
          <p:nvSpPr>
            <p:cNvPr id="137233" name="Rectangle 17">
              <a:extLst>
                <a:ext uri="{FF2B5EF4-FFF2-40B4-BE49-F238E27FC236}">
                  <a16:creationId xmlns:a16="http://schemas.microsoft.com/office/drawing/2014/main" id="{98E11259-A108-4F7E-B278-C34BB922354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40" y="960"/>
              <a:ext cx="2592" cy="220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137234" name="Picture 18">
              <a:extLst>
                <a:ext uri="{FF2B5EF4-FFF2-40B4-BE49-F238E27FC236}">
                  <a16:creationId xmlns:a16="http://schemas.microsoft.com/office/drawing/2014/main" id="{8B465986-AE3C-8E2A-862F-E1D7D4D4273D}"/>
                </a:ext>
              </a:extLst>
            </p:cNvPr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0" y="1088"/>
              <a:ext cx="2352" cy="19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137237" name="Picture 21">
            <a:extLst>
              <a:ext uri="{FF2B5EF4-FFF2-40B4-BE49-F238E27FC236}">
                <a16:creationId xmlns:a16="http://schemas.microsoft.com/office/drawing/2014/main" id="{31B22E2D-F794-0E48-7CBC-5805594A58D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975" y="5515712"/>
            <a:ext cx="2178050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218C6945-FECD-D604-A83F-8C3474C54801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2470" y="3370318"/>
            <a:ext cx="2729677" cy="343463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D7B1E2E-1C39-1788-9A5B-FB589857C69F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8157" y="4231415"/>
            <a:ext cx="4800000" cy="82285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FC7E15-A37D-FBAC-73BD-63452D74D32D}"/>
              </a:ext>
            </a:extLst>
          </p:cNvPr>
          <p:cNvSpPr txBox="1"/>
          <p:nvPr/>
        </p:nvSpPr>
        <p:spPr>
          <a:xfrm>
            <a:off x="163014" y="4288986"/>
            <a:ext cx="2661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nucleon-nucleon potential</a:t>
            </a:r>
          </a:p>
        </p:txBody>
      </p:sp>
      <p:sp>
        <p:nvSpPr>
          <p:cNvPr id="137224" name="Text Box 8">
            <a:extLst>
              <a:ext uri="{FF2B5EF4-FFF2-40B4-BE49-F238E27FC236}">
                <a16:creationId xmlns:a16="http://schemas.microsoft.com/office/drawing/2014/main" id="{9800AEDA-933D-A09B-9FD9-3BB3249667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691" y="5476023"/>
            <a:ext cx="35310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GB" altLang="en-US" b="1" dirty="0">
                <a:solidFill>
                  <a:srgbClr val="FF0000"/>
                </a:solidFill>
                <a:cs typeface="Arial" panose="020B0604020202020204" pitchFamily="34" charset="0"/>
              </a:rPr>
              <a:t>medium: </a:t>
            </a:r>
            <a:r>
              <a:rPr lang="en-GB" altLang="en-US" dirty="0">
                <a:cs typeface="Arial" panose="020B0604020202020204" pitchFamily="34" charset="0"/>
              </a:rPr>
              <a:t>mean-field approximation</a:t>
            </a:r>
            <a:endParaRPr lang="en-US" altLang="en-US" dirty="0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906" name="Picture 2" descr="txp_fig">
            <a:extLst>
              <a:ext uri="{FF2B5EF4-FFF2-40B4-BE49-F238E27FC236}">
                <a16:creationId xmlns:a16="http://schemas.microsoft.com/office/drawing/2014/main" id="{F32C9343-10D0-8C0D-22CE-E498F5653D8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000" y="697976"/>
            <a:ext cx="6156325" cy="265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7" name="Picture 3" descr="txp_fig">
            <a:extLst>
              <a:ext uri="{FF2B5EF4-FFF2-40B4-BE49-F238E27FC236}">
                <a16:creationId xmlns:a16="http://schemas.microsoft.com/office/drawing/2014/main" id="{E35C344A-AF72-AD50-23CC-AF291B00389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83" y="1057102"/>
            <a:ext cx="6348412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08" name="Picture 4" descr="txp_fig">
            <a:extLst>
              <a:ext uri="{FF2B5EF4-FFF2-40B4-BE49-F238E27FC236}">
                <a16:creationId xmlns:a16="http://schemas.microsoft.com/office/drawing/2014/main" id="{01621A5E-223D-DFFC-18B4-C115802E3770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3" y="4700541"/>
            <a:ext cx="5932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3909" name="Picture 5" descr="txp_fig">
            <a:extLst>
              <a:ext uri="{FF2B5EF4-FFF2-40B4-BE49-F238E27FC236}">
                <a16:creationId xmlns:a16="http://schemas.microsoft.com/office/drawing/2014/main" id="{8F0FE46D-174A-8BF3-9A8C-7EA82730EE5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53" y="4028000"/>
            <a:ext cx="7275513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3910" name="Picture 7" descr="txp_fig">
            <a:extLst>
              <a:ext uri="{FF2B5EF4-FFF2-40B4-BE49-F238E27FC236}">
                <a16:creationId xmlns:a16="http://schemas.microsoft.com/office/drawing/2014/main" id="{FF996F82-0FED-673F-785B-7EF76546867E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04" y="3642839"/>
            <a:ext cx="5308600" cy="252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1" name="Text Box 8">
            <a:extLst>
              <a:ext uri="{FF2B5EF4-FFF2-40B4-BE49-F238E27FC236}">
                <a16:creationId xmlns:a16="http://schemas.microsoft.com/office/drawing/2014/main" id="{64A8C7D4-1FFA-9548-5DD3-847E9D7E7F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353" y="5179800"/>
            <a:ext cx="59785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GB" altLang="en-US" u="sng" dirty="0">
                <a:solidFill>
                  <a:srgbClr val="0000FF"/>
                </a:solidFill>
              </a:rPr>
              <a:t>KVOR model</a:t>
            </a:r>
            <a:r>
              <a:rPr lang="en-GB" altLang="en-US" sz="1600" dirty="0"/>
              <a:t>  [EEK and </a:t>
            </a:r>
            <a:r>
              <a:rPr lang="en-GB" altLang="en-US" sz="1600" dirty="0" err="1"/>
              <a:t>D.Voskresensky</a:t>
            </a:r>
            <a:r>
              <a:rPr lang="en-GB" altLang="en-US" sz="1600" dirty="0"/>
              <a:t> NPA 759 (2005) 373]</a:t>
            </a:r>
            <a:endParaRPr lang="en-US" altLang="en-US" sz="1600" dirty="0"/>
          </a:p>
        </p:txBody>
      </p:sp>
      <p:sp>
        <p:nvSpPr>
          <p:cNvPr id="123912" name="Text Box 12 1">
            <a:extLst>
              <a:ext uri="{FF2B5EF4-FFF2-40B4-BE49-F238E27FC236}">
                <a16:creationId xmlns:a16="http://schemas.microsoft.com/office/drawing/2014/main" id="{12E29E32-9CFF-F311-48C5-F53A22D2EC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342" y="1707375"/>
            <a:ext cx="6932613" cy="611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GB" altLang="en-US" i="1" dirty="0">
                <a:latin typeface="Times New Roman" panose="02020603050405020304" pitchFamily="18" charset="0"/>
              </a:rPr>
              <a:t>Lattice QCD (SC-QCD): common drop of meson masses </a:t>
            </a:r>
          </a:p>
          <a:p>
            <a:r>
              <a:rPr lang="en-GB" altLang="en-US" sz="1600" dirty="0"/>
              <a:t>                                              </a:t>
            </a:r>
            <a:r>
              <a:rPr lang="en-GB" altLang="en-US" sz="1400" dirty="0"/>
              <a:t>[Ohnishi Miura Kawamoto </a:t>
            </a:r>
            <a:r>
              <a:rPr lang="en-GB" altLang="en-US" sz="1400" dirty="0" err="1"/>
              <a:t>Mod.Phys.Lett</a:t>
            </a:r>
            <a:r>
              <a:rPr lang="en-GB" altLang="en-US" sz="1400" dirty="0"/>
              <a:t> A23, 2459]</a:t>
            </a:r>
            <a:endParaRPr lang="en-US" altLang="en-US" sz="1400" dirty="0"/>
          </a:p>
        </p:txBody>
      </p:sp>
      <p:pic>
        <p:nvPicPr>
          <p:cNvPr id="123913" name="Picture 9" descr="TP_tmp">
            <a:extLst>
              <a:ext uri="{FF2B5EF4-FFF2-40B4-BE49-F238E27FC236}">
                <a16:creationId xmlns:a16="http://schemas.microsoft.com/office/drawing/2014/main" id="{4FDA1D7F-E386-C262-29F5-672830C69275}"/>
              </a:ext>
            </a:extLst>
          </p:cNvPr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42" y="5572941"/>
            <a:ext cx="8297863" cy="1098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914" name="Text Box 10">
            <a:extLst>
              <a:ext uri="{FF2B5EF4-FFF2-40B4-BE49-F238E27FC236}">
                <a16:creationId xmlns:a16="http://schemas.microsoft.com/office/drawing/2014/main" id="{69C7E87E-BC28-2335-39D6-BB5021A6A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57" y="2266163"/>
            <a:ext cx="67421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1" dirty="0">
                <a:latin typeface="Times New Roman" panose="02020603050405020304" pitchFamily="18" charset="0"/>
              </a:rPr>
              <a:t>Sliding </a:t>
            </a:r>
            <a:r>
              <a:rPr lang="en-US" altLang="en-US" i="1" dirty="0" err="1">
                <a:latin typeface="Times New Roman" panose="02020603050405020304" pitchFamily="18" charset="0"/>
              </a:rPr>
              <a:t>vaccua</a:t>
            </a:r>
            <a:r>
              <a:rPr lang="en-US" altLang="en-US" i="1" dirty="0">
                <a:latin typeface="Times New Roman" panose="02020603050405020304" pitchFamily="18" charset="0"/>
              </a:rPr>
              <a:t> and double decimation concept</a:t>
            </a:r>
            <a:r>
              <a:rPr lang="en-US" altLang="en-US" sz="1600" dirty="0"/>
              <a:t> </a:t>
            </a:r>
            <a:r>
              <a:rPr lang="en-US" altLang="en-US" sz="1400" dirty="0"/>
              <a:t>[Brown, Rho PR396(2004)1]</a:t>
            </a:r>
          </a:p>
        </p:txBody>
      </p:sp>
      <p:sp>
        <p:nvSpPr>
          <p:cNvPr id="123915" name="Text Box 11">
            <a:extLst>
              <a:ext uri="{FF2B5EF4-FFF2-40B4-BE49-F238E27FC236}">
                <a16:creationId xmlns:a16="http://schemas.microsoft.com/office/drawing/2014/main" id="{384F3537-1066-B0F1-AE5A-84945D356A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57" y="2738809"/>
            <a:ext cx="3965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1" dirty="0">
                <a:latin typeface="Times New Roman" panose="02020603050405020304" pitchFamily="18" charset="0"/>
              </a:rPr>
              <a:t>“vector manifestation”</a:t>
            </a:r>
            <a:r>
              <a:rPr lang="en-US" altLang="en-US" sz="1600" dirty="0"/>
              <a:t> </a:t>
            </a:r>
            <a:r>
              <a:rPr lang="en-US" altLang="en-US" sz="1400" dirty="0"/>
              <a:t>[Harada, </a:t>
            </a:r>
            <a:r>
              <a:rPr lang="en-US" altLang="en-US" sz="1400" dirty="0" err="1"/>
              <a:t>Yamawaki</a:t>
            </a:r>
            <a:r>
              <a:rPr lang="en-US" altLang="en-US" sz="1400" dirty="0"/>
              <a:t>]</a:t>
            </a:r>
          </a:p>
        </p:txBody>
      </p:sp>
      <p:sp>
        <p:nvSpPr>
          <p:cNvPr id="123916" name="Text Box 12 2">
            <a:extLst>
              <a:ext uri="{FF2B5EF4-FFF2-40B4-BE49-F238E27FC236}">
                <a16:creationId xmlns:a16="http://schemas.microsoft.com/office/drawing/2014/main" id="{A73E30F1-BE0E-FE97-1986-E869DE7D93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657" y="3104705"/>
            <a:ext cx="75834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altLang="en-US" i="1" dirty="0">
                <a:latin typeface="Times New Roman" panose="02020603050405020304" pitchFamily="18" charset="0"/>
              </a:rPr>
              <a:t>Half-</a:t>
            </a:r>
            <a:r>
              <a:rPr lang="en-US" altLang="en-US" i="1" dirty="0" err="1">
                <a:latin typeface="Times New Roman" panose="02020603050405020304" pitchFamily="18" charset="0"/>
              </a:rPr>
              <a:t>skyrmion</a:t>
            </a:r>
            <a:r>
              <a:rPr lang="en-US" altLang="en-US" i="1" dirty="0">
                <a:latin typeface="Times New Roman" panose="02020603050405020304" pitchFamily="18" charset="0"/>
              </a:rPr>
              <a:t> model of dense nuclear matter</a:t>
            </a:r>
            <a:r>
              <a:rPr lang="en-US" altLang="en-US" sz="1600" dirty="0"/>
              <a:t> </a:t>
            </a:r>
            <a:r>
              <a:rPr lang="en-US" altLang="en-US" sz="1400" dirty="0"/>
              <a:t>[Vento; Rho, Hyun Kyu Lee 1704.02775]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52425A-06BF-FFE8-133D-1C6A3122217C}"/>
              </a:ext>
            </a:extLst>
          </p:cNvPr>
          <p:cNvSpPr txBox="1"/>
          <p:nvPr/>
        </p:nvSpPr>
        <p:spPr>
          <a:xfrm>
            <a:off x="1655915" y="68455"/>
            <a:ext cx="87341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00FF"/>
                </a:solidFill>
              </a:rPr>
              <a:t>RMF models with effective hadron masses and coupling constants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3ACA1-C6C7-F821-D5AF-F54B04823DCD}"/>
              </a:ext>
            </a:extLst>
          </p:cNvPr>
          <p:cNvSpPr txBox="1"/>
          <p:nvPr/>
        </p:nvSpPr>
        <p:spPr>
          <a:xfrm>
            <a:off x="9216190" y="5799050"/>
            <a:ext cx="278281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Vertex and mass scaling</a:t>
            </a:r>
          </a:p>
          <a:p>
            <a:r>
              <a:rPr lang="en-US" dirty="0">
                <a:solidFill>
                  <a:srgbClr val="C00000"/>
                </a:solidFill>
              </a:rPr>
              <a:t>(function of the scalar field)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4279A07-9C17-444C-525F-5CE37024D108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716556" y="2101316"/>
            <a:ext cx="3031444" cy="29537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2B9A5CE-0FC0-BD86-C640-35975E7E0B01}"/>
              </a:ext>
            </a:extLst>
          </p:cNvPr>
          <p:cNvSpPr txBox="1"/>
          <p:nvPr/>
        </p:nvSpPr>
        <p:spPr>
          <a:xfrm>
            <a:off x="9152021" y="2186646"/>
            <a:ext cx="1902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Metag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PPNP 61 (2008)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67A174B-DE6B-019C-7AE9-5F486DCB0EC8}"/>
              </a:ext>
            </a:extLst>
          </p:cNvPr>
          <p:cNvSpPr txBox="1"/>
          <p:nvPr/>
        </p:nvSpPr>
        <p:spPr>
          <a:xfrm>
            <a:off x="26681" y="153105"/>
            <a:ext cx="615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KVOR</a:t>
            </a:r>
            <a:r>
              <a:rPr lang="en-US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: EEK, </a:t>
            </a:r>
            <a:r>
              <a:rPr lang="en-US" b="0" i="0" u="none" strike="noStrike" baseline="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Voskresensky</a:t>
            </a:r>
            <a:r>
              <a:rPr lang="en-US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,  </a:t>
            </a:r>
            <a:r>
              <a:rPr lang="en-US" b="0" i="0" u="none" strike="noStrike" baseline="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Nucl</a:t>
            </a:r>
            <a:r>
              <a:rPr lang="en-US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. Phys A 759 (2005) 373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57" name="Picture 5 1" descr="TP_tmp">
            <a:extLst>
              <a:ext uri="{FF2B5EF4-FFF2-40B4-BE49-F238E27FC236}">
                <a16:creationId xmlns:a16="http://schemas.microsoft.com/office/drawing/2014/main" id="{BC6073E2-A121-2447-6F8B-BC52426406C7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378" y="75170"/>
            <a:ext cx="2990236" cy="3031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8" name="Picture 5 2" descr="TP_tmp">
            <a:extLst>
              <a:ext uri="{FF2B5EF4-FFF2-40B4-BE49-F238E27FC236}">
                <a16:creationId xmlns:a16="http://schemas.microsoft.com/office/drawing/2014/main" id="{AB17F029-9CE2-5D8D-140A-04A212DEC4C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" y="3131474"/>
            <a:ext cx="3746377" cy="36910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9" name="Picture 7" descr="TP_tmp">
            <a:extLst>
              <a:ext uri="{FF2B5EF4-FFF2-40B4-BE49-F238E27FC236}">
                <a16:creationId xmlns:a16="http://schemas.microsoft.com/office/drawing/2014/main" id="{2B3EDA71-08B9-1628-1D34-8721E0D4CCD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5062"/>
          <a:stretch/>
        </p:blipFill>
        <p:spPr bwMode="auto">
          <a:xfrm>
            <a:off x="8941614" y="57988"/>
            <a:ext cx="3072627" cy="3101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91240B29-F687-4F45-9708-019B960494DF}">
              <a14:hiddenLine xmlns:a14="http://schemas.microsoft.com/office/drawing/2010/main" w="2857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EEB0AF6-AA1A-039D-79E7-CCAB96207637}"/>
              </a:ext>
            </a:extLst>
          </p:cNvPr>
          <p:cNvSpPr txBox="1"/>
          <p:nvPr/>
        </p:nvSpPr>
        <p:spPr>
          <a:xfrm>
            <a:off x="58526" y="583992"/>
            <a:ext cx="61594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MKVOR:</a:t>
            </a:r>
            <a:r>
              <a:rPr lang="en-US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 Maslov, EEK, </a:t>
            </a:r>
            <a:r>
              <a:rPr lang="en-US" b="0" i="0" u="none" strike="noStrike" baseline="0" dirty="0" err="1">
                <a:solidFill>
                  <a:srgbClr val="0066FF"/>
                </a:solidFill>
                <a:latin typeface="Times New Roman" panose="02020603050405020304" pitchFamily="18" charset="0"/>
              </a:rPr>
              <a:t>Voskresensky</a:t>
            </a:r>
            <a:r>
              <a:rPr lang="en-US" b="0" i="0" u="none" strike="noStrike" baseline="0" dirty="0">
                <a:solidFill>
                  <a:srgbClr val="0066FF"/>
                </a:solidFill>
                <a:latin typeface="Times New Roman" panose="02020603050405020304" pitchFamily="18" charset="0"/>
              </a:rPr>
              <a:t>,  NPA 950, 961, 970</a:t>
            </a:r>
            <a:endParaRPr lang="en-US" dirty="0">
              <a:solidFill>
                <a:srgbClr val="0066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2CFA0DE-F875-3395-C2B9-97053F2FD06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52944" y="3131473"/>
            <a:ext cx="3923895" cy="371179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273CB22-28AC-F6D8-90DE-52D92702C7E8}"/>
              </a:ext>
            </a:extLst>
          </p:cNvPr>
          <p:cNvSpPr txBox="1"/>
          <p:nvPr/>
        </p:nvSpPr>
        <p:spPr>
          <a:xfrm flipH="1">
            <a:off x="909236" y="2695846"/>
            <a:ext cx="1543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+hyperons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73EDDDC-64C8-3C07-9AFB-E034BD6549EB}"/>
              </a:ext>
            </a:extLst>
          </p:cNvPr>
          <p:cNvSpPr txBox="1"/>
          <p:nvPr/>
        </p:nvSpPr>
        <p:spPr>
          <a:xfrm flipH="1">
            <a:off x="4576668" y="2775745"/>
            <a:ext cx="19365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+hyperons +</a:t>
            </a:r>
            <a:r>
              <a:rPr lang="en-US" sz="2000" dirty="0">
                <a:latin typeface="Symbol" panose="05050102010706020507" pitchFamily="18" charset="2"/>
              </a:rPr>
              <a:t>D</a:t>
            </a:r>
          </a:p>
        </p:txBody>
      </p:sp>
      <p:pic>
        <p:nvPicPr>
          <p:cNvPr id="9" name="Picture 53" descr="txp_fig">
            <a:extLst>
              <a:ext uri="{FF2B5EF4-FFF2-40B4-BE49-F238E27FC236}">
                <a16:creationId xmlns:a16="http://schemas.microsoft.com/office/drawing/2014/main" id="{F2D25F36-337D-E6EF-01F7-06D5C0755D7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722" y="1181897"/>
            <a:ext cx="2731774" cy="56505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352CD0D-47E8-4283-503C-8B47D38658E1}"/>
              </a:ext>
            </a:extLst>
          </p:cNvPr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722" y="1992827"/>
            <a:ext cx="1504000" cy="22857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99A09F2-B7F7-1877-4993-FA2BD3BE13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938940" y="3175855"/>
            <a:ext cx="3923894" cy="3809827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B2ECB8E-EAB2-B5A0-AE4F-DBD2ADE62E86}"/>
              </a:ext>
            </a:extLst>
          </p:cNvPr>
          <p:cNvSpPr txBox="1"/>
          <p:nvPr/>
        </p:nvSpPr>
        <p:spPr>
          <a:xfrm>
            <a:off x="2800852" y="2476380"/>
            <a:ext cx="16330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Neutron stars</a:t>
            </a:r>
          </a:p>
        </p:txBody>
      </p:sp>
    </p:spTree>
    <p:extLst>
      <p:ext uri="{BB962C8B-B14F-4D97-AF65-F5344CB8AC3E}">
        <p14:creationId xmlns:p14="http://schemas.microsoft.com/office/powerpoint/2010/main" val="1392000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F2F3FE7-5FFF-6602-58F1-E6EC8C78C4CD}"/>
              </a:ext>
            </a:extLst>
          </p:cNvPr>
          <p:cNvSpPr txBox="1"/>
          <p:nvPr/>
        </p:nvSpPr>
        <p:spPr>
          <a:xfrm>
            <a:off x="3922167" y="143436"/>
            <a:ext cx="434766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Extension to finite temperature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3C18F4-4E00-6328-48D3-3E790A97F81F}"/>
              </a:ext>
            </a:extLst>
          </p:cNvPr>
          <p:cNvSpPr txBox="1"/>
          <p:nvPr/>
        </p:nvSpPr>
        <p:spPr>
          <a:xfrm>
            <a:off x="463640" y="772299"/>
            <a:ext cx="705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Khvorostukhin</a:t>
            </a:r>
            <a:r>
              <a:rPr lang="en-US" dirty="0"/>
              <a:t>, </a:t>
            </a:r>
            <a:r>
              <a:rPr lang="en-US" dirty="0" err="1"/>
              <a:t>Toneev</a:t>
            </a:r>
            <a:r>
              <a:rPr lang="en-US" dirty="0"/>
              <a:t>, </a:t>
            </a:r>
            <a:r>
              <a:rPr lang="en-US" dirty="0" err="1"/>
              <a:t>Voskresensky</a:t>
            </a:r>
            <a:r>
              <a:rPr lang="en-US" dirty="0"/>
              <a:t> NPA 813 (2008) 313 based on KVOR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E83DCF8-B94D-B93D-7E51-F7798FDDD1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377" y="1482390"/>
            <a:ext cx="3018730" cy="3509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6762D18-E24B-F25B-FD5F-E45F86731BD3}"/>
              </a:ext>
            </a:extLst>
          </p:cNvPr>
          <p:cNvSpPr txBox="1"/>
          <p:nvPr/>
        </p:nvSpPr>
        <p:spPr>
          <a:xfrm>
            <a:off x="1407460" y="1170203"/>
            <a:ext cx="2151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nucleon mass scaling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C715F1F-19E9-5AFD-279D-D8547F3174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6190" y="1354869"/>
            <a:ext cx="4133842" cy="37411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FB0F8CCD-F335-D0B2-16D4-BC93CB0A94B9}"/>
              </a:ext>
            </a:extLst>
          </p:cNvPr>
          <p:cNvSpPr txBox="1"/>
          <p:nvPr/>
        </p:nvSpPr>
        <p:spPr>
          <a:xfrm>
            <a:off x="8077201" y="3945863"/>
            <a:ext cx="393550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de-DE" sz="1400" b="0" i="0" u="none" strike="noStrike" baseline="0" dirty="0" err="1">
                <a:latin typeface="Times-Roman"/>
              </a:rPr>
              <a:t>Lattice</a:t>
            </a:r>
            <a:r>
              <a:rPr lang="de-DE" sz="1400" b="0" i="0" u="none" strike="noStrike" baseline="0" dirty="0">
                <a:latin typeface="Times-Roman"/>
              </a:rPr>
              <a:t> QCD: F. Karsch, E. Laermann, A. </a:t>
            </a:r>
            <a:r>
              <a:rPr lang="de-DE" sz="1400" b="0" i="0" u="none" strike="noStrike" baseline="0" dirty="0" err="1">
                <a:latin typeface="Times-Roman"/>
              </a:rPr>
              <a:t>Peikert</a:t>
            </a:r>
            <a:r>
              <a:rPr lang="de-DE" sz="1400" b="0" i="0" u="none" strike="noStrike" baseline="0" dirty="0">
                <a:latin typeface="Times-Roman"/>
              </a:rPr>
              <a:t>, </a:t>
            </a:r>
          </a:p>
          <a:p>
            <a:r>
              <a:rPr lang="de-DE" sz="1400" b="0" i="0" u="none" strike="noStrike" baseline="0" dirty="0">
                <a:latin typeface="Times-Roman"/>
              </a:rPr>
              <a:t>NPB 605 (2001) 579.</a:t>
            </a:r>
            <a:endParaRPr lang="en-US" sz="14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6FE3C58-F1B4-05B0-DB88-089A028E3FF2}"/>
              </a:ext>
            </a:extLst>
          </p:cNvPr>
          <p:cNvSpPr txBox="1"/>
          <p:nvPr/>
        </p:nvSpPr>
        <p:spPr>
          <a:xfrm>
            <a:off x="8648005" y="2912137"/>
            <a:ext cx="298985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reduction of baryon couplings</a:t>
            </a:r>
          </a:p>
          <a:p>
            <a:r>
              <a:rPr lang="en-US" dirty="0">
                <a:solidFill>
                  <a:srgbClr val="C00000"/>
                </a:solidFill>
              </a:rPr>
              <a:t>to the scalar field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5FD7BF3-6523-757F-BDAA-6F1372C29227}"/>
              </a:ext>
            </a:extLst>
          </p:cNvPr>
          <p:cNvCxnSpPr>
            <a:stCxn id="10" idx="3"/>
          </p:cNvCxnSpPr>
          <p:nvPr/>
        </p:nvCxnSpPr>
        <p:spPr>
          <a:xfrm flipH="1">
            <a:off x="7942729" y="3225433"/>
            <a:ext cx="617303" cy="20356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1774DEC-1D0D-507B-8B87-3BEBE5EC8D8C}"/>
              </a:ext>
            </a:extLst>
          </p:cNvPr>
          <p:cNvCxnSpPr>
            <a:stCxn id="10" idx="3"/>
          </p:cNvCxnSpPr>
          <p:nvPr/>
        </p:nvCxnSpPr>
        <p:spPr>
          <a:xfrm flipH="1">
            <a:off x="8373035" y="3225433"/>
            <a:ext cx="186997" cy="203567"/>
          </a:xfrm>
          <a:prstGeom prst="straightConnector1">
            <a:avLst/>
          </a:prstGeom>
          <a:ln w="1905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861054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136.4829"/>
  <p:tag name="LATEXADDIN" val="\documentclass[12pt]{article}&#10;\input{Texpoint-inp.tex}&#10;\begin{document}&#10;$E[n_p,n_n]$&#10;&#10;\end{document}"/>
  <p:tag name="IGUANATEXSIZE" val="15"/>
  <p:tag name="IGUANATEXCURSOR" val="8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3.49457"/>
  <p:tag name="ORIGINALWIDTH" val="701.9123"/>
  <p:tag name="LATEXADDIN" val="\documentclass[12pt]{article}&#10;\input{Texpoint-inp.tex}&#10;\begin{document}&#10;&#10;$$\varepsilon_S[n] = C_k\,(n/n_0)^{2/3}+C_1\, n/n_0+C_2\, (n/n_0)^\gamma$$&#10;\end{document}"/>
  <p:tag name="IGUANATEXSIZE" val="15"/>
  <p:tag name="IGUANATEXCURSOR" val="9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69.74126"/>
  <p:tag name="LATEXADDIN" val="\documentclass[12pt]{article}&#10;\input{Texpoint-inp.tex}&#10;\begin{document}&#10;$$\Phi[G]$$&#10;&#10;\end{document}"/>
  <p:tag name="IGUANATEXSIZE" val="15"/>
  <p:tag name="IGUANATEXCURSOR" val="8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3.73827"/>
  <p:tag name="ORIGINALWIDTH" val="523.4346"/>
  <p:tag name="LATEXADDIN" val="\documentclass[12pt]{article}&#10;\input{Texpoint-inp.tex}&#10;\begin{document}&#10;\begin{align}\BrickRed{&#10;\hat{\Sigma}_p=\frac{\delta \Phi}{\delta \hat{G}_p}\Big|_{\hat{G}_0} =&#10;[\hat{G}^R_{0,p}]^{-1} - [\hat{G}^R_p]^{-1}&#10;}&#10;\nonumber&#10;\end{align}&#10;&#10;\end{document}"/>
  <p:tag name="IGUANATEXSIZE" val="15"/>
  <p:tag name="IGUANATEXCURSOR" val="21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99.7"/>
  <p:tag name="ORIGINALWIDTH" val="1151.856"/>
  <p:tag name="LATEXADDIN" val="\documentclass[12pt]{article}&#10;\input{Texpoint-inp.tex}&#10;\begin{document}&#10;&#10;\includegraphics[width=13cm]{diag-Phi-U-ser.eps}&#10;\end{document}"/>
  <p:tag name="IGUANATEXSIZE" val="20"/>
  <p:tag name="IGUANATEXCURSOR" val="12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85.9768"/>
  <p:tag name="ORIGINALWIDTH" val="1063.367"/>
  <p:tag name="LATEXADDIN" val="\documentclass[12pt]{article}&#10;\input{Texpoint-inp.tex}&#10;\begin{document}&#10;\includegraphics[width=12cm]{diag-Phi-piNN-ser.eps}&#10;\end{document}"/>
  <p:tag name="IGUANATEXSIZE" val="20"/>
  <p:tag name="IGUANATEXCURSOR" val="7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96.4754"/>
  <p:tag name="ORIGINALWIDTH" val="797.1503"/>
  <p:tag name="LATEXADDIN" val="\documentclass[12pt]{article}&#10;\input{Texpoint-inp.tex}&#10;\begin{document}&#10;&#10;\includegraphics[width=9cm]{diag-Phi-pipiNN-ser.eps}&#10;\end{document}"/>
  <p:tag name="IGUANATEXSIZE" val="20"/>
  <p:tag name="IGUANATEXCURSOR" val="12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99.7"/>
  <p:tag name="ORIGINALWIDTH" val="1151.856"/>
  <p:tag name="LATEXADDIN" val="\documentclass[12pt]{article}&#10;\input{Texpoint-inp.tex}&#10;\begin{document}&#10;&#10;\includegraphics[width=13cm]{diag-Phi-U-ser.eps}&#10;\end{document}"/>
  <p:tag name="IGUANATEXSIZE" val="20"/>
  <p:tag name="IGUANATEXCURSOR" val="12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88.2265"/>
  <p:tag name="ORIGINALWIDTH" val="526.4341"/>
  <p:tag name="LATEXADDIN" val="\documentclass[12pt]{article}&#10;\input{Texpoint-inp.tex}&#10;\begin{document}&#10;$$&#10;-\Sigma={\includegraphics[width=1cm]{diag-SigU-H}}&#10;\,\,+\,\,&#10;{\includegraphics[width=3cm]{diag-SigU-F}}&#10;$$&#10;\end{document}"/>
  <p:tag name="IGUANATEXSIZE" val="15"/>
  <p:tag name="IGUANATEXCURSOR" val="18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92.7259"/>
  <p:tag name="ORIGINALWIDTH" val="755.9055"/>
  <p:tag name="LATEXADDIN" val="\documentclass[12pt]{article}&#10;\input{Texpoint-inp.tex}&#10;\begin{document}&#10;\begin{align}&#10;\PineGreen{\Sigma^{\rm (TS)}(\vec{p}\,)} &amp;=   \intop\frac{\rmd^3 p'}{(2\pi)^3}&#10;\frac{2 \mathcal{U}(|\vec{p}=0|) - \mathcal{U}(|\vec{p}-\vec{p\,}'|)}{e^{(\epsilon_{\vec{p\,}'} + \PineGreen{\Sigma^{\rm (TS)}(\vec{p\,}')}-\mu_f)/T }+1} \,,&#10;\nonumber\\&#10;n_f&amp;=\intop\frac{2\rmd^3 p}{(2\pi)^3}&#10;\frac{1}{e^{(\epsilon_{\vec{p}} + \PineGreen{\Sigma^{\rm (TS)}(\vec{p}\,)} - \mu_f)/T }+1}&#10;\,.&#10;\nonumber&#10;\end{align}&#10;&#10;\end{document}"/>
  <p:tag name="IGUANATEXSIZE" val="13"/>
  <p:tag name="IGUANATEXCURSOR" val="44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94.9756"/>
  <p:tag name="ORIGINALWIDTH" val="727.4091"/>
  <p:tag name="LATEXADDIN" val="\documentclass[12pt]{article}&#10;\input{Texpoint-inp.tex}&#10;\begin{document}&#10;\begin{align}&#10;P^{\rm (TS)} &amp;= \intop\frac{2\rmd^3 p}{(2\pi)^3}&#10;T\ln\big(1+e^{-(\epsilon_{\vec{p}} + \PineGreen{\Sigma^{\rm (TS)}(\vec{p}\,)} - \mu_f)/T}\big)&#10;\nonumber\\&#10;&amp; +\frac12\intop\!\frac{2\rmd^3 p}{(2\pi)^3}&#10;\frac{\Sigma^{\rm (TS)}(\vec{p}\,)}{e^{(\epsilon_{\vec{p}} + &#10;\PineGreen{\Sigma^{\rm (TS)}(\vec{p}\,)} - \mu_f)/T }+1}&#10;\nonumber&#10;\end{align}&#10;\end{document}"/>
  <p:tag name="IGUANATEXSIZE" val="13"/>
  <p:tag name="IGUANATEXCURSOR" val="38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7.99023"/>
  <p:tag name="ORIGINALWIDTH" val="591.6761"/>
  <p:tag name="LATEXADDIN" val="\documentclass[12pt]{article}&#10;\input{Texpoint-inp.tex}&#10;\begin{document}&#10;$$&#10;=\frac{T}{\lambda^3}\Big(2z+b_{2,\Phi}^{\rm (TS)}z^2&#10;+ b_{3,\Phi}^{\rm (TS)}z^3 + O(z^4)&#10;\Big)&#10;$$&#10;\end{document}"/>
  <p:tag name="IGUANATEXSIZE" val="13"/>
  <p:tag name="IGUANATEXCURSOR" val="7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98874"/>
  <p:tag name="ORIGINALWIDTH" val="520.4349"/>
  <p:tag name="LATEXADDIN" val="\documentclass[12pt]{article}&#10;\input{Texpoint-inp.tex}&#10;\begin{document}&#10;&#10;$$L=\left(\frac{2}{3\,\gamma}-1\right)\, C_k + 3\, J + \frac{K_{\rm sym}}{3\,\gamma}$$&#10;\end{document}"/>
  <p:tag name="IGUANATEXSIZE" val="15"/>
  <p:tag name="IGUANATEXCURSOR" val="7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2.98835"/>
  <p:tag name="ORIGINALWIDTH" val="681.6648"/>
  <p:tag name="LATEXADDIN" val="\documentclass[12pt]{article}&#10;\input{Texpoint-inp.tex}&#10;\def\Ucor{U}&#10;\def\Umom{\mathcal{U}}&#10;&#10;\pagestyle{empty}&#10;\begin{document}&#10;&#10;\begin{align}&#10;&amp;b_{2,\Phi}^{\rm (int, TS)}(T)&#10;=-\frac{2^{3/2}}{T}\!\!\intop\!\!\frac{2\rmd^3 q}{(2\pi)^3}&#10;e^{-\frac{\vec{q\,}^2}{m_f T}}\BrickRed{&#10;\overline{\Umom^{(S)}}(\vec{q},\vec{q}\,)}&#10;\nonumber&#10;\end{align}&#10;\end{document}"/>
  <p:tag name="IGUANATEXSIZE" val="20"/>
  <p:tag name="IGUANATEXCURSOR" val="31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8.74016"/>
  <p:tag name="ORIGINALWIDTH" val="806.8991"/>
  <p:tag name="LATEXADDIN" val="\documentclass[12pt]{article}&#10;\input{Texpoint-inp.tex}&#10;\def\Ucor{U}&#10;\def\Umom{\mathcal{U}}&#10;&#10;\pagestyle{empty}&#10;\begin{document}&#10;$$\overline{\Umom^{(S)}}(\frac{\vec{p}-\vec{p\,}'}{2},\frac{\vec{p}-\vec{p\,}'}{2})=&#10;\Umom(|\vec{p}=0|) - \frac12\Umom(|\vec{p}-\vec{p\,}'|)$$&#10;&#10;\end{document}"/>
  <p:tag name="IGUANATEXSIZE" val="15"/>
  <p:tag name="IGUANATEXCURSOR" val="128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71.4661"/>
  <p:tag name="ORIGINALWIDTH" val="920.1349"/>
  <p:tag name="LATEXADDIN" val="\documentclass[12pt]{article}&#10;\input{Texpoint-inp.tex}&#10;\def\Ucor{U}&#10;\def\Umom{\mathcal{U}}&#10;&#10;\pagestyle{empty}&#10;\begin{document}&#10;\begin{align}&#10; b_{3,\Phi}^{\rm(int, TS)}(T) &amp;=\frac{\lambda^3}{2T}\intop\frac{2\rmd^3 p}{(2\pi)^3}&#10;\intop\frac{2\rmd^3 p'}{(2\pi)^3}\intop\frac{2\rmd^3 p''}{(2\pi)^3}&#10;e^{-\frac{\epsilon_{\vec{p}}+\epsilon_{\vec{p\,}'}+\epsilon_{\vec{p\,}''} }{T} }&#10;\nonumber\\&#10; \Big\{&amp;\frac{1}{T}\,\BrickRed{&#10;\overline{\Umom^{(S)}}\big(\frac{\vec{p\,}'-\vec{p}}{2},\frac{\vec{p\,}'-\vec{p}\,}{2}\big)&#10;\overline{\Umom^{(S)}}\big(\frac{\vec{p\,}''-\vec{p}}{2},\frac{\vec{p\,}''-\vec{p}\,}{2}\big)&#10;}&#10;\nonumber\\&#10;&amp;\quad +&#10;(2\pi)^3\delta^{(3)}(\vec{p\,}''-\vec{p}\,)&#10;\overline{\Umom^{(S)}}\big(\frac{\vec{p\,}'-\vec{p}}{2},\frac{\vec{p\,}'-\vec{p}\,}{2}\big) \Big\}\,.&#10;\nonumber&#10;\end{align}&#10;&#10;&#10;\end{document}"/>
  <p:tag name="IGUANATEXSIZE" val="18"/>
  <p:tag name="IGUANATEXCURSOR" val="41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50.6936"/>
  <p:tag name="ORIGINALWIDTH" val="620.1724"/>
  <p:tag name="LATEXADDIN" val="\documentclass[12pt]{article}&#10;\input{Texpoint-inp.tex}&#10;\begin{document}&#10;&#10;\includegraphics[width=7cm]{virial-Phi-poles.eps}&#10;\end{document}"/>
  <p:tag name="IGUANATEXSIZE" val="15"/>
  <p:tag name="IGUANATEXCURSOR" val="97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3.24331"/>
  <p:tag name="ORIGINALWIDTH" val="369.7038"/>
  <p:tag name="LATEXADDIN" val="\documentclass[12pt]{article}&#10;\input{Texpoint-inp.tex}&#10;\def\Ucor{U}&#10;\def\Umom{\mathcal{U}}&#10;&#10;\pagestyle{empty}&#10;\begin{document}&#10;$b_2^{(\rm int)} - b_{2,\Phi}^{\rm (int,TS)}= O(\Umom^2)&#10;$&#10;\end{document}"/>
  <p:tag name="IGUANATEXSIZE" val="15"/>
  <p:tag name="IGUANATEXCURSOR" val="1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726.6591"/>
  <p:tag name="LATEXADDIN" val="\documentclass[12pt]{article}&#10;\input{Texpoint-inp.tex}&#10;\def\Ucor{U}&#10;\def\Umom{\mathcal{U}}&#10;&#10;\pagestyle{empty}&#10;\begin{document}&#10;&#10;\begin{align}&#10;n_f^{\rm (Noeth)}&amp;=d_f\intop\frac{\rmd^3 p}{(2\pi)^3}&#10;\intop_{-\infty}^{+\infty}\frac{\rmd \epsilon}{2\pi} f(\epsilon-\mu_f)\Blue{A_f(\epsilon,\vec{p}\,)}&#10;\nonumber&#10;\end{align}&#10;\end{document}"/>
  <p:tag name="IGUANATEXSIZE" val="20"/>
  <p:tag name="IGUANATEXCURSOR" val="29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2.98835"/>
  <p:tag name="ORIGINALWIDTH" val="535.433"/>
  <p:tag name="LATEXADDIN" val="\documentclass[12pt]{article}&#10;\input{Texpoint-inp.tex}&#10;\def\Ucor{U}&#10;\def\Umom{\mathcal{U}}&#10;&#10;\pagestyle{empty}&#10;\begin{document}&#10;&#10;\begin{align}\Blue{&#10;A_{f}=-2\Im G^R(\epsilon,\vec{p}) = \frac{\Gamma_{f}}{M^2_{f} +\frac14\Gamma_{f}^2} &#10;}\nonumber&#10;\end{align}&#10;\end{document}"/>
  <p:tag name="IGUANATEXSIZE" val="20"/>
  <p:tag name="IGUANATEXCURSOR" val="23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1.48859"/>
  <p:tag name="ORIGINALWIDTH" val="724.4094"/>
  <p:tag name="LATEXADDIN" val="\documentclass[12pt]{article}&#10;\input{Texpoint-inp.tex}&#10;\def\Ucor{U}&#10;\def\Umom{\mathcal{U}}&#10;&#10;\pagestyle{empty}&#10;\begin{document}&#10;$$M_f(\epsilon,\vec{p}\,)=\epsilon-\epsilon_{\vec{p}} -\Re\Sigma^R(\epsilon,\vec{p}\,)\,,\quad&#10;\epsilon_{\vec{p}}=\frac{\vec{p\,}^2}{2m_f}&#10;$$&#10;&#10;\end{document}"/>
  <p:tag name="IGUANATEXSIZE" val="15"/>
  <p:tag name="IGUANATEXCURSOR" val="1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3.49457"/>
  <p:tag name="ORIGINALWIDTH" val="406.4492"/>
  <p:tag name="LATEXADDIN" val="\documentclass[12pt]{article}&#10;\input{Texpoint-inp.tex}&#10;\def\Ucor{U}&#10;\def\Umom{\mathcal{U}}&#10;&#10;\pagestyle{empty}&#10;\begin{document}&#10;$$\Gamma_f(\epsilon,\vec{p}\,)=-2\Im\Sigma^R(\epsilon,\vec{p}\,)$$&#10;&#10;\end{document}"/>
  <p:tag name="IGUANATEXSIZE" val="15"/>
  <p:tag name="IGUANATEXCURSOR" val="19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3.7346"/>
  <p:tag name="ORIGINALWIDTH" val="305.9617"/>
  <p:tag name="LATEXADDIN" val="\documentclass[12pt]{article}&#10;\input{Texpoint-inp.tex}&#10;\def\Ucor{U}&#10;\def\Umom{\mathcal{U}}&#10;&#10;\pagestyle{empty}&#10;\begin{document}&#10;$$\intop_{-\infty}^\infty \frac{\rmd \epsilon}{2\pi} {A}_f(\epsilon,\vec{p}\,)=1$$&#10;&#10;\end{document}"/>
  <p:tag name="IGUANATEXSIZE" val="15"/>
  <p:tag name="IGUANATEXCURSOR" val="20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Slides\Istros-2013\Sym-Ecrit-ASY.eps"/>
  <p:tag name="FORMAT" val="bmp256"/>
  <p:tag name="RES" val="300"/>
  <p:tag name="BLEND" val="0"/>
  <p:tag name="TRANSPARENT" val="0"/>
  <p:tag name="TBUG" val="0"/>
  <p:tag name="ORIGWIDTH" val="192"/>
  <p:tag name="PICTUREFILESIZE" val="634678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941.8823"/>
  <p:tag name="LATEXADDIN" val="\documentclass[12pt]{article}&#10;\input{Texpoint-inp.tex}&#10;\def\Ucor{U}&#10;\def\Umom{\mathcal{U}}&#10;&#10;\pagestyle{empty}&#10;\begin{document}&#10;&#10;\begin{align}&#10;\Omega &amp;= -d_f\intop\frac{V\rmd^3 p}{(2\pi)^3}&#10;\intop_{-\infty}^{+\infty}\frac{\rmd \epsilon}{2\pi}&#10;\Blue{B_f(\epsilon,\vec{p}\,)} T\ln\big(1+e^{-(\epsilon-\mu_f)/T}\big) +\Delta \Omega&#10; \nonumber&#10;\end{align}&#10;\end{document}"/>
  <p:tag name="IGUANATEXSIZE" val="15"/>
  <p:tag name="IGUANATEXCURSOR" val="27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937.3828"/>
  <p:tag name="LATEXADDIN" val="\documentclass[12pt]{article}&#10;\input{Texpoint-inp.tex}&#10;\def\Ucor{U}&#10;\def\Umom{\mathcal{U}}&#10;&#10;\pagestyle{empty}&#10;\begin{document}&#10;\begin{align}&#10;&amp;\Delta \Omega = d_f\!\!\intop\!\!\frac{V\rmd^3 p}{(2\pi)^3}\!\!&#10;\intop_{-\infty}^{+\infty}\!\!\frac{\rmd \epsilon}{2\pi} f(\epsilon-\mu_f)2\Im\big[\Sigma^R(\epsilon,\vec{p}\,)G^R(\epsilon,\vec{p}\,)\big]&#10;+\PineGreen{\mathbf{\Phi}}&#10;\nonumber&#10;\end{align}&#10;&#10;\end{document}"/>
  <p:tag name="IGUANATEXSIZE" val="13"/>
  <p:tag name="IGUANATEXCURSOR" val="37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8.74394"/>
  <p:tag name="ORIGINALWIDTH" val="749.9063"/>
  <p:tag name="LATEXADDIN" val="\documentclass[12pt]{article}&#10;\input{Texpoint-inp.tex}&#10;\def\Ucor{U}&#10;\def\Umom{\mathcal{U}}&#10;&#10;\pagestyle{empty}&#10;\begin{document}&#10;&#10;\begin{align}&#10;\Blue{B_f(\epsilon,\vec{p}\,) &amp;= -2 \Im{\partial}_\epsilon&#10;\ln(-[G^R(\epsilon,\vec{p}\,)]^{-1})&#10;}\PineGreen{\mathbf{ =2{\partial_\epsilon\delta_f^{(G)}}}&#10;}&#10;\nonumber&#10;\end{align}&#10;\end{document}"/>
  <p:tag name="IGUANATEXSIZE" val="15"/>
  <p:tag name="IGUANATEXCURSOR" val="29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3.99323"/>
  <p:tag name="ORIGINALWIDTH" val="496.438"/>
  <p:tag name="LATEXADDIN" val="\documentclass[12pt]{article}&#10;\input{Texpoint-inp.tex}&#10;\def\Ucor{U}&#10;\def\Umom{\mathcal{U}}&#10;&#10;\pagestyle{empty}&#10;\begin{document}&#10;&#10;$&#10;G^R(\epsilon,\vec{p}\,) = |G^R(\epsilon,\vec{p}\,)|e^{i\delta_f^{(G)}(\epsilon,\vec{p}\,)}\,.&#10;$&#10;\end{document}"/>
  <p:tag name="IGUANATEXSIZE" val="15"/>
  <p:tag name="IGUANATEXCURSOR" val="22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962.1297"/>
  <p:tag name="LATEXADDIN" val="\documentclass[12pt]{article}&#10;\input{Texpoint-inp.tex}&#10;\def\Ucor{U}&#10;\def\Umom{\mathcal{U}}&#10;&#10;\pagestyle{empty}&#10;\begin{document}&#10;&#10;\begin{align}&#10;\Omega &amp;= -d_f\!\!\intop\frac{V\rmd^3 p}{(2\pi)^3}&#10;\intop_{-\infty}^{+\infty}\frac{\rmd \epsilon}{2\pi}&#10;\Blue{A_{s,f}(\epsilon,\vec{p}\,)} T\ln\big(1+e^{-(\epsilon-\mu_f)/T}\big)&#10;+\Delta\Omega_s&#10;\nonumber&#10;\end{align}&#10;\end{document}"/>
  <p:tag name="IGUANATEXSIZE" val="15"/>
  <p:tag name="IGUANATEXCURSOR" val="28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941.8823"/>
  <p:tag name="LATEXADDIN" val="\documentclass[12pt]{article}&#10;\input{Texpoint-inp.tex}&#10;\def\Ucor{U}&#10;\def\Umom{\mathcal{U}}&#10;&#10;\pagestyle{empty}&#10;\begin{document}&#10;&#10;\begin{align}&#10;\Delta \Omega_s &amp;=  -&#10;d_f\!\!\intop\frac{V\rmd^3 p}{(2\pi)^3}\!\!\!&#10;\intop_{-\infty}^{+\infty}\frac{\rmd \epsilon}{2\pi} f(\epsilon-\mu_f)\Re\Sigma^R(\epsilon,\vec{p}\,)&#10;A_f(\epsilon,\vec{p}\,)&#10;+\PineGreen{\mathbf{\Phi}}&#10;\nonumber&#10;\end{align}&#10;\end{document}"/>
  <p:tag name="IGUANATEXSIZE" val="13"/>
  <p:tag name="IGUANATEXCURSOR" val="36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7.73905"/>
  <p:tag name="ORIGINALWIDTH" val="431.1961"/>
  <p:tag name="LATEXADDIN" val="\documentclass[12pt]{article}&#10;\input{Texpoint-inp.tex}&#10;\def\Ucor{U}&#10;\def\Umom{\mathcal{U}}&#10;&#10;\pagestyle{empty}&#10;\begin{document}&#10;\begin{align}&#10;B_{f} &amp;=   A_{f}\, \Big[\partial_\epsilon M_{f} - \frac{M_{f}}{\Gamma_{f}}\partial_\epsilon\Gamma_{f}&#10;\Big]\,&#10;\nonumber&#10;\end{align}&#10;&#10;\end{document}"/>
  <p:tag name="IGUANATEXSIZE" val="15"/>
  <p:tag name="IGUANATEXCURSOR" val="25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5.74055"/>
  <p:tag name="ORIGINALWIDTH" val="1431.571"/>
  <p:tag name="LATEXADDIN" val="\documentclass[12pt]{article}&#10;\input{Texpoint-inp.tex}&#10;\def\Ucor{U}&#10;\def\Umom{\mathcal{U}}&#10;&#10;\pagestyle{empty}&#10;\begin{document}&#10;&#10;\begin{align}&#10;\Blue{&#10;A_{s,f}(\epsilon,\vec{p}\,) &amp;= B_f(\epsilon,\vec{p}\,)&#10;+ {\partial}_\epsilon&#10;\big(\Gamma_f(\epsilon,\vec{p}\,)&#10;\Re G^R(\epsilon,\vec{p}\,)\big)&#10;}\BrickRed{= \frac12 A_f\Gamma_fB_f} &#10;\PineGreen{\mathbf{=4\sin^2\delta_{f}^{(G)}(\epsilon,\vec{p}\,){\partial }_\epsilon&#10;\delta_{f}^{(G)}(\epsilon,\vec{p}\,)&#10;}}&#10;\nonumber&#10;\end{align}&#10;&#10;\end{document}"/>
  <p:tag name="IGUANATEXSIZE" val="15"/>
  <p:tag name="IGUANATEXCURSOR" val="45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3.7346"/>
  <p:tag name="ORIGINALWIDTH" val="305.9617"/>
  <p:tag name="LATEXADDIN" val="\documentclass[12pt]{article}&#10;\input{Texpoint-inp.tex}&#10;\def\Ucor{U}&#10;\def\Umom{\mathcal{U}}&#10;&#10;\pagestyle{empty}&#10;\begin{document}&#10;$$\intop_{-\infty}^\infty \frac{\rmd \epsilon}{2\pi} {B}_f(\epsilon,\vec{p}\,)=1$$&#10;&#10;\end{document}"/>
  <p:tag name="IGUANATEXSIZE" val="15"/>
  <p:tag name="IGUANATEXCURSOR" val="18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701.9123"/>
  <p:tag name="LATEXADDIN" val="\documentclass[12pt]{article}&#10;\input{Texpoint-inp.tex}&#10;\def\Ucor{U}&#10;\def\Umom{\mathcal{U}}&#10;&#10;\pagestyle{empty}&#10;\begin{document}&#10;&#10;\begin{align}&#10;n^{\rm (BM)}_f=&#10;d_f\intop\frac{\rmd^3 p}{(2\pi)^3}&#10;\intop_{-\infty}^{+\infty}\frac{\rmd \epsilon}{2\pi}&#10; f(\epsilon-\mu) A_{s,f}(\epsilon,\vec{p}\,)&#10; \nonumber&#10;\end{align}&#10;\end{document}"/>
  <p:tag name="IGUANATEXSIZE" val="15"/>
  <p:tag name="IGUANATEXCURSOR" val="30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7.24032"/>
  <p:tag name="ORIGINALWIDTH" val="496.438"/>
  <p:tag name="LATEXADDIN" val="\documentclass[12pt]{article}&#10;\input{Texpoint-inp.tex}&#10;\begin{document}&#10;&#10;$$L=-11.76~{\rm MeV} + 3\, J + \frac{K_{\rm sym}}{4.55}$$&#10;\end{document}"/>
  <p:tag name="IGUANATEXSIZE" val="15"/>
  <p:tag name="IGUANATEXCURSOR" val="13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3.49457"/>
  <p:tag name="ORIGINALWIDTH" val="1293.588"/>
  <p:tag name="LATEXADDIN" val="\documentclass[12pt]{article}&#10;\input{Texpoint-inp.tex}&#10;\def\Ucor{U}&#10;\def\Umom{\mathcal{U}}&#10;&#10;\pagestyle{empty}&#10;\begin{document}&#10;$$A_f (\epsilon,\vec{p}\,)- A_{s,f} (\epsilon,\vec{p}\,) =\mathcal{C}_f(\epsilon,\vec{p}\,)&#10;=A_f(\epsilon,\vec{p}\,){\partial }_\epsilon&#10;\Re\Sigma^R(\epsilon,\vec{p}\,)&#10;-\Gamma_f (\epsilon,\vec{p}\,){\partial}_\epsilon&#10;\Re G^R(\epsilon,\vec{p}\,)$$&#10;&#10;&#10;\end{document}"/>
  <p:tag name="IGUANATEXSIZE" val="15"/>
  <p:tag name="IGUANATEXCURSOR" val="37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3.7346"/>
  <p:tag name="ORIGINALWIDTH" val="325.4593"/>
  <p:tag name="LATEXADDIN" val="\documentclass[12pt]{article}&#10;\input{Texpoint-inp.tex}&#10;\def\Ucor{U}&#10;\def\Umom{\mathcal{U}}&#10;&#10;\pagestyle{empty}&#10;\begin{document}&#10;$$\intop_{-\infty}^\infty \frac{\rmd \epsilon}{2\pi} {A}_{s,f}(\epsilon,\vec{p}\,)=1$$&#10;&#10;\end{document}"/>
  <p:tag name="IGUANATEXSIZE" val="15"/>
  <p:tag name="IGUANATEXCURSOR" val="18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6.74543"/>
  <p:tag name="ORIGINALWIDTH" val="296.213"/>
  <p:tag name="LATEXADDIN" val="\documentclass[12pt]{article}&#10;\input{Texpoint-inp.tex}&#10;\def\Ucor{U}&#10;\def\Umom{\mathcal{U}}&#10;&#10;\pagestyle{empty}&#10;\begin{document}&#10;$$S=S^{\rm (loc)}+S^{\rm (mem)}$$&#10;&#10;\end{document}"/>
  <p:tag name="IGUANATEXSIZE" val="15"/>
  <p:tag name="IGUANATEXCURSOR" val="1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726.6591"/>
  <p:tag name="LATEXADDIN" val="\documentclass[12pt]{article}&#10;\input{Texpoint-inp.tex}&#10;\def\Ucor{U}&#10;\def\Umom{\mathcal{U}}&#10;&#10;\pagestyle{empty}&#10;\begin{document}&#10;&#10;\begin{align}&#10;S^{\rm (loc)} &amp;=d_f\intop\frac{V\rmd^3 p}{(2\pi)^3} \intop_{-\infty}^{+\infty}\frac{\rmd \epsilon}{2\pi} \sigma_f(\epsilon-\mu_f) \Blue{A_{s,f}(\epsilon,\vec{p}\,)}&#10;\nonumber&#10;\end{align}&#10;\end{document}"/>
  <p:tag name="IGUANATEXSIZE" val="15"/>
  <p:tag name="IGUANATEXCURSOR" val="30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743.907"/>
  <p:tag name="LATEXADDIN" val="\documentclass[12pt]{article}&#10;\input{Texpoint-inp.tex}&#10;\def\Ucor{U}&#10;\def\Umom{\mathcal{U}}&#10;&#10;\pagestyle{empty}&#10;\begin{document}&#10;\begin{align}&#10;\sigma_f(\epsilon) &amp;= -(1-f(\epsilon))\ln(1-f(\epsilon))-f(\epsilon)\ln f(\epsilon)\,,&#10;\nonumber&#10;\end{align}&#10;&#10;\end{document}"/>
  <p:tag name="IGUANATEXSIZE" val="15"/>
  <p:tag name="IGUANATEXCURSOR" val="2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78.2152"/>
  <p:tag name="ORIGINALWIDTH" val="1387.327"/>
  <p:tag name="LATEXADDIN" val="\documentclass[12pt]{article}&#10;\input{Texpoint-inp.tex}&#10;\def\Ucor{U}&#10;\def\Umom{\mathcal{U}}&#10;&#10;\pagestyle{empty}&#10;\begin{document}&#10;&#10;\begin{align}&#10;S^{\rm (mem)} &amp;=- \PineGreen{\mathbf{\frac{\Phi}{T}}} + \frac{1}{2}&#10;\frac{d_f}{T}\!\!\intop\!\!\frac{V\rmd^3 p}{(2\pi)^3}\!\!&#10;\intop_{-\infty}^{+\infty}\!\!\frac{\rmd \epsilon}{2\pi}&#10;f(\epsilon-\mu_f)&#10;\Big[\Re\Sigma^R(\epsilon,\vec{p}\,) A_f(\epsilon,\vec{p}\,)&#10;-\Gamma_f(\epsilon,\vec{p}\,) \Re G^R(\epsilon,\vec{p}\,)\Big]&#10;\nonumber\\&#10;&amp;+ d_f\intop\frac{V\rmd^3 p}{(2\pi)^3}&#10;\intop_{-\infty}^{+\infty}\frac{\rmd \epsilon}{2\pi}&#10;f(\epsilon-\mu_f)\frac{\epsilon-\mu_f}{T}\mathcal{C}_f(\epsilon,\vec{p}\,)\,,&#10;\nonumber&#10;\end{align}&#10;&#10;\end{document}"/>
  <p:tag name="IGUANATEXSIZE" val="13"/>
  <p:tag name="IGUANATEXCURSOR" val="19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8.48898"/>
  <p:tag name="ORIGINALWIDTH" val="773.9032"/>
  <p:tag name="LATEXADDIN" val="\documentclass[12pt]{article}&#10;\input{Texpoint-inp.tex}&#10;\def\Ucor{U}&#10;\def\Umom{\mathcal{U}}&#10;&#10;\pagestyle{empty}&#10;\begin{document}&#10;$$E=\Omega+T\,S+\mu_f\, N_f&#10; =\Omega&#10; -   T\frac{\partial \Omega}{\partial T}\Big|_{\mu_f}&#10; - \mu_f\frac{\partial\Omega}{\partial \mu_f}\Big|_{T}&#10;$$&#10;&#10;\end{document}"/>
  <p:tag name="IGUANATEXSIZE" val="15"/>
  <p:tag name="IGUANATEXCURSOR" val="27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1031.871"/>
  <p:tag name="LATEXADDIN" val="\documentclass[12pt]{article}&#10;\input{Texpoint-inp.tex}&#10;\def\Ucor{U}&#10;\def\Umom{\mathcal{U}}&#10;&#10;\pagestyle{empty}&#10;\begin{document}&#10;\begin{align}&#10;E&amp;=-&#10;d_f\intop\frac{V\rmd^3 p}{(2\pi)^3}&#10;\intop_{-\infty}^{+\infty}\frac{\rmd \epsilon}{2\pi}&#10;f(\epsilon-\mu_f)&#10;2\Im\big[(\epsilon_p-\half\Sigma^R(\epsilon,\vec{p}\,)) G^R(\epsilon,\vec{p}\,)\big]&#10;\nonumber&#10;\end{align}&#10;&#10;&#10;\end{document}"/>
  <p:tag name="IGUANATEXSIZE" val="15"/>
  <p:tag name="IGUANATEXCURSOR" val="33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766.4042"/>
  <p:tag name="LATEXADDIN" val="\documentclass[12pt]{article}&#10;\input{Texpoint-inp.tex}&#10;\def\Ucor{U}&#10;\def\Umom{\mathcal{U}}&#10;&#10;\pagestyle{empty}&#10;\begin{document}&#10;&#10;\begin{align}&#10;E&amp;=&#10;d_f\intop\frac{V\rmd^3 p}{(2\pi)^3}&#10;\intop_{-\infty}^{+\infty}\frac{\rmd \epsilon}{2\pi}&#10;f(\epsilon-\mu_f)&#10; \frac{(\epsilon+\epsilon_p)}{2} \Blue{A_f(\epsilon,\vec{p}\,)}&#10;\nonumber&#10;\end{align}&#10;&#10;\end{document}"/>
  <p:tag name="IGUANATEXSIZE" val="15"/>
  <p:tag name="IGUANATEXCURSOR" val="31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4.24449"/>
  <p:tag name="ORIGINALWIDTH" val="381.7023"/>
  <p:tag name="LATEXADDIN" val="\documentclass[12pt]{article}&#10;\input{Texpoint-inp.tex}&#10;\def\Ucor{U}&#10;\def\Umom{\mathcal{U}}&#10;&#10;\pagestyle{empty}&#10;\begin{document}&#10;&#10;$$\mathcal{L}_{\rm int} = g\,(\psi_1^\dag\psi_2 +\psi_2^\dag\psi_1)\phi$$&#10;\end{document}"/>
  <p:tag name="IGUANATEXSIZE" val="15"/>
  <p:tag name="IGUANATEXCURSOR" val="19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7.24032"/>
  <p:tag name="ORIGINALWIDTH" val="478.4402"/>
  <p:tag name="LATEXADDIN" val="\documentclass[12pt]{article}&#10;\input{Texpoint-inp.tex}&#10;\begin{document}&#10;&#10;$$L=-19.5~{\rm MeV} + 3\, J + \frac{K_{\rm sym}}{5.50}$$&#10;&#10;\end{document}"/>
  <p:tag name="IGUANATEXSIZE" val="15"/>
  <p:tag name="IGUANATEXCURSOR" val="1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2452"/>
  <p:tag name="ORIGINALWIDTH" val="644.9194"/>
  <p:tag name="LATEXADDIN" val="\documentclass[12pt]{article}&#10;\input{Texpoint-inp.tex}&#10;\def\Ucor{U}&#10;\def\Umom{\mathcal{U}}&#10;&#10;\pagestyle{empty}&#10;\begin{document}&#10;$m_{f2}&gt;m_{f1}$ and $m_{f2}-m_{f1}\,,  m_b\ll m_{f1(2)}$&#10;&#10;\end{document}"/>
  <p:tag name="IGUANATEXSIZE" val="15"/>
  <p:tag name="IGUANATEXCURSOR" val="1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36.4829"/>
  <p:tag name="ORIGINALWIDTH" val="695.913"/>
  <p:tag name="LATEXADDIN" val="\documentclass[12pt]{article}&#10;\input{Texpoint-inp.tex}&#10;\def\Ucor{U}&#10;\def\Umom{\mathcal{U}}&#10;&#10;\pagestyle{empty}&#10;\begin{document}&#10;\begin{align}&#10;&amp;\Sigma_i^{R(0)}(\epsilon)=&#10;\left\{&#10;\begin{array}{ll}&#10;- i\gamma_i\sqrt{(\epsilon - \epsilon_{\rm th}^{(i)})/m_{f,i}}, &amp; \epsilon&gt;\epsilon_{\rm th}^{(i)} \\&#10;\phantom{-} \gamma_i\sqrt{(\epsilon_{\rm th}^{(i)} - \epsilon)/m_{f,i}}, &amp;&#10;\epsilon\le\epsilon_{\rm th}^{(i)}&#10;\end{array}&#10;\right.&#10;\nonumber&#10;\end{align}&#10;&#10;\end{document}"/>
  <p:tag name="IGUANATEXSIZE" val="13"/>
  <p:tag name="IGUANATEXCURSOR" val="42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6.99661"/>
  <p:tag name="ORIGINALWIDTH" val="361.4548"/>
  <p:tag name="LATEXADDIN" val="\documentclass[12pt]{article}&#10;\input{Texpoint-inp.tex}&#10;\begin{document}&#10;$$ 29\,{\rm MeV}&lt;J&lt;38\,{\rm MeV}$$&#10;&#10;\end{document}"/>
  <p:tag name="IGUANATEXSIZE" val="13"/>
  <p:tag name="IGUANATEXCURSOR" val="10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3.23961"/>
  <p:tag name="ORIGINALWIDTH" val="361.4548"/>
  <p:tag name="LATEXADDIN" val="\documentclass[12pt]{article}&#10;\input{Texpoint-inp.tex}&#10;\begin{document}&#10;$$E_{\rm int}[\rho]= \int \rmd \vec{r} \epsilon_{\rm int}(\vec{r};\rho)$$&#10;&#10;\end{document}"/>
  <p:tag name="IGUANATEXSIZE" val="15"/>
  <p:tag name="IGUANATEXCURSOR" val="14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64.49197"/>
  <p:tag name="LATEXADDIN" val="\documentclass[12pt]{article}&#10;\input{Texpoint-inp.tex}&#10;\begin{document}&#10;$$\rho(\vec{r})$$&#10;&#10;\end{document}"/>
  <p:tag name="IGUANATEXSIZE" val="15"/>
  <p:tag name="IGUANATEXCURSOR" val="8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98874"/>
  <p:tag name="ORIGINALWIDTH" val="329.9587"/>
  <p:tag name="LATEXADDIN" val="\documentclass[12pt]{article}&#10;\input{Texpoint-inp.tex}&#10;\begin{document}&#10;$$H=\frac{\hat{p}^2}{2m_N} +\frac{\delta E_{\rm int}[\rho]}{\delta \rho}&#10;$$&#10;&#10;\end{document}"/>
  <p:tag name="IGUANATEXSIZE" val="15"/>
  <p:tag name="IGUANATEXCURSOR" val="14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76.228"/>
  <p:tag name="ORIGINALWIDTH" val="802.3997"/>
  <p:tag name="LATEXADDIN" val="\documentclass[10pt]{article}&#10;\include{Texpoint-inp}&#10;\include{ect-adds}&#10;\begin{document}&#10;\begin{align}&#10;&amp;E_{\rm Fay}[n,x]=m_N\,n&#10;+\frac35 n\epsilon_{\rm F,0}\Big(\frac{n}{n_0}\Big)^{2/3}\, 2^{2/3}&#10;\big[x^{5/3} +(1-x)^{5/3} \big]&#10;\nonumber\\&#10;&amp;+\frac{n^2}{n_0}\Big[&#10;a_+\frac{1-h_{1,+}\,\big(\frac{n}{n_0}\big)^\sigma}&#10;{1+h_{2,+}\,\big(\frac{n}{n_0}\big)^\sigma}&#10;+&#10;a_-\frac{1-h_{1,-}\,\big(\frac{n}{n_0}\big)}&#10;{1+h_{2,-}\,\big(\frac{n}{n_0}\big)}&#10;(1-2x)^2&#10;\Big]&#10;\nonumber&#10;\end{align}&#10;&#10;\end{document}&#10;"/>
  <p:tag name="IGUANATEXSIZE" val="14"/>
  <p:tag name="IGUANATEXCURSOR" val="152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395.2006"/>
  <p:tag name="LATEXADDIN" val="\documentclass[12pt]{article}&#10;\input{Texpoint-inp.tex}&#10;\begin{document}&#10;$$\varepsilon[n,x] = E[n,x]/n - m_N$$&#10;&#10;\end{document}"/>
  <p:tag name="IGUANATEXSIZE" val="15"/>
  <p:tag name="IGUANATEXCURSOR" val="9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31.946"/>
  <p:tag name="ORIGINALWIDTH" val="443.1946"/>
  <p:tag name="LATEXADDIN" val="\documentclass[12pt]{article}&#10;\input{Texpoint-inp.tex}&#10;\begin{document}&#10;&#10;\includegraphics[width=5cm]{FayQMCfit-ext.eps}&#10;\end{document}"/>
  <p:tag name="IGUANATEXSIZE" val="15"/>
  <p:tag name="IGUANATEXCURSOR" val="11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Slides\Infinum-19\cc-QMC.eps"/>
  <p:tag name="FORMAT" val="png256"/>
  <p:tag name="RES" val="300"/>
  <p:tag name="BLEND" val="0"/>
  <p:tag name="TRANSPARENT" val="0"/>
  <p:tag name="TBUG" val="0"/>
  <p:tag name="ORIGWIDTH" val="198"/>
  <p:tag name="PICTUREFILESIZE" val="973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401.1998"/>
  <p:tag name="LATEXADDIN" val="\documentclass[12pt]{article}&#10;\input{Texpoint-inp.tex}&#10;\begin{document}&#10;$$E[n_p,n_n]\Longrightarrow E[n_p,n_n,T]$$&#10;&#10;\end{document}"/>
  <p:tag name="IGUANATEXSIZE" val="15"/>
  <p:tag name="IGUANATEXCURSOR" val="7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4.99441"/>
  <p:tag name="ORIGINALWIDTH" val="648.6689"/>
  <p:tag name="LATEXADDIN" val="\documentclass[12pt]{article}&#10;\input{Texpoint-inp.tex}&#10;\begin{document}&#10;$$ E[n_p,n_n,T]\approx E^{[0]}(n_p,n_n,T)+ W[n_p,n_n]$$&#10;&#10;\end{document}"/>
  <p:tag name="IGUANATEXSIZE" val="15"/>
  <p:tag name="IGUANATEXCURSOR" val="11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3.49457"/>
  <p:tag name="ORIGINALWIDTH" val="218.2228"/>
  <p:tag name="LATEXADDIN" val="\documentclass[12pt]{article}&#10;\input{Texpoint-inp.tex}&#10;\begin{document}&#10;$E^{[0]}(n_p,n_n,T)$&#10;&#10;\end{document}"/>
  <p:tag name="IGUANATEXSIZE" val="15"/>
  <p:tag name="IGUANATEXCURSOR" val="9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188.2265"/>
  <p:tag name="LATEXADDIN" val="\documentclass[12pt]{article}&#10;\input{Texpoint-inp.tex}&#10;\begin{document}&#10;&#10;$$P(\mu,T)\Longrightarrow$$&#10;\end{document}"/>
  <p:tag name="IGUANATEXSIZE" val="15"/>
  <p:tag name="IGUANATEXCURSOR" val="9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8.48898"/>
  <p:tag name="ORIGINALWIDTH" val="186.7267"/>
  <p:tag name="LATEXADDIN" val="\documentclass[12pt]{article}&#10;\input{Texpoint-inp.tex}&#10;\begin{document}&#10;&#10;$$n_f=\frac{\partial P}{\partial \mu_f}\Big|_{T}$$&#10;\end{document}"/>
  <p:tag name="IGUANATEXSIZE" val="15"/>
  <p:tag name="IGUANATEXCURSOR" val="11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8.74016"/>
  <p:tag name="ORIGINALWIDTH" val="162.7297"/>
  <p:tag name="LATEXADDIN" val="\documentclass[12pt]{article}&#10;\input{Texpoint-inp.tex}&#10;\begin{document}&#10;$$s=\frac{\partial P}{\partial T}\big|_{\mu_f}$$&#10;&#10;\end{document}"/>
  <p:tag name="IGUANATEXSIZE" val="15"/>
  <p:tag name="IGUANATEXCURSOR" val="7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8.48898"/>
  <p:tag name="ORIGINALWIDTH" val="464.192"/>
  <p:tag name="LATEXADDIN" val="\documentclass[12pt]{article}&#10;\input{Texpoint-inp.tex}&#10;\begin{document}&#10;$$&#10;E= \mu_f\frac{\partial P}{\partial \mu_f}\Big|_{T}&#10; +  T\frac{\partial P}{\partial T}\Big|_{\mu_f}&#10;-P &#10;$$&#10;\end{document}"/>
  <p:tag name="IGUANATEXSIZE" val="15"/>
  <p:tag name="IGUANATEXCURSOR" val="9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0.73866"/>
  <p:tag name="ORIGINALWIDTH" val="497.1879"/>
  <p:tag name="LATEXADDIN" val="\documentclass[12pt]{article}&#10;\input{Texpoint-inp.tex}&#10;\begin{document}&#10;$$&#10;n_f=&#10;d_f\intop\frac{\rmd^3 p}{(2\pi)^3}&#10; f(\epsilon_p^*-\mu) +\dots&#10;$$&#10;\end{document}"/>
  <p:tag name="IGUANATEXSIZE" val="15"/>
  <p:tag name="IGUANATEXCURSOR" val="14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23882"/>
  <p:tag name="ORIGINALWIDTH" val="263.967"/>
  <p:tag name="LATEXADDIN" val="\documentclass[12pt]{article}&#10;\input{Texpoint-inp.tex}&#10;\begin{document}&#10;&#10;$$\mu_p = \frac{\prt E[n_p,n_n]}{\prt n_p},$$&#10;\end{document}"/>
  <p:tag name="IGUANATEXSIZE" val="15"/>
  <p:tag name="IGUANATEXCURSOR" val="11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2.74464"/>
  <p:tag name="ORIGINALWIDTH" val="260.9674"/>
  <p:tag name="LATEXADDIN" val="\documentclass[12pt]{article}&#10;\input{Texpoint-inp.tex}&#10;\begin{document}&#10;&#10;$$\epsilon_p^*=\epsilon_p(n,T,\dots)$$&#10;\end{document}"/>
  <p:tag name="IGUANATEXSIZE" val="15"/>
  <p:tag name="IGUANATEXCURSOR" val="9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0.73866"/>
  <p:tag name="ORIGINALWIDTH" val="673.4158"/>
  <p:tag name="LATEXADDIN" val="\documentclass[12pt]{article}&#10;\input{Texpoint-inp.tex}&#10;\begin{document}&#10;&#10;$$P = d_f\intop\frac{\rmd^3 p}{(2\pi)^3}&#10;T\ln\big(1+e^{-(\epsilon_p^*-\mu_f)/T}\big) +\dots&#10;$$&#10;\end{document}"/>
  <p:tag name="IGUANATEXSIZE" val="15"/>
  <p:tag name="IGUANATEXCURSOR" val="16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0.73866"/>
  <p:tag name="ORIGINALWIDTH" val="516.6854"/>
  <p:tag name="LATEXADDIN" val="\documentclass[12pt]{article}&#10;\input{Texpoint-inp.tex}&#10;\begin{document}&#10;$$&#10;E=&#10;d_f\intop\frac{\rmd^3 p}{(2\pi)^3}&#10;\epsilon_p^* f(\epsilon_p^*-\mu) +\dots&#10;$$&#10;\end{document}"/>
  <p:tag name="IGUANATEXSIZE" val="15"/>
  <p:tag name="IGUANATEXCURSOR" val="1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0.73866"/>
  <p:tag name="ORIGINALWIDTH" val="474.6906"/>
  <p:tag name="LATEXADDIN" val="\documentclass[12pt]{article}&#10;\input{Texpoint-inp.tex}&#10;\begin{document}&#10;$$&#10;s=&#10;d_f\intop\frac{\rmd^3 p}{(2\pi)^3}&#10;\sigma(\epsilon_p^*-\mu) +\dots&#10;$$&#10;\end{document}"/>
  <p:tag name="IGUANATEXSIZE" val="15"/>
  <p:tag name="IGUANATEXCURSOR" val="13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727.4091"/>
  <p:tag name="LATEXADDIN" val="\documentclass[12pt]{article}&#10;\input{Texpoint-inp.tex}&#10;\begin{document}&#10;&#10;$$\sigma_f(\epsilon) = -(1-f(\epsilon))\ln(1-f(\epsilon))-f(\epsilon)\ln f(\epsilon)$$&#10;\end{document}"/>
  <p:tag name="IGUANATEXSIZE" val="15"/>
  <p:tag name="IGUANATEXCURSOR" val="9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8.74016"/>
  <p:tag name="ORIGINALWIDTH" val="209.9738"/>
  <p:tag name="LATEXADDIN" val="\documentclass[12pt]{article}&#10;\input{Texpoint-inp.tex}&#10;\begin{document}&#10;$$f(\epsilon)=\frac{1}{e^\epsilon+1}$$&#10;&#10;\end{document}"/>
  <p:tag name="IGUANATEXSIZE" val="15"/>
  <p:tag name="IGUANATEXCURSOR" val="7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33.1833"/>
  <p:tag name="ORIGINALWIDTH" val="1383.577"/>
  <p:tag name="LATEXADDIN" val="\documentclass[12pt]{article}&#10;\input{Texpoint-inp.tex}&#10;\begin{document}\Large&#10;\be\nonumber {\cal L}&amp;=&amp;\sum_N\,\Green{\overline{\Psi_N}}\,\Bigl[&#10;i\,(\hat{\prt}+i\,g_{\om\, N}\hat{\Magenta{\om}}+i\,g_{\r\,&#10;N}\vec{\tau}\,&#10;\hat{\RedViolet{\vec{\r}}})\,\Bigr]-(m-g_{\sigma\,N}\,\Blue{\sigma})\Bigr]\,&#10;\Green{\rm \Psi_N}&#10;\\ \nonumber&#10;&amp;+&amp;\underbrace{ \frac12\,&#10;(\prt_\mu\sigma\,\prt^\mu\sigma-m_\sigma^2\,\sigma^2)&#10;-U(\sigma)}_{\mbox{\Blue{\LARGE scalar}}}&#10;%-\frac13\,b\,\mn\,(g_{\sigma\,N}\,\sigma)^3 -\frac14\, c\,&#10;%(g_{\sigma\, N}\,\sigma)^4&#10;\\ \nonumber&#10;&amp;-&amp;\underbrace{&#10;\frac14\,\om_{\mu\nu}\,\om^{\mu\nu}+\frac12\,m_\om\,\om_\mu\,\om^\nu}_{&#10;\mbox{\Magenta{\LARGE vector}}}&#10;-\underbrace{\frac14\,\vec{\rho}_{\mu\nu}\,\vec{\r}^{\mu\nu} +&#10;\frac12\, \vec{\rho}_\mu\,\vec{\r}^\mu}_{\mbox{\RedViolet{\LARGE&#10;iso-vector}}} \ee&#10;&#10;\end{document}&#10;"/>
  <p:tag name="IGUANATEXSIZE" val="15"/>
  <p:tag name="IGUANATEXCURSOR" val="127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&#10;&amp;&amp;\sigma(r,t)=\sigma\nonumber\\&#10;&amp;&amp;\omega_\mu(r,t)=\delta_{\mu,0}\,\omega_0\nonumber\\&#10;&amp;&amp;\rho^a_\mu(r,t)=\delta^{a,3}\,\delta_{\mu,0}\,\rho_0^{(3)}&#10;\nonumber\\&#10;&amp;&amp;\mbox{constant fields}&#10;\nonumber&#10;\ee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147.875"/>
  <p:tag name="PICTUREFILESIZE" val="6845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114.361"/>
  <p:tag name="ORIGINALWIDTH" val="885.6393"/>
  <p:tag name="LATEXADDIN" val="\documentclass[12pt]{article}&#10;\input{Texpoint-inp.tex}&#10;\begin{document}&#10;\includegraphics[width=10cm]{Walecka-potential.eps}&#10;&#10;\end{document}"/>
  <p:tag name="IGUANATEXSIZE" val="15"/>
  <p:tag name="IGUANATEXCURSOR" val="12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34.9832"/>
  <p:tag name="ORIGINALWIDTH" val="787.4016"/>
  <p:tag name="LATEXADDIN" val="\documentclass[12pt]{article}&#10;\input{Texpoint-inp.tex}&#10;\begin{document}&#10;\begin{align}&#10;U(r) &amp;= U_{\om}(r) + U_{\sigma}(r)&#10;=h_{\om} Y(m_{\om} r) + h_{\sigma} Y(m_{\sigma} r) \,,&#10;\nonumber\\&#10;h_\om &amp;= \frac{g_\om^2}{4\pi}m_\om\,,\,\,&#10;h_\sigma=-\frac{g_\sigma^2}{4\pi}m_\sigma\,,\,\,&#10;Y(x)=\frac{\exp(-x)}{x}\,.&#10;\nonumber&#10;\end{align}&#10;&#10;\end{document}"/>
  <p:tag name="IGUANATEXSIZE" val="15"/>
  <p:tag name="IGUANATEXCURSOR" val="10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3.98952"/>
  <p:tag name="ORIGINALWIDTH" val="254.9681"/>
  <p:tag name="LATEXADDIN" val="\documentclass[12pt]{article}&#10;\input{Texpoint-inp.tex}&#10;\begin{document}&#10;&#10;$$\mu_n = \frac{\prt E[n_p,n_n]}{\prt n_n}$$&#10;\end{document}"/>
  <p:tag name="IGUANATEXSIZE" val="15"/>
  <p:tag name="IGUANATEXCURSOR" val="11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postscript"/>
  <p:tag name="FILENAME" val="D:\My Physics\Mytex\Lectures\Dubna-condensates\NN-potential-scheme.eps"/>
  <p:tag name="FORMAT" val="png256"/>
  <p:tag name="RES" val="150"/>
  <p:tag name="BLEND" val="0"/>
  <p:tag name="TRANSPARENT" val="0"/>
  <p:tag name="TBUG" val="0"/>
  <p:tag name="ORIGWIDTH" val="141"/>
  <p:tag name="PICTUREFILESIZE" val="7618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\LARGE&#10;\begin{itemize}&#10;\item[\Blue{$\bullet$}]&#10;in standard RMF model  $m_\sigma$, $m_\om$, and $m_\rho$ &#10;do not change 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484.75"/>
  <p:tag name="PICTUREFILESIZE" val="5968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\LARGE&#10;\noindent&#10;\Red{Can the in-medium modification (decrease) of meson masses\\&#10;be included in an RMF model??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499.875"/>
  <p:tag name="PICTUREFILESIZE" val="895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\begin{itemize}&#10;\item[\Blue{$\bullet$}] \Blue{universal scaling}&#10;$m_\sigma^*/m_\sigma\approx m_\om^*/m_\om\approx m_\rho^*/m_\rho=&#10;\Phi(n)$ %{ [Song, Brown, Min,  Rho (1997)]}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67"/>
  <p:tag name="PICTUREFILESIZE" val="612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[12pt]{article}&#10;\input{Texpoint-inp.tex}&#10;\begin{document}&#10;\LARGE&#10;\begin{itemize}&#10;\item[\Blue{$\bullet$}] decreasing functions of $\sigma$:&#10; $m_\om^*(\sigma)$, $m_\rho^*(\sigma)$&#10;$\longleftarrow$ self-consistent $\sigma$ field\\[2mm]&#10;\phantom{x} \qquad results in {\it increase} &#10;of $\rho$ an $\om$ masses&#10;\end{itemize}&#10;\end{document}&#10;"/>
  <p:tag name="EXTERNALNAME" val="txp_fig"/>
  <p:tag name="BLEND" val="False"/>
  <p:tag name="TRANSPARENT" val="False"/>
  <p:tag name="KEEPFILES" val="False"/>
  <p:tag name="DEBUGPAUSE" val="False"/>
  <p:tag name="RESOLUTION" val="300"/>
  <p:tag name="TIMEOUT" val="(none)"/>
  <p:tag name="BOXWIDTH" val="396"/>
  <p:tag name="BOXHEIGHT" val="327"/>
  <p:tag name="BOXFONT" val="10"/>
  <p:tag name="BOXWRAP" val="False"/>
  <p:tag name="WORKAROUNDTRANSPARENCYBUG" val="False"/>
  <p:tag name="ALLOWFONTSUBSTITUTION" val="False"/>
  <p:tag name="BITMAPFORMAT" val="png256"/>
  <p:tag name="ORIGWIDTH" val="572.875"/>
  <p:tag name="PICTUREFILESIZE" val="11466"/>
  <p:tag name="TEXPOINTSCALING" val="1.00000010654184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\begin{itemize}&#10;\item[\Blue{$\bullet$}] $\sigma$ field dependent masses and&#10;couplings constant&#10;\end{itemize}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418"/>
  <p:tag name="PICTUREFILESIZE" val="5176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0pt]{article}&#10;\include{Texpoint-inp}&#10;\begin{document}&#10;\begin{align}&#10; {\cal L} &amp;=  \bar{\Psi}_N\big(\partial\cdot\gamma  -  g_\omega{\red&#10;\chi_\omega}\omega\cdot \gamma- \frac{1}{2}g_\rho{\red&#10;\chi_\rho}\vec{\rho}\cdot&#10;\gamma \vec\tau\big)\Psi_N - m_N{\red\Phi_N}\bar{\Psi}_N \bar{\Psi}_N&#10;\nonumber\\&#10;&amp;+\frac{\partial^\mu\sigma\partial_\mu\sigma}{2}-{\red&#10;\Phi^2_\sigma}\frac{m_\sigma^2 \sigma^2}{2}-{\red&#10;U(\sigma)}&#10;-\frac{\omega_{\mu\nu}\omega^{\mu\nu}}{4}+{\red&#10;\Phi_\omega^2}\frac{m_\omega^2 \omega_\mu&#10;\omega^\mu}{2}-\frac{\vec{\rho}_{\mu\nu}\vec{\rho}^{\mu\nu}}{4}+{\red&#10;\Phi^2_\rho} \frac{m^2_\rho \vec{\rho}_\mu \vec{\rho}^\mu}{2}&#10;\nonumber&#10; \end{align}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363"/>
  <p:tag name="PICTUREFILESIZE" val="303478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&#10;\includegraphics[width=4.8cm]{L13-Ebind-Hebeler.eps}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36"/>
  <p:tag name="PICTUREFILESIZE" val="327678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7cm]{T-MR.eps}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195"/>
  <p:tag name="PICTUREFILESIZE" val="65067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clude{Texpoint-inp}&#10;\begin{document}\LARGE&#10;\includegraphics[width=11cm]{T-Press.eps}&#10;\end{document}"/>
  <p:tag name="FILENAME" val="TP_tmp"/>
  <p:tag name="FORMAT" val="bmp256"/>
  <p:tag name="RES" val="300"/>
  <p:tag name="BLEND" val="0"/>
  <p:tag name="TRANSPARENT" val="0"/>
  <p:tag name="TBUG" val="0"/>
  <p:tag name="ALLOWFS" val="0"/>
  <p:tag name="ORIGWIDTH" val="312"/>
  <p:tag name="PICTUREFILESIZE" val="93837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8.74016"/>
  <p:tag name="ORIGINALWIDTH" val="570.6786"/>
  <p:tag name="LATEXADDIN" val="\documentclass[12pt]{article}&#10;\input{Texpoint-inp.tex}&#10;\begin{document}&#10;$$&#10;P = \mu_n\,n_n+\mu_p\,n_p - E&#10;= n\,\frac{\prt E}{\prt n} - E&#10;$$&#10;\end{document}"/>
  <p:tag name="IGUANATEXSIZE" val="15"/>
  <p:tag name="IGUANATEXCURSOR" val="7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[12pt]{article}&#10;\input{Texpoint-inp.tex}&#10;\begin{document}&#10;\LARGE&#10;$$\Blue{\eta_{i}(f)=\frac{\Phi_i^2(f)}{{\chi}_i^2(f)} }\,,\quad&#10;i=\sigma\,,\,\om\,,\,\rho$$&#10;\end{document}&#10;"/>
  <p:tag name="FILENAME" val="txp_fig"/>
  <p:tag name="FORMAT" val="png256"/>
  <p:tag name="RES" val="300"/>
  <p:tag name="BLEND" val="0"/>
  <p:tag name="TRANSPARENT" val="0"/>
  <p:tag name="TBUG" val="0"/>
  <p:tag name="ALLOWFS" val="0"/>
  <p:tag name="ORIGWIDTH" val="252"/>
  <p:tag name="PICTUREFILESIZE" val="528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7.49528"/>
  <p:tag name="ORIGINALWIDTH" val="246.7191"/>
  <p:tag name="LATEXADDIN" val="\documentclass[12pt]{article}&#10;\input{Texpoint-inp.tex}&#10;\begin{document}&#10;$$\eta(f)=1\pm 20\%$$&#10;&#10;\end{document}"/>
  <p:tag name="IGUANATEXSIZE" val="15"/>
  <p:tag name="IGUANATEXCURSOR" val="9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01.9872"/>
  <p:tag name="ORIGINALWIDTH" val="541.4323"/>
  <p:tag name="LATEXADDIN" val="\documentclass[12pt]{article}&#10;\input{Texpoint-inp.tex}&#10;\begin{document}&#10;&#10;$$P(n,T)= n T \big(1+\sum_{k=2}^{\infty} B_i(T)\,n^{k-1} \big)$$&#10;&#10;\end{document}"/>
  <p:tag name="IGUANATEXSIZE" val="15"/>
  <p:tag name="IGUANATEXCURSOR" val="1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6.98914"/>
  <p:tag name="ORIGINALWIDTH" val="1169.104"/>
  <p:tag name="LATEXADDIN" val="\documentclass[12pt]{article}&#10;\input{Texpoint-inp.tex}&#10;\begin{document}&#10;$$P(\{n_a\},T) =  T \sum_a n_a\Big(1 + \sum_{b} B_{2,ab}(T)\, n_b&#10;+ \sum_{b}\sum_{c} B_{3,abc}(T)\,n_b\, n_c +\dots \Big)$$&#10;&#10;\end{document}"/>
  <p:tag name="IGUANATEXSIZE" val="15"/>
  <p:tag name="IGUANATEXCURSOR" val="8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01.9872"/>
  <p:tag name="ORIGINALWIDTH" val="395.2006"/>
  <p:tag name="LATEXADDIN" val="\documentclass[12pt]{article}&#10;\input{Texpoint-inp.tex}&#10;\begin{document}&#10;$$P(z,T)=\frac{T}{\lambda^3}\sum_{k=1}^\infty b_k(T) z^k$$&#10;&#10;\end{document}"/>
  <p:tag name="IGUANATEXSIZE" val="15"/>
  <p:tag name="IGUANATEXCURSOR" val="13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231.721"/>
  <p:tag name="LATEXADDIN" val="\documentclass[12pt]{article}&#10;\input{Texpoint-inp.tex}&#10;\begin{document}&#10;&#10;\Red{$z=\exp(\mu_f/T)$}&#10;\end{document}"/>
  <p:tag name="IGUANATEXSIZE" val="15"/>
  <p:tag name="IGUANATEXCURSOR" val="9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98874"/>
  <p:tag name="ORIGINALWIDTH" val="188.9764"/>
  <p:tag name="LATEXADDIN" val="\documentclass[12pt]{article}&#10;\input{Texpoint-inp.tex}&#10;\begin{document}&#10;&#10;$$\lambda=\hbar \sqrt{\frac{2\pi}{m T}}&#10;$$&#10;\end{document}"/>
  <p:tag name="IGUANATEXSIZE" val="15"/>
  <p:tag name="IGUANATEXCURSOR" val="11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01.9872"/>
  <p:tag name="ORIGINALWIDTH" val="409.4488"/>
  <p:tag name="LATEXADDIN" val="\documentclass[12pt]{article}&#10;\input{Texpoint-inp.tex}&#10;\begin{document}&#10;$$n(z,T)= \frac{1}{\lambda^3}\sum_{k=1}^\infty k b_k(T) z^k$$&#10;&#10;\end{document}"/>
  <p:tag name="IGUANATEXSIZE" val="15"/>
  <p:tag name="IGUANATEXCURSOR" val="8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91.976"/>
  <p:tag name="ORIGINALWIDTH" val="372.7034"/>
  <p:tag name="LATEXADDIN" val="\documentclass[12pt]{article}&#10;\input{Texpoint-inp.tex}&#10;\begin{document}&#10;&#10;\begin{align}&#10;B_2 &amp;= -\frac{\lambda^3}{b_1^2} b_2\,,&#10;\nonumber\\&#10;B_3 &amp;= -2\frac{\lambda^6}{b_1^4} ( b_3 b_1 -2 b_2^2 ),&#10;\nonumber&#10;\end{align}&#10;&#10;\end{document}"/>
  <p:tag name="IGUANATEXSIZE" val="15"/>
  <p:tag name="IGUANATEXCURSOR" val="19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114.361"/>
  <p:tag name="ORIGINALWIDTH" val="885.6393"/>
  <p:tag name="LATEXADDIN" val="\documentclass[12pt]{article}&#10;\input{Texpoint-inp.tex}&#10;\begin{document}&#10;\includegraphics[width=10cm]{Walecka-potential.eps}&#10;&#10;\end{document}"/>
  <p:tag name="IGUANATEXSIZE" val="15"/>
  <p:tag name="IGUANATEXCURSOR" val="12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99591"/>
  <p:tag name="ORIGINALWIDTH" val="189.7263"/>
  <p:tag name="LATEXADDIN" val="\documentclass[12pt]{article}&#10;\input{Texpoint-inp.tex}&#10;\begin{document}&#10;&#10;$$n=n_p+n_n$$&#10;\end{document}"/>
  <p:tag name="IGUANATEXSIZE" val="15"/>
  <p:tag name="IGUANATEXCURSOR" val="7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34.7206"/>
  <p:tag name="ORIGINALWIDTH" val="827.1466"/>
  <p:tag name="LATEXADDIN" val="\documentclass[12pt]{article}&#10;\input{Texpoint-inp.tex}&#10;\begin{document}&#10;\begin{align}&#10;B_1^{\rm (cl)}(T) &amp;= -\frac{1}{2}\intop\rmd^3 r f_{\rm M}(r)\,&#10;%\big(1-e^{-\Ucor(|\vec{r}\,|)/T}\big)\&#10;\nonumber\\&#10;B_3^{\rm (cl)}(T) &amp;= -\frac{1}{3}\intop\rmd^3 r_1 \rmd^3 r_2 f_{\rm M}(r_1)f_{\rm M}(r_2)f_{\rm M}(|\vec{r_1}-\vec{r_2}|)&#10;%\big(1-e^{-\Ucor(|\vec{r}_1\,|)/T}\big)&#10;\nonumber&#10;\\&#10;%&amp;\times&#10;%\big(1-e^{-\Ucor(|\vec{r}_2\,|)/T}\big)&#10;%\big(1-e^{-\Ucor(|\vec{r}_2-\vec{r}_1|)/T}\big).&#10;f_{\rm M}(|\vec{r}\,|)&amp;=e^{-U(|\vec{r}\,|)/T}-1\,\nonumber&#10;\end{align}&#10;&#10;\end{document}"/>
  <p:tag name="IGUANATEXSIZE" val="15"/>
  <p:tag name="IGUANATEXCURSOR" val="52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23.4346"/>
  <p:tag name="ORIGINALWIDTH" val="531.6835"/>
  <p:tag name="LATEXADDIN" val="\documentclass[12pt]{article}&#10;\input{Texpoint-inp.tex}&#10;\begin{document}&#10;&#10;\includegraphics[width=6cm]{B-integrand}&#10;\end{document}"/>
  <p:tag name="IGUANATEXSIZE" val="15"/>
  <p:tag name="IGUANATEXCURSOR" val="11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56.468"/>
  <p:tag name="ORIGINALWIDTH" val="740.1575"/>
  <p:tag name="LATEXADDIN" val="\documentclass[12pt]{article}&#10;\input{Texpoint-inp.tex}&#10;\begin{document}&#10;\begin{align}&#10;&amp;B_2^{\rm (cl)}=B_{2,&lt;}^{\rm (cl)} + B_{2,&gt;}^{\rm (cl)}\,,&#10;\nonumber\\&#10;&amp;B_{2,&lt;}^{\rm (cl)}= -2\pi\int_0^{2r_0} r^2\rmd r f_{\rm M} (r)=v_{\rm r}/2\,,&#10;%\Big(1-e^{-U(r)/T}\Big)\,,&#10;\nonumber\\&#10;&amp;B_{2,&gt;}^{\rm (cl)}=- 2\pi\int_{2r_0}^{\infty} r^2\rmd r f_{\rm M} (r) \approx \frac{v_{\rm a}U_a}{2T}\,\, (T\gg|U_a|)&#10;%\left(1-e^{-U(r)/T}\right)\,,&#10;\nonumber&#10;\end{align}&#10;&#10;\end{document}"/>
  <p:tag name="IGUANATEXSIZE" val="15"/>
  <p:tag name="IGUANATEXCURSOR" val="39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34.2332"/>
  <p:tag name="ORIGINALWIDTH" val="620.1724"/>
  <p:tag name="LATEXADDIN" val="\documentclass[12pt]{article}&#10;\input{Texpoint-inp.tex}&#10;\begin{document}\begin{align}&#10;P_{\rm v} &amp;= Tn(1 +B_2 n) +O(n^3)&#10;\nonumber\\&#10;  &amp;= Tn\big(1+\half v_{\rm r}n\big)-n^2\frac{ {U_{\rm a}v_{\rm a}}}{2} + O(n^3)\,.&#10;\nonumber&#10;\end{align}&#10;&#10;&#10;\end{document}"/>
  <p:tag name="IGUANATEXSIZE" val="15"/>
  <p:tag name="IGUANATEXCURSOR" val="10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5.48929"/>
  <p:tag name="ORIGINALWIDTH" val="391.4511"/>
  <p:tag name="LATEXADDIN" val="\documentclass[12pt]{article}&#10;\input{Texpoint-inp.tex}&#10;\begin{document}&#10;\Red{&#10;$$1+v_{\rm r}n/2\to&#10;\frac{1}{(1-v_{\rm r}n/2)}&#10;$$&#10;}&#10;\end{document}"/>
  <p:tag name="IGUANATEXSIZE" val="15"/>
  <p:tag name="IGUANATEXCURSOR" val="7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6.49047"/>
  <p:tag name="ORIGINALWIDTH" val="515.9355"/>
  <p:tag name="LATEXADDIN" val="\documentclass[12pt]{article}&#10;\input{Texpoint-inp.tex}&#10;\begin{document}&#10;\BrickRed{&#10;$$(P_{\rm vdW}+ n^2\frac{U_{\rm a}v_{\rm a}}{2})(1-\frac{v_{\rm r}n}{2})=Tn&#10;$$&#10;}&#10;\end{document}"/>
  <p:tag name="IGUANATEXSIZE" val="15"/>
  <p:tag name="IGUANATEXCURSOR" val="16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1.74354"/>
  <p:tag name="ORIGINALWIDTH" val="240.7199"/>
  <p:tag name="LATEXADDIN" val="\documentclass[12pt]{article}&#10;\input{Texpoint-inp.tex}&#10;\begin{document}&#10;&#10;$$B_n=\big(v_{\rm r}/2\big)^{n-1}$$&#10;\end{document}"/>
  <p:tag name="IGUANATEXSIZE" val="15"/>
  <p:tag name="IGUANATEXCURSOR" val="10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2452"/>
  <p:tag name="ORIGINALWIDTH" val="509.1864"/>
  <p:tag name="LATEXADDIN" val="\documentclass[12pt]{article}&#10;\input{Texpoint-inp.tex}&#10;\begin{document}&#10;\BrickRed{&#10;$$v_{\rm r}\simeq 0.3\,{\rm fm}^3\quad\ll \quad v_{\rm a}\simeq 5.4\,{\rm fm}^3$$&#10;}&#10;\end{document}"/>
  <p:tag name="IGUANATEXSIZE" val="15"/>
  <p:tag name="IGUANATEXCURSOR" val="16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6.49047"/>
  <p:tag name="ORIGINALWIDTH" val="515.9355"/>
  <p:tag name="LATEXADDIN" val="\documentclass[12pt]{article}&#10;\input{Texpoint-inp.tex}&#10;\begin{document}&#10;$$(P_{\rm vdW}+ n^2\frac{U_{\rm a}v_{\rm a}}{2})(1-\frac{v_{\rm r}n}{2})=Tn&#10;$$&#10;\end{document}"/>
  <p:tag name="IGUANATEXSIZE" val="15"/>
  <p:tag name="IGUANATEXCURSOR" val="13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740.1575"/>
  <p:tag name="LATEXADDIN" val="\documentclass[12pt]{article}&#10;\input{Texpoint-inp.tex}&#10;\begin{document}&#10;\Blue{&#10;$Z_{\rm ev}(T,N,V)=Z_{\rm id}(T,N,V-v_{\rm p} N)\theta(V-v_{\rm p} N)$&#10;}&#10;\end{document}"/>
  <p:tag name="IGUANATEXSIZE" val="15"/>
  <p:tag name="IGUANATEXCURSOR" val="15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8.99512"/>
  <p:tag name="ORIGINALWIDTH" val="145.4818"/>
  <p:tag name="LATEXADDIN" val="\documentclass[12pt]{article}&#10;\input{Texpoint-inp.tex}&#10;\begin{document}&#10;&#10;$$x = {n_p}/{n}$$&#10;\end{document}"/>
  <p:tag name="IGUANATEXSIZE" val="15"/>
  <p:tag name="IGUANATEXCURSOR" val="8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98874"/>
  <p:tag name="ORIGINALWIDTH" val="664.4169"/>
  <p:tag name="LATEXADDIN" val="\documentclass[12pt]{article}&#10;\input{Texpoint-inp.tex}&#10;\begin{document}&#10;\Blue{&#10;\begin{align}&#10;P_{\rm ev}(T,z)=\intop \frac{2\rmd^3 p}{(2\pi)^3} T\ln&#10;\Big(1+ z e^{-\frac{e_p+v_{\rm p} P_{\rm ev}}{T}}\Big)&#10;\nonumber&#10;\end{align}&#10;}&#10;\end{document}"/>
  <p:tag name="IGUANATEXSIZE" val="15"/>
  <p:tag name="IGUANATEXCURSOR" val="22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73.9783"/>
  <p:tag name="ORIGINALWIDTH" val="563.9295"/>
  <p:tag name="LATEXADDIN" val="\documentclass[12pt]{article}&#10;\input{Texpoint-inp.tex}&#10;\begin{document}&#10;\begin{align}&#10;b_1^{\rm (ev)}&amp;=2\,,\quad&#10;\lambda^3 b_2^{\rm(ev)} = \Blue{- 4 v_{\rm p}}&#10;-\frac{\lambda^3}{2^{3/2}} &#10;\nonumber\\&#10;\lambda^6 b_3^{\rm(ev)} &amp;=\Blue{12v_{\rm p}^2}+\frac{2\lambda^6}{3^{5/2}}&#10;+\lambda^3\frac{3 v_{\rm p}}{2^{1/2}} &#10;\nonumber&#10;\end{align}&#10;&#10;\end{document}"/>
  <p:tag name="IGUANATEXSIZE" val="15"/>
  <p:tag name="IGUANATEXCURSOR" val="23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67.49158"/>
  <p:tag name="ORIGINALWIDTH" val="463.442"/>
  <p:tag name="LATEXADDIN" val="\documentclass[12pt]{article}&#10;\input{Texpoint-inp.tex}&#10;\begin{document}&#10;&#10;\begin{align}&#10;B_2^{\rm (ev)} =v_{\rm p}=\frac{v_{\rm r}}{2}\,,\quad&#10;\BrickRed{B_3^{\rm (ev)} =v_{\rm p}^2}&#10;\nonumber&#10;\end{align}&#10;\end{document}"/>
  <p:tag name="IGUANATEXSIZE" val="15"/>
  <p:tag name="IGUANATEXCURSOR" val="12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6.49047"/>
  <p:tag name="ORIGINALWIDTH" val="401.9498"/>
  <p:tag name="LATEXADDIN" val="\documentclass[12pt]{article}&#10;\input{Texpoint-inp.tex}&#10;\begin{document}&#10;\begin{align}&#10;B_2^{\rm (hs)}=  v_{\rm p}\,,\quad&#10;\BrickRed{B_3^{\rm (hs)}=\frac56 v_{\rm p}^2}&#10;\nonumber&#10;\end{align}&#10;&#10;\end{document}"/>
  <p:tag name="IGUANATEXSIZE" val="15"/>
  <p:tag name="IGUANATEXCURSOR" val="16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5.74055"/>
  <p:tag name="ORIGINALWIDTH" val="284.9644"/>
  <p:tag name="LATEXADDIN" val="\documentclass[12pt]{article}&#10;\input{Texpoint-inp.tex}&#10;\begin{document}&#10;$$b_2=-\frac{1}{2^{3/2}}+b_2^{\rm (int)}$$&#10;\end{document}"/>
  <p:tag name="IGUANATEXSIZE" val="15"/>
  <p:tag name="IGUANATEXCURSOR" val="114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31.721"/>
  <p:tag name="ORIGINALWIDTH" val="1246.344"/>
  <p:tag name="LATEXADDIN" val="\documentclass[12pt]{article}&#10;\input{Texpoint-inp.tex}&#10;\begin{document}&#10;&#10;\begin{align}\Blue{&#10;b_2^{\rm (int)} &amp;= 2^{3/2}\intop_0^\infty \frac{\rmd p}{\pi} e^{-E_{\vec{p}}/T}&#10;\frac{\rmd \delta_{\rm tot}(E_{\vec{p}})}{\rmd p} }&#10;\nonumber\\&#10;\delta_{\rm tot}(E_{\vec{p}}) &amp;=\sum_{S=0,1}\sum_{l[S]}(2S+1)(2l+1)\delta_l^{(S)}(E_{\vec{p}})&#10;=\delta_0^{(0)}+9\delta^{(1)}_{1}+5\delta_2^{(0)}+&#10;21\delta_{3}^{(1)}+\dots&#10;\nonumber&#10;\end{align}&#10;\end{document}"/>
  <p:tag name="IGUANATEXSIZE" val="15"/>
  <p:tag name="IGUANATEXCURSOR" val="40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8.74394"/>
  <p:tag name="ORIGINALWIDTH" val="126.7342"/>
  <p:tag name="LATEXADDIN" val="\documentclass[12pt]{article}&#10;\input{Texpoint-inp.tex}&#10;\begin{document}&#10;&#10;$$\delta_l^{(S)}(E_{\vec{p}})$$&#10;\end{document}"/>
  <p:tag name="IGUANATEXSIZE" val="15"/>
  <p:tag name="IGUANATEXCURSOR" val="7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7.99401"/>
  <p:tag name="ORIGINALWIDTH" val="836.8953"/>
  <p:tag name="LATEXADDIN" val="\documentclass[12pt]{article}&#10;\input{Texpoint-inp.tex}&#10;\begin{document}&#10;&#10;$\delta_0^{(0)}\to \delta_{^1S_0}$\,, $\delta_2^{(0)}\to \delta_{^1D_2}$\,, $9\delta^{(1)}_{1}\to  \delta_{^3P_0}+3\delta_{^3P_1}+5\delta_{^3P_2}$&#10;\end{document}"/>
  <p:tag name="IGUANATEXSIZE" val="15"/>
  <p:tag name="IGUANATEXCURSOR" val="21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8.74394"/>
  <p:tag name="ORIGINALWIDTH" val="265.4669"/>
  <p:tag name="LATEXADDIN" val="\documentclass[12pt]{article}&#10;\input{Texpoint-inp.tex}&#10;\begin{document}&#10;\BrickRed{&#10;$\delta_l^{(S)}\approx -a_l^{(S)} p^{2l+1}$&#10;}&#10;\end{document}"/>
  <p:tag name="IGUANATEXSIZE" val="15"/>
  <p:tag name="IGUANATEXCURSOR" val="1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5.74425"/>
  <p:tag name="ORIGINALWIDTH" val="205.4743"/>
  <p:tag name="LATEXADDIN" val="\documentclass[12pt]{article}&#10;\input{Texpoint-inp.tex}&#10;\begin{document}&#10;$$ p^{2l+1}\to T^{l+\frac12}$$&#10;&#10;\end{document}"/>
  <p:tag name="IGUANATEXSIZE" val="15"/>
  <p:tag name="IGUANATEXCURSOR" val="10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1.24488"/>
  <p:tag name="ORIGINALWIDTH" val="583.4271"/>
  <p:tag name="LATEXADDIN" val="\documentclass[12pt]{article}&#10;\input{Texpoint-inp.tex}&#10;\begin{document}&#10;$$\varepsilon[n,x]=\varepsilon_0[n] + \varepsilon_{\rm S}[n]\,(1-2\,x)^2 + \dots$$&#10;&#10;\end{document}"/>
  <p:tag name="IGUANATEXSIZE" val="15"/>
  <p:tag name="IGUANATEXCURSOR" val="15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4.99441"/>
  <p:tag name="ORIGINALWIDTH" val="313.4608"/>
  <p:tag name="LATEXADDIN" val="\documentclass[12pt]{article}&#10;\input{Texpoint-inp.tex}&#10;\begin{document}&#10;&#10;$\delta_0(p\sim\sqrt{m_fT})\ll 1$&#10;\end{document}"/>
  <p:tag name="IGUANATEXSIZE" val="15"/>
  <p:tag name="IGUANATEXCURSOR" val="10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12.4859"/>
  <p:tag name="ORIGINALWIDTH" val="440.9449"/>
  <p:tag name="LATEXADDIN" val="\documentclass[12pt]{article}&#10;\input{Texpoint-inp.tex}&#10;\begin{document}&#10;\begin{align}&#10;b_2^{\rm (int)}\approx -\sqrt{\frac{m_f^3 T}{8\pi^3}} \intop \rmd^3 r U(r)&#10;\nonumber&#10;\end{align}&#10;&#10;\end{document}"/>
  <p:tag name="IGUANATEXSIZE" val="15"/>
  <p:tag name="IGUANATEXCURSOR" val="15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89.98874"/>
  <p:tag name="ORIGINALWIDTH" val="833.1458"/>
  <p:tag name="LATEXADDIN" val="\documentclass[12pt]{article}&#10;\input{Texpoint-inp.tex}&#10;\begin{document}&#10;$$&#10;a_{{\rm B},0}^{(0)} = \frac{m_N}{4\pi}\intop \rmd^3 r U(r)&#10;=\frac{m_N}{4\pi}\big(\frac{g_\om^2}{m_\om^2} - \frac{g_\sigma^2}{m_\sigma^2}\big)&#10;\approx \Blue{-1.2\,{\rm fm}}&#10;$$&#10;&#10;\end{document}"/>
  <p:tag name="IGUANATEXSIZE" val="15"/>
  <p:tag name="IGUANATEXCURSOR" val="24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701.9123"/>
  <p:tag name="ORIGINALWIDTH" val="708.6614"/>
  <p:tag name="LATEXADDIN" val="\documentclass[12pt]{article}&#10;\input{Texpoint-inp.tex}&#10;\begin{document}&#10;\includegraphics[width=8cm]{delta-ESC.eps}&#10;&#10;\end{document}"/>
  <p:tag name="IGUANATEXSIZE" val="15"/>
  <p:tag name="IGUANATEXCURSOR" val="96"/>
  <p:tag name="TRANSPARENCY" val="Fals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17.4728"/>
  <p:tag name="ORIGINALWIDTH" val="721.4099"/>
  <p:tag name="LATEXADDIN" val="\documentclass[12pt]{article}&#10;\input{Texpoint-inp.tex}&#10;\begin{document}&#10;&#10;\begin{align}&#10;&amp;^1{\rm S}_0:\, a_{^1{\rm S}_0}= \Red{{\bf -23.7}}\,{\rm fm},\,\, r_{{\rm ef},^1{\rm S}_0}=\BrickRed{{\bf 2.76}}\,{\rm fm} \,,&#10;\nonumber\\&#10;&amp;^3{\rm P}_0:\, a_{^3{\rm P}_0}= -2.68\,{\rm fm}^3,\,\, r_{{\rm ef},^3{\rm P}_0}=4.86\,{\rm fm}^{-1}\,,&#10;\nonumber\\&#10;&amp;^3{\rm P}_1:\, a_{^3{\rm P}_1}= \phantom{-}1.42\,{\rm fm}^3,\,\, r_{{\rm ef},^3{\rm P}_1}=-8.50\,{\rm fm}^{-1}\,,&#10;\nonumber\\&#10;&amp;^3{\rm P}_2:\, a_{^3{\rm P}_2}= -0.323\,{\rm fm}^3,\,\, r_{{\rm ef},^3{\rm P}_2}=5.05\,{\rm fm}^{-1}\,.&#10;\nonumber&#10;\end{align}&#10;\end{document}"/>
  <p:tag name="IGUANATEXSIZE" val="15"/>
  <p:tag name="IGUANATEXCURSOR" val="199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52.9809"/>
  <p:tag name="ORIGINALWIDTH" val="722.9096"/>
  <p:tag name="LATEXADDIN" val="\documentclass[12pt]{article}&#10;\input{Texpoint-inp.tex}&#10;\begin{document}&#10;&#10;\begin{align}&#10;\Blue{&amp;p^{2l+1}\cot\delta_l^{(S)}(E_{\vec{p}})=-\frac{1}{a_l^{(S)}} + \frac12r_{{\rm ef},l}^{(S)} p^2 +O(p^4)\,,}\,\,&#10;\nonumber\\&#10;&amp;p=\sqrt{m_f E_{\vec{p}}}\,.&#10;\nonumber&#10;\end{align}&#10;\end{document}"/>
  <p:tag name="IGUANATEXSIZE" val="15"/>
  <p:tag name="IGUANATEXCURSOR" val="21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99591"/>
  <p:tag name="ORIGINALWIDTH" val="203.2246"/>
  <p:tag name="LATEXADDIN" val="\documentclass[12pt]{article}&#10;\input{Texpoint-inp.tex}&#10;\begin{document}&#10;\Blue{&#10;$$a_{^1{\rm S}_0}\gg r_{{\rm ef},^1{\rm S}_0}$$&#10;}\end{document}"/>
  <p:tag name="IGUANATEXSIZE" val="20"/>
  <p:tag name="IGUANATEXCURSOR" val="1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666.6667"/>
  <p:tag name="ORIGINALWIDTH" val="708.6614"/>
  <p:tag name="LATEXADDIN" val="\documentclass[12pt]{article}&#10;\input{Texpoint-inp.tex}&#10;\begin{document}&#10;&#10;\includegraphics[width=8cm]{b2-effr}&#10;\end{document}"/>
  <p:tag name="IGUANATEXSIZE" val="15"/>
  <p:tag name="IGUANATEXCURSOR" val="97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32.99591"/>
  <p:tag name="ORIGINALWIDTH" val="203.2246"/>
  <p:tag name="LATEXADDIN" val="\documentclass[12pt]{article}&#10;\input{Texpoint-inp.tex}&#10;\begin{document}&#10;\Blue{&#10;$$a_{^1{\rm S}_0}\gg r_{{\rm ef},^1{\rm S}_0}$$&#10;}\end{document}"/>
  <p:tag name="IGUANATEXSIZE" val="20"/>
  <p:tag name="IGUANATEXCURSOR" val="12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28.7214"/>
  <p:tag name="ORIGINALWIDTH" val="803.1496"/>
  <p:tag name="LATEXADDIN" val="\documentclass[12pt]{article}&#10;\input{Texpoint-inp.tex}&#10;\begin{document}&#10;&#10;\begin{align}&#10;&amp;b_{2,l=0}^{\rm (int)}&#10;\approx -\frac{a_{0}^{(0)}}{|a_{0}^{(0)}|}\Red{{\bf\sqrt{2}}}  +  \frac{2\lambda}{\pi a_0^{(0)}} - \frac{ r_{{\rm ef},0}^{(0)}}{\lambda}&#10;\nonumber\\&#10;&amp;\quad =-{\rm sgn}\big(a_{0}^{(0)}\big)\Red{{\bf \sqrt{2}}} +\frac{2^{3/2}}{\sqrt{\pi m_f T}} \frac{1}{a_0^{(0)}} -\sqrt{\frac{m_f T}{2\pi}}\,r_{{\rm ef},0}^{(0)}\,.&#10;\nonumber&#10;\end{align}&#10;\end{document}"/>
  <p:tag name="IGUANATEXSIZE" val="15"/>
  <p:tag name="IGUANATEXCURSOR" val="318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94.9756"/>
  <p:tag name="ORIGINALWIDTH" val="760.405"/>
  <p:tag name="LATEXADDIN" val="\documentclass[12pt]{article}&#10;\input{Texpoint-inp.tex}&#10;\begin{document}&#10;\begin{align}&#10;\varepsilon_0[n] &amp;= E_0  +\frac{K}{18}\frac{(n-n_0)^2}{n_0^2} - \frac{K^{'}}{162}\frac{(n-n_0)^3}{n_0^3} + \dots&#10;\nonumber\\&#10;\varepsilon_S[n] &amp;= J +\frac{L}{3}\frac{n-n_0}{n_0} + \frac{K_{\rm sym}}{18}\frac{(n-n_0)^2}{n_0^2} +\dots&#10;\nonumber&#10;\end{align}&#10;&#10;\end{document}"/>
  <p:tag name="IGUANATEXSIZE" val="15"/>
  <p:tag name="IGUANATEXCURSOR" val="10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202.4747"/>
  <p:tag name="ORIGINALWIDTH" val="572.1785"/>
  <p:tag name="LATEXADDIN" val="\documentclass[12pt]{article}&#10;\input{Texpoint-inp.tex}&#10;\begin{document}&#10;\begin{align}&#10;f_{^1{\rm S}_0}(E_{\vec{p}}) &amp;\approx \frac{1}{-\frac{1}{a_{^1{\rm S}_0}} + \frac12r_{{\rm ef},^1{\rm S}_0} p^2 -i p}&#10;\nonumber\\&#10;&amp;\approx \Blue{\frac{iw}{p+ip_{\rm qb}}} -a_{^1{\rm S}_0}^{\rm (ef)} -ib_{^1{\rm S}_0}^{\rm (ef)} p\,,&#10;\nonumber&#10;\end{align}&#10;&#10;\end{document}"/>
  <p:tag name="IGUANATEXSIZE" val="15"/>
  <p:tag name="IGUANATEXCURSOR" val="25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43.49457"/>
  <p:tag name="ORIGINALWIDTH" val="244.4695"/>
  <p:tag name="LATEXADDIN" val="\documentclass[12pt]{article}&#10;\input{Texpoint-inp.tex}&#10;\begin{document}&#10;$$p_{\rm qb} \simeq \BrickRed{0.04\,{\rm fm}^{-1}}&#10;$$&#10;\end{document}"/>
  <p:tag name="IGUANATEXSIZE" val="15"/>
  <p:tag name="IGUANATEXCURSOR" val="12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19.2351"/>
  <p:tag name="ORIGINALWIDTH" val="274.4657"/>
  <p:tag name="LATEXADDIN" val="\documentclass[12pt]{article}&#10;\input{Texpoint-inp.tex}&#10;\begin{document}&#10;\begin{align}&#10;a_{^1{\rm S}_0}^{\rm (ef)} \simeq \Red{-1.18}\,{\rm fm},\,\,&#10;\nonumber\\&#10;b_{^1{\rm S}_0}^{\rm (ef)} \simeq 1.54\,{\rm fm}^2\,,&#10;\nonumber&#10;\end{align}&#10;&#10;\end{document}"/>
  <p:tag name="IGUANATEXSIZE" val="15"/>
  <p:tag name="IGUANATEXCURSOR" val="131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3.24331"/>
  <p:tag name="ORIGINALWIDTH" val="935.1331"/>
  <p:tag name="LATEXADDIN" val="\documentclass[12pt]{article}&#10;\input{Texpoint-inp.tex}&#10;\begin{document}&#10;$$&#10;a_{^1{\rm S}_0}= \Red{{\bf -23.7}}\,{\rm fm} \longrightarrow&#10;a_{^1{\rm S}_0}^{\rm (ef)} \simeq \Red{-1.18}\,{\rm fm}&#10;\longleftrightarrow&#10;a_{{\rm B},0}^{(0)} \approx \Blue{-1.2\,{\rm fm}}&#10;$$&#10;\end{document}"/>
  <p:tag name="IGUANATEXSIZE" val="15"/>
  <p:tag name="IGUANATEXCURSOR" val="23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9839"/>
  <p:tag name="ORIGINALWIDTH" val="720.6599"/>
  <p:tag name="LATEXADDIN" val="\documentclass[12pt]{article}&#10;\input{Texpoint-inp.tex}&#10;\begin{document}&#10;&#10;\begin{align}&#10;\Omega(T,\mu_f)=\Omega_{f,0}(T,\mu_f)- \intop_0^{{1}} \frac{\rmd \lambda}{\lambda} \Big\langle \int \rmd^3x \hat{\mathcal{L}}_{{\rm int},\lambda} \Big\rangle\,&#10;\nonumber&#10;\end{align}&#10;\end{document}"/>
  <p:tag name="IGUANATEXSIZE" val="15"/>
  <p:tag name="IGUANATEXCURSOR" val="246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1016.873"/>
  <p:tag name="LATEXADDIN" val="\documentclass[12pt]{article}&#10;\input{Texpoint-inp.tex}&#10;\begin{document}&#10;\begin{align}&#10;\Omega_{f,0}(T,\mu_f) &amp;= -d_f \intop&#10;\frac{V\rmd^3 p}{(2\pi)^3}\intop_{-\infty}^{+\infty}\frac{\rmd \epsilon}{2\pi} \BrickRed{A_{f,0}(\epsilon,\vec{p}\,)}&#10; T\log\big(1+e^{-(\epsilon-\mu_f)/T}\big)&#10;\nonumber&#10;\end{align}&#10;&#10;\end{document}"/>
  <p:tag name="IGUANATEXSIZE" val="15"/>
  <p:tag name="IGUANATEXCURSOR" val="24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91.48859"/>
  <p:tag name="ORIGINALWIDTH" val="627.6715"/>
  <p:tag name="LATEXADDIN" val="\documentclass[12pt]{article}&#10;\input{Texpoint-inp.tex}&#10;\begin{document}&#10;\begin{align}&#10;A_{f,0}(\epsilon,\vec{p}\,) = 2\pi\delta(\epsilon-\epsilon_{\vec{p}})\,,\qquad&#10;\epsilon_{\vec{p}}=\frac{\vec{p\,}^2}{2m_f}&#10;\nonumber&#10;\end{align}&#10;&#10;\end{document}"/>
  <p:tag name="IGUANATEXSIZE" val="15"/>
  <p:tag name="IGUANATEXCURSOR" val="85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8.2339"/>
  <p:tag name="ORIGINALWIDTH" val="1257.593"/>
  <p:tag name="LATEXADDIN" val="\documentclass[12pt]{article}&#10;\input{Texpoint-inp.tex}&#10;\begin{document}&#10;&#10;\begin{align}&#10;&amp;\Omega[G] =  d_f\intop\frac{V\rmd^3 p}{(2\pi)^3}&#10;\intop_{-\infty}^{+\infty}\frac{\rmd \epsilon}{2\pi}f(\epsilon-\mu_f)&#10;2\Im\big[\ln(-[G^R(p)]^{-1}) +\PineGreen{\Sigma^R(p)}G^R(p)\big]+\Phi[G]&#10; \nonumber&#10;\end{align}&#10;\end{document}"/>
  <p:tag name="IGUANATEXSIZE" val="15"/>
  <p:tag name="IGUANATEXCURSOR" val="260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124.4844"/>
  <p:tag name="ORIGINALWIDTH" val="443.9445"/>
  <p:tag name="LATEXADDIN" val="\documentclass[12pt]{article}&#10;\input{Texpoint-inp.tex}&#10;\begin{document}&#10;\begin{align}&#10;G_0^R(\epsilon,\vec{p}\,) &amp;= \intop_{-\infty}^\infty\frac{\rmd \bar{\epsilon}}{2\pi} \frac{&#10;A_{f,0}(\bar{\epsilon},\vec{p}\,)}&#10;{\epsilon+i0 -\bar{\epsilon}}&#10;\nonumber&#10;\end{align}&#10;&#10;\end{document}"/>
  <p:tag name="IGUANATEXSIZE" val="15"/>
  <p:tag name="IGUANATEXCURSOR" val="242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300"/>
  <p:tag name="ORIGINALHEIGHT" val="50.2437"/>
  <p:tag name="ORIGINALWIDTH" val="364.4544"/>
  <p:tag name="LATEXADDIN" val="\documentclass[12pt]{article}&#10;\input{Texpoint-inp.tex}&#10;\begin{document}&#10;\begin{align}\PineGreen{&#10;\hat{\Sigma}^R_p&amp;= [\hat{G}^R_{0,p}]^{-1} - [\hat{G}^R_p]^{-1}&#10;}&#10;\nonumber&#10;\end{align}&#10;&#10;\end{document}"/>
  <p:tag name="IGUANATEXSIZE" val="15"/>
  <p:tag name="IGUANATEXCURSOR" val="153"/>
  <p:tag name="TRANSPARENCY" val="True"/>
  <p:tag name="LATEXENGINEID" val="0"/>
  <p:tag name="TEMPFOLDER" val=".\"/>
  <p:tag name="LATEXFORMHEIGHT" val="312"/>
  <p:tag name="LATEXFORMWIDTH" val="384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3776</TotalTime>
  <Words>1963</Words>
  <Application>Microsoft Office PowerPoint</Application>
  <PresentationFormat>Widescreen</PresentationFormat>
  <Paragraphs>229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Arial</vt:lpstr>
      <vt:lpstr>Calibri</vt:lpstr>
      <vt:lpstr>Calibri Light</vt:lpstr>
      <vt:lpstr>Symbol</vt:lpstr>
      <vt:lpstr>Times New Roman</vt:lpstr>
      <vt:lpstr>Times-Bold</vt:lpstr>
      <vt:lpstr>Times-Roman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Evgeny Kolomeytsev</dc:creator>
  <cp:lastModifiedBy>Kolomeytsev Evgeny</cp:lastModifiedBy>
  <cp:revision>75</cp:revision>
  <dcterms:created xsi:type="dcterms:W3CDTF">2022-12-11T23:08:29Z</dcterms:created>
  <dcterms:modified xsi:type="dcterms:W3CDTF">2023-03-01T11:24:55Z</dcterms:modified>
</cp:coreProperties>
</file>