
<file path=[Content_Types].xml><?xml version="1.0" encoding="utf-8"?>
<Types xmlns="http://schemas.openxmlformats.org/package/2006/content-types">
  <Default Extension="bin" ContentType="image/unknown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9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heme/themeOverride2.xml" ContentType="application/vnd.openxmlformats-officedocument.themeOverride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822" r:id="rId4"/>
    <p:sldMasterId id="2147483870" r:id="rId5"/>
    <p:sldMasterId id="2147483896" r:id="rId6"/>
    <p:sldMasterId id="2147483910" r:id="rId7"/>
    <p:sldMasterId id="2147483922" r:id="rId8"/>
    <p:sldMasterId id="2147483936" r:id="rId9"/>
    <p:sldMasterId id="2147483949" r:id="rId10"/>
  </p:sldMasterIdLst>
  <p:notesMasterIdLst>
    <p:notesMasterId r:id="rId55"/>
  </p:notesMasterIdLst>
  <p:sldIdLst>
    <p:sldId id="702" r:id="rId11"/>
    <p:sldId id="752" r:id="rId12"/>
    <p:sldId id="350" r:id="rId13"/>
    <p:sldId id="755" r:id="rId14"/>
    <p:sldId id="475" r:id="rId15"/>
    <p:sldId id="722" r:id="rId16"/>
    <p:sldId id="517" r:id="rId17"/>
    <p:sldId id="748" r:id="rId18"/>
    <p:sldId id="758" r:id="rId19"/>
    <p:sldId id="747" r:id="rId20"/>
    <p:sldId id="633" r:id="rId21"/>
    <p:sldId id="676" r:id="rId22"/>
    <p:sldId id="744" r:id="rId23"/>
    <p:sldId id="553" r:id="rId24"/>
    <p:sldId id="746" r:id="rId25"/>
    <p:sldId id="742" r:id="rId26"/>
    <p:sldId id="745" r:id="rId27"/>
    <p:sldId id="309" r:id="rId28"/>
    <p:sldId id="313" r:id="rId29"/>
    <p:sldId id="554" r:id="rId30"/>
    <p:sldId id="535" r:id="rId31"/>
    <p:sldId id="488" r:id="rId32"/>
    <p:sldId id="489" r:id="rId33"/>
    <p:sldId id="430" r:id="rId34"/>
    <p:sldId id="580" r:id="rId35"/>
    <p:sldId id="612" r:id="rId36"/>
    <p:sldId id="540" r:id="rId37"/>
    <p:sldId id="494" r:id="rId38"/>
    <p:sldId id="615" r:id="rId39"/>
    <p:sldId id="740" r:id="rId40"/>
    <p:sldId id="315" r:id="rId41"/>
    <p:sldId id="466" r:id="rId42"/>
    <p:sldId id="736" r:id="rId43"/>
    <p:sldId id="756" r:id="rId44"/>
    <p:sldId id="753" r:id="rId45"/>
    <p:sldId id="757" r:id="rId46"/>
    <p:sldId id="751" r:id="rId47"/>
    <p:sldId id="565" r:id="rId48"/>
    <p:sldId id="724" r:id="rId49"/>
    <p:sldId id="737" r:id="rId50"/>
    <p:sldId id="668" r:id="rId51"/>
    <p:sldId id="310" r:id="rId52"/>
    <p:sldId id="754" r:id="rId53"/>
    <p:sldId id="573" r:id="rId5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rgbClr val="FF0000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FF0000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FF0000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FF0000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FF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FF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FF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FF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FF000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mitry Voskresensky" initials="DV" lastIdx="2" clrIdx="0">
    <p:extLst>
      <p:ext uri="{19B8F6BF-5375-455C-9EA6-DF929625EA0E}">
        <p15:presenceInfo xmlns:p15="http://schemas.microsoft.com/office/powerpoint/2012/main" userId="d8fce601bea2ac0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  <a:srgbClr val="CCFF66"/>
    <a:srgbClr val="CCFF99"/>
    <a:srgbClr val="99FF66"/>
    <a:srgbClr val="CCFF33"/>
    <a:srgbClr val="CCFFCC"/>
    <a:srgbClr val="99FF33"/>
    <a:srgbClr val="D60093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35" autoAdjust="0"/>
    <p:restoredTop sz="94612" autoAdjust="0"/>
  </p:normalViewPr>
  <p:slideViewPr>
    <p:cSldViewPr>
      <p:cViewPr varScale="1">
        <p:scale>
          <a:sx n="89" d="100"/>
          <a:sy n="89" d="100"/>
        </p:scale>
        <p:origin x="269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commentAuthors" Target="commentAuthor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9-23T12:01:54.448" idx="2">
    <p:pos x="5668" y="3125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2C067D-5DBF-493A-8F8C-72260C96A332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/>
      <dgm:spPr/>
    </dgm:pt>
    <dgm:pt modelId="{207F1E89-6DD8-4ACC-896D-EFD99915DB2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71235494-3CEF-4CC8-84B2-554A00F87B7E}" type="parTrans" cxnId="{A88106B7-0097-4CC4-AA3F-6C59ABB49B48}">
      <dgm:prSet/>
      <dgm:spPr/>
    </dgm:pt>
    <dgm:pt modelId="{1DFD5207-D81B-49B8-AA43-3AFDE512C9F7}" type="sibTrans" cxnId="{A88106B7-0097-4CC4-AA3F-6C59ABB49B48}">
      <dgm:prSet/>
      <dgm:spPr/>
    </dgm:pt>
    <dgm:pt modelId="{DD9EC203-614E-4356-AC1A-4BBA958EDB8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3850ECE6-0235-4B06-87EB-7AD89F38AC7C}" type="parTrans" cxnId="{84C8E7B2-ECF2-4B16-81AE-AB0DAF769D4C}">
      <dgm:prSet/>
      <dgm:spPr/>
      <dgm:t>
        <a:bodyPr/>
        <a:lstStyle/>
        <a:p>
          <a:endParaRPr lang="en-US"/>
        </a:p>
      </dgm:t>
    </dgm:pt>
    <dgm:pt modelId="{4DCD61C5-2AFD-45AE-8144-A5BB9A5B9CD1}" type="sibTrans" cxnId="{84C8E7B2-ECF2-4B16-81AE-AB0DAF769D4C}">
      <dgm:prSet/>
      <dgm:spPr/>
    </dgm:pt>
    <dgm:pt modelId="{0BE7217B-46E1-4F71-A6F1-F8E939A9ED3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FE5D2D88-6FC9-4814-870B-6540CA31765C}" type="parTrans" cxnId="{80239F88-8705-4CCF-92AF-F9340142A83C}">
      <dgm:prSet/>
      <dgm:spPr/>
      <dgm:t>
        <a:bodyPr/>
        <a:lstStyle/>
        <a:p>
          <a:endParaRPr lang="en-US"/>
        </a:p>
      </dgm:t>
    </dgm:pt>
    <dgm:pt modelId="{8F7097F0-0CDA-4EAB-92CB-D3BADEE4887E}" type="sibTrans" cxnId="{80239F88-8705-4CCF-92AF-F9340142A83C}">
      <dgm:prSet/>
      <dgm:spPr/>
    </dgm:pt>
    <dgm:pt modelId="{5D5A067F-5941-4970-A089-C5C6975DC10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7EF31D6F-C2F9-467C-806C-1F9F6FCFC524}" type="parTrans" cxnId="{4D0B7D66-1F49-4E2F-BFDC-2C4074AE3304}">
      <dgm:prSet/>
      <dgm:spPr/>
      <dgm:t>
        <a:bodyPr/>
        <a:lstStyle/>
        <a:p>
          <a:endParaRPr lang="en-US"/>
        </a:p>
      </dgm:t>
    </dgm:pt>
    <dgm:pt modelId="{D52D0B91-2000-4B1C-BDDB-BF63EFE5C283}" type="sibTrans" cxnId="{4D0B7D66-1F49-4E2F-BFDC-2C4074AE3304}">
      <dgm:prSet/>
      <dgm:spPr/>
    </dgm:pt>
    <dgm:pt modelId="{F1F826C9-DD55-40EB-9F6F-E8DBF5D339E8}" type="pres">
      <dgm:prSet presAssocID="{F72C067D-5DBF-493A-8F8C-72260C96A33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5056239-4462-4143-9FB7-45C8219E9E43}" type="pres">
      <dgm:prSet presAssocID="{207F1E89-6DD8-4ACC-896D-EFD99915DB2A}" presName="centerShape" presStyleLbl="node0" presStyleIdx="0" presStyleCnt="1"/>
      <dgm:spPr/>
    </dgm:pt>
    <dgm:pt modelId="{CCF0E1FA-E472-4F1F-8A12-68BE56DE8E05}" type="pres">
      <dgm:prSet presAssocID="{3850ECE6-0235-4B06-87EB-7AD89F38AC7C}" presName="Name9" presStyleLbl="parChTrans1D2" presStyleIdx="0" presStyleCnt="3"/>
      <dgm:spPr/>
    </dgm:pt>
    <dgm:pt modelId="{07601296-6984-4EC0-B2FA-C77ED044DB2C}" type="pres">
      <dgm:prSet presAssocID="{3850ECE6-0235-4B06-87EB-7AD89F38AC7C}" presName="connTx" presStyleLbl="parChTrans1D2" presStyleIdx="0" presStyleCnt="3"/>
      <dgm:spPr/>
    </dgm:pt>
    <dgm:pt modelId="{36299205-A4FC-46B4-A379-C48F4704C565}" type="pres">
      <dgm:prSet presAssocID="{DD9EC203-614E-4356-AC1A-4BBA958EDB87}" presName="node" presStyleLbl="node1" presStyleIdx="0" presStyleCnt="3">
        <dgm:presLayoutVars>
          <dgm:bulletEnabled val="1"/>
        </dgm:presLayoutVars>
      </dgm:prSet>
      <dgm:spPr/>
    </dgm:pt>
    <dgm:pt modelId="{88BE3B4F-E88F-4B8D-95ED-5D2FDC6D9BA7}" type="pres">
      <dgm:prSet presAssocID="{FE5D2D88-6FC9-4814-870B-6540CA31765C}" presName="Name9" presStyleLbl="parChTrans1D2" presStyleIdx="1" presStyleCnt="3"/>
      <dgm:spPr/>
    </dgm:pt>
    <dgm:pt modelId="{4EBD199A-CCC7-46E6-B6D6-4583D715E1A7}" type="pres">
      <dgm:prSet presAssocID="{FE5D2D88-6FC9-4814-870B-6540CA31765C}" presName="connTx" presStyleLbl="parChTrans1D2" presStyleIdx="1" presStyleCnt="3"/>
      <dgm:spPr/>
    </dgm:pt>
    <dgm:pt modelId="{FBD7863F-6115-4F82-8969-F740D79DD22F}" type="pres">
      <dgm:prSet presAssocID="{0BE7217B-46E1-4F71-A6F1-F8E939A9ED36}" presName="node" presStyleLbl="node1" presStyleIdx="1" presStyleCnt="3">
        <dgm:presLayoutVars>
          <dgm:bulletEnabled val="1"/>
        </dgm:presLayoutVars>
      </dgm:prSet>
      <dgm:spPr/>
    </dgm:pt>
    <dgm:pt modelId="{8E9E3828-30A4-4B9A-B62F-381900BBCE40}" type="pres">
      <dgm:prSet presAssocID="{7EF31D6F-C2F9-467C-806C-1F9F6FCFC524}" presName="Name9" presStyleLbl="parChTrans1D2" presStyleIdx="2" presStyleCnt="3"/>
      <dgm:spPr/>
    </dgm:pt>
    <dgm:pt modelId="{37DCF5E1-0243-491E-9E15-2718BAA6FAD5}" type="pres">
      <dgm:prSet presAssocID="{7EF31D6F-C2F9-467C-806C-1F9F6FCFC524}" presName="connTx" presStyleLbl="parChTrans1D2" presStyleIdx="2" presStyleCnt="3"/>
      <dgm:spPr/>
    </dgm:pt>
    <dgm:pt modelId="{C3236805-773F-4F72-8B49-F6A40FEC6818}" type="pres">
      <dgm:prSet presAssocID="{5D5A067F-5941-4970-A089-C5C6975DC108}" presName="node" presStyleLbl="node1" presStyleIdx="2" presStyleCnt="3">
        <dgm:presLayoutVars>
          <dgm:bulletEnabled val="1"/>
        </dgm:presLayoutVars>
      </dgm:prSet>
      <dgm:spPr/>
    </dgm:pt>
  </dgm:ptLst>
  <dgm:cxnLst>
    <dgm:cxn modelId="{941D5A19-839B-48EF-8DD7-CA13E031F460}" type="presOf" srcId="{7EF31D6F-C2F9-467C-806C-1F9F6FCFC524}" destId="{37DCF5E1-0243-491E-9E15-2718BAA6FAD5}" srcOrd="1" destOrd="0" presId="urn:microsoft.com/office/officeart/2005/8/layout/radial1"/>
    <dgm:cxn modelId="{5250FC35-FBA0-4FBE-AA72-96C1B543EFAE}" type="presOf" srcId="{F72C067D-5DBF-493A-8F8C-72260C96A332}" destId="{F1F826C9-DD55-40EB-9F6F-E8DBF5D339E8}" srcOrd="0" destOrd="0" presId="urn:microsoft.com/office/officeart/2005/8/layout/radial1"/>
    <dgm:cxn modelId="{4D0B7D66-1F49-4E2F-BFDC-2C4074AE3304}" srcId="{207F1E89-6DD8-4ACC-896D-EFD99915DB2A}" destId="{5D5A067F-5941-4970-A089-C5C6975DC108}" srcOrd="2" destOrd="0" parTransId="{7EF31D6F-C2F9-467C-806C-1F9F6FCFC524}" sibTransId="{D52D0B91-2000-4B1C-BDDB-BF63EFE5C283}"/>
    <dgm:cxn modelId="{5561B14B-F40E-4C61-8707-0C291569AF1E}" type="presOf" srcId="{0BE7217B-46E1-4F71-A6F1-F8E939A9ED36}" destId="{FBD7863F-6115-4F82-8969-F740D79DD22F}" srcOrd="0" destOrd="0" presId="urn:microsoft.com/office/officeart/2005/8/layout/radial1"/>
    <dgm:cxn modelId="{2374177C-6D96-44B1-96B3-51EBD4A28EA2}" type="presOf" srcId="{FE5D2D88-6FC9-4814-870B-6540CA31765C}" destId="{88BE3B4F-E88F-4B8D-95ED-5D2FDC6D9BA7}" srcOrd="0" destOrd="0" presId="urn:microsoft.com/office/officeart/2005/8/layout/radial1"/>
    <dgm:cxn modelId="{B5CAB37E-D157-4CB0-A179-3D13DEEFD158}" type="presOf" srcId="{DD9EC203-614E-4356-AC1A-4BBA958EDB87}" destId="{36299205-A4FC-46B4-A379-C48F4704C565}" srcOrd="0" destOrd="0" presId="urn:microsoft.com/office/officeart/2005/8/layout/radial1"/>
    <dgm:cxn modelId="{76F50A81-0517-4085-B1D2-35FE45899B7C}" type="presOf" srcId="{FE5D2D88-6FC9-4814-870B-6540CA31765C}" destId="{4EBD199A-CCC7-46E6-B6D6-4583D715E1A7}" srcOrd="1" destOrd="0" presId="urn:microsoft.com/office/officeart/2005/8/layout/radial1"/>
    <dgm:cxn modelId="{80239F88-8705-4CCF-92AF-F9340142A83C}" srcId="{207F1E89-6DD8-4ACC-896D-EFD99915DB2A}" destId="{0BE7217B-46E1-4F71-A6F1-F8E939A9ED36}" srcOrd="1" destOrd="0" parTransId="{FE5D2D88-6FC9-4814-870B-6540CA31765C}" sibTransId="{8F7097F0-0CDA-4EAB-92CB-D3BADEE4887E}"/>
    <dgm:cxn modelId="{949C7FA7-1682-4A6E-88D2-3C8A855F7079}" type="presOf" srcId="{3850ECE6-0235-4B06-87EB-7AD89F38AC7C}" destId="{CCF0E1FA-E472-4F1F-8A12-68BE56DE8E05}" srcOrd="0" destOrd="0" presId="urn:microsoft.com/office/officeart/2005/8/layout/radial1"/>
    <dgm:cxn modelId="{AB9091B1-DF4E-48EF-ADBC-AC67699D8266}" type="presOf" srcId="{7EF31D6F-C2F9-467C-806C-1F9F6FCFC524}" destId="{8E9E3828-30A4-4B9A-B62F-381900BBCE40}" srcOrd="0" destOrd="0" presId="urn:microsoft.com/office/officeart/2005/8/layout/radial1"/>
    <dgm:cxn modelId="{84C8E7B2-ECF2-4B16-81AE-AB0DAF769D4C}" srcId="{207F1E89-6DD8-4ACC-896D-EFD99915DB2A}" destId="{DD9EC203-614E-4356-AC1A-4BBA958EDB87}" srcOrd="0" destOrd="0" parTransId="{3850ECE6-0235-4B06-87EB-7AD89F38AC7C}" sibTransId="{4DCD61C5-2AFD-45AE-8144-A5BB9A5B9CD1}"/>
    <dgm:cxn modelId="{A88106B7-0097-4CC4-AA3F-6C59ABB49B48}" srcId="{F72C067D-5DBF-493A-8F8C-72260C96A332}" destId="{207F1E89-6DD8-4ACC-896D-EFD99915DB2A}" srcOrd="0" destOrd="0" parTransId="{71235494-3CEF-4CC8-84B2-554A00F87B7E}" sibTransId="{1DFD5207-D81B-49B8-AA43-3AFDE512C9F7}"/>
    <dgm:cxn modelId="{9B1C5FD8-81F2-4041-BC46-DEA069A4B1A2}" type="presOf" srcId="{5D5A067F-5941-4970-A089-C5C6975DC108}" destId="{C3236805-773F-4F72-8B49-F6A40FEC6818}" srcOrd="0" destOrd="0" presId="urn:microsoft.com/office/officeart/2005/8/layout/radial1"/>
    <dgm:cxn modelId="{168334EB-CA57-4D59-BFBD-DA11C2C2AFB6}" type="presOf" srcId="{207F1E89-6DD8-4ACC-896D-EFD99915DB2A}" destId="{35056239-4462-4143-9FB7-45C8219E9E43}" srcOrd="0" destOrd="0" presId="urn:microsoft.com/office/officeart/2005/8/layout/radial1"/>
    <dgm:cxn modelId="{30B11CF2-BFFE-4210-BDAC-76E315E1165F}" type="presOf" srcId="{3850ECE6-0235-4B06-87EB-7AD89F38AC7C}" destId="{07601296-6984-4EC0-B2FA-C77ED044DB2C}" srcOrd="1" destOrd="0" presId="urn:microsoft.com/office/officeart/2005/8/layout/radial1"/>
    <dgm:cxn modelId="{47263DC4-9324-4E57-9C13-32FF1949FC3F}" type="presParOf" srcId="{F1F826C9-DD55-40EB-9F6F-E8DBF5D339E8}" destId="{35056239-4462-4143-9FB7-45C8219E9E43}" srcOrd="0" destOrd="0" presId="urn:microsoft.com/office/officeart/2005/8/layout/radial1"/>
    <dgm:cxn modelId="{3FC38AFA-E689-4C11-9A93-621AAB52E15A}" type="presParOf" srcId="{F1F826C9-DD55-40EB-9F6F-E8DBF5D339E8}" destId="{CCF0E1FA-E472-4F1F-8A12-68BE56DE8E05}" srcOrd="1" destOrd="0" presId="urn:microsoft.com/office/officeart/2005/8/layout/radial1"/>
    <dgm:cxn modelId="{8929018D-241C-4D8A-9325-AF44429721FE}" type="presParOf" srcId="{CCF0E1FA-E472-4F1F-8A12-68BE56DE8E05}" destId="{07601296-6984-4EC0-B2FA-C77ED044DB2C}" srcOrd="0" destOrd="0" presId="urn:microsoft.com/office/officeart/2005/8/layout/radial1"/>
    <dgm:cxn modelId="{8497D4B8-19EE-4BA4-92E3-EC11AC95D539}" type="presParOf" srcId="{F1F826C9-DD55-40EB-9F6F-E8DBF5D339E8}" destId="{36299205-A4FC-46B4-A379-C48F4704C565}" srcOrd="2" destOrd="0" presId="urn:microsoft.com/office/officeart/2005/8/layout/radial1"/>
    <dgm:cxn modelId="{DAD9D62E-7AE0-4B97-9702-DF62BC73C748}" type="presParOf" srcId="{F1F826C9-DD55-40EB-9F6F-E8DBF5D339E8}" destId="{88BE3B4F-E88F-4B8D-95ED-5D2FDC6D9BA7}" srcOrd="3" destOrd="0" presId="urn:microsoft.com/office/officeart/2005/8/layout/radial1"/>
    <dgm:cxn modelId="{4DA4B0AE-D9BB-46AF-8635-7AE85CCF160F}" type="presParOf" srcId="{88BE3B4F-E88F-4B8D-95ED-5D2FDC6D9BA7}" destId="{4EBD199A-CCC7-46E6-B6D6-4583D715E1A7}" srcOrd="0" destOrd="0" presId="urn:microsoft.com/office/officeart/2005/8/layout/radial1"/>
    <dgm:cxn modelId="{D8805959-743A-445E-937B-158F91385A63}" type="presParOf" srcId="{F1F826C9-DD55-40EB-9F6F-E8DBF5D339E8}" destId="{FBD7863F-6115-4F82-8969-F740D79DD22F}" srcOrd="4" destOrd="0" presId="urn:microsoft.com/office/officeart/2005/8/layout/radial1"/>
    <dgm:cxn modelId="{7EAB14DA-6B8F-4E64-8087-31068D989968}" type="presParOf" srcId="{F1F826C9-DD55-40EB-9F6F-E8DBF5D339E8}" destId="{8E9E3828-30A4-4B9A-B62F-381900BBCE40}" srcOrd="5" destOrd="0" presId="urn:microsoft.com/office/officeart/2005/8/layout/radial1"/>
    <dgm:cxn modelId="{533B614C-64A4-4A9B-9DE5-3ACDCD14E993}" type="presParOf" srcId="{8E9E3828-30A4-4B9A-B62F-381900BBCE40}" destId="{37DCF5E1-0243-491E-9E15-2718BAA6FAD5}" srcOrd="0" destOrd="0" presId="urn:microsoft.com/office/officeart/2005/8/layout/radial1"/>
    <dgm:cxn modelId="{242E9EC3-D0C9-4A0B-AA96-E21E5F25D3A2}" type="presParOf" srcId="{F1F826C9-DD55-40EB-9F6F-E8DBF5D339E8}" destId="{C3236805-773F-4F72-8B49-F6A40FEC6818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056239-4462-4143-9FB7-45C8219E9E43}">
      <dsp:nvSpPr>
        <dsp:cNvPr id="0" name=""/>
        <dsp:cNvSpPr/>
      </dsp:nvSpPr>
      <dsp:spPr>
        <a:xfrm>
          <a:off x="75054" y="96477"/>
          <a:ext cx="65791" cy="657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sz="5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84689" y="106112"/>
        <a:ext cx="46521" cy="46521"/>
      </dsp:txXfrm>
    </dsp:sp>
    <dsp:sp modelId="{CCF0E1FA-E472-4F1F-8A12-68BE56DE8E05}">
      <dsp:nvSpPr>
        <dsp:cNvPr id="0" name=""/>
        <dsp:cNvSpPr/>
      </dsp:nvSpPr>
      <dsp:spPr>
        <a:xfrm rot="16200000">
          <a:off x="97999" y="59101"/>
          <a:ext cx="19901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19901" y="27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07452" y="86029"/>
        <a:ext cx="995" cy="995"/>
      </dsp:txXfrm>
    </dsp:sp>
    <dsp:sp modelId="{36299205-A4FC-46B4-A379-C48F4704C565}">
      <dsp:nvSpPr>
        <dsp:cNvPr id="0" name=""/>
        <dsp:cNvSpPr/>
      </dsp:nvSpPr>
      <dsp:spPr>
        <a:xfrm>
          <a:off x="75054" y="10785"/>
          <a:ext cx="65791" cy="657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sz="5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84689" y="20420"/>
        <a:ext cx="46521" cy="46521"/>
      </dsp:txXfrm>
    </dsp:sp>
    <dsp:sp modelId="{88BE3B4F-E88F-4B8D-95ED-5D2FDC6D9BA7}">
      <dsp:nvSpPr>
        <dsp:cNvPr id="0" name=""/>
        <dsp:cNvSpPr/>
      </dsp:nvSpPr>
      <dsp:spPr>
        <a:xfrm rot="1800000">
          <a:off x="135105" y="123370"/>
          <a:ext cx="19901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19901" y="27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4558" y="150298"/>
        <a:ext cx="995" cy="995"/>
      </dsp:txXfrm>
    </dsp:sp>
    <dsp:sp modelId="{FBD7863F-6115-4F82-8969-F740D79DD22F}">
      <dsp:nvSpPr>
        <dsp:cNvPr id="0" name=""/>
        <dsp:cNvSpPr/>
      </dsp:nvSpPr>
      <dsp:spPr>
        <a:xfrm>
          <a:off x="149266" y="139323"/>
          <a:ext cx="65791" cy="657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sz="5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158901" y="148958"/>
        <a:ext cx="46521" cy="46521"/>
      </dsp:txXfrm>
    </dsp:sp>
    <dsp:sp modelId="{8E9E3828-30A4-4B9A-B62F-381900BBCE40}">
      <dsp:nvSpPr>
        <dsp:cNvPr id="0" name=""/>
        <dsp:cNvSpPr/>
      </dsp:nvSpPr>
      <dsp:spPr>
        <a:xfrm rot="9000000">
          <a:off x="60893" y="123370"/>
          <a:ext cx="19901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19901" y="27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70346" y="150298"/>
        <a:ext cx="995" cy="995"/>
      </dsp:txXfrm>
    </dsp:sp>
    <dsp:sp modelId="{C3236805-773F-4F72-8B49-F6A40FEC6818}">
      <dsp:nvSpPr>
        <dsp:cNvPr id="0" name=""/>
        <dsp:cNvSpPr/>
      </dsp:nvSpPr>
      <dsp:spPr>
        <a:xfrm>
          <a:off x="842" y="139323"/>
          <a:ext cx="65791" cy="657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sz="5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10477" y="148958"/>
        <a:ext cx="46521" cy="465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CE61366-D093-42B8-B319-C9B211DA55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5039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Образ слайда 1">
            <a:extLst>
              <a:ext uri="{FF2B5EF4-FFF2-40B4-BE49-F238E27FC236}">
                <a16:creationId xmlns:a16="http://schemas.microsoft.com/office/drawing/2014/main" id="{966BF4A2-142B-4E03-BB27-2E14527C4C1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2867" name="Заметки 2">
            <a:extLst>
              <a:ext uri="{FF2B5EF4-FFF2-40B4-BE49-F238E27FC236}">
                <a16:creationId xmlns:a16="http://schemas.microsoft.com/office/drawing/2014/main" id="{5D271D33-F66A-459B-B96A-9A1C96418E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/>
          </a:p>
        </p:txBody>
      </p:sp>
      <p:sp>
        <p:nvSpPr>
          <p:cNvPr id="292868" name="Номер слайда 3">
            <a:extLst>
              <a:ext uri="{FF2B5EF4-FFF2-40B4-BE49-F238E27FC236}">
                <a16:creationId xmlns:a16="http://schemas.microsoft.com/office/drawing/2014/main" id="{F5FFBE5E-C754-4B2D-BD48-1BE4376ADF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BA2A00-3222-4395-94FB-7824B96957CB}" type="slidenum">
              <a:rPr kumimoji="0" lang="en-US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>
            <a:extLst>
              <a:ext uri="{FF2B5EF4-FFF2-40B4-BE49-F238E27FC236}">
                <a16:creationId xmlns:a16="http://schemas.microsoft.com/office/drawing/2014/main" id="{F685C68A-5388-EACD-577B-08A1E5D098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>
            <a:extLst>
              <a:ext uri="{FF2B5EF4-FFF2-40B4-BE49-F238E27FC236}">
                <a16:creationId xmlns:a16="http://schemas.microsoft.com/office/drawing/2014/main" id="{D835DC94-3E6F-5965-A698-B02EF291C4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7044" name="Slide Number Placeholder 3">
            <a:extLst>
              <a:ext uri="{FF2B5EF4-FFF2-40B4-BE49-F238E27FC236}">
                <a16:creationId xmlns:a16="http://schemas.microsoft.com/office/drawing/2014/main" id="{D565E485-50D5-EF45-4B79-BC090B57AD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E94291-153E-4325-BB43-B9A3B259AA3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8807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5D86F6F6-AB8E-896D-8150-57C09646F8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66D8A915-CCA2-5D0D-7E0D-063EAFF832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9C3C7A9A-809E-079F-D4C8-2C74638234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53CC9E-8C90-4986-A8AF-6D4B9C8CC2E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FBF80E-D2E9-41DC-AE28-EC37FC51DEC0}" type="slidenum">
              <a:rPr lang="en-US" altLang="ru-RU"/>
              <a:pPr/>
              <a:t>15</a:t>
            </a:fld>
            <a:endParaRPr lang="en-US" altLang="ru-RU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id="{34D0C310-35BD-7BE9-6C0C-4BF9237395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id="{80F539C2-576F-C884-EC1B-9EB8DA2E51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4756" name="Slide Number Placeholder 3">
            <a:extLst>
              <a:ext uri="{FF2B5EF4-FFF2-40B4-BE49-F238E27FC236}">
                <a16:creationId xmlns:a16="http://schemas.microsoft.com/office/drawing/2014/main" id="{30259133-CB7B-2364-47D8-C7BB5670FA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3B4E1CA-76A6-4BE2-A615-9E8F74503E6D}" type="slidenum">
              <a:rPr lang="en-US" altLang="en-US" smtClean="0">
                <a:latin typeface="Arial" panose="020B0604020202020204" pitchFamily="34" charset="0"/>
              </a:rPr>
              <a:pPr/>
              <a:t>18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>
            <a:extLst>
              <a:ext uri="{FF2B5EF4-FFF2-40B4-BE49-F238E27FC236}">
                <a16:creationId xmlns:a16="http://schemas.microsoft.com/office/drawing/2014/main" id="{8708F186-733B-01CC-8C5F-645583AB88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>
            <a:extLst>
              <a:ext uri="{FF2B5EF4-FFF2-40B4-BE49-F238E27FC236}">
                <a16:creationId xmlns:a16="http://schemas.microsoft.com/office/drawing/2014/main" id="{230627CD-AD16-E821-D0E8-8980AC01AE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2948" name="Slide Number Placeholder 3">
            <a:extLst>
              <a:ext uri="{FF2B5EF4-FFF2-40B4-BE49-F238E27FC236}">
                <a16:creationId xmlns:a16="http://schemas.microsoft.com/office/drawing/2014/main" id="{E0A7AA63-6D3F-A539-7944-B52C51FA1F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CFC5FD-D4A4-434E-856C-D9DBB68FC41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1D201819-0398-A55D-7394-04F2CCD28E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B74C9DE-49DA-4F3D-8A1D-9EFDB580D66F}" type="slidenum">
              <a:rPr lang="en-US" altLang="en-US" smtClean="0">
                <a:latin typeface="Arial" panose="020B0604020202020204" pitchFamily="34" charset="0"/>
              </a:rPr>
              <a:pPr/>
              <a:t>25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678906AD-847F-2C8D-6855-3B4CCA4D32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70412" cy="3427413"/>
          </a:xfrm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943E840A-5679-FA10-E616-D21E17303D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54" tIns="40077" rIns="80154" bIns="40077" anchor="ctr"/>
          <a:lstStyle/>
          <a:p>
            <a:pPr eaLnBrk="1" hangingPunct="1"/>
            <a:endParaRPr lang="ru-RU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>
            <a:extLst>
              <a:ext uri="{FF2B5EF4-FFF2-40B4-BE49-F238E27FC236}">
                <a16:creationId xmlns:a16="http://schemas.microsoft.com/office/drawing/2014/main" id="{8FC0067E-739B-26BF-BDDA-B9A5628B7E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>
            <a:extLst>
              <a:ext uri="{FF2B5EF4-FFF2-40B4-BE49-F238E27FC236}">
                <a16:creationId xmlns:a16="http://schemas.microsoft.com/office/drawing/2014/main" id="{37462DAC-F871-3E1E-706A-BFDC5403D5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2164" name="Slide Number Placeholder 3">
            <a:extLst>
              <a:ext uri="{FF2B5EF4-FFF2-40B4-BE49-F238E27FC236}">
                <a16:creationId xmlns:a16="http://schemas.microsoft.com/office/drawing/2014/main" id="{777FD455-028A-2279-76FC-872339C562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9DDFE7-49F5-4A84-83C2-6B8139ED7F3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>
            <a:extLst>
              <a:ext uri="{FF2B5EF4-FFF2-40B4-BE49-F238E27FC236}">
                <a16:creationId xmlns:a16="http://schemas.microsoft.com/office/drawing/2014/main" id="{8CF8A3FA-12FF-A467-0B54-33E3174C12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>
            <a:extLst>
              <a:ext uri="{FF2B5EF4-FFF2-40B4-BE49-F238E27FC236}">
                <a16:creationId xmlns:a16="http://schemas.microsoft.com/office/drawing/2014/main" id="{C53ADC9D-80FB-19DF-816A-4BD21553B2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6804" name="Slide Number Placeholder 3">
            <a:extLst>
              <a:ext uri="{FF2B5EF4-FFF2-40B4-BE49-F238E27FC236}">
                <a16:creationId xmlns:a16="http://schemas.microsoft.com/office/drawing/2014/main" id="{EC848F37-7084-6C45-F859-F087F2D332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DC5EDB6-3195-4A29-BABB-66B150BE0DB3}" type="slidenum">
              <a:rPr lang="en-US" altLang="en-US" smtClean="0">
                <a:latin typeface="Arial" panose="020B0604020202020204" pitchFamily="34" charset="0"/>
              </a:rPr>
              <a:pPr/>
              <a:t>42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04400-10B0-45FD-BD46-C225FE4234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323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08611-0C60-40D0-AB5B-3901A0F0C1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334747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551FD5-DDE2-1378-3BCD-520D93BB44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209158-2BB3-AD22-3044-7B37B10FE6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2A73CFA-576E-899D-75E7-16F9C0D4CC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0FACA-0542-4505-A3C5-6E4BECD440B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7663251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C0655DC-3ED5-DB00-FDB9-9B25005CBA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931EB6-8B5B-E47D-DD17-9568D29650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928FC5-2C7B-2E91-4BF0-D7E0179CE6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3EBEE-236B-455B-B5D8-BF1C1113CB5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5098063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6ACB51-527B-3C9E-2501-924470888E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648A39-DAC3-1D0C-403B-EED0A4DA45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8ADBF0-8859-A419-F3BF-46911E9846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99782-A14A-43E5-BE05-301763E486E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0700610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94DB762-C995-CCC3-2B68-BA980964F8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0B2C821-19E8-BEB2-185D-ED8950C700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89D8FBB-CF6E-BCC1-D544-00A4BD46AA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148BC-49B9-4EA4-95C8-A141AAC35E4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3675857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6BCB056-3317-DA8C-D00A-64716D4D29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2DE8843-F106-58A5-DB67-CF888ADD87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211609B-0E38-3935-DB49-9F682E5102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10612-447F-4A36-B3A4-1E5E7716D0D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7486908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7B5E6BA-CFE2-6C7A-151C-8C2C359884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AC538F8-C5CF-CEE8-2D85-A406A4D12F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38C4E25-737D-E9AE-0AF3-E4244ECD91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AC34C-4374-4469-BA02-27FBAAED48C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2227832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7C1927-B41F-526A-0EC6-42E1C5B306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FBE6A3-3DF0-334F-E837-30C2B7B6C5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37B77A-CF6F-1762-8B74-D6EC637CA3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2CCB4-26C1-42DC-B77E-E0F258356B0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2003387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26869F-1C3B-78AE-A43E-C53142F7D5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FD09E6-D5E4-07B0-0F17-3A15C61383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A7EB38-C72C-9324-70A7-7811F989D6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8688A-0073-496C-A9E4-5FE6AABD03E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6779287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89D04D-F934-39F7-F1AD-31544D1F15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D04D60-3D3B-5BE4-5054-D98F42893A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99028AF-E10C-EDF4-FAA4-C6F90AB3EE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8CD70-DCC5-4CB7-925C-831EE9A55CC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3433050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E2C29A-7B99-08A7-4CAD-55FE5C21D8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ECE4FE-5A1C-F073-CC2F-283C21ACA4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98B0F21-4894-4361-B762-76EEBFC8C7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BF74F-F5F0-4BFD-AE13-B983881E17F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11763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B4356-60B6-4495-A38B-2ACB2AB396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583185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D0D0393-BFBA-336F-0677-113B39F95B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50F718A-AD97-6003-0AF1-34C2A3EC58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5C4961C-85F2-9906-D8B5-3FBA4761C8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CADB1-4E0C-49E9-A6C1-BDECEEAEEFD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3305289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04400-10B0-45FD-BD46-C225FE4234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845412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86BA4-E1F9-4E40-849D-AAC16B893B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051778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1CD6D-3316-4F2F-BC93-DBCF9C12A5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252819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DB168-DA76-4149-8F85-B1394DBCE1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923121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C82AF-861C-4AA8-8050-2350B6CBEC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001087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3B848-2037-4F6C-861D-44AB2BA39C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093515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D97A9-269F-47FA-87C9-F300E2F8F5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335945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43769-52EC-4D0A-948B-478E267559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768664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71656-8DCC-4A84-8A2A-1BFBD37DDF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4996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F4DD38-2DBF-4599-A2C2-F169929AC2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25B4DB-6728-480D-BBE2-2559F7A5C2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50ADDB-7244-48E0-8344-686E6755E1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E9D7F3-E740-4235-874E-EDAEB5D676B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89149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08611-0C60-40D0-AB5B-3901A0F0C1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163322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B4356-60B6-4495-A38B-2ACB2AB396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7518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E399F5-5A58-4745-9BF7-40F0EDACC5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2F6BAE-DB9D-4CD1-8805-ABBC75E668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01ED1A-F62E-4982-B193-BAD064EA34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C335CC-1A64-4B35-B21E-64DA32A7B5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32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797B646-0EDD-4DA3-9055-5950F0467E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4C62E8-9122-4162-A35E-F00D1112B6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8F173A-24F7-4E8F-944D-289F474675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B92F04-8B48-49A5-9668-6EBEF6E06B2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8942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3EBA4E-9942-487A-86D4-047E5C66A3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21089F-6236-43A2-A04A-F3FCA8619C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25D67D-A093-4BCD-9370-F4810AF21D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0B684C-8BEA-4FC6-B5F9-9EE104FBDB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7204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8130CED-987A-4D02-8DB2-0317AE8CDB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1B35774-2DB2-4060-80BF-64C55C4EDE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D5E35E3-9FE8-4043-9F0F-CD97975819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C87551-55C3-4B1D-AF23-6E0CF6742A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9664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6E44B93-64AD-40AE-B223-EFC73B074F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7009D76-EA26-4E84-8579-69E3FFF38F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88BAACF-2732-4714-8301-A184F8BC76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4DDD62-25AF-46BE-A4D0-5540A26B0E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30253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5B6E8CF-3A1E-4E5D-94E4-880D88CFAA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221508E-3D0A-45F1-BE64-34E2F7F2A2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856A428-2F15-407E-9337-0375627344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15DC26-B3E8-4447-AA9E-CCA1BFC9030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7536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3CD21B-6A8F-4E39-AF85-2D120A7B76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B1E525-4C55-4092-A883-04EDCF1246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86EB5C-CF49-4789-8BEA-F16D2B353A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23AA06-3A0C-4A8C-AD91-56099A50AC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4170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86BA4-E1F9-4E40-849D-AAC16B893B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58564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97556D-445C-470A-857E-4F12E8C5E0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57C677-8FDD-4791-8B5F-4672947E08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256A0F-1E14-41B6-A5B8-2A38270C47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F0AA06-9F84-4196-B8F6-5367570F64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8964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DB1710-95C2-4C5D-BC62-2736B7D24C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789A18-22A3-4E0F-91D4-043FAAD505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461EE4-CEEC-410B-A65B-D52083786E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F2CD73-E9D6-4D61-A104-D0087EE5D2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34169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FB7DEE-4AC8-4241-9386-EEAF5B611F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8024C7-0E23-464E-BCC7-901F48BF2A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FC9D3D-DF06-478A-BB42-7120171B72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FB7CCA-1644-4ACF-B414-E7623D44F0D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47530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6B54788-E862-4433-A3B2-136F2B20A0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BCCF6BB-E849-4F3E-8873-0CB62FB891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5F5C735-FDCF-4F63-AFAA-135405C9CF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F8379E-7AA3-412C-BF18-F53AC3D4C9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3838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6C491F0-CA9E-494A-9EE2-0919C12CB0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B0EC22A-2A61-44D9-901A-878C560F6F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88E9E6A-6FDE-4410-9E7B-16A68A209D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C4FAAF-8E9F-4286-B76D-B858B79518B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55106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246C98-0743-4160-AAE8-E156162CCC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0A71C20-F0F7-4F21-B8B8-E4B4323922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D6F73BB-E236-40DB-AFBF-492F291FA4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FDA09C-CE4C-45B2-8144-0C6CD6A540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2671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FABCA4-68A5-4927-8829-747DBB4556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8A194B-CF7C-4516-98F3-160E92009C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D3EB30A-6C75-4E83-9D4E-7E8A9C361D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CD656D-A7D7-412F-8958-14C0E7D43E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86208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BDC5DB-8D98-4979-9AF3-BC1647F45A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127660-2DE0-4752-B6C8-1301F07CA9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8266EA-F956-4F98-B666-BD8EC4A69E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90E9B5-9355-4C93-92E2-68E0D17FDC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88922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B57601-52BB-495B-856B-4E629C72A3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668036-66FA-4A33-8ADB-3F0FECCD44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38CD78-69F1-4545-8E15-7B5036FFC9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BEDFF0-9A23-47D5-A35E-9C2F03E003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6089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D1CEE1F-F0A5-41CF-A340-A872967DA9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0B37349-FB24-4D9F-A86A-9A14DFD7C9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CACC3C6-333B-47DA-97F6-0CE82B4505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3686B0-1177-4139-8838-B0CDE3CB50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8462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1CD6D-3316-4F2F-BC93-DBCF9C12A5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82501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C9C956D-6171-46CB-A6EE-1837CE1A41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2B9094D-A968-4295-9547-5FF7A075B9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BBC45EF-D692-4858-92E5-BA4A902A08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362827-908A-4AB7-AA74-1E2B2F4088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75037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49C06CD-A3EA-4E6F-AA2B-DA66CCD1F6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CF14913-87AC-40FF-9981-593A077104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1CCE2EE-4801-4795-ADED-BE96669CBA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CA42CA-CE5C-4580-9FEF-0C5873EF89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77702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B427A6-0342-4032-B819-EAB5737B8D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0D22BB-3762-48E4-BDE6-90A02374C2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39BD28-F023-4804-A0B8-443AF34F28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EA02FB-0A1C-49EE-991E-5652DBC41A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15317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D4E0FB-7950-4CF3-8FEE-D9C549D307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970E1D-9392-49DE-A8A4-603EF38DF5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690B01-7DE7-4425-8B8C-66F8074A31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73813A-648A-4049-A380-C1D69BC6FC0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24652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E37776-B216-4CEC-9585-57941B4D57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8AD07C-5A00-47CF-A63D-38A3A4343D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D8F4D0-E29D-46BF-8A28-A1E1FC56AF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7EEB5-93C4-4B1D-B43E-4D92BB104B3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64162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A857D0-1774-4160-90F2-BF7A9E7285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180486-BD6B-4451-ABEF-F906A0A33F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7C5A99-B0D7-451F-BB83-F88FC01FA4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41C64B-A090-4B9F-9F37-826392EC4B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57971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26FDA4D-76F5-45C7-9D10-3B44BA0D7D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0F25AF0-441D-4310-BC30-E2B3153B84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C6C71D3-C3B8-4E1F-AF18-295DF43712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879DAD-788C-4C3B-9CA8-184CCB031E8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51264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DE9DF93-BCB7-45C8-B2D4-C3F36D750E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CDCE259-19F9-458A-8CD2-AD3E881C07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817B4A4-0374-42CC-B9F2-9D27B3C616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95658E-6EA3-4997-AA67-B125E31F37D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78768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A707F-4DB8-4C71-B0C9-4AF6B461C5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E31608-FCC3-4A6D-8872-1C8592641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72759-E58C-4F81-B7F7-CC57743A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7798E-C911-4BC3-B1F9-057C0C1CF49C}" type="datetimeFigureOut">
              <a:rPr lang="en-US" smtClean="0"/>
              <a:t>26-Feb-23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50A855-5E32-4E20-BE67-02650D3DC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9A6C0-DC05-418E-8202-69D699D51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2D1D-0BA3-4212-A0C6-4818F87F0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6323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34A6B-FB2F-4FBE-A974-354CC6142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47ED0-0026-40CE-ABE4-5E94FEAC4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08B66-B589-4099-AEE1-CD84FDA00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7798E-C911-4BC3-B1F9-057C0C1CF49C}" type="datetimeFigureOut">
              <a:rPr lang="en-US" smtClean="0"/>
              <a:t>26-Feb-23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A107A-4C8D-40F8-B2DF-392C47945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60C246-9507-435F-AE2F-4920C8A3A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2D1D-0BA3-4212-A0C6-4818F87F0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928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DB168-DA76-4149-8F85-B1394DBCE1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65846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40B40-8A40-4578-A034-D8C46557F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DE599E-EC49-491E-8F90-1E832B23E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20983-C512-4D10-8505-583BCC5AA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7798E-C911-4BC3-B1F9-057C0C1CF49C}" type="datetimeFigureOut">
              <a:rPr lang="en-US" smtClean="0"/>
              <a:t>26-Feb-23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0BD9D-94B0-45C2-A95F-B14561D13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B4184-6A71-43F4-A10A-E5AB66ABD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2D1D-0BA3-4212-A0C6-4818F87F0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5343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D7F10-3E18-469F-92EE-9A76818A5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15D6B-AB61-4902-A9F3-1DA081B420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7C8373-EACC-4A81-A99F-127576FB28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8BBF5F-40B6-44B0-A352-478021C96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7798E-C911-4BC3-B1F9-057C0C1CF49C}" type="datetimeFigureOut">
              <a:rPr lang="en-US" smtClean="0"/>
              <a:t>26-Feb-23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36D0D5-DACC-488C-A642-142CB356F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EFC52A-B8CC-44A5-A7FD-C7C0F7147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2D1D-0BA3-4212-A0C6-4818F87F0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995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81F47-9096-4304-8D86-11FCAE558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B1EAB-F6DA-40B1-93FD-527F0A351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C96ED8-A36D-40B2-9D95-36B70A1B2E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09474C-9B3A-4B95-9382-7F99F62893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0AC0BD-BB62-430A-ACCB-CC09D3A5CC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147E78-F868-494B-9F43-872004219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7798E-C911-4BC3-B1F9-057C0C1CF49C}" type="datetimeFigureOut">
              <a:rPr lang="en-US" smtClean="0"/>
              <a:t>26-Feb-23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8F7D54-23B0-4F60-9D0E-003B3E455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5230AD-0F63-4A06-B5E5-9A2E53DCA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2D1D-0BA3-4212-A0C6-4818F87F0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516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B25EA-FDF3-451E-866F-F695AAC70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746420-BD20-44FE-BD7E-951E29BF9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7798E-C911-4BC3-B1F9-057C0C1CF49C}" type="datetimeFigureOut">
              <a:rPr lang="en-US" smtClean="0"/>
              <a:t>26-Feb-23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524586-9D83-4CFA-BB7C-594245B36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22BECE-CEDA-4A95-9522-3A5921B7B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2D1D-0BA3-4212-A0C6-4818F87F0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505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10F0D1-566C-4663-96B4-199A82297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7798E-C911-4BC3-B1F9-057C0C1CF49C}" type="datetimeFigureOut">
              <a:rPr lang="en-US" smtClean="0"/>
              <a:t>26-Feb-23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CD6CFD-8328-4EFC-8C83-E38A2177E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2F48E1-04F9-49F0-A5A8-83D87BCF2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2D1D-0BA3-4212-A0C6-4818F87F0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4884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3C0C9-C6E7-41A2-9378-6BA34317F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01B51-0B10-426F-9FE3-FDAAB4716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83F525-9955-420A-8C5A-80293CF281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B2E0EB-173A-4F33-A861-E7E9A3799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7798E-C911-4BC3-B1F9-057C0C1CF49C}" type="datetimeFigureOut">
              <a:rPr lang="en-US" smtClean="0"/>
              <a:t>26-Feb-23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D242B5-A27A-4B27-9DD5-9BDF30F8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8D1390-0F7B-476A-A996-1701DD9D4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2D1D-0BA3-4212-A0C6-4818F87F0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5175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9490D-97B6-4C0B-9AD1-DCAE0FA5C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76486E-5013-457A-84DC-395529F312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249ED-A3EC-4B25-ADD2-EDF417ADEB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9DDCCF-EF74-4FC6-9E2E-750E85080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7798E-C911-4BC3-B1F9-057C0C1CF49C}" type="datetimeFigureOut">
              <a:rPr lang="en-US" smtClean="0"/>
              <a:t>26-Feb-23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C570C5-54D5-421D-B14F-E99ABF171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625E89-CB7C-4001-B159-BEAF068C6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2D1D-0BA3-4212-A0C6-4818F87F0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5383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6EA78-DB71-46FA-93F0-04626F275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052876-F391-41B3-85D0-0AAF0D79D7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F25E3-CD35-44ED-8535-7FE6EA091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7798E-C911-4BC3-B1F9-057C0C1CF49C}" type="datetimeFigureOut">
              <a:rPr lang="en-US" smtClean="0"/>
              <a:t>26-Feb-23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D68C55-2319-4E55-BD08-412C58443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61DBD-8FBC-4902-B0B6-689CE2683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2D1D-0BA3-4212-A0C6-4818F87F0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0428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B93D98-C971-45CF-99E9-C0D0EB3FE4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186DCC-5C6E-4A2E-BE61-43CEE233FC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5D831A-991C-4C17-A0C1-D420B86E7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7798E-C911-4BC3-B1F9-057C0C1CF49C}" type="datetimeFigureOut">
              <a:rPr lang="en-US" smtClean="0"/>
              <a:t>26-Feb-23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1D4D7-E4C8-4EFA-AD09-EDDB4CFED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F1F76-AC36-47A1-8322-74CEECD65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2D1D-0BA3-4212-A0C6-4818F87F0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3008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55C4FA-8E13-4927-BBCD-F39CABA133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FD0747-83A4-40EE-9980-2758DF859B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ED3069-4B9D-4543-B9C9-4B9678EA4C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4CEBE2-DFDF-47CC-9352-1744C63D40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9410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C82AF-861C-4AA8-8050-2350B6CBEC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93847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414705-0FB5-4A2A-A801-EB3E132E73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782E2D-B6D9-465E-820D-221D3AC3E6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731E22-F606-47AE-97DA-C6ADB19E5B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8A3F65-B1B5-41F4-A90D-DA9996F07C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79387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2950F7-D78C-4126-9F5F-93B285B68B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AAAE26-BBBD-4E65-A4C2-06113F279D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B7BEE7-0E13-40AB-AEEB-EB045C6F57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79A1AE-5492-466A-9B7A-7FBD66CD9D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37923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FADF77-89BF-44ED-B128-2F4BFA7FDA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808497-9625-4B38-834C-468B3F76C1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625016-58A1-4CC4-AC47-24085D5ABD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877B6B-18E3-4436-8119-F86364FD09E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43855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A341459-0DE6-44FA-BF89-6A5E3C04A3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48FF647-D4FD-4349-BB65-1BC0254723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AE9F5F9-96B4-40B7-96FB-ABEB185F83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B7006E-F4D7-4BF2-B66C-6E68F4D77E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70976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B6FEC3E-A6D4-468C-9950-05F01018D5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1E24F94-BA26-474E-BFA5-141B323403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640FF09-0FA1-48F4-B7BA-0CAB59F1CE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931D54-316B-4E15-A1A8-501A632FCA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92639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2B87BCE-C98F-4788-9759-5487223E5D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8A82BA2-C08F-4F28-80AB-DD9E0FADBC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DB03F6B-4994-4C3C-9FA2-D483721A10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A9F6A2-8B98-4C19-959A-638B6BEC55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7997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D1C975-F5CA-4B65-A26C-0DC0957217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C14844-1DBB-4CA1-B346-C4EC1C156D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946A29-9464-4785-9F9E-1760CEF534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818084-C233-4BE5-AE40-320F7F4491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37343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4F8DEA-AEE3-4754-BA99-1251643A6F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1DA004-9141-4698-9EDC-C84F873031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288849-1F5E-4932-B2A4-6A49FDC936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999E2A-F82D-4350-921E-CBB9D61A71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19829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736CFD2-F33A-4F03-8EBE-55368B647F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81460F-18BB-4958-8D75-C965E66AA1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3BB232-5E64-4041-90AD-A53DB150BA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964660-3D83-4E5F-9C9C-34D8096BF3B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28714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E7C96C-C3AA-41C9-B669-D6348A5E11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19EEB0-F0E8-47BF-81DA-DCEC0E65B6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CA2AE89-3985-4D4F-A3E3-966E3878B0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2A8EF0-512A-4FFC-AC40-0B2F5C192A8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0761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3B848-2037-4F6C-861D-44AB2BA39C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330662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B83FA4C-14D9-44AC-87E6-1A5327D52A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84F9DAB-B718-41E5-9329-35004D40E8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DC50F55-1555-4A5A-A508-7F62FF4BD5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C3D7F3-3088-43E3-ACF9-54D967DDD6C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26366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B63B6D2-7E60-40BC-8089-46B21D2314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B6757EC-B03F-42BB-B284-0F9754E6E8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04958B2-49A8-4494-98A7-BDCEE53A44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BDC9DF-7254-4A1E-AA7C-23DCC5C0D9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49736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008447-CF1A-4F74-8E67-2AA4966616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D8621A-ED2B-4F87-A122-0549A669EE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9E7B1AF-94C1-40EF-86A7-6ABB9506D5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D14A01-1E90-4B80-8EB5-642FB45DF1E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05815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7240B2-4E47-4549-BA10-57DE1BAC39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CD86A97-8BEC-4AEF-A3A7-63F897CC7E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365C2C-31AA-4703-A528-C5F7931362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00B1DC-AC6A-401B-82C5-83F290609B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60076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21426C-09F4-4B14-9911-92ED13900E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49E7D6-46A3-4B9A-8CE2-91F7163466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1C525B-D661-4E9C-A02D-E991CC4614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556A61-3DF9-4AF2-A0B5-BBEAB74071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34052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2A439D-0F1C-4B28-96CA-61DC9CC041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1C7604-755E-42FE-8B40-EEF2F17E60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F74200-6612-48C2-9F64-52B2FE6B87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04D374-9E2F-42DF-9BFC-62844A651C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69524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E9850B2-DA0D-408D-8A03-1EC75DAB04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B427835-EFF0-4DB8-A3DF-0E126DC972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9177E3E-254E-440A-8407-7042E8F575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421535-5303-4B36-997D-49D99F8B191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06176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0CD7A12-9B85-4A31-B8F4-3BEEC59D3B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15C22F4-6BA2-4C9D-99A5-3A9711CEAE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29524C5-8340-4600-ABF5-8BC44DF79B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9873FD-88D6-4F28-A1E5-FB79FD75F6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946147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213B17B-43C0-41CA-B96E-5A78233C8A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B9CC47B-03A5-4ED6-981D-77BE3F8473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2E9F52C-DD50-47E3-B897-F6F8D0FF9E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BA6260-51CE-4F92-A627-7729D13DB9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5521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FB0108-555E-4FDB-8EB4-FCEAD89BFB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F7E480-EADC-4161-B71A-EAEF1B6666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0A5C73-E949-4C03-857B-C54647B1A4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18619-44AB-4861-9E72-E59070100CB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0084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D97A9-269F-47FA-87C9-F300E2F8F5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57693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AF8F38-7506-4004-B4BD-03E7759483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651E79-FE3C-4BD1-B8C1-88C4019E5B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DC096F-18B4-4866-B199-3BDA9AAC2D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3B1CC3-8AA5-44CC-B03C-CD31D142C4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00830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13D152-32BE-4BBA-8366-9F8D206C51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18FFBD-7B33-461F-B888-98AF0A1A03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036D238-0FD8-4857-8B1D-C6F9A23C83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99BF0D-FDA0-4AA4-822F-6B649ECF15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8200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996DFF8-179D-41CA-991F-79493FF2A0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6C01216-00D2-44F0-8ADE-B3CDAD8265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43AA639-B769-4BAB-8F32-4BE227C873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568CAC-DF35-407D-A90E-F8967F0ECD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686462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56F6D2B-DB4E-4A6A-A322-4BD44C5721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4CE185C-492D-4663-AB8D-BB6428B3B7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BE34290-D8F1-4E0E-8FFE-06A014209E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58CC07-1E0B-4400-93FA-F78E102AFB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46122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610BC1F-82F8-46FF-9B1D-605FEA1FFB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A612F19-4E0F-4133-9374-5951E5468A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736C077-2648-45D8-831D-9FB4C81929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D0A972-35FD-488E-B9B1-091EB3A2F14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545198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AE92F6-3CF1-EED2-1D15-2EEDB05BD7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011ABC-5650-5E3E-E930-931A8850E7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5E6D823-F3DB-A528-3ABE-F3E2FC9AEC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1D69B-A3BC-4D35-B903-6845B273492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6781989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E6E4B7-CCA8-F078-01E5-8070C2A195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4CDCC9-A58B-6C31-31FA-A736A111AB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23ED31-E63A-F5B8-9CC8-B62D9CEEDC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573F6-0543-41B6-AEC1-D8E99BBDFEE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07822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F78FE34-DC00-E350-0E55-E562E239D1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0A84AF-6BFA-F8B6-EFB0-9C97A11E34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FBBFC7-7DE8-8551-EE6A-BFA5F0A9C5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D4140-2857-4416-85E9-EA7E2AA154A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0186252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EE7EE1-F005-E083-0117-DC6F776E25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5F8441-8D27-5A01-3642-9BC8C3D16C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8134A3-6E55-84C9-2AD9-EF29476C40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0E922-A5A0-42AA-B36E-8372CB8A1CD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7826470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F7402E2-91C4-D256-2C02-7E807B8A74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F8DCD1E-AF42-016D-FD59-D0AA8F85F3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916EA40-957E-EE58-6700-0ADBB89767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A4A20-FC0D-490B-88C6-A7F4C0B76E6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78909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43769-52EC-4D0A-948B-478E267559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325539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AADBD81-A555-C619-7013-1B06AFB403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4707EC3-DB8E-7080-8845-5A4A86B6FB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A285EF8-B3D0-42AB-DABF-277B95295A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E4B34-5B6F-42CD-ABCE-93AE3D16053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5141729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22B23FE-A010-8F23-D906-39CDF684D9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98479FE-31C3-6502-F104-F6362367DF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E978DCE-02F9-DAFE-7A15-CF48EF32B5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509DA-CEE0-414E-BC2F-22C25B3CC67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6572576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B1A3E6-0C11-76CA-C50B-CF881B694D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12BC12-7586-9F61-02A8-054FCB5C37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9435CA-9C95-AF4D-86CC-DE8F121C46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25898-7C55-4D34-B77C-57CD2FA0018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227546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B6BFCD-1038-BA8C-4102-9843E9409D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FC84F7-03A8-17A8-D998-8C33739EFB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F80300-B7BE-905B-CF1E-0809B9AA9D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045A8-4FBF-468D-8F87-E2155FE62C9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3125090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10DC0F-A1FC-D5EE-B685-353BB28218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221664-8EC7-7157-F3F6-A0FCF68E92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5C2BD8-D9B6-4C0F-DADC-A9CDC9E642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1EDD5-A5CF-4A5E-A437-051CF465824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7233934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1EF3D7-4550-E229-5E19-D2657A3DAC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894D0D-9AC9-1A47-7F6E-B33C08DD07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71F1DE-922A-4182-9531-5ED3AA52F9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8B63-CAAA-438F-AE47-F58A0E5AF74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8430184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5E34C9-34C3-0EAA-11BB-5F07E4A25F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241206-7E06-6A96-BE6E-28F79107B1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4AEEDA2-C20C-B155-E689-5575F5A903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733860-3D9C-4A66-B970-C01C8F06B6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88054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E896C62-16B2-12FB-3EB3-34A13840FF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2A67CE2-B2DB-8FA0-8E14-8C3145EC83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E5ECE3-372F-E7D3-01B4-B489C7A016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930480-6BD9-4C0C-B14A-EE5BE597FD2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231011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F66ED3-95C0-D3C0-FD6E-D36DF6BF1F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1C5225-343D-0F2E-A45F-08B9A40965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A9C27A-6744-7675-262D-6FCFBE5DE1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DF2C70-A5BF-4859-82C9-C6AE3DAE8D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685285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68E404-71D1-773E-A013-5C20DB8ABA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CDCF4D-2844-423E-240C-0B41C48D66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BE5F8B-A03A-1321-A31B-7543521F41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CB4BE5-5B37-43E1-B524-EEE8B4A034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2242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71656-8DCC-4A84-8A2A-1BFBD37DDF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380021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546AD4C-F44F-6C70-D05C-9266864EAC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D2294B0-2DD6-EFD1-627C-55C063340A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F811E2E-BAB2-A6EE-6207-4263A350C9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633680-95C4-432A-AD20-D0B71C6474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507316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FE9AAE1-9CD2-1A19-BC0B-8D502BCC88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ED3D036-4A7A-CCE6-1258-B90DA6EB8C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9121D29-5B53-B8B7-5E8B-085940323D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348982-2F96-4D0D-A881-E5030B73D7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756670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0F9B47C-0D95-06CE-67D9-3F15EF81D5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E18BAC8-DCD6-F71B-444D-34D100CC94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992522-A03D-5B79-717E-9EF90AF163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3F452A-6FE6-4B89-AF51-7262C33BF4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857052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FE4679-D1B4-CD65-49C3-A19C47DA0F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B111D0-142A-AB77-FADC-ACD87BE14D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6F23D2-5FBE-9598-DA97-5204335375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DB61B4-8C7B-448D-9300-706871FC3A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690393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842F8B-4A76-664C-29C0-C696A359F6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948E00-A5EC-159B-8BD0-5D57F5F7CD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408488-7B9D-2E7E-FEDA-DB5433A6E3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A80051-49CB-450C-B9DE-C5141BA115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800629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48CCF4-E33C-E050-500C-E5010B3C44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B9BA16-940A-A3F0-4326-00D633E8DF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DDBEB7-4F1D-9F7A-CFC8-EBFD74C58E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EE4AE6-4761-43ED-A2C3-14C9907EA3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716918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84A2AA-126F-A0F8-987C-35C0914105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BA646A-B775-ADBA-DEA3-2848A897D4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F1E078-827D-8A7C-52F1-B746EDEAE7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A5110F-A3CC-4F18-BC48-93D4DE70AD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048055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D252BB3-6A88-C11A-3039-2290314E37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B696C84-8B42-2F21-FD0F-4C11E23079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AD53B6F-C7F2-BE8F-2794-A99358733C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C0D1B-0A50-4C10-B766-B6214C9DBC4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42348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D200232-D1E4-EE76-0D0A-1FB46F2E59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40A93DD-0837-BCDD-2E21-A5DB746A90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E518D8A-EA94-BF52-4594-A8882ADE6D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C04955-C1F6-4DD5-BA8B-9A72C16954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521956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FA1642-D865-576D-68C6-3E1E505A73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1BD782-FF69-4BF4-239E-D1E074F04B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F06402-9CAE-B9CE-FE9A-6DC8B6FAB1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A3F0E-A251-4BB2-8021-F894F4DFC33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966119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E5DDC63-FD1C-4F80-B7F4-52BE3ED824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E5DDC63-FD1C-4F80-B7F4-52BE3ED824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9985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66"/>
            </a:gs>
            <a:gs pos="50000">
              <a:schemeClr val="bg1"/>
            </a:gs>
            <a:gs pos="100000">
              <a:srgbClr val="CC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0C068302-99E7-4833-862D-D344315166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2A52120C-C996-4169-9562-55FC95F1D9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20EB5EA-B59D-4E6F-B980-088DB6D96EE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9F136EA-2BF7-42A5-9457-F5B6BA6A958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C401360-BA9C-40C2-9EEF-161ED4A7AEB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>
                <a:solidFill>
                  <a:srgbClr val="000000"/>
                </a:solidFill>
              </a:defRPr>
            </a:lvl1pPr>
          </a:lstStyle>
          <a:p>
            <a:fld id="{92BA1BBB-62CF-44B6-A97C-A6E32F5938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4029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66"/>
            </a:gs>
            <a:gs pos="50000">
              <a:schemeClr val="bg1"/>
            </a:gs>
            <a:gs pos="100000">
              <a:srgbClr val="CC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10133843-B3EA-4AF5-A117-9278375743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41AFAE3-5B76-45D7-A94E-08F703C6A5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4457C2D-70A6-40E7-AD10-73277E0AF84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C61C402-2AC9-4D30-9112-CE8A2452013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F2B8A44-9C9D-47B3-84FB-29C02BF18CA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>
                <a:solidFill>
                  <a:srgbClr val="000000"/>
                </a:solidFill>
              </a:defRPr>
            </a:lvl1pPr>
          </a:lstStyle>
          <a:p>
            <a:fld id="{0564636B-5678-45BF-BB7B-B2B7FEF99C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355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45FAF8-BDA0-4F90-80A7-C9645E3B2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D16A13-13C4-4475-BBCF-4AF4CB52F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D0622-421A-4C2D-8679-848D1EAA68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7798E-C911-4BC3-B1F9-057C0C1CF49C}" type="datetimeFigureOut">
              <a:rPr lang="en-US" smtClean="0"/>
              <a:t>26-Feb-23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71F1A-F1DF-49E4-844E-4302B977B1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F79FF6-CE61-4F88-838F-EF16EF7A5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F2D1D-0BA3-4212-A0C6-4818F87F0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307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66"/>
            </a:gs>
            <a:gs pos="50000">
              <a:schemeClr val="bg1"/>
            </a:gs>
            <a:gs pos="100000">
              <a:srgbClr val="CC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0DF5A849-4C40-4452-A8A9-CC49C2AA9A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16E0E42-2FF7-49A7-9B5C-E4C1382E18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526BD53-1C12-4514-B986-75054AC8C20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75E836E-8E4A-4C97-8D1C-A203AD786CD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403A556-5537-4940-A40C-6CFCA7D421B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>
                <a:solidFill>
                  <a:srgbClr val="000000"/>
                </a:solidFill>
              </a:defRPr>
            </a:lvl1pPr>
          </a:lstStyle>
          <a:p>
            <a:fld id="{ADD8CDCA-056E-464B-A59F-833F09EC6B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272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66"/>
            </a:gs>
            <a:gs pos="50000">
              <a:schemeClr val="bg1"/>
            </a:gs>
            <a:gs pos="100000">
              <a:srgbClr val="CC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17ADF5F9-E222-4296-BE1A-481C94A4E1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0664F38E-75FA-4DC3-8B8E-9052B85A74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AD4C8B1-D6DB-4D57-A64B-95B159B2F2E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42A072A-D7AC-4FD6-9E27-1E28CC3F8B0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5679E8C-A884-443F-9782-B5E09E9029D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>
                <a:solidFill>
                  <a:srgbClr val="000000"/>
                </a:solidFill>
              </a:defRPr>
            </a:lvl1pPr>
          </a:lstStyle>
          <a:p>
            <a:fld id="{AAF7725D-D548-4978-8FB0-18EE214605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6670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  <p:sldLayoutId id="214748390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66"/>
            </a:gs>
            <a:gs pos="50000">
              <a:schemeClr val="bg1"/>
            </a:gs>
            <a:gs pos="100000">
              <a:srgbClr val="CC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ADC4DCC-4386-9B2F-F983-C09766B7A8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BB8C392-F2EA-0F2E-20AC-715CB3A33D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123908" name="Rectangle 4">
            <a:extLst>
              <a:ext uri="{FF2B5EF4-FFF2-40B4-BE49-F238E27FC236}">
                <a16:creationId xmlns:a16="http://schemas.microsoft.com/office/drawing/2014/main" id="{B8481D99-CF91-5FF3-14DD-F08D54058B9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23909" name="Rectangle 5">
            <a:extLst>
              <a:ext uri="{FF2B5EF4-FFF2-40B4-BE49-F238E27FC236}">
                <a16:creationId xmlns:a16="http://schemas.microsoft.com/office/drawing/2014/main" id="{60EA0003-B99E-CFD6-AC1C-52AF32A3D21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23910" name="Rectangle 6">
            <a:extLst>
              <a:ext uri="{FF2B5EF4-FFF2-40B4-BE49-F238E27FC236}">
                <a16:creationId xmlns:a16="http://schemas.microsoft.com/office/drawing/2014/main" id="{123B3ACD-B60F-20F9-B1BB-1289B45896C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5821DDD0-B237-4984-B449-FC90DDB1DC2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20615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66"/>
            </a:gs>
            <a:gs pos="50000">
              <a:schemeClr val="bg1"/>
            </a:gs>
            <a:gs pos="100000">
              <a:srgbClr val="CC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A3C2288-85C3-269B-473F-8843D45038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E5FF1416-C3DF-97A4-4E11-FCF49884E6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A91319F-7238-93ED-9AFE-832D0A2DB8A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BAD41FF-628E-F0DA-9035-05E5B456152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483C06B-CCE6-AD58-8CB2-1B2899D7B13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>
                <a:solidFill>
                  <a:srgbClr val="000000"/>
                </a:solidFill>
              </a:defRPr>
            </a:lvl1pPr>
          </a:lstStyle>
          <a:p>
            <a:fld id="{26CF1133-6E20-4B03-8CD0-2354625082C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5742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  <p:sldLayoutId id="214748393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66"/>
            </a:gs>
            <a:gs pos="50000">
              <a:schemeClr val="bg1"/>
            </a:gs>
            <a:gs pos="100000">
              <a:srgbClr val="CC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F4529C76-A6FA-0E08-EBC3-F09B8D8ADD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DEFD44AC-D35A-29D8-29E9-B111F89E54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123908" name="Rectangle 4">
            <a:extLst>
              <a:ext uri="{FF2B5EF4-FFF2-40B4-BE49-F238E27FC236}">
                <a16:creationId xmlns:a16="http://schemas.microsoft.com/office/drawing/2014/main" id="{8D095C87-A6D8-DE6E-BBF4-97C4B81DC66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23909" name="Rectangle 5">
            <a:extLst>
              <a:ext uri="{FF2B5EF4-FFF2-40B4-BE49-F238E27FC236}">
                <a16:creationId xmlns:a16="http://schemas.microsoft.com/office/drawing/2014/main" id="{45DA91C1-10C2-13CC-A0CC-2BA638C9693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23910" name="Rectangle 6">
            <a:extLst>
              <a:ext uri="{FF2B5EF4-FFF2-40B4-BE49-F238E27FC236}">
                <a16:creationId xmlns:a16="http://schemas.microsoft.com/office/drawing/2014/main" id="{FD01061F-2EDA-DE33-6885-20963C88CFA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C47A32FA-7E9E-40A5-AD68-3D1FF960A4C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31272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bin"/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87.xml"/><Relationship Id="rId1" Type="http://schemas.openxmlformats.org/officeDocument/2006/relationships/tags" Target="../tags/tag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image" Target="../media/image2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emf"/><Relationship Id="rId3" Type="http://schemas.openxmlformats.org/officeDocument/2006/relationships/tags" Target="../tags/tag4.xml"/><Relationship Id="rId21" Type="http://schemas.openxmlformats.org/officeDocument/2006/relationships/image" Target="../media/image39.emf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1.png"/><Relationship Id="rId17" Type="http://schemas.openxmlformats.org/officeDocument/2006/relationships/image" Target="../media/image36.emf"/><Relationship Id="rId2" Type="http://schemas.openxmlformats.org/officeDocument/2006/relationships/tags" Target="../tags/tag3.xml"/><Relationship Id="rId16" Type="http://schemas.openxmlformats.org/officeDocument/2006/relationships/image" Target="../media/image35.emf"/><Relationship Id="rId20" Type="http://schemas.openxmlformats.org/officeDocument/2006/relationships/image" Target="../media/image38.emf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30.png"/><Relationship Id="rId5" Type="http://schemas.openxmlformats.org/officeDocument/2006/relationships/tags" Target="../tags/tag6.xml"/><Relationship Id="rId15" Type="http://schemas.openxmlformats.org/officeDocument/2006/relationships/image" Target="../media/image34.emf"/><Relationship Id="rId10" Type="http://schemas.openxmlformats.org/officeDocument/2006/relationships/image" Target="../media/image29.png"/><Relationship Id="rId19" Type="http://schemas.openxmlformats.org/officeDocument/2006/relationships/image" Target="../media/image410.png"/><Relationship Id="rId4" Type="http://schemas.openxmlformats.org/officeDocument/2006/relationships/tags" Target="../tags/tag5.xml"/><Relationship Id="rId9" Type="http://schemas.openxmlformats.org/officeDocument/2006/relationships/image" Target="../media/image28.png"/><Relationship Id="rId14" Type="http://schemas.openxmlformats.org/officeDocument/2006/relationships/image" Target="../media/image3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45.png"/><Relationship Id="rId2" Type="http://schemas.openxmlformats.org/officeDocument/2006/relationships/video" Target="file:///D:\My%20Physics\Slide\Yerevan2017\r-mode%20oscillation%20on%20a%20neutron%20star.wmv" TargetMode="External"/><Relationship Id="rId1" Type="http://schemas.microsoft.com/office/2007/relationships/media" Target="file:///D:\My%20Physics\Slide\Yerevan2017\r-mode%20oscillation%20on%20a%20neutron%20star.wmv" TargetMode="External"/><Relationship Id="rId6" Type="http://schemas.openxmlformats.org/officeDocument/2006/relationships/image" Target="../media/image44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8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tags" Target="../tags/tag11.xml"/><Relationship Id="rId7" Type="http://schemas.openxmlformats.org/officeDocument/2006/relationships/image" Target="../media/image48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slideLayout" Target="../slideLayouts/slideLayout4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5.emf"/><Relationship Id="rId4" Type="http://schemas.openxmlformats.org/officeDocument/2006/relationships/image" Target="../media/image5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00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57.emf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69.png"/><Relationship Id="rId4" Type="http://schemas.openxmlformats.org/officeDocument/2006/relationships/image" Target="../media/image6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emf"/><Relationship Id="rId3" Type="http://schemas.openxmlformats.org/officeDocument/2006/relationships/image" Target="../media/image72.png"/><Relationship Id="rId7" Type="http://schemas.openxmlformats.org/officeDocument/2006/relationships/image" Target="../media/image76.emf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12.xml"/><Relationship Id="rId6" Type="http://schemas.openxmlformats.org/officeDocument/2006/relationships/image" Target="../media/image75.emf"/><Relationship Id="rId5" Type="http://schemas.openxmlformats.org/officeDocument/2006/relationships/image" Target="../media/image74.png"/><Relationship Id="rId4" Type="http://schemas.openxmlformats.org/officeDocument/2006/relationships/image" Target="../media/image7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81.emf"/><Relationship Id="rId4" Type="http://schemas.openxmlformats.org/officeDocument/2006/relationships/image" Target="../media/image8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85.emf"/><Relationship Id="rId4" Type="http://schemas.openxmlformats.org/officeDocument/2006/relationships/image" Target="../media/image8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90.gif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3" Type="http://schemas.openxmlformats.org/officeDocument/2006/relationships/slideLayout" Target="../slideLayouts/slideLayout110.xml"/><Relationship Id="rId7" Type="http://schemas.openxmlformats.org/officeDocument/2006/relationships/oleObject" Target="../embeddings/oleObject2.bin"/><Relationship Id="rId2" Type="http://schemas.openxmlformats.org/officeDocument/2006/relationships/tags" Target="../tags/tag13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93.w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9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emf"/><Relationship Id="rId3" Type="http://schemas.openxmlformats.org/officeDocument/2006/relationships/image" Target="../media/image97.emf"/><Relationship Id="rId7" Type="http://schemas.openxmlformats.org/officeDocument/2006/relationships/image" Target="../media/image101.emf"/><Relationship Id="rId12" Type="http://schemas.openxmlformats.org/officeDocument/2006/relationships/image" Target="../media/image106.emf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0.emf"/><Relationship Id="rId11" Type="http://schemas.openxmlformats.org/officeDocument/2006/relationships/image" Target="../media/image105.emf"/><Relationship Id="rId5" Type="http://schemas.openxmlformats.org/officeDocument/2006/relationships/image" Target="../media/image99.emf"/><Relationship Id="rId10" Type="http://schemas.openxmlformats.org/officeDocument/2006/relationships/image" Target="../media/image104.emf"/><Relationship Id="rId4" Type="http://schemas.openxmlformats.org/officeDocument/2006/relationships/image" Target="../media/image98.emf"/><Relationship Id="rId9" Type="http://schemas.openxmlformats.org/officeDocument/2006/relationships/image" Target="../media/image103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emf"/><Relationship Id="rId3" Type="http://schemas.openxmlformats.org/officeDocument/2006/relationships/image" Target="../media/image108.png"/><Relationship Id="rId7" Type="http://schemas.openxmlformats.org/officeDocument/2006/relationships/image" Target="../media/image112.emf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111.png"/><Relationship Id="rId5" Type="http://schemas.openxmlformats.org/officeDocument/2006/relationships/image" Target="../media/image110.emf"/><Relationship Id="rId4" Type="http://schemas.openxmlformats.org/officeDocument/2006/relationships/image" Target="../media/image109.png"/><Relationship Id="rId9" Type="http://schemas.openxmlformats.org/officeDocument/2006/relationships/image" Target="../media/image114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emf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8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2.xml"/><Relationship Id="rId5" Type="http://schemas.openxmlformats.org/officeDocument/2006/relationships/image" Target="../media/image118.emf"/><Relationship Id="rId4" Type="http://schemas.openxmlformats.org/officeDocument/2006/relationships/image" Target="../media/image117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emf"/><Relationship Id="rId2" Type="http://schemas.openxmlformats.org/officeDocument/2006/relationships/image" Target="../media/image119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3.emf"/><Relationship Id="rId5" Type="http://schemas.openxmlformats.org/officeDocument/2006/relationships/image" Target="../media/image122.emf"/><Relationship Id="rId4" Type="http://schemas.openxmlformats.org/officeDocument/2006/relationships/image" Target="../media/image12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emf"/><Relationship Id="rId1" Type="http://schemas.openxmlformats.org/officeDocument/2006/relationships/slideLayout" Target="../slideLayouts/slideLayout11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29.png"/><Relationship Id="rId3" Type="http://schemas.openxmlformats.org/officeDocument/2006/relationships/tags" Target="../tags/tag16.xml"/><Relationship Id="rId7" Type="http://schemas.openxmlformats.org/officeDocument/2006/relationships/image" Target="../media/image125.png"/><Relationship Id="rId12" Type="http://schemas.openxmlformats.org/officeDocument/2006/relationships/image" Target="../media/image130.emf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29.png"/><Relationship Id="rId5" Type="http://schemas.openxmlformats.org/officeDocument/2006/relationships/tags" Target="../tags/tag18.xml"/><Relationship Id="rId10" Type="http://schemas.openxmlformats.org/officeDocument/2006/relationships/image" Target="../media/image128.png"/><Relationship Id="rId4" Type="http://schemas.openxmlformats.org/officeDocument/2006/relationships/tags" Target="../tags/tag17.xml"/><Relationship Id="rId9" Type="http://schemas.openxmlformats.org/officeDocument/2006/relationships/image" Target="../media/image12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emf"/><Relationship Id="rId1" Type="http://schemas.openxmlformats.org/officeDocument/2006/relationships/slideLayout" Target="../slideLayouts/slideLayout11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emf"/><Relationship Id="rId13" Type="http://schemas.openxmlformats.org/officeDocument/2006/relationships/image" Target="../media/image138.png"/><Relationship Id="rId3" Type="http://schemas.openxmlformats.org/officeDocument/2006/relationships/image" Target="../media/image133.emf"/><Relationship Id="rId7" Type="http://schemas.openxmlformats.org/officeDocument/2006/relationships/image" Target="../media/image136.emf"/><Relationship Id="rId12" Type="http://schemas.openxmlformats.org/officeDocument/2006/relationships/image" Target="../media/image137.png"/><Relationship Id="rId2" Type="http://schemas.openxmlformats.org/officeDocument/2006/relationships/image" Target="../media/image111.png"/><Relationship Id="rId16" Type="http://schemas.openxmlformats.org/officeDocument/2006/relationships/image" Target="../media/image142.emf"/><Relationship Id="rId1" Type="http://schemas.openxmlformats.org/officeDocument/2006/relationships/slideLayout" Target="../slideLayouts/slideLayout117.xml"/><Relationship Id="rId6" Type="http://schemas.openxmlformats.org/officeDocument/2006/relationships/image" Target="../media/image114.emf"/><Relationship Id="rId11" Type="http://schemas.openxmlformats.org/officeDocument/2006/relationships/image" Target="../media/image140.emf"/><Relationship Id="rId5" Type="http://schemas.openxmlformats.org/officeDocument/2006/relationships/image" Target="../media/image135.emf"/><Relationship Id="rId15" Type="http://schemas.openxmlformats.org/officeDocument/2006/relationships/image" Target="../media/image144.png"/><Relationship Id="rId10" Type="http://schemas.openxmlformats.org/officeDocument/2006/relationships/image" Target="../media/image139.emf"/><Relationship Id="rId4" Type="http://schemas.openxmlformats.org/officeDocument/2006/relationships/image" Target="../media/image134.emf"/><Relationship Id="rId9" Type="http://schemas.openxmlformats.org/officeDocument/2006/relationships/image" Target="../media/image138.emf"/><Relationship Id="rId14" Type="http://schemas.openxmlformats.org/officeDocument/2006/relationships/image" Target="../media/image14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Relationship Id="rId4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7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4743C-E925-4509-A0A0-5AAA45411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560" y="22469"/>
            <a:ext cx="7772400" cy="1470025"/>
          </a:xfrm>
        </p:spPr>
        <p:txBody>
          <a:bodyPr/>
          <a:lstStyle/>
          <a:p>
            <a:r>
              <a:rPr lang="en-US" sz="2800" b="1" dirty="0">
                <a:solidFill>
                  <a:srgbClr val="00B050"/>
                </a:solidFill>
              </a:rPr>
              <a:t>Phase transitions </a:t>
            </a:r>
            <a:br>
              <a:rPr lang="en-US" sz="2800" b="1" dirty="0">
                <a:solidFill>
                  <a:srgbClr val="00B050"/>
                </a:solidFill>
              </a:rPr>
            </a:br>
            <a:r>
              <a:rPr lang="en-US" sz="2800" b="1" dirty="0">
                <a:solidFill>
                  <a:srgbClr val="00B050"/>
                </a:solidFill>
              </a:rPr>
              <a:t>in nuclear matter: </a:t>
            </a:r>
            <a:r>
              <a:rPr lang="en-US" sz="2800" b="1" dirty="0">
                <a:solidFill>
                  <a:srgbClr val="00B0F0"/>
                </a:solidFill>
              </a:rPr>
              <a:t>dreams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>
                <a:solidFill>
                  <a:srgbClr val="00B050"/>
                </a:solidFill>
              </a:rPr>
              <a:t>and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reality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9A7EED-7848-4FFB-AFFF-D8DBD01330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616" y="5295751"/>
            <a:ext cx="7128792" cy="1752600"/>
          </a:xfrm>
        </p:spPr>
        <p:txBody>
          <a:bodyPr/>
          <a:lstStyle/>
          <a:p>
            <a:r>
              <a:rPr lang="en-US" sz="2400" dirty="0"/>
              <a:t>D.N. Voskresensky </a:t>
            </a:r>
          </a:p>
          <a:p>
            <a:r>
              <a:rPr lang="en-US" sz="2400" dirty="0"/>
              <a:t>BLTF JINR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F7CB6C-AA69-1E72-C0E3-406BBCC43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850" y="2306539"/>
            <a:ext cx="3607172" cy="24770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8F1AAC-FCA7-94ED-3E7D-6DC5F6C474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06539"/>
            <a:ext cx="4640290" cy="270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800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05E21333-6DE1-0A25-8FF9-1ACDD0B17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4" y="1075591"/>
            <a:ext cx="5273507" cy="379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ru-RU" sz="2800" baseline="30000" dirty="0"/>
              <a:t>Direct </a:t>
            </a:r>
            <a:r>
              <a:rPr lang="en-US" altLang="ru-RU" sz="2800" baseline="30000" dirty="0" err="1"/>
              <a:t>Urca</a:t>
            </a:r>
            <a:r>
              <a:rPr lang="en-US" altLang="ru-RU" sz="2800" baseline="30000" dirty="0"/>
              <a:t> reactions   </a:t>
            </a:r>
            <a:endParaRPr kumimoji="0" lang="ru-RU" altLang="ru-RU" sz="2800" i="0" u="none" strike="noStrike" kern="1200" cap="none" spc="0" normalizeH="0" baseline="3000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9D6898-B387-CDA1-7860-707DFF297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567" y="1034774"/>
            <a:ext cx="1236372" cy="2962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DD6DF9-9AF3-35FB-CB1B-2E956EC07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909" y="535830"/>
            <a:ext cx="3803650" cy="305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3FBA9320-DDA8-3907-3EE5-42AD00C6E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745" y="1560362"/>
            <a:ext cx="3599062" cy="379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ru-RU" sz="2800" baseline="30000" dirty="0">
                <a:solidFill>
                  <a:srgbClr val="000000"/>
                </a:solidFill>
              </a:rPr>
              <a:t>y</a:t>
            </a:r>
            <a:r>
              <a:rPr kumimoji="0" lang="en-US" altLang="ru-RU" sz="2800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ield</a:t>
            </a:r>
            <a:r>
              <a:rPr kumimoji="0" lang="en-US" altLang="ru-RU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too rapid cooling of pulsars</a:t>
            </a:r>
            <a:endParaRPr kumimoji="0" lang="ru-RU" altLang="ru-RU" sz="28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6754C013-A18D-2CB0-B539-6B532838A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537" y="2046422"/>
            <a:ext cx="524480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 occur </a:t>
            </a:r>
            <a:r>
              <a:rPr lang="en-US" altLang="ru-RU" sz="2800" b="1" baseline="30000" dirty="0">
                <a:solidFill>
                  <a:srgbClr val="000000"/>
                </a:solidFill>
              </a:rPr>
              <a:t>D</a:t>
            </a:r>
            <a:r>
              <a:rPr kumimoji="0" lang="en-US" altLang="ru-RU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 needs   &gt;11-15% of </a:t>
            </a:r>
            <a:r>
              <a:rPr kumimoji="0" lang="en-US" altLang="ru-RU" sz="2800" b="1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protons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800" b="1" baseline="30000" dirty="0">
                <a:solidFill>
                  <a:srgbClr val="000000"/>
                </a:solidFill>
              </a:rPr>
              <a:t>            </a:t>
            </a:r>
            <a:r>
              <a:rPr lang="en-US" altLang="ru-RU" sz="2800" b="1" baseline="30000" dirty="0" err="1">
                <a:solidFill>
                  <a:srgbClr val="000000"/>
                </a:solidFill>
              </a:rPr>
              <a:t>EoS</a:t>
            </a:r>
            <a:r>
              <a:rPr lang="en-US" altLang="ru-RU" sz="2800" b="1" baseline="30000" dirty="0">
                <a:solidFill>
                  <a:srgbClr val="000000"/>
                </a:solidFill>
              </a:rPr>
              <a:t> is such that </a:t>
            </a:r>
            <a:r>
              <a:rPr lang="en-US" altLang="ru-RU" sz="2800" b="1" baseline="30000" dirty="0">
                <a:solidFill>
                  <a:srgbClr val="0070C0"/>
                </a:solidFill>
              </a:rPr>
              <a:t>&lt;</a:t>
            </a:r>
            <a:r>
              <a:rPr kumimoji="0" lang="en-US" altLang="ru-RU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10-15% </a:t>
            </a:r>
            <a:r>
              <a:rPr kumimoji="0" lang="en-US" altLang="ru-RU" sz="2800" b="1" i="1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 </a:t>
            </a:r>
            <a:r>
              <a:rPr kumimoji="0" lang="en-US" altLang="ru-RU" sz="2800" b="1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 most NS, at M&lt;1.5 </a:t>
            </a:r>
            <a:r>
              <a:rPr kumimoji="0" lang="en-US" altLang="ru-RU" sz="2400" b="1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</a:t>
            </a:r>
            <a:r>
              <a:rPr kumimoji="0" lang="en-US" altLang="ru-RU" sz="2000" b="1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sol </a:t>
            </a:r>
            <a:endParaRPr kumimoji="0" lang="ru-RU" altLang="ru-RU" sz="2000" b="1" u="none" strike="noStrike" kern="1200" cap="none" spc="0" normalizeH="0" baseline="-2500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AutoShape 12">
            <a:extLst>
              <a:ext uri="{FF2B5EF4-FFF2-40B4-BE49-F238E27FC236}">
                <a16:creationId xmlns:a16="http://schemas.microsoft.com/office/drawing/2014/main" id="{F84FB177-427E-3422-A90B-15A4BFEAE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2326948"/>
            <a:ext cx="481012" cy="238396"/>
          </a:xfrm>
          <a:prstGeom prst="rightArrow">
            <a:avLst>
              <a:gd name="adj1" fmla="val 50000"/>
              <a:gd name="adj2" fmla="val 844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D6737A-5150-7C48-E831-5CE51EA9F3AC}"/>
              </a:ext>
            </a:extLst>
          </p:cNvPr>
          <p:cNvSpPr txBox="1"/>
          <p:nvPr/>
        </p:nvSpPr>
        <p:spPr>
          <a:xfrm>
            <a:off x="144432" y="37492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MMU </a:t>
            </a:r>
          </a:p>
          <a:p>
            <a:r>
              <a:rPr lang="en-US" b="1" dirty="0">
                <a:solidFill>
                  <a:schemeClr val="tx1"/>
                </a:solidFill>
              </a:rPr>
              <a:t>processes </a:t>
            </a:r>
          </a:p>
        </p:txBody>
      </p:sp>
      <p:pic>
        <p:nvPicPr>
          <p:cNvPr id="15" name="Picture 8" descr="txp_fig">
            <a:extLst>
              <a:ext uri="{FF2B5EF4-FFF2-40B4-BE49-F238E27FC236}">
                <a16:creationId xmlns:a16="http://schemas.microsoft.com/office/drawing/2014/main" id="{805CD3CB-3FBA-4994-C39A-25D066425C80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445" y="3218267"/>
            <a:ext cx="297180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BE8BAE0B-7626-F547-883A-08D99BD11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846" y="3824195"/>
            <a:ext cx="4011193" cy="301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1FCB8A2-A312-23DB-C19A-A5D763F9E7D1}"/>
              </a:ext>
            </a:extLst>
          </p:cNvPr>
          <p:cNvSpPr txBox="1"/>
          <p:nvPr/>
        </p:nvSpPr>
        <p:spPr>
          <a:xfrm>
            <a:off x="30142" y="49440"/>
            <a:ext cx="9063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Neutrino cooling of NS, symmetry energy and DU constraint</a:t>
            </a:r>
            <a:endParaRPr lang="en-US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FD1E3B-C790-2D5F-A398-5D6F3227AE23}"/>
              </a:ext>
            </a:extLst>
          </p:cNvPr>
          <p:cNvSpPr txBox="1"/>
          <p:nvPr/>
        </p:nvSpPr>
        <p:spPr>
          <a:xfrm>
            <a:off x="-36028" y="5602350"/>
            <a:ext cx="528149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strongly </a:t>
            </a:r>
            <a:r>
              <a:rPr lang="en-US" sz="2000" b="1" i="1" dirty="0"/>
              <a:t>n</a:t>
            </a:r>
            <a:r>
              <a:rPr lang="en-US" sz="2000" b="1" dirty="0"/>
              <a:t>-dependent NN interaction</a:t>
            </a:r>
          </a:p>
          <a:p>
            <a:r>
              <a:rPr lang="en-US" sz="1700" dirty="0">
                <a:solidFill>
                  <a:schemeClr val="tx1"/>
                </a:solidFill>
              </a:rPr>
              <a:t>DV,Senatorov1984,1986</a:t>
            </a:r>
            <a:endParaRPr lang="en-US" sz="1700" b="1" dirty="0"/>
          </a:p>
          <a:p>
            <a:r>
              <a:rPr lang="en-US" dirty="0">
                <a:solidFill>
                  <a:srgbClr val="0070C0"/>
                </a:solidFill>
              </a:rPr>
              <a:t>+</a:t>
            </a:r>
            <a:r>
              <a:rPr lang="en-US" b="1" dirty="0"/>
              <a:t>NN pairing </a:t>
            </a:r>
            <a:r>
              <a:rPr lang="en-US" dirty="0">
                <a:solidFill>
                  <a:srgbClr val="0070C0"/>
                </a:solidFill>
              </a:rPr>
              <a:t>allow describe  NS cooling data</a:t>
            </a:r>
          </a:p>
          <a:p>
            <a:r>
              <a:rPr lang="en-US" dirty="0">
                <a:solidFill>
                  <a:srgbClr val="0070C0"/>
                </a:solidFill>
              </a:rPr>
              <a:t>+ </a:t>
            </a:r>
            <a:r>
              <a:rPr lang="en-US" b="1" i="1" dirty="0"/>
              <a:t>in-med. ef. on thermal conduct</a:t>
            </a:r>
            <a:r>
              <a:rPr lang="en-US" i="1" dirty="0"/>
              <a:t>. </a:t>
            </a:r>
            <a:r>
              <a:rPr lang="en-US" dirty="0">
                <a:solidFill>
                  <a:srgbClr val="0070C0"/>
                </a:solidFill>
              </a:rPr>
              <a:t>for young 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33DC92-37EB-D7EF-E149-18F1A0880A95}"/>
              </a:ext>
            </a:extLst>
          </p:cNvPr>
          <p:cNvSpPr txBox="1"/>
          <p:nvPr/>
        </p:nvSpPr>
        <p:spPr>
          <a:xfrm>
            <a:off x="291458" y="526863"/>
            <a:ext cx="46108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rgbClr val="0070C0"/>
                </a:solidFill>
              </a:rPr>
              <a:t>for 10</a:t>
            </a:r>
            <a:r>
              <a:rPr lang="en-US" sz="2000" i="1" baseline="30000" dirty="0">
                <a:solidFill>
                  <a:srgbClr val="0070C0"/>
                </a:solidFill>
              </a:rPr>
              <a:t>2</a:t>
            </a:r>
            <a:r>
              <a:rPr lang="en-US" sz="2000" i="1" dirty="0">
                <a:solidFill>
                  <a:srgbClr val="0070C0"/>
                </a:solidFill>
              </a:rPr>
              <a:t>s&lt;t&lt;10</a:t>
            </a:r>
            <a:r>
              <a:rPr lang="en-US" sz="2000" i="1" baseline="30000" dirty="0">
                <a:solidFill>
                  <a:srgbClr val="0070C0"/>
                </a:solidFill>
              </a:rPr>
              <a:t>6</a:t>
            </a:r>
            <a:r>
              <a:rPr lang="en-US" sz="2000" i="1" dirty="0">
                <a:solidFill>
                  <a:srgbClr val="0070C0"/>
                </a:solidFill>
              </a:rPr>
              <a:t>yr, T&lt;1 MeV </a:t>
            </a:r>
            <a:r>
              <a:rPr lang="en-US" sz="2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n-US" sz="2000" i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ᵛ</a:t>
            </a:r>
            <a:r>
              <a:rPr lang="en-US" sz="2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&gt;&gt;R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</a:rPr>
              <a:t>: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2" name="AutoShape 12">
            <a:extLst>
              <a:ext uri="{FF2B5EF4-FFF2-40B4-BE49-F238E27FC236}">
                <a16:creationId xmlns:a16="http://schemas.microsoft.com/office/drawing/2014/main" id="{5CAECECF-D00C-2CF9-D0EF-EC210D8AD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4510" y="2612721"/>
            <a:ext cx="481012" cy="238396"/>
          </a:xfrm>
          <a:prstGeom prst="rightArrow">
            <a:avLst>
              <a:gd name="adj1" fmla="val 50000"/>
              <a:gd name="adj2" fmla="val 844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9B7CEF-586A-EBAD-757A-52CBB55F5F2C}"/>
              </a:ext>
            </a:extLst>
          </p:cNvPr>
          <p:cNvSpPr txBox="1"/>
          <p:nvPr/>
        </p:nvSpPr>
        <p:spPr>
          <a:xfrm>
            <a:off x="2851259" y="2565344"/>
            <a:ext cx="2292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Again constraint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63AE7B-06F2-CF00-CBF3-BD786342282B}"/>
              </a:ext>
            </a:extLst>
          </p:cNvPr>
          <p:cNvSpPr txBox="1"/>
          <p:nvPr/>
        </p:nvSpPr>
        <p:spPr>
          <a:xfrm>
            <a:off x="-59556" y="2906652"/>
            <a:ext cx="4480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b="1" dirty="0"/>
              <a:t>on </a:t>
            </a:r>
            <a:r>
              <a:rPr lang="en-US" b="1" i="1" dirty="0"/>
              <a:t>n</a:t>
            </a:r>
            <a:r>
              <a:rPr lang="en-US" b="1" dirty="0"/>
              <a:t>-dependence of symmetry energy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BCD4E2-D6FF-7B13-83FF-7D4C8759D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17" y="3386877"/>
            <a:ext cx="1236372" cy="2962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92CA13C-1193-4115-8011-8641CED04801}"/>
              </a:ext>
            </a:extLst>
          </p:cNvPr>
          <p:cNvSpPr txBox="1"/>
          <p:nvPr/>
        </p:nvSpPr>
        <p:spPr>
          <a:xfrm>
            <a:off x="-36028" y="3350318"/>
            <a:ext cx="522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EC0E9E-0446-F22F-FFE9-A6E62967A99B}"/>
              </a:ext>
            </a:extLst>
          </p:cNvPr>
          <p:cNvSpPr txBox="1"/>
          <p:nvPr/>
        </p:nvSpPr>
        <p:spPr>
          <a:xfrm>
            <a:off x="758358" y="3329423"/>
            <a:ext cx="342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1EC058F-8B01-6958-40EA-446B56EC85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2927" y="4455241"/>
            <a:ext cx="3126210" cy="84153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79ABC7B-9F19-AB5F-56A0-A32E035DFDDC}"/>
              </a:ext>
            </a:extLst>
          </p:cNvPr>
          <p:cNvSpPr txBox="1"/>
          <p:nvPr/>
        </p:nvSpPr>
        <p:spPr>
          <a:xfrm>
            <a:off x="144432" y="4552844"/>
            <a:ext cx="46280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PBF </a:t>
            </a:r>
          </a:p>
          <a:p>
            <a:r>
              <a:rPr lang="en-US" b="1" dirty="0">
                <a:solidFill>
                  <a:schemeClr val="tx1"/>
                </a:solidFill>
              </a:rPr>
              <a:t>processes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31F9DC-59E0-22D2-3F17-7E4EBE2F4B15}"/>
              </a:ext>
            </a:extLst>
          </p:cNvPr>
          <p:cNvSpPr txBox="1"/>
          <p:nvPr/>
        </p:nvSpPr>
        <p:spPr>
          <a:xfrm>
            <a:off x="-59000" y="5292244"/>
            <a:ext cx="5202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Masses of cooling NS  are different +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2" name="Line 17">
            <a:extLst>
              <a:ext uri="{FF2B5EF4-FFF2-40B4-BE49-F238E27FC236}">
                <a16:creationId xmlns:a16="http://schemas.microsoft.com/office/drawing/2014/main" id="{FC07A78B-3FC1-C3C1-954D-F948676DE4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92825" y="5026325"/>
            <a:ext cx="2182200" cy="1512168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577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858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54640"/>
            <a:ext cx="9144000" cy="5732462"/>
          </a:xfrm>
        </p:spPr>
      </p:pic>
      <p:sp>
        <p:nvSpPr>
          <p:cNvPr id="377859" name="Text Box 3"/>
          <p:cNvSpPr txBox="1">
            <a:spLocks noChangeArrowheads="1"/>
          </p:cNvSpPr>
          <p:nvPr/>
        </p:nvSpPr>
        <p:spPr bwMode="auto">
          <a:xfrm>
            <a:off x="84160" y="6449617"/>
            <a:ext cx="903529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Migdal </a:t>
            </a:r>
            <a:r>
              <a:rPr kumimoji="0" lang="en-US" alt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Rev.Mod.Phys</a:t>
            </a: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50, 1978, Migdal,Saperstein,Troitsky,D.V. Phys.Rep.192 (1990).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7860" name="Rectangle 4"/>
          <p:cNvSpPr>
            <a:spLocks noGrp="1" noChangeArrowheads="1"/>
          </p:cNvSpPr>
          <p:nvPr>
            <p:ph type="title"/>
          </p:nvPr>
        </p:nvSpPr>
        <p:spPr>
          <a:xfrm>
            <a:off x="53624" y="0"/>
            <a:ext cx="8979173" cy="795654"/>
          </a:xfrm>
          <a:solidFill>
            <a:srgbClr val="FF99CC"/>
          </a:solidFill>
          <a:ln/>
        </p:spPr>
        <p:txBody>
          <a:bodyPr/>
          <a:lstStyle/>
          <a:p>
            <a:r>
              <a:rPr lang="en-US" altLang="ru-RU" sz="3200" dirty="0"/>
              <a:t>Low energy excitations in nuclear Fermi liquid (</a:t>
            </a:r>
            <a:r>
              <a:rPr lang="en-US" altLang="ru-RU" sz="3200" dirty="0" err="1"/>
              <a:t>Migdal</a:t>
            </a:r>
            <a:r>
              <a:rPr lang="en-US" altLang="ru-RU" sz="3200" dirty="0"/>
              <a:t> approach)</a:t>
            </a:r>
            <a:endParaRPr lang="ru-RU" altLang="ru-RU" sz="3200" dirty="0"/>
          </a:p>
        </p:txBody>
      </p:sp>
      <p:sp>
        <p:nvSpPr>
          <p:cNvPr id="377861" name="Text Box 5"/>
          <p:cNvSpPr txBox="1">
            <a:spLocks noChangeArrowheads="1"/>
          </p:cNvSpPr>
          <p:nvPr/>
        </p:nvSpPr>
        <p:spPr bwMode="auto">
          <a:xfrm>
            <a:off x="2051050" y="1969293"/>
            <a:ext cx="5473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based on a separation of long and short scales</a:t>
            </a: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7862" name="Text Box 6"/>
          <p:cNvSpPr txBox="1">
            <a:spLocks noChangeArrowheads="1"/>
          </p:cNvSpPr>
          <p:nvPr/>
        </p:nvSpPr>
        <p:spPr bwMode="auto">
          <a:xfrm>
            <a:off x="231775" y="4456113"/>
            <a:ext cx="86228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Info. on short-range interact. is extracted from atomic nuclei exp. and model </a:t>
            </a:r>
            <a:r>
              <a:rPr kumimoji="0" lang="en-US" alt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calcul</a:t>
            </a:r>
            <a:r>
              <a:rPr kumimoji="0" lang="en-US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7786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3825"/>
            <a:ext cx="320357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786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157788"/>
            <a:ext cx="7704138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B27DC5-1FF9-425B-8BD2-32AFDD5E5CCF}"/>
              </a:ext>
            </a:extLst>
          </p:cNvPr>
          <p:cNvSpPr txBox="1"/>
          <p:nvPr/>
        </p:nvSpPr>
        <p:spPr>
          <a:xfrm>
            <a:off x="5626909" y="5875681"/>
            <a:ext cx="3352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includes s-wave inter. &amp; pion fl.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2B9E8D-FD95-7B7A-7EDE-7CFEB36C9580}"/>
              </a:ext>
            </a:extLst>
          </p:cNvPr>
          <p:cNvSpPr txBox="1"/>
          <p:nvPr/>
        </p:nvSpPr>
        <p:spPr>
          <a:xfrm>
            <a:off x="144255" y="896468"/>
            <a:ext cx="8888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No free </a:t>
            </a:r>
            <a:r>
              <a:rPr lang="en-US" sz="2000" b="1" dirty="0" err="1"/>
              <a:t>pions</a:t>
            </a:r>
            <a:r>
              <a:rPr lang="en-US" sz="2000" b="1" dirty="0"/>
              <a:t> in matter! </a:t>
            </a:r>
            <a:r>
              <a:rPr lang="en-US" sz="2000" b="1" dirty="0">
                <a:solidFill>
                  <a:srgbClr val="00B0F0"/>
                </a:solidFill>
              </a:rPr>
              <a:t>Strong p-wave pion-nucleon interaction!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C1F433-4A5A-8F61-8C50-7CFC85DFC463}"/>
              </a:ext>
            </a:extLst>
          </p:cNvPr>
          <p:cNvSpPr txBox="1"/>
          <p:nvPr/>
        </p:nvSpPr>
        <p:spPr>
          <a:xfrm>
            <a:off x="6693833" y="3326345"/>
            <a:ext cx="19976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cf. Debye screening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405561-59BD-838E-DC7D-BAF813323236}"/>
              </a:ext>
            </a:extLst>
          </p:cNvPr>
          <p:cNvSpPr txBox="1"/>
          <p:nvPr/>
        </p:nvSpPr>
        <p:spPr>
          <a:xfrm>
            <a:off x="2598947" y="5780052"/>
            <a:ext cx="1796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 wave vertices</a:t>
            </a:r>
          </a:p>
        </p:txBody>
      </p:sp>
      <p:sp>
        <p:nvSpPr>
          <p:cNvPr id="6" name="Line 17">
            <a:extLst>
              <a:ext uri="{FF2B5EF4-FFF2-40B4-BE49-F238E27FC236}">
                <a16:creationId xmlns:a16="http://schemas.microsoft.com/office/drawing/2014/main" id="{7C838389-8190-208F-8AE9-0BDC4B6B6F2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483769" y="5562062"/>
            <a:ext cx="17890" cy="430666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Line 17">
            <a:extLst>
              <a:ext uri="{FF2B5EF4-FFF2-40B4-BE49-F238E27FC236}">
                <a16:creationId xmlns:a16="http://schemas.microsoft.com/office/drawing/2014/main" id="{D1B03D1D-CB2F-1B2F-3E5D-5EBD498C1D3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41934" y="5533212"/>
            <a:ext cx="17890" cy="430666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93C2F8-B21E-66AE-D026-CF5903C57E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2583" y="6073992"/>
            <a:ext cx="3477296" cy="36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155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2" y="1817742"/>
            <a:ext cx="4351851" cy="447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40968" name="Picture 8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976" y="5122548"/>
            <a:ext cx="1984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4359453" y="4253906"/>
            <a:ext cx="481894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ru-RU" sz="2400" b="1" i="1" dirty="0">
                <a:latin typeface="Times New Roman" pitchFamily="18" charset="0"/>
              </a:rPr>
              <a:t>liquid phase </a:t>
            </a:r>
            <a:r>
              <a:rPr lang="en-GB" altLang="ru-RU" sz="2000" b="1" i="1" dirty="0">
                <a:latin typeface="Times New Roman" pitchFamily="18" charset="0"/>
              </a:rPr>
              <a:t>of quantum pion condensate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ru-RU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endParaRPr kumimoji="0" lang="en-US" altLang="ru-RU" sz="20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40970" name="Picture 1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412" y="2002525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72" name="Picture 1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495" y="4658001"/>
            <a:ext cx="1473220" cy="34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4945624" y="5410278"/>
            <a:ext cx="41563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P-wave crystal-like phase of pion cond.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ru-RU" dirty="0">
                <a:solidFill>
                  <a:srgbClr val="0000CC"/>
                </a:solidFill>
              </a:rPr>
              <a:t>Always 1-order phase tr.</a:t>
            </a:r>
            <a:endParaRPr kumimoji="0" lang="en-US" altLang="ru-RU" sz="1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4416181" y="5059313"/>
            <a:ext cx="1123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instability</a:t>
            </a:r>
            <a:endParaRPr kumimoji="0" lang="en-US" altLang="ru-RU" sz="1800" b="0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0976" name="Line 16"/>
          <p:cNvSpPr>
            <a:spLocks noChangeShapeType="1"/>
          </p:cNvSpPr>
          <p:nvPr/>
        </p:nvSpPr>
        <p:spPr bwMode="auto">
          <a:xfrm>
            <a:off x="4470591" y="5589240"/>
            <a:ext cx="439737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0979" name="Picture 19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080" y="2197470"/>
            <a:ext cx="1812866" cy="264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40981" name="Picture 21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676" y="577625"/>
            <a:ext cx="4038600" cy="1327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sp>
        <p:nvSpPr>
          <p:cNvPr id="19" name="Oval 12"/>
          <p:cNvSpPr>
            <a:spLocks noChangeArrowheads="1"/>
          </p:cNvSpPr>
          <p:nvPr/>
        </p:nvSpPr>
        <p:spPr bwMode="auto">
          <a:xfrm>
            <a:off x="1895624" y="3429000"/>
            <a:ext cx="660152" cy="636642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37827" y="4676088"/>
            <a:ext cx="2346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(for n&gt;n 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~ (1.5-3) n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0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5938" y="-55075"/>
            <a:ext cx="7059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4E67C8"/>
                </a:solidFill>
              </a:rPr>
              <a:t>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E67C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ion spectrum in iso-symmetric nuclear matter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4E67C8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48680" y="4669210"/>
            <a:ext cx="503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</a:rPr>
              <a:t>for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2B6258-ED03-48A4-A1B7-591457D2744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69887" y="646837"/>
            <a:ext cx="1622738" cy="2833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3C8116-854B-4AF3-B217-9E9322B74AE2}"/>
              </a:ext>
            </a:extLst>
          </p:cNvPr>
          <p:cNvSpPr txBox="1"/>
          <p:nvPr/>
        </p:nvSpPr>
        <p:spPr>
          <a:xfrm>
            <a:off x="2901844" y="560828"/>
            <a:ext cx="133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3875D3-9962-40EF-919F-EFCE018FD707}"/>
              </a:ext>
            </a:extLst>
          </p:cNvPr>
          <p:cNvSpPr txBox="1"/>
          <p:nvPr/>
        </p:nvSpPr>
        <p:spPr>
          <a:xfrm>
            <a:off x="4678176" y="637886"/>
            <a:ext cx="267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6D5634-D735-4630-97C8-2A14D45D4FF6}"/>
              </a:ext>
            </a:extLst>
          </p:cNvPr>
          <p:cNvSpPr txBox="1"/>
          <p:nvPr/>
        </p:nvSpPr>
        <p:spPr>
          <a:xfrm>
            <a:off x="4353686" y="3054554"/>
            <a:ext cx="45304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at k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≠ 0</a:t>
            </a:r>
            <a:r>
              <a:rPr lang="en-US" dirty="0">
                <a:solidFill>
                  <a:schemeClr val="tx1"/>
                </a:solidFill>
              </a:rPr>
              <a:t> (p-wave) strong </a:t>
            </a:r>
            <a:r>
              <a:rPr lang="en-US" b="1" dirty="0">
                <a:solidFill>
                  <a:schemeClr val="tx1"/>
                </a:solidFill>
              </a:rPr>
              <a:t>pion fluctuations </a:t>
            </a:r>
          </a:p>
          <a:p>
            <a:r>
              <a:rPr lang="en-US" dirty="0">
                <a:solidFill>
                  <a:schemeClr val="tx1"/>
                </a:solidFill>
              </a:rPr>
              <a:t>for T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≠</a:t>
            </a:r>
            <a:r>
              <a:rPr lang="en-US" dirty="0">
                <a:solidFill>
                  <a:schemeClr val="tx1"/>
                </a:solidFill>
              </a:rPr>
              <a:t>0, n&gt;n</a:t>
            </a:r>
            <a:r>
              <a:rPr lang="en-US" baseline="-25000" dirty="0">
                <a:solidFill>
                  <a:schemeClr val="tx1"/>
                </a:solidFill>
              </a:rPr>
              <a:t>c1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DV  NPA 1993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1C4A9C4-A6ED-4504-8E21-17FFB1218A6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45364" y="3336944"/>
            <a:ext cx="1438729" cy="9233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7981E5-3CEC-4853-934C-742B4DD32C97}"/>
              </a:ext>
            </a:extLst>
          </p:cNvPr>
          <p:cNvSpPr txBox="1"/>
          <p:nvPr/>
        </p:nvSpPr>
        <p:spPr>
          <a:xfrm>
            <a:off x="1163422" y="6335035"/>
            <a:ext cx="64588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Pion in matter is very complex collective excitation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216994-D844-4AFD-821F-494FD9F18F51}"/>
              </a:ext>
            </a:extLst>
          </p:cNvPr>
          <p:cNvSpPr txBox="1"/>
          <p:nvPr/>
        </p:nvSpPr>
        <p:spPr>
          <a:xfrm>
            <a:off x="7198913" y="1844855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Landau damping</a:t>
            </a:r>
          </a:p>
        </p:txBody>
      </p:sp>
      <p:sp>
        <p:nvSpPr>
          <p:cNvPr id="30" name="Line 17">
            <a:extLst>
              <a:ext uri="{FF2B5EF4-FFF2-40B4-BE49-F238E27FC236}">
                <a16:creationId xmlns:a16="http://schemas.microsoft.com/office/drawing/2014/main" id="{A95F7B4D-649F-485D-BE59-4832309FFC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84992" y="1971268"/>
            <a:ext cx="5015681" cy="328137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" name="Line 17">
            <a:extLst>
              <a:ext uri="{FF2B5EF4-FFF2-40B4-BE49-F238E27FC236}">
                <a16:creationId xmlns:a16="http://schemas.microsoft.com/office/drawing/2014/main" id="{108C591C-F63A-4AE0-95E3-AD677917741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87747" y="1170419"/>
            <a:ext cx="5161943" cy="3028727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6659FC-1ADA-4257-AB9C-EB2D3B94E911}"/>
              </a:ext>
            </a:extLst>
          </p:cNvPr>
          <p:cNvSpPr txBox="1"/>
          <p:nvPr/>
        </p:nvSpPr>
        <p:spPr>
          <a:xfrm>
            <a:off x="-2182" y="336974"/>
            <a:ext cx="4275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in simplified quasiparticle-based picture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1961D20-8816-4203-8410-C5D4CC0C19E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04916" y="2683247"/>
            <a:ext cx="523731" cy="64892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C777252-1211-422D-A525-0FF84BC89558}"/>
              </a:ext>
            </a:extLst>
          </p:cNvPr>
          <p:cNvSpPr txBox="1"/>
          <p:nvPr/>
        </p:nvSpPr>
        <p:spPr>
          <a:xfrm>
            <a:off x="925462" y="2865957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n=n</a:t>
            </a:r>
            <a:r>
              <a:rPr lang="en-US" baseline="-25000" dirty="0">
                <a:solidFill>
                  <a:schemeClr val="accent1"/>
                </a:solidFill>
              </a:rPr>
              <a:t>0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40D4D6B-FF7B-4AE2-BAE3-70F402692E0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590767" y="5152499"/>
            <a:ext cx="1397281" cy="303199"/>
          </a:xfrm>
          <a:prstGeom prst="rect">
            <a:avLst/>
          </a:prstGeom>
        </p:spPr>
      </p:pic>
      <p:sp>
        <p:nvSpPr>
          <p:cNvPr id="35" name="Line 17">
            <a:extLst>
              <a:ext uri="{FF2B5EF4-FFF2-40B4-BE49-F238E27FC236}">
                <a16:creationId xmlns:a16="http://schemas.microsoft.com/office/drawing/2014/main" id="{7BE54773-E4F5-49F2-962E-9FA44543E9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59631" y="1237889"/>
            <a:ext cx="5090055" cy="3725086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" name="AutoShape 14">
            <a:extLst>
              <a:ext uri="{FF2B5EF4-FFF2-40B4-BE49-F238E27FC236}">
                <a16:creationId xmlns:a16="http://schemas.microsoft.com/office/drawing/2014/main" id="{BF828178-34DB-4BD2-A515-814005206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6478307"/>
            <a:ext cx="792163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A120676-A2EF-402E-8008-C064C6208B21}"/>
              </a:ext>
            </a:extLst>
          </p:cNvPr>
          <p:cNvSpPr txBox="1"/>
          <p:nvPr/>
        </p:nvSpPr>
        <p:spPr>
          <a:xfrm>
            <a:off x="5974750" y="2544869"/>
            <a:ext cx="31692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tx1"/>
                </a:solidFill>
              </a:rPr>
              <a:t>f</a:t>
            </a:r>
            <a:r>
              <a:rPr kumimoji="0" lang="en-US" sz="18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or n&gt; n </a:t>
            </a:r>
            <a:r>
              <a:rPr kumimoji="0" lang="en-US" sz="180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c1</a:t>
            </a:r>
            <a:r>
              <a:rPr kumimoji="0" lang="en-US" sz="18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~0.5-0.8 n</a:t>
            </a:r>
            <a:r>
              <a:rPr kumimoji="0" lang="en-US" sz="180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0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6096F17-9198-4E87-BD8B-50FF9BD9F26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66110" y="2601958"/>
            <a:ext cx="663316" cy="31420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00EFEDD-113A-4F04-A90C-23F8E79A31AA}"/>
              </a:ext>
            </a:extLst>
          </p:cNvPr>
          <p:cNvSpPr txBox="1"/>
          <p:nvPr/>
        </p:nvSpPr>
        <p:spPr>
          <a:xfrm>
            <a:off x="5340977" y="2553650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&lt;m</a:t>
            </a:r>
            <a:r>
              <a:rPr lang="el-GR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endParaRPr lang="en-US" baseline="-25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D770333-9B4D-2677-3874-DC648255A360}"/>
                  </a:ext>
                </a:extLst>
              </p:cNvPr>
              <p:cNvSpPr txBox="1"/>
              <p:nvPr/>
            </p:nvSpPr>
            <p:spPr>
              <a:xfrm>
                <a:off x="-74291" y="1067304"/>
                <a:ext cx="59522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Attraction at </a:t>
                </a:r>
                <a14:m>
                  <m:oMath xmlns:m="http://schemas.openxmlformats.org/officeDocument/2006/math">
                    <m:r>
                      <a:rPr lang="el-GR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r>
                      <a:rPr lang="el-GR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branch is in accord. with </a:t>
                </a:r>
                <a14:m>
                  <m:oMath xmlns:m="http://schemas.openxmlformats.org/officeDocument/2006/math">
                    <m:r>
                      <a:rPr lang="el-G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atom data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D770333-9B4D-2677-3874-DC648255A3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4291" y="1067304"/>
                <a:ext cx="5952270" cy="369332"/>
              </a:xfrm>
              <a:prstGeom prst="rect">
                <a:avLst/>
              </a:prstGeom>
              <a:blipFill>
                <a:blip r:embed="rId19"/>
                <a:stretch>
                  <a:fillRect l="-922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ine 17">
            <a:extLst>
              <a:ext uri="{FF2B5EF4-FFF2-40B4-BE49-F238E27FC236}">
                <a16:creationId xmlns:a16="http://schemas.microsoft.com/office/drawing/2014/main" id="{974AF117-3344-0EE0-9AA1-24506F2CA23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96060" y="1450317"/>
            <a:ext cx="1380882" cy="3532351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44839D8-9DDE-52DD-8E7D-341DCA4666A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350012" y="1374871"/>
            <a:ext cx="1190119" cy="4168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2E6B403-BA26-F08A-77FB-AE99BD90AB9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1380371"/>
            <a:ext cx="3168203" cy="36060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6E58306-045D-647A-511C-39C64EB99A45}"/>
              </a:ext>
            </a:extLst>
          </p:cNvPr>
          <p:cNvSpPr txBox="1"/>
          <p:nvPr/>
        </p:nvSpPr>
        <p:spPr>
          <a:xfrm>
            <a:off x="3195068" y="1393756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Instead of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E292C4-06CB-18C5-3D7B-3ED0F8383302}"/>
              </a:ext>
            </a:extLst>
          </p:cNvPr>
          <p:cNvSpPr txBox="1"/>
          <p:nvPr/>
        </p:nvSpPr>
        <p:spPr>
          <a:xfrm>
            <a:off x="2899482" y="5993159"/>
            <a:ext cx="6244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tx1"/>
                </a:solidFill>
              </a:rPr>
              <a:t>S-wave pion cond. In </a:t>
            </a:r>
            <a:r>
              <a:rPr lang="en-US" b="1" i="1" dirty="0" err="1">
                <a:solidFill>
                  <a:schemeClr val="tx1"/>
                </a:solidFill>
              </a:rPr>
              <a:t>HIC:to</a:t>
            </a:r>
            <a:r>
              <a:rPr lang="en-US" b="1" i="1" dirty="0">
                <a:solidFill>
                  <a:schemeClr val="tx1"/>
                </a:solidFill>
              </a:rPr>
              <a:t> be or not to be</a:t>
            </a:r>
            <a:r>
              <a:rPr lang="en-US" sz="2400" b="1" i="1" dirty="0"/>
              <a:t>? </a:t>
            </a:r>
            <a:r>
              <a:rPr lang="en-US" sz="1400" dirty="0">
                <a:solidFill>
                  <a:schemeClr val="tx1"/>
                </a:solidFill>
              </a:rPr>
              <a:t>DV, PRD2022  </a:t>
            </a: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81A16A50-C174-4302-5CDF-82DFFD422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0012" y="1366172"/>
            <a:ext cx="1230568" cy="441881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356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721" y="1140980"/>
            <a:ext cx="4597872" cy="405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8719" y="125256"/>
            <a:ext cx="5466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Pion production in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La+La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collisions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212745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109" y="5461424"/>
            <a:ext cx="90708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With in-medium effects included,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pions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with k&gt;(150-200) MeV have short mean-free path and radiate from thermal freeze-out,  n≈0.6 n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0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pions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with smaller momenta radiate from an earlier stage.</a:t>
            </a:r>
            <a:endParaRPr kumimoji="0" lang="ru-RU" sz="1800" b="0" i="0" u="none" strike="noStrike" kern="1200" cap="none" spc="0" normalizeH="0" baseline="-25000" noProof="0" dirty="0">
              <a:ln>
                <a:noFill/>
              </a:ln>
              <a:solidFill>
                <a:srgbClr val="212745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87032" y="980728"/>
            <a:ext cx="3360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from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D.V.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Nucl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Phys. A555 (1993)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212745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Line 9">
            <a:extLst>
              <a:ext uri="{FF2B5EF4-FFF2-40B4-BE49-F238E27FC236}">
                <a16:creationId xmlns:a16="http://schemas.microsoft.com/office/drawing/2014/main" id="{E81B2ADD-531B-435D-A04E-01C9130643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03032" y="1709091"/>
            <a:ext cx="1661056" cy="75194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Line 9">
            <a:extLst>
              <a:ext uri="{FF2B5EF4-FFF2-40B4-BE49-F238E27FC236}">
                <a16:creationId xmlns:a16="http://schemas.microsoft.com/office/drawing/2014/main" id="{D2B3B27C-BD96-4ED2-8D69-B4251C5BE8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91880" y="1709091"/>
            <a:ext cx="1872207" cy="755802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F9BC9A-5135-444F-9909-8FB155CBB002}"/>
              </a:ext>
            </a:extLst>
          </p:cNvPr>
          <p:cNvSpPr txBox="1"/>
          <p:nvPr/>
        </p:nvSpPr>
        <p:spPr>
          <a:xfrm>
            <a:off x="5355782" y="1330484"/>
            <a:ext cx="3750491" cy="836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00B0F0"/>
                </a:solidFill>
              </a:rPr>
              <a:t>Low p-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enhancement </a:t>
            </a:r>
            <a:r>
              <a:rPr lang="en-US" sz="1600" b="1" dirty="0">
                <a:solidFill>
                  <a:srgbClr val="00B0F0"/>
                </a:solidFill>
              </a:rPr>
              <a:t>is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described by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radiation of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pions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in direct reactions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λ</a:t>
            </a:r>
            <a:r>
              <a:rPr kumimoji="0" lang="el-GR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n,T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)&gt;R(n) at n&gt;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</a:t>
            </a:r>
            <a:r>
              <a:rPr kumimoji="0" lang="en-US" sz="16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endParaRPr kumimoji="0" lang="en-US" sz="1600" b="0" i="0" u="none" strike="noStrike" kern="1200" cap="none" spc="0" normalizeH="0" baseline="-250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Line 9">
            <a:extLst>
              <a:ext uri="{FF2B5EF4-FFF2-40B4-BE49-F238E27FC236}">
                <a16:creationId xmlns:a16="http://schemas.microsoft.com/office/drawing/2014/main" id="{7421FA4E-0306-441C-87B1-309F76D0C5A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67945" y="2610399"/>
            <a:ext cx="1222514" cy="703385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C9524BA8-1D19-4253-BE5D-FB83F5C9C62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9068" y="2517036"/>
            <a:ext cx="781390" cy="79207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9A53BE-7116-411B-AF6B-7BC54718EB9B}"/>
              </a:ext>
            </a:extLst>
          </p:cNvPr>
          <p:cNvSpPr txBox="1"/>
          <p:nvPr/>
        </p:nvSpPr>
        <p:spPr>
          <a:xfrm>
            <a:off x="5364086" y="2388125"/>
            <a:ext cx="23887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From prompt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freeze out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64550D-DD77-4276-9946-53191268E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26" y="532918"/>
            <a:ext cx="2819033" cy="1149556"/>
          </a:xfrm>
          <a:prstGeom prst="rect">
            <a:avLst/>
          </a:prstGeom>
        </p:spPr>
      </p:pic>
      <p:sp>
        <p:nvSpPr>
          <p:cNvPr id="11" name="Line 45">
            <a:extLst>
              <a:ext uri="{FF2B5EF4-FFF2-40B4-BE49-F238E27FC236}">
                <a16:creationId xmlns:a16="http://schemas.microsoft.com/office/drawing/2014/main" id="{54DE0C46-F5EF-2432-8A8D-3012473474E1}"/>
              </a:ext>
            </a:extLst>
          </p:cNvPr>
          <p:cNvSpPr>
            <a:spLocks noChangeShapeType="1"/>
          </p:cNvSpPr>
          <p:nvPr/>
        </p:nvSpPr>
        <p:spPr bwMode="auto">
          <a:xfrm>
            <a:off x="3347864" y="1656948"/>
            <a:ext cx="440355" cy="331892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45">
            <a:extLst>
              <a:ext uri="{FF2B5EF4-FFF2-40B4-BE49-F238E27FC236}">
                <a16:creationId xmlns:a16="http://schemas.microsoft.com/office/drawing/2014/main" id="{9465F1D0-AB3F-56DB-E86D-DDDF2E91FDCB}"/>
              </a:ext>
            </a:extLst>
          </p:cNvPr>
          <p:cNvSpPr>
            <a:spLocks noChangeShapeType="1"/>
          </p:cNvSpPr>
          <p:nvPr/>
        </p:nvSpPr>
        <p:spPr bwMode="auto">
          <a:xfrm>
            <a:off x="3111156" y="2167424"/>
            <a:ext cx="518248" cy="559253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7A153CC-3A33-3BD0-D1E2-749399EE68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3961" y="576072"/>
            <a:ext cx="2345340" cy="49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32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5D4CBFBB-211E-53D8-54A8-B1D1710935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9144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Diagram</a:t>
            </a:r>
            <a:r>
              <a:rPr lang="ru-RU" altLang="en-US" sz="4000" dirty="0"/>
              <a:t>: </a:t>
            </a:r>
            <a:r>
              <a:rPr lang="en-US" altLang="en-US" sz="4000" dirty="0"/>
              <a:t>age</a:t>
            </a:r>
            <a:r>
              <a:rPr lang="ru-RU" altLang="en-US" sz="4000" dirty="0"/>
              <a:t>– </a:t>
            </a:r>
            <a:r>
              <a:rPr lang="en-US" altLang="en-US" sz="4000" dirty="0"/>
              <a:t>rotation period</a:t>
            </a:r>
            <a:br>
              <a:rPr lang="ru-RU" altLang="en-US" sz="4000" dirty="0"/>
            </a:br>
            <a:r>
              <a:rPr lang="en-US" altLang="en-US" sz="2400" dirty="0"/>
              <a:t>why there are no rapid young pulsars?</a:t>
            </a:r>
            <a:br>
              <a:rPr lang="ru-RU" altLang="en-US" sz="2400" dirty="0"/>
            </a:br>
            <a:endParaRPr lang="ru-RU" altLang="en-US" sz="2400" dirty="0"/>
          </a:p>
        </p:txBody>
      </p:sp>
      <p:pic>
        <p:nvPicPr>
          <p:cNvPr id="112643" name="Picture 3">
            <a:extLst>
              <a:ext uri="{FF2B5EF4-FFF2-40B4-BE49-F238E27FC236}">
                <a16:creationId xmlns:a16="http://schemas.microsoft.com/office/drawing/2014/main" id="{234D0218-7A0F-2708-CAE2-4D46E62C9ED2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90600"/>
            <a:ext cx="9144000" cy="5867400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14813" y="612077"/>
            <a:ext cx="9129187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ru-RU" dirty="0">
                <a:solidFill>
                  <a:schemeClr val="tx1"/>
                </a:solidFill>
              </a:rPr>
              <a:t>In  NS Coriolis force</a:t>
            </a:r>
            <a:r>
              <a:rPr lang="ru-RU" altLang="ru-RU" dirty="0">
                <a:solidFill>
                  <a:schemeClr val="tx1"/>
                </a:solidFill>
              </a:rPr>
              <a:t> </a:t>
            </a:r>
            <a:r>
              <a:rPr lang="en-US" altLang="ru-RU" dirty="0">
                <a:solidFill>
                  <a:schemeClr val="tx1"/>
                </a:solidFill>
              </a:rPr>
              <a:t> is the </a:t>
            </a:r>
            <a:r>
              <a:rPr lang="en-GB" altLang="ru-RU" dirty="0">
                <a:solidFill>
                  <a:schemeClr val="tx1"/>
                </a:solidFill>
              </a:rPr>
              <a:t>source of r-mode instability</a:t>
            </a:r>
          </a:p>
          <a:p>
            <a:endParaRPr lang="en-GB" altLang="ru-RU" dirty="0">
              <a:solidFill>
                <a:schemeClr val="tx1"/>
              </a:solidFill>
            </a:endParaRPr>
          </a:p>
          <a:p>
            <a:r>
              <a:rPr lang="en-GB" altLang="ru-RU" sz="1600" dirty="0">
                <a:solidFill>
                  <a:schemeClr val="tx1"/>
                </a:solidFill>
              </a:rPr>
              <a:t>Andersson </a:t>
            </a:r>
            <a:r>
              <a:rPr lang="en-GB" altLang="ru-RU" sz="1600" dirty="0" err="1">
                <a:solidFill>
                  <a:schemeClr val="tx1"/>
                </a:solidFill>
              </a:rPr>
              <a:t>ApJ</a:t>
            </a:r>
            <a:r>
              <a:rPr lang="en-GB" altLang="ru-RU" sz="1600" dirty="0">
                <a:solidFill>
                  <a:schemeClr val="tx1"/>
                </a:solidFill>
              </a:rPr>
              <a:t> 1998, Friedman and </a:t>
            </a:r>
            <a:r>
              <a:rPr lang="en-GB" altLang="ru-RU" sz="1600" dirty="0" err="1">
                <a:solidFill>
                  <a:schemeClr val="tx1"/>
                </a:solidFill>
              </a:rPr>
              <a:t>Morsnik</a:t>
            </a:r>
            <a:r>
              <a:rPr lang="en-GB" altLang="ru-RU" sz="1600" dirty="0">
                <a:solidFill>
                  <a:schemeClr val="tx1"/>
                </a:solidFill>
              </a:rPr>
              <a:t> </a:t>
            </a:r>
            <a:r>
              <a:rPr lang="en-GB" altLang="ru-RU" sz="1600" dirty="0" err="1">
                <a:solidFill>
                  <a:schemeClr val="tx1"/>
                </a:solidFill>
              </a:rPr>
              <a:t>ApJ</a:t>
            </a:r>
            <a:r>
              <a:rPr lang="en-GB" altLang="ru-RU" sz="1600" dirty="0">
                <a:solidFill>
                  <a:schemeClr val="tx1"/>
                </a:solidFill>
              </a:rPr>
              <a:t> 1998</a:t>
            </a:r>
            <a:endParaRPr lang="en-US" altLang="ru-RU" sz="1600" b="1" dirty="0">
              <a:solidFill>
                <a:schemeClr val="tx1"/>
              </a:solidFill>
            </a:endParaRP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71447" y="106979"/>
            <a:ext cx="89354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ru-RU" sz="2200" b="1" i="1" dirty="0">
                <a:solidFill>
                  <a:srgbClr val="0000CC"/>
                </a:solidFill>
              </a:rPr>
              <a:t>r</a:t>
            </a:r>
            <a:r>
              <a:rPr lang="en-GB" altLang="ru-RU" sz="2200" b="1" dirty="0">
                <a:solidFill>
                  <a:srgbClr val="0000CC"/>
                </a:solidFill>
              </a:rPr>
              <a:t>-mode (Rossby) instability of rotating neutron star and </a:t>
            </a:r>
            <a:r>
              <a:rPr lang="en-GB" altLang="ru-RU" sz="2400" b="1" dirty="0"/>
              <a:t>viscosity</a:t>
            </a:r>
            <a:endParaRPr lang="en-US" altLang="ru-RU" sz="2400" b="1" dirty="0"/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4810747" y="1652169"/>
            <a:ext cx="404469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ru-RU" b="1" i="1" dirty="0">
                <a:solidFill>
                  <a:schemeClr val="tx1"/>
                </a:solidFill>
              </a:rPr>
              <a:t>r</a:t>
            </a:r>
            <a:r>
              <a:rPr lang="en-GB" altLang="ru-RU" b="1" dirty="0">
                <a:solidFill>
                  <a:schemeClr val="tx1"/>
                </a:solidFill>
              </a:rPr>
              <a:t>-modes can either destroy the star</a:t>
            </a:r>
          </a:p>
          <a:p>
            <a:r>
              <a:rPr lang="en-GB" altLang="ru-RU" b="1" dirty="0">
                <a:solidFill>
                  <a:schemeClr val="tx1"/>
                </a:solidFill>
              </a:rPr>
              <a:t>or the star stops </a:t>
            </a:r>
            <a:endParaRPr lang="en-US" altLang="ru-RU" b="1" dirty="0">
              <a:solidFill>
                <a:schemeClr val="tx1"/>
              </a:solidFill>
            </a:endParaRPr>
          </a:p>
        </p:txBody>
      </p:sp>
      <p:pic>
        <p:nvPicPr>
          <p:cNvPr id="7" name="r-mode oscillation on a neutron star.wmv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49" y="2276872"/>
            <a:ext cx="41148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134839"/>
            <a:ext cx="2246313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439349" y="2432786"/>
            <a:ext cx="47046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ru-RU" b="1" i="1" dirty="0">
                <a:latin typeface="Times New Roman" pitchFamily="18" charset="0"/>
              </a:rPr>
              <a:t>r</a:t>
            </a:r>
            <a:r>
              <a:rPr lang="en-GB" altLang="ru-RU" b="1" dirty="0">
                <a:latin typeface="Times New Roman" pitchFamily="18" charset="0"/>
              </a:rPr>
              <a:t>-mode is stable due to </a:t>
            </a:r>
            <a:r>
              <a:rPr lang="en-GB" altLang="ru-RU" sz="2000" b="1" dirty="0">
                <a:latin typeface="Times New Roman" pitchFamily="18" charset="0"/>
              </a:rPr>
              <a:t>shear/bulk viscosity  </a:t>
            </a:r>
            <a:endParaRPr lang="en-US" altLang="ru-RU" sz="2000" b="1" dirty="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26492" y="3219144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&gt;0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439350" y="4005502"/>
            <a:ext cx="470465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ru-RU" b="1" i="1" dirty="0">
                <a:solidFill>
                  <a:schemeClr val="tx1"/>
                </a:solidFill>
                <a:latin typeface="Times New Roman" pitchFamily="18" charset="0"/>
              </a:rPr>
              <a:t>In presence of </a:t>
            </a:r>
            <a:r>
              <a:rPr lang="en-GB" altLang="ru-RU" sz="2400" b="1" i="1" dirty="0">
                <a:latin typeface="Times New Roman" pitchFamily="18" charset="0"/>
              </a:rPr>
              <a:t>“soft pion mode” bulk viscosity increases </a:t>
            </a:r>
            <a:r>
              <a:rPr lang="en-GB" altLang="ru-RU" dirty="0">
                <a:solidFill>
                  <a:schemeClr val="tx1"/>
                </a:solidFill>
                <a:latin typeface="Times New Roman" pitchFamily="18" charset="0"/>
              </a:rPr>
              <a:t>that helps to explain data, </a:t>
            </a:r>
            <a:r>
              <a:rPr lang="en-GB" altLang="ru-RU" sz="1600" dirty="0" err="1">
                <a:solidFill>
                  <a:schemeClr val="tx1"/>
                </a:solidFill>
                <a:latin typeface="Times New Roman" pitchFamily="18" charset="0"/>
              </a:rPr>
              <a:t>Kolomeitsev</a:t>
            </a:r>
            <a:r>
              <a:rPr lang="en-GB" altLang="ru-RU" sz="1600" dirty="0">
                <a:solidFill>
                  <a:schemeClr val="tx1"/>
                </a:solidFill>
                <a:latin typeface="Times New Roman" pitchFamily="18" charset="0"/>
              </a:rPr>
              <a:t>, DV PRC 2015,</a:t>
            </a:r>
          </a:p>
          <a:p>
            <a:r>
              <a:rPr lang="en-GB" sz="1600" dirty="0">
                <a:solidFill>
                  <a:schemeClr val="tx1"/>
                </a:solidFill>
                <a:latin typeface="Times New Roman" pitchFamily="18" charset="0"/>
              </a:rPr>
              <a:t>               </a:t>
            </a:r>
          </a:p>
          <a:p>
            <a:r>
              <a:rPr lang="en-GB" sz="1600" dirty="0">
                <a:solidFill>
                  <a:schemeClr val="tx1"/>
                </a:solidFill>
                <a:latin typeface="Times New Roman" pitchFamily="18" charset="0"/>
              </a:rPr>
              <a:t>cf. </a:t>
            </a:r>
            <a:r>
              <a:rPr lang="en-GB" sz="1600" dirty="0" err="1">
                <a:solidFill>
                  <a:schemeClr val="tx1"/>
                </a:solidFill>
                <a:latin typeface="Times New Roman" pitchFamily="18" charset="0"/>
              </a:rPr>
              <a:t>Shternin</a:t>
            </a:r>
            <a:r>
              <a:rPr lang="en-GB" sz="16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GB" sz="1600" dirty="0" err="1">
                <a:solidFill>
                  <a:schemeClr val="tx1"/>
                </a:solidFill>
                <a:latin typeface="Times New Roman" pitchFamily="18" charset="0"/>
              </a:rPr>
              <a:t>Kraav</a:t>
            </a:r>
            <a:r>
              <a:rPr lang="en-GB" sz="1600" dirty="0">
                <a:solidFill>
                  <a:schemeClr val="tx1"/>
                </a:solidFill>
                <a:latin typeface="Times New Roman" pitchFamily="18" charset="0"/>
              </a:rPr>
              <a:t>  talks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en-GB" altLang="ru-RU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CDD6E6-2BD3-D03F-7344-4EAC4E168322}"/>
              </a:ext>
            </a:extLst>
          </p:cNvPr>
          <p:cNvSpPr txBox="1"/>
          <p:nvPr/>
        </p:nvSpPr>
        <p:spPr>
          <a:xfrm>
            <a:off x="148004" y="1603996"/>
            <a:ext cx="400141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surfaces of const density (0.8, 0.1, 0.005, </a:t>
            </a:r>
            <a:endParaRPr lang="en-US" alt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0.0001, </a:t>
            </a:r>
            <a:r>
              <a:rPr kumimoji="0" lang="ru-RU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 central NS density)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5C1C99-6294-0B1F-4DE0-2F96B0D33D8C}"/>
              </a:ext>
            </a:extLst>
          </p:cNvPr>
          <p:cNvSpPr txBox="1"/>
          <p:nvPr/>
        </p:nvSpPr>
        <p:spPr>
          <a:xfrm>
            <a:off x="0" y="5779998"/>
            <a:ext cx="91291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</a:rPr>
              <a:t>In-medium pion effects in supernovas and </a:t>
            </a:r>
            <a:r>
              <a:rPr lang="en-US" sz="2000" b="1" dirty="0" err="1">
                <a:solidFill>
                  <a:schemeClr val="accent6"/>
                </a:solidFill>
              </a:rPr>
              <a:t>pNS</a:t>
            </a:r>
            <a:r>
              <a:rPr lang="en-US" sz="2000" b="1" dirty="0">
                <a:solidFill>
                  <a:schemeClr val="accent6"/>
                </a:solidFill>
              </a:rPr>
              <a:t>: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</a:p>
          <a:p>
            <a:r>
              <a:rPr lang="en-US" dirty="0">
                <a:solidFill>
                  <a:schemeClr val="accent6"/>
                </a:solidFill>
              </a:rPr>
              <a:t>Portion ~1% per baryon of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en-US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b="1" dirty="0"/>
              <a:t> flow! </a:t>
            </a:r>
            <a:r>
              <a:rPr lang="en-US" sz="1400" i="1" dirty="0" err="1">
                <a:solidFill>
                  <a:schemeClr val="tx1"/>
                </a:solidFill>
              </a:rPr>
              <a:t>Fore,Reddy</a:t>
            </a:r>
            <a:r>
              <a:rPr lang="en-US" sz="1400" i="1" dirty="0">
                <a:solidFill>
                  <a:schemeClr val="tx1"/>
                </a:solidFill>
              </a:rPr>
              <a:t> PRC 2020 </a:t>
            </a:r>
          </a:p>
        </p:txBody>
      </p:sp>
    </p:spTree>
    <p:extLst>
      <p:ext uri="{BB962C8B-B14F-4D97-AF65-F5344CB8AC3E}">
        <p14:creationId xmlns:p14="http://schemas.microsoft.com/office/powerpoint/2010/main" val="228098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4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7" name="Picture 9">
            <a:extLst>
              <a:ext uri="{FF2B5EF4-FFF2-40B4-BE49-F238E27FC236}">
                <a16:creationId xmlns:a16="http://schemas.microsoft.com/office/drawing/2014/main" id="{1CDEA40C-5488-4A76-A357-A29CBAB03D09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548" y="1027142"/>
            <a:ext cx="1000125" cy="7715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7898" name="Text Box 10">
            <a:extLst>
              <a:ext uri="{FF2B5EF4-FFF2-40B4-BE49-F238E27FC236}">
                <a16:creationId xmlns:a16="http://schemas.microsoft.com/office/drawing/2014/main" id="{D81C9280-4BAB-4BF4-B9A8-8247A77A1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87" y="64614"/>
            <a:ext cx="91137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dirty="0">
                <a:latin typeface="Calibri" panose="020F0502020204030204"/>
              </a:rPr>
              <a:t>Strangeness</a:t>
            </a:r>
            <a:r>
              <a:rPr lang="en-US" altLang="en-US" sz="2800" b="1" dirty="0">
                <a:solidFill>
                  <a:srgbClr val="002060"/>
                </a:solidFill>
                <a:latin typeface="Calibri" panose="020F0502020204030204"/>
              </a:rPr>
              <a:t> k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aon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hyperon-nucleon particle-hole modes</a:t>
            </a:r>
          </a:p>
        </p:txBody>
      </p:sp>
      <p:pic>
        <p:nvPicPr>
          <p:cNvPr id="37902" name="Picture 14">
            <a:extLst>
              <a:ext uri="{FF2B5EF4-FFF2-40B4-BE49-F238E27FC236}">
                <a16:creationId xmlns:a16="http://schemas.microsoft.com/office/drawing/2014/main" id="{97DDB50F-BD4A-47D5-9F47-B50EC8247A9D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666" y="1936782"/>
            <a:ext cx="3714750" cy="3280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903" name="Text Box 15">
            <a:extLst>
              <a:ext uri="{FF2B5EF4-FFF2-40B4-BE49-F238E27FC236}">
                <a16:creationId xmlns:a16="http://schemas.microsoft.com/office/drawing/2014/main" id="{B8DC7629-67E9-43CE-BCDC-CC7BE33EC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97" y="1233856"/>
            <a:ext cx="3823291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regular part of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P (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mainly s-wave)+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+mn-cs"/>
            </a:endParaRPr>
          </a:p>
        </p:txBody>
      </p:sp>
      <p:sp>
        <p:nvSpPr>
          <p:cNvPr id="37913" name="Text Box 25">
            <a:extLst>
              <a:ext uri="{FF2B5EF4-FFF2-40B4-BE49-F238E27FC236}">
                <a16:creationId xmlns:a16="http://schemas.microsoft.com/office/drawing/2014/main" id="{7CF2F763-63E1-4360-9C7C-45009F0C7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9756" y="1210398"/>
            <a:ext cx="3352008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dirty="0">
                <a:solidFill>
                  <a:srgbClr val="FF3300"/>
                </a:solidFill>
                <a:latin typeface="Calibri" panose="020F0502020204030204"/>
              </a:rPr>
              <a:t>p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-wave Lambda proton modes</a:t>
            </a:r>
          </a:p>
        </p:txBody>
      </p:sp>
      <p:sp>
        <p:nvSpPr>
          <p:cNvPr id="37915" name="Text Box 27">
            <a:extLst>
              <a:ext uri="{FF2B5EF4-FFF2-40B4-BE49-F238E27FC236}">
                <a16:creationId xmlns:a16="http://schemas.microsoft.com/office/drawing/2014/main" id="{2F31D018-54C5-4AA1-875C-1F89A36EA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1103" y="4271141"/>
            <a:ext cx="57099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n=n</a:t>
            </a:r>
            <a:r>
              <a:rPr kumimoji="0" lang="en-US" alt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grpSp>
        <p:nvGrpSpPr>
          <p:cNvPr id="37919" name="Group 31">
            <a:extLst>
              <a:ext uri="{FF2B5EF4-FFF2-40B4-BE49-F238E27FC236}">
                <a16:creationId xmlns:a16="http://schemas.microsoft.com/office/drawing/2014/main" id="{DC78F792-800A-44EA-BD26-684013383601}"/>
              </a:ext>
            </a:extLst>
          </p:cNvPr>
          <p:cNvGrpSpPr>
            <a:grpSpLocks/>
          </p:cNvGrpSpPr>
          <p:nvPr/>
        </p:nvGrpSpPr>
        <p:grpSpPr bwMode="auto">
          <a:xfrm>
            <a:off x="5185184" y="4031457"/>
            <a:ext cx="3271838" cy="346472"/>
            <a:chOff x="2976" y="2598"/>
            <a:chExt cx="2748" cy="291"/>
          </a:xfrm>
        </p:grpSpPr>
        <p:sp>
          <p:nvSpPr>
            <p:cNvPr id="37916" name="Line 28">
              <a:extLst>
                <a:ext uri="{FF2B5EF4-FFF2-40B4-BE49-F238E27FC236}">
                  <a16:creationId xmlns:a16="http://schemas.microsoft.com/office/drawing/2014/main" id="{B46D8950-54B9-4740-9AB3-21CB96B36B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2736"/>
              <a:ext cx="2400" cy="0"/>
            </a:xfrm>
            <a:prstGeom prst="line">
              <a:avLst/>
            </a:prstGeom>
            <a:noFill/>
            <a:ln w="28575">
              <a:solidFill>
                <a:srgbClr val="FFCC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917" name="Text Box 29">
              <a:extLst>
                <a:ext uri="{FF2B5EF4-FFF2-40B4-BE49-F238E27FC236}">
                  <a16:creationId xmlns:a16="http://schemas.microsoft.com/office/drawing/2014/main" id="{BE27BA1B-1C0D-4E88-8B95-02A52AC0C8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4" y="2598"/>
              <a:ext cx="31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50" b="0" i="0" u="none" strike="noStrike" kern="1200" cap="none" spc="0" normalizeH="0" baseline="0" noProof="0">
                  <a:ln>
                    <a:noFill/>
                  </a:ln>
                  <a:solidFill>
                    <a:srgbClr val="FFFFCC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+mn-cs"/>
                </a:rPr>
                <a:t>m</a:t>
              </a:r>
              <a:r>
                <a:rPr kumimoji="0" lang="en-US" altLang="en-US" sz="1650" b="0" i="0" u="none" strike="noStrike" kern="1200" cap="none" spc="0" normalizeH="0" baseline="-25000" noProof="0">
                  <a:ln>
                    <a:noFill/>
                  </a:ln>
                  <a:solidFill>
                    <a:srgbClr val="FFFFCC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+mn-cs"/>
                </a:rPr>
                <a:t>e</a:t>
              </a:r>
              <a:endParaRPr kumimoji="0" lang="en-US" altLang="en-US" sz="1650" b="0" i="0" u="none" strike="noStrike" kern="1200" cap="none" spc="0" normalizeH="0" baseline="-2500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918" name="Oval 30">
              <a:extLst>
                <a:ext uri="{FF2B5EF4-FFF2-40B4-BE49-F238E27FC236}">
                  <a16:creationId xmlns:a16="http://schemas.microsoft.com/office/drawing/2014/main" id="{EF3FFE5B-5850-4183-8819-BBB4B8F91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688"/>
              <a:ext cx="96" cy="96"/>
            </a:xfrm>
            <a:prstGeom prst="ellipse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7927" name="Group 39">
            <a:extLst>
              <a:ext uri="{FF2B5EF4-FFF2-40B4-BE49-F238E27FC236}">
                <a16:creationId xmlns:a16="http://schemas.microsoft.com/office/drawing/2014/main" id="{0DC220CF-5C97-44A3-B451-32A9FDE2A8DF}"/>
              </a:ext>
            </a:extLst>
          </p:cNvPr>
          <p:cNvGrpSpPr>
            <a:grpSpLocks/>
          </p:cNvGrpSpPr>
          <p:nvPr/>
        </p:nvGrpSpPr>
        <p:grpSpPr bwMode="auto">
          <a:xfrm>
            <a:off x="1812739" y="4201819"/>
            <a:ext cx="4744641" cy="1565673"/>
            <a:chOff x="582" y="2832"/>
            <a:chExt cx="3985" cy="1315"/>
          </a:xfrm>
        </p:grpSpPr>
        <p:grpSp>
          <p:nvGrpSpPr>
            <p:cNvPr id="37925" name="Group 37">
              <a:extLst>
                <a:ext uri="{FF2B5EF4-FFF2-40B4-BE49-F238E27FC236}">
                  <a16:creationId xmlns:a16="http://schemas.microsoft.com/office/drawing/2014/main" id="{C1272BC7-D8F0-4B11-A947-B3E078F01D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2" y="3863"/>
              <a:ext cx="3985" cy="284"/>
              <a:chOff x="582" y="3863"/>
              <a:chExt cx="3985" cy="284"/>
            </a:xfrm>
          </p:grpSpPr>
          <p:sp>
            <p:nvSpPr>
              <p:cNvPr id="37920" name="Text Box 32">
                <a:extLst>
                  <a:ext uri="{FF2B5EF4-FFF2-40B4-BE49-F238E27FC236}">
                    <a16:creationId xmlns:a16="http://schemas.microsoft.com/office/drawing/2014/main" id="{7E69826E-8183-49C7-8BF8-0B468635F3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2" y="3863"/>
                <a:ext cx="2842" cy="28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Hyperonization of </a:t>
                </a:r>
                <a:r>
                  <a:rPr lang="en-US" altLang="en-US" sz="1600" dirty="0">
                    <a:solidFill>
                      <a:srgbClr val="FFFF00"/>
                    </a:solidFill>
                    <a:latin typeface="Calibri" panose="020F0502020204030204"/>
                  </a:rPr>
                  <a:t>NS </a:t>
                </a: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matter</a:t>
                </a:r>
              </a:p>
            </p:txBody>
          </p:sp>
          <p:pic>
            <p:nvPicPr>
              <p:cNvPr id="37924" name="Picture 36">
                <a:extLst>
                  <a:ext uri="{FF2B5EF4-FFF2-40B4-BE49-F238E27FC236}">
                    <a16:creationId xmlns:a16="http://schemas.microsoft.com/office/drawing/2014/main" id="{914A3E95-897E-4B48-A417-04637A1FED58}"/>
                  </a:ext>
                </a:extLst>
              </p:cNvPr>
              <p:cNvPicPr>
                <a:picLocks noChangeAspect="1" noChangeArrowheads="1"/>
              </p:cNvPicPr>
              <p:nvPr>
                <p:custDataLst>
                  <p:tags r:id="rId3"/>
                </p:custDataLst>
              </p:nvPr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85" y="3915"/>
                <a:ext cx="1082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7926" name="Line 38">
              <a:extLst>
                <a:ext uri="{FF2B5EF4-FFF2-40B4-BE49-F238E27FC236}">
                  <a16:creationId xmlns:a16="http://schemas.microsoft.com/office/drawing/2014/main" id="{274FD8AD-4D9A-47A5-BB65-7C7FACD171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92" y="2832"/>
              <a:ext cx="0" cy="1056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8E37655-6BBA-6AB5-6FB1-537B7BE40143}"/>
              </a:ext>
            </a:extLst>
          </p:cNvPr>
          <p:cNvSpPr txBox="1"/>
          <p:nvPr/>
        </p:nvSpPr>
        <p:spPr>
          <a:xfrm>
            <a:off x="4067944" y="5932891"/>
            <a:ext cx="50619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and </a:t>
            </a:r>
            <a:r>
              <a:rPr lang="en-US" dirty="0" err="1">
                <a:solidFill>
                  <a:prstClr val="black"/>
                </a:solidFill>
              </a:rPr>
              <a:t>m.b</a:t>
            </a:r>
            <a:r>
              <a:rPr lang="en-US" b="1" dirty="0"/>
              <a:t>. a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ntikaon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 s or p-wave condensation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in dense NS matter,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 → K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for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ω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&lt;</a:t>
            </a:r>
            <a:r>
              <a:rPr kumimoji="0" lang="el-G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μ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0671D6-22A7-6B53-B245-05551621D780}"/>
              </a:ext>
            </a:extLst>
          </p:cNvPr>
          <p:cNvSpPr txBox="1"/>
          <p:nvPr/>
        </p:nvSpPr>
        <p:spPr>
          <a:xfrm>
            <a:off x="22683" y="572611"/>
            <a:ext cx="4416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Attractive s/p-wave potential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manifested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in K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-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 atoms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via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6DD94F-B70C-16F1-5E01-4E525ECE357F}"/>
              </a:ext>
            </a:extLst>
          </p:cNvPr>
          <p:cNvSpPr txBox="1"/>
          <p:nvPr/>
        </p:nvSpPr>
        <p:spPr>
          <a:xfrm>
            <a:off x="6733256" y="5425444"/>
            <a:ext cx="45978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for n&gt;(2-4) n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0</a:t>
            </a:r>
            <a:endParaRPr lang="en-US" baseline="-25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C13D45-E504-D941-A047-7FCF36BC185B}"/>
              </a:ext>
            </a:extLst>
          </p:cNvPr>
          <p:cNvSpPr txBox="1"/>
          <p:nvPr/>
        </p:nvSpPr>
        <p:spPr>
          <a:xfrm>
            <a:off x="57897" y="6348389"/>
            <a:ext cx="4215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2060"/>
                </a:solidFill>
              </a:rPr>
              <a:t>Kolomeitsev</a:t>
            </a:r>
            <a:r>
              <a:rPr lang="en-US" sz="1600" dirty="0">
                <a:solidFill>
                  <a:srgbClr val="002060"/>
                </a:solidFill>
              </a:rPr>
              <a:t> et al NPA1995,IntJModPh 1996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9DBF5D-27D4-1292-71B1-E1F09B3E7E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206" y="2030701"/>
            <a:ext cx="4260755" cy="287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21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7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E4EA968-7FA7-071B-CB96-B61A1011B7C8}"/>
              </a:ext>
            </a:extLst>
          </p:cNvPr>
          <p:cNvSpPr txBox="1"/>
          <p:nvPr/>
        </p:nvSpPr>
        <p:spPr>
          <a:xfrm>
            <a:off x="107504" y="332656"/>
            <a:ext cx="9028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Dileptons in HIC at energies  SIS/HADES - RHIC-BES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BB9055-EEF1-042D-EACB-C735930CF15E}"/>
              </a:ext>
            </a:extLst>
          </p:cNvPr>
          <p:cNvSpPr txBox="1"/>
          <p:nvPr/>
        </p:nvSpPr>
        <p:spPr>
          <a:xfrm>
            <a:off x="-28011" y="980728"/>
            <a:ext cx="9214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A general description (</a:t>
            </a:r>
            <a:r>
              <a:rPr lang="en-US" dirty="0">
                <a:solidFill>
                  <a:schemeClr val="tx1"/>
                </a:solidFill>
              </a:rPr>
              <a:t>see </a:t>
            </a:r>
            <a:r>
              <a:rPr lang="en-US" sz="1600" dirty="0" err="1">
                <a:solidFill>
                  <a:schemeClr val="tx1"/>
                </a:solidFill>
              </a:rPr>
              <a:t>vanHees</a:t>
            </a:r>
            <a:r>
              <a:rPr lang="en-US" sz="1600" dirty="0">
                <a:solidFill>
                  <a:schemeClr val="tx1"/>
                </a:solidFill>
              </a:rPr>
              <a:t> Lect.2016</a:t>
            </a:r>
            <a:r>
              <a:rPr lang="en-US" dirty="0">
                <a:solidFill>
                  <a:srgbClr val="0070C0"/>
                </a:solidFill>
              </a:rPr>
              <a:t>) is </a:t>
            </a:r>
            <a:r>
              <a:rPr lang="en-US" sz="2000" b="1" dirty="0"/>
              <a:t>similar to that for  neutrino emissivity from  NS</a:t>
            </a:r>
            <a:r>
              <a:rPr lang="en-US" dirty="0">
                <a:solidFill>
                  <a:srgbClr val="0070C0"/>
                </a:solidFill>
              </a:rPr>
              <a:t>, and direct soft photon radiation in HIC </a:t>
            </a:r>
            <a:r>
              <a:rPr lang="en-US" dirty="0">
                <a:solidFill>
                  <a:schemeClr val="tx1"/>
                </a:solidFill>
              </a:rPr>
              <a:t>cf.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Knoll, DV </a:t>
            </a:r>
            <a:r>
              <a:rPr lang="en-US" sz="1600" dirty="0" err="1">
                <a:solidFill>
                  <a:schemeClr val="tx1"/>
                </a:solidFill>
              </a:rPr>
              <a:t>AnPh</a:t>
            </a:r>
            <a:r>
              <a:rPr lang="en-US" sz="1600" dirty="0">
                <a:solidFill>
                  <a:schemeClr val="tx1"/>
                </a:solidFill>
              </a:rPr>
              <a:t> 1996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DA2322-40F9-3869-40C0-BB019E67D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0729" y="1680581"/>
            <a:ext cx="3075511" cy="12961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2FE989-4265-2097-844E-1CC056FE8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011" y="2420888"/>
            <a:ext cx="5842628" cy="45585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F6D63A-C0E7-C456-C0A1-61AB9D639379}"/>
              </a:ext>
            </a:extLst>
          </p:cNvPr>
          <p:cNvSpPr txBox="1"/>
          <p:nvPr/>
        </p:nvSpPr>
        <p:spPr>
          <a:xfrm>
            <a:off x="6081479" y="6165304"/>
            <a:ext cx="25382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chemeClr val="tx1"/>
                </a:solidFill>
              </a:rPr>
              <a:t>Rapp,Wambach</a:t>
            </a:r>
            <a:r>
              <a:rPr lang="en-US" sz="1600" dirty="0">
                <a:solidFill>
                  <a:schemeClr val="tx1"/>
                </a:solidFill>
              </a:rPr>
              <a:t> 1999, …,</a:t>
            </a:r>
          </a:p>
          <a:p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2607B4-DBEF-9CC9-C132-735D8A3DF134}"/>
              </a:ext>
            </a:extLst>
          </p:cNvPr>
          <p:cNvSpPr txBox="1"/>
          <p:nvPr/>
        </p:nvSpPr>
        <p:spPr>
          <a:xfrm>
            <a:off x="251520" y="1854696"/>
            <a:ext cx="55630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Utopia-Regular"/>
              </a:rPr>
              <a:t>self-energies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MathDesign-UT-Regular-Symbol-10"/>
              </a:rPr>
              <a:t>) </a:t>
            </a:r>
            <a:r>
              <a:rPr lang="en-US" sz="1800" b="0" i="0" u="none" strike="noStrike" baseline="0" dirty="0">
                <a:solidFill>
                  <a:srgbClr val="FF0000"/>
                </a:solidFill>
                <a:latin typeface="Utopia-Regular"/>
              </a:rPr>
              <a:t>mass shift and broadening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Utopia-Regular"/>
              </a:rPr>
              <a:t>in the medium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3285C4-D0C6-B115-FF0C-6A8F18E7CC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231" y="3212976"/>
            <a:ext cx="3212010" cy="256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169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20FBD84B-2CE6-8052-6FEE-D31BEDC14F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-20747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</a:rPr>
              <a:t>Viscosity again. </a:t>
            </a:r>
            <a:r>
              <a:rPr lang="en-US" altLang="en-US" sz="2800" b="1" dirty="0"/>
              <a:t>High HIC energies, elliptic p-flow and non-ideal (viscous) hydro</a:t>
            </a:r>
            <a:endParaRPr lang="ru-RU" altLang="en-US" sz="2800" b="1" dirty="0"/>
          </a:p>
        </p:txBody>
      </p:sp>
      <p:pic>
        <p:nvPicPr>
          <p:cNvPr id="73731" name="Picture 3">
            <a:extLst>
              <a:ext uri="{FF2B5EF4-FFF2-40B4-BE49-F238E27FC236}">
                <a16:creationId xmlns:a16="http://schemas.microsoft.com/office/drawing/2014/main" id="{9BBEEA2A-909A-6979-2751-4860F29CC36F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04" y="1140871"/>
            <a:ext cx="4817046" cy="4287667"/>
          </a:xfrm>
          <a:noFill/>
        </p:spPr>
      </p:pic>
      <p:sp>
        <p:nvSpPr>
          <p:cNvPr id="73732" name="Text Box 4">
            <a:extLst>
              <a:ext uri="{FF2B5EF4-FFF2-40B4-BE49-F238E27FC236}">
                <a16:creationId xmlns:a16="http://schemas.microsoft.com/office/drawing/2014/main" id="{85542E70-746B-DF6A-1063-253B03E03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6170613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l-GR" altLang="en-US" sz="1600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3734" name="Text Box 6">
            <a:extLst>
              <a:ext uri="{FF2B5EF4-FFF2-40B4-BE49-F238E27FC236}">
                <a16:creationId xmlns:a16="http://schemas.microsoft.com/office/drawing/2014/main" id="{53FAD192-B978-A0D5-A8B6-F27976F85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1484313"/>
            <a:ext cx="24096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  <a:cs typeface="Arial" panose="020B0604020202020204" pitchFamily="34" charset="0"/>
              </a:rPr>
              <a:t>Role of viscosity</a:t>
            </a:r>
            <a:endParaRPr lang="ru-RU" altLang="en-US" sz="2400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73736" name="Text Box 8">
            <a:extLst>
              <a:ext uri="{FF2B5EF4-FFF2-40B4-BE49-F238E27FC236}">
                <a16:creationId xmlns:a16="http://schemas.microsoft.com/office/drawing/2014/main" id="{D0FFB0B0-1004-A9BC-F3E3-DA5ED45AC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240" y="5382372"/>
            <a:ext cx="87075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2000" dirty="0">
                <a:latin typeface="Times New Roman" panose="02020603050405020304" pitchFamily="18" charset="0"/>
              </a:rPr>
              <a:t>η</a:t>
            </a:r>
            <a:r>
              <a:rPr lang="en-US" altLang="en-US" sz="2000" dirty="0">
                <a:latin typeface="Times New Roman" panose="02020603050405020304" pitchFamily="18" charset="0"/>
              </a:rPr>
              <a:t>/s </a:t>
            </a:r>
            <a:r>
              <a:rPr lang="ru-RU" altLang="en-US" sz="2000" dirty="0">
                <a:latin typeface="Times New Roman" panose="02020603050405020304" pitchFamily="18" charset="0"/>
              </a:rPr>
              <a:t>–</a:t>
            </a:r>
            <a:r>
              <a:rPr lang="en-US" altLang="en-US" sz="2000" dirty="0">
                <a:latin typeface="Times New Roman" panose="02020603050405020304" pitchFamily="18" charset="0"/>
              </a:rPr>
              <a:t> ratio of shear viscosity to entropy density. </a:t>
            </a:r>
            <a:r>
              <a:rPr lang="en-US" altLang="en-US" sz="2000" b="1" dirty="0">
                <a:latin typeface="Times New Roman" panose="02020603050405020304" pitchFamily="18" charset="0"/>
              </a:rPr>
              <a:t>A small viscosity is required!</a:t>
            </a:r>
            <a:endParaRPr lang="ru-RU" altLang="en-US" sz="2000" b="1" dirty="0">
              <a:latin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1AD26B-8757-53FC-8733-5BD5747C5732}"/>
              </a:ext>
            </a:extLst>
          </p:cNvPr>
          <p:cNvSpPr txBox="1"/>
          <p:nvPr/>
        </p:nvSpPr>
        <p:spPr>
          <a:xfrm>
            <a:off x="-7996" y="6361441"/>
            <a:ext cx="90853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Elliptic </a:t>
            </a:r>
            <a:r>
              <a:rPr lang="en-US" sz="2400" b="1" dirty="0"/>
              <a:t>flow</a:t>
            </a:r>
            <a:r>
              <a:rPr lang="en-US" sz="2400" dirty="0"/>
              <a:t> for N, </a:t>
            </a:r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en-US" sz="2400" dirty="0"/>
              <a:t>, kaons, hyperons, even for photons (at LHC) </a:t>
            </a:r>
          </a:p>
          <a:p>
            <a:endParaRPr lang="en-US" sz="2000" dirty="0">
              <a:solidFill>
                <a:schemeClr val="accent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07DA59-7B71-B34D-C2D8-CB6D079DC1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1719" y="1122253"/>
            <a:ext cx="2034862" cy="2897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FEAB18-300F-94F0-B81A-ACCD7F1A03E7}"/>
              </a:ext>
            </a:extLst>
          </p:cNvPr>
          <p:cNvSpPr txBox="1"/>
          <p:nvPr/>
        </p:nvSpPr>
        <p:spPr>
          <a:xfrm>
            <a:off x="5909210" y="3817989"/>
            <a:ext cx="22542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Various calcul,2111.08145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3ABDDB-B691-99AC-890A-7CA54AF0B7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8629" y="2132856"/>
            <a:ext cx="4148771" cy="16851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BCB1D6-17F4-BEC9-C164-C5576A2367A3}"/>
              </a:ext>
            </a:extLst>
          </p:cNvPr>
          <p:cNvSpPr txBox="1"/>
          <p:nvPr/>
        </p:nvSpPr>
        <p:spPr>
          <a:xfrm>
            <a:off x="29302" y="5699722"/>
            <a:ext cx="908539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 dirty="0">
                <a:solidFill>
                  <a:schemeClr val="accent2"/>
                </a:solidFill>
                <a:cs typeface="Arial" panose="020B0604020202020204" pitchFamily="34" charset="0"/>
              </a:rPr>
              <a:t>Even at LHC energies–</a:t>
            </a:r>
            <a:r>
              <a:rPr lang="en-US" altLang="en-US" sz="1800" b="1" dirty="0">
                <a:solidFill>
                  <a:srgbClr val="FF330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b="1" dirty="0">
                <a:solidFill>
                  <a:schemeClr val="accent2"/>
                </a:solidFill>
                <a:cs typeface="Arial" panose="020B0604020202020204" pitchFamily="34" charset="0"/>
              </a:rPr>
              <a:t>not weakly interacting gas</a:t>
            </a:r>
            <a:r>
              <a:rPr lang="en-US" altLang="en-US" b="1" dirty="0">
                <a:solidFill>
                  <a:schemeClr val="accent2"/>
                </a:solidFill>
                <a:cs typeface="Arial" panose="020B0604020202020204" pitchFamily="34" charset="0"/>
              </a:rPr>
              <a:t> but s</a:t>
            </a:r>
            <a:r>
              <a:rPr lang="en-US" altLang="en-US" sz="1800" b="1" dirty="0">
                <a:solidFill>
                  <a:schemeClr val="accent2"/>
                </a:solidFill>
                <a:cs typeface="Arial" panose="020B0604020202020204" pitchFamily="34" charset="0"/>
              </a:rPr>
              <a:t>trongly interacting quark-gluon plasma </a:t>
            </a:r>
            <a:r>
              <a:rPr lang="ru-RU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(!)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</a:rPr>
              <a:t>ɳ </a:t>
            </a:r>
            <a:r>
              <a:rPr lang="en-US" altLang="en-US" sz="2400" i="1" dirty="0">
                <a:solidFill>
                  <a:srgbClr val="0070C0"/>
                </a:solidFill>
                <a:cs typeface="Arial" panose="020B0604020202020204" pitchFamily="34" charset="0"/>
              </a:rPr>
              <a:t>≠0.</a:t>
            </a:r>
            <a:r>
              <a:rPr lang="en-US" alt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</a:rPr>
              <a:t>tate of </a:t>
            </a:r>
            <a:r>
              <a:rPr lang="en-US" altLang="en-US" sz="2000" dirty="0" err="1">
                <a:solidFill>
                  <a:srgbClr val="0070C0"/>
                </a:solidFill>
                <a:cs typeface="Arial" panose="020B0604020202020204" pitchFamily="34" charset="0"/>
              </a:rPr>
              <a:t>pQGP</a:t>
            </a:r>
            <a:r>
              <a:rPr lang="en-US" altLang="en-US" sz="2000" dirty="0">
                <a:solidFill>
                  <a:srgbClr val="0070C0"/>
                </a:solidFill>
                <a:cs typeface="Arial" panose="020B0604020202020204" pitchFamily="34" charset="0"/>
              </a:rPr>
              <a:t> is expected only for </a:t>
            </a:r>
            <a:r>
              <a:rPr lang="en-US" altLang="en-US" sz="2000" i="1" dirty="0" err="1">
                <a:solidFill>
                  <a:srgbClr val="0070C0"/>
                </a:solidFill>
                <a:cs typeface="Arial" panose="020B0604020202020204" pitchFamily="34" charset="0"/>
              </a:rPr>
              <a:t>n</a:t>
            </a:r>
            <a:r>
              <a:rPr lang="en-US" altLang="en-US" sz="2000" i="1" baseline="-25000" dirty="0" err="1">
                <a:solidFill>
                  <a:srgbClr val="0070C0"/>
                </a:solidFill>
                <a:cs typeface="Arial" panose="020B0604020202020204" pitchFamily="34" charset="0"/>
              </a:rPr>
              <a:t>B</a:t>
            </a:r>
            <a:r>
              <a:rPr lang="en-US" altLang="en-US" sz="2000" i="1" dirty="0">
                <a:solidFill>
                  <a:srgbClr val="0070C0"/>
                </a:solidFill>
                <a:cs typeface="Arial" panose="020B0604020202020204" pitchFamily="34" charset="0"/>
              </a:rPr>
              <a:t>&gt;40n</a:t>
            </a:r>
            <a:r>
              <a:rPr lang="en-US" altLang="en-US" sz="2000" i="1" baseline="-25000" dirty="0">
                <a:solidFill>
                  <a:srgbClr val="0070C0"/>
                </a:solidFill>
                <a:cs typeface="Arial" panose="020B0604020202020204" pitchFamily="34" charset="0"/>
              </a:rPr>
              <a:t>0</a:t>
            </a:r>
            <a:r>
              <a:rPr lang="en-US" altLang="en-US" sz="2000" i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70C0"/>
                </a:solidFill>
                <a:cs typeface="Arial" panose="020B0604020202020204" pitchFamily="34" charset="0"/>
              </a:rPr>
              <a:t>or for </a:t>
            </a:r>
            <a:r>
              <a:rPr lang="en-US" altLang="en-US" sz="2000" i="1" dirty="0">
                <a:solidFill>
                  <a:srgbClr val="0070C0"/>
                </a:solidFill>
                <a:cs typeface="Arial" panose="020B0604020202020204" pitchFamily="34" charset="0"/>
              </a:rPr>
              <a:t>T&gt;3T</a:t>
            </a:r>
            <a:r>
              <a:rPr lang="en-US" altLang="en-US" sz="2000" i="1" baseline="-25000" dirty="0">
                <a:solidFill>
                  <a:srgbClr val="0070C0"/>
                </a:solidFill>
                <a:cs typeface="Arial" panose="020B0604020202020204" pitchFamily="34" charset="0"/>
              </a:rPr>
              <a:t>c</a:t>
            </a:r>
            <a:endParaRPr lang="en-US" sz="2000" i="1" baseline="-25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49C6F0E9-B9AD-9894-0F80-B21A5A3F93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2412" y="-50394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FF3300"/>
                </a:solidFill>
              </a:rPr>
              <a:t>QCD and </a:t>
            </a:r>
            <a:r>
              <a:rPr lang="en-US" altLang="en-US" sz="4000" dirty="0" err="1">
                <a:solidFill>
                  <a:srgbClr val="FF3300"/>
                </a:solidFill>
              </a:rPr>
              <a:t>gluodynamics</a:t>
            </a:r>
            <a:r>
              <a:rPr lang="en-US" altLang="en-US" sz="4000" dirty="0">
                <a:solidFill>
                  <a:srgbClr val="FF3300"/>
                </a:solidFill>
              </a:rPr>
              <a:t> on lattice</a:t>
            </a:r>
            <a:endParaRPr lang="ru-RU" altLang="en-US" sz="2400" i="1" dirty="0">
              <a:solidFill>
                <a:schemeClr val="accent2"/>
              </a:solidFill>
            </a:endParaRPr>
          </a:p>
        </p:txBody>
      </p:sp>
      <p:pic>
        <p:nvPicPr>
          <p:cNvPr id="81924" name="Picture 4">
            <a:extLst>
              <a:ext uri="{FF2B5EF4-FFF2-40B4-BE49-F238E27FC236}">
                <a16:creationId xmlns:a16="http://schemas.microsoft.com/office/drawing/2014/main" id="{44B3BF0B-82DD-9112-4D11-2F07A6578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84" y="1231223"/>
            <a:ext cx="4535488" cy="342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25" name="Text Box 5">
            <a:extLst>
              <a:ext uri="{FF2B5EF4-FFF2-40B4-BE49-F238E27FC236}">
                <a16:creationId xmlns:a16="http://schemas.microsoft.com/office/drawing/2014/main" id="{598F1E8B-4B82-31F8-7393-BD8FB3F2C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1035" y="872591"/>
            <a:ext cx="26532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μ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r>
              <a:rPr kumimoji="0" lang="ru-RU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=0 - </a:t>
            </a:r>
            <a:r>
              <a:rPr lang="en-US" altLang="en-US" sz="2400" b="1" dirty="0">
                <a:solidFill>
                  <a:srgbClr val="333399"/>
                </a:solidFill>
                <a:cs typeface="Arial" panose="020B0604020202020204" pitchFamily="34" charset="0"/>
              </a:rPr>
              <a:t>crossover</a:t>
            </a:r>
            <a:r>
              <a:rPr kumimoji="0" lang="ru-RU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l-G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1926" name="Text Box 6">
            <a:extLst>
              <a:ext uri="{FF2B5EF4-FFF2-40B4-BE49-F238E27FC236}">
                <a16:creationId xmlns:a16="http://schemas.microsoft.com/office/drawing/2014/main" id="{83EBDA35-CA90-799A-44FB-FD22F6D46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3" y="4901856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b="1" dirty="0">
                <a:solidFill>
                  <a:srgbClr val="FF3300"/>
                </a:solidFill>
                <a:cs typeface="Arial" panose="020B0604020202020204" pitchFamily="34" charset="0"/>
              </a:rPr>
              <a:t>Black-body limit is not reached even at LHC                strongly interacting QGP</a:t>
            </a:r>
            <a:r>
              <a:rPr kumimoji="0" lang="ru-RU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almost ideal liquid</a:t>
            </a:r>
            <a:r>
              <a:rPr kumimoji="0" lang="ru-RU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 gas</a:t>
            </a:r>
            <a:r>
              <a:rPr kumimoji="0" lang="ru-RU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lang="en-US" altLang="en-US" sz="2000" b="1" dirty="0">
                <a:solidFill>
                  <a:schemeClr val="accent6"/>
                </a:solidFill>
                <a:cs typeface="Arial" panose="020B0604020202020204" pitchFamily="34" charset="0"/>
              </a:rPr>
              <a:t>Shear and bulk v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iscosities</a:t>
            </a:r>
            <a:r>
              <a:rPr lang="ru-RU" altLang="en-US" sz="2000" b="1" dirty="0">
                <a:solidFill>
                  <a:schemeClr val="accent6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>
                <a:solidFill>
                  <a:schemeClr val="accent6"/>
                </a:solidFill>
                <a:cs typeface="Arial" panose="020B0604020202020204" pitchFamily="34" charset="0"/>
              </a:rPr>
              <a:t>are also calculated on lattice,  </a:t>
            </a:r>
            <a:r>
              <a:rPr lang="en-US" altLang="en-US" sz="1800" dirty="0">
                <a:cs typeface="Arial" panose="020B0604020202020204" pitchFamily="34" charset="0"/>
              </a:rPr>
              <a:t>cf. </a:t>
            </a:r>
            <a:r>
              <a:rPr lang="en-US" altLang="en-US" sz="1800" dirty="0" err="1">
                <a:cs typeface="Arial" panose="020B0604020202020204" pitchFamily="34" charset="0"/>
              </a:rPr>
              <a:t>Braguta</a:t>
            </a:r>
            <a:r>
              <a:rPr lang="en-US" altLang="en-US" sz="1800" dirty="0">
                <a:cs typeface="Arial" panose="020B0604020202020204" pitchFamily="34" charset="0"/>
              </a:rPr>
              <a:t> talk</a:t>
            </a:r>
            <a:endParaRPr kumimoji="0" lang="ru-RU" altLang="en-US" sz="1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1927" name="AutoShape 7">
            <a:extLst>
              <a:ext uri="{FF2B5EF4-FFF2-40B4-BE49-F238E27FC236}">
                <a16:creationId xmlns:a16="http://schemas.microsoft.com/office/drawing/2014/main" id="{EDBBAA79-112A-4BD8-4668-3C0B61F78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6096" y="5035556"/>
            <a:ext cx="976313" cy="215900"/>
          </a:xfrm>
          <a:prstGeom prst="rightArrow">
            <a:avLst>
              <a:gd name="adj1" fmla="val 50000"/>
              <a:gd name="adj2" fmla="val 1130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07B2F-9598-DCFF-D67C-03F34517210F}"/>
              </a:ext>
            </a:extLst>
          </p:cNvPr>
          <p:cNvSpPr txBox="1"/>
          <p:nvPr/>
        </p:nvSpPr>
        <p:spPr>
          <a:xfrm>
            <a:off x="6724402" y="4315722"/>
            <a:ext cx="1697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accent6"/>
                </a:solidFill>
              </a:rPr>
              <a:t>Bollweg</a:t>
            </a:r>
            <a:r>
              <a:rPr lang="en-US" sz="1400" dirty="0">
                <a:solidFill>
                  <a:schemeClr val="accent6"/>
                </a:solidFill>
              </a:rPr>
              <a:t> et al, 2021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8345E6-ECB1-92CE-AA72-D88AAA837DF5}"/>
              </a:ext>
            </a:extLst>
          </p:cNvPr>
          <p:cNvSpPr txBox="1"/>
          <p:nvPr/>
        </p:nvSpPr>
        <p:spPr>
          <a:xfrm>
            <a:off x="5724128" y="1236575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Second-order cumulants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E74B4B-5335-EAFB-5026-6B8DF9FAED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8435" y="1715254"/>
            <a:ext cx="3837904" cy="238903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6B3AE90-DFAA-1BAD-BC3D-5FFDABF0A06E}"/>
              </a:ext>
            </a:extLst>
          </p:cNvPr>
          <p:cNvSpPr txBox="1"/>
          <p:nvPr/>
        </p:nvSpPr>
        <p:spPr>
          <a:xfrm>
            <a:off x="323528" y="1556792"/>
            <a:ext cx="799288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! Rich theory permitting </a:t>
            </a:r>
            <a:r>
              <a:rPr lang="en-US" sz="2400" b="1" dirty="0">
                <a:solidFill>
                  <a:srgbClr val="002060"/>
                </a:solidFill>
              </a:rPr>
              <a:t>strong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in-medium effects and still poor their experimental manifestations. More trick measurements are required.</a:t>
            </a:r>
            <a:endParaRPr lang="en-US" sz="2400" b="1" dirty="0">
              <a:solidFill>
                <a:srgbClr val="002060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! Description of strongly interacting matter in nuclei, compact stars, HIC requires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interdisciplinary efforts.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AF4D09-0AA0-B7A2-DEFA-7B08FE0B5FC9}"/>
              </a:ext>
            </a:extLst>
          </p:cNvPr>
          <p:cNvSpPr txBox="1"/>
          <p:nvPr/>
        </p:nvSpPr>
        <p:spPr>
          <a:xfrm>
            <a:off x="3579291" y="793171"/>
            <a:ext cx="1710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Conclusion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3D5A86-6219-AEC1-9D31-61F8517912D2}"/>
              </a:ext>
            </a:extLst>
          </p:cNvPr>
          <p:cNvSpPr txBox="1"/>
          <p:nvPr/>
        </p:nvSpPr>
        <p:spPr>
          <a:xfrm>
            <a:off x="98979" y="4988961"/>
            <a:ext cx="9045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In-medium effects, soft modes and phase transitions, shear &amp; bulk viscosity, and anomalies in  fluctuations</a:t>
            </a:r>
          </a:p>
        </p:txBody>
      </p:sp>
    </p:spTree>
    <p:extLst>
      <p:ext uri="{BB962C8B-B14F-4D97-AF65-F5344CB8AC3E}">
        <p14:creationId xmlns:p14="http://schemas.microsoft.com/office/powerpoint/2010/main" val="1286006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3FFAB"/>
            </a:gs>
            <a:gs pos="50000">
              <a:srgbClr val="FFFFFF"/>
            </a:gs>
            <a:gs pos="100000">
              <a:srgbClr val="CC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TextBox 2">
            <a:extLst>
              <a:ext uri="{FF2B5EF4-FFF2-40B4-BE49-F238E27FC236}">
                <a16:creationId xmlns:a16="http://schemas.microsoft.com/office/drawing/2014/main" id="{36D158D1-B27F-4E4A-8643-284996368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38" y="110295"/>
            <a:ext cx="8983662" cy="50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4000" b="1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LG  1-order phase transitions in HIC: </a:t>
            </a:r>
            <a:r>
              <a:rPr lang="en-US" altLang="ru-RU" sz="4000" b="1" baseline="30000" dirty="0">
                <a:solidFill>
                  <a:srgbClr val="0070C0"/>
                </a:solidFill>
              </a:rPr>
              <a:t>G-L &amp; </a:t>
            </a:r>
            <a:r>
              <a:rPr lang="en-US" altLang="ru-RU" sz="4000" b="1" baseline="30000" dirty="0" err="1">
                <a:solidFill>
                  <a:srgbClr val="0070C0"/>
                </a:solidFill>
              </a:rPr>
              <a:t>m.b</a:t>
            </a:r>
            <a:r>
              <a:rPr lang="en-US" altLang="ru-RU" sz="4000" b="1" baseline="30000" dirty="0">
                <a:solidFill>
                  <a:srgbClr val="0070C0"/>
                </a:solidFill>
              </a:rPr>
              <a:t>. HQ</a:t>
            </a:r>
            <a:endParaRPr kumimoji="0" lang="ru-RU" altLang="ru-RU" sz="4000" b="1" i="0" u="none" strike="noStrike" kern="1200" cap="none" spc="0" normalizeH="0" baseline="3000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1731" name="TextBox 3">
            <a:extLst>
              <a:ext uri="{FF2B5EF4-FFF2-40B4-BE49-F238E27FC236}">
                <a16:creationId xmlns:a16="http://schemas.microsoft.com/office/drawing/2014/main" id="{06907688-54CA-46D4-ABF2-D64CCB8B3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246" y="743722"/>
            <a:ext cx="6173678" cy="50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Schulz, </a:t>
            </a:r>
            <a:r>
              <a:rPr kumimoji="0" lang="en-US" altLang="ru-RU" sz="2000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Munchow,Roepke</a:t>
            </a:r>
            <a:r>
              <a:rPr kumimoji="0" lang="en-US" altLang="ru-RU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Schmidt </a:t>
            </a:r>
            <a:r>
              <a:rPr kumimoji="0" lang="en-US" altLang="ru-RU" sz="2000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PhLB</a:t>
            </a:r>
            <a:r>
              <a:rPr kumimoji="0" lang="en-US" altLang="ru-RU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1982, Bertsch, Siemens </a:t>
            </a:r>
            <a:r>
              <a:rPr kumimoji="0" lang="en-US" altLang="ru-RU" sz="2000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PhLB</a:t>
            </a:r>
            <a:r>
              <a:rPr kumimoji="0" lang="en-US" altLang="ru-RU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1983,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000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Schulz,DV</a:t>
            </a:r>
            <a:r>
              <a:rPr kumimoji="0" lang="en-US" altLang="ru-RU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altLang="ru-RU" sz="2000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Bondorf</a:t>
            </a:r>
            <a:r>
              <a:rPr kumimoji="0" lang="en-US" altLang="ru-RU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</a:t>
            </a:r>
            <a:r>
              <a:rPr kumimoji="0" lang="en-US" altLang="ru-RU" sz="2000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PhLB</a:t>
            </a:r>
            <a:r>
              <a:rPr kumimoji="0" lang="en-US" altLang="ru-RU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1983…see Review </a:t>
            </a:r>
            <a:r>
              <a:rPr kumimoji="0" lang="en-US" altLang="ru-RU" sz="2000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Borderie</a:t>
            </a:r>
            <a:r>
              <a:rPr kumimoji="0" lang="en-US" altLang="ru-RU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2019 (ALADIN,INDRA )</a:t>
            </a:r>
            <a:endParaRPr kumimoji="0" lang="ru-RU" altLang="ru-RU" sz="20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1732" name="TextBox 1">
            <a:extLst>
              <a:ext uri="{FF2B5EF4-FFF2-40B4-BE49-F238E27FC236}">
                <a16:creationId xmlns:a16="http://schemas.microsoft.com/office/drawing/2014/main" id="{153C9F09-51BC-47E3-9B2E-B373AEC2E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3300" y="1289050"/>
            <a:ext cx="4075113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ru-RU" sz="32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Region with </a:t>
            </a:r>
            <a:r>
              <a:rPr kumimoji="0" lang="en-US" altLang="ru-RU" sz="3200" b="1" i="1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r>
              <a:rPr kumimoji="0" lang="en-US" altLang="ru-RU" sz="2000" b="1" i="1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</a:t>
            </a:r>
            <a:r>
              <a:rPr kumimoji="0" lang="en-US" altLang="ru-RU" sz="32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&lt;0</a:t>
            </a:r>
            <a:endParaRPr kumimoji="0" lang="ru-RU" altLang="ru-RU" sz="3200" b="1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1733" name="Picture 6">
            <a:extLst>
              <a:ext uri="{FF2B5EF4-FFF2-40B4-BE49-F238E27FC236}">
                <a16:creationId xmlns:a16="http://schemas.microsoft.com/office/drawing/2014/main" id="{A2E17B3C-97DB-4863-B07F-DB5A2182F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1301750"/>
            <a:ext cx="4105275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1734" name="TextBox 1">
            <a:extLst>
              <a:ext uri="{FF2B5EF4-FFF2-40B4-BE49-F238E27FC236}">
                <a16:creationId xmlns:a16="http://schemas.microsoft.com/office/drawing/2014/main" id="{EDABC1FA-6351-4D9B-AAF5-3CDFBD94D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0988" y="6330950"/>
            <a:ext cx="18367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Pochodzalla</a:t>
            </a:r>
            <a:r>
              <a:rPr kumimoji="0" lang="en-US" altLang="ru-RU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et al (1995)</a:t>
            </a:r>
            <a:endParaRPr kumimoji="0" lang="ru-RU" altLang="ru-RU" sz="18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1735" name="Picture 7">
            <a:extLst>
              <a:ext uri="{FF2B5EF4-FFF2-40B4-BE49-F238E27FC236}">
                <a16:creationId xmlns:a16="http://schemas.microsoft.com/office/drawing/2014/main" id="{506BA465-AD86-4671-BFD9-F88AA67E5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338" y="1541463"/>
            <a:ext cx="3648075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1736" name="TextBox 1">
            <a:extLst>
              <a:ext uri="{FF2B5EF4-FFF2-40B4-BE49-F238E27FC236}">
                <a16:creationId xmlns:a16="http://schemas.microsoft.com/office/drawing/2014/main" id="{9B429625-3389-4BF9-82E0-62E5961F6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6931" y="5651325"/>
            <a:ext cx="33489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ru-RU" sz="1400" dirty="0" err="1">
                <a:solidFill>
                  <a:srgbClr val="000000"/>
                </a:solidFill>
              </a:rPr>
              <a:t>Borderie</a:t>
            </a:r>
            <a:r>
              <a:rPr lang="en-US" altLang="ru-RU" sz="1400" dirty="0">
                <a:solidFill>
                  <a:srgbClr val="000000"/>
                </a:solidFill>
              </a:rPr>
              <a:t> et al., EPJA</a:t>
            </a:r>
            <a:r>
              <a:rPr lang="en-US" altLang="ru-RU" sz="2800" dirty="0">
                <a:solidFill>
                  <a:srgbClr val="000000"/>
                </a:solidFill>
              </a:rPr>
              <a:t>,</a:t>
            </a:r>
            <a:r>
              <a:rPr lang="en-US" altLang="ru-RU" sz="2800" baseline="30000" dirty="0">
                <a:solidFill>
                  <a:srgbClr val="000000"/>
                </a:solidFill>
              </a:rPr>
              <a:t> </a:t>
            </a:r>
            <a:r>
              <a:rPr lang="en-US" sz="1600" b="1" dirty="0"/>
              <a:t>56</a:t>
            </a:r>
            <a:r>
              <a:rPr lang="en-US" sz="1600" dirty="0"/>
              <a:t>, 101 (2020)</a:t>
            </a:r>
            <a:endParaRPr kumimoji="0" lang="ru-RU" altLang="ru-RU" sz="28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1737" name="Picture 8">
            <a:extLst>
              <a:ext uri="{FF2B5EF4-FFF2-40B4-BE49-F238E27FC236}">
                <a16:creationId xmlns:a16="http://schemas.microsoft.com/office/drawing/2014/main" id="{978C0C65-B27F-4C40-9272-420437934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6186488"/>
            <a:ext cx="32480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1738" name="Picture 9">
            <a:extLst>
              <a:ext uri="{FF2B5EF4-FFF2-40B4-BE49-F238E27FC236}">
                <a16:creationId xmlns:a16="http://schemas.microsoft.com/office/drawing/2014/main" id="{D63A52B3-CA8D-4B7E-BB2B-D9BA482B6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6379406"/>
            <a:ext cx="38385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11766E-C4F8-0D5A-A2AF-0CC2664ED6DE}"/>
              </a:ext>
            </a:extLst>
          </p:cNvPr>
          <p:cNvSpPr txBox="1"/>
          <p:nvPr/>
        </p:nvSpPr>
        <p:spPr>
          <a:xfrm>
            <a:off x="58354" y="361646"/>
            <a:ext cx="3187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LG tr. at low HIC energies: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4" name="Picture 3">
            <a:extLst>
              <a:ext uri="{FF2B5EF4-FFF2-40B4-BE49-F238E27FC236}">
                <a16:creationId xmlns:a16="http://schemas.microsoft.com/office/drawing/2014/main" id="{9031BD88-ED45-4ECD-951C-5445988093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7175" y="1706563"/>
            <a:ext cx="4967288" cy="3155950"/>
          </a:xfrm>
        </p:spPr>
      </p:pic>
      <p:sp>
        <p:nvSpPr>
          <p:cNvPr id="207875" name="Text Box 4">
            <a:extLst>
              <a:ext uri="{FF2B5EF4-FFF2-40B4-BE49-F238E27FC236}">
                <a16:creationId xmlns:a16="http://schemas.microsoft.com/office/drawing/2014/main" id="{8D81DD57-31E2-4704-A82D-1D9446E3F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5163" y="4910138"/>
            <a:ext cx="4668837" cy="12001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- isothermal spinodal (ITS) unstable region, isothermal compressibility  K</a:t>
            </a:r>
            <a:r>
              <a:rPr kumimoji="0" lang="en-US" altLang="ru-RU" sz="1800" b="0" i="0" u="none" strike="noStrike" kern="1200" cap="none" spc="0" normalizeH="0" baseline="-2500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  <a:r>
              <a:rPr kumimoji="0" lang="en-US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&lt;0,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. - . -</a:t>
            </a:r>
            <a:r>
              <a:rPr kumimoji="0" lang="en-US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adiabatic spinodal (AS),  </a:t>
            </a:r>
            <a:r>
              <a:rPr kumimoji="0" lang="en-US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solid line - Maxwell construction</a:t>
            </a: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7876" name="Oval 8">
            <a:extLst>
              <a:ext uri="{FF2B5EF4-FFF2-40B4-BE49-F238E27FC236}">
                <a16:creationId xmlns:a16="http://schemas.microsoft.com/office/drawing/2014/main" id="{CA811AA0-EDAF-438E-822A-78956EC0C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2176463"/>
            <a:ext cx="1008063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</a:t>
            </a: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7878" name="Text Box 10">
            <a:extLst>
              <a:ext uri="{FF2B5EF4-FFF2-40B4-BE49-F238E27FC236}">
                <a16:creationId xmlns:a16="http://schemas.microsoft.com/office/drawing/2014/main" id="{E990F5C4-B312-4A94-88E9-EEA707CE0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1588" y="3100388"/>
            <a:ext cx="5032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</a:t>
            </a:r>
            <a:endParaRPr kumimoji="0" lang="ru-RU" altLang="ru-RU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7879" name="Text Box 11">
            <a:extLst>
              <a:ext uri="{FF2B5EF4-FFF2-40B4-BE49-F238E27FC236}">
                <a16:creationId xmlns:a16="http://schemas.microsoft.com/office/drawing/2014/main" id="{86376715-A416-4FEE-B8D4-BC4AF02C7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5450" y="3305175"/>
            <a:ext cx="20875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</a:t>
            </a:r>
            <a:r>
              <a:rPr kumimoji="0" lang="en-US" altLang="ru-RU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AS</a:t>
            </a:r>
            <a:r>
              <a:rPr kumimoji="0" lang="en-US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region of instability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in ideal hydro</a:t>
            </a: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7880" name="Rectangle 14">
            <a:extLst>
              <a:ext uri="{FF2B5EF4-FFF2-40B4-BE49-F238E27FC236}">
                <a16:creationId xmlns:a16="http://schemas.microsoft.com/office/drawing/2014/main" id="{A7F03858-F7EF-4B19-9F5A-573DBD5C3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9513" y="2654300"/>
            <a:ext cx="579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ITS</a:t>
            </a:r>
            <a:endParaRPr kumimoji="0" lang="ru-RU" altLang="ru-RU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7882" name="Text Box 9">
            <a:extLst>
              <a:ext uri="{FF2B5EF4-FFF2-40B4-BE49-F238E27FC236}">
                <a16:creationId xmlns:a16="http://schemas.microsoft.com/office/drawing/2014/main" id="{91238DEA-05DA-454D-A4BC-196E69CA3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6875" y="2524125"/>
            <a:ext cx="18002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SV</a:t>
            </a:r>
            <a:endParaRPr kumimoji="0" lang="ru-RU" altLang="ru-RU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7885" name="Line 19">
            <a:extLst>
              <a:ext uri="{FF2B5EF4-FFF2-40B4-BE49-F238E27FC236}">
                <a16:creationId xmlns:a16="http://schemas.microsoft.com/office/drawing/2014/main" id="{7C1A5598-A5B8-44A5-9E02-CB78874A22ED}"/>
              </a:ext>
            </a:extLst>
          </p:cNvPr>
          <p:cNvSpPr>
            <a:spLocks noChangeShapeType="1"/>
          </p:cNvSpPr>
          <p:nvPr/>
        </p:nvSpPr>
        <p:spPr bwMode="auto">
          <a:xfrm>
            <a:off x="7812088" y="1252538"/>
            <a:ext cx="0" cy="1031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7886" name="Line 19">
            <a:extLst>
              <a:ext uri="{FF2B5EF4-FFF2-40B4-BE49-F238E27FC236}">
                <a16:creationId xmlns:a16="http://schemas.microsoft.com/office/drawing/2014/main" id="{18CFC1A8-D44F-41B3-905F-54169350592D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2788" y="1252538"/>
            <a:ext cx="0" cy="9239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7887" name="TextBox 1">
            <a:extLst>
              <a:ext uri="{FF2B5EF4-FFF2-40B4-BE49-F238E27FC236}">
                <a16:creationId xmlns:a16="http://schemas.microsoft.com/office/drawing/2014/main" id="{9A836904-589C-4098-BF21-226D5F5BB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6138" y="1328738"/>
            <a:ext cx="182562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Lines </a:t>
            </a:r>
            <a:r>
              <a:rPr kumimoji="0" lang="en-US" altLang="ru-RU" sz="28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</a:t>
            </a:r>
            <a:r>
              <a:rPr kumimoji="0" lang="en-US" altLang="ru-RU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= const</a:t>
            </a:r>
            <a:endParaRPr kumimoji="0" lang="ru-RU" altLang="ru-RU" sz="28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3906C8-89FA-4260-AD0C-A408EBC6955A}"/>
              </a:ext>
            </a:extLst>
          </p:cNvPr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3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alt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altLang="ru-RU" sz="3600" b="1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CEP, I-order phase transition. Van der Waals-like EoS, nonequilibrium effects: spinodal and fluctuations</a:t>
            </a:r>
            <a:endParaRPr kumimoji="0" lang="ru-RU" sz="3000" b="0" i="0" u="none" strike="noStrike" kern="1200" cap="none" spc="0" normalizeH="0" baseline="3000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07889" name="Picture 20">
            <a:extLst>
              <a:ext uri="{FF2B5EF4-FFF2-40B4-BE49-F238E27FC236}">
                <a16:creationId xmlns:a16="http://schemas.microsoft.com/office/drawing/2014/main" id="{94FA20F4-8E60-45FB-A142-8CF108AFF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87" y="1796296"/>
            <a:ext cx="4058885" cy="292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890" name="TextBox 2">
            <a:extLst>
              <a:ext uri="{FF2B5EF4-FFF2-40B4-BE49-F238E27FC236}">
                <a16:creationId xmlns:a16="http://schemas.microsoft.com/office/drawing/2014/main" id="{6E65CCB0-9832-4D24-9FC5-4DBC34B81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1025" y="1382076"/>
            <a:ext cx="5435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LG tr. in RMF EoS, </a:t>
            </a:r>
            <a:r>
              <a:rPr kumimoji="0" lang="en-US" altLang="ru-RU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Schulz et al </a:t>
            </a:r>
            <a:r>
              <a:rPr lang="en-US" altLang="ru-RU" sz="2000" baseline="30000" dirty="0" err="1">
                <a:solidFill>
                  <a:srgbClr val="000000"/>
                </a:solidFill>
              </a:rPr>
              <a:t>PhLB</a:t>
            </a:r>
            <a:r>
              <a:rPr lang="en-US" altLang="ru-RU" sz="2000" baseline="30000" dirty="0">
                <a:solidFill>
                  <a:srgbClr val="000000"/>
                </a:solidFill>
              </a:rPr>
              <a:t> </a:t>
            </a:r>
            <a:r>
              <a:rPr kumimoji="0" lang="en-US" altLang="ru-RU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1983</a:t>
            </a:r>
            <a:endParaRPr kumimoji="0" lang="ru-RU" altLang="ru-RU" sz="20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7891" name="Line 19">
            <a:extLst>
              <a:ext uri="{FF2B5EF4-FFF2-40B4-BE49-F238E27FC236}">
                <a16:creationId xmlns:a16="http://schemas.microsoft.com/office/drawing/2014/main" id="{24C574E2-1D9A-4B8F-B25C-FE8BC4E301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19700" y="2951163"/>
            <a:ext cx="2092325" cy="14144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F032BF-2399-4B3A-98FD-CBCEA1014560}"/>
              </a:ext>
            </a:extLst>
          </p:cNvPr>
          <p:cNvSpPr txBox="1"/>
          <p:nvPr/>
        </p:nvSpPr>
        <p:spPr>
          <a:xfrm>
            <a:off x="5926138" y="1658938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fl. region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>
            <a:extLst>
              <a:ext uri="{FF2B5EF4-FFF2-40B4-BE49-F238E27FC236}">
                <a16:creationId xmlns:a16="http://schemas.microsoft.com/office/drawing/2014/main" id="{0988CF7E-AD44-4529-BDAC-805634A853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5300" y="238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ru-RU" sz="3200" b="1">
                <a:solidFill>
                  <a:srgbClr val="FF3300"/>
                </a:solidFill>
              </a:rPr>
              <a:t>I order phase transition</a:t>
            </a:r>
            <a:endParaRPr lang="ru-RU" altLang="ru-RU" sz="3200" b="1">
              <a:solidFill>
                <a:srgbClr val="FF3300"/>
              </a:solidFill>
            </a:endParaRPr>
          </a:p>
        </p:txBody>
      </p:sp>
      <p:grpSp>
        <p:nvGrpSpPr>
          <p:cNvPr id="208899" name="Group 3">
            <a:extLst>
              <a:ext uri="{FF2B5EF4-FFF2-40B4-BE49-F238E27FC236}">
                <a16:creationId xmlns:a16="http://schemas.microsoft.com/office/drawing/2014/main" id="{76DCFBEB-92CB-4294-928E-DFFA4C09E05B}"/>
              </a:ext>
            </a:extLst>
          </p:cNvPr>
          <p:cNvGrpSpPr>
            <a:grpSpLocks/>
          </p:cNvGrpSpPr>
          <p:nvPr/>
        </p:nvGrpSpPr>
        <p:grpSpPr bwMode="auto">
          <a:xfrm>
            <a:off x="3413126" y="1793462"/>
            <a:ext cx="5619750" cy="3832225"/>
            <a:chOff x="3255" y="992"/>
            <a:chExt cx="2020" cy="1648"/>
          </a:xfrm>
        </p:grpSpPr>
        <p:pic>
          <p:nvPicPr>
            <p:cNvPr id="208908" name="Picture 4" descr="meta">
              <a:extLst>
                <a:ext uri="{FF2B5EF4-FFF2-40B4-BE49-F238E27FC236}">
                  <a16:creationId xmlns:a16="http://schemas.microsoft.com/office/drawing/2014/main" id="{8923AAD6-CB02-4886-A20E-626230658D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5" y="992"/>
              <a:ext cx="2020" cy="1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909" name="Picture 5" descr="eom">
              <a:extLst>
                <a:ext uri="{FF2B5EF4-FFF2-40B4-BE49-F238E27FC236}">
                  <a16:creationId xmlns:a16="http://schemas.microsoft.com/office/drawing/2014/main" id="{3B6B1943-79D3-43B8-9710-7491B32EC1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1" y="2280"/>
              <a:ext cx="1728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8900" name="Rectangle 6">
            <a:extLst>
              <a:ext uri="{FF2B5EF4-FFF2-40B4-BE49-F238E27FC236}">
                <a16:creationId xmlns:a16="http://schemas.microsoft.com/office/drawing/2014/main" id="{F4865988-056B-4D4B-94A7-2C7AB7888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5516563"/>
            <a:ext cx="2270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</a:t>
            </a:r>
            <a:endParaRPr kumimoji="0" lang="ru-RU" altLang="ru-RU" sz="18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8901" name="Text Box 8">
            <a:extLst>
              <a:ext uri="{FF2B5EF4-FFF2-40B4-BE49-F238E27FC236}">
                <a16:creationId xmlns:a16="http://schemas.microsoft.com/office/drawing/2014/main" id="{95E12696-E416-4254-833E-DEFAE68D4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6913" y="4591050"/>
            <a:ext cx="3208337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</a:t>
            </a:r>
            <a:r>
              <a:rPr kumimoji="0" lang="en-US" altLang="ru-RU" sz="1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----------------------------------------------  </a:t>
            </a:r>
            <a:endParaRPr kumimoji="0" lang="ru-RU" altLang="ru-RU" sz="18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80937" name="Picture 9" descr="kvarks0005">
            <a:extLst>
              <a:ext uri="{FF2B5EF4-FFF2-40B4-BE49-F238E27FC236}">
                <a16:creationId xmlns:a16="http://schemas.microsoft.com/office/drawing/2014/main" id="{E9B3A618-60E4-4564-9246-40EB0C2DB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588" y="3194050"/>
            <a:ext cx="504825" cy="50165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903" name="TextBox 1">
            <a:extLst>
              <a:ext uri="{FF2B5EF4-FFF2-40B4-BE49-F238E27FC236}">
                <a16:creationId xmlns:a16="http://schemas.microsoft.com/office/drawing/2014/main" id="{51A8B78C-F8D2-4EDA-BBF8-796E6F171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0875" y="1412875"/>
            <a:ext cx="1011238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4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</a:t>
            </a:r>
            <a:r>
              <a:rPr kumimoji="0" lang="en-US" altLang="ru-RU" sz="4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ru-RU" sz="4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</a:t>
            </a:r>
            <a:r>
              <a:rPr kumimoji="0" lang="el-GR" altLang="ru-RU" sz="4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φ</a:t>
            </a:r>
            <a:r>
              <a:rPr kumimoji="0" lang="en-US" altLang="ru-RU" sz="4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  <a:endParaRPr kumimoji="0" lang="ru-RU" altLang="ru-RU" sz="44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8904" name="Picture 15" descr="vdwp">
            <a:extLst>
              <a:ext uri="{FF2B5EF4-FFF2-40B4-BE49-F238E27FC236}">
                <a16:creationId xmlns:a16="http://schemas.microsoft.com/office/drawing/2014/main" id="{B4203709-8402-457A-83D0-96684A6E9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6138"/>
            <a:ext cx="3563938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905" name="Line 19">
            <a:extLst>
              <a:ext uri="{FF2B5EF4-FFF2-40B4-BE49-F238E27FC236}">
                <a16:creationId xmlns:a16="http://schemas.microsoft.com/office/drawing/2014/main" id="{4C4F27C1-A903-483F-8A7E-4899F230FAA1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5388" y="3744913"/>
            <a:ext cx="0" cy="9794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8906" name="TextBox 1">
            <a:extLst>
              <a:ext uri="{FF2B5EF4-FFF2-40B4-BE49-F238E27FC236}">
                <a16:creationId xmlns:a16="http://schemas.microsoft.com/office/drawing/2014/main" id="{B1727278-C1E5-4FB6-89C3-CFB589DE0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5250" y="3935413"/>
            <a:ext cx="14351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Volume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energy gain</a:t>
            </a:r>
            <a:endParaRPr kumimoji="0" lang="ru-RU" altLang="ru-RU" sz="28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8907" name="TextBox 2">
            <a:extLst>
              <a:ext uri="{FF2B5EF4-FFF2-40B4-BE49-F238E27FC236}">
                <a16:creationId xmlns:a16="http://schemas.microsoft.com/office/drawing/2014/main" id="{1859EEF9-9F21-4A81-AA92-B6F7C714B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2404" y="5771737"/>
            <a:ext cx="230187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Surface energy loss</a:t>
            </a:r>
            <a:endParaRPr kumimoji="0" lang="ru-RU" altLang="ru-RU" sz="28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69C78F5F-F607-6BE1-8801-5DAA83647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963" y="1839913"/>
            <a:ext cx="534988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CEP</a:t>
            </a:r>
            <a:endParaRPr kumimoji="0" lang="ru-RU" altLang="ru-RU" sz="2000" b="1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F9A054FD-9689-5451-15FC-D0840D3D4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1" y="2042318"/>
            <a:ext cx="2524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●</a:t>
            </a:r>
          </a:p>
        </p:txBody>
      </p:sp>
      <p:sp>
        <p:nvSpPr>
          <p:cNvPr id="2" name="Text Box 20">
            <a:extLst>
              <a:ext uri="{FF2B5EF4-FFF2-40B4-BE49-F238E27FC236}">
                <a16:creationId xmlns:a16="http://schemas.microsoft.com/office/drawing/2014/main" id="{5DB5C137-2935-370D-476C-0BAA8CFBC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58" y="6041019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sz="2400" b="1" dirty="0"/>
              <a:t>Viscosity and thermal cond.</a:t>
            </a:r>
            <a:r>
              <a:rPr lang="en-US" altLang="ru-RU" sz="2400" b="1" dirty="0">
                <a:solidFill>
                  <a:srgbClr val="0033CC"/>
                </a:solidFill>
              </a:rPr>
              <a:t> </a:t>
            </a:r>
            <a:r>
              <a:rPr lang="en-US" altLang="ru-RU" sz="2000" b="1" dirty="0">
                <a:solidFill>
                  <a:srgbClr val="0033CC"/>
                </a:solidFill>
              </a:rPr>
              <a:t>are driving forces of phase tr.</a:t>
            </a:r>
          </a:p>
          <a:p>
            <a:r>
              <a:rPr lang="en-US" altLang="ru-RU" b="1" i="1" dirty="0"/>
              <a:t>Nuclear rain and fog. Again viscosity and thermal conductivity</a:t>
            </a:r>
          </a:p>
          <a:p>
            <a:endParaRPr lang="en-US" altLang="ru-RU" baseline="0" dirty="0"/>
          </a:p>
        </p:txBody>
      </p:sp>
      <p:sp>
        <p:nvSpPr>
          <p:cNvPr id="5" name="Line 17">
            <a:extLst>
              <a:ext uri="{FF2B5EF4-FFF2-40B4-BE49-F238E27FC236}">
                <a16:creationId xmlns:a16="http://schemas.microsoft.com/office/drawing/2014/main" id="{DEFBFB1B-E58C-9727-B837-9DCD23F7AE6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28803" y="1166813"/>
            <a:ext cx="842997" cy="1161711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Line 17">
            <a:extLst>
              <a:ext uri="{FF2B5EF4-FFF2-40B4-BE49-F238E27FC236}">
                <a16:creationId xmlns:a16="http://schemas.microsoft.com/office/drawing/2014/main" id="{E14BC301-8157-089D-7B3F-0490BCBA7F3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46729" y="1556792"/>
            <a:ext cx="480706" cy="918895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0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80937"/>
                                        </p:tgtEl>
                                      </p:cBhvr>
                                      <p:by x="5000" y="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>
            <a:extLst>
              <a:ext uri="{FF2B5EF4-FFF2-40B4-BE49-F238E27FC236}">
                <a16:creationId xmlns:a16="http://schemas.microsoft.com/office/drawing/2014/main" id="{4C94BB74-F13C-4EEA-938F-F846E82728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ru-RU" sz="3200" b="1">
                <a:solidFill>
                  <a:srgbClr val="FF3300"/>
                </a:solidFill>
              </a:rPr>
              <a:t>I order phase transition</a:t>
            </a:r>
            <a:endParaRPr lang="ru-RU" altLang="ru-RU" sz="3200" b="1">
              <a:solidFill>
                <a:srgbClr val="FF3300"/>
              </a:solidFill>
            </a:endParaRPr>
          </a:p>
        </p:txBody>
      </p:sp>
      <p:pic>
        <p:nvPicPr>
          <p:cNvPr id="209923" name="Picture 4" descr="meta">
            <a:extLst>
              <a:ext uri="{FF2B5EF4-FFF2-40B4-BE49-F238E27FC236}">
                <a16:creationId xmlns:a16="http://schemas.microsoft.com/office/drawing/2014/main" id="{D178E8B3-DB37-4A0A-8573-E380524E7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1806575"/>
            <a:ext cx="5362575" cy="383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924" name="Rectangle 6">
            <a:extLst>
              <a:ext uri="{FF2B5EF4-FFF2-40B4-BE49-F238E27FC236}">
                <a16:creationId xmlns:a16="http://schemas.microsoft.com/office/drawing/2014/main" id="{E879DE31-F0BD-4978-B469-7094DB275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5516563"/>
            <a:ext cx="2270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</a:t>
            </a:r>
            <a:endParaRPr kumimoji="0" lang="ru-RU" altLang="ru-RU" sz="18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9925" name="Text Box 8">
            <a:extLst>
              <a:ext uri="{FF2B5EF4-FFF2-40B4-BE49-F238E27FC236}">
                <a16:creationId xmlns:a16="http://schemas.microsoft.com/office/drawing/2014/main" id="{EBFDE449-594C-4817-B838-D3F460BFB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313" y="3121025"/>
            <a:ext cx="39782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-------------------------------------------------------------------------  </a:t>
            </a:r>
            <a:endParaRPr kumimoji="0" lang="ru-RU" altLang="ru-RU" sz="18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81961" name="Picture 9" descr="kvarks0007">
            <a:extLst>
              <a:ext uri="{FF2B5EF4-FFF2-40B4-BE49-F238E27FC236}">
                <a16:creationId xmlns:a16="http://schemas.microsoft.com/office/drawing/2014/main" id="{672B10A4-0E4D-4E13-B3E2-10218E7FC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825750"/>
            <a:ext cx="915987" cy="8636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927" name="Picture 15" descr="vdwp">
            <a:extLst>
              <a:ext uri="{FF2B5EF4-FFF2-40B4-BE49-F238E27FC236}">
                <a16:creationId xmlns:a16="http://schemas.microsoft.com/office/drawing/2014/main" id="{C9D98A83-93CC-43A6-841A-36F997261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02605"/>
            <a:ext cx="3563937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928" name="TextBox 1">
            <a:extLst>
              <a:ext uri="{FF2B5EF4-FFF2-40B4-BE49-F238E27FC236}">
                <a16:creationId xmlns:a16="http://schemas.microsoft.com/office/drawing/2014/main" id="{6FAA7E65-A89E-45E8-B269-6B1DB713A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75" y="1341438"/>
            <a:ext cx="90805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4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F(</a:t>
            </a:r>
            <a:r>
              <a:rPr kumimoji="0" lang="el-GR" altLang="ru-RU" sz="4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φ</a:t>
            </a:r>
            <a:r>
              <a:rPr kumimoji="0" lang="en-US" altLang="ru-RU" sz="4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  <a:endParaRPr kumimoji="0" lang="ru-RU" altLang="ru-RU" sz="44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9929" name="Line 19">
            <a:extLst>
              <a:ext uri="{FF2B5EF4-FFF2-40B4-BE49-F238E27FC236}">
                <a16:creationId xmlns:a16="http://schemas.microsoft.com/office/drawing/2014/main" id="{CFDC35CC-BC2D-4BFD-85D5-BC2C6C541629}"/>
              </a:ext>
            </a:extLst>
          </p:cNvPr>
          <p:cNvSpPr>
            <a:spLocks noChangeShapeType="1"/>
          </p:cNvSpPr>
          <p:nvPr/>
        </p:nvSpPr>
        <p:spPr bwMode="auto">
          <a:xfrm>
            <a:off x="7658100" y="3689350"/>
            <a:ext cx="0" cy="10747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9930" name="Text Box 8">
            <a:extLst>
              <a:ext uri="{FF2B5EF4-FFF2-40B4-BE49-F238E27FC236}">
                <a16:creationId xmlns:a16="http://schemas.microsoft.com/office/drawing/2014/main" id="{E992D4E5-CA0D-4CFA-9BFC-9753D53A5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3713" y="4678363"/>
            <a:ext cx="23749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-----------------------------------------  </a:t>
            </a:r>
            <a:endParaRPr kumimoji="0" lang="ru-RU" altLang="ru-RU" sz="18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9931" name="TextBox 1">
            <a:extLst>
              <a:ext uri="{FF2B5EF4-FFF2-40B4-BE49-F238E27FC236}">
                <a16:creationId xmlns:a16="http://schemas.microsoft.com/office/drawing/2014/main" id="{23159AC8-143A-41A3-B4B6-B0F322883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9438" y="3552825"/>
            <a:ext cx="143192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4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</a:t>
            </a:r>
            <a:r>
              <a:rPr kumimoji="0" lang="en-US" altLang="ru-RU" sz="2400" b="1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Region</a:t>
            </a:r>
            <a:r>
              <a:rPr kumimoji="0" lang="en-US" altLang="ru-RU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ru-RU" sz="2400" b="1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spinodal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400" b="1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Instability</a:t>
            </a:r>
            <a:endParaRPr kumimoji="0" lang="ru-RU" altLang="ru-RU" sz="2400" b="1" i="0" u="none" strike="noStrike" kern="1200" cap="none" spc="0" normalizeH="0" baseline="30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9932" name="TextBox 3">
            <a:extLst>
              <a:ext uri="{FF2B5EF4-FFF2-40B4-BE49-F238E27FC236}">
                <a16:creationId xmlns:a16="http://schemas.microsoft.com/office/drawing/2014/main" id="{DD62FB2E-FE91-432C-91AE-971686309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4488" y="3351213"/>
            <a:ext cx="3873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▼</a:t>
            </a:r>
          </a:p>
        </p:txBody>
      </p:sp>
      <p:sp>
        <p:nvSpPr>
          <p:cNvPr id="209933" name="Прямоугольник 4">
            <a:extLst>
              <a:ext uri="{FF2B5EF4-FFF2-40B4-BE49-F238E27FC236}">
                <a16:creationId xmlns:a16="http://schemas.microsoft.com/office/drawing/2014/main" id="{B2558DF6-88CC-47C7-A621-58C6FEAD8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625" y="4678363"/>
            <a:ext cx="3873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▼</a:t>
            </a: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CF011287-0AF5-4C2E-9DE2-BB524AAB0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22" y="5779031"/>
            <a:ext cx="9056687" cy="1159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</a:t>
            </a:r>
            <a:r>
              <a:rPr kumimoji="0" lang="en-US" altLang="ru-RU" b="1" i="0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</a:t>
            </a:r>
            <a:r>
              <a:rPr kumimoji="0" lang="en-US" altLang="ru-RU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altLang="ru-RU" b="1" i="0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spinodal region </a:t>
            </a:r>
            <a:r>
              <a:rPr kumimoji="0" lang="en-US" altLang="ru-RU" sz="2800" b="1" i="0" u="none" strike="noStrike" kern="1200" cap="none" spc="0" normalizeH="0" baseline="3000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perturbations </a:t>
            </a:r>
            <a:r>
              <a:rPr lang="en-US" altLang="ru-RU" sz="2800" b="1" baseline="30000" dirty="0">
                <a:solidFill>
                  <a:srgbClr val="2D2D8A"/>
                </a:solidFill>
              </a:rPr>
              <a:t>at k(t) </a:t>
            </a:r>
            <a:r>
              <a:rPr lang="en-US" altLang="ru-RU" sz="2800" b="1" baseline="30000" dirty="0">
                <a:solidFill>
                  <a:srgbClr val="2D2D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≠</a:t>
            </a:r>
            <a:r>
              <a:rPr lang="en-US" altLang="ru-RU" sz="2800" b="1" baseline="30000" dirty="0">
                <a:solidFill>
                  <a:srgbClr val="2D2D8A"/>
                </a:solidFill>
              </a:rPr>
              <a:t>0</a:t>
            </a:r>
            <a:r>
              <a:rPr kumimoji="0" lang="en-US" altLang="ru-RU" sz="2800" b="1" i="0" u="none" strike="noStrike" kern="1200" cap="none" spc="0" normalizeH="0" baseline="3000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grow exponentially: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ru-RU" sz="2800" b="1" baseline="30000" dirty="0">
                <a:solidFill>
                  <a:srgbClr val="2D2D8A"/>
                </a:solidFill>
              </a:rPr>
              <a:t>Opening of champagne bottle.</a:t>
            </a:r>
            <a:endParaRPr kumimoji="0" lang="en-US" altLang="ru-RU" sz="2800" b="1" i="0" u="none" strike="noStrike" kern="1200" cap="none" spc="0" normalizeH="0" baseline="30000" noProof="0" dirty="0">
              <a:ln>
                <a:noFill/>
              </a:ln>
              <a:solidFill>
                <a:srgbClr val="2D2D8A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800" b="1" i="0" u="none" strike="noStrike" kern="1200" cap="none" spc="0" normalizeH="0" baseline="30000" noProof="0" dirty="0">
              <a:ln>
                <a:noFill/>
              </a:ln>
              <a:solidFill>
                <a:srgbClr val="2D2D8A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BBE5A9-D6A4-6A52-AF7B-EC53A01657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728" y="2076497"/>
            <a:ext cx="560881" cy="384081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F8D0F9CE-22C9-5003-9F6A-7E4F8F532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9629" y="2300287"/>
            <a:ext cx="2524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●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EF48F5-F5C6-4356-9AFE-FF1DFC355EE2}"/>
              </a:ext>
            </a:extLst>
          </p:cNvPr>
          <p:cNvSpPr txBox="1"/>
          <p:nvPr/>
        </p:nvSpPr>
        <p:spPr>
          <a:xfrm>
            <a:off x="96173" y="4281574"/>
            <a:ext cx="3647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Fog, rain k=0, water-- ice k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≠0 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Line 17">
            <a:extLst>
              <a:ext uri="{FF2B5EF4-FFF2-40B4-BE49-F238E27FC236}">
                <a16:creationId xmlns:a16="http://schemas.microsoft.com/office/drawing/2014/main" id="{099D9DBD-A6EB-8E23-DA15-A7BFBF1F14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04168" y="1514352"/>
            <a:ext cx="560880" cy="11430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Line 17">
            <a:extLst>
              <a:ext uri="{FF2B5EF4-FFF2-40B4-BE49-F238E27FC236}">
                <a16:creationId xmlns:a16="http://schemas.microsoft.com/office/drawing/2014/main" id="{81F6C823-2500-4BF0-E5DB-482720EF07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24611" y="2351087"/>
            <a:ext cx="539759" cy="1288293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81961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3">
            <a:extLst>
              <a:ext uri="{FF2B5EF4-FFF2-40B4-BE49-F238E27FC236}">
                <a16:creationId xmlns:a16="http://schemas.microsoft.com/office/drawing/2014/main" id="{55528841-D20A-4A5E-9FE0-76B4D31155C1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7557" y="25000"/>
            <a:ext cx="5616575" cy="6865938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60B01E-894F-4407-B0EA-F7AAF1DB8995}"/>
              </a:ext>
            </a:extLst>
          </p:cNvPr>
          <p:cNvSpPr txBox="1"/>
          <p:nvPr/>
        </p:nvSpPr>
        <p:spPr>
          <a:xfrm>
            <a:off x="0" y="1484784"/>
            <a:ext cx="4572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ru-RU" sz="3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quasiperiodic structures </a:t>
            </a:r>
          </a:p>
          <a:p>
            <a:r>
              <a:rPr kumimoji="0" lang="en-US" altLang="ru-RU" sz="3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 spinodal region </a:t>
            </a:r>
          </a:p>
          <a:p>
            <a:r>
              <a:rPr kumimoji="0" lang="en-US" altLang="ru-RU" sz="3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 Fe-Be alloys</a:t>
            </a:r>
            <a:endParaRPr lang="en-US" sz="36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>
            <a:extLst>
              <a:ext uri="{FF2B5EF4-FFF2-40B4-BE49-F238E27FC236}">
                <a16:creationId xmlns:a16="http://schemas.microsoft.com/office/drawing/2014/main" id="{57C3D17B-4CF9-2761-5924-D8D09A0083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13" y="1046163"/>
            <a:ext cx="8816975" cy="5715000"/>
          </a:xfrm>
          <a:prstGeom prst="roundRect">
            <a:avLst>
              <a:gd name="adj" fmla="val 4139"/>
            </a:avLst>
          </a:prstGeom>
          <a:solidFill>
            <a:srgbClr val="C0C0C0">
              <a:alpha val="8980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>
            <a:lvl1pPr defTabSz="828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28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28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ru-RU" altLang="en-US" sz="3600">
              <a:latin typeface="Lucida Sans" panose="020B0602030504020204" pitchFamily="34" charset="0"/>
            </a:endParaRPr>
          </a:p>
        </p:txBody>
      </p:sp>
      <p:sp>
        <p:nvSpPr>
          <p:cNvPr id="18435" name="AutoShape 3">
            <a:extLst>
              <a:ext uri="{FF2B5EF4-FFF2-40B4-BE49-F238E27FC236}">
                <a16:creationId xmlns:a16="http://schemas.microsoft.com/office/drawing/2014/main" id="{EA0B5A58-C7FA-B74E-C010-8E1A6A781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13" y="127000"/>
            <a:ext cx="8816975" cy="815975"/>
          </a:xfrm>
          <a:prstGeom prst="roundRect">
            <a:avLst>
              <a:gd name="adj" fmla="val 16667"/>
            </a:avLst>
          </a:prstGeom>
          <a:solidFill>
            <a:srgbClr val="333366">
              <a:alpha val="8980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0820" rIns="81639" bIns="40820" anchor="ctr"/>
          <a:lstStyle>
            <a:lvl1pPr defTabSz="40798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92113" indent="-196850" defTabSz="40798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87375" indent="-195263" defTabSz="40798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82638" indent="-195263" defTabSz="40798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979488" indent="-196850" defTabSz="40798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436688" indent="-19685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893888" indent="-19685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351088" indent="-19685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808288" indent="-19685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>
              <a:lnSpc>
                <a:spcPct val="97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en-GB" altLang="en-US" sz="3600">
              <a:solidFill>
                <a:srgbClr val="000000"/>
              </a:solidFill>
              <a:latin typeface="Lucida Sans" panose="020B0602030504020204" pitchFamily="34" charset="0"/>
            </a:endParaRPr>
          </a:p>
          <a:p>
            <a:pPr algn="ctr" eaLnBrk="1">
              <a:lnSpc>
                <a:spcPct val="97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en-GB" altLang="en-US" sz="3600">
              <a:solidFill>
                <a:srgbClr val="000000"/>
              </a:solidFill>
              <a:latin typeface="Lucida Sans" panose="020B0602030504020204" pitchFamily="34" charset="0"/>
            </a:endParaRPr>
          </a:p>
        </p:txBody>
      </p:sp>
      <p:sp>
        <p:nvSpPr>
          <p:cNvPr id="18436" name="Text Box 4">
            <a:extLst>
              <a:ext uri="{FF2B5EF4-FFF2-40B4-BE49-F238E27FC236}">
                <a16:creationId xmlns:a16="http://schemas.microsoft.com/office/drawing/2014/main" id="{35F95CC3-9E3E-F54B-5DA6-772E8CC57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63" y="-33338"/>
            <a:ext cx="8804275" cy="112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 defTabSz="40798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92113" indent="-196850" defTabSz="40798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87375" indent="-195263" defTabSz="40798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82638" indent="-195263" defTabSz="40798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979488" indent="-196850" defTabSz="40798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436688" indent="-19685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893888" indent="-19685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351088" indent="-19685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808288" indent="-19685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>
              <a:lnSpc>
                <a:spcPct val="127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US" altLang="en-US" sz="5400" dirty="0">
                <a:solidFill>
                  <a:srgbClr val="FFFFFF"/>
                </a:solidFill>
                <a:latin typeface="Monotype Corsiva" panose="03010101010201010101" pitchFamily="66" charset="0"/>
              </a:rPr>
              <a:t>Spinodal instability at QH phase tr.</a:t>
            </a:r>
            <a:endParaRPr lang="en-GB" altLang="en-US" sz="5400" dirty="0">
              <a:solidFill>
                <a:srgbClr val="FFFFFF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id="{0DCE871D-64E5-9A60-D9A1-A3C0FD049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75" y="1468438"/>
            <a:ext cx="7839075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pic>
        <p:nvPicPr>
          <p:cNvPr id="18438" name="Picture 6">
            <a:extLst>
              <a:ext uri="{FF2B5EF4-FFF2-40B4-BE49-F238E27FC236}">
                <a16:creationId xmlns:a16="http://schemas.microsoft.com/office/drawing/2014/main" id="{71AA30C3-7C4F-6FE1-F517-3D0328C1C4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650" y="1730375"/>
            <a:ext cx="4246563" cy="41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AutoShape 7">
            <a:extLst>
              <a:ext uri="{FF2B5EF4-FFF2-40B4-BE49-F238E27FC236}">
                <a16:creationId xmlns:a16="http://schemas.microsoft.com/office/drawing/2014/main" id="{A073D854-E39F-C1E5-BA06-5C25FA0B4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50" y="3442524"/>
            <a:ext cx="2736850" cy="1339792"/>
          </a:xfrm>
          <a:prstGeom prst="roundRect">
            <a:avLst>
              <a:gd name="adj" fmla="val 8134"/>
            </a:avLst>
          </a:prstGeom>
          <a:solidFill>
            <a:schemeClr val="hlink">
              <a:alpha val="89803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 anchor="ctr">
            <a:spAutoFit/>
          </a:bodyPr>
          <a:lstStyle>
            <a:lvl1pPr defTabSz="828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28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28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US" altLang="en-US" sz="1600" dirty="0">
                <a:latin typeface="Times" panose="02020603050405020304" pitchFamily="18" charset="0"/>
              </a:rPr>
              <a:t>Hydro simulations: Dynamics of spinodal decomposition </a:t>
            </a:r>
          </a:p>
          <a:p>
            <a:pPr algn="ctr" eaLnBrk="1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US" altLang="en-US" sz="1600" dirty="0"/>
              <a:t>Blue</a:t>
            </a:r>
            <a:r>
              <a:rPr lang="ru-RU" altLang="en-US" sz="1600" dirty="0"/>
              <a:t> </a:t>
            </a:r>
            <a:r>
              <a:rPr lang="en-US" altLang="en-US" sz="1600" dirty="0">
                <a:latin typeface="Times" panose="02020603050405020304" pitchFamily="18" charset="0"/>
              </a:rPr>
              <a:t>– hadrons </a:t>
            </a:r>
          </a:p>
          <a:p>
            <a:pPr algn="ctr" eaLnBrk="1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US" altLang="en-US" sz="1600" dirty="0">
                <a:latin typeface="Times" panose="02020603050405020304" pitchFamily="18" charset="0"/>
              </a:rPr>
              <a:t>Red – quarks. </a:t>
            </a:r>
          </a:p>
          <a:p>
            <a:pPr algn="ctr" eaLnBrk="1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US" altLang="en-US" sz="1600" dirty="0" err="1">
                <a:latin typeface="Times" panose="02020603050405020304" pitchFamily="18" charset="0"/>
              </a:rPr>
              <a:t>Skokov,DV</a:t>
            </a:r>
            <a:r>
              <a:rPr lang="en-US" altLang="en-US" sz="1600" dirty="0">
                <a:latin typeface="Times" panose="02020603050405020304" pitchFamily="18" charset="0"/>
              </a:rPr>
              <a:t>, NPA2009</a:t>
            </a:r>
            <a:endParaRPr lang="el-GR" altLang="en-US" sz="1600" dirty="0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5" name="TextBox 1">
            <a:extLst>
              <a:ext uri="{FF2B5EF4-FFF2-40B4-BE49-F238E27FC236}">
                <a16:creationId xmlns:a16="http://schemas.microsoft.com/office/drawing/2014/main" id="{6FDB1E86-BA2C-4E65-B63C-256593BEB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" y="153988"/>
            <a:ext cx="90349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3200" b="1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</a:t>
            </a:r>
            <a:r>
              <a:rPr kumimoji="0" lang="en-US" altLang="ru-RU" sz="3600" b="1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Fluctuations. Normalized variance of the baryon number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                                        </a:t>
            </a:r>
            <a:endParaRPr kumimoji="0" lang="ru-RU" altLang="ru-RU" sz="2400" b="1" i="0" u="none" strike="noStrike" kern="1200" cap="none" spc="0" normalizeH="0" baseline="3000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8356" name="TextBox 2">
            <a:extLst>
              <a:ext uri="{FF2B5EF4-FFF2-40B4-BE49-F238E27FC236}">
                <a16:creationId xmlns:a16="http://schemas.microsoft.com/office/drawing/2014/main" id="{0C8D66AC-E2F6-496A-B029-FC9EA024C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46" y="2199733"/>
            <a:ext cx="2503487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diverges on  ITS line</a:t>
            </a:r>
            <a:endParaRPr kumimoji="0" lang="ru-RU" altLang="ru-RU" sz="2800" b="1" i="0" u="none" strike="noStrike" kern="1200" cap="none" spc="0" normalizeH="0" baseline="3000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8357" name="Прямоугольник 3">
            <a:extLst>
              <a:ext uri="{FF2B5EF4-FFF2-40B4-BE49-F238E27FC236}">
                <a16:creationId xmlns:a16="http://schemas.microsoft.com/office/drawing/2014/main" id="{EC91EAC3-8984-4341-B0C5-5EFC46E97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75" y="476250"/>
            <a:ext cx="30591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Maslov, D.V. EPJA55 (2019)</a:t>
            </a:r>
            <a:r>
              <a:rPr kumimoji="0" lang="en-US" altLang="ru-RU" sz="16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ru-RU" altLang="ru-RU" sz="16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28358" name="Picture 3">
            <a:extLst>
              <a:ext uri="{FF2B5EF4-FFF2-40B4-BE49-F238E27FC236}">
                <a16:creationId xmlns:a16="http://schemas.microsoft.com/office/drawing/2014/main" id="{C4F7A2C5-6ED9-4242-BCF0-7585C0C55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13" y="1257911"/>
            <a:ext cx="24574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8359" name="TextBox 4">
            <a:extLst>
              <a:ext uri="{FF2B5EF4-FFF2-40B4-BE49-F238E27FC236}">
                <a16:creationId xmlns:a16="http://schemas.microsoft.com/office/drawing/2014/main" id="{F6A98E6C-B0AF-4258-9A1F-4DDC42C77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959350"/>
            <a:ext cx="860425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 HIC effects of crossing of  ITS line </a:t>
            </a:r>
            <a:r>
              <a:rPr kumimoji="0" lang="en-US" altLang="ru-RU" sz="2800" b="1" i="0" u="none" strike="noStrike" kern="1200" cap="none" spc="0" normalizeH="0" baseline="3000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m.b</a:t>
            </a:r>
            <a:r>
              <a:rPr kumimoji="0" lang="en-US" altLang="ru-RU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 easier to observe  via increased fluctuations of conserved charges  and quasiperiodic structures </a:t>
            </a:r>
            <a:endParaRPr lang="ru-RU" altLang="ru-RU" sz="2800" b="1" baseline="30000" dirty="0">
              <a:solidFill>
                <a:srgbClr val="00B0F0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ru-RU" sz="2800" b="1" baseline="30000" dirty="0">
                <a:solidFill>
                  <a:srgbClr val="FF0000"/>
                </a:solidFill>
              </a:rPr>
              <a:t>and </a:t>
            </a:r>
            <a:r>
              <a:rPr kumimoji="0" lang="en-US" altLang="ru-RU" sz="28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anomaly in</a:t>
            </a:r>
            <a:r>
              <a:rPr kumimoji="0" lang="en-US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ru-RU" sz="28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production </a:t>
            </a:r>
            <a:r>
              <a:rPr kumimoji="0" lang="en-US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ru-RU" sz="28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of  light nuclei </a:t>
            </a:r>
            <a:endParaRPr kumimoji="0" lang="en-US" altLang="ru-RU" sz="2800" b="1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rather than by effects of the closeness to</a:t>
            </a:r>
            <a:r>
              <a:rPr kumimoji="0" lang="en-US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ru-RU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the critical point  </a:t>
            </a:r>
            <a:r>
              <a:rPr kumimoji="0" lang="en-US" altLang="ru-RU" sz="280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(due to a critical slowing down in latter case                                    )</a:t>
            </a:r>
            <a:endParaRPr kumimoji="0" lang="ru-RU" altLang="ru-RU" sz="280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8360" name="AutoShape 13">
            <a:extLst>
              <a:ext uri="{FF2B5EF4-FFF2-40B4-BE49-F238E27FC236}">
                <a16:creationId xmlns:a16="http://schemas.microsoft.com/office/drawing/2014/main" id="{38043598-D0F3-466A-8534-853432355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63" y="4911427"/>
            <a:ext cx="504825" cy="247650"/>
          </a:xfrm>
          <a:prstGeom prst="rightArrow">
            <a:avLst>
              <a:gd name="adj1" fmla="val 50000"/>
              <a:gd name="adj2" fmla="val 562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8361" name="Прямоугольник 1">
            <a:extLst>
              <a:ext uri="{FF2B5EF4-FFF2-40B4-BE49-F238E27FC236}">
                <a16:creationId xmlns:a16="http://schemas.microsoft.com/office/drawing/2014/main" id="{9BEE0934-A8A5-42BA-9915-F73C3DDC6D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313" y="2574707"/>
            <a:ext cx="9144000" cy="109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Higher fl. momenta–skewness and kurtosis–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are still  stronger diverging </a:t>
            </a:r>
            <a:r>
              <a:rPr kumimoji="0" lang="en-US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ru-RU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at crossing of</a:t>
            </a:r>
            <a:r>
              <a:rPr kumimoji="0" lang="en-US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isothermal spinodal  line than variance </a:t>
            </a:r>
            <a:endParaRPr kumimoji="0" lang="ru-RU" altLang="ru-RU" sz="28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8362" name="TextBox 1">
            <a:extLst>
              <a:ext uri="{FF2B5EF4-FFF2-40B4-BE49-F238E27FC236}">
                <a16:creationId xmlns:a16="http://schemas.microsoft.com/office/drawing/2014/main" id="{FDDC47B9-CDFF-431E-A76A-EB38E40FE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699" y="813192"/>
            <a:ext cx="2505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 equilibrium matter</a:t>
            </a:r>
            <a:endParaRPr kumimoji="0" lang="ru-RU" altLang="ru-RU" sz="20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8EAC17-F95E-41ED-88EA-81D737AA5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243" y="686786"/>
            <a:ext cx="4301544" cy="41663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946705-4CFA-4068-8219-547C54C0C5AD}"/>
              </a:ext>
            </a:extLst>
          </p:cNvPr>
          <p:cNvSpPr txBox="1"/>
          <p:nvPr/>
        </p:nvSpPr>
        <p:spPr>
          <a:xfrm>
            <a:off x="7770975" y="1571665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n/n</a:t>
            </a:r>
            <a:r>
              <a:rPr lang="en-US" baseline="-25000" dirty="0">
                <a:solidFill>
                  <a:schemeClr val="tx1"/>
                </a:solidFill>
              </a:rPr>
              <a:t>0 </a:t>
            </a:r>
            <a:r>
              <a:rPr lang="en-US" dirty="0">
                <a:solidFill>
                  <a:schemeClr val="tx1"/>
                </a:solidFill>
              </a:rPr>
              <a:t>=</a:t>
            </a:r>
          </a:p>
        </p:txBody>
      </p:sp>
      <p:pic>
        <p:nvPicPr>
          <p:cNvPr id="12" name="Picture 44" descr="TP_tmp">
            <a:extLst>
              <a:ext uri="{FF2B5EF4-FFF2-40B4-BE49-F238E27FC236}">
                <a16:creationId xmlns:a16="http://schemas.microsoft.com/office/drawing/2014/main" id="{2DD59308-6279-4632-BC30-0A38C9387C4B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6335826"/>
            <a:ext cx="17129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B11244-DF7F-46BA-8F49-3DBBC50BBB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63" y="4020265"/>
            <a:ext cx="1140292" cy="6456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DD9B45-FFD9-4EBE-8597-5C23FEE33C63}"/>
              </a:ext>
            </a:extLst>
          </p:cNvPr>
          <p:cNvSpPr txBox="1"/>
          <p:nvPr/>
        </p:nvSpPr>
        <p:spPr>
          <a:xfrm>
            <a:off x="1189555" y="4096813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→0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7C134D-ED8E-4CF9-A080-E57C61ED14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1560" y="3980667"/>
            <a:ext cx="2648432" cy="6852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5287EB-C991-49F8-AB50-79F9CDADAB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7311" y="1353536"/>
            <a:ext cx="2575775" cy="73409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1" name="Picture 3">
            <a:extLst>
              <a:ext uri="{FF2B5EF4-FFF2-40B4-BE49-F238E27FC236}">
                <a16:creationId xmlns:a16="http://schemas.microsoft.com/office/drawing/2014/main" id="{73108C7A-F74D-4135-9E7A-A36CE6A1B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579" y="395465"/>
            <a:ext cx="38195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7333" name="TextBox 5">
            <a:extLst>
              <a:ext uri="{FF2B5EF4-FFF2-40B4-BE49-F238E27FC236}">
                <a16:creationId xmlns:a16="http://schemas.microsoft.com/office/drawing/2014/main" id="{10D274CB-DF92-43EC-850E-1B45003EE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62" y="4367533"/>
            <a:ext cx="9144000" cy="66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 comp. stars at 1-order phase tr. </a:t>
            </a:r>
            <a:r>
              <a:rPr lang="en-US" altLang="ru-RU" sz="2800" b="1" baseline="30000" dirty="0">
                <a:solidFill>
                  <a:srgbClr val="0070C0"/>
                </a:solidFill>
              </a:rPr>
              <a:t>--</a:t>
            </a:r>
            <a:r>
              <a:rPr kumimoji="0" lang="en-US" altLang="ru-RU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structured pasta phase. Global el. charge neutrality: balance of surface tension + screening – WZ cells</a:t>
            </a:r>
          </a:p>
        </p:txBody>
      </p:sp>
      <p:sp>
        <p:nvSpPr>
          <p:cNvPr id="227335" name="TextBox 2">
            <a:extLst>
              <a:ext uri="{FF2B5EF4-FFF2-40B4-BE49-F238E27FC236}">
                <a16:creationId xmlns:a16="http://schemas.microsoft.com/office/drawing/2014/main" id="{0F6B0433-C8EB-4E83-B61F-0D1C43C24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900" y="6242050"/>
            <a:ext cx="424847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Features of pasta in  HIC (?)</a:t>
            </a:r>
            <a:r>
              <a:rPr kumimoji="0" lang="en-US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</a:t>
            </a:r>
            <a:endParaRPr kumimoji="0" lang="ru-RU" altLang="ru-RU" sz="2800" b="1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27336" name="Picture 2">
            <a:extLst>
              <a:ext uri="{FF2B5EF4-FFF2-40B4-BE49-F238E27FC236}">
                <a16:creationId xmlns:a16="http://schemas.microsoft.com/office/drawing/2014/main" id="{11CDD6F8-65FC-4799-9E21-218FDAFFA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69" y="389248"/>
            <a:ext cx="364172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7337" name="Picture 3">
            <a:extLst>
              <a:ext uri="{FF2B5EF4-FFF2-40B4-BE49-F238E27FC236}">
                <a16:creationId xmlns:a16="http://schemas.microsoft.com/office/drawing/2014/main" id="{97E44875-744E-4B20-AD4A-DB7852D15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608" y="4989043"/>
            <a:ext cx="3896456" cy="1776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7338" name="TextBox 1">
            <a:extLst>
              <a:ext uri="{FF2B5EF4-FFF2-40B4-BE49-F238E27FC236}">
                <a16:creationId xmlns:a16="http://schemas.microsoft.com/office/drawing/2014/main" id="{1D3CD4D3-C266-4EDF-B390-7DD611EF5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52308"/>
            <a:ext cx="553027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8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 HIC at N≠Z </a:t>
            </a:r>
            <a:r>
              <a:rPr kumimoji="0" lang="en-US" altLang="ru-RU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</a:t>
            </a:r>
            <a:r>
              <a:rPr kumimoji="0" lang="en-US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ru-RU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global charge neutrality: but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ru-RU" sz="2800" b="1" baseline="30000" dirty="0">
                <a:solidFill>
                  <a:srgbClr val="0070C0"/>
                </a:solidFill>
              </a:rPr>
              <a:t>n</a:t>
            </a:r>
            <a:r>
              <a:rPr kumimoji="0" lang="en-US" altLang="ru-RU" sz="2800" b="1" i="0" u="none" strike="noStrike" kern="1200" cap="none" spc="0" normalizeH="0" baseline="3000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eutron</a:t>
            </a:r>
            <a:r>
              <a:rPr kumimoji="0" lang="en-US" altLang="ru-RU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distillation+surface tension would result </a:t>
            </a:r>
            <a:r>
              <a:rPr kumimoji="0" lang="en-US" altLang="ru-RU" sz="28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  redistribution of charge </a:t>
            </a:r>
            <a:r>
              <a:rPr kumimoji="0" lang="en-US" altLang="ru-RU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within WZ cells, if </a:t>
            </a:r>
            <a:r>
              <a:rPr kumimoji="0" lang="en-US" altLang="ru-RU" sz="2800" b="1" i="1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R(t) </a:t>
            </a:r>
            <a:r>
              <a:rPr kumimoji="0" lang="en-US" altLang="ru-RU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were &gt;&gt;</a:t>
            </a:r>
            <a:r>
              <a:rPr kumimoji="0" lang="en-US" altLang="ru-RU" sz="2800" b="1" i="1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</a:t>
            </a:r>
            <a:r>
              <a:rPr kumimoji="0" lang="en-US" alt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WZ</a:t>
            </a:r>
            <a:r>
              <a:rPr kumimoji="0" lang="en-US" altLang="ru-RU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4BE6B7-ECF3-47AC-8B0E-D42A2C751F44}"/>
              </a:ext>
            </a:extLst>
          </p:cNvPr>
          <p:cNvSpPr txBox="1"/>
          <p:nvPr/>
        </p:nvSpPr>
        <p:spPr>
          <a:xfrm>
            <a:off x="14288" y="18155"/>
            <a:ext cx="88683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ru-RU" sz="2400" b="1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P(n)</a:t>
            </a:r>
            <a:r>
              <a:rPr kumimoji="0" lang="en-US" alt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isotherms for LG tr. in ISM (</a:t>
            </a:r>
            <a:r>
              <a:rPr kumimoji="0" lang="en-US" altLang="ru-RU" sz="2400" b="1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N=Z</a:t>
            </a:r>
            <a:r>
              <a:rPr kumimoji="0" lang="en-US" alt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) and </a:t>
            </a:r>
            <a:r>
              <a:rPr lang="en-US" altLang="ru-RU" sz="2400" b="1" i="0" kern="0" dirty="0">
                <a:latin typeface="Arial"/>
                <a:ea typeface="+mj-ea"/>
                <a:cs typeface="+mj-cs"/>
              </a:rPr>
              <a:t>IASM</a:t>
            </a:r>
            <a:r>
              <a:rPr kumimoji="0" lang="en-US" altLang="ru-RU" sz="2400" b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(</a:t>
            </a:r>
            <a:r>
              <a:rPr kumimoji="0" lang="en-US" altLang="ru-RU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N≠Z</a:t>
            </a:r>
            <a:r>
              <a:rPr kumimoji="0" lang="en-US" altLang="ru-RU" sz="2400" b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)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F9CA4A-98AC-40DA-9BDC-0540017F6FCE}"/>
              </a:ext>
            </a:extLst>
          </p:cNvPr>
          <p:cNvSpPr txBox="1"/>
          <p:nvPr/>
        </p:nvSpPr>
        <p:spPr>
          <a:xfrm>
            <a:off x="14288" y="3599941"/>
            <a:ext cx="91805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ru-RU" sz="2400" b="1" baseline="30000" dirty="0">
                <a:solidFill>
                  <a:srgbClr val="000000"/>
                </a:solidFill>
              </a:rPr>
              <a:t>N</a:t>
            </a:r>
            <a:r>
              <a:rPr lang="en-US" altLang="ru-RU" sz="2400" b="1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≠</a:t>
            </a:r>
            <a:r>
              <a:rPr lang="en-US" altLang="ru-RU" sz="2400" b="1" baseline="30000" dirty="0">
                <a:solidFill>
                  <a:srgbClr val="000000"/>
                </a:solidFill>
              </a:rPr>
              <a:t>Z, t</a:t>
            </a:r>
            <a:r>
              <a:rPr kumimoji="0" lang="en-US" altLang="ru-RU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wo conserved charges: Maxwell construction from horizontal line  transforms into curve - mixed phase,  on spinodal both </a:t>
            </a:r>
            <a:r>
              <a:rPr kumimoji="0" lang="en-US" altLang="ru-RU" sz="2400" b="1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</a:t>
            </a:r>
            <a:r>
              <a:rPr kumimoji="0" lang="en-US" altLang="ru-RU" sz="2400" b="1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r>
              <a:rPr kumimoji="0" lang="en-US" altLang="ru-RU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and </a:t>
            </a:r>
            <a:r>
              <a:rPr kumimoji="0" lang="en-US" altLang="ru-RU" sz="240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</a:t>
            </a:r>
            <a:r>
              <a:rPr kumimoji="0" lang="en-US" altLang="ru-RU" sz="240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</a:t>
            </a:r>
            <a:r>
              <a:rPr kumimoji="0" lang="en-US" altLang="ru-RU" sz="240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ru-RU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diverge</a:t>
            </a:r>
            <a:endParaRPr kumimoji="0" lang="ru-RU" altLang="ru-RU" sz="240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222D41-7E05-4C2C-A2B3-DBB8C0325F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8153" y="3805549"/>
            <a:ext cx="2673935" cy="561983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2">
            <a:extLst>
              <a:ext uri="{FF2B5EF4-FFF2-40B4-BE49-F238E27FC236}">
                <a16:creationId xmlns:a16="http://schemas.microsoft.com/office/drawing/2014/main" id="{A1F02229-8E60-4474-948B-AF046C478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997200"/>
            <a:ext cx="7062787" cy="326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2755" name="TextBox 4">
            <a:extLst>
              <a:ext uri="{FF2B5EF4-FFF2-40B4-BE49-F238E27FC236}">
                <a16:creationId xmlns:a16="http://schemas.microsoft.com/office/drawing/2014/main" id="{D5EEB84A-64A6-4360-BB5C-C9DDFA17D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6213475"/>
            <a:ext cx="82766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ru-RU" sz="1800" b="1" dirty="0">
                <a:solidFill>
                  <a:srgbClr val="000000"/>
                </a:solidFill>
              </a:rPr>
              <a:t>E</a:t>
            </a:r>
            <a:r>
              <a:rPr kumimoji="0" lang="en-US" alt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vidence</a:t>
            </a:r>
            <a:r>
              <a:rPr kumimoji="0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of non-monotonic  variation in kurtosis of net proton number in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central </a:t>
            </a:r>
            <a:r>
              <a:rPr kumimoji="0" lang="en-US" alt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Au+Au</a:t>
            </a:r>
            <a:r>
              <a:rPr kumimoji="0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collisions at RHIC STAR</a:t>
            </a:r>
            <a:r>
              <a:rPr kumimoji="0" lang="en-US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2001.02852, fig. 2211.08819</a:t>
            </a:r>
            <a:endParaRPr kumimoji="0" lang="ru-RU" altLang="ru-RU" sz="14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2756" name="TextBox 6">
            <a:extLst>
              <a:ext uri="{FF2B5EF4-FFF2-40B4-BE49-F238E27FC236}">
                <a16:creationId xmlns:a16="http://schemas.microsoft.com/office/drawing/2014/main" id="{853E7410-FF0A-4F0C-8735-D89315C8B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3663" y="182563"/>
            <a:ext cx="63373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4000" b="1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CEP, expectations and measurements</a:t>
            </a:r>
            <a:endParaRPr kumimoji="0" lang="ru-RU" altLang="ru-RU" sz="4000" b="1" i="0" u="none" strike="noStrike" kern="1200" cap="none" spc="0" normalizeH="0" baseline="30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53D03C-648F-38DE-456A-6D739A459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421693"/>
            <a:ext cx="6880224" cy="27299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EF0716-E651-A2C2-2E3B-DEB0EAB1EE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2997200"/>
            <a:ext cx="8964488" cy="3174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3DB81F-9E0A-6324-BE7B-72D4265543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87" y="4193939"/>
            <a:ext cx="1863018" cy="78152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 2">
            <a:extLst>
              <a:ext uri="{FF2B5EF4-FFF2-40B4-BE49-F238E27FC236}">
                <a16:creationId xmlns:a16="http://schemas.microsoft.com/office/drawing/2014/main" id="{89EB2239-2392-4ADC-B6CE-5650085CA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10" y="1064242"/>
            <a:ext cx="4733500" cy="569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3779" name="TextBox 3">
            <a:extLst>
              <a:ext uri="{FF2B5EF4-FFF2-40B4-BE49-F238E27FC236}">
                <a16:creationId xmlns:a16="http://schemas.microsoft.com/office/drawing/2014/main" id="{05425AD9-C077-4CE7-979D-AA23E343D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725327"/>
            <a:ext cx="38639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From </a:t>
            </a:r>
            <a:r>
              <a:rPr kumimoji="0" lang="en-US" altLang="ru-RU" sz="2400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Shuryak</a:t>
            </a:r>
            <a:r>
              <a:rPr kumimoji="0" lang="en-US" altLang="ru-RU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Torres-Rincon, EPJ 2020</a:t>
            </a:r>
            <a:endParaRPr kumimoji="0" lang="ru-RU" altLang="ru-RU" sz="24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3780" name="Picture 3">
            <a:extLst>
              <a:ext uri="{FF2B5EF4-FFF2-40B4-BE49-F238E27FC236}">
                <a16:creationId xmlns:a16="http://schemas.microsoft.com/office/drawing/2014/main" id="{9447A600-2B3E-4020-A2E6-CA19BD6CA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527" y="3451701"/>
            <a:ext cx="39004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781" name="Picture 4">
            <a:extLst>
              <a:ext uri="{FF2B5EF4-FFF2-40B4-BE49-F238E27FC236}">
                <a16:creationId xmlns:a16="http://schemas.microsoft.com/office/drawing/2014/main" id="{679590F2-DBC2-4A4C-A976-86440AD49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4872980"/>
            <a:ext cx="234950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3782" name="TextBox 4">
            <a:extLst>
              <a:ext uri="{FF2B5EF4-FFF2-40B4-BE49-F238E27FC236}">
                <a16:creationId xmlns:a16="http://schemas.microsoft.com/office/drawing/2014/main" id="{54575CF5-0366-4872-BE52-66A3D6B00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9890" y="133215"/>
            <a:ext cx="41751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Anomaly in light nuclei production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8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(near CEP due to fluctuations ?)</a:t>
            </a:r>
            <a:endParaRPr kumimoji="0" lang="ru-RU" altLang="ru-RU" sz="2800" b="0" i="1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3783" name="TextBox 1">
            <a:extLst>
              <a:ext uri="{FF2B5EF4-FFF2-40B4-BE49-F238E27FC236}">
                <a16:creationId xmlns:a16="http://schemas.microsoft.com/office/drawing/2014/main" id="{3A71B030-C097-4DF5-BE25-063D6C7AC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112" y="4281007"/>
            <a:ext cx="2992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neutron density fluctuations</a:t>
            </a:r>
            <a:endParaRPr kumimoji="0" lang="ru-RU" altLang="ru-RU" sz="18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3784" name="Picture 8">
            <a:extLst>
              <a:ext uri="{FF2B5EF4-FFF2-40B4-BE49-F238E27FC236}">
                <a16:creationId xmlns:a16="http://schemas.microsoft.com/office/drawing/2014/main" id="{7176816C-235F-4246-84AB-A840772CF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878512"/>
            <a:ext cx="238442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3785" name="TextBox 1">
            <a:extLst>
              <a:ext uri="{FF2B5EF4-FFF2-40B4-BE49-F238E27FC236}">
                <a16:creationId xmlns:a16="http://schemas.microsoft.com/office/drawing/2014/main" id="{D379292A-EAF5-47BB-9049-BECBFB6B3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2200" y="5424636"/>
            <a:ext cx="3719288" cy="379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Similar irregularity is expected for</a:t>
            </a:r>
            <a:endParaRPr kumimoji="0" lang="ru-RU" altLang="ru-RU" sz="28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EC04AF-141D-4E28-8F24-6F4A1F1C0B93}"/>
              </a:ext>
            </a:extLst>
          </p:cNvPr>
          <p:cNvSpPr txBox="1"/>
          <p:nvPr/>
        </p:nvSpPr>
        <p:spPr>
          <a:xfrm>
            <a:off x="5160567" y="3028117"/>
            <a:ext cx="3830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Trivial fugacity dependence cancels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1A97B1-737C-FAAB-2EF2-6CD5323D7D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688" y="742950"/>
            <a:ext cx="1759979" cy="22739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E03023-3CE8-405E-965B-19FA61074A66}"/>
              </a:ext>
            </a:extLst>
          </p:cNvPr>
          <p:cNvSpPr txBox="1"/>
          <p:nvPr/>
        </p:nvSpPr>
        <p:spPr>
          <a:xfrm>
            <a:off x="6531661" y="802902"/>
            <a:ext cx="26123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dirty="0"/>
              <a:t>莊周</a:t>
            </a:r>
            <a:r>
              <a:rPr lang="en-US" altLang="zh-CN" dirty="0"/>
              <a:t> </a:t>
            </a:r>
            <a:r>
              <a:rPr lang="en-US" altLang="zh-CN" i="1" dirty="0">
                <a:solidFill>
                  <a:srgbClr val="0070C0"/>
                </a:solidFill>
              </a:rPr>
              <a:t>Chuang Tzu </a:t>
            </a:r>
            <a:r>
              <a:rPr lang="en-US" i="1" dirty="0">
                <a:solidFill>
                  <a:srgbClr val="0070C0"/>
                </a:solidFill>
              </a:rPr>
              <a:t>IV c. BC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658C2F-87E1-FBDB-DC23-1F5957D9F66D}"/>
              </a:ext>
            </a:extLst>
          </p:cNvPr>
          <p:cNvSpPr txBox="1"/>
          <p:nvPr/>
        </p:nvSpPr>
        <p:spPr>
          <a:xfrm>
            <a:off x="6494467" y="1458987"/>
            <a:ext cx="23647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``</a:t>
            </a:r>
            <a:r>
              <a:rPr lang="en-US" dirty="0" err="1">
                <a:solidFill>
                  <a:srgbClr val="0070C0"/>
                </a:solidFill>
              </a:rPr>
              <a:t>Occations</a:t>
            </a:r>
            <a:r>
              <a:rPr lang="en-US" dirty="0">
                <a:solidFill>
                  <a:srgbClr val="0070C0"/>
                </a:solidFill>
              </a:rPr>
              <a:t> are not </a:t>
            </a:r>
          </a:p>
          <a:p>
            <a:r>
              <a:rPr lang="en-US" dirty="0" err="1">
                <a:solidFill>
                  <a:srgbClr val="0070C0"/>
                </a:solidFill>
              </a:rPr>
              <a:t>occational</a:t>
            </a:r>
            <a:r>
              <a:rPr lang="en-US" dirty="0">
                <a:solidFill>
                  <a:srgbClr val="0070C0"/>
                </a:solidFill>
              </a:rPr>
              <a:t> as well as </a:t>
            </a:r>
          </a:p>
          <a:p>
            <a:r>
              <a:rPr lang="en-US" dirty="0">
                <a:solidFill>
                  <a:srgbClr val="0070C0"/>
                </a:solidFill>
              </a:rPr>
              <a:t>7-th Sky Hight’’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CA8373-F402-8201-3E33-E12BE1943688}"/>
              </a:ext>
            </a:extLst>
          </p:cNvPr>
          <p:cNvSpPr txBox="1"/>
          <p:nvPr/>
        </p:nvSpPr>
        <p:spPr>
          <a:xfrm>
            <a:off x="6529216" y="2381786"/>
            <a:ext cx="2736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Anomalous </a:t>
            </a:r>
            <a:r>
              <a:rPr lang="en-US" b="1" dirty="0" err="1"/>
              <a:t>fluct</a:t>
            </a:r>
            <a:r>
              <a:rPr lang="en-US" b="1" dirty="0"/>
              <a:t>. –</a:t>
            </a:r>
          </a:p>
          <a:p>
            <a:r>
              <a:rPr lang="en-US" b="1" dirty="0"/>
              <a:t>precursors of phase tr.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" name="Picture 2" descr="Phase Diagram">
            <a:extLst>
              <a:ext uri="{FF2B5EF4-FFF2-40B4-BE49-F238E27FC236}">
                <a16:creationId xmlns:a16="http://schemas.microsoft.com/office/drawing/2014/main" id="{F321BABE-F094-4A18-BCC7-8D104F4E6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9" y="2085851"/>
            <a:ext cx="4105275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" name="Rectangle 4">
            <a:extLst>
              <a:ext uri="{FF2B5EF4-FFF2-40B4-BE49-F238E27FC236}">
                <a16:creationId xmlns:a16="http://schemas.microsoft.com/office/drawing/2014/main" id="{8B6AFA8F-EE32-468A-B7AD-D34DE9F1B6F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31640" y="0"/>
            <a:ext cx="5778773" cy="1147009"/>
          </a:xfrm>
          <a:solidFill>
            <a:srgbClr val="00FFFF"/>
          </a:solidFill>
        </p:spPr>
        <p:txBody>
          <a:bodyPr/>
          <a:lstStyle/>
          <a:p>
            <a:pPr eaLnBrk="1" hangingPunct="1"/>
            <a:r>
              <a:rPr lang="en-US" altLang="ru-RU"/>
              <a:t>Phase Diagrams</a:t>
            </a:r>
          </a:p>
          <a:p>
            <a:pPr eaLnBrk="1" hangingPunct="1"/>
            <a:r>
              <a:rPr lang="en-US" altLang="ru-RU"/>
              <a:t>Water and Nuclear Matter</a:t>
            </a:r>
            <a:endParaRPr lang="ru-RU" altLang="ru-RU"/>
          </a:p>
        </p:txBody>
      </p:sp>
      <p:sp>
        <p:nvSpPr>
          <p:cNvPr id="1054" name="Text Box 5">
            <a:extLst>
              <a:ext uri="{FF2B5EF4-FFF2-40B4-BE49-F238E27FC236}">
                <a16:creationId xmlns:a16="http://schemas.microsoft.com/office/drawing/2014/main" id="{BB03D31A-A1AA-41DC-8FB9-A9126C1DF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52787"/>
            <a:ext cx="9144000" cy="1785104"/>
          </a:xfrm>
          <a:prstGeom prst="rect">
            <a:avLst/>
          </a:prstGeom>
          <a:solidFill>
            <a:srgbClr val="99FF66">
              <a:alpha val="4000"/>
            </a:srgb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Low T, </a:t>
            </a:r>
            <a:r>
              <a:rPr kumimoji="0" lang="en-US" alt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HIC </a:t>
            </a:r>
            <a:r>
              <a:rPr kumimoji="0" lang="en-US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(n&lt;n</a:t>
            </a:r>
            <a:r>
              <a:rPr kumimoji="0" lang="en-US" altLang="ru-RU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0</a:t>
            </a:r>
            <a:r>
              <a:rPr kumimoji="0" lang="en-US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≈2.7 </a:t>
            </a:r>
            <a:r>
              <a:rPr kumimoji="0" lang="en-US" altLang="ru-RU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  <a:r>
              <a:rPr kumimoji="0" lang="en-US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10</a:t>
            </a:r>
            <a:r>
              <a:rPr kumimoji="0" lang="en-US" altLang="ru-RU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14</a:t>
            </a:r>
            <a:r>
              <a:rPr kumimoji="0" lang="en-US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g/cm</a:t>
            </a:r>
            <a:r>
              <a:rPr kumimoji="0" lang="en-US" altLang="ru-RU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</a:t>
            </a:r>
            <a:r>
              <a:rPr lang="en-US" altLang="ru-RU" sz="1800" dirty="0">
                <a:solidFill>
                  <a:srgbClr val="000000"/>
                </a:solidFill>
              </a:rPr>
              <a:t>)</a:t>
            </a:r>
            <a:r>
              <a:rPr kumimoji="0" lang="en-US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nuclear liquid-gas 1-order ph.tr. With LG CEP;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Low T, n~n</a:t>
            </a:r>
            <a:r>
              <a:rPr kumimoji="0" lang="en-US" altLang="ru-RU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0</a:t>
            </a:r>
            <a:r>
              <a:rPr kumimoji="0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-</a:t>
            </a:r>
            <a:r>
              <a:rPr kumimoji="0" lang="en-US" alt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excited nuclei </a:t>
            </a:r>
            <a:r>
              <a:rPr kumimoji="0" lang="en-US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(high angular momentum states-shape tr.,  NN pairing); </a:t>
            </a:r>
            <a:endParaRPr kumimoji="0" lang="en-US" altLang="ru-RU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Low T, high </a:t>
            </a:r>
            <a:r>
              <a:rPr lang="en-US" altLang="ru-RU" sz="1800" b="1" dirty="0">
                <a:solidFill>
                  <a:srgbClr val="FF3300"/>
                </a:solidFill>
              </a:rPr>
              <a:t>n</a:t>
            </a:r>
            <a:r>
              <a:rPr kumimoji="0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</a:t>
            </a:r>
            <a:r>
              <a:rPr kumimoji="0" lang="en-US" alt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GRB</a:t>
            </a:r>
            <a:r>
              <a:rPr kumimoji="0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</a:t>
            </a:r>
            <a:r>
              <a:rPr kumimoji="0" lang="en-US" alt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SN:NS,HS</a:t>
            </a:r>
            <a:r>
              <a:rPr kumimoji="0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</a:t>
            </a:r>
            <a:r>
              <a:rPr kumimoji="0" lang="el-GR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π</a:t>
            </a:r>
            <a:r>
              <a:rPr kumimoji="0" lang="en-US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,K,</a:t>
            </a:r>
            <a:r>
              <a:rPr kumimoji="0" lang="el-GR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ρ</a:t>
            </a:r>
            <a:r>
              <a:rPr kumimoji="0" lang="en-US" altLang="ru-RU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-</a:t>
            </a:r>
            <a:r>
              <a:rPr kumimoji="0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cond.; quarkyonic, </a:t>
            </a:r>
            <a:r>
              <a:rPr lang="en-US" altLang="ru-RU" sz="1800" dirty="0">
                <a:solidFill>
                  <a:srgbClr val="000000"/>
                </a:solidFill>
              </a:rPr>
              <a:t>HH</a:t>
            </a:r>
            <a:r>
              <a:rPr kumimoji="0" lang="en-US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then </a:t>
            </a:r>
            <a:r>
              <a:rPr kumimoji="0" lang="en-US" alt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qq</a:t>
            </a:r>
            <a:r>
              <a:rPr kumimoji="0" lang="en-US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-pairing</a:t>
            </a:r>
            <a:r>
              <a:rPr lang="en-US" altLang="ru-RU" sz="1800" dirty="0">
                <a:solidFill>
                  <a:srgbClr val="000000"/>
                </a:solidFill>
              </a:rPr>
              <a:t>-</a:t>
            </a:r>
            <a:r>
              <a:rPr kumimoji="0" lang="en-US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CSC;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high T&gt;m</a:t>
            </a:r>
            <a:r>
              <a:rPr kumimoji="0" lang="el-GR" altLang="ru-RU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π</a:t>
            </a:r>
            <a:r>
              <a:rPr kumimoji="0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, low n (but number density&gt;n</a:t>
            </a:r>
            <a:r>
              <a:rPr kumimoji="0" lang="en-US" altLang="ru-RU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0</a:t>
            </a:r>
            <a:r>
              <a:rPr kumimoji="0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): </a:t>
            </a:r>
            <a:r>
              <a:rPr kumimoji="0" lang="en-US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deconfinement   tr. is  crossover: </a:t>
            </a:r>
            <a:r>
              <a:rPr kumimoji="0" lang="en-US" alt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early Universe, &amp; in HIC at RHIC, LHC, </a:t>
            </a:r>
            <a:r>
              <a:rPr kumimoji="0" lang="en-US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with increasing n, decreasing T–CEP I order phase tr.(?) </a:t>
            </a:r>
            <a:r>
              <a:rPr kumimoji="0" lang="en-US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challenge for NICA, FAIR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645889F-F4A9-4331-99EF-70400F9000B9}"/>
              </a:ext>
            </a:extLst>
          </p:cNvPr>
          <p:cNvGraphicFramePr/>
          <p:nvPr/>
        </p:nvGraphicFramePr>
        <p:xfrm>
          <a:off x="5219700" y="3644900"/>
          <a:ext cx="215900" cy="215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46" name="Text Box 40">
            <a:extLst>
              <a:ext uri="{FF2B5EF4-FFF2-40B4-BE49-F238E27FC236}">
                <a16:creationId xmlns:a16="http://schemas.microsoft.com/office/drawing/2014/main" id="{3D113F4F-ADF9-46C5-A457-9053ED3F1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2088" y="2513013"/>
            <a:ext cx="1479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Crossover;   </a:t>
            </a: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47" name="Text Box 41">
            <a:extLst>
              <a:ext uri="{FF2B5EF4-FFF2-40B4-BE49-F238E27FC236}">
                <a16:creationId xmlns:a16="http://schemas.microsoft.com/office/drawing/2014/main" id="{C9769BE7-0B7F-4EB2-A071-BC84DFA2F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4365625"/>
            <a:ext cx="10080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 order tr.</a:t>
            </a: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48" name="Text Box 44">
            <a:extLst>
              <a:ext uri="{FF2B5EF4-FFF2-40B4-BE49-F238E27FC236}">
                <a16:creationId xmlns:a16="http://schemas.microsoft.com/office/drawing/2014/main" id="{1303934E-7CD6-4776-8E3B-676C17EEA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5113" y="5229225"/>
            <a:ext cx="184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49" name="Text Box 46">
            <a:extLst>
              <a:ext uri="{FF2B5EF4-FFF2-40B4-BE49-F238E27FC236}">
                <a16:creationId xmlns:a16="http://schemas.microsoft.com/office/drawing/2014/main" id="{6C3433E2-763E-468C-A740-B5B7DD630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900" y="846138"/>
            <a:ext cx="17363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various phases</a:t>
            </a:r>
            <a:endParaRPr kumimoji="0" lang="ru-RU" altLang="ru-RU" sz="1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50" name="Text Box 51">
            <a:extLst>
              <a:ext uri="{FF2B5EF4-FFF2-40B4-BE49-F238E27FC236}">
                <a16:creationId xmlns:a16="http://schemas.microsoft.com/office/drawing/2014/main" id="{B644206C-6BFC-4F3E-BC39-2E80A847B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638" y="1292225"/>
            <a:ext cx="3473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Variety of phases: 12 crystalline,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 glass, liquid, vapor, CEP</a:t>
            </a: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51" name="Text Box 52">
            <a:extLst>
              <a:ext uri="{FF2B5EF4-FFF2-40B4-BE49-F238E27FC236}">
                <a16:creationId xmlns:a16="http://schemas.microsoft.com/office/drawing/2014/main" id="{FFC1C0A8-551D-47AF-A58A-9D1D5C93E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396" y="4702176"/>
            <a:ext cx="237648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Chapline</a:t>
            </a:r>
            <a:r>
              <a:rPr kumimoji="0" lang="en-US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et al. (2007)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52" name="Text Box 53">
            <a:extLst>
              <a:ext uri="{FF2B5EF4-FFF2-40B4-BE49-F238E27FC236}">
                <a16:creationId xmlns:a16="http://schemas.microsoft.com/office/drawing/2014/main" id="{AA6821B6-B9DA-4313-A3CD-3B0516FDC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2420938"/>
            <a:ext cx="1479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53" name="Picture 56">
            <a:extLst>
              <a:ext uri="{FF2B5EF4-FFF2-40B4-BE49-F238E27FC236}">
                <a16:creationId xmlns:a16="http://schemas.microsoft.com/office/drawing/2014/main" id="{7AC1FB36-3E79-4673-B90C-E19B87481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088" y="1169995"/>
            <a:ext cx="4932363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58">
            <a:extLst>
              <a:ext uri="{FF2B5EF4-FFF2-40B4-BE49-F238E27FC236}">
                <a16:creationId xmlns:a16="http://schemas.microsoft.com/office/drawing/2014/main" id="{1B5E8014-D6E4-4358-8BA7-3623E8CC8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3175" y="3606800"/>
            <a:ext cx="1331913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Quarkyonic</a:t>
            </a:r>
            <a:r>
              <a:rPr kumimoji="0" lang="en-US" altLang="ru-RU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  <a:endParaRPr kumimoji="0" lang="ru-RU" altLang="ru-RU" sz="1800" b="1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55" name="TextBox 1">
            <a:extLst>
              <a:ext uri="{FF2B5EF4-FFF2-40B4-BE49-F238E27FC236}">
                <a16:creationId xmlns:a16="http://schemas.microsoft.com/office/drawing/2014/main" id="{3C1E0BC6-B1D6-461C-8C16-F6CE0ED33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9688" y="2857500"/>
            <a:ext cx="398462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0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●</a:t>
            </a:r>
          </a:p>
        </p:txBody>
      </p:sp>
      <p:sp>
        <p:nvSpPr>
          <p:cNvPr id="3" name="Line 17">
            <a:extLst>
              <a:ext uri="{FF2B5EF4-FFF2-40B4-BE49-F238E27FC236}">
                <a16:creationId xmlns:a16="http://schemas.microsoft.com/office/drawing/2014/main" id="{BF6F526C-7957-AF0F-52F3-A44124596E4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21464" y="1384300"/>
            <a:ext cx="4105275" cy="312482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TextBox 6">
            <a:extLst>
              <a:ext uri="{FF2B5EF4-FFF2-40B4-BE49-F238E27FC236}">
                <a16:creationId xmlns:a16="http://schemas.microsoft.com/office/drawing/2014/main" id="{C781C8C7-7A81-4C3C-8BD0-0D1F71DF9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217488"/>
            <a:ext cx="87550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36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</a:t>
            </a:r>
            <a:r>
              <a:rPr kumimoji="0" lang="en-US" altLang="ru-RU" sz="4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Other peculiarities of fluctuations in HIC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ru-RU" altLang="ru-RU" sz="32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419" name="Прямоугольник 1">
            <a:extLst>
              <a:ext uri="{FF2B5EF4-FFF2-40B4-BE49-F238E27FC236}">
                <a16:creationId xmlns:a16="http://schemas.microsoft.com/office/drawing/2014/main" id="{07DA12B6-7F87-4BE0-85F0-B27F2E8D1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88" y="1541891"/>
            <a:ext cx="9040812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● </a:t>
            </a:r>
            <a:r>
              <a:rPr kumimoji="0" lang="en-US" altLang="ru-RU" sz="3200" b="1" i="0" u="none" strike="noStrike" kern="1200" cap="none" spc="0" normalizeH="0" baseline="3000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finite size  effects associated with fluctuations in peripheral HIC: </a:t>
            </a:r>
            <a:endParaRPr kumimoji="0" lang="en-US" altLang="ru-RU" sz="32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effectively reduced dimensionality</a:t>
            </a:r>
            <a:r>
              <a:rPr kumimoji="0" lang="en-US" alt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altLang="ru-RU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near  CEP</a:t>
            </a:r>
            <a:r>
              <a:rPr kumimoji="0" lang="en-US" alt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altLang="ru-RU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:</a:t>
            </a:r>
            <a:r>
              <a:rPr kumimoji="0" lang="en-US" alt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coherence </a:t>
            </a:r>
            <a:r>
              <a:rPr kumimoji="0" lang="en-US" alt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altLang="ru-RU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length in 3d, </a:t>
            </a:r>
            <a:r>
              <a:rPr kumimoji="0" lang="en-US" altLang="ru-RU" sz="32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</a:t>
            </a:r>
            <a:r>
              <a:rPr kumimoji="0" lang="en-US" altLang="ru-RU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altLang="ru-RU" sz="32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~1/|T</a:t>
            </a:r>
            <a:r>
              <a:rPr kumimoji="0" lang="en-US" altLang="ru-RU" sz="3200" b="0" i="1" u="none" strike="noStrike" kern="1200" cap="none" spc="0" normalizeH="0" baseline="-1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cr</a:t>
            </a:r>
            <a:r>
              <a:rPr kumimoji="0" lang="en-US" altLang="ru-RU" sz="32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-T|</a:t>
            </a:r>
            <a:r>
              <a:rPr kumimoji="0" lang="en-US" altLang="ru-RU" sz="3200" b="0" i="1" u="none" strike="noStrike" kern="1200" cap="none" spc="0" normalizeH="0" baseline="5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1/2</a:t>
            </a:r>
            <a:r>
              <a:rPr kumimoji="0" lang="en-US" altLang="ru-RU" sz="3200" b="0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altLang="ru-RU" sz="32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&lt;R</a:t>
            </a:r>
            <a:endParaRPr kumimoji="0" lang="en-US" altLang="ru-RU" sz="2400" b="0" i="1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If </a:t>
            </a:r>
            <a:r>
              <a:rPr kumimoji="0" lang="en-US" altLang="ru-RU" sz="32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 </a:t>
            </a:r>
            <a:r>
              <a:rPr kumimoji="0" lang="en-US" altLang="ru-RU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fulfills inequalities</a:t>
            </a:r>
            <a:r>
              <a:rPr kumimoji="0" lang="en-US" alt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altLang="ru-RU" sz="32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</a:t>
            </a:r>
            <a:r>
              <a:rPr kumimoji="0" lang="en-US" altLang="ru-RU" sz="32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┴ </a:t>
            </a:r>
            <a:r>
              <a:rPr kumimoji="0" lang="en-US" altLang="ru-RU" sz="32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&gt;l &gt;R</a:t>
            </a:r>
            <a:r>
              <a:rPr kumimoji="0" lang="en-US" altLang="ru-RU" sz="20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║</a:t>
            </a:r>
            <a:r>
              <a:rPr kumimoji="0" lang="en-US" altLang="ru-RU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→2d geometry,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for </a:t>
            </a:r>
            <a:r>
              <a:rPr kumimoji="0" lang="en-US" altLang="ru-RU" sz="28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</a:t>
            </a:r>
            <a:r>
              <a:rPr kumimoji="0" lang="en-US" altLang="ru-RU" sz="20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║</a:t>
            </a:r>
            <a:r>
              <a:rPr kumimoji="0" lang="en-US" altLang="ru-RU" sz="2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altLang="ru-RU" sz="28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&gt; l &gt;R</a:t>
            </a:r>
            <a:r>
              <a:rPr kumimoji="0" lang="en-US" altLang="ru-RU" sz="2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┴</a:t>
            </a:r>
            <a:r>
              <a:rPr kumimoji="0" lang="en-US" altLang="ru-RU" sz="28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1d</a:t>
            </a:r>
            <a:r>
              <a:rPr kumimoji="0" lang="en-US" altLang="ru-RU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2800" b="1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0 d for </a:t>
            </a:r>
            <a:r>
              <a:rPr kumimoji="0" lang="en-US" altLang="ru-RU" sz="32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 &gt; R</a:t>
            </a:r>
            <a:endParaRPr kumimoji="0" lang="ru-RU" altLang="ru-RU" sz="3200" b="0" i="1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Depending on impact parameter in a  vicinity of </a:t>
            </a:r>
            <a:r>
              <a:rPr kumimoji="0" lang="en-US" alt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</a:t>
            </a:r>
            <a:r>
              <a:rPr kumimoji="0" lang="en-US" altLang="ru-RU" sz="2800" b="1" i="1" u="none" strike="noStrike" kern="1200" cap="none" spc="0" normalizeH="0" baseline="-15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  </a:t>
            </a:r>
            <a:r>
              <a:rPr kumimoji="0" lang="en-US" alt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fluctuations may behave as  in case  d&lt;3 !  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kumimoji="0" lang="en-US" altLang="ru-RU" sz="24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For d=3,</a:t>
            </a:r>
            <a:r>
              <a:rPr kumimoji="0" lang="en-US" alt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altLang="ru-RU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C</a:t>
            </a:r>
            <a:r>
              <a:rPr kumimoji="0" lang="en-US" altLang="ru-RU" sz="2400" b="1" i="1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V</a:t>
            </a:r>
            <a:r>
              <a:rPr kumimoji="0" lang="en-US" altLang="ru-RU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~</a:t>
            </a:r>
            <a:r>
              <a:rPr kumimoji="0" lang="en-US" altLang="ru-RU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altLang="ru-RU" sz="2400" b="0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1/|T</a:t>
            </a:r>
            <a:r>
              <a:rPr kumimoji="0" lang="en-US" altLang="ru-RU" sz="24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cr</a:t>
            </a:r>
            <a:r>
              <a:rPr kumimoji="0" lang="en-US" altLang="ru-RU" sz="2400" b="0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-T|</a:t>
            </a:r>
            <a:r>
              <a:rPr kumimoji="0" lang="en-US" altLang="ru-RU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1/2 </a:t>
            </a:r>
            <a:r>
              <a:rPr kumimoji="0" lang="en-US" altLang="ru-RU" sz="24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, for d=0,</a:t>
            </a:r>
            <a:r>
              <a:rPr kumimoji="0" lang="en-US" alt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altLang="ru-RU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C</a:t>
            </a:r>
            <a:r>
              <a:rPr kumimoji="0" lang="en-US" altLang="ru-RU" sz="2400" b="1" i="1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V</a:t>
            </a:r>
            <a:r>
              <a:rPr kumimoji="0" lang="en-US" altLang="ru-RU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~</a:t>
            </a:r>
            <a:r>
              <a:rPr kumimoji="0" lang="en-US" altLang="ru-RU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altLang="ru-RU" sz="2400" b="0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1/|T</a:t>
            </a:r>
            <a:r>
              <a:rPr kumimoji="0" lang="en-US" altLang="ru-RU" sz="24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cr</a:t>
            </a:r>
            <a:r>
              <a:rPr kumimoji="0" lang="en-US" altLang="ru-RU" sz="2400" b="0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-T|</a:t>
            </a:r>
            <a:r>
              <a:rPr kumimoji="0" lang="en-US" altLang="ru-RU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 </a:t>
            </a:r>
            <a:endParaRPr kumimoji="0" lang="en-US" altLang="ru-RU" sz="2400" b="1" i="1" u="none" strike="noStrike" kern="1200" cap="none" spc="0" normalizeH="0" baseline="3000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ru-RU" sz="2400" b="1" i="1" dirty="0">
                <a:solidFill>
                  <a:srgbClr val="FF0000"/>
                </a:solidFill>
              </a:rPr>
              <a:t>            </a:t>
            </a:r>
            <a:r>
              <a:rPr kumimoji="0" lang="en-US" alt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Effects of different geometry for fluctuations in central and peripheral HIC (?)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29380" name="Picture 7">
            <a:extLst>
              <a:ext uri="{FF2B5EF4-FFF2-40B4-BE49-F238E27FC236}">
                <a16:creationId xmlns:a16="http://schemas.microsoft.com/office/drawing/2014/main" id="{E59705C0-E487-49F7-8B7C-F6AA36C88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252" y="2300803"/>
            <a:ext cx="170973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4">
            <a:extLst>
              <a:ext uri="{FF2B5EF4-FFF2-40B4-BE49-F238E27FC236}">
                <a16:creationId xmlns:a16="http://schemas.microsoft.com/office/drawing/2014/main" id="{F023B325-7B68-4F6A-8AD8-E1B1F175E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5733256"/>
            <a:ext cx="792163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E35E90-1856-EEEF-000C-0463FFCB8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1984978"/>
            <a:ext cx="2599674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6047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C152D182-63F9-A79E-216F-359E898C01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19" y="173832"/>
            <a:ext cx="9144000" cy="1081088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Ultracold atoms </a:t>
            </a:r>
            <a:r>
              <a:rPr lang="en-US" sz="1800" dirty="0"/>
              <a:t>typically below several tens of microkelvin</a:t>
            </a:r>
            <a:b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</a:br>
            <a:br>
              <a:rPr lang="en-US" sz="2400" dirty="0">
                <a:solidFill>
                  <a:schemeClr val="tx1"/>
                </a:solidFill>
              </a:rPr>
            </a:br>
            <a:endParaRPr lang="en-US" altLang="en-US" sz="2400" i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91139" name="Line 3">
            <a:extLst>
              <a:ext uri="{FF2B5EF4-FFF2-40B4-BE49-F238E27FC236}">
                <a16:creationId xmlns:a16="http://schemas.microsoft.com/office/drawing/2014/main" id="{E74C1BD0-4C95-5705-B179-B540381683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21250" y="2079625"/>
            <a:ext cx="0" cy="34194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1140" name="Freeform 4">
            <a:extLst>
              <a:ext uri="{FF2B5EF4-FFF2-40B4-BE49-F238E27FC236}">
                <a16:creationId xmlns:a16="http://schemas.microsoft.com/office/drawing/2014/main" id="{E552B606-3203-9475-7E10-F321685F03D6}"/>
              </a:ext>
            </a:extLst>
          </p:cNvPr>
          <p:cNvSpPr>
            <a:spLocks/>
          </p:cNvSpPr>
          <p:nvPr/>
        </p:nvSpPr>
        <p:spPr bwMode="auto">
          <a:xfrm>
            <a:off x="5056188" y="4059238"/>
            <a:ext cx="2070100" cy="1439862"/>
          </a:xfrm>
          <a:custGeom>
            <a:avLst/>
            <a:gdLst>
              <a:gd name="T0" fmla="*/ 0 w 1304"/>
              <a:gd name="T1" fmla="*/ 2147483646 h 907"/>
              <a:gd name="T2" fmla="*/ 2147483646 w 1304"/>
              <a:gd name="T3" fmla="*/ 2147483646 h 907"/>
              <a:gd name="T4" fmla="*/ 2147483646 w 1304"/>
              <a:gd name="T5" fmla="*/ 2147483646 h 907"/>
              <a:gd name="T6" fmla="*/ 2147483646 w 1304"/>
              <a:gd name="T7" fmla="*/ 2147483646 h 907"/>
              <a:gd name="T8" fmla="*/ 2147483646 w 1304"/>
              <a:gd name="T9" fmla="*/ 2147483646 h 907"/>
              <a:gd name="T10" fmla="*/ 2147483646 w 1304"/>
              <a:gd name="T11" fmla="*/ 0 h 90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304" h="907">
                <a:moveTo>
                  <a:pt x="0" y="907"/>
                </a:moveTo>
                <a:cubicBezTo>
                  <a:pt x="19" y="827"/>
                  <a:pt x="66" y="543"/>
                  <a:pt x="113" y="425"/>
                </a:cubicBezTo>
                <a:cubicBezTo>
                  <a:pt x="160" y="307"/>
                  <a:pt x="217" y="255"/>
                  <a:pt x="283" y="198"/>
                </a:cubicBezTo>
                <a:cubicBezTo>
                  <a:pt x="349" y="141"/>
                  <a:pt x="416" y="113"/>
                  <a:pt x="510" y="85"/>
                </a:cubicBezTo>
                <a:cubicBezTo>
                  <a:pt x="604" y="57"/>
                  <a:pt x="718" y="42"/>
                  <a:pt x="850" y="28"/>
                </a:cubicBezTo>
                <a:cubicBezTo>
                  <a:pt x="982" y="14"/>
                  <a:pt x="1243" y="5"/>
                  <a:pt x="1304" y="0"/>
                </a:cubicBez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49019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1141" name="Freeform 5">
            <a:extLst>
              <a:ext uri="{FF2B5EF4-FFF2-40B4-BE49-F238E27FC236}">
                <a16:creationId xmlns:a16="http://schemas.microsoft.com/office/drawing/2014/main" id="{2E88D3B4-1957-9DAF-2AF4-8F520E9AE83E}"/>
              </a:ext>
            </a:extLst>
          </p:cNvPr>
          <p:cNvSpPr>
            <a:spLocks/>
          </p:cNvSpPr>
          <p:nvPr/>
        </p:nvSpPr>
        <p:spPr bwMode="auto">
          <a:xfrm>
            <a:off x="2671763" y="2073275"/>
            <a:ext cx="2100262" cy="1528763"/>
          </a:xfrm>
          <a:custGeom>
            <a:avLst/>
            <a:gdLst>
              <a:gd name="T0" fmla="*/ 0 w 1323"/>
              <a:gd name="T1" fmla="*/ 2147483646 h 963"/>
              <a:gd name="T2" fmla="*/ 2147483646 w 1323"/>
              <a:gd name="T3" fmla="*/ 2147483646 h 963"/>
              <a:gd name="T4" fmla="*/ 2147483646 w 1323"/>
              <a:gd name="T5" fmla="*/ 2147483646 h 963"/>
              <a:gd name="T6" fmla="*/ 2147483646 w 1323"/>
              <a:gd name="T7" fmla="*/ 2147483646 h 963"/>
              <a:gd name="T8" fmla="*/ 2147483646 w 1323"/>
              <a:gd name="T9" fmla="*/ 2147483646 h 963"/>
              <a:gd name="T10" fmla="*/ 2147483646 w 1323"/>
              <a:gd name="T11" fmla="*/ 2147483646 h 963"/>
              <a:gd name="T12" fmla="*/ 2147483646 w 1323"/>
              <a:gd name="T13" fmla="*/ 2147483646 h 963"/>
              <a:gd name="T14" fmla="*/ 2147483646 w 1323"/>
              <a:gd name="T15" fmla="*/ 0 h 96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323" h="963">
                <a:moveTo>
                  <a:pt x="0" y="914"/>
                </a:moveTo>
                <a:cubicBezTo>
                  <a:pt x="19" y="915"/>
                  <a:pt x="62" y="916"/>
                  <a:pt x="114" y="920"/>
                </a:cubicBezTo>
                <a:cubicBezTo>
                  <a:pt x="166" y="924"/>
                  <a:pt x="224" y="933"/>
                  <a:pt x="311" y="939"/>
                </a:cubicBezTo>
                <a:cubicBezTo>
                  <a:pt x="398" y="945"/>
                  <a:pt x="530" y="963"/>
                  <a:pt x="637" y="955"/>
                </a:cubicBezTo>
                <a:cubicBezTo>
                  <a:pt x="744" y="947"/>
                  <a:pt x="865" y="932"/>
                  <a:pt x="953" y="892"/>
                </a:cubicBezTo>
                <a:cubicBezTo>
                  <a:pt x="1041" y="852"/>
                  <a:pt x="1108" y="808"/>
                  <a:pt x="1162" y="712"/>
                </a:cubicBezTo>
                <a:cubicBezTo>
                  <a:pt x="1216" y="616"/>
                  <a:pt x="1248" y="434"/>
                  <a:pt x="1275" y="315"/>
                </a:cubicBezTo>
                <a:cubicBezTo>
                  <a:pt x="1302" y="196"/>
                  <a:pt x="1313" y="66"/>
                  <a:pt x="1323" y="0"/>
                </a:cubicBez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49019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1142" name="Rectangle 6">
            <a:extLst>
              <a:ext uri="{FF2B5EF4-FFF2-40B4-BE49-F238E27FC236}">
                <a16:creationId xmlns:a16="http://schemas.microsoft.com/office/drawing/2014/main" id="{B25DF40D-0BC8-64F3-9343-6DF63C213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788" y="2052637"/>
            <a:ext cx="4456113" cy="3425825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49019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1143" name="Line 7">
            <a:extLst>
              <a:ext uri="{FF2B5EF4-FFF2-40B4-BE49-F238E27FC236}">
                <a16:creationId xmlns:a16="http://schemas.microsoft.com/office/drawing/2014/main" id="{8CB979B6-18D9-D5AD-D7A6-7605A56D7602}"/>
              </a:ext>
            </a:extLst>
          </p:cNvPr>
          <p:cNvSpPr>
            <a:spLocks noChangeShapeType="1"/>
          </p:cNvSpPr>
          <p:nvPr/>
        </p:nvSpPr>
        <p:spPr bwMode="auto">
          <a:xfrm>
            <a:off x="2670175" y="3519488"/>
            <a:ext cx="4456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1144" name="Line 8">
            <a:extLst>
              <a:ext uri="{FF2B5EF4-FFF2-40B4-BE49-F238E27FC236}">
                <a16:creationId xmlns:a16="http://schemas.microsoft.com/office/drawing/2014/main" id="{D74D3769-D20A-CE9F-0F4C-31BDDE1051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95638" y="3481388"/>
            <a:ext cx="0" cy="82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1145" name="Line 9">
            <a:extLst>
              <a:ext uri="{FF2B5EF4-FFF2-40B4-BE49-F238E27FC236}">
                <a16:creationId xmlns:a16="http://schemas.microsoft.com/office/drawing/2014/main" id="{FC63FA23-BE5B-AC0A-479F-7AD18F4D6D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24275" y="3473450"/>
            <a:ext cx="0" cy="82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1146" name="Line 10">
            <a:extLst>
              <a:ext uri="{FF2B5EF4-FFF2-40B4-BE49-F238E27FC236}">
                <a16:creationId xmlns:a16="http://schemas.microsoft.com/office/drawing/2014/main" id="{74473A8A-7C75-9162-4C5A-4CEEBB6187D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51325" y="3473450"/>
            <a:ext cx="0" cy="82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1147" name="Line 11">
            <a:extLst>
              <a:ext uri="{FF2B5EF4-FFF2-40B4-BE49-F238E27FC236}">
                <a16:creationId xmlns:a16="http://schemas.microsoft.com/office/drawing/2014/main" id="{23911B16-5B92-5A4F-C8DC-E9DBCA68FCD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86313" y="3473450"/>
            <a:ext cx="0" cy="82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1148" name="Line 12">
            <a:extLst>
              <a:ext uri="{FF2B5EF4-FFF2-40B4-BE49-F238E27FC236}">
                <a16:creationId xmlns:a16="http://schemas.microsoft.com/office/drawing/2014/main" id="{5C3B0616-3B58-F59C-E2CB-E7358C687C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16538" y="3473450"/>
            <a:ext cx="0" cy="82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1149" name="Line 13">
            <a:extLst>
              <a:ext uri="{FF2B5EF4-FFF2-40B4-BE49-F238E27FC236}">
                <a16:creationId xmlns:a16="http://schemas.microsoft.com/office/drawing/2014/main" id="{93309A03-38D2-0E11-5328-AF89BEF814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45175" y="3473450"/>
            <a:ext cx="0" cy="82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1150" name="Line 14">
            <a:extLst>
              <a:ext uri="{FF2B5EF4-FFF2-40B4-BE49-F238E27FC236}">
                <a16:creationId xmlns:a16="http://schemas.microsoft.com/office/drawing/2014/main" id="{B0E0169D-0F56-8A1C-CBAD-19BE16C4E7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73813" y="3473450"/>
            <a:ext cx="0" cy="82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1151" name="Line 15">
            <a:extLst>
              <a:ext uri="{FF2B5EF4-FFF2-40B4-BE49-F238E27FC236}">
                <a16:creationId xmlns:a16="http://schemas.microsoft.com/office/drawing/2014/main" id="{8A72DE5F-50AB-577F-8F77-1860A46186C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00863" y="3473450"/>
            <a:ext cx="0" cy="82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1152" name="Line 16">
            <a:extLst>
              <a:ext uri="{FF2B5EF4-FFF2-40B4-BE49-F238E27FC236}">
                <a16:creationId xmlns:a16="http://schemas.microsoft.com/office/drawing/2014/main" id="{6168CF20-708F-3944-1DFB-7BB94D5FCDAD}"/>
              </a:ext>
            </a:extLst>
          </p:cNvPr>
          <p:cNvSpPr>
            <a:spLocks noChangeShapeType="1"/>
          </p:cNvSpPr>
          <p:nvPr/>
        </p:nvSpPr>
        <p:spPr bwMode="auto">
          <a:xfrm>
            <a:off x="2670175" y="2882900"/>
            <a:ext cx="46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1153" name="Line 17">
            <a:extLst>
              <a:ext uri="{FF2B5EF4-FFF2-40B4-BE49-F238E27FC236}">
                <a16:creationId xmlns:a16="http://schemas.microsoft.com/office/drawing/2014/main" id="{DD908470-8743-106F-4CFE-0CA9B70E8092}"/>
              </a:ext>
            </a:extLst>
          </p:cNvPr>
          <p:cNvSpPr>
            <a:spLocks noChangeShapeType="1"/>
          </p:cNvSpPr>
          <p:nvPr/>
        </p:nvSpPr>
        <p:spPr bwMode="auto">
          <a:xfrm>
            <a:off x="2670175" y="2255838"/>
            <a:ext cx="46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1154" name="Line 18">
            <a:extLst>
              <a:ext uri="{FF2B5EF4-FFF2-40B4-BE49-F238E27FC236}">
                <a16:creationId xmlns:a16="http://schemas.microsoft.com/office/drawing/2014/main" id="{074B92FB-5061-1637-F829-592994F81E61}"/>
              </a:ext>
            </a:extLst>
          </p:cNvPr>
          <p:cNvSpPr>
            <a:spLocks noChangeShapeType="1"/>
          </p:cNvSpPr>
          <p:nvPr/>
        </p:nvSpPr>
        <p:spPr bwMode="auto">
          <a:xfrm>
            <a:off x="2670175" y="4137025"/>
            <a:ext cx="46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1155" name="Line 19">
            <a:extLst>
              <a:ext uri="{FF2B5EF4-FFF2-40B4-BE49-F238E27FC236}">
                <a16:creationId xmlns:a16="http://schemas.microsoft.com/office/drawing/2014/main" id="{52BF0B80-692D-4663-5C72-39EB846900F9}"/>
              </a:ext>
            </a:extLst>
          </p:cNvPr>
          <p:cNvSpPr>
            <a:spLocks noChangeShapeType="1"/>
          </p:cNvSpPr>
          <p:nvPr/>
        </p:nvSpPr>
        <p:spPr bwMode="auto">
          <a:xfrm>
            <a:off x="2670175" y="4765675"/>
            <a:ext cx="46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1156" name="Line 20">
            <a:extLst>
              <a:ext uri="{FF2B5EF4-FFF2-40B4-BE49-F238E27FC236}">
                <a16:creationId xmlns:a16="http://schemas.microsoft.com/office/drawing/2014/main" id="{195B12B5-EEFA-02FA-68BB-861ED8BE2F4E}"/>
              </a:ext>
            </a:extLst>
          </p:cNvPr>
          <p:cNvSpPr>
            <a:spLocks noChangeShapeType="1"/>
          </p:cNvSpPr>
          <p:nvPr/>
        </p:nvSpPr>
        <p:spPr bwMode="auto">
          <a:xfrm>
            <a:off x="2670175" y="5394325"/>
            <a:ext cx="46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1157" name="Text Box 21">
            <a:extLst>
              <a:ext uri="{FF2B5EF4-FFF2-40B4-BE49-F238E27FC236}">
                <a16:creationId xmlns:a16="http://schemas.microsoft.com/office/drawing/2014/main" id="{E13B7302-626B-A219-9455-B78608089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5775" y="3275013"/>
            <a:ext cx="3746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4901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200</a:t>
            </a:r>
          </a:p>
        </p:txBody>
      </p:sp>
      <p:sp>
        <p:nvSpPr>
          <p:cNvPr id="91158" name="Text Box 22">
            <a:extLst>
              <a:ext uri="{FF2B5EF4-FFF2-40B4-BE49-F238E27FC236}">
                <a16:creationId xmlns:a16="http://schemas.microsoft.com/office/drawing/2014/main" id="{0C531FE6-6E5E-F849-A972-9A77BFE01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0" y="3275013"/>
            <a:ext cx="3746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4901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400</a:t>
            </a:r>
          </a:p>
        </p:txBody>
      </p:sp>
      <p:sp>
        <p:nvSpPr>
          <p:cNvPr id="91159" name="Text Box 23">
            <a:extLst>
              <a:ext uri="{FF2B5EF4-FFF2-40B4-BE49-F238E27FC236}">
                <a16:creationId xmlns:a16="http://schemas.microsoft.com/office/drawing/2014/main" id="{325E25C3-DAB2-79B8-64AE-AF7C1AB91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3050" y="3275013"/>
            <a:ext cx="3746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4901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600</a:t>
            </a:r>
          </a:p>
        </p:txBody>
      </p:sp>
      <p:sp>
        <p:nvSpPr>
          <p:cNvPr id="91160" name="Text Box 24">
            <a:extLst>
              <a:ext uri="{FF2B5EF4-FFF2-40B4-BE49-F238E27FC236}">
                <a16:creationId xmlns:a16="http://schemas.microsoft.com/office/drawing/2014/main" id="{46481BFB-8F94-526F-C591-C0925414B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6450" y="3275013"/>
            <a:ext cx="3746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4901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800</a:t>
            </a:r>
          </a:p>
        </p:txBody>
      </p:sp>
      <p:sp>
        <p:nvSpPr>
          <p:cNvPr id="91161" name="Text Box 25">
            <a:extLst>
              <a:ext uri="{FF2B5EF4-FFF2-40B4-BE49-F238E27FC236}">
                <a16:creationId xmlns:a16="http://schemas.microsoft.com/office/drawing/2014/main" id="{06D5907D-0180-9071-41FA-9B14A38C4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4925" y="3275013"/>
            <a:ext cx="438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4901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1000</a:t>
            </a:r>
          </a:p>
        </p:txBody>
      </p:sp>
      <p:sp>
        <p:nvSpPr>
          <p:cNvPr id="91162" name="Text Box 26">
            <a:extLst>
              <a:ext uri="{FF2B5EF4-FFF2-40B4-BE49-F238E27FC236}">
                <a16:creationId xmlns:a16="http://schemas.microsoft.com/office/drawing/2014/main" id="{4991E666-3717-75A9-7186-9A3A9A7F8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1975" y="3275013"/>
            <a:ext cx="438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4901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1200</a:t>
            </a:r>
          </a:p>
        </p:txBody>
      </p:sp>
      <p:sp>
        <p:nvSpPr>
          <p:cNvPr id="91163" name="Text Box 27">
            <a:extLst>
              <a:ext uri="{FF2B5EF4-FFF2-40B4-BE49-F238E27FC236}">
                <a16:creationId xmlns:a16="http://schemas.microsoft.com/office/drawing/2014/main" id="{CC8E1223-1945-D79A-6D58-8C432A243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1088" y="3275013"/>
            <a:ext cx="438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4901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1400</a:t>
            </a:r>
          </a:p>
        </p:txBody>
      </p:sp>
      <p:sp>
        <p:nvSpPr>
          <p:cNvPr id="91164" name="Text Box 28">
            <a:extLst>
              <a:ext uri="{FF2B5EF4-FFF2-40B4-BE49-F238E27FC236}">
                <a16:creationId xmlns:a16="http://schemas.microsoft.com/office/drawing/2014/main" id="{038A1D37-2D3F-1F40-A18B-F586BE47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8138" y="3275013"/>
            <a:ext cx="438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4901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1600</a:t>
            </a:r>
          </a:p>
        </p:txBody>
      </p:sp>
      <p:sp>
        <p:nvSpPr>
          <p:cNvPr id="91165" name="Text Box 29">
            <a:extLst>
              <a:ext uri="{FF2B5EF4-FFF2-40B4-BE49-F238E27FC236}">
                <a16:creationId xmlns:a16="http://schemas.microsoft.com/office/drawing/2014/main" id="{936C9054-FAF0-FC68-AD53-B7E0A61D7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8563" y="3397250"/>
            <a:ext cx="2476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4901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1166" name="Text Box 30">
            <a:extLst>
              <a:ext uri="{FF2B5EF4-FFF2-40B4-BE49-F238E27FC236}">
                <a16:creationId xmlns:a16="http://schemas.microsoft.com/office/drawing/2014/main" id="{B5596389-F774-FADB-8F0E-C8D56D4DB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3" y="2751138"/>
            <a:ext cx="438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4901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2500</a:t>
            </a:r>
          </a:p>
        </p:txBody>
      </p:sp>
      <p:sp>
        <p:nvSpPr>
          <p:cNvPr id="91167" name="Text Box 31">
            <a:extLst>
              <a:ext uri="{FF2B5EF4-FFF2-40B4-BE49-F238E27FC236}">
                <a16:creationId xmlns:a16="http://schemas.microsoft.com/office/drawing/2014/main" id="{CC332E3C-BE00-0408-F454-620E44CE3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3" y="2124075"/>
            <a:ext cx="438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4901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5000</a:t>
            </a:r>
          </a:p>
        </p:txBody>
      </p:sp>
      <p:sp>
        <p:nvSpPr>
          <p:cNvPr id="91168" name="Text Box 32">
            <a:extLst>
              <a:ext uri="{FF2B5EF4-FFF2-40B4-BE49-F238E27FC236}">
                <a16:creationId xmlns:a16="http://schemas.microsoft.com/office/drawing/2014/main" id="{17D93F2C-1058-866A-5A58-277D53A22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4641850"/>
            <a:ext cx="4810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4901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-5000</a:t>
            </a:r>
          </a:p>
        </p:txBody>
      </p:sp>
      <p:sp>
        <p:nvSpPr>
          <p:cNvPr id="91169" name="Text Box 33">
            <a:extLst>
              <a:ext uri="{FF2B5EF4-FFF2-40B4-BE49-F238E27FC236}">
                <a16:creationId xmlns:a16="http://schemas.microsoft.com/office/drawing/2014/main" id="{9E3A7471-0239-E13F-1468-05680A73B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4014788"/>
            <a:ext cx="4810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4901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-2500</a:t>
            </a:r>
          </a:p>
        </p:txBody>
      </p:sp>
      <p:sp>
        <p:nvSpPr>
          <p:cNvPr id="91170" name="Text Box 34">
            <a:extLst>
              <a:ext uri="{FF2B5EF4-FFF2-40B4-BE49-F238E27FC236}">
                <a16:creationId xmlns:a16="http://schemas.microsoft.com/office/drawing/2014/main" id="{2922A8D6-33CA-1195-E19D-19D4B7260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5254625"/>
            <a:ext cx="4810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4901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-7500</a:t>
            </a:r>
          </a:p>
        </p:txBody>
      </p:sp>
      <p:sp>
        <p:nvSpPr>
          <p:cNvPr id="91171" name="Text Box 35">
            <a:extLst>
              <a:ext uri="{FF2B5EF4-FFF2-40B4-BE49-F238E27FC236}">
                <a16:creationId xmlns:a16="http://schemas.microsoft.com/office/drawing/2014/main" id="{A3786492-E106-3562-FE4D-034968AA0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1825" y="5478462"/>
            <a:ext cx="958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4901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В</a:t>
            </a:r>
            <a:r>
              <a:rPr kumimoji="0" lang="ru-RU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gauss</a:t>
            </a:r>
            <a:endParaRPr kumimoji="0" lang="ru-RU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1172" name="Text Box 36">
            <a:extLst>
              <a:ext uri="{FF2B5EF4-FFF2-40B4-BE49-F238E27FC236}">
                <a16:creationId xmlns:a16="http://schemas.microsoft.com/office/drawing/2014/main" id="{2F33838C-7D61-9B2A-06B2-C4D4D3644E91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536700" y="3144838"/>
            <a:ext cx="549275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4901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</a:t>
            </a:r>
            <a:r>
              <a:rPr kumimoji="0" lang="ru-RU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bohr</a:t>
            </a:r>
            <a:endParaRPr kumimoji="0" lang="ru-RU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0693" name="Group 37">
            <a:extLst>
              <a:ext uri="{FF2B5EF4-FFF2-40B4-BE49-F238E27FC236}">
                <a16:creationId xmlns:a16="http://schemas.microsoft.com/office/drawing/2014/main" id="{D67B9A79-A61E-D6AA-C560-72EDD307B915}"/>
              </a:ext>
            </a:extLst>
          </p:cNvPr>
          <p:cNvGrpSpPr>
            <a:grpSpLocks/>
          </p:cNvGrpSpPr>
          <p:nvPr/>
        </p:nvGrpSpPr>
        <p:grpSpPr bwMode="auto">
          <a:xfrm>
            <a:off x="4921250" y="2239963"/>
            <a:ext cx="1666875" cy="1279525"/>
            <a:chOff x="2710" y="1411"/>
            <a:chExt cx="1050" cy="806"/>
          </a:xfrm>
        </p:grpSpPr>
        <p:sp>
          <p:nvSpPr>
            <p:cNvPr id="91181" name="Line 38">
              <a:extLst>
                <a:ext uri="{FF2B5EF4-FFF2-40B4-BE49-F238E27FC236}">
                  <a16:creationId xmlns:a16="http://schemas.microsoft.com/office/drawing/2014/main" id="{2BE1CF27-856E-408D-3F12-935D59EED7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10" y="1816"/>
              <a:ext cx="329" cy="40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91182" name="Text Box 39">
              <a:extLst>
                <a:ext uri="{FF2B5EF4-FFF2-40B4-BE49-F238E27FC236}">
                  <a16:creationId xmlns:a16="http://schemas.microsoft.com/office/drawing/2014/main" id="{E9CAB4A8-DFDE-17AF-A691-344F582E31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6" y="1411"/>
              <a:ext cx="694" cy="410"/>
            </a:xfrm>
            <a:prstGeom prst="rect">
              <a:avLst/>
            </a:prstGeom>
            <a:noFill/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49019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8</a:t>
              </a: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34</a:t>
              </a:r>
              <a:r>
                <a:rPr kumimoji="0" lang="ru-RU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gauss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 </a:t>
              </a:r>
              <a:endParaRPr kumimoji="0" lang="ru-RU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graphicFrame>
          <p:nvGraphicFramePr>
            <p:cNvPr id="91183" name="Object 40">
              <a:extLst>
                <a:ext uri="{FF2B5EF4-FFF2-40B4-BE49-F238E27FC236}">
                  <a16:creationId xmlns:a16="http://schemas.microsoft.com/office/drawing/2014/main" id="{0C8D8522-24BE-A2C1-F748-EC56697DAA1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144" y="1659"/>
            <a:ext cx="530" cy="1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457200" imgH="139700" progId="Equation.DSMT4">
                    <p:embed/>
                  </p:oleObj>
                </mc:Choice>
                <mc:Fallback>
                  <p:oleObj name="Equation" r:id="rId5" imgW="457200" imgH="139700" progId="Equation.DSMT4">
                    <p:embed/>
                    <p:pic>
                      <p:nvPicPr>
                        <p:cNvPr id="91183" name="Object 40">
                          <a:extLst>
                            <a:ext uri="{FF2B5EF4-FFF2-40B4-BE49-F238E27FC236}">
                              <a16:creationId xmlns:a16="http://schemas.microsoft.com/office/drawing/2014/main" id="{0C8D8522-24BE-A2C1-F748-EC56697DAA1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44" y="1659"/>
                          <a:ext cx="530" cy="1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0697" name="Group 41">
            <a:extLst>
              <a:ext uri="{FF2B5EF4-FFF2-40B4-BE49-F238E27FC236}">
                <a16:creationId xmlns:a16="http://schemas.microsoft.com/office/drawing/2014/main" id="{BDBC76D4-3E72-C9A7-5CD4-04F637627037}"/>
              </a:ext>
            </a:extLst>
          </p:cNvPr>
          <p:cNvGrpSpPr>
            <a:grpSpLocks/>
          </p:cNvGrpSpPr>
          <p:nvPr/>
        </p:nvGrpSpPr>
        <p:grpSpPr bwMode="auto">
          <a:xfrm>
            <a:off x="3551238" y="3508375"/>
            <a:ext cx="1101725" cy="1247775"/>
            <a:chOff x="1847" y="2210"/>
            <a:chExt cx="694" cy="786"/>
          </a:xfrm>
        </p:grpSpPr>
        <p:sp>
          <p:nvSpPr>
            <p:cNvPr id="91178" name="Line 42">
              <a:extLst>
                <a:ext uri="{FF2B5EF4-FFF2-40B4-BE49-F238E27FC236}">
                  <a16:creationId xmlns:a16="http://schemas.microsoft.com/office/drawing/2014/main" id="{BF8D4CA8-7155-ED49-ED0E-2419A0989A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00" y="2210"/>
              <a:ext cx="0" cy="3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91179" name="Text Box 43">
              <a:extLst>
                <a:ext uri="{FF2B5EF4-FFF2-40B4-BE49-F238E27FC236}">
                  <a16:creationId xmlns:a16="http://schemas.microsoft.com/office/drawing/2014/main" id="{62784D9A-66BA-2092-641A-E652822562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7" y="2586"/>
              <a:ext cx="694" cy="410"/>
            </a:xfrm>
            <a:prstGeom prst="rect">
              <a:avLst/>
            </a:prstGeom>
            <a:noFill/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49019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528</a:t>
              </a:r>
              <a:r>
                <a:rPr kumimoji="0" lang="ru-RU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gauss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 </a:t>
              </a:r>
              <a:endParaRPr kumimoji="0" lang="ru-RU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graphicFrame>
          <p:nvGraphicFramePr>
            <p:cNvPr id="91180" name="Object 44">
              <a:extLst>
                <a:ext uri="{FF2B5EF4-FFF2-40B4-BE49-F238E27FC236}">
                  <a16:creationId xmlns:a16="http://schemas.microsoft.com/office/drawing/2014/main" id="{35922502-0F50-5C31-4F79-6129D92DA48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924" y="2769"/>
            <a:ext cx="502" cy="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418918" imgH="177723" progId="Equation.DSMT4">
                    <p:embed/>
                  </p:oleObj>
                </mc:Choice>
                <mc:Fallback>
                  <p:oleObj name="Equation" r:id="rId7" imgW="418918" imgH="177723" progId="Equation.DSMT4">
                    <p:embed/>
                    <p:pic>
                      <p:nvPicPr>
                        <p:cNvPr id="91180" name="Object 44">
                          <a:extLst>
                            <a:ext uri="{FF2B5EF4-FFF2-40B4-BE49-F238E27FC236}">
                              <a16:creationId xmlns:a16="http://schemas.microsoft.com/office/drawing/2014/main" id="{35922502-0F50-5C31-4F79-6129D92DA48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4" y="2769"/>
                          <a:ext cx="502" cy="2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91176" name="Picture 46" descr="&#10;\lim_{k\to 0} \sigma_e = 4\pi a^2\;.&#10;">
            <a:extLst>
              <a:ext uri="{FF2B5EF4-FFF2-40B4-BE49-F238E27FC236}">
                <a16:creationId xmlns:a16="http://schemas.microsoft.com/office/drawing/2014/main" id="{091E089B-CBD0-B893-758D-0107CE9C8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530932"/>
            <a:ext cx="1547664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77" name="Rectangle 49">
            <a:extLst>
              <a:ext uri="{FF2B5EF4-FFF2-40B4-BE49-F238E27FC236}">
                <a16:creationId xmlns:a16="http://schemas.microsoft.com/office/drawing/2014/main" id="{BBF53671-0BE2-C021-99C2-31C64520C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" y="6113015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Varying mag. field</a:t>
            </a:r>
            <a:r>
              <a:rPr kumimoji="0" lang="ru-RU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one changes strength</a:t>
            </a:r>
            <a:r>
              <a:rPr kumimoji="0" lang="ru-RU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and sign of interact. 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of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atoms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262F6A-5776-E0FC-D345-536EFEBA9BA6}"/>
              </a:ext>
            </a:extLst>
          </p:cNvPr>
          <p:cNvSpPr txBox="1"/>
          <p:nvPr/>
        </p:nvSpPr>
        <p:spPr>
          <a:xfrm>
            <a:off x="246887" y="1046686"/>
            <a:ext cx="89406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nuclear matter strength of interaction is changed by varying 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n, 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D8EF9D-DF4F-1CFD-F65E-9B8F08711CC8}"/>
              </a:ext>
            </a:extLst>
          </p:cNvPr>
          <p:cNvSpPr txBox="1"/>
          <p:nvPr/>
        </p:nvSpPr>
        <p:spPr>
          <a:xfrm>
            <a:off x="4991100" y="8351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69266A-6898-9E0A-2879-3F333548B977}"/>
              </a:ext>
            </a:extLst>
          </p:cNvPr>
          <p:cNvSpPr txBox="1"/>
          <p:nvPr/>
        </p:nvSpPr>
        <p:spPr>
          <a:xfrm>
            <a:off x="707859" y="1479848"/>
            <a:ext cx="6457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</a:rPr>
              <a:t>Scattering length</a:t>
            </a:r>
            <a:r>
              <a:rPr lang="ru-RU" altLang="en-US" sz="24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chemeClr val="accent2"/>
                </a:solidFill>
                <a:latin typeface="Times New Roman" panose="02020603050405020304" pitchFamily="18" charset="0"/>
              </a:rPr>
              <a:t>a</a:t>
            </a:r>
            <a:r>
              <a:rPr lang="ru-RU" altLang="en-US" sz="2400" i="1" dirty="0">
                <a:solidFill>
                  <a:schemeClr val="accent2"/>
                </a:solidFill>
                <a:latin typeface="Times New Roman" panose="02020603050405020304" pitchFamily="18" charset="0"/>
              </a:rPr>
              <a:t>,</a:t>
            </a: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</a:rPr>
              <a:t> as function of magnetic field </a:t>
            </a:r>
            <a:r>
              <a:rPr lang="en-US" altLang="en-US" sz="2400" i="1" dirty="0">
                <a:solidFill>
                  <a:schemeClr val="accent2"/>
                </a:solidFill>
                <a:latin typeface="Times New Roman" panose="02020603050405020304" pitchFamily="18" charset="0"/>
              </a:rPr>
              <a:t>B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75F6E4-FB4B-84DF-B73B-4452AD1B2216}"/>
              </a:ext>
            </a:extLst>
          </p:cNvPr>
          <p:cNvSpPr txBox="1"/>
          <p:nvPr/>
        </p:nvSpPr>
        <p:spPr>
          <a:xfrm>
            <a:off x="-28501" y="664130"/>
            <a:ext cx="92160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</a:rPr>
              <a:t>as in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nucl</a:t>
            </a: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</a:rPr>
              <a:t>. systems: 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e</a:t>
            </a:r>
            <a:r>
              <a:rPr lang="en-US" sz="2400" dirty="0">
                <a:solidFill>
                  <a:schemeClr val="tx1"/>
                </a:solidFill>
              </a:rPr>
              <a:t>lliptic flow, </a:t>
            </a:r>
            <a:r>
              <a:rPr lang="en-US" sz="2400" dirty="0" err="1">
                <a:solidFill>
                  <a:schemeClr val="tx1"/>
                </a:solidFill>
              </a:rPr>
              <a:t>superfl</a:t>
            </a:r>
            <a:r>
              <a:rPr lang="en-US" sz="2400" dirty="0">
                <a:solidFill>
                  <a:schemeClr val="tx1"/>
                </a:solidFill>
              </a:rPr>
              <a:t>.,vortex structures,  viscosity</a:t>
            </a:r>
            <a:endParaRPr lang="en-US" sz="2400" dirty="0"/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>
            <a:extLst>
              <a:ext uri="{FF2B5EF4-FFF2-40B4-BE49-F238E27FC236}">
                <a16:creationId xmlns:a16="http://schemas.microsoft.com/office/drawing/2014/main" id="{6391CF72-9391-CD73-C31B-AC799192C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48" y="812800"/>
            <a:ext cx="4772025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4">
            <a:extLst>
              <a:ext uri="{FF2B5EF4-FFF2-40B4-BE49-F238E27FC236}">
                <a16:creationId xmlns:a16="http://schemas.microsoft.com/office/drawing/2014/main" id="{7F5EE4EC-6599-D101-E469-A5DE8F69B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7625"/>
            <a:ext cx="7443788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6">
            <a:extLst>
              <a:ext uri="{FF2B5EF4-FFF2-40B4-BE49-F238E27FC236}">
                <a16:creationId xmlns:a16="http://schemas.microsoft.com/office/drawing/2014/main" id="{8BCCFEE5-55BB-AC4A-AEE1-3A6BB5C99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63" y="633413"/>
            <a:ext cx="2590800" cy="357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Box 11">
            <a:extLst>
              <a:ext uri="{FF2B5EF4-FFF2-40B4-BE49-F238E27FC236}">
                <a16:creationId xmlns:a16="http://schemas.microsoft.com/office/drawing/2014/main" id="{2CEE9E2E-CBA9-4FC6-8B80-9738321CE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6738" y="1050925"/>
            <a:ext cx="4572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i="1"/>
              <a:t>Phys.Rev.A</a:t>
            </a:r>
            <a:r>
              <a:rPr lang="en-US" altLang="en-US" sz="1600"/>
              <a:t> 87 (2013) 2, 021604</a:t>
            </a:r>
          </a:p>
        </p:txBody>
      </p:sp>
      <p:pic>
        <p:nvPicPr>
          <p:cNvPr id="31750" name="Picture 10">
            <a:extLst>
              <a:ext uri="{FF2B5EF4-FFF2-40B4-BE49-F238E27FC236}">
                <a16:creationId xmlns:a16="http://schemas.microsoft.com/office/drawing/2014/main" id="{4EAA8078-90C9-E2CF-C3DB-2E4DE912E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963" y="3686175"/>
            <a:ext cx="3394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13">
            <a:extLst>
              <a:ext uri="{FF2B5EF4-FFF2-40B4-BE49-F238E27FC236}">
                <a16:creationId xmlns:a16="http://schemas.microsoft.com/office/drawing/2014/main" id="{1CEF9AAB-E6EB-8D6E-8198-DF3F3CB27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938" y="5164138"/>
            <a:ext cx="4206875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TextBox 14">
            <a:extLst>
              <a:ext uri="{FF2B5EF4-FFF2-40B4-BE49-F238E27FC236}">
                <a16:creationId xmlns:a16="http://schemas.microsoft.com/office/drawing/2014/main" id="{8D00D9E1-30D0-9F20-877F-39CA37874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0685" y="4765258"/>
            <a:ext cx="43828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FF0000"/>
                </a:solidFill>
              </a:rPr>
              <a:t>analog of tensor forces, p-wave </a:t>
            </a:r>
            <a:r>
              <a:rPr lang="el-GR" altLang="en-US" sz="1600" b="1" dirty="0">
                <a:solidFill>
                  <a:srgbClr val="FF0000"/>
                </a:solidFill>
              </a:rPr>
              <a:t>π</a:t>
            </a:r>
            <a:r>
              <a:rPr lang="en-US" altLang="en-US" sz="1600" b="1" dirty="0">
                <a:solidFill>
                  <a:srgbClr val="FF0000"/>
                </a:solidFill>
              </a:rPr>
              <a:t>NN inter. </a:t>
            </a:r>
          </a:p>
        </p:txBody>
      </p:sp>
      <p:sp>
        <p:nvSpPr>
          <p:cNvPr id="31753" name="TextBox 18">
            <a:extLst>
              <a:ext uri="{FF2B5EF4-FFF2-40B4-BE49-F238E27FC236}">
                <a16:creationId xmlns:a16="http://schemas.microsoft.com/office/drawing/2014/main" id="{2ADC1B1E-C28C-E492-491C-1EFC33EA2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6186488"/>
            <a:ext cx="27574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0000"/>
                </a:solidFill>
              </a:rPr>
              <a:t>analog of NN correlations </a:t>
            </a:r>
          </a:p>
        </p:txBody>
      </p:sp>
      <p:pic>
        <p:nvPicPr>
          <p:cNvPr id="31754" name="Picture 2">
            <a:extLst>
              <a:ext uri="{FF2B5EF4-FFF2-40B4-BE49-F238E27FC236}">
                <a16:creationId xmlns:a16="http://schemas.microsoft.com/office/drawing/2014/main" id="{1A4DC948-4826-3EA2-93F6-74E2958FC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956300"/>
            <a:ext cx="532765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2">
            <a:extLst>
              <a:ext uri="{FF2B5EF4-FFF2-40B4-BE49-F238E27FC236}">
                <a16:creationId xmlns:a16="http://schemas.microsoft.com/office/drawing/2014/main" id="{DE9AD2E4-8EB8-567E-FF58-2C4D25DA3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6261100"/>
            <a:ext cx="54895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6" name="Rectangle 9">
            <a:extLst>
              <a:ext uri="{FF2B5EF4-FFF2-40B4-BE49-F238E27FC236}">
                <a16:creationId xmlns:a16="http://schemas.microsoft.com/office/drawing/2014/main" id="{E7E48015-F6BE-8B82-5571-EDA6BCA2C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8763" y="333375"/>
            <a:ext cx="5253037" cy="417513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0000"/>
              </a:solidFill>
            </a:endParaRPr>
          </a:p>
        </p:txBody>
      </p:sp>
      <p:sp>
        <p:nvSpPr>
          <p:cNvPr id="31757" name="Rectangle 9">
            <a:extLst>
              <a:ext uri="{FF2B5EF4-FFF2-40B4-BE49-F238E27FC236}">
                <a16:creationId xmlns:a16="http://schemas.microsoft.com/office/drawing/2014/main" id="{E94DF4B6-1384-4FAD-E6A5-5E3A8EC58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0975" y="5137150"/>
            <a:ext cx="2490788" cy="588963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0000"/>
              </a:solidFill>
            </a:endParaRPr>
          </a:p>
        </p:txBody>
      </p:sp>
      <p:sp>
        <p:nvSpPr>
          <p:cNvPr id="31758" name="Rectangle 9">
            <a:extLst>
              <a:ext uri="{FF2B5EF4-FFF2-40B4-BE49-F238E27FC236}">
                <a16:creationId xmlns:a16="http://schemas.microsoft.com/office/drawing/2014/main" id="{0538D85C-0959-F825-E523-CDEE4BC01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038" y="5911850"/>
            <a:ext cx="5489575" cy="590550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0000"/>
              </a:solidFill>
            </a:endParaRPr>
          </a:p>
        </p:txBody>
      </p:sp>
      <p:pic>
        <p:nvPicPr>
          <p:cNvPr id="31759" name="Picture 2">
            <a:extLst>
              <a:ext uri="{FF2B5EF4-FFF2-40B4-BE49-F238E27FC236}">
                <a16:creationId xmlns:a16="http://schemas.microsoft.com/office/drawing/2014/main" id="{B86A6A77-2104-C822-2964-DFD79E8DD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051300"/>
            <a:ext cx="2627312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0" name="Picture 2">
            <a:extLst>
              <a:ext uri="{FF2B5EF4-FFF2-40B4-BE49-F238E27FC236}">
                <a16:creationId xmlns:a16="http://schemas.microsoft.com/office/drawing/2014/main" id="{5B031475-D8B2-74F1-033F-8453255BA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788" y="1538288"/>
            <a:ext cx="270827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1" name="Picture 2">
            <a:extLst>
              <a:ext uri="{FF2B5EF4-FFF2-40B4-BE49-F238E27FC236}">
                <a16:creationId xmlns:a16="http://schemas.microsoft.com/office/drawing/2014/main" id="{DB908976-7372-6785-4C09-0A4EEC31D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6542088"/>
            <a:ext cx="4111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2" name="Picture 4">
            <a:extLst>
              <a:ext uri="{FF2B5EF4-FFF2-40B4-BE49-F238E27FC236}">
                <a16:creationId xmlns:a16="http://schemas.microsoft.com/office/drawing/2014/main" id="{AA24D473-4F41-18DA-98AC-3F662453E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6510338"/>
            <a:ext cx="3738562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3" name="TextBox 5">
            <a:extLst>
              <a:ext uri="{FF2B5EF4-FFF2-40B4-BE49-F238E27FC236}">
                <a16:creationId xmlns:a16="http://schemas.microsoft.com/office/drawing/2014/main" id="{9E7D060F-74FD-61F2-89CC-86F9AC548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938" y="6519863"/>
            <a:ext cx="12979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/>
              <a:t>Similarly, for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6B3AE90-DFAA-1BAD-BC3D-5FFDABF0A06E}"/>
              </a:ext>
            </a:extLst>
          </p:cNvPr>
          <p:cNvSpPr txBox="1"/>
          <p:nvPr/>
        </p:nvSpPr>
        <p:spPr>
          <a:xfrm>
            <a:off x="192853" y="3320916"/>
            <a:ext cx="806489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2060"/>
                </a:solidFill>
              </a:rPr>
              <a:t>!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Rich theory permitting </a:t>
            </a:r>
            <a:r>
              <a:rPr lang="en-US" sz="2400" b="1" dirty="0">
                <a:solidFill>
                  <a:srgbClr val="002060"/>
                </a:solidFill>
              </a:rPr>
              <a:t>strong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in-medium effects and still poor their experimental manifestations  in HIC. More trick measurements are required.</a:t>
            </a:r>
            <a:endParaRPr lang="en-US" sz="2400" b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! Description of strongly interacting matter in nuclei, compact stars, HIC requires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interdisciplinary efforts.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AF4D09-0AA0-B7A2-DEFA-7B08FE0B5FC9}"/>
              </a:ext>
            </a:extLst>
          </p:cNvPr>
          <p:cNvSpPr txBox="1"/>
          <p:nvPr/>
        </p:nvSpPr>
        <p:spPr>
          <a:xfrm>
            <a:off x="3059832" y="980728"/>
            <a:ext cx="1858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Conclusion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754B78-35DC-B5A7-8D6F-8F3DCA1478FE}"/>
              </a:ext>
            </a:extLst>
          </p:cNvPr>
          <p:cNvSpPr txBox="1"/>
          <p:nvPr/>
        </p:nvSpPr>
        <p:spPr>
          <a:xfrm>
            <a:off x="179512" y="1982813"/>
            <a:ext cx="80782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In-medium effects, shear and bulk viscosity, anomalies in  fluctuations</a:t>
            </a:r>
          </a:p>
        </p:txBody>
      </p:sp>
    </p:spTree>
    <p:extLst>
      <p:ext uri="{BB962C8B-B14F-4D97-AF65-F5344CB8AC3E}">
        <p14:creationId xmlns:p14="http://schemas.microsoft.com/office/powerpoint/2010/main" val="38785337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37490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31135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5B5305-8EC4-E72F-D69C-FFE607EBFAAC}"/>
              </a:ext>
            </a:extLst>
          </p:cNvPr>
          <p:cNvSpPr txBox="1"/>
          <p:nvPr/>
        </p:nvSpPr>
        <p:spPr>
          <a:xfrm>
            <a:off x="-38397" y="127015"/>
            <a:ext cx="9220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Hadron porridge  at T ~m</a:t>
            </a:r>
            <a:r>
              <a:rPr lang="el-GR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/>
              <a:t>and low baryon chemical potential </a:t>
            </a:r>
            <a:r>
              <a:rPr lang="en-US" sz="2000" dirty="0">
                <a:solidFill>
                  <a:schemeClr val="tx1"/>
                </a:solidFill>
              </a:rPr>
              <a:t>(LHC cond.)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964D1B-936D-2A65-AD8C-E49BDB8AF346}"/>
              </a:ext>
            </a:extLst>
          </p:cNvPr>
          <p:cNvSpPr txBox="1"/>
          <p:nvPr/>
        </p:nvSpPr>
        <p:spPr>
          <a:xfrm>
            <a:off x="445368" y="1346444"/>
            <a:ext cx="4893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Baryons  (N,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are </a:t>
            </a:r>
            <a:r>
              <a:rPr lang="en-US" dirty="0">
                <a:solidFill>
                  <a:schemeClr val="tx1"/>
                </a:solidFill>
              </a:rPr>
              <a:t>heavy,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en-US" dirty="0">
                <a:solidFill>
                  <a:schemeClr val="tx1"/>
                </a:solidFill>
              </a:rPr>
              <a:t>, K, </a:t>
            </a:r>
            <a:r>
              <a:rPr lang="el-G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dirty="0">
                <a:solidFill>
                  <a:schemeClr val="tx1"/>
                </a:solidFill>
              </a:rPr>
              <a:t> are light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E707C91B-37BC-738A-DA1B-8FF31F024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53" y="2060455"/>
            <a:ext cx="7979054" cy="594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3072652B-2818-F4E8-D624-30442D8AF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95" y="2689222"/>
            <a:ext cx="66103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F3C6CCA4-0857-5030-E017-53199D6C0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08" y="3147503"/>
            <a:ext cx="1594196" cy="54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6">
            <a:extLst>
              <a:ext uri="{FF2B5EF4-FFF2-40B4-BE49-F238E27FC236}">
                <a16:creationId xmlns:a16="http://schemas.microsoft.com/office/drawing/2014/main" id="{A41B7FA2-AE03-C08F-1B1E-3588B7B78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7704" y="3417558"/>
            <a:ext cx="704180" cy="205880"/>
          </a:xfrm>
          <a:prstGeom prst="rightArrow">
            <a:avLst>
              <a:gd name="adj1" fmla="val 50000"/>
              <a:gd name="adj2" fmla="val 1130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64D2577-F008-1BD9-52A3-6CAC133E90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2032" y="3230766"/>
            <a:ext cx="1249481" cy="591859"/>
          </a:xfrm>
          <a:prstGeom prst="rect">
            <a:avLst/>
          </a:prstGeom>
        </p:spPr>
      </p:pic>
      <p:pic>
        <p:nvPicPr>
          <p:cNvPr id="14" name="Picture 12">
            <a:extLst>
              <a:ext uri="{FF2B5EF4-FFF2-40B4-BE49-F238E27FC236}">
                <a16:creationId xmlns:a16="http://schemas.microsoft.com/office/drawing/2014/main" id="{850B1D86-CA6A-0D33-E5ED-FE83DB9F2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020" y="3068605"/>
            <a:ext cx="2756163" cy="82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FE7EBBC-D47E-E717-9AF8-BF1ED9A0A1D5}"/>
              </a:ext>
            </a:extLst>
          </p:cNvPr>
          <p:cNvSpPr txBox="1"/>
          <p:nvPr/>
        </p:nvSpPr>
        <p:spPr>
          <a:xfrm>
            <a:off x="7524960" y="826839"/>
            <a:ext cx="12389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DV NPA2004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E00A04-7247-6A0D-71FC-674787115702}"/>
              </a:ext>
            </a:extLst>
          </p:cNvPr>
          <p:cNvSpPr txBox="1"/>
          <p:nvPr/>
        </p:nvSpPr>
        <p:spPr>
          <a:xfrm>
            <a:off x="-30418" y="5935895"/>
            <a:ext cx="87854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Off-pole solution: </a:t>
            </a:r>
            <a:r>
              <a:rPr lang="en-US" dirty="0">
                <a:solidFill>
                  <a:schemeClr val="tx1"/>
                </a:solidFill>
              </a:rPr>
              <a:t>for T&gt;T</a:t>
            </a:r>
            <a:r>
              <a:rPr lang="en-US" baseline="-25000" dirty="0">
                <a:solidFill>
                  <a:schemeClr val="tx1"/>
                </a:solidFill>
              </a:rPr>
              <a:t>bl</a:t>
            </a:r>
            <a:r>
              <a:rPr lang="en-US" dirty="0">
                <a:solidFill>
                  <a:schemeClr val="tx1"/>
                </a:solidFill>
              </a:rPr>
              <a:t>~ m</a:t>
            </a:r>
            <a:r>
              <a:rPr lang="el-GR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en-US" dirty="0">
                <a:solidFill>
                  <a:schemeClr val="tx1"/>
                </a:solidFill>
              </a:rPr>
              <a:t> baryon blurs (not quasiparticles, not resonances)+ </a:t>
            </a:r>
          </a:p>
          <a:p>
            <a:r>
              <a:rPr lang="en-US" dirty="0">
                <a:solidFill>
                  <a:schemeClr val="tx1"/>
                </a:solidFill>
              </a:rPr>
              <a:t>pion hot Bose condensate at  k=0 or even for k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≠0 due to p-wave coupling.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HQ crossover continuity</a:t>
            </a:r>
            <a:endParaRPr lang="en-US" b="1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6661477-EAA0-9E4A-9E6F-F42C845714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44" y="4006124"/>
            <a:ext cx="9041912" cy="19297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BBCEE8-40B8-586E-637D-8B4B24506F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8995" y="487965"/>
            <a:ext cx="5795493" cy="8242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FB1E2F5-04A7-77C8-94DF-D27F14BD0CFE}"/>
              </a:ext>
            </a:extLst>
          </p:cNvPr>
          <p:cNvSpPr txBox="1"/>
          <p:nvPr/>
        </p:nvSpPr>
        <p:spPr>
          <a:xfrm>
            <a:off x="6135302" y="801171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32DE21-EE19-C560-6E21-C771A09E3D07}"/>
              </a:ext>
            </a:extLst>
          </p:cNvPr>
          <p:cNvSpPr txBox="1"/>
          <p:nvPr/>
        </p:nvSpPr>
        <p:spPr>
          <a:xfrm>
            <a:off x="3051922" y="4338492"/>
            <a:ext cx="6186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 for electron-phonon interaction in doped </a:t>
            </a:r>
          </a:p>
          <a:p>
            <a:r>
              <a:rPr lang="en-US" dirty="0"/>
              <a:t>semiconductors: electrons-baryons, phonons-light bosons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97C7B3-696B-A63F-AAE4-388AC55543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4064" y="1329758"/>
            <a:ext cx="2947848" cy="624816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263FC92-C1CA-CC73-F9D0-E3BA660D526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29514" y="5007472"/>
            <a:ext cx="2534373" cy="86321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30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3E5FFA-4CEF-1F7B-31C7-4391BFC4694D}"/>
              </a:ext>
            </a:extLst>
          </p:cNvPr>
          <p:cNvSpPr txBox="1"/>
          <p:nvPr/>
        </p:nvSpPr>
        <p:spPr>
          <a:xfrm>
            <a:off x="0" y="1724592"/>
            <a:ext cx="6250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Multiple scattering of N on soft </a:t>
            </a:r>
            <a:r>
              <a:rPr lang="en-US" dirty="0" err="1"/>
              <a:t>pions</a:t>
            </a:r>
            <a:r>
              <a:rPr lang="en-US" dirty="0"/>
              <a:t> as on static impurities </a:t>
            </a:r>
          </a:p>
        </p:txBody>
      </p:sp>
    </p:spTree>
    <p:extLst>
      <p:ext uri="{BB962C8B-B14F-4D97-AF65-F5344CB8AC3E}">
        <p14:creationId xmlns:p14="http://schemas.microsoft.com/office/powerpoint/2010/main" val="23402629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6" name="Picture 2">
            <a:extLst>
              <a:ext uri="{FF2B5EF4-FFF2-40B4-BE49-F238E27FC236}">
                <a16:creationId xmlns:a16="http://schemas.microsoft.com/office/drawing/2014/main" id="{B218B996-C393-49FF-89DE-3D993A9989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9200" y="855675"/>
            <a:ext cx="5663236" cy="3260528"/>
          </a:xfrm>
        </p:spPr>
      </p:pic>
      <p:sp>
        <p:nvSpPr>
          <p:cNvPr id="235524" name="TextBox 3">
            <a:extLst>
              <a:ext uri="{FF2B5EF4-FFF2-40B4-BE49-F238E27FC236}">
                <a16:creationId xmlns:a16="http://schemas.microsoft.com/office/drawing/2014/main" id="{42D9D392-6556-4842-9440-1692AEC07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1564" y="4081472"/>
            <a:ext cx="9144000" cy="2534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Pseudo-scalar  light </a:t>
            </a:r>
            <a:r>
              <a:rPr kumimoji="0" lang="el-GR" altLang="ru-RU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π</a:t>
            </a:r>
            <a:r>
              <a:rPr kumimoji="0" lang="en-US" altLang="ru-RU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(140 MeV)  is responsible for  long-distance tail of NN interaction, </a:t>
            </a:r>
            <a:r>
              <a:rPr kumimoji="0" lang="en-US" altLang="ru-RU" sz="28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scalar </a:t>
            </a:r>
            <a:r>
              <a:rPr kumimoji="0" lang="el-GR" altLang="ru-RU" sz="28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σ</a:t>
            </a:r>
            <a:r>
              <a:rPr kumimoji="0" lang="en-US" altLang="ru-RU" sz="28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(≈600MeV) </a:t>
            </a:r>
            <a:r>
              <a:rPr lang="en-US" altLang="ru-RU" sz="2800" b="1" baseline="30000" dirty="0">
                <a:solidFill>
                  <a:srgbClr val="FF0000"/>
                </a:solidFill>
              </a:rPr>
              <a:t>-</a:t>
            </a:r>
            <a:r>
              <a:rPr kumimoji="0" lang="en-US" altLang="ru-RU" sz="28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middle-distance NN attraction</a:t>
            </a:r>
            <a:r>
              <a:rPr kumimoji="0" lang="en-US" altLang="ru-RU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vector </a:t>
            </a:r>
            <a:r>
              <a:rPr kumimoji="0" lang="el-GR" altLang="ru-RU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ω</a:t>
            </a:r>
            <a:r>
              <a:rPr kumimoji="0" lang="en-US" altLang="ru-RU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(780 MeV) ) </a:t>
            </a:r>
            <a:r>
              <a:rPr lang="en-US" altLang="ru-RU" sz="2800" b="1" baseline="30000" dirty="0">
                <a:solidFill>
                  <a:srgbClr val="00B0F0"/>
                </a:solidFill>
              </a:rPr>
              <a:t>-</a:t>
            </a:r>
            <a:r>
              <a:rPr kumimoji="0" lang="en-US" altLang="ru-RU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short-range NN repulsion, </a:t>
            </a:r>
            <a:r>
              <a:rPr kumimoji="0" lang="en-US" altLang="ru-RU" sz="28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iso-vector-vector  </a:t>
            </a:r>
            <a:r>
              <a:rPr kumimoji="0" lang="el-GR" altLang="ru-RU" sz="28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ρ</a:t>
            </a:r>
            <a:r>
              <a:rPr kumimoji="0" lang="en-US" altLang="ru-RU" sz="28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(775) </a:t>
            </a:r>
            <a:r>
              <a:rPr lang="en-US" altLang="ru-RU" sz="2800" b="1" baseline="30000" dirty="0">
                <a:solidFill>
                  <a:srgbClr val="FF0000"/>
                </a:solidFill>
              </a:rPr>
              <a:t>-</a:t>
            </a:r>
            <a:r>
              <a:rPr kumimoji="0" lang="en-US" altLang="ru-RU" sz="28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symmetry energy</a:t>
            </a:r>
            <a:r>
              <a:rPr kumimoji="0" lang="en-US" altLang="ru-RU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pseudo-scalar K(494 MeV) and</a:t>
            </a:r>
            <a:r>
              <a:rPr kumimoji="0" lang="en-US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altLang="ru-RU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vector </a:t>
            </a:r>
            <a:r>
              <a:rPr kumimoji="0" lang="el-GR" altLang="ru-RU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φ</a:t>
            </a:r>
            <a:r>
              <a:rPr kumimoji="0" lang="en-US" altLang="ru-RU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(1019) </a:t>
            </a:r>
            <a:r>
              <a:rPr kumimoji="0" lang="en-US" altLang="ru-RU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exchange of strangeness</a:t>
            </a:r>
            <a:r>
              <a:rPr kumimoji="0" lang="en-US" altLang="ru-RU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</a:t>
            </a:r>
            <a:r>
              <a:rPr kumimoji="0" lang="en-US" altLang="ru-RU" sz="2800" b="0" i="0" u="none" strike="noStrike" kern="1200" cap="none" spc="0" normalizeH="0" baseline="3000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For </a:t>
            </a:r>
            <a:r>
              <a:rPr kumimoji="0" lang="el-GR" altLang="ru-RU" sz="2800" b="0" i="0" u="none" strike="noStrike" kern="1200" cap="none" spc="0" normalizeH="0" baseline="3000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σ</a:t>
            </a:r>
            <a:r>
              <a:rPr kumimoji="0" lang="en-US" altLang="ru-RU" sz="2800" b="0" i="0" u="none" strike="noStrike" kern="1200" cap="none" spc="0" normalizeH="0" baseline="3000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</a:t>
            </a:r>
            <a:r>
              <a:rPr kumimoji="0" lang="el-GR" altLang="ru-RU" sz="2800" b="0" i="0" u="none" strike="noStrike" kern="1200" cap="none" spc="0" normalizeH="0" baseline="3000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ω</a:t>
            </a:r>
            <a:r>
              <a:rPr kumimoji="0" lang="en-US" altLang="ru-RU" sz="2800" b="0" i="0" u="none" strike="noStrike" kern="1200" cap="none" spc="0" normalizeH="0" baseline="3000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</a:t>
            </a:r>
            <a:r>
              <a:rPr kumimoji="0" lang="el-GR" altLang="ru-RU" sz="2800" b="0" i="0" u="none" strike="noStrike" kern="1200" cap="none" spc="0" normalizeH="0" baseline="3000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ρ</a:t>
            </a:r>
            <a:r>
              <a:rPr kumimoji="0" lang="en-US" altLang="ru-RU" sz="2800" b="0" i="0" u="none" strike="noStrike" kern="1200" cap="none" spc="0" normalizeH="0" baseline="3000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</a:t>
            </a:r>
            <a:r>
              <a:rPr kumimoji="0" lang="el-GR" altLang="ru-RU" sz="2800" b="0" i="0" u="none" strike="noStrike" kern="1200" cap="none" spc="0" normalizeH="0" baseline="3000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φ</a:t>
            </a:r>
            <a:r>
              <a:rPr kumimoji="0" lang="en-US" altLang="ru-RU" sz="2800" b="0" i="0" u="none" strike="noStrike" kern="1200" cap="none" spc="0" normalizeH="0" baseline="3000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there exist </a:t>
            </a:r>
            <a:r>
              <a:rPr kumimoji="0" lang="en-US" altLang="ru-RU" sz="2800" b="1" i="0" u="none" strike="noStrike" kern="1200" cap="none" spc="0" normalizeH="0" baseline="3000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static mean-field (classical) solutions of Lagrange </a:t>
            </a:r>
            <a:r>
              <a:rPr kumimoji="0" lang="en-US" altLang="ru-RU" sz="2800" b="1" i="0" u="none" strike="noStrike" kern="1200" cap="none" spc="0" normalizeH="0" baseline="30000" noProof="0" dirty="0" err="1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eqs</a:t>
            </a:r>
            <a:r>
              <a:rPr kumimoji="0" lang="en-US" altLang="ru-RU" sz="2800" b="1" i="0" u="none" strike="noStrike" kern="1200" cap="none" spc="0" normalizeH="0" baseline="3000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 for all n, </a:t>
            </a:r>
            <a:r>
              <a:rPr kumimoji="0" lang="el-GR" altLang="ru-RU" sz="2800" b="1" i="0" u="none" strike="noStrike" kern="1200" cap="none" spc="0" normalizeH="0" baseline="3000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σ</a:t>
            </a:r>
            <a:r>
              <a:rPr kumimoji="0" lang="en-US" altLang="ru-RU" sz="2800" b="1" i="0" u="none" strike="noStrike" kern="1200" cap="none" spc="0" normalizeH="0" baseline="3000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=</a:t>
            </a:r>
            <a:r>
              <a:rPr kumimoji="0" lang="el-GR" altLang="ru-RU" sz="2800" b="1" i="0" u="none" strike="noStrike" kern="1200" cap="none" spc="0" normalizeH="0" baseline="3000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σ</a:t>
            </a:r>
            <a:r>
              <a:rPr kumimoji="0" lang="en-US" altLang="ru-RU" sz="2000" b="1" i="0" u="none" strike="noStrike" kern="1200" cap="none" spc="0" normalizeH="0" baseline="-2500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</a:t>
            </a:r>
            <a:r>
              <a:rPr kumimoji="0" lang="en-US" altLang="ru-RU" sz="2800" b="1" i="0" u="none" strike="noStrike" kern="1200" cap="none" spc="0" normalizeH="0" baseline="3000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+</a:t>
            </a:r>
            <a:r>
              <a:rPr kumimoji="0" lang="el-GR" altLang="ru-RU" sz="2800" b="1" i="0" u="none" strike="noStrike" kern="1200" cap="none" spc="0" normalizeH="0" baseline="3000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σ</a:t>
            </a:r>
            <a:r>
              <a:rPr kumimoji="0" lang="en-US" altLang="ru-RU" sz="2800" b="1" i="0" u="none" strike="noStrike" kern="1200" cap="none" spc="0" normalizeH="0" baseline="3000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’, </a:t>
            </a:r>
            <a:r>
              <a:rPr kumimoji="0" lang="el-GR" altLang="ru-RU" sz="2800" b="1" i="0" u="none" strike="noStrike" kern="1200" cap="none" spc="0" normalizeH="0" baseline="3000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σ</a:t>
            </a:r>
            <a:r>
              <a:rPr kumimoji="0" lang="en-US" altLang="ru-RU" sz="2800" b="1" i="0" u="none" strike="noStrike" kern="1200" cap="none" spc="0" normalizeH="0" baseline="3000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’-new meson excitations,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2800" b="1" i="0" u="none" strike="noStrike" kern="1200" cap="none" spc="0" normalizeH="0" baseline="30000" noProof="0" dirty="0">
              <a:ln>
                <a:noFill/>
              </a:ln>
              <a:solidFill>
                <a:srgbClr val="2D2D8A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altLang="ru-RU" sz="2800" b="1" baseline="30000" dirty="0">
                <a:solidFill>
                  <a:srgbClr val="2D2D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en-US" altLang="ru-RU" sz="2800" b="1" baseline="30000" dirty="0">
                <a:solidFill>
                  <a:srgbClr val="2D2D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and K- c</a:t>
            </a:r>
            <a:r>
              <a:rPr lang="en-US" altLang="ru-RU" sz="2800" b="1" baseline="30000" dirty="0">
                <a:solidFill>
                  <a:srgbClr val="2D2D8A"/>
                </a:solidFill>
              </a:rPr>
              <a:t>ondensates </a:t>
            </a:r>
            <a:r>
              <a:rPr lang="en-US" altLang="ru-RU" sz="2800" b="1" baseline="30000" dirty="0" err="1">
                <a:solidFill>
                  <a:srgbClr val="2D2D8A"/>
                </a:solidFill>
              </a:rPr>
              <a:t>m.b</a:t>
            </a:r>
            <a:r>
              <a:rPr lang="en-US" altLang="ru-RU" sz="2800" b="1" baseline="30000" dirty="0">
                <a:solidFill>
                  <a:srgbClr val="2D2D8A"/>
                </a:solidFill>
              </a:rPr>
              <a:t>. appear in dense nuclear  matter at n&gt;</a:t>
            </a:r>
            <a:r>
              <a:rPr lang="en-US" altLang="ru-RU" sz="2800" b="1" baseline="30000" dirty="0" err="1">
                <a:solidFill>
                  <a:srgbClr val="2D2D8A"/>
                </a:solidFill>
              </a:rPr>
              <a:t>n</a:t>
            </a:r>
            <a:r>
              <a:rPr lang="en-US" altLang="ru-RU" sz="2000" b="1" baseline="-25000" dirty="0" err="1">
                <a:solidFill>
                  <a:srgbClr val="2D2D8A"/>
                </a:solidFill>
              </a:rPr>
              <a:t>c</a:t>
            </a:r>
            <a:r>
              <a:rPr lang="en-US" altLang="ru-RU" sz="2800" b="1" baseline="30000" dirty="0">
                <a:solidFill>
                  <a:srgbClr val="2D2D8A"/>
                </a:solidFill>
              </a:rPr>
              <a:t>(1.5-4)n</a:t>
            </a:r>
            <a:r>
              <a:rPr lang="en-US" altLang="ru-RU" sz="2800" b="1" baseline="-25000" dirty="0">
                <a:solidFill>
                  <a:srgbClr val="2D2D8A"/>
                </a:solidFill>
              </a:rPr>
              <a:t>0</a:t>
            </a:r>
            <a:r>
              <a:rPr lang="en-US" altLang="ru-RU" sz="2800" b="1" baseline="30000" dirty="0">
                <a:solidFill>
                  <a:srgbClr val="2D2D8A"/>
                </a:solidFill>
              </a:rPr>
              <a:t> </a:t>
            </a:r>
            <a:r>
              <a:rPr lang="en-US" altLang="ru-RU" sz="2800" b="1" baseline="30000" dirty="0">
                <a:solidFill>
                  <a:srgbClr val="FF0000"/>
                </a:solidFill>
              </a:rPr>
              <a:t>?</a:t>
            </a:r>
            <a:endParaRPr kumimoji="0" lang="ru-RU" altLang="ru-RU" sz="2800" b="0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0948" name="Прямоугольник 1">
            <a:extLst>
              <a:ext uri="{FF2B5EF4-FFF2-40B4-BE49-F238E27FC236}">
                <a16:creationId xmlns:a16="http://schemas.microsoft.com/office/drawing/2014/main" id="{958C5F49-7185-4122-AF3A-F67897800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126078"/>
            <a:ext cx="9036496" cy="91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4000" b="1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Triple role of mesons: </a:t>
            </a:r>
            <a:r>
              <a:rPr kumimoji="0" lang="en-US" altLang="ru-RU" sz="4000" b="0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collective excitations,  mediators of </a:t>
            </a:r>
            <a:r>
              <a:rPr kumimoji="0" lang="en-US" altLang="ru-RU" sz="40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baryon-baryon</a:t>
            </a:r>
            <a:r>
              <a:rPr kumimoji="0" lang="en-US" altLang="ru-RU" sz="4000" b="0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interact. and condensates of classical fields</a:t>
            </a:r>
            <a:endParaRPr kumimoji="0" lang="ru-RU" altLang="ru-RU" sz="4000" b="0" i="0" u="none" strike="noStrike" kern="1200" cap="none" spc="0" normalizeH="0" baseline="300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FB31ED-87B9-267B-DA22-8341FAC78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19" y="855675"/>
            <a:ext cx="3296481" cy="12287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2EFA52-B40B-B205-C740-3473C8943A21}"/>
              </a:ext>
            </a:extLst>
          </p:cNvPr>
          <p:cNvSpPr txBox="1"/>
          <p:nvPr/>
        </p:nvSpPr>
        <p:spPr>
          <a:xfrm>
            <a:off x="86847" y="2353574"/>
            <a:ext cx="33682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ru-RU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Particle excitations radiate from matter to vac.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215080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8" name="Picture 3">
            <a:extLst>
              <a:ext uri="{FF2B5EF4-FFF2-40B4-BE49-F238E27FC236}">
                <a16:creationId xmlns:a16="http://schemas.microsoft.com/office/drawing/2014/main" id="{B1529AC5-DAB1-6635-12DD-B85E8CB20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481" y="740807"/>
            <a:ext cx="3735387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4020" name="TextBox 3">
            <a:extLst>
              <a:ext uri="{FF2B5EF4-FFF2-40B4-BE49-F238E27FC236}">
                <a16:creationId xmlns:a16="http://schemas.microsoft.com/office/drawing/2014/main" id="{F3C2A5BA-70E2-20D0-BB2D-C366AC426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345"/>
            <a:ext cx="9093200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kumimoji="0" lang="en-US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One of solutions: </a:t>
            </a:r>
            <a:r>
              <a:rPr kumimoji="0" lang="en-US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EoS</a:t>
            </a:r>
            <a:r>
              <a:rPr kumimoji="0" lang="en-US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with mass </a:t>
            </a:r>
            <a:r>
              <a:rPr kumimoji="0" lang="en-US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scalings</a:t>
            </a:r>
            <a:r>
              <a:rPr kumimoji="0" lang="en-US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in vector </a:t>
            </a:r>
            <a:r>
              <a:rPr kumimoji="0" lang="el-GR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ω</a:t>
            </a:r>
            <a:r>
              <a:rPr kumimoji="0" lang="en-US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(KVORcut03), </a:t>
            </a:r>
            <a:r>
              <a:rPr kumimoji="0" lang="en-US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and </a:t>
            </a:r>
            <a:r>
              <a:rPr kumimoji="0" lang="en-US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isovector</a:t>
            </a:r>
            <a:r>
              <a:rPr kumimoji="0" lang="en-US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l-GR" alt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ρ</a:t>
            </a:r>
            <a:r>
              <a:rPr kumimoji="0" lang="en-US" alt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(MKVOR) </a:t>
            </a:r>
            <a:r>
              <a:rPr kumimoji="0" lang="en-US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channels, </a:t>
            </a:r>
            <a:r>
              <a:rPr kumimoji="0" lang="en-US" altLang="ru-RU" sz="2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</a:t>
            </a:r>
            <a:r>
              <a:rPr kumimoji="0" lang="el-GR" altLang="ru-RU" sz="2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Δφ</a:t>
            </a:r>
            <a:r>
              <a:rPr kumimoji="0" lang="en-US" altLang="ru-RU" sz="2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-  </a:t>
            </a:r>
            <a:r>
              <a:rPr kumimoji="0" lang="en-US" altLang="ru-RU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hyperons and Delta are included</a:t>
            </a:r>
            <a:endParaRPr kumimoji="0" lang="ru-RU" altLang="ru-RU" sz="2000" b="1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ru-RU" altLang="ru-RU" sz="1800" b="1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777444-3DFC-3E01-D987-632AA7192571}"/>
              </a:ext>
            </a:extLst>
          </p:cNvPr>
          <p:cNvSpPr txBox="1"/>
          <p:nvPr/>
        </p:nvSpPr>
        <p:spPr>
          <a:xfrm>
            <a:off x="3010791" y="3630808"/>
            <a:ext cx="60515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Maslov et al PhLB2015, NPA2016,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Kolomeitsev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et al NPA 2017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74E6C91-1DA7-3E3C-EDA6-6AC0C1A16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354" y="770410"/>
            <a:ext cx="5077814" cy="28928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B9DBC0-034E-6539-C766-A44A8E2F7A52}"/>
              </a:ext>
            </a:extLst>
          </p:cNvPr>
          <p:cNvSpPr txBox="1"/>
          <p:nvPr/>
        </p:nvSpPr>
        <p:spPr>
          <a:xfrm>
            <a:off x="-44951" y="4647047"/>
            <a:ext cx="63533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Other choice?</a:t>
            </a:r>
            <a:r>
              <a:rPr lang="en-US" sz="2400" b="1" dirty="0">
                <a:solidFill>
                  <a:schemeClr val="tx1"/>
                </a:solidFill>
              </a:rPr>
              <a:t> smooth percolation HQ </a:t>
            </a:r>
            <a:r>
              <a:rPr lang="en-US" sz="2000" b="1" dirty="0" err="1">
                <a:solidFill>
                  <a:schemeClr val="tx1"/>
                </a:solidFill>
              </a:rPr>
              <a:t>EoS</a:t>
            </a:r>
            <a:r>
              <a:rPr lang="en-US" sz="2000" b="1" dirty="0">
                <a:solidFill>
                  <a:schemeClr val="tx1"/>
                </a:solidFill>
              </a:rPr>
              <a:t> (interpolation!),</a:t>
            </a:r>
            <a:r>
              <a:rPr lang="en-US" sz="1400" dirty="0" err="1">
                <a:solidFill>
                  <a:schemeClr val="tx1"/>
                </a:solidFill>
              </a:rPr>
              <a:t>Baym</a:t>
            </a:r>
            <a:r>
              <a:rPr lang="en-US" sz="1400" dirty="0">
                <a:solidFill>
                  <a:schemeClr val="tx1"/>
                </a:solidFill>
              </a:rPr>
              <a:t> et al, </a:t>
            </a:r>
            <a:r>
              <a:rPr lang="en-US" sz="1400" dirty="0" err="1">
                <a:solidFill>
                  <a:schemeClr val="tx1"/>
                </a:solidFill>
              </a:rPr>
              <a:t>RepProgPh</a:t>
            </a:r>
            <a:r>
              <a:rPr lang="en-US" sz="1400" dirty="0">
                <a:solidFill>
                  <a:schemeClr val="tx1"/>
                </a:solidFill>
              </a:rPr>
              <a:t> 2017, </a:t>
            </a:r>
          </a:p>
          <a:p>
            <a:r>
              <a:rPr lang="en-US" sz="2000" b="1" dirty="0"/>
              <a:t>Second CEP </a:t>
            </a:r>
            <a:r>
              <a:rPr lang="en-US" sz="1600" b="1" dirty="0"/>
              <a:t>(?)</a:t>
            </a:r>
            <a:r>
              <a:rPr lang="en-US" sz="1600" b="1" dirty="0">
                <a:solidFill>
                  <a:schemeClr val="tx1"/>
                </a:solidFill>
              </a:rPr>
              <a:t>, 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HQ-CFL vortex continuity,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again crossover for low T </a:t>
            </a:r>
            <a:endParaRPr lang="en-US" sz="1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FA3637-950C-F867-E6BF-395CC8279CE8}"/>
              </a:ext>
            </a:extLst>
          </p:cNvPr>
          <p:cNvSpPr txBox="1"/>
          <p:nvPr/>
        </p:nvSpPr>
        <p:spPr>
          <a:xfrm>
            <a:off x="81630" y="3938585"/>
            <a:ext cx="6051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Next puzzle: </a:t>
            </a:r>
            <a:r>
              <a:rPr lang="en-US" sz="2400" b="1" dirty="0">
                <a:solidFill>
                  <a:srgbClr val="0070C0"/>
                </a:solidFill>
              </a:rPr>
              <a:t>HQ phase tr.: softer </a:t>
            </a:r>
            <a:r>
              <a:rPr lang="en-US" sz="2400" b="1" dirty="0" err="1">
                <a:solidFill>
                  <a:srgbClr val="0070C0"/>
                </a:solidFill>
              </a:rPr>
              <a:t>EoS</a:t>
            </a:r>
            <a:r>
              <a:rPr lang="en-US" sz="2400" b="1" dirty="0">
                <a:solidFill>
                  <a:srgbClr val="0070C0"/>
                </a:solidFill>
              </a:rPr>
              <a:t>--</a:t>
            </a:r>
            <a:r>
              <a:rPr lang="en-US" sz="2400" dirty="0">
                <a:solidFill>
                  <a:srgbClr val="0070C0"/>
                </a:solidFill>
              </a:rPr>
              <a:t>smaller M</a:t>
            </a:r>
            <a:r>
              <a:rPr lang="en-US" sz="2400" baseline="-25000" dirty="0">
                <a:solidFill>
                  <a:srgbClr val="0070C0"/>
                </a:solidFill>
              </a:rPr>
              <a:t>max </a:t>
            </a:r>
            <a:r>
              <a:rPr lang="en-US" sz="2400" dirty="0">
                <a:solidFill>
                  <a:srgbClr val="0070C0"/>
                </a:solidFill>
              </a:rPr>
              <a:t>, </a:t>
            </a:r>
            <a:r>
              <a:rPr lang="en-US" sz="1600" dirty="0">
                <a:solidFill>
                  <a:schemeClr val="tx1"/>
                </a:solidFill>
              </a:rPr>
              <a:t>cf. </a:t>
            </a:r>
            <a:r>
              <a:rPr lang="en-US" sz="1600" dirty="0" err="1">
                <a:solidFill>
                  <a:schemeClr val="tx1"/>
                </a:solidFill>
              </a:rPr>
              <a:t>Grigorian</a:t>
            </a:r>
            <a:r>
              <a:rPr lang="en-US" sz="1600" dirty="0">
                <a:solidFill>
                  <a:schemeClr val="tx1"/>
                </a:solidFill>
              </a:rPr>
              <a:t> talk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4579A1-9F49-2E64-8156-BBF764356C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216" y="4173025"/>
            <a:ext cx="2627784" cy="26852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11205C-FF3C-33EC-47F4-DEF43E9299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1691" y="5427215"/>
            <a:ext cx="4040618" cy="1379956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F6335B-F478-BAAD-6214-A3269A705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68" y="2204864"/>
            <a:ext cx="4318837" cy="26856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E2AAF2-1234-6FDA-D41D-48098705EADC}"/>
              </a:ext>
            </a:extLst>
          </p:cNvPr>
          <p:cNvSpPr txBox="1"/>
          <p:nvPr/>
        </p:nvSpPr>
        <p:spPr>
          <a:xfrm>
            <a:off x="1043608" y="4890528"/>
            <a:ext cx="30480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Pisarski, </a:t>
            </a:r>
            <a:r>
              <a:rPr lang="en-US" sz="1400" dirty="0" err="1">
                <a:solidFill>
                  <a:schemeClr val="tx1"/>
                </a:solidFill>
              </a:rPr>
              <a:t>Skokov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dirty="0" err="1">
                <a:solidFill>
                  <a:schemeClr val="tx1"/>
                </a:solidFill>
              </a:rPr>
              <a:t>Tsvelik</a:t>
            </a:r>
            <a:r>
              <a:rPr lang="en-US" sz="1400" dirty="0">
                <a:solidFill>
                  <a:schemeClr val="tx1"/>
                </a:solidFill>
              </a:rPr>
              <a:t> PRD 2018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40F387-C5F7-E02E-F5CA-1458D4C8E764}"/>
              </a:ext>
            </a:extLst>
          </p:cNvPr>
          <p:cNvSpPr txBox="1"/>
          <p:nvPr/>
        </p:nvSpPr>
        <p:spPr>
          <a:xfrm>
            <a:off x="107504" y="207103"/>
            <a:ext cx="8928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More exotics: quarkyonic crystals,  </a:t>
            </a:r>
            <a:r>
              <a:rPr lang="en-US" sz="2400" b="1" dirty="0">
                <a:solidFill>
                  <a:schemeClr val="accent2"/>
                </a:solidFill>
              </a:rPr>
              <a:t>similar to p-wave pion and kaon condensates and A-smectic liquid crystals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9C333C-A8D2-E277-6DD0-B6304F572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9509" y="2215986"/>
            <a:ext cx="3977223" cy="27461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50348C-5F77-DDE5-F71C-AAC82857F357}"/>
              </a:ext>
            </a:extLst>
          </p:cNvPr>
          <p:cNvSpPr txBox="1"/>
          <p:nvPr/>
        </p:nvSpPr>
        <p:spPr>
          <a:xfrm>
            <a:off x="5292080" y="5059804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Baym et al, </a:t>
            </a:r>
            <a:r>
              <a:rPr lang="en-US" sz="1400" dirty="0" err="1">
                <a:solidFill>
                  <a:schemeClr val="tx1"/>
                </a:solidFill>
              </a:rPr>
              <a:t>RepProgPh</a:t>
            </a:r>
            <a:r>
              <a:rPr lang="en-US" sz="1400" dirty="0">
                <a:solidFill>
                  <a:schemeClr val="tx1"/>
                </a:solidFill>
              </a:rPr>
              <a:t> 2017: </a:t>
            </a:r>
            <a:r>
              <a:rPr lang="en-US" dirty="0" err="1">
                <a:solidFill>
                  <a:schemeClr val="tx1"/>
                </a:solidFill>
              </a:rPr>
              <a:t>m.b</a:t>
            </a:r>
            <a:r>
              <a:rPr lang="en-US" dirty="0">
                <a:solidFill>
                  <a:schemeClr val="tx1"/>
                </a:solidFill>
              </a:rPr>
              <a:t>.  continues tr. from nucleon to quark pairing</a:t>
            </a:r>
            <a:r>
              <a:rPr lang="en-US" b="1" dirty="0"/>
              <a:t>, two CEP points (?)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04CA13-CE95-580A-B48E-6F28D4318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7688" y="1123892"/>
            <a:ext cx="911483" cy="8608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E9572F3-7A8F-DA22-4CB8-3323866179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8673" y="1105987"/>
            <a:ext cx="1107583" cy="9465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B56273-32B3-6025-4438-52AF8922F7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6256" y="1105987"/>
            <a:ext cx="936104" cy="91270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A795737-2D11-29B3-3001-B0AF89075CDC}"/>
              </a:ext>
            </a:extLst>
          </p:cNvPr>
          <p:cNvSpPr txBox="1"/>
          <p:nvPr/>
        </p:nvSpPr>
        <p:spPr>
          <a:xfrm>
            <a:off x="683568" y="1290363"/>
            <a:ext cx="3967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Baryon-quarkyonic-quark Fermi seas</a:t>
            </a:r>
          </a:p>
          <a:p>
            <a:r>
              <a:rPr lang="en-US" dirty="0">
                <a:solidFill>
                  <a:schemeClr val="tx1"/>
                </a:solidFill>
              </a:rPr>
              <a:t>cf. </a:t>
            </a:r>
            <a:r>
              <a:rPr lang="en-US" sz="1600" dirty="0">
                <a:solidFill>
                  <a:schemeClr val="tx1"/>
                </a:solidFill>
              </a:rPr>
              <a:t>Duarte et al., 2302.04781:</a:t>
            </a:r>
          </a:p>
        </p:txBody>
      </p:sp>
    </p:spTree>
    <p:extLst>
      <p:ext uri="{BB962C8B-B14F-4D97-AF65-F5344CB8AC3E}">
        <p14:creationId xmlns:p14="http://schemas.microsoft.com/office/powerpoint/2010/main" val="2733147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Text Box 5">
            <a:extLst>
              <a:ext uri="{FF2B5EF4-FFF2-40B4-BE49-F238E27FC236}">
                <a16:creationId xmlns:a16="http://schemas.microsoft.com/office/drawing/2014/main" id="{D1B2FD80-0FED-379B-2E66-9E69AA011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680" y="85934"/>
            <a:ext cx="45624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i="1" dirty="0">
                <a:solidFill>
                  <a:srgbClr val="0070C0"/>
                </a:solidFill>
              </a:rPr>
              <a:t>Rotating n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uclear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systems</a:t>
            </a:r>
          </a:p>
        </p:txBody>
      </p:sp>
      <p:sp>
        <p:nvSpPr>
          <p:cNvPr id="37894" name="Text Box 6">
            <a:extLst>
              <a:ext uri="{FF2B5EF4-FFF2-40B4-BE49-F238E27FC236}">
                <a16:creationId xmlns:a16="http://schemas.microsoft.com/office/drawing/2014/main" id="{E28D6286-BC6B-D8B3-07FA-E9B25D895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7" y="651621"/>
            <a:ext cx="26709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Deformed nuclei:</a:t>
            </a:r>
            <a:r>
              <a:rPr lang="en-US" altLang="en-US" sz="20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kumimoji="0" lang="ru-RU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id="{45BFAEAF-86B2-173E-5918-2E5327EB4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893" y="1692537"/>
            <a:ext cx="885550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ω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~10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20-21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Hz,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vorticity, </a:t>
            </a:r>
            <a:r>
              <a:rPr lang="en-US" altLang="en-US" sz="1600" dirty="0">
                <a:latin typeface="Arial" charset="0"/>
              </a:rPr>
              <a:t>cf. </a:t>
            </a:r>
            <a:r>
              <a:rPr lang="en-US" altLang="en-US" sz="1600" dirty="0" err="1">
                <a:latin typeface="Arial" charset="0"/>
              </a:rPr>
              <a:t>Nesterenko</a:t>
            </a:r>
            <a:r>
              <a:rPr lang="en-US" altLang="en-US" sz="1600" dirty="0">
                <a:latin typeface="Arial" charset="0"/>
              </a:rPr>
              <a:t> talk,</a:t>
            </a:r>
            <a:r>
              <a:rPr lang="en-US" altLang="en-US" sz="1600" dirty="0">
                <a:latin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spin polarization,</a:t>
            </a:r>
            <a:r>
              <a:rPr lang="en-US" sz="2000" dirty="0">
                <a:solidFill>
                  <a:srgbClr val="00B0F0"/>
                </a:solidFill>
                <a:latin typeface="Arial" charset="0"/>
              </a:rPr>
              <a:t>Coriolis force ef., Cooper pairing phase tr., etc.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B89671-D449-CDD3-1B9A-62E133A40842}"/>
              </a:ext>
            </a:extLst>
          </p:cNvPr>
          <p:cNvSpPr txBox="1"/>
          <p:nvPr/>
        </p:nvSpPr>
        <p:spPr>
          <a:xfrm>
            <a:off x="14461" y="2708920"/>
            <a:ext cx="90338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Rapidly spinning fireballs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(in peripheral HIC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ω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~10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21-22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Hz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), vorticity, spin polarization ef.,  </a:t>
            </a:r>
            <a:r>
              <a:rPr lang="en-US" sz="2000" dirty="0">
                <a:solidFill>
                  <a:srgbClr val="00B0F0"/>
                </a:solidFill>
              </a:rPr>
              <a:t>e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.,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cf.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Ivanov,Teryaev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talks.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Rapidly rotating pulsars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ω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&lt;10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Hz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).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NN pairing, superfluidity</a:t>
            </a:r>
            <a:r>
              <a:rPr lang="en-US" sz="2000" b="1" dirty="0">
                <a:solidFill>
                  <a:schemeClr val="tx1"/>
                </a:solidFill>
              </a:rPr>
              <a:t>,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Abrikosov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lattice of vortices may occur  </a:t>
            </a:r>
            <a:r>
              <a:rPr lang="en-US" sz="2000" dirty="0">
                <a:solidFill>
                  <a:schemeClr val="tx1"/>
                </a:solidFill>
              </a:rPr>
              <a:t>at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ω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&gt;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ω 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c1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~10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-14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Hz,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i.e.  in all pulsars.</a:t>
            </a:r>
          </a:p>
          <a:p>
            <a:pPr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Charged fluids: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magnetars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mag. field H~10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15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 at surface,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m.b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up to ~10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18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-10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19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 (~m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  <a:r>
              <a:rPr kumimoji="0" lang="el-GR" sz="2000" b="0" i="0" u="none" strike="noStrike" kern="1200" cap="none" spc="0" normalizeH="0" baseline="-2500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in centers of NS.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Strong magnet. fields in HIC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~10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17 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10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19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G.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D.V, Anisimov .1980, </a:t>
            </a:r>
            <a:r>
              <a:rPr kumimoji="0" lang="en-US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Toneev</a:t>
            </a:r>
            <a:r>
              <a:rPr kumimoji="0" lang="en-US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al. 2009. </a:t>
            </a:r>
            <a:endParaRPr kumimoji="0" lang="en-US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70F04-6490-1059-B61B-C3A14407F42B}"/>
              </a:ext>
            </a:extLst>
          </p:cNvPr>
          <p:cNvSpPr txBox="1"/>
          <p:nvPr/>
        </p:nvSpPr>
        <p:spPr>
          <a:xfrm>
            <a:off x="2693521" y="739967"/>
            <a:ext cx="5057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lemon, orange, mango, banana, pear shapes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5D0999-DF04-96AC-C566-C495A8257787}"/>
              </a:ext>
            </a:extLst>
          </p:cNvPr>
          <p:cNvSpPr txBox="1"/>
          <p:nvPr/>
        </p:nvSpPr>
        <p:spPr>
          <a:xfrm>
            <a:off x="0" y="1150020"/>
            <a:ext cx="3390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and shape phase transitions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64A0BA-1654-7379-1C9C-31399BD11E7E}"/>
              </a:ext>
            </a:extLst>
          </p:cNvPr>
          <p:cNvSpPr txBox="1"/>
          <p:nvPr/>
        </p:nvSpPr>
        <p:spPr>
          <a:xfrm>
            <a:off x="826827" y="6206379"/>
            <a:ext cx="775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Rotation and magnetic field affect phase transitions</a:t>
            </a:r>
          </a:p>
        </p:txBody>
      </p:sp>
    </p:spTree>
    <p:extLst>
      <p:ext uri="{BB962C8B-B14F-4D97-AF65-F5344CB8AC3E}">
        <p14:creationId xmlns:p14="http://schemas.microsoft.com/office/powerpoint/2010/main" val="1644907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08" y="30298"/>
            <a:ext cx="9053005" cy="958539"/>
          </a:xfrm>
        </p:spPr>
        <p:txBody>
          <a:bodyPr/>
          <a:lstStyle/>
          <a:p>
            <a:r>
              <a:rPr lang="en-US" sz="2400" b="1" dirty="0">
                <a:solidFill>
                  <a:srgbClr val="0070C0"/>
                </a:solidFill>
              </a:rPr>
              <a:t>BEC of </a:t>
            </a:r>
            <a:r>
              <a:rPr lang="en-US" sz="2400" b="1" dirty="0" err="1">
                <a:solidFill>
                  <a:srgbClr val="0070C0"/>
                </a:solidFill>
              </a:rPr>
              <a:t>pions</a:t>
            </a:r>
            <a:r>
              <a:rPr lang="en-US" sz="2400" b="1" dirty="0">
                <a:solidFill>
                  <a:srgbClr val="0070C0"/>
                </a:solidFill>
              </a:rPr>
              <a:t> with dynamically fixed number at low momenta </a:t>
            </a:r>
            <a:endParaRPr lang="ru-RU" sz="2400" b="1" baseline="-250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6563" y="988837"/>
            <a:ext cx="91705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For k</a:t>
            </a:r>
            <a:r>
              <a:rPr lang="en-US" sz="2000" b="1" dirty="0">
                <a:solidFill>
                  <a:schemeClr val="tx1"/>
                </a:solidFill>
              </a:rPr>
              <a:t> &lt;&lt; </a:t>
            </a:r>
            <a:r>
              <a:rPr lang="en-US" sz="2000" dirty="0">
                <a:solidFill>
                  <a:schemeClr val="tx1"/>
                </a:solidFill>
              </a:rPr>
              <a:t>m</a:t>
            </a:r>
            <a:r>
              <a:rPr lang="el-GR" sz="2000" baseline="-25000" dirty="0">
                <a:solidFill>
                  <a:schemeClr val="tx1"/>
                </a:solidFill>
              </a:rPr>
              <a:t>π</a:t>
            </a:r>
            <a:r>
              <a:rPr lang="en-US" sz="2000" baseline="-25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pion path length </a:t>
            </a:r>
            <a:r>
              <a:rPr lang="el-GR" sz="2000" dirty="0">
                <a:solidFill>
                  <a:schemeClr val="tx1"/>
                </a:solidFill>
              </a:rPr>
              <a:t>λ</a:t>
            </a:r>
            <a:r>
              <a:rPr lang="en-US" sz="2000" dirty="0">
                <a:solidFill>
                  <a:schemeClr val="tx1"/>
                </a:solidFill>
              </a:rPr>
              <a:t>~R </a:t>
            </a:r>
          </a:p>
          <a:p>
            <a:pPr marL="0" indent="0">
              <a:buNone/>
            </a:pPr>
            <a:r>
              <a:rPr lang="en-US" sz="2000" dirty="0"/>
              <a:t>Soft-pion number is approx. conserved </a:t>
            </a:r>
            <a:r>
              <a:rPr lang="en-US" sz="2000" dirty="0">
                <a:solidFill>
                  <a:schemeClr val="tx1"/>
                </a:solidFill>
              </a:rPr>
              <a:t>for T&lt;130 MeV, mainly elastic collisions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205987" y="2126756"/>
            <a:ext cx="502424" cy="143669"/>
          </a:xfrm>
          <a:prstGeom prst="rightArrow">
            <a:avLst>
              <a:gd name="adj1" fmla="val 50000"/>
              <a:gd name="adj2" fmla="val 849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06416" y="2012666"/>
            <a:ext cx="7929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increase of n</a:t>
            </a:r>
            <a:r>
              <a:rPr lang="el-GR" baseline="-25000" dirty="0">
                <a:solidFill>
                  <a:schemeClr val="tx1"/>
                </a:solidFill>
              </a:rPr>
              <a:t> π</a:t>
            </a:r>
            <a:r>
              <a:rPr lang="en-US" dirty="0">
                <a:solidFill>
                  <a:schemeClr val="tx1"/>
                </a:solidFill>
              </a:rPr>
              <a:t> (k</a:t>
            </a:r>
            <a:r>
              <a:rPr lang="en-US" b="1" dirty="0">
                <a:solidFill>
                  <a:schemeClr val="tx1"/>
                </a:solidFill>
              </a:rPr>
              <a:t> &lt;&lt; </a:t>
            </a:r>
            <a:r>
              <a:rPr lang="en-US" dirty="0">
                <a:solidFill>
                  <a:schemeClr val="tx1"/>
                </a:solidFill>
              </a:rPr>
              <a:t>m</a:t>
            </a:r>
            <a:r>
              <a:rPr lang="el-GR" baseline="-25000" dirty="0">
                <a:solidFill>
                  <a:schemeClr val="tx1"/>
                </a:solidFill>
              </a:rPr>
              <a:t>π</a:t>
            </a:r>
            <a:r>
              <a:rPr lang="en-US" baseline="-2500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) and BEC at sufficiently rapid cooling of the system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46" y="2476745"/>
            <a:ext cx="68407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D.V.1994, </a:t>
            </a:r>
            <a:r>
              <a:rPr lang="en-US" sz="1400" dirty="0" err="1">
                <a:solidFill>
                  <a:schemeClr val="tx1"/>
                </a:solidFill>
              </a:rPr>
              <a:t>Kolomeitsev</a:t>
            </a:r>
            <a:r>
              <a:rPr lang="en-US" sz="1400" dirty="0">
                <a:solidFill>
                  <a:schemeClr val="tx1"/>
                </a:solidFill>
              </a:rPr>
              <a:t> et al  2021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8ACDBC-6477-F66F-6333-0682926A4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8145" y="2588318"/>
            <a:ext cx="4635669" cy="39295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3A7D3E1-AF59-957A-5513-C548773770CF}"/>
              </a:ext>
            </a:extLst>
          </p:cNvPr>
          <p:cNvSpPr txBox="1"/>
          <p:nvPr/>
        </p:nvSpPr>
        <p:spPr>
          <a:xfrm>
            <a:off x="10808" y="3092299"/>
            <a:ext cx="467551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u="none" strike="noStrike" baseline="0" dirty="0">
                <a:solidFill>
                  <a:srgbClr val="131413"/>
                </a:solidFill>
                <a:latin typeface="Times-Roman"/>
              </a:rPr>
              <a:t>ALICE Collaboration (2014,2016) </a:t>
            </a:r>
            <a:r>
              <a:rPr lang="en-US" sz="2000" b="1" i="0" u="none" strike="noStrike" baseline="0" dirty="0">
                <a:latin typeface="Times-Roman"/>
              </a:rPr>
              <a:t>observed a significant suppression of three- and four-pion Bose–Einstein correlations </a:t>
            </a:r>
            <a:r>
              <a:rPr lang="en-US" sz="2000" b="0" i="0" u="none" strike="noStrike" baseline="0" dirty="0">
                <a:solidFill>
                  <a:srgbClr val="131413"/>
                </a:solidFill>
                <a:latin typeface="Times-Roman"/>
              </a:rPr>
              <a:t>in Pb-Pb collisions at</a:t>
            </a:r>
            <a:r>
              <a:rPr lang="en-US" sz="2000" b="0" i="0" u="none" strike="noStrike" baseline="0" dirty="0">
                <a:solidFill>
                  <a:srgbClr val="131413"/>
                </a:solidFill>
                <a:latin typeface="MTSYN"/>
              </a:rPr>
              <a:t> </a:t>
            </a:r>
            <a:r>
              <a:rPr lang="en-US" sz="2000" b="0" i="0" u="none" strike="noStrike" baseline="0" dirty="0">
                <a:solidFill>
                  <a:srgbClr val="131413"/>
                </a:solidFill>
                <a:latin typeface="Times-Roman"/>
              </a:rPr>
              <a:t>2</a:t>
            </a:r>
            <a:r>
              <a:rPr lang="en-US" sz="2000" b="0" i="1" u="none" strike="noStrike" baseline="0" dirty="0">
                <a:solidFill>
                  <a:srgbClr val="131413"/>
                </a:solidFill>
                <a:latin typeface="MTMI"/>
              </a:rPr>
              <a:t>.</a:t>
            </a:r>
            <a:r>
              <a:rPr lang="en-US" sz="2000" b="0" i="0" u="none" strike="noStrike" baseline="0" dirty="0">
                <a:solidFill>
                  <a:srgbClr val="131413"/>
                </a:solidFill>
                <a:latin typeface="Times-Roman"/>
              </a:rPr>
              <a:t>76TeV at the LHC: </a:t>
            </a:r>
            <a:r>
              <a:rPr lang="en-US" sz="1600" b="0" i="0" u="none" strike="noStrike" baseline="0" dirty="0">
                <a:solidFill>
                  <a:srgbClr val="131413"/>
                </a:solidFill>
                <a:latin typeface="Times-Roman"/>
              </a:rPr>
              <a:t>Begun, </a:t>
            </a:r>
            <a:r>
              <a:rPr lang="en-US" sz="1600" b="0" i="0" u="none" strike="noStrike" baseline="0" dirty="0" err="1">
                <a:solidFill>
                  <a:srgbClr val="131413"/>
                </a:solidFill>
                <a:latin typeface="Times-Roman"/>
              </a:rPr>
              <a:t>Florkowski</a:t>
            </a:r>
            <a:r>
              <a:rPr lang="en-US" sz="1600" b="0" i="0" u="none" strike="noStrike" baseline="0" dirty="0">
                <a:solidFill>
                  <a:srgbClr val="131413"/>
                </a:solidFill>
                <a:latin typeface="Times-Roman"/>
              </a:rPr>
              <a:t> 2015</a:t>
            </a:r>
            <a:r>
              <a:rPr lang="en-US" dirty="0">
                <a:solidFill>
                  <a:srgbClr val="131413"/>
                </a:solidFill>
                <a:latin typeface="Times-Roman"/>
              </a:rPr>
              <a:t>- </a:t>
            </a:r>
            <a:r>
              <a:rPr lang="en-US" sz="2000" b="0" i="0" u="none" strike="noStrike" baseline="0" dirty="0">
                <a:solidFill>
                  <a:srgbClr val="131413"/>
                </a:solidFill>
                <a:latin typeface="Times-Roman"/>
              </a:rPr>
              <a:t>about </a:t>
            </a:r>
            <a:r>
              <a:rPr lang="en-US" sz="2000" b="1" i="0" u="none" strike="noStrike" baseline="0" dirty="0">
                <a:latin typeface="Times-Roman"/>
              </a:rPr>
              <a:t>5% of </a:t>
            </a:r>
            <a:r>
              <a:rPr lang="en-US" sz="2000" b="1" i="0" u="none" strike="noStrike" baseline="0" dirty="0" err="1">
                <a:latin typeface="Times-Roman"/>
              </a:rPr>
              <a:t>pions</a:t>
            </a:r>
            <a:r>
              <a:rPr lang="en-US" sz="2000" b="1" i="0" u="none" strike="noStrike" baseline="0" dirty="0">
                <a:latin typeface="Times-Roman"/>
              </a:rPr>
              <a:t> could stem from  BEC</a:t>
            </a:r>
            <a:r>
              <a:rPr lang="en-US" sz="2000" b="0" i="0" u="none" strike="noStrike" baseline="0" dirty="0">
                <a:solidFill>
                  <a:srgbClr val="131413"/>
                </a:solidFill>
                <a:latin typeface="Times-Roman"/>
              </a:rPr>
              <a:t>.</a:t>
            </a:r>
          </a:p>
          <a:p>
            <a:pPr algn="l"/>
            <a:r>
              <a:rPr lang="en-US" sz="2000" dirty="0">
                <a:solidFill>
                  <a:srgbClr val="0070C0"/>
                </a:solidFill>
                <a:latin typeface="Times-Roman"/>
              </a:rPr>
              <a:t>Relevant problems: </a:t>
            </a:r>
            <a:r>
              <a:rPr lang="en-US" sz="2000" dirty="0">
                <a:solidFill>
                  <a:srgbClr val="131413"/>
                </a:solidFill>
                <a:latin typeface="Times-Roman"/>
              </a:rPr>
              <a:t>enhancement of pion  variance in pp (</a:t>
            </a:r>
            <a:r>
              <a:rPr lang="en-US" sz="1600" dirty="0" err="1">
                <a:solidFill>
                  <a:srgbClr val="131413"/>
                </a:solidFill>
                <a:latin typeface="Times-Roman"/>
              </a:rPr>
              <a:t>Kokoulina</a:t>
            </a:r>
            <a:r>
              <a:rPr lang="en-US" sz="1600" dirty="0">
                <a:solidFill>
                  <a:srgbClr val="131413"/>
                </a:solidFill>
                <a:latin typeface="Times-Roman"/>
              </a:rPr>
              <a:t> et </a:t>
            </a:r>
            <a:r>
              <a:rPr lang="en-US" sz="1600">
                <a:solidFill>
                  <a:srgbClr val="131413"/>
                </a:solidFill>
                <a:latin typeface="Times-Roman"/>
              </a:rPr>
              <a:t>al 2012)</a:t>
            </a:r>
            <a:r>
              <a:rPr lang="en-US" sz="2000">
                <a:solidFill>
                  <a:srgbClr val="131413"/>
                </a:solidFill>
                <a:latin typeface="Times-Roman"/>
              </a:rPr>
              <a:t>, </a:t>
            </a:r>
            <a:r>
              <a:rPr lang="en-US" sz="2000" dirty="0">
                <a:solidFill>
                  <a:srgbClr val="131413"/>
                </a:solidFill>
                <a:latin typeface="Times-Roman"/>
              </a:rPr>
              <a:t>gluon condensation in HIC (</a:t>
            </a:r>
            <a:r>
              <a:rPr lang="en-US" sz="1600" dirty="0" err="1">
                <a:solidFill>
                  <a:srgbClr val="131413"/>
                </a:solidFill>
                <a:latin typeface="Times-Roman"/>
              </a:rPr>
              <a:t>Blaizot</a:t>
            </a:r>
            <a:r>
              <a:rPr lang="en-US" sz="1600" dirty="0">
                <a:solidFill>
                  <a:srgbClr val="131413"/>
                </a:solidFill>
                <a:latin typeface="Times-Roman"/>
              </a:rPr>
              <a:t> et al. 2012</a:t>
            </a:r>
            <a:r>
              <a:rPr lang="en-US" sz="2000" dirty="0">
                <a:solidFill>
                  <a:srgbClr val="131413"/>
                </a:solidFill>
                <a:latin typeface="Times-Roman"/>
              </a:rPr>
              <a:t>)</a:t>
            </a:r>
            <a:endParaRPr lang="en-US" sz="2000" dirty="0"/>
          </a:p>
        </p:txBody>
      </p:sp>
      <p:sp>
        <p:nvSpPr>
          <p:cNvPr id="3" name="AutoShape 15">
            <a:extLst>
              <a:ext uri="{FF2B5EF4-FFF2-40B4-BE49-F238E27FC236}">
                <a16:creationId xmlns:a16="http://schemas.microsoft.com/office/drawing/2014/main" id="{CD0F7D88-826C-BE28-9498-33C300E9D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8141" y="1111683"/>
            <a:ext cx="502424" cy="143669"/>
          </a:xfrm>
          <a:prstGeom prst="rightArrow">
            <a:avLst>
              <a:gd name="adj1" fmla="val 50000"/>
              <a:gd name="adj2" fmla="val 849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7643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31325"/>
            <a:ext cx="4432300" cy="60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5" name="Picture 3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556" y="708143"/>
            <a:ext cx="109220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6" name="Picture 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2" y="711819"/>
            <a:ext cx="13239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0" y="609600"/>
            <a:ext cx="3822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Neutral pion  propagator</a:t>
            </a: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for 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20285" y="1609961"/>
            <a:ext cx="2803103" cy="338554"/>
          </a:xfrm>
          <a:prstGeom prst="rect">
            <a:avLst/>
          </a:prstGeom>
          <a:solidFill>
            <a:schemeClr val="accent2"/>
          </a:solidFill>
          <a:ln w="1905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Effective pion gap squared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28679" name="Picture 7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2" y="2011348"/>
            <a:ext cx="4419600" cy="429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4800600" y="2931062"/>
            <a:ext cx="3078163" cy="581025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reconstruction of pion spectrum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on top of the pion condensate</a:t>
            </a: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4763739" y="3689349"/>
            <a:ext cx="3659832" cy="100488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If LM parameters increase with density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-- saturation of pion softening and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no pion condensate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4800600" y="4877369"/>
            <a:ext cx="3586110" cy="584775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amplitude of the pion condensate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(liquid-crystal or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m.b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. ALS solid) , e.g.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31840" y="643040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 </a:t>
            </a:r>
            <a:r>
              <a:rPr kumimoji="0" lang="en-US" sz="1800" b="1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</a:t>
            </a:r>
            <a:r>
              <a:rPr kumimoji="0" lang="el-GR" sz="1800" b="1" i="1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π</a:t>
            </a:r>
            <a:r>
              <a:rPr kumimoji="0" lang="en-US" sz="1800" b="1" i="1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&gt;n&gt; n </a:t>
            </a:r>
            <a:r>
              <a:rPr kumimoji="0" lang="en-US" sz="1800" b="1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c1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~0.5-0.7 n</a:t>
            </a:r>
            <a:r>
              <a:rPr kumimoji="0" lang="en-US" sz="1800" b="1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0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endParaRPr kumimoji="0" lang="ru-RU" sz="1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078" y="5586109"/>
            <a:ext cx="34194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A81A88-4A57-425E-B1AC-678817C98D69}"/>
              </a:ext>
            </a:extLst>
          </p:cNvPr>
          <p:cNvSpPr txBox="1"/>
          <p:nvPr/>
        </p:nvSpPr>
        <p:spPr>
          <a:xfrm>
            <a:off x="4464692" y="1639338"/>
            <a:ext cx="472130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E67C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≈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E67C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max.  of NN interaction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E67C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amplitude for 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4E67C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k~p</a:t>
            </a:r>
            <a:r>
              <a:rPr kumimoji="0" lang="en-US" sz="1800" b="0" i="0" u="sng" strike="noStrike" kern="1200" cap="none" spc="0" normalizeH="0" baseline="-25000" noProof="0" dirty="0">
                <a:ln>
                  <a:noFill/>
                </a:ln>
                <a:solidFill>
                  <a:srgbClr val="4E67C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4E67C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(n),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4E67C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n&gt; n 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4E67C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c1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~0.5-0.8 n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Liquid phase of  </a:t>
            </a:r>
            <a:r>
              <a:rPr kumimoji="0" lang="el-GR" sz="20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π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condensation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99680D-445A-4B1B-BA2F-CC7B4CF2414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31189" y="1779238"/>
            <a:ext cx="2012811" cy="7856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92981B-8067-D1EF-D795-A9DC8DCE5BCE}"/>
              </a:ext>
            </a:extLst>
          </p:cNvPr>
          <p:cNvSpPr txBox="1"/>
          <p:nvPr/>
        </p:nvSpPr>
        <p:spPr>
          <a:xfrm>
            <a:off x="0" y="101116"/>
            <a:ext cx="8598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Pion softening, liquid and solid-like phases of pion cond.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B60D550B-61A0-0967-FEA7-1FB9F969B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943" y="6475991"/>
            <a:ext cx="845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Always first-order phase transition due to fluctuations at 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≠0 !</a:t>
            </a: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FEC4CC4C-0A03-C282-1FC6-65ED3BF483AD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266" y="1630235"/>
            <a:ext cx="139114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22979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F15DFB31-3FE7-9E3D-C70B-72FBE1A662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chemeClr val="accent2"/>
                </a:solidFill>
              </a:rPr>
              <a:t>Ratio of shear viscosity to entropy density</a:t>
            </a:r>
            <a:endParaRPr lang="ru-RU" altLang="en-US" sz="3200" dirty="0">
              <a:solidFill>
                <a:schemeClr val="accent2"/>
              </a:solidFill>
            </a:endParaRPr>
          </a:p>
        </p:txBody>
      </p:sp>
      <p:pic>
        <p:nvPicPr>
          <p:cNvPr id="75779" name="Picture 3">
            <a:extLst>
              <a:ext uri="{FF2B5EF4-FFF2-40B4-BE49-F238E27FC236}">
                <a16:creationId xmlns:a16="http://schemas.microsoft.com/office/drawing/2014/main" id="{525150AE-13AB-E01F-3C9A-9A4FD8BDE0CE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143000"/>
            <a:ext cx="5400675" cy="4156075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75780" name="Rectangle 4">
            <a:extLst>
              <a:ext uri="{FF2B5EF4-FFF2-40B4-BE49-F238E27FC236}">
                <a16:creationId xmlns:a16="http://schemas.microsoft.com/office/drawing/2014/main" id="{AE72570B-271A-FA15-A4CA-3C9DCB661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626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chemeClr val="accent2"/>
                </a:solidFill>
                <a:cs typeface="Arial" panose="020B0604020202020204" pitchFamily="34" charset="0"/>
              </a:rPr>
              <a:t>Even at LHC energies–</a:t>
            </a:r>
            <a:r>
              <a:rPr lang="en-US" altLang="en-US" sz="2000" b="1" dirty="0">
                <a:solidFill>
                  <a:srgbClr val="FF33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>
                <a:solidFill>
                  <a:schemeClr val="accent2"/>
                </a:solidFill>
                <a:cs typeface="Arial" panose="020B0604020202020204" pitchFamily="34" charset="0"/>
              </a:rPr>
              <a:t>not weakly interacting gas</a:t>
            </a:r>
            <a:r>
              <a:rPr lang="ru-RU" altLang="en-US" sz="2000" b="1" dirty="0">
                <a:solidFill>
                  <a:schemeClr val="accent2"/>
                </a:solidFill>
                <a:cs typeface="Arial" panose="020B0604020202020204" pitchFamily="34" charset="0"/>
              </a:rPr>
              <a:t>!              </a:t>
            </a:r>
            <a:r>
              <a:rPr lang="en-US" altLang="en-US" sz="2000" b="1" dirty="0">
                <a:solidFill>
                  <a:schemeClr val="accent2"/>
                </a:solidFill>
                <a:cs typeface="Arial" panose="020B0604020202020204" pitchFamily="34" charset="0"/>
              </a:rPr>
              <a:t>Strongly interacting quark-gluon plasma </a:t>
            </a:r>
            <a:r>
              <a:rPr lang="ru-RU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(!)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i="1" dirty="0">
                <a:solidFill>
                  <a:srgbClr val="0070C0"/>
                </a:solidFill>
                <a:latin typeface="Times New Roman" panose="02020603050405020304" pitchFamily="18" charset="0"/>
              </a:rPr>
              <a:t>ɳ </a:t>
            </a:r>
            <a:r>
              <a:rPr lang="en-US" altLang="en-US" sz="2800" i="1" dirty="0">
                <a:solidFill>
                  <a:srgbClr val="0070C0"/>
                </a:solidFill>
                <a:cs typeface="Arial" panose="020B0604020202020204" pitchFamily="34" charset="0"/>
              </a:rPr>
              <a:t>≠0</a:t>
            </a:r>
            <a:endParaRPr lang="ru-RU" altLang="en-US" sz="2400" i="1" baseline="-250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75781" name="Text Box 5">
            <a:extLst>
              <a:ext uri="{FF2B5EF4-FFF2-40B4-BE49-F238E27FC236}">
                <a16:creationId xmlns:a16="http://schemas.microsoft.com/office/drawing/2014/main" id="{40EF181D-6A15-F460-E278-7DBA94683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5779" y="4739560"/>
            <a:ext cx="378822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1600" dirty="0">
                <a:cs typeface="Arial" panose="020B0604020202020204" pitchFamily="34" charset="0"/>
              </a:rPr>
              <a:t>-</a:t>
            </a:r>
            <a:r>
              <a:rPr lang="en-US" altLang="en-US" sz="1600" dirty="0">
                <a:cs typeface="Arial" panose="020B0604020202020204" pitchFamily="34" charset="0"/>
              </a:rPr>
              <a:t>coupling constant</a:t>
            </a:r>
            <a:endParaRPr lang="ru-RU" altLang="en-US" sz="1600" dirty="0">
              <a:cs typeface="Arial" panose="020B0604020202020204" pitchFamily="34" charset="0"/>
            </a:endParaRPr>
          </a:p>
        </p:txBody>
      </p:sp>
      <p:sp>
        <p:nvSpPr>
          <p:cNvPr id="75783" name="Rectangle 7">
            <a:extLst>
              <a:ext uri="{FF2B5EF4-FFF2-40B4-BE49-F238E27FC236}">
                <a16:creationId xmlns:a16="http://schemas.microsoft.com/office/drawing/2014/main" id="{4506BC88-B257-069E-5D66-00B92CBB0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029200"/>
            <a:ext cx="38763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Not as   was expected</a:t>
            </a:r>
            <a:r>
              <a:rPr lang="ru-RU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!!!</a:t>
            </a:r>
          </a:p>
        </p:txBody>
      </p:sp>
      <p:sp>
        <p:nvSpPr>
          <p:cNvPr id="75784" name="Rectangle 8">
            <a:extLst>
              <a:ext uri="{FF2B5EF4-FFF2-40B4-BE49-F238E27FC236}">
                <a16:creationId xmlns:a16="http://schemas.microsoft.com/office/drawing/2014/main" id="{52FD1AD6-E3D5-4A66-C8EE-606132703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0292" y="1863182"/>
            <a:ext cx="39437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 dirty="0">
                <a:latin typeface="Times New Roman" panose="02020603050405020304" pitchFamily="18" charset="0"/>
              </a:rPr>
              <a:t>η</a:t>
            </a:r>
            <a:r>
              <a:rPr lang="en-US" altLang="en-US" sz="1800" dirty="0">
                <a:latin typeface="Times New Roman" panose="02020603050405020304" pitchFamily="18" charset="0"/>
              </a:rPr>
              <a:t>/s [ADS/CFT]=1/4</a:t>
            </a:r>
            <a:r>
              <a:rPr lang="el-GR" altLang="en-US" sz="1800" dirty="0">
                <a:latin typeface="Times New Roman" panose="02020603050405020304" pitchFamily="18" charset="0"/>
              </a:rPr>
              <a:t>π</a:t>
            </a:r>
            <a:r>
              <a:rPr lang="en-US" altLang="en-US" sz="1800" dirty="0">
                <a:latin typeface="Times New Roman" panose="02020603050405020304" pitchFamily="18" charset="0"/>
              </a:rPr>
              <a:t> absolute minimum</a:t>
            </a:r>
            <a:endParaRPr lang="el-GR" altLang="en-US" sz="1800" dirty="0">
              <a:latin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3023B6-871D-F5A6-1304-3DDA71039BE9}"/>
              </a:ext>
            </a:extLst>
          </p:cNvPr>
          <p:cNvSpPr txBox="1"/>
          <p:nvPr/>
        </p:nvSpPr>
        <p:spPr>
          <a:xfrm>
            <a:off x="198909" y="6321765"/>
            <a:ext cx="7958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State of </a:t>
            </a:r>
            <a:r>
              <a:rPr lang="en-US" altLang="en-US" sz="2400" dirty="0" err="1">
                <a:solidFill>
                  <a:srgbClr val="0070C0"/>
                </a:solidFill>
                <a:cs typeface="Arial" panose="020B0604020202020204" pitchFamily="34" charset="0"/>
              </a:rPr>
              <a:t>pQGP</a:t>
            </a:r>
            <a:r>
              <a:rPr lang="en-US" altLang="en-US" sz="2400" dirty="0">
                <a:solidFill>
                  <a:srgbClr val="0070C0"/>
                </a:solidFill>
                <a:cs typeface="Arial" panose="020B0604020202020204" pitchFamily="34" charset="0"/>
              </a:rPr>
              <a:t> is expected only for </a:t>
            </a:r>
            <a:r>
              <a:rPr lang="en-US" altLang="en-US" sz="2400" i="1" dirty="0" err="1">
                <a:solidFill>
                  <a:srgbClr val="0070C0"/>
                </a:solidFill>
                <a:cs typeface="Arial" panose="020B0604020202020204" pitchFamily="34" charset="0"/>
              </a:rPr>
              <a:t>n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Arial" panose="020B0604020202020204" pitchFamily="34" charset="0"/>
              </a:rPr>
              <a:t>B</a:t>
            </a:r>
            <a:r>
              <a:rPr lang="en-US" altLang="en-US" sz="2400" i="1" dirty="0">
                <a:solidFill>
                  <a:srgbClr val="0070C0"/>
                </a:solidFill>
                <a:cs typeface="Arial" panose="020B0604020202020204" pitchFamily="34" charset="0"/>
              </a:rPr>
              <a:t>&gt;40n</a:t>
            </a:r>
            <a:r>
              <a:rPr lang="en-US" altLang="en-US" sz="2400" i="1" baseline="-25000" dirty="0">
                <a:solidFill>
                  <a:srgbClr val="0070C0"/>
                </a:solidFill>
                <a:cs typeface="Arial" panose="020B0604020202020204" pitchFamily="34" charset="0"/>
              </a:rPr>
              <a:t>0</a:t>
            </a:r>
            <a:r>
              <a:rPr lang="en-US" altLang="en-US" sz="2400" i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Arial" panose="020B0604020202020204" pitchFamily="34" charset="0"/>
              </a:rPr>
              <a:t>or for </a:t>
            </a:r>
            <a:r>
              <a:rPr lang="en-US" altLang="en-US" sz="2400" i="1" dirty="0">
                <a:solidFill>
                  <a:srgbClr val="0070C0"/>
                </a:solidFill>
                <a:cs typeface="Arial" panose="020B0604020202020204" pitchFamily="34" charset="0"/>
              </a:rPr>
              <a:t>T&gt; 3 T</a:t>
            </a:r>
            <a:r>
              <a:rPr lang="en-US" altLang="en-US" sz="2400" i="1" baseline="-25000" dirty="0">
                <a:solidFill>
                  <a:srgbClr val="0070C0"/>
                </a:solidFill>
                <a:cs typeface="Arial" panose="020B0604020202020204" pitchFamily="34" charset="0"/>
              </a:rPr>
              <a:t>c</a:t>
            </a:r>
            <a:endParaRPr lang="en-US" sz="2400" i="1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CFBA08-28C9-A39F-195C-1BFFE5735AF9}"/>
              </a:ext>
            </a:extLst>
          </p:cNvPr>
          <p:cNvSpPr txBox="1"/>
          <p:nvPr/>
        </p:nvSpPr>
        <p:spPr>
          <a:xfrm>
            <a:off x="5276774" y="2814191"/>
            <a:ext cx="37695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maps QGP to black hole formation in 5-ADS</a:t>
            </a:r>
            <a:r>
              <a:rPr lang="en-US" sz="1600" baseline="-25000" dirty="0">
                <a:solidFill>
                  <a:schemeClr val="tx1"/>
                </a:solidFill>
              </a:rPr>
              <a:t>5</a:t>
            </a:r>
            <a:r>
              <a:rPr lang="en-US" sz="1600" dirty="0">
                <a:solidFill>
                  <a:schemeClr val="tx1"/>
                </a:solidFill>
              </a:rPr>
              <a:t> space: rapid thermalization, entanglement entropy-rapidity window relation, cf. </a:t>
            </a:r>
            <a:r>
              <a:rPr lang="en-US" sz="1600" dirty="0" err="1">
                <a:solidFill>
                  <a:schemeClr val="tx1"/>
                </a:solidFill>
              </a:rPr>
              <a:t>arXiv</a:t>
            </a:r>
            <a:r>
              <a:rPr lang="en-US" sz="1600" dirty="0">
                <a:solidFill>
                  <a:schemeClr val="tx1"/>
                </a:solidFill>
              </a:rPr>
              <a:t> 2211.16265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53065-6280-C6DC-F427-037621556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492" y="1739164"/>
            <a:ext cx="4301544" cy="34837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9687EF-A1E1-82D8-D6FB-3C18B7A7E563}"/>
              </a:ext>
            </a:extLst>
          </p:cNvPr>
          <p:cNvSpPr txBox="1"/>
          <p:nvPr/>
        </p:nvSpPr>
        <p:spPr>
          <a:xfrm>
            <a:off x="3419872" y="5517232"/>
            <a:ext cx="1128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2301.13253</a:t>
            </a:r>
          </a:p>
        </p:txBody>
      </p:sp>
    </p:spTree>
    <p:extLst>
      <p:ext uri="{BB962C8B-B14F-4D97-AF65-F5344CB8AC3E}">
        <p14:creationId xmlns:p14="http://schemas.microsoft.com/office/powerpoint/2010/main" val="16191100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FF66"/>
            </a:gs>
            <a:gs pos="50000">
              <a:schemeClr val="bg1"/>
            </a:gs>
            <a:gs pos="100000">
              <a:srgbClr val="CC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268728"/>
            <a:ext cx="2756163" cy="82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2E2427-E983-195A-EF64-C1184FB37C4C}"/>
              </a:ext>
            </a:extLst>
          </p:cNvPr>
          <p:cNvSpPr txBox="1"/>
          <p:nvPr/>
        </p:nvSpPr>
        <p:spPr>
          <a:xfrm>
            <a:off x="1059495" y="116407"/>
            <a:ext cx="7374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Baryon blurring in baryon-less hot matter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8F5BC7-A7EF-5884-EE3E-B88FA9062199}"/>
              </a:ext>
            </a:extLst>
          </p:cNvPr>
          <p:cNvSpPr txBox="1"/>
          <p:nvPr/>
        </p:nvSpPr>
        <p:spPr>
          <a:xfrm>
            <a:off x="0" y="632064"/>
            <a:ext cx="4826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Strong interaction, heavy baryon -light boson </a:t>
            </a:r>
          </a:p>
          <a:p>
            <a:r>
              <a:rPr lang="en-US" dirty="0">
                <a:solidFill>
                  <a:srgbClr val="002060"/>
                </a:solidFill>
              </a:rPr>
              <a:t>e.g. nucleon-antinucleon-pion state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ECE780-D0A5-685E-DF89-28D15934B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41" y="3299796"/>
            <a:ext cx="5597137" cy="16654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A1CDCF-7C8C-66FF-43FC-DD1DCBFD7960}"/>
              </a:ext>
            </a:extLst>
          </p:cNvPr>
          <p:cNvSpPr txBox="1"/>
          <p:nvPr/>
        </p:nvSpPr>
        <p:spPr>
          <a:xfrm>
            <a:off x="21879" y="5777179"/>
            <a:ext cx="782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Baryon blurs, not quasiparticles, not resonances, for </a:t>
            </a:r>
            <a:r>
              <a:rPr lang="en-US" sz="2000" b="1" i="1" dirty="0">
                <a:solidFill>
                  <a:srgbClr val="0070C0"/>
                </a:solidFill>
              </a:rPr>
              <a:t>T&gt;</a:t>
            </a:r>
            <a:r>
              <a:rPr lang="en-US" sz="2000" b="1" i="1" dirty="0" err="1">
                <a:solidFill>
                  <a:srgbClr val="0070C0"/>
                </a:solidFill>
              </a:rPr>
              <a:t>T</a:t>
            </a:r>
            <a:r>
              <a:rPr lang="en-US" sz="2000" b="1" i="1" baseline="-25000" dirty="0" err="1">
                <a:solidFill>
                  <a:srgbClr val="0070C0"/>
                </a:solidFill>
              </a:rPr>
              <a:t>bl</a:t>
            </a:r>
            <a:r>
              <a:rPr lang="en-US" sz="2000" b="1" i="1" dirty="0" err="1">
                <a:solidFill>
                  <a:srgbClr val="0070C0"/>
                </a:solidFill>
              </a:rPr>
              <a:t>~m</a:t>
            </a:r>
            <a:r>
              <a:rPr lang="el-GR" sz="2000" b="1" i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endParaRPr lang="en-US" sz="2000" b="1" i="1" baseline="-25000" dirty="0">
              <a:solidFill>
                <a:srgbClr val="0070C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44D106D-FA36-BF8E-5B1B-43669F0659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8297" y="999278"/>
            <a:ext cx="1648496" cy="7984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12769B2-2033-DF59-2296-B6E4D912D2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0417" y="721474"/>
            <a:ext cx="3816424" cy="7247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F824803-D962-755E-B3EA-D4002415BE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2140" y="1398523"/>
            <a:ext cx="2947848" cy="6248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F07252-5BE1-90F2-9891-9DC4DD283F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512" y="1805111"/>
            <a:ext cx="1700011" cy="7984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976702-00A1-0486-2718-949858114BD3}"/>
              </a:ext>
            </a:extLst>
          </p:cNvPr>
          <p:cNvSpPr txBox="1"/>
          <p:nvPr/>
        </p:nvSpPr>
        <p:spPr>
          <a:xfrm>
            <a:off x="1899677" y="2024294"/>
            <a:ext cx="6353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yield suppressed contribution due to isospin-spin summation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CC178FC-01BE-ECEE-F521-1A74020E1A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3383" y="2790054"/>
            <a:ext cx="1332722" cy="37760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EA83DB2-8B34-3CF8-0A49-F20E8A823200}"/>
              </a:ext>
            </a:extLst>
          </p:cNvPr>
          <p:cNvSpPr txBox="1"/>
          <p:nvPr/>
        </p:nvSpPr>
        <p:spPr>
          <a:xfrm>
            <a:off x="120512" y="2762962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794AD5-BA5B-98D1-1ECB-5CE738BA34CE}"/>
              </a:ext>
            </a:extLst>
          </p:cNvPr>
          <p:cNvSpPr txBox="1"/>
          <p:nvPr/>
        </p:nvSpPr>
        <p:spPr>
          <a:xfrm>
            <a:off x="2103941" y="2767016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&gt;&gt;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80B0402-5E3F-EA62-5C93-3F376231D1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57911" y="2729088"/>
            <a:ext cx="2980379" cy="44543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E7136DE-29A7-AA99-885F-90D0EBF207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96136" y="2661602"/>
            <a:ext cx="1056068" cy="65682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9781CDA-DA9E-976C-3363-9641DF49C13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63301" y="2572137"/>
            <a:ext cx="489397" cy="64394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8370D47-984E-38FE-66DA-E381B986B0EA}"/>
              </a:ext>
            </a:extLst>
          </p:cNvPr>
          <p:cNvSpPr txBox="1"/>
          <p:nvPr/>
        </p:nvSpPr>
        <p:spPr>
          <a:xfrm>
            <a:off x="7228629" y="2729189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JG=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F6EAF5B-BEA1-548E-FD9D-B3D7D7CD7DAB}"/>
              </a:ext>
            </a:extLst>
          </p:cNvPr>
          <p:cNvSpPr txBox="1"/>
          <p:nvPr/>
        </p:nvSpPr>
        <p:spPr>
          <a:xfrm>
            <a:off x="8136487" y="2731932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63C00F6-45A6-20F5-4739-A16283E22E20}"/>
                  </a:ext>
                </a:extLst>
              </p:cNvPr>
              <p:cNvSpPr txBox="1"/>
              <p:nvPr/>
            </p:nvSpPr>
            <p:spPr>
              <a:xfrm>
                <a:off x="6835507" y="2722296"/>
                <a:ext cx="34304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63C00F6-45A6-20F5-4739-A16283E22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507" y="2722296"/>
                <a:ext cx="343043" cy="369332"/>
              </a:xfrm>
              <a:prstGeom prst="rect">
                <a:avLst/>
              </a:prstGeom>
              <a:blipFill>
                <a:blip r:embed="rId12"/>
                <a:stretch>
                  <a:fillRect l="-8772" r="-8772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5128D98-CEEC-561C-3E69-37C370040AEB}"/>
                  </a:ext>
                </a:extLst>
              </p:cNvPr>
              <p:cNvSpPr txBox="1"/>
              <p:nvPr/>
            </p:nvSpPr>
            <p:spPr>
              <a:xfrm>
                <a:off x="389689" y="5195070"/>
                <a:ext cx="34304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5128D98-CEEC-561C-3E69-37C370040A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9" y="5195070"/>
                <a:ext cx="343043" cy="369332"/>
              </a:xfrm>
              <a:prstGeom prst="rect">
                <a:avLst/>
              </a:prstGeom>
              <a:blipFill>
                <a:blip r:embed="rId13"/>
                <a:stretch>
                  <a:fillRect l="-10714" r="-8929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>
            <a:extLst>
              <a:ext uri="{FF2B5EF4-FFF2-40B4-BE49-F238E27FC236}">
                <a16:creationId xmlns:a16="http://schemas.microsoft.com/office/drawing/2014/main" id="{96E63F78-5A29-BEDC-3E2D-C3E4D53796A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0386" y="4978157"/>
            <a:ext cx="5486400" cy="772732"/>
          </a:xfrm>
          <a:prstGeom prst="rect">
            <a:avLst/>
          </a:prstGeom>
        </p:spPr>
      </p:pic>
      <p:sp>
        <p:nvSpPr>
          <p:cNvPr id="6145" name="TextBox 6144">
            <a:extLst>
              <a:ext uri="{FF2B5EF4-FFF2-40B4-BE49-F238E27FC236}">
                <a16:creationId xmlns:a16="http://schemas.microsoft.com/office/drawing/2014/main" id="{663D7B82-0EBE-58BC-7E2A-945F10CF4681}"/>
              </a:ext>
            </a:extLst>
          </p:cNvPr>
          <p:cNvSpPr txBox="1"/>
          <p:nvPr/>
        </p:nvSpPr>
        <p:spPr>
          <a:xfrm>
            <a:off x="6326393" y="5169172"/>
            <a:ext cx="2371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F(T)~                   &gt;&gt;1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6" name="TextBox 6145">
                <a:extLst>
                  <a:ext uri="{FF2B5EF4-FFF2-40B4-BE49-F238E27FC236}">
                    <a16:creationId xmlns:a16="http://schemas.microsoft.com/office/drawing/2014/main" id="{0AC5D62C-7A72-8448-C869-06DEC7018755}"/>
                  </a:ext>
                </a:extLst>
              </p:cNvPr>
              <p:cNvSpPr txBox="1"/>
              <p:nvPr/>
            </p:nvSpPr>
            <p:spPr>
              <a:xfrm>
                <a:off x="120512" y="6216947"/>
                <a:ext cx="32963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146" name="TextBox 6145">
                <a:extLst>
                  <a:ext uri="{FF2B5EF4-FFF2-40B4-BE49-F238E27FC236}">
                    <a16:creationId xmlns:a16="http://schemas.microsoft.com/office/drawing/2014/main" id="{0AC5D62C-7A72-8448-C869-06DEC70187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12" y="6216947"/>
                <a:ext cx="329638" cy="369332"/>
              </a:xfrm>
              <a:prstGeom prst="rect">
                <a:avLst/>
              </a:prstGeom>
              <a:blipFill>
                <a:blip r:embed="rId15"/>
                <a:stretch>
                  <a:fillRect l="-12963" r="-11111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7" name="TextBox 6146">
            <a:extLst>
              <a:ext uri="{FF2B5EF4-FFF2-40B4-BE49-F238E27FC236}">
                <a16:creationId xmlns:a16="http://schemas.microsoft.com/office/drawing/2014/main" id="{BBA1A9C1-3E56-C7BD-7AC1-6A249BBFBEDC}"/>
              </a:ext>
            </a:extLst>
          </p:cNvPr>
          <p:cNvSpPr txBox="1"/>
          <p:nvPr/>
        </p:nvSpPr>
        <p:spPr>
          <a:xfrm>
            <a:off x="708601" y="6216948"/>
            <a:ext cx="7277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State of hot hadron-antihadron – quark-antiquark porridge</a:t>
            </a:r>
          </a:p>
        </p:txBody>
      </p:sp>
      <p:sp>
        <p:nvSpPr>
          <p:cNvPr id="6148" name="TextBox 6147">
            <a:extLst>
              <a:ext uri="{FF2B5EF4-FFF2-40B4-BE49-F238E27FC236}">
                <a16:creationId xmlns:a16="http://schemas.microsoft.com/office/drawing/2014/main" id="{A695E4A1-9444-AB7A-2C7E-30ABF6FC46E4}"/>
              </a:ext>
            </a:extLst>
          </p:cNvPr>
          <p:cNvSpPr txBox="1"/>
          <p:nvPr/>
        </p:nvSpPr>
        <p:spPr>
          <a:xfrm>
            <a:off x="34041" y="1287739"/>
            <a:ext cx="17690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DV, NPA,2004,2008</a:t>
            </a:r>
          </a:p>
        </p:txBody>
      </p:sp>
      <p:pic>
        <p:nvPicPr>
          <p:cNvPr id="6153" name="Picture 6152">
            <a:extLst>
              <a:ext uri="{FF2B5EF4-FFF2-40B4-BE49-F238E27FC236}">
                <a16:creationId xmlns:a16="http://schemas.microsoft.com/office/drawing/2014/main" id="{5B2AF66F-7A2D-854F-5A6D-14E1B8F783C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49067" y="5029672"/>
            <a:ext cx="978794" cy="6697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2541A1-A240-B6A0-36D4-93648C5DB43E}"/>
              </a:ext>
            </a:extLst>
          </p:cNvPr>
          <p:cNvSpPr txBox="1"/>
          <p:nvPr/>
        </p:nvSpPr>
        <p:spPr>
          <a:xfrm>
            <a:off x="6227817" y="4206555"/>
            <a:ext cx="2377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cf. LPM effect, and </a:t>
            </a:r>
          </a:p>
          <a:p>
            <a:r>
              <a:rPr lang="en-US" b="1" dirty="0"/>
              <a:t>critical opalescence</a:t>
            </a:r>
          </a:p>
        </p:txBody>
      </p:sp>
      <p:sp>
        <p:nvSpPr>
          <p:cNvPr id="9" name="Oval 10">
            <a:extLst>
              <a:ext uri="{FF2B5EF4-FFF2-40B4-BE49-F238E27FC236}">
                <a16:creationId xmlns:a16="http://schemas.microsoft.com/office/drawing/2014/main" id="{301D1327-E545-B30C-E18E-2448826BE6C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413480" y="4225934"/>
            <a:ext cx="2734583" cy="80373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30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Oval 10">
            <a:extLst>
              <a:ext uri="{FF2B5EF4-FFF2-40B4-BE49-F238E27FC236}">
                <a16:creationId xmlns:a16="http://schemas.microsoft.com/office/drawing/2014/main" id="{47DF8A94-ADFA-670B-3C36-011F2C0A256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475655" y="5060100"/>
            <a:ext cx="424020" cy="50430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30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9070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6">
            <a:extLst>
              <a:ext uri="{FF2B5EF4-FFF2-40B4-BE49-F238E27FC236}">
                <a16:creationId xmlns:a16="http://schemas.microsoft.com/office/drawing/2014/main" id="{82A34AEF-9E42-A592-F52C-1461BF62A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" y="442913"/>
            <a:ext cx="4754563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Box 10">
            <a:extLst>
              <a:ext uri="{FF2B5EF4-FFF2-40B4-BE49-F238E27FC236}">
                <a16:creationId xmlns:a16="http://schemas.microsoft.com/office/drawing/2014/main" id="{F8F15EEE-2B76-7150-05E6-86491226E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5688" y="-19050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Cooper pairing in nuclei</a:t>
            </a:r>
            <a:endParaRPr lang="en-US" altLang="en-US" sz="2400" b="1" dirty="0"/>
          </a:p>
        </p:txBody>
      </p:sp>
      <p:sp>
        <p:nvSpPr>
          <p:cNvPr id="44036" name="TextBox 7">
            <a:extLst>
              <a:ext uri="{FF2B5EF4-FFF2-40B4-BE49-F238E27FC236}">
                <a16:creationId xmlns:a16="http://schemas.microsoft.com/office/drawing/2014/main" id="{18E5437B-85C4-CB5D-E245-E59C912DB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129" y="940037"/>
            <a:ext cx="5029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err="1"/>
              <a:t>Gezerlis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Bertsch,Luo</a:t>
            </a:r>
            <a:r>
              <a:rPr lang="en-US" altLang="en-US" sz="1600" dirty="0"/>
              <a:t>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/>
              <a:t>PR 106, 252502, 2011</a:t>
            </a:r>
          </a:p>
        </p:txBody>
      </p:sp>
      <p:sp>
        <p:nvSpPr>
          <p:cNvPr id="44038" name="TextBox 1">
            <a:extLst>
              <a:ext uri="{FF2B5EF4-FFF2-40B4-BE49-F238E27FC236}">
                <a16:creationId xmlns:a16="http://schemas.microsoft.com/office/drawing/2014/main" id="{3FC224DB-2B57-7048-2987-D0D10699D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6487" y="5581578"/>
            <a:ext cx="43755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Pairing influences  moments of inertia  of nuclei (exp.) </a:t>
            </a:r>
          </a:p>
        </p:txBody>
      </p:sp>
      <p:sp>
        <p:nvSpPr>
          <p:cNvPr id="44039" name="TextBox 1">
            <a:extLst>
              <a:ext uri="{FF2B5EF4-FFF2-40B4-BE49-F238E27FC236}">
                <a16:creationId xmlns:a16="http://schemas.microsoft.com/office/drawing/2014/main" id="{E6AF5068-732D-6250-FA4E-993577066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28" y="1546346"/>
            <a:ext cx="22719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Triplet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nn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pairing </a:t>
            </a:r>
            <a:r>
              <a:rPr lang="ru-RU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40" name="TextBox 2">
            <a:extLst>
              <a:ext uri="{FF2B5EF4-FFF2-40B4-BE49-F238E27FC236}">
                <a16:creationId xmlns:a16="http://schemas.microsoft.com/office/drawing/2014/main" id="{1CA2FB0B-BBE2-4DEE-BF81-05AC0E6EE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427" y="712174"/>
            <a:ext cx="41377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B050"/>
                </a:solidFill>
                <a:latin typeface="Times New Roman" panose="02020603050405020304" pitchFamily="18" charset="0"/>
              </a:rPr>
              <a:t>Singlet pairing </a:t>
            </a:r>
            <a:r>
              <a:rPr lang="en-US" altLang="en-US" sz="2000" dirty="0">
                <a:latin typeface="Times New Roman" panose="02020603050405020304" pitchFamily="18" charset="0"/>
              </a:rPr>
              <a:t>of</a:t>
            </a:r>
            <a:r>
              <a:rPr lang="ru-RU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nn</a:t>
            </a:r>
            <a:r>
              <a:rPr lang="en-US" altLang="en-US" sz="2000" dirty="0">
                <a:latin typeface="Times New Roman" panose="02020603050405020304" pitchFamily="18" charset="0"/>
              </a:rPr>
              <a:t>, </a:t>
            </a:r>
            <a:r>
              <a:rPr lang="ru-RU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</a:rPr>
              <a:t>pp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</a:rPr>
              <a:t>(np-exp. </a:t>
            </a:r>
            <a:r>
              <a:rPr lang="en-US" altLang="en-US" sz="2000" dirty="0" err="1">
                <a:latin typeface="Times New Roman" panose="02020603050405020304" pitchFamily="18" charset="0"/>
              </a:rPr>
              <a:t>Cederwall</a:t>
            </a:r>
            <a:r>
              <a:rPr lang="en-US" altLang="en-US" sz="2000" dirty="0">
                <a:latin typeface="Times New Roman" panose="02020603050405020304" pitchFamily="18" charset="0"/>
              </a:rPr>
              <a:t> et al, Nature 2011)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B74FCE-61BF-80D7-574E-6C4E9A49EC62}"/>
              </a:ext>
            </a:extLst>
          </p:cNvPr>
          <p:cNvSpPr txBox="1"/>
          <p:nvPr/>
        </p:nvSpPr>
        <p:spPr>
          <a:xfrm>
            <a:off x="4905257" y="2642242"/>
            <a:ext cx="426196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Fulde–Ferrell–Larkin–Ovchinnikov </a:t>
            </a:r>
            <a:r>
              <a:rPr lang="en-US" sz="1600" b="1" dirty="0">
                <a:solidFill>
                  <a:schemeClr val="tx1"/>
                </a:solidFill>
              </a:rPr>
              <a:t>periodic </a:t>
            </a:r>
            <a:r>
              <a:rPr lang="el-G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(r) for N ≠Z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(not yet found in nuclei</a:t>
            </a:r>
            <a:r>
              <a:rPr lang="en-US" b="1" dirty="0"/>
              <a:t>) </a:t>
            </a:r>
          </a:p>
        </p:txBody>
      </p:sp>
      <p:sp>
        <p:nvSpPr>
          <p:cNvPr id="4" name="Line 38">
            <a:extLst>
              <a:ext uri="{FF2B5EF4-FFF2-40B4-BE49-F238E27FC236}">
                <a16:creationId xmlns:a16="http://schemas.microsoft.com/office/drawing/2014/main" id="{9BC5EDE1-7CFC-0527-218F-B8921BD9A7B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15816" y="1753141"/>
            <a:ext cx="2108847" cy="74325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Line 38">
            <a:extLst>
              <a:ext uri="{FF2B5EF4-FFF2-40B4-BE49-F238E27FC236}">
                <a16:creationId xmlns:a16="http://schemas.microsoft.com/office/drawing/2014/main" id="{B84A8543-8C99-5E44-FB14-C2F62F213A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37096" y="999577"/>
            <a:ext cx="1394943" cy="707886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Line 38">
            <a:extLst>
              <a:ext uri="{FF2B5EF4-FFF2-40B4-BE49-F238E27FC236}">
                <a16:creationId xmlns:a16="http://schemas.microsoft.com/office/drawing/2014/main" id="{44B046A7-32D2-FF6B-1ECF-1F15060695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96988" y="2298423"/>
            <a:ext cx="1790940" cy="615553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57E497-AB4E-8127-A7CE-57A377044404}"/>
              </a:ext>
            </a:extLst>
          </p:cNvPr>
          <p:cNvSpPr txBox="1"/>
          <p:nvPr/>
        </p:nvSpPr>
        <p:spPr>
          <a:xfrm>
            <a:off x="5173219" y="2108882"/>
            <a:ext cx="3826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Mixture of singlet and triplet pairing</a:t>
            </a:r>
            <a:r>
              <a:rPr lang="en-US" dirty="0"/>
              <a:t> 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12AB24DF-61FC-F725-A701-6C1E315F9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010" y="3210087"/>
            <a:ext cx="347135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B407CB-15FE-DE2F-0074-1CDC2F58BEA3}"/>
              </a:ext>
            </a:extLst>
          </p:cNvPr>
          <p:cNvSpPr txBox="1"/>
          <p:nvPr/>
        </p:nvSpPr>
        <p:spPr>
          <a:xfrm>
            <a:off x="6516216" y="4854013"/>
            <a:ext cx="21929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 dirty="0">
                <a:solidFill>
                  <a:srgbClr val="0070C0"/>
                </a:solidFill>
              </a:rPr>
              <a:t>in-medium effects</a:t>
            </a:r>
            <a:endParaRPr lang="ru-RU" altLang="ru-RU" sz="1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FCAC7-97FC-0080-2C2F-81467CE7B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489"/>
            <a:ext cx="7776864" cy="904231"/>
          </a:xfrm>
        </p:spPr>
        <p:txBody>
          <a:bodyPr/>
          <a:lstStyle/>
          <a:p>
            <a:r>
              <a:rPr lang="en-US" sz="3200" dirty="0"/>
              <a:t>Pairing in NS and hybrid stars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560DCC0-E32E-B824-34D0-EAC48FA58C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7" y="908720"/>
            <a:ext cx="4869543" cy="4000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51EA61-8134-9025-E1E4-E47E5CDFAEEB}"/>
              </a:ext>
            </a:extLst>
          </p:cNvPr>
          <p:cNvSpPr txBox="1"/>
          <p:nvPr/>
        </p:nvSpPr>
        <p:spPr>
          <a:xfrm>
            <a:off x="-70536" y="4958936"/>
            <a:ext cx="9119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(exp.) </a:t>
            </a:r>
            <a:r>
              <a:rPr lang="en-US" sz="2400" b="1" dirty="0">
                <a:solidFill>
                  <a:srgbClr val="0070C0"/>
                </a:solidFill>
              </a:rPr>
              <a:t>Glitches of pulsars and post-glitch relaxation.  Cooling of compact stars is sensitive to </a:t>
            </a:r>
            <a:r>
              <a:rPr lang="en-US" sz="2400" b="1" i="1" dirty="0"/>
              <a:t>3P</a:t>
            </a:r>
            <a:r>
              <a:rPr lang="en-US" sz="2400" b="1" i="1" baseline="-25000" dirty="0"/>
              <a:t>2</a:t>
            </a:r>
            <a:r>
              <a:rPr lang="en-US" sz="2400" b="1" i="1" dirty="0"/>
              <a:t> </a:t>
            </a:r>
            <a:r>
              <a:rPr lang="en-US" sz="2400" b="1" i="1" dirty="0" err="1"/>
              <a:t>nn</a:t>
            </a:r>
            <a:r>
              <a:rPr lang="en-US" sz="2400" b="1" i="1" dirty="0"/>
              <a:t> and 1S</a:t>
            </a:r>
            <a:r>
              <a:rPr lang="en-US" sz="2400" b="1" i="1" baseline="-25000" dirty="0"/>
              <a:t>0</a:t>
            </a:r>
            <a:r>
              <a:rPr lang="en-US" sz="2400" b="1" i="1" dirty="0"/>
              <a:t> pp</a:t>
            </a:r>
            <a:r>
              <a:rPr lang="en-US" sz="2400" b="1" dirty="0"/>
              <a:t>, </a:t>
            </a:r>
          </a:p>
          <a:p>
            <a:r>
              <a:rPr lang="en-US" sz="2400" b="1" dirty="0"/>
              <a:t>+ hyperon-hyperon,  and </a:t>
            </a:r>
            <a:r>
              <a:rPr lang="en-US" sz="2400" b="1" dirty="0" err="1"/>
              <a:t>qq</a:t>
            </a:r>
            <a:r>
              <a:rPr lang="en-US" sz="2400" b="1" dirty="0"/>
              <a:t>  pairings in dense interiors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9F143D-9ECA-7B0B-894B-42B4F4092304}"/>
              </a:ext>
            </a:extLst>
          </p:cNvPr>
          <p:cNvSpPr txBox="1"/>
          <p:nvPr/>
        </p:nvSpPr>
        <p:spPr>
          <a:xfrm>
            <a:off x="5076056" y="1075971"/>
            <a:ext cx="3973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Calcul.:</a:t>
            </a:r>
            <a:r>
              <a:rPr lang="en-US" dirty="0">
                <a:solidFill>
                  <a:schemeClr val="tx2"/>
                </a:solidFill>
              </a:rPr>
              <a:t>1S</a:t>
            </a:r>
            <a:r>
              <a:rPr lang="en-US" baseline="-25000" dirty="0">
                <a:solidFill>
                  <a:schemeClr val="tx2"/>
                </a:solidFill>
              </a:rPr>
              <a:t>0</a:t>
            </a:r>
            <a:r>
              <a:rPr lang="en-US" dirty="0">
                <a:solidFill>
                  <a:schemeClr val="tx2"/>
                </a:solidFill>
              </a:rPr>
              <a:t>-typical NN </a:t>
            </a:r>
            <a:r>
              <a:rPr lang="el-GR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 </a:t>
            </a:r>
            <a:r>
              <a:rPr lang="en-US" b="1" dirty="0"/>
              <a:t>&lt;MeV</a:t>
            </a:r>
            <a:r>
              <a:rPr lang="en-US" dirty="0">
                <a:solidFill>
                  <a:schemeClr val="tx2"/>
                </a:solidFill>
              </a:rPr>
              <a:t>,</a:t>
            </a:r>
          </a:p>
          <a:p>
            <a:r>
              <a:rPr lang="en-US" dirty="0">
                <a:solidFill>
                  <a:schemeClr val="tx2"/>
                </a:solidFill>
              </a:rPr>
              <a:t>For </a:t>
            </a:r>
            <a:r>
              <a:rPr lang="en-US" dirty="0" err="1">
                <a:solidFill>
                  <a:schemeClr val="tx2"/>
                </a:solidFill>
              </a:rPr>
              <a:t>nn</a:t>
            </a:r>
            <a:r>
              <a:rPr lang="en-US" dirty="0">
                <a:solidFill>
                  <a:schemeClr val="tx2"/>
                </a:solidFill>
              </a:rPr>
              <a:t> 3P</a:t>
            </a:r>
            <a:r>
              <a:rPr lang="en-US" baseline="-25000" dirty="0">
                <a:solidFill>
                  <a:schemeClr val="tx2"/>
                </a:solidFill>
              </a:rPr>
              <a:t>2</a:t>
            </a:r>
            <a:r>
              <a:rPr lang="en-US" dirty="0">
                <a:solidFill>
                  <a:schemeClr val="tx2"/>
                </a:solidFill>
              </a:rPr>
              <a:t> , </a:t>
            </a:r>
            <a:r>
              <a:rPr lang="el-GR" altLang="en-US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 </a:t>
            </a:r>
            <a:r>
              <a:rPr lang="en-US" altLang="en-US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dirty="0">
                <a:solidFill>
                  <a:schemeClr val="tx2"/>
                </a:solidFill>
              </a:rPr>
              <a:t>(0.01-0.1) MeV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54D617-FB14-B59F-4D1E-1A2069476B24}"/>
              </a:ext>
            </a:extLst>
          </p:cNvPr>
          <p:cNvSpPr txBox="1"/>
          <p:nvPr/>
        </p:nvSpPr>
        <p:spPr>
          <a:xfrm>
            <a:off x="4922222" y="2322153"/>
            <a:ext cx="421196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In case of 2-order </a:t>
            </a:r>
            <a:r>
              <a:rPr lang="en-US" sz="1600" dirty="0" err="1">
                <a:solidFill>
                  <a:schemeClr val="tx1"/>
                </a:solidFill>
              </a:rPr>
              <a:t>supercond</a:t>
            </a:r>
            <a:r>
              <a:rPr lang="en-US" sz="1600" dirty="0">
                <a:solidFill>
                  <a:schemeClr val="tx1"/>
                </a:solidFill>
              </a:rPr>
              <a:t>.:vortex Abrikosov structure, </a:t>
            </a:r>
          </a:p>
          <a:p>
            <a:r>
              <a:rPr lang="en-US" b="1" dirty="0">
                <a:solidFill>
                  <a:schemeClr val="tx2"/>
                </a:solidFill>
              </a:rPr>
              <a:t>3P</a:t>
            </a:r>
            <a:r>
              <a:rPr lang="en-US" b="1" baseline="-25000" dirty="0">
                <a:solidFill>
                  <a:schemeClr val="tx2"/>
                </a:solidFill>
              </a:rPr>
              <a:t>2 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:f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erromag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superfluidity, 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DV PRD2020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anyon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-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vortices,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Nitta2023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 hadron-CSC, continuity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(</a:t>
            </a:r>
            <a:r>
              <a:rPr lang="en-US" sz="1800" b="0" i="0" u="none" strike="noStrike" baseline="0" dirty="0">
                <a:solidFill>
                  <a:schemeClr val="tx1"/>
                </a:solidFill>
                <a:latin typeface="CMR10"/>
              </a:rPr>
              <a:t>crossover)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specific reaction on external mag. field, rotation.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EBF980-816C-6B1E-1C3A-1FBFF5D41585}"/>
              </a:ext>
            </a:extLst>
          </p:cNvPr>
          <p:cNvSpPr txBox="1"/>
          <p:nvPr/>
        </p:nvSpPr>
        <p:spPr>
          <a:xfrm>
            <a:off x="4322799" y="4467040"/>
            <a:ext cx="46539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ru-RU" sz="2800" b="1" i="1" baseline="30000" dirty="0" err="1">
                <a:solidFill>
                  <a:schemeClr val="tx1"/>
                </a:solidFill>
              </a:rPr>
              <a:t>n</a:t>
            </a:r>
            <a:r>
              <a:rPr lang="en-US" altLang="ru-RU" b="1" i="1" baseline="-25000" dirty="0" err="1">
                <a:solidFill>
                  <a:schemeClr val="tx1"/>
                </a:solidFill>
              </a:rPr>
              <a:t>centr</a:t>
            </a:r>
            <a:r>
              <a:rPr lang="en-US" altLang="ru-RU" sz="2800" b="1" i="1" baseline="30000" dirty="0">
                <a:solidFill>
                  <a:schemeClr val="tx1"/>
                </a:solidFill>
              </a:rPr>
              <a:t> &lt;(6-8) n</a:t>
            </a:r>
            <a:r>
              <a:rPr lang="en-US" altLang="ru-RU" b="1" i="1" baseline="-20000" dirty="0">
                <a:solidFill>
                  <a:schemeClr val="tx1"/>
                </a:solidFill>
              </a:rPr>
              <a:t>0</a:t>
            </a:r>
            <a:r>
              <a:rPr lang="en-US" altLang="ru-RU" sz="2800" b="1" baseline="30000" dirty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060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2A729E05-D1BF-D931-D779-E160EA1AE9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CCFF99"/>
          </a:solidFill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chemeClr val="tx1"/>
                </a:solidFill>
              </a:rPr>
              <a:t>Color superconductivity below</a:t>
            </a:r>
            <a:r>
              <a:rPr lang="ru-RU" altLang="en-US" sz="3600" dirty="0">
                <a:solidFill>
                  <a:schemeClr val="tx1"/>
                </a:solidFill>
              </a:rPr>
              <a:t> </a:t>
            </a:r>
            <a:r>
              <a:rPr lang="en-US" altLang="en-US" sz="3600" dirty="0">
                <a:solidFill>
                  <a:schemeClr val="tx1"/>
                </a:solidFill>
              </a:rPr>
              <a:t>T</a:t>
            </a:r>
            <a:r>
              <a:rPr lang="en-US" altLang="en-US" sz="3600" baseline="-25000" dirty="0">
                <a:solidFill>
                  <a:schemeClr val="tx1"/>
                </a:solidFill>
              </a:rPr>
              <a:t>c </a:t>
            </a:r>
            <a:r>
              <a:rPr lang="en-US" altLang="en-US" sz="3600" dirty="0">
                <a:solidFill>
                  <a:schemeClr val="tx1"/>
                </a:solidFill>
              </a:rPr>
              <a:t>and </a:t>
            </a:r>
            <a:r>
              <a:rPr lang="en-US" altLang="en-US" sz="3600" dirty="0">
                <a:solidFill>
                  <a:srgbClr val="FF0000"/>
                </a:solidFill>
              </a:rPr>
              <a:t>color fluctuations </a:t>
            </a:r>
            <a:r>
              <a:rPr lang="ru-RU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>
                <a:solidFill>
                  <a:srgbClr val="FF0000"/>
                </a:solidFill>
              </a:rPr>
              <a:t>above T</a:t>
            </a:r>
            <a:r>
              <a:rPr lang="en-US" altLang="en-US" sz="3600" baseline="-25000" dirty="0">
                <a:solidFill>
                  <a:srgbClr val="FF0000"/>
                </a:solidFill>
              </a:rPr>
              <a:t>c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>
                <a:solidFill>
                  <a:schemeClr val="tx1"/>
                </a:solidFill>
              </a:rPr>
              <a:t>, for n&gt; several n</a:t>
            </a:r>
            <a:r>
              <a:rPr lang="en-US" altLang="en-US" sz="3600" baseline="-25000" dirty="0">
                <a:solidFill>
                  <a:schemeClr val="tx1"/>
                </a:solidFill>
              </a:rPr>
              <a:t>0</a:t>
            </a:r>
            <a:r>
              <a:rPr lang="en-US" altLang="en-US" sz="3600" dirty="0">
                <a:solidFill>
                  <a:schemeClr val="tx1"/>
                </a:solidFill>
              </a:rPr>
              <a:t> </a:t>
            </a:r>
            <a:br>
              <a:rPr lang="ru-RU" altLang="en-US" sz="3600" baseline="-25000" dirty="0">
                <a:solidFill>
                  <a:schemeClr val="tx1"/>
                </a:solidFill>
              </a:rPr>
            </a:br>
            <a:endParaRPr lang="ru-RU" altLang="en-US" sz="3600" dirty="0">
              <a:solidFill>
                <a:schemeClr val="tx1"/>
              </a:solidFill>
            </a:endParaRPr>
          </a:p>
        </p:txBody>
      </p:sp>
      <p:sp>
        <p:nvSpPr>
          <p:cNvPr id="86019" name="Text Box 3">
            <a:extLst>
              <a:ext uri="{FF2B5EF4-FFF2-40B4-BE49-F238E27FC236}">
                <a16:creationId xmlns:a16="http://schemas.microsoft.com/office/drawing/2014/main" id="{B4064770-643C-5742-9993-CCACAE1E4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353" y="3517301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Precritical CSC fluctuations in HIC (?)</a:t>
            </a:r>
            <a:r>
              <a:rPr kumimoji="0" lang="ru-RU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at</a:t>
            </a:r>
            <a:r>
              <a:rPr kumimoji="0" lang="ru-RU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T&lt;1.5 T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~100 </a:t>
            </a:r>
            <a:r>
              <a:rPr kumimoji="0" lang="ru-RU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-150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MeV (due to strong coupling, characterized by Gi=|T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-T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fl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|/T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~</a:t>
            </a:r>
            <a:r>
              <a:rPr kumimoji="0" lang="ru-RU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0.1-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1)</a:t>
            </a:r>
            <a:endParaRPr kumimoji="0" lang="ru-RU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6020" name="Text Box 4">
            <a:extLst>
              <a:ext uri="{FF2B5EF4-FFF2-40B4-BE49-F238E27FC236}">
                <a16:creationId xmlns:a16="http://schemas.microsoft.com/office/drawing/2014/main" id="{A507A50D-D5A1-CD6D-1F85-1CBF71335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7158" y="1417638"/>
            <a:ext cx="89916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Order parameter-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matrix, Strongly interacting matter: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Typical values of superconducting diquark gap: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                  </a:t>
            </a:r>
            <a:r>
              <a:rPr kumimoji="0" lang="el-GR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Δ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~ 10-100 MeV</a:t>
            </a:r>
            <a:r>
              <a:rPr kumimoji="0" lang="ru-RU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~</a:t>
            </a:r>
            <a:r>
              <a:rPr kumimoji="0" lang="ru-RU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10</a:t>
            </a:r>
            <a:r>
              <a:rPr kumimoji="0" lang="ru-RU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-1</a:t>
            </a:r>
            <a:r>
              <a:rPr kumimoji="0" lang="ru-RU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r>
              <a:rPr kumimoji="0" lang="ru-RU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ru-RU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many </a:t>
            </a:r>
            <a:r>
              <a:rPr lang="en-US" altLang="en-US" sz="24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phases (2SC, CFL,CSL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etc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in most massive NS.</a:t>
            </a:r>
            <a:endParaRPr kumimoji="0" lang="ru-RU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Broad fluctuation range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near T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 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as in He-II</a:t>
            </a:r>
            <a:endParaRPr kumimoji="0" lang="el-GR" altLang="en-US" sz="2400" b="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C499C4-0D6E-51D9-B8F0-E0EB7ACD8224}"/>
              </a:ext>
            </a:extLst>
          </p:cNvPr>
          <p:cNvSpPr txBox="1"/>
          <p:nvPr/>
        </p:nvSpPr>
        <p:spPr>
          <a:xfrm>
            <a:off x="24876" y="4797152"/>
            <a:ext cx="6708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Kitazawa et al PRD2002,PTEP2022, DV PRC2004, </a:t>
            </a:r>
            <a:r>
              <a:rPr lang="en-US" sz="1600" dirty="0" err="1">
                <a:solidFill>
                  <a:schemeClr val="tx1"/>
                </a:solidFill>
              </a:rPr>
              <a:t>Kerbikov</a:t>
            </a:r>
            <a:r>
              <a:rPr lang="en-US" sz="1600" dirty="0">
                <a:solidFill>
                  <a:schemeClr val="tx1"/>
                </a:solidFill>
              </a:rPr>
              <a:t> PRD2020,</a:t>
            </a:r>
          </a:p>
          <a:p>
            <a:r>
              <a:rPr lang="en-US" sz="1600" i="1" dirty="0">
                <a:solidFill>
                  <a:srgbClr val="0070C0"/>
                </a:solidFill>
              </a:rPr>
              <a:t>cf. Kitazawa  talk</a:t>
            </a:r>
          </a:p>
        </p:txBody>
      </p:sp>
    </p:spTree>
    <p:extLst>
      <p:ext uri="{BB962C8B-B14F-4D97-AF65-F5344CB8AC3E}">
        <p14:creationId xmlns:p14="http://schemas.microsoft.com/office/powerpoint/2010/main" val="4111196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3" name="TextBox 1">
            <a:extLst>
              <a:ext uri="{FF2B5EF4-FFF2-40B4-BE49-F238E27FC236}">
                <a16:creationId xmlns:a16="http://schemas.microsoft.com/office/drawing/2014/main" id="{738B0F4E-95CD-6367-3457-441A2CAFF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493" y="508702"/>
            <a:ext cx="4993837" cy="60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PSRJ0740-6620 Cromartie et al. Nature </a:t>
            </a:r>
            <a:r>
              <a:rPr kumimoji="0" lang="en-US" altLang="ru-RU" sz="200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2020</a:t>
            </a:r>
            <a:r>
              <a:rPr kumimoji="0" lang="en-US" altLang="ru-RU" sz="20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00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M=2.08+/- 0.07 M</a:t>
            </a:r>
            <a:r>
              <a:rPr kumimoji="0" lang="en-US" altLang="ru-RU" sz="2000" i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sol</a:t>
            </a:r>
            <a:r>
              <a:rPr kumimoji="0" lang="en-US" altLang="ru-RU" sz="200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(68% cred.) F</a:t>
            </a:r>
            <a:r>
              <a:rPr lang="en-US" altLang="ru-RU" sz="2000" baseline="30000" dirty="0" err="1">
                <a:solidFill>
                  <a:srgbClr val="000000"/>
                </a:solidFill>
              </a:rPr>
              <a:t>onseca</a:t>
            </a:r>
            <a:r>
              <a:rPr lang="en-US" altLang="ru-RU" sz="2000" baseline="30000" dirty="0">
                <a:solidFill>
                  <a:srgbClr val="000000"/>
                </a:solidFill>
              </a:rPr>
              <a:t> et al </a:t>
            </a:r>
            <a:r>
              <a:rPr lang="en-US" altLang="ru-RU" sz="2000" baseline="30000" dirty="0" err="1">
                <a:solidFill>
                  <a:srgbClr val="000000"/>
                </a:solidFill>
              </a:rPr>
              <a:t>ApJ</a:t>
            </a:r>
            <a:r>
              <a:rPr lang="en-US" altLang="ru-RU" sz="2000" baseline="30000" dirty="0">
                <a:solidFill>
                  <a:srgbClr val="000000"/>
                </a:solidFill>
              </a:rPr>
              <a:t> 2021</a:t>
            </a:r>
            <a:endParaRPr kumimoji="0" lang="ru-RU" altLang="ru-RU" sz="140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1982" name="TextBox 6">
            <a:extLst>
              <a:ext uri="{FF2B5EF4-FFF2-40B4-BE49-F238E27FC236}">
                <a16:creationId xmlns:a16="http://schemas.microsoft.com/office/drawing/2014/main" id="{E5D48339-7EE1-5FBD-EA04-428D57D9B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7" y="5927250"/>
            <a:ext cx="7792539" cy="74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ru-RU" b="1" baseline="30000" dirty="0">
                <a:solidFill>
                  <a:srgbClr val="FF0000"/>
                </a:solidFill>
              </a:rPr>
              <a:t>Strangeness in NS for </a:t>
            </a:r>
            <a:r>
              <a:rPr lang="en-US" altLang="ru-RU" b="1" i="1" baseline="30000" dirty="0">
                <a:solidFill>
                  <a:srgbClr val="FF0000"/>
                </a:solidFill>
              </a:rPr>
              <a:t>n&gt;(2-4)n</a:t>
            </a:r>
            <a:r>
              <a:rPr lang="en-US" altLang="ru-RU" sz="1800" b="1" i="1" baseline="30000" dirty="0">
                <a:solidFill>
                  <a:srgbClr val="FF0000"/>
                </a:solidFill>
              </a:rPr>
              <a:t>0</a:t>
            </a:r>
            <a:r>
              <a:rPr lang="en-US" altLang="ru-RU" b="1" i="1" baseline="30000" dirty="0">
                <a:solidFill>
                  <a:srgbClr val="FF0000"/>
                </a:solidFill>
              </a:rPr>
              <a:t> </a:t>
            </a:r>
            <a:r>
              <a:rPr lang="en-US" altLang="ru-RU" b="1" baseline="30000" dirty="0">
                <a:solidFill>
                  <a:srgbClr val="00B0F0"/>
                </a:solidFill>
              </a:rPr>
              <a:t>: H</a:t>
            </a:r>
            <a:r>
              <a:rPr kumimoji="0" lang="en-US" altLang="ru-RU" b="1" i="0" u="none" strike="noStrike" kern="1200" cap="none" spc="0" normalizeH="0" baseline="3000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yperon</a:t>
            </a:r>
            <a:r>
              <a:rPr kumimoji="0" lang="en-US" altLang="ru-RU" b="1" i="0" u="none" strike="noStrike" kern="1200" cap="none" spc="0" normalizeH="0" baseline="30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and </a:t>
            </a:r>
            <a:r>
              <a:rPr kumimoji="0" lang="el-GR" altLang="ru-RU" b="1" i="0" u="none" strike="noStrike" kern="1200" cap="none" spc="0" normalizeH="0" baseline="30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cs typeface="Arial" panose="020B0604020202020204" pitchFamily="34" charset="0"/>
              </a:rPr>
              <a:t>Δ</a:t>
            </a:r>
            <a:r>
              <a:rPr kumimoji="0" lang="en-US" altLang="ru-RU" b="1" i="0" u="none" strike="noStrike" kern="1200" cap="none" spc="0" normalizeH="0" baseline="30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isobar puzzles - new modes still soften </a:t>
            </a:r>
            <a:r>
              <a:rPr kumimoji="0" lang="en-US" altLang="ru-RU" b="1" i="0" u="none" strike="noStrike" kern="1200" cap="none" spc="0" normalizeH="0" baseline="3000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EoS</a:t>
            </a:r>
            <a:r>
              <a:rPr kumimoji="0" lang="en-US" altLang="ru-RU" b="1" i="0" u="none" strike="noStrike" kern="1200" cap="none" spc="0" normalizeH="0" baseline="30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ru-RU" sz="1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cf. </a:t>
            </a:r>
            <a:r>
              <a:rPr kumimoji="0" lang="en-US" altLang="ru-RU" sz="1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Pelicer,Kolomeitsev</a:t>
            </a:r>
            <a:r>
              <a:rPr kumimoji="0" lang="en-US" altLang="ru-RU" sz="1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talks</a:t>
            </a:r>
            <a:r>
              <a:rPr kumimoji="0" lang="en-US" altLang="ru-RU" sz="140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en-US" altLang="ru-RU" sz="140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11983" name="Picture 3">
            <a:extLst>
              <a:ext uri="{FF2B5EF4-FFF2-40B4-BE49-F238E27FC236}">
                <a16:creationId xmlns:a16="http://schemas.microsoft.com/office/drawing/2014/main" id="{FC1CF9B8-A3E3-CE30-6E9B-53EDC2A22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694" y="482659"/>
            <a:ext cx="1413462" cy="250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22B773-14B9-9D21-F3ED-537E3D2CC0EC}"/>
              </a:ext>
            </a:extLst>
          </p:cNvPr>
          <p:cNvSpPr txBox="1"/>
          <p:nvPr/>
        </p:nvSpPr>
        <p:spPr>
          <a:xfrm>
            <a:off x="20155" y="-5868"/>
            <a:ext cx="4272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EoS, masses of comp. stars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8DB42D-8B04-59B3-6545-B7937E1D5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0377" y="5155756"/>
            <a:ext cx="956940" cy="14850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6EDFEE-8565-A1D2-0B72-CE66D5E7CF07}"/>
              </a:ext>
            </a:extLst>
          </p:cNvPr>
          <p:cNvSpPr txBox="1"/>
          <p:nvPr/>
        </p:nvSpPr>
        <p:spPr>
          <a:xfrm>
            <a:off x="5492125" y="339425"/>
            <a:ext cx="35368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PSR </a:t>
            </a:r>
            <a:r>
              <a:rPr kumimoji="0" lang="en-US" altLang="en-US" sz="1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2215+5135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M=2.27 M </a:t>
            </a:r>
            <a:r>
              <a:rPr kumimoji="0" lang="en-US" altLang="en-US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sol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(2022) 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547C64-535F-5DE4-0761-61E415BCFE4B}"/>
              </a:ext>
            </a:extLst>
          </p:cNvPr>
          <p:cNvSpPr txBox="1"/>
          <p:nvPr/>
        </p:nvSpPr>
        <p:spPr>
          <a:xfrm>
            <a:off x="4292478" y="1195667"/>
            <a:ext cx="49565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R=13.7+2.6-1.5 km </a:t>
            </a:r>
            <a:r>
              <a:rPr lang="en-US" sz="1400" dirty="0">
                <a:solidFill>
                  <a:schemeClr val="tx1"/>
                </a:solidFill>
              </a:rPr>
              <a:t>Miller et al. </a:t>
            </a:r>
            <a:r>
              <a:rPr lang="en-US" sz="1400" dirty="0" err="1">
                <a:solidFill>
                  <a:schemeClr val="tx1"/>
                </a:solidFill>
              </a:rPr>
              <a:t>ApJ</a:t>
            </a:r>
            <a:r>
              <a:rPr lang="en-US" sz="1400" dirty="0">
                <a:solidFill>
                  <a:schemeClr val="tx1"/>
                </a:solidFill>
              </a:rPr>
              <a:t> 2021 analysis of data</a:t>
            </a:r>
            <a:endParaRPr lang="en-US" sz="1400" dirty="0">
              <a:solidFill>
                <a:srgbClr val="0070C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BC304E-F78D-8913-2F47-0DE3701AD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7363" y="657685"/>
            <a:ext cx="1339403" cy="2511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81E370-FF06-28C8-8F52-285EA58BF9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2487" y="642064"/>
            <a:ext cx="1210614" cy="2575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F48A51A-BA08-049B-4CDB-F07283F51DD9}"/>
              </a:ext>
            </a:extLst>
          </p:cNvPr>
          <p:cNvSpPr txBox="1"/>
          <p:nvPr/>
        </p:nvSpPr>
        <p:spPr>
          <a:xfrm>
            <a:off x="8497552" y="847355"/>
            <a:ext cx="356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?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C7E771-6379-B5F4-55E7-982C036B439D}"/>
              </a:ext>
            </a:extLst>
          </p:cNvPr>
          <p:cNvSpPr txBox="1"/>
          <p:nvPr/>
        </p:nvSpPr>
        <p:spPr>
          <a:xfrm>
            <a:off x="-3821" y="1683370"/>
            <a:ext cx="34467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Analysis 2006.14601:M</a:t>
            </a:r>
            <a:r>
              <a:rPr lang="en-US" sz="1400" baseline="-25000" dirty="0">
                <a:solidFill>
                  <a:srgbClr val="0070C0"/>
                </a:solidFill>
              </a:rPr>
              <a:t>max</a:t>
            </a:r>
            <a:r>
              <a:rPr lang="en-US" sz="1400" dirty="0">
                <a:solidFill>
                  <a:srgbClr val="0070C0"/>
                </a:solidFill>
              </a:rPr>
              <a:t> &lt;2.2-2.3 M</a:t>
            </a:r>
            <a:r>
              <a:rPr lang="en-US" sz="1400" baseline="-25000" dirty="0">
                <a:solidFill>
                  <a:srgbClr val="0070C0"/>
                </a:solidFill>
              </a:rPr>
              <a:t>sol</a:t>
            </a:r>
            <a:endParaRPr lang="en-US" sz="1400" dirty="0">
              <a:solidFill>
                <a:srgbClr val="0070C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376A45F-9DEC-2E3E-DAEB-355CD79C8E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2643" y="2092956"/>
            <a:ext cx="3927843" cy="311055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E26FC49-D51F-6810-4EF0-5CF86B96A285}"/>
              </a:ext>
            </a:extLst>
          </p:cNvPr>
          <p:cNvSpPr txBox="1"/>
          <p:nvPr/>
        </p:nvSpPr>
        <p:spPr>
          <a:xfrm>
            <a:off x="4037976" y="5172671"/>
            <a:ext cx="31592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tx1"/>
                </a:solidFill>
              </a:rPr>
              <a:t>Klahn</a:t>
            </a:r>
            <a:r>
              <a:rPr lang="en-US" sz="1400" dirty="0">
                <a:solidFill>
                  <a:schemeClr val="tx1"/>
                </a:solidFill>
              </a:rPr>
              <a:t> et al PRC2006, </a:t>
            </a:r>
            <a:r>
              <a:rPr lang="en-US" sz="1200" dirty="0">
                <a:solidFill>
                  <a:schemeClr val="tx1"/>
                </a:solidFill>
              </a:rPr>
              <a:t>cf. </a:t>
            </a:r>
            <a:r>
              <a:rPr lang="en-US" sz="1200" dirty="0" err="1">
                <a:solidFill>
                  <a:schemeClr val="tx1"/>
                </a:solidFill>
              </a:rPr>
              <a:t>Taranenko</a:t>
            </a:r>
            <a:r>
              <a:rPr lang="en-US" sz="1200" dirty="0">
                <a:solidFill>
                  <a:schemeClr val="tx1"/>
                </a:solidFill>
              </a:rPr>
              <a:t> talk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DDF13DF-359C-519D-3524-B4183F8331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611" y="2049137"/>
            <a:ext cx="3927843" cy="3000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407FD0-0E48-52E2-4A1C-E9616EA843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7137" y="916544"/>
            <a:ext cx="1339403" cy="2060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DBB2E4-F918-3352-B604-C02454A6AB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45014" y="923719"/>
            <a:ext cx="1107583" cy="2189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07EDA4E-8F0D-BA55-0611-2F5C70CB0171}"/>
              </a:ext>
            </a:extLst>
          </p:cNvPr>
          <p:cNvSpPr txBox="1"/>
          <p:nvPr/>
        </p:nvSpPr>
        <p:spPr>
          <a:xfrm>
            <a:off x="7507367" y="873040"/>
            <a:ext cx="1128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2207.05124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1C9597-EEB2-6ED3-25D3-0764B39C49B7}"/>
              </a:ext>
            </a:extLst>
          </p:cNvPr>
          <p:cNvSpPr txBox="1"/>
          <p:nvPr/>
        </p:nvSpPr>
        <p:spPr>
          <a:xfrm>
            <a:off x="5057137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54D9B4-240F-2D94-491F-2B571DB5FBD6}"/>
              </a:ext>
            </a:extLst>
          </p:cNvPr>
          <p:cNvSpPr txBox="1"/>
          <p:nvPr/>
        </p:nvSpPr>
        <p:spPr>
          <a:xfrm>
            <a:off x="3287040" y="1644456"/>
            <a:ext cx="5873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</a:t>
            </a:r>
            <a:r>
              <a:rPr lang="en-US" b="1" baseline="-25000" dirty="0"/>
              <a:t>min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&lt;1-</a:t>
            </a:r>
            <a:r>
              <a:rPr lang="en-US" b="1" dirty="0"/>
              <a:t>1.2 M </a:t>
            </a:r>
            <a:r>
              <a:rPr lang="en-US" b="1" baseline="-25000" dirty="0"/>
              <a:t>sol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sz="1200" dirty="0">
                <a:solidFill>
                  <a:schemeClr val="tx1"/>
                </a:solidFill>
              </a:rPr>
              <a:t>HESS J1731-347: &lt;0.97 M </a:t>
            </a:r>
            <a:r>
              <a:rPr lang="en-US" sz="1200" baseline="-25000" dirty="0">
                <a:solidFill>
                  <a:schemeClr val="tx1"/>
                </a:solidFill>
              </a:rPr>
              <a:t>sol </a:t>
            </a:r>
            <a:r>
              <a:rPr lang="en-US" sz="1200" dirty="0">
                <a:solidFill>
                  <a:schemeClr val="tx1"/>
                </a:solidFill>
              </a:rPr>
              <a:t>SQS</a:t>
            </a:r>
            <a:r>
              <a:rPr lang="en-US" dirty="0"/>
              <a:t>?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Nat.Astr</a:t>
            </a:r>
            <a:r>
              <a:rPr lang="en-US" sz="1200" dirty="0">
                <a:solidFill>
                  <a:schemeClr val="tx1"/>
                </a:solidFill>
              </a:rPr>
              <a:t>. 2022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E74BB7-DDF7-7D51-064E-B97D93B972C9}"/>
              </a:ext>
            </a:extLst>
          </p:cNvPr>
          <p:cNvSpPr txBox="1"/>
          <p:nvPr/>
        </p:nvSpPr>
        <p:spPr>
          <a:xfrm>
            <a:off x="1322949" y="5136817"/>
            <a:ext cx="2218745" cy="379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ru-RU" sz="2800" b="1" i="1" baseline="30000" dirty="0">
                <a:solidFill>
                  <a:schemeClr val="tx1"/>
                </a:solidFill>
              </a:rPr>
              <a:t>n</a:t>
            </a:r>
            <a:r>
              <a:rPr lang="en-US" altLang="ru-RU" b="1" i="1" baseline="30000" dirty="0">
                <a:solidFill>
                  <a:schemeClr val="tx1"/>
                </a:solidFill>
              </a:rPr>
              <a:t>centr</a:t>
            </a:r>
            <a:r>
              <a:rPr lang="en-US" altLang="ru-RU" sz="2800" b="1" i="1" baseline="30000" dirty="0">
                <a:solidFill>
                  <a:schemeClr val="tx1"/>
                </a:solidFill>
              </a:rPr>
              <a:t> &lt;(6-8) n</a:t>
            </a:r>
            <a:r>
              <a:rPr lang="en-US" altLang="ru-RU" sz="1600" b="1" i="1" baseline="30000" dirty="0">
                <a:solidFill>
                  <a:schemeClr val="tx1"/>
                </a:solidFill>
              </a:rPr>
              <a:t>0</a:t>
            </a:r>
            <a:r>
              <a:rPr lang="en-US" altLang="ru-RU" b="1" baseline="30000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AutoShape 12">
            <a:extLst>
              <a:ext uri="{FF2B5EF4-FFF2-40B4-BE49-F238E27FC236}">
                <a16:creationId xmlns:a16="http://schemas.microsoft.com/office/drawing/2014/main" id="{9019D2E2-3F87-931A-31AC-46C71BDA6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216" y="5547305"/>
            <a:ext cx="481012" cy="238396"/>
          </a:xfrm>
          <a:prstGeom prst="rightArrow">
            <a:avLst>
              <a:gd name="adj1" fmla="val 50000"/>
              <a:gd name="adj2" fmla="val 844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CEBFA5-590E-BC68-0194-17E5A3C6308C}"/>
              </a:ext>
            </a:extLst>
          </p:cNvPr>
          <p:cNvSpPr txBox="1"/>
          <p:nvPr/>
        </p:nvSpPr>
        <p:spPr>
          <a:xfrm>
            <a:off x="825615" y="5534171"/>
            <a:ext cx="66062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Implies nontrivial n-dependence of symmetry energy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65A4B1-4190-74C3-3D88-3E24C8573A08}"/>
              </a:ext>
            </a:extLst>
          </p:cNvPr>
          <p:cNvSpPr txBox="1"/>
          <p:nvPr/>
        </p:nvSpPr>
        <p:spPr>
          <a:xfrm>
            <a:off x="4329874" y="27179"/>
            <a:ext cx="3720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Bethe &amp; Brown 1994: M&lt;1.56 M</a:t>
            </a:r>
            <a:r>
              <a:rPr lang="en-US" baseline="-25000" dirty="0"/>
              <a:t>sol</a:t>
            </a:r>
            <a:r>
              <a:rPr lang="en-US" dirty="0"/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916DF71-849A-E5A5-32A7-8036AA96BC1C}"/>
              </a:ext>
            </a:extLst>
          </p:cNvPr>
          <p:cNvSpPr txBox="1"/>
          <p:nvPr/>
        </p:nvSpPr>
        <p:spPr>
          <a:xfrm>
            <a:off x="20155" y="1188296"/>
            <a:ext cx="3389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</a:t>
            </a:r>
            <a:r>
              <a:rPr lang="en-US" b="1" baseline="-25000" dirty="0"/>
              <a:t>max</a:t>
            </a:r>
            <a:r>
              <a:rPr lang="en-US" b="1" dirty="0"/>
              <a:t>&gt;2.09 M</a:t>
            </a:r>
            <a:r>
              <a:rPr lang="en-US" b="1" baseline="-25000" dirty="0"/>
              <a:t>sol </a:t>
            </a:r>
            <a:r>
              <a:rPr lang="en-US" dirty="0">
                <a:solidFill>
                  <a:schemeClr val="tx1"/>
                </a:solidFill>
              </a:rPr>
              <a:t>at 3</a:t>
            </a:r>
            <a:r>
              <a:rPr lang="el-G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>
                <a:solidFill>
                  <a:schemeClr val="tx1"/>
                </a:solidFill>
              </a:rPr>
              <a:t>2207.05124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821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8" name="Picture 3">
            <a:extLst>
              <a:ext uri="{FF2B5EF4-FFF2-40B4-BE49-F238E27FC236}">
                <a16:creationId xmlns:a16="http://schemas.microsoft.com/office/drawing/2014/main" id="{B1529AC5-DAB1-6635-12DD-B85E8CB20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481" y="740807"/>
            <a:ext cx="3735387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4020" name="TextBox 3">
            <a:extLst>
              <a:ext uri="{FF2B5EF4-FFF2-40B4-BE49-F238E27FC236}">
                <a16:creationId xmlns:a16="http://schemas.microsoft.com/office/drawing/2014/main" id="{F3C2A5BA-70E2-20D0-BB2D-C366AC426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345"/>
            <a:ext cx="9093200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kumimoji="0" lang="en-US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One of solutions: </a:t>
            </a:r>
            <a:r>
              <a:rPr kumimoji="0" lang="en-US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EoS</a:t>
            </a:r>
            <a:r>
              <a:rPr kumimoji="0" lang="en-US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with mass </a:t>
            </a:r>
            <a:r>
              <a:rPr kumimoji="0" lang="en-US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scalings</a:t>
            </a:r>
            <a:r>
              <a:rPr kumimoji="0" lang="en-US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in vector </a:t>
            </a:r>
            <a:r>
              <a:rPr kumimoji="0" lang="el-GR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ω</a:t>
            </a:r>
            <a:r>
              <a:rPr kumimoji="0" lang="en-US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(KVORcut03), </a:t>
            </a:r>
            <a:r>
              <a:rPr kumimoji="0" lang="en-US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and </a:t>
            </a:r>
            <a:r>
              <a:rPr kumimoji="0" lang="en-US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isovector</a:t>
            </a:r>
            <a:r>
              <a:rPr kumimoji="0" lang="en-US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l-GR" alt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ρ</a:t>
            </a:r>
            <a:r>
              <a:rPr kumimoji="0" lang="en-US" alt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(MKVOR) </a:t>
            </a:r>
            <a:r>
              <a:rPr kumimoji="0" lang="en-US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channels, </a:t>
            </a:r>
            <a:r>
              <a:rPr kumimoji="0" lang="en-US" altLang="ru-RU" sz="2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</a:t>
            </a:r>
            <a:r>
              <a:rPr kumimoji="0" lang="el-GR" altLang="ru-RU" sz="2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Δφ</a:t>
            </a:r>
            <a:r>
              <a:rPr kumimoji="0" lang="en-US" altLang="ru-RU" sz="2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-  </a:t>
            </a:r>
            <a:r>
              <a:rPr kumimoji="0" lang="en-US" altLang="ru-RU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hyperons and Delta are included</a:t>
            </a:r>
            <a:endParaRPr kumimoji="0" lang="ru-RU" altLang="ru-RU" sz="2000" b="1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ru-RU" altLang="ru-RU" sz="1800" b="1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777444-3DFC-3E01-D987-632AA7192571}"/>
              </a:ext>
            </a:extLst>
          </p:cNvPr>
          <p:cNvSpPr txBox="1"/>
          <p:nvPr/>
        </p:nvSpPr>
        <p:spPr>
          <a:xfrm>
            <a:off x="3010791" y="3630808"/>
            <a:ext cx="60515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Maslov et al PhLB2015, NPA2016,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Kolomeitsev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et al NPA 2017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74E6C91-1DA7-3E3C-EDA6-6AC0C1A16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354" y="770410"/>
            <a:ext cx="5077814" cy="28928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FA3637-950C-F867-E6BF-395CC8279CE8}"/>
              </a:ext>
            </a:extLst>
          </p:cNvPr>
          <p:cNvSpPr txBox="1"/>
          <p:nvPr/>
        </p:nvSpPr>
        <p:spPr>
          <a:xfrm>
            <a:off x="81630" y="3938585"/>
            <a:ext cx="6051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Next puzzle: </a:t>
            </a:r>
            <a:r>
              <a:rPr lang="en-US" sz="2400" b="1" dirty="0">
                <a:solidFill>
                  <a:srgbClr val="0070C0"/>
                </a:solidFill>
              </a:rPr>
              <a:t>HQ phase tr.: softer </a:t>
            </a:r>
            <a:r>
              <a:rPr lang="en-US" sz="2400" b="1" dirty="0" err="1">
                <a:solidFill>
                  <a:srgbClr val="0070C0"/>
                </a:solidFill>
              </a:rPr>
              <a:t>EoS</a:t>
            </a:r>
            <a:r>
              <a:rPr lang="en-US" sz="2400" b="1" dirty="0">
                <a:solidFill>
                  <a:srgbClr val="0070C0"/>
                </a:solidFill>
              </a:rPr>
              <a:t>--</a:t>
            </a:r>
            <a:r>
              <a:rPr lang="en-US" sz="2400" dirty="0">
                <a:solidFill>
                  <a:srgbClr val="0070C0"/>
                </a:solidFill>
              </a:rPr>
              <a:t>smaller M</a:t>
            </a:r>
            <a:r>
              <a:rPr lang="en-US" sz="2400" baseline="-25000" dirty="0">
                <a:solidFill>
                  <a:srgbClr val="0070C0"/>
                </a:solidFill>
              </a:rPr>
              <a:t>max </a:t>
            </a:r>
            <a:r>
              <a:rPr lang="en-US" sz="2400" dirty="0">
                <a:solidFill>
                  <a:srgbClr val="0070C0"/>
                </a:solidFill>
              </a:rPr>
              <a:t>, </a:t>
            </a:r>
            <a:r>
              <a:rPr lang="en-US" sz="1600" dirty="0">
                <a:solidFill>
                  <a:schemeClr val="tx1"/>
                </a:solidFill>
              </a:rPr>
              <a:t>cf. </a:t>
            </a:r>
            <a:r>
              <a:rPr lang="en-US" sz="1600" dirty="0" err="1">
                <a:solidFill>
                  <a:schemeClr val="tx1"/>
                </a:solidFill>
              </a:rPr>
              <a:t>Grigorian</a:t>
            </a:r>
            <a:r>
              <a:rPr lang="en-US" sz="1600" dirty="0">
                <a:solidFill>
                  <a:schemeClr val="tx1"/>
                </a:solidFill>
              </a:rPr>
              <a:t> talk</a:t>
            </a:r>
          </a:p>
        </p:txBody>
      </p:sp>
    </p:spTree>
    <p:extLst>
      <p:ext uri="{BB962C8B-B14F-4D97-AF65-F5344CB8AC3E}">
        <p14:creationId xmlns:p14="http://schemas.microsoft.com/office/powerpoint/2010/main" val="2422775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[12pt]{article}&#10;\input{Texpoint-inp.tex}&#10;\begin{document}&#10;\includegraphics[width=7cm]{MUrca.eps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(none)"/>
  <p:tag name="BOXWIDTH" val="396"/>
  <p:tag name="BOXHEIGHT" val="327"/>
  <p:tag name="BOXFONT" val="10"/>
  <p:tag name="BOXWRAP" val="False"/>
  <p:tag name="WORKAROUNDTRANSPARENCYBUG" val="False"/>
  <p:tag name="ALLOWFONTSUBSTITUTION" val="False"/>
  <p:tag name="BITMAPFORMAT" val="png256"/>
  <p:tag name="ORIGWIDTH" val="199"/>
  <p:tag name="PICTUREFILESIZE" val="522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begin{document}\LARGE&#10;\includegraphics[width=6cm]{Kspec.eps}&#10;\end{document}&#10;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70"/>
  <p:tag name="PICTUREFILESIZE" val="3257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begin{document}&#10;{&#10;$$p+e^-\longrightarrow \Lambda$$&#10;}&#10;\end{document}&#10;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68"/>
  <p:tag name="PICTUREFILESIZE" val="137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begin{document}&#10;\LARGE&#10;$t_0\propto&#10; | T-T_{\rm cr}|^{-1}$&#10;\end{document}&#10;"/>
  <p:tag name="EXTERNALNAME" val="TP_tmp"/>
  <p:tag name="BLEND" val="0"/>
  <p:tag name="TRANSPARENT" val="1"/>
  <p:tag name="RESOLUTION" val="300"/>
  <p:tag name="WORKAROUNDTRANSPARENCYBUG" val="0"/>
  <p:tag name="ALLOWFONTSUBSTITUTION" val="0"/>
  <p:tag name="BITMAPFORMAT" val="png256"/>
  <p:tag name="ORIGWIDTH" val="134.875"/>
  <p:tag name="PICTUREFILESIZE" val="225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4.4|7.5|15.1|19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0pt]{article}&#10;\include{Texpoint-inp}&#10;\begin{document}&#10;$$&#10;D_{\pi}^R(\omega,k)%=\frac{1}{\omega^2 -m_{\pi}^2 -k^2 -\Sigma^R(\omega,k,n)}&#10;\simeq&#10;\frac{1}{-\Blue{\tilde\om}^2-\gamma\,(k-k_0)^2+i\beta(k) \,\om}&#10;$$&#10;\end{document}&#10;&#10;"/>
  <p:tag name="FILENAME" val="TP_tmp"/>
  <p:tag name="FORMAT" val="bmp256"/>
  <p:tag name="RES" val="300"/>
  <p:tag name="BLEND" val="0"/>
  <p:tag name="TRANSPARENT" val="0"/>
  <p:tag name="TBUG" val="0"/>
  <p:tag name="ALLOWFS" val="0"/>
  <p:tag name="ORIGWIDTH" val="175"/>
  <p:tag name="PICTUREFILESIZE" val="7427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0pt]{article}&#10;\include{Texpoint-inp}&#10;\begin{document}&#10;$$&#10;\om\ll k_0 v_{\rm F}&#10;$$&#10;\end{document}&#10;&#10;"/>
  <p:tag name="FILENAME" val="TP_tmp"/>
  <p:tag name="FORMAT" val="bmp256"/>
  <p:tag name="RES" val="300"/>
  <p:tag name="BLEND" val="0"/>
  <p:tag name="TRANSPARENT" val="0"/>
  <p:tag name="TBUG" val="0"/>
  <p:tag name="ALLOWFS" val="0"/>
  <p:tag name="ORIGWIDTH" val="43"/>
  <p:tag name="PICTUREFILESIZE" val="791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0pt]{article}&#10;\include{Texpoint-inp}&#10;\begin{document}&#10;$$&#10;k\sim k_0 \simeq p_{\rm F}&#10;$$&#10;\end{document}&#10;&#10;"/>
  <p:tag name="FILENAME" val="TP_tmp"/>
  <p:tag name="FORMAT" val="bmp256"/>
  <p:tag name="RES" val="300"/>
  <p:tag name="BLEND" val="0"/>
  <p:tag name="TRANSPARENT" val="0"/>
  <p:tag name="TBUG" val="0"/>
  <p:tag name="ALLOWFS" val="0"/>
  <p:tag name="ORIGWIDTH" val="52"/>
  <p:tag name="PICTUREFILESIZE" val="1031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include{ect-adds}&#10;\begin{document}&#10;\includegraphics[width=5cm]{Fig-6.eps}&#10;\end{document}&#10;&#10;"/>
  <p:tag name="FILENAME" val="TP_tmp"/>
  <p:tag name="FORMAT" val="bmp256"/>
  <p:tag name="RES" val="600"/>
  <p:tag name="BLEND" val="0"/>
  <p:tag name="TRANSPARENT" val="0"/>
  <p:tag name="TBUG" val="0"/>
  <p:tag name="ALLOWFS" val="0"/>
  <p:tag name="ORIGWIDTH" val="141"/>
  <p:tag name="PICTUREFILESIZE" val="134407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put{Texpoint-inp.tex}&#10;\begin{document}\LARGE&#10; $\widetilde{\omega}^{2} (k)=-D^{-1} (0,k)&#10;$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168"/>
  <p:tag name="PICTUREFILESIZE" val="294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postscript"/>
  <p:tag name="FILENAME" val="D:\My Physics\Mytex\Lectures\Dubna-14\pion-spec.eps"/>
  <p:tag name="FORMAT" val="bmp256"/>
  <p:tag name="RES" val="300"/>
  <p:tag name="BLEND" val="0"/>
  <p:tag name="TRANSPARENT" val="0"/>
  <p:tag name="TBUG" val="0"/>
  <p:tag name="ORIGWIDTH" val="194"/>
  <p:tag name="PICTUREFILESIZE" val="65394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put{Texpoint-inp.tex}&#10;\begin{document}\LARGE\BrickRed{&#10;$\om \propto -i \widetilde{\omega}^{2}&#10;(k_{\rm min})/\beta$&#10;}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156"/>
  <p:tag name="PICTUREFILESIZE" val="387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put{Texpoint-inp.tex}&#10;\begin{document}\LARGE&#10; $\widetilde{\omega}^{2} (k)=-D^{-1} (0,k)&#10;$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168"/>
  <p:tag name="PICTUREFILESIZE" val="294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put{Texpoint-inp.tex}&#10;\begin{document}\LARGE&#10; $\widetilde{\omega}^{2} (k_{\rm min} \simeq p_{\rm F})&lt;0 $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154"/>
  <p:tag name="PICTUREFILESIZE" val="288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0pt]{article}&#10;\include{Texpoint-inp}&#10;\begin{document}&#10;$\Blue{\beta =m_N^{*2}\, k\, f_{\pi NN}^2/\pi$}&#10;\end{document}&#10;"/>
  <p:tag name="FILENAME" val="TP_tmp"/>
  <p:tag name="FORMAT" val="bmp256"/>
  <p:tag name="RES" val="300"/>
  <p:tag name="BLEND" val="0"/>
  <p:tag name="TRANSPARENT" val="0"/>
  <p:tag name="TBUG" val="0"/>
  <p:tag name="ALLOWFS" val="0"/>
  <p:tag name="ORIGWIDTH" val="82"/>
  <p:tag name="PICTUREFILESIZE" val="1827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0pt]{article}&#10;\include{Texpoint-inp}&#10;\begin{document}&#10;\begin{align}&#10;\nonumber&#10;A_{\pi}(\om,\vec k)&amp;\approx&#10;\sum_{i=\pi, \Delta}\frac{2\,\pi\,\delta(\om-\om_i(\vec&#10;k))}{\left(2\om-\frac{\dsp&#10;\prt\Pi^R}{\dsp \prt\om}\right)\Big |_{\om=\om_i(\vec k)} }&#10;\nonumber\\&#10;&amp;+&#10;\frac{2\,\beta\, k\, \om }{\widetilde\om^4(k)+\beta^2\,&#10;k^2\,\om^2 }\,\theta(\om&lt;v_F\, k)&#10;\nonumber&#10;\end{align}&#10;\end{document}&#10;"/>
  <p:tag name="FILENAME" val="TP_tmp"/>
  <p:tag name="FORMAT" val="bmp256"/>
  <p:tag name="RES" val="300"/>
  <p:tag name="BLEND" val="0"/>
  <p:tag name="TRANSPARENT" val="0"/>
  <p:tag name="TBUG" val="0"/>
  <p:tag name="ALLOWFS" val="0"/>
  <p:tag name="ORIGWIDTH" val="177"/>
  <p:tag name="PICTUREFILESIZE" val="20161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0pt]{article}&#10;\include{Texpoint-inp}&#10;\include{ect-adds}&#10;\begin{document}&#10;$$\frac{1}{\tau}=-\frac{1}{\tau_G}  + \frac{1}{\tau_\eta} + \frac{1}{\tau_\zeta} $$&#10;\end{document}&#10;&#10;"/>
  <p:tag name="FILENAME" val="TP_tmp"/>
  <p:tag name="FORMAT" val="bmp256"/>
  <p:tag name="RES" val="300"/>
  <p:tag name="BLEND" val="0"/>
  <p:tag name="TRANSPARENT" val="0"/>
  <p:tag name="TBUG" val="0"/>
  <p:tag name="ALLOWFS" val="0"/>
  <p:tag name="ORIGWIDTH" val="88"/>
  <p:tag name="PICTUREFILESIZE" val="3787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include{ect-adds}&#10;\begin{document}&#10;\includegraphics[height=3cm]{loop.eps}&#10;\end{document}&#10;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105"/>
  <p:tag name="PICTUREFILESIZE" val="3192"/>
</p:tagLst>
</file>

<file path=ppt/theme/theme1.xml><?xml version="1.0" encoding="utf-8"?>
<a:theme xmlns:a="http://schemas.openxmlformats.org/drawingml/2006/main" name="Оформление по умолчанию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Оформление по умолчанию">
  <a:themeElements>
    <a:clrScheme name="4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4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0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1_Оформление по умолчанию">
  <a:themeElements>
    <a:clrScheme name="4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4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4_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4_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21833</TotalTime>
  <Words>3456</Words>
  <Application>Microsoft Office PowerPoint</Application>
  <PresentationFormat>On-screen Show (4:3)</PresentationFormat>
  <Paragraphs>401</Paragraphs>
  <Slides>44</Slides>
  <Notes>9</Notes>
  <HiddenSlides>0</HiddenSlides>
  <MMClips>1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10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71" baseType="lpstr">
      <vt:lpstr>Arial</vt:lpstr>
      <vt:lpstr>Calibri</vt:lpstr>
      <vt:lpstr>Calibri Light</vt:lpstr>
      <vt:lpstr>Cambria Math</vt:lpstr>
      <vt:lpstr>CMR10</vt:lpstr>
      <vt:lpstr>Lucida Sans</vt:lpstr>
      <vt:lpstr>MathDesign-UT-Regular-Symbol-10</vt:lpstr>
      <vt:lpstr>Monotype Corsiva</vt:lpstr>
      <vt:lpstr>MTMI</vt:lpstr>
      <vt:lpstr>MTSYN</vt:lpstr>
      <vt:lpstr>Symbol</vt:lpstr>
      <vt:lpstr>Times</vt:lpstr>
      <vt:lpstr>Times New Roman</vt:lpstr>
      <vt:lpstr>Times-Roman</vt:lpstr>
      <vt:lpstr>Utopia-Regular</vt:lpstr>
      <vt:lpstr>Wingdings</vt:lpstr>
      <vt:lpstr>Оформление по умолчанию</vt:lpstr>
      <vt:lpstr>1_Оформление по умолчанию</vt:lpstr>
      <vt:lpstr>2_Оформление по умолчанию</vt:lpstr>
      <vt:lpstr>Office Theme</vt:lpstr>
      <vt:lpstr>4_Оформление по умолчанию</vt:lpstr>
      <vt:lpstr>7_Оформление по умолчанию</vt:lpstr>
      <vt:lpstr>8_Оформление по умолчанию</vt:lpstr>
      <vt:lpstr>10_Оформление по умолчанию</vt:lpstr>
      <vt:lpstr>11_Оформление по умолчанию</vt:lpstr>
      <vt:lpstr>12_Оформление по умолчанию</vt:lpstr>
      <vt:lpstr>Equation</vt:lpstr>
      <vt:lpstr>Phase transitions  in nuclear matter: dreams and reality </vt:lpstr>
      <vt:lpstr>PowerPoint Presentation</vt:lpstr>
      <vt:lpstr>PowerPoint Presentation</vt:lpstr>
      <vt:lpstr>PowerPoint Presentation</vt:lpstr>
      <vt:lpstr>PowerPoint Presentation</vt:lpstr>
      <vt:lpstr>Pairing in NS and hybrid stars</vt:lpstr>
      <vt:lpstr>Color superconductivity below Tc and color fluctuations  above Tc , for n&gt; several n0  </vt:lpstr>
      <vt:lpstr>PowerPoint Presentation</vt:lpstr>
      <vt:lpstr>PowerPoint Presentation</vt:lpstr>
      <vt:lpstr>PowerPoint Presentation</vt:lpstr>
      <vt:lpstr>Low energy excitations in nuclear Fermi liquid (Migdal approach)</vt:lpstr>
      <vt:lpstr>PowerPoint Presentation</vt:lpstr>
      <vt:lpstr>PowerPoint Presentation</vt:lpstr>
      <vt:lpstr>Diagram: age– rotation period why there are no rapid young pulsars? </vt:lpstr>
      <vt:lpstr>PowerPoint Presentation</vt:lpstr>
      <vt:lpstr>PowerPoint Presentation</vt:lpstr>
      <vt:lpstr>PowerPoint Presentation</vt:lpstr>
      <vt:lpstr>Viscosity again. High HIC energies, elliptic p-flow and non-ideal (viscous) hydro</vt:lpstr>
      <vt:lpstr>QCD and gluodynamics on lattice</vt:lpstr>
      <vt:lpstr>PowerPoint Presentation</vt:lpstr>
      <vt:lpstr>PowerPoint Presentation</vt:lpstr>
      <vt:lpstr>I order phase transition</vt:lpstr>
      <vt:lpstr>I order phase transition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Ultracold atoms typically below several tens of microkelvin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BEC of pions with dynamically fixed number at low momenta </vt:lpstr>
      <vt:lpstr>PowerPoint Presentation</vt:lpstr>
      <vt:lpstr>Ratio of shear viscosity to entropy density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Chainik</dc:creator>
  <cp:lastModifiedBy>Dmitry Voskresensky</cp:lastModifiedBy>
  <cp:revision>1683</cp:revision>
  <dcterms:created xsi:type="dcterms:W3CDTF">2013-10-16T07:54:16Z</dcterms:created>
  <dcterms:modified xsi:type="dcterms:W3CDTF">2023-02-26T17:33:02Z</dcterms:modified>
</cp:coreProperties>
</file>