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79" r:id="rId3"/>
    <p:sldId id="370" r:id="rId4"/>
    <p:sldId id="371" r:id="rId5"/>
    <p:sldId id="310" r:id="rId6"/>
    <p:sldId id="358" r:id="rId7"/>
    <p:sldId id="359" r:id="rId8"/>
    <p:sldId id="360" r:id="rId9"/>
    <p:sldId id="361" r:id="rId10"/>
    <p:sldId id="363" r:id="rId11"/>
    <p:sldId id="357" r:id="rId12"/>
    <p:sldId id="364" r:id="rId13"/>
    <p:sldId id="365" r:id="rId14"/>
    <p:sldId id="288" r:id="rId15"/>
    <p:sldId id="350" r:id="rId16"/>
    <p:sldId id="333" r:id="rId17"/>
    <p:sldId id="334" r:id="rId18"/>
    <p:sldId id="338" r:id="rId19"/>
    <p:sldId id="352" r:id="rId20"/>
    <p:sldId id="335" r:id="rId21"/>
    <p:sldId id="372" r:id="rId22"/>
    <p:sldId id="314" r:id="rId23"/>
    <p:sldId id="355" r:id="rId24"/>
    <p:sldId id="316" r:id="rId25"/>
    <p:sldId id="366" r:id="rId26"/>
    <p:sldId id="367" r:id="rId27"/>
    <p:sldId id="368" r:id="rId28"/>
    <p:sldId id="369" r:id="rId29"/>
    <p:sldId id="321" r:id="rId30"/>
    <p:sldId id="322" r:id="rId31"/>
    <p:sldId id="325" r:id="rId32"/>
    <p:sldId id="349" r:id="rId33"/>
    <p:sldId id="305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9A9A"/>
    <a:srgbClr val="D7E7F5"/>
    <a:srgbClr val="5B9BD5"/>
    <a:srgbClr val="33F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22" autoAdjust="0"/>
    <p:restoredTop sz="94660"/>
  </p:normalViewPr>
  <p:slideViewPr>
    <p:cSldViewPr snapToGrid="0">
      <p:cViewPr varScale="1">
        <p:scale>
          <a:sx n="47" d="100"/>
          <a:sy n="47" d="100"/>
        </p:scale>
        <p:origin x="11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4FF2F-EE04-46D4-A33F-B7948EDCE663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4B3E7-32DF-4F31-A32C-7A13088BF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856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4B3E7-32DF-4F31-A32C-7A13088BFB7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358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B0F87-9386-4EF7-BA4E-7E68A9A0E208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0D9A2-AAB8-4425-A3A6-6E02AE46B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117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B0F87-9386-4EF7-BA4E-7E68A9A0E208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0D9A2-AAB8-4425-A3A6-6E02AE46B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30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B0F87-9386-4EF7-BA4E-7E68A9A0E208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0D9A2-AAB8-4425-A3A6-6E02AE46B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440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B0F87-9386-4EF7-BA4E-7E68A9A0E208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0D9A2-AAB8-4425-A3A6-6E02AE46B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20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B0F87-9386-4EF7-BA4E-7E68A9A0E208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0D9A2-AAB8-4425-A3A6-6E02AE46B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010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B0F87-9386-4EF7-BA4E-7E68A9A0E208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0D9A2-AAB8-4425-A3A6-6E02AE46B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24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B0F87-9386-4EF7-BA4E-7E68A9A0E208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0D9A2-AAB8-4425-A3A6-6E02AE46B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832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B0F87-9386-4EF7-BA4E-7E68A9A0E208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0D9A2-AAB8-4425-A3A6-6E02AE46B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959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B0F87-9386-4EF7-BA4E-7E68A9A0E208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0D9A2-AAB8-4425-A3A6-6E02AE46B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859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B0F87-9386-4EF7-BA4E-7E68A9A0E208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0D9A2-AAB8-4425-A3A6-6E02AE46B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203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B0F87-9386-4EF7-BA4E-7E68A9A0E208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0D9A2-AAB8-4425-A3A6-6E02AE46B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560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B0F87-9386-4EF7-BA4E-7E68A9A0E208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0D9A2-AAB8-4425-A3A6-6E02AE46B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416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12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../media/image9.png"/><Relationship Id="rId18" Type="http://schemas.openxmlformats.org/officeDocument/2006/relationships/image" Target="../media/image15.png"/><Relationship Id="rId3" Type="http://schemas.openxmlformats.org/officeDocument/2006/relationships/tags" Target="../tags/tag16.xml"/><Relationship Id="rId21" Type="http://schemas.openxmlformats.org/officeDocument/2006/relationships/image" Target="../media/image10.png"/><Relationship Id="rId7" Type="http://schemas.openxmlformats.org/officeDocument/2006/relationships/tags" Target="../tags/tag20.xml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tags" Target="../tags/tag15.xml"/><Relationship Id="rId16" Type="http://schemas.openxmlformats.org/officeDocument/2006/relationships/image" Target="../media/image11.png"/><Relationship Id="rId20" Type="http://schemas.openxmlformats.org/officeDocument/2006/relationships/image" Target="../media/image8.png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8.xml"/><Relationship Id="rId15" Type="http://schemas.openxmlformats.org/officeDocument/2006/relationships/image" Target="../media/image14.png"/><Relationship Id="rId10" Type="http://schemas.openxmlformats.org/officeDocument/2006/relationships/tags" Target="../tags/tag23.xml"/><Relationship Id="rId19" Type="http://schemas.openxmlformats.org/officeDocument/2006/relationships/image" Target="../media/image16.png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image" Target="../media/image13.png"/><Relationship Id="rId18" Type="http://schemas.openxmlformats.org/officeDocument/2006/relationships/image" Target="../media/image8.png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image" Target="../media/image9.png"/><Relationship Id="rId17" Type="http://schemas.openxmlformats.org/officeDocument/2006/relationships/image" Target="../media/image15.png"/><Relationship Id="rId2" Type="http://schemas.openxmlformats.org/officeDocument/2006/relationships/tags" Target="../tags/tag25.xml"/><Relationship Id="rId16" Type="http://schemas.openxmlformats.org/officeDocument/2006/relationships/image" Target="../media/image12.png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image" Target="../media/image7.png"/><Relationship Id="rId5" Type="http://schemas.openxmlformats.org/officeDocument/2006/relationships/tags" Target="../tags/tag28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0.png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image" Target="../media/image13.png"/><Relationship Id="rId18" Type="http://schemas.openxmlformats.org/officeDocument/2006/relationships/image" Target="../media/image8.png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image" Target="../media/image9.png"/><Relationship Id="rId17" Type="http://schemas.openxmlformats.org/officeDocument/2006/relationships/image" Target="../media/image15.png"/><Relationship Id="rId2" Type="http://schemas.openxmlformats.org/officeDocument/2006/relationships/tags" Target="../tags/tag34.xml"/><Relationship Id="rId16" Type="http://schemas.openxmlformats.org/officeDocument/2006/relationships/image" Target="../media/image12.png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image" Target="../media/image7.png"/><Relationship Id="rId5" Type="http://schemas.openxmlformats.org/officeDocument/2006/relationships/tags" Target="../tags/tag37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0.png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image" Target="../media/image21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4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6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../media/image25.png"/><Relationship Id="rId5" Type="http://schemas.openxmlformats.org/officeDocument/2006/relationships/tags" Target="../tags/tag51.xml"/><Relationship Id="rId10" Type="http://schemas.openxmlformats.org/officeDocument/2006/relationships/image" Target="../media/image24.png"/><Relationship Id="rId4" Type="http://schemas.openxmlformats.org/officeDocument/2006/relationships/tags" Target="../tags/tag50.xml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tags" Target="../tags/tag5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1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image" Target="../media/image30.png"/><Relationship Id="rId5" Type="http://schemas.openxmlformats.org/officeDocument/2006/relationships/tags" Target="../tags/tag57.xml"/><Relationship Id="rId10" Type="http://schemas.openxmlformats.org/officeDocument/2006/relationships/image" Target="../media/image29.png"/><Relationship Id="rId4" Type="http://schemas.openxmlformats.org/officeDocument/2006/relationships/tags" Target="../tags/tag56.xml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7" Type="http://schemas.openxmlformats.org/officeDocument/2006/relationships/image" Target="../media/image39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tags" Target="../tags/tag65.xml"/><Relationship Id="rId7" Type="http://schemas.openxmlformats.org/officeDocument/2006/relationships/image" Target="../media/image41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40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6.xml"/><Relationship Id="rId9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7" Type="http://schemas.openxmlformats.org/officeDocument/2006/relationships/image" Target="../media/image43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44.png"/><Relationship Id="rId5" Type="http://schemas.openxmlformats.org/officeDocument/2006/relationships/image" Target="../media/image40.png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7" Type="http://schemas.openxmlformats.org/officeDocument/2006/relationships/image" Target="../media/image43.pn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image" Target="../media/image42.png"/><Relationship Id="rId5" Type="http://schemas.openxmlformats.org/officeDocument/2006/relationships/image" Target="../media/image44.png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tags" Target="../tags/tag75.xml"/><Relationship Id="rId7" Type="http://schemas.openxmlformats.org/officeDocument/2006/relationships/image" Target="../media/image43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4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6.xml"/><Relationship Id="rId9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tags" Target="../tags/tag79.xml"/><Relationship Id="rId7" Type="http://schemas.openxmlformats.org/officeDocument/2006/relationships/image" Target="../media/image46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0.png"/><Relationship Id="rId5" Type="http://schemas.openxmlformats.org/officeDocument/2006/relationships/tags" Target="../tags/tag81.xml"/><Relationship Id="rId10" Type="http://schemas.openxmlformats.org/officeDocument/2006/relationships/image" Target="../media/image49.png"/><Relationship Id="rId4" Type="http://schemas.openxmlformats.org/officeDocument/2006/relationships/tags" Target="../tags/tag80.xml"/><Relationship Id="rId9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59.png"/><Relationship Id="rId3" Type="http://schemas.openxmlformats.org/officeDocument/2006/relationships/tags" Target="../tags/tag8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9.pn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image" Target="../media/image58.png"/><Relationship Id="rId5" Type="http://schemas.openxmlformats.org/officeDocument/2006/relationships/tags" Target="../tags/tag87.xml"/><Relationship Id="rId10" Type="http://schemas.openxmlformats.org/officeDocument/2006/relationships/image" Target="../media/image57.png"/><Relationship Id="rId4" Type="http://schemas.openxmlformats.org/officeDocument/2006/relationships/tags" Target="../tags/tag86.xml"/><Relationship Id="rId9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9.xml"/><Relationship Id="rId4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9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11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363" y="347729"/>
            <a:ext cx="8925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Crust of accreting </a:t>
            </a:r>
            <a:r>
              <a:rPr lang="en-US" sz="4000" dirty="0"/>
              <a:t>neutron </a:t>
            </a:r>
            <a:r>
              <a:rPr lang="en-US" sz="4000" dirty="0" smtClean="0"/>
              <a:t>stars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079152" y="1809174"/>
            <a:ext cx="698569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u="sng" dirty="0" smtClean="0"/>
              <a:t>A.I. Chugunov</a:t>
            </a:r>
            <a:endParaRPr lang="en-US" sz="2800" dirty="0"/>
          </a:p>
          <a:p>
            <a:pPr algn="ctr"/>
            <a:r>
              <a:rPr lang="en-US" sz="2800" dirty="0" smtClean="0"/>
              <a:t>M.E. Gusakov, E.M. Kantor (</a:t>
            </a:r>
            <a:r>
              <a:rPr lang="en-US" sz="2800" dirty="0" err="1" smtClean="0"/>
              <a:t>Ioffe</a:t>
            </a:r>
            <a:r>
              <a:rPr lang="en-US" sz="2800" dirty="0" smtClean="0"/>
              <a:t> Institute)</a:t>
            </a:r>
          </a:p>
          <a:p>
            <a:pPr algn="ctr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N.N.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Shchechilin</a:t>
            </a:r>
            <a:r>
              <a:rPr lang="en-US" sz="2800" dirty="0" smtClean="0"/>
              <a:t> </a:t>
            </a:r>
            <a:r>
              <a:rPr lang="en-US" sz="2800" dirty="0"/>
              <a:t>(</a:t>
            </a:r>
            <a:r>
              <a:rPr lang="en-US" sz="2800" dirty="0" err="1"/>
              <a:t>Université</a:t>
            </a:r>
            <a:r>
              <a:rPr lang="en-US" sz="2800" dirty="0"/>
              <a:t> </a:t>
            </a:r>
            <a:r>
              <a:rPr lang="en-US" sz="2800" dirty="0" err="1"/>
              <a:t>Libre</a:t>
            </a:r>
            <a:r>
              <a:rPr lang="en-US" sz="2800" dirty="0"/>
              <a:t> de </a:t>
            </a:r>
            <a:r>
              <a:rPr lang="en-US" sz="2800" dirty="0" err="1" smtClean="0"/>
              <a:t>Bruxelles</a:t>
            </a:r>
            <a:r>
              <a:rPr lang="en-US" sz="2800" dirty="0" smtClean="0"/>
              <a:t>)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602700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INFINUM - 23</a:t>
            </a:r>
          </a:p>
          <a:p>
            <a:pPr algn="ctr"/>
            <a:r>
              <a:rPr lang="en-US" sz="2000" dirty="0" err="1" smtClean="0"/>
              <a:t>Dubna</a:t>
            </a:r>
            <a:r>
              <a:rPr lang="en-US" sz="2000" dirty="0" smtClean="0"/>
              <a:t>, JINR, </a:t>
            </a:r>
            <a:r>
              <a:rPr lang="en-US" sz="2000" dirty="0"/>
              <a:t>February </a:t>
            </a:r>
            <a:r>
              <a:rPr lang="en-US" sz="2000" dirty="0" smtClean="0"/>
              <a:t>27- March 3, 2023</a:t>
            </a:r>
            <a:endParaRPr lang="en-US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04553" y="3392096"/>
            <a:ext cx="7791718" cy="243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AIC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&amp; N.N.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Shchechilin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MNRAS, 495, L32 (2020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M.E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Gusakov &amp;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AIC,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Phys. Rev. Lett. 124, 191101 (2020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M.E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Gusakov &amp;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AIC,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Phys. Rev. D, 103, L101301 (2021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M.E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Gusakov, E.M. Kantor &amp;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AIC,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Phys. Rev. D, 104, L081301 (2021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N.N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Shchechilin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M.E. Gusakov &amp;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AIC,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MNRAS, 507, 3860 (2021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N.N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Shchechilin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M.E. Gusakov &amp;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AIC,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MNRAS, 515, L6 (2022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N.N.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Shchechilin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M.E. Gusakov &amp; AIC, MNRAS,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submitted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09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Скругленный прямоугольник 47"/>
          <p:cNvSpPr/>
          <p:nvPr/>
        </p:nvSpPr>
        <p:spPr>
          <a:xfrm>
            <a:off x="190318" y="5934802"/>
            <a:ext cx="8763364" cy="8406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370624" y="5999049"/>
            <a:ext cx="8438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/>
              <a:t>Traditional </a:t>
            </a:r>
            <a:r>
              <a:rPr lang="en-US" sz="2000" u="sng" dirty="0" err="1" smtClean="0"/>
              <a:t>apporach</a:t>
            </a:r>
            <a:r>
              <a:rPr lang="ru-RU" sz="2000" u="sng" dirty="0" smtClean="0"/>
              <a:t> </a:t>
            </a:r>
            <a:r>
              <a:rPr lang="en-US" sz="2000" u="sng" dirty="0" smtClean="0"/>
              <a:t>[Sato 1979, </a:t>
            </a:r>
            <a:r>
              <a:rPr lang="en-US" sz="2000" u="sng" dirty="0" err="1" smtClean="0"/>
              <a:t>Haensel&amp;Zdunik</a:t>
            </a:r>
            <a:r>
              <a:rPr lang="en-US" sz="2000" u="sng" dirty="0" smtClean="0"/>
              <a:t> 1990,….]</a:t>
            </a:r>
            <a:r>
              <a:rPr lang="ru-RU" sz="2000" u="sng" dirty="0" smtClean="0"/>
              <a:t>:</a:t>
            </a:r>
            <a:r>
              <a:rPr lang="ru-RU" sz="2000" dirty="0" smtClean="0"/>
              <a:t> </a:t>
            </a:r>
          </a:p>
          <a:p>
            <a:pPr algn="ctr"/>
            <a:r>
              <a:rPr lang="en-US" sz="2000" dirty="0" smtClean="0"/>
              <a:t>Consider nuclear reaction on course of compression</a:t>
            </a:r>
            <a:r>
              <a:rPr lang="ru-RU" sz="2000" dirty="0" smtClean="0"/>
              <a:t> (</a:t>
            </a:r>
            <a:r>
              <a:rPr lang="en-US" sz="2000" dirty="0" smtClean="0"/>
              <a:t>increase of the pressure</a:t>
            </a:r>
            <a:r>
              <a:rPr lang="ru-RU" sz="2000" dirty="0" smtClean="0"/>
              <a:t>)</a:t>
            </a:r>
            <a:endParaRPr lang="en-US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0624" y="3425781"/>
            <a:ext cx="1599844" cy="22467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84868" y="1231722"/>
            <a:ext cx="59246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Thermonuclear burning in surface layers leads to formation of heavy elements </a:t>
            </a:r>
            <a:r>
              <a:rPr lang="ru-RU" dirty="0"/>
              <a:t> («</a:t>
            </a:r>
            <a:r>
              <a:rPr lang="en-US" dirty="0"/>
              <a:t>ashes</a:t>
            </a:r>
            <a:r>
              <a:rPr lang="ru-RU" dirty="0"/>
              <a:t>»)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The subsequent portions of the accreted matter compress  underlying layers after arrival to the surface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Compression leads to beta-captures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Beta-captures move nuclei to the neutron drip line and, finally, beta-capture is accompanied by neutron emission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370624" y="3901716"/>
            <a:ext cx="1599844" cy="73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Прямоугольник 24"/>
          <p:cNvSpPr/>
          <p:nvPr/>
        </p:nvSpPr>
        <p:spPr>
          <a:xfrm>
            <a:off x="370624" y="3166002"/>
            <a:ext cx="1599844" cy="73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Рисунок 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933" y="2861069"/>
            <a:ext cx="2470269" cy="3027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933" y="4242766"/>
            <a:ext cx="2935241" cy="32007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70624" y="2430288"/>
            <a:ext cx="1599844" cy="73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>
            <a:off x="370624" y="1700701"/>
            <a:ext cx="1599844" cy="73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52" y="4872225"/>
            <a:ext cx="1499388" cy="27538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3157" y="0"/>
            <a:ext cx="740279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200" dirty="0" smtClean="0"/>
              <a:t>What </a:t>
            </a:r>
            <a:r>
              <a:rPr lang="en-US" sz="3200" dirty="0"/>
              <a:t>happens with matter after accretion</a:t>
            </a:r>
            <a:r>
              <a:rPr lang="ru-RU" sz="3200" dirty="0"/>
              <a:t>?</a:t>
            </a:r>
          </a:p>
          <a:p>
            <a:pPr algn="ctr">
              <a:spcBef>
                <a:spcPts val="600"/>
              </a:spcBef>
            </a:pPr>
            <a:r>
              <a:rPr lang="en-US" sz="2000" dirty="0" smtClean="0"/>
              <a:t>(traditional approach</a:t>
            </a:r>
            <a:r>
              <a:rPr lang="ru-RU" sz="2000" dirty="0" smtClean="0"/>
              <a:t>)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34350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94033" y="5934802"/>
            <a:ext cx="8869092" cy="87812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151402"/>
              </p:ext>
            </p:extLst>
          </p:nvPr>
        </p:nvGraphicFramePr>
        <p:xfrm>
          <a:off x="284719" y="1282277"/>
          <a:ext cx="2199425" cy="459524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99425"/>
              </a:tblGrid>
              <a:tr h="6564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564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564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564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564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564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564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21" name="Рисунок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02" y="1389597"/>
            <a:ext cx="1079258" cy="27443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02" y="2081724"/>
            <a:ext cx="1105592" cy="27491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02" y="2774329"/>
            <a:ext cx="1076578" cy="27491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01" y="3466934"/>
            <a:ext cx="1133079" cy="27491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02" y="4159539"/>
            <a:ext cx="1113227" cy="27491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02" y="4852144"/>
            <a:ext cx="1499388" cy="27538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8" y="5545228"/>
            <a:ext cx="1575691" cy="277409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94033" y="6004190"/>
            <a:ext cx="88690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dirty="0" smtClean="0"/>
              <a:t>Initial value problem: initial composition determines whole evolution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                 </a:t>
            </a:r>
            <a:r>
              <a:rPr lang="en-US" sz="2000" dirty="0" err="1" smtClean="0"/>
              <a:t>Neutronization</a:t>
            </a:r>
            <a:r>
              <a:rPr lang="en-US" sz="2000" dirty="0" smtClean="0"/>
              <a:t> is associated with neutron drip</a:t>
            </a:r>
            <a:endParaRPr lang="en-GB" sz="2000" dirty="0"/>
          </a:p>
        </p:txBody>
      </p:sp>
      <p:pic>
        <p:nvPicPr>
          <p:cNvPr id="4" name="Рисунок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557" y="6461625"/>
            <a:ext cx="1634005" cy="34077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84868" y="1231722"/>
            <a:ext cx="59246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Thermonuclear burning in surface layers leads to formation of heavy elements </a:t>
            </a:r>
            <a:r>
              <a:rPr lang="ru-RU" dirty="0"/>
              <a:t> («</a:t>
            </a:r>
            <a:r>
              <a:rPr lang="en-US" dirty="0"/>
              <a:t>ashes</a:t>
            </a:r>
            <a:r>
              <a:rPr lang="ru-RU" dirty="0"/>
              <a:t>»)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The subsequent portions of the accreted matter compress  underlying layers after arrival to the surface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Compression leads to beta-captures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Beta-captures move nuclei to the neutron drip line and, finally, beta-capture is accompanied by neutron emission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en-US" b="1" i="1" dirty="0" smtClean="0"/>
              <a:t>Fully accreted crust is composed of matter at different compression stages</a:t>
            </a:r>
          </a:p>
        </p:txBody>
      </p:sp>
      <p:pic>
        <p:nvPicPr>
          <p:cNvPr id="18" name="Рисунок 1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933" y="2861069"/>
            <a:ext cx="2470269" cy="3027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933" y="4242766"/>
            <a:ext cx="2935241" cy="32007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53157" y="0"/>
            <a:ext cx="7603172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200" dirty="0" err="1" smtClean="0"/>
              <a:t>WThat</a:t>
            </a:r>
            <a:r>
              <a:rPr lang="en-US" sz="3200" dirty="0" smtClean="0"/>
              <a:t> </a:t>
            </a:r>
            <a:r>
              <a:rPr lang="en-US" sz="3200" dirty="0"/>
              <a:t>happens with matter after accretion</a:t>
            </a:r>
            <a:r>
              <a:rPr lang="ru-RU" sz="3200" dirty="0"/>
              <a:t>?</a:t>
            </a:r>
          </a:p>
          <a:p>
            <a:pPr algn="ctr">
              <a:spcBef>
                <a:spcPts val="600"/>
              </a:spcBef>
            </a:pPr>
            <a:r>
              <a:rPr lang="en-US" sz="2000" dirty="0" smtClean="0"/>
              <a:t>(traditional approach</a:t>
            </a:r>
            <a:r>
              <a:rPr lang="ru-RU" sz="2000" dirty="0" smtClean="0"/>
              <a:t>)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05742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291111"/>
              </p:ext>
            </p:extLst>
          </p:nvPr>
        </p:nvGraphicFramePr>
        <p:xfrm>
          <a:off x="284719" y="1282277"/>
          <a:ext cx="2199425" cy="459524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99425"/>
              </a:tblGrid>
              <a:tr h="6564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564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564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564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564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564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6564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accent1">
                            <a:lumMod val="5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21" name="Рисунок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02" y="1389597"/>
            <a:ext cx="1079258" cy="27443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02" y="2081724"/>
            <a:ext cx="1105592" cy="27491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02" y="2774329"/>
            <a:ext cx="1076578" cy="27491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01" y="3466934"/>
            <a:ext cx="1133079" cy="27491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02" y="4159539"/>
            <a:ext cx="1113227" cy="27491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02" y="4852144"/>
            <a:ext cx="1499388" cy="27538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8" y="5545228"/>
            <a:ext cx="1575691" cy="277409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94033" y="5934802"/>
            <a:ext cx="8914168" cy="84068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94033" y="5984838"/>
            <a:ext cx="8914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Unbound neutrons are not at the equilibrium at the inner crust</a:t>
            </a:r>
            <a:endParaRPr lang="ru-RU" sz="2000" dirty="0" smtClean="0"/>
          </a:p>
          <a:p>
            <a:pPr algn="ctr"/>
            <a:r>
              <a:rPr lang="en-US" sz="2000" dirty="0" smtClean="0"/>
              <a:t>Their redistribution </a:t>
            </a:r>
            <a:r>
              <a:rPr lang="en-US" sz="2000" dirty="0"/>
              <a:t>among crust </a:t>
            </a:r>
            <a:r>
              <a:rPr lang="en-US" sz="2000" dirty="0" smtClean="0"/>
              <a:t>layers is energetically favorable</a:t>
            </a:r>
            <a:endParaRPr lang="en-GB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953157" y="0"/>
            <a:ext cx="740279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200" dirty="0" smtClean="0"/>
              <a:t>What </a:t>
            </a:r>
            <a:r>
              <a:rPr lang="en-US" sz="3200" dirty="0"/>
              <a:t>happens with matter after accretion</a:t>
            </a:r>
            <a:r>
              <a:rPr lang="ru-RU" sz="3200" dirty="0"/>
              <a:t>?</a:t>
            </a:r>
          </a:p>
          <a:p>
            <a:pPr algn="ctr">
              <a:spcBef>
                <a:spcPts val="600"/>
              </a:spcBef>
            </a:pPr>
            <a:r>
              <a:rPr lang="en-US" sz="2000" dirty="0" smtClean="0"/>
              <a:t>(traditional approach</a:t>
            </a:r>
            <a:r>
              <a:rPr lang="ru-RU" sz="2000" dirty="0" smtClean="0"/>
              <a:t>)</a:t>
            </a:r>
            <a:endParaRPr lang="en-US" sz="20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2884868" y="1231722"/>
            <a:ext cx="59246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Thermonuclear burning in surface layers leads to formation of heavy elements </a:t>
            </a:r>
            <a:r>
              <a:rPr lang="ru-RU" dirty="0"/>
              <a:t> («</a:t>
            </a:r>
            <a:r>
              <a:rPr lang="en-US" dirty="0"/>
              <a:t>ashes</a:t>
            </a:r>
            <a:r>
              <a:rPr lang="ru-RU" dirty="0"/>
              <a:t>»)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The subsequent portions of the accreted matter compress  underlying layers after arrival to the surface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Compression leads to beta-captures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Beta-captures move nuclei to the neutron drip line and, finally, beta-capture is accompanied by neutron emission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en-US" b="1" i="1" dirty="0" smtClean="0"/>
              <a:t>Fully accreted crust is composed of matter at different compression stages</a:t>
            </a:r>
          </a:p>
        </p:txBody>
      </p:sp>
      <p:pic>
        <p:nvPicPr>
          <p:cNvPr id="18" name="Рисунок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933" y="2861069"/>
            <a:ext cx="2470269" cy="30276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933" y="4242766"/>
            <a:ext cx="2935241" cy="32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093195"/>
              </p:ext>
            </p:extLst>
          </p:nvPr>
        </p:nvGraphicFramePr>
        <p:xfrm>
          <a:off x="284719" y="1282277"/>
          <a:ext cx="2199425" cy="459524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99425"/>
              </a:tblGrid>
              <a:tr h="6564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564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564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564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564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6564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6564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accent1">
                            <a:lumMod val="50000"/>
                          </a:schemeClr>
                        </a:gs>
                        <a:gs pos="1000">
                          <a:schemeClr val="accent1">
                            <a:lumMod val="5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21" name="Рисунок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02" y="1389597"/>
            <a:ext cx="1079258" cy="27443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02" y="2081724"/>
            <a:ext cx="1105592" cy="27491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02" y="2774329"/>
            <a:ext cx="1076578" cy="27491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01" y="3466934"/>
            <a:ext cx="1133079" cy="27491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02" y="4159539"/>
            <a:ext cx="1113227" cy="27491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02" y="4852144"/>
            <a:ext cx="1499388" cy="27538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8" y="5545228"/>
            <a:ext cx="1575691" cy="277409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94033" y="5934802"/>
            <a:ext cx="8914168" cy="84068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94033" y="5984838"/>
            <a:ext cx="8914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Unbound neutrons are not at the equilibrium at the inner crust</a:t>
            </a:r>
            <a:endParaRPr lang="ru-RU" sz="2000" dirty="0"/>
          </a:p>
          <a:p>
            <a:pPr algn="ctr"/>
            <a:r>
              <a:rPr lang="en-US" sz="2000" dirty="0"/>
              <a:t>Their redistribution </a:t>
            </a:r>
            <a:r>
              <a:rPr lang="en-US" sz="2000" dirty="0" smtClean="0"/>
              <a:t>among crust </a:t>
            </a:r>
            <a:r>
              <a:rPr lang="en-US" sz="2000" dirty="0"/>
              <a:t>layers is energetically </a:t>
            </a:r>
            <a:r>
              <a:rPr lang="en-US" sz="2000" dirty="0" smtClean="0"/>
              <a:t>favorable</a:t>
            </a:r>
            <a:endParaRPr lang="en-GB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670333" y="5371421"/>
            <a:ext cx="63378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31F20"/>
                </a:solidFill>
                <a:latin typeface="AdvOT483a8203"/>
              </a:rPr>
              <a:t>The first indication of the importance of neutron diffusion</a:t>
            </a:r>
            <a:r>
              <a:rPr lang="ru-RU" sz="1600" dirty="0" smtClean="0">
                <a:solidFill>
                  <a:srgbClr val="231F20"/>
                </a:solidFill>
                <a:latin typeface="AdvOT483a8203"/>
              </a:rPr>
              <a:t> </a:t>
            </a:r>
          </a:p>
          <a:p>
            <a:r>
              <a:rPr lang="en-US" sz="1600" dirty="0" err="1">
                <a:solidFill>
                  <a:srgbClr val="231F20"/>
                </a:solidFill>
                <a:latin typeface="AdvOT483a8203"/>
              </a:rPr>
              <a:t>Bisnovatyi-Kogan</a:t>
            </a:r>
            <a:r>
              <a:rPr lang="en-US" sz="1600" dirty="0">
                <a:solidFill>
                  <a:srgbClr val="231F20"/>
                </a:solidFill>
                <a:latin typeface="AdvOT483a8203"/>
              </a:rPr>
              <a:t> G. S., </a:t>
            </a:r>
            <a:r>
              <a:rPr lang="en-US" sz="1600" dirty="0" err="1">
                <a:solidFill>
                  <a:srgbClr val="231F20"/>
                </a:solidFill>
                <a:latin typeface="AdvOT483a8203"/>
              </a:rPr>
              <a:t>Chechetkin</a:t>
            </a:r>
            <a:r>
              <a:rPr lang="en-US" sz="1600" dirty="0">
                <a:solidFill>
                  <a:srgbClr val="231F20"/>
                </a:solidFill>
                <a:latin typeface="AdvOT483a8203"/>
              </a:rPr>
              <a:t> V. M., 1979, </a:t>
            </a:r>
            <a:r>
              <a:rPr lang="en-US" sz="1600" dirty="0" smtClean="0">
                <a:solidFill>
                  <a:srgbClr val="231F20"/>
                </a:solidFill>
                <a:latin typeface="AdvOT483a8203"/>
              </a:rPr>
              <a:t>UFN, </a:t>
            </a:r>
            <a:r>
              <a:rPr lang="en-US" sz="1600" dirty="0">
                <a:solidFill>
                  <a:srgbClr val="231F20"/>
                </a:solidFill>
                <a:latin typeface="AdvOT483a8203"/>
              </a:rPr>
              <a:t>127, 263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953157" y="0"/>
            <a:ext cx="740279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200" dirty="0"/>
              <a:t>W</a:t>
            </a:r>
            <a:r>
              <a:rPr lang="en-US" sz="3200" dirty="0" smtClean="0"/>
              <a:t>hat </a:t>
            </a:r>
            <a:r>
              <a:rPr lang="en-US" sz="3200" dirty="0"/>
              <a:t>happens with matter after accretion</a:t>
            </a:r>
            <a:r>
              <a:rPr lang="ru-RU" sz="3200" dirty="0"/>
              <a:t>?</a:t>
            </a:r>
          </a:p>
          <a:p>
            <a:pPr algn="ctr">
              <a:spcBef>
                <a:spcPts val="600"/>
              </a:spcBef>
            </a:pPr>
            <a:r>
              <a:rPr lang="en-US" sz="2000" dirty="0" smtClean="0"/>
              <a:t>(traditional approach</a:t>
            </a:r>
            <a:r>
              <a:rPr lang="ru-RU" sz="2000" dirty="0" smtClean="0"/>
              <a:t>)</a:t>
            </a:r>
            <a:endParaRPr lang="en-US" sz="20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2884868" y="1231722"/>
            <a:ext cx="59246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Thermonuclear burning in surface layers leads to formation of heavy elements </a:t>
            </a:r>
            <a:r>
              <a:rPr lang="ru-RU" dirty="0"/>
              <a:t> («</a:t>
            </a:r>
            <a:r>
              <a:rPr lang="en-US" dirty="0"/>
              <a:t>ashes</a:t>
            </a:r>
            <a:r>
              <a:rPr lang="ru-RU" dirty="0"/>
              <a:t>»)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The subsequent portions of the accreted matter compress  underlying layers after arrival to the surface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Compression leads to beta-captures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Beta-captures move nuclei to the neutron drip line and, finally, beta-capture is accompanied by neutron emission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en-US" b="1" i="1" dirty="0" smtClean="0"/>
              <a:t>Fully accreted crust is composed of matter at different compression stages</a:t>
            </a:r>
          </a:p>
        </p:txBody>
      </p:sp>
      <p:pic>
        <p:nvPicPr>
          <p:cNvPr id="22" name="Рисунок 2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933" y="2861069"/>
            <a:ext cx="2470269" cy="30276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933" y="4242766"/>
            <a:ext cx="2935241" cy="32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20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445858" y="0"/>
            <a:ext cx="82523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Thermodynamically consistent model:</a:t>
            </a:r>
            <a:endParaRPr lang="ru-RU" sz="3200" dirty="0" smtClean="0"/>
          </a:p>
          <a:p>
            <a:pPr algn="ctr"/>
            <a:r>
              <a:rPr lang="en-US" sz="3200" dirty="0"/>
              <a:t>neutron </a:t>
            </a:r>
            <a:r>
              <a:rPr lang="en-US" sz="3200" dirty="0" smtClean="0"/>
              <a:t>Hydrostatic/Diffusion equilibrium (</a:t>
            </a:r>
            <a:r>
              <a:rPr lang="en-US" sz="3200" dirty="0" err="1" smtClean="0"/>
              <a:t>nHD</a:t>
            </a:r>
            <a:r>
              <a:rPr lang="en-US" sz="3200" dirty="0" smtClean="0"/>
              <a:t>)</a:t>
            </a:r>
            <a:endParaRPr lang="en-US" sz="2000" dirty="0" smtClean="0"/>
          </a:p>
        </p:txBody>
      </p:sp>
      <p:pic>
        <p:nvPicPr>
          <p:cNvPr id="5" name="Рисунок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371" y="5623300"/>
            <a:ext cx="1664290" cy="2918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7297" y="3418386"/>
            <a:ext cx="2933567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Two conditions</a:t>
            </a:r>
            <a:r>
              <a:rPr lang="ru-RU" sz="2400" u="sng" dirty="0" smtClean="0"/>
              <a:t>:</a:t>
            </a:r>
            <a:endParaRPr lang="en-US" sz="2400" u="sng" dirty="0" smtClean="0"/>
          </a:p>
          <a:p>
            <a:r>
              <a:rPr lang="en-US" sz="1100" dirty="0"/>
              <a:t> </a:t>
            </a:r>
            <a:endParaRPr lang="en-US" sz="2000" dirty="0" smtClean="0"/>
          </a:p>
          <a:p>
            <a:r>
              <a:rPr lang="en-US" sz="2000" dirty="0" smtClean="0"/>
              <a:t>General hydrostatic equation</a:t>
            </a:r>
            <a:endParaRPr lang="ru-RU" sz="20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ru-RU" sz="1400" dirty="0"/>
          </a:p>
          <a:p>
            <a:r>
              <a:rPr lang="en-US" sz="2000" dirty="0"/>
              <a:t>neutron Hydrostatic/Diffusion equilibrium</a:t>
            </a:r>
          </a:p>
        </p:txBody>
      </p:sp>
      <p:pic>
        <p:nvPicPr>
          <p:cNvPr id="4" name="Рисунок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538" y="4126593"/>
            <a:ext cx="1421418" cy="3261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3657" y="1137955"/>
            <a:ext cx="8448633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statement of problem is crucially modified in the inner crust</a:t>
            </a:r>
            <a:r>
              <a:rPr lang="ru-RU" sz="2400" dirty="0" smtClean="0"/>
              <a:t> </a:t>
            </a:r>
            <a:r>
              <a:rPr lang="en-US" sz="2400" dirty="0" smtClean="0"/>
              <a:t>(</a:t>
            </a:r>
            <a:r>
              <a:rPr lang="ru-RU" sz="2400" dirty="0" smtClean="0"/>
              <a:t>=</a:t>
            </a:r>
            <a:r>
              <a:rPr lang="en-US" sz="2400" dirty="0" smtClean="0"/>
              <a:t>region, where free neutrons exist</a:t>
            </a:r>
            <a:r>
              <a:rPr lang="ru-RU" sz="2400" dirty="0" smtClean="0"/>
              <a:t>):</a:t>
            </a:r>
          </a:p>
          <a:p>
            <a:endParaRPr lang="ru-RU" sz="1100" dirty="0" smtClean="0"/>
          </a:p>
          <a:p>
            <a:pPr algn="just"/>
            <a:r>
              <a:rPr lang="en-US" sz="2400" dirty="0" smtClean="0"/>
              <a:t>Instead of considering of nuclear reactions in compressing volume element one should consider whole inner crust, accounting for redistribution of neutrons between the layers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243109" y="3418386"/>
            <a:ext cx="2089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Newtonian gravity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1374902" y="6488668"/>
            <a:ext cx="7736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Transfer of a neutron from one layer to another does not lead to any energy gain</a:t>
            </a:r>
            <a:endParaRPr lang="en-US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445858" y="4713668"/>
            <a:ext cx="8131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74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250029" y="5715155"/>
            <a:ext cx="3889420" cy="620152"/>
          </a:xfrm>
          <a:prstGeom prst="roundRect">
            <a:avLst/>
          </a:prstGeom>
          <a:solidFill>
            <a:srgbClr val="D7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45858" y="0"/>
            <a:ext cx="82523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Thermodynamically consistent model:</a:t>
            </a:r>
            <a:endParaRPr lang="ru-RU" sz="3200" dirty="0" smtClean="0"/>
          </a:p>
          <a:p>
            <a:pPr algn="ctr"/>
            <a:r>
              <a:rPr lang="en-US" sz="3200" dirty="0"/>
              <a:t>neutron </a:t>
            </a:r>
            <a:r>
              <a:rPr lang="en-US" sz="3200" dirty="0" smtClean="0"/>
              <a:t>Hydrostatic/Diffusion equilibrium (</a:t>
            </a:r>
            <a:r>
              <a:rPr lang="en-US" sz="3200" dirty="0" err="1" smtClean="0"/>
              <a:t>nHD</a:t>
            </a:r>
            <a:r>
              <a:rPr lang="en-US" sz="3200" dirty="0" smtClean="0"/>
              <a:t>)</a:t>
            </a:r>
            <a:endParaRPr lang="en-US" sz="2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37297" y="3418386"/>
            <a:ext cx="2933567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Two conditions</a:t>
            </a:r>
            <a:r>
              <a:rPr lang="ru-RU" sz="2400" u="sng" dirty="0" smtClean="0"/>
              <a:t>:</a:t>
            </a:r>
            <a:endParaRPr lang="en-US" sz="2400" u="sng" dirty="0" smtClean="0"/>
          </a:p>
          <a:p>
            <a:r>
              <a:rPr lang="en-US" sz="1100" dirty="0"/>
              <a:t> </a:t>
            </a:r>
            <a:endParaRPr lang="en-US" sz="2000" dirty="0" smtClean="0"/>
          </a:p>
          <a:p>
            <a:r>
              <a:rPr lang="en-US" sz="2000" dirty="0" smtClean="0"/>
              <a:t>General hydrostatic equation</a:t>
            </a:r>
            <a:endParaRPr lang="ru-RU" sz="20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ru-RU" sz="1400" dirty="0"/>
          </a:p>
          <a:p>
            <a:r>
              <a:rPr lang="en-US" sz="2000" dirty="0"/>
              <a:t>neutron Hydrostatic/Diffusion equilibrium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3657" y="1137955"/>
            <a:ext cx="8448633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statement of problem is crucially modified in the inner crust</a:t>
            </a:r>
            <a:r>
              <a:rPr lang="ru-RU" sz="2400" dirty="0" smtClean="0"/>
              <a:t> </a:t>
            </a:r>
            <a:r>
              <a:rPr lang="en-US" sz="2400" dirty="0" smtClean="0"/>
              <a:t>(</a:t>
            </a:r>
            <a:r>
              <a:rPr lang="ru-RU" sz="2400" dirty="0" smtClean="0"/>
              <a:t>=</a:t>
            </a:r>
            <a:r>
              <a:rPr lang="en-US" sz="2400" dirty="0" smtClean="0"/>
              <a:t>region, where free neutrons exist</a:t>
            </a:r>
            <a:r>
              <a:rPr lang="ru-RU" sz="2400" dirty="0" smtClean="0"/>
              <a:t>):</a:t>
            </a:r>
          </a:p>
          <a:p>
            <a:endParaRPr lang="ru-RU" sz="1100" dirty="0" smtClean="0"/>
          </a:p>
          <a:p>
            <a:pPr algn="just"/>
            <a:r>
              <a:rPr lang="en-US" sz="2400" dirty="0" smtClean="0"/>
              <a:t>Instead of considering of nuclear reactions in compressing volume element one should consider whole inner crust, accounting for redistribution of neutrons between the layers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867585" y="3368912"/>
            <a:ext cx="1980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General relativity</a:t>
            </a:r>
            <a:endParaRPr lang="en-US" sz="2000" dirty="0"/>
          </a:p>
        </p:txBody>
      </p:sp>
      <p:pic>
        <p:nvPicPr>
          <p:cNvPr id="8" name="Рисунок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373" y="3918644"/>
            <a:ext cx="2079720" cy="648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034" y="4917533"/>
            <a:ext cx="3580104" cy="64866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945" y="5759447"/>
            <a:ext cx="3671193" cy="4750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374902" y="6488668"/>
            <a:ext cx="7736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Transfer of a neutron from one layer to another does not lead to any energy gain</a:t>
            </a:r>
            <a:endParaRPr lang="en-US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445858" y="4713668"/>
            <a:ext cx="8131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5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Скругленный прямоугольник 35"/>
          <p:cNvSpPr/>
          <p:nvPr/>
        </p:nvSpPr>
        <p:spPr>
          <a:xfrm>
            <a:off x="4714820" y="6557609"/>
            <a:ext cx="4235997" cy="28147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544180" y="0"/>
            <a:ext cx="80556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200" dirty="0" smtClean="0"/>
              <a:t>Modeling of fully accreted crust (schematically)</a:t>
            </a:r>
            <a:endParaRPr lang="en-US" sz="2000" dirty="0" smtClean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197507" y="906585"/>
            <a:ext cx="46893" cy="59514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025198" y="566138"/>
            <a:ext cx="2331472" cy="61555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u="sng" dirty="0" smtClean="0"/>
              <a:t>Traditional approach</a:t>
            </a:r>
          </a:p>
          <a:p>
            <a:pPr algn="ctr"/>
            <a:r>
              <a:rPr lang="en-US" sz="1400" u="sng" dirty="0" smtClean="0"/>
              <a:t>(Haensel &amp; </a:t>
            </a:r>
            <a:r>
              <a:rPr lang="en-US" sz="1400" u="sng" dirty="0" err="1" smtClean="0"/>
              <a:t>Zdunik</a:t>
            </a:r>
            <a:r>
              <a:rPr lang="en-US" sz="1400" u="sng" dirty="0" smtClean="0"/>
              <a:t> 1990, ….)</a:t>
            </a:r>
            <a:endParaRPr lang="en-US" sz="1400" u="sng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9873" y="4211386"/>
            <a:ext cx="3595061" cy="201531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Determine composition of this layer, specified by pressure </a:t>
            </a:r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Minimization of the Gibbs potential  </a:t>
            </a:r>
            <a:r>
              <a:rPr 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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269030" y="1213675"/>
            <a:ext cx="2040834" cy="5211417"/>
            <a:chOff x="247867" y="1354572"/>
            <a:chExt cx="2040834" cy="5211417"/>
          </a:xfrm>
        </p:grpSpPr>
        <p:cxnSp>
          <p:nvCxnSpPr>
            <p:cNvPr id="7" name="Прямая со стрелкой 6"/>
            <p:cNvCxnSpPr/>
            <p:nvPr/>
          </p:nvCxnSpPr>
          <p:spPr>
            <a:xfrm>
              <a:off x="2288701" y="3938690"/>
              <a:ext cx="0" cy="39382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H="1">
              <a:off x="2196258" y="6367595"/>
              <a:ext cx="2" cy="19839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H="1" flipV="1">
              <a:off x="253550" y="6554573"/>
              <a:ext cx="1942708" cy="1141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H="1" flipV="1">
              <a:off x="247867" y="1354572"/>
              <a:ext cx="16775" cy="521141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253546" y="1354572"/>
              <a:ext cx="1902048" cy="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>
            <a:xfrm>
              <a:off x="2155593" y="1364455"/>
              <a:ext cx="1" cy="13251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Скругленный прямоугольник 42"/>
          <p:cNvSpPr/>
          <p:nvPr/>
        </p:nvSpPr>
        <p:spPr>
          <a:xfrm>
            <a:off x="4621400" y="4211387"/>
            <a:ext cx="4329417" cy="20693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Determine composition of this layer, specified by pressure </a:t>
            </a:r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</a:p>
          <a:p>
            <a:pPr algn="ctr"/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neutron chemical potential  </a:t>
            </a:r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en-US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</a:p>
          <a:p>
            <a:pPr algn="ctr"/>
            <a:r>
              <a:rPr lang="en-US" sz="11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Minimization of the appropriate thermodynamic potential  </a:t>
            </a:r>
            <a:r>
              <a:rPr 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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4551031" y="1223558"/>
            <a:ext cx="2267189" cy="5206265"/>
            <a:chOff x="253545" y="1364455"/>
            <a:chExt cx="2267189" cy="5206265"/>
          </a:xfrm>
        </p:grpSpPr>
        <p:cxnSp>
          <p:nvCxnSpPr>
            <p:cNvPr id="47" name="Прямая со стрелкой 46"/>
            <p:cNvCxnSpPr/>
            <p:nvPr/>
          </p:nvCxnSpPr>
          <p:spPr>
            <a:xfrm>
              <a:off x="2470273" y="3825607"/>
              <a:ext cx="0" cy="52667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flipH="1" flipV="1">
              <a:off x="264035" y="6565988"/>
              <a:ext cx="2256699" cy="473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flipH="1" flipV="1">
              <a:off x="253545" y="1364455"/>
              <a:ext cx="20979" cy="519011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flipV="1">
              <a:off x="253545" y="1364455"/>
              <a:ext cx="2215965" cy="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 стрелкой 51"/>
            <p:cNvCxnSpPr/>
            <p:nvPr/>
          </p:nvCxnSpPr>
          <p:spPr>
            <a:xfrm>
              <a:off x="2469510" y="1364455"/>
              <a:ext cx="1" cy="13251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/>
          <p:cNvSpPr txBox="1"/>
          <p:nvPr/>
        </p:nvSpPr>
        <p:spPr>
          <a:xfrm>
            <a:off x="5100182" y="565098"/>
            <a:ext cx="2902398" cy="61555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u="sng" dirty="0" err="1" smtClean="0"/>
              <a:t>nHD</a:t>
            </a:r>
            <a:r>
              <a:rPr lang="en-US" sz="2000" u="sng" dirty="0" smtClean="0"/>
              <a:t> approach</a:t>
            </a:r>
            <a:r>
              <a:rPr lang="en-US" sz="2000" dirty="0" smtClean="0"/>
              <a:t> (for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oi</a:t>
            </a:r>
            <a:r>
              <a:rPr lang="en-US" sz="2000" dirty="0" smtClean="0"/>
              <a:t>)</a:t>
            </a:r>
          </a:p>
          <a:p>
            <a:pPr algn="ctr"/>
            <a:r>
              <a:rPr lang="en-US" sz="1400" u="sng" dirty="0" smtClean="0"/>
              <a:t>(</a:t>
            </a:r>
            <a:r>
              <a:rPr lang="en-US" sz="1400" u="sng" dirty="0" err="1" smtClean="0"/>
              <a:t>Gusakov&amp;AIC</a:t>
            </a:r>
            <a:r>
              <a:rPr lang="en-US" sz="1400" u="sng" dirty="0" smtClean="0"/>
              <a:t>, Gusakov, </a:t>
            </a:r>
            <a:r>
              <a:rPr lang="en-US" sz="1400" u="sng" dirty="0" err="1" smtClean="0"/>
              <a:t>Kantor&amp;AIC</a:t>
            </a:r>
            <a:r>
              <a:rPr lang="en-US" sz="1400" u="sng" dirty="0" smtClean="0"/>
              <a:t>)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33138" y="1374363"/>
            <a:ext cx="3525613" cy="24036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33" y="2879157"/>
            <a:ext cx="1666494" cy="232727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829747" y="1416528"/>
            <a:ext cx="29073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Switch to the next, </a:t>
            </a:r>
            <a:r>
              <a:rPr lang="en-US" i="1" dirty="0"/>
              <a:t>j</a:t>
            </a:r>
            <a:r>
              <a:rPr lang="en-US" dirty="0"/>
              <a:t>+1,</a:t>
            </a:r>
            <a:r>
              <a:rPr lang="en-US" dirty="0" smtClean="0"/>
              <a:t> layer: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Increase </a:t>
            </a:r>
            <a:r>
              <a:rPr lang="en-US" dirty="0"/>
              <a:t>of </a:t>
            </a:r>
            <a:r>
              <a:rPr lang="en-US" dirty="0" smtClean="0"/>
              <a:t>pressure</a:t>
            </a:r>
            <a:endParaRPr lang="en-US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685623" y="1399221"/>
            <a:ext cx="4265194" cy="23985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45" name="Рисунок 4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675" y="2111369"/>
            <a:ext cx="1666494" cy="232727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4877601" y="1441578"/>
            <a:ext cx="3451009" cy="15850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Switch to the </a:t>
            </a:r>
            <a:r>
              <a:rPr lang="en-US" dirty="0" smtClean="0"/>
              <a:t>next, </a:t>
            </a:r>
            <a:r>
              <a:rPr lang="en-US" i="1" dirty="0" smtClean="0"/>
              <a:t>j</a:t>
            </a:r>
            <a:r>
              <a:rPr lang="en-US" dirty="0" smtClean="0"/>
              <a:t>+1, </a:t>
            </a:r>
            <a:r>
              <a:rPr lang="en-US" dirty="0"/>
              <a:t>layer:</a:t>
            </a:r>
          </a:p>
          <a:p>
            <a:r>
              <a:rPr lang="en-US" dirty="0" smtClean="0"/>
              <a:t>Increase of pressure</a:t>
            </a:r>
          </a:p>
          <a:p>
            <a:pPr>
              <a:spcBef>
                <a:spcPts val="3000"/>
              </a:spcBef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neutron chemical potential 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6818220" y="6280730"/>
            <a:ext cx="0" cy="14436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Рисунок 8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798" y="2707926"/>
            <a:ext cx="2601265" cy="435794"/>
          </a:xfrm>
          <a:prstGeom prst="rect">
            <a:avLst/>
          </a:prstGeom>
        </p:spPr>
      </p:pic>
      <p:sp>
        <p:nvSpPr>
          <p:cNvPr id="88" name="Скругленный прямоугольник 87"/>
          <p:cNvSpPr/>
          <p:nvPr/>
        </p:nvSpPr>
        <p:spPr>
          <a:xfrm>
            <a:off x="5100182" y="3165511"/>
            <a:ext cx="3593057" cy="53371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7" name="Рисунок 8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836" y="3224837"/>
            <a:ext cx="1183618" cy="474389"/>
          </a:xfrm>
          <a:prstGeom prst="rect">
            <a:avLst/>
          </a:prstGeom>
        </p:spPr>
      </p:pic>
      <p:cxnSp>
        <p:nvCxnSpPr>
          <p:cNvPr id="90" name="Прямая со стрелкой 89"/>
          <p:cNvCxnSpPr/>
          <p:nvPr/>
        </p:nvCxnSpPr>
        <p:spPr>
          <a:xfrm flipV="1">
            <a:off x="5885645" y="3010134"/>
            <a:ext cx="0" cy="155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921424" y="3138865"/>
            <a:ext cx="1702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TOV equation</a:t>
            </a:r>
          </a:p>
          <a:p>
            <a:pPr algn="ctr"/>
            <a:r>
              <a:rPr lang="en-US" dirty="0" smtClean="0"/>
              <a:t>+ </a:t>
            </a:r>
            <a:r>
              <a:rPr lang="en-US" dirty="0" err="1" smtClean="0"/>
              <a:t>nHD</a:t>
            </a:r>
            <a:r>
              <a:rPr lang="en-US" dirty="0" smtClean="0"/>
              <a:t> condition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126" y="5849543"/>
            <a:ext cx="1904454" cy="2597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626" y="6002094"/>
            <a:ext cx="1930174" cy="26069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01245" y="6509658"/>
            <a:ext cx="3753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Family of models, parametrized by </a:t>
            </a:r>
            <a:r>
              <a:rPr lang="en-US" i="1" dirty="0" smtClean="0"/>
              <a:t>P</a:t>
            </a:r>
            <a:r>
              <a:rPr lang="en-US" baseline="-25000" dirty="0" smtClean="0"/>
              <a:t>oi</a:t>
            </a:r>
            <a:endParaRPr lang="en-US" baseline="-25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-197086" y="64753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b="1" dirty="0" smtClean="0"/>
              <a:t>Initial </a:t>
            </a:r>
            <a:r>
              <a:rPr lang="en-US" b="1" dirty="0"/>
              <a:t>composition determines </a:t>
            </a:r>
            <a:r>
              <a:rPr lang="en-US" b="1" dirty="0" smtClean="0"/>
              <a:t>evolution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0265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3" grpId="0" animBg="1"/>
      <p:bldP spid="53" grpId="0" animBg="1"/>
      <p:bldP spid="44" grpId="0" animBg="1"/>
      <p:bldP spid="57" grpId="0"/>
      <p:bldP spid="88" grpId="0" animBg="1"/>
      <p:bldP spid="91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Скругленный прямоугольник 33"/>
          <p:cNvSpPr/>
          <p:nvPr/>
        </p:nvSpPr>
        <p:spPr>
          <a:xfrm>
            <a:off x="7179183" y="5839714"/>
            <a:ext cx="1835378" cy="90881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238228" y="5839714"/>
            <a:ext cx="5162572" cy="672305"/>
          </a:xfrm>
          <a:prstGeom prst="roundRect">
            <a:avLst/>
          </a:prstGeom>
          <a:solidFill>
            <a:srgbClr val="E6E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7879" y="4013520"/>
            <a:ext cx="8756682" cy="948647"/>
          </a:xfrm>
          <a:prstGeom prst="roundRect">
            <a:avLst/>
          </a:prstGeom>
          <a:solidFill>
            <a:srgbClr val="E6E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469934" y="0"/>
            <a:ext cx="6204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200" dirty="0" smtClean="0"/>
              <a:t>Thermodynamics </a:t>
            </a:r>
            <a:r>
              <a:rPr lang="en-US" sz="3200" dirty="0"/>
              <a:t>of </a:t>
            </a:r>
            <a:r>
              <a:rPr lang="en-US" sz="3200" dirty="0" err="1" smtClean="0"/>
              <a:t>nHD</a:t>
            </a:r>
            <a:r>
              <a:rPr lang="en-US" sz="3200" dirty="0" smtClean="0"/>
              <a:t> inner </a:t>
            </a:r>
            <a:r>
              <a:rPr lang="en-US" sz="3200" dirty="0"/>
              <a:t>crust</a:t>
            </a:r>
            <a:endParaRPr lang="en-US" sz="2000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3116376" y="584775"/>
            <a:ext cx="2911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Gusakov, Kantor, AIC (2021)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6249" y="952458"/>
            <a:ext cx="81023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/>
              <a:t>In the fully accreted inner crust nuclear reactions take </a:t>
            </a:r>
            <a:r>
              <a:rPr lang="en-US" sz="2000" dirty="0"/>
              <a:t>place at the conditions, specific </a:t>
            </a:r>
            <a:r>
              <a:rPr lang="en-US" sz="2000" dirty="0" smtClean="0"/>
              <a:t>for a </a:t>
            </a:r>
            <a:r>
              <a:rPr lang="en-US" sz="2000" dirty="0"/>
              <a:t>given </a:t>
            </a:r>
            <a:r>
              <a:rPr lang="en-US" sz="2000" dirty="0" smtClean="0"/>
              <a:t>layer: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000" dirty="0" smtClean="0"/>
              <a:t>Pressure (hydrostatic equilibrium with overlying layers)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000" dirty="0" smtClean="0"/>
              <a:t>Neutron chemical potential (</a:t>
            </a:r>
            <a:r>
              <a:rPr lang="en-US" sz="2000" dirty="0" err="1" smtClean="0"/>
              <a:t>nHD</a:t>
            </a:r>
            <a:r>
              <a:rPr lang="en-US" sz="2000" dirty="0" smtClean="0"/>
              <a:t> condition)</a:t>
            </a:r>
            <a:endParaRPr lang="en-US" sz="2000" dirty="0"/>
          </a:p>
        </p:txBody>
      </p:sp>
      <p:pic>
        <p:nvPicPr>
          <p:cNvPr id="4" name="Рисунок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761" y="1753329"/>
            <a:ext cx="306231" cy="2883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907" y="2330215"/>
            <a:ext cx="366085" cy="241837"/>
          </a:xfrm>
          <a:prstGeom prst="rect">
            <a:avLst/>
          </a:prstGeom>
        </p:spPr>
      </p:pic>
      <p:sp>
        <p:nvSpPr>
          <p:cNvPr id="6" name="Стрелка вниз 5"/>
          <p:cNvSpPr/>
          <p:nvPr/>
        </p:nvSpPr>
        <p:spPr>
          <a:xfrm>
            <a:off x="3528811" y="2756077"/>
            <a:ext cx="321972" cy="557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9436" y="3373343"/>
            <a:ext cx="75526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Appropriate thermodynamic potential is </a:t>
            </a:r>
            <a:r>
              <a:rPr lang="en-US" sz="2000" b="1" dirty="0" smtClean="0"/>
              <a:t>not the Gibbs energy</a:t>
            </a:r>
            <a:r>
              <a:rPr lang="en-US" sz="2000" dirty="0" smtClean="0"/>
              <a:t>      , but:</a:t>
            </a:r>
            <a:endParaRPr lang="en-US" sz="2000" dirty="0"/>
          </a:p>
        </p:txBody>
      </p:sp>
      <p:pic>
        <p:nvPicPr>
          <p:cNvPr id="21" name="Рисунок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59" y="4312524"/>
            <a:ext cx="8504153" cy="4574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5177" y="5370458"/>
            <a:ext cx="7379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heat release equals to the decrease of thermodynamic potential </a:t>
            </a:r>
            <a:endParaRPr lang="en-US" sz="20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6864439" y="4705537"/>
            <a:ext cx="342896" cy="356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51053" y="4986948"/>
            <a:ext cx="4169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Total number of baryons (beta equilibrium is assumed)</a:t>
            </a:r>
            <a:endParaRPr lang="en-US" sz="1400" dirty="0"/>
          </a:p>
        </p:txBody>
      </p:sp>
      <p:pic>
        <p:nvPicPr>
          <p:cNvPr id="2" name="Рисунок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807" y="5917865"/>
            <a:ext cx="4695606" cy="490510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2196067" y="6479040"/>
            <a:ext cx="3309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(see GKA21 for ‘textbook’ proof)</a:t>
            </a:r>
            <a:endParaRPr lang="en-US" dirty="0"/>
          </a:p>
        </p:txBody>
      </p:sp>
      <p:pic>
        <p:nvPicPr>
          <p:cNvPr id="19" name="Рисунок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20" y="3467961"/>
            <a:ext cx="184377" cy="20426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179183" y="5900165"/>
            <a:ext cx="1469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Ground state:</a:t>
            </a:r>
            <a:endParaRPr lang="en-US" dirty="0"/>
          </a:p>
        </p:txBody>
      </p:sp>
      <p:pic>
        <p:nvPicPr>
          <p:cNvPr id="33" name="Рисунок 3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876" y="6323013"/>
            <a:ext cx="1114857" cy="312054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7815" y="5308061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17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0380" y="0"/>
            <a:ext cx="8683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200" dirty="0"/>
              <a:t>W</a:t>
            </a:r>
            <a:r>
              <a:rPr lang="en-US" sz="3200" dirty="0" smtClean="0"/>
              <a:t>here does accreted crust end</a:t>
            </a:r>
            <a:r>
              <a:rPr lang="ru-RU" sz="3200" dirty="0" smtClean="0"/>
              <a:t>? </a:t>
            </a:r>
            <a:r>
              <a:rPr lang="en-US" sz="3200" dirty="0" smtClean="0"/>
              <a:t>At the instability!</a:t>
            </a:r>
            <a:endParaRPr lang="en-US" sz="20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27199"/>
            <a:ext cx="9144000" cy="30226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7771" y="3414775"/>
            <a:ext cx="765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Stable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59906" y="3311535"/>
            <a:ext cx="1016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Unstable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31392" y="3230109"/>
            <a:ext cx="1690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Strictly unstable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21248" y="5677325"/>
            <a:ext cx="45071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u="sng" dirty="0" smtClean="0"/>
              <a:t>Instability:</a:t>
            </a:r>
          </a:p>
          <a:p>
            <a:pPr algn="ctr"/>
            <a:r>
              <a:rPr lang="en-US" sz="2000" dirty="0" smtClean="0"/>
              <a:t>Nuclei dissociation as a result of </a:t>
            </a:r>
          </a:p>
          <a:p>
            <a:r>
              <a:rPr lang="en-US" sz="2000" dirty="0" smtClean="0"/>
              <a:t>beta-capture/neutron emission sequence</a:t>
            </a:r>
            <a:endParaRPr lang="en-US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1821" y="564465"/>
            <a:ext cx="86965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smtClean="0"/>
              <a:t>Construction of the crust within </a:t>
            </a:r>
            <a:r>
              <a:rPr lang="en-US" sz="2000" u="sng" dirty="0" err="1" smtClean="0"/>
              <a:t>nHD</a:t>
            </a:r>
            <a:r>
              <a:rPr lang="en-US" sz="2000" u="sng" dirty="0" smtClean="0"/>
              <a:t> approach:</a:t>
            </a:r>
          </a:p>
          <a:p>
            <a:r>
              <a:rPr lang="en-US" sz="2000" dirty="0" smtClean="0"/>
              <a:t>Increase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 smtClean="0"/>
              <a:t> and </a:t>
            </a:r>
            <a:r>
              <a:rPr lang="en-US" sz="2000" dirty="0" smtClean="0">
                <a:sym typeface="Symbol" panose="05050102010706020507" pitchFamily="18" charset="2"/>
              </a:rPr>
              <a:t>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 </a:t>
            </a:r>
            <a:r>
              <a:rPr lang="en-US" sz="2000" dirty="0" smtClean="0"/>
              <a:t>+ </a:t>
            </a:r>
            <a:r>
              <a:rPr lang="en-US" sz="2000" dirty="0"/>
              <a:t>m</a:t>
            </a:r>
            <a:r>
              <a:rPr lang="en-US" sz="2000" dirty="0" smtClean="0"/>
              <a:t>inimization </a:t>
            </a:r>
            <a:r>
              <a:rPr lang="en-US" sz="2000" dirty="0"/>
              <a:t>of the appropriate thermodynamic potential  </a:t>
            </a:r>
            <a:r>
              <a:rPr lang="en-US" sz="2000" dirty="0">
                <a:sym typeface="Symbol" panose="05050102010706020507" pitchFamily="18" charset="2"/>
              </a:rPr>
              <a:t>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69701" y="2320258"/>
            <a:ext cx="1856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 be minimized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29696" y="2291078"/>
            <a:ext cx="2229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 not be minimized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08187" y="2294500"/>
            <a:ext cx="2229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 not be minimized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46481" y="1502744"/>
            <a:ext cx="29961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One component example: </a:t>
            </a:r>
            <a:r>
              <a:rPr lang="en-US" sz="2000" dirty="0"/>
              <a:t> </a:t>
            </a:r>
            <a:endParaRPr lang="en-US" sz="2000" dirty="0" smtClean="0"/>
          </a:p>
          <a:p>
            <a:pPr algn="ctr"/>
            <a:r>
              <a:rPr lang="en-US" sz="2000" dirty="0" smtClean="0">
                <a:sym typeface="Symbol" panose="05050102010706020507" pitchFamily="18" charset="2"/>
              </a:rPr>
              <a:t></a:t>
            </a:r>
            <a:r>
              <a:rPr lang="en-US" sz="2000" dirty="0">
                <a:sym typeface="Symbol" panose="05050102010706020507" pitchFamily="18" charset="2"/>
              </a:rPr>
              <a:t>(</a:t>
            </a:r>
            <a:r>
              <a:rPr lang="en-US" sz="2000" i="1" dirty="0">
                <a:sym typeface="Symbol" panose="05050102010706020507" pitchFamily="18" charset="2"/>
              </a:rPr>
              <a:t>Z</a:t>
            </a:r>
            <a:r>
              <a:rPr lang="en-US" sz="2000" dirty="0">
                <a:sym typeface="Symbol" panose="05050102010706020507" pitchFamily="18" charset="2"/>
              </a:rPr>
              <a:t>) with grow of P</a:t>
            </a:r>
            <a:r>
              <a:rPr lang="en-US" sz="2000" dirty="0"/>
              <a:t> 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0" y="134789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28789" y="6053070"/>
            <a:ext cx="3731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Similar instability without neutrons:</a:t>
            </a:r>
          </a:p>
          <a:p>
            <a:r>
              <a:rPr lang="en-US" sz="1600" dirty="0" smtClean="0"/>
              <a:t>G</a:t>
            </a:r>
            <a:r>
              <a:rPr lang="en-US" sz="1600" dirty="0"/>
              <a:t>. S. </a:t>
            </a:r>
            <a:r>
              <a:rPr lang="en-US" sz="1600" dirty="0" err="1" smtClean="0"/>
              <a:t>Bisnovatyi-Kogan&amp;V</a:t>
            </a:r>
            <a:r>
              <a:rPr lang="en-US" sz="1600" dirty="0"/>
              <a:t>. M. </a:t>
            </a:r>
            <a:r>
              <a:rPr lang="en-US" sz="1600" dirty="0" err="1"/>
              <a:t>Chechetkin</a:t>
            </a:r>
            <a:r>
              <a:rPr lang="en-US" sz="1600" dirty="0"/>
              <a:t>, </a:t>
            </a:r>
          </a:p>
          <a:p>
            <a:r>
              <a:rPr lang="en-US" sz="1600" dirty="0"/>
              <a:t>Astrophys. Space Sci. 26, 25 (1974</a:t>
            </a:r>
            <a:r>
              <a:rPr lang="en-US" sz="1600" dirty="0" smtClean="0"/>
              <a:t>).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4715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337019" y="0"/>
            <a:ext cx="6470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200" dirty="0" smtClean="0"/>
              <a:t>How to chose P</a:t>
            </a:r>
            <a:r>
              <a:rPr lang="en-US" sz="3200" baseline="-25000" dirty="0" smtClean="0"/>
              <a:t>oi</a:t>
            </a:r>
            <a:r>
              <a:rPr lang="en-US" sz="3200" dirty="0" smtClean="0"/>
              <a:t>? Fully accreted crust</a:t>
            </a:r>
            <a:endParaRPr lang="en-US" sz="2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31626" y="1390918"/>
            <a:ext cx="82808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Accretion supplies nuclei into the crust</a:t>
            </a: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Instability can dissociate nuclei =&gt; stationary state can exist</a:t>
            </a: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Our aim is to describe neutron star:</a:t>
            </a:r>
            <a:r>
              <a:rPr lang="en-US" sz="2400" dirty="0"/>
              <a:t> </a:t>
            </a:r>
            <a:r>
              <a:rPr lang="en-US" sz="2400" dirty="0" smtClean="0"/>
              <a:t>the crust and the core should be connected in thermodynamically consistent way (continuity of the pressure and neutron chemical potential 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sp>
        <p:nvSpPr>
          <p:cNvPr id="3" name="Стрелка вниз 2"/>
          <p:cNvSpPr/>
          <p:nvPr/>
        </p:nvSpPr>
        <p:spPr>
          <a:xfrm>
            <a:off x="3422406" y="4134118"/>
            <a:ext cx="360608" cy="6053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0698" y="5268903"/>
            <a:ext cx="70846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Accretion leads to the formation of fully accreted crust</a:t>
            </a:r>
            <a:r>
              <a:rPr lang="ru-RU" sz="2000" dirty="0" smtClean="0"/>
              <a:t>: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Instability is active</a:t>
            </a:r>
            <a:r>
              <a:rPr lang="ru-RU" sz="2000" dirty="0" smtClean="0"/>
              <a:t> (</a:t>
            </a:r>
            <a:r>
              <a:rPr lang="en-US" sz="2000" dirty="0" smtClean="0"/>
              <a:t>and compensate nuclei supply by accretion</a:t>
            </a:r>
            <a:r>
              <a:rPr lang="ru-RU" sz="20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crust in connected with the core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9193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60441" y="12875"/>
            <a:ext cx="20231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Motivation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33514" y="808710"/>
            <a:ext cx="888642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Models of the crust</a:t>
            </a:r>
            <a:endParaRPr lang="ru-RU" sz="2800" dirty="0" smtClean="0"/>
          </a:p>
          <a:p>
            <a:pPr algn="ctr"/>
            <a:r>
              <a:rPr lang="ru-RU" sz="2000" dirty="0" smtClean="0"/>
              <a:t>(</a:t>
            </a:r>
            <a:r>
              <a:rPr lang="en-US" sz="2000" dirty="0" smtClean="0"/>
              <a:t>net energy release, its profile, composition, equation of state</a:t>
            </a:r>
            <a:r>
              <a:rPr lang="ru-RU" sz="2000" dirty="0" smtClean="0"/>
              <a:t>…) </a:t>
            </a:r>
          </a:p>
          <a:p>
            <a:pPr algn="ctr"/>
            <a:r>
              <a:rPr lang="en-US" sz="2800" dirty="0" smtClean="0"/>
              <a:t>are essential for interpretation of thermal emission, </a:t>
            </a:r>
          </a:p>
          <a:p>
            <a:pPr algn="ctr"/>
            <a:r>
              <a:rPr lang="en-US" sz="2800" dirty="0" smtClean="0"/>
              <a:t>which was observed from many accreting neutron stars</a:t>
            </a:r>
          </a:p>
          <a:p>
            <a:pPr algn="ctr"/>
            <a:r>
              <a:rPr lang="en-US" sz="2000" dirty="0" smtClean="0"/>
              <a:t>(inaccurate models can lead to bias in the results)</a:t>
            </a:r>
            <a:endParaRPr lang="en-US" sz="28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09" y="3504617"/>
            <a:ext cx="2980785" cy="3353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122" y="4608738"/>
            <a:ext cx="2682829" cy="2356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10411" y="6371826"/>
            <a:ext cx="2340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Dany Page, UNAM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824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7883"/>
            <a:ext cx="9144000" cy="3123127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3361390" y="4404576"/>
            <a:ext cx="2829048" cy="2344807"/>
          </a:xfrm>
          <a:prstGeom prst="roundRect">
            <a:avLst/>
          </a:prstGeom>
          <a:solidFill>
            <a:srgbClr val="E6E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95009" y="0"/>
            <a:ext cx="81540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200" dirty="0" smtClean="0"/>
              <a:t>Construction of FAC model via shooting method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4851" y="4398131"/>
            <a:ext cx="27818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Can not be FAC state</a:t>
            </a:r>
          </a:p>
          <a:p>
            <a:endParaRPr lang="en-US" dirty="0" smtClean="0"/>
          </a:p>
          <a:p>
            <a:r>
              <a:rPr lang="en-US" dirty="0" smtClean="0"/>
              <a:t>The instability does not take place in the crust</a:t>
            </a:r>
          </a:p>
          <a:p>
            <a:endParaRPr lang="en-US" dirty="0" smtClean="0"/>
          </a:p>
          <a:p>
            <a:r>
              <a:rPr lang="en-US" i="1" dirty="0"/>
              <a:t>P</a:t>
            </a:r>
            <a:r>
              <a:rPr lang="en-US" baseline="-25000" dirty="0"/>
              <a:t>oi</a:t>
            </a:r>
            <a:r>
              <a:rPr lang="en-US" dirty="0"/>
              <a:t> is too low </a:t>
            </a:r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438662" y="4398130"/>
            <a:ext cx="278183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/>
              <a:t>The FAC state</a:t>
            </a:r>
          </a:p>
          <a:p>
            <a:endParaRPr lang="en-US" dirty="0" smtClean="0"/>
          </a:p>
          <a:p>
            <a:r>
              <a:rPr lang="en-US" dirty="0" smtClean="0"/>
              <a:t>The instability take place exactly at the crust-core boundary</a:t>
            </a:r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488807" y="4398130"/>
            <a:ext cx="278183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Can not be FAC state</a:t>
            </a:r>
          </a:p>
          <a:p>
            <a:endParaRPr lang="en-US" dirty="0" smtClean="0"/>
          </a:p>
          <a:p>
            <a:r>
              <a:rPr lang="en-US" dirty="0" smtClean="0"/>
              <a:t>The instability takes place, but crust EOS can not be connected with core</a:t>
            </a:r>
          </a:p>
          <a:p>
            <a:endParaRPr lang="en-US" dirty="0" smtClean="0"/>
          </a:p>
          <a:p>
            <a:r>
              <a:rPr lang="en-US" i="1" dirty="0"/>
              <a:t>P</a:t>
            </a:r>
            <a:r>
              <a:rPr lang="en-US" baseline="-25000" dirty="0"/>
              <a:t>oi</a:t>
            </a:r>
            <a:r>
              <a:rPr lang="en-US" dirty="0"/>
              <a:t> is too high</a:t>
            </a:r>
          </a:p>
          <a:p>
            <a:endParaRPr lang="en-US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271234" y="4584875"/>
            <a:ext cx="0" cy="2331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244105" y="4518333"/>
            <a:ext cx="0" cy="2331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26213" y="680224"/>
            <a:ext cx="8091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dirty="0" smtClean="0"/>
              <a:t>Depend on nuclear physics of innermost crustal layers. Example: (smooth) SLY4 </a:t>
            </a:r>
            <a:r>
              <a:rPr lang="en-US" dirty="0"/>
              <a:t>case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055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856" y="466977"/>
            <a:ext cx="3277359" cy="63910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556" y="1223492"/>
            <a:ext cx="5164800" cy="300075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97356" y="4224249"/>
            <a:ext cx="4572000" cy="6850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M.E. Gusakov &amp; AIC, Phys. Rev. Lett. 124, 191101 (2020)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7483" y="6497391"/>
            <a:ext cx="4734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N.N.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Shchechilin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M.E. Gusakov &amp;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AIC, submitted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61933" y="0"/>
            <a:ext cx="4420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200" dirty="0" smtClean="0"/>
              <a:t>Few examples of FAC EOS</a:t>
            </a:r>
          </a:p>
        </p:txBody>
      </p:sp>
    </p:spTree>
    <p:extLst>
      <p:ext uri="{BB962C8B-B14F-4D97-AF65-F5344CB8AC3E}">
        <p14:creationId xmlns:p14="http://schemas.microsoft.com/office/powerpoint/2010/main" val="2108127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238" y="906747"/>
            <a:ext cx="868197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400" b="1" i="1" u="sng" dirty="0" smtClean="0"/>
              <a:t>(almost) everything is not as it was generally </a:t>
            </a:r>
            <a:r>
              <a:rPr lang="en-US" sz="2400" b="1" i="1" u="sng" dirty="0" err="1" smtClean="0"/>
              <a:t>belived</a:t>
            </a:r>
            <a:r>
              <a:rPr lang="en-US" sz="2400" b="1" i="1" u="sng" dirty="0" smtClean="0"/>
              <a:t> before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000" dirty="0" smtClean="0"/>
              <a:t>Inner and outer crust boundary is not associated with neutron drip-out from nuclei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000" dirty="0" smtClean="0"/>
              <a:t>The main reactions at the inner crust are</a:t>
            </a:r>
            <a:r>
              <a:rPr lang="ru-RU" sz="2000" dirty="0" smtClean="0"/>
              <a:t>: </a:t>
            </a:r>
            <a:r>
              <a:rPr lang="en-US" sz="2000" dirty="0" smtClean="0"/>
              <a:t>beta-decay</a:t>
            </a:r>
            <a:r>
              <a:rPr lang="ru-RU" sz="2000" dirty="0" smtClean="0"/>
              <a:t> (</a:t>
            </a:r>
            <a:r>
              <a:rPr lang="en-US" sz="2000" dirty="0" smtClean="0"/>
              <a:t>electron emission</a:t>
            </a:r>
            <a:r>
              <a:rPr lang="ru-RU" sz="2000" dirty="0" smtClean="0"/>
              <a:t>) </a:t>
            </a:r>
            <a:r>
              <a:rPr lang="en-US" sz="2000" dirty="0" smtClean="0"/>
              <a:t>and neutron captures</a:t>
            </a:r>
            <a:r>
              <a:rPr lang="ru-RU" sz="2000" dirty="0" smtClean="0"/>
              <a:t> (</a:t>
            </a:r>
            <a:r>
              <a:rPr lang="en-US" sz="2000" dirty="0" smtClean="0"/>
              <a:t>the reverse reactions were crucial within the traditional approach: electron captures and neutron emissions!</a:t>
            </a:r>
            <a:r>
              <a:rPr lang="ru-RU" sz="2000" dirty="0" smtClean="0"/>
              <a:t>)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000" dirty="0" smtClean="0"/>
              <a:t>There is upward diffusion/superfluid flow of neutrons, which supplies neutrons to the shallow layers of inner crust (to compensate neutron captures)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000" dirty="0" smtClean="0"/>
              <a:t>The instability threshold is reached at the bottom of the inner crust, which leads to dissociation of nuclei</a:t>
            </a:r>
            <a:r>
              <a:rPr lang="ru-RU" sz="2000" dirty="0" smtClean="0"/>
              <a:t> (</a:t>
            </a:r>
            <a:r>
              <a:rPr lang="en-US" sz="2000" dirty="0" smtClean="0"/>
              <a:t>via sequence of beta captures and neutron emissions</a:t>
            </a:r>
            <a:r>
              <a:rPr lang="ru-RU" sz="2000" dirty="0" smtClean="0"/>
              <a:t>). </a:t>
            </a:r>
            <a:r>
              <a:rPr lang="en-US" sz="2000" dirty="0" smtClean="0"/>
              <a:t>It allows stationary crust structure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000" dirty="0" smtClean="0"/>
              <a:t>It is this threshold, that determines position of the outer-inner crust  interface</a:t>
            </a:r>
            <a:endParaRPr lang="ru-RU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64786" y="0"/>
            <a:ext cx="8014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200" dirty="0" smtClean="0"/>
              <a:t>Accreted neutron star crust within </a:t>
            </a:r>
            <a:r>
              <a:rPr lang="en-US" sz="3200" dirty="0" err="1" smtClean="0"/>
              <a:t>nHD</a:t>
            </a:r>
            <a:r>
              <a:rPr lang="en-US" sz="3200" dirty="0" smtClean="0"/>
              <a:t> models</a:t>
            </a:r>
            <a:endParaRPr lang="en-US" sz="2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165555" y="6338277"/>
            <a:ext cx="6812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(Sorry, it is not the end of the talk. The remaining part is on energetics</a:t>
            </a:r>
            <a:r>
              <a:rPr lang="ru-RU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59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51516" y="5836059"/>
            <a:ext cx="4572000" cy="93944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5271" y="12875"/>
            <a:ext cx="77134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Reminder: transiently accreting neutron stars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84708" y="640182"/>
            <a:ext cx="1869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Compression of </a:t>
            </a:r>
          </a:p>
          <a:p>
            <a:r>
              <a:rPr lang="en-US" sz="2000" dirty="0" smtClean="0"/>
              <a:t>accreted matter</a:t>
            </a:r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7" y="1984468"/>
            <a:ext cx="4582882" cy="33835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1795" y="5390757"/>
            <a:ext cx="3296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from</a:t>
            </a:r>
            <a:r>
              <a:rPr lang="ru-RU" dirty="0" smtClean="0"/>
              <a:t>  </a:t>
            </a:r>
            <a:r>
              <a:rPr lang="en-US" dirty="0" err="1" smtClean="0"/>
              <a:t>Wijnands</a:t>
            </a:r>
            <a:r>
              <a:rPr lang="en-US" dirty="0" smtClean="0"/>
              <a:t> et al. 2017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84108" y="1423858"/>
            <a:ext cx="4455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Thermal emission just after accretion episode</a:t>
            </a:r>
            <a:endParaRPr lang="ru-RU" dirty="0" smtClean="0"/>
          </a:p>
          <a:p>
            <a:pPr algn="ctr"/>
            <a:r>
              <a:rPr lang="ru-RU" dirty="0" smtClean="0"/>
              <a:t>(</a:t>
            </a:r>
            <a:r>
              <a:rPr lang="en-US" dirty="0" smtClean="0"/>
              <a:t>crust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372260" y="1473252"/>
            <a:ext cx="3566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thermal relaxation of the crust</a:t>
            </a:r>
          </a:p>
          <a:p>
            <a:pPr algn="ctr"/>
            <a:r>
              <a:rPr lang="ru-RU" dirty="0" smtClean="0"/>
              <a:t> (</a:t>
            </a:r>
            <a:r>
              <a:rPr lang="en-US" dirty="0" smtClean="0"/>
              <a:t>the NS core</a:t>
            </a:r>
            <a:r>
              <a:rPr lang="ru-RU" dirty="0" smtClean="0"/>
              <a:t>)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645379" y="1423858"/>
            <a:ext cx="19579" cy="4778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425" y="2138802"/>
            <a:ext cx="3603005" cy="38628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06766" y="6101816"/>
            <a:ext cx="3279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from </a:t>
            </a:r>
            <a:r>
              <a:rPr lang="ru-RU" dirty="0" smtClean="0"/>
              <a:t> </a:t>
            </a:r>
            <a:r>
              <a:rPr lang="en-GB" dirty="0" err="1" smtClean="0"/>
              <a:t>Potekhin</a:t>
            </a:r>
            <a:r>
              <a:rPr lang="en-US" dirty="0" smtClean="0"/>
              <a:t> et al. 2019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466" y="6500027"/>
            <a:ext cx="2168035" cy="2515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33449" y="794070"/>
            <a:ext cx="21025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N</a:t>
            </a:r>
            <a:r>
              <a:rPr lang="en-US" sz="2000" dirty="0" smtClean="0"/>
              <a:t>uclear reactions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72299" y="783728"/>
            <a:ext cx="9950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Heating</a:t>
            </a:r>
            <a:endParaRPr lang="en-US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684880" y="635646"/>
            <a:ext cx="20313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T</a:t>
            </a:r>
            <a:r>
              <a:rPr lang="en-US" sz="2000" dirty="0" smtClean="0"/>
              <a:t>hermal emission</a:t>
            </a:r>
          </a:p>
          <a:p>
            <a:pPr algn="ctr"/>
            <a:r>
              <a:rPr lang="en-US" sz="2000" dirty="0" smtClean="0"/>
              <a:t>(detected!!!)</a:t>
            </a:r>
            <a:endParaRPr lang="en-US" sz="2000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2473449" y="852172"/>
            <a:ext cx="360000" cy="21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4828135" y="875783"/>
            <a:ext cx="360000" cy="21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6269014" y="851154"/>
            <a:ext cx="360000" cy="21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8350" y="5813534"/>
            <a:ext cx="453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Shallow heating problem: </a:t>
            </a:r>
          </a:p>
          <a:p>
            <a:r>
              <a:rPr lang="en-US" sz="2000" dirty="0" smtClean="0"/>
              <a:t>Models require a phenomenological heat source in shallow layers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8266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405866" y="0"/>
            <a:ext cx="63323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200" dirty="0" smtClean="0"/>
              <a:t>Efficiency of the deep crustal heating</a:t>
            </a:r>
            <a:endParaRPr lang="en-US" sz="2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06575" y="1819254"/>
            <a:ext cx="388497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/>
              <a:t>Straightforward approach:</a:t>
            </a:r>
          </a:p>
          <a:p>
            <a:pPr algn="ctr"/>
            <a:r>
              <a:rPr lang="en-US" sz="2000" dirty="0" smtClean="0"/>
              <a:t>(applied previously) </a:t>
            </a:r>
          </a:p>
          <a:p>
            <a:endParaRPr lang="en-US" dirty="0" smtClean="0"/>
          </a:p>
          <a:p>
            <a:r>
              <a:rPr lang="en-US" dirty="0" smtClean="0"/>
              <a:t>Sum </a:t>
            </a:r>
            <a:r>
              <a:rPr lang="en-US" dirty="0"/>
              <a:t>of the heat release over reactions:</a:t>
            </a:r>
          </a:p>
        </p:txBody>
      </p:sp>
      <p:pic>
        <p:nvPicPr>
          <p:cNvPr id="7" name="Рисунок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64" y="3856498"/>
            <a:ext cx="1338334" cy="701249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4259879" y="1810442"/>
            <a:ext cx="0" cy="47927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392347" y="1758741"/>
            <a:ext cx="438543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/>
              <a:t>Thermodynamic approach</a:t>
            </a:r>
          </a:p>
          <a:p>
            <a:pPr algn="ctr"/>
            <a:r>
              <a:rPr lang="en-US" sz="2000" dirty="0" smtClean="0"/>
              <a:t>(here)</a:t>
            </a:r>
          </a:p>
          <a:p>
            <a:pPr algn="ctr"/>
            <a:r>
              <a:rPr lang="en-US" dirty="0" smtClean="0"/>
              <a:t>Two assumptions: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i="1" dirty="0" smtClean="0"/>
              <a:t>Equilibrium composition of NS core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i="1" dirty="0" smtClean="0"/>
              <a:t>Fully accreted crust (stationary structure)</a:t>
            </a:r>
            <a:endParaRPr lang="en-US" b="1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392347" y="6039461"/>
            <a:ext cx="47516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M.E. </a:t>
            </a:r>
            <a:r>
              <a:rPr lang="en-US" dirty="0" smtClean="0"/>
              <a:t>Gusakov &amp; AIC </a:t>
            </a:r>
          </a:p>
          <a:p>
            <a:pPr algn="ctr"/>
            <a:r>
              <a:rPr lang="en-US" dirty="0" smtClean="0"/>
              <a:t>[Phys</a:t>
            </a:r>
            <a:r>
              <a:rPr lang="en-US" dirty="0"/>
              <a:t>. Rev. </a:t>
            </a:r>
            <a:r>
              <a:rPr lang="en-US" dirty="0" smtClean="0"/>
              <a:t>D:Letters, 103 (2021), L101301]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42441" y="5122449"/>
            <a:ext cx="3392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Detailed information on the reaction kinetics is required</a:t>
            </a:r>
            <a:endParaRPr lang="en-US" sz="2000" dirty="0"/>
          </a:p>
        </p:txBody>
      </p:sp>
      <p:pic>
        <p:nvPicPr>
          <p:cNvPr id="6" name="Рисунок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039" y="802062"/>
            <a:ext cx="2043679" cy="619726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4572054" y="4355958"/>
            <a:ext cx="4131964" cy="958140"/>
          </a:xfrm>
          <a:prstGeom prst="roundRect">
            <a:avLst/>
          </a:prstGeom>
          <a:solidFill>
            <a:srgbClr val="E6E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36421" y="4307893"/>
            <a:ext cx="39666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>
                <a:solidFill>
                  <a:prstClr val="black"/>
                </a:solidFill>
              </a:rPr>
              <a:t>Almost no information on the reaction kinetics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06363" y="5450134"/>
            <a:ext cx="4323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Neutrino energy is included into the heating</a:t>
            </a:r>
            <a:endParaRPr lang="en-US" dirty="0"/>
          </a:p>
        </p:txBody>
      </p:sp>
      <p:pic>
        <p:nvPicPr>
          <p:cNvPr id="15" name="Рисунок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778" y="3694329"/>
            <a:ext cx="2972371" cy="32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6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822409" y="6201444"/>
            <a:ext cx="7139785" cy="59612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087940" y="0"/>
            <a:ext cx="69682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200" dirty="0" smtClean="0"/>
              <a:t>Heating efficiency: general consideration</a:t>
            </a:r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129635" y="1989665"/>
            <a:ext cx="48346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en-US" sz="2000" dirty="0" smtClean="0"/>
              <a:t>Let us add  </a:t>
            </a:r>
            <a:r>
              <a:rPr lang="ru-RU" sz="2000" dirty="0" smtClean="0"/>
              <a:t>         </a:t>
            </a:r>
            <a:r>
              <a:rPr lang="en-US" sz="2000" dirty="0" smtClean="0"/>
              <a:t>baryons</a:t>
            </a:r>
            <a:r>
              <a:rPr lang="ru-RU" sz="2000" dirty="0" smtClean="0"/>
              <a:t> (</a:t>
            </a:r>
            <a:r>
              <a:rPr lang="en-US" sz="2000" dirty="0" smtClean="0"/>
              <a:t>in form of hydrogen</a:t>
            </a:r>
            <a:r>
              <a:rPr lang="ru-RU" sz="2000" dirty="0" smtClean="0"/>
              <a:t>)</a:t>
            </a:r>
            <a:r>
              <a:rPr lang="en-US" sz="2000" dirty="0" smtClean="0"/>
              <a:t> to the surface and keep them there `by hands’.</a:t>
            </a:r>
          </a:p>
          <a:p>
            <a:r>
              <a:rPr lang="en-US" sz="2000" dirty="0" smtClean="0"/>
              <a:t>        The energy of the system is</a:t>
            </a:r>
            <a:endParaRPr lang="en-US" sz="2000" dirty="0"/>
          </a:p>
        </p:txBody>
      </p:sp>
      <p:pic>
        <p:nvPicPr>
          <p:cNvPr id="6" name="Рисунок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823" y="2065165"/>
            <a:ext cx="430178" cy="23643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595" y="3410700"/>
            <a:ext cx="2668436" cy="408068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 flipV="1">
            <a:off x="6328001" y="3766412"/>
            <a:ext cx="206062" cy="283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392302" y="4039608"/>
            <a:ext cx="4173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Hydrogen energy per baryon, including gravitational energy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4067098" y="4811512"/>
            <a:ext cx="48971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arenR" startAt="2"/>
            </a:pPr>
            <a:r>
              <a:rPr lang="en-US" sz="2000" dirty="0" smtClean="0"/>
              <a:t>Release the baryons</a:t>
            </a:r>
          </a:p>
          <a:p>
            <a:pPr lvl="1"/>
            <a:r>
              <a:rPr lang="en-US" sz="2000" dirty="0" smtClean="0"/>
              <a:t>The baryons compress the crust and core, initiate reactions, but total energy should be conserved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4564199" y="1061073"/>
            <a:ext cx="31856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 smtClean="0"/>
              <a:t>Thought </a:t>
            </a:r>
            <a:r>
              <a:rPr lang="en-US" sz="2400" u="sng" dirty="0"/>
              <a:t>experiment</a:t>
            </a:r>
            <a:r>
              <a:rPr lang="ru-RU" sz="2400" u="sng" dirty="0" smtClean="0"/>
              <a:t> </a:t>
            </a:r>
            <a:r>
              <a:rPr lang="en-US" sz="2400" u="sng" dirty="0" smtClean="0"/>
              <a:t>I:</a:t>
            </a:r>
            <a:endParaRPr lang="ru-RU" sz="2400" u="sng" dirty="0" smtClean="0"/>
          </a:p>
          <a:p>
            <a:pPr algn="ctr"/>
            <a:r>
              <a:rPr lang="ru-RU" sz="2400" i="1" dirty="0" smtClean="0"/>
              <a:t>«</a:t>
            </a:r>
            <a:r>
              <a:rPr lang="en-US" sz="2400" i="1" dirty="0" smtClean="0"/>
              <a:t>The accretion process</a:t>
            </a:r>
            <a:r>
              <a:rPr lang="ru-RU" sz="2400" i="1" dirty="0" smtClean="0"/>
              <a:t>»</a:t>
            </a:r>
          </a:p>
        </p:txBody>
      </p:sp>
      <p:pic>
        <p:nvPicPr>
          <p:cNvPr id="29" name="Рисунок 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266" y="6383911"/>
            <a:ext cx="5318602" cy="4110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42750" y="660963"/>
            <a:ext cx="5770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Plane-parallel consideration </a:t>
            </a:r>
            <a:r>
              <a:rPr lang="en-US" sz="2000" dirty="0"/>
              <a:t>(to simplify presentation)</a:t>
            </a:r>
            <a:endParaRPr lang="ru-RU" sz="2000" dirty="0" smtClean="0"/>
          </a:p>
        </p:txBody>
      </p:sp>
      <p:grpSp>
        <p:nvGrpSpPr>
          <p:cNvPr id="14" name="Группа 13"/>
          <p:cNvGrpSpPr/>
          <p:nvPr/>
        </p:nvGrpSpPr>
        <p:grpSpPr>
          <a:xfrm>
            <a:off x="382954" y="1035904"/>
            <a:ext cx="3219556" cy="3981996"/>
            <a:chOff x="382954" y="1035904"/>
            <a:chExt cx="3219556" cy="3981996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426950" y="1035904"/>
              <a:ext cx="0" cy="398199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2929815" y="1035904"/>
              <a:ext cx="0" cy="398199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382954" y="5017900"/>
              <a:ext cx="2586893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Прямоугольник 21"/>
            <p:cNvSpPr/>
            <p:nvPr/>
          </p:nvSpPr>
          <p:spPr>
            <a:xfrm>
              <a:off x="463200" y="1254574"/>
              <a:ext cx="2426400" cy="874986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58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Accreted crust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462660" y="2120461"/>
              <a:ext cx="2426400" cy="288661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58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NS (outer) core</a:t>
              </a:r>
              <a:endParaRPr lang="ru-RU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(</a:t>
              </a:r>
              <a:r>
                <a:rPr lang="en-US" dirty="0" err="1" smtClean="0">
                  <a:solidFill>
                    <a:schemeClr val="tx1"/>
                  </a:solidFill>
                </a:rPr>
                <a:t>npe</a:t>
              </a:r>
              <a:r>
                <a:rPr lang="en-US" dirty="0" smtClean="0">
                  <a:solidFill>
                    <a:schemeClr val="tx1"/>
                  </a:solidFill>
                </a:rPr>
                <a:t>-matter</a:t>
              </a:r>
              <a:r>
                <a:rPr lang="ru-RU" dirty="0" smtClean="0">
                  <a:solidFill>
                    <a:schemeClr val="tx1"/>
                  </a:solidFill>
                </a:rPr>
                <a:t>)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4" name="Прямая со стрелкой 23"/>
            <p:cNvCxnSpPr/>
            <p:nvPr/>
          </p:nvCxnSpPr>
          <p:spPr>
            <a:xfrm>
              <a:off x="3231931" y="1476571"/>
              <a:ext cx="0" cy="977528"/>
            </a:xfrm>
            <a:prstGeom prst="straightConnector1">
              <a:avLst/>
            </a:prstGeom>
            <a:ln w="571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Рисунок 2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2750" y="1733003"/>
              <a:ext cx="259760" cy="3181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395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0861" y="2268468"/>
            <a:ext cx="48346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For fully accreted crust the EOS is fixed </a:t>
            </a:r>
          </a:p>
          <a:p>
            <a:pPr marL="800100" lvl="1" indent="-342900">
              <a:buFont typeface="Symbol" panose="05050102010706020507" pitchFamily="18" charset="2"/>
              <a:buChar char="Þ"/>
            </a:pPr>
            <a:r>
              <a:rPr lang="en-US" sz="2000" dirty="0" smtClean="0"/>
              <a:t>the number of baryons in the crust is fixed</a:t>
            </a:r>
          </a:p>
          <a:p>
            <a:pPr marL="800100" lvl="1" indent="-342900">
              <a:buFont typeface="Symbol" panose="05050102010706020507" pitchFamily="18" charset="2"/>
              <a:buChar char="Þ"/>
            </a:pPr>
            <a:r>
              <a:rPr lang="en-US" sz="2000" dirty="0" smtClean="0"/>
              <a:t>Additional           baryons appear in the core of 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core is in equilibrium, thus the change of the energy is</a:t>
            </a:r>
            <a:endParaRPr lang="en-US" sz="2000" dirty="0"/>
          </a:p>
        </p:txBody>
      </p:sp>
      <p:pic>
        <p:nvPicPr>
          <p:cNvPr id="6" name="Рисунок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77" y="3258156"/>
            <a:ext cx="430178" cy="2364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055" y="5845023"/>
            <a:ext cx="5757993" cy="409670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382954" y="1035904"/>
            <a:ext cx="3219556" cy="3981996"/>
            <a:chOff x="382954" y="1035904"/>
            <a:chExt cx="3219556" cy="3981996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>
              <a:off x="426950" y="1035904"/>
              <a:ext cx="0" cy="398199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2929815" y="1035904"/>
              <a:ext cx="0" cy="398199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382954" y="5017900"/>
              <a:ext cx="2586893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Прямоугольник 14"/>
            <p:cNvSpPr/>
            <p:nvPr/>
          </p:nvSpPr>
          <p:spPr>
            <a:xfrm>
              <a:off x="463200" y="1254574"/>
              <a:ext cx="2426400" cy="874986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58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Accreted crust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62660" y="2120461"/>
              <a:ext cx="2426400" cy="288661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58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NS (outer) core</a:t>
              </a:r>
              <a:endParaRPr lang="ru-RU" dirty="0">
                <a:solidFill>
                  <a:schemeClr val="tx1"/>
                </a:solidFill>
              </a:endParaRPr>
            </a:p>
            <a:p>
              <a:pPr algn="ctr"/>
              <a:r>
                <a:rPr lang="ru-RU" dirty="0">
                  <a:solidFill>
                    <a:schemeClr val="tx1"/>
                  </a:solidFill>
                </a:rPr>
                <a:t>(</a:t>
              </a:r>
              <a:r>
                <a:rPr lang="en-US" dirty="0" err="1">
                  <a:solidFill>
                    <a:schemeClr val="tx1"/>
                  </a:solidFill>
                </a:rPr>
                <a:t>npe</a:t>
              </a:r>
              <a:r>
                <a:rPr lang="en-US" dirty="0">
                  <a:solidFill>
                    <a:schemeClr val="tx1"/>
                  </a:solidFill>
                </a:rPr>
                <a:t>-matter</a:t>
              </a:r>
              <a:r>
                <a:rPr lang="ru-RU" dirty="0">
                  <a:solidFill>
                    <a:schemeClr val="tx1"/>
                  </a:solidFill>
                </a:rPr>
                <a:t>)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3231931" y="1476571"/>
              <a:ext cx="0" cy="977528"/>
            </a:xfrm>
            <a:prstGeom prst="straightConnector1">
              <a:avLst/>
            </a:prstGeom>
            <a:ln w="571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Рисунок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2750" y="1733003"/>
              <a:ext cx="259760" cy="318133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3342750" y="660963"/>
            <a:ext cx="5770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Plane-parallel consideration </a:t>
            </a:r>
            <a:r>
              <a:rPr lang="en-US" sz="2000" dirty="0"/>
              <a:t>(to simplify presentation)</a:t>
            </a:r>
            <a:endParaRPr lang="ru-RU" sz="20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4826162" y="1061073"/>
            <a:ext cx="32757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 smtClean="0"/>
              <a:t>Thought </a:t>
            </a:r>
            <a:r>
              <a:rPr lang="en-US" sz="2400" u="sng" dirty="0"/>
              <a:t>experiment</a:t>
            </a:r>
            <a:r>
              <a:rPr lang="ru-RU" sz="2400" u="sng" dirty="0" smtClean="0"/>
              <a:t> </a:t>
            </a:r>
            <a:r>
              <a:rPr lang="en-US" sz="2400" u="sng" dirty="0" smtClean="0"/>
              <a:t>II:</a:t>
            </a:r>
            <a:endParaRPr lang="ru-RU" sz="2400" u="sng" dirty="0" smtClean="0"/>
          </a:p>
          <a:p>
            <a:pPr algn="ctr"/>
            <a:r>
              <a:rPr lang="ru-RU" sz="2400" i="1" dirty="0" smtClean="0"/>
              <a:t>«</a:t>
            </a:r>
            <a:r>
              <a:rPr lang="en-US" sz="2400" i="1" dirty="0" smtClean="0"/>
              <a:t>The result of accretion</a:t>
            </a:r>
            <a:r>
              <a:rPr lang="ru-RU" sz="2400" i="1" dirty="0" smtClean="0"/>
              <a:t>»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87940" y="0"/>
            <a:ext cx="69682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200" dirty="0" smtClean="0"/>
              <a:t>Heating efficiency: general consideration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11255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59029" y="4125151"/>
            <a:ext cx="366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Which answer is the correct one</a:t>
            </a:r>
            <a:r>
              <a:rPr lang="ru-RU" sz="2000" dirty="0" smtClean="0"/>
              <a:t>?</a:t>
            </a:r>
            <a:endParaRPr lang="en-US" sz="2000" dirty="0"/>
          </a:p>
        </p:txBody>
      </p:sp>
      <p:pic>
        <p:nvPicPr>
          <p:cNvPr id="14" name="Рисунок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162" y="3376670"/>
            <a:ext cx="4807807" cy="34206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459" y="1872230"/>
            <a:ext cx="4366333" cy="33743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087940" y="0"/>
            <a:ext cx="69682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200" dirty="0" smtClean="0"/>
              <a:t>Heating efficiency: general consideration</a:t>
            </a:r>
            <a:endParaRPr lang="en-US" sz="2000" dirty="0" smtClean="0"/>
          </a:p>
        </p:txBody>
      </p:sp>
      <p:grpSp>
        <p:nvGrpSpPr>
          <p:cNvPr id="25" name="Группа 24"/>
          <p:cNvGrpSpPr/>
          <p:nvPr/>
        </p:nvGrpSpPr>
        <p:grpSpPr>
          <a:xfrm>
            <a:off x="382954" y="1035904"/>
            <a:ext cx="3219556" cy="3981996"/>
            <a:chOff x="382954" y="1035904"/>
            <a:chExt cx="3219556" cy="3981996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>
              <a:off x="426950" y="1035904"/>
              <a:ext cx="0" cy="398199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2929815" y="1035904"/>
              <a:ext cx="0" cy="398199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382954" y="5017900"/>
              <a:ext cx="2586893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Прямоугольник 28"/>
            <p:cNvSpPr/>
            <p:nvPr/>
          </p:nvSpPr>
          <p:spPr>
            <a:xfrm>
              <a:off x="463200" y="1254574"/>
              <a:ext cx="2426400" cy="874986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58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Accreted crust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462660" y="2120461"/>
              <a:ext cx="2426400" cy="288661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58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NS (outer) core</a:t>
              </a:r>
              <a:endParaRPr lang="ru-RU" dirty="0">
                <a:solidFill>
                  <a:schemeClr val="tx1"/>
                </a:solidFill>
              </a:endParaRPr>
            </a:p>
            <a:p>
              <a:pPr algn="ctr"/>
              <a:r>
                <a:rPr lang="ru-RU" dirty="0">
                  <a:solidFill>
                    <a:schemeClr val="tx1"/>
                  </a:solidFill>
                </a:rPr>
                <a:t>(</a:t>
              </a:r>
              <a:r>
                <a:rPr lang="en-US" dirty="0" err="1">
                  <a:solidFill>
                    <a:schemeClr val="tx1"/>
                  </a:solidFill>
                </a:rPr>
                <a:t>npe</a:t>
              </a:r>
              <a:r>
                <a:rPr lang="en-US" dirty="0">
                  <a:solidFill>
                    <a:schemeClr val="tx1"/>
                  </a:solidFill>
                </a:rPr>
                <a:t>-matter</a:t>
              </a:r>
              <a:r>
                <a:rPr lang="ru-RU" dirty="0">
                  <a:solidFill>
                    <a:schemeClr val="tx1"/>
                  </a:solidFill>
                </a:rPr>
                <a:t>)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1" name="Прямая со стрелкой 30"/>
            <p:cNvCxnSpPr/>
            <p:nvPr/>
          </p:nvCxnSpPr>
          <p:spPr>
            <a:xfrm>
              <a:off x="3231931" y="1476571"/>
              <a:ext cx="0" cy="977528"/>
            </a:xfrm>
            <a:prstGeom prst="straightConnector1">
              <a:avLst/>
            </a:prstGeom>
            <a:ln w="571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Рисунок 3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2750" y="1733003"/>
              <a:ext cx="259760" cy="318133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3342750" y="660963"/>
            <a:ext cx="5770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Plane-parallel consideration </a:t>
            </a:r>
            <a:r>
              <a:rPr lang="en-US" sz="2000" dirty="0"/>
              <a:t>(to simplify presentation)</a:t>
            </a:r>
            <a:endParaRPr lang="ru-RU" sz="2000" dirty="0" smtClean="0"/>
          </a:p>
        </p:txBody>
      </p:sp>
      <p:sp>
        <p:nvSpPr>
          <p:cNvPr id="34" name="TextBox 33"/>
          <p:cNvSpPr txBox="1"/>
          <p:nvPr/>
        </p:nvSpPr>
        <p:spPr>
          <a:xfrm>
            <a:off x="4816929" y="1061073"/>
            <a:ext cx="26801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u="sng" dirty="0" smtClean="0"/>
              <a:t>Thought </a:t>
            </a:r>
            <a:r>
              <a:rPr lang="en-US" sz="2000" u="sng" dirty="0"/>
              <a:t>experiment</a:t>
            </a:r>
            <a:r>
              <a:rPr lang="ru-RU" sz="2000" u="sng" dirty="0" smtClean="0"/>
              <a:t> </a:t>
            </a:r>
            <a:r>
              <a:rPr lang="en-US" sz="2000" u="sng" dirty="0" smtClean="0"/>
              <a:t>I:</a:t>
            </a:r>
            <a:endParaRPr lang="ru-RU" sz="2000" u="sng" dirty="0" smtClean="0"/>
          </a:p>
          <a:p>
            <a:pPr algn="ctr"/>
            <a:r>
              <a:rPr lang="ru-RU" sz="2000" i="1" dirty="0" smtClean="0"/>
              <a:t>«</a:t>
            </a:r>
            <a:r>
              <a:rPr lang="en-US" sz="2000" i="1" dirty="0" smtClean="0"/>
              <a:t>The accretion process</a:t>
            </a:r>
            <a:r>
              <a:rPr lang="ru-RU" sz="2000" i="1" dirty="0" smtClean="0"/>
              <a:t>»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49219" y="2441344"/>
            <a:ext cx="27571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u="sng" dirty="0" smtClean="0"/>
              <a:t>Thought </a:t>
            </a:r>
            <a:r>
              <a:rPr lang="en-US" sz="2000" u="sng" dirty="0"/>
              <a:t>experiment</a:t>
            </a:r>
            <a:r>
              <a:rPr lang="ru-RU" sz="2000" u="sng" dirty="0" smtClean="0"/>
              <a:t> </a:t>
            </a:r>
            <a:r>
              <a:rPr lang="en-US" sz="2000" u="sng" dirty="0" smtClean="0"/>
              <a:t>II:</a:t>
            </a:r>
            <a:endParaRPr lang="ru-RU" sz="2000" u="sng" dirty="0" smtClean="0"/>
          </a:p>
          <a:p>
            <a:pPr algn="ctr"/>
            <a:r>
              <a:rPr lang="ru-RU" sz="2000" i="1" dirty="0" smtClean="0"/>
              <a:t>«</a:t>
            </a:r>
            <a:r>
              <a:rPr lang="en-US" sz="2000" i="1" dirty="0" smtClean="0"/>
              <a:t>The result of accretion</a:t>
            </a:r>
            <a:r>
              <a:rPr lang="ru-RU" sz="2000" i="1" dirty="0" smtClean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05401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139921" y="6034695"/>
            <a:ext cx="8848555" cy="751614"/>
          </a:xfrm>
          <a:prstGeom prst="roundRect">
            <a:avLst/>
          </a:prstGeom>
          <a:solidFill>
            <a:srgbClr val="E6E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1825" y="4787084"/>
            <a:ext cx="3108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Both are accurate</a:t>
            </a:r>
            <a:r>
              <a:rPr lang="ru-RU" sz="2800" dirty="0" smtClean="0"/>
              <a:t>!!!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50990" y="5483369"/>
            <a:ext cx="4974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heat was released in the first experiment!</a:t>
            </a:r>
            <a:endParaRPr lang="en-US" sz="2000" dirty="0"/>
          </a:p>
        </p:txBody>
      </p:sp>
      <p:pic>
        <p:nvPicPr>
          <p:cNvPr id="6" name="Рисунок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74" y="6296518"/>
            <a:ext cx="7646885" cy="351042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382954" y="1035904"/>
            <a:ext cx="3219556" cy="3981996"/>
            <a:chOff x="382954" y="1035904"/>
            <a:chExt cx="3219556" cy="3981996"/>
          </a:xfrm>
        </p:grpSpPr>
        <p:cxnSp>
          <p:nvCxnSpPr>
            <p:cNvPr id="28" name="Прямая соединительная линия 27"/>
            <p:cNvCxnSpPr/>
            <p:nvPr/>
          </p:nvCxnSpPr>
          <p:spPr>
            <a:xfrm>
              <a:off x="426950" y="1035904"/>
              <a:ext cx="0" cy="398199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2929815" y="1035904"/>
              <a:ext cx="0" cy="398199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382954" y="5017900"/>
              <a:ext cx="2586893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Прямоугольник 32"/>
            <p:cNvSpPr/>
            <p:nvPr/>
          </p:nvSpPr>
          <p:spPr>
            <a:xfrm>
              <a:off x="463200" y="1254574"/>
              <a:ext cx="2426400" cy="874986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58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Accreted crust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462660" y="2120461"/>
              <a:ext cx="2426400" cy="288661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58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NS (outer) core</a:t>
              </a:r>
              <a:endParaRPr lang="ru-RU" dirty="0">
                <a:solidFill>
                  <a:schemeClr val="tx1"/>
                </a:solidFill>
              </a:endParaRPr>
            </a:p>
            <a:p>
              <a:pPr algn="ctr"/>
              <a:r>
                <a:rPr lang="ru-RU" dirty="0">
                  <a:solidFill>
                    <a:schemeClr val="tx1"/>
                  </a:solidFill>
                </a:rPr>
                <a:t>(</a:t>
              </a:r>
              <a:r>
                <a:rPr lang="en-US" dirty="0" err="1">
                  <a:solidFill>
                    <a:schemeClr val="tx1"/>
                  </a:solidFill>
                </a:rPr>
                <a:t>npe</a:t>
              </a:r>
              <a:r>
                <a:rPr lang="en-US" dirty="0">
                  <a:solidFill>
                    <a:schemeClr val="tx1"/>
                  </a:solidFill>
                </a:rPr>
                <a:t>-matter</a:t>
              </a:r>
              <a:r>
                <a:rPr lang="ru-RU" dirty="0">
                  <a:solidFill>
                    <a:schemeClr val="tx1"/>
                  </a:solidFill>
                </a:rPr>
                <a:t>)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5" name="Прямая со стрелкой 34"/>
            <p:cNvCxnSpPr/>
            <p:nvPr/>
          </p:nvCxnSpPr>
          <p:spPr>
            <a:xfrm>
              <a:off x="3231931" y="1476571"/>
              <a:ext cx="0" cy="977528"/>
            </a:xfrm>
            <a:prstGeom prst="straightConnector1">
              <a:avLst/>
            </a:prstGeom>
            <a:ln w="571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Рисунок 3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2750" y="1733003"/>
              <a:ext cx="259760" cy="318133"/>
            </a:xfrm>
            <a:prstGeom prst="rect">
              <a:avLst/>
            </a:prstGeom>
          </p:spPr>
        </p:pic>
      </p:grpSp>
      <p:sp>
        <p:nvSpPr>
          <p:cNvPr id="38" name="TextBox 37"/>
          <p:cNvSpPr txBox="1"/>
          <p:nvPr/>
        </p:nvSpPr>
        <p:spPr>
          <a:xfrm>
            <a:off x="1087940" y="0"/>
            <a:ext cx="69682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200" dirty="0" smtClean="0"/>
              <a:t>Heating efficiency: general consideration</a:t>
            </a:r>
            <a:endParaRPr lang="en-US" sz="2000" dirty="0" smtClean="0"/>
          </a:p>
        </p:txBody>
      </p:sp>
      <p:pic>
        <p:nvPicPr>
          <p:cNvPr id="40" name="Рисунок 3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162" y="3376670"/>
            <a:ext cx="4807807" cy="34206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459" y="1872230"/>
            <a:ext cx="4366333" cy="337434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342750" y="660963"/>
            <a:ext cx="5770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Plane-parallel consideration (for simplicity of the talk)</a:t>
            </a:r>
            <a:endParaRPr lang="ru-RU" sz="200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4659029" y="4125151"/>
            <a:ext cx="366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Which answer is the correct one</a:t>
            </a:r>
            <a:r>
              <a:rPr lang="ru-RU" sz="2000" dirty="0" smtClean="0"/>
              <a:t>?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4816929" y="1061073"/>
            <a:ext cx="26801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u="sng" dirty="0" smtClean="0"/>
              <a:t>Thought </a:t>
            </a:r>
            <a:r>
              <a:rPr lang="en-US" sz="2000" u="sng" dirty="0"/>
              <a:t>experiment</a:t>
            </a:r>
            <a:r>
              <a:rPr lang="ru-RU" sz="2000" u="sng" dirty="0" smtClean="0"/>
              <a:t> </a:t>
            </a:r>
            <a:r>
              <a:rPr lang="en-US" sz="2000" u="sng" dirty="0" smtClean="0"/>
              <a:t>I:</a:t>
            </a:r>
            <a:endParaRPr lang="ru-RU" sz="2000" u="sng" dirty="0" smtClean="0"/>
          </a:p>
          <a:p>
            <a:pPr algn="ctr"/>
            <a:r>
              <a:rPr lang="ru-RU" sz="2000" i="1" dirty="0" smtClean="0"/>
              <a:t>«</a:t>
            </a:r>
            <a:r>
              <a:rPr lang="en-US" sz="2000" i="1" dirty="0" smtClean="0"/>
              <a:t>The accretion process</a:t>
            </a:r>
            <a:r>
              <a:rPr lang="ru-RU" sz="2000" i="1" dirty="0" smtClean="0"/>
              <a:t>»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49219" y="2441344"/>
            <a:ext cx="27571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u="sng" dirty="0" smtClean="0"/>
              <a:t>Thought </a:t>
            </a:r>
            <a:r>
              <a:rPr lang="en-US" sz="2000" u="sng" dirty="0"/>
              <a:t>experiment</a:t>
            </a:r>
            <a:r>
              <a:rPr lang="ru-RU" sz="2000" u="sng" dirty="0" smtClean="0"/>
              <a:t> </a:t>
            </a:r>
            <a:r>
              <a:rPr lang="en-US" sz="2000" u="sng" dirty="0" smtClean="0"/>
              <a:t>II:</a:t>
            </a:r>
            <a:endParaRPr lang="ru-RU" sz="2000" u="sng" dirty="0" smtClean="0"/>
          </a:p>
          <a:p>
            <a:pPr algn="ctr"/>
            <a:r>
              <a:rPr lang="ru-RU" sz="2000" i="1" dirty="0" smtClean="0"/>
              <a:t>«</a:t>
            </a:r>
            <a:r>
              <a:rPr lang="en-US" sz="2000" i="1" dirty="0" smtClean="0"/>
              <a:t>The result of accretion</a:t>
            </a:r>
            <a:r>
              <a:rPr lang="ru-RU" sz="2000" i="1" dirty="0" smtClean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405583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кругленный прямоугольник 32"/>
          <p:cNvSpPr/>
          <p:nvPr/>
        </p:nvSpPr>
        <p:spPr>
          <a:xfrm>
            <a:off x="4825144" y="2393655"/>
            <a:ext cx="3011647" cy="5505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745718" y="2383887"/>
            <a:ext cx="2772000" cy="51791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15977" y="584775"/>
            <a:ext cx="891217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The result is the same for a spherical general relativistic star</a:t>
            </a:r>
            <a:endParaRPr lang="ru-RU" sz="2000" dirty="0" smtClean="0"/>
          </a:p>
          <a:p>
            <a:pPr lvl="0" algn="ctr"/>
            <a:r>
              <a:rPr lang="en-US" sz="1400" dirty="0">
                <a:solidFill>
                  <a:prstClr val="black"/>
                </a:solidFill>
              </a:rPr>
              <a:t>M.E. Gusakov &amp; AIC [Phys. Rev. D:Letters, 103 (2021), L101301</a:t>
            </a:r>
            <a:r>
              <a:rPr lang="en-US" sz="1400" dirty="0" smtClean="0">
                <a:solidFill>
                  <a:prstClr val="black"/>
                </a:solidFill>
              </a:rPr>
              <a:t>]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4385750" y="3347977"/>
            <a:ext cx="4567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gravitational energy, associated with larger thickness of the accreted crust</a:t>
            </a:r>
            <a:r>
              <a:rPr lang="ru-RU" sz="1600" dirty="0" smtClean="0"/>
              <a:t>. </a:t>
            </a:r>
            <a:r>
              <a:rPr lang="en-US" sz="1600" dirty="0" smtClean="0"/>
              <a:t>Released in the depths of the crust, heats up NS core</a:t>
            </a:r>
            <a:endParaRPr lang="en-US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76518" y="5293217"/>
            <a:ext cx="3670479" cy="121061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Прямоугольник 17"/>
          <p:cNvSpPr/>
          <p:nvPr/>
        </p:nvSpPr>
        <p:spPr>
          <a:xfrm>
            <a:off x="4870224" y="4675031"/>
            <a:ext cx="3670479" cy="18288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35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4522494" y="4675031"/>
            <a:ext cx="0" cy="6439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0027" y="6503831"/>
            <a:ext cx="1596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Catalyzed crust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055005" y="6503831"/>
            <a:ext cx="2001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Fully accreted crust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54253" y="4865318"/>
            <a:ext cx="341289" cy="2655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915" y="4238051"/>
            <a:ext cx="4388526" cy="363014"/>
          </a:xfrm>
          <a:prstGeom prst="rect">
            <a:avLst/>
          </a:prstGeom>
        </p:spPr>
      </p:pic>
      <p:cxnSp>
        <p:nvCxnSpPr>
          <p:cNvPr id="27" name="Прямая соединительная линия 26"/>
          <p:cNvCxnSpPr/>
          <p:nvPr/>
        </p:nvCxnSpPr>
        <p:spPr>
          <a:xfrm>
            <a:off x="4146997" y="5293217"/>
            <a:ext cx="309093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561131" y="4675031"/>
            <a:ext cx="309093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201" y="1224979"/>
            <a:ext cx="2178907" cy="4086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9" y="1944437"/>
            <a:ext cx="7214997" cy="931320"/>
          </a:xfrm>
          <a:prstGeom prst="rect">
            <a:avLst/>
          </a:prstGeom>
        </p:spPr>
      </p:pic>
      <p:cxnSp>
        <p:nvCxnSpPr>
          <p:cNvPr id="30" name="Прямая со стрелкой 29"/>
          <p:cNvCxnSpPr/>
          <p:nvPr/>
        </p:nvCxnSpPr>
        <p:spPr>
          <a:xfrm flipV="1">
            <a:off x="1423284" y="2984891"/>
            <a:ext cx="339848" cy="279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63815" y="3180038"/>
            <a:ext cx="31986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</a:t>
            </a:r>
            <a:r>
              <a:rPr lang="ru-RU" sz="1600" dirty="0" smtClean="0"/>
              <a:t>«</a:t>
            </a:r>
            <a:r>
              <a:rPr lang="en-US" sz="1600" dirty="0" smtClean="0"/>
              <a:t>nuclear</a:t>
            </a:r>
            <a:r>
              <a:rPr lang="ru-RU" sz="1600" dirty="0" smtClean="0"/>
              <a:t>» </a:t>
            </a:r>
            <a:r>
              <a:rPr lang="en-US" sz="1600" dirty="0" smtClean="0"/>
              <a:t>part</a:t>
            </a:r>
            <a:r>
              <a:rPr lang="ru-RU" sz="1600" dirty="0" smtClean="0"/>
              <a:t>, </a:t>
            </a:r>
            <a:r>
              <a:rPr lang="en-US" sz="1600" dirty="0" smtClean="0"/>
              <a:t>associated with thermonuclear burning to the ashes (</a:t>
            </a:r>
            <a:r>
              <a:rPr lang="ru-RU" sz="1600" dirty="0" smtClean="0"/>
              <a:t>≈ </a:t>
            </a:r>
            <a:r>
              <a:rPr lang="en-US" sz="1600" baseline="30000" dirty="0" smtClean="0"/>
              <a:t>56</a:t>
            </a:r>
            <a:r>
              <a:rPr lang="en-US" sz="1600" dirty="0" smtClean="0"/>
              <a:t>Fe</a:t>
            </a:r>
            <a:r>
              <a:rPr lang="ru-RU" sz="1600" dirty="0" smtClean="0"/>
              <a:t>).</a:t>
            </a:r>
          </a:p>
          <a:p>
            <a:r>
              <a:rPr lang="en-US" sz="1600" dirty="0" smtClean="0"/>
              <a:t>Released from the surface, does not heat up the NS core</a:t>
            </a:r>
            <a:endParaRPr lang="en-US" sz="1600" dirty="0"/>
          </a:p>
        </p:txBody>
      </p:sp>
      <p:cxnSp>
        <p:nvCxnSpPr>
          <p:cNvPr id="35" name="Прямая со стрелкой 34"/>
          <p:cNvCxnSpPr/>
          <p:nvPr/>
        </p:nvCxnSpPr>
        <p:spPr>
          <a:xfrm flipH="1" flipV="1">
            <a:off x="5989537" y="3030461"/>
            <a:ext cx="341430" cy="352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87940" y="0"/>
            <a:ext cx="69682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200" dirty="0" smtClean="0"/>
              <a:t>Heating efficiency: general consideration</a:t>
            </a:r>
            <a:endParaRPr lang="en-US" sz="2000" dirty="0" smtClean="0"/>
          </a:p>
        </p:txBody>
      </p:sp>
      <p:pic>
        <p:nvPicPr>
          <p:cNvPr id="11" name="Рисунок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530" y="1703694"/>
            <a:ext cx="2476117" cy="374923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7315200" y="2060421"/>
            <a:ext cx="283335" cy="476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31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587762" y="3222971"/>
            <a:ext cx="4381188" cy="8406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06" y="1197735"/>
            <a:ext cx="4138547" cy="52352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49934" y="978793"/>
            <a:ext cx="40568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Many neutron stars are observed accreting, i.e. they are located in the close binary system with transfer of matter from (Roche-lobe overflow) companion star to the neutron star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405897" y="0"/>
            <a:ext cx="60623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Motivation: accreting neutron stars</a:t>
            </a:r>
            <a:endParaRPr lang="ru-RU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4587762" y="3222971"/>
            <a:ext cx="438118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smtClean="0"/>
              <a:t>What </a:t>
            </a:r>
            <a:r>
              <a:rPr lang="en-US" sz="2400" dirty="0" smtClean="0"/>
              <a:t>happens with matter after accretion</a:t>
            </a:r>
            <a:r>
              <a:rPr lang="ru-RU" sz="2400" dirty="0" smtClean="0"/>
              <a:t>?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How it affect observations</a:t>
            </a:r>
            <a:r>
              <a:rPr lang="ru-RU" sz="2400" dirty="0" smtClean="0"/>
              <a:t>?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Which information on </a:t>
            </a:r>
            <a:r>
              <a:rPr lang="en-US" sz="2400" dirty="0" err="1" smtClean="0"/>
              <a:t>superdense</a:t>
            </a:r>
            <a:r>
              <a:rPr lang="en-US" sz="2400" dirty="0" smtClean="0"/>
              <a:t> matter can be inferred from these observations</a:t>
            </a:r>
            <a:r>
              <a:rPr lang="ru-RU" sz="2400" dirty="0" smtClean="0"/>
              <a:t>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7341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87940" y="0"/>
            <a:ext cx="69682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200" dirty="0" smtClean="0"/>
              <a:t>Heating efficiency: general consideration</a:t>
            </a:r>
            <a:endParaRPr lang="en-US" sz="20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8" r="20495"/>
          <a:stretch/>
        </p:blipFill>
        <p:spPr>
          <a:xfrm>
            <a:off x="331304" y="3381544"/>
            <a:ext cx="2655622" cy="28662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0793" y="2028770"/>
            <a:ext cx="77964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Deep crustal heating: conversion of the gravitational energy into the heat</a:t>
            </a:r>
          </a:p>
          <a:p>
            <a:pPr algn="ctr"/>
            <a:r>
              <a:rPr lang="en-US" sz="2000" dirty="0" smtClean="0"/>
              <a:t>(in some sense similar to the gravity dams)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3283" y="6210181"/>
            <a:ext cx="1391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Hoover dam </a:t>
            </a:r>
          </a:p>
          <a:p>
            <a:pPr algn="ctr"/>
            <a:r>
              <a:rPr lang="en-US" dirty="0" smtClean="0"/>
              <a:t>221 m</a:t>
            </a:r>
            <a:endParaRPr lang="en-US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8" r="14569"/>
          <a:stretch/>
        </p:blipFill>
        <p:spPr>
          <a:xfrm>
            <a:off x="3332988" y="2777063"/>
            <a:ext cx="2478158" cy="257480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183129" y="5384943"/>
            <a:ext cx="27778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Sayano-Shushenskaya</a:t>
            </a:r>
            <a:r>
              <a:rPr lang="en-US" dirty="0" smtClean="0"/>
              <a:t> Dam</a:t>
            </a:r>
          </a:p>
          <a:p>
            <a:pPr algn="ctr"/>
            <a:r>
              <a:rPr lang="en-US" dirty="0" smtClean="0"/>
              <a:t>242 m</a:t>
            </a:r>
            <a:endParaRPr lang="en-US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92"/>
          <a:stretch/>
        </p:blipFill>
        <p:spPr>
          <a:xfrm>
            <a:off x="5961005" y="3755034"/>
            <a:ext cx="2997465" cy="222878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6496204" y="6236525"/>
            <a:ext cx="19270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Three Gorges </a:t>
            </a:r>
            <a:r>
              <a:rPr lang="en-US" dirty="0" smtClean="0"/>
              <a:t>Dam</a:t>
            </a:r>
          </a:p>
          <a:p>
            <a:pPr algn="ctr"/>
            <a:r>
              <a:rPr lang="en-US" dirty="0" smtClean="0"/>
              <a:t>181 m</a:t>
            </a:r>
            <a:endParaRPr lang="en-US" dirty="0"/>
          </a:p>
        </p:txBody>
      </p:sp>
      <p:pic>
        <p:nvPicPr>
          <p:cNvPr id="21" name="Рисунок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41" y="669601"/>
            <a:ext cx="7840824" cy="9413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2317" y="1651362"/>
            <a:ext cx="8767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Within traditional one component approach derived by </a:t>
            </a:r>
            <a:r>
              <a:rPr lang="en-US" dirty="0" err="1" smtClean="0"/>
              <a:t>Zdunik</a:t>
            </a:r>
            <a:r>
              <a:rPr lang="en-US" dirty="0" smtClean="0"/>
              <a:t> </a:t>
            </a:r>
            <a:r>
              <a:rPr lang="en-US" dirty="0"/>
              <a:t>et al. [A&amp;A, 599 (2017), 119]</a:t>
            </a:r>
          </a:p>
        </p:txBody>
      </p:sp>
    </p:spTree>
    <p:extLst>
      <p:ext uri="{BB962C8B-B14F-4D97-AF65-F5344CB8AC3E}">
        <p14:creationId xmlns:p14="http://schemas.microsoft.com/office/powerpoint/2010/main" val="367689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Скругленный прямоугольник 33"/>
          <p:cNvSpPr/>
          <p:nvPr/>
        </p:nvSpPr>
        <p:spPr>
          <a:xfrm>
            <a:off x="149230" y="4192324"/>
            <a:ext cx="8845643" cy="2631413"/>
          </a:xfrm>
          <a:prstGeom prst="roundRect">
            <a:avLst/>
          </a:prstGeom>
          <a:solidFill>
            <a:srgbClr val="E6E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56" y="4420337"/>
            <a:ext cx="5615495" cy="47335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067203" y="0"/>
            <a:ext cx="50097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200" dirty="0"/>
              <a:t>Heating efficiency:</a:t>
            </a:r>
            <a:r>
              <a:rPr lang="ru-RU" sz="3200" dirty="0" smtClean="0"/>
              <a:t> </a:t>
            </a:r>
            <a:r>
              <a:rPr lang="en-US" sz="3200" dirty="0" err="1" smtClean="0"/>
              <a:t>nHD</a:t>
            </a:r>
            <a:r>
              <a:rPr lang="en-US" sz="3200" dirty="0" smtClean="0"/>
              <a:t> crust</a:t>
            </a:r>
            <a:endParaRPr lang="en-US" sz="2000" dirty="0" smtClean="0"/>
          </a:p>
        </p:txBody>
      </p:sp>
      <p:pic>
        <p:nvPicPr>
          <p:cNvPr id="32" name="Рисунок 3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79" y="2475000"/>
            <a:ext cx="8635486" cy="394603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1442434" y="2350476"/>
            <a:ext cx="3837904" cy="6992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1596980" y="3080883"/>
            <a:ext cx="167426" cy="4305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556" y="3559233"/>
            <a:ext cx="302084" cy="248859"/>
          </a:xfrm>
          <a:prstGeom prst="rect">
            <a:avLst/>
          </a:prstGeom>
        </p:spPr>
      </p:pic>
      <p:cxnSp>
        <p:nvCxnSpPr>
          <p:cNvPr id="37" name="Прямая со стрелкой 36"/>
          <p:cNvCxnSpPr>
            <a:stCxn id="38" idx="0"/>
          </p:cNvCxnSpPr>
          <p:nvPr/>
        </p:nvCxnSpPr>
        <p:spPr>
          <a:xfrm flipH="1" flipV="1">
            <a:off x="3715723" y="2896348"/>
            <a:ext cx="57787" cy="4606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266682" y="3356983"/>
            <a:ext cx="3013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Baryon chemical potential at the bottom of outer crust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20649" y="5179642"/>
            <a:ext cx="83028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/>
              <a:t>For </a:t>
            </a:r>
            <a:r>
              <a:rPr lang="en-US" sz="2000" dirty="0" err="1" smtClean="0"/>
              <a:t>nHD</a:t>
            </a:r>
            <a:r>
              <a:rPr lang="en-US" sz="2000" dirty="0" smtClean="0"/>
              <a:t> crust the energy release is given by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EOS in the </a:t>
            </a:r>
            <a:r>
              <a:rPr lang="en-US" sz="2000" b="1" dirty="0" smtClean="0"/>
              <a:t>outer</a:t>
            </a:r>
            <a:r>
              <a:rPr lang="en-US" sz="2000" dirty="0" smtClean="0"/>
              <a:t> crust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Pressure at the outer-inner crust interface        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 </a:t>
            </a:r>
            <a:r>
              <a:rPr lang="en-US" sz="2000" dirty="0" smtClean="0"/>
              <a:t>     (details on the inner crust EOS are not required!)</a:t>
            </a:r>
            <a:endParaRPr lang="en-US" sz="2000" dirty="0"/>
          </a:p>
        </p:txBody>
      </p:sp>
      <p:pic>
        <p:nvPicPr>
          <p:cNvPr id="19" name="Рисунок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885" y="6132667"/>
            <a:ext cx="299460" cy="20917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771" y="821372"/>
            <a:ext cx="4004252" cy="43693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296" y="1523379"/>
            <a:ext cx="5775202" cy="44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22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2067203" y="0"/>
            <a:ext cx="50097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200" dirty="0"/>
              <a:t>Heating efficiency:</a:t>
            </a:r>
            <a:r>
              <a:rPr lang="ru-RU" sz="3200" dirty="0" smtClean="0"/>
              <a:t> </a:t>
            </a:r>
            <a:r>
              <a:rPr lang="en-US" sz="3200" dirty="0" err="1" smtClean="0"/>
              <a:t>nHD</a:t>
            </a:r>
            <a:r>
              <a:rPr lang="en-US" sz="3200" dirty="0" smtClean="0"/>
              <a:t> crust</a:t>
            </a:r>
            <a:endParaRPr lang="en-US" sz="20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563" y="584775"/>
            <a:ext cx="3032537" cy="6060831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990903" y="2509966"/>
            <a:ext cx="2459864" cy="73681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915" y="2618078"/>
            <a:ext cx="1642346" cy="522059"/>
          </a:xfrm>
          <a:prstGeom prst="rect">
            <a:avLst/>
          </a:prstGeom>
        </p:spPr>
      </p:pic>
      <p:sp>
        <p:nvSpPr>
          <p:cNvPr id="24" name="Скругленный прямоугольник 23"/>
          <p:cNvSpPr/>
          <p:nvPr/>
        </p:nvSpPr>
        <p:spPr>
          <a:xfrm>
            <a:off x="125047" y="3873412"/>
            <a:ext cx="4947286" cy="1446550"/>
          </a:xfrm>
          <a:prstGeom prst="roundRect">
            <a:avLst/>
          </a:prstGeom>
          <a:solidFill>
            <a:srgbClr val="E6E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44907" y="3873412"/>
            <a:ext cx="45115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Deep crustal heating is factor of few less efficient, </a:t>
            </a:r>
          </a:p>
          <a:p>
            <a:pPr algn="ctr"/>
            <a:r>
              <a:rPr lang="en-US" sz="2000" dirty="0" smtClean="0"/>
              <a:t>than it was supposed in traditional models!</a:t>
            </a:r>
            <a:endParaRPr lang="en-US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93175" y="6086633"/>
            <a:ext cx="33371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/>
              <a:t>Shchechilin</a:t>
            </a:r>
            <a:r>
              <a:rPr lang="en-US" sz="1400" dirty="0"/>
              <a:t>, </a:t>
            </a:r>
            <a:r>
              <a:rPr lang="en-US" sz="1400" dirty="0" smtClean="0"/>
              <a:t>Gusakov, AIC, </a:t>
            </a:r>
          </a:p>
          <a:p>
            <a:r>
              <a:rPr lang="en-US" sz="1400" i="1" dirty="0" smtClean="0"/>
              <a:t>MNRAS: </a:t>
            </a:r>
            <a:r>
              <a:rPr lang="en-US" sz="1400" i="1" dirty="0"/>
              <a:t>Letters</a:t>
            </a:r>
            <a:r>
              <a:rPr lang="en-US" sz="1400" dirty="0"/>
              <a:t>, </a:t>
            </a:r>
            <a:r>
              <a:rPr lang="en-US" sz="1400" dirty="0" smtClean="0"/>
              <a:t>515 (2022), L6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2222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2510154" y="0"/>
            <a:ext cx="41238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200" dirty="0" smtClean="0"/>
              <a:t>Results </a:t>
            </a:r>
            <a:r>
              <a:rPr lang="en-US" sz="3200" smtClean="0"/>
              <a:t>and conclusions</a:t>
            </a:r>
            <a:endParaRPr lang="en-US" sz="2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12552" y="623412"/>
            <a:ext cx="8718998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000" b="1" dirty="0" smtClean="0"/>
              <a:t>The accreted crust models, based on the traditional approach, are obsolete</a:t>
            </a:r>
            <a:r>
              <a:rPr lang="ru-RU" sz="2000" b="1" dirty="0" smtClean="0"/>
              <a:t>. </a:t>
            </a:r>
            <a:endParaRPr lang="en-US" sz="2000" b="1" dirty="0" smtClean="0"/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000" b="1" dirty="0" smtClean="0"/>
              <a:t>First </a:t>
            </a:r>
            <a:r>
              <a:rPr lang="en-US" sz="2000" b="1" dirty="0" err="1" smtClean="0"/>
              <a:t>nHD</a:t>
            </a:r>
            <a:r>
              <a:rPr lang="en-US" sz="2000" b="1" dirty="0" smtClean="0"/>
              <a:t> models have been constructed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000" dirty="0" smtClean="0"/>
              <a:t>Accretion leads to </a:t>
            </a:r>
            <a:r>
              <a:rPr lang="en-US" sz="2000" dirty="0" err="1" smtClean="0"/>
              <a:t>nonequilibrium</a:t>
            </a:r>
            <a:r>
              <a:rPr lang="en-US" sz="2000" dirty="0" smtClean="0"/>
              <a:t> (in thermodynamic sense), but static structure of the crust. Nuclei supply by accretion is compensated by the instability at the bottom of inner crust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000" i="1" dirty="0" smtClean="0"/>
              <a:t>Microphysical constraints from thermal evolution of accreting neutron stars should be reconsidered</a:t>
            </a:r>
            <a:r>
              <a:rPr lang="en-US" sz="2000" dirty="0" smtClean="0"/>
              <a:t>. </a:t>
            </a:r>
            <a:r>
              <a:rPr lang="en-US" sz="2000" dirty="0"/>
              <a:t>Shallow heating problem is not (yet) </a:t>
            </a:r>
            <a:r>
              <a:rPr lang="en-US" sz="2000" dirty="0" smtClean="0"/>
              <a:t>resolved (</a:t>
            </a:r>
            <a:r>
              <a:rPr lang="en-US" sz="2000" dirty="0" err="1" smtClean="0"/>
              <a:t>Potekhin</a:t>
            </a:r>
            <a:r>
              <a:rPr lang="en-US" sz="2000" dirty="0" smtClean="0"/>
              <a:t> et al., to be submitted)</a:t>
            </a:r>
          </a:p>
          <a:p>
            <a:pPr algn="ctr">
              <a:spcBef>
                <a:spcPts val="1200"/>
              </a:spcBef>
            </a:pPr>
            <a:r>
              <a:rPr lang="en-US" sz="2000" u="sng" dirty="0" smtClean="0"/>
              <a:t>On the construction of fully accreted neutron star crust</a:t>
            </a:r>
            <a:endParaRPr lang="ru-RU" sz="2000" u="sng" dirty="0" smtClean="0"/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u="sng" dirty="0" smtClean="0"/>
              <a:t>Schematic algorithm: 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000" dirty="0" smtClean="0"/>
              <a:t>Construct a set of candidate-models, parametrized by the pressure at the outer-inner crust boundary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oi</a:t>
            </a:r>
            <a:r>
              <a:rPr lang="en-US" sz="2000" dirty="0" smtClean="0"/>
              <a:t> (initial problem for given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oi</a:t>
            </a:r>
            <a:r>
              <a:rPr lang="en-US" sz="2000" dirty="0" smtClean="0"/>
              <a:t>)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000" dirty="0" smtClean="0"/>
              <a:t>Determine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oi</a:t>
            </a:r>
            <a:r>
              <a:rPr lang="ru-RU" sz="2000" dirty="0"/>
              <a:t> </a:t>
            </a:r>
            <a:r>
              <a:rPr lang="en-US" sz="2000" dirty="0" smtClean="0"/>
              <a:t> theoretically or observationally</a:t>
            </a:r>
            <a:endParaRPr lang="en-US" sz="2000" dirty="0"/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 smtClean="0"/>
              <a:t>Outer crust models can be applied to determine </a:t>
            </a:r>
            <a:r>
              <a:rPr lang="en-US" sz="2000" dirty="0"/>
              <a:t>net heating </a:t>
            </a:r>
            <a:r>
              <a:rPr lang="en-US" sz="2000" dirty="0" smtClean="0"/>
              <a:t>as function of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oi</a:t>
            </a:r>
            <a:endParaRPr lang="en-US" sz="2000" dirty="0" smtClean="0"/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 smtClean="0"/>
              <a:t>Shell </a:t>
            </a:r>
            <a:r>
              <a:rPr lang="en-US" sz="2000" dirty="0"/>
              <a:t>effect at the inner crust are  important (but they are uncertain</a:t>
            </a:r>
            <a:r>
              <a:rPr lang="en-US" sz="2000" dirty="0" smtClean="0"/>
              <a:t>).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50546" y="6474006"/>
            <a:ext cx="8042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Current work is supported </a:t>
            </a:r>
            <a:r>
              <a:rPr lang="en-US" dirty="0"/>
              <a:t>by Russian Science Foundation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(grant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№ 22-12-00048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47400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2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51516" y="5836059"/>
            <a:ext cx="4572000" cy="93944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6748" y="12875"/>
            <a:ext cx="7930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Motivation: transiently accreting neutron stars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84708" y="640182"/>
            <a:ext cx="1869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Compression of </a:t>
            </a:r>
          </a:p>
          <a:p>
            <a:r>
              <a:rPr lang="en-US" sz="2000" dirty="0" smtClean="0"/>
              <a:t>accreted matter</a:t>
            </a:r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7" y="1984468"/>
            <a:ext cx="4582882" cy="33835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1795" y="5390757"/>
            <a:ext cx="3296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from</a:t>
            </a:r>
            <a:r>
              <a:rPr lang="ru-RU" dirty="0" smtClean="0"/>
              <a:t>  </a:t>
            </a:r>
            <a:r>
              <a:rPr lang="en-US" dirty="0" err="1" smtClean="0"/>
              <a:t>Wijnands</a:t>
            </a:r>
            <a:r>
              <a:rPr lang="en-US" dirty="0" smtClean="0"/>
              <a:t> et al. 2017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84108" y="1423858"/>
            <a:ext cx="4455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Thermal emission just after accretion episode</a:t>
            </a:r>
            <a:endParaRPr lang="ru-RU" dirty="0" smtClean="0"/>
          </a:p>
          <a:p>
            <a:pPr algn="ctr"/>
            <a:r>
              <a:rPr lang="ru-RU" dirty="0" smtClean="0"/>
              <a:t>(</a:t>
            </a:r>
            <a:r>
              <a:rPr lang="en-US" dirty="0" smtClean="0"/>
              <a:t>crust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372260" y="1473252"/>
            <a:ext cx="3566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thermal relaxation of the crust</a:t>
            </a:r>
          </a:p>
          <a:p>
            <a:pPr algn="ctr"/>
            <a:r>
              <a:rPr lang="ru-RU" dirty="0" smtClean="0"/>
              <a:t> (</a:t>
            </a:r>
            <a:r>
              <a:rPr lang="en-US" dirty="0" smtClean="0"/>
              <a:t>the NS core</a:t>
            </a:r>
            <a:r>
              <a:rPr lang="ru-RU" dirty="0" smtClean="0"/>
              <a:t>)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645379" y="1423858"/>
            <a:ext cx="19579" cy="4778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425" y="2138802"/>
            <a:ext cx="3603005" cy="38628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06766" y="6101816"/>
            <a:ext cx="3279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from </a:t>
            </a:r>
            <a:r>
              <a:rPr lang="ru-RU" dirty="0" smtClean="0"/>
              <a:t> </a:t>
            </a:r>
            <a:r>
              <a:rPr lang="en-GB" dirty="0" err="1" smtClean="0"/>
              <a:t>Potekhin</a:t>
            </a:r>
            <a:r>
              <a:rPr lang="en-US" dirty="0" smtClean="0"/>
              <a:t> et al. 2019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466" y="6500027"/>
            <a:ext cx="2168035" cy="2515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33449" y="794070"/>
            <a:ext cx="21025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N</a:t>
            </a:r>
            <a:r>
              <a:rPr lang="en-US" sz="2000" dirty="0" smtClean="0"/>
              <a:t>uclear reactions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72299" y="783728"/>
            <a:ext cx="9950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Heating</a:t>
            </a:r>
            <a:endParaRPr lang="en-US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684880" y="635646"/>
            <a:ext cx="20313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T</a:t>
            </a:r>
            <a:r>
              <a:rPr lang="en-US" sz="2000" dirty="0" smtClean="0"/>
              <a:t>hermal emission</a:t>
            </a:r>
          </a:p>
          <a:p>
            <a:pPr algn="ctr"/>
            <a:r>
              <a:rPr lang="en-US" sz="2000" dirty="0" smtClean="0"/>
              <a:t>(detected!!!)</a:t>
            </a:r>
            <a:endParaRPr lang="en-US" sz="2000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2473449" y="852172"/>
            <a:ext cx="360000" cy="21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4828135" y="875783"/>
            <a:ext cx="360000" cy="21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6269014" y="851154"/>
            <a:ext cx="360000" cy="21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8350" y="5813534"/>
            <a:ext cx="453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Shallow heating problem: </a:t>
            </a:r>
          </a:p>
          <a:p>
            <a:r>
              <a:rPr lang="en-US" sz="2000" dirty="0" smtClean="0"/>
              <a:t>Models require a phenomenological heat source in shallow layers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6489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6341" y="12875"/>
            <a:ext cx="2693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Plan of the talk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39606" y="808009"/>
            <a:ext cx="803902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Traditional model and its inconsistency</a:t>
            </a:r>
            <a:endParaRPr lang="en-US" sz="2400" dirty="0" smtClean="0"/>
          </a:p>
          <a:p>
            <a:r>
              <a:rPr lang="en-US" sz="2000" dirty="0" smtClean="0"/>
              <a:t>[AIC &amp; </a:t>
            </a:r>
            <a:r>
              <a:rPr lang="en-US" sz="2000" dirty="0"/>
              <a:t>N.N. </a:t>
            </a:r>
            <a:r>
              <a:rPr lang="en-US" sz="2000" dirty="0" err="1"/>
              <a:t>Shchechilin</a:t>
            </a:r>
            <a:r>
              <a:rPr lang="en-US" sz="2000" dirty="0"/>
              <a:t>, </a:t>
            </a:r>
            <a:r>
              <a:rPr lang="en-US" sz="2000" dirty="0" smtClean="0"/>
              <a:t>MNRAS </a:t>
            </a:r>
            <a:r>
              <a:rPr lang="en-US" sz="2000" dirty="0"/>
              <a:t>495, L32 (2020</a:t>
            </a:r>
            <a:r>
              <a:rPr lang="en-US" sz="2000" dirty="0" smtClean="0"/>
              <a:t>)]</a:t>
            </a: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Neutron hydrostatic/diffusion equilibrium(</a:t>
            </a:r>
            <a:r>
              <a:rPr lang="en-US" sz="2800" dirty="0" err="1" smtClean="0"/>
              <a:t>nHD</a:t>
            </a:r>
            <a:r>
              <a:rPr lang="en-US" sz="2800" dirty="0" smtClean="0"/>
              <a:t>) and its role in models of accreting neutron stars</a:t>
            </a:r>
            <a:endParaRPr lang="ru-RU" sz="2800" dirty="0" smtClean="0"/>
          </a:p>
          <a:p>
            <a:r>
              <a:rPr lang="en-US" sz="2000" dirty="0"/>
              <a:t>[M.E. Gusakov </a:t>
            </a:r>
            <a:r>
              <a:rPr lang="en-US" sz="2000" dirty="0" smtClean="0"/>
              <a:t>&amp; AIC, </a:t>
            </a:r>
            <a:r>
              <a:rPr lang="en-US" sz="2000" dirty="0"/>
              <a:t>Phys. Rev. Lett. 124, 191101 (2020</a:t>
            </a:r>
            <a:r>
              <a:rPr lang="en-US" sz="2000" dirty="0" smtClean="0"/>
              <a:t>),</a:t>
            </a:r>
          </a:p>
          <a:p>
            <a:r>
              <a:rPr lang="en-US" sz="2000" dirty="0"/>
              <a:t>M.E. </a:t>
            </a:r>
            <a:r>
              <a:rPr lang="en-US" sz="2000" dirty="0" smtClean="0"/>
              <a:t>Gusakov, E.M. Kantor &amp; AIC, Phys. Rev</a:t>
            </a:r>
            <a:r>
              <a:rPr lang="en-US" sz="2000" dirty="0"/>
              <a:t>. D, 104, </a:t>
            </a:r>
            <a:r>
              <a:rPr lang="en-US" sz="2000" dirty="0" smtClean="0"/>
              <a:t>L081301 (2021),</a:t>
            </a:r>
          </a:p>
          <a:p>
            <a:r>
              <a:rPr lang="en-US" sz="2000" dirty="0" smtClean="0"/>
              <a:t>N.N. </a:t>
            </a:r>
            <a:r>
              <a:rPr lang="en-US" sz="2000" dirty="0" err="1" smtClean="0"/>
              <a:t>Shchechilin</a:t>
            </a:r>
            <a:r>
              <a:rPr lang="en-US" sz="2000" dirty="0"/>
              <a:t>, </a:t>
            </a:r>
            <a:r>
              <a:rPr lang="en-US" sz="2000" dirty="0" smtClean="0"/>
              <a:t>M.E. Gusakov &amp; AIC, </a:t>
            </a:r>
            <a:r>
              <a:rPr lang="en-US" sz="2000" dirty="0"/>
              <a:t>MNRAS (2021-….) </a:t>
            </a:r>
            <a:r>
              <a:rPr lang="en-US" sz="2000" dirty="0" smtClean="0"/>
              <a:t>]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Deep crustal heating</a:t>
            </a:r>
            <a:endParaRPr lang="ru-RU" sz="2800" dirty="0" smtClean="0"/>
          </a:p>
          <a:p>
            <a:r>
              <a:rPr lang="en-US" sz="2000" dirty="0" smtClean="0"/>
              <a:t>[M.E. Gusakov and AIC, Phys. Rev. D, 103, L101301 (2021) ,</a:t>
            </a:r>
          </a:p>
          <a:p>
            <a:r>
              <a:rPr lang="en-US" sz="2000" dirty="0" smtClean="0"/>
              <a:t>M.E</a:t>
            </a:r>
            <a:r>
              <a:rPr lang="en-US" sz="2000" dirty="0"/>
              <a:t>. Gusakov, E.M. Kantor &amp; AIC, Phys. Rev. D, 104, L081301 (2021),</a:t>
            </a:r>
          </a:p>
          <a:p>
            <a:r>
              <a:rPr lang="en-US" sz="2000" dirty="0"/>
              <a:t>N.N. </a:t>
            </a:r>
            <a:r>
              <a:rPr lang="en-US" sz="2000" dirty="0" err="1"/>
              <a:t>Shchechilin</a:t>
            </a:r>
            <a:r>
              <a:rPr lang="en-US" sz="2000" dirty="0"/>
              <a:t>, M.E. Gusakov &amp; AIC, MNRAS (2021-….)]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78597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Скругленный прямоугольник 47"/>
          <p:cNvSpPr/>
          <p:nvPr/>
        </p:nvSpPr>
        <p:spPr>
          <a:xfrm>
            <a:off x="190318" y="5934802"/>
            <a:ext cx="8763364" cy="8406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53157" y="0"/>
            <a:ext cx="740279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200" dirty="0" smtClean="0"/>
              <a:t>What </a:t>
            </a:r>
            <a:r>
              <a:rPr lang="en-US" sz="3200" dirty="0"/>
              <a:t>happens with matter after accretion</a:t>
            </a:r>
            <a:r>
              <a:rPr lang="ru-RU" sz="3200" dirty="0"/>
              <a:t>?</a:t>
            </a:r>
          </a:p>
          <a:p>
            <a:pPr algn="ctr">
              <a:spcBef>
                <a:spcPts val="600"/>
              </a:spcBef>
            </a:pPr>
            <a:r>
              <a:rPr lang="en-US" sz="2000" dirty="0" smtClean="0"/>
              <a:t>(traditional approach</a:t>
            </a:r>
            <a:r>
              <a:rPr lang="ru-RU" sz="2000" dirty="0" smtClean="0"/>
              <a:t>)</a:t>
            </a:r>
            <a:endParaRPr lang="en-US" sz="2000" dirty="0" smtClean="0"/>
          </a:p>
        </p:txBody>
      </p:sp>
      <p:sp>
        <p:nvSpPr>
          <p:cNvPr id="32" name="TextBox 31"/>
          <p:cNvSpPr txBox="1"/>
          <p:nvPr/>
        </p:nvSpPr>
        <p:spPr>
          <a:xfrm>
            <a:off x="370624" y="5999049"/>
            <a:ext cx="8438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/>
              <a:t>Traditional </a:t>
            </a:r>
            <a:r>
              <a:rPr lang="en-US" sz="2000" u="sng" dirty="0" err="1" smtClean="0"/>
              <a:t>apporach</a:t>
            </a:r>
            <a:r>
              <a:rPr lang="ru-RU" sz="2000" u="sng" dirty="0" smtClean="0"/>
              <a:t> </a:t>
            </a:r>
            <a:r>
              <a:rPr lang="en-US" sz="2000" u="sng" dirty="0" smtClean="0"/>
              <a:t>[Sato 1979, </a:t>
            </a:r>
            <a:r>
              <a:rPr lang="en-US" sz="2000" u="sng" dirty="0" err="1" smtClean="0"/>
              <a:t>Haensel&amp;Zdunik</a:t>
            </a:r>
            <a:r>
              <a:rPr lang="en-US" sz="2000" u="sng" dirty="0" smtClean="0"/>
              <a:t> 1990,….]</a:t>
            </a:r>
            <a:r>
              <a:rPr lang="ru-RU" sz="2000" u="sng" dirty="0" smtClean="0"/>
              <a:t>:</a:t>
            </a:r>
            <a:r>
              <a:rPr lang="ru-RU" sz="2000" dirty="0" smtClean="0"/>
              <a:t> </a:t>
            </a:r>
          </a:p>
          <a:p>
            <a:pPr algn="ctr"/>
            <a:r>
              <a:rPr lang="en-US" sz="2000" dirty="0" smtClean="0"/>
              <a:t>Consider nuclear reaction on course of compression</a:t>
            </a:r>
            <a:r>
              <a:rPr lang="ru-RU" sz="2000" dirty="0" smtClean="0"/>
              <a:t> (</a:t>
            </a:r>
            <a:r>
              <a:rPr lang="en-US" sz="2000" dirty="0" smtClean="0"/>
              <a:t>increase of the pressure</a:t>
            </a:r>
            <a:r>
              <a:rPr lang="ru-RU" sz="2000" dirty="0" smtClean="0"/>
              <a:t>)</a:t>
            </a:r>
            <a:endParaRPr lang="en-US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0624" y="3425781"/>
            <a:ext cx="1599844" cy="22467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84868" y="1231722"/>
            <a:ext cx="592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Thermonuclear burning in surface layers leads to formation of heavy elements </a:t>
            </a:r>
            <a:r>
              <a:rPr lang="ru-RU" dirty="0" smtClean="0"/>
              <a:t> («</a:t>
            </a:r>
            <a:r>
              <a:rPr lang="en-US" dirty="0" smtClean="0"/>
              <a:t>ashes</a:t>
            </a:r>
            <a:r>
              <a:rPr lang="ru-RU" dirty="0" smtClean="0"/>
              <a:t>»)</a:t>
            </a:r>
          </a:p>
        </p:txBody>
      </p:sp>
      <p:pic>
        <p:nvPicPr>
          <p:cNvPr id="20" name="Рисунок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17" y="4751139"/>
            <a:ext cx="1079258" cy="27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7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Скругленный прямоугольник 47"/>
          <p:cNvSpPr/>
          <p:nvPr/>
        </p:nvSpPr>
        <p:spPr>
          <a:xfrm>
            <a:off x="190318" y="5934802"/>
            <a:ext cx="8763364" cy="8406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370624" y="5999049"/>
            <a:ext cx="8438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/>
              <a:t>Traditional </a:t>
            </a:r>
            <a:r>
              <a:rPr lang="en-US" sz="2000" u="sng" dirty="0" err="1" smtClean="0"/>
              <a:t>apporach</a:t>
            </a:r>
            <a:r>
              <a:rPr lang="ru-RU" sz="2000" u="sng" dirty="0" smtClean="0"/>
              <a:t> </a:t>
            </a:r>
            <a:r>
              <a:rPr lang="en-US" sz="2000" u="sng" dirty="0" smtClean="0"/>
              <a:t>[Sato 1979, </a:t>
            </a:r>
            <a:r>
              <a:rPr lang="en-US" sz="2000" u="sng" dirty="0" err="1" smtClean="0"/>
              <a:t>Haensel&amp;Zdunik</a:t>
            </a:r>
            <a:r>
              <a:rPr lang="en-US" sz="2000" u="sng" dirty="0" smtClean="0"/>
              <a:t> 1990,….]</a:t>
            </a:r>
            <a:r>
              <a:rPr lang="ru-RU" sz="2000" u="sng" dirty="0" smtClean="0"/>
              <a:t>:</a:t>
            </a:r>
            <a:r>
              <a:rPr lang="ru-RU" sz="2000" dirty="0" smtClean="0"/>
              <a:t> </a:t>
            </a:r>
          </a:p>
          <a:p>
            <a:pPr algn="ctr"/>
            <a:r>
              <a:rPr lang="en-US" sz="2000" dirty="0" smtClean="0"/>
              <a:t>Consider nuclear reaction on course of compression</a:t>
            </a:r>
            <a:r>
              <a:rPr lang="ru-RU" sz="2000" dirty="0" smtClean="0"/>
              <a:t> (</a:t>
            </a:r>
            <a:r>
              <a:rPr lang="en-US" sz="2000" dirty="0" smtClean="0"/>
              <a:t>increase of the pressure</a:t>
            </a:r>
            <a:r>
              <a:rPr lang="ru-RU" sz="2000" dirty="0" smtClean="0"/>
              <a:t>)</a:t>
            </a:r>
            <a:endParaRPr lang="en-US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0624" y="3425781"/>
            <a:ext cx="1599844" cy="22467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84868" y="1231722"/>
            <a:ext cx="592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Thermonuclear burning in surface layers leads to formation of heavy elements </a:t>
            </a:r>
            <a:r>
              <a:rPr lang="ru-RU" dirty="0"/>
              <a:t> («</a:t>
            </a:r>
            <a:r>
              <a:rPr lang="en-US" dirty="0"/>
              <a:t>ashes</a:t>
            </a:r>
            <a:r>
              <a:rPr lang="ru-RU" dirty="0" smtClean="0"/>
              <a:t>»)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 subsequent portions of the accreted matter compress  underlying layers after arrival to the surface</a:t>
            </a:r>
            <a:endParaRPr lang="ru-RU" dirty="0" smtClean="0"/>
          </a:p>
        </p:txBody>
      </p:sp>
      <p:pic>
        <p:nvPicPr>
          <p:cNvPr id="20" name="Рисунок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17" y="4751139"/>
            <a:ext cx="1079258" cy="2744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0624" y="2987316"/>
            <a:ext cx="1599844" cy="73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53157" y="0"/>
            <a:ext cx="740279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200" dirty="0" smtClean="0"/>
              <a:t>What </a:t>
            </a:r>
            <a:r>
              <a:rPr lang="en-US" sz="3200" dirty="0"/>
              <a:t>happens with matter after accretion</a:t>
            </a:r>
            <a:r>
              <a:rPr lang="ru-RU" sz="3200" dirty="0"/>
              <a:t>?</a:t>
            </a:r>
          </a:p>
          <a:p>
            <a:pPr algn="ctr">
              <a:spcBef>
                <a:spcPts val="600"/>
              </a:spcBef>
            </a:pPr>
            <a:r>
              <a:rPr lang="en-US" sz="2000" dirty="0" smtClean="0"/>
              <a:t>(traditional approach</a:t>
            </a:r>
            <a:r>
              <a:rPr lang="ru-RU" sz="2000" dirty="0" smtClean="0"/>
              <a:t>)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77998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Скругленный прямоугольник 47"/>
          <p:cNvSpPr/>
          <p:nvPr/>
        </p:nvSpPr>
        <p:spPr>
          <a:xfrm>
            <a:off x="190318" y="5934802"/>
            <a:ext cx="8763364" cy="8406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370624" y="5999049"/>
            <a:ext cx="8438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/>
              <a:t>Traditional </a:t>
            </a:r>
            <a:r>
              <a:rPr lang="en-US" sz="2000" u="sng" dirty="0" err="1" smtClean="0"/>
              <a:t>apporach</a:t>
            </a:r>
            <a:r>
              <a:rPr lang="ru-RU" sz="2000" u="sng" dirty="0" smtClean="0"/>
              <a:t> </a:t>
            </a:r>
            <a:r>
              <a:rPr lang="en-US" sz="2000" u="sng" dirty="0" smtClean="0"/>
              <a:t>[Sato 1979, </a:t>
            </a:r>
            <a:r>
              <a:rPr lang="en-US" sz="2000" u="sng" dirty="0" err="1" smtClean="0"/>
              <a:t>Haensel&amp;Zdunik</a:t>
            </a:r>
            <a:r>
              <a:rPr lang="en-US" sz="2000" u="sng" dirty="0" smtClean="0"/>
              <a:t> 1990,….]</a:t>
            </a:r>
            <a:r>
              <a:rPr lang="ru-RU" sz="2000" u="sng" dirty="0" smtClean="0"/>
              <a:t>:</a:t>
            </a:r>
            <a:r>
              <a:rPr lang="ru-RU" sz="2000" dirty="0" smtClean="0"/>
              <a:t> </a:t>
            </a:r>
          </a:p>
          <a:p>
            <a:pPr algn="ctr"/>
            <a:r>
              <a:rPr lang="en-US" sz="2000" dirty="0" smtClean="0"/>
              <a:t>Consider nuclear reaction on course of compression</a:t>
            </a:r>
            <a:r>
              <a:rPr lang="ru-RU" sz="2000" dirty="0" smtClean="0"/>
              <a:t> (</a:t>
            </a:r>
            <a:r>
              <a:rPr lang="en-US" sz="2000" dirty="0" smtClean="0"/>
              <a:t>increase of the pressure</a:t>
            </a:r>
            <a:r>
              <a:rPr lang="ru-RU" sz="2000" dirty="0" smtClean="0"/>
              <a:t>)</a:t>
            </a:r>
            <a:endParaRPr lang="en-US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0624" y="3425781"/>
            <a:ext cx="1599844" cy="22467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84868" y="1231722"/>
            <a:ext cx="59246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Thermonuclear burning in surface layers leads to formation of heavy elements </a:t>
            </a:r>
            <a:r>
              <a:rPr lang="ru-RU" dirty="0"/>
              <a:t> («</a:t>
            </a:r>
            <a:r>
              <a:rPr lang="en-US" dirty="0"/>
              <a:t>ashes</a:t>
            </a:r>
            <a:r>
              <a:rPr lang="ru-RU" dirty="0"/>
              <a:t>»)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The subsequent portions of the accreted matter compress  underlying layers after arrival to the surface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Compression leads to beta-captures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20" name="Рисунок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17" y="4751139"/>
            <a:ext cx="1079258" cy="2744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0624" y="3188111"/>
            <a:ext cx="1599844" cy="667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Прямоугольник 24"/>
          <p:cNvSpPr/>
          <p:nvPr/>
        </p:nvSpPr>
        <p:spPr>
          <a:xfrm>
            <a:off x="370624" y="2469100"/>
            <a:ext cx="1599844" cy="73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Рисунок 2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933" y="2861069"/>
            <a:ext cx="2470269" cy="30276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59" y="4776271"/>
            <a:ext cx="1105592" cy="2749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53157" y="0"/>
            <a:ext cx="740279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200" dirty="0" smtClean="0"/>
              <a:t>What </a:t>
            </a:r>
            <a:r>
              <a:rPr lang="en-US" sz="3200" dirty="0"/>
              <a:t>happens with matter after accretion</a:t>
            </a:r>
            <a:r>
              <a:rPr lang="ru-RU" sz="3200" dirty="0"/>
              <a:t>?</a:t>
            </a:r>
          </a:p>
          <a:p>
            <a:pPr algn="ctr">
              <a:spcBef>
                <a:spcPts val="600"/>
              </a:spcBef>
            </a:pPr>
            <a:r>
              <a:rPr lang="en-US" sz="2000" dirty="0" smtClean="0"/>
              <a:t>(traditional approach</a:t>
            </a:r>
            <a:r>
              <a:rPr lang="ru-RU" sz="2000" dirty="0" smtClean="0"/>
              <a:t>)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11235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Скругленный прямоугольник 47"/>
          <p:cNvSpPr/>
          <p:nvPr/>
        </p:nvSpPr>
        <p:spPr>
          <a:xfrm>
            <a:off x="190318" y="5934802"/>
            <a:ext cx="8763364" cy="8406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370624" y="5999049"/>
            <a:ext cx="8438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/>
              <a:t>Traditional </a:t>
            </a:r>
            <a:r>
              <a:rPr lang="en-US" sz="2000" u="sng" dirty="0" err="1" smtClean="0"/>
              <a:t>apporach</a:t>
            </a:r>
            <a:r>
              <a:rPr lang="ru-RU" sz="2000" u="sng" dirty="0" smtClean="0"/>
              <a:t> </a:t>
            </a:r>
            <a:r>
              <a:rPr lang="en-US" sz="2000" u="sng" dirty="0" smtClean="0"/>
              <a:t>[Sato 1979, </a:t>
            </a:r>
            <a:r>
              <a:rPr lang="en-US" sz="2000" u="sng" dirty="0" err="1" smtClean="0"/>
              <a:t>Haensel&amp;Zdunik</a:t>
            </a:r>
            <a:r>
              <a:rPr lang="en-US" sz="2000" u="sng" dirty="0" smtClean="0"/>
              <a:t> 1990,….]</a:t>
            </a:r>
            <a:r>
              <a:rPr lang="ru-RU" sz="2000" u="sng" dirty="0" smtClean="0"/>
              <a:t>:</a:t>
            </a:r>
            <a:r>
              <a:rPr lang="ru-RU" sz="2000" dirty="0" smtClean="0"/>
              <a:t> </a:t>
            </a:r>
          </a:p>
          <a:p>
            <a:pPr algn="ctr"/>
            <a:r>
              <a:rPr lang="en-US" sz="2000" dirty="0" smtClean="0"/>
              <a:t>Consider nuclear reaction on course of compression</a:t>
            </a:r>
            <a:r>
              <a:rPr lang="ru-RU" sz="2000" dirty="0" smtClean="0"/>
              <a:t> (</a:t>
            </a:r>
            <a:r>
              <a:rPr lang="en-US" sz="2000" dirty="0" smtClean="0"/>
              <a:t>increase of the pressure</a:t>
            </a:r>
            <a:r>
              <a:rPr lang="ru-RU" sz="2000" dirty="0" smtClean="0"/>
              <a:t>)</a:t>
            </a:r>
            <a:endParaRPr lang="en-US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0624" y="3425781"/>
            <a:ext cx="1599844" cy="22467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84868" y="1231722"/>
            <a:ext cx="59246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Thermonuclear burning in surface layers leads to formation of heavy elements </a:t>
            </a:r>
            <a:r>
              <a:rPr lang="ru-RU" dirty="0"/>
              <a:t> («</a:t>
            </a:r>
            <a:r>
              <a:rPr lang="en-US" dirty="0"/>
              <a:t>ashes</a:t>
            </a:r>
            <a:r>
              <a:rPr lang="ru-RU" dirty="0"/>
              <a:t>»)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The subsequent portions of the accreted matter compress  underlying layers after arrival to the surface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Compression leads to beta-captures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Beta-captures move nuclei to the neutron drip line and, finally, beta-capture is accompanied by neutron emission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370624" y="3386561"/>
            <a:ext cx="1599844" cy="73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Прямоугольник 24"/>
          <p:cNvSpPr/>
          <p:nvPr/>
        </p:nvSpPr>
        <p:spPr>
          <a:xfrm>
            <a:off x="370624" y="2650847"/>
            <a:ext cx="1599844" cy="73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Рисунок 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933" y="2861069"/>
            <a:ext cx="2470269" cy="3027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933" y="4242766"/>
            <a:ext cx="2935241" cy="32007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32" y="4820279"/>
            <a:ext cx="1113227" cy="27491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70624" y="1915133"/>
            <a:ext cx="1599844" cy="73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53157" y="0"/>
            <a:ext cx="740279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200" dirty="0"/>
              <a:t>W</a:t>
            </a:r>
            <a:r>
              <a:rPr lang="en-US" sz="3200" dirty="0" smtClean="0"/>
              <a:t>hat </a:t>
            </a:r>
            <a:r>
              <a:rPr lang="en-US" sz="3200" dirty="0"/>
              <a:t>happens with matter after accretion</a:t>
            </a:r>
            <a:r>
              <a:rPr lang="ru-RU" sz="3200" dirty="0"/>
              <a:t>?</a:t>
            </a:r>
          </a:p>
          <a:p>
            <a:pPr algn="ctr">
              <a:spcBef>
                <a:spcPts val="600"/>
              </a:spcBef>
            </a:pPr>
            <a:r>
              <a:rPr lang="en-US" sz="2000" dirty="0" smtClean="0"/>
              <a:t>(traditional approach</a:t>
            </a:r>
            <a:r>
              <a:rPr lang="ru-RU" sz="2000" dirty="0" smtClean="0"/>
              <a:t>)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61068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5,4856"/>
  <p:tag name="ORIGINALWIDTH" val="1319,835"/>
  <p:tag name="OUTPUTDPI" val="1200"/>
  <p:tag name="LATEXADDIN" val="\documentclass{article}&#10;\usepackage{amssymb,amsmath}&#10;\usepackage{bm}&#10;\pagestyle{empty}&#10;\begin{document}&#10;&#10;$R\sim 12$ km, &#10;$M\sim 1.4 M_\odot$&#10;\end{document}"/>
  <p:tag name="IGUANATEXSIZE" val="20"/>
  <p:tag name="IGUANATEXCURSOR" val="114"/>
  <p:tag name="TRANSPARENCY" val="True"/>
  <p:tag name="FILENAME" val=""/>
  <p:tag name="INPUTTYPE" val="0"/>
  <p:tag name="LATEXENGINEID" val="0"/>
  <p:tag name="TEMPFOLDER" val="c:\temp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,2332"/>
  <p:tag name="ORIGINALWIDTH" val="546,6816"/>
  <p:tag name="OUTPUTDPI" val="1200"/>
  <p:tag name="LATEXADDIN" val="\documentclass{article}&#10;\usepackage{amssymb,amsmath}&#10;\usepackage{bm}&#10;\pagestyle{empty}&#10;\begin{document}&#10;&#10;$$^{56}\mathrm{Ar},\quad \mathrm{e}^-&#10;$$&#10;&#10;\end{document}"/>
  <p:tag name="IGUANATEXSIZE" val="20"/>
  <p:tag name="IGUANATEXCURSOR" val="122"/>
  <p:tag name="TRANSPARENCY" val="True"/>
  <p:tag name="FILENAME" val=""/>
  <p:tag name="INPUTTYPE" val="0"/>
  <p:tag name="LATEXENGINEID" val="0"/>
  <p:tag name="TEMPFOLDER" val="c:\te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4,7319"/>
  <p:tag name="ORIGINALWIDTH" val="1213,348"/>
  <p:tag name="OUTPUTDPI" val="1200"/>
  <p:tag name="LATEXADDIN" val="\documentclass{article}&#10;\usepackage{amssymb,amsmath}&#10;\usepackage{bm}&#10;\pagestyle{empty}&#10;\begin{document}&#10;&#10;$$^A_Z X+e^-\rightarrow _{Z-1}^A\!\!X+\nu_e&#10;$$&#10;&#10;\end{document}"/>
  <p:tag name="IGUANATEXSIZE" val="20"/>
  <p:tag name="IGUANATEXCURSOR" val="107"/>
  <p:tag name="TRANSPARENCY" val="True"/>
  <p:tag name="FILENAME" val=""/>
  <p:tag name="INPUTTYPE" val="0"/>
  <p:tag name="LATEXENGINEID" val="0"/>
  <p:tag name="TEMPFOLDER" val="c:\te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,2309"/>
  <p:tag name="ORIGINALWIDTH" val="1441,32"/>
  <p:tag name="OUTPUTDPI" val="1200"/>
  <p:tag name="LATEXADDIN" val="\documentclass{article}&#10;\usepackage{amssymb,amsmath}&#10;\usepackage{bm}&#10;\pagestyle{empty}&#10;\begin{document}&#10;&#10;$$^A_Z X+e^-\rightarrow _{Z-1}^{A-1}\!\!X+n+\nu_e&#10;$$&#10;&#10;\end{document}"/>
  <p:tag name="IGUANATEXSIZE" val="20"/>
  <p:tag name="IGUANATEXCURSOR" val="141"/>
  <p:tag name="TRANSPARENCY" val="True"/>
  <p:tag name="FILENAME" val=""/>
  <p:tag name="INPUTTYPE" val="0"/>
  <p:tag name="LATEXENGINEID" val="0"/>
  <p:tag name="TEMPFOLDER" val="c:\te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,2332"/>
  <p:tag name="ORIGINALWIDTH" val="735,658"/>
  <p:tag name="OUTPUTDPI" val="1200"/>
  <p:tag name="LATEXADDIN" val="\documentclass{article}&#10;\usepackage{amssymb,amsmath}&#10;\usepackage{bm}&#10;\pagestyle{empty}&#10;\begin{document}&#10;&#10;$$^{52}\mathrm{S},\quad \mathrm{e}^-, \quad \mathrm n&#10;$$&#10;&#10;\end{document}"/>
  <p:tag name="IGUANATEXSIZE" val="20"/>
  <p:tag name="IGUANATEXCURSOR" val="111"/>
  <p:tag name="TRANSPARENCY" val="True"/>
  <p:tag name="FILENAME" val=""/>
  <p:tag name="INPUTTYPE" val="0"/>
  <p:tag name="LATEXENGINEID" val="0"/>
  <p:tag name="TEMPFOLDER" val="c:\temp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,2332"/>
  <p:tag name="ORIGINALWIDTH" val="530,9336"/>
  <p:tag name="OUTPUTDPI" val="1200"/>
  <p:tag name="LATEXADDIN" val="\documentclass{article}&#10;\usepackage{amssymb,amsmath}&#10;\usepackage{bm}&#10;\pagestyle{empty}&#10;\begin{document}&#10;&#10;$$^{56}\mathrm{Fe},\quad \mathrm{e}^-&#10;$$&#10;&#10;\end{document}"/>
  <p:tag name="IGUANATEXSIZE" val="20"/>
  <p:tag name="IGUANATEXCURSOR" val="130"/>
  <p:tag name="TRANSPARENCY" val="True"/>
  <p:tag name="FILENAME" val=""/>
  <p:tag name="INPUTTYPE" val="0"/>
  <p:tag name="LATEXENGINEID" val="0"/>
  <p:tag name="TEMPFOLDER" val="c:\temp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,2332"/>
  <p:tag name="ORIGINALWIDTH" val="542,9321"/>
  <p:tag name="OUTPUTDPI" val="1200"/>
  <p:tag name="LATEXADDIN" val="\documentclass{article}&#10;\usepackage{amssymb,amsmath}&#10;\usepackage{bm}&#10;\pagestyle{empty}&#10;\begin{document}&#10;&#10;$$^{56}\mathrm{Cr},\quad \mathrm{e}^-&#10;$$&#10;&#10;\end{document}"/>
  <p:tag name="IGUANATEXSIZE" val="20"/>
  <p:tag name="IGUANATEXCURSOR" val="122"/>
  <p:tag name="TRANSPARENCY" val="True"/>
  <p:tag name="FILENAME" val=""/>
  <p:tag name="INPUTTYPE" val="0"/>
  <p:tag name="LATEXENGINEID" val="0"/>
  <p:tag name="TEMPFOLDER" val="c:\temp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,2332"/>
  <p:tag name="ORIGINALWIDTH" val="528,684"/>
  <p:tag name="OUTPUTDPI" val="1200"/>
  <p:tag name="LATEXADDIN" val="\documentclass{article}&#10;\usepackage{amssymb,amsmath}&#10;\usepackage{bm}&#10;\pagestyle{empty}&#10;\begin{document}&#10;&#10;$$^{56}\mathrm{Ti},\quad \mathrm{e}^-&#10;$$&#10;&#10;\end{document}"/>
  <p:tag name="IGUANATEXSIZE" val="20"/>
  <p:tag name="IGUANATEXCURSOR" val="122"/>
  <p:tag name="TRANSPARENCY" val="True"/>
  <p:tag name="FILENAME" val=""/>
  <p:tag name="INPUTTYPE" val="0"/>
  <p:tag name="LATEXENGINEID" val="0"/>
  <p:tag name="TEMPFOLDER" val="c:\temp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,2332"/>
  <p:tag name="ORIGINALWIDTH" val="556,4305"/>
  <p:tag name="OUTPUTDPI" val="1200"/>
  <p:tag name="LATEXADDIN" val="\documentclass{article}&#10;\usepackage{amssymb,amsmath}&#10;\usepackage{bm}&#10;\pagestyle{empty}&#10;\begin{document}&#10;&#10;$$^{56}\mathrm{Ca},\quad \mathrm{e}^-&#10;$$&#10;&#10;\end{document}"/>
  <p:tag name="IGUANATEXSIZE" val="20"/>
  <p:tag name="IGUANATEXCURSOR" val="122"/>
  <p:tag name="TRANSPARENCY" val="True"/>
  <p:tag name="FILENAME" val=""/>
  <p:tag name="INPUTTYPE" val="0"/>
  <p:tag name="LATEXENGINEID" val="0"/>
  <p:tag name="TEMPFOLDER" val="c:\temp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,2332"/>
  <p:tag name="ORIGINALWIDTH" val="546,6816"/>
  <p:tag name="OUTPUTDPI" val="1200"/>
  <p:tag name="LATEXADDIN" val="\documentclass{article}&#10;\usepackage{amssymb,amsmath}&#10;\usepackage{bm}&#10;\pagestyle{empty}&#10;\begin{document}&#10;&#10;$$^{56}\mathrm{Ar},\quad \mathrm{e}^-&#10;$$&#10;&#10;\end{document}"/>
  <p:tag name="IGUANATEXSIZE" val="20"/>
  <p:tag name="IGUANATEXCURSOR" val="122"/>
  <p:tag name="TRANSPARENCY" val="True"/>
  <p:tag name="FILENAME" val=""/>
  <p:tag name="INPUTTYPE" val="0"/>
  <p:tag name="LATEXENGINEID" val="0"/>
  <p:tag name="TEMPFOLDER" val="c:\temp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,2332"/>
  <p:tag name="ORIGINALWIDTH" val="735,658"/>
  <p:tag name="OUTPUTDPI" val="1200"/>
  <p:tag name="LATEXADDIN" val="\documentclass{article}&#10;\usepackage{amssymb,amsmath}&#10;\usepackage{bm}&#10;\pagestyle{empty}&#10;\begin{document}&#10;&#10;$$^{52}\mathrm{S},\quad \mathrm{e}^-, \quad \mathrm n&#10;$$&#10;&#10;\end{document}"/>
  <p:tag name="IGUANATEXSIZE" val="20"/>
  <p:tag name="IGUANATEXCURSOR" val="111"/>
  <p:tag name="TRANSPARENCY" val="True"/>
  <p:tag name="FILENAME" val=""/>
  <p:tag name="INPUTTYPE" val="0"/>
  <p:tag name="LATEXENGINEID" val="0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1,7323"/>
  <p:tag name="ORIGINALWIDTH" val="1228,346"/>
  <p:tag name="OUTPUTDPI" val="1200"/>
  <p:tag name="LATEXADDIN" val="\documentclass{article}&#10;\usepackage{amssymb,amsmath}&#10;\usepackage{bm}&#10;\pagestyle{empty}&#10;\begin{document}&#10;&#10;$$L^\mathrm{tot}=L_\nu+L_\mathrm{ph}=\langle Q\rangle&#10;$$&#10;&#10;\end{document}"/>
  <p:tag name="IGUANATEXSIZE" val="20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,9832"/>
  <p:tag name="ORIGINALWIDTH" val="772,4034"/>
  <p:tag name="OUTPUTDPI" val="1200"/>
  <p:tag name="LATEXADDIN" val="\documentclass{article}&#10;\usepackage{amssymb,amsmath}&#10;\usepackage{bm}&#10;\pagestyle{empty}&#10;\begin{document}&#10;&#10;$$^{46}\mathrm{Si},\quad \mathrm{e}^-, \quad \mathrm n&#10;$$&#10;&#10;\end{document}"/>
  <p:tag name="IGUANATEXSIZE" val="20"/>
  <p:tag name="IGUANATEXCURSOR" val="122"/>
  <p:tag name="TRANSPARENCY" val="True"/>
  <p:tag name="FILENAME" val=""/>
  <p:tag name="INPUTTYPE" val="0"/>
  <p:tag name="LATEXENGINEID" val="0"/>
  <p:tag name="TEMPFOLDER" val="c:\temp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0,7349"/>
  <p:tag name="ORIGINALWIDTH" val="578,9276"/>
  <p:tag name="OUTPUTDPI" val="1200"/>
  <p:tag name="LATEXADDIN" val="\documentclass{article}&#10;\usepackage{amssymb,amsmath}&#10;\usepackage{bm}&#10;\pagestyle{empty}&#10;\begin{document}&#10;&#10;$$P_\mathrm{oi}=P_\mathrm{drip}&#10;$$&#10;&#10;\end{document}"/>
  <p:tag name="IGUANATEXSIZE" val="20"/>
  <p:tag name="IGUANATEXCURSOR" val="130"/>
  <p:tag name="TRANSPARENCY" val="True"/>
  <p:tag name="FILENAME" val=""/>
  <p:tag name="INPUTTYPE" val="0"/>
  <p:tag name="LATEXENGINEID" val="0"/>
  <p:tag name="TEMPFOLDER" val="c:\temp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4,7319"/>
  <p:tag name="ORIGINALWIDTH" val="1213,348"/>
  <p:tag name="OUTPUTDPI" val="1200"/>
  <p:tag name="LATEXADDIN" val="\documentclass{article}&#10;\usepackage{amssymb,amsmath}&#10;\usepackage{bm}&#10;\pagestyle{empty}&#10;\begin{document}&#10;&#10;$$^A_Z X+e^-\rightarrow _{Z-1}^A\!\!X+\nu_e&#10;$$&#10;&#10;\end{document}"/>
  <p:tag name="IGUANATEXSIZE" val="20"/>
  <p:tag name="IGUANATEXCURSOR" val="107"/>
  <p:tag name="TRANSPARENCY" val="True"/>
  <p:tag name="FILENAME" val=""/>
  <p:tag name="INPUTTYPE" val="0"/>
  <p:tag name="LATEXENGINEID" val="0"/>
  <p:tag name="TEMPFOLDER" val="c:\temp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,2309"/>
  <p:tag name="ORIGINALWIDTH" val="1441,32"/>
  <p:tag name="OUTPUTDPI" val="1200"/>
  <p:tag name="LATEXADDIN" val="\documentclass{article}&#10;\usepackage{amssymb,amsmath}&#10;\usepackage{bm}&#10;\pagestyle{empty}&#10;\begin{document}&#10;&#10;$$^A_Z X+e^-\rightarrow _{Z-1}^{A-1}\!\!X+n+\nu_e&#10;$$&#10;&#10;\end{document}"/>
  <p:tag name="IGUANATEXSIZE" val="20"/>
  <p:tag name="IGUANATEXCURSOR" val="141"/>
  <p:tag name="TRANSPARENCY" val="True"/>
  <p:tag name="FILENAME" val=""/>
  <p:tag name="INPUTTYPE" val="0"/>
  <p:tag name="LATEXENGINEID" val="0"/>
  <p:tag name="TEMPFOLDER" val="c:\temp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,2332"/>
  <p:tag name="ORIGINALWIDTH" val="530,9336"/>
  <p:tag name="OUTPUTDPI" val="1200"/>
  <p:tag name="LATEXADDIN" val="\documentclass{article}&#10;\usepackage{amssymb,amsmath}&#10;\usepackage{bm}&#10;\pagestyle{empty}&#10;\begin{document}&#10;&#10;$$^{56}\mathrm{Fe},\quad \mathrm{e}^-&#10;$$&#10;&#10;\end{document}"/>
  <p:tag name="IGUANATEXSIZE" val="20"/>
  <p:tag name="IGUANATEXCURSOR" val="130"/>
  <p:tag name="TRANSPARENCY" val="True"/>
  <p:tag name="FILENAME" val=""/>
  <p:tag name="INPUTTYPE" val="0"/>
  <p:tag name="LATEXENGINEID" val="0"/>
  <p:tag name="TEMPFOLDER" val="c:\temp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,2332"/>
  <p:tag name="ORIGINALWIDTH" val="542,9321"/>
  <p:tag name="OUTPUTDPI" val="1200"/>
  <p:tag name="LATEXADDIN" val="\documentclass{article}&#10;\usepackage{amssymb,amsmath}&#10;\usepackage{bm}&#10;\pagestyle{empty}&#10;\begin{document}&#10;&#10;$$^{56}\mathrm{Cr},\quad \mathrm{e}^-&#10;$$&#10;&#10;\end{document}"/>
  <p:tag name="IGUANATEXSIZE" val="20"/>
  <p:tag name="IGUANATEXCURSOR" val="122"/>
  <p:tag name="TRANSPARENCY" val="True"/>
  <p:tag name="FILENAME" val=""/>
  <p:tag name="INPUTTYPE" val="0"/>
  <p:tag name="LATEXENGINEID" val="0"/>
  <p:tag name="TEMPFOLDER" val="c:\temp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,2332"/>
  <p:tag name="ORIGINALWIDTH" val="528,684"/>
  <p:tag name="OUTPUTDPI" val="1200"/>
  <p:tag name="LATEXADDIN" val="\documentclass{article}&#10;\usepackage{amssymb,amsmath}&#10;\usepackage{bm}&#10;\pagestyle{empty}&#10;\begin{document}&#10;&#10;$$^{56}\mathrm{Ti},\quad \mathrm{e}^-&#10;$$&#10;&#10;\end{document}"/>
  <p:tag name="IGUANATEXSIZE" val="20"/>
  <p:tag name="IGUANATEXCURSOR" val="122"/>
  <p:tag name="TRANSPARENCY" val="True"/>
  <p:tag name="FILENAME" val=""/>
  <p:tag name="INPUTTYPE" val="0"/>
  <p:tag name="LATEXENGINEID" val="0"/>
  <p:tag name="TEMPFOLDER" val="c:\temp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,2332"/>
  <p:tag name="ORIGINALWIDTH" val="556,4305"/>
  <p:tag name="OUTPUTDPI" val="1200"/>
  <p:tag name="LATEXADDIN" val="\documentclass{article}&#10;\usepackage{amssymb,amsmath}&#10;\usepackage{bm}&#10;\pagestyle{empty}&#10;\begin{document}&#10;&#10;$$^{56}\mathrm{Ca},\quad \mathrm{e}^-&#10;$$&#10;&#10;\end{document}"/>
  <p:tag name="IGUANATEXSIZE" val="20"/>
  <p:tag name="IGUANATEXCURSOR" val="122"/>
  <p:tag name="TRANSPARENCY" val="True"/>
  <p:tag name="FILENAME" val=""/>
  <p:tag name="INPUTTYPE" val="0"/>
  <p:tag name="LATEXENGINEID" val="0"/>
  <p:tag name="TEMPFOLDER" val="c:\temp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,2332"/>
  <p:tag name="ORIGINALWIDTH" val="546,6816"/>
  <p:tag name="OUTPUTDPI" val="1200"/>
  <p:tag name="LATEXADDIN" val="\documentclass{article}&#10;\usepackage{amssymb,amsmath}&#10;\usepackage{bm}&#10;\pagestyle{empty}&#10;\begin{document}&#10;&#10;$$^{56}\mathrm{Ar},\quad \mathrm{e}^-&#10;$$&#10;&#10;\end{document}"/>
  <p:tag name="IGUANATEXSIZE" val="20"/>
  <p:tag name="IGUANATEXCURSOR" val="122"/>
  <p:tag name="TRANSPARENCY" val="True"/>
  <p:tag name="FILENAME" val=""/>
  <p:tag name="INPUTTYPE" val="0"/>
  <p:tag name="LATEXENGINEID" val="0"/>
  <p:tag name="TEMPFOLDER" val="c:\temp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,2332"/>
  <p:tag name="ORIGINALWIDTH" val="735,658"/>
  <p:tag name="OUTPUTDPI" val="1200"/>
  <p:tag name="LATEXADDIN" val="\documentclass{article}&#10;\usepackage{amssymb,amsmath}&#10;\usepackage{bm}&#10;\pagestyle{empty}&#10;\begin{document}&#10;&#10;$$^{52}\mathrm{S},\quad \mathrm{e}^-, \quad \mathrm n&#10;$$&#10;&#10;\end{document}"/>
  <p:tag name="IGUANATEXSIZE" val="20"/>
  <p:tag name="IGUANATEXCURSOR" val="111"/>
  <p:tag name="TRANSPARENCY" val="True"/>
  <p:tag name="FILENAME" val=""/>
  <p:tag name="INPUTTYPE" val="0"/>
  <p:tag name="LATEXENGINEID" val="0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,2332"/>
  <p:tag name="ORIGINALWIDTH" val="530,9336"/>
  <p:tag name="OUTPUTDPI" val="1200"/>
  <p:tag name="LATEXADDIN" val="\documentclass{article}&#10;\usepackage{amssymb,amsmath}&#10;\usepackage{bm}&#10;\pagestyle{empty}&#10;\begin{document}&#10;&#10;$$^{56}\mathrm{Fe},\quad \mathrm{e}^-&#10;$$&#10;&#10;\end{document}"/>
  <p:tag name="IGUANATEXSIZE" val="20"/>
  <p:tag name="IGUANATEXCURSOR" val="130"/>
  <p:tag name="TRANSPARENCY" val="True"/>
  <p:tag name="FILENAME" val=""/>
  <p:tag name="INPUTTYPE" val="0"/>
  <p:tag name="LATEXENGINEID" val="0"/>
  <p:tag name="TEMPFOLDER" val="c:\temp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,9832"/>
  <p:tag name="ORIGINALWIDTH" val="772,4034"/>
  <p:tag name="OUTPUTDPI" val="1200"/>
  <p:tag name="LATEXADDIN" val="\documentclass{article}&#10;\usepackage{amssymb,amsmath}&#10;\usepackage{bm}&#10;\pagestyle{empty}&#10;\begin{document}&#10;&#10;$$^{46}\mathrm{Si},\quad \mathrm{e}^-, \quad \mathrm n&#10;$$&#10;&#10;\end{document}"/>
  <p:tag name="IGUANATEXSIZE" val="20"/>
  <p:tag name="IGUANATEXCURSOR" val="122"/>
  <p:tag name="TRANSPARENCY" val="True"/>
  <p:tag name="FILENAME" val=""/>
  <p:tag name="INPUTTYPE" val="0"/>
  <p:tag name="LATEXENGINEID" val="0"/>
  <p:tag name="TEMPFOLDER" val="c:\temp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4,7319"/>
  <p:tag name="ORIGINALWIDTH" val="1213,348"/>
  <p:tag name="OUTPUTDPI" val="1200"/>
  <p:tag name="LATEXADDIN" val="\documentclass{article}&#10;\usepackage{amssymb,amsmath}&#10;\usepackage{bm}&#10;\pagestyle{empty}&#10;\begin{document}&#10;&#10;$$^A_Z X+e^-\rightarrow _{Z-1}^A\!\!X+\nu_e&#10;$$&#10;&#10;\end{document}"/>
  <p:tag name="IGUANATEXSIZE" val="20"/>
  <p:tag name="IGUANATEXCURSOR" val="107"/>
  <p:tag name="TRANSPARENCY" val="True"/>
  <p:tag name="FILENAME" val=""/>
  <p:tag name="INPUTTYPE" val="0"/>
  <p:tag name="LATEXENGINEID" val="0"/>
  <p:tag name="TEMPFOLDER" val="c:\temp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,2309"/>
  <p:tag name="ORIGINALWIDTH" val="1441,32"/>
  <p:tag name="OUTPUTDPI" val="1200"/>
  <p:tag name="LATEXADDIN" val="\documentclass{article}&#10;\usepackage{amssymb,amsmath}&#10;\usepackage{bm}&#10;\pagestyle{empty}&#10;\begin{document}&#10;&#10;$$^A_Z X+e^-\rightarrow _{Z-1}^{A-1}\!\!X+n+\nu_e&#10;$$&#10;&#10;\end{document}"/>
  <p:tag name="IGUANATEXSIZE" val="20"/>
  <p:tag name="IGUANATEXCURSOR" val="141"/>
  <p:tag name="TRANSPARENCY" val="True"/>
  <p:tag name="FILENAME" val=""/>
  <p:tag name="INPUTTYPE" val="0"/>
  <p:tag name="LATEXENGINEID" val="0"/>
  <p:tag name="TEMPFOLDER" val="c:\temp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,2332"/>
  <p:tag name="ORIGINALWIDTH" val="530,9336"/>
  <p:tag name="OUTPUTDPI" val="1200"/>
  <p:tag name="LATEXADDIN" val="\documentclass{article}&#10;\usepackage{amssymb,amsmath}&#10;\usepackage{bm}&#10;\pagestyle{empty}&#10;\begin{document}&#10;&#10;$$^{56}\mathrm{Fe},\quad \mathrm{e}^-&#10;$$&#10;&#10;\end{document}"/>
  <p:tag name="IGUANATEXSIZE" val="20"/>
  <p:tag name="IGUANATEXCURSOR" val="130"/>
  <p:tag name="TRANSPARENCY" val="True"/>
  <p:tag name="FILENAME" val=""/>
  <p:tag name="INPUTTYPE" val="0"/>
  <p:tag name="LATEXENGINEID" val="0"/>
  <p:tag name="TEMPFOLDER" val="c:\temp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,2332"/>
  <p:tag name="ORIGINALWIDTH" val="542,9321"/>
  <p:tag name="OUTPUTDPI" val="1200"/>
  <p:tag name="LATEXADDIN" val="\documentclass{article}&#10;\usepackage{amssymb,amsmath}&#10;\usepackage{bm}&#10;\pagestyle{empty}&#10;\begin{document}&#10;&#10;$$^{56}\mathrm{Cr},\quad \mathrm{e}^-&#10;$$&#10;&#10;\end{document}"/>
  <p:tag name="IGUANATEXSIZE" val="20"/>
  <p:tag name="IGUANATEXCURSOR" val="122"/>
  <p:tag name="TRANSPARENCY" val="True"/>
  <p:tag name="FILENAME" val=""/>
  <p:tag name="INPUTTYPE" val="0"/>
  <p:tag name="LATEXENGINEID" val="0"/>
  <p:tag name="TEMPFOLDER" val="c:\temp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,2332"/>
  <p:tag name="ORIGINALWIDTH" val="528,684"/>
  <p:tag name="OUTPUTDPI" val="1200"/>
  <p:tag name="LATEXADDIN" val="\documentclass{article}&#10;\usepackage{amssymb,amsmath}&#10;\usepackage{bm}&#10;\pagestyle{empty}&#10;\begin{document}&#10;&#10;$$^{56}\mathrm{Ti},\quad \mathrm{e}^-&#10;$$&#10;&#10;\end{document}"/>
  <p:tag name="IGUANATEXSIZE" val="20"/>
  <p:tag name="IGUANATEXCURSOR" val="122"/>
  <p:tag name="TRANSPARENCY" val="True"/>
  <p:tag name="FILENAME" val=""/>
  <p:tag name="INPUTTYPE" val="0"/>
  <p:tag name="LATEXENGINEID" val="0"/>
  <p:tag name="TEMPFOLDER" val="c:\temp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,2332"/>
  <p:tag name="ORIGINALWIDTH" val="556,4305"/>
  <p:tag name="OUTPUTDPI" val="1200"/>
  <p:tag name="LATEXADDIN" val="\documentclass{article}&#10;\usepackage{amssymb,amsmath}&#10;\usepackage{bm}&#10;\pagestyle{empty}&#10;\begin{document}&#10;&#10;$$^{56}\mathrm{Ca},\quad \mathrm{e}^-&#10;$$&#10;&#10;\end{document}"/>
  <p:tag name="IGUANATEXSIZE" val="20"/>
  <p:tag name="IGUANATEXCURSOR" val="122"/>
  <p:tag name="TRANSPARENCY" val="True"/>
  <p:tag name="FILENAME" val=""/>
  <p:tag name="INPUTTYPE" val="0"/>
  <p:tag name="LATEXENGINEID" val="0"/>
  <p:tag name="TEMPFOLDER" val="c:\temp\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,2332"/>
  <p:tag name="ORIGINALWIDTH" val="546,6816"/>
  <p:tag name="OUTPUTDPI" val="1200"/>
  <p:tag name="LATEXADDIN" val="\documentclass{article}&#10;\usepackage{amssymb,amsmath}&#10;\usepackage{bm}&#10;\pagestyle{empty}&#10;\begin{document}&#10;&#10;$$^{56}\mathrm{Ar},\quad \mathrm{e}^-&#10;$$&#10;&#10;\end{document}"/>
  <p:tag name="IGUANATEXSIZE" val="20"/>
  <p:tag name="IGUANATEXCURSOR" val="122"/>
  <p:tag name="TRANSPARENCY" val="True"/>
  <p:tag name="FILENAME" val=""/>
  <p:tag name="INPUTTYPE" val="0"/>
  <p:tag name="LATEXENGINEID" val="0"/>
  <p:tag name="TEMPFOLDER" val="c:\temp\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,2332"/>
  <p:tag name="ORIGINALWIDTH" val="735,658"/>
  <p:tag name="OUTPUTDPI" val="1200"/>
  <p:tag name="LATEXADDIN" val="\documentclass{article}&#10;\usepackage{amssymb,amsmath}&#10;\usepackage{bm}&#10;\pagestyle{empty}&#10;\begin{document}&#10;&#10;$$^{52}\mathrm{S},\quad \mathrm{e}^-, \quad \mathrm n&#10;$$&#10;&#10;\end{document}"/>
  <p:tag name="IGUANATEXSIZE" val="20"/>
  <p:tag name="IGUANATEXCURSOR" val="111"/>
  <p:tag name="TRANSPARENCY" val="True"/>
  <p:tag name="FILENAME" val=""/>
  <p:tag name="INPUTTYPE" val="0"/>
  <p:tag name="LATEXENGINEID" val="0"/>
  <p:tag name="TEMPFOLDER" val="c:\temp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,9832"/>
  <p:tag name="ORIGINALWIDTH" val="772,4034"/>
  <p:tag name="OUTPUTDPI" val="1200"/>
  <p:tag name="LATEXADDIN" val="\documentclass{article}&#10;\usepackage{amssymb,amsmath}&#10;\usepackage{bm}&#10;\pagestyle{empty}&#10;\begin{document}&#10;&#10;$$^{46}\mathrm{Si},\quad \mathrm{e}^-, \quad \mathrm n&#10;$$&#10;&#10;\end{document}"/>
  <p:tag name="IGUANATEXSIZE" val="20"/>
  <p:tag name="IGUANATEXCURSOR" val="122"/>
  <p:tag name="TRANSPARENCY" val="True"/>
  <p:tag name="FILENAME" val=""/>
  <p:tag name="INPUTTYPE" val="0"/>
  <p:tag name="LATEXENGINEID" val="0"/>
  <p:tag name="TEMPFOLDER" val="c: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,2332"/>
  <p:tag name="ORIGINALWIDTH" val="530,9336"/>
  <p:tag name="OUTPUTDPI" val="1200"/>
  <p:tag name="LATEXADDIN" val="\documentclass{article}&#10;\usepackage{amssymb,amsmath}&#10;\usepackage{bm}&#10;\pagestyle{empty}&#10;\begin{document}&#10;&#10;$$^{56}\mathrm{Fe},\quad \mathrm{e}^-&#10;$$&#10;&#10;\end{document}"/>
  <p:tag name="IGUANATEXSIZE" val="20"/>
  <p:tag name="IGUANATEXCURSOR" val="130"/>
  <p:tag name="TRANSPARENCY" val="True"/>
  <p:tag name="FILENAME" val=""/>
  <p:tag name="INPUTTYPE" val="0"/>
  <p:tag name="LATEXENGINEID" val="0"/>
  <p:tag name="TEMPFOLDER" val="c:\temp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4,7319"/>
  <p:tag name="ORIGINALWIDTH" val="1213,348"/>
  <p:tag name="OUTPUTDPI" val="1200"/>
  <p:tag name="LATEXADDIN" val="\documentclass{article}&#10;\usepackage{amssymb,amsmath}&#10;\usepackage{bm}&#10;\pagestyle{empty}&#10;\begin{document}&#10;&#10;$$^A_Z X+e^-\rightarrow _{Z-1}^A\!\!X+\nu_e&#10;$$&#10;&#10;\end{document}"/>
  <p:tag name="IGUANATEXSIZE" val="20"/>
  <p:tag name="IGUANATEXCURSOR" val="107"/>
  <p:tag name="TRANSPARENCY" val="True"/>
  <p:tag name="FILENAME" val=""/>
  <p:tag name="INPUTTYPE" val="0"/>
  <p:tag name="LATEXENGINEID" val="0"/>
  <p:tag name="TEMPFOLDER" val="c:\temp\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,2309"/>
  <p:tag name="ORIGINALWIDTH" val="1441,32"/>
  <p:tag name="OUTPUTDPI" val="1200"/>
  <p:tag name="LATEXADDIN" val="\documentclass{article}&#10;\usepackage{amssymb,amsmath}&#10;\usepackage{bm}&#10;\pagestyle{empty}&#10;\begin{document}&#10;&#10;$$^A_Z X+e^-\rightarrow _{Z-1}^{A-1}\!\!X+n+\nu_e&#10;$$&#10;&#10;\end{document}"/>
  <p:tag name="IGUANATEXSIZE" val="20"/>
  <p:tag name="IGUANATEXCURSOR" val="141"/>
  <p:tag name="TRANSPARENCY" val="True"/>
  <p:tag name="FILENAME" val=""/>
  <p:tag name="INPUTTYPE" val="0"/>
  <p:tag name="LATEXENGINEID" val="0"/>
  <p:tag name="TEMPFOLDER" val="c:\temp\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2,4859"/>
  <p:tag name="ORIGINALWIDTH" val="665,1669"/>
  <p:tag name="OUTPUTDPI" val="1200"/>
  <p:tag name="LATEXADDIN" val="\documentclass{article}&#10;\usepackage{amssymb,amsmath}&#10;\usepackage{bm}&#10;\pagestyle{empty}&#10;\begin{document}&#10;&#10;$$&#10;{\bm{\nabla}}\mu_n=m_n {\bm{g}} \label{dn} &#10;$$&#10;&#10;\end{document}"/>
  <p:tag name="IGUANATEXSIZE" val="20"/>
  <p:tag name="IGUANATEXCURSOR" val="112"/>
  <p:tag name="TRANSPARENCY" val="True"/>
  <p:tag name="FILENAME" val=""/>
  <p:tag name="INPUTTYPE" val="0"/>
  <p:tag name="LATEXENGINEID" val="0"/>
  <p:tag name="TEMPFOLDER" val="c:\temp\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,7361"/>
  <p:tag name="ORIGINALWIDTH" val="492,6884"/>
  <p:tag name="OUTPUTDPI" val="1200"/>
  <p:tag name="LATEXADDIN" val="\documentclass{article}&#10;\usepackage{amssymb,amsmath}&#10;\usepackage{bm}&#10;\pagestyle{empty}&#10;\begin{document}&#10;&#10;$$ \nabla P=\rho \bm g$$&#10;&#10;\end{document}"/>
  <p:tag name="IGUANATEXSIZE" val="20"/>
  <p:tag name="IGUANATEXCURSOR" val="127"/>
  <p:tag name="TRANSPARENCY" val="True"/>
  <p:tag name="FILENAME" val=""/>
  <p:tag name="INPUTTYPE" val="0"/>
  <p:tag name="LATEXENGINEID" val="0"/>
  <p:tag name="TEMPFOLDER" val="c:\temp\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4,2182"/>
  <p:tag name="ORIGINALWIDTH" val="815,898"/>
  <p:tag name="OUTPUTDPI" val="1200"/>
  <p:tag name="LATEXADDIN" val="\documentclass{article}&#10;\usepackage{amssymb,amsmath}&#10;\usepackage{bm}&#10;\pagestyle{empty}&#10;\begin{document}&#10;&#10;$$P^\prime=-\frac{P+\epsilon}{2}\nu^\prime&#10;$$&#10;&#10;\end{document}"/>
  <p:tag name="IGUANATEXSIZE" val="20"/>
  <p:tag name="IGUANATEXCURSOR" val="133"/>
  <p:tag name="TRANSPARENCY" val="True"/>
  <p:tag name="FILENAME" val=""/>
  <p:tag name="INPUTTYPE" val="0"/>
  <p:tag name="LATEXENGINEID" val="0"/>
  <p:tag name="TEMPFOLDER" val="c:\temp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4,7206"/>
  <p:tag name="ORIGINALWIDTH" val="1298,838"/>
  <p:tag name="OUTPUTDPI" val="1200"/>
  <p:tag name="LATEXADDIN" val="\documentclass{article}&#10;\usepackage{amssymb,amsmath}&#10;\usepackage{bm}&#10;\pagestyle{empty}&#10;\begin{document}&#10;&#10;$$\mu_n^\prime=-\frac{\mu_n}{2}\nu^\prime&#10;=\frac{\mu_n}{P+\epsilon}P^\prime&#10;$$&#10;&#10;\end{document}"/>
  <p:tag name="IGUANATEXSIZE" val="20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8,4814"/>
  <p:tag name="ORIGINALWIDTH" val="1147,357"/>
  <p:tag name="OUTPUTDPI" val="1200"/>
  <p:tag name="LATEXADDIN" val="\documentclass{article}&#10;\usepackage{amssymb,amsmath}&#10;\usepackage{bm}&#10;\pagestyle{empty}&#10;\begin{document}&#10;&#10;$$\mu_n^\infty=\mu_n \mathrm{e}^{\nu/2}&#10; =\mathrm{const}$$&#10;&#10;\end{document}"/>
  <p:tag name="IGUANATEXSIZE" val="20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9843"/>
  <p:tag name="ORIGINALWIDTH" val="902,1373"/>
  <p:tag name="OUTPUTDPI" val="1200"/>
  <p:tag name="LATEXADDIN" val="\documentclass{article}&#10;\usepackage{amssymb,amsmath}&#10;\usepackage{bm}&#10;\pagestyle{empty}&#10;\begin{document}&#10;&#10;$$P_{j+1}=P_{j}+\Delta P&#10;$$&#10;&#10;\end{document}"/>
  <p:tag name="IGUANATEXSIZE" val="20"/>
  <p:tag name="IGUANATEXCURSOR" val="129"/>
  <p:tag name="TRANSPARENCY" val="True"/>
  <p:tag name="FILENAME" val=""/>
  <p:tag name="INPUTTYPE" val="0"/>
  <p:tag name="LATEXENGINEID" val="0"/>
  <p:tag name="TEMPFOLDER" val="c:\temp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9843"/>
  <p:tag name="ORIGINALWIDTH" val="902,1373"/>
  <p:tag name="OUTPUTDPI" val="1200"/>
  <p:tag name="LATEXADDIN" val="\documentclass{article}&#10;\usepackage{amssymb,amsmath}&#10;\usepackage{bm}&#10;\pagestyle{empty}&#10;\begin{document}&#10;&#10;$$P_{j+1}=P_{j}+\Delta P&#10;$$&#10;&#10;\end{document}"/>
  <p:tag name="IGUANATEXSIZE" val="20"/>
  <p:tag name="IGUANATEXCURSOR" val="129"/>
  <p:tag name="TRANSPARENCY" val="True"/>
  <p:tag name="FILENAME" val=""/>
  <p:tag name="INPUTTYPE" val="0"/>
  <p:tag name="LATEXENGINEID" val="0"/>
  <p:tag name="TEMPFOLDER" val="c:\temp\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4,7206"/>
  <p:tag name="ORIGINALWIDTH" val="1406,074"/>
  <p:tag name="OUTPUTDPI" val="1200"/>
  <p:tag name="LATEXADDIN" val="\documentclass{article}&#10;\usepackage{amssymb,amsmath}&#10;\usepackage{bm}&#10;\pagestyle{empty}&#10;\begin{document}&#10;&#10;$$\mu_{n,j+1}=\mu_{n,j}+\frac{\mu_n}{\epsilon +P} \Delta P&#10;$$&#10;&#10;\end{document}"/>
  <p:tag name="IGUANATEXSIZE" val="20"/>
  <p:tag name="IGUANATEXCURSOR" val="107"/>
  <p:tag name="TRANSPARENCY" val="True"/>
  <p:tag name="FILENAME" val=""/>
  <p:tag name="INPUTTYPE" val="0"/>
  <p:tag name="LATEXENGINEID" val="0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,2332"/>
  <p:tag name="ORIGINALWIDTH" val="530,9336"/>
  <p:tag name="OUTPUTDPI" val="1200"/>
  <p:tag name="LATEXADDIN" val="\documentclass{article}&#10;\usepackage{amssymb,amsmath}&#10;\usepackage{bm}&#10;\pagestyle{empty}&#10;\begin{document}&#10;&#10;$$^{56}\mathrm{Fe},\quad \mathrm{e}^-&#10;$$&#10;&#10;\end{document}"/>
  <p:tag name="IGUANATEXSIZE" val="20"/>
  <p:tag name="IGUANATEXCURSOR" val="130"/>
  <p:tag name="TRANSPARENCY" val="True"/>
  <p:tag name="FILENAME" val=""/>
  <p:tag name="INPUTTYPE" val="0"/>
  <p:tag name="LATEXENGINEID" val="0"/>
  <p:tag name="TEMPFOLDER" val="c:\temp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2,7147"/>
  <p:tag name="ORIGINALWIDTH" val="707,9115"/>
  <p:tag name="OUTPUTDPI" val="1200"/>
  <p:tag name="LATEXADDIN" val="\documentclass{article}&#10;\usepackage{amssymb,amsmath}&#10;\usepackage{bm}&#10;\pagestyle{empty}&#10;\begin{document}&#10;&#10;$$\frac{\mathrm{d} \mu_n}{\mu_n}=\frac{\mathrm d P}{\epsilon +P}$$&#10;&#10;\end{document}"/>
  <p:tag name="IGUANATEXSIZE" val="20"/>
  <p:tag name="IGUANATEXCURSOR" val="169"/>
  <p:tag name="TRANSPARENCY" val="True"/>
  <p:tag name="FILENAME" val=""/>
  <p:tag name="INPUTTYPE" val="0"/>
  <p:tag name="LATEXENGINEID" val="0"/>
  <p:tag name="TEMPFOLDER" val="c:\temp\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,4826"/>
  <p:tag name="ORIGINALWIDTH" val="1027,372"/>
  <p:tag name="OUTPUTDPI" val="1200"/>
  <p:tag name="LATEXADDIN" val="\documentclass{article}&#10;\usepackage{amssymb,amsmath}&#10;\usepackage{bm}&#10;\pagestyle{empty}&#10;\begin{document}&#10;&#10;$$\delta Q^\infty =\Phi^\infty_j-\Phi^\infty_{j+1}&#10;$$&#10;&#10;\end{document}"/>
  <p:tag name="IGUANATEXSIZE" val="20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,4826"/>
  <p:tag name="ORIGINALWIDTH" val="1040,87"/>
  <p:tag name="OUTPUTDPI" val="1200"/>
  <p:tag name="LATEXADDIN" val="\documentclass{article}&#10;\usepackage{amssymb,amsmath}&#10;\usepackage{bm}&#10;\pagestyle{empty}&#10;\begin{document}&#10;&#10;$$\delta Q^\infty =\Psi^\infty_j-\Psi^\infty_{j+1}&#10;$$&#10;&#10;\end{document}"/>
  <p:tag name="IGUANATEXSIZE" val="20"/>
  <p:tag name="IGUANATEXCURSOR" val="141"/>
  <p:tag name="TRANSPARENCY" val="True"/>
  <p:tag name="FILENAME" val=""/>
  <p:tag name="INPUTTYPE" val="0"/>
  <p:tag name="LATEXENGINEID" val="0"/>
  <p:tag name="TEMPFOLDER" val="c:\temp\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,73937"/>
  <p:tag name="ORIGINALWIDTH" val="89,98874"/>
  <p:tag name="OUTPUTDPI" val="1200"/>
  <p:tag name="LATEXADDIN" val="\documentclass{article}&#10;\usepackage{amssymb,amsmath}&#10;\usepackage{bm}&#10;\pagestyle{empty}&#10;\begin{document}&#10;&#10;$$P&#10;$$&#10;&#10;\end{document}"/>
  <p:tag name="IGUANATEXSIZE" val="20"/>
  <p:tag name="IGUANATEXCURSOR" val="108"/>
  <p:tag name="TRANSPARENCY" val="True"/>
  <p:tag name="FILENAME" val=""/>
  <p:tag name="INPUTTYPE" val="0"/>
  <p:tag name="LATEXENGINEID" val="0"/>
  <p:tag name="TEMPFOLDER" val="c:\temp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,73976"/>
  <p:tag name="ORIGINALWIDTH" val="123,7346"/>
  <p:tag name="OUTPUTDPI" val="1200"/>
  <p:tag name="LATEXADDIN" val="\documentclass{article}&#10;\usepackage{amssymb,amsmath}&#10;\usepackage{bm}&#10;\pagestyle{empty}&#10;\begin{document}&#10;&#10;$$\mu_\mathrm{n}&#10;$$&#10;&#10;\end{document}"/>
  <p:tag name="IGUANATEXSIZE" val="20"/>
  <p:tag name="IGUANATEXCURSOR" val="121"/>
  <p:tag name="TRANSPARENCY" val="True"/>
  <p:tag name="FILENAME" val=""/>
  <p:tag name="INPUTTYPE" val="0"/>
  <p:tag name="LATEXENGINEID" val="0"/>
  <p:tag name="TEMPFOLDER" val="c:\temp\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,7357"/>
  <p:tag name="ORIGINALWIDTH" val="2159,73"/>
  <p:tag name="OUTPUTDPI" val="1200"/>
  <p:tag name="LATEXADDIN" val="\documentclass{article}&#10;\usepackage{amssymb,amsmath}&#10;\usepackage{bm}&#10;\pagestyle{empty}&#10;\begin{document}&#10;&#10;$$\Psi=\Phi-\mu_\mathrm{n} N_b=E+PV-\mu_\mathrm{n} N_b-TS&#10;$$&#10;&#10;\end{document}"/>
  <p:tag name="IGUANATEXSIZE" val="20"/>
  <p:tag name="IGUANATEXCURSOR" val="136"/>
  <p:tag name="TRANSPARENCY" val="True"/>
  <p:tag name="FILENAME" val=""/>
  <p:tag name="INPUTTYPE" val="0"/>
  <p:tag name="LATEXENGINEID" val="0"/>
  <p:tag name="TEMPFOLDER" val="c:\temp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,7361"/>
  <p:tag name="ORIGINALWIDTH" val="1075,366"/>
  <p:tag name="OUTPUTDPI" val="1200"/>
  <p:tag name="LATEXADDIN" val="\documentclass{article}&#10;\usepackage{amssymb,amsmath}&#10;\usepackage{bm}&#10;\pagestyle{empty}&#10;\begin{document}&#10;&#10;$$Q=\Psi_\mathrm{before}-\Psi_\mathrm{after}&#10;$$&#10;&#10;\end{document}"/>
  <p:tag name="IGUANATEXSIZE" val="20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,73937"/>
  <p:tag name="ORIGINALWIDTH" val="76,49047"/>
  <p:tag name="OUTPUTDPI" val="1200"/>
  <p:tag name="LATEXADDIN" val="\documentclass{article}&#10;\usepackage{amssymb,amsmath}&#10;\usepackage{bm}&#10;\pagestyle{empty}&#10;\begin{document}&#10;&#10;$$\Phi&#10;$$&#10;&#10;\end{document}"/>
  <p:tag name="IGUANATEXSIZE" val="20"/>
  <p:tag name="IGUANATEXCURSOR" val="111"/>
  <p:tag name="TRANSPARENCY" val="True"/>
  <p:tag name="FILENAME" val=""/>
  <p:tag name="INPUTTYPE" val="0"/>
  <p:tag name="LATEXENGINEID" val="0"/>
  <p:tag name="TEMPFOLDER" val="c:\temp\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3905"/>
  <p:tag name="ORIGINALWIDTH" val="313,4608"/>
  <p:tag name="OUTPUTDPI" val="1200"/>
  <p:tag name="LATEXADDIN" val="\documentclass{article}&#10;\usepackage{amssymb,amsmath}&#10;\usepackage{bm}&#10;\pagestyle{empty}&#10;\begin{document}&#10;&#10;$$\Psi=0&#10;$$&#10;&#10;\end{document}"/>
  <p:tag name="IGUANATEXSIZE" val="20"/>
  <p:tag name="IGUANATEXCURSOR" val="113"/>
  <p:tag name="TRANSPARENCY" val="True"/>
  <p:tag name="FILENAME" val=""/>
  <p:tag name="INPUTTYPE" val="0"/>
  <p:tag name="LATEXENGINEID" val="0"/>
  <p:tag name="TEMPFOLDER" val="c:\temp\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1,7323"/>
  <p:tag name="ORIGINALWIDTH" val="1228,346"/>
  <p:tag name="OUTPUTDPI" val="1200"/>
  <p:tag name="LATEXADDIN" val="\documentclass{article}&#10;\usepackage{amssymb,amsmath}&#10;\usepackage{bm}&#10;\pagestyle{empty}&#10;\begin{document}&#10;&#10;$$L^\mathrm{tot}=L_\nu+L_\mathrm{ph}=\langle Q\rangle&#10;$$&#10;&#10;\end{document}"/>
  <p:tag name="IGUANATEXSIZE" val="20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4,7319"/>
  <p:tag name="ORIGINALWIDTH" val="1213,348"/>
  <p:tag name="OUTPUTDPI" val="1200"/>
  <p:tag name="LATEXADDIN" val="\documentclass{article}&#10;\usepackage{amssymb,amsmath}&#10;\usepackage{bm}&#10;\pagestyle{empty}&#10;\begin{document}&#10;&#10;$$^A_Z X+e^-\rightarrow _{Z-1}^A\!\!X+\nu_e&#10;$$&#10;&#10;\end{document}"/>
  <p:tag name="IGUANATEXSIZE" val="20"/>
  <p:tag name="IGUANATEXCURSOR" val="107"/>
  <p:tag name="TRANSPARENCY" val="True"/>
  <p:tag name="FILENAME" val=""/>
  <p:tag name="INPUTTYPE" val="0"/>
  <p:tag name="LATEXENGINEID" val="0"/>
  <p:tag name="TEMPFOLDER" val="c:\temp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6,2167"/>
  <p:tag name="ORIGINALWIDTH" val="507,6865"/>
  <p:tag name="OUTPUTDPI" val="1200"/>
  <p:tag name="LATEXADDIN" val="\documentclass{article}&#10;\usepackage{amssymb,amsmath}&#10;\usepackage{bm}&#10;\pagestyle{empty}&#10;\begin{document}&#10;&#10;$$q=\sum_i q_i&#10;$$&#10;&#10;\end{document}"/>
  <p:tag name="IGUANATEXSIZE" val="20"/>
  <p:tag name="IGUANATEXCURSOR" val="108"/>
  <p:tag name="TRANSPARENCY" val="True"/>
  <p:tag name="FILENAME" val=""/>
  <p:tag name="INPUTTYPE" val="0"/>
  <p:tag name="LATEXENGINEID" val="0"/>
  <p:tag name="TEMPFOLDER" val="c:\temp\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3,7195"/>
  <p:tag name="ORIGINALWIDTH" val="805,3993"/>
  <p:tag name="OUTPUTDPI" val="1200"/>
  <p:tag name="LATEXADDIN" val="\documentclass{article}&#10;\usepackage{amsmath,amssymb,xcolor}&#10;\pagestyle{empty}&#10;\begin{document}&#10;&#10;\[&#10;\langle H \rangle=\frac{q}{m_u} \, \langle\dot{M}\rangle&#10;\]&#10;&#10;&#10;\end{document}"/>
  <p:tag name="IGUANATEXSIZE" val="20"/>
  <p:tag name="IGUANATEXCURSOR" val="124"/>
  <p:tag name="TRANSPARENCY" val="True"/>
  <p:tag name="FILENAME" val=""/>
  <p:tag name="INPUTTYPE" val="0"/>
  <p:tag name="LATEXENGINEID" val="0"/>
  <p:tag name="TEMPFOLDER" val="c:\temp\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4,9794"/>
  <p:tag name="ORIGINALWIDTH" val="1589,801"/>
  <p:tag name="OUTPUTDPI" val="1200"/>
  <p:tag name="LATEXADDIN" val="\documentclass{article}&#10;\usepackage{amssymb,amsmath}&#10;\usepackage{bm}&#10;\pagestyle{empty}&#10;\begin{document}&#10;&#10;\begin{eqnarray*}&#10; q^\infty&amp;=&amp;\overline m_{b,\mathrm{ash}}\,e^{\nu_\mathrm{s}/2}&#10;-\mu_{b,\mathrm{core}}^\infty&#10;\end{eqnarray*}&#10;&#10;\end{document}"/>
  <p:tag name="IGUANATEXSIZE" val="20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,9865"/>
  <p:tag name="ORIGINALWIDTH" val="196,4754"/>
  <p:tag name="OUTPUTDPI" val="1200"/>
  <p:tag name="LATEXADDIN" val="\documentclass{article}&#10;\usepackage{amssymb,amsmath}&#10;\usepackage{bm}&#10;\pagestyle{empty}&#10;\begin{document}&#10;&#10;$$\delta N_b&#10;$$&#10;&#10;\end{document}"/>
  <p:tag name="IGUANATEXSIZE" val="20"/>
  <p:tag name="IGUANATEXCURSOR" val="117"/>
  <p:tag name="TRANSPARENCY" val="True"/>
  <p:tag name="FILENAME" val=""/>
  <p:tag name="INPUTTYPE" val="0"/>
  <p:tag name="LATEXENGINEID" val="0"/>
  <p:tag name="TEMPFOLDER" val="c:\temp\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1,7323"/>
  <p:tag name="ORIGINALWIDTH" val="939,6325"/>
  <p:tag name="OUTPUTDPI" val="1200"/>
  <p:tag name="LATEXADDIN" val="\documentclass{article}&#10;\usepackage{amssymb,amsmath}&#10;\usepackage{bm}&#10;\pagestyle{empty}&#10;\begin{document}&#10;&#10;$$E(N_b)+\mu^\infty_{b,\,\mathrm{H}}\delta N_b&#10;$$&#10;&#10;\end{document}"/>
  <p:tag name="IGUANATEXSIZE" val="20"/>
  <p:tag name="IGUANATEXCURSOR" val="139"/>
  <p:tag name="TRANSPARENCY" val="True"/>
  <p:tag name="FILENAME" val=""/>
  <p:tag name="INPUTTYPE" val="0"/>
  <p:tag name="LATEXENGINEID" val="0"/>
  <p:tag name="TEMPFOLDER" val="c:\temp\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1,7323"/>
  <p:tag name="ORIGINALWIDTH" val="1863,517"/>
  <p:tag name="OUTPUTDPI" val="1200"/>
  <p:tag name="LATEXADDIN" val="\documentclass{article}&#10;\usepackage{amssymb,amsmath}&#10;\usepackage{bm}&#10;\pagestyle{empty}&#10;\begin{document}&#10;&#10;$$E_I(N_b+\delta N_b)=E(N_b)+\mu^\infty_{b,\,\mathrm{H}}\delta N_b&#10;$$&#10;&#10;\end{document}"/>
  <p:tag name="IGUANATEXSIZE" val="20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,73976"/>
  <p:tag name="ORIGINALWIDTH" val="66,74165"/>
  <p:tag name="OUTPUTDPI" val="1200"/>
  <p:tag name="LATEXADDIN" val="\documentclass{article}&#10;\usepackage{amssymb,amsmath}&#10;\usepackage{bm}&#10;\pagestyle{empty}&#10;\begin{document}&#10;&#10;$$\bm g&#10;$$&#10;&#10;\end{document}"/>
  <p:tag name="IGUANATEXSIZE" val="20"/>
  <p:tag name="IGUANATEXCURSOR" val="112"/>
  <p:tag name="TRANSPARENCY" val="True"/>
  <p:tag name="FILENAME" val=""/>
  <p:tag name="INPUTTYPE" val="0"/>
  <p:tag name="LATEXENGINEID" val="0"/>
  <p:tag name="TEMPFOLDER" val="c:\temp\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,9865"/>
  <p:tag name="ORIGINALWIDTH" val="196,4754"/>
  <p:tag name="OUTPUTDPI" val="1200"/>
  <p:tag name="LATEXADDIN" val="\documentclass{article}&#10;\usepackage{amssymb,amsmath}&#10;\usepackage{bm}&#10;\pagestyle{empty}&#10;\begin{document}&#10;&#10;$$\delta N_b&#10;$$&#10;&#10;\end{document}"/>
  <p:tag name="IGUANATEXSIZE" val="20"/>
  <p:tag name="IGUANATEXCURSOR" val="117"/>
  <p:tag name="TRANSPARENCY" val="True"/>
  <p:tag name="FILENAME" val=""/>
  <p:tag name="INPUTTYPE" val="0"/>
  <p:tag name="LATEXENGINEID" val="0"/>
  <p:tag name="TEMPFOLDER" val="c:\temp\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1,7323"/>
  <p:tag name="ORIGINALWIDTH" val="2017,998"/>
  <p:tag name="OUTPUTDPI" val="1200"/>
  <p:tag name="LATEXADDIN" val="\documentclass{article}&#10;\usepackage{amssymb,amsmath}&#10;\usepackage{bm}&#10;\pagestyle{empty}&#10;\begin{document}&#10;&#10;$$E_{II}(N_b+\delta N_b)=E(N_b)+\mu^\infty_{b,\,\mathrm{core}}\delta N_b&#10;$$&#10;&#10;\end{document}"/>
  <p:tag name="IGUANATEXSIZE" val="20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,73976"/>
  <p:tag name="ORIGINALWIDTH" val="66,74165"/>
  <p:tag name="OUTPUTDPI" val="1200"/>
  <p:tag name="LATEXADDIN" val="\documentclass{article}&#10;\usepackage{amssymb,amsmath}&#10;\usepackage{bm}&#10;\pagestyle{empty}&#10;\begin{document}&#10;&#10;$$\bm g&#10;$$&#10;&#10;\end{document}"/>
  <p:tag name="IGUANATEXSIZE" val="20"/>
  <p:tag name="IGUANATEXCURSOR" val="112"/>
  <p:tag name="TRANSPARENCY" val="True"/>
  <p:tag name="FILENAME" val=""/>
  <p:tag name="INPUTTYPE" val="0"/>
  <p:tag name="LATEXENGINEID" val="0"/>
  <p:tag name="TEMPFOLDER" val="c:\te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,2332"/>
  <p:tag name="ORIGINALWIDTH" val="542,9321"/>
  <p:tag name="OUTPUTDPI" val="1200"/>
  <p:tag name="LATEXADDIN" val="\documentclass{article}&#10;\usepackage{amssymb,amsmath}&#10;\usepackage{bm}&#10;\pagestyle{empty}&#10;\begin{document}&#10;&#10;$$^{56}\mathrm{Cr},\quad \mathrm{e}^-&#10;$$&#10;&#10;\end{document}"/>
  <p:tag name="IGUANATEXSIZE" val="20"/>
  <p:tag name="IGUANATEXCURSOR" val="122"/>
  <p:tag name="TRANSPARENCY" val="True"/>
  <p:tag name="FILENAME" val=""/>
  <p:tag name="INPUTTYPE" val="0"/>
  <p:tag name="LATEXENGINEID" val="0"/>
  <p:tag name="TEMPFOLDER" val="c:\temp\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1,7323"/>
  <p:tag name="ORIGINALWIDTH" val="2017,998"/>
  <p:tag name="OUTPUTDPI" val="1200"/>
  <p:tag name="LATEXADDIN" val="\documentclass{article}&#10;\usepackage{amssymb,amsmath}&#10;\usepackage{bm}&#10;\pagestyle{empty}&#10;\begin{document}&#10;&#10;$$E_{II}(N_b+\delta N_b)=E(N_b)+\mu^\infty_{b,\, \mathrm{core}}\delta N_b&#10;$$&#10;&#10;\end{document}"/>
  <p:tag name="IGUANATEXSIZE" val="20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1,7323"/>
  <p:tag name="ORIGINALWIDTH" val="1863,517"/>
  <p:tag name="OUTPUTDPI" val="1200"/>
  <p:tag name="LATEXADDIN" val="\documentclass{article}&#10;\usepackage{amssymb,amsmath}&#10;\usepackage{bm}&#10;\pagestyle{empty}&#10;\begin{document}&#10;&#10;$$E_I(N_b+\delta N_b)=E(N_b)+\mu^\infty_{b,\,\mathrm{H}}\delta N_b&#10;$$&#10;&#10;\end{document}"/>
  <p:tag name="IGUANATEXSIZE" val="20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,73976"/>
  <p:tag name="ORIGINALWIDTH" val="66,74165"/>
  <p:tag name="OUTPUTDPI" val="1200"/>
  <p:tag name="LATEXADDIN" val="\documentclass{article}&#10;\usepackage{amssymb,amsmath}&#10;\usepackage{bm}&#10;\pagestyle{empty}&#10;\begin{document}&#10;&#10;$$\bm g&#10;$$&#10;&#10;\end{document}"/>
  <p:tag name="IGUANATEXSIZE" val="20"/>
  <p:tag name="IGUANATEXCURSOR" val="112"/>
  <p:tag name="TRANSPARENCY" val="True"/>
  <p:tag name="FILENAME" val=""/>
  <p:tag name="INPUTTYPE" val="0"/>
  <p:tag name="LATEXENGINEID" val="0"/>
  <p:tag name="TEMPFOLDER" val="c:\temp\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1,7323"/>
  <p:tag name="ORIGINALWIDTH" val="3207,349"/>
  <p:tag name="OUTPUTDPI" val="1200"/>
  <p:tag name="LATEXADDIN" val="\documentclass{article}&#10;\usepackage{amssymb,amsmath}&#10;\usepackage{bm}&#10;\pagestyle{empty}&#10;\begin{document}&#10;&#10;$$Q=E_{I}(N_b+\delta N_b)-E_{II}(N_b+\delta N_b)&#10;=(\mu^\infty_{b,\,\mathrm{H}}-\mu^\infty_{b,\, \mathrm{core}})\,\delta N_b&#10;$$&#10;&#10;\end{document}"/>
  <p:tag name="IGUANATEXSIZE" val="20"/>
  <p:tag name="IGUANATEXCURSOR" val="108"/>
  <p:tag name="TRANSPARENCY" val="True"/>
  <p:tag name="FILENAME" val=""/>
  <p:tag name="INPUTTYPE" val="0"/>
  <p:tag name="LATEXENGINEID" val="0"/>
  <p:tag name="TEMPFOLDER" val="c:\temp\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1,7323"/>
  <p:tag name="ORIGINALWIDTH" val="2017,998"/>
  <p:tag name="OUTPUTDPI" val="1200"/>
  <p:tag name="LATEXADDIN" val="\documentclass{article}&#10;\usepackage{amssymb,amsmath}&#10;\usepackage{bm}&#10;\pagestyle{empty}&#10;\begin{document}&#10;&#10;$$E_{II}(N_b+\delta N_b)=E(N_b)+\mu^\infty_{b,\, \mathrm{core}}\delta N_b&#10;$$&#10;&#10;\end{document}"/>
  <p:tag name="IGUANATEXSIZE" val="20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1,7323"/>
  <p:tag name="ORIGINALWIDTH" val="1863,517"/>
  <p:tag name="OUTPUTDPI" val="1200"/>
  <p:tag name="LATEXADDIN" val="\documentclass{article}&#10;\usepackage{amssymb,amsmath}&#10;\usepackage{bm}&#10;\pagestyle{empty}&#10;\begin{document}&#10;&#10;$$E_I(N_b+\delta N_b)=E(N_b)+\mu^\infty_{b,\,\mathrm{H}}\delta N_b&#10;$$&#10;&#10;\end{document}"/>
  <p:tag name="IGUANATEXSIZE" val="20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,73976"/>
  <p:tag name="ORIGINALWIDTH" val="66,74165"/>
  <p:tag name="OUTPUTDPI" val="1200"/>
  <p:tag name="LATEXADDIN" val="\documentclass{article}&#10;\usepackage{amssymb,amsmath}&#10;\usepackage{bm}&#10;\pagestyle{empty}&#10;\begin{document}&#10;&#10;$$\bm g&#10;$$&#10;&#10;\end{document}"/>
  <p:tag name="IGUANATEXSIZE" val="20"/>
  <p:tag name="IGUANATEXCURSOR" val="112"/>
  <p:tag name="TRANSPARENCY" val="True"/>
  <p:tag name="FILENAME" val=""/>
  <p:tag name="INPUTTYPE" val="0"/>
  <p:tag name="LATEXENGINEID" val="0"/>
  <p:tag name="TEMPFOLDER" val="c:\temp\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,73866"/>
  <p:tag name="ORIGINALWIDTH" val="166,4792"/>
  <p:tag name="OUTPUTDPI" val="1200"/>
  <p:tag name="LATEXADDIN" val="\documentclass{article}&#10;\usepackage{amssymb,amsmath}&#10;\usepackage{bm}&#10;\pagestyle{empty}&#10;\begin{document}&#10;&#10;$$\Delta h&#10;$$&#10;&#10;\end{document}"/>
  <p:tag name="IGUANATEXSIZE" val="20"/>
  <p:tag name="IGUANATEXCURSOR" val="115"/>
  <p:tag name="TRANSPARENCY" val="True"/>
  <p:tag name="FILENAME" val=""/>
  <p:tag name="INPUTTYPE" val="0"/>
  <p:tag name="LATEXENGINEID" val="0"/>
  <p:tag name="TEMPFOLDER" val="c:\temp\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1,7285"/>
  <p:tag name="ORIGINALWIDTH" val="2155,98"/>
  <p:tag name="OUTPUTDPI" val="1200"/>
  <p:tag name="LATEXADDIN" val="\documentclass{article}&#10;\usepackage{amssymb,amsmath}&#10;\usepackage{bm}&#10;\pagestyle{empty}&#10;\begin{document}&#10;&#10;$$(m_{b,\mathrm{Fe}}\,e^{\nu_\mathrm{s}/2}&#10;-m_{b,\mathrm{Fe}}\,e^{\nu^\mathrm{(cat)}_\mathrm{s}/2})&#10;\approx m_U\,  g\, \Delta h $$&#10;&#10;\end{document}"/>
  <p:tag name="IGUANATEXSIZE" val="20"/>
  <p:tag name="IGUANATEXCURSOR" val="189"/>
  <p:tag name="TRANSPARENCY" val="True"/>
  <p:tag name="FILENAME" val=""/>
  <p:tag name="INPUTTYPE" val="0"/>
  <p:tag name="LATEXENGINEID" val="0"/>
  <p:tag name="TEMPFOLDER" val="c:\temp\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4,9794"/>
  <p:tag name="ORIGINALWIDTH" val="917,8853"/>
  <p:tag name="OUTPUTDPI" val="1200"/>
  <p:tag name="LATEXADDIN" val="\documentclass{article}&#10;\usepackage{amssymb,amsmath}&#10;\usepackage{bm}&#10;\pagestyle{empty}&#10;\begin{document}&#10;&#10;\begin{eqnarray*}&#10;\mu_{b,\mathrm{H}}^\infty=m_{b,\mathrm{H}}\,e^{\nu_\mathrm{s}/2}&#10;\end{eqnarray*}&#10;&#10;\end{document}"/>
  <p:tag name="IGUANATEXSIZE" val="20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4,7319"/>
  <p:tag name="ORIGINALWIDTH" val="1213,348"/>
  <p:tag name="OUTPUTDPI" val="1200"/>
  <p:tag name="LATEXADDIN" val="\documentclass{article}&#10;\usepackage{amssymb,amsmath}&#10;\usepackage{bm}&#10;\pagestyle{empty}&#10;\begin{document}&#10;&#10;$$^A_Z X+e^-\rightarrow _{Z-1}^A\!\!X+\nu_e&#10;$$&#10;&#10;\end{document}"/>
  <p:tag name="IGUANATEXSIZE" val="20"/>
  <p:tag name="IGUANATEXCURSOR" val="107"/>
  <p:tag name="TRANSPARENCY" val="True"/>
  <p:tag name="FILENAME" val=""/>
  <p:tag name="INPUTTYPE" val="0"/>
  <p:tag name="LATEXENGINEID" val="0"/>
  <p:tag name="TEMPFOLDER" val="c:\temp\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9,4526"/>
  <p:tag name="ORIGINALWIDTH" val="2979,378"/>
  <p:tag name="OUTPUTDPI" val="1200"/>
  <p:tag name="LATEXADDIN" val="\documentclass{article}&#10;\usepackage{amssymb,amsmath}&#10;\usepackage{bm}&#10;\pagestyle{empty}&#10;\begin{document}&#10;&#10;\begin{eqnarray*}&#10; q^\infty_\mathrm{tot}&amp;\equiv&amp;Q/N_\mathrm{b}=m_{b,\mathrm{H}} e^{\nu_\mathrm{s}/2}-\mu_{b,\mathrm{core}}^\infty &#10;  \\&#10; &amp;=&amp;(m_{b,\mathrm{H}}-\overline m_{b,\mathrm{ash}})&#10;  \,e^{\nu_\mathrm{s}/2}&#10; +(\overline m_{b,\mathrm{ash}}\,e^{\nu_\mathrm{s}/2}&#10;-\mu_{b,\mathrm{core}}^\infty)&#10;\end{eqnarray*}&#10;&#10;\end{document}"/>
  <p:tag name="IGUANATEXSIZE" val="20"/>
  <p:tag name="IGUANATEXCURSOR" val="331"/>
  <p:tag name="TRANSPARENCY" val="True"/>
  <p:tag name="FILENAME" val=""/>
  <p:tag name="INPUTTYPE" val="0"/>
  <p:tag name="LATEXENGINEID" val="0"/>
  <p:tag name="TEMPFOLDER" val="c:\temp\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3,727"/>
  <p:tag name="ORIGINALWIDTH" val="1217,848"/>
  <p:tag name="OUTPUTDPI" val="1200"/>
  <p:tag name="LATEXADDIN" val="\documentclass{article}&#10;\usepackage{amssymb,amsmath}&#10;\usepackage{bm}&#10;\pagestyle{empty}&#10;\begin{document}&#10;&#10;$$\mu_{b,\, \mathrm{core}}^\infty=m_{b,\mathrm{Fe}}\,e^{\nu^\mathrm{(cat)}_\mathrm{s}/2}&#10;$$&#10;&#10;\end{document}"/>
  <p:tag name="IGUANATEXSIZE" val="20"/>
  <p:tag name="IGUANATEXCURSOR" val="139"/>
  <p:tag name="TRANSPARENCY" val="True"/>
  <p:tag name="FILENAME" val=""/>
  <p:tag name="INPUTTYPE" val="0"/>
  <p:tag name="LATEXENGINEID" val="0"/>
  <p:tag name="TEMPFOLDER" val="c:\temp\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46,4567"/>
  <p:tag name="ORIGINALWIDTH" val="3106,112"/>
  <p:tag name="OUTPUTDPI" val="1200"/>
  <p:tag name="LATEXADDIN" val="\documentclass{article}&#10;\usepackage{amssymb,amsmath}&#10;\usepackage{bm}&#10;\pagestyle{empty}&#10;\begin{document}&#10;&#10;\begin{equation*}&#10; q\approx m_u\, g\,\Delta h&#10;\Rightarrow \Delta h\approx25\ \mathrm{m} \,&#10;\frac{q}{0.5\ \mathrm{\frac{MeV}{nucleon}}}\,&#10;\left(\frac{g}{2\times 10^{14}\ \mathrm{\frac{cm}{s^2}}}\right)^{-1}&#10;\end{equation*}&#10;&#10;\end{document}"/>
  <p:tag name="IGUANATEXSIZE" val="20"/>
  <p:tag name="IGUANATEXCURSOR" val="241"/>
  <p:tag name="TRANSPARENCY" val="True"/>
  <p:tag name="FILENAME" val=""/>
  <p:tag name="INPUTTYPE" val="0"/>
  <p:tag name="LATEXENGINEID" val="0"/>
  <p:tag name="TEMPFOLDER" val="c:\temp\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,9809"/>
  <p:tag name="ORIGINALWIDTH" val="1878,515"/>
  <p:tag name="OUTPUTDPI" val="1200"/>
  <p:tag name="LATEXADDIN" val="\documentclass{article}&#10;\usepackage{amssymb,amsmath}&#10;\usepackage{bm}&#10;\pagestyle{empty}&#10;\begin{document}&#10;&#10;%\begin{eqnarray*}&#10;$$&#10;q^\infty&#10;%=&#10;%e^{\nu_\mathrm{oi}/2}&#10;%\left[&#10;%\overline{m}_{b,\mathrm{Fe}}&#10;%\exp\left(\int_0^{P_\mathrm{oi}}\frac{dP}{P+\epsilon}\right)- m_\mathrm{n}\right]&#10;%\\&#10;%&amp;=&amp;&#10;=e^{\nu_\mathrm{oi}/2}&#10;\left\{q_\mathrm{o}+\left[\mu_{b,\mathrm{o}}(P_\mathrm{oi})- m_{n}\right]&#10;\right\}&#10;$$&#10;%\end{eqnarray*}&#10;&#10;\end{document}"/>
  <p:tag name="IGUANATEXSIZE" val="20"/>
  <p:tag name="IGUANATEXCURSOR" val="396"/>
  <p:tag name="TRANSPARENCY" val="True"/>
  <p:tag name="FILENAME" val=""/>
  <p:tag name="INPUTTYPE" val="0"/>
  <p:tag name="LATEXENGINEID" val="0"/>
  <p:tag name="TEMPFOLDER" val="c:\temp\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,9809"/>
  <p:tag name="ORIGINALWIDTH" val="3560,555"/>
  <p:tag name="OUTPUTDPI" val="1200"/>
  <p:tag name="LATEXADDIN" val="\documentclass{article}&#10;\usepackage{amssymb,amsmath}&#10;\usepackage{bm}&#10;\pagestyle{empty}&#10;\begin{document}&#10;&#10;\begin{eqnarray*}&#10; q^\infty&amp;=&amp;&#10;\overline m_{b,\mathrm{ash}}\,e^{\nu_\mathrm{s}/2}&#10;-\mu_{b,\mathrm{o}}(P_\mathrm{oi})\,e^{\nu_\mathrm{oi}/2}&#10;+\mu_{b,\mathrm{o}}(P_\mathrm{oi})\,e^{\nu_\mathrm{oi}/2}&#10;-\mu_{n}\,e^{\nu_\mathrm{oi}/2}&#10;\end{eqnarray*}&#10;&#10;\end{document}"/>
  <p:tag name="IGUANATEXSIZE" val="20"/>
  <p:tag name="IGUANATEXCURSOR" val="246"/>
  <p:tag name="TRANSPARENCY" val="True"/>
  <p:tag name="FILENAME" val=""/>
  <p:tag name="INPUTTYPE" val="0"/>
  <p:tag name="LATEXENGINEID" val="0"/>
  <p:tag name="TEMPFOLDER" val="c:\temp\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2,2347"/>
  <p:tag name="ORIGINALWIDTH" val="148,4814"/>
  <p:tag name="OUTPUTDPI" val="1200"/>
  <p:tag name="LATEXADDIN" val="\documentclass{article}&#10;\usepackage{amssymb,amsmath}&#10;\usepackage{bm}&#10;\pagestyle{empty}&#10;\begin{document}&#10;&#10;$$q_\mathrm{o}^\infty&#10;$$&#10;&#10;\end{document}"/>
  <p:tag name="IGUANATEXSIZE" val="20"/>
  <p:tag name="IGUANATEXCURSOR" val="108"/>
  <p:tag name="TRANSPARENCY" val="True"/>
  <p:tag name="FILENAME" val=""/>
  <p:tag name="INPUTTYPE" val="0"/>
  <p:tag name="LATEXENGINEID" val="0"/>
  <p:tag name="TEMPFOLDER" val="c:\temp\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37"/>
  <p:tag name="ORIGINALWIDTH" val="149,2313"/>
  <p:tag name="OUTPUTDPI" val="1200"/>
  <p:tag name="LATEXADDIN" val="\documentclass{article}&#10;\usepackage{amssymb,amsmath}&#10;\usepackage{bm}&#10;\pagestyle{empty}&#10;\begin{document}&#10;&#10;$$P_\mathrm{oi}&#10;$$&#10;&#10;\end{document}"/>
  <p:tag name="IGUANATEXSIZE" val="20"/>
  <p:tag name="IGUANATEXCURSOR" val="120"/>
  <p:tag name="TRANSPARENCY" val="True"/>
  <p:tag name="FILENAME" val=""/>
  <p:tag name="INPUTTYPE" val="0"/>
  <p:tag name="LATEXENGINEID" val="0"/>
  <p:tag name="TEMPFOLDER" val="c:\temp\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4,9794"/>
  <p:tag name="ORIGINALWIDTH" val="1589,801"/>
  <p:tag name="OUTPUTDPI" val="1200"/>
  <p:tag name="LATEXADDIN" val="\documentclass{article}&#10;\usepackage{amssymb,amsmath}&#10;\usepackage{bm}&#10;\pagestyle{empty}&#10;\begin{document}&#10;&#10;\begin{eqnarray*}&#10; q^\infty&amp;=&amp;\overline m_{b,\mathrm{ash}}\,e^{\nu_\mathrm{s}/2}&#10;-\mu_{b,\mathrm{core}}^\infty&#10;\end{eqnarray*}&#10;&#10;\end{document}"/>
  <p:tag name="IGUANATEXSIZE" val="20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4,9794"/>
  <p:tag name="ORIGINALWIDTH" val="2141,732"/>
  <p:tag name="OUTPUTDPI" val="1200"/>
  <p:tag name="LATEXADDIN" val="\documentclass{article}&#10;\usepackage{amssymb,amsmath}&#10;\usepackage{bm}&#10;\pagestyle{empty}&#10;\begin{document}&#10;&#10;$$\mu_{b,\mathrm{core}}^\infty=\mu_b e^{\nu_\mathrm{cc}/2}&#10;=\mu_n e^{\nu_\mathrm{cc}/2}&#10;= m_n e^{\nu_\mathrm{oi}/2}&#10;$$&#10;&#10;\end{document}"/>
  <p:tag name="IGUANATEXSIZE" val="20"/>
  <p:tag name="IGUANATEXCURSOR" val="213"/>
  <p:tag name="TRANSPARENCY" val="True"/>
  <p:tag name="FILENAME" val=""/>
  <p:tag name="INPUTTYPE" val="0"/>
  <p:tag name="LATEXENGINEID" val="0"/>
  <p:tag name="TEMPFOLDER" val="c:\temp\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5,718"/>
  <p:tag name="ORIGINALWIDTH" val="806,8991"/>
  <p:tag name="OUTPUTDPI" val="1200"/>
  <p:tag name="LATEXADDIN" val="\documentclass{article}&#10;\usepackage{amssymb,amsmath}&#10;\usepackage{bm}&#10;\pagestyle{empty}&#10;\begin{document}&#10;&#10;$$q\lesssim 0.5 \mathrm{\frac{MeV}{nucleon}}&#10;$$&#10;&#10;\end{document}"/>
  <p:tag name="IGUANATEXSIZE" val="20"/>
  <p:tag name="IGUANATEXCURSOR" val="116"/>
  <p:tag name="TRANSPARENCY" val="True"/>
  <p:tag name="FILENAME" val=""/>
  <p:tag name="INPUTTYPE" val="0"/>
  <p:tag name="LATEXENGINEID" val="0"/>
  <p:tag name="TEMPFOLDER" val="c: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,2309"/>
  <p:tag name="ORIGINALWIDTH" val="1441,32"/>
  <p:tag name="OUTPUTDPI" val="1200"/>
  <p:tag name="LATEXADDIN" val="\documentclass{article}&#10;\usepackage{amssymb,amsmath}&#10;\usepackage{bm}&#10;\pagestyle{empty}&#10;\begin{document}&#10;&#10;$$^A_Z X+e^-\rightarrow _{Z-1}^{A-1}\!\!X+n+\nu_e&#10;$$&#10;&#10;\end{document}"/>
  <p:tag name="IGUANATEXSIZE" val="20"/>
  <p:tag name="IGUANATEXCURSOR" val="141"/>
  <p:tag name="TRANSPARENCY" val="True"/>
  <p:tag name="FILENAME" val=""/>
  <p:tag name="INPUTTYPE" val="0"/>
  <p:tag name="LATEXENGINEID" val="0"/>
  <p:tag name="TEMPFOLDER" val="c:\temp\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5377</TotalTime>
  <Words>2776</Words>
  <Application>Microsoft Office PowerPoint</Application>
  <PresentationFormat>Экран (4:3)</PresentationFormat>
  <Paragraphs>375</Paragraphs>
  <Slides>33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1" baseType="lpstr">
      <vt:lpstr>AdvOT483a8203</vt:lpstr>
      <vt:lpstr>Arial</vt:lpstr>
      <vt:lpstr>Calibri</vt:lpstr>
      <vt:lpstr>Calibri Light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Ioffe Institute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Andrey2</dc:creator>
  <cp:lastModifiedBy>Andrey Chugunov</cp:lastModifiedBy>
  <cp:revision>481</cp:revision>
  <dcterms:created xsi:type="dcterms:W3CDTF">2018-06-25T10:48:19Z</dcterms:created>
  <dcterms:modified xsi:type="dcterms:W3CDTF">2023-02-27T11:23:49Z</dcterms:modified>
</cp:coreProperties>
</file>