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33"/>
  </p:notesMasterIdLst>
  <p:sldIdLst>
    <p:sldId id="256" r:id="rId2"/>
    <p:sldId id="285" r:id="rId3"/>
    <p:sldId id="333" r:id="rId4"/>
    <p:sldId id="335" r:id="rId5"/>
    <p:sldId id="334" r:id="rId6"/>
    <p:sldId id="319" r:id="rId7"/>
    <p:sldId id="308" r:id="rId8"/>
    <p:sldId id="320" r:id="rId9"/>
    <p:sldId id="337" r:id="rId10"/>
    <p:sldId id="327" r:id="rId11"/>
    <p:sldId id="326" r:id="rId12"/>
    <p:sldId id="324" r:id="rId13"/>
    <p:sldId id="290" r:id="rId14"/>
    <p:sldId id="328" r:id="rId15"/>
    <p:sldId id="315" r:id="rId16"/>
    <p:sldId id="329" r:id="rId17"/>
    <p:sldId id="330" r:id="rId18"/>
    <p:sldId id="339" r:id="rId19"/>
    <p:sldId id="295" r:id="rId20"/>
    <p:sldId id="340" r:id="rId21"/>
    <p:sldId id="311" r:id="rId22"/>
    <p:sldId id="331" r:id="rId23"/>
    <p:sldId id="332" r:id="rId24"/>
    <p:sldId id="312" r:id="rId25"/>
    <p:sldId id="342" r:id="rId26"/>
    <p:sldId id="341" r:id="rId27"/>
    <p:sldId id="302" r:id="rId28"/>
    <p:sldId id="336" r:id="rId29"/>
    <p:sldId id="314" r:id="rId30"/>
    <p:sldId id="321" r:id="rId31"/>
    <p:sldId id="338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 Chugunov" initials="A" lastIdx="1" clrIdx="0">
    <p:extLst>
      <p:ext uri="{19B8F6BF-5375-455C-9EA6-DF929625EA0E}">
        <p15:presenceInfo xmlns:p15="http://schemas.microsoft.com/office/powerpoint/2012/main" userId="Andrey Chugu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768EF6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3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5FF53-0465-4BD8-BED1-6EFA96A1D3C9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09B3-DD11-4910-9610-BF5C84372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52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CEB-58E9-49FA-8DD1-86FDBB119FDB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3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39D7-DA88-45D2-A936-84825F5310FE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4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B099-937A-47AA-BBC6-BD4A3A0DDC24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FED7-3350-4B15-86CB-8B045A7AA39D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8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8B08-E374-4E43-BD9C-47BD5C10F7C3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5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F1D-6A3A-47A9-AD07-84391762CA8F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157B-2DFD-4844-A121-CFCDA79A2AAA}" type="datetime1">
              <a:rPr lang="ru-RU" smtClean="0"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8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3681-0EB0-49D7-B63E-D59D8D50988A}" type="datetime1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1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5720-7849-4FEF-B14A-1982528898B0}" type="datetime1">
              <a:rPr lang="ru-RU" smtClean="0"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4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3F4A-18B2-4A63-9D44-CF31E6EAA46B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D261-F368-4744-BA4E-F2FBB6E57C4B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3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AE96-C55D-46F8-8FB5-0FE5291882D7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0B28-E94C-4F27-8248-C8E7400F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image" Target="../media/image2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5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70.png"/><Relationship Id="rId3" Type="http://schemas.openxmlformats.org/officeDocument/2006/relationships/tags" Target="../tags/tag21.xml"/><Relationship Id="rId7" Type="http://schemas.openxmlformats.org/officeDocument/2006/relationships/image" Target="../media/image30.png"/><Relationship Id="rId12" Type="http://schemas.openxmlformats.org/officeDocument/2006/relationships/image" Target="../media/image3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5" Type="http://schemas.openxmlformats.org/officeDocument/2006/relationships/tags" Target="../tags/tag23.xml"/><Relationship Id="rId10" Type="http://schemas.openxmlformats.org/officeDocument/2006/relationships/image" Target="../media/image33.png"/><Relationship Id="rId4" Type="http://schemas.openxmlformats.org/officeDocument/2006/relationships/tags" Target="../tags/tag22.xml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6.xml"/><Relationship Id="rId7" Type="http://schemas.openxmlformats.org/officeDocument/2006/relationships/image" Target="../media/image3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5.png"/><Relationship Id="rId5" Type="http://schemas.openxmlformats.org/officeDocument/2006/relationships/image" Target="../media/image3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9.xml"/><Relationship Id="rId7" Type="http://schemas.openxmlformats.org/officeDocument/2006/relationships/image" Target="../media/image4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2.xml"/><Relationship Id="rId7" Type="http://schemas.openxmlformats.org/officeDocument/2006/relationships/image" Target="../media/image4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35.xml"/><Relationship Id="rId7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3.png"/><Relationship Id="rId4" Type="http://schemas.openxmlformats.org/officeDocument/2006/relationships/tags" Target="../tags/tag36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9.xml"/><Relationship Id="rId7" Type="http://schemas.openxmlformats.org/officeDocument/2006/relationships/image" Target="../media/image4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2.png"/><Relationship Id="rId5" Type="http://schemas.openxmlformats.org/officeDocument/2006/relationships/tags" Target="../tags/tag41.xml"/><Relationship Id="rId10" Type="http://schemas.openxmlformats.org/officeDocument/2006/relationships/image" Target="../media/image51.png"/><Relationship Id="rId4" Type="http://schemas.openxmlformats.org/officeDocument/2006/relationships/tags" Target="../tags/tag40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6.xml"/><Relationship Id="rId7" Type="http://schemas.openxmlformats.org/officeDocument/2006/relationships/image" Target="../media/image3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52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58.png"/><Relationship Id="rId4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0.xml"/><Relationship Id="rId7" Type="http://schemas.openxmlformats.org/officeDocument/2006/relationships/image" Target="../media/image10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1.xml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1.png"/><Relationship Id="rId5" Type="http://schemas.openxmlformats.org/officeDocument/2006/relationships/tags" Target="../tags/tag56.xml"/><Relationship Id="rId10" Type="http://schemas.openxmlformats.org/officeDocument/2006/relationships/image" Target="../media/image14.png"/><Relationship Id="rId4" Type="http://schemas.openxmlformats.org/officeDocument/2006/relationships/tags" Target="../tags/tag55.xml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0.xml"/><Relationship Id="rId7" Type="http://schemas.openxmlformats.org/officeDocument/2006/relationships/image" Target="../media/image250.png"/><Relationship Id="rId12" Type="http://schemas.openxmlformats.org/officeDocument/2006/relationships/image" Target="../media/image5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4.png"/><Relationship Id="rId5" Type="http://schemas.openxmlformats.org/officeDocument/2006/relationships/tags" Target="../tags/tag62.xml"/><Relationship Id="rId10" Type="http://schemas.openxmlformats.org/officeDocument/2006/relationships/image" Target="../media/image60.png"/><Relationship Id="rId4" Type="http://schemas.openxmlformats.org/officeDocument/2006/relationships/tags" Target="../tags/tag61.xml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5.xml"/><Relationship Id="rId7" Type="http://schemas.openxmlformats.org/officeDocument/2006/relationships/image" Target="../media/image250.png"/><Relationship Id="rId12" Type="http://schemas.openxmlformats.org/officeDocument/2006/relationships/image" Target="../media/image5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4.png"/><Relationship Id="rId5" Type="http://schemas.openxmlformats.org/officeDocument/2006/relationships/tags" Target="../tags/tag67.xml"/><Relationship Id="rId10" Type="http://schemas.openxmlformats.org/officeDocument/2006/relationships/image" Target="../media/image60.png"/><Relationship Id="rId4" Type="http://schemas.openxmlformats.org/officeDocument/2006/relationships/tags" Target="../tags/tag66.xml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6C625-7B72-4745-A016-F41B3CC91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288" y="2158002"/>
            <a:ext cx="5905799" cy="1694207"/>
          </a:xfrm>
        </p:spPr>
        <p:txBody>
          <a:bodyPr>
            <a:noAutofit/>
          </a:bodyPr>
          <a:lstStyle/>
          <a:p>
            <a:pPr algn="ctr"/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Reduction of shear modulus by nuclei finite size </a:t>
            </a:r>
            <a:br>
              <a:rPr lang="ru-RU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neutron star inner crust </a:t>
            </a:r>
            <a:b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5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EF0A50-62E7-41FF-A27A-246E31F7D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12" y="4292808"/>
            <a:ext cx="6153749" cy="107454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N. A. Zemlyakov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1,2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, A. I. Chugunov</a:t>
            </a:r>
            <a:r>
              <a:rPr lang="en-US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en-US" sz="16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Ioffe Institute, St. Petersburg, Russia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en-US" sz="1600" i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Peter the Great St. Petersburg Polytechnic University, St. Petersburg, Russia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8E933-89B7-B540-CDC7-FF9E1BAF9086}"/>
              </a:ext>
            </a:extLst>
          </p:cNvPr>
          <p:cNvSpPr txBox="1"/>
          <p:nvPr/>
        </p:nvSpPr>
        <p:spPr>
          <a:xfrm>
            <a:off x="1089893" y="5856392"/>
            <a:ext cx="687259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Infinite and finite nuclear matter (INFINUM 2022)</a:t>
            </a:r>
          </a:p>
          <a:p>
            <a:pPr algn="ctr"/>
            <a:r>
              <a:rPr lang="en-US" sz="1350" dirty="0"/>
              <a:t>Dubna</a:t>
            </a:r>
          </a:p>
          <a:p>
            <a:pPr algn="ctr"/>
            <a:r>
              <a:rPr lang="en-US" sz="1350" dirty="0"/>
              <a:t>February 27 – March 3, 2023</a:t>
            </a:r>
            <a:endParaRPr lang="ru-RU" sz="135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044AEA-163F-50DD-1F9B-68F7B6A30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00" t="40000" r="28039" b="39906"/>
          <a:stretch/>
        </p:blipFill>
        <p:spPr>
          <a:xfrm>
            <a:off x="438843" y="368763"/>
            <a:ext cx="2779291" cy="8963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4698EB-DA55-1AB6-00EB-AE7E56E3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90" y="368763"/>
            <a:ext cx="2166509" cy="8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69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F9FF8D-EED1-CC84-CE67-0D0C17A5C536}"/>
                  </a:ext>
                </a:extLst>
              </p:cNvPr>
              <p:cNvSpPr txBox="1"/>
              <p:nvPr/>
            </p:nvSpPr>
            <p:spPr>
              <a:xfrm>
                <a:off x="904679" y="2916718"/>
                <a:ext cx="7270025" cy="2883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The crust is a periodic crystal, which can be split into elementary cells.</a:t>
                </a:r>
              </a:p>
              <a:p>
                <a:pPr algn="just"/>
                <a:r>
                  <a:rPr lang="en-US" dirty="0"/>
                  <a:t>Each cell contains: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dirty="0"/>
                  <a:t>Nucleus (spherical within CLDM, proton number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neutron number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/>
                  <a:t>)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dirty="0"/>
                  <a:t>Quasi-free neutrons outside the nucleus (number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dirty="0"/>
                  <a:t>(Almost) uniform background of electrons (the cell is electrically neutral)</a:t>
                </a:r>
                <a:endParaRPr lang="ru-RU" dirty="0"/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The elementary crystal cells (polyhedral) are replaced by independent spherical Wigner-Seitz cells. The quasi-neutrality of the cell is maintained by a homogeneous background of electrons.</a:t>
                </a:r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F9FF8D-EED1-CC84-CE67-0D0C17A5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79" y="2916718"/>
                <a:ext cx="7270025" cy="2883738"/>
              </a:xfrm>
              <a:prstGeom prst="rect">
                <a:avLst/>
              </a:prstGeom>
              <a:blipFill>
                <a:blip r:embed="rId3"/>
                <a:stretch>
                  <a:fillRect l="-671" t="-1055" r="-754" b="-2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44" y="6017780"/>
            <a:ext cx="5317857" cy="419672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28918D1-114D-4394-C531-9077025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14" y="116556"/>
            <a:ext cx="5915025" cy="638123"/>
          </a:xfrm>
        </p:spPr>
        <p:txBody>
          <a:bodyPr>
            <a:normAutofit/>
          </a:bodyPr>
          <a:lstStyle/>
          <a:p>
            <a:pPr algn="ctr"/>
            <a:r>
              <a:rPr lang="en-US" sz="2850" dirty="0"/>
              <a:t>Nuclear physical model: CLDM</a:t>
            </a:r>
            <a:endParaRPr lang="ru-RU" sz="28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C1EDB-4C4F-3FDA-C524-B55425BCAE47}"/>
              </a:ext>
            </a:extLst>
          </p:cNvPr>
          <p:cNvSpPr txBox="1"/>
          <p:nvPr/>
        </p:nvSpPr>
        <p:spPr>
          <a:xfrm>
            <a:off x="5762017" y="1497409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Wigner-Seitz cell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0291DF8-E98D-F653-58F3-B29AF8EACE13}"/>
              </a:ext>
            </a:extLst>
          </p:cNvPr>
          <p:cNvGrpSpPr/>
          <p:nvPr/>
        </p:nvGrpSpPr>
        <p:grpSpPr>
          <a:xfrm>
            <a:off x="2871377" y="1544241"/>
            <a:ext cx="2814047" cy="1350000"/>
            <a:chOff x="2304503" y="1218140"/>
            <a:chExt cx="3752060" cy="18000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A73CBF56-C34F-7B72-906B-42997BD10A57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31D38E55-595D-BE4E-B8DF-5FE36C82AF05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6A4DB3F1-A3D9-12A8-274F-5118344257F2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E5603A15-682C-89B3-52D1-E34F4D26A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3DEEAD-6DD8-500C-ADCC-4004E756FD11}"/>
                </a:ext>
              </a:extLst>
            </p:cNvPr>
            <p:cNvSpPr txBox="1"/>
            <p:nvPr/>
          </p:nvSpPr>
          <p:spPr>
            <a:xfrm>
              <a:off x="2304503" y="2183107"/>
              <a:ext cx="85322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Nucleus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\documentclass{article}&#10;\usepackage{amssymb,amsmath}&#10;\usepackage{bm}&#10;\pagestyle{empty}&#10;\begin{document}&#10;&#10;$$\epsilon=u\, \epsilon^\mathrm{bulk}(n_{ni},\, n_{pi})&#10;+(1-u)\,&#10;\epsilon^\mathrm{bulk}(n_{no},\, 0)&#10;+\frac{E_{s}}{V_{c}}&#10;+\frac{E_{C}}{V_{c}}&#10;+\epsilon_e(n_e).&#10;$$&#10;&#10;\end{document}" title="IguanaTex Bitmap Display">
            <a:extLst>
              <a:ext uri="{FF2B5EF4-FFF2-40B4-BE49-F238E27FC236}">
                <a16:creationId xmlns:a16="http://schemas.microsoft.com/office/drawing/2014/main" id="{3C315807-B8CB-A175-75E9-3AB01EEA0C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7" y="3382273"/>
            <a:ext cx="7087238" cy="556190"/>
          </a:xfrm>
          <a:prstGeom prst="rect">
            <a:avLst/>
          </a:prstGeom>
        </p:spPr>
      </p:pic>
      <p:pic>
        <p:nvPicPr>
          <p:cNvPr id="5" name="Рисунок 4" descr="\documentclass{article}&#10;\usepackage{amssymb,amsmath}&#10;\usepackage{bm}&#10;\pagestyle{empty}&#10;\begin{document}&#10;&#10;$$E_{s}(\nu_{s},r_{p})=&#10;4\pi r_p^2 (\sigma&#10;+\mu_n \nu_s)&#10;$$&#10;&#10;\end{document}" title="IguanaTex Bitmap Display">
            <a:extLst>
              <a:ext uri="{FF2B5EF4-FFF2-40B4-BE49-F238E27FC236}">
                <a16:creationId xmlns:a16="http://schemas.microsoft.com/office/drawing/2014/main" id="{D533A56F-721A-A7C9-210D-BB688B924C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2" y="5380976"/>
            <a:ext cx="3220800" cy="336000"/>
          </a:xfrm>
          <a:prstGeom prst="rect">
            <a:avLst/>
          </a:prstGeom>
        </p:spPr>
      </p:pic>
      <p:pic>
        <p:nvPicPr>
          <p:cNvPr id="9" name="Рисунок 8" descr="\documentclass{article}&#10;\usepackage{amssymb,amsmath}&#10;\usepackage{bm}&#10;\pagestyle{empty}&#10;\begin{document}&#10;&#10;$$E_s&#10;$$&#10;&#10;\end{document}" title="IguanaTex Bitmap Display">
            <a:extLst>
              <a:ext uri="{FF2B5EF4-FFF2-40B4-BE49-F238E27FC236}">
                <a16:creationId xmlns:a16="http://schemas.microsoft.com/office/drawing/2014/main" id="{11201755-1429-BE4B-7C6E-B269872E78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07" y="3989218"/>
            <a:ext cx="262095" cy="2118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0671" y="3910561"/>
            <a:ext cx="1421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Surface energy</a:t>
            </a: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4289996" y="4515107"/>
            <a:ext cx="0" cy="129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5420" y="4506962"/>
            <a:ext cx="2610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Including neutron adsorption</a:t>
            </a:r>
          </a:p>
        </p:txBody>
      </p:sp>
      <p:pic>
        <p:nvPicPr>
          <p:cNvPr id="7" name="Рисунок 6" descr="\documentclass{article}&#10;\usepackage{amssymb,amsmath}&#10;\usepackage{bm}&#10;\pagestyle{empty}&#10;\begin{document}&#10;&#10;$$E_{s}\left(x_i=\frac{n_{pi}}{n_{pi}+n_{ni}},r_{p}\right)=&#10;4\pi r_p^2 \sigma(x_i)$$&#10;&#10;\end{document}" title="IguanaTex Bitmap Display">
            <a:extLst>
              <a:ext uri="{FF2B5EF4-FFF2-40B4-BE49-F238E27FC236}">
                <a16:creationId xmlns:a16="http://schemas.microsoft.com/office/drawing/2014/main" id="{902A2617-5761-AC60-716D-B00CB437619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93046"/>
            <a:ext cx="4291200" cy="644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8554" y="4503789"/>
            <a:ext cx="2544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Without neutron adsorption</a:t>
            </a:r>
            <a:endParaRPr lang="ru-RU" sz="1600" dirty="0"/>
          </a:p>
          <a:p>
            <a:pPr algn="ctr"/>
            <a:r>
              <a:rPr lang="ru-RU" sz="1200" dirty="0"/>
              <a:t>(</a:t>
            </a:r>
            <a:r>
              <a:rPr lang="en-US" sz="1200" dirty="0"/>
              <a:t>applied within the talk for simplicity</a:t>
            </a:r>
            <a:r>
              <a:rPr lang="ru-RU" sz="1200" dirty="0"/>
              <a:t>)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011C06-A79D-4A49-9946-C8FB0552C60D}"/>
              </a:ext>
            </a:extLst>
          </p:cNvPr>
          <p:cNvSpPr txBox="1"/>
          <p:nvPr/>
        </p:nvSpPr>
        <p:spPr>
          <a:xfrm>
            <a:off x="5762017" y="1497409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Wigner-Seitz cell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29CC8A0-0E1D-4356-C12F-3E2F058763F2}"/>
              </a:ext>
            </a:extLst>
          </p:cNvPr>
          <p:cNvGrpSpPr/>
          <p:nvPr/>
        </p:nvGrpSpPr>
        <p:grpSpPr>
          <a:xfrm>
            <a:off x="2871377" y="1544241"/>
            <a:ext cx="2814047" cy="1350000"/>
            <a:chOff x="2304503" y="1218140"/>
            <a:chExt cx="3752060" cy="180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147BFE3-D42E-9DC2-1734-083FC7A8769D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37DD026-2FC8-2271-B708-08F772BB58D1}"/>
                </a:ext>
              </a:extLst>
            </p:cNvPr>
            <p:cNvSpPr/>
            <p:nvPr/>
          </p:nvSpPr>
          <p:spPr>
            <a:xfrm>
              <a:off x="4168921" y="1773125"/>
              <a:ext cx="720000" cy="72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15328FB4-A33A-E07B-99CD-11A78EDC6F15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D18CE8FA-C241-D3E0-6195-89AF5DAAB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39713"/>
              <a:ext cx="1115705" cy="93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8FA83-F9D3-85BE-C72C-C2C2F5B95791}"/>
                </a:ext>
              </a:extLst>
            </p:cNvPr>
            <p:cNvSpPr txBox="1"/>
            <p:nvPr/>
          </p:nvSpPr>
          <p:spPr>
            <a:xfrm>
              <a:off x="2304503" y="2183107"/>
              <a:ext cx="85322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Nucleus</a:t>
              </a:r>
            </a:p>
          </p:txBody>
        </p:sp>
      </p:grp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28918D1-114D-4394-C531-9077025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14" y="116556"/>
            <a:ext cx="5915025" cy="638123"/>
          </a:xfrm>
        </p:spPr>
        <p:txBody>
          <a:bodyPr>
            <a:normAutofit/>
          </a:bodyPr>
          <a:lstStyle/>
          <a:p>
            <a:pPr algn="ctr"/>
            <a:r>
              <a:rPr lang="en-US" sz="2850" dirty="0"/>
              <a:t>CLDM: surface energy</a:t>
            </a:r>
            <a:endParaRPr lang="ru-RU" sz="2850" dirty="0"/>
          </a:p>
        </p:txBody>
      </p:sp>
    </p:spTree>
    <p:extLst>
      <p:ext uri="{BB962C8B-B14F-4D97-AF65-F5344CB8AC3E}">
        <p14:creationId xmlns:p14="http://schemas.microsoft.com/office/powerpoint/2010/main" val="207869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1728201" y="150270"/>
            <a:ext cx="5687944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0" dirty="0">
                <a:latin typeface="+mj-lt"/>
                <a:ea typeface="+mj-ea"/>
                <a:cs typeface="+mj-cs"/>
              </a:rPr>
              <a:t>How to calculate shear modulus</a:t>
            </a:r>
            <a:r>
              <a:rPr lang="ru-RU" sz="2850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5F764C2-54E2-292B-756E-C8C4146A945E}"/>
              </a:ext>
            </a:extLst>
          </p:cNvPr>
          <p:cNvSpPr/>
          <p:nvPr/>
        </p:nvSpPr>
        <p:spPr>
          <a:xfrm>
            <a:off x="3587390" y="4145267"/>
            <a:ext cx="904673" cy="408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5" name="Рисунок 34" descr="\documentclass{article}&#10;\usepackage{amsmath}&#10;\pagestyle{empty}&#10;\begin{document}&#10;&#10;$$\delta e=\frac{3}{2} \mu \varepsilon^2$$&#10;&#10;&#10;\end{document}" title="IguanaTex Bitmap Display">
            <a:extLst>
              <a:ext uri="{FF2B5EF4-FFF2-40B4-BE49-F238E27FC236}">
                <a16:creationId xmlns:a16="http://schemas.microsoft.com/office/drawing/2014/main" id="{FB6492C9-97BC-CEB0-4752-B788B397FE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78" y="5774254"/>
            <a:ext cx="1302044" cy="602601"/>
          </a:xfrm>
          <a:prstGeom prst="rect">
            <a:avLst/>
          </a:prstGeom>
          <a:ln w="50800">
            <a:noFill/>
          </a:ln>
        </p:spPr>
      </p:pic>
      <p:pic>
        <p:nvPicPr>
          <p:cNvPr id="22" name="Рисунок 21" descr="\documentclass{article}&#10;\usepackage{amsmath}&#10;\pagestyle{empty}&#10;\begin{document}&#10;&#10;$$\delta e=-P u_{ii}+\frac{1}{2}u_{ij}u_{kl}\left[\delta_{ij} \delta_{kl} \left(-P+K-\frac{2}{3} \right)+\delta_{il} \delta_{jk}(P+\mu)+\mu \delta_{ik} \delta_{jl}   \right]$$&#10;&#10;&#10;\end{document}" title="IguanaTex Bitmap Display">
            <a:extLst>
              <a:ext uri="{FF2B5EF4-FFF2-40B4-BE49-F238E27FC236}">
                <a16:creationId xmlns:a16="http://schemas.microsoft.com/office/drawing/2014/main" id="{B06EA262-37CD-EBC0-139C-91E306919F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8" y="2121796"/>
            <a:ext cx="7422318" cy="575757"/>
          </a:xfrm>
          <a:prstGeom prst="rect">
            <a:avLst/>
          </a:prstGeom>
          <a:ln w="50800">
            <a:noFill/>
          </a:ln>
        </p:spPr>
      </p:pic>
      <p:pic>
        <p:nvPicPr>
          <p:cNvPr id="33" name="Рисунок 32" descr="\documentclass{article}&#10;\usepackage{amsmath}&#10;\pagestyle{empty}&#10;\begin{document}&#10;&#10;$$u_{xx}=u_{yy}=-\frac{\varepsilon}{2}+\frac{3\varepsilon^2}{8}$$&#10;$$u_{zz}=\varepsilon$$&#10;&#10;&#10;\end{document}" title="IguanaTex Bitmap Display">
            <a:extLst>
              <a:ext uri="{FF2B5EF4-FFF2-40B4-BE49-F238E27FC236}">
                <a16:creationId xmlns:a16="http://schemas.microsoft.com/office/drawing/2014/main" id="{6988272A-7571-95DF-98BF-F5A040A05E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33" y="3946991"/>
            <a:ext cx="2358040" cy="830557"/>
          </a:xfrm>
          <a:prstGeom prst="rect">
            <a:avLst/>
          </a:prstGeom>
          <a:ln w="50800">
            <a:noFill/>
          </a:ln>
        </p:spPr>
      </p:pic>
      <p:pic>
        <p:nvPicPr>
          <p:cNvPr id="31" name="Рисунок 30" descr="\documentclass{article}&#10;\usepackage{amsmath}&#10;\pagestyle{empty}&#10;\begin{document}&#10;&#10;$$x\rightarrow \frac{x}{\sqrt {1+\varepsilon}}$$&#10;$$y\rightarrow \frac{y}{\sqrt {1+\varepsilon}}$$&#10;$$z\rightarrow z(1+\varepsilon)$$&#10;&#10;&#10;\end{document}" title="IguanaTex Bitmap Display">
            <a:extLst>
              <a:ext uri="{FF2B5EF4-FFF2-40B4-BE49-F238E27FC236}">
                <a16:creationId xmlns:a16="http://schemas.microsoft.com/office/drawing/2014/main" id="{200BE3B1-9F57-EA8F-2557-1D64902F114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2" y="3523725"/>
            <a:ext cx="1283766" cy="1567217"/>
          </a:xfrm>
          <a:prstGeom prst="rect">
            <a:avLst/>
          </a:prstGeom>
          <a:ln w="5080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8E1DB-8E29-39BF-0247-DDEBC618CD6B}"/>
              </a:ext>
            </a:extLst>
          </p:cNvPr>
          <p:cNvSpPr txBox="1"/>
          <p:nvPr/>
        </p:nvSpPr>
        <p:spPr>
          <a:xfrm>
            <a:off x="4772036" y="5818643"/>
            <a:ext cx="30729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Allows to calculate shear modulus, if the energy change is known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C4D62-83D8-8EA3-417F-8AD347D826A6}"/>
              </a:ext>
            </a:extLst>
          </p:cNvPr>
          <p:cNvSpPr txBox="1"/>
          <p:nvPr/>
        </p:nvSpPr>
        <p:spPr>
          <a:xfrm>
            <a:off x="3189141" y="3093473"/>
            <a:ext cx="29066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Incompressible shear deformation </a:t>
            </a:r>
          </a:p>
          <a:p>
            <a:pPr algn="ctr"/>
            <a:r>
              <a:rPr lang="en-US" sz="1400" dirty="0"/>
              <a:t>(</a:t>
            </a:r>
            <a:r>
              <a:rPr lang="en-US" sz="1400" i="1" dirty="0"/>
              <a:t>P</a:t>
            </a:r>
            <a:r>
              <a:rPr lang="en-US" sz="1400" dirty="0"/>
              <a:t> and </a:t>
            </a:r>
            <a:r>
              <a:rPr lang="en-US" sz="1400" i="1" dirty="0"/>
              <a:t>K</a:t>
            </a:r>
            <a:r>
              <a:rPr lang="en-US" sz="1400" dirty="0"/>
              <a:t> are cancelled out)</a:t>
            </a:r>
            <a:endParaRPr lang="ru-RU" sz="1400" dirty="0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5810A043-535C-A928-98A4-DCA513AFFE2D}"/>
              </a:ext>
            </a:extLst>
          </p:cNvPr>
          <p:cNvSpPr/>
          <p:nvPr/>
        </p:nvSpPr>
        <p:spPr>
          <a:xfrm>
            <a:off x="575408" y="3608154"/>
            <a:ext cx="297955" cy="156721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7B9CC-B0C5-F091-A93C-26B433D9277B}"/>
              </a:ext>
            </a:extLst>
          </p:cNvPr>
          <p:cNvSpPr txBox="1"/>
          <p:nvPr/>
        </p:nvSpPr>
        <p:spPr>
          <a:xfrm>
            <a:off x="5031284" y="4780899"/>
            <a:ext cx="34231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Displacement gradients for shear deformation</a:t>
            </a:r>
            <a:endParaRPr lang="ru-RU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08337" y="696907"/>
            <a:ext cx="872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energy in nondeformed state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energy in deformed state (for given infinitesimal displacement gradient </a:t>
            </a:r>
            <a:r>
              <a:rPr lang="en-US" i="1" dirty="0" err="1"/>
              <a:t>u</a:t>
            </a:r>
            <a:r>
              <a:rPr lang="en-US" i="1" baseline="-25000" dirty="0" err="1"/>
              <a:t>ij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difference between these energies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Apply the relation which couples the energy change and the shear modulus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2921" y="5573741"/>
            <a:ext cx="1686758" cy="1021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292211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1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>
            <a:extLst>
              <a:ext uri="{FF2B5EF4-FFF2-40B4-BE49-F238E27FC236}">
                <a16:creationId xmlns:a16="http://schemas.microsoft.com/office/drawing/2014/main" id="{7D8B19A9-8B30-2793-591E-A3E0EDDBDF55}"/>
              </a:ext>
            </a:extLst>
          </p:cNvPr>
          <p:cNvSpPr/>
          <p:nvPr/>
        </p:nvSpPr>
        <p:spPr>
          <a:xfrm>
            <a:off x="5436634" y="1509753"/>
            <a:ext cx="1745833" cy="95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1DEC1E-1F37-C65F-A276-BB4BD05E43E4}"/>
                  </a:ext>
                </a:extLst>
              </p:cNvPr>
              <p:cNvSpPr txBox="1"/>
              <p:nvPr/>
            </p:nvSpPr>
            <p:spPr>
              <a:xfrm>
                <a:off x="5237794" y="2544709"/>
                <a:ext cx="2345243" cy="96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1DEC1E-1F37-C65F-A276-BB4BD05E4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794" y="2544709"/>
                <a:ext cx="2345243" cy="964238"/>
              </a:xfrm>
              <a:prstGeom prst="rect">
                <a:avLst/>
              </a:prstGeom>
              <a:blipFill>
                <a:blip r:embed="rId4"/>
                <a:stretch>
                  <a:fillRect t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ый прямоугольник 17">
            <a:extLst>
              <a:ext uri="{FF2B5EF4-FFF2-40B4-BE49-F238E27FC236}">
                <a16:creationId xmlns:a16="http://schemas.microsoft.com/office/drawing/2014/main" id="{1FB8B938-2136-41DF-23BB-EA90BEA01B59}"/>
              </a:ext>
            </a:extLst>
          </p:cNvPr>
          <p:cNvSpPr/>
          <p:nvPr/>
        </p:nvSpPr>
        <p:spPr>
          <a:xfrm>
            <a:off x="1116113" y="5393128"/>
            <a:ext cx="6911771" cy="12323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The idea is like in the ion sphere model</a:t>
            </a:r>
            <a:r>
              <a:rPr lang="ru-RU" sz="15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replace the true elementary cell of the crystal (polyhedron) with a simpler shape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230B8-46ED-2462-1B7F-741ED47C18EB}"/>
              </a:ext>
            </a:extLst>
          </p:cNvPr>
          <p:cNvSpPr txBox="1"/>
          <p:nvPr/>
        </p:nvSpPr>
        <p:spPr>
          <a:xfrm>
            <a:off x="2892789" y="1300587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C989AA2-5531-D163-D181-E411DFD54166}"/>
              </a:ext>
            </a:extLst>
          </p:cNvPr>
          <p:cNvGrpSpPr/>
          <p:nvPr/>
        </p:nvGrpSpPr>
        <p:grpSpPr>
          <a:xfrm>
            <a:off x="301073" y="1498166"/>
            <a:ext cx="2945969" cy="1350000"/>
            <a:chOff x="2050011" y="1218140"/>
            <a:chExt cx="3927959" cy="180000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5BE7CDC2-109D-9911-95CD-8A1BEEFC284D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334F46B8-8E71-D7BD-E91E-6218B6EB0DFE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238D7A58-6F05-3864-E4AA-AC15181EC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07737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3711DA-6574-B8C1-0B34-0F4EFD1CED1E}"/>
                </a:ext>
              </a:extLst>
            </p:cNvPr>
            <p:cNvSpPr txBox="1"/>
            <p:nvPr/>
          </p:nvSpPr>
          <p:spPr>
            <a:xfrm>
              <a:off x="2050011" y="2323267"/>
              <a:ext cx="149870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Point-like nucleus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816A90-BA5D-A382-0236-8695AE90609D}"/>
              </a:ext>
            </a:extLst>
          </p:cNvPr>
          <p:cNvSpPr txBox="1"/>
          <p:nvPr/>
        </p:nvSpPr>
        <p:spPr>
          <a:xfrm>
            <a:off x="7178964" y="1167502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BEB1E69-C56F-DEFB-E19E-4D8A39632109}"/>
              </a:ext>
            </a:extLst>
          </p:cNvPr>
          <p:cNvGrpSpPr/>
          <p:nvPr/>
        </p:nvGrpSpPr>
        <p:grpSpPr>
          <a:xfrm>
            <a:off x="4443159" y="1382597"/>
            <a:ext cx="3000587" cy="1186724"/>
            <a:chOff x="2055781" y="1348884"/>
            <a:chExt cx="4000782" cy="1582299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5B21F292-B8D1-88EB-34D7-4FBEB62A2017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9C90FA05-A2C6-3E2A-C9AE-F607892AA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3329" y="2207737"/>
              <a:ext cx="1412436" cy="392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87A69F-F7BB-B59A-4F66-905DB3DE52AB}"/>
                </a:ext>
              </a:extLst>
            </p:cNvPr>
            <p:cNvSpPr txBox="1"/>
            <p:nvPr/>
          </p:nvSpPr>
          <p:spPr>
            <a:xfrm>
              <a:off x="2055781" y="2600238"/>
              <a:ext cx="149870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Point-like nucleus</a:t>
              </a: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D5B3DF16-5A71-E552-E79E-A2E7A2DDAD35}"/>
              </a:ext>
            </a:extLst>
          </p:cNvPr>
          <p:cNvSpPr/>
          <p:nvPr/>
        </p:nvSpPr>
        <p:spPr>
          <a:xfrm>
            <a:off x="2119528" y="2162671"/>
            <a:ext cx="84081" cy="940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BE32A97-7589-9514-ED78-072B7CE24A0A}"/>
              </a:ext>
            </a:extLst>
          </p:cNvPr>
          <p:cNvSpPr/>
          <p:nvPr/>
        </p:nvSpPr>
        <p:spPr>
          <a:xfrm>
            <a:off x="6262388" y="1959157"/>
            <a:ext cx="84081" cy="940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27493D-D3A8-BC91-690A-23FA5FC0F26E}"/>
                  </a:ext>
                </a:extLst>
              </p:cNvPr>
              <p:cNvSpPr txBox="1"/>
              <p:nvPr/>
            </p:nvSpPr>
            <p:spPr>
              <a:xfrm>
                <a:off x="1343077" y="2950841"/>
                <a:ext cx="163698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27493D-D3A8-BC91-690A-23FA5FC0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77" y="2950841"/>
                <a:ext cx="1636983" cy="507831"/>
              </a:xfrm>
              <a:prstGeom prst="rect">
                <a:avLst/>
              </a:prstGeom>
              <a:blipFill rotWithShape="0">
                <a:blip r:embed="rId5"/>
                <a:stretch>
                  <a:fillRect t="-1205" r="-1115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58125" y="810531"/>
            <a:ext cx="175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Undeformed cell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9164" y="776403"/>
            <a:ext cx="15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Deformed cell</a:t>
            </a:r>
          </a:p>
        </p:txBody>
      </p:sp>
      <p:pic>
        <p:nvPicPr>
          <p:cNvPr id="25" name="Рисунок 24" descr="\documentclass{article}&#10;\usepackage{amsmath}&#10;\pagestyle{empty}&#10;\begin{document}&#10;&#10;$$E_C^{sp}=- \frac{9}{10}\frac{(Ze)^2}{r_c}$$&#10;&#10;&#10;\end{document}" title="IguanaTex Bitmap Display">
            <a:extLst>
              <a:ext uri="{FF2B5EF4-FFF2-40B4-BE49-F238E27FC236}">
                <a16:creationId xmlns:a16="http://schemas.microsoft.com/office/drawing/2014/main" id="{1DEF0496-812E-785D-2025-5466948AE5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5" y="3672224"/>
            <a:ext cx="1785492" cy="558027"/>
          </a:xfrm>
          <a:prstGeom prst="rect">
            <a:avLst/>
          </a:prstGeom>
        </p:spPr>
      </p:pic>
      <p:pic>
        <p:nvPicPr>
          <p:cNvPr id="27" name="Рисунок 26" descr="\documentclass{article}&#10;\usepackage{amsmath}&#10;\pagestyle{empty}&#10;\begin{document}&#10;&#10;$$E_C^{ellip}=- \frac{9}{10}\frac{(Ze)^2}{r_c}+\frac{9}{50}\frac{(Ze)^2}{r_c}\varepsilon^2$$&#10;&#10;&#10;\end{document}" title="IguanaTex Bitmap Display">
            <a:extLst>
              <a:ext uri="{FF2B5EF4-FFF2-40B4-BE49-F238E27FC236}">
                <a16:creationId xmlns:a16="http://schemas.microsoft.com/office/drawing/2014/main" id="{1A937F22-3FBE-1C1B-55EF-EDE16D90F98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2" y="3715989"/>
            <a:ext cx="3415763" cy="558027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309989" y="756468"/>
            <a:ext cx="0" cy="337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9183" y="4782407"/>
            <a:ext cx="758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Nuclei energy is not modified by deformation (point-like nuclei approximation)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179AF-D48D-3388-9EC3-D98F9DD48E2B}"/>
              </a:ext>
            </a:extLst>
          </p:cNvPr>
          <p:cNvSpPr txBox="1"/>
          <p:nvPr/>
        </p:nvSpPr>
        <p:spPr>
          <a:xfrm>
            <a:off x="1127387" y="45150"/>
            <a:ext cx="677640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50" dirty="0">
                <a:latin typeface="+mj-lt"/>
              </a:rPr>
              <a:t>Ion spheroid model: test for point-like nuclei</a:t>
            </a:r>
            <a:endParaRPr lang="ru-RU" sz="28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82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7">
            <a:extLst>
              <a:ext uri="{FF2B5EF4-FFF2-40B4-BE49-F238E27FC236}">
                <a16:creationId xmlns:a16="http://schemas.microsoft.com/office/drawing/2014/main" id="{D25ECD99-535E-DA2D-4758-7F5429162224}"/>
              </a:ext>
            </a:extLst>
          </p:cNvPr>
          <p:cNvSpPr/>
          <p:nvPr/>
        </p:nvSpPr>
        <p:spPr>
          <a:xfrm>
            <a:off x="1236416" y="6269920"/>
            <a:ext cx="6894254" cy="4720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The ion spheroid model describes the shear modulus with excellent accuracy (difference at the 4th digit!!!)</a:t>
            </a:r>
          </a:p>
        </p:txBody>
      </p:sp>
      <p:pic>
        <p:nvPicPr>
          <p:cNvPr id="12" name="Рисунок 11" descr="\documentclass{article}&#10;\usepackage{amsmath}&#10;\pagestyle{empty}&#10;\begin{document}&#10;&#10;$$\frac{E_C^{ellip}-E_C^{sp}}{V_c}= \frac{9}{50}\frac{(Ze)^2}{r_c V_c}\varepsilon^2=\delta e=\frac{3}{2} \mu \varepsilon^2$$&#10;&#10;&#10;\end{document}" title="IguanaTex Bitmap Display">
            <a:extLst>
              <a:ext uri="{FF2B5EF4-FFF2-40B4-BE49-F238E27FC236}">
                <a16:creationId xmlns:a16="http://schemas.microsoft.com/office/drawing/2014/main" id="{8E42042B-B325-6068-B014-B07371B7AD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13" y="4597025"/>
            <a:ext cx="4117580" cy="592308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 descr="\documentclass{article}&#10;\usepackage{amsmath}&#10;\pagestyle{empty}&#10;\begin{document}&#10;&#10;$$\mu= \frac{3}{25}\frac{(Ze)^2}{r_c V_c}=0.12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92F500A0-DD56-5656-D6E8-9DB2C74072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95" y="5435726"/>
            <a:ext cx="2732993" cy="558027"/>
          </a:xfrm>
          <a:prstGeom prst="rect">
            <a:avLst/>
          </a:prstGeom>
          <a:ln w="38100"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1179AF-D48D-3388-9EC3-D98F9DD48E2B}"/>
              </a:ext>
            </a:extLst>
          </p:cNvPr>
          <p:cNvSpPr txBox="1"/>
          <p:nvPr/>
        </p:nvSpPr>
        <p:spPr>
          <a:xfrm>
            <a:off x="1127387" y="45150"/>
            <a:ext cx="677640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50" dirty="0">
                <a:latin typeface="+mj-lt"/>
              </a:rPr>
              <a:t>Ion spheroid model: test for point-like nuclei</a:t>
            </a:r>
            <a:endParaRPr lang="ru-RU" sz="285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6230B8-46ED-2462-1B7F-741ED47C18EB}"/>
              </a:ext>
            </a:extLst>
          </p:cNvPr>
          <p:cNvSpPr txBox="1"/>
          <p:nvPr/>
        </p:nvSpPr>
        <p:spPr>
          <a:xfrm>
            <a:off x="2892789" y="1300587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C989AA2-5531-D163-D181-E411DFD54166}"/>
              </a:ext>
            </a:extLst>
          </p:cNvPr>
          <p:cNvGrpSpPr/>
          <p:nvPr/>
        </p:nvGrpSpPr>
        <p:grpSpPr>
          <a:xfrm>
            <a:off x="301073" y="1498166"/>
            <a:ext cx="2945969" cy="1350000"/>
            <a:chOff x="2050011" y="1218140"/>
            <a:chExt cx="3927959" cy="18000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5BE7CDC2-109D-9911-95CD-8A1BEEFC284D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334F46B8-8E71-D7BD-E91E-6218B6EB0DFE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238D7A58-6F05-3864-E4AA-AC15181EC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07737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3711DA-6574-B8C1-0B34-0F4EFD1CED1E}"/>
                </a:ext>
              </a:extLst>
            </p:cNvPr>
            <p:cNvSpPr txBox="1"/>
            <p:nvPr/>
          </p:nvSpPr>
          <p:spPr>
            <a:xfrm>
              <a:off x="2050011" y="2323267"/>
              <a:ext cx="149870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Point-like nucleus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D5B3DF16-5A71-E552-E79E-A2E7A2DDAD35}"/>
              </a:ext>
            </a:extLst>
          </p:cNvPr>
          <p:cNvSpPr/>
          <p:nvPr/>
        </p:nvSpPr>
        <p:spPr>
          <a:xfrm>
            <a:off x="2119528" y="2162671"/>
            <a:ext cx="84081" cy="940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127493D-D3A8-BC91-690A-23FA5FC0F26E}"/>
                  </a:ext>
                </a:extLst>
              </p:cNvPr>
              <p:cNvSpPr txBox="1"/>
              <p:nvPr/>
            </p:nvSpPr>
            <p:spPr>
              <a:xfrm>
                <a:off x="1343077" y="2950841"/>
                <a:ext cx="163698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27493D-D3A8-BC91-690A-23FA5FC0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77" y="2950841"/>
                <a:ext cx="1636983" cy="507831"/>
              </a:xfrm>
              <a:prstGeom prst="rect">
                <a:avLst/>
              </a:prstGeom>
              <a:blipFill rotWithShape="0">
                <a:blip r:embed="rId10"/>
                <a:stretch>
                  <a:fillRect t="-1205" r="-1115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 descr="\documentclass{article}&#10;\usepackage{amsmath}&#10;\pagestyle{empty}&#10;\begin{document}&#10;&#10;$$E_C^{sp}=- \frac{9}{10}\frac{(Ze)^2}{r_c}$$&#10;&#10;&#10;\end{document}" title="IguanaTex Bitmap Display">
            <a:extLst>
              <a:ext uri="{FF2B5EF4-FFF2-40B4-BE49-F238E27FC236}">
                <a16:creationId xmlns:a16="http://schemas.microsoft.com/office/drawing/2014/main" id="{1DEF0496-812E-785D-2025-5466948AE5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25" y="3672224"/>
            <a:ext cx="1785492" cy="55802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58125" y="810531"/>
            <a:ext cx="175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Undeformed cell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09989" y="756468"/>
            <a:ext cx="0" cy="3375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59" y="5429174"/>
            <a:ext cx="2590348" cy="54839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284259" y="4628610"/>
            <a:ext cx="2523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Reminder: accurate result</a:t>
            </a:r>
          </a:p>
          <a:p>
            <a:pPr algn="ctr"/>
            <a:r>
              <a:rPr lang="en-US" sz="1600" dirty="0"/>
              <a:t> </a:t>
            </a:r>
            <a:r>
              <a:rPr lang="fi-FI" sz="1200" dirty="0"/>
              <a:t>(Baiko D. A., 2011, MNRAS, 416, 22)</a:t>
            </a:r>
            <a:r>
              <a:rPr lang="en-US" sz="1600" dirty="0"/>
              <a:t>: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5859262" y="4637945"/>
            <a:ext cx="8878" cy="1355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id="{89F9B760-9AD3-9152-4AA8-F39FB36ABDB2}"/>
              </a:ext>
            </a:extLst>
          </p:cNvPr>
          <p:cNvSpPr/>
          <p:nvPr/>
        </p:nvSpPr>
        <p:spPr>
          <a:xfrm>
            <a:off x="5436634" y="1509753"/>
            <a:ext cx="1745833" cy="95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78ABA6-9E61-0AB7-8ACA-1046CF82203E}"/>
                  </a:ext>
                </a:extLst>
              </p:cNvPr>
              <p:cNvSpPr txBox="1"/>
              <p:nvPr/>
            </p:nvSpPr>
            <p:spPr>
              <a:xfrm>
                <a:off x="5237794" y="2544709"/>
                <a:ext cx="2345243" cy="96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78ABA6-9E61-0AB7-8ACA-1046CF822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794" y="2544709"/>
                <a:ext cx="2345243" cy="964238"/>
              </a:xfrm>
              <a:prstGeom prst="rect">
                <a:avLst/>
              </a:prstGeom>
              <a:blipFill>
                <a:blip r:embed="rId13"/>
                <a:stretch>
                  <a:fillRect t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63AF65-0C8F-CC6A-BD39-4461A0CD6B5A}"/>
              </a:ext>
            </a:extLst>
          </p:cNvPr>
          <p:cNvSpPr txBox="1"/>
          <p:nvPr/>
        </p:nvSpPr>
        <p:spPr>
          <a:xfrm>
            <a:off x="7178964" y="1167502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16EE0B9-AE8A-1D6C-1E27-8A1C1CB37568}"/>
              </a:ext>
            </a:extLst>
          </p:cNvPr>
          <p:cNvGrpSpPr/>
          <p:nvPr/>
        </p:nvGrpSpPr>
        <p:grpSpPr>
          <a:xfrm>
            <a:off x="4443159" y="1382597"/>
            <a:ext cx="3000587" cy="1186724"/>
            <a:chOff x="2055781" y="1348884"/>
            <a:chExt cx="4000782" cy="1582299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7FF49729-73A1-957D-B54F-CC9FA8F119E4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E4E00F83-2C72-C7F7-42C3-691B3B528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3329" y="2207737"/>
              <a:ext cx="1412436" cy="392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77133F-7F12-E2C1-2359-A4BDCA984052}"/>
                </a:ext>
              </a:extLst>
            </p:cNvPr>
            <p:cNvSpPr txBox="1"/>
            <p:nvPr/>
          </p:nvSpPr>
          <p:spPr>
            <a:xfrm>
              <a:off x="2055781" y="2600238"/>
              <a:ext cx="149870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Point-like nucleus</a:t>
              </a:r>
            </a:p>
          </p:txBody>
        </p:sp>
      </p:grpSp>
      <p:sp>
        <p:nvSpPr>
          <p:cNvPr id="10" name="Овал 9">
            <a:extLst>
              <a:ext uri="{FF2B5EF4-FFF2-40B4-BE49-F238E27FC236}">
                <a16:creationId xmlns:a16="http://schemas.microsoft.com/office/drawing/2014/main" id="{B86CC206-D9E5-C163-2BF1-9D181E1613BC}"/>
              </a:ext>
            </a:extLst>
          </p:cNvPr>
          <p:cNvSpPr/>
          <p:nvPr/>
        </p:nvSpPr>
        <p:spPr>
          <a:xfrm>
            <a:off x="6262388" y="1959157"/>
            <a:ext cx="84081" cy="940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25C41-6E7B-0F95-9568-1B2454AB45FC}"/>
              </a:ext>
            </a:extLst>
          </p:cNvPr>
          <p:cNvSpPr txBox="1"/>
          <p:nvPr/>
        </p:nvSpPr>
        <p:spPr>
          <a:xfrm>
            <a:off x="5589164" y="776403"/>
            <a:ext cx="15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Deformed cell</a:t>
            </a:r>
          </a:p>
        </p:txBody>
      </p:sp>
      <p:pic>
        <p:nvPicPr>
          <p:cNvPr id="13" name="Рисунок 12" descr="\documentclass{article}&#10;\usepackage{amsmath}&#10;\pagestyle{empty}&#10;\begin{document}&#10;&#10;$$E_C^{ellip}=- \frac{9}{10}\frac{(Ze)^2}{r_c}+\frac{9}{50}\frac{(Ze)^2}{r_c}\varepsilon^2$$&#10;&#10;&#10;\end{document}" title="IguanaTex Bitmap Display">
            <a:extLst>
              <a:ext uri="{FF2B5EF4-FFF2-40B4-BE49-F238E27FC236}">
                <a16:creationId xmlns:a16="http://schemas.microsoft.com/office/drawing/2014/main" id="{60B7D603-1D7A-00EE-168F-B9D2F1A015D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2" y="3715989"/>
            <a:ext cx="3415763" cy="5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4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9463C0E-8260-43F6-9354-357FA3839307}"/>
              </a:ext>
            </a:extLst>
          </p:cNvPr>
          <p:cNvGrpSpPr/>
          <p:nvPr/>
        </p:nvGrpSpPr>
        <p:grpSpPr>
          <a:xfrm>
            <a:off x="4470829" y="1792288"/>
            <a:ext cx="2687075" cy="1084022"/>
            <a:chOff x="4510356" y="5072050"/>
            <a:chExt cx="3582767" cy="1445363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B562851-4DD5-4570-8039-B817A946A4CC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F5F49A2F-BB09-4BF7-8BD5-F43FBF9F3A33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9D5A76AF-45FF-4953-B304-5A315E0AB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65" y="5910537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ADA60D-3860-4E20-8FC9-2A97312398A2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2B021416-D88C-F0DB-3DA7-9BB8FBDD11BA}"/>
              </a:ext>
            </a:extLst>
          </p:cNvPr>
          <p:cNvSpPr/>
          <p:nvPr/>
        </p:nvSpPr>
        <p:spPr>
          <a:xfrm>
            <a:off x="5791428" y="2138076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378C5-8EDD-2C3E-3942-0535C37B93A2}"/>
              </a:ext>
            </a:extLst>
          </p:cNvPr>
          <p:cNvSpPr txBox="1"/>
          <p:nvPr/>
        </p:nvSpPr>
        <p:spPr>
          <a:xfrm>
            <a:off x="3798310" y="1398246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E8154B-C4D0-3A61-4E8F-EE55811EA644}"/>
              </a:ext>
            </a:extLst>
          </p:cNvPr>
          <p:cNvGrpSpPr/>
          <p:nvPr/>
        </p:nvGrpSpPr>
        <p:grpSpPr>
          <a:xfrm>
            <a:off x="1206594" y="1595825"/>
            <a:ext cx="2945969" cy="1350000"/>
            <a:chOff x="2050011" y="1218140"/>
            <a:chExt cx="3927959" cy="180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92695A7-314C-4F82-8C38-ABA91A5800E3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69E73C8-F019-F422-C0AA-9DA328BAF718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86EABF4-C1E3-2822-DF72-DB87C3408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4802" y="2288621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557AA-5F66-91BD-EBAD-DC2D4119E384}"/>
                </a:ext>
              </a:extLst>
            </p:cNvPr>
            <p:cNvSpPr txBox="1"/>
            <p:nvPr/>
          </p:nvSpPr>
          <p:spPr>
            <a:xfrm>
              <a:off x="2050011" y="2323267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74A32-3726-CEDB-CA88-236618A1031B}"/>
                  </a:ext>
                </a:extLst>
              </p:cNvPr>
              <p:cNvSpPr txBox="1"/>
              <p:nvPr/>
            </p:nvSpPr>
            <p:spPr>
              <a:xfrm>
                <a:off x="2248598" y="3048499"/>
                <a:ext cx="163698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sphere with radius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74A32-3726-CEDB-CA88-236618A10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130" y="2921666"/>
                <a:ext cx="2182644" cy="1200329"/>
              </a:xfrm>
              <a:prstGeom prst="rect">
                <a:avLst/>
              </a:prstGeom>
              <a:blipFill>
                <a:blip r:embed="rId2"/>
                <a:stretch>
                  <a:fillRect t="-2538" r="-8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6344B11B-075B-C4BE-EF2D-49769375E415}"/>
              </a:ext>
            </a:extLst>
          </p:cNvPr>
          <p:cNvSpPr/>
          <p:nvPr/>
        </p:nvSpPr>
        <p:spPr>
          <a:xfrm>
            <a:off x="2814503" y="2026191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/>
              <p:nvPr/>
            </p:nvSpPr>
            <p:spPr>
              <a:xfrm>
                <a:off x="4879821" y="3021222"/>
                <a:ext cx="2345243" cy="96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21" y="3021222"/>
                <a:ext cx="2345243" cy="964238"/>
              </a:xfrm>
              <a:prstGeom prst="rect">
                <a:avLst/>
              </a:prstGeom>
              <a:blipFill>
                <a:blip r:embed="rId3"/>
                <a:stretch>
                  <a:fillRect t="-1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F2E673-5FC3-15F4-946C-5BC77FBEDD5E}"/>
              </a:ext>
            </a:extLst>
          </p:cNvPr>
          <p:cNvSpPr txBox="1"/>
          <p:nvPr/>
        </p:nvSpPr>
        <p:spPr>
          <a:xfrm>
            <a:off x="6890320" y="1540153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2BBFF3-6772-4E0C-18F4-0241FE0BC3B6}"/>
              </a:ext>
            </a:extLst>
          </p:cNvPr>
          <p:cNvSpPr txBox="1"/>
          <p:nvPr/>
        </p:nvSpPr>
        <p:spPr>
          <a:xfrm>
            <a:off x="2098206" y="4266275"/>
            <a:ext cx="4947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+mj-lt"/>
              </a:rPr>
              <a:t>We have checked the finite size effect in framework of the ion spheroid model.</a:t>
            </a:r>
            <a:endParaRPr lang="ru-RU" sz="21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179AF-D48D-3388-9EC3-D98F9DD48E2B}"/>
              </a:ext>
            </a:extLst>
          </p:cNvPr>
          <p:cNvSpPr txBox="1"/>
          <p:nvPr/>
        </p:nvSpPr>
        <p:spPr>
          <a:xfrm>
            <a:off x="1127387" y="45150"/>
            <a:ext cx="677640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50" dirty="0">
                <a:latin typeface="+mj-lt"/>
              </a:rPr>
              <a:t>Ion spheroid model: finite nuclei</a:t>
            </a:r>
            <a:endParaRPr lang="ru-RU" sz="28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42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9463C0E-8260-43F6-9354-357FA3839307}"/>
              </a:ext>
            </a:extLst>
          </p:cNvPr>
          <p:cNvGrpSpPr/>
          <p:nvPr/>
        </p:nvGrpSpPr>
        <p:grpSpPr>
          <a:xfrm>
            <a:off x="4518178" y="1381593"/>
            <a:ext cx="2687075" cy="1084022"/>
            <a:chOff x="4510356" y="5072050"/>
            <a:chExt cx="3582767" cy="1445363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B562851-4DD5-4570-8039-B817A946A4CC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F5F49A2F-BB09-4BF7-8BD5-F43FBF9F3A33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9D5A76AF-45FF-4953-B304-5A315E0AB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0065" y="5910537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ADA60D-3860-4E20-8FC9-2A97312398A2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2B021416-D88C-F0DB-3DA7-9BB8FBDD11BA}"/>
              </a:ext>
            </a:extLst>
          </p:cNvPr>
          <p:cNvSpPr/>
          <p:nvPr/>
        </p:nvSpPr>
        <p:spPr>
          <a:xfrm>
            <a:off x="5838777" y="1727381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378C5-8EDD-2C3E-3942-0535C37B93A2}"/>
              </a:ext>
            </a:extLst>
          </p:cNvPr>
          <p:cNvSpPr txBox="1"/>
          <p:nvPr/>
        </p:nvSpPr>
        <p:spPr>
          <a:xfrm>
            <a:off x="3845659" y="987551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E8154B-C4D0-3A61-4E8F-EE55811EA644}"/>
              </a:ext>
            </a:extLst>
          </p:cNvPr>
          <p:cNvGrpSpPr/>
          <p:nvPr/>
        </p:nvGrpSpPr>
        <p:grpSpPr>
          <a:xfrm>
            <a:off x="1253943" y="1185130"/>
            <a:ext cx="2945969" cy="1350000"/>
            <a:chOff x="2050011" y="1218140"/>
            <a:chExt cx="3927959" cy="180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92695A7-314C-4F82-8C38-ABA91A5800E3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69E73C8-F019-F422-C0AA-9DA328BAF718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86EABF4-C1E3-2822-DF72-DB87C3408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4802" y="2288621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557AA-5F66-91BD-EBAD-DC2D4119E384}"/>
                </a:ext>
              </a:extLst>
            </p:cNvPr>
            <p:cNvSpPr txBox="1"/>
            <p:nvPr/>
          </p:nvSpPr>
          <p:spPr>
            <a:xfrm>
              <a:off x="2050011" y="2323267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74A32-3726-CEDB-CA88-236618A1031B}"/>
                  </a:ext>
                </a:extLst>
              </p:cNvPr>
              <p:cNvSpPr txBox="1"/>
              <p:nvPr/>
            </p:nvSpPr>
            <p:spPr>
              <a:xfrm>
                <a:off x="2295947" y="2637804"/>
                <a:ext cx="163698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sphere with radius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474A32-3726-CEDB-CA88-236618A10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947" y="2637804"/>
                <a:ext cx="1636983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1325" r="-1119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6344B11B-075B-C4BE-EF2D-49769375E415}"/>
              </a:ext>
            </a:extLst>
          </p:cNvPr>
          <p:cNvSpPr/>
          <p:nvPr/>
        </p:nvSpPr>
        <p:spPr>
          <a:xfrm>
            <a:off x="2861852" y="1615496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/>
              <p:nvPr/>
            </p:nvSpPr>
            <p:spPr>
              <a:xfrm>
                <a:off x="4927170" y="2610527"/>
                <a:ext cx="2345243" cy="964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70" y="2610527"/>
                <a:ext cx="2345243" cy="964238"/>
              </a:xfrm>
              <a:prstGeom prst="rect">
                <a:avLst/>
              </a:prstGeom>
              <a:blipFill>
                <a:blip r:embed="rId6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 descr="\documentclass{article}&#10;\usepackage{amsmath}&#10;\pagestyle{empty}&#10;\begin{document}&#10;&#10;$$E_C^{sp}=- \frac{9}{10}\frac{(Ze)^2}{r_c}+\frac{3}{5}\frac{(Ze)^2}{R}+\frac{3}{5}\frac{(Ze)^2}{r_c^3}R^2$$&#10;&#10;&#10;\end{document}" title="IguanaTex Bitmap Display">
            <a:extLst>
              <a:ext uri="{FF2B5EF4-FFF2-40B4-BE49-F238E27FC236}">
                <a16:creationId xmlns:a16="http://schemas.microsoft.com/office/drawing/2014/main" id="{7FCB4356-A7F4-64A6-3A32-9068751B81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541" y="3698475"/>
            <a:ext cx="4283274" cy="580881"/>
          </a:xfrm>
          <a:prstGeom prst="rect">
            <a:avLst/>
          </a:prstGeom>
        </p:spPr>
      </p:pic>
      <p:pic>
        <p:nvPicPr>
          <p:cNvPr id="15" name="Рисунок 14" descr="\documentclass{article}&#10;\usepackage{amsmath}&#10;\pagestyle{empty}&#10;\begin{document}&#10;&#10;$$E_C^{ellip}=- \frac{9}{10}\frac{(Ze)^2}{r_c}\left(1-\frac{1}{5}\varepsilon^2 \right)+\frac{3}{5}\frac{(Ze)^2}{R}+\frac{3}{5}\frac{(Ze)^2}{r_c^3}R^2$$&#10;&#10;&#10;\end{document}" title="IguanaTex Bitmap Display">
            <a:extLst>
              <a:ext uri="{FF2B5EF4-FFF2-40B4-BE49-F238E27FC236}">
                <a16:creationId xmlns:a16="http://schemas.microsoft.com/office/drawing/2014/main" id="{ABE0D6FA-06B7-586A-3324-A9BE45E9FA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27" y="4423826"/>
            <a:ext cx="5660244" cy="5846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8A6F743-E9A7-81D9-A424-0F0F3EA00CE3}"/>
              </a:ext>
            </a:extLst>
          </p:cNvPr>
          <p:cNvSpPr txBox="1"/>
          <p:nvPr/>
        </p:nvSpPr>
        <p:spPr>
          <a:xfrm>
            <a:off x="1221306" y="5361253"/>
            <a:ext cx="2500932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energy difference does not change</a:t>
            </a:r>
            <a:endParaRPr lang="ru-RU" dirty="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704EBEBA-DDE0-7D5F-E66A-F80DCE342067}"/>
              </a:ext>
            </a:extLst>
          </p:cNvPr>
          <p:cNvSpPr/>
          <p:nvPr/>
        </p:nvSpPr>
        <p:spPr>
          <a:xfrm>
            <a:off x="3927251" y="5451692"/>
            <a:ext cx="904673" cy="408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7" name="Рисунок 16" descr="\documentclass{article}&#10;\usepackage{amsmath}&#10;\pagestyle{empty}&#10;\begin{document}&#10;&#10;$$\mu= \frac{3}{25}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DE66D001-AF2D-320B-4C08-5C3D6963A4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45" y="5376960"/>
            <a:ext cx="1358704" cy="558913"/>
          </a:xfrm>
          <a:prstGeom prst="rect">
            <a:avLst/>
          </a:prstGeom>
          <a:ln w="38100"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97241FC-6449-6B52-AE74-09AE0590C592}"/>
              </a:ext>
            </a:extLst>
          </p:cNvPr>
          <p:cNvSpPr txBox="1"/>
          <p:nvPr/>
        </p:nvSpPr>
        <p:spPr>
          <a:xfrm>
            <a:off x="6937669" y="1129458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3B366CA-B101-D42B-B53C-E6EDF12A1E4A}"/>
              </a:ext>
            </a:extLst>
          </p:cNvPr>
          <p:cNvSpPr txBox="1">
            <a:spLocks/>
          </p:cNvSpPr>
          <p:nvPr/>
        </p:nvSpPr>
        <p:spPr>
          <a:xfrm>
            <a:off x="1206594" y="124098"/>
            <a:ext cx="6677255" cy="5439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effect. Spherical nuclei</a:t>
            </a:r>
            <a:endParaRPr lang="ru-RU" sz="28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15FFA5-B096-80CF-4617-0CE736B4B065}"/>
              </a:ext>
            </a:extLst>
          </p:cNvPr>
          <p:cNvSpPr txBox="1"/>
          <p:nvPr/>
        </p:nvSpPr>
        <p:spPr>
          <a:xfrm>
            <a:off x="6937669" y="5415860"/>
            <a:ext cx="17920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Exactly the same as for</a:t>
            </a:r>
          </a:p>
          <a:p>
            <a:pPr algn="ctr"/>
            <a:r>
              <a:rPr lang="en-US" sz="1350" b="1" i="1" dirty="0"/>
              <a:t>for point-like nuclei!</a:t>
            </a:r>
            <a:r>
              <a:rPr lang="en-US" sz="1350" dirty="0"/>
              <a:t> </a:t>
            </a:r>
            <a:endParaRPr lang="ru-RU" sz="13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6937" y="5250129"/>
            <a:ext cx="1570142" cy="812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418273" y="6193269"/>
            <a:ext cx="8199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This result can be predicted: interaction energy of spherically symmetric charge distributions is the same as for point like charges</a:t>
            </a:r>
          </a:p>
          <a:p>
            <a:pPr algn="ctr"/>
            <a:r>
              <a:rPr lang="en-US" sz="1600" dirty="0"/>
              <a:t>But sorry, it is not the end of the story</a:t>
            </a:r>
          </a:p>
        </p:txBody>
      </p:sp>
    </p:spTree>
    <p:extLst>
      <p:ext uri="{BB962C8B-B14F-4D97-AF65-F5344CB8AC3E}">
        <p14:creationId xmlns:p14="http://schemas.microsoft.com/office/powerpoint/2010/main" val="336097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9463C0E-8260-43F6-9354-357FA3839307}"/>
              </a:ext>
            </a:extLst>
          </p:cNvPr>
          <p:cNvGrpSpPr/>
          <p:nvPr/>
        </p:nvGrpSpPr>
        <p:grpSpPr>
          <a:xfrm>
            <a:off x="4384860" y="1315550"/>
            <a:ext cx="2687075" cy="1084022"/>
            <a:chOff x="4510356" y="5072050"/>
            <a:chExt cx="3582767" cy="1445363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B562851-4DD5-4570-8039-B817A946A4CC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F5F49A2F-BB09-4BF7-8BD5-F43FBF9F3A33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9D5A76AF-45FF-4953-B304-5A315E0AB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710" y="5972730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ADA60D-3860-4E20-8FC9-2A97312398A2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A378C5-8EDD-2C3E-3942-0535C37B93A2}"/>
              </a:ext>
            </a:extLst>
          </p:cNvPr>
          <p:cNvSpPr txBox="1"/>
          <p:nvPr/>
        </p:nvSpPr>
        <p:spPr>
          <a:xfrm>
            <a:off x="3712341" y="921508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E8154B-C4D0-3A61-4E8F-EE55811EA644}"/>
              </a:ext>
            </a:extLst>
          </p:cNvPr>
          <p:cNvGrpSpPr/>
          <p:nvPr/>
        </p:nvGrpSpPr>
        <p:grpSpPr>
          <a:xfrm>
            <a:off x="1120625" y="1119087"/>
            <a:ext cx="2945969" cy="1350000"/>
            <a:chOff x="2050011" y="1218140"/>
            <a:chExt cx="3927959" cy="180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92695A7-314C-4F82-8C38-ABA91A5800E3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69E73C8-F019-F422-C0AA-9DA328BAF718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86EABF4-C1E3-2822-DF72-DB87C3408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4802" y="2288621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557AA-5F66-91BD-EBAD-DC2D4119E384}"/>
                </a:ext>
              </a:extLst>
            </p:cNvPr>
            <p:cNvSpPr txBox="1"/>
            <p:nvPr/>
          </p:nvSpPr>
          <p:spPr>
            <a:xfrm>
              <a:off x="2050011" y="2323267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74A32-3726-CEDB-CA88-236618A1031B}"/>
                  </a:ext>
                </a:extLst>
              </p:cNvPr>
              <p:cNvSpPr txBox="1"/>
              <p:nvPr/>
            </p:nvSpPr>
            <p:spPr>
              <a:xfrm>
                <a:off x="2162629" y="2571761"/>
                <a:ext cx="163698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sphere with radius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474A32-3726-CEDB-CA88-236618A10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29" y="2571761"/>
                <a:ext cx="1636983" cy="923330"/>
              </a:xfrm>
              <a:prstGeom prst="rect">
                <a:avLst/>
              </a:prstGeom>
              <a:blipFill rotWithShape="0">
                <a:blip r:embed="rId2"/>
                <a:stretch>
                  <a:fillRect t="-1325" r="-1119" b="-6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6344B11B-075B-C4BE-EF2D-49769375E415}"/>
              </a:ext>
            </a:extLst>
          </p:cNvPr>
          <p:cNvSpPr/>
          <p:nvPr/>
        </p:nvSpPr>
        <p:spPr>
          <a:xfrm>
            <a:off x="2728534" y="1549453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/>
              <p:nvPr/>
            </p:nvSpPr>
            <p:spPr>
              <a:xfrm>
                <a:off x="4614562" y="2455095"/>
                <a:ext cx="2703823" cy="144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spheroid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62" y="2455095"/>
                <a:ext cx="2703823" cy="1446678"/>
              </a:xfrm>
              <a:prstGeom prst="rect">
                <a:avLst/>
              </a:prstGeom>
              <a:blipFill>
                <a:blip r:embed="rId3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5">
            <a:extLst>
              <a:ext uri="{FF2B5EF4-FFF2-40B4-BE49-F238E27FC236}">
                <a16:creationId xmlns:a16="http://schemas.microsoft.com/office/drawing/2014/main" id="{F387793F-0C06-2DB7-339B-41E12C9C8947}"/>
              </a:ext>
            </a:extLst>
          </p:cNvPr>
          <p:cNvSpPr/>
          <p:nvPr/>
        </p:nvSpPr>
        <p:spPr>
          <a:xfrm>
            <a:off x="1469266" y="4527525"/>
            <a:ext cx="6205469" cy="17091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5116-F6D7-6BF4-6230-401F8FDD1764}"/>
              </a:ext>
            </a:extLst>
          </p:cNvPr>
          <p:cNvSpPr txBox="1"/>
          <p:nvPr/>
        </p:nvSpPr>
        <p:spPr>
          <a:xfrm>
            <a:off x="1560359" y="4569514"/>
            <a:ext cx="6023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the crystal is deformed, the potential created by the surrounding nuclei in the vicinity of the </a:t>
            </a:r>
            <a:r>
              <a:rPr lang="en-US"/>
              <a:t>lattice site </a:t>
            </a:r>
            <a:r>
              <a:rPr lang="en-US" dirty="0"/>
              <a:t>is not spherically symmetric. </a:t>
            </a:r>
          </a:p>
          <a:p>
            <a:pPr algn="ctr"/>
            <a:r>
              <a:rPr lang="en-US" dirty="0"/>
              <a:t>It can lead to deformation of the nuclei. </a:t>
            </a:r>
          </a:p>
          <a:p>
            <a:pPr algn="ctr"/>
            <a:r>
              <a:rPr lang="en-US" dirty="0"/>
              <a:t>Here this effect is investigated in the ion ellipsoid model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ECE8C40-9CB4-69CC-7A3A-D2189860D867}"/>
              </a:ext>
            </a:extLst>
          </p:cNvPr>
          <p:cNvSpPr/>
          <p:nvPr/>
        </p:nvSpPr>
        <p:spPr>
          <a:xfrm>
            <a:off x="5531490" y="1716548"/>
            <a:ext cx="884492" cy="3911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977A3-7A14-7D5A-D68E-EBDFC202D7D4}"/>
              </a:ext>
            </a:extLst>
          </p:cNvPr>
          <p:cNvSpPr txBox="1"/>
          <p:nvPr/>
        </p:nvSpPr>
        <p:spPr>
          <a:xfrm>
            <a:off x="6804351" y="1063415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2A14400-74F8-D33D-3DFB-D2F7244A2BC0}"/>
              </a:ext>
            </a:extLst>
          </p:cNvPr>
          <p:cNvSpPr txBox="1">
            <a:spLocks/>
          </p:cNvSpPr>
          <p:nvPr/>
        </p:nvSpPr>
        <p:spPr>
          <a:xfrm>
            <a:off x="1206594" y="133871"/>
            <a:ext cx="6837053" cy="543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  <a:endParaRPr lang="ru-RU" sz="2850" dirty="0"/>
          </a:p>
        </p:txBody>
      </p:sp>
    </p:spTree>
    <p:extLst>
      <p:ext uri="{BB962C8B-B14F-4D97-AF65-F5344CB8AC3E}">
        <p14:creationId xmlns:p14="http://schemas.microsoft.com/office/powerpoint/2010/main" val="419854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157A6FC-93DF-FC28-A995-CD7015984115}"/>
              </a:ext>
            </a:extLst>
          </p:cNvPr>
          <p:cNvSpPr/>
          <p:nvPr/>
        </p:nvSpPr>
        <p:spPr>
          <a:xfrm>
            <a:off x="2727494" y="5318918"/>
            <a:ext cx="1130702" cy="73344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FED0F0D-AF12-6157-E4E6-468B8938156C}"/>
              </a:ext>
            </a:extLst>
          </p:cNvPr>
          <p:cNvCxnSpPr>
            <a:cxnSpLocks/>
          </p:cNvCxnSpPr>
          <p:nvPr/>
        </p:nvCxnSpPr>
        <p:spPr>
          <a:xfrm flipV="1">
            <a:off x="4078295" y="5828777"/>
            <a:ext cx="0" cy="325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4AD947-39A1-E2B2-B7EE-0AF7CD6102DF}"/>
              </a:ext>
            </a:extLst>
          </p:cNvPr>
          <p:cNvSpPr txBox="1"/>
          <p:nvPr/>
        </p:nvSpPr>
        <p:spPr>
          <a:xfrm>
            <a:off x="864007" y="6177403"/>
            <a:ext cx="642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Virial theorem [</a:t>
            </a:r>
            <a:r>
              <a:rPr lang="en-US" sz="1600" dirty="0" err="1"/>
              <a:t>Baym</a:t>
            </a:r>
            <a:r>
              <a:rPr lang="en-US" sz="1600" dirty="0"/>
              <a:t>, Bethe, </a:t>
            </a:r>
            <a:r>
              <a:rPr lang="en-US" sz="1600" dirty="0" err="1"/>
              <a:t>Pethick</a:t>
            </a:r>
            <a:r>
              <a:rPr lang="en-US" sz="1600" dirty="0"/>
              <a:t>, Nucl. Phys. A </a:t>
            </a:r>
            <a:r>
              <a:rPr lang="en-US" sz="1600" b="1" dirty="0"/>
              <a:t>1971</a:t>
            </a:r>
            <a:r>
              <a:rPr lang="en-US" sz="1600" dirty="0"/>
              <a:t>, 175, 225–271]</a:t>
            </a:r>
          </a:p>
          <a:p>
            <a:pPr algn="ctr"/>
            <a:r>
              <a:rPr lang="en-US" sz="1600" dirty="0"/>
              <a:t>(Equilibrium by the number of nuclei=optimal size of the cell)</a:t>
            </a:r>
            <a:endParaRPr lang="ru-RU" sz="1600" dirty="0"/>
          </a:p>
        </p:txBody>
      </p:sp>
      <p:pic>
        <p:nvPicPr>
          <p:cNvPr id="30" name="Рисунок 29" descr="\documentclass{article}&#10;\usepackage{amsmath}&#10;\pagestyle{empty}&#10;\begin{document}&#10;&#10;$$E_s=4 \pi R^2 \sigma \left(1+\frac{2}{5}\varepsilon_p^2 \right)=2 \frac{3}{5} \frac{(Ze)^2}{R} \left(1-\frac{3}{2}u^{1/3}+\frac{1}{2}u \right)\left(1+\frac{2}{5}\varepsilon_p^2 \right)$$&#10;&#10;&#10;\end{document}" title="IguanaTex Bitmap Display">
            <a:extLst>
              <a:ext uri="{FF2B5EF4-FFF2-40B4-BE49-F238E27FC236}">
                <a16:creationId xmlns:a16="http://schemas.microsoft.com/office/drawing/2014/main" id="{232A3C34-B6A2-83B8-1493-1D42E22B5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54" y="5395715"/>
            <a:ext cx="6875315" cy="58504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FA0EF53-5017-DF2B-9FD0-821968B6F05C}"/>
              </a:ext>
            </a:extLst>
          </p:cNvPr>
          <p:cNvSpPr txBox="1">
            <a:spLocks/>
          </p:cNvSpPr>
          <p:nvPr/>
        </p:nvSpPr>
        <p:spPr>
          <a:xfrm>
            <a:off x="1119585" y="230748"/>
            <a:ext cx="6837053" cy="543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  <a:endParaRPr lang="ru-RU" sz="2850" dirty="0"/>
          </a:p>
        </p:txBody>
      </p:sp>
      <p:sp>
        <p:nvSpPr>
          <p:cNvPr id="5" name="TextBox 4"/>
          <p:cNvSpPr txBox="1"/>
          <p:nvPr/>
        </p:nvSpPr>
        <p:spPr>
          <a:xfrm>
            <a:off x="1622680" y="1002923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CLDM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272" y="1470576"/>
            <a:ext cx="3014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bulk energy:</a:t>
            </a:r>
            <a:r>
              <a:rPr lang="en-US" dirty="0"/>
              <a:t> not modified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8272" y="4762169"/>
            <a:ext cx="478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The surface energy:</a:t>
            </a:r>
            <a:r>
              <a:rPr lang="en-US" dirty="0"/>
              <a:t> The surface area is increased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" y="1974235"/>
            <a:ext cx="4574585" cy="2282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8272" y="2441947"/>
            <a:ext cx="2193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Coulomb energy:</a:t>
            </a:r>
          </a:p>
          <a:p>
            <a:endParaRPr lang="en-US" u="sng" dirty="0"/>
          </a:p>
          <a:p>
            <a:pPr algn="ctr"/>
            <a:r>
              <a:rPr lang="en-US" dirty="0"/>
              <a:t>to be calculated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5" name="Рисунок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64" y="1097275"/>
            <a:ext cx="1784460" cy="20471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D8A673C-8C6B-2A4F-8681-934CC165268F}"/>
              </a:ext>
            </a:extLst>
          </p:cNvPr>
          <p:cNvGrpSpPr/>
          <p:nvPr/>
        </p:nvGrpSpPr>
        <p:grpSpPr>
          <a:xfrm>
            <a:off x="5601101" y="2079031"/>
            <a:ext cx="2687075" cy="1084022"/>
            <a:chOff x="4510356" y="5072050"/>
            <a:chExt cx="3582767" cy="144536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ED0C4AE8-AC30-173F-4A61-9C01167BE514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FE499F94-EF62-5F40-4FD8-BACD8B2DB74B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1F1641DE-9FD3-4E08-CE50-36FD2EB50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710" y="5972730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BE52C2-80E4-66D6-CE6B-C8B0FF9EEE92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E8448F-D932-C6D4-5B6D-367417611562}"/>
                  </a:ext>
                </a:extLst>
              </p:cNvPr>
              <p:cNvSpPr txBox="1"/>
              <p:nvPr/>
            </p:nvSpPr>
            <p:spPr>
              <a:xfrm>
                <a:off x="5830803" y="3218576"/>
                <a:ext cx="2703823" cy="144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spheroid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E8448F-D932-C6D4-5B6D-367417611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803" y="3218576"/>
                <a:ext cx="2703823" cy="1446678"/>
              </a:xfrm>
              <a:prstGeom prst="rect">
                <a:avLst/>
              </a:prstGeom>
              <a:blipFill>
                <a:blip r:embed="rId8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B6728404-0812-3086-A056-06A6812A0627}"/>
              </a:ext>
            </a:extLst>
          </p:cNvPr>
          <p:cNvSpPr/>
          <p:nvPr/>
        </p:nvSpPr>
        <p:spPr>
          <a:xfrm>
            <a:off x="6747731" y="2480029"/>
            <a:ext cx="884492" cy="3911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C2FD1-4C61-A90B-B7A2-995ED9F4D943}"/>
              </a:ext>
            </a:extLst>
          </p:cNvPr>
          <p:cNvSpPr txBox="1"/>
          <p:nvPr/>
        </p:nvSpPr>
        <p:spPr>
          <a:xfrm>
            <a:off x="8020592" y="1826896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</p:spTree>
    <p:extLst>
      <p:ext uri="{BB962C8B-B14F-4D97-AF65-F5344CB8AC3E}">
        <p14:creationId xmlns:p14="http://schemas.microsoft.com/office/powerpoint/2010/main" val="182937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77444" y="3990642"/>
            <a:ext cx="2170556" cy="6761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Рисунок 18" descr="\documentclass{article}&#10;\usepackage{amsmath}&#10;\pagestyle{empty}&#10;\begin{document}&#10;&#10;$$E_C=\frac{1}{2} \int \left( \rho_p+\rho_e \right)\left(\varphi_p+\varphi_e \right) d^3 r=$$&#10;$$=\frac{1}{2} \int \rho_p \varphi_p d^3 r+\int \rho_p \varphi_e d^3 r+\frac{1}{2}\int \rho_e \varphi_e d^3 r$$&#10;&#10;\end{document}" title="IguanaTex Bitmap Display">
            <a:extLst>
              <a:ext uri="{FF2B5EF4-FFF2-40B4-BE49-F238E27FC236}">
                <a16:creationId xmlns:a16="http://schemas.microsoft.com/office/drawing/2014/main" id="{9758AF15-3E71-0B0D-D3E6-061768EF6E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4" y="1824967"/>
            <a:ext cx="4608671" cy="1233507"/>
          </a:xfrm>
          <a:prstGeom prst="rect">
            <a:avLst/>
          </a:prstGeom>
        </p:spPr>
      </p:pic>
      <p:pic>
        <p:nvPicPr>
          <p:cNvPr id="21" name="Рисунок 20" descr="\documentclass{article}&#10;\usepackage{amsmath}&#10;\pagestyle{empty}&#10;\begin{document}&#10;&#10;&#10;$$\varphi_p=2 \pi \rho_p R^2-\frac{2 \pi \rho_p r^2}{3}+$$&#10;$$+\frac{4 \pi \rho_p r^2 \varepsilon_p}{5}P_2(cos \theta)-\frac{2 \pi \rho_p R^2 \varepsilon_p^2}{5}$$&#10;&#10;\end{document}" title="IguanaTex Bitmap Display">
            <a:extLst>
              <a:ext uri="{FF2B5EF4-FFF2-40B4-BE49-F238E27FC236}">
                <a16:creationId xmlns:a16="http://schemas.microsoft.com/office/drawing/2014/main" id="{A6A7C0FF-161F-B026-5A9A-1BFC087E68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72" y="5249513"/>
            <a:ext cx="3375714" cy="1230000"/>
          </a:xfrm>
          <a:prstGeom prst="rect">
            <a:avLst/>
          </a:prstGeom>
        </p:spPr>
      </p:pic>
      <p:pic>
        <p:nvPicPr>
          <p:cNvPr id="28" name="Рисунок 27" descr="\documentclass{article}&#10;\usepackage{amsmath}&#10;\pagestyle{empty}&#10;\begin{document}&#10;&#10;&#10;$$\varphi_e=-2 \pi \rho_p u r_c^2+\frac{2 \pi \rho_pu r^2}{3}-$$&#10;$$-\frac{4 \pi \rho_pu r^2 \varepsilon}{5}P_2(cos \theta)+\frac{2 \pi \rho_pu r_c^2 \varepsilon^2}{5}$$&#10;&#10;\end{document}" title="IguanaTex Bitmap Display">
            <a:extLst>
              <a:ext uri="{FF2B5EF4-FFF2-40B4-BE49-F238E27FC236}">
                <a16:creationId xmlns:a16="http://schemas.microsoft.com/office/drawing/2014/main" id="{F7258DB8-02A6-01A2-D28E-63FAB135E6C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5" y="3385177"/>
            <a:ext cx="3461951" cy="121093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5BFED0-C17E-542B-DB92-D76E79793691}"/>
              </a:ext>
            </a:extLst>
          </p:cNvPr>
          <p:cNvSpPr txBox="1">
            <a:spLocks/>
          </p:cNvSpPr>
          <p:nvPr/>
        </p:nvSpPr>
        <p:spPr>
          <a:xfrm>
            <a:off x="1153474" y="81966"/>
            <a:ext cx="6837053" cy="9097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</a:p>
          <a:p>
            <a:pPr algn="ctr"/>
            <a:r>
              <a:rPr lang="en-US" sz="2850" dirty="0"/>
              <a:t>Coulomb energy</a:t>
            </a:r>
            <a:endParaRPr lang="ru-RU" sz="285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051874" y="4713676"/>
            <a:ext cx="0" cy="147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8810" y="4847896"/>
            <a:ext cx="370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Potential, which induces deformation of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296" y="949467"/>
            <a:ext cx="885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Simple electrostatic problem: </a:t>
            </a:r>
          </a:p>
          <a:p>
            <a:r>
              <a:rPr lang="en-US" dirty="0"/>
              <a:t>electrostatic energy of uniformly charged spheroid inside of uniformly charged spheroid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6F8545-7118-A67C-2B5C-CDA4C10294B8}"/>
              </a:ext>
            </a:extLst>
          </p:cNvPr>
          <p:cNvGrpSpPr/>
          <p:nvPr/>
        </p:nvGrpSpPr>
        <p:grpSpPr>
          <a:xfrm>
            <a:off x="5601101" y="2079031"/>
            <a:ext cx="2687075" cy="1084022"/>
            <a:chOff x="4510356" y="5072050"/>
            <a:chExt cx="3582767" cy="144536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E55F6D45-B449-3643-A0DC-2B03B9A28D45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1F64F77B-8065-88D9-2F36-D6641212E13B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C9CFE70F-553D-EC58-9C3C-FB9CBC0CF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710" y="5972730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AF1FD8-D76E-157D-2637-48210E160E28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8DC5B8-212F-7E20-C2DE-48419C18766B}"/>
                  </a:ext>
                </a:extLst>
              </p:cNvPr>
              <p:cNvSpPr txBox="1"/>
              <p:nvPr/>
            </p:nvSpPr>
            <p:spPr>
              <a:xfrm>
                <a:off x="5830803" y="3218576"/>
                <a:ext cx="2703823" cy="144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spheroid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8DC5B8-212F-7E20-C2DE-48419C18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803" y="3218576"/>
                <a:ext cx="2703823" cy="1446678"/>
              </a:xfrm>
              <a:prstGeom prst="rect">
                <a:avLst/>
              </a:prstGeom>
              <a:blipFill>
                <a:blip r:embed="rId8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>
            <a:extLst>
              <a:ext uri="{FF2B5EF4-FFF2-40B4-BE49-F238E27FC236}">
                <a16:creationId xmlns:a16="http://schemas.microsoft.com/office/drawing/2014/main" id="{60A6D0D9-68DE-708E-7B85-D35C5BEC2024}"/>
              </a:ext>
            </a:extLst>
          </p:cNvPr>
          <p:cNvSpPr/>
          <p:nvPr/>
        </p:nvSpPr>
        <p:spPr>
          <a:xfrm>
            <a:off x="6747731" y="2480029"/>
            <a:ext cx="884492" cy="3911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902D26-5DB4-43C2-FDF2-FD03525D7EED}"/>
              </a:ext>
            </a:extLst>
          </p:cNvPr>
          <p:cNvSpPr txBox="1"/>
          <p:nvPr/>
        </p:nvSpPr>
        <p:spPr>
          <a:xfrm>
            <a:off x="8020592" y="1826896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</p:spTree>
    <p:extLst>
      <p:ext uri="{BB962C8B-B14F-4D97-AF65-F5344CB8AC3E}">
        <p14:creationId xmlns:p14="http://schemas.microsoft.com/office/powerpoint/2010/main" val="278194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D5524-66E2-F502-6E35-977ABB1F3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Table of contents</a:t>
            </a:r>
            <a:endParaRPr lang="ru-RU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52C02-9859-2E55-DC3E-84052FEE8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2125267"/>
            <a:ext cx="5915025" cy="33647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+mj-lt"/>
              </a:rPr>
              <a:t>I) Introduction</a:t>
            </a:r>
            <a:endParaRPr lang="ru-RU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II</a:t>
            </a:r>
            <a:r>
              <a:rPr lang="ru-RU" sz="2400" dirty="0">
                <a:latin typeface="+mj-lt"/>
              </a:rPr>
              <a:t>) </a:t>
            </a:r>
            <a:r>
              <a:rPr lang="en-US" sz="2400" dirty="0">
                <a:latin typeface="+mj-lt"/>
                <a:ea typeface="+mj-ea"/>
                <a:cs typeface="+mj-cs"/>
              </a:rPr>
              <a:t>Elastic theory for neutron star crust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III) Nuclei finite size effect</a:t>
            </a:r>
          </a:p>
          <a:p>
            <a:pPr marL="0" indent="0" algn="ctr">
              <a:buNone/>
            </a:pPr>
            <a:r>
              <a:rPr lang="en-US" sz="2400" dirty="0">
                <a:latin typeface="+mj-lt"/>
              </a:rPr>
              <a:t>IV) Results</a:t>
            </a:r>
            <a:endParaRPr lang="ru-RU" sz="2400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157A6FC-93DF-FC28-A995-CD7015984115}"/>
              </a:ext>
            </a:extLst>
          </p:cNvPr>
          <p:cNvSpPr/>
          <p:nvPr/>
        </p:nvSpPr>
        <p:spPr>
          <a:xfrm>
            <a:off x="2727494" y="5318918"/>
            <a:ext cx="1130702" cy="73344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FED0F0D-AF12-6157-E4E6-468B8938156C}"/>
              </a:ext>
            </a:extLst>
          </p:cNvPr>
          <p:cNvCxnSpPr>
            <a:cxnSpLocks/>
          </p:cNvCxnSpPr>
          <p:nvPr/>
        </p:nvCxnSpPr>
        <p:spPr>
          <a:xfrm flipV="1">
            <a:off x="4078295" y="5828777"/>
            <a:ext cx="0" cy="325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4AD947-39A1-E2B2-B7EE-0AF7CD6102DF}"/>
              </a:ext>
            </a:extLst>
          </p:cNvPr>
          <p:cNvSpPr txBox="1"/>
          <p:nvPr/>
        </p:nvSpPr>
        <p:spPr>
          <a:xfrm>
            <a:off x="864007" y="6177403"/>
            <a:ext cx="642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Virial theorem [</a:t>
            </a:r>
            <a:r>
              <a:rPr lang="en-US" sz="1600" dirty="0" err="1"/>
              <a:t>Baym</a:t>
            </a:r>
            <a:r>
              <a:rPr lang="en-US" sz="1600" dirty="0"/>
              <a:t>, Bethe, </a:t>
            </a:r>
            <a:r>
              <a:rPr lang="en-US" sz="1600" dirty="0" err="1"/>
              <a:t>Pethick</a:t>
            </a:r>
            <a:r>
              <a:rPr lang="en-US" sz="1600" dirty="0"/>
              <a:t>, Nucl. Phys. A </a:t>
            </a:r>
            <a:r>
              <a:rPr lang="en-US" sz="1600" b="1" dirty="0"/>
              <a:t>1971</a:t>
            </a:r>
            <a:r>
              <a:rPr lang="en-US" sz="1600" dirty="0"/>
              <a:t>, 175, 225–271]</a:t>
            </a:r>
          </a:p>
          <a:p>
            <a:pPr algn="ctr"/>
            <a:r>
              <a:rPr lang="en-US" sz="1600" dirty="0"/>
              <a:t>(Equilibrium by the number of nuclei=optimal size of the cell)</a:t>
            </a:r>
            <a:endParaRPr lang="ru-RU" sz="1600" dirty="0"/>
          </a:p>
        </p:txBody>
      </p:sp>
      <p:pic>
        <p:nvPicPr>
          <p:cNvPr id="30" name="Рисунок 29" descr="\documentclass{article}&#10;\usepackage{amsmath}&#10;\pagestyle{empty}&#10;\begin{document}&#10;&#10;$$E_s=4 \pi R^2 \sigma \left(1+\frac{2}{5}\varepsilon_p^2 \right)=2 \frac{3}{5} \frac{(Ze)^2}{R} \left(1-\frac{3}{2}u^{1/3}+\frac{1}{2}u \right)\left(1+\frac{2}{5}\varepsilon_p^2 \right)$$&#10;&#10;&#10;\end{document}" title="IguanaTex Bitmap Display">
            <a:extLst>
              <a:ext uri="{FF2B5EF4-FFF2-40B4-BE49-F238E27FC236}">
                <a16:creationId xmlns:a16="http://schemas.microsoft.com/office/drawing/2014/main" id="{232A3C34-B6A2-83B8-1493-1D42E22B5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54" y="5395715"/>
            <a:ext cx="6875315" cy="58504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FA0EF53-5017-DF2B-9FD0-821968B6F05C}"/>
              </a:ext>
            </a:extLst>
          </p:cNvPr>
          <p:cNvSpPr txBox="1">
            <a:spLocks/>
          </p:cNvSpPr>
          <p:nvPr/>
        </p:nvSpPr>
        <p:spPr>
          <a:xfrm>
            <a:off x="1119585" y="230748"/>
            <a:ext cx="6837053" cy="543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  <a:endParaRPr lang="ru-RU" sz="2850" dirty="0"/>
          </a:p>
        </p:txBody>
      </p:sp>
      <p:sp>
        <p:nvSpPr>
          <p:cNvPr id="5" name="TextBox 4"/>
          <p:cNvSpPr txBox="1"/>
          <p:nvPr/>
        </p:nvSpPr>
        <p:spPr>
          <a:xfrm>
            <a:off x="1622680" y="1002923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CLDM energy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272" y="1470576"/>
            <a:ext cx="3014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bulk energy:</a:t>
            </a:r>
            <a:r>
              <a:rPr lang="en-US" dirty="0"/>
              <a:t> not modified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8272" y="4762169"/>
            <a:ext cx="478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The surface energy:</a:t>
            </a:r>
            <a:r>
              <a:rPr lang="en-US" dirty="0"/>
              <a:t> The surface area is increased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4" y="1974235"/>
            <a:ext cx="4574585" cy="22825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8272" y="2441947"/>
            <a:ext cx="3676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Coulomb energy:</a:t>
            </a:r>
            <a:r>
              <a:rPr lang="en-US" dirty="0"/>
              <a:t> (previous slide)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Рисунок 15" descr="\documentclass{article}&#10;\usepackage{amsmath}&#10;\pagestyle{empty}&#10;\begin{document}&#10;&#10;$$E_C=\frac{3}{5}\left(1 -\frac{1}{5} \varepsilon_{p}^2\right)\frac{(Ze )^2}{R}-\frac{9}{10} \left(1-\frac{1}{5}\varepsilon^2\right)\, \frac{(Ze )^2}{a}-$$&#10;$$-\frac{9}{25}\frac{(Ze )^2}{R}u\varepsilon \varepsilon_{p} +\frac{3}{10} \frac{(Ze )^2}{R}u \left(1+\varepsilon_{p}^2 \right)$$&#10;&#10;\end{document}" title="IguanaTex Bitmap Display">
            <a:extLst>
              <a:ext uri="{FF2B5EF4-FFF2-40B4-BE49-F238E27FC236}">
                <a16:creationId xmlns:a16="http://schemas.microsoft.com/office/drawing/2014/main" id="{A1E28CE4-08F2-D23C-EA23-36315A27DE3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3" y="3115457"/>
            <a:ext cx="5358306" cy="129701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64" y="1097275"/>
            <a:ext cx="1784460" cy="20471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1656F9-8EEB-1B21-C956-7F1D91946B88}"/>
              </a:ext>
            </a:extLst>
          </p:cNvPr>
          <p:cNvGrpSpPr/>
          <p:nvPr/>
        </p:nvGrpSpPr>
        <p:grpSpPr>
          <a:xfrm>
            <a:off x="5601101" y="2079031"/>
            <a:ext cx="2687075" cy="1084022"/>
            <a:chOff x="4510356" y="5072050"/>
            <a:chExt cx="3582767" cy="144536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1E1B72F6-3A9E-DE7E-C5D2-EE0C45DBC48E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2C866D69-2AA3-25D0-AFF1-48E4163E5B0F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DA85B6FD-B3F5-CBBE-136D-9DA5277B0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710" y="5972730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C4E97F-EB08-5493-5621-167911641953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F56D6-FF46-CADA-6CFB-8205F73647DE}"/>
                  </a:ext>
                </a:extLst>
              </p:cNvPr>
              <p:cNvSpPr txBox="1"/>
              <p:nvPr/>
            </p:nvSpPr>
            <p:spPr>
              <a:xfrm>
                <a:off x="5830803" y="3218576"/>
                <a:ext cx="2703823" cy="144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and</a:t>
                </a:r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spheroid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</a:t>
                </a:r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9F56D6-FF46-CADA-6CFB-8205F7364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803" y="3218576"/>
                <a:ext cx="2703823" cy="1446678"/>
              </a:xfrm>
              <a:prstGeom prst="rect">
                <a:avLst/>
              </a:prstGeom>
              <a:blipFill>
                <a:blip r:embed="rId10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вал 10">
            <a:extLst>
              <a:ext uri="{FF2B5EF4-FFF2-40B4-BE49-F238E27FC236}">
                <a16:creationId xmlns:a16="http://schemas.microsoft.com/office/drawing/2014/main" id="{79BEDC53-6257-58E7-60B1-885318C4F80F}"/>
              </a:ext>
            </a:extLst>
          </p:cNvPr>
          <p:cNvSpPr/>
          <p:nvPr/>
        </p:nvSpPr>
        <p:spPr>
          <a:xfrm>
            <a:off x="6747731" y="2480029"/>
            <a:ext cx="884492" cy="3911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3A4FF-161A-849F-98AF-75AD898BBC8E}"/>
              </a:ext>
            </a:extLst>
          </p:cNvPr>
          <p:cNvSpPr txBox="1"/>
          <p:nvPr/>
        </p:nvSpPr>
        <p:spPr>
          <a:xfrm>
            <a:off x="8020592" y="1826896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</p:spTree>
    <p:extLst>
      <p:ext uri="{BB962C8B-B14F-4D97-AF65-F5344CB8AC3E}">
        <p14:creationId xmlns:p14="http://schemas.microsoft.com/office/powerpoint/2010/main" val="175647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B6CD449-62DD-05DA-C36C-FE9A4C95160F}"/>
              </a:ext>
            </a:extLst>
          </p:cNvPr>
          <p:cNvSpPr/>
          <p:nvPr/>
        </p:nvSpPr>
        <p:spPr>
          <a:xfrm>
            <a:off x="4085353" y="3270757"/>
            <a:ext cx="904673" cy="408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5" name="Рисунок 14" descr="\documentclass{article}&#10;\usepackage{amsmath}&#10;\pagestyle{empty}&#10;\begin{document}&#10;&#10;&#10;$$\delta E=\delta E_s +\delta E_C = \frac{6}{25}\frac{(Ze )^2}{R} \left(1-\frac{3}{2}u^{1/3}+\frac{1}{2}u\right)\varepsilon_p^2-\frac{3}{25}\varepsilon_p^2\frac{(Ze )^2}{R}-$$&#10;$$-\frac{3}{25}\varepsilon^2\frac{(Ze )^2}{r_c}-\frac{3}{2}\frac{(Ze )^2}{R^3}u \left(-\frac{r_c^2}{5}\varepsilon^2-\frac{R^2}{5}\varepsilon_p^2+\frac{6}{25}R^2\varepsilon\varepsilon_p\right)$$&#10;&#10;\end{document}" title="IguanaTex Bitmap Display">
            <a:extLst>
              <a:ext uri="{FF2B5EF4-FFF2-40B4-BE49-F238E27FC236}">
                <a16:creationId xmlns:a16="http://schemas.microsoft.com/office/drawing/2014/main" id="{3E2B54B8-AF4C-F7E2-5871-1E02970C41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30" y="1514384"/>
            <a:ext cx="6885742" cy="1443713"/>
          </a:xfrm>
          <a:prstGeom prst="rect">
            <a:avLst/>
          </a:prstGeom>
        </p:spPr>
      </p:pic>
      <p:pic>
        <p:nvPicPr>
          <p:cNvPr id="12" name="Рисунок 11" descr="\documentclass{article}&#10;\usepackage{amsmath}&#10;\pagestyle{empty}&#10;\begin{document}&#10;&#10;&#10;$$\frac{\partial(\delta E)}{\partial \varepsilon_p} = 0$$&#10;&#10;\end{document}" title="IguanaTex Bitmap Display">
            <a:extLst>
              <a:ext uri="{FF2B5EF4-FFF2-40B4-BE49-F238E27FC236}">
                <a16:creationId xmlns:a16="http://schemas.microsoft.com/office/drawing/2014/main" id="{C0BF3E40-F5E7-722C-1850-4582B1291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91" y="3217437"/>
            <a:ext cx="1085637" cy="579470"/>
          </a:xfrm>
          <a:prstGeom prst="rect">
            <a:avLst/>
          </a:prstGeom>
          <a:ln w="44450">
            <a:noFill/>
          </a:ln>
        </p:spPr>
      </p:pic>
      <p:pic>
        <p:nvPicPr>
          <p:cNvPr id="21" name="Рисунок 20" descr="\documentclass{article}&#10;\usepackage{amsmath}&#10;\pagestyle{empty}&#10;\begin{document}&#10;&#10;&#10;$$\varepsilon_p=\frac{u}{2+3u-4u^{1/3}}\varepsilon$$&#10;&#10;\end{document}" title="IguanaTex Bitmap Display">
            <a:extLst>
              <a:ext uri="{FF2B5EF4-FFF2-40B4-BE49-F238E27FC236}">
                <a16:creationId xmlns:a16="http://schemas.microsoft.com/office/drawing/2014/main" id="{B4A226D4-4A1A-A78B-6FF4-1FAD117EDE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65" y="3270757"/>
            <a:ext cx="2202826" cy="458928"/>
          </a:xfrm>
          <a:prstGeom prst="rect">
            <a:avLst/>
          </a:prstGeom>
          <a:ln w="44450">
            <a:noFill/>
          </a:ln>
        </p:spPr>
      </p:pic>
      <p:pic>
        <p:nvPicPr>
          <p:cNvPr id="24" name="Рисунок 23" descr="\documentclass{article}&#10;\usepackage{amsmath}&#10;\pagestyle{empty}&#10;\begin{document}&#10;&#10;&#10;$$\frac{\partial^2(\delta E_s +\delta E_C)}{\partial \varepsilon_p^2} \propto 2+3u-4u^{1/3} &gt; 0$$&#10;&#10;\end{document}" title="IguanaTex Bitmap Display">
            <a:extLst>
              <a:ext uri="{FF2B5EF4-FFF2-40B4-BE49-F238E27FC236}">
                <a16:creationId xmlns:a16="http://schemas.microsoft.com/office/drawing/2014/main" id="{62676E30-3F70-8D5A-E9A2-16DC961E8EE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55" y="5774300"/>
            <a:ext cx="3850643" cy="621587"/>
          </a:xfrm>
          <a:prstGeom prst="rect">
            <a:avLst/>
          </a:prstGeom>
          <a:ln w="44450">
            <a:noFill/>
          </a:ln>
        </p:spPr>
      </p:pic>
      <p:pic>
        <p:nvPicPr>
          <p:cNvPr id="29" name="Рисунок 28" descr="\documentclass{article}&#10;\usepackage{amsmath}&#10;\pagestyle{empty}&#10;\begin{document}&#10;&#10;$$\mu= \frac{3}{25}\frac{(Ze)^2}{r_c V_c}\left(1-\frac{u^{5/3}}{2+3u-4u^{1/3}}\right)$$&#10;&#10;&#10;\end{document}" title="IguanaTex Bitmap Display">
            <a:extLst>
              <a:ext uri="{FF2B5EF4-FFF2-40B4-BE49-F238E27FC236}">
                <a16:creationId xmlns:a16="http://schemas.microsoft.com/office/drawing/2014/main" id="{231690C6-4FE7-8143-9967-CCAFF83AEA1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1" y="4109197"/>
            <a:ext cx="4139200" cy="667200"/>
          </a:xfrm>
          <a:prstGeom prst="rect">
            <a:avLst/>
          </a:prstGeom>
          <a:ln w="38100">
            <a:noFill/>
          </a:ln>
        </p:spPr>
      </p:pic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94CCEABF-EF35-781B-2B1B-7D2D896949B9}"/>
              </a:ext>
            </a:extLst>
          </p:cNvPr>
          <p:cNvSpPr/>
          <p:nvPr/>
        </p:nvSpPr>
        <p:spPr>
          <a:xfrm>
            <a:off x="943184" y="1595368"/>
            <a:ext cx="176999" cy="144371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DBCEC-1AD2-F0C4-7007-D36CEEC3E442}"/>
              </a:ext>
            </a:extLst>
          </p:cNvPr>
          <p:cNvSpPr txBox="1"/>
          <p:nvPr/>
        </p:nvSpPr>
        <p:spPr>
          <a:xfrm rot="16200000">
            <a:off x="-199634" y="2153694"/>
            <a:ext cx="15916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Total energy change</a:t>
            </a:r>
            <a:endParaRPr lang="ru-RU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BCB17A-6C82-D88A-A3AA-7BF9B82C2C5C}"/>
              </a:ext>
            </a:extLst>
          </p:cNvPr>
          <p:cNvSpPr txBox="1"/>
          <p:nvPr/>
        </p:nvSpPr>
        <p:spPr>
          <a:xfrm>
            <a:off x="1498" y="3289076"/>
            <a:ext cx="21421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We require the minimum of</a:t>
            </a:r>
          </a:p>
          <a:p>
            <a:pPr algn="ctr"/>
            <a:r>
              <a:rPr lang="en-US" sz="1350" dirty="0"/>
              <a:t>total energy change</a:t>
            </a:r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35929-C54D-D2E3-5788-9A74E511D8F0}"/>
              </a:ext>
            </a:extLst>
          </p:cNvPr>
          <p:cNvSpPr txBox="1"/>
          <p:nvPr/>
        </p:nvSpPr>
        <p:spPr>
          <a:xfrm>
            <a:off x="391007" y="5946594"/>
            <a:ext cx="14571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Stability condition</a:t>
            </a:r>
            <a:endParaRPr lang="ru-RU" sz="135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666698B-AE3F-F96A-81B0-7DF5C1448115}"/>
              </a:ext>
            </a:extLst>
          </p:cNvPr>
          <p:cNvSpPr txBox="1">
            <a:spLocks/>
          </p:cNvSpPr>
          <p:nvPr/>
        </p:nvSpPr>
        <p:spPr>
          <a:xfrm>
            <a:off x="1153473" y="91293"/>
            <a:ext cx="6837053" cy="11713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</a:p>
          <a:p>
            <a:pPr algn="ctr"/>
            <a:r>
              <a:rPr lang="en-US" sz="2850" dirty="0"/>
              <a:t>Optimal nuclei shape</a:t>
            </a:r>
            <a:endParaRPr lang="ru-RU" sz="285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1B6A5C-048A-6672-6E3D-D7F4A460DBF0}"/>
              </a:ext>
            </a:extLst>
          </p:cNvPr>
          <p:cNvSpPr/>
          <p:nvPr/>
        </p:nvSpPr>
        <p:spPr>
          <a:xfrm>
            <a:off x="2287565" y="3099562"/>
            <a:ext cx="1512388" cy="7519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02770E-116A-5C9C-CC2A-5B97D0612236}"/>
              </a:ext>
            </a:extLst>
          </p:cNvPr>
          <p:cNvSpPr/>
          <p:nvPr/>
        </p:nvSpPr>
        <p:spPr>
          <a:xfrm>
            <a:off x="5128851" y="3093012"/>
            <a:ext cx="2470433" cy="812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D95BE8-DD84-FF60-58FD-C77025A28F97}"/>
              </a:ext>
            </a:extLst>
          </p:cNvPr>
          <p:cNvSpPr/>
          <p:nvPr/>
        </p:nvSpPr>
        <p:spPr>
          <a:xfrm>
            <a:off x="2364758" y="4036397"/>
            <a:ext cx="4355637" cy="812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documentclass{article}&#10;\usepackage{amsmath}&#10;\pagestyle{empty}&#10;\begin{document}&#10;&#10;&#10;$$\varepsilon_p=\frac{u}{2+3u-4u^{1/3}}\varepsilon$$&#10;&#10;\end{document}" title="IguanaTex Bitmap Display">
            <a:extLst>
              <a:ext uri="{FF2B5EF4-FFF2-40B4-BE49-F238E27FC236}">
                <a16:creationId xmlns:a16="http://schemas.microsoft.com/office/drawing/2014/main" id="{F1A6DDC3-0D2A-63B1-6093-0E52A76054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0" y="2765394"/>
            <a:ext cx="2202826" cy="458928"/>
          </a:xfrm>
          <a:prstGeom prst="rect">
            <a:avLst/>
          </a:prstGeom>
          <a:ln w="44450"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ADC3B91-FA5F-3A75-1C91-B23301263B9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45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Results: nuclei shape</a:t>
            </a:r>
            <a:endParaRPr lang="ru-RU" sz="285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A6D7AAC-BCAE-9FF1-D4C1-8B2E27E8D8B1}"/>
              </a:ext>
            </a:extLst>
          </p:cNvPr>
          <p:cNvGrpSpPr/>
          <p:nvPr/>
        </p:nvGrpSpPr>
        <p:grpSpPr>
          <a:xfrm>
            <a:off x="3821770" y="857250"/>
            <a:ext cx="5250656" cy="5143500"/>
            <a:chOff x="5095694" y="0"/>
            <a:chExt cx="7000874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AB9E479-A4F6-5663-E31D-8D65435D0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18"/>
            <a:stretch/>
          </p:blipFill>
          <p:spPr>
            <a:xfrm>
              <a:off x="5433134" y="0"/>
              <a:ext cx="6663434" cy="6858000"/>
            </a:xfrm>
            <a:prstGeom prst="rect">
              <a:avLst/>
            </a:prstGeom>
          </p:spPr>
        </p:pic>
        <p:pic>
          <p:nvPicPr>
            <p:cNvPr id="10" name="Рисунок 9" descr="\documentclass{article}&#10;\usepackage{amsmath}&#10;\pagestyle{empty}&#10;\begin{document}&#10;&#10;&#10;$$\varepsilon_p/\varepsilon$$&#10;&#10;\end{document}" title="IguanaTex Bitmap Display">
              <a:extLst>
                <a:ext uri="{FF2B5EF4-FFF2-40B4-BE49-F238E27FC236}">
                  <a16:creationId xmlns:a16="http://schemas.microsoft.com/office/drawing/2014/main" id="{8B2C85F7-EB84-7DFF-36BE-AFEE520CC8B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971040" y="3147175"/>
              <a:ext cx="586748" cy="337440"/>
            </a:xfrm>
            <a:prstGeom prst="rect">
              <a:avLst/>
            </a:prstGeom>
            <a:ln w="44450">
              <a:noFill/>
            </a:ln>
          </p:spPr>
        </p:pic>
      </p:grp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ABF234A-140B-1080-2174-BEF46AA8310A}"/>
              </a:ext>
            </a:extLst>
          </p:cNvPr>
          <p:cNvSpPr/>
          <p:nvPr/>
        </p:nvSpPr>
        <p:spPr>
          <a:xfrm rot="10800000">
            <a:off x="2503502" y="4179719"/>
            <a:ext cx="1544715" cy="785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CE1373-768C-4F45-1C6C-F7F183C0D838}"/>
              </a:ext>
            </a:extLst>
          </p:cNvPr>
          <p:cNvSpPr txBox="1"/>
          <p:nvPr/>
        </p:nvSpPr>
        <p:spPr>
          <a:xfrm>
            <a:off x="193089" y="4122432"/>
            <a:ext cx="2310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Perhaps important for </a:t>
            </a:r>
          </a:p>
          <a:p>
            <a:pPr algn="ctr"/>
            <a:r>
              <a:rPr lang="en-US" dirty="0"/>
              <a:t>the transport properties of the crust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51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6849AD-430D-9673-F294-28554F8F9B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72"/>
          <a:stretch/>
        </p:blipFill>
        <p:spPr>
          <a:xfrm>
            <a:off x="3794486" y="937149"/>
            <a:ext cx="5349514" cy="506360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267779-2437-C199-3613-87CC818C562E}"/>
              </a:ext>
            </a:extLst>
          </p:cNvPr>
          <p:cNvSpPr/>
          <p:nvPr/>
        </p:nvSpPr>
        <p:spPr>
          <a:xfrm>
            <a:off x="1558043" y="3461134"/>
            <a:ext cx="2268000" cy="7041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 descr="\documentclass{article}&#10;\usepackage{amsmath}&#10;\pagestyle{empty}&#10;\begin{document}&#10;&#10;$$\mu= \frac{3}{25}\frac{(Ze)^2}{r_c V_c}\left(1-\frac{u^{5/3}}{2+3u-4u^{1/3}}\right)$$&#10;&#10;&#10;\end{document}" title="IguanaTex Bitmap Display">
            <a:extLst>
              <a:ext uri="{FF2B5EF4-FFF2-40B4-BE49-F238E27FC236}">
                <a16:creationId xmlns:a16="http://schemas.microsoft.com/office/drawing/2014/main" id="{1E2EE4E9-90EC-C0D8-C08E-853293EEBAB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" y="3489979"/>
            <a:ext cx="3695714" cy="595715"/>
          </a:xfrm>
          <a:prstGeom prst="rect">
            <a:avLst/>
          </a:prstGeom>
          <a:ln w="38100">
            <a:noFill/>
          </a:ln>
        </p:spPr>
      </p:pic>
      <p:pic>
        <p:nvPicPr>
          <p:cNvPr id="5" name="Рисунок 4" descr="\documentclass{article}&#10;\usepackage{amsmath}&#10;\pagestyle{empty}&#10;\begin{document}&#10;&#10;$$\mu= \frac{3}{25}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B99EB64F-E1AD-1163-A8AD-83E6B6D93D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2" y="2403027"/>
            <a:ext cx="1358704" cy="558913"/>
          </a:xfrm>
          <a:prstGeom prst="rect">
            <a:avLst/>
          </a:prstGeom>
          <a:ln w="381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524472-8F71-FF42-BD99-3332914ABDC5}"/>
              </a:ext>
            </a:extLst>
          </p:cNvPr>
          <p:cNvSpPr txBox="1"/>
          <p:nvPr/>
        </p:nvSpPr>
        <p:spPr>
          <a:xfrm>
            <a:off x="25241" y="2041990"/>
            <a:ext cx="26857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Shear modulus for point-like nuclei:</a:t>
            </a:r>
            <a:endParaRPr lang="ru-RU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2FFBD-AAF4-998B-445F-1A108D0A1FA1}"/>
              </a:ext>
            </a:extLst>
          </p:cNvPr>
          <p:cNvSpPr txBox="1"/>
          <p:nvPr/>
        </p:nvSpPr>
        <p:spPr>
          <a:xfrm>
            <a:off x="61022" y="3057748"/>
            <a:ext cx="37090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Shear modulus, accounting for </a:t>
            </a:r>
            <a:r>
              <a:rPr lang="en-US" sz="1350"/>
              <a:t>nuclei deformation</a:t>
            </a:r>
            <a:endParaRPr lang="ru-RU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4F3E8-47DC-1F04-D822-A0D37C08779E}"/>
              </a:ext>
            </a:extLst>
          </p:cNvPr>
          <p:cNvSpPr txBox="1"/>
          <p:nvPr/>
        </p:nvSpPr>
        <p:spPr>
          <a:xfrm>
            <a:off x="2061833" y="4194090"/>
            <a:ext cx="13621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correction factor</a:t>
            </a:r>
            <a:endParaRPr lang="ru-RU" sz="1350" dirty="0"/>
          </a:p>
        </p:txBody>
      </p:sp>
      <p:pic>
        <p:nvPicPr>
          <p:cNvPr id="14" name="Рисунок 13" descr="\documentclass{article}&#10;\usepackage{amsmath}&#10;\pagestyle{empty}&#10;\begin{document}&#10;&#10;$$u= \frac{V_{nucleus}}{V_c}$$&#10;&#10;&#10;\end{document}" title="IguanaTex Bitmap Display">
            <a:extLst>
              <a:ext uri="{FF2B5EF4-FFF2-40B4-BE49-F238E27FC236}">
                <a16:creationId xmlns:a16="http://schemas.microsoft.com/office/drawing/2014/main" id="{74334CB5-BE09-8FF8-FD60-FCDF1577B2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77" y="4576518"/>
            <a:ext cx="1293660" cy="523916"/>
          </a:xfrm>
          <a:prstGeom prst="rect">
            <a:avLst/>
          </a:prstGeom>
          <a:ln w="38100">
            <a:noFill/>
          </a:ln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ADC3B91-FA5F-3A75-1C91-B23301263B9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4000" cy="11452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Results: the shear modulus</a:t>
            </a:r>
            <a:endParaRPr lang="ru-RU" sz="2850" dirty="0"/>
          </a:p>
        </p:txBody>
      </p:sp>
    </p:spTree>
    <p:extLst>
      <p:ext uri="{BB962C8B-B14F-4D97-AF65-F5344CB8AC3E}">
        <p14:creationId xmlns:p14="http://schemas.microsoft.com/office/powerpoint/2010/main" val="3983676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2484553" y="979063"/>
            <a:ext cx="427343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0" dirty="0">
                <a:latin typeface="+mj-lt"/>
                <a:ea typeface="+mj-ea"/>
                <a:cs typeface="+mj-cs"/>
              </a:rPr>
              <a:t>IV) Results</a:t>
            </a:r>
            <a:endParaRPr lang="ru-RU" sz="285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00B6E-71A0-C605-352D-F0FB0447BD81}"/>
              </a:ext>
            </a:extLst>
          </p:cNvPr>
          <p:cNvSpPr txBox="1"/>
          <p:nvPr/>
        </p:nvSpPr>
        <p:spPr>
          <a:xfrm>
            <a:off x="1547914" y="1706519"/>
            <a:ext cx="6048173" cy="441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1350"/>
              </a:spcBef>
              <a:buAutoNum type="arabicPeriod"/>
            </a:pPr>
            <a:r>
              <a:rPr lang="en-US" dirty="0"/>
              <a:t>There are no finite size effects on the shear modulus in the inner crust of neutron stars, </a:t>
            </a:r>
            <a:r>
              <a:rPr lang="en-US" i="1" dirty="0"/>
              <a:t>if we do not take into account nuclei deformation</a:t>
            </a:r>
            <a:r>
              <a:rPr lang="en-US" dirty="0"/>
              <a:t>.</a:t>
            </a:r>
            <a:endParaRPr lang="ru-RU" dirty="0"/>
          </a:p>
          <a:p>
            <a:pPr marL="257175" indent="-257175" algn="just">
              <a:spcBef>
                <a:spcPts val="1350"/>
              </a:spcBef>
              <a:buAutoNum type="arabicPeriod"/>
            </a:pPr>
            <a:r>
              <a:rPr lang="en-US" i="1" dirty="0"/>
              <a:t>Crust deformation induces deformation of nuclei</a:t>
            </a:r>
            <a:r>
              <a:rPr lang="ru-RU" i="1"/>
              <a:t>.</a:t>
            </a:r>
            <a:endParaRPr lang="en-US" i="1" dirty="0"/>
          </a:p>
          <a:p>
            <a:pPr marL="257175" indent="-257175" algn="just">
              <a:spcBef>
                <a:spcPts val="1350"/>
              </a:spcBef>
              <a:buAutoNum type="arabicPeriod"/>
            </a:pPr>
            <a:r>
              <a:rPr lang="en-US" i="1" dirty="0"/>
              <a:t>If we take into account nuclei deformation, </a:t>
            </a:r>
            <a:r>
              <a:rPr lang="en-US" dirty="0"/>
              <a:t>there is a correction factor that decreases the shear modulus (for the deepest layers of inner crust the reduction of the shear modulus reaches  ∼ 25 percent).</a:t>
            </a:r>
          </a:p>
          <a:p>
            <a:pPr marL="257175" indent="-257175" algn="just">
              <a:spcBef>
                <a:spcPts val="1350"/>
              </a:spcBef>
              <a:buAutoNum type="arabicPeriod"/>
            </a:pPr>
            <a:r>
              <a:rPr lang="en-US" dirty="0"/>
              <a:t>Within the adopted approach, the result is universal, i.e. it does not depend on the nucleon interaction model.</a:t>
            </a:r>
            <a:endParaRPr lang="ru-RU" dirty="0"/>
          </a:p>
          <a:p>
            <a:pPr marL="257175" indent="-257175" algn="just">
              <a:spcBef>
                <a:spcPts val="1350"/>
              </a:spcBef>
              <a:buAutoNum type="arabicPeriod"/>
            </a:pPr>
            <a:r>
              <a:rPr lang="en-US" dirty="0"/>
              <a:t>Although we have not accounted for neutron adsorption in this report, this effect does not affect the results [see NAZ, </a:t>
            </a:r>
            <a:r>
              <a:rPr lang="en-US" dirty="0" err="1"/>
              <a:t>Chugunov</a:t>
            </a:r>
            <a:r>
              <a:rPr lang="en-US" dirty="0"/>
              <a:t>, MNRAS 518, 3813 (2023)]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01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27B95-10C2-6F58-F12A-C8B3869BAB88}"/>
              </a:ext>
            </a:extLst>
          </p:cNvPr>
          <p:cNvSpPr txBox="1"/>
          <p:nvPr/>
        </p:nvSpPr>
        <p:spPr>
          <a:xfrm>
            <a:off x="2484553" y="979063"/>
            <a:ext cx="4273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+mj-lt"/>
                <a:ea typeface="+mj-ea"/>
                <a:cs typeface="+mj-cs"/>
              </a:rPr>
              <a:t>Post scriptum </a:t>
            </a:r>
            <a:endParaRPr 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C9CBF-C332-9CB4-C9CF-D7330C971261}"/>
              </a:ext>
            </a:extLst>
          </p:cNvPr>
          <p:cNvSpPr txBox="1"/>
          <p:nvPr/>
        </p:nvSpPr>
        <p:spPr>
          <a:xfrm>
            <a:off x="1146819" y="1706519"/>
            <a:ext cx="685036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2800" b="1" i="1" dirty="0"/>
              <a:t>What</a:t>
            </a:r>
            <a:r>
              <a:rPr lang="ru-RU" sz="2800" b="1" i="1" dirty="0"/>
              <a:t>?</a:t>
            </a:r>
            <a:endParaRPr lang="en-US" sz="2800" b="1" i="1" dirty="0"/>
          </a:p>
          <a:p>
            <a:pPr algn="ctr">
              <a:spcBef>
                <a:spcPts val="1350"/>
              </a:spcBef>
            </a:pPr>
            <a:r>
              <a:rPr lang="ru-RU" sz="2800" dirty="0"/>
              <a:t>«</a:t>
            </a:r>
            <a:r>
              <a:rPr lang="en-US" sz="2800" dirty="0"/>
              <a:t>Physics of Neutron Stars</a:t>
            </a:r>
            <a:r>
              <a:rPr lang="ru-RU" sz="2800" dirty="0"/>
              <a:t>-2023»</a:t>
            </a:r>
          </a:p>
          <a:p>
            <a:pPr>
              <a:spcBef>
                <a:spcPts val="1350"/>
              </a:spcBef>
            </a:pPr>
            <a:r>
              <a:rPr lang="en-US" sz="2800" b="1" i="1" dirty="0"/>
              <a:t>Where</a:t>
            </a:r>
            <a:r>
              <a:rPr lang="ru-RU" sz="2800" b="1" i="1" dirty="0"/>
              <a:t>?</a:t>
            </a:r>
            <a:endParaRPr lang="en-US" sz="2800" b="1" i="1" dirty="0"/>
          </a:p>
          <a:p>
            <a:pPr algn="ctr">
              <a:spcBef>
                <a:spcPts val="1350"/>
              </a:spcBef>
            </a:pPr>
            <a:r>
              <a:rPr lang="en-US" sz="2800" dirty="0" err="1"/>
              <a:t>Ioffe</a:t>
            </a:r>
            <a:r>
              <a:rPr lang="en-US" sz="2800" dirty="0"/>
              <a:t> Institute, Saint</a:t>
            </a:r>
            <a:r>
              <a:rPr lang="ru-RU" sz="2800" dirty="0"/>
              <a:t> </a:t>
            </a:r>
            <a:r>
              <a:rPr lang="en-US" sz="2800" dirty="0"/>
              <a:t>Petersburg, Russia</a:t>
            </a:r>
            <a:endParaRPr lang="ru-RU" sz="2800" dirty="0"/>
          </a:p>
          <a:p>
            <a:pPr>
              <a:spcBef>
                <a:spcPts val="1350"/>
              </a:spcBef>
            </a:pPr>
            <a:r>
              <a:rPr lang="en-US" sz="2800" b="1" i="1" dirty="0"/>
              <a:t>When</a:t>
            </a:r>
            <a:r>
              <a:rPr lang="ru-RU" sz="2800" b="1" i="1" dirty="0"/>
              <a:t>?</a:t>
            </a:r>
            <a:endParaRPr lang="en-US" sz="2800" b="1" i="1" dirty="0"/>
          </a:p>
          <a:p>
            <a:pPr algn="ctr">
              <a:spcBef>
                <a:spcPts val="1350"/>
              </a:spcBef>
            </a:pPr>
            <a:r>
              <a:rPr lang="en-US" sz="2800" dirty="0"/>
              <a:t>10 July 2023 – 14 July 2023</a:t>
            </a:r>
            <a:endParaRPr lang="ru-RU" sz="2800" dirty="0"/>
          </a:p>
          <a:p>
            <a:pPr>
              <a:spcBef>
                <a:spcPts val="135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9463C0E-8260-43F6-9354-357FA3839307}"/>
              </a:ext>
            </a:extLst>
          </p:cNvPr>
          <p:cNvGrpSpPr/>
          <p:nvPr/>
        </p:nvGrpSpPr>
        <p:grpSpPr>
          <a:xfrm>
            <a:off x="4384860" y="1315550"/>
            <a:ext cx="2687075" cy="1084022"/>
            <a:chOff x="4510356" y="5072050"/>
            <a:chExt cx="3582767" cy="1445363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8B562851-4DD5-4570-8039-B817A946A4CC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F5F49A2F-BB09-4BF7-8BD5-F43FBF9F3A33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9D5A76AF-45FF-4953-B304-5A315E0AB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710" y="5972730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ADA60D-3860-4E20-8FC9-2A97312398A2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A378C5-8EDD-2C3E-3942-0535C37B93A2}"/>
              </a:ext>
            </a:extLst>
          </p:cNvPr>
          <p:cNvSpPr txBox="1"/>
          <p:nvPr/>
        </p:nvSpPr>
        <p:spPr>
          <a:xfrm>
            <a:off x="3712341" y="921508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4E8154B-C4D0-3A61-4E8F-EE55811EA644}"/>
              </a:ext>
            </a:extLst>
          </p:cNvPr>
          <p:cNvGrpSpPr/>
          <p:nvPr/>
        </p:nvGrpSpPr>
        <p:grpSpPr>
          <a:xfrm>
            <a:off x="1120625" y="1119087"/>
            <a:ext cx="2945969" cy="1350000"/>
            <a:chOff x="2050011" y="1218140"/>
            <a:chExt cx="3927959" cy="180000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792695A7-314C-4F82-8C38-ABA91A5800E3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69E73C8-F019-F422-C0AA-9DA328BAF718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86EABF4-C1E3-2822-DF72-DB87C3408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4802" y="2288621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6557AA-5F66-91BD-EBAD-DC2D4119E384}"/>
                </a:ext>
              </a:extLst>
            </p:cNvPr>
            <p:cNvSpPr txBox="1"/>
            <p:nvPr/>
          </p:nvSpPr>
          <p:spPr>
            <a:xfrm>
              <a:off x="2050011" y="2323267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74A32-3726-CEDB-CA88-236618A1031B}"/>
                  </a:ext>
                </a:extLst>
              </p:cNvPr>
              <p:cNvSpPr txBox="1"/>
              <p:nvPr/>
            </p:nvSpPr>
            <p:spPr>
              <a:xfrm>
                <a:off x="2162629" y="2571761"/>
                <a:ext cx="163698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sphere with radius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474A32-3726-CEDB-CA88-236618A10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629" y="2571761"/>
                <a:ext cx="1636983" cy="923330"/>
              </a:xfrm>
              <a:prstGeom prst="rect">
                <a:avLst/>
              </a:prstGeom>
              <a:blipFill>
                <a:blip r:embed="rId2"/>
                <a:stretch>
                  <a:fillRect t="-1325" r="-1119" b="-66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6344B11B-075B-C4BE-EF2D-49769375E415}"/>
              </a:ext>
            </a:extLst>
          </p:cNvPr>
          <p:cNvSpPr/>
          <p:nvPr/>
        </p:nvSpPr>
        <p:spPr>
          <a:xfrm>
            <a:off x="2728534" y="1549453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/>
              <p:nvPr/>
            </p:nvSpPr>
            <p:spPr>
              <a:xfrm>
                <a:off x="4614562" y="2455095"/>
                <a:ext cx="2703823" cy="144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spheroid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159938-DC06-3E41-A62E-AC5EA7986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562" y="2455095"/>
                <a:ext cx="2703823" cy="1446678"/>
              </a:xfrm>
              <a:prstGeom prst="rect">
                <a:avLst/>
              </a:prstGeom>
              <a:blipFill>
                <a:blip r:embed="rId3"/>
                <a:stretch>
                  <a:fillRect t="-8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ый прямоугольник 5">
            <a:extLst>
              <a:ext uri="{FF2B5EF4-FFF2-40B4-BE49-F238E27FC236}">
                <a16:creationId xmlns:a16="http://schemas.microsoft.com/office/drawing/2014/main" id="{F387793F-0C06-2DB7-339B-41E12C9C8947}"/>
              </a:ext>
            </a:extLst>
          </p:cNvPr>
          <p:cNvSpPr/>
          <p:nvPr/>
        </p:nvSpPr>
        <p:spPr>
          <a:xfrm>
            <a:off x="1469266" y="4527525"/>
            <a:ext cx="6205469" cy="17091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C5116-F6D7-6BF4-6230-401F8FDD1764}"/>
              </a:ext>
            </a:extLst>
          </p:cNvPr>
          <p:cNvSpPr txBox="1"/>
          <p:nvPr/>
        </p:nvSpPr>
        <p:spPr>
          <a:xfrm>
            <a:off x="1560359" y="4569514"/>
            <a:ext cx="6023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the crystal is deformed, the potential created by the surrounding nuclei in the vicinity of the lattice cell is not spherically symmetric. </a:t>
            </a:r>
          </a:p>
          <a:p>
            <a:pPr algn="ctr"/>
            <a:r>
              <a:rPr lang="en-US" dirty="0"/>
              <a:t>It can lead to deformation of the nuclei. </a:t>
            </a:r>
          </a:p>
          <a:p>
            <a:pPr algn="ctr"/>
            <a:r>
              <a:rPr lang="en-US" dirty="0"/>
              <a:t>Here this effect is investigated in the ion ellipsoid model</a:t>
            </a:r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ECE8C40-9CB4-69CC-7A3A-D2189860D867}"/>
              </a:ext>
            </a:extLst>
          </p:cNvPr>
          <p:cNvSpPr/>
          <p:nvPr/>
        </p:nvSpPr>
        <p:spPr>
          <a:xfrm>
            <a:off x="5531490" y="1716548"/>
            <a:ext cx="884492" cy="3911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977A3-7A14-7D5A-D68E-EBDFC202D7D4}"/>
              </a:ext>
            </a:extLst>
          </p:cNvPr>
          <p:cNvSpPr txBox="1"/>
          <p:nvPr/>
        </p:nvSpPr>
        <p:spPr>
          <a:xfrm>
            <a:off x="6804351" y="1063415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2A14400-74F8-D33D-3DFB-D2F7244A2BC0}"/>
              </a:ext>
            </a:extLst>
          </p:cNvPr>
          <p:cNvSpPr txBox="1">
            <a:spLocks/>
          </p:cNvSpPr>
          <p:nvPr/>
        </p:nvSpPr>
        <p:spPr>
          <a:xfrm>
            <a:off x="1206594" y="133871"/>
            <a:ext cx="6837053" cy="543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  <a:endParaRPr lang="ru-RU" sz="2850" dirty="0"/>
          </a:p>
        </p:txBody>
      </p:sp>
    </p:spTree>
    <p:extLst>
      <p:ext uri="{BB962C8B-B14F-4D97-AF65-F5344CB8AC3E}">
        <p14:creationId xmlns:p14="http://schemas.microsoft.com/office/powerpoint/2010/main" val="3703151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157A6FC-93DF-FC28-A995-CD7015984115}"/>
              </a:ext>
            </a:extLst>
          </p:cNvPr>
          <p:cNvSpPr/>
          <p:nvPr/>
        </p:nvSpPr>
        <p:spPr>
          <a:xfrm>
            <a:off x="2727494" y="5318918"/>
            <a:ext cx="1130702" cy="73344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FED0F0D-AF12-6157-E4E6-468B8938156C}"/>
              </a:ext>
            </a:extLst>
          </p:cNvPr>
          <p:cNvCxnSpPr>
            <a:cxnSpLocks/>
          </p:cNvCxnSpPr>
          <p:nvPr/>
        </p:nvCxnSpPr>
        <p:spPr>
          <a:xfrm flipV="1">
            <a:off x="4078295" y="5828777"/>
            <a:ext cx="0" cy="3259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4AD947-39A1-E2B2-B7EE-0AF7CD6102DF}"/>
              </a:ext>
            </a:extLst>
          </p:cNvPr>
          <p:cNvSpPr txBox="1"/>
          <p:nvPr/>
        </p:nvSpPr>
        <p:spPr>
          <a:xfrm>
            <a:off x="864007" y="6177403"/>
            <a:ext cx="642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Virial theorem [</a:t>
            </a:r>
            <a:r>
              <a:rPr lang="en-US" sz="1600" dirty="0" err="1"/>
              <a:t>Baym</a:t>
            </a:r>
            <a:r>
              <a:rPr lang="en-US" sz="1600" dirty="0"/>
              <a:t>, Bethe, </a:t>
            </a:r>
            <a:r>
              <a:rPr lang="en-US" sz="1600" dirty="0" err="1"/>
              <a:t>Pethick</a:t>
            </a:r>
            <a:r>
              <a:rPr lang="en-US" sz="1600" dirty="0"/>
              <a:t>, Nucl. Phys. A </a:t>
            </a:r>
            <a:r>
              <a:rPr lang="en-US" sz="1600" b="1" dirty="0"/>
              <a:t>1971</a:t>
            </a:r>
            <a:r>
              <a:rPr lang="en-US" sz="1600" dirty="0"/>
              <a:t>, 175, 225–271]</a:t>
            </a:r>
          </a:p>
          <a:p>
            <a:pPr algn="ctr"/>
            <a:r>
              <a:rPr lang="en-US" sz="1600" dirty="0"/>
              <a:t>(Equilibrium by the number of nuclei=optimal size of the cell)</a:t>
            </a:r>
            <a:endParaRPr lang="ru-RU" sz="16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10269A4-1281-0D60-B41E-7661807BCF4D}"/>
              </a:ext>
            </a:extLst>
          </p:cNvPr>
          <p:cNvGrpSpPr/>
          <p:nvPr/>
        </p:nvGrpSpPr>
        <p:grpSpPr>
          <a:xfrm>
            <a:off x="4383820" y="1452293"/>
            <a:ext cx="2687075" cy="1084022"/>
            <a:chOff x="4510356" y="5072050"/>
            <a:chExt cx="3582767" cy="1445363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DB090DDC-1269-6683-9A81-353EBF6EDA57}"/>
                </a:ext>
              </a:extLst>
            </p:cNvPr>
            <p:cNvSpPr/>
            <p:nvPr/>
          </p:nvSpPr>
          <p:spPr>
            <a:xfrm>
              <a:off x="5455286" y="5243753"/>
              <a:ext cx="2327777" cy="1273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 dirty="0"/>
            </a:p>
          </p:txBody>
        </p:sp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EDA6525F-1BB2-6B5D-FF5F-433AC3F66BBE}"/>
                </a:ext>
              </a:extLst>
            </p:cNvPr>
            <p:cNvCxnSpPr/>
            <p:nvPr/>
          </p:nvCxnSpPr>
          <p:spPr>
            <a:xfrm flipH="1">
              <a:off x="7473003" y="5072050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71666B4F-5104-4181-C26B-B537C0A6A0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710" y="5972730"/>
              <a:ext cx="1131885" cy="133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91377-EDBD-DA11-35E4-0F8F262438DF}"/>
                </a:ext>
              </a:extLst>
            </p:cNvPr>
            <p:cNvSpPr txBox="1"/>
            <p:nvPr/>
          </p:nvSpPr>
          <p:spPr>
            <a:xfrm>
              <a:off x="4510356" y="6061856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89B44C9-C45A-65D2-F6C3-CF4040246817}"/>
              </a:ext>
            </a:extLst>
          </p:cNvPr>
          <p:cNvSpPr txBox="1"/>
          <p:nvPr/>
        </p:nvSpPr>
        <p:spPr>
          <a:xfrm>
            <a:off x="3711301" y="1058251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3FA0E67-FF3F-5DDB-F968-87D2ABED3A08}"/>
              </a:ext>
            </a:extLst>
          </p:cNvPr>
          <p:cNvGrpSpPr/>
          <p:nvPr/>
        </p:nvGrpSpPr>
        <p:grpSpPr>
          <a:xfrm>
            <a:off x="1119585" y="1255830"/>
            <a:ext cx="2945969" cy="1350000"/>
            <a:chOff x="2050011" y="1218140"/>
            <a:chExt cx="3927959" cy="180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4C71BE7-C481-FA3B-0E14-B52FF5D5EB77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7E6A10E9-9E83-A0C5-62A5-C4659239A60C}"/>
                </a:ext>
              </a:extLst>
            </p:cNvPr>
            <p:cNvCxnSpPr/>
            <p:nvPr/>
          </p:nvCxnSpPr>
          <p:spPr>
            <a:xfrm flipH="1">
              <a:off x="5357850" y="1448318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223D15BE-9095-23FE-C192-BC07CAA6F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4802" y="2288621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871599-DA67-AC90-7153-5CB265B69E91}"/>
                </a:ext>
              </a:extLst>
            </p:cNvPr>
            <p:cNvSpPr txBox="1"/>
            <p:nvPr/>
          </p:nvSpPr>
          <p:spPr>
            <a:xfrm>
              <a:off x="2050011" y="2323267"/>
              <a:ext cx="80834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Nucleus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9C5413-9955-5056-5B96-7E53FDB410D6}"/>
                  </a:ext>
                </a:extLst>
              </p:cNvPr>
              <p:cNvSpPr txBox="1"/>
              <p:nvPr/>
            </p:nvSpPr>
            <p:spPr>
              <a:xfrm>
                <a:off x="2161589" y="2708504"/>
                <a:ext cx="163698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sphere with radius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9C5413-9955-5056-5B96-7E53FDB41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89" y="2708504"/>
                <a:ext cx="1636983" cy="923330"/>
              </a:xfrm>
              <a:prstGeom prst="rect">
                <a:avLst/>
              </a:prstGeom>
              <a:blipFill rotWithShape="0">
                <a:blip r:embed="rId3"/>
                <a:stretch>
                  <a:fillRect t="-658" r="-1119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вал 16">
            <a:extLst>
              <a:ext uri="{FF2B5EF4-FFF2-40B4-BE49-F238E27FC236}">
                <a16:creationId xmlns:a16="http://schemas.microsoft.com/office/drawing/2014/main" id="{8D07809D-7D49-D456-1B8C-58A8D8B1F48E}"/>
              </a:ext>
            </a:extLst>
          </p:cNvPr>
          <p:cNvSpPr/>
          <p:nvPr/>
        </p:nvSpPr>
        <p:spPr>
          <a:xfrm>
            <a:off x="2727494" y="1686196"/>
            <a:ext cx="522027" cy="521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51FF8F-6D4B-E94B-E3A7-273968BBD593}"/>
                  </a:ext>
                </a:extLst>
              </p:cNvPr>
              <p:cNvSpPr txBox="1"/>
              <p:nvPr/>
            </p:nvSpPr>
            <p:spPr>
              <a:xfrm>
                <a:off x="4613522" y="2591838"/>
                <a:ext cx="2703823" cy="144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spheroid</a:t>
                </a:r>
              </a:p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ε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</m:rad>
                  </m:oMath>
                </a14:m>
                <a:endParaRPr lang="en-US" sz="1350" dirty="0"/>
              </a:p>
              <a:p>
                <a:pPr algn="ctr"/>
                <a:r>
                  <a:rPr lang="en-US" sz="1350" dirty="0"/>
                  <a:t>Nucleus is a spheroid </a:t>
                </a:r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with axes</a:t>
                </a: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ru-RU" sz="135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35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3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ru-RU" sz="13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135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35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rad>
                  </m:oMath>
                </a14:m>
                <a:endParaRPr lang="en-US" sz="135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15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𝑛𝑢𝑐𝑙𝑒𝑢𝑠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951FF8F-6D4B-E94B-E3A7-273968BBD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522" y="2591838"/>
                <a:ext cx="2703823" cy="1446678"/>
              </a:xfrm>
              <a:prstGeom prst="rect">
                <a:avLst/>
              </a:prstGeom>
              <a:blipFill rotWithShape="0">
                <a:blip r:embed="rId4"/>
                <a:stretch>
                  <a:fillRect t="-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вал 18">
            <a:extLst>
              <a:ext uri="{FF2B5EF4-FFF2-40B4-BE49-F238E27FC236}">
                <a16:creationId xmlns:a16="http://schemas.microsoft.com/office/drawing/2014/main" id="{BD6A2023-A1BB-291C-653E-B6672959C6EA}"/>
              </a:ext>
            </a:extLst>
          </p:cNvPr>
          <p:cNvSpPr/>
          <p:nvPr/>
        </p:nvSpPr>
        <p:spPr>
          <a:xfrm>
            <a:off x="5530450" y="1853291"/>
            <a:ext cx="884492" cy="3911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DF41D0-2F57-E0A6-4E0A-84A7EAA9A336}"/>
              </a:ext>
            </a:extLst>
          </p:cNvPr>
          <p:cNvSpPr txBox="1"/>
          <p:nvPr/>
        </p:nvSpPr>
        <p:spPr>
          <a:xfrm>
            <a:off x="6803311" y="1200158"/>
            <a:ext cx="106631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</p:txBody>
      </p:sp>
      <p:pic>
        <p:nvPicPr>
          <p:cNvPr id="30" name="Рисунок 29" descr="\documentclass{article}&#10;\usepackage{amsmath}&#10;\pagestyle{empty}&#10;\begin{document}&#10;&#10;$$E_s=4 \pi R^2 \sigma \left(1+\frac{2}{5}\varepsilon_p^2 \right)=2 \frac{3}{5} \frac{(Ze)^2}{R} \left(1-\frac{3}{2}u^{1/3}+\frac{1}{2}u \right)\left(1+\frac{2}{5}\varepsilon_p^2 \right)$$&#10;&#10;&#10;\end{document}" title="IguanaTex Bitmap Display">
            <a:extLst>
              <a:ext uri="{FF2B5EF4-FFF2-40B4-BE49-F238E27FC236}">
                <a16:creationId xmlns:a16="http://schemas.microsoft.com/office/drawing/2014/main" id="{232A3C34-B6A2-83B8-1493-1D42E22B5A6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54" y="5395715"/>
            <a:ext cx="6875315" cy="58504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FA0EF53-5017-DF2B-9FD0-821968B6F05C}"/>
              </a:ext>
            </a:extLst>
          </p:cNvPr>
          <p:cNvSpPr txBox="1">
            <a:spLocks/>
          </p:cNvSpPr>
          <p:nvPr/>
        </p:nvSpPr>
        <p:spPr>
          <a:xfrm>
            <a:off x="1119585" y="230748"/>
            <a:ext cx="6837053" cy="5439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III) Nuclei finite size effect</a:t>
            </a:r>
            <a:r>
              <a:rPr lang="ru-RU" sz="2850" dirty="0"/>
              <a:t>. </a:t>
            </a:r>
            <a:r>
              <a:rPr lang="en-US" sz="2850" dirty="0"/>
              <a:t>Spheroidal nuclei</a:t>
            </a:r>
            <a:endParaRPr lang="ru-RU" sz="2850" dirty="0"/>
          </a:p>
        </p:txBody>
      </p:sp>
      <p:sp>
        <p:nvSpPr>
          <p:cNvPr id="5" name="TextBox 4"/>
          <p:cNvSpPr txBox="1"/>
          <p:nvPr/>
        </p:nvSpPr>
        <p:spPr>
          <a:xfrm>
            <a:off x="3492754" y="4009061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Energy change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163" y="4368051"/>
            <a:ext cx="301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The bulk energy:</a:t>
            </a:r>
            <a:r>
              <a:rPr lang="en-US" dirty="0"/>
              <a:t> not modified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8272" y="4762169"/>
            <a:ext cx="4781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The surface energy:</a:t>
            </a:r>
            <a:r>
              <a:rPr lang="en-US" dirty="0"/>
              <a:t> The surface area is increased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731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1767703" y="229770"/>
            <a:ext cx="577769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AutoNum type="romanUcParenR"/>
            </a:pPr>
            <a:r>
              <a:rPr lang="en-US" sz="2850" dirty="0">
                <a:latin typeface="+mj-lt"/>
                <a:ea typeface="+mj-ea"/>
                <a:cs typeface="+mj-cs"/>
              </a:rPr>
              <a:t>Introduction</a:t>
            </a:r>
          </a:p>
          <a:p>
            <a:pPr algn="ctr"/>
            <a:r>
              <a:rPr lang="en-US" sz="2850" dirty="0">
                <a:latin typeface="+mj-lt"/>
                <a:ea typeface="+mj-ea"/>
                <a:cs typeface="+mj-cs"/>
              </a:rPr>
              <a:t>Elastic theory for neutron star crust</a:t>
            </a:r>
            <a:endParaRPr lang="ru-RU" sz="285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B209D-05C0-8710-28B5-D7DB4230525B}"/>
              </a:ext>
            </a:extLst>
          </p:cNvPr>
          <p:cNvSpPr txBox="1"/>
          <p:nvPr/>
        </p:nvSpPr>
        <p:spPr>
          <a:xfrm>
            <a:off x="4942853" y="4588066"/>
            <a:ext cx="30213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(</a:t>
            </a:r>
            <a:r>
              <a:rPr lang="fi-FI" sz="1350" dirty="0"/>
              <a:t>Baiko D. A., 2011, MNRAS, 416, 22</a:t>
            </a:r>
            <a:r>
              <a:rPr lang="ru-RU" sz="1350" dirty="0"/>
              <a:t>)</a:t>
            </a:r>
          </a:p>
        </p:txBody>
      </p:sp>
      <p:pic>
        <p:nvPicPr>
          <p:cNvPr id="18" name="Рисунок 17" descr="\documentclass{article}&#10;\usepackage{amssymb,amsmath}&#10;\usepackage{bm}&#10;\pagestyle{empty}&#10;\begin{document}&#10;&#10;$$\mu_\mathrm{eff,\ bcc}^\mathrm{V}=0.1194572 \frac{Z^2 e^2}{r_c V_c}&#10;$$&#10;&#10;\end{document}" title="IguanaTex Bitmap Display">
            <a:extLst>
              <a:ext uri="{FF2B5EF4-FFF2-40B4-BE49-F238E27FC236}">
                <a16:creationId xmlns:a16="http://schemas.microsoft.com/office/drawing/2014/main" id="{CCBD3FFD-4E8F-8FE1-3DD6-C02E04A9CE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02" y="4414566"/>
            <a:ext cx="2950400" cy="6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193" y="5593400"/>
            <a:ext cx="5848332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1350" dirty="0"/>
              <a:t>Some corrections are also known:</a:t>
            </a:r>
          </a:p>
          <a:p>
            <a:pPr>
              <a:spcBef>
                <a:spcPts val="900"/>
              </a:spcBef>
            </a:pPr>
            <a:r>
              <a:rPr lang="en-US" sz="1350" dirty="0"/>
              <a:t>finite temperature </a:t>
            </a:r>
            <a:r>
              <a:rPr lang="ru-RU" sz="1350" dirty="0"/>
              <a:t>(</a:t>
            </a:r>
            <a:r>
              <a:rPr lang="en-US" sz="1350" dirty="0"/>
              <a:t>nuclei motion</a:t>
            </a:r>
            <a:r>
              <a:rPr lang="ru-RU" sz="1350" dirty="0"/>
              <a:t>):</a:t>
            </a:r>
            <a:r>
              <a:rPr lang="en-US" sz="1350" dirty="0"/>
              <a:t> </a:t>
            </a:r>
            <a:r>
              <a:rPr lang="en-US" sz="1350" dirty="0" err="1"/>
              <a:t>Baiko</a:t>
            </a:r>
            <a:r>
              <a:rPr lang="en-US" sz="1350" dirty="0"/>
              <a:t> (2011, 2012), </a:t>
            </a:r>
            <a:r>
              <a:rPr lang="en-US" sz="1350" dirty="0" err="1"/>
              <a:t>Horowitz&amp;Hughto</a:t>
            </a:r>
            <a:r>
              <a:rPr lang="en-US" sz="1350" dirty="0"/>
              <a:t> (2008)</a:t>
            </a:r>
          </a:p>
          <a:p>
            <a:pPr>
              <a:spcBef>
                <a:spcPts val="900"/>
              </a:spcBef>
            </a:pPr>
            <a:r>
              <a:rPr lang="en-US" sz="1350" dirty="0"/>
              <a:t>electron screening</a:t>
            </a:r>
            <a:r>
              <a:rPr lang="ru-RU" sz="1350" dirty="0"/>
              <a:t>:</a:t>
            </a:r>
            <a:r>
              <a:rPr lang="en-US" sz="1350" dirty="0"/>
              <a:t> </a:t>
            </a:r>
            <a:r>
              <a:rPr lang="en-US" sz="1350" dirty="0" err="1"/>
              <a:t>Baiko</a:t>
            </a:r>
            <a:r>
              <a:rPr lang="en-US" sz="1350" dirty="0"/>
              <a:t> (2011, 2012), </a:t>
            </a:r>
            <a:r>
              <a:rPr lang="en-US" sz="1350" dirty="0" err="1"/>
              <a:t>Kozhberov</a:t>
            </a:r>
            <a:r>
              <a:rPr lang="en-US" sz="1350" dirty="0"/>
              <a:t> (2022)</a:t>
            </a:r>
          </a:p>
        </p:txBody>
      </p:sp>
      <p:pic>
        <p:nvPicPr>
          <p:cNvPr id="10" name="Рисунок 9" descr="\documentclass{article}&#10;\usepackage{amsmath}&#10;\pagestyle{empty}&#10;\begin{document}&#10;&#10;$$\delta e= \sigma_{ij} u_{ij}+\frac{1}{2}S_{ijkl}u_{ij}u_{kl}$$&#10;&#10;&#10;\end{document}" title="IguanaTex Bitmap Display">
            <a:extLst>
              <a:ext uri="{FF2B5EF4-FFF2-40B4-BE49-F238E27FC236}">
                <a16:creationId xmlns:a16="http://schemas.microsoft.com/office/drawing/2014/main" id="{DC5ADFAB-387B-C236-0CAA-4B0326C9CB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36" y="1410237"/>
            <a:ext cx="2993759" cy="540737"/>
          </a:xfrm>
          <a:prstGeom prst="rect">
            <a:avLst/>
          </a:prstGeom>
        </p:spPr>
      </p:pic>
      <p:pic>
        <p:nvPicPr>
          <p:cNvPr id="4" name="Рисунок 3" descr="\documentclass{article}&#10;\usepackage{amsmath}&#10;\pagestyle{empty}&#10;\begin{document}&#10;&#10;$$\delta \sigma_{ij}=K \delta_{ij} u_{ll}+\mu^\mathrm{V}_\mathrm{eff}  \left(u_{ik}+u_{ki}-\frac{2}{3} \delta_{ij} u_{ll} \right)$$&#10;&#10;&#10;\end{document}" title="IguanaTex Bitmap Display">
            <a:extLst>
              <a:ext uri="{FF2B5EF4-FFF2-40B4-BE49-F238E27FC236}">
                <a16:creationId xmlns:a16="http://schemas.microsoft.com/office/drawing/2014/main" id="{006228D2-47E3-4E39-3D44-C8C6D953E3F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63" y="3025168"/>
            <a:ext cx="4952678" cy="640218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pagestyle{empty}&#10;\begin{document}&#10;&#10;$$u_{ij}=\frac{\partial u_i}{\partial x_j}$$&#10;&#10;&#10;\end{document}" title="IguanaTex Bitmap Display">
            <a:extLst>
              <a:ext uri="{FF2B5EF4-FFF2-40B4-BE49-F238E27FC236}">
                <a16:creationId xmlns:a16="http://schemas.microsoft.com/office/drawing/2014/main" id="{E7CF35EA-AB26-29AB-DBE2-325D31EDB9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9456"/>
            <a:ext cx="1141194" cy="631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8D310-1703-B882-168C-A268518C66EC}"/>
              </a:ext>
            </a:extLst>
          </p:cNvPr>
          <p:cNvSpPr txBox="1"/>
          <p:nvPr/>
        </p:nvSpPr>
        <p:spPr>
          <a:xfrm>
            <a:off x="1261559" y="1521883"/>
            <a:ext cx="219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Elastic energy density due deformation</a:t>
            </a:r>
            <a:endParaRPr lang="ru-RU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01E70-17B3-C469-C308-9AD2F61134D2}"/>
              </a:ext>
            </a:extLst>
          </p:cNvPr>
          <p:cNvSpPr txBox="1"/>
          <p:nvPr/>
        </p:nvSpPr>
        <p:spPr>
          <a:xfrm>
            <a:off x="1398192" y="2288582"/>
            <a:ext cx="1771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Displacement gradient</a:t>
            </a:r>
            <a:endParaRPr lang="ru-RU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0EBB9-4526-C017-9A16-388EEC76FA4D}"/>
              </a:ext>
            </a:extLst>
          </p:cNvPr>
          <p:cNvSpPr txBox="1"/>
          <p:nvPr/>
        </p:nvSpPr>
        <p:spPr>
          <a:xfrm>
            <a:off x="592347" y="2978058"/>
            <a:ext cx="148479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T</a:t>
            </a:r>
            <a:r>
              <a:rPr lang="ru-RU" sz="1350" dirty="0"/>
              <a:t>he change of the stress tensor</a:t>
            </a:r>
            <a:endParaRPr lang="en-US" sz="1350" dirty="0"/>
          </a:p>
          <a:p>
            <a:pPr algn="ctr"/>
            <a:r>
              <a:rPr lang="en-US" sz="1350" dirty="0"/>
              <a:t>for polycrystalline</a:t>
            </a:r>
            <a:endParaRPr lang="ru-RU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C005D-E090-7B96-966F-0B7802295F63}"/>
              </a:ext>
            </a:extLst>
          </p:cNvPr>
          <p:cNvSpPr txBox="1"/>
          <p:nvPr/>
        </p:nvSpPr>
        <p:spPr>
          <a:xfrm>
            <a:off x="2054007" y="5036216"/>
            <a:ext cx="46377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Effective shear modulus for polycrystalline crust,  as calculated assuming within </a:t>
            </a:r>
            <a:r>
              <a:rPr lang="en-US" sz="1350" b="1" i="1" dirty="0"/>
              <a:t>point-like nuclei approximation</a:t>
            </a:r>
            <a:endParaRPr lang="ru-RU" sz="1350" b="1" i="1" dirty="0"/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F7CC3564-392B-7FA6-6557-A280823C5BBB}"/>
              </a:ext>
            </a:extLst>
          </p:cNvPr>
          <p:cNvSpPr/>
          <p:nvPr/>
        </p:nvSpPr>
        <p:spPr>
          <a:xfrm>
            <a:off x="6742615" y="5593399"/>
            <a:ext cx="171471" cy="92332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DE790-52DA-DF84-2AE5-0FF1DD12059A}"/>
              </a:ext>
            </a:extLst>
          </p:cNvPr>
          <p:cNvSpPr txBox="1"/>
          <p:nvPr/>
        </p:nvSpPr>
        <p:spPr>
          <a:xfrm>
            <a:off x="7006597" y="5812689"/>
            <a:ext cx="136327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i="1" dirty="0"/>
              <a:t>Only for point-like nuclei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69904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95942E-2C5F-4BDD-9B78-4095435DCEAE}"/>
              </a:ext>
            </a:extLst>
          </p:cNvPr>
          <p:cNvSpPr txBox="1"/>
          <p:nvPr/>
        </p:nvSpPr>
        <p:spPr>
          <a:xfrm>
            <a:off x="5500517" y="1654015"/>
            <a:ext cx="210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(Chugunov A.I., MNRAS 500, L17–L21, 2021) </a:t>
            </a:r>
            <a:endParaRPr lang="en-US" sz="1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DD0401-147C-FCF8-0157-700230840151}"/>
              </a:ext>
            </a:extLst>
          </p:cNvPr>
          <p:cNvSpPr txBox="1"/>
          <p:nvPr/>
        </p:nvSpPr>
        <p:spPr>
          <a:xfrm>
            <a:off x="5194732" y="3418945"/>
            <a:ext cx="34394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dirty="0"/>
              <a:t>(</a:t>
            </a:r>
            <a:r>
              <a:rPr lang="fi-FI" sz="1500" dirty="0"/>
              <a:t>Baiko D. A., Potekhin A. Y., Yakovlev D. G., 2001, Phys. Rev. E, 64, 057402</a:t>
            </a:r>
            <a:r>
              <a:rPr lang="ru-RU" sz="15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90D7D-A534-598D-2D92-C755E94B7804}"/>
              </a:ext>
            </a:extLst>
          </p:cNvPr>
          <p:cNvSpPr txBox="1"/>
          <p:nvPr/>
        </p:nvSpPr>
        <p:spPr>
          <a:xfrm>
            <a:off x="4979700" y="5489734"/>
            <a:ext cx="30213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(</a:t>
            </a:r>
            <a:r>
              <a:rPr lang="fi-FI" sz="1350" dirty="0"/>
              <a:t>Baiko D. A., 2011, MNRAS, 416, 22</a:t>
            </a:r>
            <a:r>
              <a:rPr lang="ru-RU" sz="135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B862E-6C8C-F0E2-63D0-47ED26EC8081}"/>
              </a:ext>
            </a:extLst>
          </p:cNvPr>
          <p:cNvSpPr txBox="1"/>
          <p:nvPr/>
        </p:nvSpPr>
        <p:spPr>
          <a:xfrm>
            <a:off x="1736606" y="1015564"/>
            <a:ext cx="577769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0" dirty="0">
                <a:latin typeface="+mj-lt"/>
                <a:ea typeface="+mj-ea"/>
                <a:cs typeface="+mj-cs"/>
              </a:rPr>
              <a:t>II) Elastic theory for neutron star crust</a:t>
            </a:r>
            <a:endParaRPr lang="ru-RU" sz="2850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\documentclass{article}&#10;\usepackage{amsmath}&#10;\pagestyle{empty}&#10;\begin{document}&#10;&#10;$$\mu^\mathrm{V}_\mathrm{eff}=-\frac{2}{15}e_M$$&#10;&#10;&#10;\end{document}" title="IguanaTex Bitmap Display">
            <a:extLst>
              <a:ext uri="{FF2B5EF4-FFF2-40B4-BE49-F238E27FC236}">
                <a16:creationId xmlns:a16="http://schemas.microsoft.com/office/drawing/2014/main" id="{928722D2-058B-AD54-767D-5641E49388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86" y="1560233"/>
            <a:ext cx="1628767" cy="548677"/>
          </a:xfrm>
          <a:prstGeom prst="rect">
            <a:avLst/>
          </a:prstGeom>
        </p:spPr>
      </p:pic>
      <p:pic>
        <p:nvPicPr>
          <p:cNvPr id="8" name="Рисунок 7" descr="\documentclass{article}&#10;\usepackage{amsmath}&#10;\pagestyle{empty}&#10;\begin{document}&#10;&#10;$$e_M=\zeta 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B5E7D309-AA2D-0F17-D63B-74639FED36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10" y="2917797"/>
            <a:ext cx="1523281" cy="625983"/>
          </a:xfrm>
          <a:prstGeom prst="rect">
            <a:avLst/>
          </a:prstGeom>
        </p:spPr>
      </p:pic>
      <p:pic>
        <p:nvPicPr>
          <p:cNvPr id="3" name="Рисунок 2" descr="\documentclass{article}&#10;\usepackage{amssymb,amsmath}&#10;\usepackage{bm}&#10;\pagestyle{empty}&#10;\begin{document}&#10;&#10;$$\mu_\mathrm{eff,\ bcc}^\mathrm{V}=0.1194572 \frac{Z^2 e^2}{r_c V_c}&#10;$$&#10;&#10;\end{document}" title="IguanaTex Bitmap Display">
            <a:extLst>
              <a:ext uri="{FF2B5EF4-FFF2-40B4-BE49-F238E27FC236}">
                <a16:creationId xmlns:a16="http://schemas.microsoft.com/office/drawing/2014/main" id="{614F6461-024D-B7BF-C02E-C023211322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53" y="4865734"/>
            <a:ext cx="2950400" cy="624000"/>
          </a:xfrm>
          <a:prstGeom prst="rect">
            <a:avLst/>
          </a:prstGeom>
        </p:spPr>
      </p:pic>
      <p:pic>
        <p:nvPicPr>
          <p:cNvPr id="10" name="Рисунок 9" descr="\documentclass{article}&#10;\usepackage{amsmath}&#10;\pagestyle{empty}&#10;\begin{document}&#10;&#10;$$\zeta_{bcc}=-0.895929255682$$&#10;&#10;&#10;\end{document}" title="IguanaTex Bitmap Display">
            <a:extLst>
              <a:ext uri="{FF2B5EF4-FFF2-40B4-BE49-F238E27FC236}">
                <a16:creationId xmlns:a16="http://schemas.microsoft.com/office/drawing/2014/main" id="{6443B44B-819C-8DDF-EB63-B5864B5225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45" y="3115199"/>
            <a:ext cx="2749524" cy="241041"/>
          </a:xfrm>
          <a:prstGeom prst="rect">
            <a:avLst/>
          </a:prstGeom>
        </p:spPr>
      </p:pic>
      <p:pic>
        <p:nvPicPr>
          <p:cNvPr id="26" name="Рисунок 25" descr="\documentclass{article}&#10;\usepackage{amssymb,amsmath}&#10;\usepackage{bm}&#10;\pagestyle{empty}&#10;\begin{document}&#10;&#10;$$\mu_\mathrm{eff,\ bcc}^\mathrm{V}=0.119457234091 \frac{Z^2 e^2}{r_c V_c}&#10;$$&#10;&#10;\end{document}" title="IguanaTex Bitmap Display">
            <a:extLst>
              <a:ext uri="{FF2B5EF4-FFF2-40B4-BE49-F238E27FC236}">
                <a16:creationId xmlns:a16="http://schemas.microsoft.com/office/drawing/2014/main" id="{EF8BDD5F-2CC3-C264-3596-9D02B60CDE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51" y="4157574"/>
            <a:ext cx="3616000" cy="62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AA300-54E4-F727-E02C-E1960EF6B44F}"/>
              </a:ext>
            </a:extLst>
          </p:cNvPr>
          <p:cNvSpPr txBox="1"/>
          <p:nvPr/>
        </p:nvSpPr>
        <p:spPr>
          <a:xfrm>
            <a:off x="482548" y="1434725"/>
            <a:ext cx="30729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Universal relation for the Voigt averaged shear modulus of the</a:t>
            </a:r>
          </a:p>
          <a:p>
            <a:pPr algn="ctr"/>
            <a:r>
              <a:rPr lang="en-US" sz="1350" dirty="0"/>
              <a:t>polycrystalline </a:t>
            </a:r>
            <a:r>
              <a:rPr lang="en-US" sz="1350" dirty="0" err="1"/>
              <a:t>matterd</a:t>
            </a:r>
            <a:r>
              <a:rPr lang="en-US" sz="1350" dirty="0"/>
              <a:t> and the Coulomb (Madelung) energy density of </a:t>
            </a:r>
            <a:r>
              <a:rPr lang="en-US" sz="1350" dirty="0" err="1"/>
              <a:t>undeformed</a:t>
            </a:r>
            <a:r>
              <a:rPr lang="en-US" sz="1350" dirty="0"/>
              <a:t> state</a:t>
            </a:r>
          </a:p>
          <a:p>
            <a:pPr algn="ctr"/>
            <a:r>
              <a:rPr lang="en-US" sz="1350" dirty="0"/>
              <a:t>(</a:t>
            </a:r>
            <a:r>
              <a:rPr lang="en-US" sz="1350" b="1" i="1" dirty="0"/>
              <a:t>point-like nuclei</a:t>
            </a:r>
            <a:r>
              <a:rPr lang="en-US" sz="1350" dirty="0"/>
              <a:t>)</a:t>
            </a:r>
            <a:endParaRPr lang="ru-RU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C372D-8ABE-F0B2-4CF5-18DF369B9893}"/>
              </a:ext>
            </a:extLst>
          </p:cNvPr>
          <p:cNvSpPr txBox="1"/>
          <p:nvPr/>
        </p:nvSpPr>
        <p:spPr>
          <a:xfrm>
            <a:off x="612558" y="3472204"/>
            <a:ext cx="423967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 – the Madelung constant undeformed state that depends on lattice type</a:t>
            </a:r>
          </a:p>
          <a:p>
            <a:pPr algn="ctr"/>
            <a:r>
              <a:rPr lang="en-US" sz="1350" dirty="0"/>
              <a:t>(</a:t>
            </a:r>
            <a:r>
              <a:rPr lang="en-US" sz="1350" b="1" i="1" dirty="0"/>
              <a:t>point-like nuclei</a:t>
            </a:r>
            <a:r>
              <a:rPr lang="en-US" sz="1350" dirty="0"/>
              <a:t>)</a:t>
            </a:r>
            <a:endParaRPr lang="ru-RU" sz="1350" dirty="0"/>
          </a:p>
        </p:txBody>
      </p:sp>
      <p:pic>
        <p:nvPicPr>
          <p:cNvPr id="7" name="Рисунок 6" descr="\documentclass{article}&#10;\usepackage{amsmath}&#10;\pagestyle{empty}&#10;\begin{document}&#10;&#10;$$\zeta$$&#10;&#10;&#10;\end{document}" title="IguanaTex Bitmap Display">
            <a:extLst>
              <a:ext uri="{FF2B5EF4-FFF2-40B4-BE49-F238E27FC236}">
                <a16:creationId xmlns:a16="http://schemas.microsoft.com/office/drawing/2014/main" id="{B3DECC8C-D77C-6AE0-6018-77875038155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9" y="3527641"/>
            <a:ext cx="102857" cy="2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358D87-2421-63C7-0DB7-F8CD41C915B6}"/>
              </a:ext>
            </a:extLst>
          </p:cNvPr>
          <p:cNvSpPr txBox="1"/>
          <p:nvPr/>
        </p:nvSpPr>
        <p:spPr>
          <a:xfrm>
            <a:off x="1283027" y="5027693"/>
            <a:ext cx="1591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direct calculation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302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069313A9-8785-43C3-18DC-51180701478A}"/>
              </a:ext>
            </a:extLst>
          </p:cNvPr>
          <p:cNvSpPr txBox="1">
            <a:spLocks/>
          </p:cNvSpPr>
          <p:nvPr/>
        </p:nvSpPr>
        <p:spPr>
          <a:xfrm>
            <a:off x="1711039" y="879155"/>
            <a:ext cx="5721923" cy="75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I) Introduction.</a:t>
            </a:r>
            <a:endParaRPr lang="ru-RU" sz="2850" dirty="0"/>
          </a:p>
          <a:p>
            <a:pPr algn="ctr"/>
            <a:r>
              <a:rPr lang="en-US" sz="2850" dirty="0"/>
              <a:t>What is a neutron star</a:t>
            </a:r>
            <a:r>
              <a:rPr lang="ru-RU" sz="2850" dirty="0"/>
              <a:t>?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6287665-D431-A8F4-1802-F4CADE6E76AC}"/>
              </a:ext>
            </a:extLst>
          </p:cNvPr>
          <p:cNvSpPr txBox="1">
            <a:spLocks/>
          </p:cNvSpPr>
          <p:nvPr/>
        </p:nvSpPr>
        <p:spPr>
          <a:xfrm>
            <a:off x="2235997" y="2788900"/>
            <a:ext cx="4672007" cy="45424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Neutron star – is a super star! </a:t>
            </a:r>
            <a:endParaRPr lang="ru-RU" sz="28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E794F-DF44-084C-1422-A34D25D052AA}"/>
              </a:ext>
            </a:extLst>
          </p:cNvPr>
          <p:cNvSpPr txBox="1">
            <a:spLocks/>
          </p:cNvSpPr>
          <p:nvPr/>
        </p:nvSpPr>
        <p:spPr>
          <a:xfrm>
            <a:off x="3781016" y="3243139"/>
            <a:ext cx="5721923" cy="75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David Pines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0849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64C132-266A-9AE2-3697-92805F000571}"/>
                  </a:ext>
                </a:extLst>
              </p:cNvPr>
              <p:cNvSpPr txBox="1"/>
              <p:nvPr/>
            </p:nvSpPr>
            <p:spPr>
              <a:xfrm>
                <a:off x="2402396" y="3206347"/>
                <a:ext cx="163698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64C132-266A-9AE2-3697-92805F000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94" y="3132128"/>
                <a:ext cx="2182644" cy="646331"/>
              </a:xfrm>
              <a:prstGeom prst="rect">
                <a:avLst/>
              </a:prstGeom>
              <a:blipFill>
                <a:blip r:embed="rId7"/>
                <a:stretch>
                  <a:fillRect t="-5660" r="-83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1050055" y="1361728"/>
            <a:ext cx="692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  <a:ea typeface="+mj-ea"/>
                <a:cs typeface="+mj-cs"/>
              </a:rPr>
              <a:t>On the one hand, </a:t>
            </a:r>
            <a:r>
              <a:rPr lang="en-US" b="1" i="1" dirty="0">
                <a:latin typeface="+mj-lt"/>
                <a:ea typeface="+mj-ea"/>
                <a:cs typeface="+mj-cs"/>
              </a:rPr>
              <a:t>ion sphere model</a:t>
            </a:r>
            <a:endParaRPr lang="ru-RU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4994" y="3758116"/>
            <a:ext cx="14631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ea typeface="+mj-ea"/>
                <a:cs typeface="+mj-cs"/>
              </a:rPr>
              <a:t>Ion sphere model</a:t>
            </a:r>
            <a:r>
              <a:rPr lang="ru-RU" sz="1350" dirty="0">
                <a:ea typeface="+mj-ea"/>
                <a:cs typeface="+mj-cs"/>
              </a:rPr>
              <a:t>:</a:t>
            </a: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95942E-2C5F-4BDD-9B78-4095435DCEAE}"/>
              </a:ext>
            </a:extLst>
          </p:cNvPr>
          <p:cNvSpPr txBox="1"/>
          <p:nvPr/>
        </p:nvSpPr>
        <p:spPr>
          <a:xfrm>
            <a:off x="5570637" y="2363537"/>
            <a:ext cx="1779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(Chugunov A.I.</a:t>
            </a:r>
            <a:r>
              <a:rPr lang="ru-RU" sz="1200" dirty="0"/>
              <a:t>,</a:t>
            </a:r>
            <a:r>
              <a:rPr lang="pt-BR" sz="1200" dirty="0"/>
              <a:t> 2021) 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61A282-0FB6-6665-1AE6-83B28A4E4F89}"/>
              </a:ext>
            </a:extLst>
          </p:cNvPr>
          <p:cNvSpPr txBox="1"/>
          <p:nvPr/>
        </p:nvSpPr>
        <p:spPr>
          <a:xfrm>
            <a:off x="4979700" y="5708604"/>
            <a:ext cx="30213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(</a:t>
            </a:r>
            <a:r>
              <a:rPr lang="fi-FI" sz="1350" dirty="0"/>
              <a:t>Baiko D. A., 2011, MNRAS, 416, 22</a:t>
            </a:r>
            <a:r>
              <a:rPr lang="ru-RU" sz="135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49734-4C38-2B59-5F89-19A2803A1612}"/>
              </a:ext>
            </a:extLst>
          </p:cNvPr>
          <p:cNvSpPr txBox="1"/>
          <p:nvPr/>
        </p:nvSpPr>
        <p:spPr>
          <a:xfrm>
            <a:off x="4309989" y="1731086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04B071A-A7F7-9541-48AA-C24255C2A10C}"/>
              </a:ext>
            </a:extLst>
          </p:cNvPr>
          <p:cNvGrpSpPr/>
          <p:nvPr/>
        </p:nvGrpSpPr>
        <p:grpSpPr>
          <a:xfrm>
            <a:off x="1361705" y="1858088"/>
            <a:ext cx="3004914" cy="1350000"/>
            <a:chOff x="2050011" y="1218140"/>
            <a:chExt cx="4006552" cy="180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59AFE62-72F0-90B3-B947-73905057072E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838AE64-0A4E-114F-DABB-C7058B242A31}"/>
                </a:ext>
              </a:extLst>
            </p:cNvPr>
            <p:cNvSpPr/>
            <p:nvPr/>
          </p:nvSpPr>
          <p:spPr>
            <a:xfrm>
              <a:off x="4495858" y="2139504"/>
              <a:ext cx="112108" cy="1254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962A2E22-C79A-CF53-EE52-ADD6E7879D21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DFEC68D2-45CB-9071-2ADF-0EC663E70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07737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47197E-5232-9FD3-7F7F-2EA9FA7EC832}"/>
                </a:ext>
              </a:extLst>
            </p:cNvPr>
            <p:cNvSpPr txBox="1"/>
            <p:nvPr/>
          </p:nvSpPr>
          <p:spPr>
            <a:xfrm>
              <a:off x="2050011" y="2323267"/>
              <a:ext cx="149870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Point-like nucleus</a:t>
              </a:r>
            </a:p>
          </p:txBody>
        </p:sp>
      </p:grpSp>
      <p:pic>
        <p:nvPicPr>
          <p:cNvPr id="2" name="Рисунок 1" descr="\documentclass{article}&#10;\usepackage{amssymb,amsmath}&#10;\usepackage{bm}&#10;\pagestyle{empty}&#10;\begin{document}&#10;&#10;$$\mu_\mathrm{eff,\ bcc}^\mathrm{V}=0.1194572 \frac{Z^2 e^2}{r_c V_c}&#10;$$&#10;&#10;\end{document}" title="IguanaTex Bitmap Display">
            <a:extLst>
              <a:ext uri="{FF2B5EF4-FFF2-40B4-BE49-F238E27FC236}">
                <a16:creationId xmlns:a16="http://schemas.microsoft.com/office/drawing/2014/main" id="{44E3446F-8FAA-6997-6232-DD823AC3C5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46" y="5089674"/>
            <a:ext cx="2950400" cy="624000"/>
          </a:xfrm>
          <a:prstGeom prst="rect">
            <a:avLst/>
          </a:prstGeom>
        </p:spPr>
      </p:pic>
      <p:pic>
        <p:nvPicPr>
          <p:cNvPr id="28" name="Рисунок 27" descr="\documentclass{article}&#10;\usepackage{amsmath}&#10;\pagestyle{empty}&#10;\begin{document}&#10;&#10;$$\mu= \frac{3}{25}\frac{(Ze)^2}{r_c V_c}=0.12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628CC1D5-5228-5E6A-1C05-41AE64919D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57" y="4335268"/>
            <a:ext cx="3068424" cy="63224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 descr="\documentclass{article}&#10;\usepackage{amsmath}&#10;\pagestyle{empty}&#10;\begin{document}&#10;&#10;$$e_M=\zeta 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D29A3105-2DC3-8CB3-8B55-59299A1928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32" y="3041295"/>
            <a:ext cx="1523281" cy="625983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pagestyle{empty}&#10;\begin{document}&#10;&#10;$$\zeta=-\frac{9}{10}$$&#10;&#10;&#10;\end{document}" title="IguanaTex Bitmap Display">
            <a:extLst>
              <a:ext uri="{FF2B5EF4-FFF2-40B4-BE49-F238E27FC236}">
                <a16:creationId xmlns:a16="http://schemas.microsoft.com/office/drawing/2014/main" id="{6302C98C-A27B-A908-F035-515A1DE0169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2" y="3622515"/>
            <a:ext cx="983707" cy="548203"/>
          </a:xfrm>
          <a:prstGeom prst="rect">
            <a:avLst/>
          </a:prstGeom>
        </p:spPr>
      </p:pic>
      <p:pic>
        <p:nvPicPr>
          <p:cNvPr id="29" name="Рисунок 28" descr="\documentclass{article}&#10;\usepackage{amsmath}&#10;\pagestyle{empty}&#10;\begin{document}&#10;&#10;$$\mu^\mathrm{V}_\mathrm{eff}=-\frac{2}{15}e_M$$&#10;&#10;&#10;\end{document}" title="IguanaTex Bitmap Display">
            <a:extLst>
              <a:ext uri="{FF2B5EF4-FFF2-40B4-BE49-F238E27FC236}">
                <a16:creationId xmlns:a16="http://schemas.microsoft.com/office/drawing/2014/main" id="{5F64DD25-03FD-6D63-F8D5-6B2C1853FC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8" y="1749276"/>
            <a:ext cx="1628767" cy="548677"/>
          </a:xfrm>
          <a:prstGeom prst="rect">
            <a:avLst/>
          </a:prstGeom>
        </p:spPr>
      </p:pic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765766FF-936C-706C-1AE8-AE9C0621CF31}"/>
              </a:ext>
            </a:extLst>
          </p:cNvPr>
          <p:cNvSpPr/>
          <p:nvPr/>
        </p:nvSpPr>
        <p:spPr>
          <a:xfrm>
            <a:off x="6317689" y="4335268"/>
            <a:ext cx="215501" cy="132258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54901-902E-C683-0ACC-21603AFA6B30}"/>
              </a:ext>
            </a:extLst>
          </p:cNvPr>
          <p:cNvSpPr txBox="1"/>
          <p:nvPr/>
        </p:nvSpPr>
        <p:spPr>
          <a:xfrm>
            <a:off x="6747699" y="4818688"/>
            <a:ext cx="140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+mj-ea"/>
                <a:cs typeface="+mj-cs"/>
              </a:rPr>
              <a:t>Close values!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FF5F2-2C7C-9774-B47E-8663738B00AC}"/>
              </a:ext>
            </a:extLst>
          </p:cNvPr>
          <p:cNvSpPr txBox="1"/>
          <p:nvPr/>
        </p:nvSpPr>
        <p:spPr>
          <a:xfrm>
            <a:off x="2384994" y="215540"/>
            <a:ext cx="42734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+mj-lt"/>
                <a:ea typeface="+mj-ea"/>
                <a:cs typeface="+mj-cs"/>
              </a:rPr>
              <a:t>How to calculate the shear modulus</a:t>
            </a:r>
            <a:r>
              <a:rPr lang="ru-RU" sz="2100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9600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64C132-266A-9AE2-3697-92805F000571}"/>
                  </a:ext>
                </a:extLst>
              </p:cNvPr>
              <p:cNvSpPr txBox="1"/>
              <p:nvPr/>
            </p:nvSpPr>
            <p:spPr>
              <a:xfrm>
                <a:off x="2402396" y="3206347"/>
                <a:ext cx="163698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3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Cell is a sphere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ru-RU" sz="135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64C132-266A-9AE2-3697-92805F000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94" y="3132128"/>
                <a:ext cx="2182644" cy="646331"/>
              </a:xfrm>
              <a:prstGeom prst="rect">
                <a:avLst/>
              </a:prstGeom>
              <a:blipFill>
                <a:blip r:embed="rId7"/>
                <a:stretch>
                  <a:fillRect t="-5660" r="-836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1050055" y="1361728"/>
            <a:ext cx="6926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  <a:ea typeface="+mj-ea"/>
                <a:cs typeface="+mj-cs"/>
              </a:rPr>
              <a:t>On the one hand, </a:t>
            </a:r>
            <a:r>
              <a:rPr lang="en-US" b="1" i="1" dirty="0">
                <a:latin typeface="+mj-lt"/>
                <a:ea typeface="+mj-ea"/>
                <a:cs typeface="+mj-cs"/>
              </a:rPr>
              <a:t>ion sphere model</a:t>
            </a:r>
            <a:endParaRPr lang="ru-RU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4994" y="3758116"/>
            <a:ext cx="14631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ea typeface="+mj-ea"/>
                <a:cs typeface="+mj-cs"/>
              </a:rPr>
              <a:t>Ion sphere model</a:t>
            </a:r>
            <a:r>
              <a:rPr lang="ru-RU" sz="1350" dirty="0">
                <a:ea typeface="+mj-ea"/>
                <a:cs typeface="+mj-cs"/>
              </a:rPr>
              <a:t>:</a:t>
            </a:r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95942E-2C5F-4BDD-9B78-4095435DCEAE}"/>
              </a:ext>
            </a:extLst>
          </p:cNvPr>
          <p:cNvSpPr txBox="1"/>
          <p:nvPr/>
        </p:nvSpPr>
        <p:spPr>
          <a:xfrm>
            <a:off x="5570637" y="2363537"/>
            <a:ext cx="1779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(Chugunov A.I.</a:t>
            </a:r>
            <a:r>
              <a:rPr lang="ru-RU" sz="1200" dirty="0"/>
              <a:t>,</a:t>
            </a:r>
            <a:r>
              <a:rPr lang="pt-BR" sz="1200" dirty="0"/>
              <a:t> 2021) 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61A282-0FB6-6665-1AE6-83B28A4E4F89}"/>
              </a:ext>
            </a:extLst>
          </p:cNvPr>
          <p:cNvSpPr txBox="1"/>
          <p:nvPr/>
        </p:nvSpPr>
        <p:spPr>
          <a:xfrm>
            <a:off x="4979700" y="5708604"/>
            <a:ext cx="30213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50" dirty="0"/>
              <a:t>(</a:t>
            </a:r>
            <a:r>
              <a:rPr lang="fi-FI" sz="1350" dirty="0"/>
              <a:t>Baiko D. A., 2011, MNRAS, 416, 22</a:t>
            </a:r>
            <a:r>
              <a:rPr lang="ru-RU" sz="135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149734-4C38-2B59-5F89-19A2803A1612}"/>
              </a:ext>
            </a:extLst>
          </p:cNvPr>
          <p:cNvSpPr txBox="1"/>
          <p:nvPr/>
        </p:nvSpPr>
        <p:spPr>
          <a:xfrm>
            <a:off x="4309989" y="1731086"/>
            <a:ext cx="1088760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Wigner-Seitz cell</a:t>
            </a:r>
          </a:p>
          <a:p>
            <a:pPr algn="ctr"/>
            <a:r>
              <a:rPr lang="en-US" sz="1013" dirty="0"/>
              <a:t>(ionic sphere)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04B071A-A7F7-9541-48AA-C24255C2A10C}"/>
              </a:ext>
            </a:extLst>
          </p:cNvPr>
          <p:cNvGrpSpPr/>
          <p:nvPr/>
        </p:nvGrpSpPr>
        <p:grpSpPr>
          <a:xfrm>
            <a:off x="1361705" y="1858088"/>
            <a:ext cx="3004914" cy="1350000"/>
            <a:chOff x="2050011" y="1218140"/>
            <a:chExt cx="4006552" cy="180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59AFE62-72F0-90B3-B947-73905057072E}"/>
                </a:ext>
              </a:extLst>
            </p:cNvPr>
            <p:cNvSpPr/>
            <p:nvPr/>
          </p:nvSpPr>
          <p:spPr>
            <a:xfrm>
              <a:off x="3630673" y="1218140"/>
              <a:ext cx="1800000" cy="180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838AE64-0A4E-114F-DABB-C7058B242A31}"/>
                </a:ext>
              </a:extLst>
            </p:cNvPr>
            <p:cNvSpPr/>
            <p:nvPr/>
          </p:nvSpPr>
          <p:spPr>
            <a:xfrm>
              <a:off x="4495858" y="2139504"/>
              <a:ext cx="112108" cy="12541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962A2E22-C79A-CF53-EE52-ADD6E7879D21}"/>
                </a:ext>
              </a:extLst>
            </p:cNvPr>
            <p:cNvCxnSpPr/>
            <p:nvPr/>
          </p:nvCxnSpPr>
          <p:spPr>
            <a:xfrm flipH="1">
              <a:off x="5436443" y="1348884"/>
              <a:ext cx="620120" cy="1866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DFEC68D2-45CB-9071-2ADF-0EC663E70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0289" y="2207737"/>
              <a:ext cx="1355476" cy="1254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47197E-5232-9FD3-7F7F-2EA9FA7EC832}"/>
                </a:ext>
              </a:extLst>
            </p:cNvPr>
            <p:cNvSpPr txBox="1"/>
            <p:nvPr/>
          </p:nvSpPr>
          <p:spPr>
            <a:xfrm>
              <a:off x="2050011" y="2323267"/>
              <a:ext cx="1498701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Point-like nucleus</a:t>
              </a:r>
            </a:p>
          </p:txBody>
        </p:sp>
      </p:grpSp>
      <p:pic>
        <p:nvPicPr>
          <p:cNvPr id="2" name="Рисунок 1" descr="\documentclass{article}&#10;\usepackage{amssymb,amsmath}&#10;\usepackage{bm}&#10;\pagestyle{empty}&#10;\begin{document}&#10;&#10;$$\mu_\mathrm{eff,\ bcc}^\mathrm{V}=0.1194572 \frac{Z^2 e^2}{r_c V_c}&#10;$$&#10;&#10;\end{document}" title="IguanaTex Bitmap Display">
            <a:extLst>
              <a:ext uri="{FF2B5EF4-FFF2-40B4-BE49-F238E27FC236}">
                <a16:creationId xmlns:a16="http://schemas.microsoft.com/office/drawing/2014/main" id="{44E3446F-8FAA-6997-6232-DD823AC3C5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46" y="5089674"/>
            <a:ext cx="2950400" cy="624000"/>
          </a:xfrm>
          <a:prstGeom prst="rect">
            <a:avLst/>
          </a:prstGeom>
        </p:spPr>
      </p:pic>
      <p:pic>
        <p:nvPicPr>
          <p:cNvPr id="28" name="Рисунок 27" descr="\documentclass{article}&#10;\usepackage{amsmath}&#10;\pagestyle{empty}&#10;\begin{document}&#10;&#10;$$\mu= \frac{3}{25}\frac{(Ze)^2}{r_c V_c}=0.12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628CC1D5-5228-5E6A-1C05-41AE64919D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57" y="4335268"/>
            <a:ext cx="3068424" cy="632249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 descr="\documentclass{article}&#10;\usepackage{amsmath}&#10;\pagestyle{empty}&#10;\begin{document}&#10;&#10;$$e_M=\zeta \frac{(Ze)^2}{r_c V_c}$$&#10;&#10;&#10;\end{document}" title="IguanaTex Bitmap Display">
            <a:extLst>
              <a:ext uri="{FF2B5EF4-FFF2-40B4-BE49-F238E27FC236}">
                <a16:creationId xmlns:a16="http://schemas.microsoft.com/office/drawing/2014/main" id="{D29A3105-2DC3-8CB3-8B55-59299A19282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32" y="3041295"/>
            <a:ext cx="1523281" cy="625983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pagestyle{empty}&#10;\begin{document}&#10;&#10;$$\zeta=-\frac{9}{10}$$&#10;&#10;&#10;\end{document}" title="IguanaTex Bitmap Display">
            <a:extLst>
              <a:ext uri="{FF2B5EF4-FFF2-40B4-BE49-F238E27FC236}">
                <a16:creationId xmlns:a16="http://schemas.microsoft.com/office/drawing/2014/main" id="{6302C98C-A27B-A908-F035-515A1DE0169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2" y="3622515"/>
            <a:ext cx="983707" cy="548203"/>
          </a:xfrm>
          <a:prstGeom prst="rect">
            <a:avLst/>
          </a:prstGeom>
        </p:spPr>
      </p:pic>
      <p:pic>
        <p:nvPicPr>
          <p:cNvPr id="29" name="Рисунок 28" descr="\documentclass{article}&#10;\usepackage{amsmath}&#10;\pagestyle{empty}&#10;\begin{document}&#10;&#10;$$\mu^\mathrm{V}_\mathrm{eff}=-\frac{2}{15}e_M$$&#10;&#10;&#10;\end{document}" title="IguanaTex Bitmap Display">
            <a:extLst>
              <a:ext uri="{FF2B5EF4-FFF2-40B4-BE49-F238E27FC236}">
                <a16:creationId xmlns:a16="http://schemas.microsoft.com/office/drawing/2014/main" id="{5F64DD25-03FD-6D63-F8D5-6B2C1853FC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8" y="1749276"/>
            <a:ext cx="1628767" cy="548677"/>
          </a:xfrm>
          <a:prstGeom prst="rect">
            <a:avLst/>
          </a:prstGeom>
        </p:spPr>
      </p:pic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765766FF-936C-706C-1AE8-AE9C0621CF31}"/>
              </a:ext>
            </a:extLst>
          </p:cNvPr>
          <p:cNvSpPr/>
          <p:nvPr/>
        </p:nvSpPr>
        <p:spPr>
          <a:xfrm>
            <a:off x="6317689" y="4335268"/>
            <a:ext cx="215501" cy="132258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D54901-902E-C683-0ACC-21603AFA6B30}"/>
              </a:ext>
            </a:extLst>
          </p:cNvPr>
          <p:cNvSpPr txBox="1"/>
          <p:nvPr/>
        </p:nvSpPr>
        <p:spPr>
          <a:xfrm>
            <a:off x="6747699" y="4818688"/>
            <a:ext cx="140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+mj-ea"/>
                <a:cs typeface="+mj-cs"/>
              </a:rPr>
              <a:t>Close values!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FF5F2-2C7C-9774-B47E-8663738B00AC}"/>
              </a:ext>
            </a:extLst>
          </p:cNvPr>
          <p:cNvSpPr txBox="1"/>
          <p:nvPr/>
        </p:nvSpPr>
        <p:spPr>
          <a:xfrm>
            <a:off x="2384994" y="215540"/>
            <a:ext cx="42734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+mj-lt"/>
                <a:ea typeface="+mj-ea"/>
                <a:cs typeface="+mj-cs"/>
              </a:rPr>
              <a:t>How to calculate the shear modulus</a:t>
            </a:r>
            <a:r>
              <a:rPr lang="ru-RU" sz="2100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43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069313A9-8785-43C3-18DC-51180701478A}"/>
              </a:ext>
            </a:extLst>
          </p:cNvPr>
          <p:cNvSpPr txBox="1">
            <a:spLocks/>
          </p:cNvSpPr>
          <p:nvPr/>
        </p:nvSpPr>
        <p:spPr>
          <a:xfrm>
            <a:off x="1711039" y="879155"/>
            <a:ext cx="5721923" cy="75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I) Introduction.</a:t>
            </a:r>
            <a:endParaRPr lang="ru-RU" sz="2850" dirty="0"/>
          </a:p>
          <a:p>
            <a:pPr algn="ctr"/>
            <a:r>
              <a:rPr lang="en-US" sz="2850" dirty="0"/>
              <a:t>What is a neutron star</a:t>
            </a:r>
            <a:r>
              <a:rPr lang="ru-RU" sz="2850" dirty="0"/>
              <a:t>?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E68E56-56FB-6041-7644-405EC576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284" y="1791979"/>
            <a:ext cx="3811433" cy="3167510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96287665-D431-A8F4-1802-F4CADE6E76AC}"/>
              </a:ext>
            </a:extLst>
          </p:cNvPr>
          <p:cNvSpPr txBox="1">
            <a:spLocks/>
          </p:cNvSpPr>
          <p:nvPr/>
        </p:nvSpPr>
        <p:spPr>
          <a:xfrm>
            <a:off x="1890115" y="5066021"/>
            <a:ext cx="5721923" cy="75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He is not the neutron star, but he was a super</a:t>
            </a:r>
            <a:r>
              <a:rPr lang="ru-RU" sz="2850" dirty="0"/>
              <a:t> </a:t>
            </a:r>
            <a:r>
              <a:rPr lang="en-US" sz="2850" dirty="0"/>
              <a:t>star!</a:t>
            </a:r>
            <a:endParaRPr lang="ru-RU" sz="2850" dirty="0"/>
          </a:p>
        </p:txBody>
      </p:sp>
    </p:spTree>
    <p:extLst>
      <p:ext uri="{BB962C8B-B14F-4D97-AF65-F5344CB8AC3E}">
        <p14:creationId xmlns:p14="http://schemas.microsoft.com/office/powerpoint/2010/main" val="284965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96F3F64-3018-72A2-BE7E-9D2F2757C100}"/>
              </a:ext>
            </a:extLst>
          </p:cNvPr>
          <p:cNvGrpSpPr/>
          <p:nvPr/>
        </p:nvGrpSpPr>
        <p:grpSpPr>
          <a:xfrm>
            <a:off x="-269296" y="1872469"/>
            <a:ext cx="5428497" cy="2512437"/>
            <a:chOff x="337376" y="697458"/>
            <a:chExt cx="12049627" cy="475609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1F08DA6-38E3-4CD6-A82E-2ED5069BD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3873" y="697458"/>
              <a:ext cx="6984254" cy="4756099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42F8F0B-6B0E-5642-9D00-76BD5475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5517" y="1105129"/>
              <a:ext cx="6380966" cy="434842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1D9D092-4170-B0D1-0A2C-5A2A54687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1263" y="1715364"/>
              <a:ext cx="5489476" cy="3738193"/>
            </a:xfrm>
            <a:prstGeom prst="rect">
              <a:avLst/>
            </a:prstGeom>
          </p:spPr>
        </p:pic>
        <p:sp>
          <p:nvSpPr>
            <p:cNvPr id="6" name="Стрелка: вниз 5">
              <a:extLst>
                <a:ext uri="{FF2B5EF4-FFF2-40B4-BE49-F238E27FC236}">
                  <a16:creationId xmlns:a16="http://schemas.microsoft.com/office/drawing/2014/main" id="{E63309EC-2D03-D666-75FF-A329E6FA9473}"/>
                </a:ext>
              </a:extLst>
            </p:cNvPr>
            <p:cNvSpPr/>
            <p:nvPr/>
          </p:nvSpPr>
          <p:spPr>
            <a:xfrm rot="7775640">
              <a:off x="8917523" y="3105978"/>
              <a:ext cx="347870" cy="646044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24EFA51E-B1DD-B36F-7A1E-37C320D048B2}"/>
                </a:ext>
              </a:extLst>
            </p:cNvPr>
            <p:cNvSpPr/>
            <p:nvPr/>
          </p:nvSpPr>
          <p:spPr>
            <a:xfrm rot="7775640">
              <a:off x="9335421" y="2684178"/>
              <a:ext cx="347870" cy="64604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BCB70BDA-B866-41CC-E9D0-452C974288D1}"/>
                </a:ext>
              </a:extLst>
            </p:cNvPr>
            <p:cNvSpPr/>
            <p:nvPr/>
          </p:nvSpPr>
          <p:spPr>
            <a:xfrm rot="7775640">
              <a:off x="9726684" y="2276507"/>
              <a:ext cx="347870" cy="64604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" name="Стрелка: вниз 8">
              <a:extLst>
                <a:ext uri="{FF2B5EF4-FFF2-40B4-BE49-F238E27FC236}">
                  <a16:creationId xmlns:a16="http://schemas.microsoft.com/office/drawing/2014/main" id="{3C4C0E9A-072D-B05B-A242-E3EB063986D4}"/>
                </a:ext>
              </a:extLst>
            </p:cNvPr>
            <p:cNvSpPr/>
            <p:nvPr/>
          </p:nvSpPr>
          <p:spPr>
            <a:xfrm rot="13148198">
              <a:off x="2851192" y="3024653"/>
              <a:ext cx="347870" cy="64604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Стрелка: вниз 9">
              <a:extLst>
                <a:ext uri="{FF2B5EF4-FFF2-40B4-BE49-F238E27FC236}">
                  <a16:creationId xmlns:a16="http://schemas.microsoft.com/office/drawing/2014/main" id="{2339B7D9-0075-E19C-0691-49D08A73E509}"/>
                </a:ext>
              </a:extLst>
            </p:cNvPr>
            <p:cNvSpPr/>
            <p:nvPr/>
          </p:nvSpPr>
          <p:spPr>
            <a:xfrm rot="13148198">
              <a:off x="2447066" y="2590687"/>
              <a:ext cx="347870" cy="64604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2ED46F-6FE3-53A6-1874-0D00F768C7E6}"/>
                </a:ext>
              </a:extLst>
            </p:cNvPr>
            <p:cNvSpPr txBox="1"/>
            <p:nvPr/>
          </p:nvSpPr>
          <p:spPr>
            <a:xfrm>
              <a:off x="10306231" y="2243277"/>
              <a:ext cx="2080772" cy="96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Outer crust</a:t>
              </a:r>
              <a:endParaRPr lang="ru-RU" sz="135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C766E-737C-F352-EE6E-154AF4190879}"/>
                </a:ext>
              </a:extLst>
            </p:cNvPr>
            <p:cNvSpPr txBox="1"/>
            <p:nvPr/>
          </p:nvSpPr>
          <p:spPr>
            <a:xfrm>
              <a:off x="9773848" y="3102062"/>
              <a:ext cx="2080772" cy="568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Inner crust</a:t>
              </a:r>
              <a:endParaRPr lang="ru-RU" sz="135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29FC82-E2A3-EC31-7E1D-3D28C645272C}"/>
                </a:ext>
              </a:extLst>
            </p:cNvPr>
            <p:cNvSpPr txBox="1"/>
            <p:nvPr/>
          </p:nvSpPr>
          <p:spPr>
            <a:xfrm>
              <a:off x="9384890" y="3600252"/>
              <a:ext cx="1554479" cy="568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Core</a:t>
              </a:r>
              <a:endParaRPr lang="ru-RU" sz="135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985F6A-5CB0-D27E-BAD8-73FBC2679370}"/>
                    </a:ext>
                  </a:extLst>
                </p:cNvPr>
                <p:cNvSpPr txBox="1"/>
                <p:nvPr/>
              </p:nvSpPr>
              <p:spPr>
                <a:xfrm>
                  <a:off x="1158238" y="3694017"/>
                  <a:ext cx="2661414" cy="568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985F6A-5CB0-D27E-BAD8-73FBC2679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240" y="3694018"/>
                  <a:ext cx="2661415" cy="517235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ADE780-B190-66C9-B234-190111FBA251}"/>
                    </a:ext>
                  </a:extLst>
                </p:cNvPr>
                <p:cNvSpPr txBox="1"/>
                <p:nvPr/>
              </p:nvSpPr>
              <p:spPr>
                <a:xfrm>
                  <a:off x="337376" y="3227891"/>
                  <a:ext cx="2661414" cy="598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350" i="1" dirty="0">
                                <a:latin typeface="Cambria Math" panose="02040503050406030204" pitchFamily="18" charset="0"/>
                              </a:rPr>
                              <m:t>𝑑𝑟𝑖𝑝</m:t>
                            </m:r>
                          </m:sub>
                        </m:sSub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EADE780-B190-66C9-B234-190111FBA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376" y="3227893"/>
                  <a:ext cx="2661415" cy="547227"/>
                </a:xfrm>
                <a:prstGeom prst="rect">
                  <a:avLst/>
                </a:prstGeom>
                <a:blipFill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9017D3B-28B7-D477-C5E7-94409507E069}"/>
              </a:ext>
            </a:extLst>
          </p:cNvPr>
          <p:cNvSpPr txBox="1"/>
          <p:nvPr/>
        </p:nvSpPr>
        <p:spPr>
          <a:xfrm>
            <a:off x="247068" y="5133377"/>
            <a:ext cx="318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Outer crust: (A,Z) + electrons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809899-B597-4B2A-5C56-96ABDB34CDC9}"/>
              </a:ext>
            </a:extLst>
          </p:cNvPr>
          <p:cNvSpPr txBox="1"/>
          <p:nvPr/>
        </p:nvSpPr>
        <p:spPr>
          <a:xfrm>
            <a:off x="247068" y="5490265"/>
            <a:ext cx="403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 crust: (A,Z) + electrons + neutrons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CD1938-4E57-3A6D-E15B-96D16CA80A8B}"/>
              </a:ext>
            </a:extLst>
          </p:cNvPr>
          <p:cNvSpPr txBox="1"/>
          <p:nvPr/>
        </p:nvSpPr>
        <p:spPr>
          <a:xfrm>
            <a:off x="238371" y="5875610"/>
            <a:ext cx="445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Core: locally uniform nuclear matter (n, p, e, )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A7C593-DCB0-83FC-AF61-8DA309BA0D31}"/>
              </a:ext>
            </a:extLst>
          </p:cNvPr>
          <p:cNvSpPr txBox="1"/>
          <p:nvPr/>
        </p:nvSpPr>
        <p:spPr>
          <a:xfrm>
            <a:off x="4903958" y="5242100"/>
            <a:ext cx="403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 crystal, so </a:t>
            </a:r>
            <a:r>
              <a:rPr lang="en-US" b="1" i="1" dirty="0"/>
              <a:t>there are elastic properties.</a:t>
            </a:r>
            <a:endParaRPr lang="ru-R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ECD40B-F002-AA6A-C634-7B8540095520}"/>
                  </a:ext>
                </a:extLst>
              </p:cNvPr>
              <p:cNvSpPr txBox="1"/>
              <p:nvPr/>
            </p:nvSpPr>
            <p:spPr>
              <a:xfrm>
                <a:off x="5171234" y="2231743"/>
                <a:ext cx="3755133" cy="2066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100" dirty="0"/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ʘ</m:t>
                        </m:r>
                      </m:sub>
                    </m:sSub>
                  </m:oMath>
                </a14:m>
                <a:r>
                  <a:rPr lang="en-US" sz="2100" dirty="0"/>
                  <a:t>, where</a:t>
                </a:r>
                <a:r>
                  <a:rPr lang="ru-RU" sz="21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ʘ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ru-RU" sz="2100" dirty="0">
                  <a:ea typeface="Cambria Math" panose="02040503050406030204" pitchFamily="18" charset="0"/>
                </a:endParaRPr>
              </a:p>
              <a:p>
                <a:r>
                  <a:rPr lang="ru-RU" sz="2100" dirty="0"/>
                  <a:t>2)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𝑁𝑆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≈10−14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endParaRPr lang="ru-RU" sz="2100" dirty="0"/>
              </a:p>
              <a:p>
                <a:r>
                  <a:rPr lang="ru-RU" sz="2100" dirty="0"/>
                  <a:t>3)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ru-RU" sz="2100" i="1" dirty="0">
                  <a:ea typeface="Cambria Math" panose="02040503050406030204" pitchFamily="18" charset="0"/>
                </a:endParaRPr>
              </a:p>
              <a:p>
                <a:r>
                  <a:rPr lang="ru-RU" sz="2100" dirty="0">
                    <a:ea typeface="Cambria Math" panose="02040503050406030204" pitchFamily="18" charset="0"/>
                  </a:rPr>
                  <a:t>4)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𝑑𝑟𝑖𝑝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ru-RU" sz="2100" dirty="0">
                  <a:ea typeface="Cambria Math" panose="02040503050406030204" pitchFamily="18" charset="0"/>
                </a:endParaRPr>
              </a:p>
              <a:p>
                <a:r>
                  <a:rPr lang="ru-RU" sz="2100" dirty="0">
                    <a:ea typeface="Cambria Math" panose="02040503050406030204" pitchFamily="18" charset="0"/>
                  </a:rPr>
                  <a:t>5)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1,4</m:t>
                    </m:r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ru-RU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ru-RU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ru-RU" sz="2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ECD40B-F002-AA6A-C634-7B8540095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978" y="1832658"/>
                <a:ext cx="5006844" cy="2771593"/>
              </a:xfrm>
              <a:prstGeom prst="rect">
                <a:avLst/>
              </a:prstGeom>
              <a:blipFill>
                <a:blip r:embed="rId7"/>
                <a:stretch>
                  <a:fillRect l="-2436" t="-2203" b="-3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069313A9-8785-43C3-18DC-51180701478A}"/>
              </a:ext>
            </a:extLst>
          </p:cNvPr>
          <p:cNvSpPr txBox="1">
            <a:spLocks/>
          </p:cNvSpPr>
          <p:nvPr/>
        </p:nvSpPr>
        <p:spPr>
          <a:xfrm>
            <a:off x="1646062" y="313611"/>
            <a:ext cx="5721923" cy="7516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0" dirty="0"/>
              <a:t>I) Introduction.</a:t>
            </a:r>
            <a:endParaRPr lang="ru-RU" sz="2850" dirty="0"/>
          </a:p>
          <a:p>
            <a:pPr algn="ctr"/>
            <a:r>
              <a:rPr lang="en-US" sz="2850" dirty="0"/>
              <a:t>What is a neutron star</a:t>
            </a:r>
            <a:r>
              <a:rPr lang="ru-RU" sz="2850" dirty="0"/>
              <a:t>?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507024" y="5242100"/>
            <a:ext cx="190537" cy="6335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7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7D72C-CDAB-9DD3-ECC0-F4E4CB435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41" y="253569"/>
            <a:ext cx="6066917" cy="1157680"/>
          </a:xfrm>
        </p:spPr>
        <p:txBody>
          <a:bodyPr>
            <a:noAutofit/>
          </a:bodyPr>
          <a:lstStyle/>
          <a:p>
            <a:pPr algn="ctr"/>
            <a:r>
              <a:rPr lang="en-US" sz="2850" dirty="0"/>
              <a:t>I) Introduction. </a:t>
            </a:r>
            <a:br>
              <a:rPr lang="en-US" sz="2850" dirty="0"/>
            </a:br>
            <a:r>
              <a:rPr lang="en-US" sz="2850" dirty="0"/>
              <a:t>Why is the elasticity of crust important</a:t>
            </a:r>
            <a:r>
              <a:rPr lang="ru-RU" sz="2850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71E13-38DC-9888-BE22-54581141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2388860"/>
            <a:ext cx="5915025" cy="348729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Quasi-periodic oscillations after giant flares of magnetars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Glitches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Oscillations of neutron stars</a:t>
            </a:r>
            <a:endParaRPr lang="ru-RU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Emission of gravitational waves</a:t>
            </a:r>
          </a:p>
          <a:p>
            <a:pPr marL="385763" indent="-385763">
              <a:buFont typeface="+mj-lt"/>
              <a:buAutoNum type="arabicPeriod"/>
            </a:pPr>
            <a:r>
              <a:rPr lang="ru-RU" dirty="0"/>
              <a:t>…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65E90F-9226-41F1-ACA5-939571A01EBD}"/>
              </a:ext>
            </a:extLst>
          </p:cNvPr>
          <p:cNvSpPr txBox="1"/>
          <p:nvPr/>
        </p:nvSpPr>
        <p:spPr>
          <a:xfrm>
            <a:off x="1767703" y="229770"/>
            <a:ext cx="577769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AutoNum type="romanUcParenR"/>
            </a:pPr>
            <a:r>
              <a:rPr lang="en-US" sz="2850" dirty="0">
                <a:latin typeface="+mj-lt"/>
                <a:ea typeface="+mj-ea"/>
                <a:cs typeface="+mj-cs"/>
              </a:rPr>
              <a:t>Introduction</a:t>
            </a:r>
          </a:p>
          <a:p>
            <a:pPr algn="ctr"/>
            <a:r>
              <a:rPr lang="en-US" sz="2850" dirty="0">
                <a:latin typeface="+mj-lt"/>
                <a:ea typeface="+mj-ea"/>
                <a:cs typeface="+mj-cs"/>
              </a:rPr>
              <a:t>Elastic theory for neutron star crust</a:t>
            </a:r>
            <a:endParaRPr lang="ru-RU" sz="285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\documentclass{article}&#10;\usepackage{amsmath}&#10;\pagestyle{empty}&#10;\begin{document}&#10;&#10;$$\delta e= \sigma_{ij} u_{ij}+\frac{1}{2}S_{ijkl}u_{ij}u_{kl}$$&#10;&#10;&#10;\end{document}" title="IguanaTex Bitmap Display">
            <a:extLst>
              <a:ext uri="{FF2B5EF4-FFF2-40B4-BE49-F238E27FC236}">
                <a16:creationId xmlns:a16="http://schemas.microsoft.com/office/drawing/2014/main" id="{DC5ADFAB-387B-C236-0CAA-4B0326C9CB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69" y="1862998"/>
            <a:ext cx="2993759" cy="540737"/>
          </a:xfrm>
          <a:prstGeom prst="rect">
            <a:avLst/>
          </a:prstGeom>
        </p:spPr>
      </p:pic>
      <p:pic>
        <p:nvPicPr>
          <p:cNvPr id="4" name="Рисунок 3" descr="\documentclass{article}&#10;\usepackage{amsmath}&#10;\pagestyle{empty}&#10;\begin{document}&#10;&#10;$$\delta \sigma_{ij}=K \delta_{ij} u_{ll}+\mu^\mathrm{V}_\mathrm{eff}  \left(u_{ik}+u_{ki}-\frac{2}{3} \delta_{ij} u_{ll} \right)$$&#10;&#10;&#10;\end{document}" title="IguanaTex Bitmap Display">
            <a:extLst>
              <a:ext uri="{FF2B5EF4-FFF2-40B4-BE49-F238E27FC236}">
                <a16:creationId xmlns:a16="http://schemas.microsoft.com/office/drawing/2014/main" id="{006228D2-47E3-4E39-3D44-C8C6D953E3F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96" y="3477929"/>
            <a:ext cx="4952678" cy="640218"/>
          </a:xfrm>
          <a:prstGeom prst="rect">
            <a:avLst/>
          </a:prstGeom>
        </p:spPr>
      </p:pic>
      <p:pic>
        <p:nvPicPr>
          <p:cNvPr id="13" name="Рисунок 12" descr="\documentclass{article}&#10;\usepackage{amsmath}&#10;\pagestyle{empty}&#10;\begin{document}&#10;&#10;$$u_{ij}=\frac{\partial u_i}{\partial x_j}$$&#10;&#10;&#10;\end{document}" title="IguanaTex Bitmap Display">
            <a:extLst>
              <a:ext uri="{FF2B5EF4-FFF2-40B4-BE49-F238E27FC236}">
                <a16:creationId xmlns:a16="http://schemas.microsoft.com/office/drawing/2014/main" id="{E7CF35EA-AB26-29AB-DBE2-325D31EDB9E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33" y="2562217"/>
            <a:ext cx="1141194" cy="631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8D310-1703-B882-168C-A268518C66EC}"/>
              </a:ext>
            </a:extLst>
          </p:cNvPr>
          <p:cNvSpPr txBox="1"/>
          <p:nvPr/>
        </p:nvSpPr>
        <p:spPr>
          <a:xfrm>
            <a:off x="1288192" y="1974644"/>
            <a:ext cx="21905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Elastic energy density due to deformation</a:t>
            </a:r>
            <a:endParaRPr lang="ru-RU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01E70-17B3-C469-C308-9AD2F61134D2}"/>
              </a:ext>
            </a:extLst>
          </p:cNvPr>
          <p:cNvSpPr txBox="1"/>
          <p:nvPr/>
        </p:nvSpPr>
        <p:spPr>
          <a:xfrm>
            <a:off x="1424825" y="2741343"/>
            <a:ext cx="17713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Displacement gradient</a:t>
            </a:r>
            <a:endParaRPr lang="ru-RU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0EBB9-4526-C017-9A16-388EEC76FA4D}"/>
              </a:ext>
            </a:extLst>
          </p:cNvPr>
          <p:cNvSpPr txBox="1"/>
          <p:nvPr/>
        </p:nvSpPr>
        <p:spPr>
          <a:xfrm>
            <a:off x="545797" y="3381837"/>
            <a:ext cx="148479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C</a:t>
            </a:r>
            <a:r>
              <a:rPr lang="ru-RU" sz="1350" dirty="0" err="1"/>
              <a:t>hange</a:t>
            </a:r>
            <a:r>
              <a:rPr lang="ru-RU" sz="1350" dirty="0"/>
              <a:t> </a:t>
            </a:r>
            <a:r>
              <a:rPr lang="ru-RU" sz="1350" dirty="0" err="1"/>
              <a:t>of</a:t>
            </a:r>
            <a:r>
              <a:rPr lang="ru-RU" sz="1350" dirty="0"/>
              <a:t> </a:t>
            </a:r>
            <a:r>
              <a:rPr lang="ru-RU" sz="1350" dirty="0" err="1"/>
              <a:t>the</a:t>
            </a:r>
            <a:r>
              <a:rPr lang="ru-RU" sz="1350" dirty="0"/>
              <a:t> </a:t>
            </a:r>
            <a:r>
              <a:rPr lang="ru-RU" sz="1350" dirty="0" err="1"/>
              <a:t>stress</a:t>
            </a:r>
            <a:r>
              <a:rPr lang="ru-RU" sz="1350" dirty="0"/>
              <a:t> </a:t>
            </a:r>
            <a:r>
              <a:rPr lang="ru-RU" sz="1350" dirty="0" err="1"/>
              <a:t>tensor</a:t>
            </a:r>
            <a:endParaRPr lang="en-US" sz="1350" dirty="0"/>
          </a:p>
          <a:p>
            <a:pPr algn="ctr"/>
            <a:r>
              <a:rPr lang="en-US" sz="1350" dirty="0"/>
              <a:t>in case of isotropic (polycrystalline) matter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752078" y="4012707"/>
            <a:ext cx="444066" cy="54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0016" y="4529688"/>
            <a:ext cx="30192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bulk modulus</a:t>
            </a:r>
          </a:p>
          <a:p>
            <a:pPr algn="ctr"/>
            <a:r>
              <a:rPr lang="en-US" dirty="0"/>
              <a:t>Given by the equation of state</a:t>
            </a:r>
          </a:p>
          <a:p>
            <a:pPr algn="ctr"/>
            <a:r>
              <a:rPr lang="en-US" sz="1400" dirty="0"/>
              <a:t>(and  thus well known)</a:t>
            </a:r>
          </a:p>
        </p:txBody>
      </p:sp>
      <p:pic>
        <p:nvPicPr>
          <p:cNvPr id="17" name="Рисунок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98" y="5530494"/>
            <a:ext cx="1345524" cy="531809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4765938" y="3996828"/>
            <a:ext cx="1056642" cy="541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56133" y="4464886"/>
            <a:ext cx="330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shear modulus</a:t>
            </a:r>
          </a:p>
          <a:p>
            <a:pPr algn="ctr"/>
            <a:r>
              <a:rPr lang="en-US" dirty="0"/>
              <a:t>Extensively calculated assuming </a:t>
            </a:r>
            <a:r>
              <a:rPr lang="en-US" b="1" i="1" dirty="0"/>
              <a:t>point like nuclei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0" y="1389383"/>
            <a:ext cx="913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 describe crust, we need to consider deformations with respect to the state at finite pressure </a:t>
            </a:r>
          </a:p>
        </p:txBody>
      </p:sp>
      <p:pic>
        <p:nvPicPr>
          <p:cNvPr id="24" name="Рисунок 23" descr="\documentclass{article}&#10;\usepackage{amssymb,amsmath}&#10;\usepackage{bm}&#10;\pagestyle{empty}&#10;\begin{document}&#10;&#10;$$\mu_\mathrm{eff,\ bcc}^\mathrm{V}=0.1194572 \frac{Z^2 e^2}{r_c V_c}&#10;$$&#10;&#10;\end{document}" title="IguanaTex Bitmap Display">
            <a:extLst>
              <a:ext uri="{FF2B5EF4-FFF2-40B4-BE49-F238E27FC236}">
                <a16:creationId xmlns:a16="http://schemas.microsoft.com/office/drawing/2014/main" id="{CCBD3FFD-4E8F-8FE1-3DD6-C02E04A9CE8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99" y="5760588"/>
            <a:ext cx="2950400" cy="624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116506" y="5365623"/>
            <a:ext cx="4981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Static Coulomb crystal </a:t>
            </a:r>
            <a:r>
              <a:rPr lang="fi-FI" sz="1400" dirty="0"/>
              <a:t>(Ogata&amp;Ichimaru,1990</a:t>
            </a:r>
            <a:r>
              <a:rPr lang="en-US" sz="1400" dirty="0"/>
              <a:t>; </a:t>
            </a:r>
            <a:r>
              <a:rPr lang="fi-FI" sz="1400" dirty="0"/>
              <a:t>Baiko, 2011)</a:t>
            </a:r>
            <a:r>
              <a:rPr lang="en-US" dirty="0"/>
              <a:t>: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83077" y="6360764"/>
            <a:ext cx="7883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Corrections: nuclei motion</a:t>
            </a:r>
            <a:r>
              <a:rPr lang="ru-RU" sz="1400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Baiko</a:t>
            </a:r>
            <a:r>
              <a:rPr lang="en-US" sz="1400" dirty="0"/>
              <a:t> (2011, 2012), </a:t>
            </a:r>
            <a:r>
              <a:rPr lang="en-US" sz="1400" dirty="0" err="1"/>
              <a:t>Horowitz&amp;Hughto</a:t>
            </a:r>
            <a:r>
              <a:rPr lang="en-US" sz="1400" dirty="0"/>
              <a:t> (2008)</a:t>
            </a:r>
          </a:p>
          <a:p>
            <a:r>
              <a:rPr lang="en-US" sz="1400" dirty="0"/>
              <a:t>electron screening</a:t>
            </a:r>
            <a:r>
              <a:rPr lang="ru-RU" sz="1400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Horowitz&amp;Kadau</a:t>
            </a:r>
            <a:r>
              <a:rPr lang="en-US" sz="1400" dirty="0"/>
              <a:t> (2009), </a:t>
            </a:r>
            <a:r>
              <a:rPr lang="en-US" sz="1400" dirty="0" err="1"/>
              <a:t>Baiko</a:t>
            </a:r>
            <a:r>
              <a:rPr lang="en-US" sz="1400" dirty="0"/>
              <a:t> (2011, 2012), </a:t>
            </a:r>
            <a:r>
              <a:rPr lang="en-US" sz="1400" dirty="0" err="1"/>
              <a:t>Kozhberov</a:t>
            </a:r>
            <a:r>
              <a:rPr lang="en-US" sz="1400" dirty="0"/>
              <a:t> (2022), Chugunov (2022)</a:t>
            </a:r>
          </a:p>
        </p:txBody>
      </p:sp>
    </p:spTree>
    <p:extLst>
      <p:ext uri="{BB962C8B-B14F-4D97-AF65-F5344CB8AC3E}">
        <p14:creationId xmlns:p14="http://schemas.microsoft.com/office/powerpoint/2010/main" val="93733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94898" y="1198444"/>
            <a:ext cx="3586957" cy="14067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918D1-114D-4394-C531-9077025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29" y="347375"/>
            <a:ext cx="6279343" cy="6381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50" dirty="0"/>
              <a:t>Is point-like nuclei approximation applicable?</a:t>
            </a:r>
            <a:endParaRPr lang="ru-RU" sz="2850" dirty="0"/>
          </a:p>
        </p:txBody>
      </p:sp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25" y="1270536"/>
            <a:ext cx="975238" cy="55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68344"/>
            <a:ext cx="5841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 fraction, occupied by nuclei</a:t>
            </a:r>
          </a:p>
          <a:p>
            <a:endParaRPr lang="en-US" dirty="0"/>
          </a:p>
          <a:p>
            <a:r>
              <a:rPr lang="en-US" dirty="0"/>
              <a:t>becomes rather large at the deepest layers of the crust.</a:t>
            </a:r>
          </a:p>
          <a:p>
            <a:r>
              <a:rPr lang="en-US" dirty="0"/>
              <a:t>Point-like approximation becomes, at least, questionable!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5126" y="1301663"/>
            <a:ext cx="3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consider finite nuclei we should take into account nuclei structure, and thus appeal to nuclear physical models (finite nuclear matter)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399496-AECC-7C8E-2A2C-0D954559E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369"/>
          <a:stretch/>
        </p:blipFill>
        <p:spPr>
          <a:xfrm>
            <a:off x="1002095" y="2691247"/>
            <a:ext cx="7139810" cy="41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918D1-114D-4394-C531-9077025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314" y="116556"/>
            <a:ext cx="5915025" cy="638123"/>
          </a:xfrm>
        </p:spPr>
        <p:txBody>
          <a:bodyPr>
            <a:normAutofit/>
          </a:bodyPr>
          <a:lstStyle/>
          <a:p>
            <a:pPr algn="ctr"/>
            <a:r>
              <a:rPr lang="en-US" sz="2850" dirty="0"/>
              <a:t>Nuclear physical model: CLDM</a:t>
            </a:r>
            <a:endParaRPr lang="ru-RU" sz="28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F9FF8D-EED1-CC84-CE67-0D0C17A5C536}"/>
              </a:ext>
            </a:extLst>
          </p:cNvPr>
          <p:cNvSpPr txBox="1"/>
          <p:nvPr/>
        </p:nvSpPr>
        <p:spPr>
          <a:xfrm>
            <a:off x="967001" y="1173329"/>
            <a:ext cx="30543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(Minimal) liquid drop model for terrestrial nuclei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Only two parameters</a:t>
            </a:r>
          </a:p>
          <a:p>
            <a:pPr algn="ctr"/>
            <a:r>
              <a:rPr lang="en-US" i="1" dirty="0"/>
              <a:t>A</a:t>
            </a:r>
            <a:r>
              <a:rPr lang="en-US" dirty="0"/>
              <a:t> – mass number</a:t>
            </a:r>
          </a:p>
          <a:p>
            <a:pPr algn="ctr"/>
            <a:r>
              <a:rPr lang="en-US" i="1" dirty="0"/>
              <a:t>Z</a:t>
            </a:r>
            <a:r>
              <a:rPr lang="en-US" dirty="0"/>
              <a:t> – charge number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C64DE0C-72CE-3FC3-34BF-C311AEAF377C}"/>
              </a:ext>
            </a:extLst>
          </p:cNvPr>
          <p:cNvCxnSpPr>
            <a:cxnSpLocks/>
          </p:cNvCxnSpPr>
          <p:nvPr/>
        </p:nvCxnSpPr>
        <p:spPr>
          <a:xfrm flipH="1">
            <a:off x="4891596" y="1382812"/>
            <a:ext cx="0" cy="4938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0F138C-5CE1-EEE3-2DAB-49FC9F134AFB}"/>
              </a:ext>
            </a:extLst>
          </p:cNvPr>
          <p:cNvSpPr txBox="1"/>
          <p:nvPr/>
        </p:nvSpPr>
        <p:spPr>
          <a:xfrm>
            <a:off x="5462211" y="1382812"/>
            <a:ext cx="30543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Compressible liquid drop model </a:t>
            </a:r>
          </a:p>
          <a:p>
            <a:pPr algn="ctr"/>
            <a:r>
              <a:rPr lang="en-US" dirty="0"/>
              <a:t>(neutron star crust)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There are six parameters!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/>
              <a:t>What are these parameters</a:t>
            </a:r>
            <a:r>
              <a:rPr lang="ru-RU" b="1" i="1" dirty="0"/>
              <a:t>?</a:t>
            </a:r>
            <a:endParaRPr lang="en-US" b="1" i="1" dirty="0"/>
          </a:p>
        </p:txBody>
      </p:sp>
      <p:pic>
        <p:nvPicPr>
          <p:cNvPr id="14" name="Рисунок 13" descr="\documentclass{article}&#10;\usepackage{amsmath}&#10;\pagestyle{empty}&#10;\begin{document}&#10;&#10;$$E_{bind}=C_{vol}A-C_{surf}A^{2/3}-C_{Coul}\frac{Z^2}{A^{1/3}}-$$&#10;$$-C_{symm}\frac{A-2Z}{A}+C_{pair}\frac{\delta}{A^{\varepsilon}}$$&#10;&#10;&#10;\end{document}" title="IguanaTex Bitmap Display">
            <a:extLst>
              <a:ext uri="{FF2B5EF4-FFF2-40B4-BE49-F238E27FC236}">
                <a16:creationId xmlns:a16="http://schemas.microsoft.com/office/drawing/2014/main" id="{DB5B5DEE-4394-28E2-8EB9-26C815A289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8" y="3524989"/>
            <a:ext cx="3529875" cy="9438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46AB57-2E93-554D-E220-AFABE847C6C2}"/>
              </a:ext>
            </a:extLst>
          </p:cNvPr>
          <p:cNvSpPr txBox="1"/>
          <p:nvPr/>
        </p:nvSpPr>
        <p:spPr>
          <a:xfrm>
            <a:off x="1748435" y="4645982"/>
            <a:ext cx="16692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rgbClr val="202122"/>
                </a:solidFill>
              </a:rPr>
              <a:t>(</a:t>
            </a:r>
            <a:r>
              <a:rPr lang="en-US" sz="1350" dirty="0" err="1">
                <a:solidFill>
                  <a:srgbClr val="202122"/>
                </a:solidFill>
              </a:rPr>
              <a:t>Weizsäcker</a:t>
            </a:r>
            <a:r>
              <a:rPr lang="en-US" sz="1350" dirty="0">
                <a:solidFill>
                  <a:srgbClr val="202122"/>
                </a:solidFill>
              </a:rPr>
              <a:t> formula</a:t>
            </a:r>
            <a:r>
              <a:rPr lang="ru-RU" sz="1350" dirty="0">
                <a:solidFill>
                  <a:srgbClr val="202122"/>
                </a:solidFill>
              </a:rPr>
              <a:t>)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522902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403,075"/>
  <p:tag name="OUTPUTTYPE" val="PNG"/>
  <p:tag name="IGUANATEXVERSION" val="160"/>
  <p:tag name="LATEXADDIN" val="\documentclass{article}&#10;\usepackage{amsmath}&#10;\pagestyle{empty}&#10;\begin{document}&#10;&#10;$$\delta e= \sigma_{ij} u_{ij}+\frac{1}{2}S_{ijkl}u_{ij}u_{kl}$$&#10;&#10;&#10;\end{document}"/>
  <p:tag name="IGUANATEXSIZE" val="28"/>
  <p:tag name="IGUANATEXCURSOR" val="14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509,561"/>
  <p:tag name="OUTPUTTYPE" val="PNG"/>
  <p:tag name="IGUANATEXVERSION" val="160"/>
  <p:tag name="LATEXADDIN" val="\documentclass{article}&#10;\usepackage{amssymb,amsmath}&#10;\usepackage{bm}&#10;\pagestyle{empty}&#10;\begin{document}&#10;&#10;$$E_{s}(\nu_{s},r_{p})=&#10;4\pi r_p^2 (\sigma&#10;+\mu_n \nu_s)&#10;$$&#10;&#10;\end{document}"/>
  <p:tag name="IGUANATEXSIZE" val="21"/>
  <p:tag name="IGUANATEXCURSOR" val="148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28,9839"/>
  <p:tag name="OUTPUTTYPE" val="PNG"/>
  <p:tag name="IGUANATEXVERSION" val="160"/>
  <p:tag name="LATEXADDIN" val="\documentclass{article}&#10;\usepackage{amssymb,amsmath}&#10;\usepackage{bm}&#10;\pagestyle{empty}&#10;\begin{document}&#10;&#10;$$E_s&#10;$$&#10;&#10;\end{document}"/>
  <p:tag name="IGUANATEXSIZE" val="20"/>
  <p:tag name="IGUANATEXCURSOR" val="110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2122"/>
  <p:tag name="ORIGINALWIDTH" val="2011,249"/>
  <p:tag name="OUTPUTTYPE" val="PNG"/>
  <p:tag name="IGUANATEXVERSION" val="160"/>
  <p:tag name="LATEXADDIN" val="\documentclass{article}&#10;\usepackage{amssymb,amsmath}&#10;\usepackage{bm}&#10;\pagestyle{empty}&#10;\begin{document}&#10;&#10;$$E_{s}\left(x_i=\frac{n_{pi}}{n_{pi}+n_{ni}},r_{p}\right)=&#10;4\pi r_p^2 \sigma(x_i)$$&#10;&#10;\end{document}"/>
  <p:tag name="IGUANATEXSIZE" val="21"/>
  <p:tag name="IGUANATEXCURSOR" val="18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548,1815"/>
  <p:tag name="OUTPUTTYPE" val="PNG"/>
  <p:tag name="IGUANATEXVERSION" val="160"/>
  <p:tag name="LATEXADDIN" val="\documentclass{article}&#10;\usepackage{amsmath}&#10;\pagestyle{empty}&#10;\begin{document}&#10;&#10;$$\delta e=\frac{3}{2} \mu \varepsilon^2$$&#10;&#10;&#10;\end{document}"/>
  <p:tag name="IGUANATEXSIZE" val="25"/>
  <p:tag name="IGUANATEXCURSOR" val="12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3894,263"/>
  <p:tag name="OUTPUTTYPE" val="PNG"/>
  <p:tag name="IGUANATEXVERSION" val="160"/>
  <p:tag name="LATEXADDIN" val="\documentclass{article}&#10;\usepackage{amsmath}&#10;\pagestyle{empty}&#10;\begin{document}&#10;&#10;$$\delta e=-P u_{ii}+\frac{1}{2}u_{ij}u_{kl}\left[\delta_{ij} \delta_{kl} \left(-P+K-\frac{2}{3} \right)+\delta_{il} \delta_{jk}(P+\mu)+\mu \delta_{ik} \delta_{jl}   \right]$$&#10;&#10;&#10;\end{document}"/>
  <p:tag name="IGUANATEXSIZE" val="25"/>
  <p:tag name="IGUANATEXCURSOR" val="256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1,1961"/>
  <p:tag name="ORIGINALWIDTH" val="1236,595"/>
  <p:tag name="OUTPUTTYPE" val="PNG"/>
  <p:tag name="IGUANATEXVERSION" val="160"/>
  <p:tag name="LATEXADDIN" val="\documentclass{article}&#10;\usepackage{amsmath}&#10;\pagestyle{empty}&#10;\begin{document}&#10;&#10;$$u_{xx}=u_{yy}=-\frac{\varepsilon}{2}+\frac{3\varepsilon^2}{8}$$&#10;$$u_{zz}=\varepsilon$$&#10;&#10;&#10;\end{document}"/>
  <p:tag name="IGUANATEXSIZE" val="25"/>
  <p:tag name="IGUANATEXCURSOR" val="169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6,8991"/>
  <p:tag name="ORIGINALWIDTH" val="671,1661"/>
  <p:tag name="OUTPUTTYPE" val="PNG"/>
  <p:tag name="IGUANATEXVERSION" val="160"/>
  <p:tag name="LATEXADDIN" val="\documentclass{article}&#10;\usepackage{amsmath}&#10;\pagestyle{empty}&#10;\begin{document}&#10;&#10;$$x\rightarrow \frac{x}{\sqrt {1+\varepsilon}}$$&#10;$$y\rightarrow \frac{y}{\sqrt {1+\varepsilon}}$$&#10;$$z\rightarrow z(1+\varepsilon)$$&#10;&#10;&#10;\end{document}"/>
  <p:tag name="IGUANATEXSIZE" val="25"/>
  <p:tag name="IGUANATEXCURSOR" val="209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936,6329"/>
  <p:tag name="OUTPUTTYPE" val="PNG"/>
  <p:tag name="IGUANATEXVERSION" val="160"/>
  <p:tag name="LATEXADDIN" val="\documentclass{article}&#10;\usepackage{amsmath}&#10;\pagestyle{empty}&#10;\begin{document}&#10;&#10;$$E_C^{sp}=- \frac{9}{10}\frac{(Ze)^2}{r_c}$$&#10;&#10;&#10;\end{document}"/>
  <p:tag name="IGUANATEXSIZE" val="25"/>
  <p:tag name="IGUANATEXCURSOR" val="126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793,026"/>
  <p:tag name="OUTPUTTYPE" val="PNG"/>
  <p:tag name="IGUANATEXVERSION" val="160"/>
  <p:tag name="LATEXADDIN" val="\documentclass{article}&#10;\usepackage{amsmath}&#10;\pagestyle{empty}&#10;\begin{document}&#10;&#10;$$E_C^{ellip}=- \frac{9}{10}\frac{(Ze)^2}{r_c}+\frac{9}{50}\frac{(Ze)^2}{r_c}\varepsilon^2$$&#10;&#10;&#10;\end{document}"/>
  <p:tag name="IGUANATEXSIZE" val="25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0,4612"/>
  <p:tag name="ORIGINALWIDTH" val="2161,23"/>
  <p:tag name="OUTPUTTYPE" val="PNG"/>
  <p:tag name="IGUANATEXVERSION" val="160"/>
  <p:tag name="LATEXADDIN" val="\documentclass{article}&#10;\usepackage{amsmath}&#10;\pagestyle{empty}&#10;\begin{document}&#10;&#10;$$\frac{E_C^{ellip}-E_C^{sp}}{V_c}= \frac{9}{50}\frac{(Ze)^2}{r_c V_c}\varepsilon^2=\delta e=\frac{3}{2} \mu \varepsilon^2$$&#10;&#10;&#10;\end{document}"/>
  <p:tag name="IGUANATEXSIZE" val="25"/>
  <p:tag name="IGUANATEXCURSOR" val="20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317,96"/>
  <p:tag name="OUTPUTTYPE" val="PNG"/>
  <p:tag name="IGUANATEXVERSION" val="160"/>
  <p:tag name="LATEXADDIN" val="\documentclass{article}&#10;\usepackage{amsmath}&#10;\pagestyle{empty}&#10;\begin{document}&#10;&#10;$$\delta \sigma_{ij}=K \delta_{ij} u_{ll}+\mu^\mathrm{V}_\mathrm{eff}  \left(u_{ik}+u_{ki}-\frac{2}{3} \delta_{ij} u_{ll} \right)$$&#10;&#10;&#10;\end{document}"/>
  <p:tag name="IGUANATEXSIZE" val="28"/>
  <p:tag name="IGUANATEXCURSOR" val="14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433,821"/>
  <p:tag name="OUTPUTTYPE" val="PNG"/>
  <p:tag name="IGUANATEXVERSION" val="160"/>
  <p:tag name="LATEXADDIN" val="\documentclass{article}&#10;\usepackage{amsmath}&#10;\pagestyle{empty}&#10;\begin{document}&#10;&#10;$$\mu= \frac{3}{25}\frac{(Ze)^2}{r_c V_c}=0.12\frac{(Ze)^2}{r_c V_c}$$&#10;&#10;&#10;\end{document}"/>
  <p:tag name="IGUANATEXSIZE" val="25"/>
  <p:tag name="IGUANATEXCURSOR" val="151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936,6329"/>
  <p:tag name="OUTPUTTYPE" val="PNG"/>
  <p:tag name="IGUANATEXVERSION" val="160"/>
  <p:tag name="LATEXADDIN" val="\documentclass{article}&#10;\usepackage{amsmath}&#10;\pagestyle{empty}&#10;\begin{document}&#10;&#10;$$E_C^{sp}=- \frac{9}{10}\frac{(Ze)^2}{r_c}$$&#10;&#10;&#10;\end{document}"/>
  <p:tag name="IGUANATEXSIZE" val="25"/>
  <p:tag name="IGUANATEXCURSOR" val="126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2,4635"/>
  <p:tag name="ORIGINALWIDTH" val="1382,827"/>
  <p:tag name="OUTPUTDPI" val="1200"/>
  <p:tag name="LATEXADDIN" val="\documentclass{article}&#10;\usepackage{amssymb,amsmath}&#10;\usepackage{bm}&#10;\pagestyle{empty}&#10;\begin{document}&#10;&#10;$$\mu_\mathrm{eff,\ bcc}^\mathrm{V}=0.1194572 \frac{Z^2 e^2}{r_c V_c}&#10;$$&#10;&#10;\end{document}"/>
  <p:tag name="IGUANATEXSIZE" val="28"/>
  <p:tag name="IGUANATEXCURSOR" val="173"/>
  <p:tag name="TRANSPARENCY" val="True"/>
  <p:tag name="FILENAME" val=""/>
  <p:tag name="INPUTTYPE" val="0"/>
  <p:tag name="LATEXENGINEID" val="0"/>
  <p:tag name="TEMPFOLDER" val="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793,026"/>
  <p:tag name="OUTPUTTYPE" val="PNG"/>
  <p:tag name="IGUANATEXVERSION" val="160"/>
  <p:tag name="LATEXADDIN" val="\documentclass{article}&#10;\usepackage{amsmath}&#10;\pagestyle{empty}&#10;\begin{document}&#10;&#10;$$E_C^{ellip}=- \frac{9}{10}\frac{(Ze)^2}{r_c}+\frac{9}{50}\frac{(Ze)^2}{r_c}\varepsilon^2$$&#10;&#10;&#10;\end{document}"/>
  <p:tag name="IGUANATEXSIZE" val="25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,462"/>
  <p:tag name="ORIGINALWIDTH" val="2248,219"/>
  <p:tag name="OUTPUTTYPE" val="PNG"/>
  <p:tag name="IGUANATEXVERSION" val="160"/>
  <p:tag name="LATEXADDIN" val="\documentclass{article}&#10;\usepackage{amsmath}&#10;\pagestyle{empty}&#10;\begin{document}&#10;&#10;$$E_C^{sp}=- \frac{9}{10}\frac{(Ze)^2}{r_c}+\frac{3}{5}\frac{(Ze)^2}{R}+\frac{3}{5}\frac{(Ze)^2}{r_c^3}R^2$$&#10;&#10;&#10;\end{document}"/>
  <p:tag name="IGUANATEXSIZE" val="25"/>
  <p:tag name="IGUANATEXCURSOR" val="189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2971,128"/>
  <p:tag name="OUTPUTTYPE" val="PNG"/>
  <p:tag name="IGUANATEXVERSION" val="160"/>
  <p:tag name="LATEXADDIN" val="\documentclass{article}&#10;\usepackage{amsmath}&#10;\pagestyle{empty}&#10;\begin{document}&#10;&#10;$$E_C^{ellip}=- \frac{9}{10}\frac{(Ze)^2}{r_c}\left(1-\frac{1}{5}\varepsilon^2 \right)+\frac{3}{5}\frac{(Ze)^2}{R}+\frac{3}{5}\frac{(Ze)^2}{r_c^3}R^2$$&#10;&#10;&#10;\end{document}"/>
  <p:tag name="IGUANATEXSIZE" val="25"/>
  <p:tag name="IGUANATEXCURSOR" val="232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712,4109"/>
  <p:tag name="OUTPUTTYPE" val="PNG"/>
  <p:tag name="IGUANATEXVERSION" val="160"/>
  <p:tag name="LATEXADDIN" val="\documentclass{article}&#10;\usepackage{amsmath}&#10;\pagestyle{empty}&#10;\begin{document}&#10;&#10;$$\mu= \frac{3}{25}\frac{(Ze)^2}{r_c V_c}$$&#10;&#10;&#10;\end{document}"/>
  <p:tag name="IGUANATEXSIZE" val="25"/>
  <p:tag name="IGUANATEXCURSOR" val="124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3606,299"/>
  <p:tag name="OUTPUTTYPE" val="PNG"/>
  <p:tag name="IGUANATEXVERSION" val="160"/>
  <p:tag name="LATEXADDIN" val="\documentclass{article}&#10;\usepackage{amsmath}&#10;\pagestyle{empty}&#10;\begin{document}&#10;&#10;$$E_s=4 \pi R^2 \sigma \left(1+\frac{2}{5}\varepsilon_p^2 \right)=2 \frac{3}{5} \frac{(Ze)^2}{R} \left(1-\frac{3}{2}u^{1/3}+\frac{1}{2}u \right)\left(1+\frac{2}{5}\varepsilon_p^2 \right)$$&#10;&#10;&#10;\end{document}"/>
  <p:tag name="IGUANATEXSIZE" val="25"/>
  <p:tag name="IGUANATEXCURSOR" val="220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2999,625"/>
  <p:tag name="OUTPUTDPI" val="1200"/>
  <p:tag name="LATEXADDIN" val="\documentclass{article}&#10;\usepackage{amssymb,amsmath}&#10;\usepackage{bm}&#10;\pagestyle{empty}&#10;\begin{document}&#10;&#10;$$E^\mathrm{bulk}=u\,V_\mathrm{cell} \epsilon^\mathrm{bulk}(n_{ni},\, n_{pi})&#10;+(1-u)\,V_\mathrm{cell}\,&#10;\epsilon^\mathrm{bulk}(n_{no},\, 0)&#10;$$&#10;&#10;\end{document}"/>
  <p:tag name="IGUANATEXSIZE" val="20"/>
  <p:tag name="IGUANATEXCURSOR" val="244"/>
  <p:tag name="TRANSPARENCY" val="True"/>
  <p:tag name="FILENAME" val=""/>
  <p:tag name="INPUTTYPE" val="0"/>
  <p:tag name="LATEXENGINEID" val="0"/>
  <p:tag name="TEMPFOLDER" val="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7334"/>
  <p:tag name="ORIGINALWIDTH" val="1169,854"/>
  <p:tag name="OUTPUTDPI" val="1200"/>
  <p:tag name="LATEXADDIN" val="\documentclass{article}&#10;\usepackage{amssymb,amsmath}&#10;\usepackage{bm}&#10;\pagestyle{empty}&#10;\begin{document}&#10;&#10;$$E=E^\mathrm{bulk}+E_C+E_s&#10;$$&#10;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533,9332"/>
  <p:tag name="OUTPUTTYPE" val="PNG"/>
  <p:tag name="IGUANATEXVERSION" val="160"/>
  <p:tag name="LATEXADDIN" val="\documentclass{article}&#10;\usepackage{amsmath}&#10;\pagestyle{empty}&#10;\begin{document}&#10;&#10;$$u_{ij}=\frac{\partial u_i}{\partial x_j}$$&#10;&#10;&#10;\end{document}"/>
  <p:tag name="IGUANATEXSIZE" val="28"/>
  <p:tag name="IGUANATEXCURSOR" val="12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0,4199"/>
  <p:tag name="ORIGINALWIDTH" val="2396,7"/>
  <p:tag name="OUTPUTTYPE" val="PNG"/>
  <p:tag name="IGUANATEXVERSION" val="160"/>
  <p:tag name="LATEXADDIN" val="\documentclass{article}&#10;\usepackage{amsmath}&#10;\pagestyle{empty}&#10;\begin{document}&#10;&#10;$$E_C=\frac{1}{2} \int \left( \rho_p+\rho_e \right)\left(\varphi_p+\varphi_e \right) d^3 r=$$&#10;$$=\frac{1}{2} \int \rho_p \varphi_p d^3 r+\int \rho_p \varphi_e d^3 r+\frac{1}{2}\int \rho_e \varphi_e d^3 r$$&#10;&#10;\end{document}"/>
  <p:tag name="IGUANATEXSIZE" val="25"/>
  <p:tag name="IGUANATEXCURSOR" val="178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5,6693"/>
  <p:tag name="ORIGINALWIDTH" val="1772,029"/>
  <p:tag name="OUTPUTTYPE" val="PNG"/>
  <p:tag name="IGUANATEXVERSION" val="160"/>
  <p:tag name="LATEXADDIN" val="\documentclass{article}&#10;\usepackage{amsmath}&#10;\pagestyle{empty}&#10;\begin{document}&#10;&#10;&#10;$$\varphi_p=2 \pi \rho_p R^2-\frac{2 \pi \rho_p r^2}{3}+$$&#10;$$+\frac{4 \pi \rho_p r^2 \varepsilon_p}{5}P_2(cos \theta)-\frac{2 \pi \rho_p R^2 \varepsilon_p^2}{5}$$&#10;&#10;\end{document}"/>
  <p:tag name="IGUANATEXSIZE" val="25"/>
  <p:tag name="IGUANATEXCURSOR" val="19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3,6708"/>
  <p:tag name="ORIGINALWIDTH" val="1816,273"/>
  <p:tag name="OUTPUTTYPE" val="PNG"/>
  <p:tag name="IGUANATEXVERSION" val="160"/>
  <p:tag name="LATEXADDIN" val="\documentclass{article}&#10;\usepackage{amsmath}&#10;\pagestyle{empty}&#10;\begin{document}&#10;&#10;&#10;$$\varphi_e=-2 \pi \rho_p u r_c^2+\frac{2 \pi \rho_pu r^2}{3}-$$&#10;$$-\frac{4 \pi \rho_pu r^2 \varepsilon}{5}P_2(cos \theta)+\frac{2 \pi \rho_pu r_c^2 \varepsilon^2}{5}$$&#10;&#10;\end{document}"/>
  <p:tag name="IGUANATEXSIZE" val="25"/>
  <p:tag name="IGUANATEXCURSOR" val="228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3606,299"/>
  <p:tag name="OUTPUTTYPE" val="PNG"/>
  <p:tag name="IGUANATEXVERSION" val="160"/>
  <p:tag name="LATEXADDIN" val="\documentclass{article}&#10;\usepackage{amsmath}&#10;\pagestyle{empty}&#10;\begin{document}&#10;&#10;$$E_s=4 \pi R^2 \sigma \left(1+\frac{2}{5}\varepsilon_p^2 \right)=2 \frac{3}{5} \frac{(Ze)^2}{R} \left(1-\frac{3}{2}u^{1/3}+\frac{1}{2}u \right)\left(1+\frac{2}{5}\varepsilon_p^2 \right)$$&#10;&#10;&#10;\end{document}"/>
  <p:tag name="IGUANATEXSIZE" val="25"/>
  <p:tag name="IGUANATEXCURSOR" val="220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,4814"/>
  <p:tag name="ORIGINALWIDTH" val="2999,625"/>
  <p:tag name="OUTPUTDPI" val="1200"/>
  <p:tag name="LATEXADDIN" val="\documentclass{article}&#10;\usepackage{amssymb,amsmath}&#10;\usepackage{bm}&#10;\pagestyle{empty}&#10;\begin{document}&#10;&#10;$$E^\mathrm{bulk}=u\,V_\mathrm{cell} \epsilon^\mathrm{bulk}(n_{ni},\, n_{pi})&#10;+(1-u)\,V_\mathrm{cell}\,&#10;\epsilon^\mathrm{bulk}(n_{no},\, 0)&#10;$$&#10;&#10;\end{document}"/>
  <p:tag name="IGUANATEXSIZE" val="20"/>
  <p:tag name="IGUANATEXCURSOR" val="244"/>
  <p:tag name="TRANSPARENCY" val="True"/>
  <p:tag name="FILENAME" val=""/>
  <p:tag name="INPUTTYPE" val="0"/>
  <p:tag name="LATEXENGINEID" val="0"/>
  <p:tag name="TEMPFOLDER" val="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6,6667"/>
  <p:tag name="ORIGINALWIDTH" val="2804,649"/>
  <p:tag name="OUTPUTTYPE" val="PNG"/>
  <p:tag name="IGUANATEXVERSION" val="160"/>
  <p:tag name="LATEXADDIN" val="\documentclass{article}&#10;\usepackage{amsmath}&#10;\pagestyle{empty}&#10;\begin{document}&#10;&#10;$$E_C=\frac{3}{5}\left(1 -\frac{1}{5} \varepsilon_{p}^2\right)\frac{(Ze )^2}{R}-\frac{9}{10} \left(1-\frac{1}{5}\varepsilon^2\right)\, \frac{(Ze )^2}{a}-$$&#10;$$-\frac{9}{25}\frac{(Ze )^2}{R}u\varepsilon \varepsilon_{p} +\frac{3}{10} \frac{(Ze )^2}{R}u \left(1+\varepsilon_{p}^2 \right)$$&#10;&#10;\end{document}"/>
  <p:tag name="IGUANATEXSIZE" val="25"/>
  <p:tag name="IGUANATEXCURSOR" val="351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7334"/>
  <p:tag name="ORIGINALWIDTH" val="1169,854"/>
  <p:tag name="OUTPUTDPI" val="1200"/>
  <p:tag name="LATEXADDIN" val="\documentclass{article}&#10;\usepackage{amssymb,amsmath}&#10;\usepackage{bm}&#10;\pagestyle{empty}&#10;\begin{document}&#10;&#10;$$E=E^\mathrm{bulk}+E_C+E_s&#10;$$&#10;&#10;\end{document}"/>
  <p:tag name="IGUANATEXSIZE" val="20"/>
  <p:tag name="IGUANATEXCURSOR" val="132"/>
  <p:tag name="TRANSPARENCY" val="True"/>
  <p:tag name="FILENAME" val=""/>
  <p:tag name="INPUTTYPE" val="0"/>
  <p:tag name="LATEXENGINEID" val="0"/>
  <p:tag name="TEMPFOLDER" val="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6,1567"/>
  <p:tag name="ORIGINALWIDTH" val="3601,8"/>
  <p:tag name="OUTPUTTYPE" val="PNG"/>
  <p:tag name="IGUANATEXVERSION" val="160"/>
  <p:tag name="LATEXADDIN" val="\documentclass{article}&#10;\usepackage{amsmath}&#10;\pagestyle{empty}&#10;\begin{document}&#10;&#10;&#10;$$\delta E=\delta E_s +\delta E_C = \frac{6}{25}\frac{(Ze )^2}{R} \left(1-\frac{3}{2}u^{1/3}+\frac{1}{2}u\right)\varepsilon_p^2-\frac{3}{25}\varepsilon_p^2\frac{(Ze )^2}{R}-$$&#10;$$-\frac{3}{25}\varepsilon^2\frac{(Ze )^2}{r_c}-\frac{3}{2}\frac{(Ze )^2}{R^3}u \left(-\frac{r_c^2}{5}\varepsilon^2-\frac{R^2}{5}\varepsilon_p^2+\frac{6}{25}R^2\varepsilon\varepsilon_p\right)$$&#10;&#10;\end{document}"/>
  <p:tag name="IGUANATEXSIZE" val="25"/>
  <p:tag name="IGUANATEXCURSOR" val="18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567,6791"/>
  <p:tag name="OUTPUTTYPE" val="PNG"/>
  <p:tag name="IGUANATEXVERSION" val="160"/>
  <p:tag name="LATEXADDIN" val="\documentclass{article}&#10;\usepackage{amsmath}&#10;\pagestyle{empty}&#10;\begin{document}&#10;&#10;&#10;$$\frac{\partial(\delta E)}{\partial \varepsilon_p} = 0$$&#10;&#10;\end{document}"/>
  <p:tag name="IGUANATEXSIZE" val="25"/>
  <p:tag name="IGUANATEXCURSOR" val="10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1151,856"/>
  <p:tag name="OUTPUTTYPE" val="PNG"/>
  <p:tag name="IGUANATEXVERSION" val="160"/>
  <p:tag name="LATEXADDIN" val="\documentclass{article}&#10;\usepackage{amsmath}&#10;\pagestyle{empty}&#10;\begin{document}&#10;&#10;&#10;$$\varepsilon_p=\frac{u}{2+3u-4u^{1/3}}\varepsilon$$&#10;&#10;\end{document}"/>
  <p:tag name="IGUANATEXSIZE" val="25"/>
  <p:tag name="IGUANATEXCURSOR" val="132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1,7173"/>
  <p:tag name="ORIGINALWIDTH" val="662,1672"/>
  <p:tag name="OUTPUTDPI" val="1200"/>
  <p:tag name="LATEXADDIN" val="\documentclass{article}&#10;\usepackage{amssymb,amsmath}&#10;\usepackage{bm}&#10;\pagestyle{empty}&#10;\begin{document}&#10;&#10;$$K=-V\frac{\partial P}{\partial V}&#10;$$&#10;&#10;\end{document}"/>
  <p:tag name="IGUANATEXSIZE" val="20"/>
  <p:tag name="IGUANATEXCURSOR" val="140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,9598"/>
  <p:tag name="ORIGINALWIDTH" val="2013,498"/>
  <p:tag name="OUTPUTTYPE" val="PNG"/>
  <p:tag name="IGUANATEXVERSION" val="160"/>
  <p:tag name="LATEXADDIN" val="\documentclass{article}&#10;\usepackage{amsmath}&#10;\pagestyle{empty}&#10;\begin{document}&#10;&#10;&#10;$$\frac{\partial^2(\delta E_s +\delta E_C)}{\partial \varepsilon_p^2} \propto 2+3u-4u^{1/3} &gt; 0$$&#10;&#10;\end{document}"/>
  <p:tag name="IGUANATEXSIZE" val="25"/>
  <p:tag name="IGUANATEXCURSOR" val="17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,7109"/>
  <p:tag name="ORIGINALWIDTH" val="1940,008"/>
  <p:tag name="OUTPUTTYPE" val="PNG"/>
  <p:tag name="IGUANATEXVERSION" val="160"/>
  <p:tag name="LATEXADDIN" val="\documentclass{article}&#10;\usepackage{amsmath}&#10;\pagestyle{empty}&#10;\begin{document}&#10;&#10;$$\mu= \frac{3}{25}\frac{(Ze)^2}{r_c V_c}\left(1-\frac{u^{5/3}}{2+3u-4u^{1/3}}\right)$$&#10;&#10;&#10;\end{document}"/>
  <p:tag name="IGUANATEXSIZE" val="28"/>
  <p:tag name="IGUANATEXCURSOR" val="144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1151,856"/>
  <p:tag name="OUTPUTTYPE" val="PNG"/>
  <p:tag name="IGUANATEXVERSION" val="160"/>
  <p:tag name="LATEXADDIN" val="\documentclass{article}&#10;\usepackage{amsmath}&#10;\pagestyle{empty}&#10;\begin{document}&#10;&#10;&#10;$$\varepsilon_p=\frac{u}{2+3u-4u^{1/3}}\varepsilon$$&#10;&#10;\end{document}"/>
  <p:tag name="IGUANATEXSIZE" val="25"/>
  <p:tag name="IGUANATEXCURSOR" val="132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229,4713"/>
  <p:tag name="OUTPUTTYPE" val="PNG"/>
  <p:tag name="IGUANATEXVERSION" val="160"/>
  <p:tag name="LATEXADDIN" val="\documentclass{article}&#10;\usepackage{amsmath}&#10;\pagestyle{empty}&#10;\begin{document}&#10;&#10;&#10;$$\varepsilon_p/\varepsilon$$&#10;&#10;\end{document}"/>
  <p:tag name="IGUANATEXSIZE" val="25"/>
  <p:tag name="IGUANATEXCURSOR" val="109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,7109"/>
  <p:tag name="ORIGINALWIDTH" val="1940,008"/>
  <p:tag name="OUTPUTTYPE" val="PNG"/>
  <p:tag name="IGUANATEXVERSION" val="160"/>
  <p:tag name="LATEXADDIN" val="\documentclass{article}&#10;\usepackage{amsmath}&#10;\pagestyle{empty}&#10;\begin{document}&#10;&#10;$$\mu= \frac{3}{25}\frac{(Ze)^2}{r_c V_c}\left(1-\frac{u^{5/3}}{2+3u-4u^{1/3}}\right)$$&#10;&#10;&#10;\end{document}"/>
  <p:tag name="IGUANATEXSIZE" val="25"/>
  <p:tag name="IGUANATEXCURSOR" val="144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712,4109"/>
  <p:tag name="OUTPUTTYPE" val="PNG"/>
  <p:tag name="IGUANATEXVERSION" val="160"/>
  <p:tag name="LATEXADDIN" val="\documentclass{article}&#10;\usepackage{amsmath}&#10;\pagestyle{empty}&#10;\begin{document}&#10;&#10;$$\mu= \frac{3}{25}\frac{(Ze)^2}{r_c V_c}$$&#10;&#10;&#10;\end{document}"/>
  <p:tag name="IGUANATEXSIZE" val="25"/>
  <p:tag name="IGUANATEXCURSOR" val="124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,7158"/>
  <p:tag name="ORIGINALWIDTH" val="677,9153"/>
  <p:tag name="OUTPUTTYPE" val="PNG"/>
  <p:tag name="IGUANATEXVERSION" val="160"/>
  <p:tag name="LATEXADDIN" val="\documentclass{article}&#10;\usepackage{amsmath}&#10;\pagestyle{empty}&#10;\begin{document}&#10;&#10;$$u= \frac{V_{nucleus}}{V_c}$$&#10;&#10;&#10;\end{document}"/>
  <p:tag name="IGUANATEXSIZE" val="25"/>
  <p:tag name="IGUANATEXCURSOR" val="10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,9617"/>
  <p:tag name="ORIGINALWIDTH" val="3606,299"/>
  <p:tag name="OUTPUTTYPE" val="PNG"/>
  <p:tag name="IGUANATEXVERSION" val="160"/>
  <p:tag name="LATEXADDIN" val="\documentclass{article}&#10;\usepackage{amsmath}&#10;\pagestyle{empty}&#10;\begin{document}&#10;&#10;$$E_s=4 \pi R^2 \sigma \left(1+\frac{2}{5}\varepsilon_p^2 \right)=2 \frac{3}{5} \frac{(Ze)^2}{R} \left(1-\frac{3}{2}u^{1/3}+\frac{1}{2}u \right)\left(1+\frac{2}{5}\varepsilon_p^2 \right)$$&#10;&#10;&#10;\end{document}"/>
  <p:tag name="IGUANATEXSIZE" val="25"/>
  <p:tag name="IGUANATEXCURSOR" val="220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382,827"/>
  <p:tag name="OUTPUTTYPE" val="PNG"/>
  <p:tag name="IGUANATEXVERSION" val="160"/>
  <p:tag name="LATEXADDIN" val="\documentclass{article}&#10;\usepackage{amssymb,amsmath}&#10;\usepackage{bm}&#10;\pagestyle{empty}&#10;\begin{document}&#10;&#10;$$\mu_\mathrm{eff,\ bcc}^\mathrm{V}=0.1194572 \frac{Z^2 e^2}{r_c V_c}&#10;$$&#10;&#10;\end{document}"/>
  <p:tag name="IGUANATEXSIZE" val="28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,7184"/>
  <p:tag name="ORIGINALWIDTH" val="1403,075"/>
  <p:tag name="OUTPUTTYPE" val="PNG"/>
  <p:tag name="IGUANATEXVERSION" val="160"/>
  <p:tag name="LATEXADDIN" val="\documentclass{article}&#10;\usepackage{amsmath}&#10;\pagestyle{empty}&#10;\begin{document}&#10;&#10;$$\delta e= \sigma_{ij} u_{ij}+\frac{1}{2}S_{ijkl}u_{ij}u_{kl}$$&#10;&#10;&#10;\end{document}"/>
  <p:tag name="IGUANATEXSIZE" val="28"/>
  <p:tag name="IGUANATEXCURSOR" val="14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382,827"/>
  <p:tag name="OUTPUTTYPE" val="PNG"/>
  <p:tag name="IGUANATEXVERSION" val="160"/>
  <p:tag name="LATEXADDIN" val="\documentclass{article}&#10;\usepackage{amssymb,amsmath}&#10;\usepackage{bm}&#10;\pagestyle{empty}&#10;\begin{document}&#10;&#10;$$\mu_\mathrm{eff,\ bcc}^\mathrm{V}=0.1194572 \frac{Z^2 e^2}{r_c V_c}&#10;$$&#10;&#10;\end{document}"/>
  <p:tag name="IGUANATEXSIZE" val="28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2126"/>
  <p:tag name="ORIGINALWIDTH" val="2317,96"/>
  <p:tag name="OUTPUTTYPE" val="PNG"/>
  <p:tag name="IGUANATEXVERSION" val="160"/>
  <p:tag name="LATEXADDIN" val="\documentclass{article}&#10;\usepackage{amsmath}&#10;\pagestyle{empty}&#10;\begin{document}&#10;&#10;$$\delta \sigma_{ij}=K \delta_{ij} u_{ll}+\mu^\mathrm{V}_\mathrm{eff}  \left(u_{ik}+u_{ki}-\frac{2}{3} \delta_{ij} u_{ll} \right)$$&#10;&#10;&#10;\end{document}"/>
  <p:tag name="IGUANATEXSIZE" val="28"/>
  <p:tag name="IGUANATEXCURSOR" val="14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,4631"/>
  <p:tag name="ORIGINALWIDTH" val="533,9332"/>
  <p:tag name="OUTPUTTYPE" val="PNG"/>
  <p:tag name="IGUANATEXVERSION" val="160"/>
  <p:tag name="LATEXADDIN" val="\documentclass{article}&#10;\usepackage{amsmath}&#10;\pagestyle{empty}&#10;\begin{document}&#10;&#10;$$u_{ij}=\frac{\partial u_i}{\partial x_j}$$&#10;&#10;&#10;\end{document}"/>
  <p:tag name="IGUANATEXSIZE" val="28"/>
  <p:tag name="IGUANATEXCURSOR" val="12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,718"/>
  <p:tag name="ORIGINALWIDTH" val="762,6547"/>
  <p:tag name="OUTPUTTYPE" val="PNG"/>
  <p:tag name="IGUANATEXVERSION" val="160"/>
  <p:tag name="LATEXADDIN" val="\documentclass{article}&#10;\usepackage{amsmath}&#10;\pagestyle{empty}&#10;\begin{document}&#10;&#10;$$\mu^\mathrm{V}_\mathrm{eff}=-\frac{2}{15}e_M$$&#10;&#10;&#10;\end{document}"/>
  <p:tag name="IGUANATEXSIZE" val="28"/>
  <p:tag name="IGUANATEXCURSOR" val="10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713,1609"/>
  <p:tag name="OUTPUTTYPE" val="PNG"/>
  <p:tag name="IGUANATEXVERSION" val="160"/>
  <p:tag name="LATEXADDIN" val="\documentclass{article}&#10;\usepackage{amsmath}&#10;\pagestyle{empty}&#10;\begin{document}&#10;&#10;$$e_M=\zeta \frac{(Ze)^2}{r_c V_c}$$&#10;&#10;&#10;\end{document}"/>
  <p:tag name="IGUANATEXSIZE" val="28"/>
  <p:tag name="IGUANATEXCURSOR" val="11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382,827"/>
  <p:tag name="OUTPUTTYPE" val="PNG"/>
  <p:tag name="IGUANATEXVERSION" val="160"/>
  <p:tag name="LATEXADDIN" val="\documentclass{article}&#10;\usepackage{amssymb,amsmath}&#10;\usepackage{bm}&#10;\pagestyle{empty}&#10;\begin{document}&#10;&#10;$$\mu_\mathrm{eff,\ bcc}^\mathrm{V}=0.1194572 \frac{Z^2 e^2}{r_c V_c}&#10;$$&#10;&#10;\end{document}"/>
  <p:tag name="IGUANATEXSIZE" val="28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288,339"/>
  <p:tag name="OUTPUTTYPE" val="PNG"/>
  <p:tag name="IGUANATEXVERSION" val="160"/>
  <p:tag name="LATEXADDIN" val="\documentclass{article}&#10;\usepackage{amsmath}&#10;\pagestyle{empty}&#10;\begin{document}&#10;&#10;$$\zeta_{bcc}=-0.895929255682$$&#10;&#10;&#10;\end{document}"/>
  <p:tag name="IGUANATEXSIZE" val="28"/>
  <p:tag name="IGUANATEXCURSOR" val="112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694,788"/>
  <p:tag name="OUTPUTTYPE" val="PNG"/>
  <p:tag name="IGUANATEXVERSION" val="160"/>
  <p:tag name="LATEXADDIN" val="\documentclass{article}&#10;\usepackage{amssymb,amsmath}&#10;\usepackage{bm}&#10;\pagestyle{empty}&#10;\begin{document}&#10;&#10;$$\mu_\mathrm{eff,\ bcc}^\mathrm{V}=0.119457234091 \frac{Z^2 e^2}{r_c V_c}&#10;$$&#10;&#10;\end{document}"/>
  <p:tag name="IGUANATEXSIZE" val="28"/>
  <p:tag name="IGUANATEXCURSOR" val="15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53,99323"/>
  <p:tag name="OUTPUTTYPE" val="PNG"/>
  <p:tag name="IGUANATEXVERSION" val="160"/>
  <p:tag name="LATEXADDIN" val="\documentclass{article}&#10;\usepackage{amsmath}&#10;\pagestyle{empty}&#10;\begin{document}&#10;&#10;$$\zeta$$&#10;&#10;&#10;\end{document}"/>
  <p:tag name="IGUANATEXSIZE" val="25"/>
  <p:tag name="IGUANATEXCURSOR" val="88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382,827"/>
  <p:tag name="OUTPUTTYPE" val="PNG"/>
  <p:tag name="IGUANATEXVERSION" val="160"/>
  <p:tag name="LATEXADDIN" val="\documentclass{article}&#10;\usepackage{amssymb,amsmath}&#10;\usepackage{bm}&#10;\pagestyle{empty}&#10;\begin{document}&#10;&#10;$$\mu_\mathrm{eff,\ bcc}^\mathrm{V}=0.1194572 \frac{Z^2 e^2}{r_c V_c}&#10;$$&#10;&#10;\end{document}"/>
  <p:tag name="IGUANATEXSIZE" val="28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433,821"/>
  <p:tag name="OUTPUTTYPE" val="PNG"/>
  <p:tag name="IGUANATEXVERSION" val="160"/>
  <p:tag name="LATEXADDIN" val="\documentclass{article}&#10;\usepackage{amsmath}&#10;\pagestyle{empty}&#10;\begin{document}&#10;&#10;$$\mu= \frac{3}{25}\frac{(Ze)^2}{r_c V_c}=0.12\frac{(Ze)^2}{r_c V_c}$$&#10;&#10;&#10;\end{document}"/>
  <p:tag name="IGUANATEXSIZE" val="28"/>
  <p:tag name="IGUANATEXCURSOR" val="151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158"/>
  <p:tag name="ORIGINALWIDTH" val="479,94"/>
  <p:tag name="OUTPUTDPI" val="1200"/>
  <p:tag name="LATEXADDIN" val="\documentclass{article}&#10;\usepackage{amssymb,amsmath}&#10;\usepackage{bm}&#10;\pagestyle{empty}&#10;\begin{document}&#10;&#10;$$u=\frac{V_\mathrm{nuc}}{V_\mathrm{c}}&#10;$$&#10;&#10;\end{document}"/>
  <p:tag name="IGUANATEXSIZE" val="2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713,1609"/>
  <p:tag name="OUTPUTTYPE" val="PNG"/>
  <p:tag name="IGUANATEXVERSION" val="160"/>
  <p:tag name="LATEXADDIN" val="\documentclass{article}&#10;\usepackage{amsmath}&#10;\pagestyle{empty}&#10;\begin{document}&#10;&#10;$$e_M=\zeta \frac{(Ze)^2}{r_c V_c}$$&#10;&#10;&#10;\end{document}"/>
  <p:tag name="IGUANATEXSIZE" val="28"/>
  <p:tag name="IGUANATEXCURSOR" val="11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,718"/>
  <p:tag name="ORIGINALWIDTH" val="460,4424"/>
  <p:tag name="OUTPUTTYPE" val="PNG"/>
  <p:tag name="IGUANATEXVERSION" val="160"/>
  <p:tag name="LATEXADDIN" val="\documentclass{article}&#10;\usepackage{amsmath}&#10;\pagestyle{empty}&#10;\begin{document}&#10;&#10;$$\zeta=-\frac{9}{10}$$&#10;&#10;&#10;\end{document}"/>
  <p:tag name="IGUANATEXSIZE" val="28"/>
  <p:tag name="IGUANATEXCURSOR" val="101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,718"/>
  <p:tag name="ORIGINALWIDTH" val="762,6547"/>
  <p:tag name="OUTPUTTYPE" val="PNG"/>
  <p:tag name="IGUANATEXVERSION" val="160"/>
  <p:tag name="LATEXADDIN" val="\documentclass{article}&#10;\usepackage{amsmath}&#10;\pagestyle{empty}&#10;\begin{document}&#10;&#10;$$\mu^\mathrm{V}_\mathrm{eff}=-\frac{2}{15}e_M$$&#10;&#10;&#10;\end{document}"/>
  <p:tag name="IGUANATEXSIZE" val="28"/>
  <p:tag name="IGUANATEXCURSOR" val="10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382,827"/>
  <p:tag name="OUTPUTTYPE" val="PNG"/>
  <p:tag name="IGUANATEXVERSION" val="160"/>
  <p:tag name="LATEXADDIN" val="\documentclass{article}&#10;\usepackage{amssymb,amsmath}&#10;\usepackage{bm}&#10;\pagestyle{empty}&#10;\begin{document}&#10;&#10;$$\mu_\mathrm{eff,\ bcc}^\mathrm{V}=0.1194572 \frac{Z^2 e^2}{r_c V_c}&#10;$$&#10;&#10;\end{document}"/>
  <p:tag name="IGUANATEXSIZE" val="28"/>
  <p:tag name="IGUANATEXCURSOR" val="173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1433,821"/>
  <p:tag name="OUTPUTTYPE" val="PNG"/>
  <p:tag name="IGUANATEXVERSION" val="160"/>
  <p:tag name="LATEXADDIN" val="\documentclass{article}&#10;\usepackage{amsmath}&#10;\pagestyle{empty}&#10;\begin{document}&#10;&#10;$$\mu= \frac{3}{25}\frac{(Ze)^2}{r_c V_c}=0.12\frac{(Ze)^2}{r_c V_c}$$&#10;&#10;&#10;\end{document}"/>
  <p:tag name="IGUANATEXSIZE" val="28"/>
  <p:tag name="IGUANATEXCURSOR" val="151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2,4635"/>
  <p:tag name="ORIGINALWIDTH" val="713,1609"/>
  <p:tag name="OUTPUTTYPE" val="PNG"/>
  <p:tag name="IGUANATEXVERSION" val="160"/>
  <p:tag name="LATEXADDIN" val="\documentclass{article}&#10;\usepackage{amsmath}&#10;\pagestyle{empty}&#10;\begin{document}&#10;&#10;$$e_M=\zeta \frac{(Ze)^2}{r_c V_c}$$&#10;&#10;&#10;\end{document}"/>
  <p:tag name="IGUANATEXSIZE" val="28"/>
  <p:tag name="IGUANATEXCURSOR" val="117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,718"/>
  <p:tag name="ORIGINALWIDTH" val="460,4424"/>
  <p:tag name="OUTPUTTYPE" val="PNG"/>
  <p:tag name="IGUANATEXVERSION" val="160"/>
  <p:tag name="LATEXADDIN" val="\documentclass{article}&#10;\usepackage{amsmath}&#10;\pagestyle{empty}&#10;\begin{document}&#10;&#10;$$\zeta=-\frac{9}{10}$$&#10;&#10;&#10;\end{document}"/>
  <p:tag name="IGUANATEXSIZE" val="28"/>
  <p:tag name="IGUANATEXCURSOR" val="101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,718"/>
  <p:tag name="ORIGINALWIDTH" val="762,6547"/>
  <p:tag name="OUTPUTTYPE" val="PNG"/>
  <p:tag name="IGUANATEXVERSION" val="160"/>
  <p:tag name="LATEXADDIN" val="\documentclass{article}&#10;\usepackage{amsmath}&#10;\pagestyle{empty}&#10;\begin{document}&#10;&#10;$$\mu^\mathrm{V}_\mathrm{eff}=-\frac{2}{15}e_M$$&#10;&#10;&#10;\end{document}"/>
  <p:tag name="IGUANATEXSIZE" val="28"/>
  <p:tag name="IGUANATEXCURSOR" val="105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7,9227"/>
  <p:tag name="ORIGINALWIDTH" val="2315,71"/>
  <p:tag name="OUTPUTTYPE" val="PNG"/>
  <p:tag name="IGUANATEXVERSION" val="160"/>
  <p:tag name="LATEXADDIN" val="\documentclass{article}&#10;\usepackage{amsmath}&#10;\pagestyle{empty}&#10;\begin{document}&#10;&#10;$$E_{bind}=C_{vol}A-C_{surf}A^{2/3}-C_{Coul}\frac{Z^2}{A^{1/3}}-$$&#10;$$-C_{symm}\frac{A-2Z}{A}+C_{pair}\frac{\delta}{A^{\varepsilon}}$$&#10;&#10;&#10;\end{document}"/>
  <p:tag name="IGUANATEXSIZE" val="20"/>
  <p:tag name="IGUANATEXCURSOR" val="90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158"/>
  <p:tag name="ORIGINALWIDTH" val="3487,814"/>
  <p:tag name="OUTPUTDPI" val="1200"/>
  <p:tag name="LATEXADDIN" val="\documentclass{article}&#10;\usepackage{amssymb,amsmath}&#10;\usepackage{bm}&#10;\pagestyle{empty}&#10;\begin{document}&#10;&#10;$$\epsilon=u\, \epsilon^\mathrm{bulk}(n_{ni},\, n_{pi})+&#10;(1-u)\,&#10;\epsilon^\mathrm{bulk}(n_{no},\, 0)&#10;+\frac{E_{s}}{V_{c}}&#10;+\frac{E_{C}}{V_{c}}&#10;+\epsilon_e(n_e).&#10;$$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,7158"/>
  <p:tag name="ORIGINALWIDTH" val="3487,814"/>
  <p:tag name="OUTPUTTYPE" val="PNG"/>
  <p:tag name="IGUANATEXVERSION" val="160"/>
  <p:tag name="LATEXADDIN" val="\documentclass{article}&#10;\usepackage{amssymb,amsmath}&#10;\usepackage{bm}&#10;\pagestyle{empty}&#10;\begin{document}&#10;&#10;$$\epsilon=u\, \epsilon^\mathrm{bulk}(n_{ni},\, n_{pi})&#10;+(1-u)\,&#10;\epsilon^\mathrm{bulk}(n_{no},\, 0)&#10;+\frac{E_{s}}{V_{c}}&#10;+\frac{E_{C}}{V_{c}}&#10;+\epsilon_e(n_e).&#10;$$&#10;&#10;\end{document}"/>
  <p:tag name="IGUANATEXSIZE" val="20"/>
  <p:tag name="IGUANATEXCURSOR" val="166"/>
  <p:tag name="TRANSPARENCY" val="True"/>
  <p:tag name="LATEXENGINEID" val="0"/>
  <p:tag name="TEMPFOLDER" val="D:\Iguany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2226</Words>
  <Application>Microsoft Office PowerPoint</Application>
  <PresentationFormat>Экран (4:3)</PresentationFormat>
  <Paragraphs>318</Paragraphs>
  <Slides>31</Slides>
  <Notes>0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 Light</vt:lpstr>
      <vt:lpstr>Cambria Math</vt:lpstr>
      <vt:lpstr>Times New Roman</vt:lpstr>
      <vt:lpstr>Calibri</vt:lpstr>
      <vt:lpstr>Arial</vt:lpstr>
      <vt:lpstr>Тема Office</vt:lpstr>
      <vt:lpstr>Reduction of shear modulus by nuclei finite size  in the neutron star inner crust  </vt:lpstr>
      <vt:lpstr>Table of contents</vt:lpstr>
      <vt:lpstr>Презентация PowerPoint</vt:lpstr>
      <vt:lpstr>Презентация PowerPoint</vt:lpstr>
      <vt:lpstr>Презентация PowerPoint</vt:lpstr>
      <vt:lpstr>I) Introduction.  Why is the elasticity of crust important?</vt:lpstr>
      <vt:lpstr>Презентация PowerPoint</vt:lpstr>
      <vt:lpstr>Is point-like nuclei approximation applicable?</vt:lpstr>
      <vt:lpstr>Nuclear physical model: CLDM</vt:lpstr>
      <vt:lpstr>Nuclear physical model: CLDM</vt:lpstr>
      <vt:lpstr>CLDM: surface energy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УСТОЙЧИВОСТЬ СФЕРИЧЕСКИХ ЯДЕР ВО ВНУТРЕННЕЙ КОРЕ НЕЙТРОННЫХ ЗВЕЗД</dc:title>
  <dc:creator>Земляков Никита Александрович</dc:creator>
  <cp:lastModifiedBy>Земляков Никита Александрович</cp:lastModifiedBy>
  <cp:revision>363</cp:revision>
  <dcterms:created xsi:type="dcterms:W3CDTF">2022-03-08T16:30:29Z</dcterms:created>
  <dcterms:modified xsi:type="dcterms:W3CDTF">2023-03-03T07:45:57Z</dcterms:modified>
</cp:coreProperties>
</file>