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4.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8.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9.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10.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11.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12.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13.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16.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notesSlides/notesSlide17.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notesSlides/notesSlide18.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3"/>
  </p:notesMasterIdLst>
  <p:sldIdLst>
    <p:sldId id="257" r:id="rId2"/>
    <p:sldId id="258" r:id="rId3"/>
    <p:sldId id="312" r:id="rId4"/>
    <p:sldId id="313" r:id="rId5"/>
    <p:sldId id="314" r:id="rId6"/>
    <p:sldId id="284" r:id="rId7"/>
    <p:sldId id="288" r:id="rId8"/>
    <p:sldId id="324" r:id="rId9"/>
    <p:sldId id="292" r:id="rId10"/>
    <p:sldId id="295" r:id="rId11"/>
    <p:sldId id="315" r:id="rId12"/>
    <p:sldId id="286" r:id="rId13"/>
    <p:sldId id="287" r:id="rId14"/>
    <p:sldId id="296" r:id="rId15"/>
    <p:sldId id="269" r:id="rId16"/>
    <p:sldId id="319" r:id="rId17"/>
    <p:sldId id="297" r:id="rId18"/>
    <p:sldId id="306" r:id="rId19"/>
    <p:sldId id="307" r:id="rId20"/>
    <p:sldId id="281" r:id="rId21"/>
    <p:sldId id="320" r:id="rId22"/>
    <p:sldId id="309" r:id="rId23"/>
    <p:sldId id="325" r:id="rId24"/>
    <p:sldId id="274" r:id="rId25"/>
    <p:sldId id="280" r:id="rId26"/>
    <p:sldId id="285" r:id="rId27"/>
    <p:sldId id="271" r:id="rId28"/>
    <p:sldId id="322" r:id="rId29"/>
    <p:sldId id="272" r:id="rId30"/>
    <p:sldId id="270" r:id="rId31"/>
    <p:sldId id="323"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457" autoAdjust="0"/>
    <p:restoredTop sz="70641" autoAdjust="0"/>
  </p:normalViewPr>
  <p:slideViewPr>
    <p:cSldViewPr snapToGrid="0">
      <p:cViewPr varScale="1">
        <p:scale>
          <a:sx n="84" d="100"/>
          <a:sy n="84" d="100"/>
        </p:scale>
        <p:origin x="1085"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136803-C93E-494B-9056-9B50F9C08575}" type="datetimeFigureOut">
              <a:rPr lang="ru-RU" smtClean="0"/>
              <a:t>28.02.2023</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6AD986-6F0B-48A0-BB1A-2DB84F3F9536}" type="slidenum">
              <a:rPr lang="ru-RU" smtClean="0"/>
              <a:t>‹#›</a:t>
            </a:fld>
            <a:endParaRPr lang="ru-RU"/>
          </a:p>
        </p:txBody>
      </p:sp>
    </p:spTree>
    <p:extLst>
      <p:ext uri="{BB962C8B-B14F-4D97-AF65-F5344CB8AC3E}">
        <p14:creationId xmlns:p14="http://schemas.microsoft.com/office/powerpoint/2010/main" val="2393554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166AD986-6F0B-48A0-BB1A-2DB84F3F9536}" type="slidenum">
              <a:rPr lang="ru-RU" smtClean="0"/>
              <a:t>1</a:t>
            </a:fld>
            <a:endParaRPr lang="ru-RU"/>
          </a:p>
        </p:txBody>
      </p:sp>
    </p:spTree>
    <p:extLst>
      <p:ext uri="{BB962C8B-B14F-4D97-AF65-F5344CB8AC3E}">
        <p14:creationId xmlns:p14="http://schemas.microsoft.com/office/powerpoint/2010/main" val="40423613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228600" indent="-228600">
              <a:buFont typeface="+mj-lt"/>
              <a:buAutoNum type="arabicPeriod"/>
            </a:pPr>
            <a:r>
              <a:rPr lang="ru-RU" dirty="0" smtClean="0"/>
              <a:t>Итак, давайте</a:t>
            </a:r>
            <a:r>
              <a:rPr lang="ru-RU" baseline="0" dirty="0" smtClean="0"/>
              <a:t> искать решение приведенных ранее уравнений релятивистской гидродинамики в виде </a:t>
            </a:r>
            <a:r>
              <a:rPr lang="en-US" baseline="0" dirty="0" smtClean="0"/>
              <a:t>r-</a:t>
            </a:r>
            <a:r>
              <a:rPr lang="ru-RU" baseline="0" dirty="0" smtClean="0"/>
              <a:t>мод</a:t>
            </a:r>
          </a:p>
          <a:p>
            <a:pPr marL="228600" indent="-228600">
              <a:buFont typeface="+mj-lt"/>
              <a:buAutoNum type="arabicPeriod"/>
            </a:pPr>
            <a:r>
              <a:rPr lang="ru-RU" baseline="0" dirty="0" smtClean="0"/>
              <a:t>Обычная логика такова: вращение медленное, давайте раскладывать наше решение в ряд по этому малому параметру</a:t>
            </a:r>
          </a:p>
          <a:p>
            <a:pPr marL="228600" indent="-228600">
              <a:buFont typeface="+mj-lt"/>
              <a:buAutoNum type="arabicPeriod"/>
            </a:pPr>
            <a:r>
              <a:rPr lang="ru-RU" baseline="0" dirty="0" smtClean="0"/>
              <a:t>Тогда в ведущем порядке теории возмущении мы получаем уравнение.</a:t>
            </a:r>
          </a:p>
          <a:p>
            <a:pPr marL="228600" indent="-228600">
              <a:buFont typeface="+mj-lt"/>
              <a:buAutoNum type="arabicPeriod"/>
            </a:pPr>
            <a:r>
              <a:rPr lang="ru-RU" dirty="0" smtClean="0"/>
              <a:t>В</a:t>
            </a:r>
            <a:r>
              <a:rPr lang="ru-RU" baseline="0" dirty="0" smtClean="0"/>
              <a:t> </a:t>
            </a:r>
            <a:r>
              <a:rPr lang="ru-RU" baseline="0" dirty="0" err="1" smtClean="0"/>
              <a:t>Ньютоновской</a:t>
            </a:r>
            <a:r>
              <a:rPr lang="ru-RU" baseline="0" dirty="0" smtClean="0"/>
              <a:t> теории из него следует …</a:t>
            </a:r>
          </a:p>
          <a:p>
            <a:pPr marL="228600" indent="-228600">
              <a:buFont typeface="+mj-lt"/>
              <a:buAutoNum type="arabicPeriod"/>
            </a:pPr>
            <a:r>
              <a:rPr lang="ru-RU" baseline="0" dirty="0" smtClean="0"/>
              <a:t>В релятивистской теории …</a:t>
            </a:r>
          </a:p>
          <a:p>
            <a:pPr marL="228600" indent="-228600">
              <a:buFont typeface="+mj-lt"/>
              <a:buAutoNum type="arabicPeriod"/>
            </a:pPr>
            <a:r>
              <a:rPr lang="ru-RU" baseline="0" dirty="0" smtClean="0"/>
              <a:t>При этом численные расчеты за рамками приближения медленного вращения предсказывают дискретный спектр колебаний – проблема непрерывного спектра </a:t>
            </a:r>
            <a:r>
              <a:rPr lang="en-US" baseline="0" dirty="0" smtClean="0"/>
              <a:t>r-</a:t>
            </a:r>
            <a:r>
              <a:rPr lang="ru-RU" baseline="0" dirty="0" smtClean="0"/>
              <a:t>мод, которая тянется аж с 1997 года.</a:t>
            </a:r>
          </a:p>
          <a:p>
            <a:pPr marL="228600" indent="-228600">
              <a:buFont typeface="+mj-lt"/>
              <a:buAutoNum type="arabicPeriod"/>
            </a:pPr>
            <a:endParaRPr lang="ru-RU" baseline="0" dirty="0" smtClean="0"/>
          </a:p>
          <a:p>
            <a:pPr marL="0" indent="0">
              <a:buFont typeface="+mj-lt"/>
              <a:buNone/>
            </a:pPr>
            <a:endParaRPr lang="ru-RU" dirty="0"/>
          </a:p>
        </p:txBody>
      </p:sp>
      <p:sp>
        <p:nvSpPr>
          <p:cNvPr id="4" name="Номер слайда 3"/>
          <p:cNvSpPr>
            <a:spLocks noGrp="1"/>
          </p:cNvSpPr>
          <p:nvPr>
            <p:ph type="sldNum" sz="quarter" idx="10"/>
          </p:nvPr>
        </p:nvSpPr>
        <p:spPr/>
        <p:txBody>
          <a:bodyPr/>
          <a:lstStyle/>
          <a:p>
            <a:fld id="{166AD986-6F0B-48A0-BB1A-2DB84F3F9536}" type="slidenum">
              <a:rPr lang="ru-RU" smtClean="0"/>
              <a:t>13</a:t>
            </a:fld>
            <a:endParaRPr lang="ru-RU"/>
          </a:p>
        </p:txBody>
      </p:sp>
    </p:spTree>
    <p:extLst>
      <p:ext uri="{BB962C8B-B14F-4D97-AF65-F5344CB8AC3E}">
        <p14:creationId xmlns:p14="http://schemas.microsoft.com/office/powerpoint/2010/main" val="36874233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228600" indent="-228600">
              <a:buFont typeface="+mj-lt"/>
              <a:buAutoNum type="arabicPeriod"/>
            </a:pPr>
            <a:r>
              <a:rPr lang="ru-RU" dirty="0" smtClean="0"/>
              <a:t>Недавно нам удалось найти решение проблемы непрерывного спектра. Нам удалось</a:t>
            </a:r>
            <a:r>
              <a:rPr lang="ru-RU" baseline="0" dirty="0" smtClean="0"/>
              <a:t> показать, что ….</a:t>
            </a:r>
          </a:p>
          <a:p>
            <a:pPr marL="228600" indent="-228600">
              <a:buFont typeface="+mj-lt"/>
              <a:buAutoNum type="arabicPeriod"/>
            </a:pPr>
            <a:r>
              <a:rPr lang="ru-RU" baseline="0" dirty="0" smtClean="0"/>
              <a:t>Раз функции </a:t>
            </a:r>
            <a:r>
              <a:rPr lang="ru-RU" baseline="0" dirty="0" err="1" smtClean="0"/>
              <a:t>неаналитичны</a:t>
            </a:r>
            <a:r>
              <a:rPr lang="ru-RU" baseline="0" dirty="0" smtClean="0"/>
              <a:t>, то использовать теорию возмущений нельзя.</a:t>
            </a:r>
          </a:p>
          <a:p>
            <a:pPr marL="228600" indent="-228600">
              <a:buFont typeface="+mj-lt"/>
              <a:buAutoNum type="arabicPeriod"/>
            </a:pPr>
            <a:r>
              <a:rPr lang="ru-RU" baseline="0" dirty="0" smtClean="0"/>
              <a:t>Наиболее ярко </a:t>
            </a:r>
            <a:r>
              <a:rPr lang="ru-RU" baseline="0" dirty="0" err="1" smtClean="0"/>
              <a:t>неаналитичность</a:t>
            </a:r>
            <a:r>
              <a:rPr lang="ru-RU" baseline="0" dirty="0" smtClean="0"/>
              <a:t> релятивистских </a:t>
            </a:r>
            <a:r>
              <a:rPr lang="en-US" baseline="0" dirty="0" smtClean="0"/>
              <a:t>r</a:t>
            </a:r>
            <a:r>
              <a:rPr lang="ru-RU" baseline="0" dirty="0" smtClean="0"/>
              <a:t>-мод проявляется в пределе экстремально медленного вращения</a:t>
            </a:r>
            <a:endParaRPr lang="en-US" baseline="0" dirty="0" smtClean="0"/>
          </a:p>
          <a:p>
            <a:pPr marL="228600" indent="-228600">
              <a:buFont typeface="+mj-lt"/>
              <a:buAutoNum type="arabicPeriod"/>
            </a:pPr>
            <a:r>
              <a:rPr lang="ru-RU" baseline="0" dirty="0" smtClean="0"/>
              <a:t>Можно показать, что в этом пределе тороидальная функция удовлетворяет следующему уравнению. </a:t>
            </a:r>
            <a:endParaRPr lang="en-US" baseline="0" dirty="0" smtClean="0"/>
          </a:p>
          <a:p>
            <a:pPr marL="228600" indent="-228600">
              <a:buFont typeface="+mj-lt"/>
              <a:buAutoNum type="arabicPeriod"/>
            </a:pPr>
            <a:r>
              <a:rPr lang="ru-RU" baseline="0" dirty="0" smtClean="0"/>
              <a:t>Оказывается, что спектр колебаний таких неаналитических </a:t>
            </a:r>
            <a:r>
              <a:rPr lang="en-US" baseline="0" dirty="0" smtClean="0"/>
              <a:t>r</a:t>
            </a:r>
            <a:r>
              <a:rPr lang="ru-RU" baseline="0" dirty="0" smtClean="0"/>
              <a:t>-мод дискретный. Более того, в пределе экстремально медленного вращения удается получить явное выражение для поправки к частоте, не имеющее аналога в </a:t>
            </a:r>
            <a:r>
              <a:rPr lang="ru-RU" baseline="0" dirty="0" err="1" smtClean="0"/>
              <a:t>Ньютоновской</a:t>
            </a:r>
            <a:r>
              <a:rPr lang="ru-RU" baseline="0" dirty="0" smtClean="0"/>
              <a:t> теории.</a:t>
            </a:r>
          </a:p>
          <a:p>
            <a:pPr marL="228600" indent="-228600">
              <a:buFont typeface="+mj-lt"/>
              <a:buAutoNum type="arabicPeriod"/>
            </a:pPr>
            <a:r>
              <a:rPr lang="ru-RU" baseline="0" dirty="0" smtClean="0"/>
              <a:t>Картинка показывает совпадение предсказываемого теорией спектра </a:t>
            </a:r>
            <a:r>
              <a:rPr lang="en-US" baseline="0" dirty="0" smtClean="0"/>
              <a:t>r-</a:t>
            </a:r>
            <a:r>
              <a:rPr lang="ru-RU" baseline="0" dirty="0" smtClean="0"/>
              <a:t>мод с результатами численного расчета.</a:t>
            </a:r>
          </a:p>
          <a:p>
            <a:pPr marL="228600" indent="-228600">
              <a:buFont typeface="+mj-lt"/>
              <a:buAutoNum type="arabicPeriod"/>
            </a:pPr>
            <a:endParaRPr lang="ru-RU" dirty="0"/>
          </a:p>
        </p:txBody>
      </p:sp>
      <p:sp>
        <p:nvSpPr>
          <p:cNvPr id="4" name="Номер слайда 3"/>
          <p:cNvSpPr>
            <a:spLocks noGrp="1"/>
          </p:cNvSpPr>
          <p:nvPr>
            <p:ph type="sldNum" sz="quarter" idx="10"/>
          </p:nvPr>
        </p:nvSpPr>
        <p:spPr/>
        <p:txBody>
          <a:bodyPr/>
          <a:lstStyle/>
          <a:p>
            <a:fld id="{166AD986-6F0B-48A0-BB1A-2DB84F3F9536}" type="slidenum">
              <a:rPr lang="ru-RU" smtClean="0"/>
              <a:t>14</a:t>
            </a:fld>
            <a:endParaRPr lang="ru-RU"/>
          </a:p>
        </p:txBody>
      </p:sp>
    </p:spTree>
    <p:extLst>
      <p:ext uri="{BB962C8B-B14F-4D97-AF65-F5344CB8AC3E}">
        <p14:creationId xmlns:p14="http://schemas.microsoft.com/office/powerpoint/2010/main" val="19722273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228600" indent="-228600">
              <a:buFont typeface="+mj-lt"/>
              <a:buAutoNum type="arabicPeriod"/>
            </a:pPr>
            <a:r>
              <a:rPr lang="ru-RU" dirty="0" smtClean="0"/>
              <a:t>Из-за </a:t>
            </a:r>
            <a:r>
              <a:rPr lang="ru-RU" dirty="0" err="1" smtClean="0"/>
              <a:t>неаналитичности</a:t>
            </a:r>
            <a:r>
              <a:rPr lang="ru-RU" baseline="0" dirty="0" smtClean="0"/>
              <a:t> собственные функции релятивистских </a:t>
            </a:r>
            <a:r>
              <a:rPr lang="en-US" baseline="0" dirty="0" smtClean="0"/>
              <a:t>r</a:t>
            </a:r>
            <a:r>
              <a:rPr lang="ru-RU" baseline="0" dirty="0" smtClean="0"/>
              <a:t>-мод очень сильно отличаются от </a:t>
            </a:r>
            <a:r>
              <a:rPr lang="ru-RU" baseline="0" dirty="0" err="1" smtClean="0"/>
              <a:t>Ньютоновских</a:t>
            </a:r>
            <a:r>
              <a:rPr lang="ru-RU" baseline="0" dirty="0" smtClean="0"/>
              <a:t>.</a:t>
            </a:r>
          </a:p>
          <a:p>
            <a:pPr marL="228600" indent="-228600">
              <a:buFont typeface="+mj-lt"/>
              <a:buAutoNum type="arabicPeriod"/>
            </a:pPr>
            <a:r>
              <a:rPr lang="ru-RU" baseline="0" dirty="0" smtClean="0"/>
              <a:t>Слева мы видим тороидальные функции </a:t>
            </a:r>
            <a:r>
              <a:rPr lang="ru-RU" baseline="0" dirty="0" err="1" smtClean="0"/>
              <a:t>Ньютоновских</a:t>
            </a:r>
            <a:r>
              <a:rPr lang="ru-RU" baseline="0" dirty="0" smtClean="0"/>
              <a:t> </a:t>
            </a:r>
            <a:r>
              <a:rPr lang="en-US" baseline="0" dirty="0" smtClean="0"/>
              <a:t>r-</a:t>
            </a:r>
            <a:r>
              <a:rPr lang="ru-RU" baseline="0" dirty="0" smtClean="0"/>
              <a:t>мод в баротропном и </a:t>
            </a:r>
            <a:r>
              <a:rPr lang="ru-RU" baseline="0" dirty="0" err="1" smtClean="0"/>
              <a:t>небаротропном</a:t>
            </a:r>
            <a:r>
              <a:rPr lang="ru-RU" baseline="0" dirty="0" smtClean="0"/>
              <a:t> веществе. Они практически не отличаются.</a:t>
            </a:r>
          </a:p>
          <a:p>
            <a:pPr marL="228600" indent="-228600">
              <a:buFont typeface="+mj-lt"/>
              <a:buAutoNum type="arabicPeriod"/>
            </a:pPr>
            <a:r>
              <a:rPr lang="ru-RU" baseline="0" dirty="0" smtClean="0"/>
              <a:t>Справа мы видим тороидальные функции релятивистских </a:t>
            </a:r>
            <a:r>
              <a:rPr lang="en-US" baseline="0" dirty="0" smtClean="0"/>
              <a:t>r-</a:t>
            </a:r>
            <a:r>
              <a:rPr lang="ru-RU" baseline="0" dirty="0" smtClean="0"/>
              <a:t>мод для разных скоростей вращения звезды. Видно, что ситуация очень сильно отличается.  </a:t>
            </a:r>
            <a:endParaRPr lang="ru-RU" dirty="0"/>
          </a:p>
        </p:txBody>
      </p:sp>
      <p:sp>
        <p:nvSpPr>
          <p:cNvPr id="4" name="Номер слайда 3"/>
          <p:cNvSpPr>
            <a:spLocks noGrp="1"/>
          </p:cNvSpPr>
          <p:nvPr>
            <p:ph type="sldNum" sz="quarter" idx="10"/>
          </p:nvPr>
        </p:nvSpPr>
        <p:spPr/>
        <p:txBody>
          <a:bodyPr/>
          <a:lstStyle/>
          <a:p>
            <a:fld id="{166AD986-6F0B-48A0-BB1A-2DB84F3F9536}" type="slidenum">
              <a:rPr lang="ru-RU" smtClean="0"/>
              <a:t>15</a:t>
            </a:fld>
            <a:endParaRPr lang="ru-RU"/>
          </a:p>
        </p:txBody>
      </p:sp>
    </p:spTree>
    <p:extLst>
      <p:ext uri="{BB962C8B-B14F-4D97-AF65-F5344CB8AC3E}">
        <p14:creationId xmlns:p14="http://schemas.microsoft.com/office/powerpoint/2010/main" val="5668506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228600" indent="-228600">
              <a:buFont typeface="+mj-lt"/>
              <a:buAutoNum type="arabicPeriod"/>
            </a:pPr>
            <a:r>
              <a:rPr lang="ru-RU" dirty="0" smtClean="0"/>
              <a:t>Между</a:t>
            </a:r>
            <a:r>
              <a:rPr lang="ru-RU" baseline="0" dirty="0" smtClean="0"/>
              <a:t> разными сортами частиц в многокомпонентной среде действуют силы трения, которые приводят к выделению тепла в системе.</a:t>
            </a:r>
          </a:p>
          <a:p>
            <a:pPr marL="228600" indent="-228600">
              <a:buFont typeface="+mj-lt"/>
              <a:buAutoNum type="arabicPeriod"/>
            </a:pPr>
            <a:r>
              <a:rPr lang="ru-RU" baseline="0" dirty="0" smtClean="0"/>
              <a:t>Данный схематичный рисунок дает качественное представление о зависимости тепловыделения от величины сил трения. Можно представить себе два предельных сценария в которых в многокомпонентной жидкости не возникает тепловыделение.</a:t>
            </a:r>
          </a:p>
          <a:p>
            <a:pPr marL="228600" indent="-228600">
              <a:buFont typeface="+mj-lt"/>
              <a:buAutoNum type="arabicPeriod"/>
            </a:pPr>
            <a:r>
              <a:rPr lang="ru-RU" baseline="0" dirty="0" smtClean="0"/>
              <a:t>Первый сценарий: сил трения нет, следовательно, нет и тепловыделения, различные сорта частиц свободно двигаются друг относительно друга. При постепенном включении сил трения появится и постепенно будет расти и тепловыделение. Пока силы трения не слишком сильные, скорости различных сортов частиц могут существенно отличаться друг от друга. Этот режим движения многокомпонентной жидкости называется кинетическим и для нас не интересен.</a:t>
            </a:r>
          </a:p>
          <a:p>
            <a:pPr marL="228600" indent="-228600">
              <a:buFont typeface="+mj-lt"/>
              <a:buAutoNum type="arabicPeriod"/>
            </a:pPr>
            <a:r>
              <a:rPr lang="ru-RU" baseline="0" dirty="0" smtClean="0"/>
              <a:t>Второй сценарий: силы трения очень сильные. Тепловыделения в этом сценарии также не происходит, поскольку различные сорта частиц сильно сцеплены и движутся практически с одной – гидродинамической скоростью. Если, однако, силы трения ослабить, то частицы смогут двигаться друг относительно друга и тепловыделение появится и будет расти по мере уменьшения сил трения. Этот режим движения, в котором скорости различных сортов частиц практически совпадают друг с другом, называется гидродинамическим.</a:t>
            </a:r>
          </a:p>
          <a:p>
            <a:pPr marL="228600" indent="-228600">
              <a:buFont typeface="+mj-lt"/>
              <a:buAutoNum type="arabicPeriod"/>
            </a:pPr>
            <a:r>
              <a:rPr lang="ru-RU" baseline="0" dirty="0" smtClean="0"/>
              <a:t>В нейтронных звездах реализуется именно гидродинамический режим.</a:t>
            </a:r>
            <a:endParaRPr lang="ru-RU" dirty="0"/>
          </a:p>
        </p:txBody>
      </p:sp>
      <p:sp>
        <p:nvSpPr>
          <p:cNvPr id="4" name="Номер слайда 3"/>
          <p:cNvSpPr>
            <a:spLocks noGrp="1"/>
          </p:cNvSpPr>
          <p:nvPr>
            <p:ph type="sldNum" sz="quarter" idx="10"/>
          </p:nvPr>
        </p:nvSpPr>
        <p:spPr/>
        <p:txBody>
          <a:bodyPr/>
          <a:lstStyle/>
          <a:p>
            <a:fld id="{166AD986-6F0B-48A0-BB1A-2DB84F3F9536}" type="slidenum">
              <a:rPr lang="ru-RU" smtClean="0"/>
              <a:t>18</a:t>
            </a:fld>
            <a:endParaRPr lang="ru-RU"/>
          </a:p>
        </p:txBody>
      </p:sp>
    </p:spTree>
    <p:extLst>
      <p:ext uri="{BB962C8B-B14F-4D97-AF65-F5344CB8AC3E}">
        <p14:creationId xmlns:p14="http://schemas.microsoft.com/office/powerpoint/2010/main" val="33618533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228600" indent="-228600">
              <a:buFont typeface="+mj-lt"/>
              <a:buAutoNum type="arabicPeriod"/>
            </a:pPr>
            <a:r>
              <a:rPr lang="ru-RU" dirty="0" smtClean="0"/>
              <a:t>Рассмотрим диффузию на примере </a:t>
            </a:r>
            <a:r>
              <a:rPr lang="en-US" dirty="0" err="1" smtClean="0"/>
              <a:t>npe</a:t>
            </a:r>
            <a:r>
              <a:rPr lang="ru-RU" dirty="0" smtClean="0"/>
              <a:t>-вещества.</a:t>
            </a:r>
            <a:endParaRPr lang="ru-RU" baseline="0" dirty="0" smtClean="0"/>
          </a:p>
          <a:p>
            <a:pPr marL="228600" indent="-228600">
              <a:buFont typeface="+mj-lt"/>
              <a:buAutoNum type="arabicPeriod"/>
            </a:pPr>
            <a:r>
              <a:rPr lang="ru-RU" baseline="0" dirty="0" smtClean="0"/>
              <a:t>Силы трения, действующие в </a:t>
            </a:r>
            <a:r>
              <a:rPr lang="en-US" baseline="0" dirty="0" err="1" smtClean="0"/>
              <a:t>npe</a:t>
            </a:r>
            <a:r>
              <a:rPr lang="ru-RU" baseline="0" dirty="0" smtClean="0"/>
              <a:t>-веществе, имеют вид …, где … Чем больше </a:t>
            </a:r>
            <a:r>
              <a:rPr lang="en-US" baseline="0" dirty="0" smtClean="0"/>
              <a:t>J, </a:t>
            </a:r>
            <a:r>
              <a:rPr lang="ru-RU" baseline="0" dirty="0" smtClean="0"/>
              <a:t>тем сильнее трение.</a:t>
            </a:r>
            <a:endParaRPr lang="en-US" baseline="0" dirty="0" smtClean="0"/>
          </a:p>
          <a:p>
            <a:pPr marL="228600" indent="-228600">
              <a:buFont typeface="+mj-lt"/>
              <a:buAutoNum type="arabicPeriod"/>
            </a:pPr>
            <a:r>
              <a:rPr lang="ru-RU" baseline="0" dirty="0" smtClean="0"/>
              <a:t>В случае </a:t>
            </a:r>
            <a:r>
              <a:rPr lang="en-US" baseline="0" dirty="0" err="1" smtClean="0"/>
              <a:t>npe</a:t>
            </a:r>
            <a:r>
              <a:rPr lang="en-US" baseline="0" dirty="0" smtClean="0"/>
              <a:t>-</a:t>
            </a:r>
            <a:r>
              <a:rPr lang="ru-RU" baseline="0" dirty="0" smtClean="0"/>
              <a:t>вещества есть три коэффициента переноса импульса. Предположим, что протоны нормальные. Тогда можно показать, что:</a:t>
            </a:r>
          </a:p>
          <a:p>
            <a:pPr marL="228600" indent="-228600">
              <a:buFont typeface="+mj-lt"/>
              <a:buAutoNum type="arabicPeriod"/>
            </a:pPr>
            <a:r>
              <a:rPr lang="ru-RU" dirty="0" smtClean="0"/>
              <a:t>Если же протоны</a:t>
            </a:r>
            <a:r>
              <a:rPr lang="ru-RU" baseline="0" dirty="0" smtClean="0"/>
              <a:t> полностью сверхпроводящие, то единственным источником трения в системе </a:t>
            </a:r>
            <a:r>
              <a:rPr lang="ru-RU" baseline="0" dirty="0" err="1" smtClean="0"/>
              <a:t>являютсе</a:t>
            </a:r>
            <a:r>
              <a:rPr lang="ru-RU" baseline="0" dirty="0" smtClean="0"/>
              <a:t> трение электронов о нейтроны.</a:t>
            </a:r>
          </a:p>
          <a:p>
            <a:pPr marL="228600" indent="-228600">
              <a:buFont typeface="+mj-lt"/>
              <a:buAutoNum type="arabicPeriod"/>
            </a:pPr>
            <a:r>
              <a:rPr lang="ru-RU" baseline="0" dirty="0" smtClean="0"/>
              <a:t>Это трение существенно слабее, а значит приводит к существенно более сильным энергетическим потерям.</a:t>
            </a:r>
          </a:p>
          <a:p>
            <a:pPr marL="228600" indent="-228600">
              <a:buFont typeface="+mj-lt"/>
              <a:buAutoNum type="arabicPeriod"/>
            </a:pPr>
            <a:r>
              <a:rPr lang="ru-RU" baseline="0" dirty="0" smtClean="0"/>
              <a:t>Следовательно, диссипация за счет диффузии в сверхпроводящем веществе намного сильнее, чем в нормальном.</a:t>
            </a:r>
          </a:p>
        </p:txBody>
      </p:sp>
      <p:sp>
        <p:nvSpPr>
          <p:cNvPr id="4" name="Номер слайда 3"/>
          <p:cNvSpPr>
            <a:spLocks noGrp="1"/>
          </p:cNvSpPr>
          <p:nvPr>
            <p:ph type="sldNum" sz="quarter" idx="10"/>
          </p:nvPr>
        </p:nvSpPr>
        <p:spPr/>
        <p:txBody>
          <a:bodyPr/>
          <a:lstStyle/>
          <a:p>
            <a:fld id="{166AD986-6F0B-48A0-BB1A-2DB84F3F9536}" type="slidenum">
              <a:rPr lang="ru-RU" smtClean="0"/>
              <a:t>19</a:t>
            </a:fld>
            <a:endParaRPr lang="ru-RU"/>
          </a:p>
        </p:txBody>
      </p:sp>
    </p:spTree>
    <p:extLst>
      <p:ext uri="{BB962C8B-B14F-4D97-AF65-F5344CB8AC3E}">
        <p14:creationId xmlns:p14="http://schemas.microsoft.com/office/powerpoint/2010/main" val="30430896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228600" indent="-228600">
              <a:buFont typeface="+mj-lt"/>
              <a:buAutoNum type="arabicPeriod"/>
            </a:pPr>
            <a:r>
              <a:rPr lang="ru-RU" dirty="0" smtClean="0"/>
              <a:t>Причем</a:t>
            </a:r>
            <a:r>
              <a:rPr lang="ru-RU" baseline="0" dirty="0" smtClean="0"/>
              <a:t> диссипация за счет диффузии не просто сильная. Она настолько сильная, что для целого ряда колебательных мод именно диффузия становится доминирующим диссипативным механизмом, опережая сдвиговую вязкость. При этом необходимо подчеркнуть, что именно сдвиговая вязкость очень часто рассматривается как основной механизм при не очень высоких температурах.</a:t>
            </a:r>
          </a:p>
          <a:p>
            <a:pPr marL="228600" indent="-228600">
              <a:buFont typeface="+mj-lt"/>
              <a:buAutoNum type="arabicPeriod"/>
            </a:pPr>
            <a:r>
              <a:rPr lang="ru-RU" baseline="0" dirty="0" smtClean="0"/>
              <a:t>Описать картинки</a:t>
            </a:r>
            <a:endParaRPr lang="ru-RU" dirty="0"/>
          </a:p>
        </p:txBody>
      </p:sp>
      <p:sp>
        <p:nvSpPr>
          <p:cNvPr id="4" name="Номер слайда 3"/>
          <p:cNvSpPr>
            <a:spLocks noGrp="1"/>
          </p:cNvSpPr>
          <p:nvPr>
            <p:ph type="sldNum" sz="quarter" idx="10"/>
          </p:nvPr>
        </p:nvSpPr>
        <p:spPr/>
        <p:txBody>
          <a:bodyPr/>
          <a:lstStyle/>
          <a:p>
            <a:fld id="{166AD986-6F0B-48A0-BB1A-2DB84F3F9536}" type="slidenum">
              <a:rPr lang="ru-RU" smtClean="0"/>
              <a:t>20</a:t>
            </a:fld>
            <a:endParaRPr lang="ru-RU"/>
          </a:p>
        </p:txBody>
      </p:sp>
    </p:spTree>
    <p:extLst>
      <p:ext uri="{BB962C8B-B14F-4D97-AF65-F5344CB8AC3E}">
        <p14:creationId xmlns:p14="http://schemas.microsoft.com/office/powerpoint/2010/main" val="33129638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228600" indent="-228600">
              <a:buFont typeface="+mj-lt"/>
              <a:buAutoNum type="arabicPeriod"/>
            </a:pPr>
            <a:r>
              <a:rPr lang="ru-RU" dirty="0" smtClean="0"/>
              <a:t>До этого</a:t>
            </a:r>
            <a:r>
              <a:rPr lang="ru-RU" baseline="0" dirty="0" smtClean="0"/>
              <a:t> момента при обсуждении </a:t>
            </a:r>
            <a:r>
              <a:rPr lang="en-US" baseline="0" dirty="0" smtClean="0"/>
              <a:t>r-</a:t>
            </a:r>
            <a:r>
              <a:rPr lang="ru-RU" baseline="0" dirty="0" smtClean="0"/>
              <a:t>мод мы не рассматривали эффекты, связанные с гравитационным излучением и диссипацией энергии. Один из наиболее простых способов оценить их влияние – рассчитать соответствующие скорости изменения энергии </a:t>
            </a:r>
            <a:r>
              <a:rPr lang="en-US" baseline="0" dirty="0" smtClean="0"/>
              <a:t>r-</a:t>
            </a:r>
            <a:r>
              <a:rPr lang="ru-RU" baseline="0" dirty="0" smtClean="0"/>
              <a:t>моды. Поскольку эти эффекты слабые (проявляются на больших временах), для наших целей будет достаточно воспользоваться </a:t>
            </a:r>
            <a:r>
              <a:rPr lang="ru-RU" baseline="0" dirty="0" err="1" smtClean="0"/>
              <a:t>бездиссипативным</a:t>
            </a:r>
            <a:r>
              <a:rPr lang="ru-RU" baseline="0" dirty="0" smtClean="0"/>
              <a:t> решением, которое мы обсудили ранее.</a:t>
            </a:r>
          </a:p>
          <a:p>
            <a:pPr marL="228600" indent="-228600">
              <a:buFont typeface="+mj-lt"/>
              <a:buAutoNum type="arabicPeriod"/>
            </a:pPr>
            <a:r>
              <a:rPr lang="ru-RU" baseline="0" dirty="0" smtClean="0"/>
              <a:t>Влияние гравитационного излучения на </a:t>
            </a:r>
            <a:r>
              <a:rPr lang="en-US" baseline="0" dirty="0" smtClean="0"/>
              <a:t>r-</a:t>
            </a:r>
            <a:r>
              <a:rPr lang="ru-RU" baseline="0" dirty="0" smtClean="0"/>
              <a:t>моду можно учесть с помощью следующего рецепта, предложенного Торном.</a:t>
            </a:r>
          </a:p>
          <a:p>
            <a:pPr marL="228600" indent="-228600">
              <a:buFont typeface="+mj-lt"/>
              <a:buAutoNum type="arabicPeriod"/>
            </a:pPr>
            <a:r>
              <a:rPr lang="ru-RU" baseline="0" dirty="0" smtClean="0"/>
              <a:t>На первом этапе по известному тензору энергии-импульса рассчитываются массовые и токовые </a:t>
            </a:r>
            <a:r>
              <a:rPr lang="ru-RU" baseline="0" dirty="0" err="1" smtClean="0"/>
              <a:t>мультипольные</a:t>
            </a:r>
            <a:r>
              <a:rPr lang="ru-RU" baseline="0" dirty="0" smtClean="0"/>
              <a:t> моменты.</a:t>
            </a:r>
          </a:p>
          <a:p>
            <a:pPr marL="228600" indent="-228600">
              <a:buFont typeface="+mj-lt"/>
              <a:buAutoNum type="arabicPeriod"/>
            </a:pPr>
            <a:r>
              <a:rPr lang="ru-RU" baseline="0" dirty="0" smtClean="0"/>
              <a:t>Затем, с их помощью находится темп изменения энергии колебания. В случае </a:t>
            </a:r>
            <a:r>
              <a:rPr lang="en-US" baseline="0" dirty="0" smtClean="0"/>
              <a:t>r-</a:t>
            </a:r>
            <a:r>
              <a:rPr lang="ru-RU" baseline="0" dirty="0" smtClean="0"/>
              <a:t>мод он положительный, что и означает, что </a:t>
            </a:r>
            <a:r>
              <a:rPr lang="ru-RU" baseline="0" dirty="0" err="1" smtClean="0"/>
              <a:t>можа</a:t>
            </a:r>
            <a:r>
              <a:rPr lang="ru-RU" baseline="0" dirty="0" smtClean="0"/>
              <a:t> неустойчива. Физически это соответствует перекачке энергии вращения звезды в энергию </a:t>
            </a:r>
            <a:r>
              <a:rPr lang="en-US" baseline="0" dirty="0" smtClean="0"/>
              <a:t>r</a:t>
            </a:r>
            <a:r>
              <a:rPr lang="ru-RU" baseline="0" dirty="0" smtClean="0"/>
              <a:t>-моды.</a:t>
            </a:r>
            <a:endParaRPr lang="ru-RU" dirty="0"/>
          </a:p>
        </p:txBody>
      </p:sp>
      <p:sp>
        <p:nvSpPr>
          <p:cNvPr id="4" name="Номер слайда 3"/>
          <p:cNvSpPr>
            <a:spLocks noGrp="1"/>
          </p:cNvSpPr>
          <p:nvPr>
            <p:ph type="sldNum" sz="quarter" idx="10"/>
          </p:nvPr>
        </p:nvSpPr>
        <p:spPr/>
        <p:txBody>
          <a:bodyPr/>
          <a:lstStyle/>
          <a:p>
            <a:fld id="{166AD986-6F0B-48A0-BB1A-2DB84F3F9536}" type="slidenum">
              <a:rPr lang="ru-RU" smtClean="0"/>
              <a:t>24</a:t>
            </a:fld>
            <a:endParaRPr lang="ru-RU"/>
          </a:p>
        </p:txBody>
      </p:sp>
    </p:spTree>
    <p:extLst>
      <p:ext uri="{BB962C8B-B14F-4D97-AF65-F5344CB8AC3E}">
        <p14:creationId xmlns:p14="http://schemas.microsoft.com/office/powerpoint/2010/main" val="21218958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228600" indent="-228600">
              <a:buFont typeface="+mj-lt"/>
              <a:buAutoNum type="arabicPeriod"/>
            </a:pPr>
            <a:r>
              <a:rPr lang="ru-RU" dirty="0" smtClean="0"/>
              <a:t>Для учета диссипативных</a:t>
            </a:r>
            <a:r>
              <a:rPr lang="ru-RU" baseline="0" dirty="0" smtClean="0"/>
              <a:t> эффектов мы используем формализм, разработанный </a:t>
            </a:r>
            <a:r>
              <a:rPr lang="en-US" baseline="0" dirty="0" err="1" smtClean="0"/>
              <a:t>Dommes</a:t>
            </a:r>
            <a:r>
              <a:rPr lang="en-US" baseline="0" dirty="0" smtClean="0"/>
              <a:t> et al 2020.</a:t>
            </a:r>
            <a:r>
              <a:rPr lang="ru-RU" baseline="0" dirty="0" smtClean="0"/>
              <a:t> Это описание многокомпонентного вещества эквивалентно описанию в рамках </a:t>
            </a:r>
            <a:r>
              <a:rPr lang="ru-RU" baseline="0" dirty="0" err="1" smtClean="0"/>
              <a:t>многожидкостной</a:t>
            </a:r>
            <a:r>
              <a:rPr lang="ru-RU" baseline="0" dirty="0" smtClean="0"/>
              <a:t> гидродинамики, однако оно более удобное.</a:t>
            </a:r>
          </a:p>
          <a:p>
            <a:pPr marL="228600" indent="-228600">
              <a:buFont typeface="+mj-lt"/>
              <a:buAutoNum type="arabicPeriod"/>
            </a:pPr>
            <a:r>
              <a:rPr lang="ru-RU" baseline="0" dirty="0" smtClean="0"/>
              <a:t>В данном формализме диссипативные механизмы описываются тремя объектами. Сдвиговая и объемная вязкость описывают отличие тензора энергии импульса звездного вещества от тензора энергии импульса идеального вещества. Коэффициенты диффузии описывают отклонение потоков частиц от потоков в идеальной жидкости.</a:t>
            </a:r>
          </a:p>
          <a:p>
            <a:pPr marL="228600" indent="-228600">
              <a:buFont typeface="+mj-lt"/>
              <a:buAutoNum type="arabicPeriod"/>
            </a:pPr>
            <a:r>
              <a:rPr lang="ru-RU" baseline="0" dirty="0" smtClean="0"/>
              <a:t>Сверхпроводимость в данном подходе влияет на … </a:t>
            </a:r>
          </a:p>
          <a:p>
            <a:pPr marL="228600" indent="-228600">
              <a:buFont typeface="+mj-lt"/>
              <a:buAutoNum type="arabicPeriod"/>
            </a:pPr>
            <a:r>
              <a:rPr lang="ru-RU" baseline="0" dirty="0" smtClean="0"/>
              <a:t>В возбужденной нейтронной звезде каждый из рассматриваемых эффектов приводит к генерации энтропии и, следовательно, к тепловыделению. А именно .</a:t>
            </a:r>
            <a:endParaRPr lang="en-US" baseline="0" dirty="0" smtClean="0"/>
          </a:p>
          <a:p>
            <a:pPr marL="228600" indent="-228600">
              <a:buFont typeface="+mj-lt"/>
              <a:buAutoNum type="arabicPeriod"/>
            </a:pPr>
            <a:r>
              <a:rPr lang="ru-RU" baseline="0" dirty="0" smtClean="0"/>
              <a:t>Интегрируя скорость тепловыделения по объему звезды мы находим </a:t>
            </a:r>
            <a:r>
              <a:rPr lang="ru-RU" baseline="0" dirty="0" err="1" smtClean="0"/>
              <a:t>энергнктические</a:t>
            </a:r>
            <a:r>
              <a:rPr lang="ru-RU" baseline="0" dirty="0" smtClean="0"/>
              <a:t> потери рассматриваемого колебания за счет ..</a:t>
            </a:r>
            <a:endParaRPr lang="ru-RU" dirty="0"/>
          </a:p>
        </p:txBody>
      </p:sp>
      <p:sp>
        <p:nvSpPr>
          <p:cNvPr id="4" name="Номер слайда 3"/>
          <p:cNvSpPr>
            <a:spLocks noGrp="1"/>
          </p:cNvSpPr>
          <p:nvPr>
            <p:ph type="sldNum" sz="quarter" idx="10"/>
          </p:nvPr>
        </p:nvSpPr>
        <p:spPr/>
        <p:txBody>
          <a:bodyPr/>
          <a:lstStyle/>
          <a:p>
            <a:fld id="{EF77F99B-D13B-4AA6-8438-2B7233B7FAC9}" type="slidenum">
              <a:rPr lang="ru-RU" smtClean="0"/>
              <a:t>25</a:t>
            </a:fld>
            <a:endParaRPr lang="ru-RU"/>
          </a:p>
        </p:txBody>
      </p:sp>
    </p:spTree>
    <p:extLst>
      <p:ext uri="{BB962C8B-B14F-4D97-AF65-F5344CB8AC3E}">
        <p14:creationId xmlns:p14="http://schemas.microsoft.com/office/powerpoint/2010/main" val="6865108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После</a:t>
            </a:r>
            <a:r>
              <a:rPr lang="ru-RU" baseline="0" dirty="0" smtClean="0"/>
              <a:t> подстановки в общие формулы, приведенные на предыдущих слайдах, решения в виде </a:t>
            </a:r>
            <a:r>
              <a:rPr lang="en-US" baseline="0" dirty="0" smtClean="0"/>
              <a:t>r-</a:t>
            </a:r>
            <a:r>
              <a:rPr lang="ru-RU" baseline="0" dirty="0" smtClean="0"/>
              <a:t>мод, получаются следующие выражения. Давайте их проанализируем с учетом всего ранее сказанного об особенностях релятивистских </a:t>
            </a:r>
            <a:r>
              <a:rPr lang="en-US" baseline="0" dirty="0" smtClean="0"/>
              <a:t>r-</a:t>
            </a:r>
            <a:r>
              <a:rPr lang="ru-RU" baseline="0" dirty="0" smtClean="0"/>
              <a:t>мод. Рассмотрим, например, энергетические потери за счет диффузии. В пределе экстремально медленного вращения … . По этой причине при маленьких скоростях вращения диффузия оказывается несоизмеримо сильнее, чем в </a:t>
            </a:r>
            <a:r>
              <a:rPr lang="ru-RU" baseline="0" dirty="0" err="1" smtClean="0"/>
              <a:t>ньютоновском</a:t>
            </a:r>
            <a:r>
              <a:rPr lang="ru-RU" baseline="0" dirty="0" smtClean="0"/>
              <a:t> случае. Однако диффузия оказывается сильнее и при достаточно высоких скоростях вращения. Действительно, вспомним, что … . Остальные выражения можно проанализировать схожим образом. </a:t>
            </a:r>
            <a:endParaRPr lang="ru-RU" dirty="0"/>
          </a:p>
        </p:txBody>
      </p:sp>
      <p:sp>
        <p:nvSpPr>
          <p:cNvPr id="4" name="Номер слайда 3"/>
          <p:cNvSpPr>
            <a:spLocks noGrp="1"/>
          </p:cNvSpPr>
          <p:nvPr>
            <p:ph type="sldNum" sz="quarter" idx="10"/>
          </p:nvPr>
        </p:nvSpPr>
        <p:spPr/>
        <p:txBody>
          <a:bodyPr/>
          <a:lstStyle/>
          <a:p>
            <a:fld id="{166AD986-6F0B-48A0-BB1A-2DB84F3F9536}" type="slidenum">
              <a:rPr lang="ru-RU" smtClean="0"/>
              <a:t>26</a:t>
            </a:fld>
            <a:endParaRPr lang="ru-RU"/>
          </a:p>
        </p:txBody>
      </p:sp>
    </p:spTree>
    <p:extLst>
      <p:ext uri="{BB962C8B-B14F-4D97-AF65-F5344CB8AC3E}">
        <p14:creationId xmlns:p14="http://schemas.microsoft.com/office/powerpoint/2010/main" val="24513761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228600" indent="-228600">
              <a:buFont typeface="+mj-lt"/>
              <a:buAutoNum type="arabicPeriod"/>
            </a:pPr>
            <a:r>
              <a:rPr lang="ru-RU" dirty="0" smtClean="0"/>
              <a:t>Эффективность</a:t>
            </a:r>
            <a:r>
              <a:rPr lang="ru-RU" baseline="0" dirty="0" smtClean="0"/>
              <a:t> того или иного механизма удобно характеризовать соответствующим характерным временем затухания или раскачки, определяемого как … </a:t>
            </a:r>
          </a:p>
          <a:p>
            <a:pPr marL="228600" indent="-228600">
              <a:buFont typeface="+mj-lt"/>
              <a:buAutoNum type="arabicPeriod"/>
            </a:pPr>
            <a:r>
              <a:rPr lang="ru-RU" baseline="0" dirty="0" smtClean="0"/>
              <a:t>Описать картинку</a:t>
            </a:r>
          </a:p>
          <a:p>
            <a:endParaRPr lang="ru-RU" dirty="0"/>
          </a:p>
        </p:txBody>
      </p:sp>
      <p:sp>
        <p:nvSpPr>
          <p:cNvPr id="4" name="Номер слайда 3"/>
          <p:cNvSpPr>
            <a:spLocks noGrp="1"/>
          </p:cNvSpPr>
          <p:nvPr>
            <p:ph type="sldNum" sz="quarter" idx="10"/>
          </p:nvPr>
        </p:nvSpPr>
        <p:spPr/>
        <p:txBody>
          <a:bodyPr/>
          <a:lstStyle/>
          <a:p>
            <a:fld id="{166AD986-6F0B-48A0-BB1A-2DB84F3F9536}" type="slidenum">
              <a:rPr lang="ru-RU" smtClean="0"/>
              <a:t>27</a:t>
            </a:fld>
            <a:endParaRPr lang="ru-RU"/>
          </a:p>
        </p:txBody>
      </p:sp>
    </p:spTree>
    <p:extLst>
      <p:ext uri="{BB962C8B-B14F-4D97-AF65-F5344CB8AC3E}">
        <p14:creationId xmlns:p14="http://schemas.microsoft.com/office/powerpoint/2010/main" val="1204893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228600" indent="-228600">
              <a:buAutoNum type="arabicPeriod"/>
            </a:pPr>
            <a:r>
              <a:rPr lang="ru-RU" dirty="0" smtClean="0"/>
              <a:t>У возмущенной</a:t>
            </a:r>
            <a:r>
              <a:rPr lang="ru-RU" baseline="0" dirty="0" smtClean="0"/>
              <a:t> НЗ есть много способов колебаний.</a:t>
            </a:r>
          </a:p>
          <a:p>
            <a:pPr marL="228600" indent="-228600">
              <a:buAutoNum type="arabicPeriod"/>
            </a:pPr>
            <a:r>
              <a:rPr lang="ru-RU" baseline="0" dirty="0" smtClean="0"/>
              <a:t>Каждый способ тем или иным образом меняет траектории движения жидких элементов, из которых состоит звезда.</a:t>
            </a:r>
          </a:p>
          <a:p>
            <a:pPr marL="228600" indent="-228600">
              <a:buAutoNum type="arabicPeriod"/>
            </a:pPr>
            <a:r>
              <a:rPr lang="ru-RU" baseline="0" dirty="0" smtClean="0"/>
              <a:t>Это изменение траектории удобно описывать вектором </a:t>
            </a:r>
            <a:r>
              <a:rPr lang="ru-RU" baseline="0" dirty="0" err="1" smtClean="0"/>
              <a:t>Лагранжева</a:t>
            </a:r>
            <a:r>
              <a:rPr lang="ru-RU" baseline="0" dirty="0" smtClean="0"/>
              <a:t> смещения.</a:t>
            </a:r>
          </a:p>
          <a:p>
            <a:pPr marL="228600" indent="-228600">
              <a:buAutoNum type="arabicPeriod"/>
            </a:pPr>
            <a:r>
              <a:rPr lang="ru-RU" baseline="0" dirty="0" smtClean="0"/>
              <a:t>Различные режимы или «моды» колебаний НЗ можно классифицировать по двум признакам: 1) какая сила определяет динамику колебания и 2) как под ее действием движутся жидкие элементы.</a:t>
            </a:r>
          </a:p>
          <a:p>
            <a:pPr marL="228600" indent="-228600">
              <a:buAutoNum type="arabicPeriod"/>
            </a:pPr>
            <a:r>
              <a:rPr lang="en-US" baseline="0" dirty="0" smtClean="0"/>
              <a:t>R-</a:t>
            </a:r>
            <a:r>
              <a:rPr lang="ru-RU" baseline="0" dirty="0" smtClean="0"/>
              <a:t>моды – это такой режим колебаний НЗ, в котором роль определяющей силы играет сила Кориолиса, а движение жидких элементов происходит </a:t>
            </a:r>
            <a:r>
              <a:rPr lang="ru-RU" baseline="0" dirty="0" err="1" smtClean="0"/>
              <a:t>квази</a:t>
            </a:r>
            <a:r>
              <a:rPr lang="ru-RU" baseline="0" dirty="0" smtClean="0"/>
              <a:t>-тороидально. По определению </a:t>
            </a:r>
            <a:r>
              <a:rPr lang="ru-RU" baseline="0" dirty="0" err="1" smtClean="0"/>
              <a:t>квазитороидальность</a:t>
            </a:r>
            <a:r>
              <a:rPr lang="ru-RU" baseline="0" dirty="0" smtClean="0"/>
              <a:t> означает, что …</a:t>
            </a:r>
          </a:p>
          <a:p>
            <a:pPr marL="228600" indent="-228600">
              <a:buAutoNum type="arabicPeriod"/>
            </a:pPr>
            <a:r>
              <a:rPr lang="ru-RU" baseline="0" dirty="0" smtClean="0"/>
              <a:t>На рисунке справа показаны линии </a:t>
            </a:r>
            <a:r>
              <a:rPr lang="ru-RU" baseline="0" dirty="0" err="1" smtClean="0"/>
              <a:t>Лагранжева</a:t>
            </a:r>
            <a:r>
              <a:rPr lang="ru-RU" baseline="0" dirty="0" smtClean="0"/>
              <a:t> смещения на поверхности звезды для разных комбинаций </a:t>
            </a:r>
            <a:r>
              <a:rPr lang="en-US" baseline="0" dirty="0" smtClean="0"/>
              <a:t>l </a:t>
            </a:r>
            <a:r>
              <a:rPr lang="ru-RU" baseline="0" dirty="0" smtClean="0"/>
              <a:t>и </a:t>
            </a:r>
            <a:r>
              <a:rPr lang="en-US" baseline="0" dirty="0" smtClean="0"/>
              <a:t>m.</a:t>
            </a:r>
            <a:endParaRPr lang="ru-RU" baseline="0" dirty="0" smtClean="0"/>
          </a:p>
          <a:p>
            <a:pPr marL="228600" indent="-228600">
              <a:buAutoNum type="arabicPeriod"/>
            </a:pPr>
            <a:endParaRPr lang="ru-RU" baseline="0" dirty="0" smtClean="0"/>
          </a:p>
          <a:p>
            <a:pPr marL="228600" indent="-228600">
              <a:buAutoNum type="arabicPeriod"/>
            </a:pPr>
            <a:endParaRPr lang="ru-RU" dirty="0"/>
          </a:p>
        </p:txBody>
      </p:sp>
      <p:sp>
        <p:nvSpPr>
          <p:cNvPr id="4" name="Номер слайда 3"/>
          <p:cNvSpPr>
            <a:spLocks noGrp="1"/>
          </p:cNvSpPr>
          <p:nvPr>
            <p:ph type="sldNum" sz="quarter" idx="10"/>
          </p:nvPr>
        </p:nvSpPr>
        <p:spPr/>
        <p:txBody>
          <a:bodyPr/>
          <a:lstStyle/>
          <a:p>
            <a:fld id="{166AD986-6F0B-48A0-BB1A-2DB84F3F9536}" type="slidenum">
              <a:rPr lang="ru-RU" smtClean="0"/>
              <a:t>2</a:t>
            </a:fld>
            <a:endParaRPr lang="ru-RU"/>
          </a:p>
        </p:txBody>
      </p:sp>
    </p:spTree>
    <p:extLst>
      <p:ext uri="{BB962C8B-B14F-4D97-AF65-F5344CB8AC3E}">
        <p14:creationId xmlns:p14="http://schemas.microsoft.com/office/powerpoint/2010/main" val="21721064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При</a:t>
            </a:r>
            <a:r>
              <a:rPr lang="ru-RU" baseline="0" dirty="0" smtClean="0"/>
              <a:t> этом диффузия для релятивистских </a:t>
            </a:r>
            <a:r>
              <a:rPr lang="en-US" baseline="0" dirty="0" smtClean="0"/>
              <a:t>r-</a:t>
            </a:r>
            <a:r>
              <a:rPr lang="ru-RU" baseline="0" dirty="0" smtClean="0"/>
              <a:t>мод оказывается настолько сильной, что …. Усиленная диффузия отражается и на окне неустойчивости </a:t>
            </a:r>
            <a:r>
              <a:rPr lang="en-US" baseline="0" dirty="0" smtClean="0"/>
              <a:t>r-</a:t>
            </a:r>
            <a:r>
              <a:rPr lang="ru-RU" baseline="0" dirty="0" smtClean="0"/>
              <a:t>мод</a:t>
            </a:r>
            <a:endParaRPr lang="ru-RU" dirty="0"/>
          </a:p>
        </p:txBody>
      </p:sp>
      <p:sp>
        <p:nvSpPr>
          <p:cNvPr id="4" name="Номер слайда 3"/>
          <p:cNvSpPr>
            <a:spLocks noGrp="1"/>
          </p:cNvSpPr>
          <p:nvPr>
            <p:ph type="sldNum" sz="quarter" idx="10"/>
          </p:nvPr>
        </p:nvSpPr>
        <p:spPr/>
        <p:txBody>
          <a:bodyPr/>
          <a:lstStyle/>
          <a:p>
            <a:fld id="{166AD986-6F0B-48A0-BB1A-2DB84F3F9536}" type="slidenum">
              <a:rPr lang="ru-RU" smtClean="0"/>
              <a:t>28</a:t>
            </a:fld>
            <a:endParaRPr lang="ru-RU"/>
          </a:p>
        </p:txBody>
      </p:sp>
    </p:spTree>
    <p:extLst>
      <p:ext uri="{BB962C8B-B14F-4D97-AF65-F5344CB8AC3E}">
        <p14:creationId xmlns:p14="http://schemas.microsoft.com/office/powerpoint/2010/main" val="1581336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228600" indent="-228600">
              <a:buFont typeface="+mj-lt"/>
              <a:buAutoNum type="arabicPeriod"/>
            </a:pPr>
            <a:r>
              <a:rPr lang="ru-RU" b="0" baseline="0" dirty="0" smtClean="0"/>
              <a:t>Зачем изучать </a:t>
            </a:r>
            <a:r>
              <a:rPr lang="en-US" b="0" baseline="0" dirty="0" smtClean="0"/>
              <a:t>r-</a:t>
            </a:r>
            <a:r>
              <a:rPr lang="ru-RU" b="0" baseline="0" dirty="0" smtClean="0"/>
              <a:t>моды и чем они так интересны?</a:t>
            </a:r>
          </a:p>
          <a:p>
            <a:pPr marL="228600" indent="-228600">
              <a:buFont typeface="+mj-lt"/>
              <a:buAutoNum type="arabicPeriod"/>
            </a:pPr>
            <a:r>
              <a:rPr lang="ru-RU" b="0" baseline="0" dirty="0" smtClean="0"/>
              <a:t>Все дело в том, что из всех различных режимов колебаний </a:t>
            </a:r>
            <a:r>
              <a:rPr lang="en-US" b="0" baseline="0" dirty="0" smtClean="0"/>
              <a:t>r-</a:t>
            </a:r>
            <a:r>
              <a:rPr lang="ru-RU" b="0" baseline="0" dirty="0" smtClean="0"/>
              <a:t>моды оказываются наиболее подверженными неустойчивости </a:t>
            </a:r>
            <a:r>
              <a:rPr lang="en-US" b="0" baseline="0" dirty="0" smtClean="0"/>
              <a:t>CFS</a:t>
            </a:r>
            <a:r>
              <a:rPr lang="ru-RU" b="0" baseline="0" dirty="0" smtClean="0"/>
              <a:t>.</a:t>
            </a:r>
            <a:endParaRPr lang="en-US" b="0" baseline="0" dirty="0" smtClean="0"/>
          </a:p>
          <a:p>
            <a:pPr marL="228600" indent="-228600">
              <a:buFont typeface="+mj-lt"/>
              <a:buAutoNum type="arabicPeriod"/>
            </a:pPr>
            <a:r>
              <a:rPr lang="ru-RU" b="0" baseline="0" dirty="0" smtClean="0"/>
              <a:t>Суть </a:t>
            </a:r>
            <a:r>
              <a:rPr lang="en-US" b="0" baseline="0" dirty="0" smtClean="0"/>
              <a:t>CFS</a:t>
            </a:r>
            <a:r>
              <a:rPr lang="ru-RU" b="0" baseline="0" dirty="0" smtClean="0"/>
              <a:t> неустойчивости заключается в том, излучение гравитационных волн запускает процесс перекачки энергии вращения звезды в энергию </a:t>
            </a:r>
            <a:r>
              <a:rPr lang="en-US" b="0" baseline="0" dirty="0" smtClean="0"/>
              <a:t>r</a:t>
            </a:r>
            <a:r>
              <a:rPr lang="ru-RU" b="0" baseline="0" dirty="0" smtClean="0"/>
              <a:t>-моды, и амплитуда моды начинает расти.</a:t>
            </a:r>
          </a:p>
          <a:p>
            <a:pPr marL="228600" indent="-228600">
              <a:buFont typeface="+mj-lt"/>
              <a:buAutoNum type="arabicPeriod"/>
            </a:pPr>
            <a:r>
              <a:rPr lang="ru-RU" b="0" baseline="0" dirty="0" smtClean="0"/>
              <a:t>Предполагается, что в результате такой перекачки </a:t>
            </a:r>
            <a:r>
              <a:rPr lang="en-US" b="0" baseline="0" dirty="0" smtClean="0"/>
              <a:t>r-</a:t>
            </a:r>
            <a:r>
              <a:rPr lang="ru-RU" b="0" baseline="0" dirty="0" smtClean="0"/>
              <a:t>моды могут генерировать гравитационное излучение, которое потенциально могло бы быть </a:t>
            </a:r>
            <a:r>
              <a:rPr lang="ru-RU" b="0" baseline="0" dirty="0" err="1" smtClean="0"/>
              <a:t>задетектировано</a:t>
            </a:r>
            <a:r>
              <a:rPr lang="ru-RU" b="0" baseline="0" dirty="0" smtClean="0"/>
              <a:t> гравитационно-волновыми детекторами и послужить источником информации о свойствах сверхплотного вещества в недрах нейтронных звезд.</a:t>
            </a:r>
          </a:p>
          <a:p>
            <a:pPr marL="228600" indent="-228600">
              <a:buFont typeface="+mj-lt"/>
              <a:buAutoNum type="arabicPeriod"/>
            </a:pPr>
            <a:r>
              <a:rPr lang="ru-RU" b="0" baseline="0" dirty="0" smtClean="0"/>
              <a:t>Поиски </a:t>
            </a:r>
            <a:r>
              <a:rPr lang="en-US" b="0" baseline="0" dirty="0" smtClean="0"/>
              <a:t>r-</a:t>
            </a:r>
            <a:r>
              <a:rPr lang="ru-RU" b="0" baseline="0" dirty="0" smtClean="0"/>
              <a:t>мод</a:t>
            </a:r>
            <a:r>
              <a:rPr lang="en-US" b="0" baseline="0" dirty="0" smtClean="0"/>
              <a:t> </a:t>
            </a:r>
            <a:r>
              <a:rPr lang="ru-RU" b="0" baseline="0" dirty="0" smtClean="0"/>
              <a:t>ведутся. Указания на наличие возбужденных </a:t>
            </a:r>
            <a:r>
              <a:rPr lang="en-US" b="0" baseline="0" dirty="0" smtClean="0"/>
              <a:t>r-</a:t>
            </a:r>
            <a:r>
              <a:rPr lang="ru-RU" b="0" baseline="0" dirty="0" smtClean="0"/>
              <a:t>мод ищутся как в гравитационно-волновых сигналах, так и в электромагнитных. На данный момент достоверного детектирования </a:t>
            </a:r>
            <a:r>
              <a:rPr lang="en-US" b="0" baseline="0" dirty="0" smtClean="0"/>
              <a:t>r-</a:t>
            </a:r>
            <a:r>
              <a:rPr lang="ru-RU" b="0" baseline="0" dirty="0" smtClean="0"/>
              <a:t>моды не произошло. Удается только получить верхние ограничения на амплитуду </a:t>
            </a:r>
            <a:r>
              <a:rPr lang="en-US" b="0" baseline="0" dirty="0" smtClean="0"/>
              <a:t>r-</a:t>
            </a:r>
            <a:r>
              <a:rPr lang="ru-RU" b="0" baseline="0" dirty="0" smtClean="0"/>
              <a:t>моды.</a:t>
            </a:r>
          </a:p>
          <a:p>
            <a:pPr marL="228600" indent="-228600">
              <a:buFont typeface="+mj-lt"/>
              <a:buAutoNum type="arabicPeriod"/>
            </a:pPr>
            <a:r>
              <a:rPr lang="ru-RU" b="0" baseline="0" dirty="0" smtClean="0"/>
              <a:t>Это может быть связано как с низкой чувствительностью современных гравитационно-волновых детекторов, так и с подавлением </a:t>
            </a:r>
            <a:r>
              <a:rPr lang="en-US" b="0" baseline="0" dirty="0" smtClean="0"/>
              <a:t>r-</a:t>
            </a:r>
            <a:r>
              <a:rPr lang="ru-RU" b="0" baseline="0" dirty="0" smtClean="0"/>
              <a:t>моды диссипативными механизмами, присутствующими в звездном веществе.</a:t>
            </a:r>
          </a:p>
        </p:txBody>
      </p:sp>
      <p:sp>
        <p:nvSpPr>
          <p:cNvPr id="4" name="Номер слайда 3"/>
          <p:cNvSpPr>
            <a:spLocks noGrp="1"/>
          </p:cNvSpPr>
          <p:nvPr>
            <p:ph type="sldNum" sz="quarter" idx="10"/>
          </p:nvPr>
        </p:nvSpPr>
        <p:spPr/>
        <p:txBody>
          <a:bodyPr/>
          <a:lstStyle/>
          <a:p>
            <a:fld id="{166AD986-6F0B-48A0-BB1A-2DB84F3F9536}" type="slidenum">
              <a:rPr lang="ru-RU" smtClean="0"/>
              <a:t>3</a:t>
            </a:fld>
            <a:endParaRPr lang="ru-RU"/>
          </a:p>
        </p:txBody>
      </p:sp>
    </p:spTree>
    <p:extLst>
      <p:ext uri="{BB962C8B-B14F-4D97-AF65-F5344CB8AC3E}">
        <p14:creationId xmlns:p14="http://schemas.microsoft.com/office/powerpoint/2010/main" val="3247333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228600" indent="-228600">
              <a:buFont typeface="+mj-lt"/>
              <a:buAutoNum type="arabicPeriod"/>
            </a:pPr>
            <a:r>
              <a:rPr lang="ru-RU" dirty="0" smtClean="0"/>
              <a:t>Действительно, динамика </a:t>
            </a:r>
            <a:r>
              <a:rPr lang="en-US" dirty="0" smtClean="0"/>
              <a:t>r</a:t>
            </a:r>
            <a:r>
              <a:rPr lang="ru-RU" dirty="0" smtClean="0"/>
              <a:t>-моды в звезде определяется не только ее</a:t>
            </a:r>
            <a:r>
              <a:rPr lang="ru-RU" baseline="0" dirty="0" smtClean="0"/>
              <a:t> </a:t>
            </a:r>
            <a:r>
              <a:rPr lang="ru-RU" dirty="0" smtClean="0"/>
              <a:t>энергетической</a:t>
            </a:r>
            <a:r>
              <a:rPr lang="ru-RU" baseline="0" dirty="0" smtClean="0"/>
              <a:t> накачкой за счет </a:t>
            </a:r>
            <a:r>
              <a:rPr lang="en-US" baseline="0" dirty="0" smtClean="0"/>
              <a:t>CFS</a:t>
            </a:r>
            <a:r>
              <a:rPr lang="ru-RU" baseline="0" dirty="0" smtClean="0"/>
              <a:t> механизма, но</a:t>
            </a:r>
            <a:r>
              <a:rPr lang="en-US" baseline="0" dirty="0" smtClean="0"/>
              <a:t> </a:t>
            </a:r>
            <a:r>
              <a:rPr lang="ru-RU" baseline="0" dirty="0" smtClean="0"/>
              <a:t>и ее диссипативными энергетическими потерями.</a:t>
            </a:r>
          </a:p>
          <a:p>
            <a:pPr marL="228600" indent="-228600">
              <a:buFont typeface="+mj-lt"/>
              <a:buAutoNum type="arabicPeriod"/>
            </a:pPr>
            <a:r>
              <a:rPr lang="ru-RU" dirty="0" smtClean="0"/>
              <a:t>Часто</a:t>
            </a:r>
            <a:r>
              <a:rPr lang="ru-RU" baseline="0" dirty="0" smtClean="0"/>
              <a:t> в литературе встречается так называемая минимальная модель, в которой роль диссипативных механизмов играют сдвиговая вязкость и объемная вязкость. Каждый из эволюционных механизмов минимальной модели характеризуется соответствующим темпом изменения энергии </a:t>
            </a:r>
            <a:r>
              <a:rPr lang="en-US" baseline="0" dirty="0" smtClean="0"/>
              <a:t>r-</a:t>
            </a:r>
            <a:r>
              <a:rPr lang="ru-RU" baseline="0" dirty="0" smtClean="0"/>
              <a:t>моды. Темп изменения энергии за счет </a:t>
            </a:r>
            <a:r>
              <a:rPr lang="en-US" baseline="0" dirty="0" smtClean="0"/>
              <a:t>CFS </a:t>
            </a:r>
            <a:r>
              <a:rPr lang="ru-RU" baseline="0" dirty="0" smtClean="0"/>
              <a:t>механизма положительна и зависит только от частоты вращения звезды. Темпы диссипативных механизмов отрицательные и зависят как от скорости вращения так и от </a:t>
            </a:r>
            <a:r>
              <a:rPr lang="ru-RU" baseline="0" dirty="0" err="1" smtClean="0"/>
              <a:t>редшифтнутой</a:t>
            </a:r>
            <a:r>
              <a:rPr lang="ru-RU" baseline="0" dirty="0" smtClean="0"/>
              <a:t> температуры звезды. </a:t>
            </a:r>
          </a:p>
          <a:p>
            <a:pPr marL="228600" indent="-228600">
              <a:buFont typeface="+mj-lt"/>
              <a:buAutoNum type="arabicPeriod"/>
            </a:pPr>
            <a:r>
              <a:rPr lang="ru-RU" baseline="0" dirty="0" smtClean="0"/>
              <a:t>Для заданной температуры можно определить так называемую критическую скорость вращения, при которой диссипативные энергетические потери полностью компенсируют раскачку моды неустойчивостью </a:t>
            </a:r>
            <a:r>
              <a:rPr lang="en-US" baseline="0" dirty="0" smtClean="0"/>
              <a:t>CFS</a:t>
            </a:r>
          </a:p>
          <a:p>
            <a:pPr marL="228600" indent="-228600">
              <a:buFont typeface="+mj-lt"/>
              <a:buAutoNum type="arabicPeriod"/>
            </a:pPr>
            <a:r>
              <a:rPr lang="ru-RU" baseline="0" dirty="0" smtClean="0"/>
              <a:t>На рисунке приводится результирующая зависимость критической скорости от температуры. По осям отложены.. Выше кривой находится так называемое окно неустойчивости – область параметров, при которых диссипация не может подавить раскачку моды.</a:t>
            </a:r>
          </a:p>
          <a:p>
            <a:pPr marL="228600" indent="-228600">
              <a:buFont typeface="+mj-lt"/>
              <a:buAutoNum type="arabicPeriod"/>
            </a:pPr>
            <a:r>
              <a:rPr lang="ru-RU" baseline="0" dirty="0" smtClean="0"/>
              <a:t>Мы видим, что в минимальном окне неустойчивости наблюдается достаточно много источников. С другой стороны, теория предсказывает, что звезда с возбужденной </a:t>
            </a:r>
            <a:r>
              <a:rPr lang="en-US" baseline="0" dirty="0" smtClean="0"/>
              <a:t>r-</a:t>
            </a:r>
            <a:r>
              <a:rPr lang="ru-RU" baseline="0" dirty="0" smtClean="0"/>
              <a:t>модой проводит очень малую долю своей жизни в окне неустойчивости, а потому вероятность ее там обнаружить очень мала.  Следовательно, минимальную модель необходимо расширять и добавлять в нее дополнительную физику.</a:t>
            </a:r>
          </a:p>
        </p:txBody>
      </p:sp>
      <p:sp>
        <p:nvSpPr>
          <p:cNvPr id="4" name="Номер слайда 3"/>
          <p:cNvSpPr>
            <a:spLocks noGrp="1"/>
          </p:cNvSpPr>
          <p:nvPr>
            <p:ph type="sldNum" sz="quarter" idx="10"/>
          </p:nvPr>
        </p:nvSpPr>
        <p:spPr/>
        <p:txBody>
          <a:bodyPr/>
          <a:lstStyle/>
          <a:p>
            <a:fld id="{166AD986-6F0B-48A0-BB1A-2DB84F3F9536}" type="slidenum">
              <a:rPr lang="ru-RU" smtClean="0"/>
              <a:t>4</a:t>
            </a:fld>
            <a:endParaRPr lang="ru-RU"/>
          </a:p>
        </p:txBody>
      </p:sp>
    </p:spTree>
    <p:extLst>
      <p:ext uri="{BB962C8B-B14F-4D97-AF65-F5344CB8AC3E}">
        <p14:creationId xmlns:p14="http://schemas.microsoft.com/office/powerpoint/2010/main" val="4153743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ru-RU" baseline="0" dirty="0" smtClean="0"/>
              <a:t>Мы в данной работе рассмотрим расширение минимальной модели по трем направлениям.</a:t>
            </a:r>
          </a:p>
          <a:p>
            <a:pPr marL="0" indent="0">
              <a:buFont typeface="+mj-lt"/>
              <a:buNone/>
            </a:pPr>
            <a:endParaRPr lang="ru-RU" dirty="0"/>
          </a:p>
        </p:txBody>
      </p:sp>
      <p:sp>
        <p:nvSpPr>
          <p:cNvPr id="4" name="Номер слайда 3"/>
          <p:cNvSpPr>
            <a:spLocks noGrp="1"/>
          </p:cNvSpPr>
          <p:nvPr>
            <p:ph type="sldNum" sz="quarter" idx="10"/>
          </p:nvPr>
        </p:nvSpPr>
        <p:spPr/>
        <p:txBody>
          <a:bodyPr/>
          <a:lstStyle/>
          <a:p>
            <a:fld id="{166AD986-6F0B-48A0-BB1A-2DB84F3F9536}" type="slidenum">
              <a:rPr lang="ru-RU" smtClean="0"/>
              <a:t>5</a:t>
            </a:fld>
            <a:endParaRPr lang="ru-RU"/>
          </a:p>
        </p:txBody>
      </p:sp>
    </p:spTree>
    <p:extLst>
      <p:ext uri="{BB962C8B-B14F-4D97-AF65-F5344CB8AC3E}">
        <p14:creationId xmlns:p14="http://schemas.microsoft.com/office/powerpoint/2010/main" val="10459092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66AD986-6F0B-48A0-BB1A-2DB84F3F9536}" type="slidenum">
              <a:rPr lang="ru-RU" smtClean="0"/>
              <a:t>6</a:t>
            </a:fld>
            <a:endParaRPr lang="ru-RU"/>
          </a:p>
        </p:txBody>
      </p:sp>
    </p:spTree>
    <p:extLst>
      <p:ext uri="{BB962C8B-B14F-4D97-AF65-F5344CB8AC3E}">
        <p14:creationId xmlns:p14="http://schemas.microsoft.com/office/powerpoint/2010/main" val="4232061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228600" indent="-228600">
              <a:buFont typeface="+mj-lt"/>
              <a:buAutoNum type="arabicPeriod"/>
            </a:pPr>
            <a:r>
              <a:rPr lang="ru-RU" dirty="0" smtClean="0"/>
              <a:t>Мы хотим изучать </a:t>
            </a:r>
            <a:r>
              <a:rPr lang="en-US" dirty="0" smtClean="0"/>
              <a:t>r</a:t>
            </a:r>
            <a:r>
              <a:rPr lang="ru-RU" dirty="0" smtClean="0"/>
              <a:t>-моды</a:t>
            </a:r>
            <a:r>
              <a:rPr lang="en-US" dirty="0" smtClean="0"/>
              <a:t> </a:t>
            </a:r>
            <a:r>
              <a:rPr lang="ru-RU" dirty="0" smtClean="0"/>
              <a:t>в сверхпроводящем </a:t>
            </a:r>
            <a:r>
              <a:rPr lang="ru-RU" dirty="0" err="1" smtClean="0"/>
              <a:t>небаротропном</a:t>
            </a:r>
            <a:r>
              <a:rPr lang="ru-RU" dirty="0" smtClean="0"/>
              <a:t> веществе. Как сверхпроводимость протонов, так и</a:t>
            </a:r>
            <a:r>
              <a:rPr lang="ru-RU" baseline="0" dirty="0" smtClean="0"/>
              <a:t> </a:t>
            </a:r>
            <a:r>
              <a:rPr lang="ru-RU" baseline="0" dirty="0" err="1" smtClean="0"/>
              <a:t>небаротропность</a:t>
            </a:r>
            <a:r>
              <a:rPr lang="ru-RU" baseline="0" dirty="0" smtClean="0"/>
              <a:t> характерны именно для ядер нейтронных звезд. Поэтому в данном докладе для простоты мы будем рассматривать упрощенную модель звезды, состоящей только из жидкого ядра.</a:t>
            </a:r>
          </a:p>
          <a:p>
            <a:pPr marL="228600" indent="-228600">
              <a:buFont typeface="+mj-lt"/>
              <a:buAutoNum type="arabicPeriod"/>
            </a:pPr>
            <a:r>
              <a:rPr lang="ru-RU" baseline="0" dirty="0" smtClean="0"/>
              <a:t>Мы будем считать, что это ядро …</a:t>
            </a:r>
          </a:p>
          <a:p>
            <a:pPr marL="228600" indent="-228600">
              <a:buFont typeface="+mj-lt"/>
              <a:buAutoNum type="arabicPeriod"/>
            </a:pPr>
            <a:r>
              <a:rPr lang="ru-RU" baseline="0" dirty="0" smtClean="0"/>
              <a:t>Оказывается, что </a:t>
            </a:r>
            <a:r>
              <a:rPr lang="ru-RU" baseline="0" dirty="0" err="1" smtClean="0"/>
              <a:t>бездиссипативная</a:t>
            </a:r>
            <a:r>
              <a:rPr lang="ru-RU" baseline="0" dirty="0" smtClean="0"/>
              <a:t> гидродинамика в таком веществе эффективно совпадает с обычной </a:t>
            </a:r>
            <a:r>
              <a:rPr lang="ru-RU" baseline="0" dirty="0" err="1" smtClean="0"/>
              <a:t>одножидкостной</a:t>
            </a:r>
            <a:r>
              <a:rPr lang="ru-RU" baseline="0" dirty="0" smtClean="0"/>
              <a:t> гидродинамикой. Это позволяет стандартным образом описывать как равновесие звезды, так и динамику ее колебаний.</a:t>
            </a:r>
            <a:endParaRPr lang="ru-RU" dirty="0"/>
          </a:p>
        </p:txBody>
      </p:sp>
      <p:sp>
        <p:nvSpPr>
          <p:cNvPr id="4" name="Номер слайда 3"/>
          <p:cNvSpPr>
            <a:spLocks noGrp="1"/>
          </p:cNvSpPr>
          <p:nvPr>
            <p:ph type="sldNum" sz="quarter" idx="10"/>
          </p:nvPr>
        </p:nvSpPr>
        <p:spPr/>
        <p:txBody>
          <a:bodyPr/>
          <a:lstStyle/>
          <a:p>
            <a:fld id="{166AD986-6F0B-48A0-BB1A-2DB84F3F9536}" type="slidenum">
              <a:rPr lang="ru-RU" smtClean="0"/>
              <a:t>8</a:t>
            </a:fld>
            <a:endParaRPr lang="ru-RU"/>
          </a:p>
        </p:txBody>
      </p:sp>
    </p:spTree>
    <p:extLst>
      <p:ext uri="{BB962C8B-B14F-4D97-AF65-F5344CB8AC3E}">
        <p14:creationId xmlns:p14="http://schemas.microsoft.com/office/powerpoint/2010/main" val="1838028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228600" indent="-228600">
              <a:buFont typeface="+mj-lt"/>
              <a:buAutoNum type="arabicPeriod"/>
            </a:pPr>
            <a:r>
              <a:rPr lang="ru-RU" dirty="0" smtClean="0"/>
              <a:t>Гравитационное</a:t>
            </a:r>
            <a:r>
              <a:rPr lang="ru-RU" baseline="0" dirty="0" smtClean="0"/>
              <a:t> поле медленно вращающейся звезды описывается интервалом следующего вида…</a:t>
            </a:r>
          </a:p>
          <a:p>
            <a:pPr marL="228600" indent="-228600">
              <a:buFont typeface="+mj-lt"/>
              <a:buAutoNum type="arabicPeriod"/>
            </a:pPr>
            <a:r>
              <a:rPr lang="ru-RU" baseline="0" dirty="0" smtClean="0"/>
              <a:t>Особое внимание здесь стоит обратить на то, что, в отличие от </a:t>
            </a:r>
            <a:r>
              <a:rPr lang="ru-RU" baseline="0" dirty="0" err="1" smtClean="0"/>
              <a:t>Ньютоновской</a:t>
            </a:r>
            <a:r>
              <a:rPr lang="ru-RU" baseline="0" dirty="0" smtClean="0"/>
              <a:t> теории, в релятивизме вращение влияет на гравитационное поле звезды уже в линейном порядке и проявляется в виде эффекта увлечения инерциальных систем отсчета – </a:t>
            </a:r>
            <a:r>
              <a:rPr lang="ru-RU" baseline="0" dirty="0" err="1" smtClean="0"/>
              <a:t>фреймдрага</a:t>
            </a:r>
            <a:r>
              <a:rPr lang="ru-RU" baseline="0" dirty="0" smtClean="0"/>
              <a:t>.</a:t>
            </a:r>
          </a:p>
          <a:p>
            <a:pPr marL="228600" indent="-228600">
              <a:buFont typeface="+mj-lt"/>
              <a:buAutoNum type="arabicPeriod"/>
            </a:pPr>
            <a:r>
              <a:rPr lang="ru-RU" baseline="0" dirty="0" smtClean="0"/>
              <a:t>Этот эффект приводит к тому, что направления лево и право становятся неэквивалентными. Пример с радиально запущенной частицей.</a:t>
            </a:r>
          </a:p>
          <a:p>
            <a:pPr marL="228600" indent="-228600">
              <a:buFont typeface="+mj-lt"/>
              <a:buAutoNum type="arabicPeriod"/>
            </a:pPr>
            <a:r>
              <a:rPr lang="ru-RU" baseline="0" dirty="0" smtClean="0"/>
              <a:t>Другой важной характеристикой равновесия нейтронной звезды является </a:t>
            </a:r>
            <a:r>
              <a:rPr lang="ru-RU" baseline="0" dirty="0" err="1" smtClean="0"/>
              <a:t>редшифт</a:t>
            </a:r>
            <a:r>
              <a:rPr lang="ru-RU" baseline="0" dirty="0" smtClean="0"/>
              <a:t>. Так, например, в ОТО в тепловом равновесии постоянна не локальная температура, а именно </a:t>
            </a:r>
            <a:r>
              <a:rPr lang="ru-RU" baseline="0" dirty="0" err="1" smtClean="0"/>
              <a:t>редшифтнутая</a:t>
            </a:r>
            <a:r>
              <a:rPr lang="ru-RU" baseline="0" dirty="0" smtClean="0"/>
              <a:t>. Аналогичное утверждение верно в ОТО и для химических потенциалов, но на них мы подробно останавливаться не будем.</a:t>
            </a:r>
            <a:endParaRPr lang="ru-RU" dirty="0"/>
          </a:p>
        </p:txBody>
      </p:sp>
      <p:sp>
        <p:nvSpPr>
          <p:cNvPr id="4" name="Номер слайда 3"/>
          <p:cNvSpPr>
            <a:spLocks noGrp="1"/>
          </p:cNvSpPr>
          <p:nvPr>
            <p:ph type="sldNum" sz="quarter" idx="10"/>
          </p:nvPr>
        </p:nvSpPr>
        <p:spPr/>
        <p:txBody>
          <a:bodyPr/>
          <a:lstStyle/>
          <a:p>
            <a:fld id="{166AD986-6F0B-48A0-BB1A-2DB84F3F9536}" type="slidenum">
              <a:rPr lang="ru-RU" smtClean="0"/>
              <a:t>9</a:t>
            </a:fld>
            <a:endParaRPr lang="ru-RU"/>
          </a:p>
        </p:txBody>
      </p:sp>
    </p:spTree>
    <p:extLst>
      <p:ext uri="{BB962C8B-B14F-4D97-AF65-F5344CB8AC3E}">
        <p14:creationId xmlns:p14="http://schemas.microsoft.com/office/powerpoint/2010/main" val="7670463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228600" indent="-228600">
              <a:buFont typeface="+mj-lt"/>
              <a:buAutoNum type="arabicPeriod"/>
            </a:pPr>
            <a:r>
              <a:rPr lang="ru-RU" dirty="0" smtClean="0"/>
              <a:t>Как</a:t>
            </a:r>
            <a:r>
              <a:rPr lang="ru-RU" baseline="0" dirty="0" smtClean="0"/>
              <a:t> мы сказали ранее, в рассматриваемом звездном веществе </a:t>
            </a:r>
            <a:r>
              <a:rPr lang="ru-RU" baseline="0" dirty="0" err="1" smtClean="0"/>
              <a:t>бездиссипативная</a:t>
            </a:r>
            <a:r>
              <a:rPr lang="ru-RU" baseline="0" dirty="0" smtClean="0"/>
              <a:t> гидродинамика практически совпадает с обычной </a:t>
            </a:r>
            <a:r>
              <a:rPr lang="ru-RU" baseline="0" dirty="0" err="1" smtClean="0"/>
              <a:t>одножидкостной</a:t>
            </a:r>
            <a:r>
              <a:rPr lang="ru-RU" baseline="0" dirty="0" smtClean="0"/>
              <a:t>, поэтому при описании колебаний звезды можно пользоваться стандартными уравнениями.</a:t>
            </a:r>
          </a:p>
          <a:p>
            <a:pPr marL="228600" indent="-228600">
              <a:buFont typeface="+mj-lt"/>
              <a:buAutoNum type="arabicPeriod"/>
            </a:pPr>
            <a:r>
              <a:rPr lang="ru-RU" baseline="0" dirty="0" smtClean="0"/>
              <a:t>Для гидродинамических колебаний и, в частности, </a:t>
            </a:r>
            <a:r>
              <a:rPr lang="en-US" baseline="0" dirty="0" smtClean="0"/>
              <a:t>r</a:t>
            </a:r>
            <a:r>
              <a:rPr lang="ru-RU" baseline="0" dirty="0" smtClean="0"/>
              <a:t>-мод, в которых возмущения гравитационного поля намного слабее гидродинамических возмущений, таковыми уравнениями являются …</a:t>
            </a:r>
          </a:p>
          <a:p>
            <a:pPr marL="228600" indent="-228600">
              <a:buFont typeface="+mj-lt"/>
              <a:buAutoNum type="arabicPeriod"/>
            </a:pPr>
            <a:r>
              <a:rPr lang="ru-RU" baseline="0" dirty="0" smtClean="0"/>
              <a:t>Как правило эти уравнения решаются со следующими граничными условиями …</a:t>
            </a:r>
          </a:p>
        </p:txBody>
      </p:sp>
      <p:sp>
        <p:nvSpPr>
          <p:cNvPr id="4" name="Номер слайда 3"/>
          <p:cNvSpPr>
            <a:spLocks noGrp="1"/>
          </p:cNvSpPr>
          <p:nvPr>
            <p:ph type="sldNum" sz="quarter" idx="10"/>
          </p:nvPr>
        </p:nvSpPr>
        <p:spPr/>
        <p:txBody>
          <a:bodyPr/>
          <a:lstStyle/>
          <a:p>
            <a:fld id="{166AD986-6F0B-48A0-BB1A-2DB84F3F9536}" type="slidenum">
              <a:rPr lang="ru-RU" smtClean="0"/>
              <a:t>10</a:t>
            </a:fld>
            <a:endParaRPr lang="ru-RU"/>
          </a:p>
        </p:txBody>
      </p:sp>
    </p:spTree>
    <p:extLst>
      <p:ext uri="{BB962C8B-B14F-4D97-AF65-F5344CB8AC3E}">
        <p14:creationId xmlns:p14="http://schemas.microsoft.com/office/powerpoint/2010/main" val="3912266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AFB6C1D0-56A9-49E2-BED5-C46BC1A3DE8C}" type="datetime1">
              <a:rPr lang="ru-RU" smtClean="0"/>
              <a:t>28.02.2023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FF9AEB8-8D6C-478E-A1D9-263F5190F72A}" type="slidenum">
              <a:rPr lang="ru-RU" smtClean="0"/>
              <a:t>‹#›</a:t>
            </a:fld>
            <a:endParaRPr lang="ru-RU"/>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61926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FBB54D0-F203-4444-A0CE-E85A1BC1EF32}" type="datetime1">
              <a:rPr lang="ru-RU" smtClean="0"/>
              <a:t>28.02.2023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FF9AEB8-8D6C-478E-A1D9-263F5190F72A}" type="slidenum">
              <a:rPr lang="ru-RU" smtClean="0"/>
              <a:t>‹#›</a:t>
            </a:fld>
            <a:endParaRPr lang="ru-RU"/>
          </a:p>
        </p:txBody>
      </p:sp>
    </p:spTree>
    <p:extLst>
      <p:ext uri="{BB962C8B-B14F-4D97-AF65-F5344CB8AC3E}">
        <p14:creationId xmlns:p14="http://schemas.microsoft.com/office/powerpoint/2010/main" val="28547668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EFB2E75F-0CFC-4323-92E6-53B504CBA724}" type="datetime1">
              <a:rPr lang="ru-RU" smtClean="0"/>
              <a:t>28.02.2023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FF9AEB8-8D6C-478E-A1D9-263F5190F72A}" type="slidenum">
              <a:rPr lang="ru-RU" smtClean="0"/>
              <a:t>‹#›</a:t>
            </a:fld>
            <a:endParaRPr lang="ru-RU"/>
          </a:p>
        </p:txBody>
      </p:sp>
    </p:spTree>
    <p:extLst>
      <p:ext uri="{BB962C8B-B14F-4D97-AF65-F5344CB8AC3E}">
        <p14:creationId xmlns:p14="http://schemas.microsoft.com/office/powerpoint/2010/main" val="3536966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7C27AA3-2C72-4367-B5CC-775D62CFE066}" type="datetime1">
              <a:rPr lang="ru-RU" smtClean="0"/>
              <a:t>28.02.2023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FF9AEB8-8D6C-478E-A1D9-263F5190F72A}" type="slidenum">
              <a:rPr lang="ru-RU" smtClean="0"/>
              <a:t>‹#›</a:t>
            </a:fld>
            <a:endParaRPr lang="ru-RU"/>
          </a:p>
        </p:txBody>
      </p:sp>
    </p:spTree>
    <p:extLst>
      <p:ext uri="{BB962C8B-B14F-4D97-AF65-F5344CB8AC3E}">
        <p14:creationId xmlns:p14="http://schemas.microsoft.com/office/powerpoint/2010/main" val="1928493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60305E64-A0C7-458A-B4DA-2130B1474CED}" type="datetime1">
              <a:rPr lang="ru-RU" smtClean="0"/>
              <a:t>28.02.2023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FF9AEB8-8D6C-478E-A1D9-263F5190F72A}" type="slidenum">
              <a:rPr lang="ru-RU" smtClean="0"/>
              <a:t>‹#›</a:t>
            </a:fld>
            <a:endParaRPr lang="ru-RU"/>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5864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A3EEAA2F-C131-4684-BC4D-7BF90DF31F24}" type="datetime1">
              <a:rPr lang="ru-RU" smtClean="0"/>
              <a:t>28.02.2023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FF9AEB8-8D6C-478E-A1D9-263F5190F72A}" type="slidenum">
              <a:rPr lang="ru-RU" smtClean="0"/>
              <a:t>‹#›</a:t>
            </a:fld>
            <a:endParaRPr lang="ru-RU"/>
          </a:p>
        </p:txBody>
      </p:sp>
    </p:spTree>
    <p:extLst>
      <p:ext uri="{BB962C8B-B14F-4D97-AF65-F5344CB8AC3E}">
        <p14:creationId xmlns:p14="http://schemas.microsoft.com/office/powerpoint/2010/main" val="326403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822960" y="2582334"/>
            <a:ext cx="3703320" cy="32867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63440" y="2582334"/>
            <a:ext cx="3703320" cy="32867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64442E35-B947-4068-9767-71C2EDF23395}" type="datetime1">
              <a:rPr lang="ru-RU" smtClean="0"/>
              <a:t>28.02.2023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9FF9AEB8-8D6C-478E-A1D9-263F5190F72A}" type="slidenum">
              <a:rPr lang="ru-RU" smtClean="0"/>
              <a:t>‹#›</a:t>
            </a:fld>
            <a:endParaRPr lang="ru-RU"/>
          </a:p>
        </p:txBody>
      </p:sp>
    </p:spTree>
    <p:extLst>
      <p:ext uri="{BB962C8B-B14F-4D97-AF65-F5344CB8AC3E}">
        <p14:creationId xmlns:p14="http://schemas.microsoft.com/office/powerpoint/2010/main" val="2711566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63D28A3E-55C5-4409-8507-CF6CBC74D15C}" type="datetime1">
              <a:rPr lang="ru-RU" smtClean="0"/>
              <a:t>28.02.2023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9FF9AEB8-8D6C-478E-A1D9-263F5190F72A}" type="slidenum">
              <a:rPr lang="ru-RU" smtClean="0"/>
              <a:t>‹#›</a:t>
            </a:fld>
            <a:endParaRPr lang="ru-RU"/>
          </a:p>
        </p:txBody>
      </p:sp>
    </p:spTree>
    <p:extLst>
      <p:ext uri="{BB962C8B-B14F-4D97-AF65-F5344CB8AC3E}">
        <p14:creationId xmlns:p14="http://schemas.microsoft.com/office/powerpoint/2010/main" val="1402463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E63B1BB-DD77-4373-8C24-26FA7A2D5B1D}" type="datetime1">
              <a:rPr lang="ru-RU" smtClean="0"/>
              <a:t>28.02.2023</a:t>
            </a:fld>
            <a:endParaRPr lang="ru-RU"/>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ru-RU"/>
          </a:p>
        </p:txBody>
      </p:sp>
      <p:sp>
        <p:nvSpPr>
          <p:cNvPr id="9" name="Slide Number Placeholder 8"/>
          <p:cNvSpPr>
            <a:spLocks noGrp="1"/>
          </p:cNvSpPr>
          <p:nvPr>
            <p:ph type="sldNum" sz="quarter" idx="12"/>
          </p:nvPr>
        </p:nvSpPr>
        <p:spPr/>
        <p:txBody>
          <a:bodyPr/>
          <a:lstStyle/>
          <a:p>
            <a:fld id="{9FF9AEB8-8D6C-478E-A1D9-263F5190F72A}" type="slidenum">
              <a:rPr lang="ru-RU" smtClean="0"/>
              <a:t>‹#›</a:t>
            </a:fld>
            <a:endParaRPr lang="ru-RU"/>
          </a:p>
        </p:txBody>
      </p:sp>
    </p:spTree>
    <p:extLst>
      <p:ext uri="{BB962C8B-B14F-4D97-AF65-F5344CB8AC3E}">
        <p14:creationId xmlns:p14="http://schemas.microsoft.com/office/powerpoint/2010/main" val="972031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50E3365E-AB68-4C92-BF64-989A1E34BD36}" type="datetime1">
              <a:rPr lang="ru-RU" smtClean="0"/>
              <a:t>28.02.2023</a:t>
            </a:fld>
            <a:endParaRPr lang="ru-RU"/>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ru-RU"/>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FF9AEB8-8D6C-478E-A1D9-263F5190F72A}" type="slidenum">
              <a:rPr lang="ru-RU" smtClean="0"/>
              <a:t>‹#›</a:t>
            </a:fld>
            <a:endParaRPr lang="ru-RU"/>
          </a:p>
        </p:txBody>
      </p:sp>
    </p:spTree>
    <p:extLst>
      <p:ext uri="{BB962C8B-B14F-4D97-AF65-F5344CB8AC3E}">
        <p14:creationId xmlns:p14="http://schemas.microsoft.com/office/powerpoint/2010/main" val="769477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5E07E2B8-DDE0-4492-B380-52EE4630143E}" type="datetime1">
              <a:rPr lang="ru-RU" smtClean="0"/>
              <a:t>28.02.2023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FF9AEB8-8D6C-478E-A1D9-263F5190F72A}" type="slidenum">
              <a:rPr lang="ru-RU" smtClean="0"/>
              <a:t>‹#›</a:t>
            </a:fld>
            <a:endParaRPr lang="ru-RU"/>
          </a:p>
        </p:txBody>
      </p:sp>
    </p:spTree>
    <p:extLst>
      <p:ext uri="{BB962C8B-B14F-4D97-AF65-F5344CB8AC3E}">
        <p14:creationId xmlns:p14="http://schemas.microsoft.com/office/powerpoint/2010/main" val="3633393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70DAC127-DB34-4DB1-BF0B-1DFD51165564}" type="datetime1">
              <a:rPr lang="ru-RU" smtClean="0"/>
              <a:t>28.02.2023</a:t>
            </a:fld>
            <a:endParaRPr lang="ru-RU"/>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ru-RU"/>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9FF9AEB8-8D6C-478E-A1D9-263F5190F72A}" type="slidenum">
              <a:rPr lang="ru-RU" smtClean="0"/>
              <a:t>‹#›</a:t>
            </a:fld>
            <a:endParaRPr lang="ru-RU"/>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479538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tags" Target="../tags/tag25.xml"/><Relationship Id="rId7" Type="http://schemas.openxmlformats.org/officeDocument/2006/relationships/image" Target="../media/image27.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26.png"/><Relationship Id="rId5" Type="http://schemas.openxmlformats.org/officeDocument/2006/relationships/notesSlide" Target="../notesSlides/notesSlide9.xml"/><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tags" Target="../tags/tag2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tags" Target="../tags/tag29.xml"/><Relationship Id="rId7" Type="http://schemas.openxmlformats.org/officeDocument/2006/relationships/notesSlide" Target="../notesSlides/notesSlide10.xml"/><Relationship Id="rId12" Type="http://schemas.openxmlformats.org/officeDocument/2006/relationships/image" Target="../media/image34.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slideLayout" Target="../slideLayouts/slideLayout7.xml"/><Relationship Id="rId11" Type="http://schemas.openxmlformats.org/officeDocument/2006/relationships/image" Target="../media/image33.png"/><Relationship Id="rId5" Type="http://schemas.openxmlformats.org/officeDocument/2006/relationships/tags" Target="../tags/tag31.xml"/><Relationship Id="rId10" Type="http://schemas.openxmlformats.org/officeDocument/2006/relationships/image" Target="../media/image32.png"/><Relationship Id="rId4" Type="http://schemas.openxmlformats.org/officeDocument/2006/relationships/tags" Target="../tags/tag30.xml"/><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tags" Target="../tags/tag39.xml"/><Relationship Id="rId13" Type="http://schemas.openxmlformats.org/officeDocument/2006/relationships/tags" Target="../tags/tag44.xml"/><Relationship Id="rId18" Type="http://schemas.openxmlformats.org/officeDocument/2006/relationships/image" Target="../media/image37.png"/><Relationship Id="rId26" Type="http://schemas.openxmlformats.org/officeDocument/2006/relationships/image" Target="../media/image45.png"/><Relationship Id="rId3" Type="http://schemas.openxmlformats.org/officeDocument/2006/relationships/tags" Target="../tags/tag34.xml"/><Relationship Id="rId21" Type="http://schemas.openxmlformats.org/officeDocument/2006/relationships/image" Target="../media/image40.png"/><Relationship Id="rId7" Type="http://schemas.openxmlformats.org/officeDocument/2006/relationships/tags" Target="../tags/tag38.xml"/><Relationship Id="rId12" Type="http://schemas.openxmlformats.org/officeDocument/2006/relationships/tags" Target="../tags/tag43.xml"/><Relationship Id="rId17" Type="http://schemas.openxmlformats.org/officeDocument/2006/relationships/image" Target="../media/image36.png"/><Relationship Id="rId25" Type="http://schemas.openxmlformats.org/officeDocument/2006/relationships/image" Target="../media/image44.png"/><Relationship Id="rId2" Type="http://schemas.openxmlformats.org/officeDocument/2006/relationships/tags" Target="../tags/tag33.xml"/><Relationship Id="rId16" Type="http://schemas.openxmlformats.org/officeDocument/2006/relationships/image" Target="../media/image35.png"/><Relationship Id="rId20" Type="http://schemas.openxmlformats.org/officeDocument/2006/relationships/image" Target="../media/image39.png"/><Relationship Id="rId29" Type="http://schemas.openxmlformats.org/officeDocument/2006/relationships/image" Target="../media/image48.png"/><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tags" Target="../tags/tag42.xml"/><Relationship Id="rId24" Type="http://schemas.openxmlformats.org/officeDocument/2006/relationships/image" Target="../media/image43.png"/><Relationship Id="rId5" Type="http://schemas.openxmlformats.org/officeDocument/2006/relationships/tags" Target="../tags/tag36.xml"/><Relationship Id="rId15" Type="http://schemas.openxmlformats.org/officeDocument/2006/relationships/notesSlide" Target="../notesSlides/notesSlide11.xml"/><Relationship Id="rId23" Type="http://schemas.openxmlformats.org/officeDocument/2006/relationships/image" Target="../media/image42.png"/><Relationship Id="rId28" Type="http://schemas.openxmlformats.org/officeDocument/2006/relationships/image" Target="../media/image47.png"/><Relationship Id="rId10" Type="http://schemas.openxmlformats.org/officeDocument/2006/relationships/tags" Target="../tags/tag41.xml"/><Relationship Id="rId19" Type="http://schemas.openxmlformats.org/officeDocument/2006/relationships/image" Target="../media/image38.png"/><Relationship Id="rId4" Type="http://schemas.openxmlformats.org/officeDocument/2006/relationships/tags" Target="../tags/tag35.xml"/><Relationship Id="rId9" Type="http://schemas.openxmlformats.org/officeDocument/2006/relationships/tags" Target="../tags/tag40.xml"/><Relationship Id="rId14" Type="http://schemas.openxmlformats.org/officeDocument/2006/relationships/slideLayout" Target="../slideLayouts/slideLayout7.xml"/><Relationship Id="rId22" Type="http://schemas.openxmlformats.org/officeDocument/2006/relationships/image" Target="../media/image41.png"/><Relationship Id="rId27"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tags" Target="../tags/tag52.xml"/><Relationship Id="rId13" Type="http://schemas.openxmlformats.org/officeDocument/2006/relationships/image" Target="../media/image51.png"/><Relationship Id="rId3" Type="http://schemas.openxmlformats.org/officeDocument/2006/relationships/tags" Target="../tags/tag47.xml"/><Relationship Id="rId7" Type="http://schemas.openxmlformats.org/officeDocument/2006/relationships/tags" Target="../tags/tag51.xml"/><Relationship Id="rId12" Type="http://schemas.openxmlformats.org/officeDocument/2006/relationships/image" Target="../media/image50.png"/><Relationship Id="rId17" Type="http://schemas.openxmlformats.org/officeDocument/2006/relationships/image" Target="../media/image54.png"/><Relationship Id="rId2" Type="http://schemas.openxmlformats.org/officeDocument/2006/relationships/tags" Target="../tags/tag46.xml"/><Relationship Id="rId16" Type="http://schemas.openxmlformats.org/officeDocument/2006/relationships/image" Target="../media/image53.png"/><Relationship Id="rId1" Type="http://schemas.openxmlformats.org/officeDocument/2006/relationships/tags" Target="../tags/tag45.xml"/><Relationship Id="rId6" Type="http://schemas.openxmlformats.org/officeDocument/2006/relationships/tags" Target="../tags/tag50.xml"/><Relationship Id="rId11" Type="http://schemas.openxmlformats.org/officeDocument/2006/relationships/image" Target="../media/image49.png"/><Relationship Id="rId5" Type="http://schemas.openxmlformats.org/officeDocument/2006/relationships/tags" Target="../tags/tag49.xml"/><Relationship Id="rId15" Type="http://schemas.openxmlformats.org/officeDocument/2006/relationships/image" Target="../media/image52.png"/><Relationship Id="rId10" Type="http://schemas.openxmlformats.org/officeDocument/2006/relationships/notesSlide" Target="../notesSlides/notesSlide12.xml"/><Relationship Id="rId4" Type="http://schemas.openxmlformats.org/officeDocument/2006/relationships/tags" Target="../tags/tag48.xml"/><Relationship Id="rId9" Type="http://schemas.openxmlformats.org/officeDocument/2006/relationships/slideLayout" Target="../slideLayouts/slideLayout7.xml"/><Relationship Id="rId1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4.xml"/><Relationship Id="rId1" Type="http://schemas.openxmlformats.org/officeDocument/2006/relationships/tags" Target="../tags/tag53.xml"/><Relationship Id="rId5" Type="http://schemas.openxmlformats.org/officeDocument/2006/relationships/image" Target="../media/image29.pn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55.xml"/><Relationship Id="rId5" Type="http://schemas.openxmlformats.org/officeDocument/2006/relationships/image" Target="../media/image57.pn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4.xml"/><Relationship Id="rId13" Type="http://schemas.openxmlformats.org/officeDocument/2006/relationships/image" Target="../media/image62.png"/><Relationship Id="rId3" Type="http://schemas.openxmlformats.org/officeDocument/2006/relationships/tags" Target="../tags/tag58.xml"/><Relationship Id="rId7" Type="http://schemas.openxmlformats.org/officeDocument/2006/relationships/slideLayout" Target="../slideLayouts/slideLayout7.xml"/><Relationship Id="rId12" Type="http://schemas.openxmlformats.org/officeDocument/2006/relationships/image" Target="../media/image61.png"/><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tags" Target="../tags/tag61.xml"/><Relationship Id="rId11" Type="http://schemas.openxmlformats.org/officeDocument/2006/relationships/image" Target="../media/image60.png"/><Relationship Id="rId5" Type="http://schemas.openxmlformats.org/officeDocument/2006/relationships/tags" Target="../tags/tag60.xml"/><Relationship Id="rId15" Type="http://schemas.openxmlformats.org/officeDocument/2006/relationships/image" Target="../media/image64.png"/><Relationship Id="rId10" Type="http://schemas.openxmlformats.org/officeDocument/2006/relationships/image" Target="../media/image59.png"/><Relationship Id="rId4" Type="http://schemas.openxmlformats.org/officeDocument/2006/relationships/tags" Target="../tags/tag59.xml"/><Relationship Id="rId9" Type="http://schemas.openxmlformats.org/officeDocument/2006/relationships/image" Target="../media/image58.png"/><Relationship Id="rId14" Type="http://schemas.openxmlformats.org/officeDocument/2006/relationships/image" Target="../media/image63.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3.xml"/><Relationship Id="rId7" Type="http://schemas.openxmlformats.org/officeDocument/2006/relationships/image" Target="../media/image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2.xml"/><Relationship Id="rId11" Type="http://schemas.openxmlformats.org/officeDocument/2006/relationships/image" Target="../media/image6.png"/><Relationship Id="rId5" Type="http://schemas.openxmlformats.org/officeDocument/2006/relationships/slideLayout" Target="../slideLayouts/slideLayout7.xml"/><Relationship Id="rId10" Type="http://schemas.openxmlformats.org/officeDocument/2006/relationships/image" Target="../media/image5.png"/><Relationship Id="rId4" Type="http://schemas.openxmlformats.org/officeDocument/2006/relationships/tags" Target="../tags/tag4.xml"/><Relationship Id="rId9" Type="http://schemas.openxmlformats.org/officeDocument/2006/relationships/image" Target="../media/image4.gif"/></Relationships>
</file>

<file path=ppt/slides/_rels/slide20.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tags" Target="../tags/tag64.xml"/><Relationship Id="rId7" Type="http://schemas.openxmlformats.org/officeDocument/2006/relationships/image" Target="../media/image55.png"/><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image" Target="../media/image29.png"/><Relationship Id="rId5" Type="http://schemas.openxmlformats.org/officeDocument/2006/relationships/image" Target="../media/image67.png"/><Relationship Id="rId4"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tags" Target="../tags/tag72.xml"/><Relationship Id="rId13" Type="http://schemas.openxmlformats.org/officeDocument/2006/relationships/image" Target="../media/image9.png"/><Relationship Id="rId18" Type="http://schemas.openxmlformats.org/officeDocument/2006/relationships/image" Target="../media/image72.png"/><Relationship Id="rId3" Type="http://schemas.openxmlformats.org/officeDocument/2006/relationships/tags" Target="../tags/tag67.xml"/><Relationship Id="rId7" Type="http://schemas.openxmlformats.org/officeDocument/2006/relationships/tags" Target="../tags/tag71.xml"/><Relationship Id="rId12" Type="http://schemas.openxmlformats.org/officeDocument/2006/relationships/image" Target="../media/image8.png"/><Relationship Id="rId17" Type="http://schemas.openxmlformats.org/officeDocument/2006/relationships/image" Target="../media/image71.png"/><Relationship Id="rId2" Type="http://schemas.openxmlformats.org/officeDocument/2006/relationships/tags" Target="../tags/tag66.xml"/><Relationship Id="rId16" Type="http://schemas.openxmlformats.org/officeDocument/2006/relationships/image" Target="../media/image70.png"/><Relationship Id="rId1" Type="http://schemas.openxmlformats.org/officeDocument/2006/relationships/tags" Target="../tags/tag65.xml"/><Relationship Id="rId6" Type="http://schemas.openxmlformats.org/officeDocument/2006/relationships/tags" Target="../tags/tag70.xml"/><Relationship Id="rId11" Type="http://schemas.openxmlformats.org/officeDocument/2006/relationships/image" Target="../media/image7.png"/><Relationship Id="rId5" Type="http://schemas.openxmlformats.org/officeDocument/2006/relationships/tags" Target="../tags/tag69.xml"/><Relationship Id="rId15" Type="http://schemas.openxmlformats.org/officeDocument/2006/relationships/image" Target="../media/image69.png"/><Relationship Id="rId10" Type="http://schemas.openxmlformats.org/officeDocument/2006/relationships/slideLayout" Target="../slideLayouts/slideLayout7.xml"/><Relationship Id="rId19" Type="http://schemas.openxmlformats.org/officeDocument/2006/relationships/image" Target="../media/image73.png"/><Relationship Id="rId4" Type="http://schemas.openxmlformats.org/officeDocument/2006/relationships/tags" Target="../tags/tag68.xml"/><Relationship Id="rId9" Type="http://schemas.openxmlformats.org/officeDocument/2006/relationships/tags" Target="../tags/tag73.xml"/><Relationship Id="rId14" Type="http://schemas.openxmlformats.org/officeDocument/2006/relationships/image" Target="../media/image68.png"/></Relationships>
</file>

<file path=ppt/slides/_rels/slide24.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tags" Target="../tags/tag76.xml"/><Relationship Id="rId7" Type="http://schemas.openxmlformats.org/officeDocument/2006/relationships/image" Target="../media/image74.png"/><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notesSlide" Target="../notesSlides/notesSlide16.xml"/><Relationship Id="rId5" Type="http://schemas.openxmlformats.org/officeDocument/2006/relationships/slideLayout" Target="../slideLayouts/slideLayout7.xml"/><Relationship Id="rId10" Type="http://schemas.openxmlformats.org/officeDocument/2006/relationships/image" Target="../media/image77.png"/><Relationship Id="rId4" Type="http://schemas.openxmlformats.org/officeDocument/2006/relationships/tags" Target="../tags/tag77.xml"/><Relationship Id="rId9" Type="http://schemas.openxmlformats.org/officeDocument/2006/relationships/image" Target="../media/image76.png"/></Relationships>
</file>

<file path=ppt/slides/_rels/slide25.xml.rels><?xml version="1.0" encoding="UTF-8" standalone="yes"?>
<Relationships xmlns="http://schemas.openxmlformats.org/package/2006/relationships"><Relationship Id="rId8" Type="http://schemas.openxmlformats.org/officeDocument/2006/relationships/tags" Target="../tags/tag85.xml"/><Relationship Id="rId13" Type="http://schemas.openxmlformats.org/officeDocument/2006/relationships/slideLayout" Target="../slideLayouts/slideLayout7.xml"/><Relationship Id="rId18" Type="http://schemas.openxmlformats.org/officeDocument/2006/relationships/image" Target="../media/image81.png"/><Relationship Id="rId26" Type="http://schemas.openxmlformats.org/officeDocument/2006/relationships/image" Target="../media/image89.png"/><Relationship Id="rId3" Type="http://schemas.openxmlformats.org/officeDocument/2006/relationships/tags" Target="../tags/tag80.xml"/><Relationship Id="rId21" Type="http://schemas.openxmlformats.org/officeDocument/2006/relationships/image" Target="../media/image84.png"/><Relationship Id="rId7" Type="http://schemas.openxmlformats.org/officeDocument/2006/relationships/tags" Target="../tags/tag84.xml"/><Relationship Id="rId12" Type="http://schemas.openxmlformats.org/officeDocument/2006/relationships/tags" Target="../tags/tag89.xml"/><Relationship Id="rId17" Type="http://schemas.openxmlformats.org/officeDocument/2006/relationships/image" Target="../media/image80.png"/><Relationship Id="rId25" Type="http://schemas.openxmlformats.org/officeDocument/2006/relationships/image" Target="../media/image88.png"/><Relationship Id="rId2" Type="http://schemas.openxmlformats.org/officeDocument/2006/relationships/tags" Target="../tags/tag79.xml"/><Relationship Id="rId16" Type="http://schemas.openxmlformats.org/officeDocument/2006/relationships/image" Target="../media/image79.png"/><Relationship Id="rId20" Type="http://schemas.openxmlformats.org/officeDocument/2006/relationships/image" Target="../media/image83.png"/><Relationship Id="rId1" Type="http://schemas.openxmlformats.org/officeDocument/2006/relationships/tags" Target="../tags/tag78.xml"/><Relationship Id="rId6" Type="http://schemas.openxmlformats.org/officeDocument/2006/relationships/tags" Target="../tags/tag83.xml"/><Relationship Id="rId11" Type="http://schemas.openxmlformats.org/officeDocument/2006/relationships/tags" Target="../tags/tag88.xml"/><Relationship Id="rId24" Type="http://schemas.openxmlformats.org/officeDocument/2006/relationships/image" Target="../media/image87.png"/><Relationship Id="rId5" Type="http://schemas.openxmlformats.org/officeDocument/2006/relationships/tags" Target="../tags/tag82.xml"/><Relationship Id="rId15" Type="http://schemas.openxmlformats.org/officeDocument/2006/relationships/image" Target="../media/image78.png"/><Relationship Id="rId23" Type="http://schemas.openxmlformats.org/officeDocument/2006/relationships/image" Target="../media/image86.png"/><Relationship Id="rId10" Type="http://schemas.openxmlformats.org/officeDocument/2006/relationships/tags" Target="../tags/tag87.xml"/><Relationship Id="rId19" Type="http://schemas.openxmlformats.org/officeDocument/2006/relationships/image" Target="../media/image82.png"/><Relationship Id="rId4" Type="http://schemas.openxmlformats.org/officeDocument/2006/relationships/tags" Target="../tags/tag81.xml"/><Relationship Id="rId9" Type="http://schemas.openxmlformats.org/officeDocument/2006/relationships/tags" Target="../tags/tag86.xml"/><Relationship Id="rId14" Type="http://schemas.openxmlformats.org/officeDocument/2006/relationships/notesSlide" Target="../notesSlides/notesSlide17.xml"/><Relationship Id="rId22" Type="http://schemas.openxmlformats.org/officeDocument/2006/relationships/image" Target="../media/image85.png"/></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18.xml"/><Relationship Id="rId13" Type="http://schemas.openxmlformats.org/officeDocument/2006/relationships/image" Target="../media/image94.png"/><Relationship Id="rId3" Type="http://schemas.openxmlformats.org/officeDocument/2006/relationships/tags" Target="../tags/tag92.xml"/><Relationship Id="rId7" Type="http://schemas.openxmlformats.org/officeDocument/2006/relationships/slideLayout" Target="../slideLayouts/slideLayout7.xml"/><Relationship Id="rId12" Type="http://schemas.openxmlformats.org/officeDocument/2006/relationships/image" Target="../media/image93.png"/><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tags" Target="../tags/tag95.xml"/><Relationship Id="rId11" Type="http://schemas.openxmlformats.org/officeDocument/2006/relationships/image" Target="../media/image92.png"/><Relationship Id="rId5" Type="http://schemas.openxmlformats.org/officeDocument/2006/relationships/tags" Target="../tags/tag94.xml"/><Relationship Id="rId10" Type="http://schemas.openxmlformats.org/officeDocument/2006/relationships/image" Target="../media/image91.png"/><Relationship Id="rId4" Type="http://schemas.openxmlformats.org/officeDocument/2006/relationships/tags" Target="../tags/tag93.xml"/><Relationship Id="rId9" Type="http://schemas.openxmlformats.org/officeDocument/2006/relationships/image" Target="../media/image90.png"/><Relationship Id="rId14" Type="http://schemas.openxmlformats.org/officeDocument/2006/relationships/image" Target="../media/image95.png"/></Relationships>
</file>

<file path=ppt/slides/_rels/slide27.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98.png"/><Relationship Id="rId3" Type="http://schemas.openxmlformats.org/officeDocument/2006/relationships/tags" Target="../tags/tag98.xml"/><Relationship Id="rId7" Type="http://schemas.openxmlformats.org/officeDocument/2006/relationships/tags" Target="../tags/tag102.xml"/><Relationship Id="rId12" Type="http://schemas.openxmlformats.org/officeDocument/2006/relationships/image" Target="../media/image97.png"/><Relationship Id="rId17" Type="http://schemas.openxmlformats.org/officeDocument/2006/relationships/image" Target="../media/image102.png"/><Relationship Id="rId2" Type="http://schemas.openxmlformats.org/officeDocument/2006/relationships/tags" Target="../tags/tag97.xml"/><Relationship Id="rId16" Type="http://schemas.openxmlformats.org/officeDocument/2006/relationships/image" Target="../media/image101.png"/><Relationship Id="rId1" Type="http://schemas.openxmlformats.org/officeDocument/2006/relationships/tags" Target="../tags/tag96.xml"/><Relationship Id="rId6" Type="http://schemas.openxmlformats.org/officeDocument/2006/relationships/tags" Target="../tags/tag101.xml"/><Relationship Id="rId11" Type="http://schemas.openxmlformats.org/officeDocument/2006/relationships/image" Target="../media/image70.png"/><Relationship Id="rId5" Type="http://schemas.openxmlformats.org/officeDocument/2006/relationships/tags" Target="../tags/tag100.xml"/><Relationship Id="rId15" Type="http://schemas.openxmlformats.org/officeDocument/2006/relationships/image" Target="../media/image100.png"/><Relationship Id="rId10" Type="http://schemas.openxmlformats.org/officeDocument/2006/relationships/image" Target="../media/image96.png"/><Relationship Id="rId4" Type="http://schemas.openxmlformats.org/officeDocument/2006/relationships/tags" Target="../tags/tag99.xml"/><Relationship Id="rId9" Type="http://schemas.openxmlformats.org/officeDocument/2006/relationships/notesSlide" Target="../notesSlides/notesSlide19.xml"/><Relationship Id="rId14" Type="http://schemas.openxmlformats.org/officeDocument/2006/relationships/image" Target="../media/image99.png"/></Relationships>
</file>

<file path=ppt/slides/_rels/slide2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Layout" Target="../slideLayouts/slideLayout7.xml"/><Relationship Id="rId1" Type="http://schemas.openxmlformats.org/officeDocument/2006/relationships/tags" Target="../tags/tag103.xml"/><Relationship Id="rId5" Type="http://schemas.openxmlformats.org/officeDocument/2006/relationships/image" Target="../media/image106.png"/><Relationship Id="rId4" Type="http://schemas.openxmlformats.org/officeDocument/2006/relationships/image" Target="../media/image10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slideLayout" Target="../slideLayouts/slideLayout7.xml"/><Relationship Id="rId1" Type="http://schemas.openxmlformats.org/officeDocument/2006/relationships/tags" Target="../tags/tag104.xml"/><Relationship Id="rId5" Type="http://schemas.openxmlformats.org/officeDocument/2006/relationships/image" Target="../media/image108.png"/><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tags" Target="../tags/tag12.xml"/><Relationship Id="rId13" Type="http://schemas.openxmlformats.org/officeDocument/2006/relationships/image" Target="../media/image8.png"/><Relationship Id="rId18" Type="http://schemas.openxmlformats.org/officeDocument/2006/relationships/image" Target="../media/image13.png"/><Relationship Id="rId3" Type="http://schemas.openxmlformats.org/officeDocument/2006/relationships/tags" Target="../tags/tag7.xml"/><Relationship Id="rId21" Type="http://schemas.openxmlformats.org/officeDocument/2006/relationships/image" Target="../media/image16.png"/><Relationship Id="rId7" Type="http://schemas.openxmlformats.org/officeDocument/2006/relationships/tags" Target="../tags/tag11.xml"/><Relationship Id="rId12" Type="http://schemas.openxmlformats.org/officeDocument/2006/relationships/image" Target="../media/image7.png"/><Relationship Id="rId17" Type="http://schemas.openxmlformats.org/officeDocument/2006/relationships/image" Target="../media/image12.png"/><Relationship Id="rId2" Type="http://schemas.openxmlformats.org/officeDocument/2006/relationships/tags" Target="../tags/tag6.xml"/><Relationship Id="rId16" Type="http://schemas.openxmlformats.org/officeDocument/2006/relationships/image" Target="../media/image11.png"/><Relationship Id="rId20" Type="http://schemas.openxmlformats.org/officeDocument/2006/relationships/image" Target="../media/image15.png"/><Relationship Id="rId1" Type="http://schemas.openxmlformats.org/officeDocument/2006/relationships/tags" Target="../tags/tag5.xml"/><Relationship Id="rId6" Type="http://schemas.openxmlformats.org/officeDocument/2006/relationships/tags" Target="../tags/tag10.xml"/><Relationship Id="rId11" Type="http://schemas.openxmlformats.org/officeDocument/2006/relationships/notesSlide" Target="../notesSlides/notesSlide4.xml"/><Relationship Id="rId5" Type="http://schemas.openxmlformats.org/officeDocument/2006/relationships/tags" Target="../tags/tag9.xml"/><Relationship Id="rId15" Type="http://schemas.openxmlformats.org/officeDocument/2006/relationships/image" Target="../media/image10.png"/><Relationship Id="rId10" Type="http://schemas.openxmlformats.org/officeDocument/2006/relationships/slideLayout" Target="../slideLayouts/slideLayout7.xml"/><Relationship Id="rId19" Type="http://schemas.openxmlformats.org/officeDocument/2006/relationships/image" Target="../media/image14.png"/><Relationship Id="rId4" Type="http://schemas.openxmlformats.org/officeDocument/2006/relationships/tags" Target="../tags/tag8.xml"/><Relationship Id="rId9" Type="http://schemas.openxmlformats.org/officeDocument/2006/relationships/tags" Target="../tags/tag13.xml"/><Relationship Id="rId1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tags" Target="../tags/tag16.xml"/><Relationship Id="rId7" Type="http://schemas.openxmlformats.org/officeDocument/2006/relationships/image" Target="../media/image18.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17.png"/><Relationship Id="rId5" Type="http://schemas.openxmlformats.org/officeDocument/2006/relationships/notesSlide" Target="../notesSlides/notesSlide5.xml"/><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8.xml"/><Relationship Id="rId13" Type="http://schemas.openxmlformats.org/officeDocument/2006/relationships/image" Target="../media/image24.png"/><Relationship Id="rId3" Type="http://schemas.openxmlformats.org/officeDocument/2006/relationships/tags" Target="../tags/tag19.xml"/><Relationship Id="rId7" Type="http://schemas.openxmlformats.org/officeDocument/2006/relationships/slideLayout" Target="../slideLayouts/slideLayout7.xml"/><Relationship Id="rId12" Type="http://schemas.openxmlformats.org/officeDocument/2006/relationships/image" Target="../media/image23.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11" Type="http://schemas.openxmlformats.org/officeDocument/2006/relationships/image" Target="../media/image22.png"/><Relationship Id="rId5" Type="http://schemas.openxmlformats.org/officeDocument/2006/relationships/tags" Target="../tags/tag21.xml"/><Relationship Id="rId15" Type="http://schemas.openxmlformats.org/officeDocument/2006/relationships/image" Target="../media/image14.png"/><Relationship Id="rId10" Type="http://schemas.openxmlformats.org/officeDocument/2006/relationships/image" Target="../media/image21.png"/><Relationship Id="rId4" Type="http://schemas.openxmlformats.org/officeDocument/2006/relationships/tags" Target="../tags/tag20.xml"/><Relationship Id="rId9" Type="http://schemas.openxmlformats.org/officeDocument/2006/relationships/image" Target="../media/image20.jpeg"/><Relationship Id="rId1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29384" y="2075688"/>
            <a:ext cx="5294376" cy="830997"/>
          </a:xfrm>
          <a:prstGeom prst="rect">
            <a:avLst/>
          </a:prstGeom>
          <a:noFill/>
          <a:ln w="28575">
            <a:solidFill>
              <a:schemeClr val="accent1"/>
            </a:solidFill>
          </a:ln>
        </p:spPr>
        <p:txBody>
          <a:bodyPr wrap="square" rtlCol="0">
            <a:spAutoFit/>
          </a:bodyPr>
          <a:lstStyle/>
          <a:p>
            <a:pPr algn="ctr"/>
            <a:r>
              <a:rPr lang="en-US" sz="2400" dirty="0" smtClean="0"/>
              <a:t>NONANALYTIC RELATIVISTIC R-MODE</a:t>
            </a:r>
          </a:p>
          <a:p>
            <a:pPr algn="ctr"/>
            <a:r>
              <a:rPr lang="en-US" sz="2400" dirty="0" smtClean="0"/>
              <a:t>INSTABILITY WINDOWS</a:t>
            </a:r>
            <a:endParaRPr lang="ru-RU" sz="2400" dirty="0"/>
          </a:p>
        </p:txBody>
      </p:sp>
      <p:sp>
        <p:nvSpPr>
          <p:cNvPr id="4" name="TextBox 3"/>
          <p:cNvSpPr txBox="1"/>
          <p:nvPr/>
        </p:nvSpPr>
        <p:spPr>
          <a:xfrm>
            <a:off x="1929384" y="3026664"/>
            <a:ext cx="5294376" cy="369332"/>
          </a:xfrm>
          <a:prstGeom prst="rect">
            <a:avLst/>
          </a:prstGeom>
          <a:noFill/>
        </p:spPr>
        <p:txBody>
          <a:bodyPr wrap="square" rtlCol="0">
            <a:spAutoFit/>
          </a:bodyPr>
          <a:lstStyle/>
          <a:p>
            <a:pPr algn="ctr"/>
            <a:r>
              <a:rPr lang="en-US" dirty="0" smtClean="0"/>
              <a:t>Kirill </a:t>
            </a:r>
            <a:r>
              <a:rPr lang="en-US" dirty="0" err="1" smtClean="0"/>
              <a:t>Kraav</a:t>
            </a:r>
            <a:r>
              <a:rPr lang="en-US" dirty="0" smtClean="0"/>
              <a:t>, Mikhail </a:t>
            </a:r>
            <a:r>
              <a:rPr lang="en-US" dirty="0" err="1" smtClean="0"/>
              <a:t>Gusakov</a:t>
            </a:r>
            <a:r>
              <a:rPr lang="en-US" dirty="0" smtClean="0"/>
              <a:t>, Elena Kantor</a:t>
            </a:r>
            <a:endParaRPr lang="ru-RU" dirty="0"/>
          </a:p>
        </p:txBody>
      </p:sp>
      <p:sp>
        <p:nvSpPr>
          <p:cNvPr id="5" name="TextBox 4"/>
          <p:cNvSpPr txBox="1"/>
          <p:nvPr/>
        </p:nvSpPr>
        <p:spPr>
          <a:xfrm>
            <a:off x="3589020" y="3467207"/>
            <a:ext cx="1975104" cy="369332"/>
          </a:xfrm>
          <a:prstGeom prst="rect">
            <a:avLst/>
          </a:prstGeom>
          <a:noFill/>
        </p:spPr>
        <p:txBody>
          <a:bodyPr wrap="square" rtlCol="0">
            <a:spAutoFit/>
          </a:bodyPr>
          <a:lstStyle/>
          <a:p>
            <a:pPr algn="ctr"/>
            <a:r>
              <a:rPr lang="en-US" dirty="0" err="1" smtClean="0"/>
              <a:t>Ioffe</a:t>
            </a:r>
            <a:r>
              <a:rPr lang="en-US" dirty="0" smtClean="0"/>
              <a:t> Institute</a:t>
            </a:r>
            <a:endParaRPr lang="ru-RU" dirty="0"/>
          </a:p>
        </p:txBody>
      </p:sp>
      <p:sp>
        <p:nvSpPr>
          <p:cNvPr id="6" name="TextBox 5"/>
          <p:cNvSpPr txBox="1"/>
          <p:nvPr/>
        </p:nvSpPr>
        <p:spPr>
          <a:xfrm>
            <a:off x="4160520" y="5595995"/>
            <a:ext cx="832104" cy="369332"/>
          </a:xfrm>
          <a:prstGeom prst="rect">
            <a:avLst/>
          </a:prstGeom>
          <a:noFill/>
        </p:spPr>
        <p:txBody>
          <a:bodyPr wrap="square" rtlCol="0">
            <a:spAutoFit/>
          </a:bodyPr>
          <a:lstStyle/>
          <a:p>
            <a:pPr algn="ctr"/>
            <a:r>
              <a:rPr lang="en-US" dirty="0" smtClean="0"/>
              <a:t>2023</a:t>
            </a:r>
            <a:endParaRPr lang="ru-RU" dirty="0"/>
          </a:p>
        </p:txBody>
      </p:sp>
      <p:cxnSp>
        <p:nvCxnSpPr>
          <p:cNvPr id="8" name="Прямая соединительная линия 7"/>
          <p:cNvCxnSpPr/>
          <p:nvPr/>
        </p:nvCxnSpPr>
        <p:spPr>
          <a:xfrm>
            <a:off x="2414016" y="3432572"/>
            <a:ext cx="431596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 name="Номер слайда 1"/>
          <p:cNvSpPr>
            <a:spLocks noGrp="1"/>
          </p:cNvSpPr>
          <p:nvPr>
            <p:ph type="sldNum" sz="quarter" idx="12"/>
          </p:nvPr>
        </p:nvSpPr>
        <p:spPr/>
        <p:txBody>
          <a:bodyPr/>
          <a:lstStyle/>
          <a:p>
            <a:fld id="{9FF9AEB8-8D6C-478E-A1D9-263F5190F72A}" type="slidenum">
              <a:rPr lang="ru-RU" smtClean="0"/>
              <a:t>1</a:t>
            </a:fld>
            <a:endParaRPr lang="ru-RU"/>
          </a:p>
        </p:txBody>
      </p:sp>
    </p:spTree>
    <p:extLst>
      <p:ext uri="{BB962C8B-B14F-4D97-AF65-F5344CB8AC3E}">
        <p14:creationId xmlns:p14="http://schemas.microsoft.com/office/powerpoint/2010/main" val="31948547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18942" y="326303"/>
            <a:ext cx="4319080" cy="461665"/>
          </a:xfrm>
          <a:prstGeom prst="rect">
            <a:avLst/>
          </a:prstGeom>
          <a:noFill/>
          <a:ln w="28575">
            <a:solidFill>
              <a:schemeClr val="accent1"/>
            </a:solidFill>
          </a:ln>
        </p:spPr>
        <p:txBody>
          <a:bodyPr wrap="square" rtlCol="0">
            <a:spAutoFit/>
          </a:bodyPr>
          <a:lstStyle/>
          <a:p>
            <a:pPr algn="ctr"/>
            <a:r>
              <a:rPr lang="en-US" sz="2400" dirty="0" err="1" smtClean="0"/>
              <a:t>Nondissipative</a:t>
            </a:r>
            <a:r>
              <a:rPr lang="en-US" sz="2400" dirty="0" smtClean="0"/>
              <a:t> hydrodynamics</a:t>
            </a:r>
            <a:endParaRPr lang="ru-RU" sz="2400" dirty="0"/>
          </a:p>
        </p:txBody>
      </p:sp>
      <p:pic>
        <p:nvPicPr>
          <p:cNvPr id="10" name="Рисунок 9" descr="\documentclass{article}&#10;\usepackage{amsmath,amsthm,amssymb}&#10;\usepackage[T1,T2A]{fontenc}&#10;\usepackage[utf8]{inputenc}&#10;\usepackage[russian]{babel}&#10;&#10;&#10;\newcommand{\sgn}{\text{ sgn}}&#10;\newcommand{\arch}{\text{ arch}}&#10;\newcommand{\arsh}{\text{ arsh}}&#10;\newcommand{\p}{\partial}&#10;\newcommand{\const}{\mathrm{const}}&#10;\newcommand{\divv}{\mathrm{div}}&#10;\newcommand{\bs}{\boldsymbol}&#10;&#10;\pagestyle{empty}&#10;&#10;\begin{document}&#10;&#10;\begin{gather*}&#10;\label{hydrodynamics}&#10;\left\{&#10;\begin{gathered}&#10;\delta[\mathfrak{u}^\rho\nabla_\rho \mathfrak{u}^\mu+(1/w)(g^{\mu\rho}+\mathfrak{u}^\mu\mathfrak{u}^\rho)\nabla_\rho p]=0 \\&#10;\delta[\nabla_\mu (n_k \mathfrak{u}^\mu)]=0 \\&#10;\delta\mu_m=(\p\mu_m/\p n_k)_0\delta n_k \\&#10;\delta p=(\p p/\p n_k)_0\delta n_k=n_{k0}\delta\mu_k \\&#10;\delta w=\delta\varepsilon+\delta p=\mu_{m0} \delta n_m+\delta p&#10;\end{gathered}&#10;\right.&#10;\end{gather*}&#10;&#10;\end{document}" title="IguanaTex Bitmap Display"/>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217151" y="1955244"/>
            <a:ext cx="4406634" cy="1774841"/>
          </a:xfrm>
          <a:prstGeom prst="rect">
            <a:avLst/>
          </a:prstGeom>
        </p:spPr>
      </p:pic>
      <p:sp>
        <p:nvSpPr>
          <p:cNvPr id="6" name="TextBox 5"/>
          <p:cNvSpPr txBox="1"/>
          <p:nvPr/>
        </p:nvSpPr>
        <p:spPr>
          <a:xfrm>
            <a:off x="5456410" y="2950702"/>
            <a:ext cx="3687589" cy="646331"/>
          </a:xfrm>
          <a:prstGeom prst="rect">
            <a:avLst/>
          </a:prstGeom>
          <a:noFill/>
        </p:spPr>
        <p:txBody>
          <a:bodyPr wrap="square" rtlCol="0">
            <a:spAutoFit/>
          </a:bodyPr>
          <a:lstStyle/>
          <a:p>
            <a:r>
              <a:rPr lang="en-US" dirty="0" smtClean="0"/>
              <a:t>3. Thermodynamic relations</a:t>
            </a:r>
          </a:p>
          <a:p>
            <a:r>
              <a:rPr lang="en-US" dirty="0"/>
              <a:t>i</a:t>
            </a:r>
            <a:r>
              <a:rPr lang="en-US" dirty="0" smtClean="0"/>
              <a:t>n degenerate </a:t>
            </a:r>
            <a:r>
              <a:rPr lang="en-US" dirty="0" err="1" smtClean="0"/>
              <a:t>nonbarotropic</a:t>
            </a:r>
            <a:r>
              <a:rPr lang="en-US" dirty="0" smtClean="0"/>
              <a:t> matter</a:t>
            </a:r>
            <a:endParaRPr lang="ru-RU" dirty="0"/>
          </a:p>
        </p:txBody>
      </p:sp>
      <p:pic>
        <p:nvPicPr>
          <p:cNvPr id="15" name="Рисунок 14"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centering\noindent gravity perturbations $\ll$ hydrodynamic perturbations \\&#10;(Cowling approximation)&#10;&#10;\end{document}" title="IguanaTex Bitmap Display"/>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1906800" y="1233396"/>
            <a:ext cx="5335057" cy="494773"/>
          </a:xfrm>
          <a:prstGeom prst="rect">
            <a:avLst/>
          </a:prstGeom>
        </p:spPr>
      </p:pic>
      <p:sp>
        <p:nvSpPr>
          <p:cNvPr id="11" name="Прямоугольник 10"/>
          <p:cNvSpPr/>
          <p:nvPr/>
        </p:nvSpPr>
        <p:spPr>
          <a:xfrm>
            <a:off x="5456410" y="1924186"/>
            <a:ext cx="1866217" cy="369332"/>
          </a:xfrm>
          <a:prstGeom prst="rect">
            <a:avLst/>
          </a:prstGeom>
        </p:spPr>
        <p:txBody>
          <a:bodyPr wrap="none">
            <a:spAutoFit/>
          </a:bodyPr>
          <a:lstStyle/>
          <a:p>
            <a:r>
              <a:rPr lang="en-US" dirty="0" smtClean="0"/>
              <a:t>1. Euler </a:t>
            </a:r>
            <a:r>
              <a:rPr lang="en-US" dirty="0"/>
              <a:t>equation</a:t>
            </a:r>
          </a:p>
        </p:txBody>
      </p:sp>
      <p:sp>
        <p:nvSpPr>
          <p:cNvPr id="12" name="Прямоугольник 11"/>
          <p:cNvSpPr/>
          <p:nvPr/>
        </p:nvSpPr>
        <p:spPr>
          <a:xfrm>
            <a:off x="5459866" y="2314924"/>
            <a:ext cx="2473754" cy="369332"/>
          </a:xfrm>
          <a:prstGeom prst="rect">
            <a:avLst/>
          </a:prstGeom>
        </p:spPr>
        <p:txBody>
          <a:bodyPr wrap="none">
            <a:spAutoFit/>
          </a:bodyPr>
          <a:lstStyle/>
          <a:p>
            <a:r>
              <a:rPr lang="en-US" dirty="0" smtClean="0"/>
              <a:t>2. Continuity </a:t>
            </a:r>
            <a:r>
              <a:rPr lang="en-US" dirty="0"/>
              <a:t>equations</a:t>
            </a:r>
            <a:endParaRPr lang="ru-RU" dirty="0"/>
          </a:p>
        </p:txBody>
      </p:sp>
      <p:sp>
        <p:nvSpPr>
          <p:cNvPr id="17" name="TextBox 16"/>
          <p:cNvSpPr txBox="1"/>
          <p:nvPr/>
        </p:nvSpPr>
        <p:spPr>
          <a:xfrm>
            <a:off x="2304795" y="871359"/>
            <a:ext cx="4539069" cy="369332"/>
          </a:xfrm>
          <a:prstGeom prst="rect">
            <a:avLst/>
          </a:prstGeom>
          <a:noFill/>
        </p:spPr>
        <p:txBody>
          <a:bodyPr wrap="square" rtlCol="0">
            <a:spAutoFit/>
          </a:bodyPr>
          <a:lstStyle/>
          <a:p>
            <a:pPr algn="ctr"/>
            <a:r>
              <a:rPr lang="en-US" u="sng" dirty="0" smtClean="0"/>
              <a:t>Equations:</a:t>
            </a:r>
            <a:endParaRPr lang="ru-RU" u="sng" dirty="0"/>
          </a:p>
        </p:txBody>
      </p:sp>
      <p:sp>
        <p:nvSpPr>
          <p:cNvPr id="18" name="TextBox 17"/>
          <p:cNvSpPr txBox="1"/>
          <p:nvPr/>
        </p:nvSpPr>
        <p:spPr>
          <a:xfrm>
            <a:off x="3372650" y="4989795"/>
            <a:ext cx="2405977" cy="369332"/>
          </a:xfrm>
          <a:prstGeom prst="rect">
            <a:avLst/>
          </a:prstGeom>
          <a:noFill/>
        </p:spPr>
        <p:txBody>
          <a:bodyPr wrap="square" rtlCol="0">
            <a:spAutoFit/>
          </a:bodyPr>
          <a:lstStyle/>
          <a:p>
            <a:pPr algn="ctr"/>
            <a:r>
              <a:rPr lang="en-US" u="sng" dirty="0" smtClean="0"/>
              <a:t>Boundary conditions:</a:t>
            </a:r>
            <a:endParaRPr lang="ru-RU" u="sng" dirty="0"/>
          </a:p>
        </p:txBody>
      </p:sp>
      <p:sp>
        <p:nvSpPr>
          <p:cNvPr id="19" name="TextBox 18"/>
          <p:cNvSpPr txBox="1"/>
          <p:nvPr/>
        </p:nvSpPr>
        <p:spPr>
          <a:xfrm>
            <a:off x="2304794" y="5320102"/>
            <a:ext cx="4539069" cy="646331"/>
          </a:xfrm>
          <a:prstGeom prst="rect">
            <a:avLst/>
          </a:prstGeom>
          <a:noFill/>
        </p:spPr>
        <p:txBody>
          <a:bodyPr wrap="square" rtlCol="0">
            <a:spAutoFit/>
          </a:bodyPr>
          <a:lstStyle/>
          <a:p>
            <a:pPr marL="342900" indent="-342900">
              <a:buFont typeface="+mj-lt"/>
              <a:buAutoNum type="arabicPeriod"/>
            </a:pPr>
            <a:r>
              <a:rPr lang="en-US" dirty="0" smtClean="0"/>
              <a:t>Regularity at the stellar center</a:t>
            </a:r>
          </a:p>
          <a:p>
            <a:pPr marL="342900" indent="-342900">
              <a:buFont typeface="+mj-lt"/>
              <a:buAutoNum type="arabicPeriod"/>
            </a:pPr>
            <a:r>
              <a:rPr lang="en-US" dirty="0" smtClean="0"/>
              <a:t>Vanishing pressure at the stellar surface</a:t>
            </a:r>
            <a:endParaRPr lang="ru-RU" dirty="0"/>
          </a:p>
        </p:txBody>
      </p:sp>
      <p:sp>
        <p:nvSpPr>
          <p:cNvPr id="27" name="Номер слайда 26"/>
          <p:cNvSpPr>
            <a:spLocks noGrp="1"/>
          </p:cNvSpPr>
          <p:nvPr>
            <p:ph type="sldNum" sz="quarter" idx="12"/>
          </p:nvPr>
        </p:nvSpPr>
        <p:spPr/>
        <p:txBody>
          <a:bodyPr/>
          <a:lstStyle/>
          <a:p>
            <a:fld id="{9FF9AEB8-8D6C-478E-A1D9-263F5190F72A}" type="slidenum">
              <a:rPr lang="ru-RU" smtClean="0"/>
              <a:t>10</a:t>
            </a:fld>
            <a:endParaRPr lang="ru-RU"/>
          </a:p>
        </p:txBody>
      </p:sp>
      <p:pic>
        <p:nvPicPr>
          <p:cNvPr id="34" name="Рисунок 33"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begin{gather*}&#10;\mathfrak{u}^\mu \ \text{-- four-velocity} \quad u^\mu \ \text{-- equilibrium four-velocity} \\&#10;\delta\mathfrak{u}^\mu=(\delta^\mu_\rho+u^\mu u_\rho)(u^\lambda\nabla_\lambda\xi^\rho-\xi^\lambda\nabla_\lambda u^\rho) \\&#10;\nabla_\rho \ \text{-- covariant derivative}&#10;\end{gather*}&#10;&#10;&#10;\end{document}" title="IguanaTex Bitmap Display"/>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126371" y="3825008"/>
            <a:ext cx="4579933" cy="935214"/>
          </a:xfrm>
          <a:prstGeom prst="rect">
            <a:avLst/>
          </a:prstGeom>
        </p:spPr>
      </p:pic>
    </p:spTree>
    <p:extLst>
      <p:ext uri="{BB962C8B-B14F-4D97-AF65-F5344CB8AC3E}">
        <p14:creationId xmlns:p14="http://schemas.microsoft.com/office/powerpoint/2010/main" val="40465460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50814" y="319953"/>
            <a:ext cx="2854393" cy="461665"/>
          </a:xfrm>
          <a:prstGeom prst="rect">
            <a:avLst/>
          </a:prstGeom>
          <a:noFill/>
          <a:ln w="28575">
            <a:solidFill>
              <a:schemeClr val="accent1"/>
            </a:solidFill>
          </a:ln>
        </p:spPr>
        <p:txBody>
          <a:bodyPr wrap="square" rtlCol="0">
            <a:spAutoFit/>
          </a:bodyPr>
          <a:lstStyle/>
          <a:p>
            <a:pPr algn="ctr"/>
            <a:r>
              <a:rPr lang="en-US" sz="2400" dirty="0" smtClean="0"/>
              <a:t>Summary: block 1</a:t>
            </a:r>
            <a:endParaRPr lang="ru-RU" sz="2400" dirty="0"/>
          </a:p>
        </p:txBody>
      </p:sp>
      <p:sp>
        <p:nvSpPr>
          <p:cNvPr id="13" name="TextBox 12"/>
          <p:cNvSpPr txBox="1"/>
          <p:nvPr/>
        </p:nvSpPr>
        <p:spPr>
          <a:xfrm>
            <a:off x="3092450" y="2209530"/>
            <a:ext cx="2965450" cy="369332"/>
          </a:xfrm>
          <a:prstGeom prst="rect">
            <a:avLst/>
          </a:prstGeom>
          <a:noFill/>
        </p:spPr>
        <p:txBody>
          <a:bodyPr wrap="square" rtlCol="0">
            <a:spAutoFit/>
          </a:bodyPr>
          <a:lstStyle/>
          <a:p>
            <a:pPr algn="ctr"/>
            <a:r>
              <a:rPr lang="en-US" u="sng" dirty="0" smtClean="0"/>
              <a:t>Neutron star model:</a:t>
            </a:r>
            <a:endParaRPr lang="ru-RU" u="sng" dirty="0"/>
          </a:p>
        </p:txBody>
      </p:sp>
      <p:sp>
        <p:nvSpPr>
          <p:cNvPr id="15" name="Номер слайда 14"/>
          <p:cNvSpPr>
            <a:spLocks noGrp="1"/>
          </p:cNvSpPr>
          <p:nvPr>
            <p:ph type="sldNum" sz="quarter" idx="12"/>
          </p:nvPr>
        </p:nvSpPr>
        <p:spPr/>
        <p:txBody>
          <a:bodyPr/>
          <a:lstStyle/>
          <a:p>
            <a:fld id="{9FF9AEB8-8D6C-478E-A1D9-263F5190F72A}" type="slidenum">
              <a:rPr lang="ru-RU" smtClean="0"/>
              <a:t>11</a:t>
            </a:fld>
            <a:endParaRPr lang="ru-RU"/>
          </a:p>
        </p:txBody>
      </p:sp>
      <p:sp>
        <p:nvSpPr>
          <p:cNvPr id="16" name="Прямоугольник 15"/>
          <p:cNvSpPr/>
          <p:nvPr/>
        </p:nvSpPr>
        <p:spPr>
          <a:xfrm>
            <a:off x="947530" y="2216156"/>
            <a:ext cx="7255565" cy="1267708"/>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Рисунок 9"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begin{itemize}&#10;&#10;\item&#10;Rotation affects the NS gravity in the linear order in $\Omega$ through the framedragging effect {\color{red}$\omega(r)$}. This effect, as we shall see, {\color{red} drastically affects the $r$-mode properties in GR}.&#10;&#10;\end{itemize}&#10;&#10;\end{document}" title="IguanaTex Bitmap Display"/>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1047752" y="2622243"/>
            <a:ext cx="7057810" cy="719574"/>
          </a:xfrm>
          <a:prstGeom prst="rect">
            <a:avLst/>
          </a:prstGeom>
        </p:spPr>
      </p:pic>
    </p:spTree>
    <p:extLst>
      <p:ext uri="{BB962C8B-B14F-4D97-AF65-F5344CB8AC3E}">
        <p14:creationId xmlns:p14="http://schemas.microsoft.com/office/powerpoint/2010/main" val="2425098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32174" y="2300181"/>
            <a:ext cx="6686140" cy="830997"/>
          </a:xfrm>
          <a:prstGeom prst="rect">
            <a:avLst/>
          </a:prstGeom>
          <a:noFill/>
          <a:ln w="28575">
            <a:solidFill>
              <a:schemeClr val="accent1"/>
            </a:solidFill>
          </a:ln>
        </p:spPr>
        <p:txBody>
          <a:bodyPr wrap="square" rtlCol="0">
            <a:spAutoFit/>
          </a:bodyPr>
          <a:lstStyle/>
          <a:p>
            <a:pPr algn="ctr"/>
            <a:r>
              <a:rPr lang="en-US" sz="2400" dirty="0" smtClean="0"/>
              <a:t>PECULIAR RELATIVISTIC R-MODE PROPERTIES</a:t>
            </a:r>
            <a:br>
              <a:rPr lang="en-US" sz="2400" dirty="0" smtClean="0"/>
            </a:br>
            <a:r>
              <a:rPr lang="en-US" sz="2400" dirty="0" smtClean="0"/>
              <a:t>IN NONBAROTROPIC STELLAR MATTER</a:t>
            </a:r>
            <a:endParaRPr lang="ru-RU" sz="2400" dirty="0"/>
          </a:p>
        </p:txBody>
      </p:sp>
      <p:sp>
        <p:nvSpPr>
          <p:cNvPr id="4" name="Номер слайда 3"/>
          <p:cNvSpPr>
            <a:spLocks noGrp="1"/>
          </p:cNvSpPr>
          <p:nvPr>
            <p:ph type="sldNum" sz="quarter" idx="12"/>
          </p:nvPr>
        </p:nvSpPr>
        <p:spPr/>
        <p:txBody>
          <a:bodyPr/>
          <a:lstStyle/>
          <a:p>
            <a:fld id="{9FF9AEB8-8D6C-478E-A1D9-263F5190F72A}" type="slidenum">
              <a:rPr lang="ru-RU" smtClean="0"/>
              <a:t>12</a:t>
            </a:fld>
            <a:endParaRPr lang="ru-RU"/>
          </a:p>
        </p:txBody>
      </p:sp>
    </p:spTree>
    <p:extLst>
      <p:ext uri="{BB962C8B-B14F-4D97-AF65-F5344CB8AC3E}">
        <p14:creationId xmlns:p14="http://schemas.microsoft.com/office/powerpoint/2010/main" val="22246846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90282" y="315738"/>
            <a:ext cx="4172900" cy="461665"/>
          </a:xfrm>
          <a:prstGeom prst="rect">
            <a:avLst/>
          </a:prstGeom>
          <a:noFill/>
          <a:ln w="28575">
            <a:solidFill>
              <a:schemeClr val="accent1"/>
            </a:solidFill>
          </a:ln>
        </p:spPr>
        <p:txBody>
          <a:bodyPr wrap="square" rtlCol="0">
            <a:spAutoFit/>
          </a:bodyPr>
          <a:lstStyle/>
          <a:p>
            <a:pPr algn="ctr"/>
            <a:r>
              <a:rPr lang="en-US" sz="2400" dirty="0" smtClean="0"/>
              <a:t>Continuous spectrum problem</a:t>
            </a:r>
            <a:endParaRPr lang="ru-RU" sz="2400" dirty="0"/>
          </a:p>
        </p:txBody>
      </p:sp>
      <p:sp>
        <p:nvSpPr>
          <p:cNvPr id="13" name="TextBox 12"/>
          <p:cNvSpPr txBox="1"/>
          <p:nvPr/>
        </p:nvSpPr>
        <p:spPr>
          <a:xfrm>
            <a:off x="2887967" y="815472"/>
            <a:ext cx="3377528" cy="369332"/>
          </a:xfrm>
          <a:prstGeom prst="rect">
            <a:avLst/>
          </a:prstGeom>
          <a:noFill/>
        </p:spPr>
        <p:txBody>
          <a:bodyPr wrap="none" rtlCol="0">
            <a:spAutoFit/>
          </a:bodyPr>
          <a:lstStyle/>
          <a:p>
            <a:pPr algn="ctr"/>
            <a:r>
              <a:rPr lang="en-US" u="sng" dirty="0" smtClean="0"/>
              <a:t>We look for the r-mode solution:</a:t>
            </a:r>
            <a:endParaRPr lang="en-US" u="sng" dirty="0"/>
          </a:p>
        </p:txBody>
      </p:sp>
      <p:sp>
        <p:nvSpPr>
          <p:cNvPr id="15" name="TextBox 14"/>
          <p:cNvSpPr txBox="1"/>
          <p:nvPr/>
        </p:nvSpPr>
        <p:spPr>
          <a:xfrm>
            <a:off x="-4774" y="3735777"/>
            <a:ext cx="4576732" cy="584775"/>
          </a:xfrm>
          <a:prstGeom prst="rect">
            <a:avLst/>
          </a:prstGeom>
          <a:noFill/>
        </p:spPr>
        <p:txBody>
          <a:bodyPr wrap="square" rtlCol="0">
            <a:spAutoFit/>
          </a:bodyPr>
          <a:lstStyle/>
          <a:p>
            <a:pPr algn="ctr"/>
            <a:r>
              <a:rPr lang="en-US" u="sng" dirty="0" smtClean="0"/>
              <a:t>Newtonian theory:</a:t>
            </a:r>
          </a:p>
          <a:p>
            <a:pPr algn="ctr"/>
            <a:r>
              <a:rPr lang="en-US" sz="1400" dirty="0"/>
              <a:t>[</a:t>
            </a:r>
            <a:r>
              <a:rPr lang="en-US" sz="1400" dirty="0" smtClean="0"/>
              <a:t>e.g., </a:t>
            </a:r>
            <a:r>
              <a:rPr lang="en-US" sz="1400" dirty="0" err="1" smtClean="0"/>
              <a:t>Andersson</a:t>
            </a:r>
            <a:r>
              <a:rPr lang="en-US" sz="1400" dirty="0" smtClean="0"/>
              <a:t> &amp; </a:t>
            </a:r>
            <a:r>
              <a:rPr lang="en-US" sz="1400" dirty="0" err="1" smtClean="0"/>
              <a:t>Kokkotas</a:t>
            </a:r>
            <a:r>
              <a:rPr lang="en-US" sz="1400" dirty="0" smtClean="0"/>
              <a:t> 2001]</a:t>
            </a:r>
            <a:endParaRPr lang="ru-RU" sz="1400" dirty="0"/>
          </a:p>
        </p:txBody>
      </p:sp>
      <p:sp>
        <p:nvSpPr>
          <p:cNvPr id="19" name="TextBox 18"/>
          <p:cNvSpPr txBox="1"/>
          <p:nvPr/>
        </p:nvSpPr>
        <p:spPr>
          <a:xfrm>
            <a:off x="4576448" y="3735871"/>
            <a:ext cx="4572041" cy="584775"/>
          </a:xfrm>
          <a:prstGeom prst="rect">
            <a:avLst/>
          </a:prstGeom>
          <a:noFill/>
        </p:spPr>
        <p:txBody>
          <a:bodyPr wrap="square" rtlCol="0">
            <a:spAutoFit/>
          </a:bodyPr>
          <a:lstStyle/>
          <a:p>
            <a:pPr algn="ctr"/>
            <a:r>
              <a:rPr lang="en-US" u="sng" dirty="0" smtClean="0"/>
              <a:t>General relativity:</a:t>
            </a:r>
          </a:p>
          <a:p>
            <a:pPr algn="ctr"/>
            <a:r>
              <a:rPr lang="en-US" sz="1400" dirty="0" smtClean="0"/>
              <a:t>[Kojima 1997, 1998]</a:t>
            </a:r>
          </a:p>
        </p:txBody>
      </p:sp>
      <p:sp>
        <p:nvSpPr>
          <p:cNvPr id="20" name="TextBox 19"/>
          <p:cNvSpPr txBox="1"/>
          <p:nvPr/>
        </p:nvSpPr>
        <p:spPr>
          <a:xfrm>
            <a:off x="2142509" y="2045510"/>
            <a:ext cx="4853062" cy="369332"/>
          </a:xfrm>
          <a:prstGeom prst="rect">
            <a:avLst/>
          </a:prstGeom>
          <a:noFill/>
        </p:spPr>
        <p:txBody>
          <a:bodyPr wrap="square" rtlCol="0">
            <a:spAutoFit/>
          </a:bodyPr>
          <a:lstStyle/>
          <a:p>
            <a:pPr algn="ctr"/>
            <a:r>
              <a:rPr lang="en-US" u="sng" dirty="0" smtClean="0"/>
              <a:t>Traditional approach: perturbation theory in </a:t>
            </a:r>
            <a:r>
              <a:rPr lang="el-GR" u="sng" dirty="0" smtClean="0"/>
              <a:t>Ω</a:t>
            </a:r>
            <a:endParaRPr lang="ru-RU" u="sng" dirty="0"/>
          </a:p>
        </p:txBody>
      </p:sp>
      <p:pic>
        <p:nvPicPr>
          <p:cNvPr id="55" name="Рисунок 54" descr="\documentclass{article}&#10;\usepackage{amsmath}&#10;&#10;\usepackage[T1,T2A]{fontenc}&#10;\usepackage[utf8]{inputenc}&#10;\usepackage[russian]{babel}&#10;\pagestyle{empty}&#10;&#10;\newcommand{\bs}{\boldsymbol}&#10;\newcommand{\p}{\partial}&#10;\newcommand{\divv}{\text{div}}&#10;\newcommand{\const}{\text{const}}&#10;&#10;\begin{document}&#10;&#10;\begin{gather*}&#10;\sigma^{(0)}=\frac{2m}{l(l+1)}-m \\&#10;\text{$T_l(r)$ -- undetermined}&#10;\end{gather*}&#10;&#10;\end{document}" title="IguanaTex Bitmap Display"/>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a:off x="1370383" y="4326573"/>
            <a:ext cx="2001412" cy="817563"/>
          </a:xfrm>
          <a:prstGeom prst="rect">
            <a:avLst/>
          </a:prstGeom>
        </p:spPr>
      </p:pic>
      <p:pic>
        <p:nvPicPr>
          <p:cNvPr id="61" name="Рисунок 60" descr="\documentclass{article}&#10;&#10;\usepackage{amsmath}&#10;\usepackage{amssymb}&#10;&#10;\usepackage[T1,T2A]{fontenc}&#10;\usepackage[utf8]{inputenc}&#10;\usepackage[russian]{babel}&#10;\pagestyle{empty}&#10;&#10;\newcommand{\bs}{\boldsymbol}&#10;\newcommand{\p}{\partial}&#10;\newcommand{\divv}{\text{div}}&#10;\newcommand{\const}{\text{const}}&#10;\usepackage[dvipsnames]{xcolor}&#10;&#10;&#10;\begin{document}&#10;&#10;\begin{gather*}&#10;{\bs \xi}\approx {{\bs \xi}^{(0)}}=\frac{1}{\sin\theta}\frac{\p \tilde{T}}{\p \varphi}\bs{e}_\theta-\frac{\p \tilde{T}}{\p\theta}\bs{e}_\varphi \quad \tilde{T}={\color{red}T_l(r)}P_l^m(\cos\theta)e^{im\varphi+i\sigma t} \\&#10;\text{$T_l(r)$ -- toroidal function}&#10;\end{gather*}&#10;&#10;\end{document}" title="IguanaTex Bitmap Display"/>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1568451" y="1150263"/>
            <a:ext cx="5610710" cy="858481"/>
          </a:xfrm>
          <a:prstGeom prst="rect">
            <a:avLst/>
          </a:prstGeom>
        </p:spPr>
      </p:pic>
      <p:sp>
        <p:nvSpPr>
          <p:cNvPr id="26" name="TextBox 25"/>
          <p:cNvSpPr txBox="1"/>
          <p:nvPr/>
        </p:nvSpPr>
        <p:spPr>
          <a:xfrm>
            <a:off x="1" y="5119915"/>
            <a:ext cx="4571958" cy="338554"/>
          </a:xfrm>
          <a:prstGeom prst="rect">
            <a:avLst/>
          </a:prstGeom>
          <a:noFill/>
        </p:spPr>
        <p:txBody>
          <a:bodyPr wrap="square" rtlCol="0">
            <a:spAutoFit/>
          </a:bodyPr>
          <a:lstStyle/>
          <a:p>
            <a:pPr algn="ctr"/>
            <a:r>
              <a:rPr lang="en-US" sz="1600" b="1" dirty="0" smtClean="0">
                <a:solidFill>
                  <a:srgbClr val="00B050"/>
                </a:solidFill>
              </a:rPr>
              <a:t>discrete oscillation spectrum</a:t>
            </a:r>
            <a:endParaRPr lang="ru-RU" sz="1600" b="1" dirty="0">
              <a:solidFill>
                <a:srgbClr val="00B050"/>
              </a:solidFill>
            </a:endParaRPr>
          </a:p>
        </p:txBody>
      </p:sp>
      <p:pic>
        <p:nvPicPr>
          <p:cNvPr id="46" name="Рисунок 45"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begin{gather*}&#10;\sigma=\Omega[\sigma^{(0)}+\Omega^2 \sigma^{(1)}+\dots] \qquad {\bs \xi}={\bs \xi}^{(0)}+\Omega^2 {\bs\xi}^{(1)}+\dots&#10;\end{gather*}&#10;&#10;&#10;\end{document}" title="IguanaTex Bitmap Display"/>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2261569" y="2417596"/>
            <a:ext cx="4621289" cy="244990"/>
          </a:xfrm>
          <a:prstGeom prst="rect">
            <a:avLst/>
          </a:prstGeom>
        </p:spPr>
      </p:pic>
      <p:pic>
        <p:nvPicPr>
          <p:cNvPr id="58" name="Рисунок 57" descr="\documentclass{article}&#10;&#10;\usepackage{amsmath}&#10;\usepackage{amssymb}&#10;&#10;\usepackage[T1,T2A]{fontenc}&#10;\usepackage[utf8]{inputenc}&#10;\usepackage[russian]{babel}&#10;\usepackage{xcolor}&#10;\pagestyle{empty}&#10;&#10;\newcommand{\bs}{\boldsymbol}&#10;\newcommand{\p}{\partial}&#10;\newcommand{\divv}{\text{div}}&#10;\newcommand{\const}{\text{const}}&#10;&#10;\begin{document}&#10;&#10;\begin{gather*}&#10;\biggl\{\sigma^{(0)}+m-\frac{2m[1-{\color{red}\omega(r)}]}{l(l+1)}\biggr\}T_l(r)=0&#10;\end{gather*}&#10;&#10;\end{document}" title="IguanaTex Bitmap Display"/>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tretch>
            <a:fillRect/>
          </a:stretch>
        </p:blipFill>
        <p:spPr>
          <a:xfrm>
            <a:off x="1762547" y="3100617"/>
            <a:ext cx="3425480" cy="511365"/>
          </a:xfrm>
          <a:prstGeom prst="rect">
            <a:avLst/>
          </a:prstGeom>
        </p:spPr>
      </p:pic>
      <p:pic>
        <p:nvPicPr>
          <p:cNvPr id="53" name="Рисунок 52" descr="\documentclass{article}&#10;&#10;\usepackage{amsmath}&#10;\usepackage{amssymb}&#10;&#10;\usepackage[T1,T2A]{fontenc}&#10;\usepackage[utf8]{inputenc}&#10;\usepackage[russian]{babel}&#10;\usepackage{xcolor}&#10;\pagestyle{empty}&#10;&#10;\newcommand{\bs}{\boldsymbol}&#10;\newcommand{\p}{\partial}&#10;\newcommand{\divv}{\text{div}}&#10;\newcommand{\const}{\text{const}}&#10;&#10;\begin{document}&#10;&#10;\begin{gather*}&#10;\sigma^{(0)}=\frac{2m[1-{\color{red}\omega(r^*)}]}{l(l+1)}-m \\&#10;T_l(r)\sim \delta(r-r^*)&#10;\end{gather*} &#10;&#10;\end{document}" title="IguanaTex Bitmap Display"/>
          <p:cNvPicPr>
            <a:picLocks noChangeAspect="1"/>
          </p:cNvPicPr>
          <p:nvPr>
            <p:custDataLst>
              <p:tags r:id="rId5"/>
            </p:custDataLst>
          </p:nvPr>
        </p:nvPicPr>
        <p:blipFill>
          <a:blip r:embed="rId12" cstate="print">
            <a:extLst>
              <a:ext uri="{28A0092B-C50C-407E-A947-70E740481C1C}">
                <a14:useLocalDpi xmlns:a14="http://schemas.microsoft.com/office/drawing/2010/main" val="0"/>
              </a:ext>
            </a:extLst>
          </a:blip>
          <a:stretch>
            <a:fillRect/>
          </a:stretch>
        </p:blipFill>
        <p:spPr>
          <a:xfrm>
            <a:off x="5696681" y="4326242"/>
            <a:ext cx="2322836" cy="798917"/>
          </a:xfrm>
          <a:prstGeom prst="rect">
            <a:avLst/>
          </a:prstGeom>
        </p:spPr>
      </p:pic>
      <p:sp>
        <p:nvSpPr>
          <p:cNvPr id="36" name="TextBox 35"/>
          <p:cNvSpPr txBox="1"/>
          <p:nvPr/>
        </p:nvSpPr>
        <p:spPr>
          <a:xfrm>
            <a:off x="4571957" y="5119915"/>
            <a:ext cx="4572041" cy="338554"/>
          </a:xfrm>
          <a:prstGeom prst="rect">
            <a:avLst/>
          </a:prstGeom>
          <a:noFill/>
        </p:spPr>
        <p:txBody>
          <a:bodyPr wrap="square" rtlCol="0">
            <a:spAutoFit/>
          </a:bodyPr>
          <a:lstStyle/>
          <a:p>
            <a:pPr algn="ctr"/>
            <a:r>
              <a:rPr lang="en-US" sz="1600" b="1" dirty="0">
                <a:solidFill>
                  <a:srgbClr val="FF0000"/>
                </a:solidFill>
              </a:rPr>
              <a:t>c</a:t>
            </a:r>
            <a:r>
              <a:rPr lang="en-US" sz="1600" b="1" dirty="0" smtClean="0">
                <a:solidFill>
                  <a:srgbClr val="FF0000"/>
                </a:solidFill>
              </a:rPr>
              <a:t>ontinuous oscillation spectrum</a:t>
            </a:r>
            <a:endParaRPr lang="ru-RU" sz="1600" b="1" dirty="0">
              <a:solidFill>
                <a:srgbClr val="FF0000"/>
              </a:solidFill>
            </a:endParaRPr>
          </a:p>
        </p:txBody>
      </p:sp>
      <p:sp>
        <p:nvSpPr>
          <p:cNvPr id="37" name="TextBox 36"/>
          <p:cNvSpPr txBox="1"/>
          <p:nvPr/>
        </p:nvSpPr>
        <p:spPr>
          <a:xfrm>
            <a:off x="596658" y="5632908"/>
            <a:ext cx="7950600" cy="646331"/>
          </a:xfrm>
          <a:prstGeom prst="rect">
            <a:avLst/>
          </a:prstGeom>
          <a:noFill/>
          <a:ln w="28575">
            <a:solidFill>
              <a:srgbClr val="00B050"/>
            </a:solidFill>
          </a:ln>
        </p:spPr>
        <p:txBody>
          <a:bodyPr wrap="square" rtlCol="0">
            <a:spAutoFit/>
          </a:bodyPr>
          <a:lstStyle/>
          <a:p>
            <a:pPr algn="ctr"/>
            <a:r>
              <a:rPr lang="en-US" dirty="0" smtClean="0"/>
              <a:t>NUMERICAL CALCULATIONS BEYOND THE SLOW ROTATION APPROXIMATION PREDICT DISCRETE OSCILLATION SPECTRUM!</a:t>
            </a:r>
            <a:endParaRPr lang="ru-RU" dirty="0"/>
          </a:p>
        </p:txBody>
      </p:sp>
      <p:sp>
        <p:nvSpPr>
          <p:cNvPr id="40" name="TextBox 39"/>
          <p:cNvSpPr txBox="1"/>
          <p:nvPr/>
        </p:nvSpPr>
        <p:spPr>
          <a:xfrm>
            <a:off x="3756909" y="2716402"/>
            <a:ext cx="1630383" cy="369332"/>
          </a:xfrm>
          <a:prstGeom prst="rect">
            <a:avLst/>
          </a:prstGeom>
          <a:noFill/>
        </p:spPr>
        <p:txBody>
          <a:bodyPr wrap="none" rtlCol="0">
            <a:spAutoFit/>
          </a:bodyPr>
          <a:lstStyle/>
          <a:p>
            <a:pPr algn="ctr"/>
            <a:r>
              <a:rPr lang="en-US" u="sng" dirty="0" smtClean="0"/>
              <a:t>Leading order:</a:t>
            </a:r>
            <a:endParaRPr lang="en-US" u="sng" dirty="0"/>
          </a:p>
        </p:txBody>
      </p:sp>
      <p:cxnSp>
        <p:nvCxnSpPr>
          <p:cNvPr id="44" name="Прямая соединительная линия 43"/>
          <p:cNvCxnSpPr/>
          <p:nvPr/>
        </p:nvCxnSpPr>
        <p:spPr>
          <a:xfrm>
            <a:off x="4571957" y="3770243"/>
            <a:ext cx="0" cy="1688226"/>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9" name="Номер слайда 58"/>
          <p:cNvSpPr>
            <a:spLocks noGrp="1"/>
          </p:cNvSpPr>
          <p:nvPr>
            <p:ph type="sldNum" sz="quarter" idx="12"/>
          </p:nvPr>
        </p:nvSpPr>
        <p:spPr/>
        <p:txBody>
          <a:bodyPr/>
          <a:lstStyle/>
          <a:p>
            <a:fld id="{9FF9AEB8-8D6C-478E-A1D9-263F5190F72A}" type="slidenum">
              <a:rPr lang="ru-RU" smtClean="0"/>
              <a:t>13</a:t>
            </a:fld>
            <a:endParaRPr lang="ru-RU"/>
          </a:p>
        </p:txBody>
      </p:sp>
      <p:cxnSp>
        <p:nvCxnSpPr>
          <p:cNvPr id="18" name="Прямая соединительная линия 17"/>
          <p:cNvCxnSpPr/>
          <p:nvPr/>
        </p:nvCxnSpPr>
        <p:spPr>
          <a:xfrm>
            <a:off x="5337005" y="3146337"/>
            <a:ext cx="0" cy="40246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p:cNvCxnSpPr/>
          <p:nvPr/>
        </p:nvCxnSpPr>
        <p:spPr>
          <a:xfrm>
            <a:off x="5388821" y="3146337"/>
            <a:ext cx="0" cy="402469"/>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5440637" y="3177005"/>
            <a:ext cx="1871446" cy="338554"/>
          </a:xfrm>
          <a:prstGeom prst="rect">
            <a:avLst/>
          </a:prstGeom>
          <a:noFill/>
        </p:spPr>
        <p:txBody>
          <a:bodyPr wrap="square" rtlCol="0">
            <a:spAutoFit/>
          </a:bodyPr>
          <a:lstStyle/>
          <a:p>
            <a:r>
              <a:rPr lang="en-US" sz="1600" dirty="0" smtClean="0"/>
              <a:t>Kojima 1997, 1998</a:t>
            </a:r>
            <a:endParaRPr lang="ru-RU" sz="1600" dirty="0"/>
          </a:p>
        </p:txBody>
      </p:sp>
    </p:spTree>
    <p:extLst>
      <p:ext uri="{BB962C8B-B14F-4D97-AF65-F5344CB8AC3E}">
        <p14:creationId xmlns:p14="http://schemas.microsoft.com/office/powerpoint/2010/main" val="20806068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0978" y="322222"/>
            <a:ext cx="5648527" cy="461665"/>
          </a:xfrm>
          <a:prstGeom prst="rect">
            <a:avLst/>
          </a:prstGeom>
          <a:noFill/>
          <a:ln w="28575">
            <a:solidFill>
              <a:schemeClr val="accent1"/>
            </a:solidFill>
          </a:ln>
        </p:spPr>
        <p:txBody>
          <a:bodyPr wrap="square" rtlCol="0">
            <a:spAutoFit/>
          </a:bodyPr>
          <a:lstStyle/>
          <a:p>
            <a:pPr algn="ctr"/>
            <a:r>
              <a:rPr lang="en-US" sz="2400" dirty="0" smtClean="0"/>
              <a:t>Solving the continuous spectrum problem</a:t>
            </a:r>
            <a:endParaRPr lang="ru-RU" sz="2400" dirty="0"/>
          </a:p>
        </p:txBody>
      </p:sp>
      <p:sp>
        <p:nvSpPr>
          <p:cNvPr id="8" name="TextBox 7"/>
          <p:cNvSpPr txBox="1"/>
          <p:nvPr/>
        </p:nvSpPr>
        <p:spPr>
          <a:xfrm>
            <a:off x="1295400" y="1350934"/>
            <a:ext cx="6559550" cy="646331"/>
          </a:xfrm>
          <a:prstGeom prst="rect">
            <a:avLst/>
          </a:prstGeom>
          <a:noFill/>
          <a:ln w="28575">
            <a:solidFill>
              <a:srgbClr val="00B050"/>
            </a:solidFill>
          </a:ln>
        </p:spPr>
        <p:txBody>
          <a:bodyPr wrap="square" rtlCol="0">
            <a:spAutoFit/>
          </a:bodyPr>
          <a:lstStyle/>
          <a:p>
            <a:pPr algn="ctr"/>
            <a:r>
              <a:rPr lang="en-US" dirty="0" smtClean="0"/>
              <a:t>RELATIVISTIC R-MODES IN </a:t>
            </a:r>
            <a:r>
              <a:rPr lang="en-US" b="1" dirty="0" smtClean="0"/>
              <a:t>NONBAROTROPIC</a:t>
            </a:r>
            <a:r>
              <a:rPr lang="en-US" dirty="0" smtClean="0"/>
              <a:t> MATTER</a:t>
            </a:r>
          </a:p>
          <a:p>
            <a:pPr algn="ctr"/>
            <a:r>
              <a:rPr lang="en-US" dirty="0" smtClean="0"/>
              <a:t>ARE DESCRIBED BY </a:t>
            </a:r>
            <a:r>
              <a:rPr lang="en-US" b="1" dirty="0" smtClean="0"/>
              <a:t>NONANALYTIC</a:t>
            </a:r>
            <a:r>
              <a:rPr lang="en-US" dirty="0" smtClean="0"/>
              <a:t> FUNCTIONS OF </a:t>
            </a:r>
            <a:r>
              <a:rPr lang="el-GR" dirty="0" smtClean="0"/>
              <a:t>Ω</a:t>
            </a:r>
            <a:r>
              <a:rPr lang="en-US" dirty="0" smtClean="0"/>
              <a:t>!</a:t>
            </a:r>
            <a:endParaRPr lang="ru-RU" dirty="0"/>
          </a:p>
        </p:txBody>
      </p:sp>
      <p:sp>
        <p:nvSpPr>
          <p:cNvPr id="10" name="TextBox 9"/>
          <p:cNvSpPr txBox="1"/>
          <p:nvPr/>
        </p:nvSpPr>
        <p:spPr>
          <a:xfrm>
            <a:off x="1117600" y="779762"/>
            <a:ext cx="6915150" cy="584775"/>
          </a:xfrm>
          <a:prstGeom prst="rect">
            <a:avLst/>
          </a:prstGeom>
          <a:noFill/>
        </p:spPr>
        <p:txBody>
          <a:bodyPr wrap="square" rtlCol="0">
            <a:spAutoFit/>
          </a:bodyPr>
          <a:lstStyle/>
          <a:p>
            <a:pPr algn="ctr"/>
            <a:r>
              <a:rPr lang="en-US" u="sng" dirty="0" err="1" smtClean="0"/>
              <a:t>Kraav</a:t>
            </a:r>
            <a:r>
              <a:rPr lang="en-US" u="sng" dirty="0"/>
              <a:t> </a:t>
            </a:r>
            <a:r>
              <a:rPr lang="en-US" u="sng" dirty="0" smtClean="0"/>
              <a:t>K., </a:t>
            </a:r>
            <a:r>
              <a:rPr lang="en-US" u="sng" dirty="0" err="1" smtClean="0"/>
              <a:t>Gusakov</a:t>
            </a:r>
            <a:r>
              <a:rPr lang="en-US" u="sng" dirty="0" smtClean="0"/>
              <a:t> M., Kantor E.:</a:t>
            </a:r>
            <a:r>
              <a:rPr lang="en-US" u="sng" dirty="0"/>
              <a:t/>
            </a:r>
            <a:br>
              <a:rPr lang="en-US" u="sng" dirty="0"/>
            </a:br>
            <a:r>
              <a:rPr lang="en-US" sz="1400" dirty="0" smtClean="0"/>
              <a:t>[Phys</a:t>
            </a:r>
            <a:r>
              <a:rPr lang="en-US" sz="1400" dirty="0"/>
              <a:t>. Rev. D vol.106, </a:t>
            </a:r>
            <a:r>
              <a:rPr lang="en-US" sz="1400" dirty="0" err="1"/>
              <a:t>iss</a:t>
            </a:r>
            <a:r>
              <a:rPr lang="en-US" sz="1400" dirty="0"/>
              <a:t>. 10, </a:t>
            </a:r>
            <a:r>
              <a:rPr lang="en-US" sz="1400" dirty="0" smtClean="0"/>
              <a:t>103009</a:t>
            </a:r>
            <a:r>
              <a:rPr lang="en-US" sz="1400" dirty="0"/>
              <a:t>,</a:t>
            </a:r>
            <a:r>
              <a:rPr lang="en-US" sz="1400" dirty="0" smtClean="0"/>
              <a:t> 2022; </a:t>
            </a:r>
            <a:r>
              <a:rPr lang="nl-NL" sz="1400" dirty="0" smtClean="0"/>
              <a:t>Universe, vol. 8, issue 10, p. 542, 2022] </a:t>
            </a:r>
          </a:p>
        </p:txBody>
      </p:sp>
      <p:pic>
        <p:nvPicPr>
          <p:cNvPr id="9" name="Рисунок 8" descr="\documentclass{article}&#10;&#10;\usepackage{amsmath}&#10;\usepackage{amssymb}&#10;&#10;\usepackage[T1,T2A]{fontenc}&#10;\usepackage[utf8]{inputenc}&#10;\usepackage[russian]{babel}&#10;\usepackage{xcolor}&#10;\pagestyle{empty}&#10;&#10;\newcommand{\bs}{\boldsymbol}&#10;\newcommand{\p}{\partial}&#10;\newcommand{\divv}{\text{div}}&#10;\newcommand{\const}{\text{const}}&#10;\newcommand{\Ai}{\text{Ai}}&#10;\newcommand{\Bi}{\text{Bi}}&#10;&#10;&#10;\begin{document}&#10;&#10;\begin{gather*}&#10;\sigma=\Omega[\sigma^{(0)}_{\rm Newt}+\sigma^{(1)}] \\&#10;\sigma^{(1)}_n=-\frac{2 \omega(R)}{l+1}\biggl[1+z_{n}\frac{\omega'(R)}{\omega(R)}{\color{red} \biggl(\frac{\Omega}{\beta \sqrt{\epsilon}}\biggr)^{2/3} } \biggr] \\&#10;\Ai'(z_n)=0 \qquad \text{$n\in\mathbb{N}\cup\{0\}$ -- number of nodes}&#10;\end{gather*}&#10;&#10;\end{document}" title="IguanaTex Bitmap Display"/>
          <p:cNvPicPr>
            <a:picLocks noChangeAspect="1"/>
          </p:cNvPicPr>
          <p:nvPr>
            <p:custDataLst>
              <p:tags r:id="rId1"/>
            </p:custDataLst>
          </p:nvPr>
        </p:nvPicPr>
        <p:blipFill>
          <a:blip r:embed="rId16" cstate="print">
            <a:extLst>
              <a:ext uri="{28A0092B-C50C-407E-A947-70E740481C1C}">
                <a14:useLocalDpi xmlns:a14="http://schemas.microsoft.com/office/drawing/2010/main" val="0"/>
              </a:ext>
            </a:extLst>
          </a:blip>
          <a:stretch>
            <a:fillRect/>
          </a:stretch>
        </p:blipFill>
        <p:spPr>
          <a:xfrm>
            <a:off x="118678" y="4792965"/>
            <a:ext cx="4107045" cy="1229197"/>
          </a:xfrm>
          <a:prstGeom prst="rect">
            <a:avLst/>
          </a:prstGeom>
        </p:spPr>
      </p:pic>
      <p:sp>
        <p:nvSpPr>
          <p:cNvPr id="13" name="TextBox 12"/>
          <p:cNvSpPr txBox="1"/>
          <p:nvPr/>
        </p:nvSpPr>
        <p:spPr>
          <a:xfrm>
            <a:off x="-2" y="4358782"/>
            <a:ext cx="4342069" cy="369332"/>
          </a:xfrm>
          <a:prstGeom prst="rect">
            <a:avLst/>
          </a:prstGeom>
          <a:noFill/>
        </p:spPr>
        <p:txBody>
          <a:bodyPr wrap="square" rtlCol="0">
            <a:spAutoFit/>
          </a:bodyPr>
          <a:lstStyle/>
          <a:p>
            <a:pPr algn="ctr"/>
            <a:r>
              <a:rPr lang="en-US" u="sng" dirty="0" smtClean="0"/>
              <a:t>Discrete oscillation spectrum (l=m)</a:t>
            </a:r>
            <a:r>
              <a:rPr lang="ru-RU" u="sng" dirty="0" smtClean="0"/>
              <a:t>:</a:t>
            </a:r>
            <a:endParaRPr lang="ru-RU" u="sng" dirty="0"/>
          </a:p>
        </p:txBody>
      </p:sp>
      <p:pic>
        <p:nvPicPr>
          <p:cNvPr id="7" name="Рисунок 6" descr="\documentclass{article}&#10;&#10;\usepackage{amsmath}&#10;\usepackage{amssymb}&#10;&#10;\usepackage[T1,T2A]{fontenc}&#10;\usepackage[utf8]{inputenc}&#10;\usepackage[russian]{babel}&#10;\usepackage[dvipsnames]{xcolor}&#10;&#10;\pagestyle{empty}&#10;&#10;\newcommand{\bs}{\boldsymbol}&#10;\newcommand{\p}{\partial}&#10;\newcommand{\divv}{\text{div}}&#10;\newcommand{\const}{\text{const}}&#10;\newcommand{\Ai}{\text{Ai}}&#10;\newcommand{\Bi}{\text{Bi}}&#10;&#10;&#10;\begin{document}&#10;&#10;\begin{gather*}&#10;T_m \propto \exp\biggl[\frac{f(r)}{{\color{red}\Omega}}\biggr] \qquad \frac{d}{dr}T_m \sim \frac{1}{{\color{red}\Omega}} T_m&#10;\end{gather*}&#10;&#10;\end{document}" title="IguanaTex Bitmap Display"/>
          <p:cNvPicPr>
            <a:picLocks noChangeAspect="1"/>
          </p:cNvPicPr>
          <p:nvPr>
            <p:custDataLst>
              <p:tags r:id="rId2"/>
            </p:custDataLst>
          </p:nvPr>
        </p:nvPicPr>
        <p:blipFill>
          <a:blip r:embed="rId17" cstate="print">
            <a:extLst>
              <a:ext uri="{28A0092B-C50C-407E-A947-70E740481C1C}">
                <a14:useLocalDpi xmlns:a14="http://schemas.microsoft.com/office/drawing/2010/main" val="0"/>
              </a:ext>
            </a:extLst>
          </a:blip>
          <a:stretch>
            <a:fillRect/>
          </a:stretch>
        </p:blipFill>
        <p:spPr>
          <a:xfrm>
            <a:off x="597304" y="3070163"/>
            <a:ext cx="3147455" cy="494124"/>
          </a:xfrm>
          <a:prstGeom prst="rect">
            <a:avLst/>
          </a:prstGeom>
        </p:spPr>
      </p:pic>
      <p:pic>
        <p:nvPicPr>
          <p:cNvPr id="16" name="Рисунок 15"/>
          <p:cNvPicPr>
            <a:picLocks noChangeAspect="1"/>
          </p:cNvPicPr>
          <p:nvPr/>
        </p:nvPicPr>
        <p:blipFill>
          <a:blip r:embed="rId18"/>
          <a:stretch>
            <a:fillRect/>
          </a:stretch>
        </p:blipFill>
        <p:spPr>
          <a:xfrm>
            <a:off x="4342068" y="2771961"/>
            <a:ext cx="4796241" cy="3066390"/>
          </a:xfrm>
          <a:prstGeom prst="rect">
            <a:avLst/>
          </a:prstGeom>
        </p:spPr>
      </p:pic>
      <p:sp>
        <p:nvSpPr>
          <p:cNvPr id="28" name="TextBox 27"/>
          <p:cNvSpPr txBox="1"/>
          <p:nvPr/>
        </p:nvSpPr>
        <p:spPr>
          <a:xfrm>
            <a:off x="0" y="2533084"/>
            <a:ext cx="4342069" cy="369332"/>
          </a:xfrm>
          <a:prstGeom prst="rect">
            <a:avLst/>
          </a:prstGeom>
          <a:noFill/>
        </p:spPr>
        <p:txBody>
          <a:bodyPr wrap="square" rtlCol="0">
            <a:spAutoFit/>
          </a:bodyPr>
          <a:lstStyle/>
          <a:p>
            <a:pPr algn="ctr"/>
            <a:r>
              <a:rPr lang="en-US" u="sng" dirty="0" err="1" smtClean="0"/>
              <a:t>Nonanalyticity</a:t>
            </a:r>
            <a:r>
              <a:rPr lang="en-US" u="sng" dirty="0" smtClean="0"/>
              <a:t> (l=m):</a:t>
            </a:r>
            <a:endParaRPr lang="ru-RU" u="sng" dirty="0"/>
          </a:p>
        </p:txBody>
      </p:sp>
      <p:pic>
        <p:nvPicPr>
          <p:cNvPr id="42" name="Рисунок 41"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color{red} $T_m$ cannot be Taylor-expanded in $\Omega$}&#10;&#10;\end{document}" title="IguanaTex Bitmap Display"/>
          <p:cNvPicPr>
            <a:picLocks noChangeAspect="1"/>
          </p:cNvPicPr>
          <p:nvPr>
            <p:custDataLst>
              <p:tags r:id="rId3"/>
            </p:custDataLst>
          </p:nvPr>
        </p:nvPicPr>
        <p:blipFill>
          <a:blip r:embed="rId19" cstate="print">
            <a:extLst>
              <a:ext uri="{28A0092B-C50C-407E-A947-70E740481C1C}">
                <a14:useLocalDpi xmlns:a14="http://schemas.microsoft.com/office/drawing/2010/main" val="0"/>
              </a:ext>
            </a:extLst>
          </a:blip>
          <a:stretch>
            <a:fillRect/>
          </a:stretch>
        </p:blipFill>
        <p:spPr>
          <a:xfrm>
            <a:off x="441612" y="3648480"/>
            <a:ext cx="3464250" cy="200782"/>
          </a:xfrm>
          <a:prstGeom prst="rect">
            <a:avLst/>
          </a:prstGeom>
        </p:spPr>
      </p:pic>
      <p:pic>
        <p:nvPicPr>
          <p:cNvPr id="50" name="Рисунок 49"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underline{l=m=2}$&#10;&#10;\end{document}" title="IguanaTex Bitmap Display"/>
          <p:cNvPicPr>
            <a:picLocks noChangeAspect="1"/>
          </p:cNvPicPr>
          <p:nvPr>
            <p:custDataLst>
              <p:tags r:id="rId4"/>
            </p:custDataLst>
          </p:nvPr>
        </p:nvPicPr>
        <p:blipFill>
          <a:blip r:embed="rId20" cstate="print">
            <a:extLst>
              <a:ext uri="{28A0092B-C50C-407E-A947-70E740481C1C}">
                <a14:useLocalDpi xmlns:a14="http://schemas.microsoft.com/office/drawing/2010/main" val="0"/>
              </a:ext>
            </a:extLst>
          </a:blip>
          <a:stretch>
            <a:fillRect/>
          </a:stretch>
        </p:blipFill>
        <p:spPr>
          <a:xfrm>
            <a:off x="6489699" y="4154207"/>
            <a:ext cx="871702" cy="171600"/>
          </a:xfrm>
          <a:prstGeom prst="rect">
            <a:avLst/>
          </a:prstGeom>
        </p:spPr>
      </p:pic>
      <p:pic>
        <p:nvPicPr>
          <p:cNvPr id="40" name="Рисунок 39"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noindent&#10;$n$ -- number of nodes of $T_m(r)$ \\&#10;$\Omega_{\rm K}\sim \text{Keplerian angular velocity}$ &#10;&#10;\end{document}" title="IguanaTex Bitmap Display"/>
          <p:cNvPicPr>
            <a:picLocks noChangeAspect="1"/>
          </p:cNvPicPr>
          <p:nvPr>
            <p:custDataLst>
              <p:tags r:id="rId5"/>
            </p:custDataLst>
          </p:nvPr>
        </p:nvPicPr>
        <p:blipFill>
          <a:blip r:embed="rId21" cstate="print">
            <a:extLst>
              <a:ext uri="{28A0092B-C50C-407E-A947-70E740481C1C}">
                <a14:useLocalDpi xmlns:a14="http://schemas.microsoft.com/office/drawing/2010/main" val="0"/>
              </a:ext>
            </a:extLst>
          </a:blip>
          <a:stretch>
            <a:fillRect/>
          </a:stretch>
        </p:blipFill>
        <p:spPr>
          <a:xfrm>
            <a:off x="5517225" y="5853277"/>
            <a:ext cx="2997198" cy="458830"/>
          </a:xfrm>
          <a:prstGeom prst="rect">
            <a:avLst/>
          </a:prstGeom>
        </p:spPr>
      </p:pic>
      <p:sp>
        <p:nvSpPr>
          <p:cNvPr id="43" name="Прямоугольник 42"/>
          <p:cNvSpPr/>
          <p:nvPr/>
        </p:nvSpPr>
        <p:spPr>
          <a:xfrm>
            <a:off x="363292" y="2995114"/>
            <a:ext cx="3617818" cy="938690"/>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4" name="Прямоугольник 43"/>
          <p:cNvSpPr/>
          <p:nvPr/>
        </p:nvSpPr>
        <p:spPr>
          <a:xfrm>
            <a:off x="60504" y="4747476"/>
            <a:ext cx="4217020" cy="1363314"/>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Номер слайда 53"/>
          <p:cNvSpPr>
            <a:spLocks noGrp="1"/>
          </p:cNvSpPr>
          <p:nvPr>
            <p:ph type="sldNum" sz="quarter" idx="12"/>
          </p:nvPr>
        </p:nvSpPr>
        <p:spPr/>
        <p:txBody>
          <a:bodyPr/>
          <a:lstStyle/>
          <a:p>
            <a:fld id="{9FF9AEB8-8D6C-478E-A1D9-263F5190F72A}" type="slidenum">
              <a:rPr lang="ru-RU" smtClean="0"/>
              <a:t>14</a:t>
            </a:fld>
            <a:endParaRPr lang="ru-RU"/>
          </a:p>
        </p:txBody>
      </p:sp>
      <p:pic>
        <p:nvPicPr>
          <p:cNvPr id="56" name="Рисунок 55"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17.5&#10;&#10;\end{document}" title="IguanaTex Bitmap Display"/>
          <p:cNvPicPr>
            <a:picLocks noChangeAspect="1"/>
          </p:cNvPicPr>
          <p:nvPr>
            <p:custDataLst>
              <p:tags r:id="rId6"/>
            </p:custDataLst>
          </p:nvPr>
        </p:nvPicPr>
        <p:blipFill>
          <a:blip r:embed="rId22" cstate="print">
            <a:extLst>
              <a:ext uri="{28A0092B-C50C-407E-A947-70E740481C1C}">
                <a14:useLocalDpi xmlns:a14="http://schemas.microsoft.com/office/drawing/2010/main" val="0"/>
              </a:ext>
            </a:extLst>
          </a:blip>
          <a:stretch>
            <a:fillRect/>
          </a:stretch>
        </p:blipFill>
        <p:spPr>
          <a:xfrm>
            <a:off x="8716550" y="2605797"/>
            <a:ext cx="350084" cy="149804"/>
          </a:xfrm>
          <a:prstGeom prst="rect">
            <a:avLst/>
          </a:prstGeom>
        </p:spPr>
      </p:pic>
      <p:pic>
        <p:nvPicPr>
          <p:cNvPr id="61" name="Рисунок 60"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14.0&#10;&#10;\end{document}" title="IguanaTex Bitmap Display"/>
          <p:cNvPicPr>
            <a:picLocks noChangeAspect="1"/>
          </p:cNvPicPr>
          <p:nvPr>
            <p:custDataLst>
              <p:tags r:id="rId7"/>
            </p:custDataLst>
          </p:nvPr>
        </p:nvPicPr>
        <p:blipFill>
          <a:blip r:embed="rId23" cstate="print">
            <a:extLst>
              <a:ext uri="{28A0092B-C50C-407E-A947-70E740481C1C}">
                <a14:useLocalDpi xmlns:a14="http://schemas.microsoft.com/office/drawing/2010/main" val="0"/>
              </a:ext>
            </a:extLst>
          </a:blip>
          <a:stretch>
            <a:fillRect/>
          </a:stretch>
        </p:blipFill>
        <p:spPr>
          <a:xfrm>
            <a:off x="8019403" y="2605798"/>
            <a:ext cx="355100" cy="150899"/>
          </a:xfrm>
          <a:prstGeom prst="rect">
            <a:avLst/>
          </a:prstGeom>
        </p:spPr>
      </p:pic>
      <p:pic>
        <p:nvPicPr>
          <p:cNvPr id="60" name="Рисунок 59"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10.5&#10;&#10;\end{document}" title="IguanaTex Bitmap Display"/>
          <p:cNvPicPr>
            <a:picLocks noChangeAspect="1"/>
          </p:cNvPicPr>
          <p:nvPr>
            <p:custDataLst>
              <p:tags r:id="rId8"/>
            </p:custDataLst>
          </p:nvPr>
        </p:nvPicPr>
        <p:blipFill>
          <a:blip r:embed="rId24" cstate="print">
            <a:extLst>
              <a:ext uri="{28A0092B-C50C-407E-A947-70E740481C1C}">
                <a14:useLocalDpi xmlns:a14="http://schemas.microsoft.com/office/drawing/2010/main" val="0"/>
              </a:ext>
            </a:extLst>
          </a:blip>
          <a:stretch>
            <a:fillRect/>
          </a:stretch>
        </p:blipFill>
        <p:spPr>
          <a:xfrm>
            <a:off x="7354916" y="2612369"/>
            <a:ext cx="351985" cy="149293"/>
          </a:xfrm>
          <a:prstGeom prst="rect">
            <a:avLst/>
          </a:prstGeom>
        </p:spPr>
      </p:pic>
      <p:pic>
        <p:nvPicPr>
          <p:cNvPr id="64" name="Рисунок 63"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7.00&#10;&#10;\end{document}" title="IguanaTex Bitmap Display"/>
          <p:cNvPicPr>
            <a:picLocks noChangeAspect="1"/>
          </p:cNvPicPr>
          <p:nvPr>
            <p:custDataLst>
              <p:tags r:id="rId9"/>
            </p:custDataLst>
          </p:nvPr>
        </p:nvPicPr>
        <p:blipFill>
          <a:blip r:embed="rId25" cstate="print">
            <a:extLst>
              <a:ext uri="{28A0092B-C50C-407E-A947-70E740481C1C}">
                <a14:useLocalDpi xmlns:a14="http://schemas.microsoft.com/office/drawing/2010/main" val="0"/>
              </a:ext>
            </a:extLst>
          </a:blip>
          <a:stretch>
            <a:fillRect/>
          </a:stretch>
        </p:blipFill>
        <p:spPr>
          <a:xfrm>
            <a:off x="6644385" y="2612370"/>
            <a:ext cx="363915" cy="155765"/>
          </a:xfrm>
          <a:prstGeom prst="rect">
            <a:avLst/>
          </a:prstGeom>
        </p:spPr>
      </p:pic>
      <p:pic>
        <p:nvPicPr>
          <p:cNvPr id="66" name="Рисунок 65"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3.50&#10;&#10;\end{document}" title="IguanaTex Bitmap Display"/>
          <p:cNvPicPr>
            <a:picLocks noChangeAspect="1"/>
          </p:cNvPicPr>
          <p:nvPr>
            <p:custDataLst>
              <p:tags r:id="rId10"/>
            </p:custDataLst>
          </p:nvPr>
        </p:nvPicPr>
        <p:blipFill>
          <a:blip r:embed="rId26" cstate="print">
            <a:extLst>
              <a:ext uri="{28A0092B-C50C-407E-A947-70E740481C1C}">
                <a14:useLocalDpi xmlns:a14="http://schemas.microsoft.com/office/drawing/2010/main" val="0"/>
              </a:ext>
            </a:extLst>
          </a:blip>
          <a:stretch>
            <a:fillRect/>
          </a:stretch>
        </p:blipFill>
        <p:spPr>
          <a:xfrm>
            <a:off x="5953629" y="2618036"/>
            <a:ext cx="368575" cy="153003"/>
          </a:xfrm>
          <a:prstGeom prst="rect">
            <a:avLst/>
          </a:prstGeom>
        </p:spPr>
      </p:pic>
      <p:pic>
        <p:nvPicPr>
          <p:cNvPr id="68" name="Рисунок 67"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0.00&#10;&#10;\end{document}" title="IguanaTex Bitmap Display"/>
          <p:cNvPicPr>
            <a:picLocks noChangeAspect="1"/>
          </p:cNvPicPr>
          <p:nvPr>
            <p:custDataLst>
              <p:tags r:id="rId11"/>
            </p:custDataLst>
          </p:nvPr>
        </p:nvPicPr>
        <p:blipFill>
          <a:blip r:embed="rId27" cstate="print">
            <a:extLst>
              <a:ext uri="{28A0092B-C50C-407E-A947-70E740481C1C}">
                <a14:useLocalDpi xmlns:a14="http://schemas.microsoft.com/office/drawing/2010/main" val="0"/>
              </a:ext>
            </a:extLst>
          </a:blip>
          <a:stretch>
            <a:fillRect/>
          </a:stretch>
        </p:blipFill>
        <p:spPr>
          <a:xfrm>
            <a:off x="5272075" y="2616853"/>
            <a:ext cx="369052" cy="154647"/>
          </a:xfrm>
          <a:prstGeom prst="rect">
            <a:avLst/>
          </a:prstGeom>
        </p:spPr>
      </p:pic>
      <p:pic>
        <p:nvPicPr>
          <p:cNvPr id="69" name="Рисунок 68"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Omega  \ {\rm [Hz]}$&#10;&#10;\end{document}" title="IguanaTex Bitmap Display"/>
          <p:cNvPicPr>
            <a:picLocks noChangeAspect="1"/>
          </p:cNvPicPr>
          <p:nvPr>
            <p:custDataLst>
              <p:tags r:id="rId12"/>
            </p:custDataLst>
          </p:nvPr>
        </p:nvPicPr>
        <p:blipFill>
          <a:blip r:embed="rId28" cstate="print">
            <a:extLst>
              <a:ext uri="{28A0092B-C50C-407E-A947-70E740481C1C}">
                <a14:useLocalDpi xmlns:a14="http://schemas.microsoft.com/office/drawing/2010/main" val="0"/>
              </a:ext>
            </a:extLst>
          </a:blip>
          <a:stretch>
            <a:fillRect/>
          </a:stretch>
        </p:blipFill>
        <p:spPr>
          <a:xfrm>
            <a:off x="6941630" y="2302220"/>
            <a:ext cx="568124" cy="215763"/>
          </a:xfrm>
          <a:prstGeom prst="rect">
            <a:avLst/>
          </a:prstGeom>
        </p:spPr>
      </p:pic>
      <p:pic>
        <p:nvPicPr>
          <p:cNvPr id="73" name="Рисунок 72"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underline{Extremely slow ($\Omega\ll \Omega_{\rm K}$) rotation limit}&#10;&#10;\end{document}" title="IguanaTex Bitmap Display"/>
          <p:cNvPicPr>
            <a:picLocks noChangeAspect="1"/>
          </p:cNvPicPr>
          <p:nvPr>
            <p:custDataLst>
              <p:tags r:id="rId13"/>
            </p:custDataLst>
          </p:nvPr>
        </p:nvPicPr>
        <p:blipFill>
          <a:blip r:embed="rId29" cstate="print">
            <a:extLst>
              <a:ext uri="{28A0092B-C50C-407E-A947-70E740481C1C}">
                <a14:useLocalDpi xmlns:a14="http://schemas.microsoft.com/office/drawing/2010/main" val="0"/>
              </a:ext>
            </a:extLst>
          </a:blip>
          <a:stretch>
            <a:fillRect/>
          </a:stretch>
        </p:blipFill>
        <p:spPr>
          <a:xfrm>
            <a:off x="2705489" y="2105855"/>
            <a:ext cx="3750357" cy="247825"/>
          </a:xfrm>
          <a:prstGeom prst="rect">
            <a:avLst/>
          </a:prstGeom>
        </p:spPr>
      </p:pic>
    </p:spTree>
    <p:extLst>
      <p:ext uri="{BB962C8B-B14F-4D97-AF65-F5344CB8AC3E}">
        <p14:creationId xmlns:p14="http://schemas.microsoft.com/office/powerpoint/2010/main" val="6676496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46400" y="310896"/>
            <a:ext cx="3253740" cy="461665"/>
          </a:xfrm>
          <a:prstGeom prst="rect">
            <a:avLst/>
          </a:prstGeom>
          <a:noFill/>
          <a:ln w="28575">
            <a:solidFill>
              <a:schemeClr val="accent1"/>
            </a:solidFill>
          </a:ln>
        </p:spPr>
        <p:txBody>
          <a:bodyPr wrap="square" rtlCol="0">
            <a:spAutoFit/>
          </a:bodyPr>
          <a:lstStyle/>
          <a:p>
            <a:pPr algn="ctr"/>
            <a:r>
              <a:rPr lang="en-US" sz="2400" dirty="0" smtClean="0"/>
              <a:t>R-mode </a:t>
            </a:r>
            <a:r>
              <a:rPr lang="en-US" sz="2400" dirty="0" err="1" smtClean="0"/>
              <a:t>eigenfunctions</a:t>
            </a:r>
            <a:endParaRPr lang="ru-RU" sz="2400" dirty="0"/>
          </a:p>
        </p:txBody>
      </p:sp>
      <p:pic>
        <p:nvPicPr>
          <p:cNvPr id="9" name="Рисунок 8"/>
          <p:cNvPicPr>
            <a:picLocks noChangeAspect="1"/>
          </p:cNvPicPr>
          <p:nvPr/>
        </p:nvPicPr>
        <p:blipFill rotWithShape="1">
          <a:blip r:embed="rId11"/>
          <a:srcRect b="6921"/>
          <a:stretch/>
        </p:blipFill>
        <p:spPr>
          <a:xfrm>
            <a:off x="93819" y="1356024"/>
            <a:ext cx="4160331" cy="3857326"/>
          </a:xfrm>
          <a:prstGeom prst="rect">
            <a:avLst/>
          </a:prstGeom>
        </p:spPr>
      </p:pic>
      <p:pic>
        <p:nvPicPr>
          <p:cNvPr id="10" name="Рисунок 9"/>
          <p:cNvPicPr>
            <a:picLocks noChangeAspect="1"/>
          </p:cNvPicPr>
          <p:nvPr/>
        </p:nvPicPr>
        <p:blipFill rotWithShape="1">
          <a:blip r:embed="rId12"/>
          <a:srcRect b="7666"/>
          <a:stretch/>
        </p:blipFill>
        <p:spPr>
          <a:xfrm>
            <a:off x="4679539" y="1349761"/>
            <a:ext cx="4159922" cy="3825489"/>
          </a:xfrm>
          <a:prstGeom prst="rect">
            <a:avLst/>
          </a:prstGeom>
        </p:spPr>
      </p:pic>
      <p:cxnSp>
        <p:nvCxnSpPr>
          <p:cNvPr id="11" name="Прямая соединительная линия 10"/>
          <p:cNvCxnSpPr/>
          <p:nvPr/>
        </p:nvCxnSpPr>
        <p:spPr>
          <a:xfrm>
            <a:off x="4567428" y="864296"/>
            <a:ext cx="0" cy="539245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 y="864296"/>
            <a:ext cx="4567428" cy="369332"/>
          </a:xfrm>
          <a:prstGeom prst="rect">
            <a:avLst/>
          </a:prstGeom>
          <a:noFill/>
          <a:ln w="28575">
            <a:noFill/>
          </a:ln>
        </p:spPr>
        <p:txBody>
          <a:bodyPr wrap="square" rtlCol="0">
            <a:spAutoFit/>
          </a:bodyPr>
          <a:lstStyle/>
          <a:p>
            <a:pPr algn="ctr"/>
            <a:r>
              <a:rPr lang="en-US" u="sng" dirty="0" smtClean="0"/>
              <a:t>Newtonian r-modes</a:t>
            </a:r>
            <a:endParaRPr lang="ru-RU" u="sng" dirty="0"/>
          </a:p>
        </p:txBody>
      </p:sp>
      <p:sp>
        <p:nvSpPr>
          <p:cNvPr id="15" name="TextBox 14"/>
          <p:cNvSpPr txBox="1"/>
          <p:nvPr/>
        </p:nvSpPr>
        <p:spPr>
          <a:xfrm>
            <a:off x="5838072" y="864296"/>
            <a:ext cx="2171575" cy="369332"/>
          </a:xfrm>
          <a:prstGeom prst="rect">
            <a:avLst/>
          </a:prstGeom>
          <a:noFill/>
          <a:ln w="28575">
            <a:noFill/>
          </a:ln>
        </p:spPr>
        <p:txBody>
          <a:bodyPr wrap="square" rtlCol="0">
            <a:spAutoFit/>
          </a:bodyPr>
          <a:lstStyle/>
          <a:p>
            <a:pPr algn="ctr"/>
            <a:r>
              <a:rPr lang="en-US" u="sng" dirty="0" smtClean="0"/>
              <a:t>Relativistic r-modes</a:t>
            </a:r>
            <a:endParaRPr lang="ru-RU" u="sng" dirty="0"/>
          </a:p>
        </p:txBody>
      </p:sp>
      <p:sp>
        <p:nvSpPr>
          <p:cNvPr id="16" name="TextBox 15"/>
          <p:cNvSpPr txBox="1"/>
          <p:nvPr/>
        </p:nvSpPr>
        <p:spPr>
          <a:xfrm>
            <a:off x="617387" y="5514393"/>
            <a:ext cx="3332648" cy="646331"/>
          </a:xfrm>
          <a:prstGeom prst="rect">
            <a:avLst/>
          </a:prstGeom>
          <a:noFill/>
          <a:ln w="28575">
            <a:solidFill>
              <a:srgbClr val="00B050"/>
            </a:solidFill>
          </a:ln>
        </p:spPr>
        <p:txBody>
          <a:bodyPr wrap="square" rtlCol="0">
            <a:spAutoFit/>
          </a:bodyPr>
          <a:lstStyle/>
          <a:p>
            <a:pPr algn="ctr"/>
            <a:r>
              <a:rPr lang="en-US" dirty="0" smtClean="0"/>
              <a:t>Barotropic and </a:t>
            </a:r>
            <a:r>
              <a:rPr lang="en-US" dirty="0" err="1" smtClean="0"/>
              <a:t>nonbarotropic</a:t>
            </a:r>
            <a:r>
              <a:rPr lang="en-US" dirty="0" smtClean="0"/>
              <a:t> </a:t>
            </a:r>
            <a:r>
              <a:rPr lang="en-US" dirty="0" err="1" smtClean="0"/>
              <a:t>eigenfunctions</a:t>
            </a:r>
            <a:r>
              <a:rPr lang="en-US" dirty="0" smtClean="0"/>
              <a:t> </a:t>
            </a:r>
            <a:r>
              <a:rPr lang="en-US" b="1" u="sng" dirty="0" smtClean="0"/>
              <a:t>almost coincide</a:t>
            </a:r>
            <a:endParaRPr lang="ru-RU" b="1" u="sng" dirty="0"/>
          </a:p>
        </p:txBody>
      </p:sp>
      <p:sp>
        <p:nvSpPr>
          <p:cNvPr id="17" name="TextBox 16"/>
          <p:cNvSpPr txBox="1"/>
          <p:nvPr/>
        </p:nvSpPr>
        <p:spPr>
          <a:xfrm>
            <a:off x="5207059" y="5514392"/>
            <a:ext cx="3433600" cy="646331"/>
          </a:xfrm>
          <a:prstGeom prst="rect">
            <a:avLst/>
          </a:prstGeom>
          <a:noFill/>
          <a:ln w="28575">
            <a:solidFill>
              <a:srgbClr val="00B050"/>
            </a:solidFill>
          </a:ln>
        </p:spPr>
        <p:txBody>
          <a:bodyPr wrap="square" rtlCol="0">
            <a:spAutoFit/>
          </a:bodyPr>
          <a:lstStyle/>
          <a:p>
            <a:pPr algn="ctr"/>
            <a:r>
              <a:rPr lang="en-US" dirty="0" smtClean="0"/>
              <a:t>Barotropic and </a:t>
            </a:r>
            <a:r>
              <a:rPr lang="en-US" dirty="0" err="1" smtClean="0"/>
              <a:t>nonbarotropic</a:t>
            </a:r>
            <a:r>
              <a:rPr lang="en-US" dirty="0" smtClean="0"/>
              <a:t> </a:t>
            </a:r>
            <a:r>
              <a:rPr lang="en-US" dirty="0" err="1" smtClean="0"/>
              <a:t>eigenfunctions</a:t>
            </a:r>
            <a:r>
              <a:rPr lang="en-US" dirty="0" smtClean="0"/>
              <a:t> </a:t>
            </a:r>
            <a:r>
              <a:rPr lang="en-US" b="1" u="sng" dirty="0" smtClean="0"/>
              <a:t>drastically differ</a:t>
            </a:r>
            <a:endParaRPr lang="ru-RU" b="1" u="sng" dirty="0"/>
          </a:p>
        </p:txBody>
      </p:sp>
      <p:pic>
        <p:nvPicPr>
          <p:cNvPr id="2" name="Рисунок 1"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r/R$&#10;&#10;&#10;\end{document}" title="IguanaTex Bitmap Display"/>
          <p:cNvPicPr>
            <a:picLocks noChangeAspect="1"/>
          </p:cNvPicPr>
          <p:nvPr>
            <p:custDataLst>
              <p:tags r:id="rId1"/>
            </p:custDataLst>
          </p:nvPr>
        </p:nvPicPr>
        <p:blipFill>
          <a:blip r:embed="rId13" cstate="print">
            <a:extLst>
              <a:ext uri="{28A0092B-C50C-407E-A947-70E740481C1C}">
                <a14:useLocalDpi xmlns:a14="http://schemas.microsoft.com/office/drawing/2010/main" val="0"/>
              </a:ext>
            </a:extLst>
          </a:blip>
          <a:stretch>
            <a:fillRect/>
          </a:stretch>
        </p:blipFill>
        <p:spPr>
          <a:xfrm>
            <a:off x="2202920" y="5168900"/>
            <a:ext cx="423434" cy="249396"/>
          </a:xfrm>
          <a:prstGeom prst="rect">
            <a:avLst/>
          </a:prstGeom>
        </p:spPr>
      </p:pic>
      <p:pic>
        <p:nvPicPr>
          <p:cNvPr id="12" name="Рисунок 11"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r/R$&#10;&#10;&#10;\end{document}" title="IguanaTex Bitmap Display"/>
          <p:cNvPicPr>
            <a:picLocks noChangeAspect="1"/>
          </p:cNvPicPr>
          <p:nvPr>
            <p:custDataLst>
              <p:tags r:id="rId2"/>
            </p:custDataLst>
          </p:nvPr>
        </p:nvPicPr>
        <p:blipFill>
          <a:blip r:embed="rId13" cstate="print">
            <a:extLst>
              <a:ext uri="{28A0092B-C50C-407E-A947-70E740481C1C}">
                <a14:useLocalDpi xmlns:a14="http://schemas.microsoft.com/office/drawing/2010/main" val="0"/>
              </a:ext>
            </a:extLst>
          </a:blip>
          <a:stretch>
            <a:fillRect/>
          </a:stretch>
        </p:blipFill>
        <p:spPr>
          <a:xfrm>
            <a:off x="6844770" y="5163291"/>
            <a:ext cx="423434" cy="249396"/>
          </a:xfrm>
          <a:prstGeom prst="rect">
            <a:avLst/>
          </a:prstGeom>
        </p:spPr>
      </p:pic>
      <p:pic>
        <p:nvPicPr>
          <p:cNvPr id="13" name="Рисунок 12"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underline{l=m=2}$&#10;&#10;\end{document}" title="IguanaTex Bitmap Display"/>
          <p:cNvPicPr>
            <a:picLocks noChangeAspect="1"/>
          </p:cNvPicPr>
          <p:nvPr>
            <p:custDataLst>
              <p:tags r:id="rId3"/>
            </p:custDataLst>
          </p:nvPr>
        </p:nvPicPr>
        <p:blipFill>
          <a:blip r:embed="rId14" cstate="print">
            <a:extLst>
              <a:ext uri="{28A0092B-C50C-407E-A947-70E740481C1C}">
                <a14:useLocalDpi xmlns:a14="http://schemas.microsoft.com/office/drawing/2010/main" val="0"/>
              </a:ext>
            </a:extLst>
          </a:blip>
          <a:stretch>
            <a:fillRect/>
          </a:stretch>
        </p:blipFill>
        <p:spPr>
          <a:xfrm>
            <a:off x="2951179" y="1469242"/>
            <a:ext cx="871702" cy="171600"/>
          </a:xfrm>
          <a:prstGeom prst="rect">
            <a:avLst/>
          </a:prstGeom>
        </p:spPr>
      </p:pic>
      <p:pic>
        <p:nvPicPr>
          <p:cNvPr id="18" name="Рисунок 17"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underline{l=m=2}$&#10;&#10;\end{document}" title="IguanaTex Bitmap Display"/>
          <p:cNvPicPr>
            <a:picLocks noChangeAspect="1"/>
          </p:cNvPicPr>
          <p:nvPr>
            <p:custDataLst>
              <p:tags r:id="rId4"/>
            </p:custDataLst>
          </p:nvPr>
        </p:nvPicPr>
        <p:blipFill>
          <a:blip r:embed="rId14" cstate="print">
            <a:extLst>
              <a:ext uri="{28A0092B-C50C-407E-A947-70E740481C1C}">
                <a14:useLocalDpi xmlns:a14="http://schemas.microsoft.com/office/drawing/2010/main" val="0"/>
              </a:ext>
            </a:extLst>
          </a:blip>
          <a:stretch>
            <a:fillRect/>
          </a:stretch>
        </p:blipFill>
        <p:spPr>
          <a:xfrm>
            <a:off x="7528454" y="1469242"/>
            <a:ext cx="871702" cy="171600"/>
          </a:xfrm>
          <a:prstGeom prst="rect">
            <a:avLst/>
          </a:prstGeom>
        </p:spPr>
      </p:pic>
      <p:pic>
        <p:nvPicPr>
          <p:cNvPr id="4" name="Рисунок 3"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n=0$&#10;&#10;\end{document}" title="IguanaTex Bitmap Display"/>
          <p:cNvPicPr>
            <a:picLocks noChangeAspect="1"/>
          </p:cNvPicPr>
          <p:nvPr>
            <p:custDataLst>
              <p:tags r:id="rId5"/>
            </p:custDataLst>
          </p:nvPr>
        </p:nvPicPr>
        <p:blipFill>
          <a:blip r:embed="rId15" cstate="print">
            <a:extLst>
              <a:ext uri="{28A0092B-C50C-407E-A947-70E740481C1C}">
                <a14:useLocalDpi xmlns:a14="http://schemas.microsoft.com/office/drawing/2010/main" val="0"/>
              </a:ext>
            </a:extLst>
          </a:blip>
          <a:stretch>
            <a:fillRect/>
          </a:stretch>
        </p:blipFill>
        <p:spPr>
          <a:xfrm>
            <a:off x="2946400" y="1677668"/>
            <a:ext cx="501650" cy="145739"/>
          </a:xfrm>
          <a:prstGeom prst="rect">
            <a:avLst/>
          </a:prstGeom>
        </p:spPr>
      </p:pic>
      <p:pic>
        <p:nvPicPr>
          <p:cNvPr id="19" name="Рисунок 18"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n=0$&#10;&#10;\end{document}" title="IguanaTex Bitmap Display"/>
          <p:cNvPicPr>
            <a:picLocks noChangeAspect="1"/>
          </p:cNvPicPr>
          <p:nvPr>
            <p:custDataLst>
              <p:tags r:id="rId6"/>
            </p:custDataLst>
          </p:nvPr>
        </p:nvPicPr>
        <p:blipFill>
          <a:blip r:embed="rId15" cstate="print">
            <a:extLst>
              <a:ext uri="{28A0092B-C50C-407E-A947-70E740481C1C}">
                <a14:useLocalDpi xmlns:a14="http://schemas.microsoft.com/office/drawing/2010/main" val="0"/>
              </a:ext>
            </a:extLst>
          </a:blip>
          <a:stretch>
            <a:fillRect/>
          </a:stretch>
        </p:blipFill>
        <p:spPr>
          <a:xfrm>
            <a:off x="7528454" y="1677668"/>
            <a:ext cx="501650" cy="145739"/>
          </a:xfrm>
          <a:prstGeom prst="rect">
            <a:avLst/>
          </a:prstGeom>
        </p:spPr>
      </p:pic>
      <p:sp>
        <p:nvSpPr>
          <p:cNvPr id="5" name="Номер слайда 4"/>
          <p:cNvSpPr>
            <a:spLocks noGrp="1"/>
          </p:cNvSpPr>
          <p:nvPr>
            <p:ph type="sldNum" sz="quarter" idx="12"/>
          </p:nvPr>
        </p:nvSpPr>
        <p:spPr/>
        <p:txBody>
          <a:bodyPr/>
          <a:lstStyle/>
          <a:p>
            <a:fld id="{9FF9AEB8-8D6C-478E-A1D9-263F5190F72A}" type="slidenum">
              <a:rPr lang="ru-RU" smtClean="0"/>
              <a:t>15</a:t>
            </a:fld>
            <a:endParaRPr lang="ru-RU"/>
          </a:p>
        </p:txBody>
      </p:sp>
      <p:pic>
        <p:nvPicPr>
          <p:cNvPr id="21" name="Рисунок 20"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T_m$&#10;&#10;\end{document}" title="IguanaTex Bitmap Display"/>
          <p:cNvPicPr>
            <a:picLocks noChangeAspect="1"/>
          </p:cNvPicPr>
          <p:nvPr>
            <p:custDataLst>
              <p:tags r:id="rId7"/>
            </p:custDataLst>
          </p:nvPr>
        </p:nvPicPr>
        <p:blipFill>
          <a:blip r:embed="rId16" cstate="print">
            <a:extLst>
              <a:ext uri="{28A0092B-C50C-407E-A947-70E740481C1C}">
                <a14:useLocalDpi xmlns:a14="http://schemas.microsoft.com/office/drawing/2010/main" val="0"/>
              </a:ext>
            </a:extLst>
          </a:blip>
          <a:stretch>
            <a:fillRect/>
          </a:stretch>
        </p:blipFill>
        <p:spPr>
          <a:xfrm rot="16200000">
            <a:off x="42632" y="2996762"/>
            <a:ext cx="316931" cy="214554"/>
          </a:xfrm>
          <a:prstGeom prst="rect">
            <a:avLst/>
          </a:prstGeom>
        </p:spPr>
      </p:pic>
      <p:pic>
        <p:nvPicPr>
          <p:cNvPr id="22" name="Рисунок 21"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T_m$&#10;&#10;\end{document}" title="IguanaTex Bitmap Display"/>
          <p:cNvPicPr>
            <a:picLocks noChangeAspect="1"/>
          </p:cNvPicPr>
          <p:nvPr>
            <p:custDataLst>
              <p:tags r:id="rId8"/>
            </p:custDataLst>
          </p:nvPr>
        </p:nvPicPr>
        <p:blipFill>
          <a:blip r:embed="rId16" cstate="print">
            <a:extLst>
              <a:ext uri="{28A0092B-C50C-407E-A947-70E740481C1C}">
                <a14:useLocalDpi xmlns:a14="http://schemas.microsoft.com/office/drawing/2010/main" val="0"/>
              </a:ext>
            </a:extLst>
          </a:blip>
          <a:stretch>
            <a:fillRect/>
          </a:stretch>
        </p:blipFill>
        <p:spPr>
          <a:xfrm rot="16200000">
            <a:off x="4656037" y="2996763"/>
            <a:ext cx="316931" cy="214554"/>
          </a:xfrm>
          <a:prstGeom prst="rect">
            <a:avLst/>
          </a:prstGeom>
        </p:spPr>
      </p:pic>
      <p:pic>
        <p:nvPicPr>
          <p:cNvPr id="3" name="Рисунок 2"/>
          <p:cNvPicPr>
            <a:picLocks noChangeAspect="1"/>
          </p:cNvPicPr>
          <p:nvPr/>
        </p:nvPicPr>
        <p:blipFill rotWithShape="1">
          <a:blip r:embed="rId17"/>
          <a:srcRect l="3644" t="2172" r="3613" b="2523"/>
          <a:stretch/>
        </p:blipFill>
        <p:spPr>
          <a:xfrm>
            <a:off x="5367451" y="2063637"/>
            <a:ext cx="1900753" cy="1367288"/>
          </a:xfrm>
          <a:prstGeom prst="rect">
            <a:avLst/>
          </a:prstGeom>
        </p:spPr>
      </p:pic>
    </p:spTree>
    <p:extLst>
      <p:ext uri="{BB962C8B-B14F-4D97-AF65-F5344CB8AC3E}">
        <p14:creationId xmlns:p14="http://schemas.microsoft.com/office/powerpoint/2010/main" val="14569527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46297" y="3131566"/>
            <a:ext cx="6654800" cy="369332"/>
          </a:xfrm>
          <a:prstGeom prst="rect">
            <a:avLst/>
          </a:prstGeom>
          <a:noFill/>
        </p:spPr>
        <p:txBody>
          <a:bodyPr wrap="square" rtlCol="0">
            <a:spAutoFit/>
          </a:bodyPr>
          <a:lstStyle/>
          <a:p>
            <a:pPr algn="ctr"/>
            <a:r>
              <a:rPr lang="en-US" u="sng" dirty="0" smtClean="0"/>
              <a:t>Peculiar relativistic r-mode properties in </a:t>
            </a:r>
            <a:r>
              <a:rPr lang="en-US" u="sng" dirty="0" err="1" smtClean="0"/>
              <a:t>nonbarotropic</a:t>
            </a:r>
            <a:r>
              <a:rPr lang="en-US" u="sng" dirty="0" smtClean="0"/>
              <a:t> matter:</a:t>
            </a:r>
            <a:endParaRPr lang="ru-RU" u="sng" dirty="0"/>
          </a:p>
        </p:txBody>
      </p:sp>
      <p:pic>
        <p:nvPicPr>
          <p:cNvPr id="20" name="Рисунок 19"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begin{itemize}&#10;&#10;\item&#10;Relativistic $r$-modes are described by nonanalytic functions of $\Omega$:&#10;\vspace{-0.3cm}&#10;&#10;\[&#10;\frac{d}{dr}T_m \sim \frac{1}{{\color{red}\Omega}} T_m&#10;\]&#10;&#10;\vspace{-0.2cm}&#10;&#10;\item&#10;The effect of nonbarotropicity on relativistic $r$-modes is significantly stronger than on Newtonian ones&#10;&#10;\end{itemize}&#10;&#10;\end{document}" title="IguanaTex Bitmap Display"/>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1047754" y="3551262"/>
            <a:ext cx="7058215" cy="1359645"/>
          </a:xfrm>
          <a:prstGeom prst="rect">
            <a:avLst/>
          </a:prstGeom>
        </p:spPr>
      </p:pic>
      <p:sp>
        <p:nvSpPr>
          <p:cNvPr id="10" name="Номер слайда 9"/>
          <p:cNvSpPr>
            <a:spLocks noGrp="1"/>
          </p:cNvSpPr>
          <p:nvPr>
            <p:ph type="sldNum" sz="quarter" idx="12"/>
          </p:nvPr>
        </p:nvSpPr>
        <p:spPr/>
        <p:txBody>
          <a:bodyPr/>
          <a:lstStyle/>
          <a:p>
            <a:fld id="{9FF9AEB8-8D6C-478E-A1D9-263F5190F72A}" type="slidenum">
              <a:rPr lang="ru-RU" smtClean="0"/>
              <a:t>16</a:t>
            </a:fld>
            <a:endParaRPr lang="ru-RU"/>
          </a:p>
        </p:txBody>
      </p:sp>
      <p:sp>
        <p:nvSpPr>
          <p:cNvPr id="15" name="TextBox 14"/>
          <p:cNvSpPr txBox="1"/>
          <p:nvPr/>
        </p:nvSpPr>
        <p:spPr>
          <a:xfrm>
            <a:off x="3027599" y="326438"/>
            <a:ext cx="3094343" cy="461665"/>
          </a:xfrm>
          <a:prstGeom prst="rect">
            <a:avLst/>
          </a:prstGeom>
          <a:noFill/>
          <a:ln w="28575">
            <a:solidFill>
              <a:schemeClr val="accent1"/>
            </a:solidFill>
          </a:ln>
        </p:spPr>
        <p:txBody>
          <a:bodyPr wrap="square" rtlCol="0">
            <a:spAutoFit/>
          </a:bodyPr>
          <a:lstStyle/>
          <a:p>
            <a:pPr algn="ctr"/>
            <a:r>
              <a:rPr lang="en-US" sz="2400" dirty="0" smtClean="0"/>
              <a:t>Summary: blocks 1-2</a:t>
            </a:r>
            <a:endParaRPr lang="ru-RU" sz="2400" dirty="0"/>
          </a:p>
        </p:txBody>
      </p:sp>
      <p:sp>
        <p:nvSpPr>
          <p:cNvPr id="18" name="Прямоугольник 17"/>
          <p:cNvSpPr/>
          <p:nvPr/>
        </p:nvSpPr>
        <p:spPr>
          <a:xfrm>
            <a:off x="947530" y="3111688"/>
            <a:ext cx="7255565" cy="1909892"/>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TextBox 11"/>
          <p:cNvSpPr txBox="1"/>
          <p:nvPr/>
        </p:nvSpPr>
        <p:spPr>
          <a:xfrm>
            <a:off x="3092450" y="1383522"/>
            <a:ext cx="2965450" cy="369332"/>
          </a:xfrm>
          <a:prstGeom prst="rect">
            <a:avLst/>
          </a:prstGeom>
          <a:noFill/>
        </p:spPr>
        <p:txBody>
          <a:bodyPr wrap="square" rtlCol="0">
            <a:spAutoFit/>
          </a:bodyPr>
          <a:lstStyle/>
          <a:p>
            <a:pPr algn="ctr"/>
            <a:r>
              <a:rPr lang="en-US" u="sng" dirty="0" smtClean="0"/>
              <a:t>Neutron star model:</a:t>
            </a:r>
            <a:endParaRPr lang="ru-RU" u="sng" dirty="0"/>
          </a:p>
        </p:txBody>
      </p:sp>
      <p:pic>
        <p:nvPicPr>
          <p:cNvPr id="16" name="Рисунок 15"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begin{itemize}&#10;&#10;\item&#10;Rotation affects the NS gravity in the linear order in $\Omega$ through the framedragging effect {\color{red}$\omega(r)$}. This effect, as we shall see, {\color{red} drastically affects the $r$-mode properties in GR}.&#10;&#10;\end{itemize}&#10;&#10;\end{document}" title="IguanaTex Bitmap Display"/>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1047752" y="1776423"/>
            <a:ext cx="7057810" cy="719574"/>
          </a:xfrm>
          <a:prstGeom prst="rect">
            <a:avLst/>
          </a:prstGeom>
        </p:spPr>
      </p:pic>
    </p:spTree>
    <p:extLst>
      <p:ext uri="{BB962C8B-B14F-4D97-AF65-F5344CB8AC3E}">
        <p14:creationId xmlns:p14="http://schemas.microsoft.com/office/powerpoint/2010/main" val="3508171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857982" y="2390166"/>
            <a:ext cx="5431277" cy="646331"/>
          </a:xfrm>
          <a:prstGeom prst="rect">
            <a:avLst/>
          </a:prstGeom>
          <a:ln w="28575">
            <a:solidFill>
              <a:schemeClr val="accent1"/>
            </a:solidFill>
          </a:ln>
        </p:spPr>
        <p:txBody>
          <a:bodyPr wrap="square">
            <a:spAutoFit/>
          </a:bodyPr>
          <a:lstStyle/>
          <a:p>
            <a:pPr algn="ctr"/>
            <a:r>
              <a:rPr lang="en-US" dirty="0" smtClean="0"/>
              <a:t>ENHANCED DISSIPATION DUE TO DIFFUSION</a:t>
            </a:r>
            <a:br>
              <a:rPr lang="en-US" dirty="0" smtClean="0"/>
            </a:br>
            <a:r>
              <a:rPr lang="en-US" dirty="0" smtClean="0"/>
              <a:t>IN CASE OF STRONG PROTON SUPERCONDUCTIVITY</a:t>
            </a:r>
            <a:endParaRPr lang="ru-RU" dirty="0"/>
          </a:p>
        </p:txBody>
      </p:sp>
      <p:sp>
        <p:nvSpPr>
          <p:cNvPr id="3" name="Номер слайда 2"/>
          <p:cNvSpPr>
            <a:spLocks noGrp="1"/>
          </p:cNvSpPr>
          <p:nvPr>
            <p:ph type="sldNum" sz="quarter" idx="12"/>
          </p:nvPr>
        </p:nvSpPr>
        <p:spPr/>
        <p:txBody>
          <a:bodyPr/>
          <a:lstStyle/>
          <a:p>
            <a:fld id="{9FF9AEB8-8D6C-478E-A1D9-263F5190F72A}" type="slidenum">
              <a:rPr lang="ru-RU" smtClean="0"/>
              <a:t>17</a:t>
            </a:fld>
            <a:endParaRPr lang="ru-RU"/>
          </a:p>
        </p:txBody>
      </p:sp>
    </p:spTree>
    <p:extLst>
      <p:ext uri="{BB962C8B-B14F-4D97-AF65-F5344CB8AC3E}">
        <p14:creationId xmlns:p14="http://schemas.microsoft.com/office/powerpoint/2010/main" val="951207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90461" y="317381"/>
            <a:ext cx="4169922" cy="461665"/>
          </a:xfrm>
          <a:prstGeom prst="rect">
            <a:avLst/>
          </a:prstGeom>
          <a:noFill/>
          <a:ln w="28575">
            <a:solidFill>
              <a:schemeClr val="accent1"/>
            </a:solidFill>
          </a:ln>
        </p:spPr>
        <p:txBody>
          <a:bodyPr wrap="square" rtlCol="0">
            <a:spAutoFit/>
          </a:bodyPr>
          <a:lstStyle/>
          <a:p>
            <a:pPr algn="ctr"/>
            <a:r>
              <a:rPr lang="en-US" sz="2400" dirty="0" smtClean="0"/>
              <a:t>Dynamics of </a:t>
            </a:r>
            <a:r>
              <a:rPr lang="en-US" sz="2400" dirty="0" err="1" smtClean="0"/>
              <a:t>multifluid</a:t>
            </a:r>
            <a:r>
              <a:rPr lang="en-US" sz="2400" dirty="0" smtClean="0"/>
              <a:t> system</a:t>
            </a:r>
            <a:endParaRPr lang="ru-RU" sz="2400" dirty="0"/>
          </a:p>
        </p:txBody>
      </p:sp>
      <p:pic>
        <p:nvPicPr>
          <p:cNvPr id="4" name="Рисунок 3"/>
          <p:cNvPicPr>
            <a:picLocks noChangeAspect="1"/>
          </p:cNvPicPr>
          <p:nvPr/>
        </p:nvPicPr>
        <p:blipFill>
          <a:blip r:embed="rId4"/>
          <a:stretch>
            <a:fillRect/>
          </a:stretch>
        </p:blipFill>
        <p:spPr>
          <a:xfrm>
            <a:off x="3482503" y="2300775"/>
            <a:ext cx="5505980" cy="3452249"/>
          </a:xfrm>
          <a:prstGeom prst="rect">
            <a:avLst/>
          </a:prstGeom>
        </p:spPr>
      </p:pic>
      <p:pic>
        <p:nvPicPr>
          <p:cNvPr id="6" name="Рисунок 5"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begin{gather*}&#10;{\bs v}_k\approx {\bs v}_{m}\approx {\bs v} \\&#10;|v_k-v_m|\ll v&#10;\end{gather*}&#10;&#10;\end{document}" title="IguanaTex Bitmap Display"/>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7316073" y="3590039"/>
            <a:ext cx="1496314" cy="573228"/>
          </a:xfrm>
          <a:prstGeom prst="rect">
            <a:avLst/>
          </a:prstGeom>
        </p:spPr>
      </p:pic>
      <p:sp>
        <p:nvSpPr>
          <p:cNvPr id="7" name="TextBox 6"/>
          <p:cNvSpPr txBox="1"/>
          <p:nvPr/>
        </p:nvSpPr>
        <p:spPr>
          <a:xfrm>
            <a:off x="7198469" y="2655604"/>
            <a:ext cx="1731523" cy="646331"/>
          </a:xfrm>
          <a:prstGeom prst="rect">
            <a:avLst/>
          </a:prstGeom>
          <a:solidFill>
            <a:schemeClr val="bg1"/>
          </a:solidFill>
        </p:spPr>
        <p:txBody>
          <a:bodyPr wrap="square" rtlCol="0">
            <a:spAutoFit/>
          </a:bodyPr>
          <a:lstStyle/>
          <a:p>
            <a:pPr algn="ctr"/>
            <a:r>
              <a:rPr lang="en-US" dirty="0" smtClean="0"/>
              <a:t>Hydrodynamic</a:t>
            </a:r>
          </a:p>
          <a:p>
            <a:pPr algn="ctr"/>
            <a:r>
              <a:rPr lang="en-US" dirty="0" smtClean="0"/>
              <a:t>regime</a:t>
            </a:r>
            <a:endParaRPr lang="ru-RU" dirty="0"/>
          </a:p>
        </p:txBody>
      </p:sp>
      <p:sp>
        <p:nvSpPr>
          <p:cNvPr id="8" name="TextBox 7"/>
          <p:cNvSpPr txBox="1"/>
          <p:nvPr/>
        </p:nvSpPr>
        <p:spPr>
          <a:xfrm>
            <a:off x="4915533" y="2665031"/>
            <a:ext cx="2051035" cy="369332"/>
          </a:xfrm>
          <a:prstGeom prst="rect">
            <a:avLst/>
          </a:prstGeom>
          <a:solidFill>
            <a:schemeClr val="bg1"/>
          </a:solidFill>
        </p:spPr>
        <p:txBody>
          <a:bodyPr wrap="square" rtlCol="0">
            <a:spAutoFit/>
          </a:bodyPr>
          <a:lstStyle/>
          <a:p>
            <a:pPr algn="ctr"/>
            <a:r>
              <a:rPr lang="en-US" dirty="0" smtClean="0"/>
              <a:t>Kinetic regime</a:t>
            </a:r>
            <a:endParaRPr lang="ru-RU" dirty="0"/>
          </a:p>
        </p:txBody>
      </p:sp>
      <p:sp>
        <p:nvSpPr>
          <p:cNvPr id="10" name="TextBox 9"/>
          <p:cNvSpPr txBox="1"/>
          <p:nvPr/>
        </p:nvSpPr>
        <p:spPr>
          <a:xfrm>
            <a:off x="5674471" y="5438830"/>
            <a:ext cx="1605067" cy="369332"/>
          </a:xfrm>
          <a:prstGeom prst="rect">
            <a:avLst/>
          </a:prstGeom>
          <a:solidFill>
            <a:schemeClr val="bg1"/>
          </a:solidFill>
        </p:spPr>
        <p:txBody>
          <a:bodyPr wrap="square" rtlCol="0">
            <a:spAutoFit/>
          </a:bodyPr>
          <a:lstStyle/>
          <a:p>
            <a:pPr algn="ctr"/>
            <a:r>
              <a:rPr lang="en-US" dirty="0" smtClean="0"/>
              <a:t>Friction forces</a:t>
            </a:r>
            <a:endParaRPr lang="ru-RU" dirty="0"/>
          </a:p>
        </p:txBody>
      </p:sp>
      <p:sp>
        <p:nvSpPr>
          <p:cNvPr id="11" name="TextBox 10"/>
          <p:cNvSpPr txBox="1"/>
          <p:nvPr/>
        </p:nvSpPr>
        <p:spPr>
          <a:xfrm>
            <a:off x="3501956" y="2361494"/>
            <a:ext cx="642026" cy="369332"/>
          </a:xfrm>
          <a:prstGeom prst="rect">
            <a:avLst/>
          </a:prstGeom>
          <a:solidFill>
            <a:schemeClr val="bg1"/>
          </a:solidFill>
        </p:spPr>
        <p:txBody>
          <a:bodyPr wrap="square" rtlCol="0">
            <a:spAutoFit/>
          </a:bodyPr>
          <a:lstStyle/>
          <a:p>
            <a:pPr algn="ctr"/>
            <a:r>
              <a:rPr lang="en-US" dirty="0" smtClean="0"/>
              <a:t>Heat</a:t>
            </a:r>
          </a:p>
        </p:txBody>
      </p:sp>
      <p:sp>
        <p:nvSpPr>
          <p:cNvPr id="12" name="TextBox 11"/>
          <p:cNvSpPr txBox="1"/>
          <p:nvPr/>
        </p:nvSpPr>
        <p:spPr>
          <a:xfrm>
            <a:off x="0" y="4466024"/>
            <a:ext cx="3534380" cy="369332"/>
          </a:xfrm>
          <a:prstGeom prst="rect">
            <a:avLst/>
          </a:prstGeom>
          <a:noFill/>
        </p:spPr>
        <p:txBody>
          <a:bodyPr wrap="square" rtlCol="0">
            <a:spAutoFit/>
          </a:bodyPr>
          <a:lstStyle/>
          <a:p>
            <a:pPr algn="ctr"/>
            <a:r>
              <a:rPr lang="en-US" u="sng" dirty="0" smtClean="0"/>
              <a:t>Kinetic regime:</a:t>
            </a:r>
          </a:p>
        </p:txBody>
      </p:sp>
      <p:sp>
        <p:nvSpPr>
          <p:cNvPr id="13" name="TextBox 12"/>
          <p:cNvSpPr txBox="1"/>
          <p:nvPr/>
        </p:nvSpPr>
        <p:spPr>
          <a:xfrm>
            <a:off x="-1" y="4803505"/>
            <a:ext cx="3534381" cy="923330"/>
          </a:xfrm>
          <a:prstGeom prst="rect">
            <a:avLst/>
          </a:prstGeom>
          <a:noFill/>
        </p:spPr>
        <p:txBody>
          <a:bodyPr wrap="square" rtlCol="0">
            <a:spAutoFit/>
          </a:bodyPr>
          <a:lstStyle/>
          <a:p>
            <a:pPr marL="285750" indent="-285750">
              <a:buFont typeface="Arial" panose="020B0604020202020204" pitchFamily="34" charset="0"/>
              <a:buChar char="•"/>
            </a:pPr>
            <a:r>
              <a:rPr lang="en-US" dirty="0" smtClean="0"/>
              <a:t>Low or moderate friction</a:t>
            </a:r>
          </a:p>
          <a:p>
            <a:pPr marL="285750" indent="-285750">
              <a:buFont typeface="Arial" panose="020B0604020202020204" pitchFamily="34" charset="0"/>
              <a:buChar char="•"/>
            </a:pPr>
            <a:r>
              <a:rPr lang="en-US" dirty="0" smtClean="0"/>
              <a:t>Particle species may move with significantly different velocities</a:t>
            </a:r>
          </a:p>
        </p:txBody>
      </p:sp>
      <p:sp>
        <p:nvSpPr>
          <p:cNvPr id="14" name="TextBox 13"/>
          <p:cNvSpPr txBox="1"/>
          <p:nvPr/>
        </p:nvSpPr>
        <p:spPr>
          <a:xfrm>
            <a:off x="0" y="2088625"/>
            <a:ext cx="3534379" cy="369332"/>
          </a:xfrm>
          <a:prstGeom prst="rect">
            <a:avLst/>
          </a:prstGeom>
          <a:noFill/>
        </p:spPr>
        <p:txBody>
          <a:bodyPr wrap="square" rtlCol="0">
            <a:spAutoFit/>
          </a:bodyPr>
          <a:lstStyle/>
          <a:p>
            <a:pPr algn="ctr"/>
            <a:r>
              <a:rPr lang="en-US" u="sng" dirty="0" smtClean="0"/>
              <a:t>Hydrodynamic regime:</a:t>
            </a:r>
          </a:p>
        </p:txBody>
      </p:sp>
      <p:sp>
        <p:nvSpPr>
          <p:cNvPr id="15" name="TextBox 14"/>
          <p:cNvSpPr txBox="1"/>
          <p:nvPr/>
        </p:nvSpPr>
        <p:spPr>
          <a:xfrm>
            <a:off x="1" y="2414676"/>
            <a:ext cx="3534380" cy="1754326"/>
          </a:xfrm>
          <a:prstGeom prst="rect">
            <a:avLst/>
          </a:prstGeom>
          <a:noFill/>
        </p:spPr>
        <p:txBody>
          <a:bodyPr wrap="square" rtlCol="0">
            <a:spAutoFit/>
          </a:bodyPr>
          <a:lstStyle/>
          <a:p>
            <a:pPr marL="285750" indent="-285750">
              <a:buFont typeface="Arial" panose="020B0604020202020204" pitchFamily="34" charset="0"/>
              <a:buChar char="•"/>
            </a:pPr>
            <a:r>
              <a:rPr lang="en-US" dirty="0" smtClean="0"/>
              <a:t>Strong friction</a:t>
            </a:r>
          </a:p>
          <a:p>
            <a:pPr marL="285750" indent="-285750">
              <a:buFont typeface="Arial" panose="020B0604020202020204" pitchFamily="34" charset="0"/>
              <a:buChar char="•"/>
            </a:pPr>
            <a:r>
              <a:rPr lang="en-US" dirty="0" smtClean="0"/>
              <a:t>Particle species move almost with the same hydrodynamic velocity</a:t>
            </a:r>
          </a:p>
          <a:p>
            <a:pPr marL="285750" indent="-285750">
              <a:buFont typeface="Arial" panose="020B0604020202020204" pitchFamily="34" charset="0"/>
              <a:buChar char="•"/>
            </a:pPr>
            <a:r>
              <a:rPr lang="en-US" dirty="0" smtClean="0">
                <a:solidFill>
                  <a:srgbClr val="FF0000"/>
                </a:solidFill>
              </a:rPr>
              <a:t>The weaker the friction, the stronger the heat generation</a:t>
            </a:r>
            <a:endParaRPr lang="ru-RU" dirty="0">
              <a:solidFill>
                <a:srgbClr val="FF0000"/>
              </a:solidFill>
            </a:endParaRPr>
          </a:p>
        </p:txBody>
      </p:sp>
      <p:cxnSp>
        <p:nvCxnSpPr>
          <p:cNvPr id="17" name="Прямая соединительная линия 16"/>
          <p:cNvCxnSpPr/>
          <p:nvPr/>
        </p:nvCxnSpPr>
        <p:spPr>
          <a:xfrm>
            <a:off x="3508441" y="2141436"/>
            <a:ext cx="0" cy="35687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8" name="Номер слайда 57"/>
          <p:cNvSpPr>
            <a:spLocks noGrp="1"/>
          </p:cNvSpPr>
          <p:nvPr>
            <p:ph type="sldNum" sz="quarter" idx="12"/>
          </p:nvPr>
        </p:nvSpPr>
        <p:spPr/>
        <p:txBody>
          <a:bodyPr/>
          <a:lstStyle/>
          <a:p>
            <a:fld id="{9FF9AEB8-8D6C-478E-A1D9-263F5190F72A}" type="slidenum">
              <a:rPr lang="ru-RU" smtClean="0"/>
              <a:t>18</a:t>
            </a:fld>
            <a:endParaRPr lang="ru-RU"/>
          </a:p>
        </p:txBody>
      </p:sp>
      <p:sp>
        <p:nvSpPr>
          <p:cNvPr id="59" name="TextBox 58"/>
          <p:cNvSpPr txBox="1"/>
          <p:nvPr/>
        </p:nvSpPr>
        <p:spPr>
          <a:xfrm>
            <a:off x="1854738" y="1195825"/>
            <a:ext cx="5437505" cy="646331"/>
          </a:xfrm>
          <a:prstGeom prst="rect">
            <a:avLst/>
          </a:prstGeom>
          <a:noFill/>
          <a:ln w="28575">
            <a:solidFill>
              <a:srgbClr val="00B050"/>
            </a:solidFill>
          </a:ln>
        </p:spPr>
        <p:txBody>
          <a:bodyPr wrap="square" rtlCol="0">
            <a:spAutoFit/>
          </a:bodyPr>
          <a:lstStyle/>
          <a:p>
            <a:pPr algn="ctr"/>
            <a:r>
              <a:rPr lang="en-US" dirty="0" smtClean="0"/>
              <a:t>There are friction forces between different particle species in a fluid, which leads to the heat generation.</a:t>
            </a:r>
            <a:endParaRPr lang="ru-RU" dirty="0"/>
          </a:p>
        </p:txBody>
      </p:sp>
    </p:spTree>
    <p:extLst>
      <p:ext uri="{BB962C8B-B14F-4D97-AF65-F5344CB8AC3E}">
        <p14:creationId xmlns:p14="http://schemas.microsoft.com/office/powerpoint/2010/main" val="35277880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73548" y="323866"/>
            <a:ext cx="4403386" cy="461665"/>
          </a:xfrm>
          <a:prstGeom prst="rect">
            <a:avLst/>
          </a:prstGeom>
          <a:noFill/>
          <a:ln w="28575">
            <a:solidFill>
              <a:schemeClr val="accent1"/>
            </a:solidFill>
          </a:ln>
        </p:spPr>
        <p:txBody>
          <a:bodyPr wrap="square" rtlCol="0">
            <a:spAutoFit/>
          </a:bodyPr>
          <a:lstStyle/>
          <a:p>
            <a:pPr algn="ctr"/>
            <a:r>
              <a:rPr lang="en-US" sz="2400" dirty="0" smtClean="0"/>
              <a:t>Effect of </a:t>
            </a:r>
            <a:r>
              <a:rPr lang="en-US" sz="2400" dirty="0"/>
              <a:t>d</a:t>
            </a:r>
            <a:r>
              <a:rPr lang="en-US" sz="2400" dirty="0" smtClean="0"/>
              <a:t>iffusion in </a:t>
            </a:r>
            <a:r>
              <a:rPr lang="en-US" sz="2400" dirty="0" err="1" smtClean="0"/>
              <a:t>npe</a:t>
            </a:r>
            <a:r>
              <a:rPr lang="en-US" sz="2400" dirty="0" smtClean="0"/>
              <a:t>-matter</a:t>
            </a:r>
            <a:endParaRPr lang="ru-RU" sz="2400" dirty="0"/>
          </a:p>
        </p:txBody>
      </p:sp>
      <p:sp>
        <p:nvSpPr>
          <p:cNvPr id="3" name="TextBox 2"/>
          <p:cNvSpPr txBox="1"/>
          <p:nvPr/>
        </p:nvSpPr>
        <p:spPr>
          <a:xfrm>
            <a:off x="0" y="2325864"/>
            <a:ext cx="3876461" cy="369332"/>
          </a:xfrm>
          <a:prstGeom prst="rect">
            <a:avLst/>
          </a:prstGeom>
          <a:noFill/>
        </p:spPr>
        <p:txBody>
          <a:bodyPr wrap="square" rtlCol="0">
            <a:spAutoFit/>
          </a:bodyPr>
          <a:lstStyle/>
          <a:p>
            <a:pPr algn="ctr"/>
            <a:r>
              <a:rPr lang="en-US" u="sng" dirty="0" smtClean="0"/>
              <a:t>Normal protons:</a:t>
            </a:r>
            <a:endParaRPr lang="ru-RU" u="sng" dirty="0"/>
          </a:p>
        </p:txBody>
      </p:sp>
      <p:pic>
        <p:nvPicPr>
          <p:cNvPr id="38" name="Рисунок 37"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begin{gather*}&#10;\dot{E}_\mathcal{D}&#10;=-\int\frac{1}{{\color{red}J_{np}}}\biggl[\frac{n_{n0}n_{e0}}{n_{b0}}{\bs\nabla}\delta\mu^\infty\biggr]^2 \text{d}V \\&#10;\delta\mu=\delta\mu_n-\delta\mu_p-\delta\mu_e \ \text{-- chemical imbalance} \\&#10;n_{b0}=n_{p0}+n_{n0} \ \text{-- baryon number density}&#10;\end{gather*}&#10;&#10;\end{document}" title="IguanaTex Bitmap Display"/>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a:off x="48895" y="2850045"/>
            <a:ext cx="3778665" cy="1126648"/>
          </a:xfrm>
          <a:prstGeom prst="rect">
            <a:avLst/>
          </a:prstGeom>
        </p:spPr>
      </p:pic>
      <p:pic>
        <p:nvPicPr>
          <p:cNvPr id="32" name="Рисунок 31"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begin{gather*}&#10;\dot{E}_\mathcal{D}&#10;=-\int\frac{1}{{\color{red}J_{ne}}}\biggl[\frac{n_{n0}n_{e0}}{n_{b0}}{\bs\nabla}\delta\mu^\infty\biggr]^2 \text{d}V&#10;\end{gather*}&#10;&#10;\end{document}" title="IguanaTex Bitmap Display"/>
          <p:cNvPicPr>
            <a:picLocks noChangeAspect="1"/>
          </p:cNvPicPr>
          <p:nvPr>
            <p:custDataLst>
              <p:tags r:id="rId2"/>
            </p:custDataLst>
          </p:nvPr>
        </p:nvPicPr>
        <p:blipFill>
          <a:blip r:embed="rId10" cstate="print">
            <a:extLst>
              <a:ext uri="{28A0092B-C50C-407E-A947-70E740481C1C}">
                <a14:useLocalDpi xmlns:a14="http://schemas.microsoft.com/office/drawing/2010/main" val="0"/>
              </a:ext>
            </a:extLst>
          </a:blip>
          <a:stretch>
            <a:fillRect/>
          </a:stretch>
        </p:blipFill>
        <p:spPr>
          <a:xfrm>
            <a:off x="408307" y="4936092"/>
            <a:ext cx="3064630" cy="518699"/>
          </a:xfrm>
          <a:prstGeom prst="rect">
            <a:avLst/>
          </a:prstGeom>
        </p:spPr>
      </p:pic>
      <p:pic>
        <p:nvPicPr>
          <p:cNvPr id="6" name="Рисунок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29845" y="929542"/>
            <a:ext cx="5207670" cy="4534891"/>
          </a:xfrm>
          <a:prstGeom prst="rect">
            <a:avLst/>
          </a:prstGeom>
        </p:spPr>
      </p:pic>
      <p:sp>
        <p:nvSpPr>
          <p:cNvPr id="7" name="TextBox 6"/>
          <p:cNvSpPr txBox="1"/>
          <p:nvPr/>
        </p:nvSpPr>
        <p:spPr>
          <a:xfrm>
            <a:off x="0" y="4116627"/>
            <a:ext cx="3876461" cy="369332"/>
          </a:xfrm>
          <a:prstGeom prst="rect">
            <a:avLst/>
          </a:prstGeom>
          <a:noFill/>
        </p:spPr>
        <p:txBody>
          <a:bodyPr wrap="square" rtlCol="0">
            <a:spAutoFit/>
          </a:bodyPr>
          <a:lstStyle/>
          <a:p>
            <a:pPr algn="ctr"/>
            <a:r>
              <a:rPr lang="en-US" u="sng" dirty="0" smtClean="0"/>
              <a:t>Superconducting protons:</a:t>
            </a:r>
            <a:endParaRPr lang="ru-RU" u="sng" dirty="0"/>
          </a:p>
        </p:txBody>
      </p:sp>
      <p:pic>
        <p:nvPicPr>
          <p:cNvPr id="33" name="Рисунок 32"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dissipation due to $J_{np}$)&#10;&#10;\end{document}" title="IguanaTex Bitmap Display"/>
          <p:cNvPicPr>
            <a:picLocks noChangeAspect="1"/>
          </p:cNvPicPr>
          <p:nvPr>
            <p:custDataLst>
              <p:tags r:id="rId3"/>
            </p:custDataLst>
          </p:nvPr>
        </p:nvPicPr>
        <p:blipFill>
          <a:blip r:embed="rId12" cstate="print">
            <a:extLst>
              <a:ext uri="{28A0092B-C50C-407E-A947-70E740481C1C}">
                <a14:useLocalDpi xmlns:a14="http://schemas.microsoft.com/office/drawing/2010/main" val="0"/>
              </a:ext>
            </a:extLst>
          </a:blip>
          <a:stretch>
            <a:fillRect/>
          </a:stretch>
        </p:blipFill>
        <p:spPr>
          <a:xfrm>
            <a:off x="892175" y="2634209"/>
            <a:ext cx="2092109" cy="219176"/>
          </a:xfrm>
          <a:prstGeom prst="rect">
            <a:avLst/>
          </a:prstGeom>
        </p:spPr>
      </p:pic>
      <p:pic>
        <p:nvPicPr>
          <p:cNvPr id="34" name="Рисунок 33"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centering&#10;\noindent&#10;($J_{np}$ and $J_{ep}$ are suppressed; \\&#10;dissipation due to $J_{ne}$)&#10;&#10;\end{document}" title="IguanaTex Bitmap Display"/>
          <p:cNvPicPr>
            <a:picLocks noChangeAspect="1"/>
          </p:cNvPicPr>
          <p:nvPr>
            <p:custDataLst>
              <p:tags r:id="rId4"/>
            </p:custDataLst>
          </p:nvPr>
        </p:nvPicPr>
        <p:blipFill>
          <a:blip r:embed="rId13" cstate="print">
            <a:extLst>
              <a:ext uri="{28A0092B-C50C-407E-A947-70E740481C1C}">
                <a14:useLocalDpi xmlns:a14="http://schemas.microsoft.com/office/drawing/2010/main" val="0"/>
              </a:ext>
            </a:extLst>
          </a:blip>
          <a:stretch>
            <a:fillRect/>
          </a:stretch>
        </p:blipFill>
        <p:spPr>
          <a:xfrm>
            <a:off x="724469" y="4452487"/>
            <a:ext cx="2427519" cy="441214"/>
          </a:xfrm>
          <a:prstGeom prst="rect">
            <a:avLst/>
          </a:prstGeom>
        </p:spPr>
      </p:pic>
      <p:pic>
        <p:nvPicPr>
          <p:cNvPr id="35" name="Рисунок 34"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begin{gather*}&#10;{\color{red}\frac{J_{np}}{J_{ne}}\sim 10^5 !}&#10;\end{gather*}&#10;&#10;\end{document}" title="IguanaTex Bitmap Display"/>
          <p:cNvPicPr>
            <a:picLocks noChangeAspect="1"/>
          </p:cNvPicPr>
          <p:nvPr>
            <p:custDataLst>
              <p:tags r:id="rId5"/>
            </p:custDataLst>
          </p:nvPr>
        </p:nvPicPr>
        <p:blipFill>
          <a:blip r:embed="rId14" cstate="print">
            <a:extLst>
              <a:ext uri="{28A0092B-C50C-407E-A947-70E740481C1C}">
                <a14:useLocalDpi xmlns:a14="http://schemas.microsoft.com/office/drawing/2010/main" val="0"/>
              </a:ext>
            </a:extLst>
          </a:blip>
          <a:stretch>
            <a:fillRect/>
          </a:stretch>
        </p:blipFill>
        <p:spPr>
          <a:xfrm>
            <a:off x="1469333" y="5717827"/>
            <a:ext cx="1025509" cy="492634"/>
          </a:xfrm>
          <a:prstGeom prst="rect">
            <a:avLst/>
          </a:prstGeom>
        </p:spPr>
      </p:pic>
      <p:sp>
        <p:nvSpPr>
          <p:cNvPr id="16" name="TextBox 15"/>
          <p:cNvSpPr txBox="1"/>
          <p:nvPr/>
        </p:nvSpPr>
        <p:spPr>
          <a:xfrm>
            <a:off x="2885872" y="5639152"/>
            <a:ext cx="4915847" cy="646331"/>
          </a:xfrm>
          <a:prstGeom prst="rect">
            <a:avLst/>
          </a:prstGeom>
          <a:noFill/>
        </p:spPr>
        <p:txBody>
          <a:bodyPr wrap="square" rtlCol="0">
            <a:spAutoFit/>
          </a:bodyPr>
          <a:lstStyle/>
          <a:p>
            <a:pPr algn="ctr"/>
            <a:r>
              <a:rPr lang="en-US" dirty="0" smtClean="0"/>
              <a:t>Dissipation due to diffusion should be significantly stronger in superconducting matter</a:t>
            </a:r>
            <a:endParaRPr lang="ru-RU" dirty="0"/>
          </a:p>
        </p:txBody>
      </p:sp>
      <p:sp>
        <p:nvSpPr>
          <p:cNvPr id="21" name="Стрелка вниз 20"/>
          <p:cNvSpPr/>
          <p:nvPr/>
        </p:nvSpPr>
        <p:spPr>
          <a:xfrm rot="16200000">
            <a:off x="2637736" y="5798196"/>
            <a:ext cx="210029" cy="304500"/>
          </a:xfrm>
          <a:prstGeom prst="downArrow">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рямоугольник 21"/>
          <p:cNvSpPr/>
          <p:nvPr/>
        </p:nvSpPr>
        <p:spPr>
          <a:xfrm>
            <a:off x="1348904" y="5639152"/>
            <a:ext cx="6452814" cy="646332"/>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Номер слайда 24"/>
          <p:cNvSpPr>
            <a:spLocks noGrp="1"/>
          </p:cNvSpPr>
          <p:nvPr>
            <p:ph type="sldNum" sz="quarter" idx="12"/>
          </p:nvPr>
        </p:nvSpPr>
        <p:spPr/>
        <p:txBody>
          <a:bodyPr/>
          <a:lstStyle/>
          <a:p>
            <a:fld id="{9FF9AEB8-8D6C-478E-A1D9-263F5190F72A}" type="slidenum">
              <a:rPr lang="ru-RU" smtClean="0"/>
              <a:t>19</a:t>
            </a:fld>
            <a:endParaRPr lang="ru-RU"/>
          </a:p>
        </p:txBody>
      </p:sp>
      <p:pic>
        <p:nvPicPr>
          <p:cNvPr id="36" name="Рисунок 35" descr="\documentclass{article}&#10;\usepackage{amsmath,amssymb,xcolor}&#10;\pagestyle{empty}&#10;\begin{document}&#10;&#10;\[&#10;\pmb{F}_{km}= J_{km} (\pmb{v}_{k}-\pmb{v}_m)&#10;\]&#10;&#10;&#10;\end{document}" title="IguanaTex Bitmap Display"/>
          <p:cNvPicPr>
            <a:picLocks noChangeAspect="1"/>
          </p:cNvPicPr>
          <p:nvPr>
            <p:custDataLst>
              <p:tags r:id="rId6"/>
            </p:custDataLst>
          </p:nvPr>
        </p:nvPicPr>
        <p:blipFill>
          <a:blip r:embed="rId15" cstate="print">
            <a:extLst>
              <a:ext uri="{28A0092B-C50C-407E-A947-70E740481C1C}">
                <a14:useLocalDpi xmlns:a14="http://schemas.microsoft.com/office/drawing/2010/main" val="0"/>
              </a:ext>
            </a:extLst>
          </a:blip>
          <a:stretch>
            <a:fillRect/>
          </a:stretch>
        </p:blipFill>
        <p:spPr>
          <a:xfrm>
            <a:off x="832307" y="1402931"/>
            <a:ext cx="2211848" cy="240060"/>
          </a:xfrm>
          <a:prstGeom prst="rect">
            <a:avLst/>
          </a:prstGeom>
        </p:spPr>
      </p:pic>
      <p:sp>
        <p:nvSpPr>
          <p:cNvPr id="28" name="TextBox 27"/>
          <p:cNvSpPr txBox="1"/>
          <p:nvPr/>
        </p:nvSpPr>
        <p:spPr>
          <a:xfrm>
            <a:off x="1" y="1745597"/>
            <a:ext cx="3876460" cy="523220"/>
          </a:xfrm>
          <a:prstGeom prst="rect">
            <a:avLst/>
          </a:prstGeom>
          <a:noFill/>
        </p:spPr>
        <p:txBody>
          <a:bodyPr wrap="square" rtlCol="0">
            <a:spAutoFit/>
          </a:bodyPr>
          <a:lstStyle/>
          <a:p>
            <a:pPr algn="ctr"/>
            <a:r>
              <a:rPr lang="en-US" sz="1400" dirty="0"/>
              <a:t>m</a:t>
            </a:r>
            <a:r>
              <a:rPr lang="en-US" sz="1400" dirty="0" smtClean="0"/>
              <a:t>omentum transfer rates</a:t>
            </a:r>
          </a:p>
          <a:p>
            <a:pPr algn="ctr"/>
            <a:r>
              <a:rPr lang="en-US" sz="1400" dirty="0" smtClean="0"/>
              <a:t>(known from the kinetic theory)</a:t>
            </a:r>
            <a:endParaRPr lang="ru-RU" sz="1400" dirty="0"/>
          </a:p>
        </p:txBody>
      </p:sp>
      <p:sp>
        <p:nvSpPr>
          <p:cNvPr id="29" name="TextBox 28"/>
          <p:cNvSpPr txBox="1"/>
          <p:nvPr/>
        </p:nvSpPr>
        <p:spPr>
          <a:xfrm>
            <a:off x="1" y="825996"/>
            <a:ext cx="3876460" cy="584775"/>
          </a:xfrm>
          <a:prstGeom prst="rect">
            <a:avLst/>
          </a:prstGeom>
          <a:noFill/>
        </p:spPr>
        <p:txBody>
          <a:bodyPr wrap="square" rtlCol="0">
            <a:spAutoFit/>
          </a:bodyPr>
          <a:lstStyle/>
          <a:p>
            <a:pPr algn="ctr"/>
            <a:r>
              <a:rPr lang="en-US" u="sng" dirty="0" smtClean="0"/>
              <a:t>Friction forces:</a:t>
            </a:r>
          </a:p>
          <a:p>
            <a:pPr algn="ctr"/>
            <a:r>
              <a:rPr lang="en-US" sz="1400" dirty="0"/>
              <a:t>[</a:t>
            </a:r>
            <a:r>
              <a:rPr lang="en-US" sz="1400" dirty="0" smtClean="0"/>
              <a:t>Yakovlev &amp; </a:t>
            </a:r>
            <a:r>
              <a:rPr lang="en-US" sz="1400" dirty="0" err="1" smtClean="0"/>
              <a:t>Shalybkov</a:t>
            </a:r>
            <a:r>
              <a:rPr lang="en-US" sz="1400" dirty="0" smtClean="0"/>
              <a:t> 1991]</a:t>
            </a:r>
            <a:endParaRPr lang="ru-RU" sz="1400" dirty="0"/>
          </a:p>
        </p:txBody>
      </p:sp>
      <p:cxnSp>
        <p:nvCxnSpPr>
          <p:cNvPr id="30" name="Прямая со стрелкой 29">
            <a:extLst>
              <a:ext uri="{FF2B5EF4-FFF2-40B4-BE49-F238E27FC236}">
                <a16:creationId xmlns:a16="http://schemas.microsoft.com/office/drawing/2014/main" id="{E77E472C-76BC-4ADE-A153-D33DF411C40E}"/>
              </a:ext>
            </a:extLst>
          </p:cNvPr>
          <p:cNvCxnSpPr>
            <a:cxnSpLocks/>
          </p:cNvCxnSpPr>
          <p:nvPr/>
        </p:nvCxnSpPr>
        <p:spPr>
          <a:xfrm flipV="1">
            <a:off x="1755834" y="1616535"/>
            <a:ext cx="0" cy="2251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Прямая соединительная линия 39"/>
          <p:cNvCxnSpPr/>
          <p:nvPr/>
        </p:nvCxnSpPr>
        <p:spPr>
          <a:xfrm>
            <a:off x="0" y="2335435"/>
            <a:ext cx="387646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5" name="Прямая соединительная линия 44"/>
          <p:cNvCxnSpPr/>
          <p:nvPr/>
        </p:nvCxnSpPr>
        <p:spPr>
          <a:xfrm>
            <a:off x="0" y="4118838"/>
            <a:ext cx="387646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47"/>
          <p:cNvCxnSpPr/>
          <p:nvPr/>
        </p:nvCxnSpPr>
        <p:spPr>
          <a:xfrm flipV="1">
            <a:off x="0" y="5525306"/>
            <a:ext cx="3876461" cy="79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3" name="Прямая соединительная линия 52"/>
          <p:cNvCxnSpPr/>
          <p:nvPr/>
        </p:nvCxnSpPr>
        <p:spPr>
          <a:xfrm>
            <a:off x="3869976" y="844983"/>
            <a:ext cx="0" cy="468032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9" name="Прямая соединительная линия 58"/>
          <p:cNvCxnSpPr/>
          <p:nvPr/>
        </p:nvCxnSpPr>
        <p:spPr>
          <a:xfrm>
            <a:off x="0" y="850343"/>
            <a:ext cx="3876461"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60175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91256" y="319285"/>
            <a:ext cx="2761488" cy="461665"/>
          </a:xfrm>
          <a:prstGeom prst="rect">
            <a:avLst/>
          </a:prstGeom>
          <a:noFill/>
          <a:ln w="28575">
            <a:solidFill>
              <a:schemeClr val="accent1"/>
            </a:solidFill>
          </a:ln>
        </p:spPr>
        <p:txBody>
          <a:bodyPr wrap="square" rtlCol="0">
            <a:spAutoFit/>
          </a:bodyPr>
          <a:lstStyle/>
          <a:p>
            <a:pPr algn="ctr"/>
            <a:r>
              <a:rPr lang="en-US" sz="2400" dirty="0" smtClean="0"/>
              <a:t>What is an r-mode?</a:t>
            </a:r>
            <a:endParaRPr lang="ru-RU" sz="2400" dirty="0"/>
          </a:p>
        </p:txBody>
      </p:sp>
      <p:sp>
        <p:nvSpPr>
          <p:cNvPr id="8" name="TextBox 7"/>
          <p:cNvSpPr txBox="1"/>
          <p:nvPr/>
        </p:nvSpPr>
        <p:spPr>
          <a:xfrm>
            <a:off x="0" y="3051627"/>
            <a:ext cx="3785616" cy="369332"/>
          </a:xfrm>
          <a:prstGeom prst="rect">
            <a:avLst/>
          </a:prstGeom>
          <a:noFill/>
        </p:spPr>
        <p:txBody>
          <a:bodyPr wrap="square" rtlCol="0">
            <a:spAutoFit/>
          </a:bodyPr>
          <a:lstStyle/>
          <a:p>
            <a:pPr algn="ctr"/>
            <a:r>
              <a:rPr lang="en-US" u="sng" dirty="0" smtClean="0"/>
              <a:t>R-modes</a:t>
            </a:r>
            <a:r>
              <a:rPr lang="ru-RU" u="sng" dirty="0" smtClean="0"/>
              <a:t>:</a:t>
            </a:r>
            <a:endParaRPr lang="ru-RU" u="sng" dirty="0"/>
          </a:p>
        </p:txBody>
      </p:sp>
      <p:sp>
        <p:nvSpPr>
          <p:cNvPr id="9" name="TextBox 8"/>
          <p:cNvSpPr txBox="1"/>
          <p:nvPr/>
        </p:nvSpPr>
        <p:spPr>
          <a:xfrm>
            <a:off x="-9143" y="3366492"/>
            <a:ext cx="3794759" cy="646331"/>
          </a:xfrm>
          <a:prstGeom prst="rect">
            <a:avLst/>
          </a:prstGeom>
          <a:noFill/>
        </p:spPr>
        <p:txBody>
          <a:bodyPr wrap="square" rtlCol="0">
            <a:spAutoFit/>
          </a:bodyPr>
          <a:lstStyle/>
          <a:p>
            <a:pPr marL="342900" indent="-342900">
              <a:buFont typeface="+mj-lt"/>
              <a:buAutoNum type="arabicPeriod"/>
            </a:pPr>
            <a:r>
              <a:rPr lang="en-US" dirty="0" smtClean="0"/>
              <a:t>Restored by the Coriolis force</a:t>
            </a:r>
          </a:p>
          <a:p>
            <a:pPr marL="342900" indent="-342900">
              <a:buFont typeface="+mj-lt"/>
              <a:buAutoNum type="arabicPeriod"/>
            </a:pPr>
            <a:r>
              <a:rPr lang="en-US" dirty="0" smtClean="0"/>
              <a:t>Quasi-toroidal</a:t>
            </a:r>
            <a:r>
              <a:rPr lang="ru-RU" dirty="0" smtClean="0"/>
              <a:t> </a:t>
            </a:r>
            <a:r>
              <a:rPr lang="en-US" dirty="0" smtClean="0"/>
              <a:t>motions</a:t>
            </a:r>
          </a:p>
        </p:txBody>
      </p:sp>
      <p:pic>
        <p:nvPicPr>
          <p:cNvPr id="19" name="Рисунок 18"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begin{gather*}&#10;{\bs \xi}({\bs r},t)={\bs r}(t)-{\bs r}_0(t)&#10;\end{gather*}&#10;&#10;\end{document}" title="IguanaTex Bitmap Display"/>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898017" y="2667097"/>
            <a:ext cx="1980438" cy="224224"/>
          </a:xfrm>
          <a:prstGeom prst="rect">
            <a:avLst/>
          </a:prstGeom>
        </p:spPr>
      </p:pic>
      <p:sp>
        <p:nvSpPr>
          <p:cNvPr id="13" name="TextBox 12"/>
          <p:cNvSpPr txBox="1"/>
          <p:nvPr/>
        </p:nvSpPr>
        <p:spPr>
          <a:xfrm>
            <a:off x="0" y="1104294"/>
            <a:ext cx="3785616" cy="369332"/>
          </a:xfrm>
          <a:prstGeom prst="rect">
            <a:avLst/>
          </a:prstGeom>
          <a:noFill/>
        </p:spPr>
        <p:txBody>
          <a:bodyPr wrap="square" rtlCol="0">
            <a:spAutoFit/>
          </a:bodyPr>
          <a:lstStyle/>
          <a:p>
            <a:pPr algn="ctr"/>
            <a:r>
              <a:rPr lang="en-US" u="sng" dirty="0" smtClean="0"/>
              <a:t>Fluid element trajectories:</a:t>
            </a:r>
            <a:endParaRPr lang="ru-RU" u="sng" dirty="0"/>
          </a:p>
        </p:txBody>
      </p:sp>
      <p:pic>
        <p:nvPicPr>
          <p:cNvPr id="11" name="Рисунок 10"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noindent ${\bs r}_0(t)$ -- unperturbed NS \\&#10;${\bs r}(t)$ -- perturbed NS&#10;&#10;&#10;\end{document}" title="IguanaTex Bitmap Display"/>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744264" y="1461156"/>
            <a:ext cx="2287944" cy="490053"/>
          </a:xfrm>
          <a:prstGeom prst="rect">
            <a:avLst/>
          </a:prstGeom>
        </p:spPr>
      </p:pic>
      <p:sp>
        <p:nvSpPr>
          <p:cNvPr id="18" name="TextBox 17"/>
          <p:cNvSpPr txBox="1"/>
          <p:nvPr/>
        </p:nvSpPr>
        <p:spPr>
          <a:xfrm>
            <a:off x="-9144" y="2281070"/>
            <a:ext cx="3794760" cy="369332"/>
          </a:xfrm>
          <a:prstGeom prst="rect">
            <a:avLst/>
          </a:prstGeom>
          <a:noFill/>
        </p:spPr>
        <p:txBody>
          <a:bodyPr wrap="square" rtlCol="0">
            <a:spAutoFit/>
          </a:bodyPr>
          <a:lstStyle/>
          <a:p>
            <a:pPr algn="ctr"/>
            <a:r>
              <a:rPr lang="en-US" u="sng" dirty="0" err="1" smtClean="0"/>
              <a:t>Lagrangian</a:t>
            </a:r>
            <a:r>
              <a:rPr lang="en-US" u="sng" dirty="0" smtClean="0"/>
              <a:t> displacement</a:t>
            </a:r>
            <a:r>
              <a:rPr lang="en-US" u="sng" dirty="0"/>
              <a:t>:</a:t>
            </a:r>
            <a:endParaRPr lang="ru-RU" u="sng" dirty="0"/>
          </a:p>
        </p:txBody>
      </p:sp>
      <p:pic>
        <p:nvPicPr>
          <p:cNvPr id="28" name="Рисунок 2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22390" y="798212"/>
            <a:ext cx="5321610" cy="5531470"/>
          </a:xfrm>
          <a:prstGeom prst="rect">
            <a:avLst/>
          </a:prstGeom>
        </p:spPr>
      </p:pic>
      <p:pic>
        <p:nvPicPr>
          <p:cNvPr id="17" name="Рисунок 16" descr="\documentclass{article}&#10;&#10;\usepackage{amsmath}&#10;\usepackage{amssymb}&#10;&#10;\usepackage[T1,T2A]{fontenc}&#10;\usepackage[utf8]{inputenc}&#10;\usepackage[russian]{babel}&#10;\pagestyle{empty}&#10;&#10;\newcommand{\bs}{\boldsymbol}&#10;\newcommand{\p}{\partial}&#10;\newcommand{\divv}{\text{div}}&#10;\newcommand{\const}{\text{const}}&#10;\usepackage[dvipsnames]{xcolor}&#10;&#10;&#10;\begin{document}&#10;&#10;\begin{gather*}&#10;{\bs \xi}\approx\frac{1}{\sin\theta}\frac{\p \tilde{T}}{\p \varphi}\bs{e}_\theta-\frac{\p \tilde{T}}{\p\theta}\bs{e}_\varphi \\&#10;\tilde{T}={\color{red}T_l(r)}P_l^m(\cos\theta)e^{im\varphi+i\sigma t}&#10;\end{gather*}&#10;&#10;\end{document}" title="IguanaTex Bitmap Display"/>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574918" y="4156913"/>
            <a:ext cx="2608998" cy="887316"/>
          </a:xfrm>
          <a:prstGeom prst="rect">
            <a:avLst/>
          </a:prstGeom>
        </p:spPr>
      </p:pic>
      <p:sp>
        <p:nvSpPr>
          <p:cNvPr id="33" name="Прямоугольник 32"/>
          <p:cNvSpPr/>
          <p:nvPr/>
        </p:nvSpPr>
        <p:spPr>
          <a:xfrm>
            <a:off x="400518" y="4112385"/>
            <a:ext cx="2957798" cy="976373"/>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34" name="Прямая соединительная линия 33"/>
          <p:cNvCxnSpPr/>
          <p:nvPr/>
        </p:nvCxnSpPr>
        <p:spPr>
          <a:xfrm>
            <a:off x="3785616" y="877824"/>
            <a:ext cx="0" cy="534924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Номер слайда 15"/>
          <p:cNvSpPr>
            <a:spLocks noGrp="1"/>
          </p:cNvSpPr>
          <p:nvPr>
            <p:ph type="sldNum" sz="quarter" idx="12"/>
          </p:nvPr>
        </p:nvSpPr>
        <p:spPr/>
        <p:txBody>
          <a:bodyPr/>
          <a:lstStyle/>
          <a:p>
            <a:fld id="{9FF9AEB8-8D6C-478E-A1D9-263F5190F72A}" type="slidenum">
              <a:rPr lang="ru-RU" smtClean="0"/>
              <a:t>2</a:t>
            </a:fld>
            <a:endParaRPr lang="ru-RU"/>
          </a:p>
        </p:txBody>
      </p:sp>
      <p:pic>
        <p:nvPicPr>
          <p:cNvPr id="25" name="Рисунок 24"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noindent&#10;$\Omega$ -- angular velocity \&#10;$\sigma$ -- oscillation frequency \\ &#10;$m$ -- azimuthal quantum number \\&#10;$P_l^m$ -- associated Legendre polynomials \\&#10;$T_l$ -- toroidal function&#10;&#10;\end{document}" title="IguanaTex Bitmap Display"/>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tretch>
            <a:fillRect/>
          </a:stretch>
        </p:blipFill>
        <p:spPr>
          <a:xfrm>
            <a:off x="153890" y="5258786"/>
            <a:ext cx="3594953" cy="797886"/>
          </a:xfrm>
          <a:prstGeom prst="rect">
            <a:avLst/>
          </a:prstGeom>
        </p:spPr>
      </p:pic>
    </p:spTree>
    <p:extLst>
      <p:ext uri="{BB962C8B-B14F-4D97-AF65-F5344CB8AC3E}">
        <p14:creationId xmlns:p14="http://schemas.microsoft.com/office/powerpoint/2010/main" val="13580549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3"/>
          <a:stretch>
            <a:fillRect/>
          </a:stretch>
        </p:blipFill>
        <p:spPr>
          <a:xfrm>
            <a:off x="4711700" y="2362281"/>
            <a:ext cx="4063608" cy="3914377"/>
          </a:xfrm>
          <a:prstGeom prst="rect">
            <a:avLst/>
          </a:prstGeom>
        </p:spPr>
      </p:pic>
      <p:sp>
        <p:nvSpPr>
          <p:cNvPr id="4" name="TextBox 3"/>
          <p:cNvSpPr txBox="1"/>
          <p:nvPr/>
        </p:nvSpPr>
        <p:spPr>
          <a:xfrm>
            <a:off x="2691320" y="317159"/>
            <a:ext cx="3769535" cy="461665"/>
          </a:xfrm>
          <a:prstGeom prst="rect">
            <a:avLst/>
          </a:prstGeom>
          <a:noFill/>
          <a:ln w="28575">
            <a:solidFill>
              <a:schemeClr val="accent1"/>
            </a:solidFill>
          </a:ln>
        </p:spPr>
        <p:txBody>
          <a:bodyPr wrap="square" rtlCol="0">
            <a:spAutoFit/>
          </a:bodyPr>
          <a:lstStyle/>
          <a:p>
            <a:pPr algn="ctr"/>
            <a:r>
              <a:rPr lang="en-US" sz="2400" dirty="0" smtClean="0"/>
              <a:t>Diffusion vs shear viscosity</a:t>
            </a:r>
            <a:endParaRPr lang="ru-RU" sz="2400" dirty="0"/>
          </a:p>
        </p:txBody>
      </p:sp>
      <p:sp>
        <p:nvSpPr>
          <p:cNvPr id="5" name="TextBox 4"/>
          <p:cNvSpPr txBox="1"/>
          <p:nvPr/>
        </p:nvSpPr>
        <p:spPr>
          <a:xfrm>
            <a:off x="1864261" y="1990972"/>
            <a:ext cx="1516380" cy="369332"/>
          </a:xfrm>
          <a:prstGeom prst="rect">
            <a:avLst/>
          </a:prstGeom>
          <a:noFill/>
        </p:spPr>
        <p:txBody>
          <a:bodyPr wrap="square" rtlCol="0">
            <a:spAutoFit/>
          </a:bodyPr>
          <a:lstStyle/>
          <a:p>
            <a:pPr algn="ctr"/>
            <a:r>
              <a:rPr lang="en-US" u="sng" dirty="0" smtClean="0"/>
              <a:t>Sound waves</a:t>
            </a:r>
            <a:endParaRPr lang="ru-RU" u="sng" dirty="0"/>
          </a:p>
        </p:txBody>
      </p:sp>
      <p:sp>
        <p:nvSpPr>
          <p:cNvPr id="6" name="TextBox 5"/>
          <p:cNvSpPr txBox="1"/>
          <p:nvPr/>
        </p:nvSpPr>
        <p:spPr>
          <a:xfrm>
            <a:off x="6238605" y="1990972"/>
            <a:ext cx="1737360" cy="369332"/>
          </a:xfrm>
          <a:prstGeom prst="rect">
            <a:avLst/>
          </a:prstGeom>
          <a:noFill/>
        </p:spPr>
        <p:txBody>
          <a:bodyPr wrap="square" rtlCol="0">
            <a:spAutoFit/>
          </a:bodyPr>
          <a:lstStyle/>
          <a:p>
            <a:pPr algn="ctr"/>
            <a:r>
              <a:rPr lang="en-US" u="sng" dirty="0" smtClean="0"/>
              <a:t>f-, p-, g-modes</a:t>
            </a:r>
            <a:endParaRPr lang="ru-RU" u="sng" dirty="0"/>
          </a:p>
        </p:txBody>
      </p:sp>
      <p:pic>
        <p:nvPicPr>
          <p:cNvPr id="8" name="Рисунок 7"/>
          <p:cNvPicPr>
            <a:picLocks noChangeAspect="1"/>
          </p:cNvPicPr>
          <p:nvPr/>
        </p:nvPicPr>
        <p:blipFill>
          <a:blip r:embed="rId4"/>
          <a:stretch>
            <a:fillRect/>
          </a:stretch>
        </p:blipFill>
        <p:spPr>
          <a:xfrm>
            <a:off x="260350" y="2360304"/>
            <a:ext cx="4022492" cy="3916354"/>
          </a:xfrm>
          <a:prstGeom prst="rect">
            <a:avLst/>
          </a:prstGeom>
        </p:spPr>
      </p:pic>
      <p:sp>
        <p:nvSpPr>
          <p:cNvPr id="7" name="TextBox 6"/>
          <p:cNvSpPr txBox="1"/>
          <p:nvPr/>
        </p:nvSpPr>
        <p:spPr>
          <a:xfrm>
            <a:off x="1472753" y="1328466"/>
            <a:ext cx="6203950" cy="646331"/>
          </a:xfrm>
          <a:prstGeom prst="rect">
            <a:avLst/>
          </a:prstGeom>
          <a:noFill/>
          <a:ln w="28575">
            <a:solidFill>
              <a:srgbClr val="00B050"/>
            </a:solidFill>
          </a:ln>
        </p:spPr>
        <p:txBody>
          <a:bodyPr wrap="square" rtlCol="0">
            <a:spAutoFit/>
          </a:bodyPr>
          <a:lstStyle/>
          <a:p>
            <a:pPr algn="ctr"/>
            <a:r>
              <a:rPr lang="en-US" dirty="0" smtClean="0"/>
              <a:t>For sound waves, p-, and g-modes in superconducting matter</a:t>
            </a:r>
          </a:p>
          <a:p>
            <a:pPr algn="ctr"/>
            <a:r>
              <a:rPr lang="en-US" dirty="0" smtClean="0"/>
              <a:t> </a:t>
            </a:r>
            <a:r>
              <a:rPr lang="en-US" b="1" dirty="0" smtClean="0"/>
              <a:t>diffusion becomes the leading dissipative mechanism</a:t>
            </a:r>
            <a:endParaRPr lang="ru-RU" b="1" dirty="0"/>
          </a:p>
        </p:txBody>
      </p:sp>
      <p:sp>
        <p:nvSpPr>
          <p:cNvPr id="2" name="TextBox 1"/>
          <p:cNvSpPr txBox="1"/>
          <p:nvPr/>
        </p:nvSpPr>
        <p:spPr>
          <a:xfrm>
            <a:off x="2115320" y="4945723"/>
            <a:ext cx="2089150" cy="307777"/>
          </a:xfrm>
          <a:prstGeom prst="rect">
            <a:avLst/>
          </a:prstGeom>
          <a:noFill/>
        </p:spPr>
        <p:txBody>
          <a:bodyPr wrap="square" rtlCol="0">
            <a:spAutoFit/>
          </a:bodyPr>
          <a:lstStyle/>
          <a:p>
            <a:pPr algn="ctr"/>
            <a:r>
              <a:rPr lang="en-US" sz="1400" dirty="0"/>
              <a:t>s</a:t>
            </a:r>
            <a:r>
              <a:rPr lang="en-US" sz="1400" dirty="0" smtClean="0"/>
              <a:t>uperconducting protons</a:t>
            </a:r>
            <a:endParaRPr lang="ru-RU" sz="1400" dirty="0"/>
          </a:p>
        </p:txBody>
      </p:sp>
      <p:sp>
        <p:nvSpPr>
          <p:cNvPr id="10" name="TextBox 9"/>
          <p:cNvSpPr txBox="1"/>
          <p:nvPr/>
        </p:nvSpPr>
        <p:spPr>
          <a:xfrm>
            <a:off x="1320801" y="3710390"/>
            <a:ext cx="1429820" cy="307777"/>
          </a:xfrm>
          <a:prstGeom prst="rect">
            <a:avLst/>
          </a:prstGeom>
          <a:noFill/>
        </p:spPr>
        <p:txBody>
          <a:bodyPr wrap="square" rtlCol="0">
            <a:spAutoFit/>
          </a:bodyPr>
          <a:lstStyle/>
          <a:p>
            <a:pPr algn="ctr"/>
            <a:r>
              <a:rPr lang="en-US" sz="1400" dirty="0" smtClean="0"/>
              <a:t>normal protons</a:t>
            </a:r>
            <a:endParaRPr lang="ru-RU" sz="1400" dirty="0"/>
          </a:p>
        </p:txBody>
      </p:sp>
      <p:sp>
        <p:nvSpPr>
          <p:cNvPr id="3" name="Прямоугольник 2"/>
          <p:cNvSpPr/>
          <p:nvPr/>
        </p:nvSpPr>
        <p:spPr>
          <a:xfrm>
            <a:off x="2288495" y="751506"/>
            <a:ext cx="4572000" cy="584775"/>
          </a:xfrm>
          <a:prstGeom prst="rect">
            <a:avLst/>
          </a:prstGeom>
        </p:spPr>
        <p:txBody>
          <a:bodyPr>
            <a:spAutoFit/>
          </a:bodyPr>
          <a:lstStyle/>
          <a:p>
            <a:pPr algn="ctr"/>
            <a:r>
              <a:rPr lang="en-US" u="sng" dirty="0" err="1" smtClean="0"/>
              <a:t>Kraav</a:t>
            </a:r>
            <a:r>
              <a:rPr lang="en-US" u="sng" dirty="0" smtClean="0"/>
              <a:t> </a:t>
            </a:r>
            <a:r>
              <a:rPr lang="en-US" u="sng" dirty="0"/>
              <a:t>K., </a:t>
            </a:r>
            <a:r>
              <a:rPr lang="en-US" u="sng" dirty="0" err="1"/>
              <a:t>Gusakov</a:t>
            </a:r>
            <a:r>
              <a:rPr lang="en-US" u="sng" dirty="0"/>
              <a:t> M., Kantor </a:t>
            </a:r>
            <a:r>
              <a:rPr lang="en-US" u="sng" dirty="0" smtClean="0"/>
              <a:t>E.:</a:t>
            </a:r>
          </a:p>
          <a:p>
            <a:pPr algn="ctr"/>
            <a:r>
              <a:rPr lang="en-US" sz="1400" dirty="0" smtClean="0"/>
              <a:t>[MNRAS </a:t>
            </a:r>
            <a:r>
              <a:rPr lang="en-US" sz="1400" dirty="0"/>
              <a:t>Letters, 506(1) (2021)]</a:t>
            </a:r>
            <a:endParaRPr lang="ru-RU" sz="1400" dirty="0"/>
          </a:p>
        </p:txBody>
      </p:sp>
      <p:sp>
        <p:nvSpPr>
          <p:cNvPr id="12" name="Номер слайда 11"/>
          <p:cNvSpPr>
            <a:spLocks noGrp="1"/>
          </p:cNvSpPr>
          <p:nvPr>
            <p:ph type="sldNum" sz="quarter" idx="12"/>
          </p:nvPr>
        </p:nvSpPr>
        <p:spPr/>
        <p:txBody>
          <a:bodyPr/>
          <a:lstStyle/>
          <a:p>
            <a:fld id="{9FF9AEB8-8D6C-478E-A1D9-263F5190F72A}" type="slidenum">
              <a:rPr lang="ru-RU" smtClean="0"/>
              <a:t>20</a:t>
            </a:fld>
            <a:endParaRPr lang="ru-RU"/>
          </a:p>
        </p:txBody>
      </p:sp>
    </p:spTree>
    <p:extLst>
      <p:ext uri="{BB962C8B-B14F-4D97-AF65-F5344CB8AC3E}">
        <p14:creationId xmlns:p14="http://schemas.microsoft.com/office/powerpoint/2010/main" val="29432459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83909" y="319953"/>
            <a:ext cx="3181220" cy="461665"/>
          </a:xfrm>
          <a:prstGeom prst="rect">
            <a:avLst/>
          </a:prstGeom>
          <a:noFill/>
          <a:ln w="28575">
            <a:solidFill>
              <a:schemeClr val="accent1"/>
            </a:solidFill>
          </a:ln>
        </p:spPr>
        <p:txBody>
          <a:bodyPr wrap="square" rtlCol="0">
            <a:spAutoFit/>
          </a:bodyPr>
          <a:lstStyle/>
          <a:p>
            <a:pPr algn="ctr"/>
            <a:r>
              <a:rPr lang="en-US" sz="2400" dirty="0" smtClean="0"/>
              <a:t>Summary</a:t>
            </a:r>
            <a:r>
              <a:rPr lang="ru-RU" sz="2400" dirty="0" smtClean="0"/>
              <a:t>: </a:t>
            </a:r>
            <a:r>
              <a:rPr lang="en-US" sz="2400" dirty="0" smtClean="0"/>
              <a:t>blocks 1-3</a:t>
            </a:r>
            <a:endParaRPr lang="ru-RU" sz="2400" dirty="0"/>
          </a:p>
        </p:txBody>
      </p:sp>
      <p:sp>
        <p:nvSpPr>
          <p:cNvPr id="7" name="TextBox 6"/>
          <p:cNvSpPr txBox="1"/>
          <p:nvPr/>
        </p:nvSpPr>
        <p:spPr>
          <a:xfrm>
            <a:off x="1246297" y="4317272"/>
            <a:ext cx="6654800" cy="369332"/>
          </a:xfrm>
          <a:prstGeom prst="rect">
            <a:avLst/>
          </a:prstGeom>
          <a:noFill/>
        </p:spPr>
        <p:txBody>
          <a:bodyPr wrap="square" rtlCol="0">
            <a:spAutoFit/>
          </a:bodyPr>
          <a:lstStyle/>
          <a:p>
            <a:pPr algn="ctr"/>
            <a:r>
              <a:rPr lang="en-US" u="sng" dirty="0" smtClean="0"/>
              <a:t>The role of diffusion in superconducting matter:</a:t>
            </a:r>
            <a:endParaRPr lang="ru-RU" u="sng" dirty="0"/>
          </a:p>
        </p:txBody>
      </p:sp>
      <p:pic>
        <p:nvPicPr>
          <p:cNvPr id="3" name="Рисунок 2"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begin{itemize}&#10;&#10;\item&#10;Diffusion in superconducting matter is several orders stronger than in normal matter&#10;&#10;\item&#10;For sound waves, $p$- and $g$-modes at not too high temperatures diffusion becomes the dominant dissipative mechanism, leaving shear viscosity several orders behind&#10;&#10;\end{itemize}&#10;&#10;\end{document}" title="IguanaTex Bitmap Display"/>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1046777" y="4710972"/>
            <a:ext cx="7052867" cy="1327831"/>
          </a:xfrm>
          <a:prstGeom prst="rect">
            <a:avLst/>
          </a:prstGeom>
        </p:spPr>
      </p:pic>
      <p:sp>
        <p:nvSpPr>
          <p:cNvPr id="4" name="Номер слайда 3"/>
          <p:cNvSpPr>
            <a:spLocks noGrp="1"/>
          </p:cNvSpPr>
          <p:nvPr>
            <p:ph type="sldNum" sz="quarter" idx="12"/>
          </p:nvPr>
        </p:nvSpPr>
        <p:spPr/>
        <p:txBody>
          <a:bodyPr/>
          <a:lstStyle/>
          <a:p>
            <a:fld id="{9FF9AEB8-8D6C-478E-A1D9-263F5190F72A}" type="slidenum">
              <a:rPr lang="ru-RU" smtClean="0"/>
              <a:t>21</a:t>
            </a:fld>
            <a:endParaRPr lang="ru-RU"/>
          </a:p>
        </p:txBody>
      </p:sp>
      <p:sp>
        <p:nvSpPr>
          <p:cNvPr id="11" name="Прямоугольник 10"/>
          <p:cNvSpPr/>
          <p:nvPr/>
        </p:nvSpPr>
        <p:spPr>
          <a:xfrm>
            <a:off x="947530" y="4323757"/>
            <a:ext cx="7255565" cy="1817384"/>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9" name="Рисунок 8"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begin{itemize}&#10;&#10;\item&#10;Rotation affects the NS gravity in the linear order in $\Omega$ through the framedragging effect {\color{red}$\omega(r)$}. This effect, as we shall see, {\color{red} drastically affects the $r$-mode properties in GR}.&#10;&#10;\end{itemize}&#10;&#10;\end{document}" title="IguanaTex Bitmap Display"/>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1047752" y="1361895"/>
            <a:ext cx="7057810" cy="719574"/>
          </a:xfrm>
          <a:prstGeom prst="rect">
            <a:avLst/>
          </a:prstGeom>
        </p:spPr>
      </p:pic>
      <p:sp>
        <p:nvSpPr>
          <p:cNvPr id="15" name="TextBox 14"/>
          <p:cNvSpPr txBox="1"/>
          <p:nvPr/>
        </p:nvSpPr>
        <p:spPr>
          <a:xfrm>
            <a:off x="3092450" y="921750"/>
            <a:ext cx="2965450" cy="369332"/>
          </a:xfrm>
          <a:prstGeom prst="rect">
            <a:avLst/>
          </a:prstGeom>
          <a:noFill/>
        </p:spPr>
        <p:txBody>
          <a:bodyPr wrap="square" rtlCol="0">
            <a:spAutoFit/>
          </a:bodyPr>
          <a:lstStyle/>
          <a:p>
            <a:pPr algn="ctr"/>
            <a:r>
              <a:rPr lang="en-US" u="sng" dirty="0" smtClean="0"/>
              <a:t>Neutron star model:</a:t>
            </a:r>
            <a:endParaRPr lang="ru-RU" u="sng" dirty="0"/>
          </a:p>
        </p:txBody>
      </p:sp>
      <p:sp>
        <p:nvSpPr>
          <p:cNvPr id="16" name="TextBox 15"/>
          <p:cNvSpPr txBox="1"/>
          <p:nvPr/>
        </p:nvSpPr>
        <p:spPr>
          <a:xfrm>
            <a:off x="1246297" y="2255266"/>
            <a:ext cx="6654800" cy="369332"/>
          </a:xfrm>
          <a:prstGeom prst="rect">
            <a:avLst/>
          </a:prstGeom>
          <a:noFill/>
        </p:spPr>
        <p:txBody>
          <a:bodyPr wrap="square" rtlCol="0">
            <a:spAutoFit/>
          </a:bodyPr>
          <a:lstStyle/>
          <a:p>
            <a:pPr algn="ctr"/>
            <a:r>
              <a:rPr lang="en-US" u="sng" dirty="0" smtClean="0"/>
              <a:t>Peculiar relativistic r-mode properties in </a:t>
            </a:r>
            <a:r>
              <a:rPr lang="en-US" u="sng" dirty="0" err="1" smtClean="0"/>
              <a:t>nonbarotropic</a:t>
            </a:r>
            <a:r>
              <a:rPr lang="en-US" u="sng" dirty="0" smtClean="0"/>
              <a:t> matter:</a:t>
            </a:r>
            <a:endParaRPr lang="ru-RU" u="sng" dirty="0"/>
          </a:p>
        </p:txBody>
      </p:sp>
      <p:pic>
        <p:nvPicPr>
          <p:cNvPr id="17" name="Рисунок 16"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begin{itemize}&#10;&#10;\item&#10;Relativistic $r$-modes are described by nonanalytic functions of $\Omega$:&#10;\vspace{-0.3cm}&#10;&#10;\[&#10;\frac{d}{dr}T_m \sim \frac{1}{{\color{red}\Omega}} T_m&#10;\]&#10;&#10;\vspace{-0.2cm}&#10;&#10;\item&#10;The effect of nonbarotropicity on relativistic $r$-modes is significantly stronger than on Newtonian ones&#10;&#10;\end{itemize}&#10;&#10;\end{document}" title="IguanaTex Bitmap Display"/>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a:off x="1047754" y="2667342"/>
            <a:ext cx="7058215" cy="1359645"/>
          </a:xfrm>
          <a:prstGeom prst="rect">
            <a:avLst/>
          </a:prstGeom>
        </p:spPr>
      </p:pic>
    </p:spTree>
    <p:extLst>
      <p:ext uri="{BB962C8B-B14F-4D97-AF65-F5344CB8AC3E}">
        <p14:creationId xmlns:p14="http://schemas.microsoft.com/office/powerpoint/2010/main" val="33428685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996119" y="2253981"/>
            <a:ext cx="3158247" cy="923330"/>
          </a:xfrm>
          <a:prstGeom prst="rect">
            <a:avLst/>
          </a:prstGeom>
          <a:ln w="28575">
            <a:solidFill>
              <a:schemeClr val="accent1"/>
            </a:solidFill>
          </a:ln>
        </p:spPr>
        <p:txBody>
          <a:bodyPr wrap="square">
            <a:spAutoFit/>
          </a:bodyPr>
          <a:lstStyle/>
          <a:p>
            <a:pPr algn="ctr"/>
            <a:r>
              <a:rPr lang="en-US" dirty="0" smtClean="0"/>
              <a:t>RELATIVISTIC R-MODE</a:t>
            </a:r>
          </a:p>
          <a:p>
            <a:pPr algn="ctr"/>
            <a:r>
              <a:rPr lang="en-US" dirty="0" smtClean="0"/>
              <a:t>EVOLUTIONARY TIMESCALES</a:t>
            </a:r>
            <a:br>
              <a:rPr lang="en-US" dirty="0" smtClean="0"/>
            </a:br>
            <a:r>
              <a:rPr lang="en-US" dirty="0" smtClean="0"/>
              <a:t>AND INSTABILITY WINDOWS</a:t>
            </a:r>
            <a:endParaRPr lang="en-US" dirty="0"/>
          </a:p>
        </p:txBody>
      </p:sp>
      <p:sp>
        <p:nvSpPr>
          <p:cNvPr id="3" name="Номер слайда 2"/>
          <p:cNvSpPr>
            <a:spLocks noGrp="1"/>
          </p:cNvSpPr>
          <p:nvPr>
            <p:ph type="sldNum" sz="quarter" idx="12"/>
          </p:nvPr>
        </p:nvSpPr>
        <p:spPr/>
        <p:txBody>
          <a:bodyPr/>
          <a:lstStyle/>
          <a:p>
            <a:fld id="{9FF9AEB8-8D6C-478E-A1D9-263F5190F72A}" type="slidenum">
              <a:rPr lang="ru-RU" smtClean="0"/>
              <a:t>22</a:t>
            </a:fld>
            <a:endParaRPr lang="ru-RU"/>
          </a:p>
        </p:txBody>
      </p:sp>
    </p:spTree>
    <p:extLst>
      <p:ext uri="{BB962C8B-B14F-4D97-AF65-F5344CB8AC3E}">
        <p14:creationId xmlns:p14="http://schemas.microsoft.com/office/powerpoint/2010/main" val="634911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9FF9AEB8-8D6C-478E-A1D9-263F5190F72A}" type="slidenum">
              <a:rPr lang="ru-RU" smtClean="0"/>
              <a:t>23</a:t>
            </a:fld>
            <a:endParaRPr lang="ru-RU"/>
          </a:p>
        </p:txBody>
      </p:sp>
      <p:sp>
        <p:nvSpPr>
          <p:cNvPr id="3" name="TextBox 2"/>
          <p:cNvSpPr txBox="1"/>
          <p:nvPr/>
        </p:nvSpPr>
        <p:spPr>
          <a:xfrm>
            <a:off x="1545336" y="131398"/>
            <a:ext cx="6062472" cy="830997"/>
          </a:xfrm>
          <a:prstGeom prst="rect">
            <a:avLst/>
          </a:prstGeom>
          <a:noFill/>
          <a:ln w="28575">
            <a:solidFill>
              <a:schemeClr val="accent1"/>
            </a:solidFill>
          </a:ln>
        </p:spPr>
        <p:txBody>
          <a:bodyPr wrap="square" rtlCol="0">
            <a:spAutoFit/>
          </a:bodyPr>
          <a:lstStyle/>
          <a:p>
            <a:pPr algn="ctr"/>
            <a:r>
              <a:rPr lang="en-US" sz="2400" dirty="0" smtClean="0"/>
              <a:t>Energy change rates, evolutionary timescales</a:t>
            </a:r>
          </a:p>
          <a:p>
            <a:pPr algn="ctr"/>
            <a:r>
              <a:rPr lang="en-US" sz="2400" dirty="0" smtClean="0"/>
              <a:t>and instability windows</a:t>
            </a:r>
            <a:endParaRPr lang="ru-RU" sz="2400" dirty="0"/>
          </a:p>
        </p:txBody>
      </p:sp>
      <p:graphicFrame>
        <p:nvGraphicFramePr>
          <p:cNvPr id="5" name="Таблица 4"/>
          <p:cNvGraphicFramePr>
            <a:graphicFrameLocks noGrp="1"/>
          </p:cNvGraphicFramePr>
          <p:nvPr>
            <p:extLst>
              <p:ext uri="{D42A27DB-BD31-4B8C-83A1-F6EECF244321}">
                <p14:modId xmlns:p14="http://schemas.microsoft.com/office/powerpoint/2010/main" val="667755310"/>
              </p:ext>
            </p:extLst>
          </p:nvPr>
        </p:nvGraphicFramePr>
        <p:xfrm>
          <a:off x="463356" y="1855450"/>
          <a:ext cx="4027255" cy="2123440"/>
        </p:xfrm>
        <a:graphic>
          <a:graphicData uri="http://schemas.openxmlformats.org/drawingml/2006/table">
            <a:tbl>
              <a:tblPr firstRow="1" bandRow="1">
                <a:tableStyleId>{21E4AEA4-8DFA-4A89-87EB-49C32662AFE0}</a:tableStyleId>
              </a:tblPr>
              <a:tblGrid>
                <a:gridCol w="2166029">
                  <a:extLst>
                    <a:ext uri="{9D8B030D-6E8A-4147-A177-3AD203B41FA5}">
                      <a16:colId xmlns:a16="http://schemas.microsoft.com/office/drawing/2014/main" val="4059694227"/>
                    </a:ext>
                  </a:extLst>
                </a:gridCol>
                <a:gridCol w="1861226">
                  <a:extLst>
                    <a:ext uri="{9D8B030D-6E8A-4147-A177-3AD203B41FA5}">
                      <a16:colId xmlns:a16="http://schemas.microsoft.com/office/drawing/2014/main" val="175495872"/>
                    </a:ext>
                  </a:extLst>
                </a:gridCol>
              </a:tblGrid>
              <a:tr h="370840">
                <a:tc>
                  <a:txBody>
                    <a:bodyPr/>
                    <a:lstStyle/>
                    <a:p>
                      <a:pPr algn="ctr"/>
                      <a:r>
                        <a:rPr lang="en-US" dirty="0" smtClean="0"/>
                        <a:t>Evolutionary mechanism</a:t>
                      </a:r>
                      <a:endParaRPr lang="ru-RU" dirty="0"/>
                    </a:p>
                  </a:txBody>
                  <a:tcPr/>
                </a:tc>
                <a:tc>
                  <a:txBody>
                    <a:bodyPr/>
                    <a:lstStyle/>
                    <a:p>
                      <a:pPr algn="ctr"/>
                      <a:r>
                        <a:rPr lang="en-US" dirty="0" smtClean="0"/>
                        <a:t>R-mode</a:t>
                      </a:r>
                      <a:r>
                        <a:rPr lang="en-US" baseline="0" dirty="0" smtClean="0"/>
                        <a:t> </a:t>
                      </a:r>
                      <a:r>
                        <a:rPr lang="en-US" dirty="0" smtClean="0"/>
                        <a:t>energy</a:t>
                      </a:r>
                      <a:endParaRPr lang="en-US" baseline="0" dirty="0" smtClean="0"/>
                    </a:p>
                    <a:p>
                      <a:pPr algn="ctr"/>
                      <a:r>
                        <a:rPr lang="en-US" baseline="0" dirty="0" smtClean="0"/>
                        <a:t>change rate</a:t>
                      </a:r>
                      <a:endParaRPr lang="ru-RU" dirty="0"/>
                    </a:p>
                  </a:txBody>
                  <a:tcPr/>
                </a:tc>
                <a:extLst>
                  <a:ext uri="{0D108BD9-81ED-4DB2-BD59-A6C34878D82A}">
                    <a16:rowId xmlns:a16="http://schemas.microsoft.com/office/drawing/2014/main" val="1003367270"/>
                  </a:ext>
                </a:extLst>
              </a:tr>
              <a:tr h="370840">
                <a:tc>
                  <a:txBody>
                    <a:bodyPr/>
                    <a:lstStyle/>
                    <a:p>
                      <a:pPr algn="ctr"/>
                      <a:r>
                        <a:rPr lang="en-US" dirty="0" smtClean="0"/>
                        <a:t>CFS instability,</a:t>
                      </a:r>
                      <a:r>
                        <a:rPr lang="en-US" baseline="0" dirty="0" smtClean="0"/>
                        <a:t> </a:t>
                      </a:r>
                      <a:r>
                        <a:rPr lang="en-US" dirty="0" smtClean="0"/>
                        <a:t>GW</a:t>
                      </a:r>
                      <a:endParaRPr lang="ru-RU" dirty="0"/>
                    </a:p>
                  </a:txBody>
                  <a:tcPr/>
                </a:tc>
                <a:tc>
                  <a:txBody>
                    <a:bodyPr/>
                    <a:lstStyle/>
                    <a:p>
                      <a:pPr algn="ctr"/>
                      <a:endParaRPr lang="ru-RU" dirty="0"/>
                    </a:p>
                  </a:txBody>
                  <a:tcPr/>
                </a:tc>
                <a:extLst>
                  <a:ext uri="{0D108BD9-81ED-4DB2-BD59-A6C34878D82A}">
                    <a16:rowId xmlns:a16="http://schemas.microsoft.com/office/drawing/2014/main" val="3881928646"/>
                  </a:ext>
                </a:extLst>
              </a:tr>
              <a:tr h="370840">
                <a:tc>
                  <a:txBody>
                    <a:bodyPr/>
                    <a:lstStyle/>
                    <a:p>
                      <a:pPr algn="ctr"/>
                      <a:r>
                        <a:rPr lang="en-US" dirty="0" smtClean="0"/>
                        <a:t>Shear viscosity, </a:t>
                      </a:r>
                      <a:r>
                        <a:rPr lang="el-GR" dirty="0" smtClean="0"/>
                        <a:t>η</a:t>
                      </a:r>
                      <a:endParaRPr lang="en-US" dirty="0" smtClean="0"/>
                    </a:p>
                  </a:txBody>
                  <a:tcPr/>
                </a:tc>
                <a:tc>
                  <a:txBody>
                    <a:bodyPr/>
                    <a:lstStyle/>
                    <a:p>
                      <a:pPr algn="ctr"/>
                      <a:endParaRPr lang="ru-RU" dirty="0"/>
                    </a:p>
                  </a:txBody>
                  <a:tcPr/>
                </a:tc>
                <a:extLst>
                  <a:ext uri="{0D108BD9-81ED-4DB2-BD59-A6C34878D82A}">
                    <a16:rowId xmlns:a16="http://schemas.microsoft.com/office/drawing/2014/main" val="3980912736"/>
                  </a:ext>
                </a:extLst>
              </a:tr>
              <a:tr h="370840">
                <a:tc>
                  <a:txBody>
                    <a:bodyPr/>
                    <a:lstStyle/>
                    <a:p>
                      <a:pPr algn="ctr"/>
                      <a:r>
                        <a:rPr lang="en-US" dirty="0" smtClean="0"/>
                        <a:t>Bulk viscosity, </a:t>
                      </a:r>
                      <a:r>
                        <a:rPr lang="el-GR" dirty="0" smtClean="0"/>
                        <a:t>ζ</a:t>
                      </a:r>
                      <a:endParaRPr lang="en-US" dirty="0" smtClean="0"/>
                    </a:p>
                  </a:txBody>
                  <a:tcPr/>
                </a:tc>
                <a:tc>
                  <a:txBody>
                    <a:bodyPr/>
                    <a:lstStyle/>
                    <a:p>
                      <a:pPr algn="ctr"/>
                      <a:endParaRPr lang="ru-RU" dirty="0"/>
                    </a:p>
                  </a:txBody>
                  <a:tcPr/>
                </a:tc>
                <a:extLst>
                  <a:ext uri="{0D108BD9-81ED-4DB2-BD59-A6C34878D82A}">
                    <a16:rowId xmlns:a16="http://schemas.microsoft.com/office/drawing/2014/main" val="273491523"/>
                  </a:ext>
                </a:extLst>
              </a:tr>
              <a:tr h="370840">
                <a:tc>
                  <a:txBody>
                    <a:bodyPr/>
                    <a:lstStyle/>
                    <a:p>
                      <a:pPr algn="ctr"/>
                      <a:r>
                        <a:rPr lang="en-US" dirty="0" smtClean="0"/>
                        <a:t>Diffusion,</a:t>
                      </a:r>
                      <a:r>
                        <a:rPr lang="en-US" baseline="0" dirty="0" smtClean="0"/>
                        <a:t> </a:t>
                      </a:r>
                      <a:endParaRPr lang="en-US" dirty="0" smtClean="0"/>
                    </a:p>
                  </a:txBody>
                  <a:tcPr/>
                </a:tc>
                <a:tc>
                  <a:txBody>
                    <a:bodyPr/>
                    <a:lstStyle/>
                    <a:p>
                      <a:pPr algn="ctr"/>
                      <a:endParaRPr lang="ru-RU" dirty="0"/>
                    </a:p>
                  </a:txBody>
                  <a:tcPr/>
                </a:tc>
                <a:extLst>
                  <a:ext uri="{0D108BD9-81ED-4DB2-BD59-A6C34878D82A}">
                    <a16:rowId xmlns:a16="http://schemas.microsoft.com/office/drawing/2014/main" val="447255198"/>
                  </a:ext>
                </a:extLst>
              </a:tr>
            </a:tbl>
          </a:graphicData>
        </a:graphic>
      </p:graphicFrame>
      <p:pic>
        <p:nvPicPr>
          <p:cNvPr id="6" name="Рисунок 5"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dot{E}_{\rm GW}(\Omega)&gt;0$&#10;&#10;\end{document}" title="IguanaTex Bitmap Display"/>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a:off x="2963331" y="2557384"/>
            <a:ext cx="1257188" cy="269912"/>
          </a:xfrm>
          <a:prstGeom prst="rect">
            <a:avLst/>
          </a:prstGeom>
        </p:spPr>
      </p:pic>
      <p:pic>
        <p:nvPicPr>
          <p:cNvPr id="7" name="Рисунок 6"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dot{E}_\eta(\Omega,T^\infty)&lt;0$&#10;&#10;\end{document}" title="IguanaTex Bitmap Display"/>
          <p:cNvPicPr>
            <a:picLocks noChangeAspect="1"/>
          </p:cNvPicPr>
          <p:nvPr>
            <p:custDataLst>
              <p:tags r:id="rId2"/>
            </p:custDataLst>
          </p:nvPr>
        </p:nvPicPr>
        <p:blipFill>
          <a:blip r:embed="rId12" cstate="print">
            <a:extLst>
              <a:ext uri="{28A0092B-C50C-407E-A947-70E740481C1C}">
                <a14:useLocalDpi xmlns:a14="http://schemas.microsoft.com/office/drawing/2010/main" val="0"/>
              </a:ext>
            </a:extLst>
          </a:blip>
          <a:stretch>
            <a:fillRect/>
          </a:stretch>
        </p:blipFill>
        <p:spPr>
          <a:xfrm>
            <a:off x="2845703" y="2921464"/>
            <a:ext cx="1492443" cy="283729"/>
          </a:xfrm>
          <a:prstGeom prst="rect">
            <a:avLst/>
          </a:prstGeom>
        </p:spPr>
      </p:pic>
      <p:pic>
        <p:nvPicPr>
          <p:cNvPr id="8" name="Рисунок 7"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dot{E}_\zeta(\Omega,T^\infty)&lt;0$&#10;&#10;\end{document}" title="IguanaTex Bitmap Display"/>
          <p:cNvPicPr>
            <a:picLocks noChangeAspect="1"/>
          </p:cNvPicPr>
          <p:nvPr>
            <p:custDataLst>
              <p:tags r:id="rId3"/>
            </p:custDataLst>
          </p:nvPr>
        </p:nvPicPr>
        <p:blipFill>
          <a:blip r:embed="rId13" cstate="print">
            <a:extLst>
              <a:ext uri="{28A0092B-C50C-407E-A947-70E740481C1C}">
                <a14:useLocalDpi xmlns:a14="http://schemas.microsoft.com/office/drawing/2010/main" val="0"/>
              </a:ext>
            </a:extLst>
          </a:blip>
          <a:stretch>
            <a:fillRect/>
          </a:stretch>
        </p:blipFill>
        <p:spPr>
          <a:xfrm>
            <a:off x="2850177" y="3266766"/>
            <a:ext cx="1487969" cy="284849"/>
          </a:xfrm>
          <a:prstGeom prst="rect">
            <a:avLst/>
          </a:prstGeom>
        </p:spPr>
      </p:pic>
      <p:pic>
        <p:nvPicPr>
          <p:cNvPr id="9" name="Рисунок 8"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mathcal{D}$&#10;&#10;\end{document}" title="IguanaTex Bitmap Display"/>
          <p:cNvPicPr>
            <a:picLocks noChangeAspect="1"/>
          </p:cNvPicPr>
          <p:nvPr>
            <p:custDataLst>
              <p:tags r:id="rId4"/>
            </p:custDataLst>
          </p:nvPr>
        </p:nvPicPr>
        <p:blipFill>
          <a:blip r:embed="rId14" cstate="print">
            <a:extLst>
              <a:ext uri="{28A0092B-C50C-407E-A947-70E740481C1C}">
                <a14:useLocalDpi xmlns:a14="http://schemas.microsoft.com/office/drawing/2010/main" val="0"/>
              </a:ext>
            </a:extLst>
          </a:blip>
          <a:stretch>
            <a:fillRect/>
          </a:stretch>
        </p:blipFill>
        <p:spPr>
          <a:xfrm>
            <a:off x="2075180" y="3721101"/>
            <a:ext cx="171154" cy="154697"/>
          </a:xfrm>
          <a:prstGeom prst="rect">
            <a:avLst/>
          </a:prstGeom>
        </p:spPr>
      </p:pic>
      <p:pic>
        <p:nvPicPr>
          <p:cNvPr id="11" name="Рисунок 10"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dot{E}_\mathcal{D}(\Omega,T^\infty)&lt;0$&#10;&#10;\end{document}" title="IguanaTex Bitmap Display"/>
          <p:cNvPicPr>
            <a:picLocks noChangeAspect="1"/>
          </p:cNvPicPr>
          <p:nvPr>
            <p:custDataLst>
              <p:tags r:id="rId5"/>
            </p:custDataLst>
          </p:nvPr>
        </p:nvPicPr>
        <p:blipFill>
          <a:blip r:embed="rId15" cstate="print">
            <a:extLst>
              <a:ext uri="{28A0092B-C50C-407E-A947-70E740481C1C}">
                <a14:useLocalDpi xmlns:a14="http://schemas.microsoft.com/office/drawing/2010/main" val="0"/>
              </a:ext>
            </a:extLst>
          </a:blip>
          <a:stretch>
            <a:fillRect/>
          </a:stretch>
        </p:blipFill>
        <p:spPr>
          <a:xfrm>
            <a:off x="2820316" y="3650470"/>
            <a:ext cx="1543215" cy="276839"/>
          </a:xfrm>
          <a:prstGeom prst="rect">
            <a:avLst/>
          </a:prstGeom>
        </p:spPr>
      </p:pic>
      <p:pic>
        <p:nvPicPr>
          <p:cNvPr id="12" name="Рисунок 11"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begin{gather*}&#10;\tau_{{\rm GW},\eta,\zeta,\mathcal{D}}=\frac{2E}{|\dot{E}_{{\rm GW},\eta,\zeta,\mathcal{D}}|}&#10;\end{gather*}&#10;&#10;\end{document}" title="IguanaTex Bitmap Display"/>
          <p:cNvPicPr>
            <a:picLocks noChangeAspect="1"/>
          </p:cNvPicPr>
          <p:nvPr>
            <p:custDataLst>
              <p:tags r:id="rId6"/>
            </p:custDataLst>
          </p:nvPr>
        </p:nvPicPr>
        <p:blipFill>
          <a:blip r:embed="rId16" cstate="print">
            <a:extLst>
              <a:ext uri="{28A0092B-C50C-407E-A947-70E740481C1C}">
                <a14:useLocalDpi xmlns:a14="http://schemas.microsoft.com/office/drawing/2010/main" val="0"/>
              </a:ext>
            </a:extLst>
          </a:blip>
          <a:stretch>
            <a:fillRect/>
          </a:stretch>
        </p:blipFill>
        <p:spPr>
          <a:xfrm>
            <a:off x="5554618" y="2531349"/>
            <a:ext cx="2525373" cy="590235"/>
          </a:xfrm>
          <a:prstGeom prst="rect">
            <a:avLst/>
          </a:prstGeom>
        </p:spPr>
      </p:pic>
      <p:sp>
        <p:nvSpPr>
          <p:cNvPr id="13" name="TextBox 12"/>
          <p:cNvSpPr txBox="1"/>
          <p:nvPr/>
        </p:nvSpPr>
        <p:spPr>
          <a:xfrm>
            <a:off x="463356" y="1444311"/>
            <a:ext cx="4027254" cy="369332"/>
          </a:xfrm>
          <a:prstGeom prst="rect">
            <a:avLst/>
          </a:prstGeom>
          <a:noFill/>
        </p:spPr>
        <p:txBody>
          <a:bodyPr wrap="square" rtlCol="0">
            <a:spAutoFit/>
          </a:bodyPr>
          <a:lstStyle/>
          <a:p>
            <a:pPr algn="ctr"/>
            <a:r>
              <a:rPr lang="en-US" u="sng" dirty="0" smtClean="0"/>
              <a:t>Evolutionary mechanisms</a:t>
            </a:r>
            <a:endParaRPr lang="ru-RU" u="sng" dirty="0"/>
          </a:p>
        </p:txBody>
      </p:sp>
      <p:pic>
        <p:nvPicPr>
          <p:cNvPr id="16" name="Рисунок 15"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10;T_m(r)\to T_m(r)\exp\biggl(\pm \frac{t}{\tau}\biggr)&#10;$$&#10;&#10;\end{document}" title="IguanaTex Bitmap Display"/>
          <p:cNvPicPr>
            <a:picLocks noChangeAspect="1"/>
          </p:cNvPicPr>
          <p:nvPr>
            <p:custDataLst>
              <p:tags r:id="rId7"/>
            </p:custDataLst>
          </p:nvPr>
        </p:nvPicPr>
        <p:blipFill>
          <a:blip r:embed="rId17" cstate="print">
            <a:extLst>
              <a:ext uri="{28A0092B-C50C-407E-A947-70E740481C1C}">
                <a14:useLocalDpi xmlns:a14="http://schemas.microsoft.com/office/drawing/2010/main" val="0"/>
              </a:ext>
            </a:extLst>
          </a:blip>
          <a:stretch>
            <a:fillRect/>
          </a:stretch>
        </p:blipFill>
        <p:spPr>
          <a:xfrm>
            <a:off x="5530087" y="1860318"/>
            <a:ext cx="2525374" cy="541737"/>
          </a:xfrm>
          <a:prstGeom prst="rect">
            <a:avLst/>
          </a:prstGeom>
        </p:spPr>
      </p:pic>
      <p:sp>
        <p:nvSpPr>
          <p:cNvPr id="17" name="Прямоугольник 16"/>
          <p:cNvSpPr/>
          <p:nvPr/>
        </p:nvSpPr>
        <p:spPr>
          <a:xfrm>
            <a:off x="5452396" y="2459970"/>
            <a:ext cx="2729816" cy="741681"/>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TextBox 17"/>
          <p:cNvSpPr txBox="1"/>
          <p:nvPr/>
        </p:nvSpPr>
        <p:spPr>
          <a:xfrm>
            <a:off x="4490611" y="4349592"/>
            <a:ext cx="4653389" cy="369332"/>
          </a:xfrm>
          <a:prstGeom prst="rect">
            <a:avLst/>
          </a:prstGeom>
          <a:noFill/>
        </p:spPr>
        <p:txBody>
          <a:bodyPr wrap="square" rtlCol="0">
            <a:spAutoFit/>
          </a:bodyPr>
          <a:lstStyle/>
          <a:p>
            <a:pPr algn="ctr"/>
            <a:r>
              <a:rPr lang="en-US" u="sng" dirty="0" smtClean="0"/>
              <a:t>Critical angular velocities:</a:t>
            </a:r>
            <a:endParaRPr lang="ru-RU" u="sng" dirty="0"/>
          </a:p>
        </p:txBody>
      </p:sp>
      <p:pic>
        <p:nvPicPr>
          <p:cNvPr id="23" name="Рисунок 22"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10;\dot{E}_{\rm GW}(\Omega_{\rm c})+\dot{E}_{\rm diss}(\Omega_{\rm c},T^\infty)=0&#10;\]&#10;&#10;\end{document}" title="IguanaTex Bitmap Display"/>
          <p:cNvPicPr>
            <a:picLocks noChangeAspect="1"/>
          </p:cNvPicPr>
          <p:nvPr>
            <p:custDataLst>
              <p:tags r:id="rId8"/>
            </p:custDataLst>
          </p:nvPr>
        </p:nvPicPr>
        <p:blipFill>
          <a:blip r:embed="rId18" cstate="print">
            <a:extLst>
              <a:ext uri="{28A0092B-C50C-407E-A947-70E740481C1C}">
                <a14:useLocalDpi xmlns:a14="http://schemas.microsoft.com/office/drawing/2010/main" val="0"/>
              </a:ext>
            </a:extLst>
          </a:blip>
          <a:stretch>
            <a:fillRect/>
          </a:stretch>
        </p:blipFill>
        <p:spPr>
          <a:xfrm>
            <a:off x="5203025" y="4885924"/>
            <a:ext cx="3228559" cy="288975"/>
          </a:xfrm>
          <a:prstGeom prst="rect">
            <a:avLst/>
          </a:prstGeom>
        </p:spPr>
      </p:pic>
      <p:sp>
        <p:nvSpPr>
          <p:cNvPr id="24" name="Прямоугольник 23"/>
          <p:cNvSpPr/>
          <p:nvPr/>
        </p:nvSpPr>
        <p:spPr>
          <a:xfrm>
            <a:off x="5143112" y="4732903"/>
            <a:ext cx="3348383" cy="648711"/>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5" name="Рисунок 24"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E$ -- $r$-mode energy&#10;&#10;\end{document}" title="IguanaTex Bitmap Display"/>
          <p:cNvPicPr>
            <a:picLocks noChangeAspect="1"/>
          </p:cNvPicPr>
          <p:nvPr>
            <p:custDataLst>
              <p:tags r:id="rId9"/>
            </p:custDataLst>
          </p:nvPr>
        </p:nvPicPr>
        <p:blipFill>
          <a:blip r:embed="rId19" cstate="print">
            <a:extLst>
              <a:ext uri="{28A0092B-C50C-407E-A947-70E740481C1C}">
                <a14:useLocalDpi xmlns:a14="http://schemas.microsoft.com/office/drawing/2010/main" val="0"/>
              </a:ext>
            </a:extLst>
          </a:blip>
          <a:stretch>
            <a:fillRect/>
          </a:stretch>
        </p:blipFill>
        <p:spPr>
          <a:xfrm>
            <a:off x="5823384" y="3289772"/>
            <a:ext cx="1987835" cy="217392"/>
          </a:xfrm>
          <a:prstGeom prst="rect">
            <a:avLst/>
          </a:prstGeom>
        </p:spPr>
      </p:pic>
      <p:sp>
        <p:nvSpPr>
          <p:cNvPr id="26" name="TextBox 25"/>
          <p:cNvSpPr txBox="1"/>
          <p:nvPr/>
        </p:nvSpPr>
        <p:spPr>
          <a:xfrm>
            <a:off x="4466077" y="1444311"/>
            <a:ext cx="4653394" cy="369332"/>
          </a:xfrm>
          <a:prstGeom prst="rect">
            <a:avLst/>
          </a:prstGeom>
          <a:noFill/>
        </p:spPr>
        <p:txBody>
          <a:bodyPr wrap="square" rtlCol="0">
            <a:spAutoFit/>
          </a:bodyPr>
          <a:lstStyle/>
          <a:p>
            <a:pPr algn="ctr"/>
            <a:r>
              <a:rPr lang="en-US" u="sng" dirty="0" smtClean="0"/>
              <a:t>Evolutionary timescales</a:t>
            </a:r>
            <a:endParaRPr lang="ru-RU" u="sng" dirty="0"/>
          </a:p>
        </p:txBody>
      </p:sp>
      <p:sp>
        <p:nvSpPr>
          <p:cNvPr id="27" name="TextBox 26"/>
          <p:cNvSpPr txBox="1"/>
          <p:nvPr/>
        </p:nvSpPr>
        <p:spPr>
          <a:xfrm>
            <a:off x="463356" y="4349592"/>
            <a:ext cx="4027250" cy="369332"/>
          </a:xfrm>
          <a:prstGeom prst="rect">
            <a:avLst/>
          </a:prstGeom>
          <a:noFill/>
        </p:spPr>
        <p:txBody>
          <a:bodyPr wrap="square" rtlCol="0">
            <a:spAutoFit/>
          </a:bodyPr>
          <a:lstStyle/>
          <a:p>
            <a:pPr algn="ctr"/>
            <a:r>
              <a:rPr lang="en-US" u="sng" dirty="0" smtClean="0"/>
              <a:t>We wish to simultaneously account for:</a:t>
            </a:r>
            <a:endParaRPr lang="ru-RU" u="sng" dirty="0"/>
          </a:p>
        </p:txBody>
      </p:sp>
      <p:sp>
        <p:nvSpPr>
          <p:cNvPr id="28" name="TextBox 27"/>
          <p:cNvSpPr txBox="1"/>
          <p:nvPr/>
        </p:nvSpPr>
        <p:spPr>
          <a:xfrm>
            <a:off x="185094" y="4650183"/>
            <a:ext cx="4583773" cy="923330"/>
          </a:xfrm>
          <a:prstGeom prst="rect">
            <a:avLst/>
          </a:prstGeom>
          <a:noFill/>
        </p:spPr>
        <p:txBody>
          <a:bodyPr wrap="square" rtlCol="0">
            <a:spAutoFit/>
          </a:bodyPr>
          <a:lstStyle/>
          <a:p>
            <a:pPr marL="342900" indent="-342900">
              <a:buFont typeface="+mj-lt"/>
              <a:buAutoNum type="arabicPeriod"/>
            </a:pPr>
            <a:r>
              <a:rPr lang="en-US" dirty="0" smtClean="0"/>
              <a:t>General Relativity</a:t>
            </a:r>
          </a:p>
          <a:p>
            <a:pPr marL="342900" indent="-342900">
              <a:buFont typeface="+mj-lt"/>
              <a:buAutoNum type="arabicPeriod"/>
            </a:pPr>
            <a:r>
              <a:rPr lang="en-US" dirty="0" smtClean="0"/>
              <a:t>Nonbarotropicity of the stellar matter</a:t>
            </a:r>
          </a:p>
          <a:p>
            <a:pPr marL="342900" indent="-342900">
              <a:buFont typeface="+mj-lt"/>
              <a:buAutoNum type="arabicPeriod"/>
            </a:pPr>
            <a:r>
              <a:rPr lang="en-US" dirty="0"/>
              <a:t>P</a:t>
            </a:r>
            <a:r>
              <a:rPr lang="en-US" dirty="0" smtClean="0"/>
              <a:t>roton superconductivity</a:t>
            </a:r>
            <a:endParaRPr lang="ru-RU" dirty="0"/>
          </a:p>
        </p:txBody>
      </p:sp>
      <p:cxnSp>
        <p:nvCxnSpPr>
          <p:cNvPr id="29" name="Прямая соединительная линия 28"/>
          <p:cNvCxnSpPr/>
          <p:nvPr/>
        </p:nvCxnSpPr>
        <p:spPr>
          <a:xfrm>
            <a:off x="4768867" y="1325880"/>
            <a:ext cx="0" cy="4370832"/>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0637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35480" y="323422"/>
            <a:ext cx="5079304" cy="461665"/>
          </a:xfrm>
          <a:prstGeom prst="rect">
            <a:avLst/>
          </a:prstGeom>
          <a:noFill/>
          <a:ln w="28575">
            <a:solidFill>
              <a:schemeClr val="accent1"/>
            </a:solidFill>
          </a:ln>
        </p:spPr>
        <p:txBody>
          <a:bodyPr wrap="square" rtlCol="0">
            <a:spAutoFit/>
          </a:bodyPr>
          <a:lstStyle/>
          <a:p>
            <a:pPr algn="ctr"/>
            <a:r>
              <a:rPr lang="en-US" sz="2400" dirty="0" smtClean="0"/>
              <a:t>Accounting for gravitational radiation</a:t>
            </a:r>
            <a:endParaRPr lang="ru-RU" sz="2400" dirty="0"/>
          </a:p>
        </p:txBody>
      </p:sp>
      <p:sp>
        <p:nvSpPr>
          <p:cNvPr id="3" name="TextBox 2"/>
          <p:cNvSpPr txBox="1"/>
          <p:nvPr/>
        </p:nvSpPr>
        <p:spPr>
          <a:xfrm>
            <a:off x="1393036" y="882762"/>
            <a:ext cx="6368525" cy="1138773"/>
          </a:xfrm>
          <a:prstGeom prst="rect">
            <a:avLst/>
          </a:prstGeom>
          <a:noFill/>
          <a:ln w="28575">
            <a:solidFill>
              <a:srgbClr val="00B050"/>
            </a:solidFill>
          </a:ln>
        </p:spPr>
        <p:txBody>
          <a:bodyPr wrap="square" rtlCol="0">
            <a:spAutoFit/>
          </a:bodyPr>
          <a:lstStyle/>
          <a:p>
            <a:pPr algn="ctr"/>
            <a:r>
              <a:rPr lang="en-US" u="sng" dirty="0" smtClean="0"/>
              <a:t>CFS mechanism:</a:t>
            </a:r>
            <a:br>
              <a:rPr lang="en-US" u="sng" dirty="0" smtClean="0"/>
            </a:br>
            <a:r>
              <a:rPr lang="en-US" sz="1400" dirty="0" smtClean="0"/>
              <a:t>[e.g., </a:t>
            </a:r>
            <a:r>
              <a:rPr lang="en-US" sz="1400" dirty="0" err="1" smtClean="0"/>
              <a:t>Lindblom</a:t>
            </a:r>
            <a:r>
              <a:rPr lang="en-US" sz="1400" dirty="0" smtClean="0"/>
              <a:t> et al Phys. Rev. Lett 1998]</a:t>
            </a:r>
          </a:p>
          <a:p>
            <a:pPr algn="ctr"/>
            <a:r>
              <a:rPr lang="en-US" dirty="0" smtClean="0"/>
              <a:t>Emission of gravitational waves triggers the transformation</a:t>
            </a:r>
          </a:p>
          <a:p>
            <a:pPr algn="ctr"/>
            <a:r>
              <a:rPr lang="en-US" dirty="0" smtClean="0"/>
              <a:t>of the stellar rotation energy into the r-mode energy</a:t>
            </a:r>
            <a:endParaRPr lang="ru-RU" dirty="0"/>
          </a:p>
        </p:txBody>
      </p:sp>
      <p:pic>
        <p:nvPicPr>
          <p:cNvPr id="6" name="Рисунок 5"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begin{gather*}&#10;\label{EdotGW}&#10;\dot{E}_{\rm GW}=-\frac{G}{c}\biggl(1+\frac{m\Omega}{\sigma}\biggr)\sum_{L=2}^\infty \sum_{M=-L}^L \biggl(\frac{\sigma}{c}\biggr)^{2L+2}N_L(|\mathcal{I}_{LM}|^2+|\mathcal{S}_{LM}|^2) \\&#10;N_L\equiv\frac{4\pi}{[(2L+1)!!]^2}\frac{(L+1)(L+2)}{L(L-1)}&#10;\end{gather*}&#10;&#10;\end{document}" title="IguanaTex Bitmap Display"/>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190500" y="5011953"/>
            <a:ext cx="5837624" cy="1203444"/>
          </a:xfrm>
          <a:prstGeom prst="rect">
            <a:avLst/>
          </a:prstGeom>
        </p:spPr>
      </p:pic>
      <p:pic>
        <p:nvPicPr>
          <p:cNvPr id="38" name="Рисунок 37"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begin{gather*}&#10;\mathcal{I}_{LM}=\int (-\hat{\rm g}) T_{\hat{t}\hat{t}}{Y}^{LM (\star)} r^L r^2 \sin\theta \ d^3x \\&#10;\text{$Y^{LM}$ -- spherical harmonic}&#10;\end{gather*}&#10;&#10;\end{document}" title="IguanaTex Bitmap Display"/>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82449" y="3216466"/>
            <a:ext cx="3824407" cy="867068"/>
          </a:xfrm>
          <a:prstGeom prst="rect">
            <a:avLst/>
          </a:prstGeom>
        </p:spPr>
      </p:pic>
      <p:pic>
        <p:nvPicPr>
          <p:cNvPr id="39" name="Рисунок 38"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begin{gather*}&#10;\mathcal{S}_{LM}=\frac{2}{c}\sqrt{\frac{L}{L+1}}\int (-\hat{\rm g})(-T_{\hat{t}\hat{k}})Y^{{\rm B},LM (\star)}_{\hat k} r^L r^2 \sin\theta \ d^3x \\&#10;\text{$Y^{{\rm B},LM}_{\hat{k}}$ -- magnetic-type vector-spherical harmonic}&#10;\end{gather*}&#10;&#10;\end{document}" title="IguanaTex Bitmap Display"/>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tretch>
            <a:fillRect/>
          </a:stretch>
        </p:blipFill>
        <p:spPr>
          <a:xfrm>
            <a:off x="4102100" y="3216467"/>
            <a:ext cx="4971482" cy="911866"/>
          </a:xfrm>
          <a:prstGeom prst="rect">
            <a:avLst/>
          </a:prstGeom>
        </p:spPr>
      </p:pic>
      <p:sp>
        <p:nvSpPr>
          <p:cNvPr id="20" name="TextBox 19"/>
          <p:cNvSpPr txBox="1"/>
          <p:nvPr/>
        </p:nvSpPr>
        <p:spPr>
          <a:xfrm>
            <a:off x="0" y="2104622"/>
            <a:ext cx="9144000" cy="584775"/>
          </a:xfrm>
          <a:prstGeom prst="rect">
            <a:avLst/>
          </a:prstGeom>
          <a:noFill/>
        </p:spPr>
        <p:txBody>
          <a:bodyPr wrap="square" rtlCol="0">
            <a:spAutoFit/>
          </a:bodyPr>
          <a:lstStyle/>
          <a:p>
            <a:pPr marL="342900" indent="-342900" algn="ctr">
              <a:buAutoNum type="arabicPeriod"/>
            </a:pPr>
            <a:r>
              <a:rPr lang="en-US" u="sng" dirty="0" smtClean="0"/>
              <a:t>Find mass and current multipole moments</a:t>
            </a:r>
            <a:r>
              <a:rPr lang="en-US" u="sng" dirty="0"/>
              <a:t/>
            </a:r>
            <a:br>
              <a:rPr lang="en-US" u="sng" dirty="0"/>
            </a:br>
            <a:r>
              <a:rPr lang="en-US" sz="1400" dirty="0" smtClean="0"/>
              <a:t>[Thorne 1980]</a:t>
            </a:r>
            <a:endParaRPr lang="en-US" u="sng" dirty="0" smtClean="0"/>
          </a:p>
        </p:txBody>
      </p:sp>
      <p:sp>
        <p:nvSpPr>
          <p:cNvPr id="22" name="TextBox 21"/>
          <p:cNvSpPr txBox="1"/>
          <p:nvPr/>
        </p:nvSpPr>
        <p:spPr>
          <a:xfrm>
            <a:off x="0" y="4321170"/>
            <a:ext cx="9144001" cy="584775"/>
          </a:xfrm>
          <a:prstGeom prst="rect">
            <a:avLst/>
          </a:prstGeom>
          <a:noFill/>
        </p:spPr>
        <p:txBody>
          <a:bodyPr wrap="square" rtlCol="0">
            <a:spAutoFit/>
          </a:bodyPr>
          <a:lstStyle/>
          <a:p>
            <a:pPr algn="ctr"/>
            <a:r>
              <a:rPr lang="en-US" dirty="0" smtClean="0"/>
              <a:t>2.  </a:t>
            </a:r>
            <a:r>
              <a:rPr lang="en-US" u="sng" dirty="0" smtClean="0"/>
              <a:t>Find the corresponding oscillation energy change rate</a:t>
            </a:r>
            <a:br>
              <a:rPr lang="en-US" u="sng" dirty="0" smtClean="0"/>
            </a:br>
            <a:r>
              <a:rPr lang="en-US" sz="1400" dirty="0" smtClean="0"/>
              <a:t>      [Thorne 1980; </a:t>
            </a:r>
            <a:r>
              <a:rPr lang="en-US" sz="1400" dirty="0" err="1" smtClean="0"/>
              <a:t>Andersson</a:t>
            </a:r>
            <a:r>
              <a:rPr lang="en-US" sz="1400" dirty="0" smtClean="0"/>
              <a:t> &amp; </a:t>
            </a:r>
            <a:r>
              <a:rPr lang="en-US" sz="1400" dirty="0" err="1" smtClean="0"/>
              <a:t>Kokkotas</a:t>
            </a:r>
            <a:r>
              <a:rPr lang="en-US" sz="1400" dirty="0" smtClean="0"/>
              <a:t> 2001</a:t>
            </a:r>
            <a:r>
              <a:rPr lang="en-US" sz="1400" dirty="0"/>
              <a:t>; </a:t>
            </a:r>
            <a:r>
              <a:rPr lang="en-US" sz="1400" dirty="0" err="1" smtClean="0"/>
              <a:t>Lindblom</a:t>
            </a:r>
            <a:r>
              <a:rPr lang="en-US" sz="1400" dirty="0" smtClean="0"/>
              <a:t> et al 1998]</a:t>
            </a:r>
          </a:p>
        </p:txBody>
      </p:sp>
      <p:sp>
        <p:nvSpPr>
          <p:cNvPr id="31" name="Прямоугольник 30"/>
          <p:cNvSpPr/>
          <p:nvPr/>
        </p:nvSpPr>
        <p:spPr>
          <a:xfrm>
            <a:off x="104640" y="4963156"/>
            <a:ext cx="6009344" cy="1301037"/>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TextBox 25"/>
          <p:cNvSpPr txBox="1"/>
          <p:nvPr/>
        </p:nvSpPr>
        <p:spPr>
          <a:xfrm>
            <a:off x="248180" y="2655696"/>
            <a:ext cx="3358408" cy="584775"/>
          </a:xfrm>
          <a:prstGeom prst="rect">
            <a:avLst/>
          </a:prstGeom>
          <a:noFill/>
        </p:spPr>
        <p:txBody>
          <a:bodyPr wrap="square" rtlCol="0">
            <a:spAutoFit/>
          </a:bodyPr>
          <a:lstStyle/>
          <a:p>
            <a:pPr algn="ctr"/>
            <a:r>
              <a:rPr lang="en-US" u="sng" dirty="0" smtClean="0"/>
              <a:t>Mass multipole moments:</a:t>
            </a:r>
          </a:p>
          <a:p>
            <a:pPr algn="ctr"/>
            <a:r>
              <a:rPr lang="en-US" sz="1400" dirty="0" smtClean="0"/>
              <a:t>(Cowling approximation)</a:t>
            </a:r>
            <a:endParaRPr lang="ru-RU" sz="1400" dirty="0"/>
          </a:p>
        </p:txBody>
      </p:sp>
      <p:sp>
        <p:nvSpPr>
          <p:cNvPr id="32" name="TextBox 31"/>
          <p:cNvSpPr txBox="1"/>
          <p:nvPr/>
        </p:nvSpPr>
        <p:spPr>
          <a:xfrm>
            <a:off x="4102099" y="2655696"/>
            <a:ext cx="4968712" cy="584775"/>
          </a:xfrm>
          <a:prstGeom prst="rect">
            <a:avLst/>
          </a:prstGeom>
          <a:noFill/>
        </p:spPr>
        <p:txBody>
          <a:bodyPr wrap="square" rtlCol="0">
            <a:spAutoFit/>
          </a:bodyPr>
          <a:lstStyle/>
          <a:p>
            <a:pPr algn="ctr"/>
            <a:r>
              <a:rPr lang="en-US" u="sng" dirty="0" smtClean="0"/>
              <a:t>Current multipole moments:</a:t>
            </a:r>
          </a:p>
          <a:p>
            <a:pPr algn="ctr"/>
            <a:r>
              <a:rPr lang="en-US" sz="1400" dirty="0" smtClean="0"/>
              <a:t>(Cowling approximation)</a:t>
            </a:r>
            <a:endParaRPr lang="ru-RU" sz="1400" dirty="0"/>
          </a:p>
        </p:txBody>
      </p:sp>
      <p:cxnSp>
        <p:nvCxnSpPr>
          <p:cNvPr id="40" name="Прямая соединительная линия 39"/>
          <p:cNvCxnSpPr/>
          <p:nvPr/>
        </p:nvCxnSpPr>
        <p:spPr>
          <a:xfrm>
            <a:off x="4016981" y="2736850"/>
            <a:ext cx="0" cy="139148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5" name="Рисунок 44"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begin{gather*}&#10;\frac{\sigma+m\Omega}{\sigma}&lt;0 \ \Rightarrow \ \dot{E}_{\rm GW}&gt;0&#10;\end{gather*}&#10;&#10;&#10;\end{document}" title="IguanaTex Bitmap Display"/>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6436467" y="5563511"/>
            <a:ext cx="2490719" cy="443989"/>
          </a:xfrm>
          <a:prstGeom prst="rect">
            <a:avLst/>
          </a:prstGeom>
        </p:spPr>
      </p:pic>
      <p:sp>
        <p:nvSpPr>
          <p:cNvPr id="44" name="TextBox 43"/>
          <p:cNvSpPr txBox="1"/>
          <p:nvPr/>
        </p:nvSpPr>
        <p:spPr>
          <a:xfrm>
            <a:off x="6369051" y="5086354"/>
            <a:ext cx="2625560" cy="369332"/>
          </a:xfrm>
          <a:prstGeom prst="rect">
            <a:avLst/>
          </a:prstGeom>
          <a:noFill/>
        </p:spPr>
        <p:txBody>
          <a:bodyPr wrap="square" rtlCol="0">
            <a:spAutoFit/>
          </a:bodyPr>
          <a:lstStyle/>
          <a:p>
            <a:pPr algn="ctr"/>
            <a:r>
              <a:rPr lang="en-US" u="sng" dirty="0" smtClean="0"/>
              <a:t>In case of r-modes:</a:t>
            </a:r>
            <a:endParaRPr lang="ru-RU" u="sng" dirty="0"/>
          </a:p>
        </p:txBody>
      </p:sp>
      <p:sp>
        <p:nvSpPr>
          <p:cNvPr id="46" name="Прямоугольник 45"/>
          <p:cNvSpPr/>
          <p:nvPr/>
        </p:nvSpPr>
        <p:spPr>
          <a:xfrm>
            <a:off x="6369050" y="5058407"/>
            <a:ext cx="2625561" cy="1113794"/>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7" name="Номер слайда 46"/>
          <p:cNvSpPr>
            <a:spLocks noGrp="1"/>
          </p:cNvSpPr>
          <p:nvPr>
            <p:ph type="sldNum" sz="quarter" idx="12"/>
          </p:nvPr>
        </p:nvSpPr>
        <p:spPr/>
        <p:txBody>
          <a:bodyPr/>
          <a:lstStyle/>
          <a:p>
            <a:fld id="{9FF9AEB8-8D6C-478E-A1D9-263F5190F72A}" type="slidenum">
              <a:rPr lang="ru-RU" smtClean="0"/>
              <a:t>24</a:t>
            </a:fld>
            <a:endParaRPr lang="ru-RU"/>
          </a:p>
        </p:txBody>
      </p:sp>
    </p:spTree>
    <p:extLst>
      <p:ext uri="{BB962C8B-B14F-4D97-AF65-F5344CB8AC3E}">
        <p14:creationId xmlns:p14="http://schemas.microsoft.com/office/powerpoint/2010/main" val="18148195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descr="\documentclass{article}&#10;\usepackage{amsmath,amsthm,amssymb}&#10;\usepackage[T1,T2A]{fontenc}&#10;\usepackage[utf8]{inputenc}&#10;\usepackage[russian]{babel}&#10;&#10;&#10;\newcommand{\sgn}{\text{ sgn}}&#10;\newcommand{\arch}{\text{ arch}}&#10;\newcommand{\arsh}{\text{ arsh}}&#10;\newcommand{\p}{\partial}&#10;\newcommand{\const}{\mathrm{const}}&#10;\newcommand{\divv}{\mathrm{div}}&#10;\newcommand{\bs}{\boldsymbol}&#10;&#10;\pagestyle{empty}&#10;&#10;\begin{document}&#10;&#10;\begin{gather*}&#10;d\mathcal{Q}=T(\nabla_\mu s^\mu)c \sqrt{-\rm g} \ dt \ d^3x, \quad {\rm g}\equiv\det{\rm g}_{\mu\nu},&#10;\end{gather*}&#10;&#10;\end{document}" title="IguanaTex Bitmap Display"/>
          <p:cNvPicPr>
            <a:picLocks noChangeAspect="1"/>
          </p:cNvPicPr>
          <p:nvPr>
            <p:custDataLst>
              <p:tags r:id="rId1"/>
            </p:custDataLst>
          </p:nvPr>
        </p:nvPicPr>
        <p:blipFill>
          <a:blip r:embed="rId15" cstate="print">
            <a:extLst>
              <a:ext uri="{28A0092B-C50C-407E-A947-70E740481C1C}">
                <a14:useLocalDpi xmlns:a14="http://schemas.microsoft.com/office/drawing/2010/main" val="0"/>
              </a:ext>
            </a:extLst>
          </a:blip>
          <a:stretch>
            <a:fillRect/>
          </a:stretch>
        </p:blipFill>
        <p:spPr>
          <a:xfrm>
            <a:off x="4575851" y="2614450"/>
            <a:ext cx="4152752" cy="266667"/>
          </a:xfrm>
          <a:prstGeom prst="rect">
            <a:avLst/>
          </a:prstGeom>
        </p:spPr>
      </p:pic>
      <p:sp>
        <p:nvSpPr>
          <p:cNvPr id="17" name="TextBox 16"/>
          <p:cNvSpPr txBox="1"/>
          <p:nvPr/>
        </p:nvSpPr>
        <p:spPr>
          <a:xfrm>
            <a:off x="4176470" y="1925868"/>
            <a:ext cx="4967528" cy="584775"/>
          </a:xfrm>
          <a:prstGeom prst="rect">
            <a:avLst/>
          </a:prstGeom>
          <a:noFill/>
        </p:spPr>
        <p:txBody>
          <a:bodyPr wrap="square" rtlCol="0">
            <a:spAutoFit/>
          </a:bodyPr>
          <a:lstStyle/>
          <a:p>
            <a:pPr algn="ctr"/>
            <a:r>
              <a:rPr lang="en-US" u="sng" dirty="0" smtClean="0"/>
              <a:t>Local heat production</a:t>
            </a:r>
            <a:r>
              <a:rPr lang="ru-RU" u="sng" dirty="0" smtClean="0"/>
              <a:t>:</a:t>
            </a:r>
          </a:p>
          <a:p>
            <a:pPr algn="ctr"/>
            <a:r>
              <a:rPr lang="en-US" sz="1400" dirty="0" smtClean="0"/>
              <a:t>[e.g., </a:t>
            </a:r>
            <a:r>
              <a:rPr lang="ru-RU" sz="1400" dirty="0" smtClean="0"/>
              <a:t>«</a:t>
            </a:r>
            <a:r>
              <a:rPr lang="en-US" sz="1400" dirty="0" smtClean="0"/>
              <a:t>Relativity, Thermodynamics and Cosmology</a:t>
            </a:r>
            <a:r>
              <a:rPr lang="ru-RU" sz="1400" dirty="0" smtClean="0"/>
              <a:t>»</a:t>
            </a:r>
            <a:r>
              <a:rPr lang="en-US" sz="1400" dirty="0" smtClean="0"/>
              <a:t> by </a:t>
            </a:r>
            <a:r>
              <a:rPr lang="en-US" sz="1400" dirty="0" err="1" smtClean="0"/>
              <a:t>Tolman</a:t>
            </a:r>
            <a:r>
              <a:rPr lang="en-US" sz="1400" dirty="0" smtClean="0"/>
              <a:t>]</a:t>
            </a:r>
            <a:endParaRPr lang="ru-RU" sz="1400" dirty="0"/>
          </a:p>
        </p:txBody>
      </p:sp>
      <p:pic>
        <p:nvPicPr>
          <p:cNvPr id="14" name="Рисунок 13" descr="\documentclass{article}&#10;\usepackage{amsmath,amsthm,amssymb}&#10;\usepackage[T1,T2A]{fontenc}&#10;\usepackage[utf8]{inputenc}&#10;\usepackage[russian]{babel}&#10;&#10;&#10;\newcommand{\sgn}{\text{ sgn}}&#10;\newcommand{\arch}{\text{ arch}}&#10;\newcommand{\arsh}{\text{ arsh}}&#10;\newcommand{\p}{\partial}&#10;\newcommand{\const}{\mathrm{const}}&#10;\newcommand{\divv}{\mathrm{div}}&#10;\newcommand{\bs}{\boldsymbol}&#10;&#10;\pagestyle{empty}&#10;&#10;\begin{document}&#10;&#10;$s^\mu$ - entropy density 4-current&#10;&#10;\end{document}" title="IguanaTex Bitmap Display"/>
          <p:cNvPicPr>
            <a:picLocks noChangeAspect="1"/>
          </p:cNvPicPr>
          <p:nvPr>
            <p:custDataLst>
              <p:tags r:id="rId2"/>
            </p:custDataLst>
          </p:nvPr>
        </p:nvPicPr>
        <p:blipFill>
          <a:blip r:embed="rId16" cstate="print">
            <a:extLst>
              <a:ext uri="{28A0092B-C50C-407E-A947-70E740481C1C}">
                <a14:useLocalDpi xmlns:a14="http://schemas.microsoft.com/office/drawing/2010/main" val="0"/>
              </a:ext>
            </a:extLst>
          </a:blip>
          <a:stretch>
            <a:fillRect/>
          </a:stretch>
        </p:blipFill>
        <p:spPr>
          <a:xfrm>
            <a:off x="5434116" y="2992740"/>
            <a:ext cx="2434746" cy="172035"/>
          </a:xfrm>
          <a:prstGeom prst="rect">
            <a:avLst/>
          </a:prstGeom>
        </p:spPr>
      </p:pic>
      <p:sp>
        <p:nvSpPr>
          <p:cNvPr id="21" name="Прямоугольник 20"/>
          <p:cNvSpPr/>
          <p:nvPr/>
        </p:nvSpPr>
        <p:spPr>
          <a:xfrm>
            <a:off x="142245" y="1443306"/>
            <a:ext cx="3866582" cy="750644"/>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TextBox 21"/>
          <p:cNvSpPr txBox="1"/>
          <p:nvPr/>
        </p:nvSpPr>
        <p:spPr>
          <a:xfrm>
            <a:off x="4176470" y="3437296"/>
            <a:ext cx="4967529" cy="369332"/>
          </a:xfrm>
          <a:prstGeom prst="rect">
            <a:avLst/>
          </a:prstGeom>
          <a:noFill/>
        </p:spPr>
        <p:txBody>
          <a:bodyPr wrap="square" rtlCol="0">
            <a:spAutoFit/>
          </a:bodyPr>
          <a:lstStyle/>
          <a:p>
            <a:pPr algn="ctr"/>
            <a:r>
              <a:rPr lang="en-US" u="sng" dirty="0" smtClean="0"/>
              <a:t>Dissipative energy loss rates:</a:t>
            </a:r>
            <a:endParaRPr lang="ru-RU" u="sng" dirty="0"/>
          </a:p>
        </p:txBody>
      </p:sp>
      <p:pic>
        <p:nvPicPr>
          <p:cNvPr id="15" name="Рисунок 14" descr="\documentclass{article}&#10;\usepackage{amsmath,amsthm,amssymb}&#10;\usepackage[T1,T2A]{fontenc}&#10;\usepackage[utf8]{inputenc}&#10;\usepackage[russian]{babel}&#10;&#10;&#10;\newcommand{\sgn}{\text{ sgn}}&#10;\newcommand{\arch}{\text{ arch}}&#10;\newcommand{\arsh}{\text{ arsh}}&#10;\newcommand{\p}{\partial}&#10;\newcommand{\const}{\mathrm{const}}&#10;\newcommand{\divv}{\mathrm{div}}&#10;\newcommand{\bs}{\boldsymbol}&#10;&#10;\pagestyle{empty}&#10;&#10;\begin{document}&#10;&#10;\begin{gather*}&#10;\dot{E}_{\rm diss}=-\int\limits_V \frac{d\mathcal{Q}}{dt}=\dot{E}_\zeta+\dot{E}_\eta+\dot{E}_\mathcal{D}&#10;\end{gather*}&#10;&#10;&#10;\end{document}" title="IguanaTex Bitmap Display"/>
          <p:cNvPicPr>
            <a:picLocks noChangeAspect="1"/>
          </p:cNvPicPr>
          <p:nvPr>
            <p:custDataLst>
              <p:tags r:id="rId3"/>
            </p:custDataLst>
          </p:nvPr>
        </p:nvPicPr>
        <p:blipFill>
          <a:blip r:embed="rId17" cstate="print">
            <a:extLst>
              <a:ext uri="{28A0092B-C50C-407E-A947-70E740481C1C}">
                <a14:useLocalDpi xmlns:a14="http://schemas.microsoft.com/office/drawing/2010/main" val="0"/>
              </a:ext>
            </a:extLst>
          </a:blip>
          <a:stretch>
            <a:fillRect/>
          </a:stretch>
        </p:blipFill>
        <p:spPr>
          <a:xfrm>
            <a:off x="5066337" y="3866666"/>
            <a:ext cx="3162195" cy="632096"/>
          </a:xfrm>
          <a:prstGeom prst="rect">
            <a:avLst/>
          </a:prstGeom>
        </p:spPr>
      </p:pic>
      <p:sp>
        <p:nvSpPr>
          <p:cNvPr id="34" name="TextBox 33"/>
          <p:cNvSpPr txBox="1"/>
          <p:nvPr/>
        </p:nvSpPr>
        <p:spPr>
          <a:xfrm>
            <a:off x="1" y="831498"/>
            <a:ext cx="4151070" cy="584775"/>
          </a:xfrm>
          <a:prstGeom prst="rect">
            <a:avLst/>
          </a:prstGeom>
          <a:noFill/>
        </p:spPr>
        <p:txBody>
          <a:bodyPr wrap="square" rtlCol="0">
            <a:spAutoFit/>
          </a:bodyPr>
          <a:lstStyle/>
          <a:p>
            <a:pPr algn="ctr"/>
            <a:r>
              <a:rPr lang="en-US" u="sng" dirty="0" smtClean="0"/>
              <a:t>Deviations from the perfect fluid model</a:t>
            </a:r>
            <a:r>
              <a:rPr lang="ru-RU" u="sng" dirty="0" smtClean="0"/>
              <a:t>:</a:t>
            </a:r>
            <a:endParaRPr lang="en-US" u="sng" dirty="0" smtClean="0"/>
          </a:p>
          <a:p>
            <a:pPr algn="ctr"/>
            <a:r>
              <a:rPr lang="en-US" sz="1400" dirty="0" smtClean="0"/>
              <a:t>[</a:t>
            </a:r>
            <a:r>
              <a:rPr lang="en-US" sz="1400" dirty="0" err="1" smtClean="0"/>
              <a:t>Dommes</a:t>
            </a:r>
            <a:r>
              <a:rPr lang="en-US" sz="1400" dirty="0"/>
              <a:t> </a:t>
            </a:r>
            <a:r>
              <a:rPr lang="en-US" sz="1400" dirty="0" smtClean="0"/>
              <a:t>et al Phys. Rev. D 2020]</a:t>
            </a:r>
            <a:endParaRPr lang="ru-RU" sz="1400" dirty="0"/>
          </a:p>
        </p:txBody>
      </p:sp>
      <p:sp>
        <p:nvSpPr>
          <p:cNvPr id="53" name="Прямоугольник 52"/>
          <p:cNvSpPr/>
          <p:nvPr/>
        </p:nvSpPr>
        <p:spPr>
          <a:xfrm>
            <a:off x="4508948" y="2503755"/>
            <a:ext cx="4282974" cy="750645"/>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5" name="TextBox 64"/>
          <p:cNvSpPr txBox="1"/>
          <p:nvPr/>
        </p:nvSpPr>
        <p:spPr>
          <a:xfrm>
            <a:off x="0" y="2658048"/>
            <a:ext cx="4151070" cy="369332"/>
          </a:xfrm>
          <a:prstGeom prst="rect">
            <a:avLst/>
          </a:prstGeom>
          <a:noFill/>
        </p:spPr>
        <p:txBody>
          <a:bodyPr wrap="square" rtlCol="0">
            <a:spAutoFit/>
          </a:bodyPr>
          <a:lstStyle/>
          <a:p>
            <a:pPr algn="ctr"/>
            <a:r>
              <a:rPr lang="en-US" u="sng" dirty="0" smtClean="0"/>
              <a:t>Notations</a:t>
            </a:r>
            <a:r>
              <a:rPr lang="ru-RU" u="sng" dirty="0" smtClean="0"/>
              <a:t>:</a:t>
            </a:r>
            <a:endParaRPr lang="ru-RU" u="sng" dirty="0"/>
          </a:p>
        </p:txBody>
      </p:sp>
      <p:sp>
        <p:nvSpPr>
          <p:cNvPr id="19" name="TextBox 18"/>
          <p:cNvSpPr txBox="1"/>
          <p:nvPr/>
        </p:nvSpPr>
        <p:spPr>
          <a:xfrm>
            <a:off x="2317315" y="323422"/>
            <a:ext cx="4515632" cy="461665"/>
          </a:xfrm>
          <a:prstGeom prst="rect">
            <a:avLst/>
          </a:prstGeom>
          <a:noFill/>
          <a:ln w="28575">
            <a:solidFill>
              <a:schemeClr val="accent1"/>
            </a:solidFill>
          </a:ln>
        </p:spPr>
        <p:txBody>
          <a:bodyPr wrap="square" rtlCol="0">
            <a:spAutoFit/>
          </a:bodyPr>
          <a:lstStyle/>
          <a:p>
            <a:pPr algn="ctr"/>
            <a:r>
              <a:rPr lang="en-US" sz="2400" dirty="0" smtClean="0"/>
              <a:t>Accounting for dissipative effects</a:t>
            </a:r>
            <a:endParaRPr lang="ru-RU" sz="2400" dirty="0"/>
          </a:p>
        </p:txBody>
      </p:sp>
      <p:pic>
        <p:nvPicPr>
          <p:cNvPr id="23" name="Рисунок 22"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begin{gather*}&#10;\label{EdotZeta}&#10;\dot{E}_\zeta=-\int\zeta(\nabla_\mu \mathfrak{u}^\mu)^2 c^2\sqrt{-{\rm g}} \ d^3x \\&#10;\label{EdotEta}&#10;\dot{E}_\eta=-\int\frac{\eta}{2}\sigma_{\mu\nu}\sigma^{\mu\nu} c^2 \sqrt{-{\rm g}} \ d^3x \\&#10;\dot{E}_\mathcal{D}=-\int T \ \mathcal{D}_{km}d_{k}^\mu d_{m\mu} \ c \sqrt{-{\rm g}} \ d^3x&#10;\end{gather*}&#10;&#10;\end{document}" title="IguanaTex Bitmap Display"/>
          <p:cNvPicPr>
            <a:picLocks noChangeAspect="1"/>
          </p:cNvPicPr>
          <p:nvPr>
            <p:custDataLst>
              <p:tags r:id="rId4"/>
            </p:custDataLst>
          </p:nvPr>
        </p:nvPicPr>
        <p:blipFill>
          <a:blip r:embed="rId18" cstate="print">
            <a:extLst>
              <a:ext uri="{28A0092B-C50C-407E-A947-70E740481C1C}">
                <a14:useLocalDpi xmlns:a14="http://schemas.microsoft.com/office/drawing/2010/main" val="0"/>
              </a:ext>
            </a:extLst>
          </a:blip>
          <a:stretch>
            <a:fillRect/>
          </a:stretch>
        </p:blipFill>
        <p:spPr>
          <a:xfrm>
            <a:off x="5038751" y="4607555"/>
            <a:ext cx="3217365" cy="1560142"/>
          </a:xfrm>
          <a:prstGeom prst="rect">
            <a:avLst/>
          </a:prstGeom>
        </p:spPr>
      </p:pic>
      <p:pic>
        <p:nvPicPr>
          <p:cNvPr id="24" name="Рисунок 23"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newcommand{\pnabla}{{}^\perp\nabla}&#10;&#10;\pagestyle{empty}&#10;&#10;\begin{document}&#10;&#10;\begin{gather*}&#10;T^{\mu\nu}=T^{\mu\nu}_{\text{perfect  fluid}}-{\color{red}\eta}c\sigma^{\mu\nu}-{\color{red}\zeta}c \perp^{\mu\nu}\pnabla_\lambda \mathfrak{u}^\lambda \\&#10;j_k^\mu=j^\mu_{k, \text{perfect fluid}}-{\color{red}\mathcal{D}_{km}}d_m^\mu&#10;\end{gather*}&#10;&#10;\end{document}" title="IguanaTex Bitmap Display"/>
          <p:cNvPicPr>
            <a:picLocks noChangeAspect="1"/>
          </p:cNvPicPr>
          <p:nvPr>
            <p:custDataLst>
              <p:tags r:id="rId5"/>
            </p:custDataLst>
          </p:nvPr>
        </p:nvPicPr>
        <p:blipFill>
          <a:blip r:embed="rId19" cstate="print">
            <a:extLst>
              <a:ext uri="{28A0092B-C50C-407E-A947-70E740481C1C}">
                <a14:useLocalDpi xmlns:a14="http://schemas.microsoft.com/office/drawing/2010/main" val="0"/>
              </a:ext>
            </a:extLst>
          </a:blip>
          <a:stretch>
            <a:fillRect/>
          </a:stretch>
        </p:blipFill>
        <p:spPr>
          <a:xfrm>
            <a:off x="207116" y="1514494"/>
            <a:ext cx="3738098" cy="610383"/>
          </a:xfrm>
          <a:prstGeom prst="rect">
            <a:avLst/>
          </a:prstGeom>
        </p:spPr>
      </p:pic>
      <p:pic>
        <p:nvPicPr>
          <p:cNvPr id="91" name="Рисунок 90"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newcommand{\pnabla}{{}^\perp\nabla}&#10;&#10;\pagestyle{empty}&#10;&#10;\begin{document}&#10;&#10;\begin{gather*}&#10;\sigma^{\mu\nu}\equiv\pnabla^\mu \mathfrak{u}^\nu+\pnabla^\nu \mathfrak{u}^\mu-\frac{2}{3}\perp^{\mu\nu}\pnabla_\lambda \mathfrak{u}^\lambda \\&#10;d_k^\mu \equiv \pnabla^\mu \biggl(\frac{\mu_k}{T}\biggr)-\frac{e_k {\color{red}E^\mu}}{T} \quad E^\mu=\mathfrak{u}_\rho F^{\mu\rho}&#10;\end{gather*}&#10;&#10;\end{document}" title="IguanaTex Bitmap Display"/>
          <p:cNvPicPr>
            <a:picLocks noChangeAspect="1"/>
          </p:cNvPicPr>
          <p:nvPr>
            <p:custDataLst>
              <p:tags r:id="rId6"/>
            </p:custDataLst>
          </p:nvPr>
        </p:nvPicPr>
        <p:blipFill>
          <a:blip r:embed="rId20" cstate="print">
            <a:extLst>
              <a:ext uri="{28A0092B-C50C-407E-A947-70E740481C1C}">
                <a14:useLocalDpi xmlns:a14="http://schemas.microsoft.com/office/drawing/2010/main" val="0"/>
              </a:ext>
            </a:extLst>
          </a:blip>
          <a:stretch>
            <a:fillRect/>
          </a:stretch>
        </p:blipFill>
        <p:spPr>
          <a:xfrm>
            <a:off x="486746" y="2981943"/>
            <a:ext cx="3178054" cy="911199"/>
          </a:xfrm>
          <a:prstGeom prst="rect">
            <a:avLst/>
          </a:prstGeom>
        </p:spPr>
      </p:pic>
      <p:sp>
        <p:nvSpPr>
          <p:cNvPr id="42" name="Прямоугольник 41"/>
          <p:cNvSpPr/>
          <p:nvPr/>
        </p:nvSpPr>
        <p:spPr>
          <a:xfrm>
            <a:off x="4946680" y="4539861"/>
            <a:ext cx="3392689" cy="1695530"/>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6" name="Рисунок 35"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begin{gather*}&#10;\pmb{v}_k=\pmb{v}+\delta\pmb{v}_k&#10;\end{gather*}&#10;&#10;\end{document}" title="IguanaTex Bitmap Display"/>
          <p:cNvPicPr>
            <a:picLocks noChangeAspect="1"/>
          </p:cNvPicPr>
          <p:nvPr>
            <p:custDataLst>
              <p:tags r:id="rId7"/>
            </p:custDataLst>
          </p:nvPr>
        </p:nvPicPr>
        <p:blipFill>
          <a:blip r:embed="rId21" cstate="print">
            <a:extLst>
              <a:ext uri="{28A0092B-C50C-407E-A947-70E740481C1C}">
                <a14:useLocalDpi xmlns:a14="http://schemas.microsoft.com/office/drawing/2010/main" val="0"/>
              </a:ext>
            </a:extLst>
          </a:blip>
          <a:stretch>
            <a:fillRect/>
          </a:stretch>
        </p:blipFill>
        <p:spPr>
          <a:xfrm>
            <a:off x="403080" y="2340280"/>
            <a:ext cx="1062938" cy="171219"/>
          </a:xfrm>
          <a:prstGeom prst="rect">
            <a:avLst/>
          </a:prstGeom>
        </p:spPr>
      </p:pic>
      <p:pic>
        <p:nvPicPr>
          <p:cNvPr id="92" name="Рисунок 91"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begin{gather*}&#10;\nabla_\mu s^\mu=\frac{c {\color{red}\eta}}{2 T}\sigma_{\mu\nu}\sigma^{\mu\nu}+\frac{c{\color{red}\zeta}}{T}(\nabla_\mu \mathfrak{u}^\mu)^2+{\color{red}\mathcal{D}_{km}}d_k^\mu d_{m\mu}&#10;\end{gather*}&#10;&#10;\end{document}" title="IguanaTex Bitmap Display"/>
          <p:cNvPicPr>
            <a:picLocks noChangeAspect="1"/>
          </p:cNvPicPr>
          <p:nvPr>
            <p:custDataLst>
              <p:tags r:id="rId8"/>
            </p:custDataLst>
          </p:nvPr>
        </p:nvPicPr>
        <p:blipFill>
          <a:blip r:embed="rId22" cstate="print">
            <a:extLst>
              <a:ext uri="{28A0092B-C50C-407E-A947-70E740481C1C}">
                <a14:useLocalDpi xmlns:a14="http://schemas.microsoft.com/office/drawing/2010/main" val="0"/>
              </a:ext>
            </a:extLst>
          </a:blip>
          <a:stretch>
            <a:fillRect/>
          </a:stretch>
        </p:blipFill>
        <p:spPr>
          <a:xfrm>
            <a:off x="4640403" y="1415071"/>
            <a:ext cx="4067685" cy="419136"/>
          </a:xfrm>
          <a:prstGeom prst="rect">
            <a:avLst/>
          </a:prstGeom>
        </p:spPr>
      </p:pic>
      <p:cxnSp>
        <p:nvCxnSpPr>
          <p:cNvPr id="39" name="Прямая со стрелкой 38"/>
          <p:cNvCxnSpPr/>
          <p:nvPr/>
        </p:nvCxnSpPr>
        <p:spPr>
          <a:xfrm flipV="1">
            <a:off x="1004487" y="2104327"/>
            <a:ext cx="208363" cy="2109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Прямая со стрелкой 54"/>
          <p:cNvCxnSpPr/>
          <p:nvPr/>
        </p:nvCxnSpPr>
        <p:spPr>
          <a:xfrm flipV="1">
            <a:off x="2736172" y="2073328"/>
            <a:ext cx="0" cy="1960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7" name="Рисунок 56"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centering&#10;\noindent&#10;can be expressed through \\&#10;$J_{km}$, $\mu_k$, $n_k$ and $T$&#10;&#10;\end{document}" title="IguanaTex Bitmap Display"/>
          <p:cNvPicPr>
            <a:picLocks noChangeAspect="1"/>
          </p:cNvPicPr>
          <p:nvPr>
            <p:custDataLst>
              <p:tags r:id="rId9"/>
            </p:custDataLst>
          </p:nvPr>
        </p:nvPicPr>
        <p:blipFill>
          <a:blip r:embed="rId23" cstate="print">
            <a:extLst>
              <a:ext uri="{28A0092B-C50C-407E-A947-70E740481C1C}">
                <a14:useLocalDpi xmlns:a14="http://schemas.microsoft.com/office/drawing/2010/main" val="0"/>
              </a:ext>
            </a:extLst>
          </a:blip>
          <a:stretch>
            <a:fillRect/>
          </a:stretch>
        </p:blipFill>
        <p:spPr>
          <a:xfrm>
            <a:off x="1719186" y="2282887"/>
            <a:ext cx="2033971" cy="389115"/>
          </a:xfrm>
          <a:prstGeom prst="rect">
            <a:avLst/>
          </a:prstGeom>
        </p:spPr>
      </p:pic>
      <p:sp>
        <p:nvSpPr>
          <p:cNvPr id="69" name="TextBox 68"/>
          <p:cNvSpPr txBox="1"/>
          <p:nvPr/>
        </p:nvSpPr>
        <p:spPr>
          <a:xfrm>
            <a:off x="4176470" y="837371"/>
            <a:ext cx="4967331" cy="584775"/>
          </a:xfrm>
          <a:prstGeom prst="rect">
            <a:avLst/>
          </a:prstGeom>
          <a:noFill/>
        </p:spPr>
        <p:txBody>
          <a:bodyPr wrap="square" rtlCol="0">
            <a:spAutoFit/>
          </a:bodyPr>
          <a:lstStyle/>
          <a:p>
            <a:pPr algn="ctr"/>
            <a:r>
              <a:rPr lang="en-US" u="sng" dirty="0" smtClean="0"/>
              <a:t>Entropy generation rate:</a:t>
            </a:r>
          </a:p>
          <a:p>
            <a:pPr algn="ctr"/>
            <a:r>
              <a:rPr lang="en-US" sz="1400" dirty="0"/>
              <a:t>[</a:t>
            </a:r>
            <a:r>
              <a:rPr lang="en-US" sz="1400" dirty="0" err="1"/>
              <a:t>Dommes</a:t>
            </a:r>
            <a:r>
              <a:rPr lang="en-US" sz="1400" dirty="0"/>
              <a:t> et al Phys. Rev. D 2020]</a:t>
            </a:r>
            <a:endParaRPr lang="ru-RU" sz="1400" dirty="0"/>
          </a:p>
        </p:txBody>
      </p:sp>
      <p:pic>
        <p:nvPicPr>
          <p:cNvPr id="82" name="Рисунок 81"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begin{gather*}&#10;E^\mu=\frac{1}{e_{p}}[\mathfrak{u}^\nu\nabla_\nu(\mu_{p} \mathfrak{u}^\mu)-\mathfrak{u}^\nu\nabla^\mu(\mu_{p}\mathfrak{u}_\nu)]&#10;\end{gather*}&#10;&#10;\end{document}" title="IguanaTex Bitmap Display"/>
          <p:cNvPicPr>
            <a:picLocks noChangeAspect="1"/>
          </p:cNvPicPr>
          <p:nvPr>
            <p:custDataLst>
              <p:tags r:id="rId10"/>
            </p:custDataLst>
          </p:nvPr>
        </p:nvPicPr>
        <p:blipFill>
          <a:blip r:embed="rId24" cstate="print">
            <a:extLst>
              <a:ext uri="{28A0092B-C50C-407E-A947-70E740481C1C}">
                <a14:useLocalDpi xmlns:a14="http://schemas.microsoft.com/office/drawing/2010/main" val="0"/>
              </a:ext>
            </a:extLst>
          </a:blip>
          <a:stretch>
            <a:fillRect/>
          </a:stretch>
        </p:blipFill>
        <p:spPr>
          <a:xfrm>
            <a:off x="486747" y="5751614"/>
            <a:ext cx="3300135" cy="482508"/>
          </a:xfrm>
          <a:prstGeom prst="rect">
            <a:avLst/>
          </a:prstGeom>
        </p:spPr>
      </p:pic>
      <p:sp>
        <p:nvSpPr>
          <p:cNvPr id="75" name="TextBox 74"/>
          <p:cNvSpPr txBox="1"/>
          <p:nvPr/>
        </p:nvSpPr>
        <p:spPr>
          <a:xfrm>
            <a:off x="0" y="3881838"/>
            <a:ext cx="4151070" cy="369332"/>
          </a:xfrm>
          <a:prstGeom prst="rect">
            <a:avLst/>
          </a:prstGeom>
          <a:noFill/>
        </p:spPr>
        <p:txBody>
          <a:bodyPr wrap="square" rtlCol="0">
            <a:spAutoFit/>
          </a:bodyPr>
          <a:lstStyle/>
          <a:p>
            <a:pPr algn="ctr"/>
            <a:r>
              <a:rPr lang="en-US" u="sng" dirty="0" smtClean="0"/>
              <a:t>Effect of superconductivity:</a:t>
            </a:r>
            <a:endParaRPr lang="ru-RU" u="sng" dirty="0"/>
          </a:p>
        </p:txBody>
      </p:sp>
      <p:sp>
        <p:nvSpPr>
          <p:cNvPr id="72" name="TextBox 71"/>
          <p:cNvSpPr txBox="1"/>
          <p:nvPr/>
        </p:nvSpPr>
        <p:spPr>
          <a:xfrm>
            <a:off x="30494" y="4203272"/>
            <a:ext cx="4120576" cy="1477328"/>
          </a:xfrm>
          <a:prstGeom prst="rect">
            <a:avLst/>
          </a:prstGeom>
          <a:noFill/>
        </p:spPr>
        <p:txBody>
          <a:bodyPr wrap="square" rtlCol="0">
            <a:spAutoFit/>
          </a:bodyPr>
          <a:lstStyle/>
          <a:p>
            <a:pPr marL="342900" indent="-342900">
              <a:buFont typeface="+mj-lt"/>
              <a:buAutoNum type="arabicPeriod"/>
            </a:pPr>
            <a:r>
              <a:rPr lang="en-US" dirty="0"/>
              <a:t>s</a:t>
            </a:r>
            <a:r>
              <a:rPr lang="en-US" dirty="0" smtClean="0"/>
              <a:t>lightly affects </a:t>
            </a:r>
            <a:r>
              <a:rPr lang="en-US" dirty="0" smtClean="0">
                <a:solidFill>
                  <a:srgbClr val="FF0000"/>
                </a:solidFill>
              </a:rPr>
              <a:t>shear viscosity </a:t>
            </a:r>
            <a:r>
              <a:rPr lang="el-GR" dirty="0" smtClean="0">
                <a:solidFill>
                  <a:srgbClr val="FF0000"/>
                </a:solidFill>
              </a:rPr>
              <a:t>η</a:t>
            </a:r>
            <a:endParaRPr lang="en-US" dirty="0" smtClean="0">
              <a:solidFill>
                <a:srgbClr val="FF0000"/>
              </a:solidFill>
            </a:endParaRPr>
          </a:p>
          <a:p>
            <a:pPr marL="342900" indent="-342900">
              <a:buFont typeface="+mj-lt"/>
              <a:buAutoNum type="arabicPeriod"/>
            </a:pPr>
            <a:r>
              <a:rPr lang="en-US" dirty="0" smtClean="0"/>
              <a:t>suppresses </a:t>
            </a:r>
            <a:r>
              <a:rPr lang="en-US" dirty="0" smtClean="0">
                <a:solidFill>
                  <a:srgbClr val="FF0000"/>
                </a:solidFill>
              </a:rPr>
              <a:t>bulk viscosity </a:t>
            </a:r>
            <a:r>
              <a:rPr lang="el-GR" dirty="0" smtClean="0">
                <a:solidFill>
                  <a:srgbClr val="FF0000"/>
                </a:solidFill>
              </a:rPr>
              <a:t>ζ</a:t>
            </a:r>
            <a:endParaRPr lang="en-US" dirty="0" smtClean="0">
              <a:solidFill>
                <a:srgbClr val="FF0000"/>
              </a:solidFill>
            </a:endParaRPr>
          </a:p>
          <a:p>
            <a:pPr marL="342900" indent="-342900">
              <a:buFont typeface="+mj-lt"/>
              <a:buAutoNum type="arabicPeriod"/>
            </a:pPr>
            <a:r>
              <a:rPr lang="en-US" dirty="0"/>
              <a:t>a</a:t>
            </a:r>
            <a:r>
              <a:rPr lang="en-US" dirty="0" smtClean="0"/>
              <a:t>ffects </a:t>
            </a:r>
            <a:r>
              <a:rPr lang="en-US" dirty="0" smtClean="0">
                <a:solidFill>
                  <a:srgbClr val="FF0000"/>
                </a:solidFill>
              </a:rPr>
              <a:t>diffusion coefficients</a:t>
            </a:r>
          </a:p>
          <a:p>
            <a:pPr marL="342900" indent="-342900">
              <a:buFont typeface="+mj-lt"/>
              <a:buAutoNum type="arabicPeriod"/>
            </a:pPr>
            <a:r>
              <a:rPr lang="en-US" dirty="0"/>
              <a:t>t</a:t>
            </a:r>
            <a:r>
              <a:rPr lang="en-US" dirty="0" smtClean="0"/>
              <a:t>he </a:t>
            </a:r>
            <a:r>
              <a:rPr lang="en-US" dirty="0" smtClean="0">
                <a:solidFill>
                  <a:srgbClr val="FF0000"/>
                </a:solidFill>
              </a:rPr>
              <a:t>electric 4-vector       </a:t>
            </a:r>
            <a:r>
              <a:rPr lang="en-US" dirty="0" smtClean="0"/>
              <a:t>is found from the superconducting equation</a:t>
            </a:r>
            <a:r>
              <a:rPr lang="en-US" dirty="0"/>
              <a:t>:</a:t>
            </a:r>
            <a:endParaRPr lang="en-US" dirty="0" smtClean="0"/>
          </a:p>
        </p:txBody>
      </p:sp>
      <p:pic>
        <p:nvPicPr>
          <p:cNvPr id="80" name="Рисунок 79"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color{red}\mathcal{D}_{pk}}=0$&#10;&#10;\end{document}" title="IguanaTex Bitmap Display"/>
          <p:cNvPicPr>
            <a:picLocks noChangeAspect="1"/>
          </p:cNvPicPr>
          <p:nvPr>
            <p:custDataLst>
              <p:tags r:id="rId11"/>
            </p:custDataLst>
          </p:nvPr>
        </p:nvPicPr>
        <p:blipFill>
          <a:blip r:embed="rId25" cstate="print">
            <a:extLst>
              <a:ext uri="{28A0092B-C50C-407E-A947-70E740481C1C}">
                <a14:useLocalDpi xmlns:a14="http://schemas.microsoft.com/office/drawing/2010/main" val="0"/>
              </a:ext>
            </a:extLst>
          </a:blip>
          <a:stretch>
            <a:fillRect/>
          </a:stretch>
        </p:blipFill>
        <p:spPr>
          <a:xfrm>
            <a:off x="3216954" y="4871941"/>
            <a:ext cx="787651" cy="221601"/>
          </a:xfrm>
          <a:prstGeom prst="rect">
            <a:avLst/>
          </a:prstGeom>
        </p:spPr>
      </p:pic>
      <p:sp>
        <p:nvSpPr>
          <p:cNvPr id="81" name="Прямоугольник 80"/>
          <p:cNvSpPr/>
          <p:nvPr/>
        </p:nvSpPr>
        <p:spPr>
          <a:xfrm>
            <a:off x="446587" y="5702527"/>
            <a:ext cx="3391835" cy="577205"/>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83" name="Прямая соединительная линия 82"/>
          <p:cNvCxnSpPr/>
          <p:nvPr/>
        </p:nvCxnSpPr>
        <p:spPr>
          <a:xfrm>
            <a:off x="4176470" y="886687"/>
            <a:ext cx="0" cy="538711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7" name="Рисунок 86"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color{red} E^{\mu}$&#10;&#10;\end{document}" title="IguanaTex Bitmap Display"/>
          <p:cNvPicPr>
            <a:picLocks noChangeAspect="1"/>
          </p:cNvPicPr>
          <p:nvPr>
            <p:custDataLst>
              <p:tags r:id="rId12"/>
            </p:custDataLst>
          </p:nvPr>
        </p:nvPicPr>
        <p:blipFill>
          <a:blip r:embed="rId26" cstate="print">
            <a:extLst>
              <a:ext uri="{28A0092B-C50C-407E-A947-70E740481C1C}">
                <a14:useLocalDpi xmlns:a14="http://schemas.microsoft.com/office/drawing/2010/main" val="0"/>
              </a:ext>
            </a:extLst>
          </a:blip>
          <a:stretch>
            <a:fillRect/>
          </a:stretch>
        </p:blipFill>
        <p:spPr>
          <a:xfrm>
            <a:off x="2450184" y="5142380"/>
            <a:ext cx="276480" cy="154697"/>
          </a:xfrm>
          <a:prstGeom prst="rect">
            <a:avLst/>
          </a:prstGeom>
        </p:spPr>
      </p:pic>
      <p:sp>
        <p:nvSpPr>
          <p:cNvPr id="90" name="Номер слайда 89"/>
          <p:cNvSpPr>
            <a:spLocks noGrp="1"/>
          </p:cNvSpPr>
          <p:nvPr>
            <p:ph type="sldNum" sz="quarter" idx="12"/>
          </p:nvPr>
        </p:nvSpPr>
        <p:spPr/>
        <p:txBody>
          <a:bodyPr/>
          <a:lstStyle/>
          <a:p>
            <a:fld id="{9FF9AEB8-8D6C-478E-A1D9-263F5190F72A}" type="slidenum">
              <a:rPr lang="ru-RU" smtClean="0"/>
              <a:t>25</a:t>
            </a:fld>
            <a:endParaRPr lang="ru-RU"/>
          </a:p>
        </p:txBody>
      </p:sp>
    </p:spTree>
    <p:extLst>
      <p:ext uri="{BB962C8B-B14F-4D97-AF65-F5344CB8AC3E}">
        <p14:creationId xmlns:p14="http://schemas.microsoft.com/office/powerpoint/2010/main" val="14828075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Рисунок 23"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begin{gather*}&#10;\dot{E}_\zeta=-\frac{16 m \alpha^2 \Omega ^6}{c^4 (m+1)^5 (2 m+3)}\int\limits_0^R \frac{\zeta(\Omega, T^\infty,r) e^{\lambda-(2 m+3) \nu}}{A^2}\left(\frac{c}{c_s}\right)^4\biggl[{\color{red}\frac{d h_1}{dr}}-\frac{1}{8} A m \left(m^2-1\right)\biggl(\frac{c_s}{c}\biggr)^2 h_1\biggr]^2 r^{2 m+4} \ dr&#10;\end{gather*}&#10;&#10;\end{document}" title="IguanaTex Bitmap Display"/>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a:off x="84560" y="1708792"/>
            <a:ext cx="8983774" cy="702093"/>
          </a:xfrm>
          <a:prstGeom prst="rect">
            <a:avLst/>
          </a:prstGeom>
        </p:spPr>
      </p:pic>
      <p:pic>
        <p:nvPicPr>
          <p:cNvPr id="64" name="Рисунок 63"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begin{gather*}&#10;\dot{E}_\mathcal{D}=-\frac{4 m \alpha^2\Omega ^4}{c^3 (m+1)^3 (2 m+3)}\int\limits_0^R \frac{\Lambda}{T^\infty}\biggl[ r^2 {\color{red}\biggl(\frac{d h_2}{d r}\biggr)^2} \hat{\mathcal{D}}_1(T^\infty,r)+2 r {\color{red}h_2\frac{d h_2}{dr}}\hat{\mathcal{D}}_2(T^\infty,r)+{\color{red}h_2^2} \hat{\mathcal{D}}_4(T^\infty,r) \biggr]e^{\nu-\lambda} \ dr&#10;\end{gather*}&#10;&#10;\end{document}" title="IguanaTex Bitmap Display"/>
          <p:cNvPicPr>
            <a:picLocks noChangeAspect="1"/>
          </p:cNvPicPr>
          <p:nvPr>
            <p:custDataLst>
              <p:tags r:id="rId2"/>
            </p:custDataLst>
          </p:nvPr>
        </p:nvPicPr>
        <p:blipFill>
          <a:blip r:embed="rId10" cstate="print">
            <a:extLst>
              <a:ext uri="{28A0092B-C50C-407E-A947-70E740481C1C}">
                <a14:useLocalDpi xmlns:a14="http://schemas.microsoft.com/office/drawing/2010/main" val="0"/>
              </a:ext>
            </a:extLst>
          </a:blip>
          <a:stretch>
            <a:fillRect/>
          </a:stretch>
        </p:blipFill>
        <p:spPr>
          <a:xfrm>
            <a:off x="148638" y="2493692"/>
            <a:ext cx="8850591" cy="702093"/>
          </a:xfrm>
          <a:prstGeom prst="rect">
            <a:avLst/>
          </a:prstGeom>
        </p:spPr>
      </p:pic>
      <p:pic>
        <p:nvPicPr>
          <p:cNvPr id="55" name="Рисунок 54"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begin{gather*}&#10;\dot{E}_\eta=-\alpha^2\Omega^2\int\limits_0^R \eta(T^\infty,r) \biggl[\left(T_m-r{\color{red}\frac{d}{dr}T_m}\right)^2+(m-1) (m+2) e^{2 \lambda} T_m^2\biggr]e^{-\lambda -\nu } \ dr&#10;\end{gather*}&#10;&#10;\end{document}" title="IguanaTex Bitmap Display"/>
          <p:cNvPicPr>
            <a:picLocks noChangeAspect="1"/>
          </p:cNvPicPr>
          <p:nvPr>
            <p:custDataLst>
              <p:tags r:id="rId3"/>
            </p:custDataLst>
          </p:nvPr>
        </p:nvPicPr>
        <p:blipFill>
          <a:blip r:embed="rId11" cstate="print">
            <a:extLst>
              <a:ext uri="{28A0092B-C50C-407E-A947-70E740481C1C}">
                <a14:useLocalDpi xmlns:a14="http://schemas.microsoft.com/office/drawing/2010/main" val="0"/>
              </a:ext>
            </a:extLst>
          </a:blip>
          <a:stretch>
            <a:fillRect/>
          </a:stretch>
        </p:blipFill>
        <p:spPr>
          <a:xfrm>
            <a:off x="1255766" y="937762"/>
            <a:ext cx="6645203" cy="696716"/>
          </a:xfrm>
          <a:prstGeom prst="rect">
            <a:avLst/>
          </a:prstGeom>
        </p:spPr>
      </p:pic>
      <p:pic>
        <p:nvPicPr>
          <p:cNvPr id="29" name="Рисунок 28"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begin{gather*}&#10;\dot{E}_{\rm GW}=32\pi G \alpha^2 \frac{2^{2 m} (m-1)^{2 m}}{(m+1)^4}\left[\frac{(m+2)!}{(2 m+1)!}\right]^2\left(\frac{m+2}{m+1}\right)^{2 m}\frac{\Omega ^2}{c}\left(\frac{\Omega }{c}\right)^{2 m+2}\biggl[\frac{1}{c^2}\int\limits_0^R  w_0 T_m e^{2 \lambda} r^{m+2} dr \biggr]^2&#10;\end{gather*}&#10;&#10;\end{document}" title="IguanaTex Bitmap Display"/>
          <p:cNvPicPr>
            <a:picLocks noChangeAspect="1"/>
          </p:cNvPicPr>
          <p:nvPr>
            <p:custDataLst>
              <p:tags r:id="rId4"/>
            </p:custDataLst>
          </p:nvPr>
        </p:nvPicPr>
        <p:blipFill>
          <a:blip r:embed="rId12" cstate="print">
            <a:extLst>
              <a:ext uri="{28A0092B-C50C-407E-A947-70E740481C1C}">
                <a14:useLocalDpi xmlns:a14="http://schemas.microsoft.com/office/drawing/2010/main" val="0"/>
              </a:ext>
            </a:extLst>
          </a:blip>
          <a:stretch>
            <a:fillRect/>
          </a:stretch>
        </p:blipFill>
        <p:spPr>
          <a:xfrm>
            <a:off x="408925" y="3280645"/>
            <a:ext cx="8338517" cy="694043"/>
          </a:xfrm>
          <a:prstGeom prst="rect">
            <a:avLst/>
          </a:prstGeom>
        </p:spPr>
      </p:pic>
      <p:sp>
        <p:nvSpPr>
          <p:cNvPr id="17" name="TextBox 16"/>
          <p:cNvSpPr txBox="1"/>
          <p:nvPr/>
        </p:nvSpPr>
        <p:spPr>
          <a:xfrm>
            <a:off x="2587558" y="323422"/>
            <a:ext cx="3968884" cy="461665"/>
          </a:xfrm>
          <a:prstGeom prst="rect">
            <a:avLst/>
          </a:prstGeom>
          <a:noFill/>
          <a:ln w="28575">
            <a:solidFill>
              <a:schemeClr val="accent1"/>
            </a:solidFill>
          </a:ln>
        </p:spPr>
        <p:txBody>
          <a:bodyPr wrap="square" rtlCol="0">
            <a:spAutoFit/>
          </a:bodyPr>
          <a:lstStyle/>
          <a:p>
            <a:pPr algn="ctr"/>
            <a:r>
              <a:rPr lang="en-US" sz="2400" dirty="0" smtClean="0"/>
              <a:t>R-mode energy change rates</a:t>
            </a:r>
            <a:endParaRPr lang="ru-RU" sz="2400" dirty="0"/>
          </a:p>
        </p:txBody>
      </p:sp>
      <p:sp>
        <p:nvSpPr>
          <p:cNvPr id="37" name="TextBox 36"/>
          <p:cNvSpPr txBox="1"/>
          <p:nvPr/>
        </p:nvSpPr>
        <p:spPr>
          <a:xfrm>
            <a:off x="2587558" y="4206745"/>
            <a:ext cx="6544108" cy="646331"/>
          </a:xfrm>
          <a:prstGeom prst="rect">
            <a:avLst/>
          </a:prstGeom>
          <a:noFill/>
        </p:spPr>
        <p:txBody>
          <a:bodyPr wrap="square" rtlCol="0">
            <a:spAutoFit/>
          </a:bodyPr>
          <a:lstStyle/>
          <a:p>
            <a:pPr marL="342900" indent="-342900">
              <a:buFont typeface="+mj-lt"/>
              <a:buAutoNum type="arabicPeriod"/>
            </a:pPr>
            <a:r>
              <a:rPr lang="en-US" dirty="0" smtClean="0"/>
              <a:t>These formulas are valid also for Newtonian r-modes</a:t>
            </a:r>
            <a:endParaRPr lang="en-US" dirty="0"/>
          </a:p>
          <a:p>
            <a:pPr marL="342900" indent="-342900">
              <a:buFont typeface="+mj-lt"/>
              <a:buAutoNum type="arabicPeriod"/>
            </a:pPr>
            <a:r>
              <a:rPr lang="en-US" dirty="0" smtClean="0"/>
              <a:t>Relativistic r-modes significantly differ from Newtonian ones</a:t>
            </a:r>
            <a:r>
              <a:rPr lang="en-US" dirty="0"/>
              <a:t>:</a:t>
            </a:r>
            <a:endParaRPr lang="ru-RU" dirty="0"/>
          </a:p>
        </p:txBody>
      </p:sp>
      <p:pic>
        <p:nvPicPr>
          <p:cNvPr id="13" name="Рисунок 12"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begin{gather*}&#10;\frac{d}{dr}T_m \sim \frac{1}{{\color{red}\Omega}} T_m \ \Rightarrow \ h_2 \sim \frac{1}{{\color{red}\Omega}}T_m \ \Rightarrow \ \frac{d}{dr} h_2 \sim \frac{1}{{\color{red}\Omega^2}}T_m&#10;\end{gather*}&#10;&#10;&#10;\end{document}" title="IguanaTex Bitmap Display"/>
          <p:cNvPicPr>
            <a:picLocks noChangeAspect="1"/>
          </p:cNvPicPr>
          <p:nvPr>
            <p:custDataLst>
              <p:tags r:id="rId5"/>
            </p:custDataLst>
          </p:nvPr>
        </p:nvPicPr>
        <p:blipFill>
          <a:blip r:embed="rId13" cstate="print">
            <a:extLst>
              <a:ext uri="{28A0092B-C50C-407E-A947-70E740481C1C}">
                <a14:useLocalDpi xmlns:a14="http://schemas.microsoft.com/office/drawing/2010/main" val="0"/>
              </a:ext>
            </a:extLst>
          </a:blip>
          <a:stretch>
            <a:fillRect/>
          </a:stretch>
        </p:blipFill>
        <p:spPr>
          <a:xfrm>
            <a:off x="3559915" y="4927345"/>
            <a:ext cx="4599393" cy="450203"/>
          </a:xfrm>
          <a:prstGeom prst="rect">
            <a:avLst/>
          </a:prstGeom>
        </p:spPr>
      </p:pic>
      <p:sp>
        <p:nvSpPr>
          <p:cNvPr id="44" name="Прямоугольник 43"/>
          <p:cNvSpPr/>
          <p:nvPr/>
        </p:nvSpPr>
        <p:spPr>
          <a:xfrm>
            <a:off x="57976" y="892061"/>
            <a:ext cx="9040303" cy="3134322"/>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46" name="Прямая соединительная линия 45"/>
          <p:cNvCxnSpPr/>
          <p:nvPr/>
        </p:nvCxnSpPr>
        <p:spPr>
          <a:xfrm>
            <a:off x="57976" y="1664342"/>
            <a:ext cx="9040303"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47"/>
          <p:cNvCxnSpPr>
            <a:stCxn id="44" idx="1"/>
            <a:endCxn id="44" idx="3"/>
          </p:cNvCxnSpPr>
          <p:nvPr/>
        </p:nvCxnSpPr>
        <p:spPr>
          <a:xfrm>
            <a:off x="57976" y="2459222"/>
            <a:ext cx="9040303"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9" name="Прямая соединительная линия 48"/>
          <p:cNvCxnSpPr/>
          <p:nvPr/>
        </p:nvCxnSpPr>
        <p:spPr>
          <a:xfrm>
            <a:off x="57976" y="3231350"/>
            <a:ext cx="9040303"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0" y="4082229"/>
            <a:ext cx="2535884" cy="646331"/>
          </a:xfrm>
          <a:prstGeom prst="rect">
            <a:avLst/>
          </a:prstGeom>
          <a:noFill/>
        </p:spPr>
        <p:txBody>
          <a:bodyPr wrap="square" rtlCol="0">
            <a:spAutoFit/>
          </a:bodyPr>
          <a:lstStyle/>
          <a:p>
            <a:pPr algn="ctr"/>
            <a:r>
              <a:rPr lang="en-US" u="sng" dirty="0" smtClean="0"/>
              <a:t>Supplementary</a:t>
            </a:r>
          </a:p>
          <a:p>
            <a:pPr algn="ctr"/>
            <a:r>
              <a:rPr lang="en-US" u="sng" dirty="0" smtClean="0"/>
              <a:t>functions:</a:t>
            </a:r>
            <a:endParaRPr lang="ru-RU" u="sng" dirty="0"/>
          </a:p>
        </p:txBody>
      </p:sp>
      <p:cxnSp>
        <p:nvCxnSpPr>
          <p:cNvPr id="52" name="Прямая соединительная линия 51"/>
          <p:cNvCxnSpPr/>
          <p:nvPr/>
        </p:nvCxnSpPr>
        <p:spPr>
          <a:xfrm>
            <a:off x="2535884" y="4035527"/>
            <a:ext cx="0" cy="146287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4" name="Номер слайда 53"/>
          <p:cNvSpPr>
            <a:spLocks noGrp="1"/>
          </p:cNvSpPr>
          <p:nvPr>
            <p:ph type="sldNum" sz="quarter" idx="12"/>
          </p:nvPr>
        </p:nvSpPr>
        <p:spPr/>
        <p:txBody>
          <a:bodyPr/>
          <a:lstStyle/>
          <a:p>
            <a:fld id="{9FF9AEB8-8D6C-478E-A1D9-263F5190F72A}" type="slidenum">
              <a:rPr lang="ru-RU" smtClean="0"/>
              <a:t>26</a:t>
            </a:fld>
            <a:endParaRPr lang="ru-RU"/>
          </a:p>
        </p:txBody>
      </p:sp>
      <p:pic>
        <p:nvPicPr>
          <p:cNvPr id="11" name="Рисунок 10"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begin{gather*}&#10;{\color{red}h_1(r)}\propto T_m(r) \\&#10;{\color{red}h_2(r)}\propto \frac{d h_1}{dr}&#10;\end{gather*}&#10;&#10;\end{document}" title="IguanaTex Bitmap Display"/>
          <p:cNvPicPr>
            <a:picLocks noChangeAspect="1"/>
          </p:cNvPicPr>
          <p:nvPr>
            <p:custDataLst>
              <p:tags r:id="rId6"/>
            </p:custDataLst>
          </p:nvPr>
        </p:nvPicPr>
        <p:blipFill>
          <a:blip r:embed="rId14" cstate="print">
            <a:extLst>
              <a:ext uri="{28A0092B-C50C-407E-A947-70E740481C1C}">
                <a14:useLocalDpi xmlns:a14="http://schemas.microsoft.com/office/drawing/2010/main" val="0"/>
              </a:ext>
            </a:extLst>
          </a:blip>
          <a:stretch>
            <a:fillRect/>
          </a:stretch>
        </p:blipFill>
        <p:spPr>
          <a:xfrm>
            <a:off x="668357" y="4762332"/>
            <a:ext cx="1280572" cy="762583"/>
          </a:xfrm>
          <a:prstGeom prst="rect">
            <a:avLst/>
          </a:prstGeom>
        </p:spPr>
      </p:pic>
      <p:sp>
        <p:nvSpPr>
          <p:cNvPr id="20" name="TextBox 19"/>
          <p:cNvSpPr txBox="1"/>
          <p:nvPr/>
        </p:nvSpPr>
        <p:spPr>
          <a:xfrm>
            <a:off x="335439" y="5623922"/>
            <a:ext cx="8473122" cy="646331"/>
          </a:xfrm>
          <a:prstGeom prst="rect">
            <a:avLst/>
          </a:prstGeom>
          <a:noFill/>
          <a:ln w="28575">
            <a:solidFill>
              <a:srgbClr val="00B050"/>
            </a:solidFill>
          </a:ln>
        </p:spPr>
        <p:txBody>
          <a:bodyPr wrap="square" rtlCol="0">
            <a:spAutoFit/>
          </a:bodyPr>
          <a:lstStyle/>
          <a:p>
            <a:pPr algn="ctr"/>
            <a:r>
              <a:rPr lang="en-US" dirty="0" smtClean="0"/>
              <a:t>WE EXPECT RELATIVISTIC R-MODE EVOLUTIONARY TIMESCALES</a:t>
            </a:r>
          </a:p>
          <a:p>
            <a:pPr algn="ctr"/>
            <a:r>
              <a:rPr lang="en-US" dirty="0" smtClean="0"/>
              <a:t>AND INSTABILITY WINDOWS TO SIGNIFICANTLY DIFFER FROM NEWTONIAN ONES</a:t>
            </a:r>
            <a:endParaRPr lang="ru-RU" dirty="0"/>
          </a:p>
        </p:txBody>
      </p:sp>
    </p:spTree>
    <p:extLst>
      <p:ext uri="{BB962C8B-B14F-4D97-AF65-F5344CB8AC3E}">
        <p14:creationId xmlns:p14="http://schemas.microsoft.com/office/powerpoint/2010/main" val="18542770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10" cstate="print">
            <a:extLst>
              <a:ext uri="{28A0092B-C50C-407E-A947-70E740481C1C}">
                <a14:useLocalDpi xmlns:a14="http://schemas.microsoft.com/office/drawing/2010/main" val="0"/>
              </a:ext>
            </a:extLst>
          </a:blip>
          <a:srcRect l="1825" t="2040" r="4007" b="15647"/>
          <a:stretch/>
        </p:blipFill>
        <p:spPr>
          <a:xfrm>
            <a:off x="3248260" y="895349"/>
            <a:ext cx="5895740" cy="5169455"/>
          </a:xfrm>
          <a:prstGeom prst="rect">
            <a:avLst/>
          </a:prstGeom>
        </p:spPr>
      </p:pic>
      <p:sp>
        <p:nvSpPr>
          <p:cNvPr id="4" name="TextBox 3"/>
          <p:cNvSpPr txBox="1"/>
          <p:nvPr/>
        </p:nvSpPr>
        <p:spPr>
          <a:xfrm>
            <a:off x="2381504" y="164592"/>
            <a:ext cx="4381246" cy="461665"/>
          </a:xfrm>
          <a:prstGeom prst="rect">
            <a:avLst/>
          </a:prstGeom>
          <a:noFill/>
          <a:ln w="28575">
            <a:solidFill>
              <a:schemeClr val="accent1"/>
            </a:solidFill>
          </a:ln>
        </p:spPr>
        <p:txBody>
          <a:bodyPr wrap="square" rtlCol="0">
            <a:spAutoFit/>
          </a:bodyPr>
          <a:lstStyle/>
          <a:p>
            <a:pPr algn="ctr"/>
            <a:r>
              <a:rPr lang="en-US" sz="2400" dirty="0" smtClean="0"/>
              <a:t>R-mode evolutionary timescales</a:t>
            </a:r>
            <a:endParaRPr lang="ru-RU" sz="2400" dirty="0"/>
          </a:p>
        </p:txBody>
      </p:sp>
      <p:sp>
        <p:nvSpPr>
          <p:cNvPr id="2" name="TextBox 1"/>
          <p:cNvSpPr txBox="1"/>
          <p:nvPr/>
        </p:nvSpPr>
        <p:spPr>
          <a:xfrm>
            <a:off x="0" y="2703074"/>
            <a:ext cx="3033911" cy="369332"/>
          </a:xfrm>
          <a:prstGeom prst="rect">
            <a:avLst/>
          </a:prstGeom>
          <a:noFill/>
        </p:spPr>
        <p:txBody>
          <a:bodyPr wrap="square" rtlCol="0">
            <a:spAutoFit/>
          </a:bodyPr>
          <a:lstStyle/>
          <a:p>
            <a:pPr algn="ctr"/>
            <a:r>
              <a:rPr lang="en-US" u="sng" dirty="0" smtClean="0"/>
              <a:t>R-mode energy:</a:t>
            </a:r>
            <a:endParaRPr lang="ru-RU" u="sng" dirty="0"/>
          </a:p>
        </p:txBody>
      </p:sp>
      <p:sp>
        <p:nvSpPr>
          <p:cNvPr id="6" name="TextBox 5"/>
          <p:cNvSpPr txBox="1"/>
          <p:nvPr/>
        </p:nvSpPr>
        <p:spPr>
          <a:xfrm>
            <a:off x="0" y="1007285"/>
            <a:ext cx="3033911" cy="369332"/>
          </a:xfrm>
          <a:prstGeom prst="rect">
            <a:avLst/>
          </a:prstGeom>
          <a:noFill/>
        </p:spPr>
        <p:txBody>
          <a:bodyPr wrap="square" rtlCol="0">
            <a:spAutoFit/>
          </a:bodyPr>
          <a:lstStyle/>
          <a:p>
            <a:pPr algn="ctr"/>
            <a:r>
              <a:rPr lang="en-US" u="sng" dirty="0" smtClean="0"/>
              <a:t>Evolutionary timescales:</a:t>
            </a:r>
            <a:endParaRPr lang="ru-RU" u="sng" dirty="0"/>
          </a:p>
        </p:txBody>
      </p:sp>
      <p:pic>
        <p:nvPicPr>
          <p:cNvPr id="7" name="Рисунок 6"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begin{gather*}&#10;\tau_{{\rm GW},\eta,\zeta,\mathcal{D}}=\frac{2E}{|\dot{E}_{{\rm GW},\eta,\zeta,\mathcal{D}}|}&#10;\end{gather*}&#10;&#10;\end{document}" title="IguanaTex Bitmap Display"/>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a:off x="309886" y="1489928"/>
            <a:ext cx="2414138" cy="564237"/>
          </a:xfrm>
          <a:prstGeom prst="rect">
            <a:avLst/>
          </a:prstGeom>
        </p:spPr>
      </p:pic>
      <p:pic>
        <p:nvPicPr>
          <p:cNvPr id="8" name="Рисунок 7"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begin{gather*}&#10;E=\frac{\alpha^2\Omega^2}{2 c^2}\int\limits_0^R w_0 T_m^2 r^2 e^{\lambda-\nu} \ dr&#10;\end{gather*}&#10;&#10;\end{document}" title="IguanaTex Bitmap Display"/>
          <p:cNvPicPr>
            <a:picLocks noChangeAspect="1"/>
          </p:cNvPicPr>
          <p:nvPr>
            <p:custDataLst>
              <p:tags r:id="rId2"/>
            </p:custDataLst>
          </p:nvPr>
        </p:nvPicPr>
        <p:blipFill>
          <a:blip r:embed="rId12" cstate="print">
            <a:extLst>
              <a:ext uri="{28A0092B-C50C-407E-A947-70E740481C1C}">
                <a14:useLocalDpi xmlns:a14="http://schemas.microsoft.com/office/drawing/2010/main" val="0"/>
              </a:ext>
            </a:extLst>
          </a:blip>
          <a:stretch>
            <a:fillRect/>
          </a:stretch>
        </p:blipFill>
        <p:spPr>
          <a:xfrm>
            <a:off x="259925" y="3065067"/>
            <a:ext cx="2514060" cy="700857"/>
          </a:xfrm>
          <a:prstGeom prst="rect">
            <a:avLst/>
          </a:prstGeom>
        </p:spPr>
      </p:pic>
      <p:sp>
        <p:nvSpPr>
          <p:cNvPr id="9" name="TextBox 8"/>
          <p:cNvSpPr txBox="1"/>
          <p:nvPr/>
        </p:nvSpPr>
        <p:spPr>
          <a:xfrm>
            <a:off x="0" y="4368800"/>
            <a:ext cx="3487251" cy="369332"/>
          </a:xfrm>
          <a:prstGeom prst="rect">
            <a:avLst/>
          </a:prstGeom>
          <a:noFill/>
        </p:spPr>
        <p:txBody>
          <a:bodyPr wrap="square" rtlCol="0">
            <a:spAutoFit/>
          </a:bodyPr>
          <a:lstStyle/>
          <a:p>
            <a:pPr algn="ctr"/>
            <a:r>
              <a:rPr lang="en-US" u="sng" dirty="0" smtClean="0"/>
              <a:t>Microphysical input:</a:t>
            </a:r>
            <a:endParaRPr lang="ru-RU" u="sng" dirty="0"/>
          </a:p>
        </p:txBody>
      </p:sp>
      <p:sp>
        <p:nvSpPr>
          <p:cNvPr id="10" name="TextBox 9"/>
          <p:cNvSpPr txBox="1"/>
          <p:nvPr/>
        </p:nvSpPr>
        <p:spPr>
          <a:xfrm>
            <a:off x="-64764" y="4756150"/>
            <a:ext cx="3608064" cy="1569660"/>
          </a:xfrm>
          <a:prstGeom prst="rect">
            <a:avLst/>
          </a:prstGeom>
          <a:noFill/>
        </p:spPr>
        <p:txBody>
          <a:bodyPr wrap="square" rtlCol="0">
            <a:spAutoFit/>
          </a:bodyPr>
          <a:lstStyle/>
          <a:p>
            <a:pPr marL="342900" indent="-342900">
              <a:buFont typeface="+mj-lt"/>
              <a:buAutoNum type="arabicPeriod"/>
            </a:pPr>
            <a:r>
              <a:rPr lang="en-US" sz="1600" dirty="0" smtClean="0"/>
              <a:t>BSk24 EOS: </a:t>
            </a:r>
            <a:r>
              <a:rPr lang="en-US" sz="1600" i="1" dirty="0" err="1" smtClean="0"/>
              <a:t>Goriely</a:t>
            </a:r>
            <a:r>
              <a:rPr lang="en-US" sz="1600" i="1" dirty="0" smtClean="0"/>
              <a:t> et al 2013</a:t>
            </a:r>
          </a:p>
          <a:p>
            <a:pPr marL="342900" indent="-342900">
              <a:buFont typeface="+mj-lt"/>
              <a:buAutoNum type="arabicPeriod"/>
            </a:pPr>
            <a:r>
              <a:rPr lang="en-US" sz="1600" dirty="0" err="1" smtClean="0"/>
              <a:t>Supercond</a:t>
            </a:r>
            <a:r>
              <a:rPr lang="en-US" sz="1600" dirty="0" smtClean="0"/>
              <a:t>. η</a:t>
            </a:r>
            <a:r>
              <a:rPr lang="en-US" sz="1600" dirty="0"/>
              <a:t>: </a:t>
            </a:r>
            <a:r>
              <a:rPr lang="en-US" sz="1600" i="1" dirty="0" err="1" smtClean="0"/>
              <a:t>Shternin</a:t>
            </a:r>
            <a:r>
              <a:rPr lang="en-US" sz="1600" i="1" dirty="0" smtClean="0"/>
              <a:t> 2018</a:t>
            </a:r>
          </a:p>
          <a:p>
            <a:pPr marL="342900" indent="-342900">
              <a:buFont typeface="+mj-lt"/>
              <a:buAutoNum type="arabicPeriod"/>
            </a:pPr>
            <a:r>
              <a:rPr lang="en-US" sz="1600" dirty="0" smtClean="0"/>
              <a:t>Normal </a:t>
            </a:r>
            <a:r>
              <a:rPr lang="el-GR" sz="1600" dirty="0" smtClean="0"/>
              <a:t>η</a:t>
            </a:r>
            <a:r>
              <a:rPr lang="en-US" sz="1600" dirty="0" smtClean="0"/>
              <a:t>: </a:t>
            </a:r>
            <a:r>
              <a:rPr lang="en-US" sz="1600" i="1" dirty="0" smtClean="0"/>
              <a:t>Schmitt &amp; </a:t>
            </a:r>
            <a:r>
              <a:rPr lang="en-US" sz="1600" i="1" dirty="0" err="1" smtClean="0"/>
              <a:t>Shternin</a:t>
            </a:r>
            <a:r>
              <a:rPr lang="en-US" sz="1600" i="1" dirty="0" smtClean="0"/>
              <a:t> 2018</a:t>
            </a:r>
          </a:p>
          <a:p>
            <a:pPr marL="342900" indent="-342900">
              <a:buFont typeface="+mj-lt"/>
              <a:buAutoNum type="arabicPeriod"/>
            </a:pPr>
            <a:r>
              <a:rPr lang="en-US" sz="1600" dirty="0" smtClean="0"/>
              <a:t>Normal </a:t>
            </a:r>
            <a:r>
              <a:rPr lang="el-GR" sz="1600" dirty="0" smtClean="0"/>
              <a:t>ζ</a:t>
            </a:r>
            <a:r>
              <a:rPr lang="en-US" sz="1600" dirty="0" smtClean="0"/>
              <a:t> </a:t>
            </a:r>
            <a:r>
              <a:rPr lang="en-US" sz="1600" dirty="0" err="1" smtClean="0"/>
              <a:t>mUrca</a:t>
            </a:r>
            <a:r>
              <a:rPr lang="en-US" sz="1600" dirty="0" smtClean="0"/>
              <a:t>: </a:t>
            </a:r>
            <a:r>
              <a:rPr lang="en-US" sz="1600" i="1" dirty="0" err="1" smtClean="0"/>
              <a:t>Haensel</a:t>
            </a:r>
            <a:r>
              <a:rPr lang="en-US" sz="1600" i="1" dirty="0" smtClean="0"/>
              <a:t> et al 2001</a:t>
            </a:r>
          </a:p>
          <a:p>
            <a:pPr marL="342900" indent="-342900">
              <a:buFont typeface="+mj-lt"/>
              <a:buAutoNum type="arabicPeriod"/>
            </a:pPr>
            <a:r>
              <a:rPr lang="en-US" sz="1600" dirty="0"/>
              <a:t>Normal </a:t>
            </a:r>
            <a:r>
              <a:rPr lang="el-GR" sz="1600" dirty="0"/>
              <a:t>ζ</a:t>
            </a:r>
            <a:r>
              <a:rPr lang="en-US" sz="1600" dirty="0"/>
              <a:t> </a:t>
            </a:r>
            <a:r>
              <a:rPr lang="en-US" sz="1600" dirty="0" err="1" smtClean="0"/>
              <a:t>dUrca</a:t>
            </a:r>
            <a:r>
              <a:rPr lang="en-US" sz="1600" dirty="0"/>
              <a:t>: </a:t>
            </a:r>
            <a:r>
              <a:rPr lang="en-US" sz="1600" i="1" dirty="0" err="1"/>
              <a:t>Haensel</a:t>
            </a:r>
            <a:r>
              <a:rPr lang="en-US" sz="1600" i="1" dirty="0"/>
              <a:t> et al </a:t>
            </a:r>
            <a:r>
              <a:rPr lang="en-US" sz="1600" i="1" dirty="0" smtClean="0"/>
              <a:t>2000</a:t>
            </a:r>
          </a:p>
          <a:p>
            <a:pPr marL="342900" indent="-342900">
              <a:buFont typeface="+mj-lt"/>
              <a:buAutoNum type="arabicPeriod"/>
            </a:pPr>
            <a:r>
              <a:rPr lang="en-US" sz="1600" dirty="0"/>
              <a:t>  </a:t>
            </a:r>
            <a:r>
              <a:rPr lang="en-US" sz="1600" dirty="0" smtClean="0"/>
              <a:t>       : </a:t>
            </a:r>
            <a:r>
              <a:rPr lang="en-US" sz="1600" i="1" dirty="0" err="1" smtClean="0"/>
              <a:t>Dommes</a:t>
            </a:r>
            <a:r>
              <a:rPr lang="en-US" sz="1600" i="1" dirty="0" smtClean="0"/>
              <a:t> et al 2020</a:t>
            </a:r>
          </a:p>
        </p:txBody>
      </p:sp>
      <p:pic>
        <p:nvPicPr>
          <p:cNvPr id="11" name="Рисунок 10"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10;$\mathcal{D}_{km}$&#10;&#10;\end{document}" title="IguanaTex Bitmap Display"/>
          <p:cNvPicPr>
            <a:picLocks noChangeAspect="1"/>
          </p:cNvPicPr>
          <p:nvPr>
            <p:custDataLst>
              <p:tags r:id="rId3"/>
            </p:custDataLst>
          </p:nvPr>
        </p:nvPicPr>
        <p:blipFill>
          <a:blip r:embed="rId13" cstate="print">
            <a:extLst>
              <a:ext uri="{28A0092B-C50C-407E-A947-70E740481C1C}">
                <a14:useLocalDpi xmlns:a14="http://schemas.microsoft.com/office/drawing/2010/main" val="0"/>
              </a:ext>
            </a:extLst>
          </a:blip>
          <a:stretch>
            <a:fillRect/>
          </a:stretch>
        </p:blipFill>
        <p:spPr>
          <a:xfrm>
            <a:off x="361950" y="6051298"/>
            <a:ext cx="393060" cy="176042"/>
          </a:xfrm>
          <a:prstGeom prst="rect">
            <a:avLst/>
          </a:prstGeom>
        </p:spPr>
      </p:pic>
      <p:sp>
        <p:nvSpPr>
          <p:cNvPr id="12" name="Прямоугольник 11"/>
          <p:cNvSpPr/>
          <p:nvPr/>
        </p:nvSpPr>
        <p:spPr>
          <a:xfrm>
            <a:off x="227692" y="1394635"/>
            <a:ext cx="2578525" cy="770360"/>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Номер слайда 13"/>
          <p:cNvSpPr>
            <a:spLocks noGrp="1"/>
          </p:cNvSpPr>
          <p:nvPr>
            <p:ph type="sldNum" sz="quarter" idx="12"/>
          </p:nvPr>
        </p:nvSpPr>
        <p:spPr/>
        <p:txBody>
          <a:bodyPr/>
          <a:lstStyle/>
          <a:p>
            <a:fld id="{9FF9AEB8-8D6C-478E-A1D9-263F5190F72A}" type="slidenum">
              <a:rPr lang="ru-RU" smtClean="0"/>
              <a:t>27</a:t>
            </a:fld>
            <a:endParaRPr lang="ru-RU"/>
          </a:p>
        </p:txBody>
      </p:sp>
      <p:pic>
        <p:nvPicPr>
          <p:cNvPr id="17" name="Рисунок 16"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lg[(\Omega/0.1 \ \Omega_{\rm K})^{2m+2})\tau_{\rm GW}/{\rm yr}]$&#10;&#10;\end{document}" title="IguanaTex Bitmap Display"/>
          <p:cNvPicPr>
            <a:picLocks noChangeAspect="1"/>
          </p:cNvPicPr>
          <p:nvPr>
            <p:custDataLst>
              <p:tags r:id="rId4"/>
            </p:custDataLst>
          </p:nvPr>
        </p:nvPicPr>
        <p:blipFill>
          <a:blip r:embed="rId14" cstate="print">
            <a:extLst>
              <a:ext uri="{28A0092B-C50C-407E-A947-70E740481C1C}">
                <a14:useLocalDpi xmlns:a14="http://schemas.microsoft.com/office/drawing/2010/main" val="0"/>
              </a:ext>
            </a:extLst>
          </a:blip>
          <a:stretch>
            <a:fillRect/>
          </a:stretch>
        </p:blipFill>
        <p:spPr>
          <a:xfrm rot="16200000">
            <a:off x="2326099" y="1866251"/>
            <a:ext cx="2133196" cy="191392"/>
          </a:xfrm>
          <a:prstGeom prst="rect">
            <a:avLst/>
          </a:prstGeom>
        </p:spPr>
      </p:pic>
      <p:pic>
        <p:nvPicPr>
          <p:cNvPr id="19" name="Рисунок 18"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lg[(10^8/ T^\infty)^2 \tau_\eta /{\rm yr}]$&#10;&#10;&#10;\end{document}" title="IguanaTex Bitmap Display"/>
          <p:cNvPicPr>
            <a:picLocks noChangeAspect="1"/>
          </p:cNvPicPr>
          <p:nvPr>
            <p:custDataLst>
              <p:tags r:id="rId5"/>
            </p:custDataLst>
          </p:nvPr>
        </p:nvPicPr>
        <p:blipFill>
          <a:blip r:embed="rId15" cstate="print">
            <a:extLst>
              <a:ext uri="{28A0092B-C50C-407E-A947-70E740481C1C}">
                <a14:useLocalDpi xmlns:a14="http://schemas.microsoft.com/office/drawing/2010/main" val="0"/>
              </a:ext>
            </a:extLst>
          </a:blip>
          <a:stretch>
            <a:fillRect/>
          </a:stretch>
        </p:blipFill>
        <p:spPr>
          <a:xfrm rot="16200000">
            <a:off x="2537830" y="4224858"/>
            <a:ext cx="1660713" cy="227881"/>
          </a:xfrm>
          <a:prstGeom prst="rect">
            <a:avLst/>
          </a:prstGeom>
        </p:spPr>
      </p:pic>
      <p:sp>
        <p:nvSpPr>
          <p:cNvPr id="22" name="Прямоугольник 21"/>
          <p:cNvSpPr/>
          <p:nvPr/>
        </p:nvSpPr>
        <p:spPr>
          <a:xfrm>
            <a:off x="6346934" y="933978"/>
            <a:ext cx="254903" cy="22696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1" name="Рисунок 20"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lg[(10^7/T^\infty)^2(\Omega/0.1 \ \Omega_{\rm K})^2 \tau_\mathcal{D}/{\rm yr}]$&#10;&#10;\end{document}" title="IguanaTex Bitmap Display"/>
          <p:cNvPicPr>
            <a:picLocks noChangeAspect="1"/>
          </p:cNvPicPr>
          <p:nvPr>
            <p:custDataLst>
              <p:tags r:id="rId6"/>
            </p:custDataLst>
          </p:nvPr>
        </p:nvPicPr>
        <p:blipFill>
          <a:blip r:embed="rId16" cstate="print">
            <a:extLst>
              <a:ext uri="{28A0092B-C50C-407E-A947-70E740481C1C}">
                <a14:useLocalDpi xmlns:a14="http://schemas.microsoft.com/office/drawing/2010/main" val="0"/>
              </a:ext>
            </a:extLst>
          </a:blip>
          <a:stretch>
            <a:fillRect/>
          </a:stretch>
        </p:blipFill>
        <p:spPr>
          <a:xfrm rot="16200000">
            <a:off x="5312812" y="1929471"/>
            <a:ext cx="2243443" cy="175199"/>
          </a:xfrm>
          <a:prstGeom prst="rect">
            <a:avLst/>
          </a:prstGeom>
        </p:spPr>
      </p:pic>
      <p:sp>
        <p:nvSpPr>
          <p:cNvPr id="25" name="Прямоугольник 24"/>
          <p:cNvSpPr/>
          <p:nvPr/>
        </p:nvSpPr>
        <p:spPr>
          <a:xfrm>
            <a:off x="6346933" y="3232776"/>
            <a:ext cx="254903" cy="22696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4" name="Рисунок 23"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lg[(T^\infty/10^8)^6 (\Omega/0.1 \ \Omega_{\rm K})^2 \tau_\zeta /{\rm yr}]$&#10;&#10;\end{document}" title="IguanaTex Bitmap Display"/>
          <p:cNvPicPr>
            <a:picLocks noChangeAspect="1"/>
          </p:cNvPicPr>
          <p:nvPr>
            <p:custDataLst>
              <p:tags r:id="rId7"/>
            </p:custDataLst>
          </p:nvPr>
        </p:nvPicPr>
        <p:blipFill>
          <a:blip r:embed="rId17" cstate="print">
            <a:extLst>
              <a:ext uri="{28A0092B-C50C-407E-A947-70E740481C1C}">
                <a14:useLocalDpi xmlns:a14="http://schemas.microsoft.com/office/drawing/2010/main" val="0"/>
              </a:ext>
            </a:extLst>
          </a:blip>
          <a:stretch>
            <a:fillRect/>
          </a:stretch>
        </p:blipFill>
        <p:spPr>
          <a:xfrm rot="16200000">
            <a:off x="5297411" y="4357243"/>
            <a:ext cx="2308204" cy="188971"/>
          </a:xfrm>
          <a:prstGeom prst="rect">
            <a:avLst/>
          </a:prstGeom>
        </p:spPr>
      </p:pic>
    </p:spTree>
    <p:extLst>
      <p:ext uri="{BB962C8B-B14F-4D97-AF65-F5344CB8AC3E}">
        <p14:creationId xmlns:p14="http://schemas.microsoft.com/office/powerpoint/2010/main" val="40458647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81504" y="316992"/>
            <a:ext cx="4381246" cy="461665"/>
          </a:xfrm>
          <a:prstGeom prst="rect">
            <a:avLst/>
          </a:prstGeom>
          <a:noFill/>
          <a:ln w="28575">
            <a:solidFill>
              <a:schemeClr val="accent1"/>
            </a:solidFill>
          </a:ln>
        </p:spPr>
        <p:txBody>
          <a:bodyPr wrap="square" rtlCol="0">
            <a:spAutoFit/>
          </a:bodyPr>
          <a:lstStyle/>
          <a:p>
            <a:pPr algn="ctr"/>
            <a:r>
              <a:rPr lang="en-US" sz="2400" dirty="0" smtClean="0"/>
              <a:t>R-mode evolutionary timescales</a:t>
            </a:r>
            <a:endParaRPr lang="ru-RU" sz="2400" dirty="0"/>
          </a:p>
        </p:txBody>
      </p:sp>
      <p:pic>
        <p:nvPicPr>
          <p:cNvPr id="3" name="Рисунок 2"/>
          <p:cNvPicPr>
            <a:picLocks noChangeAspect="1"/>
          </p:cNvPicPr>
          <p:nvPr/>
        </p:nvPicPr>
        <p:blipFill>
          <a:blip r:embed="rId3"/>
          <a:stretch>
            <a:fillRect/>
          </a:stretch>
        </p:blipFill>
        <p:spPr>
          <a:xfrm>
            <a:off x="1399464" y="1263598"/>
            <a:ext cx="5597966" cy="3754289"/>
          </a:xfrm>
          <a:prstGeom prst="rect">
            <a:avLst/>
          </a:prstGeom>
        </p:spPr>
      </p:pic>
      <p:sp>
        <p:nvSpPr>
          <p:cNvPr id="4" name="TextBox 3"/>
          <p:cNvSpPr txBox="1"/>
          <p:nvPr/>
        </p:nvSpPr>
        <p:spPr>
          <a:xfrm>
            <a:off x="1721923" y="5269369"/>
            <a:ext cx="5700407" cy="646331"/>
          </a:xfrm>
          <a:prstGeom prst="rect">
            <a:avLst/>
          </a:prstGeom>
          <a:noFill/>
          <a:ln w="28575">
            <a:solidFill>
              <a:srgbClr val="00B050"/>
            </a:solidFill>
          </a:ln>
        </p:spPr>
        <p:txBody>
          <a:bodyPr wrap="square" rtlCol="0">
            <a:spAutoFit/>
          </a:bodyPr>
          <a:lstStyle/>
          <a:p>
            <a:pPr algn="ctr"/>
            <a:r>
              <a:rPr lang="en-US" dirty="0" smtClean="0"/>
              <a:t>For relativistic r-modes at not too high temperatures diffusion becomes the dominant dissipative mechanism </a:t>
            </a:r>
            <a:endParaRPr lang="ru-RU" dirty="0"/>
          </a:p>
        </p:txBody>
      </p:sp>
      <p:sp>
        <p:nvSpPr>
          <p:cNvPr id="5" name="Номер слайда 4"/>
          <p:cNvSpPr>
            <a:spLocks noGrp="1"/>
          </p:cNvSpPr>
          <p:nvPr>
            <p:ph type="sldNum" sz="quarter" idx="12"/>
          </p:nvPr>
        </p:nvSpPr>
        <p:spPr/>
        <p:txBody>
          <a:bodyPr/>
          <a:lstStyle/>
          <a:p>
            <a:fld id="{9FF9AEB8-8D6C-478E-A1D9-263F5190F72A}" type="slidenum">
              <a:rPr lang="ru-RU" smtClean="0"/>
              <a:t>28</a:t>
            </a:fld>
            <a:endParaRPr lang="ru-RU"/>
          </a:p>
        </p:txBody>
      </p:sp>
    </p:spTree>
    <p:extLst>
      <p:ext uri="{BB962C8B-B14F-4D97-AF65-F5344CB8AC3E}">
        <p14:creationId xmlns:p14="http://schemas.microsoft.com/office/powerpoint/2010/main" val="25147277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3" cstate="print">
            <a:extLst>
              <a:ext uri="{28A0092B-C50C-407E-A947-70E740481C1C}">
                <a14:useLocalDpi xmlns:a14="http://schemas.microsoft.com/office/drawing/2010/main" val="0"/>
              </a:ext>
            </a:extLst>
          </a:blip>
          <a:srcRect l="4615" t="1915" r="3626" b="21665"/>
          <a:stretch/>
        </p:blipFill>
        <p:spPr>
          <a:xfrm>
            <a:off x="18105" y="914400"/>
            <a:ext cx="4339891" cy="5395609"/>
          </a:xfrm>
          <a:prstGeom prst="rect">
            <a:avLst/>
          </a:prstGeom>
        </p:spPr>
      </p:pic>
      <p:sp>
        <p:nvSpPr>
          <p:cNvPr id="4" name="TextBox 3"/>
          <p:cNvSpPr txBox="1"/>
          <p:nvPr/>
        </p:nvSpPr>
        <p:spPr>
          <a:xfrm>
            <a:off x="1365337" y="314904"/>
            <a:ext cx="6419590" cy="461665"/>
          </a:xfrm>
          <a:prstGeom prst="rect">
            <a:avLst/>
          </a:prstGeom>
          <a:noFill/>
          <a:ln w="28575">
            <a:solidFill>
              <a:schemeClr val="accent1"/>
            </a:solidFill>
          </a:ln>
        </p:spPr>
        <p:txBody>
          <a:bodyPr wrap="square" rtlCol="0">
            <a:spAutoFit/>
          </a:bodyPr>
          <a:lstStyle/>
          <a:p>
            <a:pPr algn="ctr"/>
            <a:r>
              <a:rPr lang="en-US" sz="2400" dirty="0" smtClean="0"/>
              <a:t>Instability windows in superconducting matter</a:t>
            </a:r>
            <a:endParaRPr lang="ru-RU" sz="2400" dirty="0"/>
          </a:p>
        </p:txBody>
      </p:sp>
      <p:pic>
        <p:nvPicPr>
          <p:cNvPr id="7" name="Рисунок 6"/>
          <p:cNvPicPr>
            <a:picLocks noChangeAspect="1"/>
          </p:cNvPicPr>
          <p:nvPr/>
        </p:nvPicPr>
        <p:blipFill>
          <a:blip r:embed="rId4"/>
          <a:stretch>
            <a:fillRect/>
          </a:stretch>
        </p:blipFill>
        <p:spPr>
          <a:xfrm>
            <a:off x="4312601" y="3534381"/>
            <a:ext cx="1939718" cy="2107660"/>
          </a:xfrm>
          <a:prstGeom prst="rect">
            <a:avLst/>
          </a:prstGeom>
        </p:spPr>
      </p:pic>
      <p:sp>
        <p:nvSpPr>
          <p:cNvPr id="8" name="TextBox 7"/>
          <p:cNvSpPr txBox="1"/>
          <p:nvPr/>
        </p:nvSpPr>
        <p:spPr>
          <a:xfrm>
            <a:off x="4319087" y="946825"/>
            <a:ext cx="4831398" cy="369332"/>
          </a:xfrm>
          <a:prstGeom prst="rect">
            <a:avLst/>
          </a:prstGeom>
          <a:noFill/>
        </p:spPr>
        <p:txBody>
          <a:bodyPr wrap="square" rtlCol="0">
            <a:spAutoFit/>
          </a:bodyPr>
          <a:lstStyle/>
          <a:p>
            <a:pPr algn="ctr"/>
            <a:r>
              <a:rPr lang="en-US" u="sng" dirty="0" smtClean="0"/>
              <a:t>Stabilization scenarios:</a:t>
            </a:r>
            <a:endParaRPr lang="ru-RU" u="sng" dirty="0"/>
          </a:p>
        </p:txBody>
      </p:sp>
      <p:pic>
        <p:nvPicPr>
          <p:cNvPr id="12" name="Рисунок 11"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begin{enumerate}&#10;&#10;\item&#10;\underline{Only $\eta$:} $\dot{E}_{\rm GW}(\Omega_c)+\dot{E}_{\eta}(\Omega_c,T^\infty)=0$&#10;&#10;\item&#10;\underline{Only $\mathcal{D}$:} $\dot{E}_{\rm GW}(\Omega_c)+\dot{E}_{\mathcal{D}}(\Omega_c,T^\infty)=0$&#10;&#10;\item&#10;\underline{$\eta$ and $\mathcal{D}$:} $\dot{E}_{\rm GW}(\Omega_c)+\dot{E}_{\eta}(\Omega_c,T^\infty)+\dot{E}_{\mathcal{D}}(\Omega_c,T^\infty)=0$&#10;&#10;&#10;\end{enumerate}&#10;&#10;&#10;&#10;\end{document}" title="IguanaTex Bitmap Display"/>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4356740" y="1425900"/>
            <a:ext cx="4756091" cy="1127585"/>
          </a:xfrm>
          <a:prstGeom prst="rect">
            <a:avLst/>
          </a:prstGeom>
        </p:spPr>
      </p:pic>
      <p:sp>
        <p:nvSpPr>
          <p:cNvPr id="13" name="TextBox 12"/>
          <p:cNvSpPr txBox="1"/>
          <p:nvPr/>
        </p:nvSpPr>
        <p:spPr>
          <a:xfrm>
            <a:off x="6381347" y="3216610"/>
            <a:ext cx="2639437" cy="1200329"/>
          </a:xfrm>
          <a:prstGeom prst="rect">
            <a:avLst/>
          </a:prstGeom>
          <a:noFill/>
        </p:spPr>
        <p:txBody>
          <a:bodyPr wrap="square" rtlCol="0">
            <a:spAutoFit/>
          </a:bodyPr>
          <a:lstStyle/>
          <a:p>
            <a:pPr algn="ctr"/>
            <a:r>
              <a:rPr lang="en-US" u="sng" dirty="0" smtClean="0"/>
              <a:t>GR:</a:t>
            </a:r>
          </a:p>
          <a:p>
            <a:pPr algn="ctr"/>
            <a:r>
              <a:rPr lang="en-US" dirty="0" smtClean="0"/>
              <a:t>window is defined by diffusion, shear viscosity can be ignored</a:t>
            </a:r>
            <a:endParaRPr lang="ru-RU" dirty="0"/>
          </a:p>
        </p:txBody>
      </p:sp>
      <p:sp>
        <p:nvSpPr>
          <p:cNvPr id="14" name="TextBox 13"/>
          <p:cNvSpPr txBox="1"/>
          <p:nvPr/>
        </p:nvSpPr>
        <p:spPr>
          <a:xfrm>
            <a:off x="6381348" y="4624459"/>
            <a:ext cx="2632951" cy="1200329"/>
          </a:xfrm>
          <a:prstGeom prst="rect">
            <a:avLst/>
          </a:prstGeom>
          <a:noFill/>
        </p:spPr>
        <p:txBody>
          <a:bodyPr wrap="square" rtlCol="0">
            <a:spAutoFit/>
          </a:bodyPr>
          <a:lstStyle/>
          <a:p>
            <a:pPr algn="ctr"/>
            <a:r>
              <a:rPr lang="en-US" u="sng" dirty="0" smtClean="0"/>
              <a:t>Newtonian theory:</a:t>
            </a:r>
          </a:p>
          <a:p>
            <a:pPr algn="ctr"/>
            <a:r>
              <a:rPr lang="en-US" dirty="0" smtClean="0"/>
              <a:t>window is defined by shear viscosity, diffusion can be ignored</a:t>
            </a:r>
            <a:endParaRPr lang="ru-RU" dirty="0"/>
          </a:p>
        </p:txBody>
      </p:sp>
      <p:sp>
        <p:nvSpPr>
          <p:cNvPr id="15" name="Прямоугольник 14"/>
          <p:cNvSpPr/>
          <p:nvPr/>
        </p:nvSpPr>
        <p:spPr>
          <a:xfrm>
            <a:off x="6381348" y="3197158"/>
            <a:ext cx="2639437" cy="2697804"/>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7" name="Прямая соединительная линия 16"/>
          <p:cNvCxnSpPr/>
          <p:nvPr/>
        </p:nvCxnSpPr>
        <p:spPr>
          <a:xfrm>
            <a:off x="6381348" y="4494180"/>
            <a:ext cx="263943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18" name="Номер слайда 17"/>
          <p:cNvSpPr>
            <a:spLocks noGrp="1"/>
          </p:cNvSpPr>
          <p:nvPr>
            <p:ph type="sldNum" sz="quarter" idx="12"/>
          </p:nvPr>
        </p:nvSpPr>
        <p:spPr/>
        <p:txBody>
          <a:bodyPr/>
          <a:lstStyle/>
          <a:p>
            <a:fld id="{9FF9AEB8-8D6C-478E-A1D9-263F5190F72A}" type="slidenum">
              <a:rPr lang="ru-RU" smtClean="0"/>
              <a:t>29</a:t>
            </a:fld>
            <a:endParaRPr lang="ru-RU"/>
          </a:p>
        </p:txBody>
      </p:sp>
    </p:spTree>
    <p:extLst>
      <p:ext uri="{BB962C8B-B14F-4D97-AF65-F5344CB8AC3E}">
        <p14:creationId xmlns:p14="http://schemas.microsoft.com/office/powerpoint/2010/main" val="22332346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72299" y="4033611"/>
            <a:ext cx="6599402" cy="400110"/>
          </a:xfrm>
          <a:prstGeom prst="rect">
            <a:avLst/>
          </a:prstGeom>
          <a:noFill/>
        </p:spPr>
        <p:txBody>
          <a:bodyPr wrap="square" rtlCol="0">
            <a:spAutoFit/>
          </a:bodyPr>
          <a:lstStyle/>
          <a:p>
            <a:r>
              <a:rPr lang="en-US" sz="2000" u="sng" dirty="0" smtClean="0"/>
              <a:t>Possible interpretations of the electromagnetic signals:</a:t>
            </a:r>
            <a:endParaRPr lang="ru-RU" sz="2000" u="sng" dirty="0"/>
          </a:p>
        </p:txBody>
      </p:sp>
      <p:sp>
        <p:nvSpPr>
          <p:cNvPr id="6" name="TextBox 5"/>
          <p:cNvSpPr txBox="1"/>
          <p:nvPr/>
        </p:nvSpPr>
        <p:spPr>
          <a:xfrm>
            <a:off x="0" y="4402031"/>
            <a:ext cx="9144000" cy="1415772"/>
          </a:xfrm>
          <a:prstGeom prst="rect">
            <a:avLst/>
          </a:prstGeom>
          <a:noFill/>
        </p:spPr>
        <p:txBody>
          <a:bodyPr wrap="square" rtlCol="0">
            <a:spAutoFit/>
          </a:bodyPr>
          <a:lstStyle/>
          <a:p>
            <a:pPr marL="342900" indent="-342900">
              <a:buFont typeface="+mj-lt"/>
              <a:buAutoNum type="arabicPeriod"/>
            </a:pPr>
            <a:r>
              <a:rPr lang="en-US" dirty="0" err="1" smtClean="0"/>
              <a:t>Strohmayer</a:t>
            </a:r>
            <a:r>
              <a:rPr lang="en-US" dirty="0" smtClean="0"/>
              <a:t> &amp; </a:t>
            </a:r>
            <a:r>
              <a:rPr lang="en-US" dirty="0" err="1" smtClean="0"/>
              <a:t>Mahmoodifar</a:t>
            </a:r>
            <a:r>
              <a:rPr lang="en-US" dirty="0" smtClean="0"/>
              <a:t> 2013</a:t>
            </a:r>
            <a:r>
              <a:rPr lang="ru-RU" dirty="0" smtClean="0"/>
              <a:t>:</a:t>
            </a:r>
            <a:r>
              <a:rPr lang="en-US" dirty="0"/>
              <a:t>	</a:t>
            </a:r>
            <a:r>
              <a:rPr lang="ru-RU" sz="1600" dirty="0" smtClean="0"/>
              <a:t>«</a:t>
            </a:r>
            <a:r>
              <a:rPr lang="en-US" sz="1600" dirty="0" smtClean="0"/>
              <a:t>A</a:t>
            </a:r>
            <a:r>
              <a:rPr lang="ru-RU" sz="1600" dirty="0" smtClean="0"/>
              <a:t> </a:t>
            </a:r>
            <a:r>
              <a:rPr lang="en-US" sz="1600" dirty="0" smtClean="0"/>
              <a:t> NON-RADIAL</a:t>
            </a:r>
            <a:r>
              <a:rPr lang="ru-RU" sz="1600" dirty="0" smtClean="0"/>
              <a:t> </a:t>
            </a:r>
            <a:r>
              <a:rPr lang="en-US" sz="1600" dirty="0" smtClean="0"/>
              <a:t>OSCILLATION MODE </a:t>
            </a:r>
            <a:r>
              <a:rPr lang="ru-RU" sz="1600" dirty="0" smtClean="0"/>
              <a:t/>
            </a:r>
            <a:br>
              <a:rPr lang="ru-RU" sz="1600" dirty="0" smtClean="0"/>
            </a:br>
            <a:r>
              <a:rPr lang="en-US" sz="1600" dirty="0" smtClean="0"/>
              <a:t>									IN</a:t>
            </a:r>
            <a:r>
              <a:rPr lang="ru-RU" sz="1600" dirty="0" smtClean="0"/>
              <a:t> </a:t>
            </a:r>
            <a:r>
              <a:rPr lang="en-US" sz="1600" dirty="0" smtClean="0"/>
              <a:t>AN ACCRETING MILLISECOND</a:t>
            </a:r>
            <a:r>
              <a:rPr lang="ru-RU" sz="1600" dirty="0" smtClean="0"/>
              <a:t> </a:t>
            </a:r>
            <a:r>
              <a:rPr lang="en-US" sz="1600" dirty="0" smtClean="0"/>
              <a:t>PULSAR?</a:t>
            </a:r>
            <a:r>
              <a:rPr lang="ru-RU" sz="1600" dirty="0" smtClean="0"/>
              <a:t>»</a:t>
            </a:r>
            <a:br>
              <a:rPr lang="ru-RU" sz="1600" dirty="0" smtClean="0"/>
            </a:br>
            <a:endParaRPr lang="ru-RU" dirty="0" smtClean="0"/>
          </a:p>
          <a:p>
            <a:pPr marL="342900" indent="-342900">
              <a:buFont typeface="+mj-lt"/>
              <a:buAutoNum type="arabicPeriod"/>
            </a:pPr>
            <a:r>
              <a:rPr lang="en-US" dirty="0" err="1" smtClean="0"/>
              <a:t>Strohmayer</a:t>
            </a:r>
            <a:r>
              <a:rPr lang="en-US" dirty="0" smtClean="0"/>
              <a:t> &amp; </a:t>
            </a:r>
            <a:r>
              <a:rPr lang="en-US" dirty="0" err="1" smtClean="0"/>
              <a:t>Mahmoodifar</a:t>
            </a:r>
            <a:r>
              <a:rPr lang="en-US" dirty="0" smtClean="0"/>
              <a:t> 2014</a:t>
            </a:r>
            <a:r>
              <a:rPr lang="ru-RU" dirty="0" smtClean="0"/>
              <a:t>:</a:t>
            </a:r>
            <a:r>
              <a:rPr lang="en-US" dirty="0"/>
              <a:t>	</a:t>
            </a:r>
            <a:r>
              <a:rPr lang="ru-RU" sz="1600" dirty="0" smtClean="0"/>
              <a:t>«</a:t>
            </a:r>
            <a:r>
              <a:rPr lang="en-US" sz="1600" dirty="0" smtClean="0"/>
              <a:t>DISCOVERY </a:t>
            </a:r>
            <a:r>
              <a:rPr lang="en-US" sz="1600" dirty="0"/>
              <a:t>OF A NEUTRON </a:t>
            </a:r>
            <a:r>
              <a:rPr lang="en-US" sz="1600" dirty="0" smtClean="0"/>
              <a:t>STAR</a:t>
            </a:r>
            <a:br>
              <a:rPr lang="en-US" sz="1600" dirty="0" smtClean="0"/>
            </a:br>
            <a:r>
              <a:rPr lang="en-US" sz="1600" dirty="0" smtClean="0"/>
              <a:t>									OSCILLATION MODE </a:t>
            </a:r>
            <a:r>
              <a:rPr lang="en-US" sz="1600" dirty="0"/>
              <a:t>DURING </a:t>
            </a:r>
            <a:r>
              <a:rPr lang="en-US" sz="1600" dirty="0" smtClean="0"/>
              <a:t>A</a:t>
            </a:r>
            <a:r>
              <a:rPr lang="ru-RU" sz="1600" dirty="0" smtClean="0"/>
              <a:t> </a:t>
            </a:r>
            <a:r>
              <a:rPr lang="en-US" sz="1600" dirty="0" smtClean="0"/>
              <a:t>SUPERBURST</a:t>
            </a:r>
            <a:r>
              <a:rPr lang="ru-RU" sz="1600" dirty="0" smtClean="0"/>
              <a:t>»</a:t>
            </a:r>
          </a:p>
        </p:txBody>
      </p:sp>
      <p:sp>
        <p:nvSpPr>
          <p:cNvPr id="8" name="TextBox 7"/>
          <p:cNvSpPr txBox="1"/>
          <p:nvPr/>
        </p:nvSpPr>
        <p:spPr>
          <a:xfrm>
            <a:off x="1062787" y="1777808"/>
            <a:ext cx="7031395" cy="400110"/>
          </a:xfrm>
          <a:prstGeom prst="rect">
            <a:avLst/>
          </a:prstGeom>
          <a:noFill/>
        </p:spPr>
        <p:txBody>
          <a:bodyPr wrap="square" rtlCol="0">
            <a:spAutoFit/>
          </a:bodyPr>
          <a:lstStyle/>
          <a:p>
            <a:pPr algn="ctr"/>
            <a:r>
              <a:rPr lang="en-US" sz="2000" u="sng" dirty="0" smtClean="0"/>
              <a:t>Search for the gravitational-wave signatures:</a:t>
            </a:r>
            <a:endParaRPr lang="ru-RU" sz="2000" u="sng" dirty="0"/>
          </a:p>
        </p:txBody>
      </p:sp>
      <p:sp>
        <p:nvSpPr>
          <p:cNvPr id="9" name="TextBox 8"/>
          <p:cNvSpPr txBox="1"/>
          <p:nvPr/>
        </p:nvSpPr>
        <p:spPr>
          <a:xfrm>
            <a:off x="0" y="2124459"/>
            <a:ext cx="9144000" cy="1877437"/>
          </a:xfrm>
          <a:prstGeom prst="rect">
            <a:avLst/>
          </a:prstGeom>
          <a:noFill/>
        </p:spPr>
        <p:txBody>
          <a:bodyPr wrap="square" rtlCol="0">
            <a:spAutoFit/>
          </a:bodyPr>
          <a:lstStyle/>
          <a:p>
            <a:pPr marL="342900" indent="-342900">
              <a:buFont typeface="+mj-lt"/>
              <a:buAutoNum type="arabicPeriod"/>
            </a:pPr>
            <a:r>
              <a:rPr lang="en-US" dirty="0"/>
              <a:t>Abbott et al </a:t>
            </a:r>
            <a:r>
              <a:rPr lang="en-US" dirty="0" smtClean="0"/>
              <a:t>2021:				</a:t>
            </a:r>
            <a:r>
              <a:rPr lang="ru-RU" sz="1600" dirty="0" smtClean="0"/>
              <a:t>«</a:t>
            </a:r>
            <a:r>
              <a:rPr lang="en-US" sz="1600" dirty="0" smtClean="0"/>
              <a:t>DIVING BELOW THE SPIN-DOWN LIMIT 			</a:t>
            </a:r>
            <a:br>
              <a:rPr lang="en-US" sz="1600" dirty="0" smtClean="0"/>
            </a:br>
            <a:r>
              <a:rPr lang="en-US" sz="1600" dirty="0" smtClean="0"/>
              <a:t>[LIGO, VIRGO, KAGRA]			CONSTRAINTS ON THE GRAVITATIONAL WAVES 										FROM THE ENERGETIC YOUNG PULSAR PSR J0537-6910</a:t>
            </a:r>
            <a:r>
              <a:rPr lang="ru-RU" sz="1600" dirty="0" smtClean="0"/>
              <a:t>»</a:t>
            </a:r>
            <a:r>
              <a:rPr lang="en-US" sz="1600" dirty="0" smtClean="0"/>
              <a:t/>
            </a:r>
            <a:br>
              <a:rPr lang="en-US" sz="1600" dirty="0" smtClean="0"/>
            </a:br>
            <a:endParaRPr lang="en-US" sz="1600" dirty="0" smtClean="0"/>
          </a:p>
          <a:p>
            <a:pPr marL="342900" indent="-342900">
              <a:buFont typeface="+mj-lt"/>
              <a:buAutoNum type="arabicPeriod"/>
            </a:pPr>
            <a:r>
              <a:rPr lang="en-US" dirty="0" smtClean="0"/>
              <a:t>Abbott et al 2021:   			</a:t>
            </a:r>
            <a:r>
              <a:rPr lang="ru-RU" dirty="0" smtClean="0"/>
              <a:t>«</a:t>
            </a:r>
            <a:r>
              <a:rPr lang="en-US" sz="1600" dirty="0" smtClean="0"/>
              <a:t>SEARCHES FOR CONTINUOUS GRAVITATIONAL 		</a:t>
            </a:r>
            <a:br>
              <a:rPr lang="en-US" sz="1600" dirty="0" smtClean="0"/>
            </a:br>
            <a:r>
              <a:rPr lang="en-US" sz="1600" dirty="0" smtClean="0"/>
              <a:t>[LIGO, VIRGO, KAGRA]			WAVES FROM YOUNG SUPERNOVA REMNANTS IN 									THE EARLY THIRD OBSERING RUN OF ADVANCED LIGO AND VIRGO</a:t>
            </a:r>
            <a:r>
              <a:rPr lang="ru-RU" sz="1600" dirty="0" smtClean="0"/>
              <a:t>»</a:t>
            </a:r>
            <a:endParaRPr lang="en-US" sz="1600" dirty="0" smtClean="0"/>
          </a:p>
        </p:txBody>
      </p:sp>
      <p:sp>
        <p:nvSpPr>
          <p:cNvPr id="11" name="TextBox 10"/>
          <p:cNvSpPr txBox="1"/>
          <p:nvPr/>
        </p:nvSpPr>
        <p:spPr>
          <a:xfrm>
            <a:off x="3060969" y="315477"/>
            <a:ext cx="3035029" cy="461665"/>
          </a:xfrm>
          <a:prstGeom prst="rect">
            <a:avLst/>
          </a:prstGeom>
          <a:noFill/>
          <a:ln w="28575">
            <a:solidFill>
              <a:schemeClr val="accent1"/>
            </a:solidFill>
          </a:ln>
        </p:spPr>
        <p:txBody>
          <a:bodyPr wrap="square" rtlCol="0">
            <a:spAutoFit/>
          </a:bodyPr>
          <a:lstStyle/>
          <a:p>
            <a:pPr algn="ctr"/>
            <a:r>
              <a:rPr lang="en-US" sz="2400" dirty="0" smtClean="0"/>
              <a:t>Why study r-modes?</a:t>
            </a:r>
            <a:endParaRPr lang="ru-RU" sz="2400" dirty="0"/>
          </a:p>
        </p:txBody>
      </p:sp>
      <p:sp>
        <p:nvSpPr>
          <p:cNvPr id="2" name="TextBox 1"/>
          <p:cNvSpPr txBox="1"/>
          <p:nvPr/>
        </p:nvSpPr>
        <p:spPr>
          <a:xfrm>
            <a:off x="2634167" y="5872413"/>
            <a:ext cx="3883361" cy="369332"/>
          </a:xfrm>
          <a:prstGeom prst="rect">
            <a:avLst/>
          </a:prstGeom>
          <a:noFill/>
          <a:ln w="28575">
            <a:solidFill>
              <a:srgbClr val="FF0000"/>
            </a:solidFill>
          </a:ln>
        </p:spPr>
        <p:txBody>
          <a:bodyPr wrap="square" rtlCol="0">
            <a:spAutoFit/>
          </a:bodyPr>
          <a:lstStyle/>
          <a:p>
            <a:pPr algn="ctr"/>
            <a:r>
              <a:rPr lang="en-US" dirty="0" smtClean="0"/>
              <a:t>R-modes have not been detected yet</a:t>
            </a:r>
            <a:endParaRPr lang="ru-RU" dirty="0"/>
          </a:p>
        </p:txBody>
      </p:sp>
      <p:sp>
        <p:nvSpPr>
          <p:cNvPr id="4" name="Номер слайда 3"/>
          <p:cNvSpPr>
            <a:spLocks noGrp="1"/>
          </p:cNvSpPr>
          <p:nvPr>
            <p:ph type="sldNum" sz="quarter" idx="12"/>
          </p:nvPr>
        </p:nvSpPr>
        <p:spPr/>
        <p:txBody>
          <a:bodyPr/>
          <a:lstStyle/>
          <a:p>
            <a:fld id="{9FF9AEB8-8D6C-478E-A1D9-263F5190F72A}" type="slidenum">
              <a:rPr lang="ru-RU" smtClean="0"/>
              <a:t>3</a:t>
            </a:fld>
            <a:endParaRPr lang="ru-RU"/>
          </a:p>
        </p:txBody>
      </p:sp>
      <p:sp>
        <p:nvSpPr>
          <p:cNvPr id="13" name="TextBox 12"/>
          <p:cNvSpPr txBox="1"/>
          <p:nvPr/>
        </p:nvSpPr>
        <p:spPr>
          <a:xfrm>
            <a:off x="1124125" y="889233"/>
            <a:ext cx="6895750" cy="861774"/>
          </a:xfrm>
          <a:prstGeom prst="rect">
            <a:avLst/>
          </a:prstGeom>
          <a:noFill/>
          <a:ln w="28575">
            <a:solidFill>
              <a:srgbClr val="00B050"/>
            </a:solidFill>
          </a:ln>
        </p:spPr>
        <p:txBody>
          <a:bodyPr wrap="square" rtlCol="0">
            <a:spAutoFit/>
          </a:bodyPr>
          <a:lstStyle/>
          <a:p>
            <a:pPr algn="ctr"/>
            <a:r>
              <a:rPr lang="en-US" dirty="0" smtClean="0"/>
              <a:t>R-modes are the most easily driven unstable by the CFS mechanism</a:t>
            </a:r>
          </a:p>
          <a:p>
            <a:pPr algn="ctr"/>
            <a:r>
              <a:rPr lang="en-US" dirty="0" smtClean="0"/>
              <a:t>(instability with respect to the emission of gravitational waves)</a:t>
            </a:r>
          </a:p>
          <a:p>
            <a:pPr algn="ctr"/>
            <a:r>
              <a:rPr lang="en-US" sz="1400" dirty="0" smtClean="0"/>
              <a:t>[e.g., </a:t>
            </a:r>
            <a:r>
              <a:rPr lang="en-US" sz="1400" dirty="0" err="1" smtClean="0"/>
              <a:t>Lindblom</a:t>
            </a:r>
            <a:r>
              <a:rPr lang="en-US" sz="1400" dirty="0"/>
              <a:t> </a:t>
            </a:r>
            <a:r>
              <a:rPr lang="en-US" sz="1400" dirty="0" smtClean="0"/>
              <a:t>et al Phys. Rev. Lett. 1998]</a:t>
            </a:r>
            <a:endParaRPr lang="ru-RU" sz="1400" dirty="0"/>
          </a:p>
        </p:txBody>
      </p:sp>
    </p:spTree>
    <p:extLst>
      <p:ext uri="{BB962C8B-B14F-4D97-AF65-F5344CB8AC3E}">
        <p14:creationId xmlns:p14="http://schemas.microsoft.com/office/powerpoint/2010/main" val="23814024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0468" y="1234601"/>
            <a:ext cx="4934186" cy="3340443"/>
          </a:xfrm>
          <a:prstGeom prst="rect">
            <a:avLst/>
          </a:prstGeom>
        </p:spPr>
      </p:pic>
      <p:sp>
        <p:nvSpPr>
          <p:cNvPr id="4" name="TextBox 3"/>
          <p:cNvSpPr txBox="1"/>
          <p:nvPr/>
        </p:nvSpPr>
        <p:spPr>
          <a:xfrm>
            <a:off x="2022952" y="314904"/>
            <a:ext cx="5101851" cy="461665"/>
          </a:xfrm>
          <a:prstGeom prst="rect">
            <a:avLst/>
          </a:prstGeom>
          <a:noFill/>
          <a:ln w="28575">
            <a:solidFill>
              <a:schemeClr val="accent1"/>
            </a:solidFill>
          </a:ln>
        </p:spPr>
        <p:txBody>
          <a:bodyPr wrap="square" rtlCol="0">
            <a:spAutoFit/>
          </a:bodyPr>
          <a:lstStyle/>
          <a:p>
            <a:pPr algn="ctr"/>
            <a:r>
              <a:rPr lang="en-US" sz="2400" dirty="0" smtClean="0"/>
              <a:t>Instability windows in normal matter</a:t>
            </a:r>
            <a:endParaRPr lang="ru-RU" sz="2400" dirty="0"/>
          </a:p>
        </p:txBody>
      </p:sp>
      <p:sp>
        <p:nvSpPr>
          <p:cNvPr id="6" name="TextBox 5"/>
          <p:cNvSpPr txBox="1"/>
          <p:nvPr/>
        </p:nvSpPr>
        <p:spPr>
          <a:xfrm>
            <a:off x="0" y="1195696"/>
            <a:ext cx="4150468" cy="369332"/>
          </a:xfrm>
          <a:prstGeom prst="rect">
            <a:avLst/>
          </a:prstGeom>
          <a:noFill/>
        </p:spPr>
        <p:txBody>
          <a:bodyPr wrap="square" rtlCol="0">
            <a:spAutoFit/>
          </a:bodyPr>
          <a:lstStyle/>
          <a:p>
            <a:pPr algn="ctr"/>
            <a:r>
              <a:rPr lang="en-US" u="sng" dirty="0" smtClean="0"/>
              <a:t>Minimal instability window</a:t>
            </a:r>
            <a:r>
              <a:rPr lang="en-US" u="sng" dirty="0"/>
              <a:t>:</a:t>
            </a:r>
            <a:endParaRPr lang="ru-RU" u="sng" dirty="0"/>
          </a:p>
        </p:txBody>
      </p:sp>
      <p:sp>
        <p:nvSpPr>
          <p:cNvPr id="7" name="TextBox 6"/>
          <p:cNvSpPr txBox="1"/>
          <p:nvPr/>
        </p:nvSpPr>
        <p:spPr>
          <a:xfrm>
            <a:off x="83936" y="2904822"/>
            <a:ext cx="3878025" cy="923330"/>
          </a:xfrm>
          <a:prstGeom prst="rect">
            <a:avLst/>
          </a:prstGeom>
          <a:noFill/>
        </p:spPr>
        <p:txBody>
          <a:bodyPr wrap="square" rtlCol="0">
            <a:spAutoFit/>
          </a:bodyPr>
          <a:lstStyle/>
          <a:p>
            <a:pPr marL="342900" indent="-342900">
              <a:buFont typeface="+mj-lt"/>
              <a:buAutoNum type="arabicPeriod"/>
            </a:pPr>
            <a:r>
              <a:rPr lang="en-US" dirty="0" err="1" smtClean="0"/>
              <a:t>mUrca</a:t>
            </a:r>
            <a:endParaRPr lang="en-US" dirty="0" smtClean="0"/>
          </a:p>
          <a:p>
            <a:pPr marL="342900" indent="-342900">
              <a:buFont typeface="+mj-lt"/>
              <a:buAutoNum type="arabicPeriod"/>
            </a:pPr>
            <a:r>
              <a:rPr lang="en-US" dirty="0" err="1" smtClean="0"/>
              <a:t>dUrca</a:t>
            </a:r>
            <a:r>
              <a:rPr lang="en-US" dirty="0" smtClean="0"/>
              <a:t> is open in ½ of the star</a:t>
            </a:r>
          </a:p>
          <a:p>
            <a:pPr marL="342900" indent="-342900">
              <a:buFont typeface="+mj-lt"/>
              <a:buAutoNum type="arabicPeriod"/>
            </a:pPr>
            <a:r>
              <a:rPr lang="en-US" dirty="0" err="1" smtClean="0"/>
              <a:t>dUrca</a:t>
            </a:r>
            <a:r>
              <a:rPr lang="en-US" dirty="0" smtClean="0"/>
              <a:t> is open in the entire star</a:t>
            </a:r>
            <a:endParaRPr lang="ru-RU" dirty="0"/>
          </a:p>
        </p:txBody>
      </p:sp>
      <p:sp>
        <p:nvSpPr>
          <p:cNvPr id="8" name="TextBox 7"/>
          <p:cNvSpPr txBox="1"/>
          <p:nvPr/>
        </p:nvSpPr>
        <p:spPr>
          <a:xfrm>
            <a:off x="83936" y="2565529"/>
            <a:ext cx="3748825" cy="369332"/>
          </a:xfrm>
          <a:prstGeom prst="rect">
            <a:avLst/>
          </a:prstGeom>
          <a:noFill/>
        </p:spPr>
        <p:txBody>
          <a:bodyPr wrap="square" rtlCol="0">
            <a:spAutoFit/>
          </a:bodyPr>
          <a:lstStyle/>
          <a:p>
            <a:pPr algn="ctr"/>
            <a:r>
              <a:rPr lang="en-US" u="sng" dirty="0" smtClean="0"/>
              <a:t>Options for bulk viscosity:</a:t>
            </a:r>
            <a:endParaRPr lang="ru-RU" u="sng" dirty="0"/>
          </a:p>
        </p:txBody>
      </p:sp>
      <p:pic>
        <p:nvPicPr>
          <p:cNvPr id="9" name="Рисунок 8" descr="\documentclass{article}&#10;\usepackage{amsmath,amsthm,amssymb}&#10;\usepackage[T1,T2A]{fontenc}&#10;\usepackage[utf8]{inputenc}&#10;\usepackage[russian]{babel}&#10;&#10;&#10;\newcommand{\sgn}{\text{ sgn}}&#10;\newcommand{\arch}{\text{ arch}}&#10;\newcommand{\arsh}{\text{ arsh}}&#10;\newcommand{\p}{\partial}&#10;\newcommand{\const}{\mathrm{const}}&#10;\newcommand{\divv}{\mathrm{div}}&#10;\newcommand{\bs}{\boldsymbol}&#10;&#10;\pagestyle{empty}&#10;&#10;\begin{document}&#10;&#10;$$&#10;\dot{E}_{\rm GW}(\Omega_{&#10;\rm c})+\dot{E}_\eta(\Omega_{\rm c},T^\infty)+\dot{E}_\zeta(\Omega_{\rm c},T^\infty)=0&#10;$$&#10;&#10;\end{document}" title="IguanaTex Bitmap Display"/>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71323" y="1605040"/>
            <a:ext cx="4007823" cy="264327"/>
          </a:xfrm>
          <a:prstGeom prst="rect">
            <a:avLst/>
          </a:prstGeom>
        </p:spPr>
      </p:pic>
      <p:sp>
        <p:nvSpPr>
          <p:cNvPr id="10" name="TextBox 9"/>
          <p:cNvSpPr txBox="1"/>
          <p:nvPr/>
        </p:nvSpPr>
        <p:spPr>
          <a:xfrm>
            <a:off x="400455" y="1840657"/>
            <a:ext cx="3349558" cy="307777"/>
          </a:xfrm>
          <a:prstGeom prst="rect">
            <a:avLst/>
          </a:prstGeom>
          <a:noFill/>
        </p:spPr>
        <p:txBody>
          <a:bodyPr wrap="square" rtlCol="0">
            <a:spAutoFit/>
          </a:bodyPr>
          <a:lstStyle/>
          <a:p>
            <a:pPr algn="ctr"/>
            <a:r>
              <a:rPr lang="en-US" sz="1400" dirty="0" smtClean="0"/>
              <a:t>(diffusion is inefficient in normal matter)</a:t>
            </a:r>
            <a:endParaRPr lang="ru-RU" sz="1400" dirty="0"/>
          </a:p>
        </p:txBody>
      </p:sp>
      <p:sp>
        <p:nvSpPr>
          <p:cNvPr id="11" name="TextBox 10"/>
          <p:cNvSpPr txBox="1"/>
          <p:nvPr/>
        </p:nvSpPr>
        <p:spPr>
          <a:xfrm>
            <a:off x="326489" y="4634150"/>
            <a:ext cx="3392925" cy="1200329"/>
          </a:xfrm>
          <a:prstGeom prst="rect">
            <a:avLst/>
          </a:prstGeom>
          <a:noFill/>
          <a:ln w="28575">
            <a:solidFill>
              <a:srgbClr val="00B050"/>
            </a:solidFill>
          </a:ln>
        </p:spPr>
        <p:txBody>
          <a:bodyPr wrap="square" rtlCol="0">
            <a:spAutoFit/>
          </a:bodyPr>
          <a:lstStyle/>
          <a:p>
            <a:pPr algn="ctr"/>
            <a:r>
              <a:rPr lang="en-US" dirty="0" smtClean="0"/>
              <a:t>In GR bulk viscosity starts to affect the instability window at significantly lower temperatures than in Newtonian theory</a:t>
            </a:r>
            <a:endParaRPr lang="ru-RU" dirty="0"/>
          </a:p>
        </p:txBody>
      </p:sp>
      <p:sp>
        <p:nvSpPr>
          <p:cNvPr id="12" name="Номер слайда 11"/>
          <p:cNvSpPr>
            <a:spLocks noGrp="1"/>
          </p:cNvSpPr>
          <p:nvPr>
            <p:ph type="sldNum" sz="quarter" idx="12"/>
          </p:nvPr>
        </p:nvSpPr>
        <p:spPr/>
        <p:txBody>
          <a:bodyPr/>
          <a:lstStyle/>
          <a:p>
            <a:fld id="{9FF9AEB8-8D6C-478E-A1D9-263F5190F72A}" type="slidenum">
              <a:rPr lang="ru-RU" smtClean="0"/>
              <a:t>30</a:t>
            </a:fld>
            <a:endParaRPr lang="ru-RU"/>
          </a:p>
        </p:txBody>
      </p:sp>
      <p:pic>
        <p:nvPicPr>
          <p:cNvPr id="5" name="Рисунок 4"/>
          <p:cNvPicPr>
            <a:picLocks noChangeAspect="1"/>
          </p:cNvPicPr>
          <p:nvPr/>
        </p:nvPicPr>
        <p:blipFill rotWithShape="1">
          <a:blip r:embed="rId5"/>
          <a:srcRect l="1689" t="2287" r="1716" b="2122"/>
          <a:stretch/>
        </p:blipFill>
        <p:spPr>
          <a:xfrm>
            <a:off x="4917853" y="4634150"/>
            <a:ext cx="4166801" cy="1238778"/>
          </a:xfrm>
          <a:prstGeom prst="rect">
            <a:avLst/>
          </a:prstGeom>
        </p:spPr>
      </p:pic>
    </p:spTree>
    <p:extLst>
      <p:ext uri="{BB962C8B-B14F-4D97-AF65-F5344CB8AC3E}">
        <p14:creationId xmlns:p14="http://schemas.microsoft.com/office/powerpoint/2010/main" val="29217298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1112" y="317707"/>
            <a:ext cx="1844359" cy="461665"/>
          </a:xfrm>
          <a:prstGeom prst="rect">
            <a:avLst/>
          </a:prstGeom>
          <a:noFill/>
          <a:ln w="28575">
            <a:solidFill>
              <a:schemeClr val="accent1"/>
            </a:solidFill>
          </a:ln>
        </p:spPr>
        <p:txBody>
          <a:bodyPr wrap="square" rtlCol="0">
            <a:spAutoFit/>
          </a:bodyPr>
          <a:lstStyle/>
          <a:p>
            <a:pPr algn="ctr"/>
            <a:r>
              <a:rPr lang="en-US" sz="2400" dirty="0" smtClean="0"/>
              <a:t>Conclusions</a:t>
            </a:r>
            <a:endParaRPr lang="ru-RU" sz="2400" dirty="0"/>
          </a:p>
        </p:txBody>
      </p:sp>
      <p:sp>
        <p:nvSpPr>
          <p:cNvPr id="6" name="TextBox 5"/>
          <p:cNvSpPr txBox="1"/>
          <p:nvPr/>
        </p:nvSpPr>
        <p:spPr>
          <a:xfrm>
            <a:off x="247724" y="2361080"/>
            <a:ext cx="8651132" cy="3231654"/>
          </a:xfrm>
          <a:prstGeom prst="rect">
            <a:avLst/>
          </a:prstGeom>
          <a:noFill/>
        </p:spPr>
        <p:txBody>
          <a:bodyPr wrap="square" rtlCol="0">
            <a:spAutoFit/>
          </a:bodyPr>
          <a:lstStyle/>
          <a:p>
            <a:pPr marL="342900" indent="-342900">
              <a:buFont typeface="+mj-lt"/>
              <a:buAutoNum type="arabicPeriod"/>
            </a:pPr>
            <a:r>
              <a:rPr lang="en-US" sz="1700" dirty="0" smtClean="0"/>
              <a:t>At slow rotation rate relativistic r-mode </a:t>
            </a:r>
            <a:r>
              <a:rPr lang="en-US" sz="1700" b="1" dirty="0" smtClean="0"/>
              <a:t>amplification by CFS mechanism </a:t>
            </a:r>
            <a:r>
              <a:rPr lang="en-US" sz="1700" dirty="0" smtClean="0"/>
              <a:t>is significantly </a:t>
            </a:r>
            <a:r>
              <a:rPr lang="en-US" sz="1700" b="1" dirty="0" smtClean="0"/>
              <a:t>weaker</a:t>
            </a:r>
            <a:r>
              <a:rPr lang="en-US" sz="1700" dirty="0" smtClean="0"/>
              <a:t> than for Newtonian r-modes</a:t>
            </a:r>
            <a:br>
              <a:rPr lang="en-US" sz="1700" dirty="0" smtClean="0"/>
            </a:br>
            <a:endParaRPr lang="en-US" sz="1700" dirty="0" smtClean="0"/>
          </a:p>
          <a:p>
            <a:pPr marL="342900" indent="-342900">
              <a:buFont typeface="+mj-lt"/>
              <a:buAutoNum type="arabicPeriod"/>
            </a:pPr>
            <a:r>
              <a:rPr lang="en-US" sz="1700" dirty="0" smtClean="0"/>
              <a:t>At slow rotation rates relativistic r-mode </a:t>
            </a:r>
            <a:r>
              <a:rPr lang="en-US" sz="1700" b="1" dirty="0" smtClean="0"/>
              <a:t>damping by dissipative mechanisms </a:t>
            </a:r>
            <a:r>
              <a:rPr lang="en-US" sz="1700" dirty="0" smtClean="0"/>
              <a:t>is significantly </a:t>
            </a:r>
            <a:r>
              <a:rPr lang="en-US" sz="1700" b="1" dirty="0" smtClean="0"/>
              <a:t>stronger</a:t>
            </a:r>
            <a:r>
              <a:rPr lang="en-US" sz="1700" dirty="0" smtClean="0"/>
              <a:t> that in Newtonian theory</a:t>
            </a:r>
            <a:br>
              <a:rPr lang="en-US" sz="1700" dirty="0" smtClean="0"/>
            </a:br>
            <a:endParaRPr lang="en-US" sz="1700" dirty="0" smtClean="0"/>
          </a:p>
          <a:p>
            <a:pPr marL="342900" indent="-342900">
              <a:buFont typeface="+mj-lt"/>
              <a:buAutoNum type="arabicPeriod"/>
            </a:pPr>
            <a:r>
              <a:rPr lang="en-US" sz="1700" dirty="0" smtClean="0"/>
              <a:t>Dissipation due to </a:t>
            </a:r>
            <a:r>
              <a:rPr lang="en-US" sz="1700" b="1" dirty="0" smtClean="0"/>
              <a:t>diffusion and bulk viscosity </a:t>
            </a:r>
            <a:r>
              <a:rPr lang="en-US" sz="1700" dirty="0" smtClean="0"/>
              <a:t>in GR remain </a:t>
            </a:r>
            <a:r>
              <a:rPr lang="ru-RU" sz="1700" dirty="0" smtClean="0"/>
              <a:t> </a:t>
            </a:r>
            <a:r>
              <a:rPr lang="en-US" sz="1700" dirty="0" smtClean="0"/>
              <a:t>significantly </a:t>
            </a:r>
            <a:r>
              <a:rPr lang="en-US" sz="1700" b="1" dirty="0" smtClean="0"/>
              <a:t>stronger </a:t>
            </a:r>
            <a:r>
              <a:rPr lang="en-US" sz="1700" dirty="0" smtClean="0"/>
              <a:t>than in Newtonian theory </a:t>
            </a:r>
            <a:r>
              <a:rPr lang="en-US" sz="1700" b="1" dirty="0" smtClean="0"/>
              <a:t>even at high rotation rates</a:t>
            </a:r>
            <a:br>
              <a:rPr lang="en-US" sz="1700" b="1" dirty="0" smtClean="0"/>
            </a:br>
            <a:endParaRPr lang="en-US" sz="1700" b="1" dirty="0" smtClean="0"/>
          </a:p>
          <a:p>
            <a:pPr marL="342900" indent="-342900">
              <a:buFont typeface="+mj-lt"/>
              <a:buAutoNum type="arabicPeriod"/>
            </a:pPr>
            <a:r>
              <a:rPr lang="en-US" sz="1700" dirty="0" smtClean="0"/>
              <a:t>For relativistic r-modes at not too high temperatures </a:t>
            </a:r>
            <a:r>
              <a:rPr lang="en-US" sz="1700" b="1" dirty="0" smtClean="0"/>
              <a:t>diffusion becomes the dominant dissipative mechanism</a:t>
            </a:r>
            <a:r>
              <a:rPr lang="en-US" sz="1700" dirty="0" smtClean="0"/>
              <a:t>, replacing the shear viscosity (situation exactly opposite to that for Newtonian r-modes)</a:t>
            </a:r>
          </a:p>
        </p:txBody>
      </p:sp>
      <p:sp>
        <p:nvSpPr>
          <p:cNvPr id="8" name="Номер слайда 7"/>
          <p:cNvSpPr>
            <a:spLocks noGrp="1"/>
          </p:cNvSpPr>
          <p:nvPr>
            <p:ph type="sldNum" sz="quarter" idx="12"/>
          </p:nvPr>
        </p:nvSpPr>
        <p:spPr/>
        <p:txBody>
          <a:bodyPr/>
          <a:lstStyle/>
          <a:p>
            <a:fld id="{54A450E7-1098-48C4-9E80-6DDC6713CE55}" type="slidenum">
              <a:rPr lang="ru-RU" smtClean="0"/>
              <a:t>31</a:t>
            </a:fld>
            <a:endParaRPr lang="ru-RU"/>
          </a:p>
        </p:txBody>
      </p:sp>
      <p:sp>
        <p:nvSpPr>
          <p:cNvPr id="9" name="Прямоугольник 8"/>
          <p:cNvSpPr/>
          <p:nvPr/>
        </p:nvSpPr>
        <p:spPr>
          <a:xfrm>
            <a:off x="1518806" y="1137046"/>
            <a:ext cx="6108969" cy="923330"/>
          </a:xfrm>
          <a:prstGeom prst="rect">
            <a:avLst/>
          </a:prstGeom>
          <a:ln w="28575">
            <a:solidFill>
              <a:srgbClr val="00B050"/>
            </a:solidFill>
          </a:ln>
        </p:spPr>
        <p:txBody>
          <a:bodyPr wrap="square">
            <a:spAutoFit/>
          </a:bodyPr>
          <a:lstStyle/>
          <a:p>
            <a:pPr algn="ctr"/>
            <a:r>
              <a:rPr lang="en-US" dirty="0"/>
              <a:t>Accounting for diffusion, proton superconductivity and relativistic r-mode </a:t>
            </a:r>
            <a:r>
              <a:rPr lang="en-US" dirty="0" err="1"/>
              <a:t>nonanalyticity</a:t>
            </a:r>
            <a:r>
              <a:rPr lang="en-US" dirty="0"/>
              <a:t> in </a:t>
            </a:r>
            <a:r>
              <a:rPr lang="en-US" dirty="0" err="1"/>
              <a:t>nonbarotropic</a:t>
            </a:r>
            <a:r>
              <a:rPr lang="en-US" dirty="0"/>
              <a:t> matter is crucial and significantly influences the instability window</a:t>
            </a:r>
            <a:endParaRPr lang="ru-RU" dirty="0"/>
          </a:p>
        </p:txBody>
      </p:sp>
    </p:spTree>
    <p:extLst>
      <p:ext uri="{BB962C8B-B14F-4D97-AF65-F5344CB8AC3E}">
        <p14:creationId xmlns:p14="http://schemas.microsoft.com/office/powerpoint/2010/main" val="36234038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3233040742"/>
              </p:ext>
            </p:extLst>
          </p:nvPr>
        </p:nvGraphicFramePr>
        <p:xfrm>
          <a:off x="204276" y="1588750"/>
          <a:ext cx="4027255" cy="2565400"/>
        </p:xfrm>
        <a:graphic>
          <a:graphicData uri="http://schemas.openxmlformats.org/drawingml/2006/table">
            <a:tbl>
              <a:tblPr firstRow="1" bandRow="1">
                <a:tableStyleId>{21E4AEA4-8DFA-4A89-87EB-49C32662AFE0}</a:tableStyleId>
              </a:tblPr>
              <a:tblGrid>
                <a:gridCol w="2166029">
                  <a:extLst>
                    <a:ext uri="{9D8B030D-6E8A-4147-A177-3AD203B41FA5}">
                      <a16:colId xmlns:a16="http://schemas.microsoft.com/office/drawing/2014/main" val="4059694227"/>
                    </a:ext>
                  </a:extLst>
                </a:gridCol>
                <a:gridCol w="1861226">
                  <a:extLst>
                    <a:ext uri="{9D8B030D-6E8A-4147-A177-3AD203B41FA5}">
                      <a16:colId xmlns:a16="http://schemas.microsoft.com/office/drawing/2014/main" val="175495872"/>
                    </a:ext>
                  </a:extLst>
                </a:gridCol>
              </a:tblGrid>
              <a:tr h="370840">
                <a:tc>
                  <a:txBody>
                    <a:bodyPr/>
                    <a:lstStyle/>
                    <a:p>
                      <a:pPr algn="ctr"/>
                      <a:r>
                        <a:rPr lang="en-US" dirty="0" smtClean="0"/>
                        <a:t>Evolutionary mechanism</a:t>
                      </a:r>
                      <a:endParaRPr lang="ru-RU" dirty="0"/>
                    </a:p>
                  </a:txBody>
                  <a:tcPr/>
                </a:tc>
                <a:tc>
                  <a:txBody>
                    <a:bodyPr/>
                    <a:lstStyle/>
                    <a:p>
                      <a:pPr algn="ctr"/>
                      <a:r>
                        <a:rPr lang="en-US" dirty="0" smtClean="0"/>
                        <a:t>R-mode</a:t>
                      </a:r>
                      <a:r>
                        <a:rPr lang="en-US" baseline="0" dirty="0" smtClean="0"/>
                        <a:t> </a:t>
                      </a:r>
                      <a:r>
                        <a:rPr lang="en-US" dirty="0" smtClean="0"/>
                        <a:t>energy</a:t>
                      </a:r>
                      <a:endParaRPr lang="en-US" baseline="0" dirty="0" smtClean="0"/>
                    </a:p>
                    <a:p>
                      <a:pPr algn="ctr"/>
                      <a:r>
                        <a:rPr lang="en-US" baseline="0" dirty="0" smtClean="0"/>
                        <a:t>change rate</a:t>
                      </a:r>
                      <a:endParaRPr lang="ru-RU" dirty="0"/>
                    </a:p>
                  </a:txBody>
                  <a:tcPr/>
                </a:tc>
                <a:extLst>
                  <a:ext uri="{0D108BD9-81ED-4DB2-BD59-A6C34878D82A}">
                    <a16:rowId xmlns:a16="http://schemas.microsoft.com/office/drawing/2014/main" val="1003367270"/>
                  </a:ext>
                </a:extLst>
              </a:tr>
              <a:tr h="370840">
                <a:tc>
                  <a:txBody>
                    <a:bodyPr/>
                    <a:lstStyle/>
                    <a:p>
                      <a:pPr algn="ctr"/>
                      <a:r>
                        <a:rPr lang="en-US" dirty="0" smtClean="0"/>
                        <a:t>CFS instability,</a:t>
                      </a:r>
                      <a:r>
                        <a:rPr lang="en-US" baseline="0" dirty="0" smtClean="0"/>
                        <a:t> </a:t>
                      </a:r>
                      <a:r>
                        <a:rPr lang="en-US" dirty="0" smtClean="0"/>
                        <a:t>GW</a:t>
                      </a:r>
                      <a:endParaRPr lang="ru-RU" dirty="0"/>
                    </a:p>
                  </a:txBody>
                  <a:tcPr/>
                </a:tc>
                <a:tc>
                  <a:txBody>
                    <a:bodyPr/>
                    <a:lstStyle/>
                    <a:p>
                      <a:pPr algn="ctr"/>
                      <a:endParaRPr lang="ru-RU" dirty="0"/>
                    </a:p>
                  </a:txBody>
                  <a:tcPr/>
                </a:tc>
                <a:extLst>
                  <a:ext uri="{0D108BD9-81ED-4DB2-BD59-A6C34878D82A}">
                    <a16:rowId xmlns:a16="http://schemas.microsoft.com/office/drawing/2014/main" val="3881928646"/>
                  </a:ext>
                </a:extLst>
              </a:tr>
              <a:tr h="370840">
                <a:tc>
                  <a:txBody>
                    <a:bodyPr/>
                    <a:lstStyle/>
                    <a:p>
                      <a:pPr algn="ctr"/>
                      <a:r>
                        <a:rPr lang="en-US" dirty="0" smtClean="0"/>
                        <a:t>Shear viscosity, </a:t>
                      </a:r>
                      <a:r>
                        <a:rPr lang="el-GR" dirty="0" smtClean="0"/>
                        <a:t>η</a:t>
                      </a:r>
                      <a:endParaRPr lang="en-US" dirty="0" smtClean="0"/>
                    </a:p>
                    <a:p>
                      <a:pPr algn="ctr"/>
                      <a:r>
                        <a:rPr lang="en-US" dirty="0" smtClean="0"/>
                        <a:t>(low and moderate temperatures)</a:t>
                      </a:r>
                      <a:endParaRPr lang="ru-RU" dirty="0"/>
                    </a:p>
                  </a:txBody>
                  <a:tcPr/>
                </a:tc>
                <a:tc>
                  <a:txBody>
                    <a:bodyPr/>
                    <a:lstStyle/>
                    <a:p>
                      <a:pPr algn="ctr"/>
                      <a:endParaRPr lang="ru-RU" dirty="0"/>
                    </a:p>
                  </a:txBody>
                  <a:tcPr/>
                </a:tc>
                <a:extLst>
                  <a:ext uri="{0D108BD9-81ED-4DB2-BD59-A6C34878D82A}">
                    <a16:rowId xmlns:a16="http://schemas.microsoft.com/office/drawing/2014/main" val="3980912736"/>
                  </a:ext>
                </a:extLst>
              </a:tr>
              <a:tr h="370840">
                <a:tc>
                  <a:txBody>
                    <a:bodyPr/>
                    <a:lstStyle/>
                    <a:p>
                      <a:pPr algn="ctr"/>
                      <a:r>
                        <a:rPr lang="en-US" dirty="0" smtClean="0"/>
                        <a:t>Bulk viscosity, </a:t>
                      </a:r>
                      <a:r>
                        <a:rPr lang="el-GR" dirty="0" smtClean="0"/>
                        <a:t>ζ</a:t>
                      </a:r>
                      <a:endParaRPr lang="en-US" dirty="0" smtClean="0"/>
                    </a:p>
                    <a:p>
                      <a:pPr algn="ctr"/>
                      <a:r>
                        <a:rPr lang="en-US" dirty="0" smtClean="0"/>
                        <a:t>(high temperatures)</a:t>
                      </a:r>
                      <a:endParaRPr lang="ru-RU" dirty="0"/>
                    </a:p>
                  </a:txBody>
                  <a:tcPr/>
                </a:tc>
                <a:tc>
                  <a:txBody>
                    <a:bodyPr/>
                    <a:lstStyle/>
                    <a:p>
                      <a:pPr algn="ctr"/>
                      <a:endParaRPr lang="ru-RU" dirty="0"/>
                    </a:p>
                  </a:txBody>
                  <a:tcPr/>
                </a:tc>
                <a:extLst>
                  <a:ext uri="{0D108BD9-81ED-4DB2-BD59-A6C34878D82A}">
                    <a16:rowId xmlns:a16="http://schemas.microsoft.com/office/drawing/2014/main" val="273491523"/>
                  </a:ext>
                </a:extLst>
              </a:tr>
            </a:tbl>
          </a:graphicData>
        </a:graphic>
      </p:graphicFrame>
      <p:pic>
        <p:nvPicPr>
          <p:cNvPr id="32" name="Рисунок 31"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dot{E}_{\rm GW}(\Omega)&gt;0$&#10;&#10;\end{document}" title="IguanaTex Bitmap Display"/>
          <p:cNvPicPr>
            <a:picLocks noChangeAspect="1"/>
          </p:cNvPicPr>
          <p:nvPr>
            <p:custDataLst>
              <p:tags r:id="rId1"/>
            </p:custDataLst>
          </p:nvPr>
        </p:nvPicPr>
        <p:blipFill>
          <a:blip r:embed="rId12" cstate="print">
            <a:extLst>
              <a:ext uri="{28A0092B-C50C-407E-A947-70E740481C1C}">
                <a14:useLocalDpi xmlns:a14="http://schemas.microsoft.com/office/drawing/2010/main" val="0"/>
              </a:ext>
            </a:extLst>
          </a:blip>
          <a:stretch>
            <a:fillRect/>
          </a:stretch>
        </p:blipFill>
        <p:spPr>
          <a:xfrm>
            <a:off x="2676629" y="2287336"/>
            <a:ext cx="1257188" cy="269912"/>
          </a:xfrm>
          <a:prstGeom prst="rect">
            <a:avLst/>
          </a:prstGeom>
        </p:spPr>
      </p:pic>
      <p:pic>
        <p:nvPicPr>
          <p:cNvPr id="33" name="Рисунок 32"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dot{E}_\eta(\Omega,T^\infty)&lt;0$&#10;&#10;\end{document}" title="IguanaTex Bitmap Display"/>
          <p:cNvPicPr>
            <a:picLocks noChangeAspect="1"/>
          </p:cNvPicPr>
          <p:nvPr>
            <p:custDataLst>
              <p:tags r:id="rId2"/>
            </p:custDataLst>
          </p:nvPr>
        </p:nvPicPr>
        <p:blipFill>
          <a:blip r:embed="rId13" cstate="print">
            <a:extLst>
              <a:ext uri="{28A0092B-C50C-407E-A947-70E740481C1C}">
                <a14:useLocalDpi xmlns:a14="http://schemas.microsoft.com/office/drawing/2010/main" val="0"/>
              </a:ext>
            </a:extLst>
          </a:blip>
          <a:stretch>
            <a:fillRect/>
          </a:stretch>
        </p:blipFill>
        <p:spPr>
          <a:xfrm>
            <a:off x="2556472" y="2912837"/>
            <a:ext cx="1492443" cy="283729"/>
          </a:xfrm>
          <a:prstGeom prst="rect">
            <a:avLst/>
          </a:prstGeom>
        </p:spPr>
      </p:pic>
      <p:pic>
        <p:nvPicPr>
          <p:cNvPr id="34" name="Рисунок 33"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dot{E}_\zeta(\Omega,T^\infty)&lt;0$&#10;&#10;\end{document}" title="IguanaTex Bitmap Display"/>
          <p:cNvPicPr>
            <a:picLocks noChangeAspect="1"/>
          </p:cNvPicPr>
          <p:nvPr>
            <p:custDataLst>
              <p:tags r:id="rId3"/>
            </p:custDataLst>
          </p:nvPr>
        </p:nvPicPr>
        <p:blipFill>
          <a:blip r:embed="rId14" cstate="print">
            <a:extLst>
              <a:ext uri="{28A0092B-C50C-407E-A947-70E740481C1C}">
                <a14:useLocalDpi xmlns:a14="http://schemas.microsoft.com/office/drawing/2010/main" val="0"/>
              </a:ext>
            </a:extLst>
          </a:blip>
          <a:stretch>
            <a:fillRect/>
          </a:stretch>
        </p:blipFill>
        <p:spPr>
          <a:xfrm>
            <a:off x="2560947" y="3682535"/>
            <a:ext cx="1487969" cy="284849"/>
          </a:xfrm>
          <a:prstGeom prst="rect">
            <a:avLst/>
          </a:prstGeom>
        </p:spPr>
      </p:pic>
      <p:sp>
        <p:nvSpPr>
          <p:cNvPr id="10" name="TextBox 9"/>
          <p:cNvSpPr txBox="1"/>
          <p:nvPr/>
        </p:nvSpPr>
        <p:spPr>
          <a:xfrm>
            <a:off x="2178994" y="326525"/>
            <a:ext cx="4798979" cy="461665"/>
          </a:xfrm>
          <a:prstGeom prst="rect">
            <a:avLst/>
          </a:prstGeom>
          <a:noFill/>
          <a:ln w="28575">
            <a:solidFill>
              <a:schemeClr val="accent1"/>
            </a:solidFill>
          </a:ln>
        </p:spPr>
        <p:txBody>
          <a:bodyPr wrap="square" rtlCol="0">
            <a:spAutoFit/>
          </a:bodyPr>
          <a:lstStyle/>
          <a:p>
            <a:pPr algn="ctr"/>
            <a:r>
              <a:rPr lang="en-US" sz="2400" dirty="0" smtClean="0"/>
              <a:t>Minimal r-mode instability window</a:t>
            </a:r>
            <a:endParaRPr lang="ru-RU" sz="2400" dirty="0"/>
          </a:p>
        </p:txBody>
      </p:sp>
      <p:pic>
        <p:nvPicPr>
          <p:cNvPr id="11" name="Рисунок 1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507148" y="924383"/>
            <a:ext cx="4206193" cy="4189905"/>
          </a:xfrm>
          <a:prstGeom prst="rect">
            <a:avLst/>
          </a:prstGeom>
        </p:spPr>
      </p:pic>
      <p:pic>
        <p:nvPicPr>
          <p:cNvPr id="38" name="Рисунок 37" descr="\documentclass{article}&#10;\usepackage{amsmath,amsthm,amssymb}&#10;\usepackage[T1,T2A]{fontenc}&#10;\usepackage[utf8]{inputenc}&#10;\usepackage[russian]{babel}&#10;&#10;&#10;\newcommand{\sgn}{\text{ sgn}}&#10;\newcommand{\arch}{\text{ arch}}&#10;\newcommand{\arsh}{\text{ arsh}}&#10;\newcommand{\p}{\partial}&#10;\newcommand{\const}{\mathrm{const}}&#10;\newcommand{\divv}{\mathrm{div}}&#10;\newcommand{\bs}{\boldsymbol}&#10;&#10;\pagestyle{empty}&#10;&#10;\begin{document}&#10;&#10;shear viscosity&#10;&#10;\end{document}" title="IguanaTex Bitmap Display"/>
          <p:cNvPicPr>
            <a:picLocks noChangeAspect="1"/>
          </p:cNvPicPr>
          <p:nvPr>
            <p:custDataLst>
              <p:tags r:id="rId4"/>
            </p:custDataLst>
          </p:nvPr>
        </p:nvPicPr>
        <p:blipFill>
          <a:blip r:embed="rId16" cstate="print">
            <a:extLst>
              <a:ext uri="{28A0092B-C50C-407E-A947-70E740481C1C}">
                <a14:useLocalDpi xmlns:a14="http://schemas.microsoft.com/office/drawing/2010/main" val="0"/>
              </a:ext>
            </a:extLst>
          </a:blip>
          <a:stretch>
            <a:fillRect/>
          </a:stretch>
        </p:blipFill>
        <p:spPr>
          <a:xfrm rot="3250250">
            <a:off x="5168926" y="2954808"/>
            <a:ext cx="1587764" cy="227172"/>
          </a:xfrm>
          <a:prstGeom prst="rect">
            <a:avLst/>
          </a:prstGeom>
        </p:spPr>
      </p:pic>
      <p:pic>
        <p:nvPicPr>
          <p:cNvPr id="40" name="Рисунок 39" descr="\documentclass{article}&#10;\usepackage{amsmath,amsthm,amssymb}&#10;\usepackage[T1,T2A]{fontenc}&#10;\usepackage[utf8]{inputenc}&#10;\usepackage[russian]{babel}&#10;&#10;&#10;\newcommand{\sgn}{\text{ sgn}}&#10;\newcommand{\arch}{\text{ arch}}&#10;\newcommand{\arsh}{\text{ arsh}}&#10;\newcommand{\p}{\partial}&#10;\newcommand{\const}{\mathrm{const}}&#10;\newcommand{\divv}{\mathrm{div}}&#10;\newcommand{\bs}{\boldsymbol}&#10;&#10;\pagestyle{empty}&#10;&#10;\begin{document}&#10;&#10;bulk viscosity&#10;&#10;\end{document}" title="IguanaTex Bitmap Display"/>
          <p:cNvPicPr>
            <a:picLocks noChangeAspect="1"/>
          </p:cNvPicPr>
          <p:nvPr>
            <p:custDataLst>
              <p:tags r:id="rId5"/>
            </p:custDataLst>
          </p:nvPr>
        </p:nvPicPr>
        <p:blipFill>
          <a:blip r:embed="rId17" cstate="print">
            <a:extLst>
              <a:ext uri="{28A0092B-C50C-407E-A947-70E740481C1C}">
                <a14:useLocalDpi xmlns:a14="http://schemas.microsoft.com/office/drawing/2010/main" val="0"/>
              </a:ext>
            </a:extLst>
          </a:blip>
          <a:stretch>
            <a:fillRect/>
          </a:stretch>
        </p:blipFill>
        <p:spPr>
          <a:xfrm rot="16527208">
            <a:off x="7644092" y="2225734"/>
            <a:ext cx="1492763" cy="227601"/>
          </a:xfrm>
          <a:prstGeom prst="rect">
            <a:avLst/>
          </a:prstGeom>
        </p:spPr>
      </p:pic>
      <p:sp>
        <p:nvSpPr>
          <p:cNvPr id="14" name="TextBox 13"/>
          <p:cNvSpPr txBox="1"/>
          <p:nvPr/>
        </p:nvSpPr>
        <p:spPr>
          <a:xfrm>
            <a:off x="4507148" y="5146531"/>
            <a:ext cx="4636852" cy="584775"/>
          </a:xfrm>
          <a:prstGeom prst="rect">
            <a:avLst/>
          </a:prstGeom>
          <a:noFill/>
          <a:ln w="38100">
            <a:noFill/>
          </a:ln>
        </p:spPr>
        <p:txBody>
          <a:bodyPr wrap="square" rtlCol="0">
            <a:spAutoFit/>
          </a:bodyPr>
          <a:lstStyle/>
          <a:p>
            <a:pPr algn="ctr"/>
            <a:r>
              <a:rPr lang="en-US" u="sng" dirty="0" smtClean="0"/>
              <a:t>Problem:</a:t>
            </a:r>
          </a:p>
          <a:p>
            <a:pPr algn="ctr"/>
            <a:r>
              <a:rPr lang="en-US" sz="1400" dirty="0"/>
              <a:t>[</a:t>
            </a:r>
            <a:r>
              <a:rPr lang="en-US" sz="1400" dirty="0" smtClean="0"/>
              <a:t>e.g., Haskell 201</a:t>
            </a:r>
            <a:r>
              <a:rPr lang="ru-RU" sz="1400" dirty="0" smtClean="0"/>
              <a:t>5</a:t>
            </a:r>
            <a:r>
              <a:rPr lang="en-US" sz="1400" dirty="0" smtClean="0"/>
              <a:t>]</a:t>
            </a:r>
            <a:endParaRPr lang="en-US" sz="1400" dirty="0"/>
          </a:p>
        </p:txBody>
      </p:sp>
      <p:sp>
        <p:nvSpPr>
          <p:cNvPr id="19" name="TextBox 18"/>
          <p:cNvSpPr txBox="1"/>
          <p:nvPr/>
        </p:nvSpPr>
        <p:spPr>
          <a:xfrm>
            <a:off x="0" y="875032"/>
            <a:ext cx="4486003" cy="646331"/>
          </a:xfrm>
          <a:prstGeom prst="rect">
            <a:avLst/>
          </a:prstGeom>
          <a:noFill/>
        </p:spPr>
        <p:txBody>
          <a:bodyPr wrap="square" rtlCol="0">
            <a:spAutoFit/>
          </a:bodyPr>
          <a:lstStyle/>
          <a:p>
            <a:pPr algn="ctr"/>
            <a:r>
              <a:rPr lang="en-US" u="sng" dirty="0" smtClean="0"/>
              <a:t>Evolutionary mechanisms</a:t>
            </a:r>
            <a:endParaRPr lang="en-US" u="sng" dirty="0"/>
          </a:p>
          <a:p>
            <a:pPr algn="ctr"/>
            <a:r>
              <a:rPr lang="ru-RU" u="sng" dirty="0" smtClean="0"/>
              <a:t>(«</a:t>
            </a:r>
            <a:r>
              <a:rPr lang="en-US" u="sng" dirty="0" smtClean="0"/>
              <a:t>minimal model</a:t>
            </a:r>
            <a:r>
              <a:rPr lang="ru-RU" u="sng" dirty="0" smtClean="0"/>
              <a:t>»)</a:t>
            </a:r>
            <a:r>
              <a:rPr lang="en-US" u="sng" dirty="0" smtClean="0"/>
              <a:t>:</a:t>
            </a:r>
            <a:endParaRPr lang="ru-RU" u="sng" dirty="0"/>
          </a:p>
        </p:txBody>
      </p:sp>
      <p:pic>
        <p:nvPicPr>
          <p:cNvPr id="37" name="Рисунок 36" descr="\documentclass{article}&#10;\usepackage{amsmath,amsthm,amssymb}&#10;\usepackage[T1,T2A]{fontenc}&#10;\usepackage[utf8]{inputenc}&#10;\usepackage[russian]{babel}&#10;&#10;&#10;\newcommand{\sgn}{\text{ sgn}}&#10;\newcommand{\arch}{\text{ arch}}&#10;\newcommand{\arsh}{\text{ arsh}}&#10;\newcommand{\p}{\partial}&#10;\newcommand{\const}{\mathrm{const}}&#10;\newcommand{\divv}{\mathrm{div}}&#10;\newcommand{\bs}{\boldsymbol}&#10;&#10;\pagestyle{empty}&#10;&#10;\begin{document}&#10;&#10;$$&#10;\dot{E}_{\rm GW}(\Omega_{&#10;\rm c})+\dot{E}_\eta(\Omega_{\rm c},T^\infty)+\dot{E}_\zeta(\Omega_{\rm c},T^\infty)=0&#10;$$&#10;&#10;\end{document}" title="IguanaTex Bitmap Display"/>
          <p:cNvPicPr>
            <a:picLocks noChangeAspect="1"/>
          </p:cNvPicPr>
          <p:nvPr>
            <p:custDataLst>
              <p:tags r:id="rId6"/>
            </p:custDataLst>
          </p:nvPr>
        </p:nvPicPr>
        <p:blipFill>
          <a:blip r:embed="rId18" cstate="print">
            <a:extLst>
              <a:ext uri="{28A0092B-C50C-407E-A947-70E740481C1C}">
                <a14:useLocalDpi xmlns:a14="http://schemas.microsoft.com/office/drawing/2010/main" val="0"/>
              </a:ext>
            </a:extLst>
          </a:blip>
          <a:stretch>
            <a:fillRect/>
          </a:stretch>
        </p:blipFill>
        <p:spPr>
          <a:xfrm>
            <a:off x="73951" y="5546416"/>
            <a:ext cx="4361521" cy="287654"/>
          </a:xfrm>
          <a:prstGeom prst="rect">
            <a:avLst/>
          </a:prstGeom>
        </p:spPr>
      </p:pic>
      <p:sp>
        <p:nvSpPr>
          <p:cNvPr id="21" name="TextBox 20"/>
          <p:cNvSpPr txBox="1"/>
          <p:nvPr/>
        </p:nvSpPr>
        <p:spPr>
          <a:xfrm>
            <a:off x="0" y="5026839"/>
            <a:ext cx="4486003" cy="369332"/>
          </a:xfrm>
          <a:prstGeom prst="rect">
            <a:avLst/>
          </a:prstGeom>
          <a:noFill/>
        </p:spPr>
        <p:txBody>
          <a:bodyPr wrap="square" rtlCol="0">
            <a:spAutoFit/>
          </a:bodyPr>
          <a:lstStyle/>
          <a:p>
            <a:pPr algn="ctr"/>
            <a:r>
              <a:rPr lang="en-US" u="sng" dirty="0" smtClean="0"/>
              <a:t>Critical angular velocity:</a:t>
            </a:r>
            <a:endParaRPr lang="ru-RU" u="sng" dirty="0"/>
          </a:p>
        </p:txBody>
      </p:sp>
      <p:pic>
        <p:nvPicPr>
          <p:cNvPr id="36" name="Рисунок 35"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T^\infty$ -- redshifted temperature&#10;&#10;\end{document}" title="IguanaTex Bitmap Display"/>
          <p:cNvPicPr>
            <a:picLocks noChangeAspect="1"/>
          </p:cNvPicPr>
          <p:nvPr>
            <p:custDataLst>
              <p:tags r:id="rId7"/>
            </p:custDataLst>
          </p:nvPr>
        </p:nvPicPr>
        <p:blipFill>
          <a:blip r:embed="rId19" cstate="print">
            <a:extLst>
              <a:ext uri="{28A0092B-C50C-407E-A947-70E740481C1C}">
                <a14:useLocalDpi xmlns:a14="http://schemas.microsoft.com/office/drawing/2010/main" val="0"/>
              </a:ext>
            </a:extLst>
          </a:blip>
          <a:stretch>
            <a:fillRect/>
          </a:stretch>
        </p:blipFill>
        <p:spPr>
          <a:xfrm>
            <a:off x="723657" y="4325351"/>
            <a:ext cx="3040620" cy="216882"/>
          </a:xfrm>
          <a:prstGeom prst="rect">
            <a:avLst/>
          </a:prstGeom>
        </p:spPr>
      </p:pic>
      <p:pic>
        <p:nvPicPr>
          <p:cNvPr id="35" name="Рисунок 34"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T^\infty=\const$ in equilibrium (GR)&#10;&#10;\end{document}" title="IguanaTex Bitmap Display"/>
          <p:cNvPicPr>
            <a:picLocks noChangeAspect="1"/>
          </p:cNvPicPr>
          <p:nvPr>
            <p:custDataLst>
              <p:tags r:id="rId8"/>
            </p:custDataLst>
          </p:nvPr>
        </p:nvPicPr>
        <p:blipFill>
          <a:blip r:embed="rId20" cstate="print">
            <a:extLst>
              <a:ext uri="{28A0092B-C50C-407E-A947-70E740481C1C}">
                <a14:useLocalDpi xmlns:a14="http://schemas.microsoft.com/office/drawing/2010/main" val="0"/>
              </a:ext>
            </a:extLst>
          </a:blip>
          <a:stretch>
            <a:fillRect/>
          </a:stretch>
        </p:blipFill>
        <p:spPr>
          <a:xfrm>
            <a:off x="522438" y="4563758"/>
            <a:ext cx="3442455" cy="250653"/>
          </a:xfrm>
          <a:prstGeom prst="rect">
            <a:avLst/>
          </a:prstGeom>
        </p:spPr>
      </p:pic>
      <p:cxnSp>
        <p:nvCxnSpPr>
          <p:cNvPr id="29" name="Прямая соединительная линия 28"/>
          <p:cNvCxnSpPr/>
          <p:nvPr/>
        </p:nvCxnSpPr>
        <p:spPr>
          <a:xfrm>
            <a:off x="4486003" y="877824"/>
            <a:ext cx="0" cy="534924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9" name="Рисунок 38"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Instability window&#10;&#10;\end{document}" title="IguanaTex Bitmap Display"/>
          <p:cNvPicPr>
            <a:picLocks noChangeAspect="1"/>
          </p:cNvPicPr>
          <p:nvPr>
            <p:custDataLst>
              <p:tags r:id="rId9"/>
            </p:custDataLst>
          </p:nvPr>
        </p:nvPicPr>
        <p:blipFill>
          <a:blip r:embed="rId21" cstate="print">
            <a:extLst>
              <a:ext uri="{28A0092B-C50C-407E-A947-70E740481C1C}">
                <a14:useLocalDpi xmlns:a14="http://schemas.microsoft.com/office/drawing/2010/main" val="0"/>
              </a:ext>
            </a:extLst>
          </a:blip>
          <a:stretch>
            <a:fillRect/>
          </a:stretch>
        </p:blipFill>
        <p:spPr>
          <a:xfrm>
            <a:off x="5985571" y="1022529"/>
            <a:ext cx="1986930" cy="222903"/>
          </a:xfrm>
          <a:prstGeom prst="rect">
            <a:avLst/>
          </a:prstGeom>
        </p:spPr>
      </p:pic>
      <p:sp>
        <p:nvSpPr>
          <p:cNvPr id="41" name="Номер слайда 40"/>
          <p:cNvSpPr>
            <a:spLocks noGrp="1"/>
          </p:cNvSpPr>
          <p:nvPr>
            <p:ph type="sldNum" sz="quarter" idx="12"/>
          </p:nvPr>
        </p:nvSpPr>
        <p:spPr/>
        <p:txBody>
          <a:bodyPr/>
          <a:lstStyle/>
          <a:p>
            <a:fld id="{9FF9AEB8-8D6C-478E-A1D9-263F5190F72A}" type="slidenum">
              <a:rPr lang="ru-RU" smtClean="0"/>
              <a:t>4</a:t>
            </a:fld>
            <a:endParaRPr lang="ru-RU"/>
          </a:p>
        </p:txBody>
      </p:sp>
      <p:sp>
        <p:nvSpPr>
          <p:cNvPr id="42" name="TextBox 41"/>
          <p:cNvSpPr txBox="1"/>
          <p:nvPr/>
        </p:nvSpPr>
        <p:spPr>
          <a:xfrm>
            <a:off x="5207730" y="5646948"/>
            <a:ext cx="3262009" cy="646331"/>
          </a:xfrm>
          <a:prstGeom prst="rect">
            <a:avLst/>
          </a:prstGeom>
          <a:noFill/>
        </p:spPr>
        <p:txBody>
          <a:bodyPr wrap="square" rtlCol="0">
            <a:spAutoFit/>
          </a:bodyPr>
          <a:lstStyle/>
          <a:p>
            <a:pPr algn="ctr"/>
            <a:r>
              <a:rPr lang="en-US" dirty="0" smtClean="0"/>
              <a:t>It is unlikely to observe</a:t>
            </a:r>
          </a:p>
          <a:p>
            <a:pPr algn="ctr"/>
            <a:r>
              <a:rPr lang="en-US" dirty="0" smtClean="0"/>
              <a:t>sources inside the window</a:t>
            </a:r>
            <a:endParaRPr lang="ru-RU" dirty="0"/>
          </a:p>
        </p:txBody>
      </p:sp>
      <p:sp>
        <p:nvSpPr>
          <p:cNvPr id="43" name="Прямоугольник 42"/>
          <p:cNvSpPr/>
          <p:nvPr/>
        </p:nvSpPr>
        <p:spPr>
          <a:xfrm>
            <a:off x="5191954" y="5201054"/>
            <a:ext cx="3267239" cy="10922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9805214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extLst>
              <p:ext uri="{D42A27DB-BD31-4B8C-83A1-F6EECF244321}">
                <p14:modId xmlns:p14="http://schemas.microsoft.com/office/powerpoint/2010/main" val="692624858"/>
              </p:ext>
            </p:extLst>
          </p:nvPr>
        </p:nvGraphicFramePr>
        <p:xfrm>
          <a:off x="998705" y="891168"/>
          <a:ext cx="7153074" cy="2180833"/>
        </p:xfrm>
        <a:graphic>
          <a:graphicData uri="http://schemas.openxmlformats.org/drawingml/2006/table">
            <a:tbl>
              <a:tblPr firstRow="1" bandRow="1">
                <a:tableStyleId>{21E4AEA4-8DFA-4A89-87EB-49C32662AFE0}</a:tableStyleId>
              </a:tblPr>
              <a:tblGrid>
                <a:gridCol w="3576537">
                  <a:extLst>
                    <a:ext uri="{9D8B030D-6E8A-4147-A177-3AD203B41FA5}">
                      <a16:colId xmlns:a16="http://schemas.microsoft.com/office/drawing/2014/main" val="3919366037"/>
                    </a:ext>
                  </a:extLst>
                </a:gridCol>
                <a:gridCol w="3576537">
                  <a:extLst>
                    <a:ext uri="{9D8B030D-6E8A-4147-A177-3AD203B41FA5}">
                      <a16:colId xmlns:a16="http://schemas.microsoft.com/office/drawing/2014/main" val="2997047726"/>
                    </a:ext>
                  </a:extLst>
                </a:gridCol>
              </a:tblGrid>
              <a:tr h="370840">
                <a:tc>
                  <a:txBody>
                    <a:bodyPr/>
                    <a:lstStyle/>
                    <a:p>
                      <a:pPr algn="ctr"/>
                      <a:r>
                        <a:rPr lang="en-US" dirty="0" smtClean="0"/>
                        <a:t>Minimal model</a:t>
                      </a:r>
                      <a:endParaRPr lang="ru-RU" dirty="0"/>
                    </a:p>
                  </a:txBody>
                  <a:tcPr/>
                </a:tc>
                <a:tc>
                  <a:txBody>
                    <a:bodyPr/>
                    <a:lstStyle/>
                    <a:p>
                      <a:pPr algn="ctr"/>
                      <a:r>
                        <a:rPr lang="en-US" dirty="0" smtClean="0"/>
                        <a:t>More</a:t>
                      </a:r>
                      <a:r>
                        <a:rPr lang="en-US" baseline="0" dirty="0" smtClean="0"/>
                        <a:t> realistic model</a:t>
                      </a:r>
                      <a:endParaRPr lang="ru-RU" dirty="0"/>
                    </a:p>
                  </a:txBody>
                  <a:tcPr/>
                </a:tc>
                <a:extLst>
                  <a:ext uri="{0D108BD9-81ED-4DB2-BD59-A6C34878D82A}">
                    <a16:rowId xmlns:a16="http://schemas.microsoft.com/office/drawing/2014/main" val="3998398887"/>
                  </a:ext>
                </a:extLst>
              </a:tr>
              <a:tr h="417641">
                <a:tc>
                  <a:txBody>
                    <a:bodyPr/>
                    <a:lstStyle/>
                    <a:p>
                      <a:pPr algn="ctr"/>
                      <a:r>
                        <a:rPr lang="en-US" b="1" dirty="0" smtClean="0"/>
                        <a:t>Newtonian</a:t>
                      </a:r>
                      <a:r>
                        <a:rPr lang="en-US" baseline="0" dirty="0" smtClean="0"/>
                        <a:t> r-modes</a:t>
                      </a:r>
                      <a:endParaRPr lang="ru-RU" dirty="0"/>
                    </a:p>
                  </a:txBody>
                  <a:tcPr/>
                </a:tc>
                <a:tc>
                  <a:txBody>
                    <a:bodyPr/>
                    <a:lstStyle/>
                    <a:p>
                      <a:pPr algn="ctr"/>
                      <a:r>
                        <a:rPr lang="en-US" dirty="0" smtClean="0"/>
                        <a:t>Has to account for </a:t>
                      </a:r>
                      <a:r>
                        <a:rPr lang="en-US" b="1" dirty="0" smtClean="0"/>
                        <a:t>GR</a:t>
                      </a:r>
                      <a:endParaRPr lang="ru-RU" b="1" dirty="0"/>
                    </a:p>
                  </a:txBody>
                  <a:tcPr/>
                </a:tc>
                <a:extLst>
                  <a:ext uri="{0D108BD9-81ED-4DB2-BD59-A6C34878D82A}">
                    <a16:rowId xmlns:a16="http://schemas.microsoft.com/office/drawing/2014/main" val="4069944679"/>
                  </a:ext>
                </a:extLst>
              </a:tr>
              <a:tr h="752272">
                <a:tc>
                  <a:txBody>
                    <a:bodyPr/>
                    <a:lstStyle/>
                    <a:p>
                      <a:pPr algn="ctr"/>
                      <a:r>
                        <a:rPr lang="en-US" b="1" i="0" dirty="0" smtClean="0"/>
                        <a:t>Barotropic</a:t>
                      </a:r>
                      <a:r>
                        <a:rPr lang="en-US" b="0" i="0" baseline="0" dirty="0" smtClean="0"/>
                        <a:t> </a:t>
                      </a:r>
                      <a:r>
                        <a:rPr lang="en-US" dirty="0" smtClean="0"/>
                        <a:t>stellar matter</a:t>
                      </a:r>
                    </a:p>
                    <a:p>
                      <a:pPr algn="ctr"/>
                      <a:endParaRPr lang="ru-RU" dirty="0"/>
                    </a:p>
                  </a:txBody>
                  <a:tcPr/>
                </a:tc>
                <a:tc>
                  <a:txBody>
                    <a:bodyPr/>
                    <a:lstStyle/>
                    <a:p>
                      <a:pPr algn="ctr"/>
                      <a:r>
                        <a:rPr lang="en-US" b="1" dirty="0" err="1" smtClean="0"/>
                        <a:t>Nonbarotropic</a:t>
                      </a:r>
                      <a:r>
                        <a:rPr lang="en-US" b="1" baseline="0" dirty="0" smtClean="0"/>
                        <a:t> </a:t>
                      </a:r>
                      <a:r>
                        <a:rPr lang="en-US" b="0" baseline="0" dirty="0" smtClean="0"/>
                        <a:t>stellar matter</a:t>
                      </a:r>
                      <a:endParaRPr lang="ru-RU" b="1" dirty="0"/>
                    </a:p>
                  </a:txBody>
                  <a:tcPr/>
                </a:tc>
                <a:extLst>
                  <a:ext uri="{0D108BD9-81ED-4DB2-BD59-A6C34878D82A}">
                    <a16:rowId xmlns:a16="http://schemas.microsoft.com/office/drawing/2014/main" val="3263559104"/>
                  </a:ext>
                </a:extLst>
              </a:tr>
              <a:tr h="370840">
                <a:tc>
                  <a:txBody>
                    <a:bodyPr/>
                    <a:lstStyle/>
                    <a:p>
                      <a:pPr algn="ctr"/>
                      <a:r>
                        <a:rPr lang="en-US" dirty="0" smtClean="0"/>
                        <a:t>Dissipation </a:t>
                      </a:r>
                      <a:r>
                        <a:rPr lang="en-US" b="1" dirty="0" smtClean="0"/>
                        <a:t>only</a:t>
                      </a:r>
                      <a:r>
                        <a:rPr lang="en-US" dirty="0" smtClean="0"/>
                        <a:t> due to</a:t>
                      </a:r>
                      <a:r>
                        <a:rPr lang="en-US" baseline="0" dirty="0" smtClean="0"/>
                        <a:t> </a:t>
                      </a:r>
                      <a:r>
                        <a:rPr lang="en-US" b="1" dirty="0" smtClean="0"/>
                        <a:t>shear</a:t>
                      </a:r>
                      <a:r>
                        <a:rPr lang="en-US" dirty="0" smtClean="0"/>
                        <a:t> </a:t>
                      </a:r>
                      <a:r>
                        <a:rPr lang="en-US" b="1" dirty="0" smtClean="0"/>
                        <a:t>and</a:t>
                      </a:r>
                      <a:r>
                        <a:rPr lang="en-US" dirty="0" smtClean="0"/>
                        <a:t> </a:t>
                      </a:r>
                      <a:r>
                        <a:rPr lang="en-US" b="1" dirty="0" smtClean="0"/>
                        <a:t>bulk</a:t>
                      </a:r>
                      <a:r>
                        <a:rPr lang="en-US" dirty="0" smtClean="0"/>
                        <a:t> </a:t>
                      </a:r>
                      <a:r>
                        <a:rPr lang="en-US" b="1" dirty="0" smtClean="0"/>
                        <a:t>viscosity</a:t>
                      </a:r>
                      <a:endParaRPr lang="ru-RU" b="1" dirty="0"/>
                    </a:p>
                  </a:txBody>
                  <a:tcPr/>
                </a:tc>
                <a:tc>
                  <a:txBody>
                    <a:bodyPr/>
                    <a:lstStyle/>
                    <a:p>
                      <a:pPr algn="ctr"/>
                      <a:r>
                        <a:rPr lang="en-US" baseline="0" dirty="0" smtClean="0"/>
                        <a:t>Needs additional dissipative mechanisms. </a:t>
                      </a:r>
                      <a:r>
                        <a:rPr lang="en-US" b="1" baseline="0" dirty="0" smtClean="0"/>
                        <a:t>Particle diffusion?</a:t>
                      </a:r>
                      <a:endParaRPr lang="ru-RU" b="1" dirty="0"/>
                    </a:p>
                  </a:txBody>
                  <a:tcPr/>
                </a:tc>
                <a:extLst>
                  <a:ext uri="{0D108BD9-81ED-4DB2-BD59-A6C34878D82A}">
                    <a16:rowId xmlns:a16="http://schemas.microsoft.com/office/drawing/2014/main" val="921899731"/>
                  </a:ext>
                </a:extLst>
              </a:tr>
            </a:tbl>
          </a:graphicData>
        </a:graphic>
      </p:graphicFrame>
      <p:pic>
        <p:nvPicPr>
          <p:cNvPr id="18" name="Рисунок 17"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p=p(\varepsilon)$&#10;&#10;\end{document}" title="IguanaTex Bitmap Display"/>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2208751" y="2027580"/>
            <a:ext cx="926605" cy="264318"/>
          </a:xfrm>
          <a:prstGeom prst="rect">
            <a:avLst/>
          </a:prstGeom>
        </p:spPr>
      </p:pic>
      <p:pic>
        <p:nvPicPr>
          <p:cNvPr id="17" name="Рисунок 16"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noindent&#10;$p$ -- pressure \hspace{0.2cm}&#10;$\varepsilon$ -- energy density \hspace{0.2cm}&#10;$n_k$ -- particle number densities&#10;&#10;\end{document}" title="IguanaTex Bitmap Display"/>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1176086" y="3141723"/>
            <a:ext cx="6798312" cy="214176"/>
          </a:xfrm>
          <a:prstGeom prst="rect">
            <a:avLst/>
          </a:prstGeom>
        </p:spPr>
      </p:pic>
      <p:pic>
        <p:nvPicPr>
          <p:cNvPr id="19" name="Рисунок 18"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p=p(n_n,n_p,n_e,n_\mu,\dots)$&#10;&#10;\end{document}" title="IguanaTex Bitmap Display"/>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5107473" y="2023557"/>
            <a:ext cx="2667650" cy="268277"/>
          </a:xfrm>
          <a:prstGeom prst="rect">
            <a:avLst/>
          </a:prstGeom>
        </p:spPr>
      </p:pic>
      <p:sp>
        <p:nvSpPr>
          <p:cNvPr id="9" name="TextBox 8"/>
          <p:cNvSpPr txBox="1"/>
          <p:nvPr/>
        </p:nvSpPr>
        <p:spPr>
          <a:xfrm>
            <a:off x="2431920" y="320040"/>
            <a:ext cx="4286650" cy="461665"/>
          </a:xfrm>
          <a:prstGeom prst="rect">
            <a:avLst/>
          </a:prstGeom>
          <a:noFill/>
          <a:ln w="28575">
            <a:solidFill>
              <a:schemeClr val="accent1"/>
            </a:solidFill>
          </a:ln>
        </p:spPr>
        <p:txBody>
          <a:bodyPr wrap="square" rtlCol="0">
            <a:spAutoFit/>
          </a:bodyPr>
          <a:lstStyle/>
          <a:p>
            <a:pPr algn="ctr"/>
            <a:r>
              <a:rPr lang="en-US" sz="2400" dirty="0" smtClean="0"/>
              <a:t>Towards realistic NS modelling</a:t>
            </a:r>
            <a:endParaRPr lang="ru-RU" sz="2400" dirty="0"/>
          </a:p>
        </p:txBody>
      </p:sp>
      <p:sp>
        <p:nvSpPr>
          <p:cNvPr id="20" name="TextBox 19"/>
          <p:cNvSpPr txBox="1"/>
          <p:nvPr/>
        </p:nvSpPr>
        <p:spPr>
          <a:xfrm>
            <a:off x="1494817" y="3426720"/>
            <a:ext cx="6154366" cy="800219"/>
          </a:xfrm>
          <a:prstGeom prst="rect">
            <a:avLst/>
          </a:prstGeom>
          <a:noFill/>
        </p:spPr>
        <p:txBody>
          <a:bodyPr wrap="square" rtlCol="0">
            <a:spAutoFit/>
          </a:bodyPr>
          <a:lstStyle/>
          <a:p>
            <a:pPr algn="ctr"/>
            <a:r>
              <a:rPr lang="en-US" u="sng" dirty="0" smtClean="0"/>
              <a:t>Why </a:t>
            </a:r>
            <a:r>
              <a:rPr lang="en-US" u="sng" dirty="0" err="1" smtClean="0"/>
              <a:t>nonbarotropic</a:t>
            </a:r>
            <a:r>
              <a:rPr lang="en-US" u="sng" dirty="0" smtClean="0"/>
              <a:t> matter?</a:t>
            </a:r>
          </a:p>
          <a:p>
            <a:pPr algn="ctr"/>
            <a:r>
              <a:rPr lang="en-US" sz="1400" dirty="0"/>
              <a:t>[</a:t>
            </a:r>
            <a:r>
              <a:rPr lang="en-US" sz="1400" dirty="0" err="1"/>
              <a:t>Kraav</a:t>
            </a:r>
            <a:r>
              <a:rPr lang="en-US" sz="1400" dirty="0"/>
              <a:t> K., </a:t>
            </a:r>
            <a:r>
              <a:rPr lang="en-US" sz="1400" dirty="0" err="1"/>
              <a:t>Gusakov</a:t>
            </a:r>
            <a:r>
              <a:rPr lang="en-US" sz="1400" dirty="0"/>
              <a:t> M., Kantor E</a:t>
            </a:r>
            <a:r>
              <a:rPr lang="en-US" sz="1400" dirty="0" smtClean="0"/>
              <a:t>.; </a:t>
            </a:r>
            <a:r>
              <a:rPr lang="en-US" sz="1400" dirty="0"/>
              <a:t>Phys. Rev. D vol.106, </a:t>
            </a:r>
            <a:r>
              <a:rPr lang="en-US" sz="1400" dirty="0" err="1"/>
              <a:t>iss</a:t>
            </a:r>
            <a:r>
              <a:rPr lang="en-US" sz="1400" dirty="0"/>
              <a:t>. 10, 103009 (</a:t>
            </a:r>
            <a:r>
              <a:rPr lang="en-US" sz="1400" dirty="0" smtClean="0"/>
              <a:t>2022)]</a:t>
            </a:r>
          </a:p>
          <a:p>
            <a:pPr algn="ctr"/>
            <a:r>
              <a:rPr lang="en-US" sz="1400" dirty="0" smtClean="0"/>
              <a:t>[</a:t>
            </a:r>
            <a:r>
              <a:rPr lang="en-US" sz="1400" dirty="0" err="1" smtClean="0"/>
              <a:t>Kraav</a:t>
            </a:r>
            <a:r>
              <a:rPr lang="en-US" sz="1400" dirty="0" smtClean="0"/>
              <a:t> </a:t>
            </a:r>
            <a:r>
              <a:rPr lang="en-US" sz="1400" dirty="0"/>
              <a:t>K., </a:t>
            </a:r>
            <a:r>
              <a:rPr lang="en-US" sz="1400" dirty="0" err="1"/>
              <a:t>Gusakov</a:t>
            </a:r>
            <a:r>
              <a:rPr lang="en-US" sz="1400" dirty="0"/>
              <a:t> M., Kantor E.; </a:t>
            </a:r>
            <a:r>
              <a:rPr lang="nl-NL" sz="1400" dirty="0" smtClean="0"/>
              <a:t>Universe</a:t>
            </a:r>
            <a:r>
              <a:rPr lang="nl-NL" sz="1400" dirty="0"/>
              <a:t>, vol. 8, issue 10, p. 542 (2022)] </a:t>
            </a:r>
          </a:p>
        </p:txBody>
      </p:sp>
      <p:sp>
        <p:nvSpPr>
          <p:cNvPr id="21" name="Прямоугольник 20"/>
          <p:cNvSpPr/>
          <p:nvPr/>
        </p:nvSpPr>
        <p:spPr>
          <a:xfrm>
            <a:off x="155640" y="4230617"/>
            <a:ext cx="8839201" cy="646331"/>
          </a:xfrm>
          <a:prstGeom prst="rect">
            <a:avLst/>
          </a:prstGeom>
          <a:ln w="28575">
            <a:solidFill>
              <a:srgbClr val="00B050"/>
            </a:solidFill>
          </a:ln>
        </p:spPr>
        <p:txBody>
          <a:bodyPr wrap="square">
            <a:spAutoFit/>
          </a:bodyPr>
          <a:lstStyle/>
          <a:p>
            <a:pPr algn="ctr"/>
            <a:r>
              <a:rPr lang="en-US" dirty="0" smtClean="0"/>
              <a:t>Relativistic r-modes in </a:t>
            </a:r>
            <a:r>
              <a:rPr lang="en-US" dirty="0" err="1" smtClean="0"/>
              <a:t>nonbarotropic</a:t>
            </a:r>
            <a:r>
              <a:rPr lang="en-US" dirty="0" smtClean="0"/>
              <a:t> matter drastically differ from Newtonian ones,</a:t>
            </a:r>
          </a:p>
          <a:p>
            <a:pPr algn="ctr"/>
            <a:r>
              <a:rPr lang="en-US" dirty="0" smtClean="0"/>
              <a:t>which can significantly affect the instability window</a:t>
            </a:r>
          </a:p>
        </p:txBody>
      </p:sp>
      <p:sp>
        <p:nvSpPr>
          <p:cNvPr id="22" name="TextBox 21"/>
          <p:cNvSpPr txBox="1"/>
          <p:nvPr/>
        </p:nvSpPr>
        <p:spPr>
          <a:xfrm>
            <a:off x="1964987" y="5000163"/>
            <a:ext cx="5214026" cy="584775"/>
          </a:xfrm>
          <a:prstGeom prst="rect">
            <a:avLst/>
          </a:prstGeom>
          <a:noFill/>
        </p:spPr>
        <p:txBody>
          <a:bodyPr wrap="square" rtlCol="0">
            <a:spAutoFit/>
          </a:bodyPr>
          <a:lstStyle/>
          <a:p>
            <a:pPr algn="ctr"/>
            <a:r>
              <a:rPr lang="en-US" u="sng" dirty="0" smtClean="0"/>
              <a:t>Why particle diffusion?</a:t>
            </a:r>
          </a:p>
          <a:p>
            <a:pPr algn="ctr"/>
            <a:r>
              <a:rPr lang="en-US" sz="1400" dirty="0" smtClean="0"/>
              <a:t>[</a:t>
            </a:r>
            <a:r>
              <a:rPr lang="en-US" sz="1400" dirty="0" err="1"/>
              <a:t>Kraav</a:t>
            </a:r>
            <a:r>
              <a:rPr lang="en-US" sz="1400" dirty="0"/>
              <a:t> K., </a:t>
            </a:r>
            <a:r>
              <a:rPr lang="en-US" sz="1400" dirty="0" err="1"/>
              <a:t>Gusakov</a:t>
            </a:r>
            <a:r>
              <a:rPr lang="en-US" sz="1400" dirty="0"/>
              <a:t> M., Kantor E.; </a:t>
            </a:r>
            <a:r>
              <a:rPr lang="en-US" sz="1400" dirty="0" smtClean="0"/>
              <a:t>MNRAS </a:t>
            </a:r>
            <a:r>
              <a:rPr lang="en-US" sz="1400" dirty="0"/>
              <a:t>Letters, 506(1) (2021</a:t>
            </a:r>
            <a:r>
              <a:rPr lang="en-US" sz="1400" dirty="0" smtClean="0"/>
              <a:t>)]</a:t>
            </a:r>
            <a:endParaRPr lang="ru-RU" sz="1400" dirty="0"/>
          </a:p>
        </p:txBody>
      </p:sp>
      <p:sp>
        <p:nvSpPr>
          <p:cNvPr id="23" name="TextBox 22"/>
          <p:cNvSpPr txBox="1"/>
          <p:nvPr/>
        </p:nvSpPr>
        <p:spPr>
          <a:xfrm>
            <a:off x="155641" y="5599574"/>
            <a:ext cx="8839200" cy="646331"/>
          </a:xfrm>
          <a:prstGeom prst="rect">
            <a:avLst/>
          </a:prstGeom>
          <a:noFill/>
          <a:ln w="28575">
            <a:solidFill>
              <a:srgbClr val="00B050"/>
            </a:solidFill>
          </a:ln>
        </p:spPr>
        <p:txBody>
          <a:bodyPr wrap="square" rtlCol="0">
            <a:spAutoFit/>
          </a:bodyPr>
          <a:lstStyle/>
          <a:p>
            <a:pPr algn="ctr"/>
            <a:r>
              <a:rPr lang="en-US" dirty="0" smtClean="0"/>
              <a:t>In the presence of proton superconductivity, at not too high temperatures, it becomes the leading dissipative agent for sound waves, p-modes and g-modes. What about r-modes?</a:t>
            </a:r>
          </a:p>
        </p:txBody>
      </p:sp>
      <p:cxnSp>
        <p:nvCxnSpPr>
          <p:cNvPr id="30" name="Прямая соединительная линия 29"/>
          <p:cNvCxnSpPr/>
          <p:nvPr/>
        </p:nvCxnSpPr>
        <p:spPr>
          <a:xfrm>
            <a:off x="940340" y="3391711"/>
            <a:ext cx="72827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2" name="Номер слайда 31"/>
          <p:cNvSpPr>
            <a:spLocks noGrp="1"/>
          </p:cNvSpPr>
          <p:nvPr>
            <p:ph type="sldNum" sz="quarter" idx="12"/>
          </p:nvPr>
        </p:nvSpPr>
        <p:spPr/>
        <p:txBody>
          <a:bodyPr/>
          <a:lstStyle/>
          <a:p>
            <a:fld id="{9FF9AEB8-8D6C-478E-A1D9-263F5190F72A}" type="slidenum">
              <a:rPr lang="ru-RU" smtClean="0"/>
              <a:t>5</a:t>
            </a:fld>
            <a:endParaRPr lang="ru-RU"/>
          </a:p>
        </p:txBody>
      </p:sp>
    </p:spTree>
    <p:extLst>
      <p:ext uri="{BB962C8B-B14F-4D97-AF65-F5344CB8AC3E}">
        <p14:creationId xmlns:p14="http://schemas.microsoft.com/office/powerpoint/2010/main" val="15729573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94393" y="315738"/>
            <a:ext cx="3162948" cy="461665"/>
          </a:xfrm>
          <a:prstGeom prst="rect">
            <a:avLst/>
          </a:prstGeom>
          <a:noFill/>
          <a:ln w="28575">
            <a:solidFill>
              <a:schemeClr val="accent1"/>
            </a:solidFill>
          </a:ln>
        </p:spPr>
        <p:txBody>
          <a:bodyPr wrap="square" rtlCol="0">
            <a:spAutoFit/>
          </a:bodyPr>
          <a:lstStyle/>
          <a:p>
            <a:pPr algn="ctr"/>
            <a:r>
              <a:rPr lang="en-US" sz="2400" dirty="0" smtClean="0"/>
              <a:t>Outline of the talk</a:t>
            </a:r>
            <a:endParaRPr lang="ru-RU" sz="2400" dirty="0"/>
          </a:p>
        </p:txBody>
      </p:sp>
      <p:sp>
        <p:nvSpPr>
          <p:cNvPr id="15" name="TextBox 14"/>
          <p:cNvSpPr txBox="1"/>
          <p:nvPr/>
        </p:nvSpPr>
        <p:spPr>
          <a:xfrm>
            <a:off x="1858764" y="1248290"/>
            <a:ext cx="5437632" cy="4370427"/>
          </a:xfrm>
          <a:prstGeom prst="rect">
            <a:avLst/>
          </a:prstGeom>
          <a:noFill/>
        </p:spPr>
        <p:txBody>
          <a:bodyPr wrap="square" rtlCol="0">
            <a:spAutoFit/>
          </a:bodyPr>
          <a:lstStyle/>
          <a:p>
            <a:pPr marL="342900" indent="-342900">
              <a:buFont typeface="+mj-lt"/>
              <a:buAutoNum type="arabicPeriod"/>
            </a:pPr>
            <a:r>
              <a:rPr lang="en-US" b="1" dirty="0" smtClean="0"/>
              <a:t>Neutron star model</a:t>
            </a:r>
          </a:p>
          <a:p>
            <a:pPr marL="342900" indent="-342900">
              <a:buFont typeface="+mj-lt"/>
              <a:buAutoNum type="arabicPeriod"/>
            </a:pPr>
            <a:endParaRPr lang="en-US" b="1" dirty="0" smtClean="0"/>
          </a:p>
          <a:p>
            <a:pPr marL="342900" indent="-342900">
              <a:buFont typeface="+mj-lt"/>
              <a:buAutoNum type="arabicPeriod"/>
            </a:pPr>
            <a:endParaRPr lang="en-US" b="1" dirty="0"/>
          </a:p>
          <a:p>
            <a:pPr marL="342900" indent="-342900">
              <a:buFont typeface="+mj-lt"/>
              <a:buAutoNum type="arabicPeriod"/>
            </a:pPr>
            <a:r>
              <a:rPr lang="en-US" b="1" dirty="0" smtClean="0"/>
              <a:t>Peculiar relativistic r-mode properties</a:t>
            </a:r>
            <a:br>
              <a:rPr lang="en-US" b="1" dirty="0" smtClean="0"/>
            </a:br>
            <a:r>
              <a:rPr lang="en-US" b="1" dirty="0" smtClean="0"/>
              <a:t>in </a:t>
            </a:r>
            <a:r>
              <a:rPr lang="en-US" b="1" dirty="0" err="1" smtClean="0"/>
              <a:t>nonbarotropic</a:t>
            </a:r>
            <a:r>
              <a:rPr lang="en-US" b="1" dirty="0" smtClean="0"/>
              <a:t> stellar matter</a:t>
            </a:r>
            <a:br>
              <a:rPr lang="en-US" b="1" dirty="0" smtClean="0"/>
            </a:br>
            <a:r>
              <a:rPr lang="en-US" sz="1600" dirty="0" smtClean="0"/>
              <a:t>[nonanalytic behavior in </a:t>
            </a:r>
            <a:r>
              <a:rPr lang="el-GR" sz="1600" dirty="0" smtClean="0"/>
              <a:t>Ω</a:t>
            </a:r>
            <a:r>
              <a:rPr lang="en-US" sz="1600" dirty="0" smtClean="0"/>
              <a:t> and nonstandard </a:t>
            </a:r>
            <a:r>
              <a:rPr lang="ru-RU" sz="1600" dirty="0" smtClean="0"/>
              <a:t>«</a:t>
            </a:r>
            <a:r>
              <a:rPr lang="en-US" sz="1600" dirty="0" smtClean="0"/>
              <a:t>ordering</a:t>
            </a:r>
            <a:r>
              <a:rPr lang="ru-RU" sz="1600" dirty="0" smtClean="0"/>
              <a:t>»</a:t>
            </a:r>
            <a:r>
              <a:rPr lang="en-US" sz="1600" dirty="0" smtClean="0"/>
              <a:t>]</a:t>
            </a:r>
            <a:br>
              <a:rPr lang="en-US" sz="1600" dirty="0" smtClean="0"/>
            </a:br>
            <a:r>
              <a:rPr lang="en-US" sz="1600" dirty="0" smtClean="0"/>
              <a:t/>
            </a:r>
            <a:br>
              <a:rPr lang="en-US" sz="1600" dirty="0" smtClean="0"/>
            </a:br>
            <a:endParaRPr lang="en-US" sz="1600" dirty="0" smtClean="0"/>
          </a:p>
          <a:p>
            <a:pPr marL="342900" indent="-342900">
              <a:buFont typeface="+mj-lt"/>
              <a:buAutoNum type="arabicPeriod"/>
            </a:pPr>
            <a:r>
              <a:rPr lang="en-US" b="1" dirty="0" smtClean="0"/>
              <a:t>Enhanced </a:t>
            </a:r>
            <a:r>
              <a:rPr lang="en-US" b="1" dirty="0"/>
              <a:t>dissipation due to </a:t>
            </a:r>
            <a:r>
              <a:rPr lang="en-US" b="1" dirty="0" smtClean="0"/>
              <a:t>diffusion</a:t>
            </a:r>
            <a:br>
              <a:rPr lang="en-US" b="1" dirty="0" smtClean="0"/>
            </a:br>
            <a:r>
              <a:rPr lang="en-US" b="1" dirty="0" smtClean="0"/>
              <a:t>in case </a:t>
            </a:r>
            <a:r>
              <a:rPr lang="en-US" b="1" dirty="0"/>
              <a:t>of strong proton superconductivity</a:t>
            </a:r>
            <a:br>
              <a:rPr lang="en-US" b="1" dirty="0"/>
            </a:br>
            <a:r>
              <a:rPr lang="en-US" sz="1600" dirty="0"/>
              <a:t>[diffusion becomes the leading dissipative mechanism for sound waves, p- and </a:t>
            </a:r>
            <a:r>
              <a:rPr lang="en-US" sz="1600" dirty="0" smtClean="0"/>
              <a:t>g-modes]</a:t>
            </a:r>
            <a:r>
              <a:rPr lang="en-US" dirty="0" smtClean="0"/>
              <a:t/>
            </a:r>
            <a:br>
              <a:rPr lang="en-US" dirty="0" smtClean="0"/>
            </a:br>
            <a:r>
              <a:rPr lang="en-US" dirty="0" smtClean="0"/>
              <a:t/>
            </a:r>
            <a:br>
              <a:rPr lang="en-US" dirty="0" smtClean="0"/>
            </a:br>
            <a:endParaRPr lang="en-US" dirty="0" smtClean="0"/>
          </a:p>
          <a:p>
            <a:pPr marL="342900" indent="-342900">
              <a:buFont typeface="+mj-lt"/>
              <a:buAutoNum type="arabicPeriod"/>
            </a:pPr>
            <a:r>
              <a:rPr lang="en-US" b="1" dirty="0" smtClean="0"/>
              <a:t>Relativistic r-mode evolutionary timescales</a:t>
            </a:r>
            <a:br>
              <a:rPr lang="en-US" b="1" dirty="0" smtClean="0"/>
            </a:br>
            <a:r>
              <a:rPr lang="en-US" b="1" dirty="0" smtClean="0"/>
              <a:t>and instability windows</a:t>
            </a:r>
            <a:endParaRPr lang="ru-RU" b="1" dirty="0"/>
          </a:p>
        </p:txBody>
      </p:sp>
      <p:sp>
        <p:nvSpPr>
          <p:cNvPr id="3" name="Номер слайда 2"/>
          <p:cNvSpPr>
            <a:spLocks noGrp="1"/>
          </p:cNvSpPr>
          <p:nvPr>
            <p:ph type="sldNum" sz="quarter" idx="12"/>
          </p:nvPr>
        </p:nvSpPr>
        <p:spPr/>
        <p:txBody>
          <a:bodyPr/>
          <a:lstStyle/>
          <a:p>
            <a:fld id="{9FF9AEB8-8D6C-478E-A1D9-263F5190F72A}" type="slidenum">
              <a:rPr lang="ru-RU" smtClean="0"/>
              <a:t>6</a:t>
            </a:fld>
            <a:endParaRPr lang="ru-RU"/>
          </a:p>
        </p:txBody>
      </p:sp>
    </p:spTree>
    <p:extLst>
      <p:ext uri="{BB962C8B-B14F-4D97-AF65-F5344CB8AC3E}">
        <p14:creationId xmlns:p14="http://schemas.microsoft.com/office/powerpoint/2010/main" val="42590097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85872" y="2481759"/>
            <a:ext cx="3375230" cy="461665"/>
          </a:xfrm>
          <a:prstGeom prst="rect">
            <a:avLst/>
          </a:prstGeom>
          <a:noFill/>
          <a:ln w="28575">
            <a:solidFill>
              <a:schemeClr val="accent1"/>
            </a:solidFill>
          </a:ln>
        </p:spPr>
        <p:txBody>
          <a:bodyPr wrap="square" rtlCol="0">
            <a:spAutoFit/>
          </a:bodyPr>
          <a:lstStyle/>
          <a:p>
            <a:pPr algn="ctr"/>
            <a:r>
              <a:rPr lang="en-US" sz="2400" dirty="0" smtClean="0"/>
              <a:t>NEUTRON STAR MODEL</a:t>
            </a:r>
            <a:endParaRPr lang="ru-RU" sz="2400" dirty="0"/>
          </a:p>
        </p:txBody>
      </p:sp>
      <p:sp>
        <p:nvSpPr>
          <p:cNvPr id="4" name="Номер слайда 3"/>
          <p:cNvSpPr>
            <a:spLocks noGrp="1"/>
          </p:cNvSpPr>
          <p:nvPr>
            <p:ph type="sldNum" sz="quarter" idx="12"/>
          </p:nvPr>
        </p:nvSpPr>
        <p:spPr/>
        <p:txBody>
          <a:bodyPr/>
          <a:lstStyle/>
          <a:p>
            <a:fld id="{9FF9AEB8-8D6C-478E-A1D9-263F5190F72A}" type="slidenum">
              <a:rPr lang="ru-RU" smtClean="0"/>
              <a:t>7</a:t>
            </a:fld>
            <a:endParaRPr lang="ru-RU"/>
          </a:p>
        </p:txBody>
      </p:sp>
    </p:spTree>
    <p:extLst>
      <p:ext uri="{BB962C8B-B14F-4D97-AF65-F5344CB8AC3E}">
        <p14:creationId xmlns:p14="http://schemas.microsoft.com/office/powerpoint/2010/main" val="34710763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07290" y="326692"/>
            <a:ext cx="2129425" cy="461665"/>
          </a:xfrm>
          <a:prstGeom prst="rect">
            <a:avLst/>
          </a:prstGeom>
          <a:noFill/>
          <a:ln w="28575">
            <a:solidFill>
              <a:schemeClr val="accent1"/>
            </a:solidFill>
          </a:ln>
        </p:spPr>
        <p:txBody>
          <a:bodyPr wrap="square" rtlCol="0">
            <a:spAutoFit/>
          </a:bodyPr>
          <a:lstStyle/>
          <a:p>
            <a:pPr algn="ctr"/>
            <a:r>
              <a:rPr lang="en-US" sz="2400" dirty="0" smtClean="0"/>
              <a:t>Stellar matter</a:t>
            </a:r>
            <a:endParaRPr lang="ru-RU" sz="2400" dirty="0"/>
          </a:p>
        </p:txBody>
      </p:sp>
      <p:sp>
        <p:nvSpPr>
          <p:cNvPr id="3" name="TextBox 2"/>
          <p:cNvSpPr txBox="1"/>
          <p:nvPr/>
        </p:nvSpPr>
        <p:spPr>
          <a:xfrm>
            <a:off x="565213" y="851197"/>
            <a:ext cx="6788897" cy="1200329"/>
          </a:xfrm>
          <a:prstGeom prst="rect">
            <a:avLst/>
          </a:prstGeom>
          <a:noFill/>
        </p:spPr>
        <p:txBody>
          <a:bodyPr wrap="square" rtlCol="0">
            <a:spAutoFit/>
          </a:bodyPr>
          <a:lstStyle/>
          <a:p>
            <a:r>
              <a:rPr lang="en-US" u="sng" dirty="0" smtClean="0"/>
              <a:t>Proton superconductivity:</a:t>
            </a:r>
            <a:r>
              <a:rPr lang="en-US" dirty="0"/>
              <a:t>	</a:t>
            </a:r>
            <a:r>
              <a:rPr lang="en-US" dirty="0" smtClean="0"/>
              <a:t>in neutron star core</a:t>
            </a:r>
            <a:br>
              <a:rPr lang="en-US" dirty="0" smtClean="0"/>
            </a:br>
            <a:endParaRPr lang="en-US" u="sng" dirty="0" smtClean="0"/>
          </a:p>
          <a:p>
            <a:r>
              <a:rPr lang="en-US" dirty="0" smtClean="0"/>
              <a:t>	       </a:t>
            </a:r>
            <a:r>
              <a:rPr lang="en-US" u="sng" dirty="0" smtClean="0"/>
              <a:t>Nonbarotropicity:</a:t>
            </a:r>
            <a:r>
              <a:rPr lang="en-US" dirty="0" smtClean="0"/>
              <a:t> 	primarily in neutron star core</a:t>
            </a:r>
          </a:p>
          <a:p>
            <a:r>
              <a:rPr lang="en-US" dirty="0"/>
              <a:t>	</a:t>
            </a:r>
            <a:r>
              <a:rPr lang="en-US" dirty="0" smtClean="0"/>
              <a:t>					(stellar crust is effectively barotropic)</a:t>
            </a:r>
            <a:endParaRPr lang="ru-RU" dirty="0"/>
          </a:p>
        </p:txBody>
      </p:sp>
      <p:sp>
        <p:nvSpPr>
          <p:cNvPr id="4" name="TextBox 3"/>
          <p:cNvSpPr txBox="1"/>
          <p:nvPr/>
        </p:nvSpPr>
        <p:spPr>
          <a:xfrm>
            <a:off x="982495" y="2457492"/>
            <a:ext cx="7179013" cy="646331"/>
          </a:xfrm>
          <a:prstGeom prst="rect">
            <a:avLst/>
          </a:prstGeom>
          <a:noFill/>
          <a:ln w="28575">
            <a:solidFill>
              <a:srgbClr val="00B050"/>
            </a:solidFill>
          </a:ln>
        </p:spPr>
        <p:txBody>
          <a:bodyPr wrap="square" rtlCol="0">
            <a:spAutoFit/>
          </a:bodyPr>
          <a:lstStyle/>
          <a:p>
            <a:pPr algn="ctr"/>
            <a:r>
              <a:rPr lang="en-US" dirty="0" smtClean="0"/>
              <a:t>For simplicity we will ignore the crust</a:t>
            </a:r>
          </a:p>
          <a:p>
            <a:pPr algn="ctr"/>
            <a:r>
              <a:rPr lang="en-US" dirty="0" smtClean="0"/>
              <a:t>and consider a </a:t>
            </a:r>
            <a:r>
              <a:rPr lang="ru-RU" dirty="0" smtClean="0"/>
              <a:t>«</a:t>
            </a:r>
            <a:r>
              <a:rPr lang="en-US" dirty="0" smtClean="0"/>
              <a:t>toy</a:t>
            </a:r>
            <a:r>
              <a:rPr lang="ru-RU" dirty="0" smtClean="0"/>
              <a:t>»</a:t>
            </a:r>
            <a:r>
              <a:rPr lang="en-US" dirty="0" smtClean="0"/>
              <a:t> model of an NS consisting only of the liquid core</a:t>
            </a:r>
            <a:endParaRPr lang="ru-RU" dirty="0"/>
          </a:p>
        </p:txBody>
      </p:sp>
      <p:sp>
        <p:nvSpPr>
          <p:cNvPr id="5" name="Стрелка вниз 4"/>
          <p:cNvSpPr/>
          <p:nvPr/>
        </p:nvSpPr>
        <p:spPr>
          <a:xfrm>
            <a:off x="4331597" y="2075936"/>
            <a:ext cx="344165" cy="294600"/>
          </a:xfrm>
          <a:prstGeom prst="downArrow">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TextBox 7"/>
          <p:cNvSpPr txBox="1"/>
          <p:nvPr/>
        </p:nvSpPr>
        <p:spPr>
          <a:xfrm>
            <a:off x="565213" y="3508411"/>
            <a:ext cx="1938529" cy="369332"/>
          </a:xfrm>
          <a:prstGeom prst="rect">
            <a:avLst/>
          </a:prstGeom>
          <a:noFill/>
        </p:spPr>
        <p:txBody>
          <a:bodyPr wrap="square" rtlCol="0">
            <a:spAutoFit/>
          </a:bodyPr>
          <a:lstStyle/>
          <a:p>
            <a:r>
              <a:rPr lang="en-US" u="sng" dirty="0" smtClean="0"/>
              <a:t>Liquid core:</a:t>
            </a:r>
          </a:p>
        </p:txBody>
      </p:sp>
      <p:sp>
        <p:nvSpPr>
          <p:cNvPr id="12" name="TextBox 11"/>
          <p:cNvSpPr txBox="1"/>
          <p:nvPr/>
        </p:nvSpPr>
        <p:spPr>
          <a:xfrm>
            <a:off x="258890" y="851197"/>
            <a:ext cx="306324" cy="369332"/>
          </a:xfrm>
          <a:prstGeom prst="rect">
            <a:avLst/>
          </a:prstGeom>
          <a:noFill/>
          <a:ln w="28575">
            <a:solidFill>
              <a:schemeClr val="accent1"/>
            </a:solidFill>
          </a:ln>
        </p:spPr>
        <p:txBody>
          <a:bodyPr wrap="square" rtlCol="0">
            <a:spAutoFit/>
          </a:bodyPr>
          <a:lstStyle/>
          <a:p>
            <a:pPr algn="ctr"/>
            <a:r>
              <a:rPr lang="en-US" dirty="0" smtClean="0"/>
              <a:t>1</a:t>
            </a:r>
            <a:endParaRPr lang="ru-RU" dirty="0"/>
          </a:p>
        </p:txBody>
      </p:sp>
      <p:sp>
        <p:nvSpPr>
          <p:cNvPr id="13" name="TextBox 12"/>
          <p:cNvSpPr txBox="1"/>
          <p:nvPr/>
        </p:nvSpPr>
        <p:spPr>
          <a:xfrm>
            <a:off x="258890" y="3508411"/>
            <a:ext cx="306324" cy="369332"/>
          </a:xfrm>
          <a:prstGeom prst="rect">
            <a:avLst/>
          </a:prstGeom>
          <a:noFill/>
          <a:ln w="28575">
            <a:solidFill>
              <a:schemeClr val="accent1"/>
            </a:solidFill>
          </a:ln>
        </p:spPr>
        <p:txBody>
          <a:bodyPr wrap="square" rtlCol="0">
            <a:spAutoFit/>
          </a:bodyPr>
          <a:lstStyle/>
          <a:p>
            <a:pPr algn="ctr"/>
            <a:r>
              <a:rPr lang="en-US" dirty="0"/>
              <a:t>2</a:t>
            </a:r>
            <a:endParaRPr lang="ru-RU" dirty="0"/>
          </a:p>
        </p:txBody>
      </p:sp>
      <p:sp>
        <p:nvSpPr>
          <p:cNvPr id="15" name="TextBox 14"/>
          <p:cNvSpPr txBox="1"/>
          <p:nvPr/>
        </p:nvSpPr>
        <p:spPr>
          <a:xfrm>
            <a:off x="1947762" y="3518027"/>
            <a:ext cx="7196244" cy="646331"/>
          </a:xfrm>
          <a:prstGeom prst="rect">
            <a:avLst/>
          </a:prstGeom>
          <a:noFill/>
        </p:spPr>
        <p:txBody>
          <a:bodyPr wrap="square" rtlCol="0">
            <a:spAutoFit/>
          </a:bodyPr>
          <a:lstStyle/>
          <a:p>
            <a:pPr marL="342900" indent="-342900">
              <a:buFont typeface="+mj-lt"/>
              <a:buAutoNum type="arabicPeriod"/>
            </a:pPr>
            <a:r>
              <a:rPr lang="en-US" dirty="0" err="1" smtClean="0"/>
              <a:t>npe</a:t>
            </a:r>
            <a:r>
              <a:rPr lang="en-US" dirty="0" smtClean="0"/>
              <a:t>µ-matter (no exotica)</a:t>
            </a:r>
          </a:p>
          <a:p>
            <a:pPr marL="342900" indent="-342900">
              <a:buFont typeface="+mj-lt"/>
              <a:buAutoNum type="arabicPeriod"/>
            </a:pPr>
            <a:r>
              <a:rPr lang="en-US" dirty="0" err="1" smtClean="0"/>
              <a:t>nonbarotropic</a:t>
            </a:r>
            <a:endParaRPr lang="en-US" dirty="0" smtClean="0"/>
          </a:p>
        </p:txBody>
      </p:sp>
      <p:sp>
        <p:nvSpPr>
          <p:cNvPr id="7" name="Номер слайда 6"/>
          <p:cNvSpPr>
            <a:spLocks noGrp="1"/>
          </p:cNvSpPr>
          <p:nvPr>
            <p:ph type="sldNum" sz="quarter" idx="12"/>
          </p:nvPr>
        </p:nvSpPr>
        <p:spPr/>
        <p:txBody>
          <a:bodyPr/>
          <a:lstStyle/>
          <a:p>
            <a:fld id="{9FF9AEB8-8D6C-478E-A1D9-263F5190F72A}" type="slidenum">
              <a:rPr lang="ru-RU" smtClean="0"/>
              <a:t>8</a:t>
            </a:fld>
            <a:endParaRPr lang="ru-RU"/>
          </a:p>
        </p:txBody>
      </p:sp>
      <p:sp>
        <p:nvSpPr>
          <p:cNvPr id="9" name="TextBox 8"/>
          <p:cNvSpPr txBox="1"/>
          <p:nvPr/>
        </p:nvSpPr>
        <p:spPr>
          <a:xfrm>
            <a:off x="507462" y="4820917"/>
            <a:ext cx="866092" cy="369332"/>
          </a:xfrm>
          <a:prstGeom prst="rect">
            <a:avLst/>
          </a:prstGeom>
          <a:noFill/>
        </p:spPr>
        <p:txBody>
          <a:bodyPr wrap="square" rtlCol="0">
            <a:spAutoFit/>
          </a:bodyPr>
          <a:lstStyle/>
          <a:p>
            <a:pPr algn="ctr"/>
            <a:r>
              <a:rPr lang="en-US" u="sng" dirty="0" smtClean="0"/>
              <a:t>Notes:</a:t>
            </a:r>
            <a:endParaRPr lang="ru-RU" u="sng" dirty="0"/>
          </a:p>
        </p:txBody>
      </p:sp>
      <p:sp>
        <p:nvSpPr>
          <p:cNvPr id="10" name="TextBox 9"/>
          <p:cNvSpPr txBox="1"/>
          <p:nvPr/>
        </p:nvSpPr>
        <p:spPr>
          <a:xfrm>
            <a:off x="1511168" y="4861204"/>
            <a:ext cx="7575088" cy="646331"/>
          </a:xfrm>
          <a:prstGeom prst="rect">
            <a:avLst/>
          </a:prstGeom>
          <a:noFill/>
        </p:spPr>
        <p:txBody>
          <a:bodyPr wrap="square" rtlCol="0">
            <a:spAutoFit/>
          </a:bodyPr>
          <a:lstStyle/>
          <a:p>
            <a:pPr marL="342900" indent="-342900">
              <a:buFont typeface="+mj-lt"/>
              <a:buAutoNum type="arabicPeriod"/>
            </a:pPr>
            <a:r>
              <a:rPr lang="en-US" dirty="0" smtClean="0"/>
              <a:t>Stellar matter</a:t>
            </a:r>
            <a:r>
              <a:rPr lang="ru-RU" dirty="0" smtClean="0"/>
              <a:t> </a:t>
            </a:r>
            <a:r>
              <a:rPr lang="en-US" u="sng" dirty="0" smtClean="0"/>
              <a:t>ACTUALLY IS NONBAROTROPIC</a:t>
            </a:r>
          </a:p>
          <a:p>
            <a:pPr marL="342900" indent="-342900">
              <a:buFont typeface="+mj-lt"/>
              <a:buAutoNum type="arabicPeriod"/>
            </a:pPr>
            <a:r>
              <a:rPr lang="en-US" dirty="0" smtClean="0"/>
              <a:t>Accounting for the </a:t>
            </a:r>
            <a:r>
              <a:rPr lang="en-US" u="sng" dirty="0" smtClean="0"/>
              <a:t>CRUST</a:t>
            </a:r>
            <a:r>
              <a:rPr lang="en-US" u="sng" dirty="0"/>
              <a:t> </a:t>
            </a:r>
            <a:r>
              <a:rPr lang="en-US" u="sng" dirty="0" smtClean="0"/>
              <a:t>WEAKLY AFFECTS OUR RESULTS</a:t>
            </a:r>
            <a:endParaRPr lang="ru-RU" u="sng" dirty="0"/>
          </a:p>
        </p:txBody>
      </p:sp>
    </p:spTree>
    <p:extLst>
      <p:ext uri="{BB962C8B-B14F-4D97-AF65-F5344CB8AC3E}">
        <p14:creationId xmlns:p14="http://schemas.microsoft.com/office/powerpoint/2010/main" val="31179834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45920" y="319953"/>
            <a:ext cx="3865123" cy="461665"/>
          </a:xfrm>
          <a:prstGeom prst="rect">
            <a:avLst/>
          </a:prstGeom>
          <a:noFill/>
          <a:ln w="28575">
            <a:solidFill>
              <a:schemeClr val="accent1"/>
            </a:solidFill>
          </a:ln>
        </p:spPr>
        <p:txBody>
          <a:bodyPr wrap="square" rtlCol="0">
            <a:spAutoFit/>
          </a:bodyPr>
          <a:lstStyle/>
          <a:p>
            <a:pPr algn="ctr"/>
            <a:r>
              <a:rPr lang="en-US" sz="2400" dirty="0" smtClean="0"/>
              <a:t>Rotating NS in equilibrium</a:t>
            </a:r>
            <a:endParaRPr lang="ru-RU" sz="2400" dirty="0"/>
          </a:p>
        </p:txBody>
      </p:sp>
      <p:sp>
        <p:nvSpPr>
          <p:cNvPr id="4" name="TextBox 3"/>
          <p:cNvSpPr txBox="1"/>
          <p:nvPr/>
        </p:nvSpPr>
        <p:spPr>
          <a:xfrm>
            <a:off x="1" y="958635"/>
            <a:ext cx="4562600" cy="553998"/>
          </a:xfrm>
          <a:prstGeom prst="rect">
            <a:avLst/>
          </a:prstGeom>
          <a:noFill/>
        </p:spPr>
        <p:txBody>
          <a:bodyPr wrap="square" rtlCol="0">
            <a:spAutoFit/>
          </a:bodyPr>
          <a:lstStyle/>
          <a:p>
            <a:pPr algn="ctr"/>
            <a:r>
              <a:rPr lang="en-US" u="sng" dirty="0" smtClean="0"/>
              <a:t>Gravitational field :</a:t>
            </a:r>
          </a:p>
          <a:p>
            <a:pPr algn="ctr"/>
            <a:r>
              <a:rPr lang="en-US" sz="1200" dirty="0"/>
              <a:t>[</a:t>
            </a:r>
            <a:r>
              <a:rPr lang="en-US" sz="1200" dirty="0" err="1" smtClean="0"/>
              <a:t>Hartle</a:t>
            </a:r>
            <a:r>
              <a:rPr lang="en-US" sz="1200" dirty="0" smtClean="0"/>
              <a:t> 1967</a:t>
            </a:r>
            <a:r>
              <a:rPr lang="en-US" sz="1200" dirty="0"/>
              <a:t>]</a:t>
            </a:r>
            <a:endParaRPr lang="ru-RU" sz="1200" u="sng" dirty="0"/>
          </a:p>
        </p:txBody>
      </p:sp>
      <p:sp>
        <p:nvSpPr>
          <p:cNvPr id="5" name="TextBox 4"/>
          <p:cNvSpPr txBox="1"/>
          <p:nvPr/>
        </p:nvSpPr>
        <p:spPr>
          <a:xfrm>
            <a:off x="1669709" y="2106890"/>
            <a:ext cx="1955528" cy="307777"/>
          </a:xfrm>
          <a:prstGeom prst="rect">
            <a:avLst/>
          </a:prstGeom>
          <a:noFill/>
        </p:spPr>
        <p:txBody>
          <a:bodyPr wrap="square" rtlCol="0">
            <a:spAutoFit/>
          </a:bodyPr>
          <a:lstStyle/>
          <a:p>
            <a:pPr algn="ctr"/>
            <a:r>
              <a:rPr lang="ru-RU" sz="1400" dirty="0" smtClean="0">
                <a:solidFill>
                  <a:srgbClr val="FF0000"/>
                </a:solidFill>
              </a:rPr>
              <a:t>(</a:t>
            </a:r>
            <a:r>
              <a:rPr lang="en-US" sz="1400" dirty="0" smtClean="0">
                <a:solidFill>
                  <a:srgbClr val="FF0000"/>
                </a:solidFill>
              </a:rPr>
              <a:t>frame-dragging </a:t>
            </a:r>
            <a:r>
              <a:rPr lang="en-US" sz="1400" dirty="0">
                <a:solidFill>
                  <a:srgbClr val="FF0000"/>
                </a:solidFill>
              </a:rPr>
              <a:t>effect</a:t>
            </a:r>
            <a:r>
              <a:rPr lang="ru-RU" sz="1400" dirty="0">
                <a:solidFill>
                  <a:srgbClr val="FF0000"/>
                </a:solidFill>
              </a:rPr>
              <a:t>)</a:t>
            </a:r>
          </a:p>
        </p:txBody>
      </p:sp>
      <p:pic>
        <p:nvPicPr>
          <p:cNvPr id="6" name="Picture 3" descr="https://scs-assets-cdn.vice.com/int/v18n5/htdocs/the-learning-corner-805/gravity-well.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7561" y="3259202"/>
            <a:ext cx="3832052" cy="211048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68914" y="5512830"/>
            <a:ext cx="3424773" cy="646331"/>
          </a:xfrm>
          <a:prstGeom prst="rect">
            <a:avLst/>
          </a:prstGeom>
          <a:noFill/>
          <a:ln w="28575">
            <a:solidFill>
              <a:srgbClr val="FF0000"/>
            </a:solidFill>
          </a:ln>
        </p:spPr>
        <p:txBody>
          <a:bodyPr wrap="square" rtlCol="0">
            <a:spAutoFit/>
          </a:bodyPr>
          <a:lstStyle/>
          <a:p>
            <a:pPr algn="ctr"/>
            <a:r>
              <a:rPr lang="en-US" dirty="0" smtClean="0"/>
              <a:t>Rotation manifests itself</a:t>
            </a:r>
          </a:p>
          <a:p>
            <a:pPr algn="ctr"/>
            <a:r>
              <a:rPr lang="en-US" dirty="0" smtClean="0"/>
              <a:t>already in the </a:t>
            </a:r>
            <a:r>
              <a:rPr lang="en-US" i="1" dirty="0" smtClean="0"/>
              <a:t>linear</a:t>
            </a:r>
            <a:r>
              <a:rPr lang="en-US" dirty="0" smtClean="0"/>
              <a:t> order in </a:t>
            </a:r>
            <a:r>
              <a:rPr lang="el-GR" dirty="0" smtClean="0"/>
              <a:t>Ω</a:t>
            </a:r>
            <a:r>
              <a:rPr lang="en-US" dirty="0" smtClean="0"/>
              <a:t>!</a:t>
            </a:r>
            <a:endParaRPr lang="ru-RU" dirty="0"/>
          </a:p>
        </p:txBody>
      </p:sp>
      <p:pic>
        <p:nvPicPr>
          <p:cNvPr id="12" name="Рисунок 11" descr="\documentclass{article}&#10;\usepackage{amsmath,amsthm,amssymb}&#10;\usepackage[T1,T2A]{fontenc}&#10;\usepackage[utf8]{inputenc}&#10;\usepackage[russian]{babel}&#10;\usepackage{xcolor}&#10;&#10;\newcommand{\sgn}{\text{ sgn}}&#10;\newcommand{\arch}{\text{ arch}}&#10;\newcommand{\arsh}{\text{ arsh}}&#10;\newcommand{\p}{\partial}&#10;\newcommand{\const}{\mathrm{const}}&#10;\newcommand{\divv}{\mathrm{div}}&#10;\newcommand{\bs}{\boldsymbol}&#10;&#10;\pagestyle{empty}&#10;&#10;\begin{document}&#10;&#10;\begin{gather*}&#10;\label{geometry}&#10;ds^2=-e^{2\nu(r)}c^2 dt^2+e^{2\lambda(r)}dr^2+\\&#10;\hspace{2cm}+r^2\{d\theta^2+\sin^2\theta[d\varphi-{\color{red}\Omega\omega(r)}dt]^2\}+O(\Omega^2)&#10;\end{gather*}&#10;&#10;\end{document}" title="IguanaTex Bitmap Display"/>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a:xfrm>
            <a:off x="213366" y="1568267"/>
            <a:ext cx="4140442" cy="617004"/>
          </a:xfrm>
          <a:prstGeom prst="rect">
            <a:avLst/>
          </a:prstGeom>
        </p:spPr>
      </p:pic>
      <p:sp>
        <p:nvSpPr>
          <p:cNvPr id="20" name="TextBox 19"/>
          <p:cNvSpPr txBox="1"/>
          <p:nvPr/>
        </p:nvSpPr>
        <p:spPr>
          <a:xfrm>
            <a:off x="1" y="2565281"/>
            <a:ext cx="4571745" cy="646331"/>
          </a:xfrm>
          <a:prstGeom prst="rect">
            <a:avLst/>
          </a:prstGeom>
          <a:noFill/>
        </p:spPr>
        <p:txBody>
          <a:bodyPr wrap="square" rtlCol="0">
            <a:spAutoFit/>
          </a:bodyPr>
          <a:lstStyle/>
          <a:p>
            <a:pPr algn="ctr"/>
            <a:r>
              <a:rPr lang="en-US" dirty="0" err="1" smtClean="0"/>
              <a:t>Framedragging</a:t>
            </a:r>
            <a:r>
              <a:rPr lang="en-US" dirty="0" smtClean="0"/>
              <a:t> makes</a:t>
            </a:r>
          </a:p>
          <a:p>
            <a:pPr algn="ctr"/>
            <a:r>
              <a:rPr lang="ru-RU" dirty="0" smtClean="0"/>
              <a:t>«</a:t>
            </a:r>
            <a:r>
              <a:rPr lang="en-US" dirty="0" smtClean="0"/>
              <a:t>left</a:t>
            </a:r>
            <a:r>
              <a:rPr lang="ru-RU" dirty="0" smtClean="0"/>
              <a:t>»</a:t>
            </a:r>
            <a:r>
              <a:rPr lang="en-US" dirty="0" smtClean="0"/>
              <a:t> and </a:t>
            </a:r>
            <a:r>
              <a:rPr lang="ru-RU" dirty="0" smtClean="0"/>
              <a:t>«</a:t>
            </a:r>
            <a:r>
              <a:rPr lang="en-US" dirty="0" smtClean="0"/>
              <a:t>right</a:t>
            </a:r>
            <a:r>
              <a:rPr lang="ru-RU" dirty="0" smtClean="0"/>
              <a:t>»</a:t>
            </a:r>
            <a:r>
              <a:rPr lang="en-US" dirty="0" smtClean="0"/>
              <a:t> inequivalent</a:t>
            </a:r>
            <a:endParaRPr lang="ru-RU" dirty="0"/>
          </a:p>
        </p:txBody>
      </p:sp>
      <p:pic>
        <p:nvPicPr>
          <p:cNvPr id="66" name="Рисунок 65"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begin{gather*}&#10;{\color{red}T^\infty}\equiv \frac{T_0}{\Lambda}=\const&#10;\end{gather*}&#10;&#10;\end{document}" title="IguanaTex Bitmap Display"/>
          <p:cNvPicPr>
            <a:picLocks noChangeAspect="1"/>
          </p:cNvPicPr>
          <p:nvPr>
            <p:custDataLst>
              <p:tags r:id="rId2"/>
            </p:custDataLst>
          </p:nvPr>
        </p:nvPicPr>
        <p:blipFill>
          <a:blip r:embed="rId11" cstate="print">
            <a:extLst>
              <a:ext uri="{28A0092B-C50C-407E-A947-70E740481C1C}">
                <a14:useLocalDpi xmlns:a14="http://schemas.microsoft.com/office/drawing/2010/main" val="0"/>
              </a:ext>
            </a:extLst>
          </a:blip>
          <a:stretch>
            <a:fillRect/>
          </a:stretch>
        </p:blipFill>
        <p:spPr>
          <a:xfrm>
            <a:off x="5964389" y="2751416"/>
            <a:ext cx="1777618" cy="471442"/>
          </a:xfrm>
          <a:prstGeom prst="rect">
            <a:avLst/>
          </a:prstGeom>
        </p:spPr>
      </p:pic>
      <p:sp>
        <p:nvSpPr>
          <p:cNvPr id="22" name="TextBox 21"/>
          <p:cNvSpPr txBox="1"/>
          <p:nvPr/>
        </p:nvSpPr>
        <p:spPr>
          <a:xfrm>
            <a:off x="4567173" y="2135304"/>
            <a:ext cx="4572001" cy="553998"/>
          </a:xfrm>
          <a:prstGeom prst="rect">
            <a:avLst/>
          </a:prstGeom>
          <a:noFill/>
        </p:spPr>
        <p:txBody>
          <a:bodyPr wrap="square" rtlCol="0">
            <a:spAutoFit/>
          </a:bodyPr>
          <a:lstStyle/>
          <a:p>
            <a:pPr algn="ctr"/>
            <a:r>
              <a:rPr lang="en-US" u="sng" dirty="0" smtClean="0"/>
              <a:t>Thermal equilibrium:</a:t>
            </a:r>
            <a:br>
              <a:rPr lang="en-US" u="sng" dirty="0" smtClean="0"/>
            </a:br>
            <a:r>
              <a:rPr lang="en-US" sz="1200" dirty="0" smtClean="0"/>
              <a:t>[e.g., </a:t>
            </a:r>
            <a:r>
              <a:rPr lang="en-US" sz="1200" dirty="0" err="1" smtClean="0"/>
              <a:t>Miralles</a:t>
            </a:r>
            <a:r>
              <a:rPr lang="en-US" sz="1200" dirty="0" smtClean="0"/>
              <a:t> et al 1993]</a:t>
            </a:r>
            <a:endParaRPr lang="ru-RU" sz="1200" dirty="0"/>
          </a:p>
        </p:txBody>
      </p:sp>
      <p:sp>
        <p:nvSpPr>
          <p:cNvPr id="25" name="TextBox 24"/>
          <p:cNvSpPr txBox="1"/>
          <p:nvPr/>
        </p:nvSpPr>
        <p:spPr>
          <a:xfrm>
            <a:off x="4571746" y="3680762"/>
            <a:ext cx="4567428" cy="553998"/>
          </a:xfrm>
          <a:prstGeom prst="rect">
            <a:avLst/>
          </a:prstGeom>
          <a:noFill/>
        </p:spPr>
        <p:txBody>
          <a:bodyPr wrap="square" rtlCol="0">
            <a:spAutoFit/>
          </a:bodyPr>
          <a:lstStyle/>
          <a:p>
            <a:pPr algn="ctr"/>
            <a:r>
              <a:rPr lang="en-US" u="sng" dirty="0" smtClean="0"/>
              <a:t>Chemical equilibrium:</a:t>
            </a:r>
            <a:r>
              <a:rPr lang="ru-RU" u="sng" dirty="0" smtClean="0"/>
              <a:t/>
            </a:r>
            <a:br>
              <a:rPr lang="ru-RU" u="sng" dirty="0" smtClean="0"/>
            </a:br>
            <a:r>
              <a:rPr lang="en-US" sz="1200" dirty="0"/>
              <a:t>[</a:t>
            </a:r>
            <a:r>
              <a:rPr lang="en-US" sz="1200" dirty="0" smtClean="0"/>
              <a:t>e.g., </a:t>
            </a:r>
            <a:r>
              <a:rPr lang="en-US" sz="1200" dirty="0" err="1" smtClean="0"/>
              <a:t>Dommes</a:t>
            </a:r>
            <a:r>
              <a:rPr lang="en-US" sz="1200" dirty="0" smtClean="0"/>
              <a:t> et al 2020; follows from the entropy generation rate]</a:t>
            </a:r>
            <a:endParaRPr lang="ru-RU" sz="1200" dirty="0"/>
          </a:p>
        </p:txBody>
      </p:sp>
      <p:pic>
        <p:nvPicPr>
          <p:cNvPr id="55" name="Рисунок 54"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begin{gather*}&#10;\label{equilibriumMU2}&#10;e_k\mu_{m0}^\infty-e_m\mu_{k0}^\infty\equiv \frac{e_k\mu_{m0}-e_m\mu_{k0}}{\Lambda}=\const \\&#10;\mu_{npe0}\equiv \mu_{n0}-\mu_{p0}-\mu_{e0}=0 \\&#10;\mu_{np\mu 0}\equiv \mu_{n0}-\mu_{p0}-\mu_{\mu 0}=0&#10;\end{gather*}&#10;&#10;\end{document}" title="IguanaTex Bitmap Display"/>
          <p:cNvPicPr>
            <a:picLocks noChangeAspect="1"/>
          </p:cNvPicPr>
          <p:nvPr>
            <p:custDataLst>
              <p:tags r:id="rId3"/>
            </p:custDataLst>
          </p:nvPr>
        </p:nvPicPr>
        <p:blipFill>
          <a:blip r:embed="rId12" cstate="print">
            <a:extLst>
              <a:ext uri="{28A0092B-C50C-407E-A947-70E740481C1C}">
                <a14:useLocalDpi xmlns:a14="http://schemas.microsoft.com/office/drawing/2010/main" val="0"/>
              </a:ext>
            </a:extLst>
          </a:blip>
          <a:stretch>
            <a:fillRect/>
          </a:stretch>
        </p:blipFill>
        <p:spPr>
          <a:xfrm>
            <a:off x="4779395" y="4456414"/>
            <a:ext cx="4159694" cy="1109954"/>
          </a:xfrm>
          <a:prstGeom prst="rect">
            <a:avLst/>
          </a:prstGeom>
        </p:spPr>
      </p:pic>
      <p:pic>
        <p:nvPicPr>
          <p:cNvPr id="56" name="Рисунок 55"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noindent&#10;$e_k$ -- particle charges \quad $\mu_k$ -- chemical potentials&#10;&#10;\end{document}" title="IguanaTex Bitmap Display"/>
          <p:cNvPicPr>
            <a:picLocks noChangeAspect="1"/>
          </p:cNvPicPr>
          <p:nvPr>
            <p:custDataLst>
              <p:tags r:id="rId4"/>
            </p:custDataLst>
          </p:nvPr>
        </p:nvPicPr>
        <p:blipFill>
          <a:blip r:embed="rId13" cstate="print">
            <a:extLst>
              <a:ext uri="{28A0092B-C50C-407E-A947-70E740481C1C}">
                <a14:useLocalDpi xmlns:a14="http://schemas.microsoft.com/office/drawing/2010/main" val="0"/>
              </a:ext>
            </a:extLst>
          </a:blip>
          <a:stretch>
            <a:fillRect/>
          </a:stretch>
        </p:blipFill>
        <p:spPr>
          <a:xfrm>
            <a:off x="4609180" y="5890392"/>
            <a:ext cx="4487982" cy="197115"/>
          </a:xfrm>
          <a:prstGeom prst="rect">
            <a:avLst/>
          </a:prstGeom>
        </p:spPr>
      </p:pic>
      <p:cxnSp>
        <p:nvCxnSpPr>
          <p:cNvPr id="36" name="Прямая соединительная линия 35"/>
          <p:cNvCxnSpPr/>
          <p:nvPr/>
        </p:nvCxnSpPr>
        <p:spPr>
          <a:xfrm>
            <a:off x="4567173" y="895350"/>
            <a:ext cx="0" cy="544195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1" name="Прямая соединительная линия 40"/>
          <p:cNvCxnSpPr/>
          <p:nvPr/>
        </p:nvCxnSpPr>
        <p:spPr>
          <a:xfrm>
            <a:off x="4567173" y="3655603"/>
            <a:ext cx="457682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0" name="Прямоугольник 49"/>
          <p:cNvSpPr/>
          <p:nvPr/>
        </p:nvSpPr>
        <p:spPr>
          <a:xfrm>
            <a:off x="5852540" y="2699905"/>
            <a:ext cx="2001263" cy="585988"/>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3" name="Прямоугольник 52"/>
          <p:cNvSpPr/>
          <p:nvPr/>
        </p:nvSpPr>
        <p:spPr>
          <a:xfrm>
            <a:off x="4692650" y="4359352"/>
            <a:ext cx="4330700" cy="1336598"/>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59" name="Прямая соединительная линия 58"/>
          <p:cNvCxnSpPr/>
          <p:nvPr/>
        </p:nvCxnSpPr>
        <p:spPr>
          <a:xfrm>
            <a:off x="4559982" y="2108378"/>
            <a:ext cx="457682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4566763" y="964810"/>
            <a:ext cx="4572001" cy="369332"/>
          </a:xfrm>
          <a:prstGeom prst="rect">
            <a:avLst/>
          </a:prstGeom>
          <a:noFill/>
        </p:spPr>
        <p:txBody>
          <a:bodyPr wrap="square" rtlCol="0">
            <a:spAutoFit/>
          </a:bodyPr>
          <a:lstStyle/>
          <a:p>
            <a:pPr algn="ctr"/>
            <a:r>
              <a:rPr lang="en-US" u="sng" dirty="0" smtClean="0"/>
              <a:t>Redshift:</a:t>
            </a:r>
            <a:endParaRPr lang="ru-RU" sz="1200" dirty="0"/>
          </a:p>
        </p:txBody>
      </p:sp>
      <p:pic>
        <p:nvPicPr>
          <p:cNvPr id="64" name="Рисунок 63"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begin{gather*}&#10;\Lambda=\biggl[-{\rm g}_{tt}-2\frac{\Omega}{c}{\rm g}_{t\varphi}-\frac{\Omega^2}{c^2}{\rm g}_{\varphi\varphi}\biggr]^{-1/2} \approx e^{-\nu(r)}+O(\Omega^2)&#10;\end{gather*}&#10;&#10;&#10;\end{document}" title="IguanaTex Bitmap Display"/>
          <p:cNvPicPr>
            <a:picLocks noChangeAspect="1"/>
          </p:cNvPicPr>
          <p:nvPr>
            <p:custDataLst>
              <p:tags r:id="rId5"/>
            </p:custDataLst>
          </p:nvPr>
        </p:nvPicPr>
        <p:blipFill>
          <a:blip r:embed="rId14" cstate="print">
            <a:extLst>
              <a:ext uri="{28A0092B-C50C-407E-A947-70E740481C1C}">
                <a14:useLocalDpi xmlns:a14="http://schemas.microsoft.com/office/drawing/2010/main" val="0"/>
              </a:ext>
            </a:extLst>
          </a:blip>
          <a:stretch>
            <a:fillRect/>
          </a:stretch>
        </p:blipFill>
        <p:spPr>
          <a:xfrm>
            <a:off x="4611469" y="1385667"/>
            <a:ext cx="4487982" cy="525546"/>
          </a:xfrm>
          <a:prstGeom prst="rect">
            <a:avLst/>
          </a:prstGeom>
        </p:spPr>
      </p:pic>
      <p:sp>
        <p:nvSpPr>
          <p:cNvPr id="65" name="Номер слайда 64"/>
          <p:cNvSpPr>
            <a:spLocks noGrp="1"/>
          </p:cNvSpPr>
          <p:nvPr>
            <p:ph type="sldNum" sz="quarter" idx="12"/>
          </p:nvPr>
        </p:nvSpPr>
        <p:spPr/>
        <p:txBody>
          <a:bodyPr/>
          <a:lstStyle/>
          <a:p>
            <a:fld id="{9FF9AEB8-8D6C-478E-A1D9-263F5190F72A}" type="slidenum">
              <a:rPr lang="ru-RU" smtClean="0"/>
              <a:t>9</a:t>
            </a:fld>
            <a:endParaRPr lang="ru-RU"/>
          </a:p>
        </p:txBody>
      </p:sp>
      <p:pic>
        <p:nvPicPr>
          <p:cNvPr id="67" name="Рисунок 66" descr="\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T^\infty$ -- redshifted temperature&#10;&#10;\end{document}" title="IguanaTex Bitmap Display"/>
          <p:cNvPicPr>
            <a:picLocks noChangeAspect="1"/>
          </p:cNvPicPr>
          <p:nvPr>
            <p:custDataLst>
              <p:tags r:id="rId6"/>
            </p:custDataLst>
          </p:nvPr>
        </p:nvPicPr>
        <p:blipFill>
          <a:blip r:embed="rId15" cstate="print">
            <a:extLst>
              <a:ext uri="{28A0092B-C50C-407E-A947-70E740481C1C}">
                <a14:useLocalDpi xmlns:a14="http://schemas.microsoft.com/office/drawing/2010/main" val="0"/>
              </a:ext>
            </a:extLst>
          </a:blip>
          <a:stretch>
            <a:fillRect/>
          </a:stretch>
        </p:blipFill>
        <p:spPr>
          <a:xfrm>
            <a:off x="5449702" y="3374274"/>
            <a:ext cx="3003916" cy="212122"/>
          </a:xfrm>
          <a:prstGeom prst="rect">
            <a:avLst/>
          </a:prstGeom>
        </p:spPr>
      </p:pic>
    </p:spTree>
    <p:extLst>
      <p:ext uri="{BB962C8B-B14F-4D97-AF65-F5344CB8AC3E}">
        <p14:creationId xmlns:p14="http://schemas.microsoft.com/office/powerpoint/2010/main" val="180495406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OUTPUTDPI" val="1000"/>
  <p:tag name="ORIGINALHEIGHT" val="104,237"/>
  <p:tag name="ORIGINALWIDTH" val="930,6336"/>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begin{gather*}&#10;{\bs \xi}({\bs r},t)={\bs r}(t)-{\bs r}_0(t)&#10;\end{gather*}&#10;&#10;\end{document}"/>
  <p:tag name="IGUANATEXSIZE" val="20"/>
  <p:tag name="IGUANATEXCURSOR" val="487"/>
  <p:tag name="TRANSPARENCY" val="True"/>
  <p:tag name="FILENAME" val=""/>
  <p:tag name="LATEXENGINEID" val="0"/>
  <p:tag name="TEMPFOLDER" val="c:\temp\"/>
  <p:tag name="LATEXFORMHEIGHT" val="471"/>
  <p:tag name="LATEXFORMWIDTH" val="591"/>
  <p:tag name="LATEXFORMWRAP" val="True"/>
  <p:tag name="BITMAPVECTOR" val="0"/>
</p:tagLst>
</file>

<file path=ppt/tags/tag10.xml><?xml version="1.0" encoding="utf-8"?>
<p:tagLst xmlns:a="http://schemas.openxmlformats.org/drawingml/2006/main" xmlns:r="http://schemas.openxmlformats.org/officeDocument/2006/relationships" xmlns:p="http://schemas.openxmlformats.org/presentationml/2006/main">
  <p:tag name="OUTPUTDPI" val="1000"/>
  <p:tag name="ORIGINALHEIGHT" val="126,7342"/>
  <p:tag name="ORIGINALWIDTH" val="1930,259"/>
  <p:tag name="LATEXADDIN" val="\documentclass{article}&#10;\usepackage{amsmath,amsthm,amssymb}&#10;\usepackage[T1,T2A]{fontenc}&#10;\usepackage[utf8]{inputenc}&#10;\usepackage[russian]{babel}&#10;&#10;&#10;\newcommand{\sgn}{\text{ sgn}}&#10;\newcommand{\arch}{\text{ arch}}&#10;\newcommand{\arsh}{\text{ arsh}}&#10;\newcommand{\p}{\partial}&#10;\newcommand{\const}{\mathrm{const}}&#10;\newcommand{\divv}{\mathrm{div}}&#10;\newcommand{\bs}{\boldsymbol}&#10;&#10;\pagestyle{empty}&#10;&#10;\begin{document}&#10;&#10;$$&#10;\dot{E}_{\rm GW}(\Omega_{&#10;\rm c})+\dot{E}_\eta(\Omega_{\rm c},T^\infty)+\dot{E}_\zeta(\Omega_{\rm c},T^\infty)=0&#10;$$&#10;&#10;\end{document}"/>
  <p:tag name="IGUANATEXSIZE" val="20"/>
  <p:tag name="IGUANATEXCURSOR" val="495"/>
  <p:tag name="TRANSPARENCY" val="True"/>
  <p:tag name="FILENAME" val=""/>
  <p:tag name="LATEXENGINEID" val="0"/>
  <p:tag name="TEMPFOLDER" val="c:\temp\"/>
  <p:tag name="LATEXFORMHEIGHT" val="471"/>
  <p:tag name="LATEXFORMWIDTH" val="591"/>
  <p:tag name="LATEXFORMWRAP" val="True"/>
  <p:tag name="BITMAPVECTOR" val="0"/>
</p:tagLst>
</file>

<file path=ppt/tags/tag100.xml><?xml version="1.0" encoding="utf-8"?>
<p:tagLst xmlns:a="http://schemas.openxmlformats.org/drawingml/2006/main" xmlns:r="http://schemas.openxmlformats.org/officeDocument/2006/relationships" xmlns:p="http://schemas.openxmlformats.org/presentationml/2006/main">
  <p:tag name="OUTPUTDPI" val="1000"/>
  <p:tag name="ORIGINALHEIGHT" val="116,9854"/>
  <p:tag name="ORIGINALWIDTH" val="859,3926"/>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lg[(10^8/ T^\infty)^2 \tau_\eta /{\rm yr}]$&#10;&#10;&#10;\end{document}"/>
  <p:tag name="IGUANATEXSIZE" val="20"/>
  <p:tag name="IGUANATEXCURSOR" val="469"/>
  <p:tag name="TRANSPARENCY" val="False"/>
  <p:tag name="FILENAME" val=""/>
  <p:tag name="LATEXENGINEID" val="0"/>
  <p:tag name="TEMPFOLDER" val="c:\temp\"/>
  <p:tag name="LATEXFORMHEIGHT" val="471"/>
  <p:tag name="LATEXFORMWIDTH" val="591"/>
  <p:tag name="LATEXFORMWRAP" val="True"/>
  <p:tag name="BITMAPVECTOR" val="0"/>
</p:tagLst>
</file>

<file path=ppt/tags/tag101.xml><?xml version="1.0" encoding="utf-8"?>
<p:tagLst xmlns:a="http://schemas.openxmlformats.org/drawingml/2006/main" xmlns:r="http://schemas.openxmlformats.org/officeDocument/2006/relationships" xmlns:p="http://schemas.openxmlformats.org/presentationml/2006/main">
  <p:tag name="OUTPUTDPI" val="1000"/>
  <p:tag name="ORIGINALHEIGHT" val="112,4859"/>
  <p:tag name="ORIGINALWIDTH" val="1445,819"/>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lg[(10^7/T^\infty)^2(\Omega/0.1 \ \Omega_{\rm K})^2 \tau_\mathcal{D}/{\rm yr}]$&#10;&#10;\end{document}"/>
  <p:tag name="IGUANATEXSIZE" val="20"/>
  <p:tag name="IGUANATEXCURSOR" val="505"/>
  <p:tag name="TRANSPARENCY" val="False"/>
  <p:tag name="FILENAME" val=""/>
  <p:tag name="LATEXENGINEID" val="0"/>
  <p:tag name="TEMPFOLDER" val="c:\temp\"/>
  <p:tag name="LATEXFORMHEIGHT" val="471"/>
  <p:tag name="LATEXFORMWIDTH" val="591"/>
  <p:tag name="LATEXFORMWRAP" val="True"/>
  <p:tag name="BITMAPVECTOR" val="0"/>
</p:tagLst>
</file>

<file path=ppt/tags/tag102.xml><?xml version="1.0" encoding="utf-8"?>
<p:tagLst xmlns:a="http://schemas.openxmlformats.org/drawingml/2006/main" xmlns:r="http://schemas.openxmlformats.org/officeDocument/2006/relationships" xmlns:p="http://schemas.openxmlformats.org/presentationml/2006/main">
  <p:tag name="OUTPUTDPI" val="1000"/>
  <p:tag name="ORIGINALHEIGHT" val="116,2354"/>
  <p:tag name="ORIGINALWIDTH" val="1421,822"/>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lg[(T^\infty/10^8)^6 (\Omega/0.1 \ \Omega_{\rm K})^2 \tau_\zeta /{\rm yr}]$&#10;&#10;\end{document}"/>
  <p:tag name="IGUANATEXSIZE" val="20"/>
  <p:tag name="IGUANATEXCURSOR" val="494"/>
  <p:tag name="TRANSPARENCY" val="False"/>
  <p:tag name="FILENAME" val=""/>
  <p:tag name="LATEXENGINEID" val="0"/>
  <p:tag name="TEMPFOLDER" val="c:\temp\"/>
  <p:tag name="LATEXFORMHEIGHT" val="471"/>
  <p:tag name="LATEXFORMWIDTH" val="591"/>
  <p:tag name="LATEXFORMWRAP" val="True"/>
  <p:tag name="BITMAPVECTOR" val="0"/>
</p:tagLst>
</file>

<file path=ppt/tags/tag103.xml><?xml version="1.0" encoding="utf-8"?>
<p:tagLst xmlns:a="http://schemas.openxmlformats.org/drawingml/2006/main" xmlns:r="http://schemas.openxmlformats.org/officeDocument/2006/relationships" xmlns:p="http://schemas.openxmlformats.org/presentationml/2006/main">
  <p:tag name="OUTPUTDPI" val="1000"/>
  <p:tag name="ORIGINALHEIGHT" val="591,6761"/>
  <p:tag name="ORIGINALWIDTH" val="2524,934"/>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begin{enumerate}&#10;&#10;\item&#10;\underline{Only $\eta$:} $\dot{E}_{\rm GW}(\Omega_c)+\dot{E}_{\eta}(\Omega_c,T^\infty)=0$&#10;&#10;\item&#10;\underline{Only $\mathcal{D}$:} $\dot{E}_{\rm GW}(\Omega_c)+\dot{E}_{\mathcal{D}}(\Omega_c,T^\infty)=0$&#10;&#10;\item&#10;\underline{$\eta$ and $\mathcal{D}$:} $\dot{E}_{\rm GW}(\Omega_c)+\dot{E}_{\eta}(\Omega_c,T^\infty)+\dot{E}_{\mathcal{D}}(\Omega_c,T^\infty)=0$&#10;&#10;&#10;\end{enumerate}&#10;&#10;&#10;&#10;\end{document}"/>
  <p:tag name="IGUANATEXSIZE" val="20"/>
  <p:tag name="IGUANATEXCURSOR" val="759"/>
  <p:tag name="TRANSPARENCY" val="True"/>
  <p:tag name="FILENAME" val=""/>
  <p:tag name="LATEXENGINEID" val="0"/>
  <p:tag name="TEMPFOLDER" val="c:\temp\"/>
  <p:tag name="LATEXFORMHEIGHT" val="471"/>
  <p:tag name="LATEXFORMWIDTH" val="591"/>
  <p:tag name="LATEXFORMWRAP" val="True"/>
  <p:tag name="BITMAPVECTOR" val="0"/>
</p:tagLst>
</file>

<file path=ppt/tags/tag104.xml><?xml version="1.0" encoding="utf-8"?>
<p:tagLst xmlns:a="http://schemas.openxmlformats.org/drawingml/2006/main" xmlns:r="http://schemas.openxmlformats.org/officeDocument/2006/relationships" xmlns:p="http://schemas.openxmlformats.org/presentationml/2006/main">
  <p:tag name="OUTPUTDPI" val="1000"/>
  <p:tag name="ORIGINALHEIGHT" val="126,7342"/>
  <p:tag name="ORIGINALWIDTH" val="1930,259"/>
  <p:tag name="LATEXADDIN" val="\documentclass{article}&#10;\usepackage{amsmath,amsthm,amssymb}&#10;\usepackage[T1,T2A]{fontenc}&#10;\usepackage[utf8]{inputenc}&#10;\usepackage[russian]{babel}&#10;&#10;&#10;\newcommand{\sgn}{\text{ sgn}}&#10;\newcommand{\arch}{\text{ arch}}&#10;\newcommand{\arsh}{\text{ arsh}}&#10;\newcommand{\p}{\partial}&#10;\newcommand{\const}{\mathrm{const}}&#10;\newcommand{\divv}{\mathrm{div}}&#10;\newcommand{\bs}{\boldsymbol}&#10;&#10;\pagestyle{empty}&#10;&#10;\begin{document}&#10;&#10;$$&#10;\dot{E}_{\rm GW}(\Omega_{&#10;\rm c})+\dot{E}_\eta(\Omega_{\rm c},T^\infty)+\dot{E}_\zeta(\Omega_{\rm c},T^\infty)=0&#10;$$&#10;&#10;\end{document}"/>
  <p:tag name="IGUANATEXSIZE" val="20"/>
  <p:tag name="IGUANATEXCURSOR" val="495"/>
  <p:tag name="TRANSPARENCY" val="True"/>
  <p:tag name="FILENAME" val=""/>
  <p:tag name="LATEXENGINEID" val="0"/>
  <p:tag name="TEMPFOLDER" val="c:\temp\"/>
  <p:tag name="LATEXFORMHEIGHT" val="471"/>
  <p:tag name="LATEXFORMWIDTH" val="591"/>
  <p:tag name="LATEXFORMWRAP" val="True"/>
  <p:tag name="BITMAPVECTOR" val="0"/>
</p:tagLst>
</file>

<file path=ppt/tags/tag11.xml><?xml version="1.0" encoding="utf-8"?>
<p:tagLst xmlns:a="http://schemas.openxmlformats.org/drawingml/2006/main" xmlns:r="http://schemas.openxmlformats.org/officeDocument/2006/relationships" xmlns:p="http://schemas.openxmlformats.org/presentationml/2006/main">
  <p:tag name="OUTPUTDPI" val="1000"/>
  <p:tag name="ORIGINALHEIGHT" val="92,98835"/>
  <p:tag name="ORIGINALWIDTH" val="1316,835"/>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T^\infty$ -- redshifted temperature&#10;&#10;\end{document}"/>
  <p:tag name="IGUANATEXSIZE" val="20"/>
  <p:tag name="IGUANATEXCURSOR" val="451"/>
  <p:tag name="TRANSPARENCY" val="True"/>
  <p:tag name="FILENAME" val=""/>
  <p:tag name="LATEXENGINEID" val="0"/>
  <p:tag name="TEMPFOLDER" val="c:\temp\"/>
  <p:tag name="LATEXFORMHEIGHT" val="471"/>
  <p:tag name="LATEXFORMWIDTH" val="591"/>
  <p:tag name="LATEXFORMWRAP" val="True"/>
  <p:tag name="BITMAPVECTOR" val="0"/>
</p:tagLst>
</file>

<file path=ppt/tags/tag12.xml><?xml version="1.0" encoding="utf-8"?>
<p:tagLst xmlns:a="http://schemas.openxmlformats.org/drawingml/2006/main" xmlns:r="http://schemas.openxmlformats.org/officeDocument/2006/relationships" xmlns:p="http://schemas.openxmlformats.org/presentationml/2006/main">
  <p:tag name="OUTPUTDPI" val="1000"/>
  <p:tag name="ORIGINALHEIGHT" val="104,237"/>
  <p:tag name="ORIGINALWIDTH" val="1470,566"/>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T^\infty=\const$ in equilibrium (GR)&#10;&#10;\end{document}"/>
  <p:tag name="IGUANATEXSIZE" val="20"/>
  <p:tag name="IGUANATEXCURSOR" val="447"/>
  <p:tag name="TRANSPARENCY" val="True"/>
  <p:tag name="FILENAME" val=""/>
  <p:tag name="LATEXENGINEID" val="0"/>
  <p:tag name="TEMPFOLDER" val="c:\temp\"/>
  <p:tag name="LATEXFORMHEIGHT" val="471"/>
  <p:tag name="LATEXFORMWIDTH" val="591"/>
  <p:tag name="LATEXFORMWRAP" val="True"/>
  <p:tag name="BITMAPVECTOR" val="0"/>
</p:tagLst>
</file>

<file path=ppt/tags/tag13.xml><?xml version="1.0" encoding="utf-8"?>
<p:tagLst xmlns:a="http://schemas.openxmlformats.org/drawingml/2006/main" xmlns:r="http://schemas.openxmlformats.org/officeDocument/2006/relationships" xmlns:p="http://schemas.openxmlformats.org/presentationml/2006/main">
  <p:tag name="OUTPUTDPI" val="1000"/>
  <p:tag name="ORIGINALHEIGHT" val="92,98835"/>
  <p:tag name="ORIGINALWIDTH" val="836,8953"/>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Instability window&#10;&#10;\end{document}"/>
  <p:tag name="IGUANATEXSIZE" val="20"/>
  <p:tag name="IGUANATEXCURSOR" val="445"/>
  <p:tag name="TRANSPARENCY" val="True"/>
  <p:tag name="FILENAME" val=""/>
  <p:tag name="LATEXENGINEID" val="0"/>
  <p:tag name="TEMPFOLDER" val="c:\temp\"/>
  <p:tag name="LATEXFORMHEIGHT" val="471"/>
  <p:tag name="LATEXFORMWIDTH" val="591"/>
  <p:tag name="LATEXFORMWRAP" val="True"/>
  <p:tag name="BITMAPVECTOR" val="0"/>
</p:tagLst>
</file>

<file path=ppt/tags/tag14.xml><?xml version="1.0" encoding="utf-8"?>
<p:tagLst xmlns:a="http://schemas.openxmlformats.org/drawingml/2006/main" xmlns:r="http://schemas.openxmlformats.org/officeDocument/2006/relationships" xmlns:p="http://schemas.openxmlformats.org/presentationml/2006/main">
  <p:tag name="OUTPUTDPI" val="1000"/>
  <p:tag name="ORIGINALHEIGHT" val="104,237"/>
  <p:tag name="ORIGINALWIDTH" val="365,9543"/>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p=p(\varepsilon)$&#10;&#10;\end{document}"/>
  <p:tag name="IGUANATEXSIZE" val="20"/>
  <p:tag name="IGUANATEXCURSOR" val="443"/>
  <p:tag name="TRANSPARENCY" val="True"/>
  <p:tag name="FILENAME" val=""/>
  <p:tag name="LATEXENGINEID" val="0"/>
  <p:tag name="TEMPFOLDER" val="c:\temp\"/>
  <p:tag name="LATEXFORMHEIGHT" val="471"/>
  <p:tag name="LATEXFORMWIDTH" val="591"/>
  <p:tag name="LATEXFORMWRAP" val="True"/>
  <p:tag name="BITMAPVECTOR" val="0"/>
</p:tagLst>
</file>

<file path=ppt/tags/tag15.xml><?xml version="1.0" encoding="utf-8"?>
<p:tagLst xmlns:a="http://schemas.openxmlformats.org/drawingml/2006/main" xmlns:r="http://schemas.openxmlformats.org/officeDocument/2006/relationships" xmlns:p="http://schemas.openxmlformats.org/presentationml/2006/main">
  <p:tag name="OUTPUTDPI" val="1000"/>
  <p:tag name="ORIGINALHEIGHT" val="93,73827"/>
  <p:tag name="ORIGINALWIDTH" val="2998,875"/>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noindent&#10;$p$ -- pressure \hspace{0.2cm}&#10;$\varepsilon$ -- energy density \hspace{0.2cm}&#10;$n_k$ -- particle number densities&#10;&#10;\end{document}"/>
  <p:tag name="IGUANATEXSIZE" val="20"/>
  <p:tag name="IGUANATEXCURSOR" val="511"/>
  <p:tag name="TRANSPARENCY" val="True"/>
  <p:tag name="FILENAME" val=""/>
  <p:tag name="LATEXENGINEID" val="0"/>
  <p:tag name="TEMPFOLDER" val="c:\temp\"/>
  <p:tag name="LATEXFORMHEIGHT" val="471"/>
  <p:tag name="LATEXFORMWIDTH" val="591"/>
  <p:tag name="LATEXFORMWRAP" val="True"/>
  <p:tag name="BITMAPVECTOR" val="0"/>
</p:tagLst>
</file>

<file path=ppt/tags/tag16.xml><?xml version="1.0" encoding="utf-8"?>
<p:tagLst xmlns:a="http://schemas.openxmlformats.org/drawingml/2006/main" xmlns:r="http://schemas.openxmlformats.org/officeDocument/2006/relationships" xmlns:p="http://schemas.openxmlformats.org/presentationml/2006/main">
  <p:tag name="OUTPUTDPI" val="1000"/>
  <p:tag name="ORIGINALHEIGHT" val="109,4863"/>
  <p:tag name="ORIGINALWIDTH" val="1093,363"/>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p=p(n_n,n_p,n_e,n_\mu,\dots)$&#10;&#10;\end{document}"/>
  <p:tag name="IGUANATEXSIZE" val="20"/>
  <p:tag name="IGUANATEXCURSOR" val="455"/>
  <p:tag name="TRANSPARENCY" val="True"/>
  <p:tag name="FILENAME" val=""/>
  <p:tag name="LATEXENGINEID" val="0"/>
  <p:tag name="TEMPFOLDER" val="c:\temp\"/>
  <p:tag name="LATEXFORMHEIGHT" val="471"/>
  <p:tag name="LATEXFORMWIDTH" val="591"/>
  <p:tag name="LATEXFORMWRAP" val="True"/>
  <p:tag name="BITMAPVECTOR" val="0"/>
</p:tagLst>
</file>

<file path=ppt/tags/tag17.xml><?xml version="1.0" encoding="utf-8"?>
<p:tagLst xmlns:a="http://schemas.openxmlformats.org/drawingml/2006/main" xmlns:r="http://schemas.openxmlformats.org/officeDocument/2006/relationships" xmlns:p="http://schemas.openxmlformats.org/presentationml/2006/main">
  <p:tag name="OUTPUTDPI" val="4000"/>
  <p:tag name="ORIGINALHEIGHT" val="1170,604"/>
  <p:tag name="ORIGINALWIDTH" val="7890,513"/>
  <p:tag name="LATEXADDIN" val="\documentclass{article}&#10;\usepackage{amsmath,amsthm,amssymb}&#10;\usepackage[T1,T2A]{fontenc}&#10;\usepackage[utf8]{inputenc}&#10;\usepackage[russian]{babel}&#10;\usepackage{xcolor}&#10;&#10;\newcommand{\sgn}{\text{ sgn}}&#10;\newcommand{\arch}{\text{ arch}}&#10;\newcommand{\arsh}{\text{ arsh}}&#10;\newcommand{\p}{\partial}&#10;\newcommand{\const}{\mathrm{const}}&#10;\newcommand{\divv}{\mathrm{div}}&#10;\newcommand{\bs}{\boldsymbol}&#10;&#10;\pagestyle{empty}&#10;&#10;\begin{document}&#10;&#10;\begin{gather*}&#10;\label{geometry}&#10;ds^2=-e^{2\nu(r)}c^2 dt^2+e^{2\lambda(r)}dr^2+\\&#10;\hspace{2cm}+r^2\{d\theta^2+\sin^2\theta[d\varphi-{\color{red}\Omega\omega(r)}dt]^2\}+O(\Omega^2)&#10;\end{gather*}&#10;&#10;\end{document}"/>
  <p:tag name="IGUANATEXSIZE" val="20"/>
  <p:tag name="IGUANATEXCURSOR" val="605"/>
  <p:tag name="TRANSPARENCY" val="True"/>
  <p:tag name="FILENAME" val=""/>
  <p:tag name="LATEXENGINEID" val="0"/>
  <p:tag name="TEMPFOLDER" val="c:\temp\"/>
  <p:tag name="LATEXFORMHEIGHT" val="471"/>
  <p:tag name="LATEXFORMWIDTH" val="591"/>
  <p:tag name="LATEXFORMWRAP" val="True"/>
  <p:tag name="BITMAPVECTOR" val="0"/>
</p:tagLst>
</file>

<file path=ppt/tags/tag18.xml><?xml version="1.0" encoding="utf-8"?>
<p:tagLst xmlns:a="http://schemas.openxmlformats.org/drawingml/2006/main" xmlns:r="http://schemas.openxmlformats.org/officeDocument/2006/relationships" xmlns:p="http://schemas.openxmlformats.org/presentationml/2006/main">
  <p:tag name="OUTPUTDPI" val="4000"/>
  <p:tag name="ORIGINALHEIGHT" val="846,6442"/>
  <p:tag name="ORIGINALWIDTH" val="3202,1"/>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begin{gather*}&#10;{\color{red}T^\infty}\equiv \frac{T_0}{\Lambda}=\const&#10;\end{gather*}&#10;&#10;\end{document}"/>
  <p:tag name="IGUANATEXSIZE" val="20"/>
  <p:tag name="IGUANATEXCURSOR" val="464"/>
  <p:tag name="TRANSPARENCY" val="True"/>
  <p:tag name="FILENAME" val=""/>
  <p:tag name="LATEXENGINEID" val="0"/>
  <p:tag name="TEMPFOLDER" val="c:\temp\"/>
  <p:tag name="LATEXFORMHEIGHT" val="471"/>
  <p:tag name="LATEXFORMWIDTH" val="591"/>
  <p:tag name="LATEXFORMWRAP" val="True"/>
  <p:tag name="BITMAPVECTOR" val="0"/>
</p:tagLst>
</file>

<file path=ppt/tags/tag19.xml><?xml version="1.0" encoding="utf-8"?>
<p:tagLst xmlns:a="http://schemas.openxmlformats.org/drawingml/2006/main" xmlns:r="http://schemas.openxmlformats.org/officeDocument/2006/relationships" xmlns:p="http://schemas.openxmlformats.org/presentationml/2006/main">
  <p:tag name="OUTPUTDPI" val="1000"/>
  <p:tag name="ORIGINALHEIGHT" val="502,4372"/>
  <p:tag name="ORIGINALWIDTH" val="1911,511"/>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begin{gather*}&#10;\label{equilibriumMU2}&#10;e_k\mu_{m0}^\infty-e_m\mu_{k0}^\infty\equiv \frac{e_k\mu_{m0}-e_m\mu_{k0}}{\Lambda}=\const \\&#10;\mu_{npe0}\equiv \mu_{n0}-\mu_{p0}-\mu_{e0}=0 \\&#10;\mu_{np\mu 0}\equiv \mu_{n0}-\mu_{p0}-\mu_{\mu 0}=0&#10;\end{gather*}&#10;&#10;\end{document}"/>
  <p:tag name="IGUANATEXSIZE" val="20"/>
  <p:tag name="IGUANATEXCURSOR" val="660"/>
  <p:tag name="TRANSPARENCY" val="True"/>
  <p:tag name="FILENAME" val=""/>
  <p:tag name="LATEXENGINEID" val="0"/>
  <p:tag name="TEMPFOLDER" val="c:\temp\"/>
  <p:tag name="LATEXFORMHEIGHT" val="471"/>
  <p:tag name="LATEXFORMWIDTH" val="591"/>
  <p:tag name="LATEXFORMWRAP" val="True"/>
  <p:tag name="BITMAPVECTOR" val="0"/>
</p:tagLst>
</file>

<file path=ppt/tags/tag2.xml><?xml version="1.0" encoding="utf-8"?>
<p:tagLst xmlns:a="http://schemas.openxmlformats.org/drawingml/2006/main" xmlns:r="http://schemas.openxmlformats.org/officeDocument/2006/relationships" xmlns:p="http://schemas.openxmlformats.org/presentationml/2006/main">
  <p:tag name="OUTPUTDPI" val="1000"/>
  <p:tag name="ORIGINALHEIGHT" val="228,7214"/>
  <p:tag name="ORIGINALWIDTH" val="1070,866"/>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noindent ${\bs r}_0(t)$ -- unperturbed NS \\&#10;${\bs r}(t)$ -- perturbed NS&#10;&#10;&#10;\end{document}"/>
  <p:tag name="IGUANATEXSIZE" val="20"/>
  <p:tag name="IGUANATEXCURSOR" val="437"/>
  <p:tag name="TRANSPARENCY" val="True"/>
  <p:tag name="FILENAME" val=""/>
  <p:tag name="LATEXENGINEID" val="0"/>
  <p:tag name="TEMPFOLDER" val="c:\temp\"/>
  <p:tag name="LATEXFORMHEIGHT" val="471"/>
  <p:tag name="LATEXFORMWIDTH" val="591"/>
  <p:tag name="LATEXFORMWRAP" val="True"/>
  <p:tag name="BITMAPVECTOR" val="0"/>
</p:tagLst>
</file>

<file path=ppt/tags/tag20.xml><?xml version="1.0" encoding="utf-8"?>
<p:tagLst xmlns:a="http://schemas.openxmlformats.org/drawingml/2006/main" xmlns:r="http://schemas.openxmlformats.org/officeDocument/2006/relationships" xmlns:p="http://schemas.openxmlformats.org/presentationml/2006/main">
  <p:tag name="OUTPUTDPI" val="1000"/>
  <p:tag name="ORIGINALHEIGHT" val="94,48819"/>
  <p:tag name="ORIGINALWIDTH" val="2159,73"/>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noindent&#10;$e_k$ -- particle charges \quad $\mu_k$ -- chemical potentials&#10;&#10;\end{document}"/>
  <p:tag name="IGUANATEXSIZE" val="20"/>
  <p:tag name="IGUANATEXCURSOR" val="469"/>
  <p:tag name="TRANSPARENCY" val="True"/>
  <p:tag name="FILENAME" val=""/>
  <p:tag name="LATEXENGINEID" val="0"/>
  <p:tag name="TEMPFOLDER" val="c:\temp\"/>
  <p:tag name="LATEXFORMHEIGHT" val="471"/>
  <p:tag name="LATEXFORMWIDTH" val="591"/>
  <p:tag name="LATEXFORMWRAP" val="True"/>
  <p:tag name="BITMAPVECTOR" val="0"/>
</p:tagLst>
</file>

<file path=ppt/tags/tag21.xml><?xml version="1.0" encoding="utf-8"?>
<p:tagLst xmlns:a="http://schemas.openxmlformats.org/drawingml/2006/main" xmlns:r="http://schemas.openxmlformats.org/officeDocument/2006/relationships" xmlns:p="http://schemas.openxmlformats.org/presentationml/2006/main">
  <p:tag name="OUTPUTDPI" val="1000"/>
  <p:tag name="ORIGINALHEIGHT" val="277,4653"/>
  <p:tag name="ORIGINALWIDTH" val="2383,202"/>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begin{gather*}&#10;\Lambda=\biggl[-{\rm g}_{tt}-2\frac{\Omega}{c}{\rm g}_{t\varphi}-\frac{\Omega^2}{c^2}{\rm g}_{\varphi\varphi}\biggr]^{-1/2} \approx e^{-\nu(r)}+O(\Omega^2)&#10;\end{gather*}&#10;&#10;&#10;\end{document}"/>
  <p:tag name="IGUANATEXSIZE" val="20"/>
  <p:tag name="IGUANATEXCURSOR" val="597"/>
  <p:tag name="TRANSPARENCY" val="True"/>
  <p:tag name="FILENAME" val=""/>
  <p:tag name="LATEXENGINEID" val="0"/>
  <p:tag name="TEMPFOLDER" val="c:\temp\"/>
  <p:tag name="LATEXFORMHEIGHT" val="471"/>
  <p:tag name="LATEXFORMWIDTH" val="591"/>
  <p:tag name="LATEXFORMWRAP" val="True"/>
  <p:tag name="BITMAPVECTOR" val="0"/>
</p:tagLst>
</file>

<file path=ppt/tags/tag22.xml><?xml version="1.0" encoding="utf-8"?>
<p:tagLst xmlns:a="http://schemas.openxmlformats.org/drawingml/2006/main" xmlns:r="http://schemas.openxmlformats.org/officeDocument/2006/relationships" xmlns:p="http://schemas.openxmlformats.org/presentationml/2006/main">
  <p:tag name="OUTPUTDPI" val="1000"/>
  <p:tag name="ORIGINALHEIGHT" val="92,98835"/>
  <p:tag name="ORIGINALWIDTH" val="1316,835"/>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T^\infty$ -- redshifted temperature&#10;&#10;\end{document}"/>
  <p:tag name="IGUANATEXSIZE" val="20"/>
  <p:tag name="IGUANATEXCURSOR" val="463"/>
  <p:tag name="TRANSPARENCY" val="True"/>
  <p:tag name="FILENAME" val=""/>
  <p:tag name="LATEXENGINEID" val="0"/>
  <p:tag name="TEMPFOLDER" val="c:\temp\"/>
  <p:tag name="LATEXFORMHEIGHT" val="471"/>
  <p:tag name="LATEXFORMWIDTH" val="591"/>
  <p:tag name="LATEXFORMWRAP" val="True"/>
  <p:tag name="BITMAPVECTOR" val="0"/>
</p:tagLst>
</file>

<file path=ppt/tags/tag23.xml><?xml version="1.0" encoding="utf-8"?>
<p:tagLst xmlns:a="http://schemas.openxmlformats.org/drawingml/2006/main" xmlns:r="http://schemas.openxmlformats.org/officeDocument/2006/relationships" xmlns:p="http://schemas.openxmlformats.org/presentationml/2006/main">
  <p:tag name="OUTPUTDPI" val="1000"/>
  <p:tag name="ORIGINALHEIGHT" val="747,6566"/>
  <p:tag name="ORIGINALWIDTH" val="1860,517"/>
  <p:tag name="LATEXADDIN" val="\documentclass{article}&#10;\usepackage{amsmath,amsthm,amssymb}&#10;\usepackage[T1,T2A]{fontenc}&#10;\usepackage[utf8]{inputenc}&#10;\usepackage[russian]{babel}&#10;&#10;&#10;\newcommand{\sgn}{\text{ sgn}}&#10;\newcommand{\arch}{\text{ arch}}&#10;\newcommand{\arsh}{\text{ arsh}}&#10;\newcommand{\p}{\partial}&#10;\newcommand{\const}{\mathrm{const}}&#10;\newcommand{\divv}{\mathrm{div}}&#10;\newcommand{\bs}{\boldsymbol}&#10;&#10;\pagestyle{empty}&#10;&#10;\begin{document}&#10;&#10;\begin{gather*}&#10;\label{hydrodynamics}&#10;\left\{&#10;\begin{gathered}&#10;\delta[\mathfrak{u}^\rho\nabla_\rho \mathfrak{u}^\mu+(1/w)(g^{\mu\rho}+\mathfrak{u}^\mu\mathfrak{u}^\rho)\nabla_\rho p]=0 \\&#10;\delta[\nabla_\mu (n_k \mathfrak{u}^\mu)]=0 \\&#10;\delta\mu_m=(\p\mu_m/\p n_k)_0\delta n_k \\&#10;\delta p=(\p p/\p n_k)_0\delta n_k=n_{k0}\delta\mu_k \\&#10;\delta w=\delta\varepsilon+\delta p=\mu_{m0} \delta n_m+\delta p&#10;\end{gathered}&#10;\right.&#10;\end{gather*}&#10;&#10;\end{document}"/>
  <p:tag name="IGUANATEXSIZE" val="20"/>
  <p:tag name="IGUANATEXCURSOR" val="829"/>
  <p:tag name="TRANSPARENCY" val="True"/>
  <p:tag name="FILENAME" val=""/>
  <p:tag name="LATEXENGINEID" val="0"/>
  <p:tag name="TEMPFOLDER" val="c:\temp\"/>
  <p:tag name="LATEXFORMHEIGHT" val="471"/>
  <p:tag name="LATEXFORMWIDTH" val="591"/>
  <p:tag name="LATEXFORMWRAP" val="True"/>
  <p:tag name="BITMAPVECTOR" val="0"/>
</p:tagLst>
</file>

<file path=ppt/tags/tag24.xml><?xml version="1.0" encoding="utf-8"?>
<p:tagLst xmlns:a="http://schemas.openxmlformats.org/drawingml/2006/main" xmlns:r="http://schemas.openxmlformats.org/officeDocument/2006/relationships" xmlns:p="http://schemas.openxmlformats.org/presentationml/2006/main">
  <p:tag name="OUTPUTDPI" val="1000"/>
  <p:tag name="ORIGINALHEIGHT" val="222,7221"/>
  <p:tag name="ORIGINALWIDTH" val="2428,947"/>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centering\noindent gravity perturbations $\ll$ hydrodynamic perturbations \\&#10;(Cowling approximation)&#10;&#10;\end{document}"/>
  <p:tag name="IGUANATEXSIZE" val="18"/>
  <p:tag name="IGUANATEXCURSOR" val="437"/>
  <p:tag name="TRANSPARENCY" val="True"/>
  <p:tag name="FILENAME" val=""/>
  <p:tag name="LATEXENGINEID" val="0"/>
  <p:tag name="TEMPFOLDER" val="c:\temp\"/>
  <p:tag name="LATEXFORMHEIGHT" val="471"/>
  <p:tag name="LATEXFORMWIDTH" val="591"/>
  <p:tag name="LATEXFORMWRAP" val="True"/>
  <p:tag name="BITMAPVECTOR" val="0"/>
</p:tagLst>
</file>

<file path=ppt/tags/tag25.xml><?xml version="1.0" encoding="utf-8"?>
<p:tagLst xmlns:a="http://schemas.openxmlformats.org/drawingml/2006/main" xmlns:r="http://schemas.openxmlformats.org/officeDocument/2006/relationships" xmlns:p="http://schemas.openxmlformats.org/presentationml/2006/main">
  <p:tag name="OUTPUTDPI" val="1000"/>
  <p:tag name="ORIGINALHEIGHT" val="446,9441"/>
  <p:tag name="ORIGINALWIDTH" val="2248,219"/>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begin{gather*}&#10;\mathfrak{u}^\mu \ \text{-- four-velocity} \quad u^\mu \ \text{-- equilibrium four-velocity} \\&#10;\delta\mathfrak{u}^\mu=(\delta^\mu_\rho+u^\mu u_\rho)(u^\lambda\nabla_\lambda\xi^\rho-\xi^\lambda\nabla_\lambda u^\rho) \\&#10;\nabla_\rho \ \text{-- covariant derivative}&#10;\end{gather*}&#10;&#10;&#10;\end{document}"/>
  <p:tag name="IGUANATEXSIZE" val="20"/>
  <p:tag name="IGUANATEXCURSOR" val="592"/>
  <p:tag name="TRANSPARENCY" val="True"/>
  <p:tag name="FILENAME" val=""/>
  <p:tag name="LATEXENGINEID" val="0"/>
  <p:tag name="TEMPFOLDER" val="c:\temp\"/>
  <p:tag name="LATEXFORMHEIGHT" val="471"/>
  <p:tag name="LATEXFORMWIDTH" val="591"/>
  <p:tag name="LATEXFORMWRAP" val="True"/>
  <p:tag name="BITMAPVECTOR" val="0"/>
</p:tagLst>
</file>

<file path=ppt/tags/tag26.xml><?xml version="1.0" encoding="utf-8"?>
<p:tagLst xmlns:a="http://schemas.openxmlformats.org/drawingml/2006/main" xmlns:r="http://schemas.openxmlformats.org/officeDocument/2006/relationships" xmlns:p="http://schemas.openxmlformats.org/presentationml/2006/main">
  <p:tag name="OUTPUTDPI" val="1000"/>
  <p:tag name="ORIGINALHEIGHT" val="341,9572"/>
  <p:tag name="ORIGINALWIDTH" val="3416,573"/>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begin{itemize}&#10;&#10;\item&#10;Rotation affects the NS gravity in the linear order in $\Omega$ through the framedragging effect {\color{red}$\omega(r)$}. This effect, as we shall see, {\color{red} drastically affects the $r$-mode properties in GR}.&#10;&#10;\end{itemize}&#10;&#10;\end{document}"/>
  <p:tag name="IGUANATEXSIZE" val="20"/>
  <p:tag name="IGUANATEXCURSOR" val="666"/>
  <p:tag name="TRANSPARENCY" val="True"/>
  <p:tag name="FILENAME" val=""/>
  <p:tag name="LATEXENGINEID" val="0"/>
  <p:tag name="TEMPFOLDER" val="c:\temp\"/>
  <p:tag name="LATEXFORMHEIGHT" val="471"/>
  <p:tag name="LATEXFORMWIDTH" val="591"/>
  <p:tag name="LATEXFORMWRAP" val="True"/>
  <p:tag name="BITMAPVECTOR" val="0"/>
</p:tagLst>
</file>

<file path=ppt/tags/tag27.xml><?xml version="1.0" encoding="utf-8"?>
<p:tagLst xmlns:a="http://schemas.openxmlformats.org/drawingml/2006/main" xmlns:r="http://schemas.openxmlformats.org/officeDocument/2006/relationships" xmlns:p="http://schemas.openxmlformats.org/presentationml/2006/main">
  <p:tag name="OUTPUTDPI" val="1200"/>
  <p:tag name="ORIGINALHEIGHT" val="469,4413"/>
  <p:tag name="ORIGINALWIDTH" val="1154,856"/>
  <p:tag name="LATEXADDIN" val="\documentclass{article}&#10;\usepackage{amsmath}&#10;&#10;\usepackage[T1,T2A]{fontenc}&#10;\usepackage[utf8]{inputenc}&#10;\usepackage[russian]{babel}&#10;\pagestyle{empty}&#10;&#10;\newcommand{\bs}{\boldsymbol}&#10;\newcommand{\p}{\partial}&#10;\newcommand{\divv}{\text{div}}&#10;\newcommand{\const}{\text{const}}&#10;&#10;\begin{document}&#10;&#10;\begin{gather*}&#10;\sigma^{(0)}=\frac{2m}{l(l+1)}-m \\&#10;\text{$T_l(r)$ -- undetermined}&#10;\end{gather*}&#10;&#10;\end{document}"/>
  <p:tag name="IGUANATEXSIZE" val="20"/>
  <p:tag name="IGUANATEXCURSOR" val="354"/>
  <p:tag name="TRANSPARENCY" val="True"/>
  <p:tag name="FILENAME" val=""/>
  <p:tag name="LATEXENGINEID" val="0"/>
  <p:tag name="TEMPFOLDER" val="c:\temp\"/>
  <p:tag name="LATEXFORMHEIGHT" val="540"/>
  <p:tag name="LATEXFORMWIDTH" val="605"/>
  <p:tag name="LATEXFORMWRAP" val="True"/>
  <p:tag name="BITMAPVECTOR" val="0"/>
</p:tagLst>
</file>

<file path=ppt/tags/tag28.xml><?xml version="1.0" encoding="utf-8"?>
<p:tagLst xmlns:a="http://schemas.openxmlformats.org/drawingml/2006/main" xmlns:r="http://schemas.openxmlformats.org/officeDocument/2006/relationships" xmlns:p="http://schemas.openxmlformats.org/presentationml/2006/main">
  <p:tag name="OUTPUTDPI" val="1000"/>
  <p:tag name="ORIGINALHEIGHT" val="411,6985"/>
  <p:tag name="ORIGINALWIDTH" val="2754,406"/>
  <p:tag name="LATEXADDIN" val="\documentclass{article}&#10;&#10;\usepackage{amsmath}&#10;\usepackage{amssymb}&#10;&#10;\usepackage[T1,T2A]{fontenc}&#10;\usepackage[utf8]{inputenc}&#10;\usepackage[russian]{babel}&#10;\pagestyle{empty}&#10;&#10;\newcommand{\bs}{\boldsymbol}&#10;\newcommand{\p}{\partial}&#10;\newcommand{\divv}{\text{div}}&#10;\newcommand{\const}{\text{const}}&#10;\usepackage[dvipsnames]{xcolor}&#10;&#10;&#10;\begin{document}&#10;&#10;\begin{gather*}&#10;{\bs \xi}\approx {{\bs \xi}^{(0)}}=\frac{1}{\sin\theta}\frac{\p \tilde{T}}{\p \varphi}\bs{e}_\theta-\frac{\p \tilde{T}}{\p\theta}\bs{e}_\varphi \quad \tilde{T}={\color{red}T_l(r)}P_l^m(\cos\theta)e^{im\varphi+i\sigma t} \\&#10;\text{$T_l(r)$ -- toroidal function}&#10;\end{gather*}&#10;&#10;\end{document}"/>
  <p:tag name="IGUANATEXSIZE" val="20"/>
  <p:tag name="IGUANATEXCURSOR" val="540"/>
  <p:tag name="TRANSPARENCY" val="True"/>
  <p:tag name="FILENAME" val=""/>
  <p:tag name="LATEXENGINEID" val="0"/>
  <p:tag name="TEMPFOLDER" val="c:\temp\"/>
  <p:tag name="LATEXFORMHEIGHT" val="540"/>
  <p:tag name="LATEXFORMWIDTH" val="675"/>
  <p:tag name="LATEXFORMWRAP" val="True"/>
  <p:tag name="BITMAPVECTOR" val="0"/>
</p:tagLst>
</file>

<file path=ppt/tags/tag29.xml><?xml version="1.0" encoding="utf-8"?>
<p:tagLst xmlns:a="http://schemas.openxmlformats.org/drawingml/2006/main" xmlns:r="http://schemas.openxmlformats.org/officeDocument/2006/relationships" xmlns:p="http://schemas.openxmlformats.org/presentationml/2006/main">
  <p:tag name="OUTPUTDPI" val="1000"/>
  <p:tag name="ORIGINALHEIGHT" val="127,4841"/>
  <p:tag name="ORIGINALWIDTH" val="2416,198"/>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begin{gather*}&#10;\sigma=\Omega[\sigma^{(0)}+\Omega^2 \sigma^{(1)}+\dots] \qquad {\bs \xi}={\bs \xi}^{(0)}+\Omega^2 {\bs\xi}^{(1)}+\dots&#10;\end{gather*}&#10;&#10;&#10;\end{document}"/>
  <p:tag name="IGUANATEXSIZE" val="20"/>
  <p:tag name="IGUANATEXCURSOR" val="502"/>
  <p:tag name="TRANSPARENCY" val="True"/>
  <p:tag name="FILENAME" val=""/>
  <p:tag name="LATEXENGINEID" val="0"/>
  <p:tag name="TEMPFOLDER" val="c:\temp\"/>
  <p:tag name="LATEXFORMHEIGHT" val="471"/>
  <p:tag name="LATEXFORMWIDTH" val="591"/>
  <p:tag name="LATEXFORMWRAP" val="True"/>
  <p:tag name="BITMAPVECTOR" val="0"/>
</p:tagLst>
</file>

<file path=ppt/tags/tag3.xml><?xml version="1.0" encoding="utf-8"?>
<p:tagLst xmlns:a="http://schemas.openxmlformats.org/drawingml/2006/main" xmlns:r="http://schemas.openxmlformats.org/officeDocument/2006/relationships" xmlns:p="http://schemas.openxmlformats.org/presentationml/2006/main">
  <p:tag name="OUTPUTDPI" val="1000"/>
  <p:tag name="ORIGINALHEIGHT" val="420,6974"/>
  <p:tag name="ORIGINALWIDTH" val="1259,843"/>
  <p:tag name="LATEXADDIN" val="\documentclass{article}&#10;&#10;\usepackage{amsmath}&#10;\usepackage{amssymb}&#10;&#10;\usepackage[T1,T2A]{fontenc}&#10;\usepackage[utf8]{inputenc}&#10;\usepackage[russian]{babel}&#10;\pagestyle{empty}&#10;&#10;\newcommand{\bs}{\boldsymbol}&#10;\newcommand{\p}{\partial}&#10;\newcommand{\divv}{\text{div}}&#10;\newcommand{\const}{\text{const}}&#10;\usepackage[dvipsnames]{xcolor}&#10;&#10;&#10;\begin{document}&#10;&#10;\begin{gather*}&#10;{\bs \xi}\approx\frac{1}{\sin\theta}\frac{\p \tilde{T}}{\p \varphi}\bs{e}_\theta-\frac{\p \tilde{T}}{\p\theta}\bs{e}_\varphi \\&#10;\tilde{T}={\color{red}T_l(r)}P_l^m(\cos\theta)e^{im\varphi+i\sigma t}&#10;\end{gather*}&#10;&#10;\end{document}"/>
  <p:tag name="IGUANATEXSIZE" val="20"/>
  <p:tag name="IGUANATEXCURSOR" val="499"/>
  <p:tag name="TRANSPARENCY" val="True"/>
  <p:tag name="FILENAME" val=""/>
  <p:tag name="LATEXENGINEID" val="0"/>
  <p:tag name="TEMPFOLDER" val="c:\temp\"/>
  <p:tag name="LATEXFORMHEIGHT" val="540"/>
  <p:tag name="LATEXFORMWIDTH" val="675"/>
  <p:tag name="LATEXFORMWRAP" val="True"/>
  <p:tag name="BITMAPVECTOR" val="0"/>
</p:tagLst>
</file>

<file path=ppt/tags/tag30.xml><?xml version="1.0" encoding="utf-8"?>
<p:tagLst xmlns:a="http://schemas.openxmlformats.org/drawingml/2006/main" xmlns:r="http://schemas.openxmlformats.org/officeDocument/2006/relationships" xmlns:p="http://schemas.openxmlformats.org/presentationml/2006/main">
  <p:tag name="OUTPUTDPI" val="1000"/>
  <p:tag name="ORIGINALHEIGHT" val="248,9689"/>
  <p:tag name="ORIGINALWIDTH" val="1673,791"/>
  <p:tag name="LATEXADDIN" val="\documentclass{article}&#10;&#10;\usepackage{amsmath}&#10;\usepackage{amssymb}&#10;&#10;\usepackage[T1,T2A]{fontenc}&#10;\usepackage[utf8]{inputenc}&#10;\usepackage[russian]{babel}&#10;\usepackage{xcolor}&#10;\pagestyle{empty}&#10;&#10;\newcommand{\bs}{\boldsymbol}&#10;\newcommand{\p}{\partial}&#10;\newcommand{\divv}{\text{div}}&#10;\newcommand{\const}{\text{const}}&#10;&#10;\begin{document}&#10;&#10;\begin{gather*}&#10;\biggl\{\sigma^{(0)}+m-\frac{2m[1-{\color{red}\omega(r)}]}{l(l+1)}\biggr\}T_l(r)=0&#10;\end{gather*}&#10;&#10;\end{document}"/>
  <p:tag name="IGUANATEXSIZE" val="20"/>
  <p:tag name="IGUANATEXCURSOR" val="423"/>
  <p:tag name="TRANSPARENCY" val="True"/>
  <p:tag name="FILENAME" val=""/>
  <p:tag name="LATEXENGINEID" val="0"/>
  <p:tag name="TEMPFOLDER" val="c:\temp\"/>
  <p:tag name="LATEXFORMHEIGHT" val="540"/>
  <p:tag name="LATEXFORMWIDTH" val="904"/>
  <p:tag name="LATEXFORMWRAP" val="True"/>
  <p:tag name="BITMAPVECTOR" val="0"/>
</p:tagLst>
</file>

<file path=ppt/tags/tag31.xml><?xml version="1.0" encoding="utf-8"?>
<p:tagLst xmlns:a="http://schemas.openxmlformats.org/drawingml/2006/main" xmlns:r="http://schemas.openxmlformats.org/officeDocument/2006/relationships" xmlns:p="http://schemas.openxmlformats.org/presentationml/2006/main">
  <p:tag name="OUTPUTDPI" val="1200"/>
  <p:tag name="ORIGINALHEIGHT" val="479,94"/>
  <p:tag name="ORIGINALWIDTH" val="1409,074"/>
  <p:tag name="LATEXADDIN" val="\documentclass{article}&#10;&#10;\usepackage{amsmath}&#10;\usepackage{amssymb}&#10;&#10;\usepackage[T1,T2A]{fontenc}&#10;\usepackage[utf8]{inputenc}&#10;\usepackage[russian]{babel}&#10;\usepackage{xcolor}&#10;\pagestyle{empty}&#10;&#10;\newcommand{\bs}{\boldsymbol}&#10;\newcommand{\p}{\partial}&#10;\newcommand{\divv}{\text{div}}&#10;\newcommand{\const}{\text{const}}&#10;&#10;\begin{document}&#10;&#10;\begin{gather*}&#10;\sigma^{(0)}=\frac{2m[1-{\color{red}\omega(r^*)}]}{l(l+1)}-m \\&#10;T_l(r)\sim \delta(r-r^*)&#10;\end{gather*} &#10;&#10;\end{document}"/>
  <p:tag name="IGUANATEXSIZE" val="20"/>
  <p:tag name="IGUANATEXCURSOR" val="415"/>
  <p:tag name="TRANSPARENCY" val="True"/>
  <p:tag name="FILENAME" val=""/>
  <p:tag name="LATEXENGINEID" val="0"/>
  <p:tag name="TEMPFOLDER" val="c:\temp\"/>
  <p:tag name="LATEXFORMHEIGHT" val="540"/>
  <p:tag name="LATEXFORMWIDTH" val="904"/>
  <p:tag name="LATEXFORMWRAP" val="True"/>
  <p:tag name="BITMAPVECTOR" val="0"/>
</p:tagLst>
</file>

<file path=ppt/tags/tag32.xml><?xml version="1.0" encoding="utf-8"?>
<p:tagLst xmlns:a="http://schemas.openxmlformats.org/drawingml/2006/main" xmlns:r="http://schemas.openxmlformats.org/officeDocument/2006/relationships" xmlns:p="http://schemas.openxmlformats.org/presentationml/2006/main">
  <p:tag name="OUTPUTDPI" val="1200"/>
  <p:tag name="ORIGINALHEIGHT" val="743,1571"/>
  <p:tag name="ORIGINALWIDTH" val="2544,432"/>
  <p:tag name="LATEXADDIN" val="\documentclass{article}&#10;&#10;\usepackage{amsmath}&#10;\usepackage{amssymb}&#10;&#10;\usepackage[T1,T2A]{fontenc}&#10;\usepackage[utf8]{inputenc}&#10;\usepackage[russian]{babel}&#10;\usepackage{xcolor}&#10;\pagestyle{empty}&#10;&#10;\newcommand{\bs}{\boldsymbol}&#10;\newcommand{\p}{\partial}&#10;\newcommand{\divv}{\text{div}}&#10;\newcommand{\const}{\text{const}}&#10;\newcommand{\Ai}{\text{Ai}}&#10;\newcommand{\Bi}{\text{Bi}}&#10;&#10;&#10;\begin{document}&#10;&#10;\begin{gather*}&#10;\sigma=\Omega[\sigma^{(0)}_{\rm Newt}+\sigma^{(1)}] \\&#10;\sigma^{(1)}_n=-\frac{2 \omega(R)}{l+1}\biggl[1+z_{n}\frac{\omega'(R)}{\omega(R)}{\color{red} \biggl(\frac{\Omega}{\beta \sqrt{\epsilon}}\biggr)^{2/3} } \biggr] \\&#10;\Ai'(z_n)=0 \qquad \text{$n\in\mathbb{N}\cup\{0\}$ -- number of nodes}&#10;\end{gather*}&#10;&#10;\end{document}"/>
  <p:tag name="IGUANATEXSIZE" val="20"/>
  <p:tag name="IGUANATEXCURSOR" val="693"/>
  <p:tag name="TRANSPARENCY" val="True"/>
  <p:tag name="FILENAME" val=""/>
  <p:tag name="LATEXENGINEID" val="0"/>
  <p:tag name="TEMPFOLDER" val="c:\temp\"/>
  <p:tag name="LATEXFORMHEIGHT" val="469"/>
  <p:tag name="LATEXFORMWIDTH" val="784"/>
  <p:tag name="LATEXFORMWRAP" val="True"/>
  <p:tag name="BITMAPVECTOR" val="0"/>
</p:tagLst>
</file>

<file path=ppt/tags/tag33.xml><?xml version="1.0" encoding="utf-8"?>
<p:tagLst xmlns:a="http://schemas.openxmlformats.org/drawingml/2006/main" xmlns:r="http://schemas.openxmlformats.org/officeDocument/2006/relationships" xmlns:p="http://schemas.openxmlformats.org/presentationml/2006/main">
  <p:tag name="OUTPUTDPI" val="1200"/>
  <p:tag name="ORIGINALHEIGHT" val="299,2126"/>
  <p:tag name="ORIGINALWIDTH" val="1926,509"/>
  <p:tag name="LATEXADDIN" val="\documentclass{article}&#10;&#10;\usepackage{amsmath}&#10;\usepackage{amssymb}&#10;&#10;\usepackage[T1,T2A]{fontenc}&#10;\usepackage[utf8]{inputenc}&#10;\usepackage[russian]{babel}&#10;\usepackage[dvipsnames]{xcolor}&#10;&#10;\pagestyle{empty}&#10;&#10;\newcommand{\bs}{\boldsymbol}&#10;\newcommand{\p}{\partial}&#10;\newcommand{\divv}{\text{div}}&#10;\newcommand{\const}{\text{const}}&#10;\newcommand{\Ai}{\text{Ai}}&#10;\newcommand{\Bi}{\text{Bi}}&#10;&#10;&#10;\begin{document}&#10;&#10;\begin{gather*}&#10;T_m \propto \exp\biggl[\frac{f(r)}{{\color{red}\Omega}}\biggr] \qquad \frac{d}{dr}T_m \sim \frac{1}{{\color{red}\Omega}} T_m&#10;\end{gather*}&#10;&#10;\end{document}"/>
  <p:tag name="IGUANATEXSIZE" val="20"/>
  <p:tag name="IGUANATEXCURSOR" val="537"/>
  <p:tag name="TRANSPARENCY" val="True"/>
  <p:tag name="FILENAME" val=""/>
  <p:tag name="LATEXENGINEID" val="0"/>
  <p:tag name="TEMPFOLDER" val="c:\temp\"/>
  <p:tag name="LATEXFORMHEIGHT" val="469"/>
  <p:tag name="LATEXFORMWIDTH" val="784"/>
  <p:tag name="LATEXFORMWRAP" val="True"/>
  <p:tag name="BITMAPVECTOR" val="0"/>
</p:tagLst>
</file>

<file path=ppt/tags/tag34.xml><?xml version="1.0" encoding="utf-8"?>
<p:tagLst xmlns:a="http://schemas.openxmlformats.org/drawingml/2006/main" xmlns:r="http://schemas.openxmlformats.org/officeDocument/2006/relationships" xmlns:p="http://schemas.openxmlformats.org/presentationml/2006/main">
  <p:tag name="OUTPUTDPI" val="1000"/>
  <p:tag name="ORIGINALHEIGHT" val="93,73827"/>
  <p:tag name="ORIGINALWIDTH" val="1634,046"/>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color{red} $T_m$ cannot be Taylor-expanded in $\Omega$}&#10;&#10;\end{document}"/>
  <p:tag name="IGUANATEXSIZE" val="20"/>
  <p:tag name="IGUANATEXCURSOR" val="482"/>
  <p:tag name="TRANSPARENCY" val="True"/>
  <p:tag name="FILENAME" val=""/>
  <p:tag name="LATEXENGINEID" val="0"/>
  <p:tag name="TEMPFOLDER" val="c:\temp\"/>
  <p:tag name="LATEXFORMHEIGHT" val="471"/>
  <p:tag name="LATEXFORMWIDTH" val="591"/>
  <p:tag name="LATEXFORMWRAP" val="True"/>
  <p:tag name="BITMAPVECTOR" val="0"/>
</p:tagLst>
</file>

<file path=ppt/tags/tag35.xml><?xml version="1.0" encoding="utf-8"?>
<p:tagLst xmlns:a="http://schemas.openxmlformats.org/drawingml/2006/main" xmlns:r="http://schemas.openxmlformats.org/officeDocument/2006/relationships" xmlns:p="http://schemas.openxmlformats.org/presentationml/2006/main">
  <p:tag name="OUTPUTDPI" val="1000"/>
  <p:tag name="ORIGINALHEIGHT" val="88,48898"/>
  <p:tag name="ORIGINALWIDTH" val="452,9434"/>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underline{l=m=2}$&#10;&#10;\end{document}"/>
  <p:tag name="IGUANATEXSIZE" val="20"/>
  <p:tag name="IGUANATEXCURSOR" val="444"/>
  <p:tag name="TRANSPARENCY" val="True"/>
  <p:tag name="FILENAME" val=""/>
  <p:tag name="LATEXENGINEID" val="0"/>
  <p:tag name="TEMPFOLDER" val="c:\temp\"/>
  <p:tag name="LATEXFORMHEIGHT" val="471"/>
  <p:tag name="LATEXFORMWIDTH" val="591"/>
  <p:tag name="LATEXFORMWRAP" val="True"/>
  <p:tag name="BITMAPVECTOR" val="0"/>
</p:tagLst>
</file>

<file path=ppt/tags/tag36.xml><?xml version="1.0" encoding="utf-8"?>
<p:tagLst xmlns:a="http://schemas.openxmlformats.org/drawingml/2006/main" xmlns:r="http://schemas.openxmlformats.org/officeDocument/2006/relationships" xmlns:p="http://schemas.openxmlformats.org/presentationml/2006/main">
  <p:tag name="OUTPUTDPI" val="1000"/>
  <p:tag name="ORIGINALHEIGHT" val="224,222"/>
  <p:tag name="ORIGINALWIDTH" val="1473,566"/>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noindent&#10;$n$ -- number of nodes of $T_m(r)$ \\&#10;$\Omega_{\rm K}\sim \text{Keplerian angular velocity}$ &#10;&#10;\end{document}"/>
  <p:tag name="IGUANATEXSIZE" val="20"/>
  <p:tag name="IGUANATEXCURSOR" val="518"/>
  <p:tag name="TRANSPARENCY" val="True"/>
  <p:tag name="FILENAME" val=""/>
  <p:tag name="LATEXENGINEID" val="0"/>
  <p:tag name="TEMPFOLDER" val="c:\temp\"/>
  <p:tag name="LATEXFORMHEIGHT" val="471"/>
  <p:tag name="LATEXFORMWIDTH" val="591"/>
  <p:tag name="LATEXFORMWRAP" val="True"/>
  <p:tag name="BITMAPVECTOR" val="0"/>
</p:tagLst>
</file>

<file path=ppt/tags/tag37.xml><?xml version="1.0" encoding="utf-8"?>
<p:tagLst xmlns:a="http://schemas.openxmlformats.org/drawingml/2006/main" xmlns:r="http://schemas.openxmlformats.org/officeDocument/2006/relationships" xmlns:p="http://schemas.openxmlformats.org/presentationml/2006/main">
  <p:tag name="OUTPUTDPI" val="1000"/>
  <p:tag name="ORIGINALHEIGHT" val="71,99102"/>
  <p:tag name="ORIGINALWIDTH" val="169,4788"/>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17.5&#10;&#10;\end{document}"/>
  <p:tag name="IGUANATEXSIZE" val="20"/>
  <p:tag name="IGUANATEXCURSOR" val="431"/>
  <p:tag name="TRANSPARENCY" val="True"/>
  <p:tag name="FILENAME" val=""/>
  <p:tag name="LATEXENGINEID" val="0"/>
  <p:tag name="TEMPFOLDER" val="c:\temp\"/>
  <p:tag name="LATEXFORMHEIGHT" val="471"/>
  <p:tag name="LATEXFORMWIDTH" val="591"/>
  <p:tag name="LATEXFORMWRAP" val="True"/>
  <p:tag name="BITMAPVECTOR" val="0"/>
</p:tagLst>
</file>

<file path=ppt/tags/tag38.xml><?xml version="1.0" encoding="utf-8"?>
<p:tagLst xmlns:a="http://schemas.openxmlformats.org/drawingml/2006/main" xmlns:r="http://schemas.openxmlformats.org/officeDocument/2006/relationships" xmlns:p="http://schemas.openxmlformats.org/presentationml/2006/main">
  <p:tag name="OUTPUTDPI" val="1000"/>
  <p:tag name="ORIGINALHEIGHT" val="70,49118"/>
  <p:tag name="ORIGINALWIDTH" val="170,9787"/>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14.0&#10;&#10;\end{document}"/>
  <p:tag name="IGUANATEXSIZE" val="20"/>
  <p:tag name="IGUANATEXCURSOR" val="431"/>
  <p:tag name="TRANSPARENCY" val="True"/>
  <p:tag name="FILENAME" val=""/>
  <p:tag name="LATEXENGINEID" val="0"/>
  <p:tag name="TEMPFOLDER" val="c:\temp\"/>
  <p:tag name="LATEXFORMHEIGHT" val="471"/>
  <p:tag name="LATEXFORMWIDTH" val="591"/>
  <p:tag name="LATEXFORMWRAP" val="True"/>
  <p:tag name="BITMAPVECTOR" val="0"/>
</p:tagLst>
</file>

<file path=ppt/tags/tag39.xml><?xml version="1.0" encoding="utf-8"?>
<p:tagLst xmlns:a="http://schemas.openxmlformats.org/drawingml/2006/main" xmlns:r="http://schemas.openxmlformats.org/officeDocument/2006/relationships" xmlns:p="http://schemas.openxmlformats.org/presentationml/2006/main">
  <p:tag name="OUTPUTDPI" val="1000"/>
  <p:tag name="ORIGINALHEIGHT" val="69,74126"/>
  <p:tag name="ORIGINALWIDTH" val="169,4788"/>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10.5&#10;&#10;\end{document}"/>
  <p:tag name="IGUANATEXSIZE" val="20"/>
  <p:tag name="IGUANATEXCURSOR" val="431"/>
  <p:tag name="TRANSPARENCY" val="True"/>
  <p:tag name="FILENAME" val=""/>
  <p:tag name="LATEXENGINEID" val="0"/>
  <p:tag name="TEMPFOLDER" val="c:\temp\"/>
  <p:tag name="LATEXFORMHEIGHT" val="471"/>
  <p:tag name="LATEXFORMWIDTH" val="591"/>
  <p:tag name="LATEXFORMWRAP" val="True"/>
  <p:tag name="BITMAPVECTOR" val="0"/>
</p:tagLst>
</file>

<file path=ppt/tags/tag4.xml><?xml version="1.0" encoding="utf-8"?>
<p:tagLst xmlns:a="http://schemas.openxmlformats.org/drawingml/2006/main" xmlns:r="http://schemas.openxmlformats.org/officeDocument/2006/relationships" xmlns:p="http://schemas.openxmlformats.org/presentationml/2006/main">
  <p:tag name="OUTPUTDPI" val="1000"/>
  <p:tag name="ORIGINALHEIGHT" val="462,6921"/>
  <p:tag name="ORIGINALWIDTH" val="2093,738"/>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noindent&#10;$\Omega$ -- angular velocity \&#10;$\sigma$ -- oscillation frequency \\ &#10;$m$ -- azimuthal quantum number \\&#10;$P_l^m$ -- associated Legendre polynomials \\&#10;$T_l$ -- toroidal function&#10;&#10;\end{document}"/>
  <p:tag name="IGUANATEXSIZE" val="20"/>
  <p:tag name="IGUANATEXCURSOR" val="586"/>
  <p:tag name="TRANSPARENCY" val="True"/>
  <p:tag name="FILENAME" val=""/>
  <p:tag name="LATEXENGINEID" val="0"/>
  <p:tag name="TEMPFOLDER" val="c:\temp\"/>
  <p:tag name="LATEXFORMHEIGHT" val="471"/>
  <p:tag name="LATEXFORMWIDTH" val="591"/>
  <p:tag name="LATEXFORMWRAP" val="True"/>
  <p:tag name="BITMAPVECTOR" val="0"/>
</p:tagLst>
</file>

<file path=ppt/tags/tag40.xml><?xml version="1.0" encoding="utf-8"?>
<p:tagLst xmlns:a="http://schemas.openxmlformats.org/drawingml/2006/main" xmlns:r="http://schemas.openxmlformats.org/officeDocument/2006/relationships" xmlns:p="http://schemas.openxmlformats.org/presentationml/2006/main">
  <p:tag name="OUTPUTDPI" val="1000"/>
  <p:tag name="ORIGINALHEIGHT" val="71,99102"/>
  <p:tag name="ORIGINALWIDTH" val="174,7282"/>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7.00&#10;&#10;\end{document}"/>
  <p:tag name="IGUANATEXSIZE" val="20"/>
  <p:tag name="IGUANATEXCURSOR" val="431"/>
  <p:tag name="TRANSPARENCY" val="True"/>
  <p:tag name="FILENAME" val=""/>
  <p:tag name="LATEXENGINEID" val="0"/>
  <p:tag name="TEMPFOLDER" val="c:\temp\"/>
  <p:tag name="LATEXFORMHEIGHT" val="471"/>
  <p:tag name="LATEXFORMWIDTH" val="591"/>
  <p:tag name="LATEXFORMWRAP" val="True"/>
  <p:tag name="BITMAPVECTOR" val="0"/>
</p:tagLst>
</file>

<file path=ppt/tags/tag41.xml><?xml version="1.0" encoding="utf-8"?>
<p:tagLst xmlns:a="http://schemas.openxmlformats.org/drawingml/2006/main" xmlns:r="http://schemas.openxmlformats.org/officeDocument/2006/relationships" xmlns:p="http://schemas.openxmlformats.org/presentationml/2006/main">
  <p:tag name="OUTPUTDPI" val="1000"/>
  <p:tag name="ORIGINALHEIGHT" val="69,74126"/>
  <p:tag name="ORIGINALWIDTH" val="176,228"/>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3.50&#10;&#10;\end{document}"/>
  <p:tag name="IGUANATEXSIZE" val="20"/>
  <p:tag name="IGUANATEXCURSOR" val="430"/>
  <p:tag name="TRANSPARENCY" val="True"/>
  <p:tag name="FILENAME" val=""/>
  <p:tag name="LATEXENGINEID" val="0"/>
  <p:tag name="TEMPFOLDER" val="c:\temp\"/>
  <p:tag name="LATEXFORMHEIGHT" val="471"/>
  <p:tag name="LATEXFORMWIDTH" val="591"/>
  <p:tag name="LATEXFORMWRAP" val="True"/>
  <p:tag name="BITMAPVECTOR" val="0"/>
</p:tagLst>
</file>

<file path=ppt/tags/tag42.xml><?xml version="1.0" encoding="utf-8"?>
<p:tagLst xmlns:a="http://schemas.openxmlformats.org/drawingml/2006/main" xmlns:r="http://schemas.openxmlformats.org/officeDocument/2006/relationships" xmlns:p="http://schemas.openxmlformats.org/presentationml/2006/main">
  <p:tag name="OUTPUTDPI" val="1000"/>
  <p:tag name="ORIGINALHEIGHT" val="69,74126"/>
  <p:tag name="ORIGINALWIDTH" val="176,228"/>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0.00&#10;&#10;\end{document}"/>
  <p:tag name="IGUANATEXSIZE" val="20"/>
  <p:tag name="IGUANATEXCURSOR" val="430"/>
  <p:tag name="TRANSPARENCY" val="True"/>
  <p:tag name="FILENAME" val=""/>
  <p:tag name="LATEXENGINEID" val="0"/>
  <p:tag name="TEMPFOLDER" val="c:\temp\"/>
  <p:tag name="LATEXFORMHEIGHT" val="471"/>
  <p:tag name="LATEXFORMWIDTH" val="591"/>
  <p:tag name="LATEXFORMWRAP" val="True"/>
  <p:tag name="BITMAPVECTOR" val="0"/>
</p:tagLst>
</file>

<file path=ppt/tags/tag43.xml><?xml version="1.0" encoding="utf-8"?>
<p:tagLst xmlns:a="http://schemas.openxmlformats.org/drawingml/2006/main" xmlns:r="http://schemas.openxmlformats.org/officeDocument/2006/relationships" xmlns:p="http://schemas.openxmlformats.org/presentationml/2006/main">
  <p:tag name="OUTPUTDPI" val="1000"/>
  <p:tag name="ORIGINALHEIGHT" val="104,237"/>
  <p:tag name="ORIGINALWIDTH" val="274,4657"/>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Omega  \ {\rm [Hz]}$&#10;&#10;\end{document}"/>
  <p:tag name="IGUANATEXSIZE" val="20"/>
  <p:tag name="IGUANATEXCURSOR" val="446"/>
  <p:tag name="TRANSPARENCY" val="True"/>
  <p:tag name="FILENAME" val=""/>
  <p:tag name="LATEXENGINEID" val="0"/>
  <p:tag name="TEMPFOLDER" val="c:\temp\"/>
  <p:tag name="LATEXFORMHEIGHT" val="471"/>
  <p:tag name="LATEXFORMWIDTH" val="591"/>
  <p:tag name="LATEXFORMWRAP" val="True"/>
  <p:tag name="BITMAPVECTOR" val="0"/>
</p:tagLst>
</file>

<file path=ppt/tags/tag44.xml><?xml version="1.0" encoding="utf-8"?>
<p:tagLst xmlns:a="http://schemas.openxmlformats.org/drawingml/2006/main" xmlns:r="http://schemas.openxmlformats.org/officeDocument/2006/relationships" xmlns:p="http://schemas.openxmlformats.org/presentationml/2006/main">
  <p:tag name="OUTPUTDPI" val="1000"/>
  <p:tag name="ORIGINALHEIGHT" val="120,7349"/>
  <p:tag name="ORIGINALWIDTH" val="1838,02"/>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underline{Extremely slow ($\Omega\ll \Omega_{\rm K}$) rotation limit}&#10;&#10;\end{document}"/>
  <p:tag name="IGUANATEXSIZE" val="20"/>
  <p:tag name="IGUANATEXCURSOR" val="496"/>
  <p:tag name="TRANSPARENCY" val="True"/>
  <p:tag name="FILENAME" val=""/>
  <p:tag name="LATEXENGINEID" val="0"/>
  <p:tag name="TEMPFOLDER" val="c:\temp\"/>
  <p:tag name="LATEXFORMHEIGHT" val="471"/>
  <p:tag name="LATEXFORMWIDTH" val="591"/>
  <p:tag name="LATEXFORMWRAP" val="True"/>
  <p:tag name="BITMAPVECTOR" val="0"/>
</p:tagLst>
</file>

<file path=ppt/tags/tag45.xml><?xml version="1.0" encoding="utf-8"?>
<p:tagLst xmlns:a="http://schemas.openxmlformats.org/drawingml/2006/main" xmlns:r="http://schemas.openxmlformats.org/officeDocument/2006/relationships" xmlns:p="http://schemas.openxmlformats.org/presentationml/2006/main">
  <p:tag name="OUTPUTDPI" val="1000"/>
  <p:tag name="ORIGINALHEIGHT" val="104,237"/>
  <p:tag name="ORIGINALWIDTH" val="176,9779"/>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r/R$&#10;&#10;&#10;\end{document}"/>
  <p:tag name="IGUANATEXSIZE" val="20"/>
  <p:tag name="IGUANATEXCURSOR" val="431"/>
  <p:tag name="TRANSPARENCY" val="True"/>
  <p:tag name="FILENAME" val=""/>
  <p:tag name="LATEXENGINEID" val="0"/>
  <p:tag name="TEMPFOLDER" val="c:\temp\"/>
  <p:tag name="LATEXFORMHEIGHT" val="471"/>
  <p:tag name="LATEXFORMWIDTH" val="591"/>
  <p:tag name="LATEXFORMWRAP" val="True"/>
  <p:tag name="BITMAPVECTOR" val="0"/>
</p:tagLst>
</file>

<file path=ppt/tags/tag46.xml><?xml version="1.0" encoding="utf-8"?>
<p:tagLst xmlns:a="http://schemas.openxmlformats.org/drawingml/2006/main" xmlns:r="http://schemas.openxmlformats.org/officeDocument/2006/relationships" xmlns:p="http://schemas.openxmlformats.org/presentationml/2006/main">
  <p:tag name="OUTPUTDPI" val="1000"/>
  <p:tag name="ORIGINALHEIGHT" val="104,237"/>
  <p:tag name="ORIGINALWIDTH" val="176,9779"/>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r/R$&#10;&#10;&#10;\end{document}"/>
  <p:tag name="IGUANATEXSIZE" val="20"/>
  <p:tag name="IGUANATEXCURSOR" val="431"/>
  <p:tag name="TRANSPARENCY" val="True"/>
  <p:tag name="FILENAME" val=""/>
  <p:tag name="LATEXENGINEID" val="0"/>
  <p:tag name="TEMPFOLDER" val="c:\temp\"/>
  <p:tag name="LATEXFORMHEIGHT" val="471"/>
  <p:tag name="LATEXFORMWIDTH" val="591"/>
  <p:tag name="LATEXFORMWRAP" val="True"/>
  <p:tag name="BITMAPVECTOR" val="0"/>
</p:tagLst>
</file>

<file path=ppt/tags/tag47.xml><?xml version="1.0" encoding="utf-8"?>
<p:tagLst xmlns:a="http://schemas.openxmlformats.org/drawingml/2006/main" xmlns:r="http://schemas.openxmlformats.org/officeDocument/2006/relationships" xmlns:p="http://schemas.openxmlformats.org/presentationml/2006/main">
  <p:tag name="OUTPUTDPI" val="1000"/>
  <p:tag name="ORIGINALHEIGHT" val="88,48898"/>
  <p:tag name="ORIGINALWIDTH" val="452,9434"/>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underline{l=m=2}$&#10;&#10;\end{document}"/>
  <p:tag name="IGUANATEXSIZE" val="20"/>
  <p:tag name="IGUANATEXCURSOR" val="444"/>
  <p:tag name="TRANSPARENCY" val="True"/>
  <p:tag name="FILENAME" val=""/>
  <p:tag name="LATEXENGINEID" val="0"/>
  <p:tag name="TEMPFOLDER" val="c:\temp\"/>
  <p:tag name="LATEXFORMHEIGHT" val="471"/>
  <p:tag name="LATEXFORMWIDTH" val="591"/>
  <p:tag name="LATEXFORMWRAP" val="True"/>
  <p:tag name="BITMAPVECTOR" val="0"/>
</p:tagLst>
</file>

<file path=ppt/tags/tag48.xml><?xml version="1.0" encoding="utf-8"?>
<p:tagLst xmlns:a="http://schemas.openxmlformats.org/drawingml/2006/main" xmlns:r="http://schemas.openxmlformats.org/officeDocument/2006/relationships" xmlns:p="http://schemas.openxmlformats.org/presentationml/2006/main">
  <p:tag name="OUTPUTDPI" val="1000"/>
  <p:tag name="ORIGINALHEIGHT" val="88,48898"/>
  <p:tag name="ORIGINALWIDTH" val="452,9434"/>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underline{l=m=2}$&#10;&#10;\end{document}"/>
  <p:tag name="IGUANATEXSIZE" val="20"/>
  <p:tag name="IGUANATEXCURSOR" val="444"/>
  <p:tag name="TRANSPARENCY" val="True"/>
  <p:tag name="FILENAME" val=""/>
  <p:tag name="LATEXENGINEID" val="0"/>
  <p:tag name="TEMPFOLDER" val="c:\temp\"/>
  <p:tag name="LATEXFORMHEIGHT" val="471"/>
  <p:tag name="LATEXFORMWIDTH" val="591"/>
  <p:tag name="LATEXFORMWRAP" val="True"/>
  <p:tag name="BITMAPVECTOR" val="0"/>
</p:tagLst>
</file>

<file path=ppt/tags/tag49.xml><?xml version="1.0" encoding="utf-8"?>
<p:tagLst xmlns:a="http://schemas.openxmlformats.org/drawingml/2006/main" xmlns:r="http://schemas.openxmlformats.org/officeDocument/2006/relationships" xmlns:p="http://schemas.openxmlformats.org/presentationml/2006/main">
  <p:tag name="OUTPUTDPI" val="1000"/>
  <p:tag name="ORIGINALHEIGHT" val="71,2411"/>
  <p:tag name="ORIGINALWIDTH" val="245,2194"/>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n=0$&#10;&#10;\end{document}"/>
  <p:tag name="IGUANATEXSIZE" val="20"/>
  <p:tag name="IGUANATEXCURSOR" val="431"/>
  <p:tag name="TRANSPARENCY" val="True"/>
  <p:tag name="FILENAME" val=""/>
  <p:tag name="LATEXENGINEID" val="0"/>
  <p:tag name="TEMPFOLDER" val="c:\temp\"/>
  <p:tag name="LATEXFORMHEIGHT" val="471"/>
  <p:tag name="LATEXFORMWIDTH" val="591"/>
  <p:tag name="LATEXFORMWRAP" val="True"/>
  <p:tag name="BITMAPVECTOR" val="0"/>
</p:tagLst>
</file>

<file path=ppt/tags/tag5.xml><?xml version="1.0" encoding="utf-8"?>
<p:tagLst xmlns:a="http://schemas.openxmlformats.org/drawingml/2006/main" xmlns:r="http://schemas.openxmlformats.org/officeDocument/2006/relationships" xmlns:p="http://schemas.openxmlformats.org/presentationml/2006/main">
  <p:tag name="OUTPUTDPI" val="1000"/>
  <p:tag name="ORIGINALHEIGHT" val="121,4848"/>
  <p:tag name="ORIGINALWIDTH" val="568,429"/>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dot{E}_{\rm GW}(\Omega)&gt;0$&#10;&#10;\end{document}"/>
  <p:tag name="IGUANATEXSIZE" val="18"/>
  <p:tag name="IGUANATEXCURSOR" val="454"/>
  <p:tag name="TRANSPARENCY" val="True"/>
  <p:tag name="FILENAME" val=""/>
  <p:tag name="LATEXENGINEID" val="0"/>
  <p:tag name="TEMPFOLDER" val="c:\temp\"/>
  <p:tag name="LATEXFORMHEIGHT" val="471"/>
  <p:tag name="LATEXFORMWIDTH" val="591"/>
  <p:tag name="LATEXFORMWRAP" val="True"/>
  <p:tag name="BITMAPVECTOR" val="0"/>
</p:tagLst>
</file>

<file path=ppt/tags/tag50.xml><?xml version="1.0" encoding="utf-8"?>
<p:tagLst xmlns:a="http://schemas.openxmlformats.org/drawingml/2006/main" xmlns:r="http://schemas.openxmlformats.org/officeDocument/2006/relationships" xmlns:p="http://schemas.openxmlformats.org/presentationml/2006/main">
  <p:tag name="OUTPUTDPI" val="1000"/>
  <p:tag name="ORIGINALHEIGHT" val="71,2411"/>
  <p:tag name="ORIGINALWIDTH" val="245,2194"/>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n=0$&#10;&#10;\end{document}"/>
  <p:tag name="IGUANATEXSIZE" val="20"/>
  <p:tag name="IGUANATEXCURSOR" val="431"/>
  <p:tag name="TRANSPARENCY" val="True"/>
  <p:tag name="FILENAME" val=""/>
  <p:tag name="LATEXENGINEID" val="0"/>
  <p:tag name="TEMPFOLDER" val="c:\temp\"/>
  <p:tag name="LATEXFORMHEIGHT" val="471"/>
  <p:tag name="LATEXFORMWIDTH" val="591"/>
  <p:tag name="LATEXFORMWRAP" val="True"/>
  <p:tag name="BITMAPVECTOR" val="0"/>
</p:tagLst>
</file>

<file path=ppt/tags/tag51.xml><?xml version="1.0" encoding="utf-8"?>
<p:tagLst xmlns:a="http://schemas.openxmlformats.org/drawingml/2006/main" xmlns:r="http://schemas.openxmlformats.org/officeDocument/2006/relationships" xmlns:p="http://schemas.openxmlformats.org/presentationml/2006/main">
  <p:tag name="OUTPUTDPI" val="1000"/>
  <p:tag name="ORIGINALHEIGHT" val="86,98914"/>
  <p:tag name="ORIGINALWIDTH" val="128,9839"/>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T_m$&#10;&#10;\end{document}"/>
  <p:tag name="IGUANATEXSIZE" val="20"/>
  <p:tag name="IGUANATEXCURSOR" val="431"/>
  <p:tag name="TRANSPARENCY" val="False"/>
  <p:tag name="FILENAME" val=""/>
  <p:tag name="LATEXENGINEID" val="0"/>
  <p:tag name="TEMPFOLDER" val="c:\temp\"/>
  <p:tag name="LATEXFORMHEIGHT" val="471"/>
  <p:tag name="LATEXFORMWIDTH" val="591"/>
  <p:tag name="LATEXFORMWRAP" val="True"/>
  <p:tag name="BITMAPVECTOR" val="0"/>
</p:tagLst>
</file>

<file path=ppt/tags/tag52.xml><?xml version="1.0" encoding="utf-8"?>
<p:tagLst xmlns:a="http://schemas.openxmlformats.org/drawingml/2006/main" xmlns:r="http://schemas.openxmlformats.org/officeDocument/2006/relationships" xmlns:p="http://schemas.openxmlformats.org/presentationml/2006/main">
  <p:tag name="OUTPUTDPI" val="1000"/>
  <p:tag name="ORIGINALHEIGHT" val="86,98914"/>
  <p:tag name="ORIGINALWIDTH" val="128,9839"/>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T_m$&#10;&#10;\end{document}"/>
  <p:tag name="IGUANATEXSIZE" val="20"/>
  <p:tag name="IGUANATEXCURSOR" val="431"/>
  <p:tag name="TRANSPARENCY" val="False"/>
  <p:tag name="FILENAME" val=""/>
  <p:tag name="LATEXENGINEID" val="0"/>
  <p:tag name="TEMPFOLDER" val="c:\temp\"/>
  <p:tag name="LATEXFORMHEIGHT" val="471"/>
  <p:tag name="LATEXFORMWIDTH" val="591"/>
  <p:tag name="LATEXFORMWRAP" val="True"/>
  <p:tag name="BITMAPVECTOR" val="0"/>
</p:tagLst>
</file>

<file path=ppt/tags/tag53.xml><?xml version="1.0" encoding="utf-8"?>
<p:tagLst xmlns:a="http://schemas.openxmlformats.org/drawingml/2006/main" xmlns:r="http://schemas.openxmlformats.org/officeDocument/2006/relationships" xmlns:p="http://schemas.openxmlformats.org/presentationml/2006/main">
  <p:tag name="OUTPUTDPI" val="1000"/>
  <p:tag name="ORIGINALHEIGHT" val="667,4166"/>
  <p:tag name="ORIGINALWIDTH" val="3495,313"/>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begin{itemize}&#10;&#10;\item&#10;Relativistic $r$-modes are described by nonanalytic functions of $\Omega$:&#10;\vspace{-0.3cm}&#10;&#10;\[&#10;\frac{d}{dr}T_m \sim \frac{1}{{\color{red}\Omega}} T_m&#10;\]&#10;&#10;\vspace{-0.2cm}&#10;&#10;\item&#10;The effect of nonbarotropicity on relativistic $r$-modes is significantly stronger than on Newtonian ones&#10;&#10;\end{itemize}&#10;&#10;\end{document}"/>
  <p:tag name="IGUANATEXSIZE" val="20"/>
  <p:tag name="IGUANATEXCURSOR" val="537"/>
  <p:tag name="TRANSPARENCY" val="True"/>
  <p:tag name="FILENAME" val=""/>
  <p:tag name="LATEXENGINEID" val="0"/>
  <p:tag name="TEMPFOLDER" val="c:\temp\"/>
  <p:tag name="LATEXFORMHEIGHT" val="471"/>
  <p:tag name="LATEXFORMWIDTH" val="591"/>
  <p:tag name="LATEXFORMWRAP" val="True"/>
  <p:tag name="BITMAPVECTOR" val="0"/>
</p:tagLst>
</file>

<file path=ppt/tags/tag54.xml><?xml version="1.0" encoding="utf-8"?>
<p:tagLst xmlns:a="http://schemas.openxmlformats.org/drawingml/2006/main" xmlns:r="http://schemas.openxmlformats.org/officeDocument/2006/relationships" xmlns:p="http://schemas.openxmlformats.org/presentationml/2006/main">
  <p:tag name="OUTPUTDPI" val="1000"/>
  <p:tag name="ORIGINALHEIGHT" val="341,9572"/>
  <p:tag name="ORIGINALWIDTH" val="3416,573"/>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begin{itemize}&#10;&#10;\item&#10;Rotation affects the NS gravity in the linear order in $\Omega$ through the framedragging effect {\color{red}$\omega(r)$}. This effect, as we shall see, {\color{red} drastically affects the $r$-mode properties in GR}.&#10;&#10;\end{itemize}&#10;&#10;\end{document}"/>
  <p:tag name="IGUANATEXSIZE" val="20"/>
  <p:tag name="IGUANATEXCURSOR" val="666"/>
  <p:tag name="TRANSPARENCY" val="True"/>
  <p:tag name="FILENAME" val=""/>
  <p:tag name="LATEXENGINEID" val="0"/>
  <p:tag name="TEMPFOLDER" val="c:\temp\"/>
  <p:tag name="LATEXFORMHEIGHT" val="471"/>
  <p:tag name="LATEXFORMWIDTH" val="591"/>
  <p:tag name="LATEXFORMWRAP" val="True"/>
  <p:tag name="BITMAPVECTOR" val="0"/>
</p:tagLst>
</file>

<file path=ppt/tags/tag55.xml><?xml version="1.0" encoding="utf-8"?>
<p:tagLst xmlns:a="http://schemas.openxmlformats.org/drawingml/2006/main" xmlns:r="http://schemas.openxmlformats.org/officeDocument/2006/relationships" xmlns:p="http://schemas.openxmlformats.org/presentationml/2006/main">
  <p:tag name="OUTPUTDPI" val="1000"/>
  <p:tag name="ORIGINALHEIGHT" val="232,4709"/>
  <p:tag name="ORIGINALWIDTH" val="612,6734"/>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begin{gather*}&#10;{\bs v}_k\approx {\bs v}_{m}\approx {\bs v} \\&#10;|v_k-v_m|\ll v&#10;\end{gather*}&#10;&#10;\end{document}"/>
  <p:tag name="IGUANATEXSIZE" val="20"/>
  <p:tag name="IGUANATEXCURSOR" val="504"/>
  <p:tag name="TRANSPARENCY" val="True"/>
  <p:tag name="FILENAME" val=""/>
  <p:tag name="LATEXENGINEID" val="0"/>
  <p:tag name="TEMPFOLDER" val="c:\temp\"/>
  <p:tag name="LATEXFORMHEIGHT" val="471"/>
  <p:tag name="LATEXFORMWIDTH" val="591"/>
  <p:tag name="LATEXFORMWRAP" val="True"/>
  <p:tag name="BITMAPVECTOR" val="0"/>
</p:tagLst>
</file>

<file path=ppt/tags/tag56.xml><?xml version="1.0" encoding="utf-8"?>
<p:tagLst xmlns:a="http://schemas.openxmlformats.org/drawingml/2006/main" xmlns:r="http://schemas.openxmlformats.org/officeDocument/2006/relationships" xmlns:p="http://schemas.openxmlformats.org/presentationml/2006/main">
  <p:tag name="OUTPUTDPI" val="1000"/>
  <p:tag name="ORIGINALHEIGHT" val="587,9265"/>
  <p:tag name="ORIGINALWIDTH" val="1981,252"/>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begin{gather*}&#10;\dot{E}_\mathcal{D}&#10;=-\int\frac{1}{{\color{red}J_{np}}}\biggl[\frac{n_{n0}n_{e0}}{n_{b0}}{\bs\nabla}\delta\mu^\infty\biggr]^2 \text{d}V \\&#10;\delta\mu=\delta\mu_n-\delta\mu_p-\delta\mu_e \ \text{-- chemical imbalance} \\&#10;n_{b0}=n_{p0}+n_{n0} \ \text{-- baryon number density}&#10;\end{gather*}&#10;&#10;\end{document}"/>
  <p:tag name="IGUANATEXSIZE" val="20"/>
  <p:tag name="IGUANATEXCURSOR" val="715"/>
  <p:tag name="TRANSPARENCY" val="True"/>
  <p:tag name="FILENAME" val=""/>
  <p:tag name="LATEXENGINEID" val="0"/>
  <p:tag name="TEMPFOLDER" val="c:\temp\"/>
  <p:tag name="LATEXFORMHEIGHT" val="471"/>
  <p:tag name="LATEXFORMWIDTH" val="591"/>
  <p:tag name="LATEXFORMWRAP" val="True"/>
  <p:tag name="BITMAPVECTOR" val="0"/>
</p:tagLst>
</file>

<file path=ppt/tags/tag57.xml><?xml version="1.0" encoding="utf-8"?>
<p:tagLst xmlns:a="http://schemas.openxmlformats.org/drawingml/2006/main" xmlns:r="http://schemas.openxmlformats.org/officeDocument/2006/relationships" xmlns:p="http://schemas.openxmlformats.org/presentationml/2006/main">
  <p:tag name="OUTPUTDPI" val="1000"/>
  <p:tag name="ORIGINALHEIGHT" val="271,4661"/>
  <p:tag name="ORIGINALWIDTH" val="1607,799"/>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begin{gather*}&#10;\dot{E}_\mathcal{D}&#10;=-\int\frac{1}{{\color{red}J_{ne}}}\biggl[\frac{n_{n0}n_{e0}}{n_{b0}}{\bs\nabla}\delta\mu^\infty\biggr]^2 \text{d}V&#10;\end{gather*}&#10;&#10;\end{document}"/>
  <p:tag name="IGUANATEXSIZE" val="20"/>
  <p:tag name="IGUANATEXCURSOR" val="578"/>
  <p:tag name="TRANSPARENCY" val="True"/>
  <p:tag name="FILENAME" val=""/>
  <p:tag name="LATEXENGINEID" val="0"/>
  <p:tag name="TEMPFOLDER" val="c:\temp\"/>
  <p:tag name="LATEXFORMHEIGHT" val="471"/>
  <p:tag name="LATEXFORMWIDTH" val="591"/>
  <p:tag name="LATEXFORMWRAP" val="True"/>
  <p:tag name="BITMAPVECTOR" val="0"/>
</p:tagLst>
</file>

<file path=ppt/tags/tag58.xml><?xml version="1.0" encoding="utf-8"?>
<p:tagLst xmlns:a="http://schemas.openxmlformats.org/drawingml/2006/main" xmlns:r="http://schemas.openxmlformats.org/officeDocument/2006/relationships" xmlns:p="http://schemas.openxmlformats.org/presentationml/2006/main">
  <p:tag name="OUTPUTDPI" val="1000"/>
  <p:tag name="ORIGINALHEIGHT" val="107,9865"/>
  <p:tag name="ORIGINALWIDTH" val="1059,618"/>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dissipation due to $J_{np}$)&#10;&#10;\end{document}"/>
  <p:tag name="IGUANATEXSIZE" val="20"/>
  <p:tag name="IGUANATEXCURSOR" val="456"/>
  <p:tag name="TRANSPARENCY" val="True"/>
  <p:tag name="FILENAME" val=""/>
  <p:tag name="LATEXENGINEID" val="0"/>
  <p:tag name="TEMPFOLDER" val="c:\temp\"/>
  <p:tag name="LATEXFORMHEIGHT" val="471"/>
  <p:tag name="LATEXFORMWIDTH" val="591"/>
  <p:tag name="LATEXFORMWRAP" val="True"/>
  <p:tag name="BITMAPVECTOR" val="0"/>
</p:tagLst>
</file>

<file path=ppt/tags/tag59.xml><?xml version="1.0" encoding="utf-8"?>
<p:tagLst xmlns:a="http://schemas.openxmlformats.org/drawingml/2006/main" xmlns:r="http://schemas.openxmlformats.org/officeDocument/2006/relationships" xmlns:p="http://schemas.openxmlformats.org/presentationml/2006/main">
  <p:tag name="OUTPUTDPI" val="1000"/>
  <p:tag name="ORIGINALHEIGHT" val="228,7214"/>
  <p:tag name="ORIGINALWIDTH" val="1284,589"/>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centering&#10;\noindent&#10;($J_{np}$ and $J_{ep}$ are suppressed; \\&#10;dissipation due to $J_{ne}$)&#10;&#10;\end{document}"/>
  <p:tag name="IGUANATEXSIZE" val="20"/>
  <p:tag name="IGUANATEXCURSOR" val="518"/>
  <p:tag name="TRANSPARENCY" val="True"/>
  <p:tag name="FILENAME" val=""/>
  <p:tag name="LATEXENGINEID" val="0"/>
  <p:tag name="TEMPFOLDER" val="c:\temp\"/>
  <p:tag name="LATEXFORMHEIGHT" val="471"/>
  <p:tag name="LATEXFORMWIDTH" val="591"/>
  <p:tag name="LATEXFORMWRAP" val="True"/>
  <p:tag name="BITMAPVECTOR" val="0"/>
</p:tagLst>
</file>

<file path=ppt/tags/tag6.xml><?xml version="1.0" encoding="utf-8"?>
<p:tagLst xmlns:a="http://schemas.openxmlformats.org/drawingml/2006/main" xmlns:r="http://schemas.openxmlformats.org/officeDocument/2006/relationships" xmlns:p="http://schemas.openxmlformats.org/presentationml/2006/main">
  <p:tag name="OUTPUTDPI" val="1000"/>
  <p:tag name="ORIGINALHEIGHT" val="126,7342"/>
  <p:tag name="ORIGINALWIDTH" val="674,1658"/>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dot{E}_\eta(\Omega,T^\infty)&lt;0$&#10;&#10;\end{document}"/>
  <p:tag name="IGUANATEXSIZE" val="18"/>
  <p:tag name="IGUANATEXCURSOR" val="459"/>
  <p:tag name="TRANSPARENCY" val="True"/>
  <p:tag name="FILENAME" val=""/>
  <p:tag name="LATEXENGINEID" val="0"/>
  <p:tag name="TEMPFOLDER" val="c:\temp\"/>
  <p:tag name="LATEXFORMHEIGHT" val="471"/>
  <p:tag name="LATEXFORMWIDTH" val="591"/>
  <p:tag name="LATEXFORMWRAP" val="True"/>
  <p:tag name="BITMAPVECTOR" val="0"/>
</p:tagLst>
</file>

<file path=ppt/tags/tag60.xml><?xml version="1.0" encoding="utf-8"?>
<p:tagLst xmlns:a="http://schemas.openxmlformats.org/drawingml/2006/main" xmlns:r="http://schemas.openxmlformats.org/officeDocument/2006/relationships" xmlns:p="http://schemas.openxmlformats.org/presentationml/2006/main">
  <p:tag name="OUTPUTDPI" val="1000"/>
  <p:tag name="ORIGINALHEIGHT" val="227,9715"/>
  <p:tag name="ORIGINALWIDTH" val="477,6903"/>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begin{gather*}&#10;{\color{red}\frac{J_{np}}{J_{ne}}\sim 10^5 !}&#10;\end{gather*}&#10;&#10;\end{document}"/>
  <p:tag name="IGUANATEXSIZE" val="20"/>
  <p:tag name="IGUANATEXCURSOR" val="487"/>
  <p:tag name="TRANSPARENCY" val="True"/>
  <p:tag name="FILENAME" val=""/>
  <p:tag name="LATEXENGINEID" val="0"/>
  <p:tag name="TEMPFOLDER" val="c:\temp\"/>
  <p:tag name="LATEXFORMHEIGHT" val="471"/>
  <p:tag name="LATEXFORMWIDTH" val="591"/>
  <p:tag name="LATEXFORMWRAP" val="True"/>
  <p:tag name="BITMAPVECTOR" val="0"/>
</p:tagLst>
</file>

<file path=ppt/tags/tag61.xml><?xml version="1.0" encoding="utf-8"?>
<p:tagLst xmlns:a="http://schemas.openxmlformats.org/drawingml/2006/main" xmlns:r="http://schemas.openxmlformats.org/officeDocument/2006/relationships" xmlns:p="http://schemas.openxmlformats.org/presentationml/2006/main">
  <p:tag name="OUTPUTDPI" val="1000"/>
  <p:tag name="ORIGINALHEIGHT" val="104,237"/>
  <p:tag name="ORIGINALWIDTH" val="962,1297"/>
  <p:tag name="LATEXADDIN" val="\documentclass{article}&#10;\usepackage{amsmath,amssymb,xcolor}&#10;\pagestyle{empty}&#10;\begin{document}&#10;&#10;\[&#10;\pmb{F}_{km}= J_{km} (\pmb{v}_{k}-\pmb{v}_m)&#10;\]&#10;&#10;&#10;\end{document}"/>
  <p:tag name="IGUANATEXSIZE" val="20"/>
  <p:tag name="IGUANATEXCURSOR" val="142"/>
  <p:tag name="TRANSPARENCY" val="True"/>
  <p:tag name="FILENAME" val=""/>
  <p:tag name="LATEXENGINEID" val="0"/>
  <p:tag name="TEMPFOLDER" val="c:\temp\"/>
  <p:tag name="LATEXFORMHEIGHT" val="312"/>
  <p:tag name="LATEXFORMWIDTH" val="384"/>
  <p:tag name="LATEXFORMWRAP" val="True"/>
  <p:tag name="BITMAPVECTOR" val="0"/>
</p:tagLst>
</file>

<file path=ppt/tags/tag62.xml><?xml version="1.0" encoding="utf-8"?>
<p:tagLst xmlns:a="http://schemas.openxmlformats.org/drawingml/2006/main" xmlns:r="http://schemas.openxmlformats.org/officeDocument/2006/relationships" xmlns:p="http://schemas.openxmlformats.org/presentationml/2006/main">
  <p:tag name="OUTPUTDPI" val="1000"/>
  <p:tag name="ORIGINALHEIGHT" val="654,6682"/>
  <p:tag name="ORIGINALWIDTH" val="3477,315"/>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begin{itemize}&#10;&#10;\item&#10;Diffusion in superconducting matter is several orders stronger than in normal matter&#10;&#10;\item&#10;For sound waves, $p$- and $g$-modes at not too high temperatures diffusion becomes the dominant dissipative mechanism, leaving shear viscosity several orders behind&#10;&#10;\end{itemize}&#10;&#10;\end{document}"/>
  <p:tag name="IGUANATEXSIZE" val="20"/>
  <p:tag name="IGUANATEXCURSOR" val="706"/>
  <p:tag name="TRANSPARENCY" val="True"/>
  <p:tag name="FILENAME" val=""/>
  <p:tag name="LATEXENGINEID" val="0"/>
  <p:tag name="TEMPFOLDER" val="c:\temp\"/>
  <p:tag name="LATEXFORMHEIGHT" val="471"/>
  <p:tag name="LATEXFORMWIDTH" val="591"/>
  <p:tag name="LATEXFORMWRAP" val="True"/>
  <p:tag name="BITMAPVECTOR" val="0"/>
</p:tagLst>
</file>

<file path=ppt/tags/tag63.xml><?xml version="1.0" encoding="utf-8"?>
<p:tagLst xmlns:a="http://schemas.openxmlformats.org/drawingml/2006/main" xmlns:r="http://schemas.openxmlformats.org/officeDocument/2006/relationships" xmlns:p="http://schemas.openxmlformats.org/presentationml/2006/main">
  <p:tag name="OUTPUTDPI" val="1000"/>
  <p:tag name="ORIGINALHEIGHT" val="341,9572"/>
  <p:tag name="ORIGINALWIDTH" val="3416,573"/>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begin{itemize}&#10;&#10;\item&#10;Rotation affects the NS gravity in the linear order in $\Omega$ through the framedragging effect {\color{red}$\omega(r)$}. This effect, as we shall see, {\color{red} drastically affects the $r$-mode properties in GR}.&#10;&#10;\end{itemize}&#10;&#10;\end{document}"/>
  <p:tag name="IGUANATEXSIZE" val="20"/>
  <p:tag name="IGUANATEXCURSOR" val="666"/>
  <p:tag name="TRANSPARENCY" val="True"/>
  <p:tag name="FILENAME" val=""/>
  <p:tag name="LATEXENGINEID" val="0"/>
  <p:tag name="TEMPFOLDER" val="c:\temp\"/>
  <p:tag name="LATEXFORMHEIGHT" val="471"/>
  <p:tag name="LATEXFORMWIDTH" val="591"/>
  <p:tag name="LATEXFORMWRAP" val="True"/>
  <p:tag name="BITMAPVECTOR" val="0"/>
</p:tagLst>
</file>

<file path=ppt/tags/tag64.xml><?xml version="1.0" encoding="utf-8"?>
<p:tagLst xmlns:a="http://schemas.openxmlformats.org/drawingml/2006/main" xmlns:r="http://schemas.openxmlformats.org/officeDocument/2006/relationships" xmlns:p="http://schemas.openxmlformats.org/presentationml/2006/main">
  <p:tag name="OUTPUTDPI" val="1000"/>
  <p:tag name="ORIGINALHEIGHT" val="667,4166"/>
  <p:tag name="ORIGINALWIDTH" val="3495,313"/>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begin{itemize}&#10;&#10;\item&#10;Relativistic $r$-modes are described by nonanalytic functions of $\Omega$:&#10;\vspace{-0.3cm}&#10;&#10;\[&#10;\frac{d}{dr}T_m \sim \frac{1}{{\color{red}\Omega}} T_m&#10;\]&#10;&#10;\vspace{-0.2cm}&#10;&#10;\item&#10;The effect of nonbarotropicity on relativistic $r$-modes is significantly stronger than on Newtonian ones&#10;&#10;\end{itemize}&#10;&#10;\end{document}"/>
  <p:tag name="IGUANATEXSIZE" val="20"/>
  <p:tag name="IGUANATEXCURSOR" val="537"/>
  <p:tag name="TRANSPARENCY" val="True"/>
  <p:tag name="FILENAME" val=""/>
  <p:tag name="LATEXENGINEID" val="0"/>
  <p:tag name="TEMPFOLDER" val="c:\temp\"/>
  <p:tag name="LATEXFORMHEIGHT" val="471"/>
  <p:tag name="LATEXFORMWIDTH" val="591"/>
  <p:tag name="LATEXFORMWRAP" val="True"/>
  <p:tag name="BITMAPVECTOR" val="0"/>
</p:tagLst>
</file>

<file path=ppt/tags/tag65.xml><?xml version="1.0" encoding="utf-8"?>
<p:tagLst xmlns:a="http://schemas.openxmlformats.org/drawingml/2006/main" xmlns:r="http://schemas.openxmlformats.org/officeDocument/2006/relationships" xmlns:p="http://schemas.openxmlformats.org/presentationml/2006/main">
  <p:tag name="OUTPUTDPI" val="1000"/>
  <p:tag name="ORIGINALHEIGHT" val="121,4848"/>
  <p:tag name="ORIGINALWIDTH" val="568,429"/>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dot{E}_{\rm GW}(\Omega)&gt;0$&#10;&#10;\end{document}"/>
  <p:tag name="IGUANATEXSIZE" val="18"/>
  <p:tag name="IGUANATEXCURSOR" val="454"/>
  <p:tag name="TRANSPARENCY" val="True"/>
  <p:tag name="FILENAME" val=""/>
  <p:tag name="LATEXENGINEID" val="0"/>
  <p:tag name="TEMPFOLDER" val="c:\temp\"/>
  <p:tag name="LATEXFORMHEIGHT" val="471"/>
  <p:tag name="LATEXFORMWIDTH" val="591"/>
  <p:tag name="LATEXFORMWRAP" val="True"/>
  <p:tag name="BITMAPVECTOR" val="0"/>
</p:tagLst>
</file>

<file path=ppt/tags/tag66.xml><?xml version="1.0" encoding="utf-8"?>
<p:tagLst xmlns:a="http://schemas.openxmlformats.org/drawingml/2006/main" xmlns:r="http://schemas.openxmlformats.org/officeDocument/2006/relationships" xmlns:p="http://schemas.openxmlformats.org/presentationml/2006/main">
  <p:tag name="OUTPUTDPI" val="1000"/>
  <p:tag name="ORIGINALHEIGHT" val="126,7342"/>
  <p:tag name="ORIGINALWIDTH" val="674,1658"/>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dot{E}_\eta(\Omega,T^\infty)&lt;0$&#10;&#10;\end{document}"/>
  <p:tag name="IGUANATEXSIZE" val="18"/>
  <p:tag name="IGUANATEXCURSOR" val="459"/>
  <p:tag name="TRANSPARENCY" val="True"/>
  <p:tag name="FILENAME" val=""/>
  <p:tag name="LATEXENGINEID" val="0"/>
  <p:tag name="TEMPFOLDER" val="c:\temp\"/>
  <p:tag name="LATEXFORMHEIGHT" val="471"/>
  <p:tag name="LATEXFORMWIDTH" val="591"/>
  <p:tag name="LATEXFORMWRAP" val="True"/>
  <p:tag name="BITMAPVECTOR" val="0"/>
</p:tagLst>
</file>

<file path=ppt/tags/tag67.xml><?xml version="1.0" encoding="utf-8"?>
<p:tagLst xmlns:a="http://schemas.openxmlformats.org/drawingml/2006/main" xmlns:r="http://schemas.openxmlformats.org/officeDocument/2006/relationships" xmlns:p="http://schemas.openxmlformats.org/presentationml/2006/main">
  <p:tag name="OUTPUTDPI" val="1000"/>
  <p:tag name="ORIGINALHEIGHT" val="125,9843"/>
  <p:tag name="ORIGINALWIDTH" val="671,1661"/>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dot{E}_\zeta(\Omega,T^\infty)&lt;0$&#10;&#10;\end{document}"/>
  <p:tag name="IGUANATEXSIZE" val="18"/>
  <p:tag name="IGUANATEXCURSOR" val="460"/>
  <p:tag name="TRANSPARENCY" val="True"/>
  <p:tag name="FILENAME" val=""/>
  <p:tag name="LATEXENGINEID" val="0"/>
  <p:tag name="TEMPFOLDER" val="c:\temp\"/>
  <p:tag name="LATEXFORMHEIGHT" val="471"/>
  <p:tag name="LATEXFORMWIDTH" val="591"/>
  <p:tag name="LATEXFORMWRAP" val="True"/>
  <p:tag name="BITMAPVECTOR" val="0"/>
</p:tagLst>
</file>

<file path=ppt/tags/tag68.xml><?xml version="1.0" encoding="utf-8"?>
<p:tagLst xmlns:a="http://schemas.openxmlformats.org/drawingml/2006/main" xmlns:r="http://schemas.openxmlformats.org/officeDocument/2006/relationships" xmlns:p="http://schemas.openxmlformats.org/presentationml/2006/main">
  <p:tag name="OUTPUTDPI" val="1000"/>
  <p:tag name="ORIGINALHEIGHT" val="70,49118"/>
  <p:tag name="ORIGINALWIDTH" val="77,99023"/>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mathcal{D}$&#10;&#10;\end{document}"/>
  <p:tag name="IGUANATEXSIZE" val="18"/>
  <p:tag name="IGUANATEXCURSOR" val="438"/>
  <p:tag name="TRANSPARENCY" val="True"/>
  <p:tag name="FILENAME" val=""/>
  <p:tag name="LATEXENGINEID" val="0"/>
  <p:tag name="TEMPFOLDER" val="c:\temp\"/>
  <p:tag name="LATEXFORMHEIGHT" val="471"/>
  <p:tag name="LATEXFORMWIDTH" val="591"/>
  <p:tag name="LATEXFORMWRAP" val="True"/>
  <p:tag name="BITMAPVECTOR" val="0"/>
</p:tagLst>
</file>

<file path=ppt/tags/tag69.xml><?xml version="1.0" encoding="utf-8"?>
<p:tagLst xmlns:a="http://schemas.openxmlformats.org/drawingml/2006/main" xmlns:r="http://schemas.openxmlformats.org/officeDocument/2006/relationships" xmlns:p="http://schemas.openxmlformats.org/presentationml/2006/main">
  <p:tag name="OUTPUTDPI" val="1000"/>
  <p:tag name="ORIGINALHEIGHT" val="121,4848"/>
  <p:tag name="ORIGINALWIDTH" val="695,913"/>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dot{E}_\mathcal{D}(\Omega,T^\infty)&lt;0$&#10;&#10;\end{document}"/>
  <p:tag name="IGUANATEXSIZE" val="18"/>
  <p:tag name="IGUANATEXCURSOR" val="446"/>
  <p:tag name="TRANSPARENCY" val="True"/>
  <p:tag name="FILENAME" val=""/>
  <p:tag name="LATEXENGINEID" val="0"/>
  <p:tag name="TEMPFOLDER" val="c:\temp\"/>
  <p:tag name="LATEXFORMHEIGHT" val="471"/>
  <p:tag name="LATEXFORMWIDTH" val="591"/>
  <p:tag name="LATEXFORMWRAP" val="True"/>
  <p:tag name="BITMAPVECTOR" val="0"/>
</p:tagLst>
</file>

<file path=ppt/tags/tag7.xml><?xml version="1.0" encoding="utf-8"?>
<p:tagLst xmlns:a="http://schemas.openxmlformats.org/drawingml/2006/main" xmlns:r="http://schemas.openxmlformats.org/officeDocument/2006/relationships" xmlns:p="http://schemas.openxmlformats.org/presentationml/2006/main">
  <p:tag name="OUTPUTDPI" val="1000"/>
  <p:tag name="ORIGINALHEIGHT" val="125,9843"/>
  <p:tag name="ORIGINALWIDTH" val="671,1661"/>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dot{E}_\zeta(\Omega,T^\infty)&lt;0$&#10;&#10;\end{document}"/>
  <p:tag name="IGUANATEXSIZE" val="18"/>
  <p:tag name="IGUANATEXCURSOR" val="460"/>
  <p:tag name="TRANSPARENCY" val="True"/>
  <p:tag name="FILENAME" val=""/>
  <p:tag name="LATEXENGINEID" val="0"/>
  <p:tag name="TEMPFOLDER" val="c:\temp\"/>
  <p:tag name="LATEXFORMHEIGHT" val="471"/>
  <p:tag name="LATEXFORMWIDTH" val="591"/>
  <p:tag name="LATEXFORMWRAP" val="True"/>
  <p:tag name="BITMAPVECTOR" val="0"/>
</p:tagLst>
</file>

<file path=ppt/tags/tag70.xml><?xml version="1.0" encoding="utf-8"?>
<p:tagLst xmlns:a="http://schemas.openxmlformats.org/drawingml/2006/main" xmlns:r="http://schemas.openxmlformats.org/officeDocument/2006/relationships" xmlns:p="http://schemas.openxmlformats.org/presentationml/2006/main">
  <p:tag name="OUTPUTDPI" val="1000"/>
  <p:tag name="ORIGINALHEIGHT" val="255,718"/>
  <p:tag name="ORIGINALWIDTH" val="1094,113"/>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begin{gather*}&#10;\tau_{{\rm GW},\eta,\zeta,\mathcal{D}}=\frac{2E}{|\dot{E}_{{\rm GW},\eta,\zeta,\mathcal{D}}|}&#10;\end{gather*}&#10;&#10;\end{document}"/>
  <p:tag name="IGUANATEXSIZE" val="20"/>
  <p:tag name="IGUANATEXCURSOR" val="533"/>
  <p:tag name="TRANSPARENCY" val="True"/>
  <p:tag name="FILENAME" val=""/>
  <p:tag name="LATEXENGINEID" val="0"/>
  <p:tag name="TEMPFOLDER" val="c:\temp\"/>
  <p:tag name="LATEXFORMHEIGHT" val="471"/>
  <p:tag name="LATEXFORMWIDTH" val="591"/>
  <p:tag name="LATEXFORMWRAP" val="True"/>
  <p:tag name="BITMAPVECTOR" val="0"/>
</p:tagLst>
</file>

<file path=ppt/tags/tag71.xml><?xml version="1.0" encoding="utf-8"?>
<p:tagLst xmlns:a="http://schemas.openxmlformats.org/drawingml/2006/main" xmlns:r="http://schemas.openxmlformats.org/officeDocument/2006/relationships" xmlns:p="http://schemas.openxmlformats.org/presentationml/2006/main">
  <p:tag name="OUTPUTDPI" val="1000"/>
  <p:tag name="ORIGINALHEIGHT" val="248,9689"/>
  <p:tag name="ORIGINALWIDTH" val="1168,354"/>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10;T_m(r)\to T_m(r)\exp\biggl(\pm \frac{t}{\tau}\biggr)&#10;$$&#10;&#10;\end{document}"/>
  <p:tag name="IGUANATEXSIZE" val="20"/>
  <p:tag name="IGUANATEXCURSOR" val="461"/>
  <p:tag name="TRANSPARENCY" val="True"/>
  <p:tag name="FILENAME" val=""/>
  <p:tag name="LATEXENGINEID" val="0"/>
  <p:tag name="TEMPFOLDER" val="c:\temp\"/>
  <p:tag name="LATEXFORMHEIGHT" val="471"/>
  <p:tag name="LATEXFORMWIDTH" val="591"/>
  <p:tag name="LATEXFORMWRAP" val="True"/>
  <p:tag name="BITMAPVECTOR" val="0"/>
</p:tagLst>
</file>

<file path=ppt/tags/tag72.xml><?xml version="1.0" encoding="utf-8"?>
<p:tagLst xmlns:a="http://schemas.openxmlformats.org/drawingml/2006/main" xmlns:r="http://schemas.openxmlformats.org/officeDocument/2006/relationships" xmlns:p="http://schemas.openxmlformats.org/presentationml/2006/main">
  <p:tag name="OUTPUTDPI" val="1000"/>
  <p:tag name="ORIGINALHEIGHT" val="121,4848"/>
  <p:tag name="ORIGINALWIDTH" val="1361,83"/>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10;\dot{E}_{\rm GW}(\Omega_{\rm c})+\dot{E}_{\rm diss}(\Omega_{\rm c},T^\infty)=0&#10;\]&#10;&#10;\end{document}"/>
  <p:tag name="IGUANATEXSIZE" val="20"/>
  <p:tag name="IGUANATEXCURSOR" val="495"/>
  <p:tag name="TRANSPARENCY" val="True"/>
  <p:tag name="FILENAME" val=""/>
  <p:tag name="LATEXENGINEID" val="0"/>
  <p:tag name="TEMPFOLDER" val="c:\temp\"/>
  <p:tag name="LATEXFORMHEIGHT" val="471"/>
  <p:tag name="LATEXFORMWIDTH" val="591"/>
  <p:tag name="LATEXFORMWRAP" val="True"/>
  <p:tag name="BITMAPVECTOR" val="0"/>
</p:tagLst>
</file>

<file path=ppt/tags/tag73.xml><?xml version="1.0" encoding="utf-8"?>
<p:tagLst xmlns:a="http://schemas.openxmlformats.org/drawingml/2006/main" xmlns:r="http://schemas.openxmlformats.org/officeDocument/2006/relationships" xmlns:p="http://schemas.openxmlformats.org/presentationml/2006/main">
  <p:tag name="OUTPUTDPI" val="1000"/>
  <p:tag name="ORIGINALHEIGHT" val="93,73827"/>
  <p:tag name="ORIGINALWIDTH" val="857,1428"/>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E$ -- $r$-mode energy&#10;&#10;\end{document}"/>
  <p:tag name="IGUANATEXSIZE" val="20"/>
  <p:tag name="IGUANATEXCURSOR" val="449"/>
  <p:tag name="TRANSPARENCY" val="True"/>
  <p:tag name="FILENAME" val=""/>
  <p:tag name="LATEXENGINEID" val="0"/>
  <p:tag name="TEMPFOLDER" val="c:\temp\"/>
  <p:tag name="LATEXFORMHEIGHT" val="471"/>
  <p:tag name="LATEXFORMWIDTH" val="591"/>
  <p:tag name="LATEXFORMWRAP" val="True"/>
  <p:tag name="BITMAPVECTOR" val="0"/>
</p:tagLst>
</file>

<file path=ppt/tags/tag74.xml><?xml version="1.0" encoding="utf-8"?>
<p:tagLst xmlns:a="http://schemas.openxmlformats.org/drawingml/2006/main" xmlns:r="http://schemas.openxmlformats.org/officeDocument/2006/relationships" xmlns:p="http://schemas.openxmlformats.org/presentationml/2006/main">
  <p:tag name="OUTPUTDPI" val="1000"/>
  <p:tag name="ORIGINALHEIGHT" val="609,6738"/>
  <p:tag name="ORIGINALWIDTH" val="2961,38"/>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begin{gather*}&#10;\label{EdotGW}&#10;\dot{E}_{\rm GW}=-\frac{G}{c}\biggl(1+\frac{m\Omega}{\sigma}\biggr)\sum_{L=2}^\infty \sum_{M=-L}^L \biggl(\frac{\sigma}{c}\biggr)^{2L+2}N_L(|\mathcal{I}_{LM}|^2+|\mathcal{S}_{LM}|^2) \\&#10;N_L\equiv\frac{4\pi}{[(2L+1)!!]^2}\frac{(L+1)(L+2)}{L(L-1)}&#10;\end{gather*}&#10;&#10;\end{document}"/>
  <p:tag name="IGUANATEXSIZE" val="20"/>
  <p:tag name="IGUANATEXCURSOR" val="643"/>
  <p:tag name="TRANSPARENCY" val="True"/>
  <p:tag name="FILENAME" val=""/>
  <p:tag name="LATEXENGINEID" val="0"/>
  <p:tag name="TEMPFOLDER" val="c:\temp\"/>
  <p:tag name="LATEXFORMHEIGHT" val="471"/>
  <p:tag name="LATEXFORMWIDTH" val="591"/>
  <p:tag name="LATEXFORMWRAP" val="True"/>
  <p:tag name="BITMAPVECTOR" val="0"/>
</p:tagLst>
</file>

<file path=ppt/tags/tag75.xml><?xml version="1.0" encoding="utf-8"?>
<p:tagLst xmlns:a="http://schemas.openxmlformats.org/drawingml/2006/main" xmlns:r="http://schemas.openxmlformats.org/officeDocument/2006/relationships" xmlns:p="http://schemas.openxmlformats.org/presentationml/2006/main">
  <p:tag name="OUTPUTDPI" val="1000"/>
  <p:tag name="ORIGINALHEIGHT" val="384,7019"/>
  <p:tag name="ORIGINALWIDTH" val="1745,782"/>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begin{gather*}&#10;\mathcal{I}_{LM}=\int (-\hat{\rm g}) T_{\hat{t}\hat{t}}{Y}^{LM (\star)} r^L r^2 \sin\theta \ d^3x \\&#10;\text{$Y^{LM}$ -- spherical harmonic}&#10;\end{gather*}&#10;&#10;\end{document}"/>
  <p:tag name="IGUANATEXSIZE" val="20"/>
  <p:tag name="IGUANATEXCURSOR" val="580"/>
  <p:tag name="TRANSPARENCY" val="True"/>
  <p:tag name="FILENAME" val=""/>
  <p:tag name="LATEXENGINEID" val="0"/>
  <p:tag name="TEMPFOLDER" val="c:\temp\"/>
  <p:tag name="LATEXFORMHEIGHT" val="471"/>
  <p:tag name="LATEXFORMWIDTH" val="591"/>
  <p:tag name="LATEXFORMWRAP" val="True"/>
  <p:tag name="BITMAPVECTOR" val="0"/>
</p:tagLst>
</file>

<file path=ppt/tags/tag76.xml><?xml version="1.0" encoding="utf-8"?>
<p:tagLst xmlns:a="http://schemas.openxmlformats.org/drawingml/2006/main" xmlns:r="http://schemas.openxmlformats.org/officeDocument/2006/relationships" xmlns:p="http://schemas.openxmlformats.org/presentationml/2006/main">
  <p:tag name="OUTPUTDPI" val="1000"/>
  <p:tag name="ORIGINALHEIGHT" val="446,9441"/>
  <p:tag name="ORIGINALWIDTH" val="2477,69"/>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begin{gather*}&#10;\mathcal{S}_{LM}=\frac{2}{c}\sqrt{\frac{L}{L+1}}\int (-\hat{\rm g})(-T_{\hat{t}\hat{k}})Y^{{\rm B},LM (\star)}_{\hat k} r^L r^2 \sin\theta \ d^3x \\&#10;\text{$Y^{{\rm B},LM}_{\hat{k}}$ -- magnetic-type vector-spherical harmonic}&#10;\end{gather*}&#10;&#10;\end{document}"/>
  <p:tag name="IGUANATEXSIZE" val="20"/>
  <p:tag name="IGUANATEXCURSOR" val="621"/>
  <p:tag name="TRANSPARENCY" val="True"/>
  <p:tag name="FILENAME" val=""/>
  <p:tag name="LATEXENGINEID" val="0"/>
  <p:tag name="TEMPFOLDER" val="c:\temp\"/>
  <p:tag name="LATEXFORMHEIGHT" val="471"/>
  <p:tag name="LATEXFORMWIDTH" val="591"/>
  <p:tag name="LATEXFORMWRAP" val="True"/>
  <p:tag name="BITMAPVECTOR" val="0"/>
</p:tagLst>
</file>

<file path=ppt/tags/tag77.xml><?xml version="1.0" encoding="utf-8"?>
<p:tagLst xmlns:a="http://schemas.openxmlformats.org/drawingml/2006/main" xmlns:r="http://schemas.openxmlformats.org/officeDocument/2006/relationships" xmlns:p="http://schemas.openxmlformats.org/presentationml/2006/main">
  <p:tag name="OUTPUTDPI" val="1000"/>
  <p:tag name="ORIGINALHEIGHT" val="215,2231"/>
  <p:tag name="ORIGINALWIDTH" val="1206,599"/>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begin{gather*}&#10;\frac{\sigma+m\Omega}{\sigma}&lt;0 \ \Rightarrow \ \dot{E}_{\rm GW}&gt;0&#10;\end{gather*}&#10;&#10;&#10;\end{document}"/>
  <p:tag name="IGUANATEXSIZE" val="20"/>
  <p:tag name="IGUANATEXCURSOR" val="509"/>
  <p:tag name="TRANSPARENCY" val="True"/>
  <p:tag name="FILENAME" val=""/>
  <p:tag name="LATEXENGINEID" val="0"/>
  <p:tag name="TEMPFOLDER" val="c:\temp\"/>
  <p:tag name="LATEXFORMHEIGHT" val="471"/>
  <p:tag name="LATEXFORMWIDTH" val="591"/>
  <p:tag name="LATEXFORMWRAP" val="True"/>
  <p:tag name="BITMAPVECTOR" val="0"/>
</p:tagLst>
</file>

<file path=ppt/tags/tag78.xml><?xml version="1.0" encoding="utf-8"?>
<p:tagLst xmlns:a="http://schemas.openxmlformats.org/drawingml/2006/main" xmlns:r="http://schemas.openxmlformats.org/officeDocument/2006/relationships" xmlns:p="http://schemas.openxmlformats.org/presentationml/2006/main">
  <p:tag name="OUTPUTDPI" val="1000"/>
  <p:tag name="ORIGINALHEIGHT" val="122,2347"/>
  <p:tag name="ORIGINALWIDTH" val="1940,008"/>
  <p:tag name="LATEXADDIN" val="\documentclass{article}&#10;\usepackage{amsmath,amsthm,amssymb}&#10;\usepackage[T1,T2A]{fontenc}&#10;\usepackage[utf8]{inputenc}&#10;\usepackage[russian]{babel}&#10;&#10;&#10;\newcommand{\sgn}{\text{ sgn}}&#10;\newcommand{\arch}{\text{ arch}}&#10;\newcommand{\arsh}{\text{ arsh}}&#10;\newcommand{\p}{\partial}&#10;\newcommand{\const}{\mathrm{const}}&#10;\newcommand{\divv}{\mathrm{div}}&#10;\newcommand{\bs}{\boldsymbol}&#10;&#10;\pagestyle{empty}&#10;&#10;\begin{document}&#10;&#10;\begin{gather*}&#10;d\mathcal{Q}=T(\nabla_\mu s^\mu)c \sqrt{-\rm g} \ dt \ d^3x, \quad {\rm g}\equiv\det{\rm g}_{\mu\nu},&#10;\end{gather*}&#10;&#10;\end{document}"/>
  <p:tag name="IGUANATEXSIZE" val="20"/>
  <p:tag name="IGUANATEXCURSOR" val="437"/>
  <p:tag name="TRANSPARENCY" val="True"/>
  <p:tag name="FILENAME" val=""/>
  <p:tag name="LATEXENGINEID" val="0"/>
  <p:tag name="TEMPFOLDER" val="c:\temp\"/>
  <p:tag name="LATEXFORMHEIGHT" val="471"/>
  <p:tag name="LATEXFORMWIDTH" val="591"/>
  <p:tag name="LATEXFORMWRAP" val="True"/>
  <p:tag name="BITMAPVECTOR" val="0"/>
</p:tagLst>
</file>

<file path=ppt/tags/tag79.xml><?xml version="1.0" encoding="utf-8"?>
<p:tagLst xmlns:a="http://schemas.openxmlformats.org/drawingml/2006/main" xmlns:r="http://schemas.openxmlformats.org/officeDocument/2006/relationships" xmlns:p="http://schemas.openxmlformats.org/presentationml/2006/main">
  <p:tag name="OUTPUTDPI" val="1000"/>
  <p:tag name="ORIGINALHEIGHT" val="92,98835"/>
  <p:tag name="ORIGINALWIDTH" val="1345,332"/>
  <p:tag name="LATEXADDIN" val="\documentclass{article}&#10;\usepackage{amsmath,amsthm,amssymb}&#10;\usepackage[T1,T2A]{fontenc}&#10;\usepackage[utf8]{inputenc}&#10;\usepackage[russian]{babel}&#10;&#10;&#10;\newcommand{\sgn}{\text{ sgn}}&#10;\newcommand{\arch}{\text{ arch}}&#10;\newcommand{\arsh}{\text{ arsh}}&#10;\newcommand{\p}{\partial}&#10;\newcommand{\const}{\mathrm{const}}&#10;\newcommand{\divv}{\mathrm{div}}&#10;\newcommand{\bs}{\boldsymbol}&#10;&#10;\pagestyle{empty}&#10;&#10;\begin{document}&#10;&#10;$s^\mu$ - entropy density 4-current&#10;&#10;\end{document}"/>
  <p:tag name="IGUANATEXSIZE" val="20"/>
  <p:tag name="IGUANATEXCURSOR" val="442"/>
  <p:tag name="TRANSPARENCY" val="True"/>
  <p:tag name="FILENAME" val=""/>
  <p:tag name="LATEXENGINEID" val="0"/>
  <p:tag name="TEMPFOLDER" val="c:\temp\"/>
  <p:tag name="LATEXFORMHEIGHT" val="471"/>
  <p:tag name="LATEXFORMWIDTH" val="591"/>
  <p:tag name="LATEXFORMWRAP" val="True"/>
  <p:tag name="BITMAPVECTOR" val="0"/>
</p:tagLst>
</file>

<file path=ppt/tags/tag8.xml><?xml version="1.0" encoding="utf-8"?>
<p:tagLst xmlns:a="http://schemas.openxmlformats.org/drawingml/2006/main" xmlns:r="http://schemas.openxmlformats.org/officeDocument/2006/relationships" xmlns:p="http://schemas.openxmlformats.org/presentationml/2006/main">
  <p:tag name="OUTPUTDPI" val="1000"/>
  <p:tag name="ORIGINALHEIGHT" val="92,98835"/>
  <p:tag name="ORIGINALWIDTH" val="650,9186"/>
  <p:tag name="LATEXADDIN" val="\documentclass{article}&#10;\usepackage{amsmath,amsthm,amssymb}&#10;\usepackage[T1,T2A]{fontenc}&#10;\usepackage[utf8]{inputenc}&#10;\usepackage[russian]{babel}&#10;&#10;&#10;\newcommand{\sgn}{\text{ sgn}}&#10;\newcommand{\arch}{\text{ arch}}&#10;\newcommand{\arsh}{\text{ arsh}}&#10;\newcommand{\p}{\partial}&#10;\newcommand{\const}{\mathrm{const}}&#10;\newcommand{\divv}{\mathrm{div}}&#10;\newcommand{\bs}{\boldsymbol}&#10;&#10;\pagestyle{empty}&#10;&#10;\begin{document}&#10;&#10;shear viscosity&#10;&#10;\end{document}"/>
  <p:tag name="IGUANATEXSIZE" val="20"/>
  <p:tag name="IGUANATEXCURSOR" val="422"/>
  <p:tag name="TRANSPARENCY" val="True"/>
  <p:tag name="FILENAME" val=""/>
  <p:tag name="LATEXENGINEID" val="0"/>
  <p:tag name="TEMPFOLDER" val="c:\temp\"/>
  <p:tag name="LATEXFORMHEIGHT" val="471"/>
  <p:tag name="LATEXFORMWIDTH" val="591"/>
  <p:tag name="LATEXFORMWRAP" val="True"/>
  <p:tag name="BITMAPVECTOR" val="0"/>
</p:tagLst>
</file>

<file path=ppt/tags/tag80.xml><?xml version="1.0" encoding="utf-8"?>
<p:tagLst xmlns:a="http://schemas.openxmlformats.org/drawingml/2006/main" xmlns:r="http://schemas.openxmlformats.org/officeDocument/2006/relationships" xmlns:p="http://schemas.openxmlformats.org/presentationml/2006/main">
  <p:tag name="OUTPUTDPI" val="1000"/>
  <p:tag name="ORIGINALHEIGHT" val="300,7124"/>
  <p:tag name="ORIGINALWIDTH" val="1517,06"/>
  <p:tag name="LATEXADDIN" val="\documentclass{article}&#10;\usepackage{amsmath,amsthm,amssymb}&#10;\usepackage[T1,T2A]{fontenc}&#10;\usepackage[utf8]{inputenc}&#10;\usepackage[russian]{babel}&#10;&#10;&#10;\newcommand{\sgn}{\text{ sgn}}&#10;\newcommand{\arch}{\text{ arch}}&#10;\newcommand{\arsh}{\text{ arsh}}&#10;\newcommand{\p}{\partial}&#10;\newcommand{\const}{\mathrm{const}}&#10;\newcommand{\divv}{\mathrm{div}}&#10;\newcommand{\bs}{\boldsymbol}&#10;&#10;\pagestyle{empty}&#10;&#10;\begin{document}&#10;&#10;\begin{gather*}&#10;\dot{E}_{\rm diss}=-\int\limits_V \frac{d\mathcal{Q}}{dt}=\dot{E}_\zeta+\dot{E}_\eta+\dot{E}_\mathcal{D}&#10;\end{gather*}&#10;&#10;&#10;\end{document}"/>
  <p:tag name="IGUANATEXSIZE" val="20"/>
  <p:tag name="IGUANATEXCURSOR" val="514"/>
  <p:tag name="TRANSPARENCY" val="True"/>
  <p:tag name="FILENAME" val=""/>
  <p:tag name="LATEXENGINEID" val="0"/>
  <p:tag name="TEMPFOLDER" val="c:\temp\"/>
  <p:tag name="LATEXFORMHEIGHT" val="471"/>
  <p:tag name="LATEXFORMWIDTH" val="591"/>
  <p:tag name="LATEXFORMWRAP" val="True"/>
  <p:tag name="BITMAPVECTOR" val="0"/>
</p:tagLst>
</file>

<file path=ppt/tags/tag81.xml><?xml version="1.0" encoding="utf-8"?>
<p:tagLst xmlns:a="http://schemas.openxmlformats.org/drawingml/2006/main" xmlns:r="http://schemas.openxmlformats.org/officeDocument/2006/relationships" xmlns:p="http://schemas.openxmlformats.org/presentationml/2006/main">
  <p:tag name="OUTPUTDPI" val="1000"/>
  <p:tag name="ORIGINALHEIGHT" val="775,4031"/>
  <p:tag name="ORIGINALWIDTH" val="1599,55"/>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begin{gather*}&#10;\label{EdotZeta}&#10;\dot{E}_\zeta=-\int\zeta(\nabla_\mu \mathfrak{u}^\mu)^2 c^2\sqrt{-{\rm g}} \ d^3x \\&#10;\label{EdotEta}&#10;\dot{E}_\eta=-\int\frac{\eta}{2}\sigma_{\mu\nu}\sigma^{\mu\nu} c^2 \sqrt{-{\rm g}} \ d^3x \\&#10;\dot{E}_\mathcal{D}=-\int T \ \mathcal{D}_{km}d_{k}^\mu d_{m\mu} \ c \sqrt{-{\rm g}} \ d^3x&#10;\end{gather*}&#10;&#10;\end{document}"/>
  <p:tag name="IGUANATEXSIZE" val="20"/>
  <p:tag name="IGUANATEXCURSOR" val="745"/>
  <p:tag name="TRANSPARENCY" val="True"/>
  <p:tag name="FILENAME" val=""/>
  <p:tag name="LATEXENGINEID" val="0"/>
  <p:tag name="TEMPFOLDER" val="c:\temp\"/>
  <p:tag name="LATEXFORMHEIGHT" val="471"/>
  <p:tag name="LATEXFORMWIDTH" val="591"/>
  <p:tag name="LATEXFORMWRAP" val="True"/>
  <p:tag name="BITMAPVECTOR" val="0"/>
</p:tagLst>
</file>

<file path=ppt/tags/tag82.xml><?xml version="1.0" encoding="utf-8"?>
<p:tagLst xmlns:a="http://schemas.openxmlformats.org/drawingml/2006/main" xmlns:r="http://schemas.openxmlformats.org/officeDocument/2006/relationships" xmlns:p="http://schemas.openxmlformats.org/presentationml/2006/main">
  <p:tag name="OUTPUTDPI" val="1000"/>
  <p:tag name="ORIGINALHEIGHT" val="312,7109"/>
  <p:tag name="ORIGINALWIDTH" val="1986,502"/>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newcommand{\pnabla}{{}^\perp\nabla}&#10;&#10;\pagestyle{empty}&#10;&#10;\begin{document}&#10;&#10;\begin{gather*}&#10;T^{\mu\nu}=T^{\mu\nu}_{\text{perfect  fluid}}-{\color{red}\eta}c\sigma^{\mu\nu}-{\color{red}\zeta}c \perp^{\mu\nu}\pnabla_\lambda \mathfrak{u}^\lambda \\&#10;j_k^\mu=j^\mu_{k, \text{perfect fluid}}-{\color{red}\mathcal{D}_{km}}d_m^\mu&#10;\end{gather*}&#10;&#10;\end{document}"/>
  <p:tag name="IGUANATEXSIZE" val="20"/>
  <p:tag name="IGUANATEXCURSOR" val="710"/>
  <p:tag name="TRANSPARENCY" val="True"/>
  <p:tag name="FILENAME" val=""/>
  <p:tag name="LATEXENGINEID" val="0"/>
  <p:tag name="TEMPFOLDER" val="c:\temp\"/>
  <p:tag name="LATEXFORMHEIGHT" val="471"/>
  <p:tag name="LATEXFORMWIDTH" val="591"/>
  <p:tag name="LATEXFORMWRAP" val="True"/>
  <p:tag name="BITMAPVECTOR" val="0"/>
</p:tagLst>
</file>

<file path=ppt/tags/tag83.xml><?xml version="1.0" encoding="utf-8"?>
<p:tagLst xmlns:a="http://schemas.openxmlformats.org/drawingml/2006/main" xmlns:r="http://schemas.openxmlformats.org/officeDocument/2006/relationships" xmlns:p="http://schemas.openxmlformats.org/presentationml/2006/main">
  <p:tag name="OUTPUTDPI" val="1000"/>
  <p:tag name="ORIGINALHEIGHT" val="500,9374"/>
  <p:tag name="ORIGINALWIDTH" val="1816,273"/>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newcommand{\pnabla}{{}^\perp\nabla}&#10;&#10;\pagestyle{empty}&#10;&#10;\begin{document}&#10;&#10;\begin{gather*}&#10;\sigma^{\mu\nu}\equiv\pnabla^\mu \mathfrak{u}^\nu+\pnabla^\nu \mathfrak{u}^\mu-\frac{2}{3}\perp^{\mu\nu}\pnabla_\lambda \mathfrak{u}^\lambda \\&#10;d_k^\mu \equiv \pnabla^\mu \biggl(\frac{\mu_k}{T}\biggr)-\frac{e_k {\color{red}E^\mu}}{T} \quad E^\mu=\mathfrak{u}_\rho F^{\mu\rho}&#10;\end{gather*}&#10;&#10;\end{document}"/>
  <p:tag name="IGUANATEXSIZE" val="20"/>
  <p:tag name="IGUANATEXCURSOR" val="709"/>
  <p:tag name="TRANSPARENCY" val="True"/>
  <p:tag name="FILENAME" val=""/>
  <p:tag name="LATEXENGINEID" val="0"/>
  <p:tag name="TEMPFOLDER" val="c:\temp\"/>
  <p:tag name="LATEXFORMHEIGHT" val="471"/>
  <p:tag name="LATEXFORMWIDTH" val="591"/>
  <p:tag name="LATEXFORMWRAP" val="True"/>
  <p:tag name="BITMAPVECTOR" val="0"/>
</p:tagLst>
</file>

<file path=ppt/tags/tag84.xml><?xml version="1.0" encoding="utf-8"?>
<p:tagLst xmlns:a="http://schemas.openxmlformats.org/drawingml/2006/main" xmlns:r="http://schemas.openxmlformats.org/officeDocument/2006/relationships" xmlns:p="http://schemas.openxmlformats.org/presentationml/2006/main">
  <p:tag name="OUTPUTDPI" val="1000"/>
  <p:tag name="ORIGINALHEIGHT" val="89,98874"/>
  <p:tag name="ORIGINALWIDTH" val="571,4286"/>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begin{gather*}&#10;\pmb{v}_k=\pmb{v}+\delta\pmb{v}_k&#10;\end{gather*}&#10;&#10;\end{document}"/>
  <p:tag name="IGUANATEXSIZE" val="20"/>
  <p:tag name="IGUANATEXCURSOR" val="476"/>
  <p:tag name="TRANSPARENCY" val="True"/>
  <p:tag name="FILENAME" val=""/>
  <p:tag name="LATEXENGINEID" val="0"/>
  <p:tag name="TEMPFOLDER" val="c:\temp\"/>
  <p:tag name="LATEXFORMHEIGHT" val="471"/>
  <p:tag name="LATEXFORMWIDTH" val="591"/>
  <p:tag name="LATEXFORMWRAP" val="True"/>
  <p:tag name="BITMAPVECTOR" val="0"/>
</p:tagLst>
</file>

<file path=ppt/tags/tag85.xml><?xml version="1.0" encoding="utf-8"?>
<p:tagLst xmlns:a="http://schemas.openxmlformats.org/drawingml/2006/main" xmlns:r="http://schemas.openxmlformats.org/officeDocument/2006/relationships" xmlns:p="http://schemas.openxmlformats.org/presentationml/2006/main">
  <p:tag name="OUTPUTDPI" val="1000"/>
  <p:tag name="ORIGINALHEIGHT" val="213,7233"/>
  <p:tag name="ORIGINALWIDTH" val="2102,737"/>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begin{gather*}&#10;\nabla_\mu s^\mu=\frac{c {\color{red}\eta}}{2 T}\sigma_{\mu\nu}\sigma^{\mu\nu}+\frac{c{\color{red}\zeta}}{T}(\nabla_\mu \mathfrak{u}^\mu)^2+{\color{red}\mathcal{D}_{km}}d_k^\mu d_{m\mu}&#10;\end{gather*}&#10;&#10;\end{document}"/>
  <p:tag name="IGUANATEXSIZE" val="20"/>
  <p:tag name="IGUANATEXCURSOR" val="658"/>
  <p:tag name="TRANSPARENCY" val="True"/>
  <p:tag name="FILENAME" val=""/>
  <p:tag name="LATEXENGINEID" val="0"/>
  <p:tag name="TEMPFOLDER" val="c:\temp\"/>
  <p:tag name="LATEXFORMHEIGHT" val="471"/>
  <p:tag name="LATEXFORMWIDTH" val="591"/>
  <p:tag name="LATEXFORMWRAP" val="True"/>
  <p:tag name="BITMAPVECTOR" val="0"/>
</p:tagLst>
</file>

<file path=ppt/tags/tag86.xml><?xml version="1.0" encoding="utf-8"?>
<p:tagLst xmlns:a="http://schemas.openxmlformats.org/drawingml/2006/main" xmlns:r="http://schemas.openxmlformats.org/officeDocument/2006/relationships" xmlns:p="http://schemas.openxmlformats.org/presentationml/2006/main">
  <p:tag name="OUTPUTDPI" val="1000"/>
  <p:tag name="ORIGINALHEIGHT" val="218,9726"/>
  <p:tag name="ORIGINALWIDTH" val="1149,606"/>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centering&#10;\noindent&#10;can be expressed through \\&#10;$J_{km}$, $\mu_k$, $n_k$ and $T$&#10;&#10;\end{document}"/>
  <p:tag name="IGUANATEXSIZE" val="20"/>
  <p:tag name="IGUANATEXCURSOR" val="464"/>
  <p:tag name="TRANSPARENCY" val="True"/>
  <p:tag name="FILENAME" val=""/>
  <p:tag name="LATEXENGINEID" val="0"/>
  <p:tag name="TEMPFOLDER" val="c:\temp\"/>
  <p:tag name="LATEXFORMHEIGHT" val="471"/>
  <p:tag name="LATEXFORMWIDTH" val="591"/>
  <p:tag name="LATEXFORMWRAP" val="True"/>
  <p:tag name="BITMAPVECTOR" val="0"/>
</p:tagLst>
</file>

<file path=ppt/tags/tag87.xml><?xml version="1.0" encoding="utf-8"?>
<p:tagLst xmlns:a="http://schemas.openxmlformats.org/drawingml/2006/main" xmlns:r="http://schemas.openxmlformats.org/officeDocument/2006/relationships" xmlns:p="http://schemas.openxmlformats.org/presentationml/2006/main">
  <p:tag name="OUTPUTDPI" val="1000"/>
  <p:tag name="ORIGINALHEIGHT" val="239,97"/>
  <p:tag name="ORIGINALWIDTH" val="1654,293"/>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begin{gather*}&#10;E^\mu=\frac{1}{e_{p}}[\mathfrak{u}^\nu\nabla_\nu(\mu_{p} \mathfrak{u}^\mu)-\mathfrak{u}^\nu\nabla^\mu(\mu_{p}\mathfrak{u}_\nu)]&#10;\end{gather*}&#10;&#10;\end{document}"/>
  <p:tag name="IGUANATEXSIZE" val="20"/>
  <p:tag name="IGUANATEXCURSOR" val="550"/>
  <p:tag name="TRANSPARENCY" val="True"/>
  <p:tag name="FILENAME" val=""/>
  <p:tag name="LATEXENGINEID" val="0"/>
  <p:tag name="TEMPFOLDER" val="c:\temp\"/>
  <p:tag name="LATEXFORMHEIGHT" val="471"/>
  <p:tag name="LATEXFORMWIDTH" val="591"/>
  <p:tag name="LATEXFORMWRAP" val="True"/>
  <p:tag name="BITMAPVECTOR" val="0"/>
</p:tagLst>
</file>

<file path=ppt/tags/tag88.xml><?xml version="1.0" encoding="utf-8"?>
<p:tagLst xmlns:a="http://schemas.openxmlformats.org/drawingml/2006/main" xmlns:r="http://schemas.openxmlformats.org/officeDocument/2006/relationships" xmlns:p="http://schemas.openxmlformats.org/presentationml/2006/main">
  <p:tag name="OUTPUTDPI" val="1000"/>
  <p:tag name="ORIGINALHEIGHT" val="100,4874"/>
  <p:tag name="ORIGINALWIDTH" val="358,4552"/>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color{red}\mathcal{D}_{pk}}=0$&#10;&#10;\end{document}"/>
  <p:tag name="IGUANATEXSIZE" val="18"/>
  <p:tag name="IGUANATEXCURSOR" val="457"/>
  <p:tag name="TRANSPARENCY" val="True"/>
  <p:tag name="FILENAME" val=""/>
  <p:tag name="LATEXENGINEID" val="0"/>
  <p:tag name="TEMPFOLDER" val="c:\temp\"/>
  <p:tag name="LATEXFORMHEIGHT" val="471"/>
  <p:tag name="LATEXFORMWIDTH" val="591"/>
  <p:tag name="LATEXFORMWRAP" val="True"/>
  <p:tag name="BITMAPVECTOR" val="0"/>
</p:tagLst>
</file>

<file path=ppt/tags/tag89.xml><?xml version="1.0" encoding="utf-8"?>
<p:tagLst xmlns:a="http://schemas.openxmlformats.org/drawingml/2006/main" xmlns:r="http://schemas.openxmlformats.org/officeDocument/2006/relationships" xmlns:p="http://schemas.openxmlformats.org/presentationml/2006/main">
  <p:tag name="OUTPUTDPI" val="1000"/>
  <p:tag name="ORIGINALHEIGHT" val="70,49118"/>
  <p:tag name="ORIGINALWIDTH" val="125,9843"/>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color{red} E^{\mu}$&#10;&#10;\end{document}"/>
  <p:tag name="IGUANATEXSIZE" val="18"/>
  <p:tag name="IGUANATEXCURSOR" val="446"/>
  <p:tag name="TRANSPARENCY" val="True"/>
  <p:tag name="FILENAME" val=""/>
  <p:tag name="LATEXENGINEID" val="0"/>
  <p:tag name="TEMPFOLDER" val="c:\temp\"/>
  <p:tag name="LATEXFORMHEIGHT" val="471"/>
  <p:tag name="LATEXFORMWIDTH" val="591"/>
  <p:tag name="LATEXFORMWRAP" val="True"/>
  <p:tag name="BITMAPVECTOR" val="0"/>
</p:tagLst>
</file>

<file path=ppt/tags/tag9.xml><?xml version="1.0" encoding="utf-8"?>
<p:tagLst xmlns:a="http://schemas.openxmlformats.org/drawingml/2006/main" xmlns:r="http://schemas.openxmlformats.org/officeDocument/2006/relationships" xmlns:p="http://schemas.openxmlformats.org/presentationml/2006/main">
  <p:tag name="OUTPUTDPI" val="1000"/>
  <p:tag name="ORIGINALHEIGHT" val="92,98835"/>
  <p:tag name="ORIGINALWIDTH" val="611,9235"/>
  <p:tag name="LATEXADDIN" val="\documentclass{article}&#10;\usepackage{amsmath,amsthm,amssymb}&#10;\usepackage[T1,T2A]{fontenc}&#10;\usepackage[utf8]{inputenc}&#10;\usepackage[russian]{babel}&#10;&#10;&#10;\newcommand{\sgn}{\text{ sgn}}&#10;\newcommand{\arch}{\text{ arch}}&#10;\newcommand{\arsh}{\text{ arsh}}&#10;\newcommand{\p}{\partial}&#10;\newcommand{\const}{\mathrm{const}}&#10;\newcommand{\divv}{\mathrm{div}}&#10;\newcommand{\bs}{\boldsymbol}&#10;&#10;\pagestyle{empty}&#10;&#10;\begin{document}&#10;&#10;bulk viscosity&#10;&#10;\end{document}"/>
  <p:tag name="IGUANATEXSIZE" val="20"/>
  <p:tag name="IGUANATEXCURSOR" val="411"/>
  <p:tag name="TRANSPARENCY" val="True"/>
  <p:tag name="FILENAME" val=""/>
  <p:tag name="LATEXENGINEID" val="0"/>
  <p:tag name="TEMPFOLDER" val="c:\temp\"/>
  <p:tag name="LATEXFORMHEIGHT" val="471"/>
  <p:tag name="LATEXFORMWIDTH" val="591"/>
  <p:tag name="LATEXFORMWRAP" val="True"/>
  <p:tag name="BITMAPVECTOR" val="0"/>
</p:tagLst>
</file>

<file path=ppt/tags/tag90.xml><?xml version="1.0" encoding="utf-8"?>
<p:tagLst xmlns:a="http://schemas.openxmlformats.org/drawingml/2006/main" xmlns:r="http://schemas.openxmlformats.org/officeDocument/2006/relationships" xmlns:p="http://schemas.openxmlformats.org/presentationml/2006/main">
  <p:tag name="OUTPUTDPI" val="1000"/>
  <p:tag name="ORIGINALHEIGHT" val="366,7042"/>
  <p:tag name="ORIGINALWIDTH" val="4768,654"/>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begin{gather*}&#10;\dot{E}_\zeta=-\frac{16 m \alpha^2 \Omega ^6}{c^4 (m+1)^5 (2 m+3)}\int\limits_0^R \frac{\zeta(\Omega, T^\infty,r) e^{\lambda-(2 m+3) \nu}}{A^2}\left(\frac{c}{c_s}\right)^4\biggl[{\color{red}\frac{d h_1}{dr}}-\frac{1}{8} A m \left(m^2-1\right)\biggl(\frac{c_s}{c}\biggr)^2 h_1\biggr]^2 r^{2 m+4} \ dr&#10;\end{gather*}&#10;&#10;\end{document}"/>
  <p:tag name="IGUANATEXSIZE" val="20"/>
  <p:tag name="IGUANATEXCURSOR" val="543"/>
  <p:tag name="TRANSPARENCY" val="True"/>
  <p:tag name="FILENAME" val=""/>
  <p:tag name="LATEXENGINEID" val="0"/>
  <p:tag name="TEMPFOLDER" val="c:\temp\"/>
  <p:tag name="LATEXFORMHEIGHT" val="471"/>
  <p:tag name="LATEXFORMWIDTH" val="591"/>
  <p:tag name="LATEXFORMWRAP" val="True"/>
  <p:tag name="BITMAPVECTOR" val="0"/>
</p:tagLst>
</file>

<file path=ppt/tags/tag91.xml><?xml version="1.0" encoding="utf-8"?>
<p:tagLst xmlns:a="http://schemas.openxmlformats.org/drawingml/2006/main" xmlns:r="http://schemas.openxmlformats.org/officeDocument/2006/relationships" xmlns:p="http://schemas.openxmlformats.org/presentationml/2006/main">
  <p:tag name="OUTPUTDPI" val="1000"/>
  <p:tag name="ORIGINALHEIGHT" val="366,7042"/>
  <p:tag name="ORIGINALWIDTH" val="4695,913"/>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begin{gather*}&#10;\dot{E}_\mathcal{D}=-\frac{4 m \alpha^2\Omega ^4}{c^3 (m+1)^3 (2 m+3)}\int\limits_0^R \frac{\Lambda}{T^\infty}\biggl[ r^2 {\color{red}\biggl(\frac{d h_2}{d r}\biggr)^2} \hat{\mathcal{D}}_1(T^\infty,r)+2 r {\color{red}h_2\frac{d h_2}{dr}}\hat{\mathcal{D}}_2(T^\infty,r)+{\color{red}h_2^2} \hat{\mathcal{D}}_4(T^\infty,r) \biggr]e^{\nu-\lambda} \ dr&#10;\end{gather*}&#10;&#10;\end{document}"/>
  <p:tag name="IGUANATEXSIZE" val="20"/>
  <p:tag name="IGUANATEXCURSOR" val="552"/>
  <p:tag name="TRANSPARENCY" val="True"/>
  <p:tag name="FILENAME" val=""/>
  <p:tag name="LATEXENGINEID" val="0"/>
  <p:tag name="TEMPFOLDER" val="c:\temp\"/>
  <p:tag name="LATEXFORMHEIGHT" val="471"/>
  <p:tag name="LATEXFORMWIDTH" val="591"/>
  <p:tag name="LATEXFORMWRAP" val="True"/>
  <p:tag name="BITMAPVECTOR" val="0"/>
</p:tagLst>
</file>

<file path=ppt/tags/tag92.xml><?xml version="1.0" encoding="utf-8"?>
<p:tagLst xmlns:a="http://schemas.openxmlformats.org/drawingml/2006/main" xmlns:r="http://schemas.openxmlformats.org/officeDocument/2006/relationships" xmlns:p="http://schemas.openxmlformats.org/presentationml/2006/main">
  <p:tag name="OUTPUTDPI" val="1000"/>
  <p:tag name="ORIGINALHEIGHT" val="366,7042"/>
  <p:tag name="ORIGINALWIDTH" val="3527,559"/>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begin{gather*}&#10;\dot{E}_\eta=-\alpha^2\Omega^2\int\limits_0^R \eta(T^\infty,r) \biggl[\left(T_m-r{\color{red}\frac{d}{dr}T_m}\right)^2+(m-1) (m+2) e^{2 \lambda} T_m^2\biggr]e^{-\lambda -\nu } \ dr&#10;\end{gather*}&#10;&#10;\end{document}"/>
  <p:tag name="IGUANATEXSIZE" val="20"/>
  <p:tag name="IGUANATEXCURSOR" val="502"/>
  <p:tag name="TRANSPARENCY" val="True"/>
  <p:tag name="FILENAME" val=""/>
  <p:tag name="LATEXENGINEID" val="0"/>
  <p:tag name="TEMPFOLDER" val="c:\temp\"/>
  <p:tag name="LATEXFORMHEIGHT" val="471"/>
  <p:tag name="LATEXFORMWIDTH" val="591"/>
  <p:tag name="LATEXFORMWRAP" val="True"/>
  <p:tag name="BITMAPVECTOR" val="0"/>
</p:tagLst>
</file>

<file path=ppt/tags/tag93.xml><?xml version="1.0" encoding="utf-8"?>
<p:tagLst xmlns:a="http://schemas.openxmlformats.org/drawingml/2006/main" xmlns:r="http://schemas.openxmlformats.org/officeDocument/2006/relationships" xmlns:p="http://schemas.openxmlformats.org/presentationml/2006/main">
  <p:tag name="OUTPUTDPI" val="1000"/>
  <p:tag name="ORIGINALHEIGHT" val="366,7042"/>
  <p:tag name="ORIGINALWIDTH" val="4428,197"/>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begin{gather*}&#10;\dot{E}_{\rm GW}=32\pi G \alpha^2 \frac{2^{2 m} (m-1)^{2 m}}{(m+1)^4}\left[\frac{(m+2)!}{(2 m+1)!}\right]^2\left(\frac{m+2}{m+1}\right)^{2 m}\frac{\Omega ^2}{c}\left(\frac{\Omega }{c}\right)^{2 m+2}\biggl[\frac{1}{c^2}\int\limits_0^R  w_0 T_m e^{2 \lambda} r^{m+2} dr \biggr]^2&#10;\end{gather*}&#10;&#10;\end{document}"/>
  <p:tag name="IGUANATEXSIZE" val="20"/>
  <p:tag name="IGUANATEXCURSOR" val="710"/>
  <p:tag name="TRANSPARENCY" val="True"/>
  <p:tag name="FILENAME" val=""/>
  <p:tag name="LATEXENGINEID" val="0"/>
  <p:tag name="TEMPFOLDER" val="c:\temp\"/>
  <p:tag name="LATEXFORMHEIGHT" val="471"/>
  <p:tag name="LATEXFORMWIDTH" val="591"/>
  <p:tag name="LATEXFORMWRAP" val="True"/>
  <p:tag name="BITMAPVECTOR" val="0"/>
</p:tagLst>
</file>

<file path=ppt/tags/tag94.xml><?xml version="1.0" encoding="utf-8"?>
<p:tagLst xmlns:a="http://schemas.openxmlformats.org/drawingml/2006/main" xmlns:r="http://schemas.openxmlformats.org/officeDocument/2006/relationships" xmlns:p="http://schemas.openxmlformats.org/presentationml/2006/main">
  <p:tag name="OUTPUTDPI" val="1000"/>
  <p:tag name="ORIGINALHEIGHT" val="215,2231"/>
  <p:tag name="ORIGINALWIDTH" val="2229,471"/>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begin{gather*}&#10;\frac{d}{dr}T_m \sim \frac{1}{{\color{red}\Omega}} T_m \ \Rightarrow \ h_2 \sim \frac{1}{{\color{red}\Omega}}T_m \ \Rightarrow \ \frac{d}{dr} h_2 \sim \frac{1}{{\color{red}\Omega^2}}T_m&#10;\end{gather*}&#10;&#10;&#10;\end{document}"/>
  <p:tag name="IGUANATEXSIZE" val="20"/>
  <p:tag name="IGUANATEXCURSOR" val="623"/>
  <p:tag name="TRANSPARENCY" val="True"/>
  <p:tag name="FILENAME" val=""/>
  <p:tag name="LATEXENGINEID" val="0"/>
  <p:tag name="TEMPFOLDER" val="c:\temp\"/>
  <p:tag name="LATEXFORMHEIGHT" val="471"/>
  <p:tag name="LATEXFORMWIDTH" val="591"/>
  <p:tag name="LATEXFORMWRAP" val="True"/>
  <p:tag name="BITMAPVECTOR" val="0"/>
</p:tagLst>
</file>

<file path=ppt/tags/tag95.xml><?xml version="1.0" encoding="utf-8"?>
<p:tagLst xmlns:a="http://schemas.openxmlformats.org/drawingml/2006/main" xmlns:r="http://schemas.openxmlformats.org/officeDocument/2006/relationships" xmlns:p="http://schemas.openxmlformats.org/presentationml/2006/main">
  <p:tag name="OUTPUTDPI" val="1000"/>
  <p:tag name="ORIGINALHEIGHT" val="371,9535"/>
  <p:tag name="ORIGINALWIDTH" val="629,1713"/>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begin{gather*}&#10;{\color{red}h_1(r)}\propto T_m(r) \\&#10;{\color{red}h_2(r)}\propto \frac{d h_1}{dr}&#10;\end{gather*}&#10;&#10;\end{document}"/>
  <p:tag name="IGUANATEXSIZE" val="20"/>
  <p:tag name="IGUANATEXCURSOR" val="499"/>
  <p:tag name="TRANSPARENCY" val="True"/>
  <p:tag name="FILENAME" val=""/>
  <p:tag name="LATEXENGINEID" val="0"/>
  <p:tag name="TEMPFOLDER" val="c:\temp\"/>
  <p:tag name="LATEXFORMHEIGHT" val="471"/>
  <p:tag name="LATEXFORMWIDTH" val="591"/>
  <p:tag name="LATEXFORMWRAP" val="True"/>
  <p:tag name="BITMAPVECTOR" val="0"/>
</p:tagLst>
</file>

<file path=ppt/tags/tag96.xml><?xml version="1.0" encoding="utf-8"?>
<p:tagLst xmlns:a="http://schemas.openxmlformats.org/drawingml/2006/main" xmlns:r="http://schemas.openxmlformats.org/officeDocument/2006/relationships" xmlns:p="http://schemas.openxmlformats.org/presentationml/2006/main">
  <p:tag name="OUTPUTDPI" val="1000"/>
  <p:tag name="ORIGINALHEIGHT" val="255,718"/>
  <p:tag name="ORIGINALWIDTH" val="1094,113"/>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begin{gather*}&#10;\tau_{{\rm GW},\eta,\zeta,\mathcal{D}}=\frac{2E}{|\dot{E}_{{\rm GW},\eta,\zeta,\mathcal{D}}|}&#10;\end{gather*}&#10;&#10;\end{document}"/>
  <p:tag name="IGUANATEXSIZE" val="20"/>
  <p:tag name="IGUANATEXCURSOR" val="533"/>
  <p:tag name="TRANSPARENCY" val="True"/>
  <p:tag name="FILENAME" val=""/>
  <p:tag name="LATEXENGINEID" val="0"/>
  <p:tag name="TEMPFOLDER" val="c:\temp\"/>
  <p:tag name="LATEXFORMHEIGHT" val="471"/>
  <p:tag name="LATEXFORMWIDTH" val="591"/>
  <p:tag name="LATEXFORMWRAP" val="True"/>
  <p:tag name="BITMAPVECTOR" val="0"/>
</p:tagLst>
</file>

<file path=ppt/tags/tag97.xml><?xml version="1.0" encoding="utf-8"?>
<p:tagLst xmlns:a="http://schemas.openxmlformats.org/drawingml/2006/main" xmlns:r="http://schemas.openxmlformats.org/officeDocument/2006/relationships" xmlns:p="http://schemas.openxmlformats.org/presentationml/2006/main">
  <p:tag name="OUTPUTDPI" val="1000"/>
  <p:tag name="ORIGINALHEIGHT" val="366,7042"/>
  <p:tag name="ORIGINALWIDTH" val="1319,835"/>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begin{gather*}&#10;E=\frac{\alpha^2\Omega^2}{2 c^2}\int\limits_0^R w_0 T_m^2 r^2 e^{\lambda-\nu} \ dr&#10;\end{gather*}&#10;&#10;\end{document}"/>
  <p:tag name="IGUANATEXSIZE" val="20"/>
  <p:tag name="IGUANATEXCURSOR" val="525"/>
  <p:tag name="TRANSPARENCY" val="True"/>
  <p:tag name="FILENAME" val=""/>
  <p:tag name="LATEXENGINEID" val="0"/>
  <p:tag name="TEMPFOLDER" val="c:\temp\"/>
  <p:tag name="LATEXFORMHEIGHT" val="471"/>
  <p:tag name="LATEXFORMWIDTH" val="591"/>
  <p:tag name="LATEXFORMWRAP" val="True"/>
  <p:tag name="BITMAPVECTOR" val="0"/>
</p:tagLst>
</file>

<file path=ppt/tags/tag98.xml><?xml version="1.0" encoding="utf-8"?>
<p:tagLst xmlns:a="http://schemas.openxmlformats.org/drawingml/2006/main" xmlns:r="http://schemas.openxmlformats.org/officeDocument/2006/relationships" xmlns:p="http://schemas.openxmlformats.org/presentationml/2006/main">
  <p:tag name="OUTPUTDPI" val="1000"/>
  <p:tag name="ORIGINALHEIGHT" val="86,98914"/>
  <p:tag name="ORIGINALWIDTH" val="194,2258"/>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10;$\mathcal{D}_{km}$&#10;&#10;\end{document}"/>
  <p:tag name="IGUANATEXSIZE" val="16"/>
  <p:tag name="IGUANATEXCURSOR" val="444"/>
  <p:tag name="TRANSPARENCY" val="True"/>
  <p:tag name="FILENAME" val=""/>
  <p:tag name="LATEXENGINEID" val="0"/>
  <p:tag name="TEMPFOLDER" val="c:\temp\"/>
  <p:tag name="LATEXFORMHEIGHT" val="471"/>
  <p:tag name="LATEXFORMWIDTH" val="591"/>
  <p:tag name="LATEXFORMWRAP" val="True"/>
  <p:tag name="BITMAPVECTOR" val="0"/>
</p:tagLst>
</file>

<file path=ppt/tags/tag99.xml><?xml version="1.0" encoding="utf-8"?>
<p:tagLst xmlns:a="http://schemas.openxmlformats.org/drawingml/2006/main" xmlns:r="http://schemas.openxmlformats.org/officeDocument/2006/relationships" xmlns:p="http://schemas.openxmlformats.org/presentationml/2006/main">
  <p:tag name="OUTPUTDPI" val="1000"/>
  <p:tag name="ORIGINALHEIGHT" val="111,7361"/>
  <p:tag name="ORIGINALWIDTH" val="1254,593"/>
  <p:tag name="LATEXADDIN" val="\documentclass{article}&#10;\usepackage{amsmath,amsthm,amssymb}&#10;\usepackage[T1,T2A]{fontenc}&#10;\usepackage[utf8]{inputenc}&#10;\usepackage[russian]{babel}&#10;\usepackage{xcolor}&#10;&#10;&#10;\newcommand{\sgn}{\text{ sgn}}&#10;\newcommand{\arch}{\text{ arch}}&#10;\newcommand{\arsh}{\text{ arsh}}&#10;\newcommand{\p}{\partial}&#10;\newcommand{\const}{\mathrm{const}}&#10;\newcommand{\divv}{\mathrm{div}}&#10;\newcommand{\bs}{\boldsymbol}&#10;&#10;\pagestyle{empty}&#10;&#10;\begin{document}&#10;&#10;$\lg[(\Omega/0.1 \ \Omega_{\rm K})^{2m+2})\tau_{\rm GW}/{\rm yr}]$&#10;&#10;\end{document}"/>
  <p:tag name="IGUANATEXSIZE" val="20"/>
  <p:tag name="IGUANATEXCURSOR" val="490"/>
  <p:tag name="TRANSPARENCY" val="False"/>
  <p:tag name="FILENAME" val=""/>
  <p:tag name="LATEXENGINEID" val="0"/>
  <p:tag name="TEMPFOLDER" val="c:\temp\"/>
  <p:tag name="LATEXFORMHEIGHT" val="471"/>
  <p:tag name="LATEXFORMWIDTH" val="591"/>
  <p:tag name="LATEXFORMWRAP" val="True"/>
  <p:tag name="BITMAPVECTOR" val="0"/>
</p:tagLst>
</file>

<file path=ppt/theme/theme1.xml><?xml version="1.0" encoding="utf-8"?>
<a:theme xmlns:a="http://schemas.openxmlformats.org/drawingml/2006/main" name="Ретро">
  <a:themeElements>
    <a:clrScheme name="Теплый синий">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Ретр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16939</TotalTime>
  <Words>3000</Words>
  <Application>Microsoft Office PowerPoint</Application>
  <PresentationFormat>Экран (4:3)</PresentationFormat>
  <Paragraphs>364</Paragraphs>
  <Slides>31</Slides>
  <Notes>20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31</vt:i4>
      </vt:variant>
    </vt:vector>
  </HeadingPairs>
  <TitlesOfParts>
    <vt:vector size="35" baseType="lpstr">
      <vt:lpstr>Arial</vt:lpstr>
      <vt:lpstr>Calibri</vt:lpstr>
      <vt:lpstr>Cambria</vt:lpstr>
      <vt:lpstr>Ретро</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574</cp:revision>
  <dcterms:created xsi:type="dcterms:W3CDTF">2023-02-15T11:27:33Z</dcterms:created>
  <dcterms:modified xsi:type="dcterms:W3CDTF">2023-03-01T06:25:56Z</dcterms:modified>
</cp:coreProperties>
</file>