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3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80"/>
  </p:notesMasterIdLst>
  <p:sldIdLst>
    <p:sldId id="256" r:id="rId5"/>
    <p:sldId id="393" r:id="rId6"/>
    <p:sldId id="508" r:id="rId7"/>
    <p:sldId id="506" r:id="rId8"/>
    <p:sldId id="391" r:id="rId9"/>
    <p:sldId id="507" r:id="rId10"/>
    <p:sldId id="333" r:id="rId11"/>
    <p:sldId id="397" r:id="rId12"/>
    <p:sldId id="438" r:id="rId13"/>
    <p:sldId id="376" r:id="rId14"/>
    <p:sldId id="400" r:id="rId15"/>
    <p:sldId id="387" r:id="rId16"/>
    <p:sldId id="460" r:id="rId17"/>
    <p:sldId id="410" r:id="rId18"/>
    <p:sldId id="404" r:id="rId19"/>
    <p:sldId id="440" r:id="rId20"/>
    <p:sldId id="402" r:id="rId21"/>
    <p:sldId id="467" r:id="rId22"/>
    <p:sldId id="406" r:id="rId23"/>
    <p:sldId id="475" r:id="rId24"/>
    <p:sldId id="388" r:id="rId25"/>
    <p:sldId id="450" r:id="rId26"/>
    <p:sldId id="461" r:id="rId27"/>
    <p:sldId id="358" r:id="rId28"/>
    <p:sldId id="381" r:id="rId29"/>
    <p:sldId id="503" r:id="rId30"/>
    <p:sldId id="457" r:id="rId31"/>
    <p:sldId id="472" r:id="rId32"/>
    <p:sldId id="473" r:id="rId33"/>
    <p:sldId id="380" r:id="rId34"/>
    <p:sldId id="476" r:id="rId35"/>
    <p:sldId id="448" r:id="rId36"/>
    <p:sldId id="449" r:id="rId37"/>
    <p:sldId id="447" r:id="rId38"/>
    <p:sldId id="385" r:id="rId39"/>
    <p:sldId id="453" r:id="rId40"/>
    <p:sldId id="510" r:id="rId41"/>
    <p:sldId id="474" r:id="rId42"/>
    <p:sldId id="459" r:id="rId43"/>
    <p:sldId id="366" r:id="rId44"/>
    <p:sldId id="458" r:id="rId45"/>
    <p:sldId id="464" r:id="rId46"/>
    <p:sldId id="477" r:id="rId47"/>
    <p:sldId id="500" r:id="rId48"/>
    <p:sldId id="454" r:id="rId49"/>
    <p:sldId id="471" r:id="rId50"/>
    <p:sldId id="414" r:id="rId51"/>
    <p:sldId id="394" r:id="rId52"/>
    <p:sldId id="395" r:id="rId53"/>
    <p:sldId id="502" r:id="rId54"/>
    <p:sldId id="407" r:id="rId55"/>
    <p:sldId id="425" r:id="rId56"/>
    <p:sldId id="415" r:id="rId57"/>
    <p:sldId id="468" r:id="rId58"/>
    <p:sldId id="416" r:id="rId59"/>
    <p:sldId id="375" r:id="rId60"/>
    <p:sldId id="338" r:id="rId61"/>
    <p:sldId id="373" r:id="rId62"/>
    <p:sldId id="412" r:id="rId63"/>
    <p:sldId id="411" r:id="rId64"/>
    <p:sldId id="465" r:id="rId65"/>
    <p:sldId id="401" r:id="rId66"/>
    <p:sldId id="462" r:id="rId67"/>
    <p:sldId id="463" r:id="rId68"/>
    <p:sldId id="263" r:id="rId69"/>
    <p:sldId id="260" r:id="rId70"/>
    <p:sldId id="261" r:id="rId71"/>
    <p:sldId id="466" r:id="rId72"/>
    <p:sldId id="418" r:id="rId73"/>
    <p:sldId id="389" r:id="rId74"/>
    <p:sldId id="432" r:id="rId75"/>
    <p:sldId id="433" r:id="rId76"/>
    <p:sldId id="431" r:id="rId77"/>
    <p:sldId id="504" r:id="rId78"/>
    <p:sldId id="509" r:id="rId79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Cambria Math" panose="02040503050406030204" pitchFamily="18" charset="0"/>
      <p:regular r:id="rId87"/>
    </p:embeddedFont>
    <p:embeddedFont>
      <p:font typeface="Open Sans" panose="020B0606030504020204" pitchFamily="34" charset="0"/>
      <p:regular r:id="rId88"/>
      <p:bold r:id="rId89"/>
      <p:italic r:id="rId90"/>
      <p:boldItalic r:id="rId91"/>
    </p:embeddedFont>
    <p:embeddedFont>
      <p:font typeface="Roboto Light" panose="02000000000000000000" pitchFamily="2" charset="0"/>
      <p:regular r:id="rId92"/>
      <p:italic r:id="rId93"/>
    </p:embeddedFont>
  </p:embeddedFontLst>
  <p:custDataLst>
    <p:tags r:id="rId94"/>
  </p:custDataLst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rgbClr val="0033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33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33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33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33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6"/>
    <a:srgbClr val="FFD9D9"/>
    <a:srgbClr val="FF00FF"/>
    <a:srgbClr val="EC0000"/>
    <a:srgbClr val="009900"/>
    <a:srgbClr val="003399"/>
    <a:srgbClr val="FFF417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89" autoAdjust="0"/>
  </p:normalViewPr>
  <p:slideViewPr>
    <p:cSldViewPr>
      <p:cViewPr varScale="1">
        <p:scale>
          <a:sx n="106" d="100"/>
          <a:sy n="106" d="100"/>
        </p:scale>
        <p:origin x="17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font" Target="fonts/font10.fntdata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7.fntdata"/><Relationship Id="rId61" Type="http://schemas.openxmlformats.org/officeDocument/2006/relationships/slide" Target="slides/slide57.xml"/><Relationship Id="rId82" Type="http://schemas.openxmlformats.org/officeDocument/2006/relationships/font" Target="fonts/font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3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501" cy="496889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5500" cy="496889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82C4217C-8735-462D-A211-941F2B08FAE5}" type="datetimeFigureOut">
              <a:rPr lang="ru-RU" smtClean="0"/>
              <a:pPr/>
              <a:t>27.02.2023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10" y="4714878"/>
            <a:ext cx="5438458" cy="446722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165"/>
            <a:ext cx="2945501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587" y="9428165"/>
            <a:ext cx="2945500" cy="496888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5F8B87BF-517B-4B98-BE16-88267A6B46E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07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87BF-517B-4B98-BE16-88267A6B46E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09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87BF-517B-4B98-BE16-88267A6B46E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08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B87BF-517B-4B98-BE16-88267A6B46E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356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82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559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4FEDD-17D0-4D32-B326-F94DDFD92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A338B1-6E8D-4467-AC7A-2B33B23DB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C9300-FCD3-4CC1-A7B3-02BFC44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BDAC9E-CD96-4A11-9973-B75B48A2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E0354-FC62-41C6-91AB-B213F329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7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86513-0541-4644-AA3A-C4F1BF584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AF7BB6-1EC9-4C10-B495-B81BF06C7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620432-BD61-417D-98E2-100EB4AE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82A5B9-D8A8-44C8-94FA-ACE54981D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40680-2655-4516-8A43-887738D5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3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2B34E-FA79-4AAD-9266-3A43E3AE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82AE0A-1A7A-483B-A98A-C7F7E63F4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7B52C7-A581-47DB-B411-A3744984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F1CE6-F031-4B42-AEFA-DDDFC226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E00304-CFEF-4C89-8E4F-E7F7BCF8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39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A41B0-0450-4115-9F82-A3A815F6F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1A7C9-D526-47A5-AB2B-C8C2B29BB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9B9CFA-EEC6-4F2E-9D1C-ACC002AA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E94528-BDD7-4B49-A0C1-3B6E9AEB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01484A-1090-48C6-B5D0-1BA40079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9181BB-1981-43D8-A46E-3B0AF07C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3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15E6B-DF28-47E7-8FCD-9527ECAC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107559-7C3D-4D94-85CC-B589CAB9B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7B085C-C65B-4123-B67B-B3BF19B40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0479FC-C796-4C75-9E0C-3685EEAB9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6300FC-8070-4DFF-8113-6AAC859EC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7D8F1E-B241-4C45-B49D-084B9FB9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8E4BC8-35E4-4C0C-9D54-5D69642A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0AF7A4-379D-4375-9921-B1F426E8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71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49A75-316B-43BC-8ED1-C280859AB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FC0E90-83AD-4EA8-A63C-509E7463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8D07F4-2EB5-44B0-BBCA-00CDE5D5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A4BEBA-0DB3-4524-BDBA-3D2C9A70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92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1B2683-D43A-4AC6-ADB9-E19ADCE6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F9A948-549A-43A9-AE19-7E8B2755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FA55A1-AD58-4E57-B9A7-C2AB109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5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AA376-9B1E-43B0-8FCD-D75DF4C1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85B1B-8A3B-41BE-8DB5-5E1B12764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F51BCF-D7E7-4C28-A509-D3EE4AB36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479827-A5D1-4CA2-ACEE-4949776F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33A72E-2060-43F9-83C7-10B5D818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F0F38A-FA09-4984-B443-7669CBFB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6715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F221A-0EE8-4A48-B2B4-C752686B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0EEF1C-FC67-4CE4-A46B-97D6B6E258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6AC68F-BFD6-423D-9D6E-B89857E51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5C9FE-2E7C-4A9C-9B2F-497AA612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89E008-662F-4AD4-BB3E-98B66B27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64637-2F3C-4A02-8C67-057670F1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624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EFCDF-7CC0-46A7-B0EE-99A1CE22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E9167E-5D0B-4046-938B-3DA7A1E72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93AB84-6D6F-475E-A95C-F832786C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AE97E-5DD4-4AB6-A861-B9EA275A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B55B79-6A0B-454A-91B8-1235EC13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76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1BA7A8-CB1F-4E25-929F-D555E5E40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FB7C06-E8C6-4F6F-91AA-919BB043D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9DD09-8AE1-4F4D-AAAC-51B36C74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4DC70D-CD3D-45E3-B493-313C50F1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719835-0AD9-46D8-AD5F-66184FDE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24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67544" y="6356350"/>
            <a:ext cx="7488832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46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762"/>
            <a:ext cx="8229600" cy="508918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9512" y="6381328"/>
            <a:ext cx="8784976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0208" y="66564"/>
            <a:ext cx="370384" cy="365125"/>
          </a:xfrm>
        </p:spPr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54868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02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46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85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38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77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0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8845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9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11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75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4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6B23ED-321E-4FAA-A720-452B31CB3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365F74-A601-4811-A4FA-6A55B3F98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915168-B2B2-491D-ABF1-BECD0D6B1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9B606A-A4CF-4C49-B0CC-55B980EBE1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9108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333924-78DE-4D3C-92A2-83B7AE5A0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798CFD-E789-45E7-BA35-58197CFB0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9FB346-D012-4BC1-A0D6-882A827C5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4BBE2-635F-4BCA-BEB2-1254550F34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5782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D2F2D5-74E9-429F-B1B3-07887E4FC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F6A1A3-D202-41D7-A78D-2F498C74E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DD1072-95D5-4AD0-BF89-F79091893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EE365-F775-4E9E-AE7C-B52552B76F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2841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2DC81-DE45-484D-8931-FDF0632CBA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A1C74-BB8B-40B5-9336-A6E026242B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6E340D-4DD0-466A-9D08-9A60FF3EC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CA7DF-7E37-4782-82A4-ED764F0050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4086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F56594-6E61-4314-85B5-38A7B6E13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9B4C9-31B2-422E-A58F-9DCC37A66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3789AA-78D5-4B16-B287-EB45B2EA0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382C0-A618-4EB3-BBF0-1027E86C35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5066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AA6F8D-2EA5-47C9-B1D0-F6532C0BA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0AFD33-A55C-4062-BFA8-8074167F5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C2D7E2-BA18-452E-8BC4-835AD6360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55DEA-141C-44BB-BD04-A8DA2BFADF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207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9277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E5C8D3-0AA3-4EEE-AD41-ED251862D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B491A4-E3A6-4931-A4FE-5C075D049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C6B3D2-5348-4B1E-94D8-0277A0120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0EE21-7503-49DA-A9EA-9E483E40C8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7494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9080D-31C7-4B81-8CE1-E37A5A21FB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023F69-C528-46A0-A2B6-58C9BAD3B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F7A2C-7582-4FB3-978F-74A5062E5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9C9BC-4C46-4637-8E61-90DCDFBA7E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7714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8D1FF-A767-447E-A1CD-A68C2604C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5C5C1-F34B-47B9-A9EB-C8E238A3C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3A646-D67F-4C17-98C3-EE8C882D76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4DF35-D729-4B24-A184-0EC3A28EC0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3123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F6E8-67B9-4CE3-9CCC-1CD91D23A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8D4C7-406D-4867-B734-395AAD5E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B2090D-8E27-4F4E-AF21-CB9E8CE8C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77E11-45F7-418E-A7D6-69EB8DBDE3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875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A2C25F-8410-47F7-8794-2157B3428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94B9F8-F96B-48F3-AEF3-0A57396CE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8C82CD-0322-4D65-8E51-705240354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C2703-8FBA-44D5-A6F8-7C26EDD20F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715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8952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673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776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456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9161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8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085B-19BF-461E-971D-C76A98DF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A32B09-3E60-47BE-AB9B-36FD814C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5C01F-A223-4B4D-9432-7C6523282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50A71-BD3B-4056-BECA-808E5F26C908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87FE8-5C11-4A35-987F-016B52916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D1F39-B183-43A3-823F-E6CDF3F56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E1DC5-E9A0-4808-B041-C3E85E68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25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5536" y="6356350"/>
            <a:ext cx="7632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The Evolution of Massive Stars and Formation of Compact Stars: from the Cradle to the Grave.   Tokyo 26-28.02.2020 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09CC-0DFD-4930-9882-8D8A8559D4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37A1E93-086F-4EB5-A6B0-BB41A276AB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3E4986B-B151-4DA1-90C1-9377B03E6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776D12-6B06-458B-9473-A54D1BEE5D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B775B6C-AAB1-4F49-B19B-9FCD6C418D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1B4E40-07D0-4B43-A799-634BD5244A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8BCFBCB-F215-45CF-BEA8-4D347BF40C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42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tags" Target="../tags/tag25.xml"/><Relationship Id="rId21" Type="http://schemas.openxmlformats.org/officeDocument/2006/relationships/image" Target="../media/image30.png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tags" Target="../tags/tag2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33.png"/><Relationship Id="rId5" Type="http://schemas.openxmlformats.org/officeDocument/2006/relationships/tags" Target="../tags/tag27.xml"/><Relationship Id="rId15" Type="http://schemas.openxmlformats.org/officeDocument/2006/relationships/image" Target="../media/image810.png"/><Relationship Id="rId23" Type="http://schemas.openxmlformats.org/officeDocument/2006/relationships/image" Target="../media/image32.png"/><Relationship Id="rId10" Type="http://schemas.openxmlformats.org/officeDocument/2006/relationships/tags" Target="../tags/tag32.xml"/><Relationship Id="rId19" Type="http://schemas.openxmlformats.org/officeDocument/2006/relationships/image" Target="../media/image28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39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tags" Target="../tags/tag36.xml"/><Relationship Id="rId16" Type="http://schemas.openxmlformats.org/officeDocument/2006/relationships/image" Target="../media/image41.png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37.png"/><Relationship Id="rId5" Type="http://schemas.openxmlformats.org/officeDocument/2006/relationships/tags" Target="../tags/tag39.xml"/><Relationship Id="rId1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7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image" Target="../media/image45.png"/><Relationship Id="rId5" Type="http://schemas.openxmlformats.org/officeDocument/2006/relationships/tags" Target="../tags/tag47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tags" Target="../tags/tag46.xml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tags" Target="../tags/tag51.xml"/><Relationship Id="rId21" Type="http://schemas.openxmlformats.org/officeDocument/2006/relationships/image" Target="../media/image58.png"/><Relationship Id="rId7" Type="http://schemas.openxmlformats.org/officeDocument/2006/relationships/tags" Target="../tags/tag55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tags" Target="../tags/tag50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330.png"/><Relationship Id="rId5" Type="http://schemas.openxmlformats.org/officeDocument/2006/relationships/tags" Target="../tags/tag53.xml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410.png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3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62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61.png"/><Relationship Id="rId5" Type="http://schemas.openxmlformats.org/officeDocument/2006/relationships/tags" Target="../tags/tag61.xml"/><Relationship Id="rId10" Type="http://schemas.openxmlformats.org/officeDocument/2006/relationships/image" Target="../media/image60.png"/><Relationship Id="rId4" Type="http://schemas.openxmlformats.org/officeDocument/2006/relationships/tags" Target="../tags/tag60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6.xml"/><Relationship Id="rId7" Type="http://schemas.openxmlformats.org/officeDocument/2006/relationships/image" Target="../media/image66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png"/><Relationship Id="rId4" Type="http://schemas.openxmlformats.org/officeDocument/2006/relationships/tags" Target="../tags/tag67.xml"/><Relationship Id="rId9" Type="http://schemas.openxmlformats.org/officeDocument/2006/relationships/image" Target="../media/image13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20.png"/><Relationship Id="rId18" Type="http://schemas.openxmlformats.org/officeDocument/2006/relationships/image" Target="../media/image550.png"/><Relationship Id="rId3" Type="http://schemas.openxmlformats.org/officeDocument/2006/relationships/tags" Target="../tags/tag70.xml"/><Relationship Id="rId21" Type="http://schemas.openxmlformats.org/officeDocument/2006/relationships/image" Target="../media/image76.png"/><Relationship Id="rId7" Type="http://schemas.openxmlformats.org/officeDocument/2006/relationships/tags" Target="../tags/tag74.xml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tags" Target="../tags/tag69.xml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69.png"/><Relationship Id="rId5" Type="http://schemas.openxmlformats.org/officeDocument/2006/relationships/tags" Target="../tags/tag72.xml"/><Relationship Id="rId15" Type="http://schemas.openxmlformats.org/officeDocument/2006/relationships/image" Target="../media/image72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560.pn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png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1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80.png"/><Relationship Id="rId5" Type="http://schemas.openxmlformats.org/officeDocument/2006/relationships/tags" Target="../tags/tag81.xml"/><Relationship Id="rId10" Type="http://schemas.openxmlformats.org/officeDocument/2006/relationships/image" Target="../media/image79.png"/><Relationship Id="rId4" Type="http://schemas.openxmlformats.org/officeDocument/2006/relationships/tags" Target="../tags/tag80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8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8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86.png"/><Relationship Id="rId5" Type="http://schemas.openxmlformats.org/officeDocument/2006/relationships/tags" Target="../tags/tag87.xml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tags" Target="../tags/tag86.xml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95.png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image" Target="../media/image94.png"/><Relationship Id="rId2" Type="http://schemas.openxmlformats.org/officeDocument/2006/relationships/tags" Target="../tags/tag91.xml"/><Relationship Id="rId16" Type="http://schemas.openxmlformats.org/officeDocument/2006/relationships/image" Target="../media/image98.pn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93.png"/><Relationship Id="rId5" Type="http://schemas.openxmlformats.org/officeDocument/2006/relationships/tags" Target="../tags/tag94.xml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tags" Target="../tags/tag93.xml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tags" Target="../tags/tag3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5" Type="http://schemas.openxmlformats.org/officeDocument/2006/relationships/image" Target="../media/image9.jp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Relationship Id="rId1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7296837@N00/41329883000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tags" Target="../tags/tag99.xml"/><Relationship Id="rId16" Type="http://schemas.openxmlformats.org/officeDocument/2006/relationships/image" Target="../media/image107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02.xml"/><Relationship Id="rId15" Type="http://schemas.openxmlformats.org/officeDocument/2006/relationships/image" Target="../media/image106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88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image" Target="../media/image113.png"/><Relationship Id="rId18" Type="http://schemas.openxmlformats.org/officeDocument/2006/relationships/image" Target="../media/image1720.png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tags" Target="../tags/tag108.xml"/><Relationship Id="rId16" Type="http://schemas.openxmlformats.org/officeDocument/2006/relationships/image" Target="../media/image116.png"/><Relationship Id="rId20" Type="http://schemas.openxmlformats.org/officeDocument/2006/relationships/image" Target="../media/image118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11.png"/><Relationship Id="rId5" Type="http://schemas.openxmlformats.org/officeDocument/2006/relationships/tags" Target="../tags/tag111.xml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19" Type="http://schemas.openxmlformats.org/officeDocument/2006/relationships/image" Target="../media/image173.png"/><Relationship Id="rId4" Type="http://schemas.openxmlformats.org/officeDocument/2006/relationships/tags" Target="../tags/tag11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3.png"/><Relationship Id="rId5" Type="http://schemas.openxmlformats.org/officeDocument/2006/relationships/tags" Target="../tags/tag119.xml"/><Relationship Id="rId10" Type="http://schemas.openxmlformats.org/officeDocument/2006/relationships/image" Target="../media/image122.png"/><Relationship Id="rId4" Type="http://schemas.openxmlformats.org/officeDocument/2006/relationships/tags" Target="../tags/tag118.xml"/><Relationship Id="rId9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105.png"/><Relationship Id="rId18" Type="http://schemas.openxmlformats.org/officeDocument/2006/relationships/image" Target="../media/image88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tags" Target="../tags/tag121.xml"/><Relationship Id="rId16" Type="http://schemas.openxmlformats.org/officeDocument/2006/relationships/image" Target="../media/image108.png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103.png"/><Relationship Id="rId5" Type="http://schemas.openxmlformats.org/officeDocument/2006/relationships/tags" Target="../tags/tag124.xml"/><Relationship Id="rId15" Type="http://schemas.openxmlformats.org/officeDocument/2006/relationships/image" Target="../media/image10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openxmlformats.org/officeDocument/2006/relationships/tags" Target="../tags/tag10.xml"/><Relationship Id="rId16" Type="http://schemas.openxmlformats.org/officeDocument/2006/relationships/image" Target="../media/image1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5.png"/><Relationship Id="rId5" Type="http://schemas.openxmlformats.org/officeDocument/2006/relationships/tags" Target="../tags/tag13.xml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3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8.png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image" Target="../media/image122.png"/><Relationship Id="rId2" Type="http://schemas.openxmlformats.org/officeDocument/2006/relationships/tags" Target="../tags/tag133.xml"/><Relationship Id="rId16" Type="http://schemas.openxmlformats.org/officeDocument/2006/relationships/image" Target="../media/image131.png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127.png"/><Relationship Id="rId5" Type="http://schemas.openxmlformats.org/officeDocument/2006/relationships/tags" Target="../tags/tag136.xml"/><Relationship Id="rId15" Type="http://schemas.openxmlformats.org/officeDocument/2006/relationships/image" Target="../media/image130.png"/><Relationship Id="rId10" Type="http://schemas.openxmlformats.org/officeDocument/2006/relationships/image" Target="../media/image120.png"/><Relationship Id="rId4" Type="http://schemas.openxmlformats.org/officeDocument/2006/relationships/tags" Target="../tags/tag135.xml"/><Relationship Id="rId9" Type="http://schemas.openxmlformats.org/officeDocument/2006/relationships/image" Target="../media/image119.png"/><Relationship Id="rId14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141.xml"/><Relationship Id="rId7" Type="http://schemas.openxmlformats.org/officeDocument/2006/relationships/image" Target="../media/image133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13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6.png"/><Relationship Id="rId4" Type="http://schemas.openxmlformats.org/officeDocument/2006/relationships/tags" Target="../tags/tag142.xml"/><Relationship Id="rId9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145.xml"/><Relationship Id="rId7" Type="http://schemas.openxmlformats.org/officeDocument/2006/relationships/image" Target="../media/image133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6.png"/><Relationship Id="rId4" Type="http://schemas.openxmlformats.org/officeDocument/2006/relationships/tags" Target="../tags/tag146.xml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0.png"/><Relationship Id="rId5" Type="http://schemas.openxmlformats.org/officeDocument/2006/relationships/image" Target="../media/image140.png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8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47.png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5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155.png"/><Relationship Id="rId5" Type="http://schemas.openxmlformats.org/officeDocument/2006/relationships/tags" Target="../tags/tag159.xml"/><Relationship Id="rId10" Type="http://schemas.openxmlformats.org/officeDocument/2006/relationships/image" Target="../media/image154.png"/><Relationship Id="rId4" Type="http://schemas.openxmlformats.org/officeDocument/2006/relationships/tags" Target="../tags/tag158.xml"/><Relationship Id="rId9" Type="http://schemas.openxmlformats.org/officeDocument/2006/relationships/image" Target="../media/image153.png"/><Relationship Id="rId14" Type="http://schemas.openxmlformats.org/officeDocument/2006/relationships/image" Target="../media/image158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13" Type="http://schemas.openxmlformats.org/officeDocument/2006/relationships/image" Target="../media/image163.png"/><Relationship Id="rId3" Type="http://schemas.openxmlformats.org/officeDocument/2006/relationships/tags" Target="../tags/tag163.xml"/><Relationship Id="rId7" Type="http://schemas.openxmlformats.org/officeDocument/2006/relationships/image" Target="../media/image851.png"/><Relationship Id="rId12" Type="http://schemas.openxmlformats.org/officeDocument/2006/relationships/image" Target="../media/image162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841.png"/><Relationship Id="rId11" Type="http://schemas.openxmlformats.org/officeDocument/2006/relationships/image" Target="../media/image16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60.png"/><Relationship Id="rId4" Type="http://schemas.openxmlformats.org/officeDocument/2006/relationships/tags" Target="../tags/tag164.xml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tags" Target="../tags/tag167.xml"/><Relationship Id="rId7" Type="http://schemas.openxmlformats.org/officeDocument/2006/relationships/image" Target="../media/image165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68.png"/><Relationship Id="rId4" Type="http://schemas.openxmlformats.org/officeDocument/2006/relationships/tags" Target="../tags/tag168.xml"/><Relationship Id="rId9" Type="http://schemas.openxmlformats.org/officeDocument/2006/relationships/image" Target="../media/image1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tags" Target="../tags/tag171.xml"/><Relationship Id="rId7" Type="http://schemas.openxmlformats.org/officeDocument/2006/relationships/image" Target="../media/image142.png"/><Relationship Id="rId12" Type="http://schemas.openxmlformats.org/officeDocument/2006/relationships/image" Target="../media/image17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7.png"/><Relationship Id="rId5" Type="http://schemas.openxmlformats.org/officeDocument/2006/relationships/tags" Target="../tags/tag173.xml"/><Relationship Id="rId10" Type="http://schemas.openxmlformats.org/officeDocument/2006/relationships/image" Target="../media/image176.png"/><Relationship Id="rId4" Type="http://schemas.openxmlformats.org/officeDocument/2006/relationships/tags" Target="../tags/tag172.xml"/><Relationship Id="rId9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74.png"/><Relationship Id="rId3" Type="http://schemas.openxmlformats.org/officeDocument/2006/relationships/tags" Target="../tags/tag17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image" Target="../media/image180.png"/><Relationship Id="rId5" Type="http://schemas.openxmlformats.org/officeDocument/2006/relationships/tags" Target="../tags/tag178.xml"/><Relationship Id="rId10" Type="http://schemas.openxmlformats.org/officeDocument/2006/relationships/image" Target="../media/image179.png"/><Relationship Id="rId4" Type="http://schemas.openxmlformats.org/officeDocument/2006/relationships/tags" Target="../tags/tag177.xml"/><Relationship Id="rId9" Type="http://schemas.openxmlformats.org/officeDocument/2006/relationships/image" Target="../media/image130.png"/><Relationship Id="rId14" Type="http://schemas.openxmlformats.org/officeDocument/2006/relationships/image" Target="../media/image1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119.png"/><Relationship Id="rId18" Type="http://schemas.openxmlformats.org/officeDocument/2006/relationships/image" Target="../media/image185.png"/><Relationship Id="rId3" Type="http://schemas.openxmlformats.org/officeDocument/2006/relationships/tags" Target="../tags/tag182.xml"/><Relationship Id="rId21" Type="http://schemas.openxmlformats.org/officeDocument/2006/relationships/image" Target="../media/image187.png"/><Relationship Id="rId7" Type="http://schemas.openxmlformats.org/officeDocument/2006/relationships/tags" Target="../tags/tag18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84.png"/><Relationship Id="rId25" Type="http://schemas.openxmlformats.org/officeDocument/2006/relationships/image" Target="../media/image191.png"/><Relationship Id="rId2" Type="http://schemas.openxmlformats.org/officeDocument/2006/relationships/tags" Target="../tags/tag181.xml"/><Relationship Id="rId16" Type="http://schemas.openxmlformats.org/officeDocument/2006/relationships/image" Target="../media/image183.png"/><Relationship Id="rId20" Type="http://schemas.openxmlformats.org/officeDocument/2006/relationships/image" Target="../media/image186.emf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image" Target="../media/image190.png"/><Relationship Id="rId5" Type="http://schemas.openxmlformats.org/officeDocument/2006/relationships/tags" Target="../tags/tag184.xml"/><Relationship Id="rId15" Type="http://schemas.openxmlformats.org/officeDocument/2006/relationships/image" Target="../media/image182.png"/><Relationship Id="rId23" Type="http://schemas.openxmlformats.org/officeDocument/2006/relationships/image" Target="../media/image189.png"/><Relationship Id="rId10" Type="http://schemas.openxmlformats.org/officeDocument/2006/relationships/tags" Target="../tags/tag189.xml"/><Relationship Id="rId19" Type="http://schemas.openxmlformats.org/officeDocument/2006/relationships/oleObject" Target="../embeddings/oleObject1.bin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120.png"/><Relationship Id="rId22" Type="http://schemas.openxmlformats.org/officeDocument/2006/relationships/image" Target="../media/image1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194.png"/><Relationship Id="rId5" Type="http://schemas.openxmlformats.org/officeDocument/2006/relationships/tags" Target="../tags/tag195.xml"/><Relationship Id="rId10" Type="http://schemas.openxmlformats.org/officeDocument/2006/relationships/image" Target="../media/image193.png"/><Relationship Id="rId4" Type="http://schemas.openxmlformats.org/officeDocument/2006/relationships/tags" Target="../tags/tag194.xml"/><Relationship Id="rId9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0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510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06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205.png"/><Relationship Id="rId17" Type="http://schemas.openxmlformats.org/officeDocument/2006/relationships/image" Target="../media/image186.emf"/><Relationship Id="rId2" Type="http://schemas.openxmlformats.org/officeDocument/2006/relationships/tags" Target="../tags/tag200.xml"/><Relationship Id="rId16" Type="http://schemas.openxmlformats.org/officeDocument/2006/relationships/oleObject" Target="../embeddings/oleObject2.bin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204.png"/><Relationship Id="rId5" Type="http://schemas.openxmlformats.org/officeDocument/2006/relationships/tags" Target="../tags/tag203.xml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4" Type="http://schemas.openxmlformats.org/officeDocument/2006/relationships/tags" Target="../tags/tag202.xml"/><Relationship Id="rId9" Type="http://schemas.openxmlformats.org/officeDocument/2006/relationships/image" Target="../media/image192.png"/><Relationship Id="rId14" Type="http://schemas.openxmlformats.org/officeDocument/2006/relationships/image" Target="../media/image2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image" Target="../media/image211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10" Type="http://schemas.openxmlformats.org/officeDocument/2006/relationships/image" Target="../media/image194.png"/><Relationship Id="rId4" Type="http://schemas.openxmlformats.org/officeDocument/2006/relationships/tags" Target="../tags/tag212.xml"/><Relationship Id="rId9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4" Type="http://schemas.openxmlformats.org/officeDocument/2006/relationships/image" Target="../media/image2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217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1.png"/><Relationship Id="rId3" Type="http://schemas.openxmlformats.org/officeDocument/2006/relationships/tags" Target="../tags/tag223.xml"/><Relationship Id="rId7" Type="http://schemas.openxmlformats.org/officeDocument/2006/relationships/tags" Target="../tags/tag227.xml"/><Relationship Id="rId12" Type="http://schemas.openxmlformats.org/officeDocument/2006/relationships/image" Target="../media/image220.png"/><Relationship Id="rId2" Type="http://schemas.openxmlformats.org/officeDocument/2006/relationships/tags" Target="../tags/tag222.xml"/><Relationship Id="rId16" Type="http://schemas.openxmlformats.org/officeDocument/2006/relationships/image" Target="../media/image1270.png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image" Target="../media/image34.png"/><Relationship Id="rId5" Type="http://schemas.openxmlformats.org/officeDocument/2006/relationships/tags" Target="../tags/tag225.xml"/><Relationship Id="rId15" Type="http://schemas.openxmlformats.org/officeDocument/2006/relationships/image" Target="../media/image35.png"/><Relationship Id="rId10" Type="http://schemas.openxmlformats.org/officeDocument/2006/relationships/image" Target="../media/image219.png"/><Relationship Id="rId4" Type="http://schemas.openxmlformats.org/officeDocument/2006/relationships/tags" Target="../tags/tag224.xml"/><Relationship Id="rId9" Type="http://schemas.openxmlformats.org/officeDocument/2006/relationships/image" Target="../media/image27.png"/><Relationship Id="rId14" Type="http://schemas.openxmlformats.org/officeDocument/2006/relationships/image" Target="../media/image2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tags" Target="../tags/tag230.xml"/><Relationship Id="rId7" Type="http://schemas.openxmlformats.org/officeDocument/2006/relationships/image" Target="../media/image223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5" Type="http://schemas.openxmlformats.org/officeDocument/2006/relationships/tags" Target="../tags/tag232.xml"/><Relationship Id="rId10" Type="http://schemas.openxmlformats.org/officeDocument/2006/relationships/image" Target="../media/image42.png"/><Relationship Id="rId4" Type="http://schemas.openxmlformats.org/officeDocument/2006/relationships/tags" Target="../tags/tag231.xml"/><Relationship Id="rId9" Type="http://schemas.openxmlformats.org/officeDocument/2006/relationships/image" Target="../media/image22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30.pn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image" Target="../media/image229.png"/><Relationship Id="rId2" Type="http://schemas.openxmlformats.org/officeDocument/2006/relationships/tags" Target="../tags/tag234.xml"/><Relationship Id="rId16" Type="http://schemas.openxmlformats.org/officeDocument/2006/relationships/image" Target="../media/image233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image" Target="../media/image228.png"/><Relationship Id="rId5" Type="http://schemas.openxmlformats.org/officeDocument/2006/relationships/tags" Target="../tags/tag237.xml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4" Type="http://schemas.openxmlformats.org/officeDocument/2006/relationships/tags" Target="../tags/tag236.xml"/><Relationship Id="rId9" Type="http://schemas.openxmlformats.org/officeDocument/2006/relationships/image" Target="../media/image226.png"/><Relationship Id="rId14" Type="http://schemas.openxmlformats.org/officeDocument/2006/relationships/image" Target="../media/image23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tags" Target="../tags/tag242.xml"/><Relationship Id="rId7" Type="http://schemas.openxmlformats.org/officeDocument/2006/relationships/image" Target="../media/image234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8.png"/><Relationship Id="rId5" Type="http://schemas.openxmlformats.org/officeDocument/2006/relationships/tags" Target="../tags/tag244.xml"/><Relationship Id="rId10" Type="http://schemas.openxmlformats.org/officeDocument/2006/relationships/image" Target="../media/image237.png"/><Relationship Id="rId4" Type="http://schemas.openxmlformats.org/officeDocument/2006/relationships/tags" Target="../tags/tag243.xml"/><Relationship Id="rId9" Type="http://schemas.openxmlformats.org/officeDocument/2006/relationships/image" Target="../media/image23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image" Target="../media/image242.png"/><Relationship Id="rId3" Type="http://schemas.openxmlformats.org/officeDocument/2006/relationships/tags" Target="../tags/tag247.xml"/><Relationship Id="rId7" Type="http://schemas.openxmlformats.org/officeDocument/2006/relationships/tags" Target="../tags/tag251.xml"/><Relationship Id="rId12" Type="http://schemas.openxmlformats.org/officeDocument/2006/relationships/image" Target="../media/image241.png"/><Relationship Id="rId17" Type="http://schemas.openxmlformats.org/officeDocument/2006/relationships/image" Target="../media/image35.png"/><Relationship Id="rId2" Type="http://schemas.openxmlformats.org/officeDocument/2006/relationships/tags" Target="../tags/tag246.xml"/><Relationship Id="rId16" Type="http://schemas.openxmlformats.org/officeDocument/2006/relationships/image" Target="../media/image244.png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image" Target="../media/image240.png"/><Relationship Id="rId5" Type="http://schemas.openxmlformats.org/officeDocument/2006/relationships/tags" Target="../tags/tag249.xml"/><Relationship Id="rId15" Type="http://schemas.openxmlformats.org/officeDocument/2006/relationships/image" Target="../media/image69.png"/><Relationship Id="rId10" Type="http://schemas.openxmlformats.org/officeDocument/2006/relationships/image" Target="../media/image239.png"/><Relationship Id="rId4" Type="http://schemas.openxmlformats.org/officeDocument/2006/relationships/tags" Target="../tags/tag24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image" Target="../media/image177.png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image" Target="../media/image122.png"/><Relationship Id="rId17" Type="http://schemas.openxmlformats.org/officeDocument/2006/relationships/image" Target="../media/image247.png"/><Relationship Id="rId2" Type="http://schemas.openxmlformats.org/officeDocument/2006/relationships/tags" Target="../tags/tag254.xml"/><Relationship Id="rId16" Type="http://schemas.openxmlformats.org/officeDocument/2006/relationships/image" Target="../media/image246.png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image" Target="../media/image121.png"/><Relationship Id="rId5" Type="http://schemas.openxmlformats.org/officeDocument/2006/relationships/tags" Target="../tags/tag257.xml"/><Relationship Id="rId15" Type="http://schemas.openxmlformats.org/officeDocument/2006/relationships/image" Target="../media/image69.png"/><Relationship Id="rId10" Type="http://schemas.openxmlformats.org/officeDocument/2006/relationships/image" Target="../media/image119.png"/><Relationship Id="rId4" Type="http://schemas.openxmlformats.org/officeDocument/2006/relationships/tags" Target="../tags/tag25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tags" Target="../tags/tag263.xml"/><Relationship Id="rId7" Type="http://schemas.openxmlformats.org/officeDocument/2006/relationships/image" Target="../media/image248.pn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52.png"/><Relationship Id="rId5" Type="http://schemas.openxmlformats.org/officeDocument/2006/relationships/tags" Target="../tags/tag265.xml"/><Relationship Id="rId10" Type="http://schemas.openxmlformats.org/officeDocument/2006/relationships/image" Target="../media/image251.png"/><Relationship Id="rId4" Type="http://schemas.openxmlformats.org/officeDocument/2006/relationships/tags" Target="../tags/tag264.xml"/><Relationship Id="rId9" Type="http://schemas.openxmlformats.org/officeDocument/2006/relationships/image" Target="../media/image2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267.png"/><Relationship Id="rId18" Type="http://schemas.openxmlformats.org/officeDocument/2006/relationships/image" Target="../media/image272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266.png"/><Relationship Id="rId17" Type="http://schemas.openxmlformats.org/officeDocument/2006/relationships/image" Target="../media/image271.png"/><Relationship Id="rId2" Type="http://schemas.openxmlformats.org/officeDocument/2006/relationships/tags" Target="../tags/tag267.xml"/><Relationship Id="rId16" Type="http://schemas.openxmlformats.org/officeDocument/2006/relationships/image" Target="../media/image270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265.png"/><Relationship Id="rId5" Type="http://schemas.openxmlformats.org/officeDocument/2006/relationships/tags" Target="../tags/tag270.xml"/><Relationship Id="rId15" Type="http://schemas.openxmlformats.org/officeDocument/2006/relationships/image" Target="../media/image26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73.png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image" Target="../media/image2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image" Target="../media/image277.png"/><Relationship Id="rId26" Type="http://schemas.openxmlformats.org/officeDocument/2006/relationships/image" Target="../media/image285.png"/><Relationship Id="rId3" Type="http://schemas.openxmlformats.org/officeDocument/2006/relationships/tags" Target="../tags/tag277.xml"/><Relationship Id="rId21" Type="http://schemas.openxmlformats.org/officeDocument/2006/relationships/image" Target="../media/image280.png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17" Type="http://schemas.openxmlformats.org/officeDocument/2006/relationships/image" Target="../media/image276.png"/><Relationship Id="rId25" Type="http://schemas.openxmlformats.org/officeDocument/2006/relationships/image" Target="../media/image284.png"/><Relationship Id="rId2" Type="http://schemas.openxmlformats.org/officeDocument/2006/relationships/tags" Target="../tags/tag276.xml"/><Relationship Id="rId16" Type="http://schemas.openxmlformats.org/officeDocument/2006/relationships/image" Target="../media/image275.png"/><Relationship Id="rId20" Type="http://schemas.openxmlformats.org/officeDocument/2006/relationships/image" Target="../media/image279.pn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24" Type="http://schemas.openxmlformats.org/officeDocument/2006/relationships/image" Target="../media/image283.png"/><Relationship Id="rId5" Type="http://schemas.openxmlformats.org/officeDocument/2006/relationships/tags" Target="../tags/tag279.xml"/><Relationship Id="rId15" Type="http://schemas.openxmlformats.org/officeDocument/2006/relationships/image" Target="../media/image274.png"/><Relationship Id="rId23" Type="http://schemas.openxmlformats.org/officeDocument/2006/relationships/image" Target="../media/image282.png"/><Relationship Id="rId10" Type="http://schemas.openxmlformats.org/officeDocument/2006/relationships/tags" Target="../tags/tag284.xml"/><Relationship Id="rId19" Type="http://schemas.openxmlformats.org/officeDocument/2006/relationships/image" Target="../media/image278.pn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281.png"/><Relationship Id="rId27" Type="http://schemas.openxmlformats.org/officeDocument/2006/relationships/image" Target="../media/image28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288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" Type="http://schemas.openxmlformats.org/officeDocument/2006/relationships/tags" Target="../tags/tag289.xml"/><Relationship Id="rId16" Type="http://schemas.openxmlformats.org/officeDocument/2006/relationships/image" Target="../media/image291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285.png"/><Relationship Id="rId5" Type="http://schemas.openxmlformats.org/officeDocument/2006/relationships/tags" Target="../tags/tag292.xml"/><Relationship Id="rId15" Type="http://schemas.openxmlformats.org/officeDocument/2006/relationships/image" Target="../media/image290.png"/><Relationship Id="rId10" Type="http://schemas.openxmlformats.org/officeDocument/2006/relationships/image" Target="../media/image282.png"/><Relationship Id="rId4" Type="http://schemas.openxmlformats.org/officeDocument/2006/relationships/tags" Target="../tags/tag29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8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tags" Target="../tags/tag298.xml"/><Relationship Id="rId7" Type="http://schemas.openxmlformats.org/officeDocument/2006/relationships/image" Target="../media/image293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7.png"/><Relationship Id="rId5" Type="http://schemas.openxmlformats.org/officeDocument/2006/relationships/tags" Target="../tags/tag300.xml"/><Relationship Id="rId10" Type="http://schemas.openxmlformats.org/officeDocument/2006/relationships/image" Target="../media/image296.png"/><Relationship Id="rId4" Type="http://schemas.openxmlformats.org/officeDocument/2006/relationships/tags" Target="../tags/tag299.xml"/><Relationship Id="rId9" Type="http://schemas.openxmlformats.org/officeDocument/2006/relationships/image" Target="../media/image29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13" Type="http://schemas.openxmlformats.org/officeDocument/2006/relationships/image" Target="../media/image303.png"/><Relationship Id="rId3" Type="http://schemas.openxmlformats.org/officeDocument/2006/relationships/tags" Target="../tags/tag30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2.png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image" Target="../media/image301.png"/><Relationship Id="rId5" Type="http://schemas.openxmlformats.org/officeDocument/2006/relationships/tags" Target="../tags/tag305.xml"/><Relationship Id="rId10" Type="http://schemas.openxmlformats.org/officeDocument/2006/relationships/image" Target="../media/image300.png"/><Relationship Id="rId4" Type="http://schemas.openxmlformats.org/officeDocument/2006/relationships/tags" Target="../tags/tag304.xml"/><Relationship Id="rId9" Type="http://schemas.openxmlformats.org/officeDocument/2006/relationships/image" Target="../media/image29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6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image" Target="../media/image40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305.png"/><Relationship Id="rId5" Type="http://schemas.openxmlformats.org/officeDocument/2006/relationships/tags" Target="../tags/tag311.xml"/><Relationship Id="rId15" Type="http://schemas.openxmlformats.org/officeDocument/2006/relationships/image" Target="../media/image308.png"/><Relationship Id="rId10" Type="http://schemas.openxmlformats.org/officeDocument/2006/relationships/image" Target="../media/image96.png"/><Relationship Id="rId4" Type="http://schemas.openxmlformats.org/officeDocument/2006/relationships/tags" Target="../tags/tag310.xml"/><Relationship Id="rId9" Type="http://schemas.openxmlformats.org/officeDocument/2006/relationships/image" Target="../media/image304.png"/><Relationship Id="rId14" Type="http://schemas.openxmlformats.org/officeDocument/2006/relationships/image" Target="../media/image30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image" Target="../media/image311.png"/><Relationship Id="rId3" Type="http://schemas.openxmlformats.org/officeDocument/2006/relationships/tags" Target="../tags/tag316.xml"/><Relationship Id="rId7" Type="http://schemas.openxmlformats.org/officeDocument/2006/relationships/tags" Target="../tags/tag320.xml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" Type="http://schemas.openxmlformats.org/officeDocument/2006/relationships/tags" Target="../tags/tag315.xml"/><Relationship Id="rId16" Type="http://schemas.openxmlformats.org/officeDocument/2006/relationships/image" Target="../media/image314.png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309.png"/><Relationship Id="rId5" Type="http://schemas.openxmlformats.org/officeDocument/2006/relationships/tags" Target="../tags/tag318.xml"/><Relationship Id="rId15" Type="http://schemas.openxmlformats.org/officeDocument/2006/relationships/image" Target="../media/image313.png"/><Relationship Id="rId10" Type="http://schemas.openxmlformats.org/officeDocument/2006/relationships/image" Target="../media/image304.png"/><Relationship Id="rId4" Type="http://schemas.openxmlformats.org/officeDocument/2006/relationships/tags" Target="../tags/tag3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0.xml"/><Relationship Id="rId7" Type="http://schemas.openxmlformats.org/officeDocument/2006/relationships/image" Target="../media/image20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tags" Target="../tags/tag2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0" y="1916832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000" u="sng" dirty="0">
                <a:solidFill>
                  <a:schemeClr val="tx1"/>
                </a:solidFill>
              </a:rPr>
              <a:t>P.S. Shternin</a:t>
            </a:r>
            <a:r>
              <a:rPr lang="en-US" sz="3000" dirty="0">
                <a:solidFill>
                  <a:schemeClr val="tx1"/>
                </a:solidFill>
              </a:rPr>
              <a:t>, D.D. </a:t>
            </a:r>
            <a:r>
              <a:rPr lang="en-US" sz="3000" dirty="0" err="1">
                <a:solidFill>
                  <a:schemeClr val="tx1"/>
                </a:solidFill>
              </a:rPr>
              <a:t>Ofengeim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0" y="292893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 i="0" dirty="0">
                <a:solidFill>
                  <a:srgbClr val="CB6D04"/>
                </a:solidFill>
                <a:effectLst/>
                <a:latin typeface="Roboto Light" panose="020B0604020202020204" pitchFamily="2" charset="0"/>
              </a:rPr>
              <a:t>Transport coefficients of magnetized neutron star cores</a:t>
            </a:r>
            <a:endParaRPr lang="ru-RU" sz="3400" b="0" dirty="0">
              <a:solidFill>
                <a:schemeClr val="hlink"/>
              </a:solidFill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1927686" y="5805264"/>
            <a:ext cx="5288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Infinite and Finite Nuclear Matter (INFINUM-2023)</a:t>
            </a:r>
          </a:p>
          <a:p>
            <a:r>
              <a:rPr lang="en-US" b="0" dirty="0">
                <a:solidFill>
                  <a:schemeClr val="tx1"/>
                </a:solidFill>
              </a:rPr>
              <a:t>JINR, Dubna,  Feb 27 – Mar 03 2023</a:t>
            </a: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685"/>
            <a:ext cx="2549464" cy="908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A4E90-0F05-CE4E-12AA-3486C556B8B3}"/>
              </a:ext>
            </a:extLst>
          </p:cNvPr>
          <p:cNvSpPr txBox="1"/>
          <p:nvPr/>
        </p:nvSpPr>
        <p:spPr>
          <a:xfrm>
            <a:off x="5220072" y="4248813"/>
            <a:ext cx="374441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Shternin &amp; </a:t>
            </a:r>
            <a:r>
              <a:rPr lang="en-US" sz="1600" b="0" dirty="0" err="1">
                <a:latin typeface="+mn-lt"/>
              </a:rPr>
              <a:t>Ofengeim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b="0" i="1" dirty="0">
                <a:latin typeface="+mn-lt"/>
              </a:rPr>
              <a:t>EPJA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58</a:t>
            </a:r>
            <a:r>
              <a:rPr lang="en-US" sz="1600" b="0" dirty="0">
                <a:latin typeface="+mn-lt"/>
              </a:rPr>
              <a:t>, 42 (</a:t>
            </a:r>
            <a:r>
              <a:rPr lang="en-US" sz="1600" b="0" dirty="0"/>
              <a:t>2022</a:t>
            </a:r>
            <a:r>
              <a:rPr lang="en-US" sz="1600" b="0" dirty="0">
                <a:latin typeface="+mn-lt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4F0C2-8525-D26E-FEA3-04D83F31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380" y="0"/>
            <a:ext cx="1644159" cy="1183067"/>
          </a:xfrm>
          <a:prstGeom prst="rect">
            <a:avLst/>
          </a:prstGeom>
        </p:spPr>
      </p:pic>
      <p:sp>
        <p:nvSpPr>
          <p:cNvPr id="7" name="Text Box 15">
            <a:extLst>
              <a:ext uri="{FF2B5EF4-FFF2-40B4-BE49-F238E27FC236}">
                <a16:creationId xmlns:a16="http://schemas.microsoft.com/office/drawing/2014/main" id="{707D55B1-7BD3-3317-FD32-7015A9072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207" y="88295"/>
            <a:ext cx="2376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399"/>
                </a:solidFill>
              </a:rPr>
              <a:t>Department of Theoretical Astrophysics</a:t>
            </a:r>
            <a:endParaRPr lang="ru-RU" sz="20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3"/>
    </mc:Choice>
    <mc:Fallback xmlns="">
      <p:transition spd="slow" advTm="319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Formalism: Landau Fermi-Liquid theory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 descr="\documentclass{article}&#10;\usepackage{amsmath}&#10;\usepackage{amssymb}&#10;\usepackage{bm}&#10;\usepackage{color}&#10;\pagestyle{empty}&#10;\begin{document}&#10;&#10;\[&#10;    \frac{\partial f_a }{\partial t} +\frac{\partial \varepsilon_a}{\partial{\bm{p}}}\nabla f_a -&#10;    \left(\frac{\partial \varepsilon_a}{\partial{\mathbf{r}}}-{\color{blue} q_a\left(\bm{E}+\left[\bm{v}_a\times\bm{B}\right]\right)}\right)&#10;    \nabla_{\bm{p}} f_a&#10;    = I_a[\left\{f_b\right\}]&#10;\]&#10;&#10;&#10;&#10;\end{document}" title="IguanaTex Bitmap Display">
            <a:extLst>
              <a:ext uri="{FF2B5EF4-FFF2-40B4-BE49-F238E27FC236}">
                <a16:creationId xmlns:a16="http://schemas.microsoft.com/office/drawing/2014/main" id="{2D024AFD-DE63-B8C0-9E48-C31B5EA43F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25" y="1296207"/>
            <a:ext cx="6941140" cy="618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619992-5607-47E8-8BF4-723C4B819964}"/>
                  </a:ext>
                </a:extLst>
              </p:cNvPr>
              <p:cNvSpPr txBox="1"/>
              <p:nvPr/>
            </p:nvSpPr>
            <p:spPr>
              <a:xfrm>
                <a:off x="539552" y="788171"/>
                <a:ext cx="4968552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Landau Fermi-liquid theory for mixtures,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=1…</m:t>
                    </m:r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619992-5607-47E8-8BF4-723C4B819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788171"/>
                <a:ext cx="496855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4159280-2387-4D73-966E-7C49B63D35D8}"/>
              </a:ext>
            </a:extLst>
          </p:cNvPr>
          <p:cNvSpPr txBox="1"/>
          <p:nvPr/>
        </p:nvSpPr>
        <p:spPr>
          <a:xfrm>
            <a:off x="6176431" y="790489"/>
            <a:ext cx="2887137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 err="1">
                <a:latin typeface="+mn-lt"/>
              </a:rPr>
              <a:t>Baym</a:t>
            </a:r>
            <a:r>
              <a:rPr lang="en-US" sz="1200" b="0" dirty="0">
                <a:latin typeface="+mn-lt"/>
              </a:rPr>
              <a:t> &amp; </a:t>
            </a:r>
            <a:r>
              <a:rPr lang="en-US" sz="1200" b="0" dirty="0"/>
              <a:t>Chin</a:t>
            </a:r>
            <a:r>
              <a:rPr lang="en-US" sz="1200" b="0" dirty="0">
                <a:latin typeface="+mn-lt"/>
              </a:rPr>
              <a:t> </a:t>
            </a:r>
            <a:r>
              <a:rPr lang="en-US" sz="1200" b="0" i="1" dirty="0" err="1">
                <a:latin typeface="+mn-lt"/>
              </a:rPr>
              <a:t>Nucl</a:t>
            </a:r>
            <a:r>
              <a:rPr lang="en-US" sz="1200" b="0" i="1" dirty="0">
                <a:latin typeface="+mn-lt"/>
              </a:rPr>
              <a:t>. Phys. A </a:t>
            </a:r>
            <a:r>
              <a:rPr lang="en-US" sz="1200" dirty="0">
                <a:latin typeface="+mn-lt"/>
              </a:rPr>
              <a:t>262</a:t>
            </a:r>
            <a:r>
              <a:rPr lang="en-US" sz="1200" b="0" dirty="0">
                <a:latin typeface="+mn-lt"/>
              </a:rPr>
              <a:t>, 527 (1976)</a:t>
            </a:r>
          </a:p>
        </p:txBody>
      </p:sp>
      <p:pic>
        <p:nvPicPr>
          <p:cNvPr id="7" name="Рисунок 6" descr="\documentclass{article}&#10;\usepackage{amsmath}&#10;\usepackage{amssymb}&#10;\usepackage{bm}&#10;\usepackage{color}&#10;\pagestyle{empty}&#10;\begin{document}&#10;&#10;\[&#10;\bm{v}_a(\bm{p}) =\frac{\partial \varepsilon_a(\bm{p})}{\partial \bm{p}}&#10;\]&#10;&#10;\end{document}" title="IguanaTex Bitmap Display">
            <a:extLst>
              <a:ext uri="{FF2B5EF4-FFF2-40B4-BE49-F238E27FC236}">
                <a16:creationId xmlns:a16="http://schemas.microsoft.com/office/drawing/2014/main" id="{2513F9B7-4E01-4A7A-AC11-63791A350B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03" y="2009311"/>
            <a:ext cx="1712762" cy="583619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\varepsilon_a(\bm{p})=\varepsilon_a(\bm{p})[\{f_b(\bm{p})\}]&#10;\]&#10;&#10;&#10;\end{document}" title="IguanaTex Bitmap Display">
            <a:extLst>
              <a:ext uri="{FF2B5EF4-FFF2-40B4-BE49-F238E27FC236}">
                <a16:creationId xmlns:a16="http://schemas.microsoft.com/office/drawing/2014/main" id="{5508E485-25A2-4DBA-999F-7C95905441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69258"/>
            <a:ext cx="2448762" cy="254476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usepackage{amssymb}&#10;\usepackage{bm}&#10;\usepackage{color}&#10;\pagestyle{empty}&#10;\begin{document}&#10;&#10;\[&#10;    f_a^{\mathrm{l.e.}}=f_a^{\mathrm{l.e.}}(\varepsilon_a^{\mathrm{l.e.}}(\bm{p}))=f_F\left(\frac{\varepsilon_a^{\mathrm{l.e.}}(\bm{p}) -\mu_a(\bm{r},t)}{T(\bm{r},t)}\right)&#10;\]&#10;&#10;&#10;&#10;\end{document}" title="IguanaTex Bitmap Display">
            <a:extLst>
              <a:ext uri="{FF2B5EF4-FFF2-40B4-BE49-F238E27FC236}">
                <a16:creationId xmlns:a16="http://schemas.microsoft.com/office/drawing/2014/main" id="{24C386F1-A8FC-4A4F-9967-C0411D4C92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21" y="3235319"/>
            <a:ext cx="5057081" cy="6337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C2D61D-0F7C-4E73-A12B-D666D0E9AEB2}"/>
              </a:ext>
            </a:extLst>
          </p:cNvPr>
          <p:cNvSpPr txBox="1"/>
          <p:nvPr/>
        </p:nvSpPr>
        <p:spPr>
          <a:xfrm>
            <a:off x="538713" y="4766263"/>
            <a:ext cx="41773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Chapman-</a:t>
            </a:r>
            <a:r>
              <a:rPr lang="en-US" b="0" dirty="0" err="1">
                <a:solidFill>
                  <a:prstClr val="black"/>
                </a:solidFill>
              </a:rPr>
              <a:t>Enskog</a:t>
            </a:r>
            <a:r>
              <a:rPr lang="en-US" b="0" dirty="0">
                <a:solidFill>
                  <a:prstClr val="black"/>
                </a:solidFill>
              </a:rPr>
              <a:t> method</a:t>
            </a:r>
          </a:p>
        </p:txBody>
      </p:sp>
      <p:pic>
        <p:nvPicPr>
          <p:cNvPr id="25" name="Рисунок 24" descr="\documentclass{article}&#10;\usepackage{amsmath}&#10;\usepackage{amssymb}&#10;\usepackage{bm}&#10;\usepackage{color}&#10;\pagestyle{empty}&#10;\begin{document}&#10;&#10;&#10;\[&#10;    f_a=f_a^{\mathrm{eq}}+\delta f_a^{(0)}+\delta f_a^{(1)}+\dots&#10;\]&#10;&#10;\end{document}" title="IguanaTex Bitmap Display">
            <a:extLst>
              <a:ext uri="{FF2B5EF4-FFF2-40B4-BE49-F238E27FC236}">
                <a16:creationId xmlns:a16="http://schemas.microsoft.com/office/drawing/2014/main" id="{4827958A-F0BF-4C08-9164-3D656C111C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0" y="5395833"/>
            <a:ext cx="3221333" cy="301714"/>
          </a:xfrm>
          <a:prstGeom prst="rect">
            <a:avLst/>
          </a:prstGeom>
        </p:spPr>
      </p:pic>
      <p:pic>
        <p:nvPicPr>
          <p:cNvPr id="28" name="Рисунок 27" descr="\documentclass{article}&#10;\usepackage{amsmath}&#10;\usepackage{amssymb}&#10;\usepackage{bm}&#10;\usepackage{color}&#10;\pagestyle{empty}&#10;\begin{document}&#10;&#10;\[&#10;    \varepsilon_a=\varepsilon_a^{\mathrm{eq}}+\delta\varepsilon_a^{(0)}+\delta\varepsilon_a^{(1)}+\dots&#10;\]&#10;&#10;&#10;&#10;\end{document}" title="IguanaTex Bitmap Display">
            <a:extLst>
              <a:ext uri="{FF2B5EF4-FFF2-40B4-BE49-F238E27FC236}">
                <a16:creationId xmlns:a16="http://schemas.microsoft.com/office/drawing/2014/main" id="{0C1163E5-BE26-41E8-B534-C8FF9B99214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25" y="5799727"/>
            <a:ext cx="3122286" cy="301714"/>
          </a:xfrm>
          <a:prstGeom prst="rect">
            <a:avLst/>
          </a:prstGeom>
        </p:spPr>
      </p:pic>
      <p:pic>
        <p:nvPicPr>
          <p:cNvPr id="32" name="Рисунок 31" descr="\documentclass{article}&#10;\usepackage{amsmath}&#10;\usepackage{amssymb}&#10;\usepackage{bm}&#10;\usepackage{color}&#10;\pagestyle{empty}&#10;\begin{document}&#10;&#10;\[&#10;\mathrm{Kn}=\lambda/L&#10;\]&#10;&#10;&#10;&#10;\end{document}" title="IguanaTex Bitmap Display">
            <a:extLst>
              <a:ext uri="{FF2B5EF4-FFF2-40B4-BE49-F238E27FC236}">
                <a16:creationId xmlns:a16="http://schemas.microsoft.com/office/drawing/2014/main" id="{8BE6802E-5FAD-4968-B09B-3472BA6F113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57" y="4874338"/>
            <a:ext cx="1032754" cy="23788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9CFAB83-AEDA-4E54-9E0E-093CD9EF1B01}"/>
              </a:ext>
            </a:extLst>
          </p:cNvPr>
          <p:cNvSpPr txBox="1"/>
          <p:nvPr/>
        </p:nvSpPr>
        <p:spPr>
          <a:xfrm>
            <a:off x="539551" y="2678328"/>
            <a:ext cx="51125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In a local equilibrium </a:t>
            </a:r>
            <a:r>
              <a:rPr lang="ru-RU" b="0" dirty="0">
                <a:solidFill>
                  <a:prstClr val="black"/>
                </a:solidFill>
              </a:rPr>
              <a:t>(</a:t>
            </a:r>
            <a:r>
              <a:rPr lang="en-US" b="0" dirty="0">
                <a:solidFill>
                  <a:prstClr val="black"/>
                </a:solidFill>
              </a:rPr>
              <a:t>V</a:t>
            </a:r>
            <a:r>
              <a:rPr lang="ru-RU" b="0" dirty="0">
                <a:solidFill>
                  <a:prstClr val="black"/>
                </a:solidFill>
              </a:rPr>
              <a:t>=0)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9802BC-0A68-44E0-9E81-C6CA194BF23E}"/>
              </a:ext>
            </a:extLst>
          </p:cNvPr>
          <p:cNvSpPr txBox="1"/>
          <p:nvPr/>
        </p:nvSpPr>
        <p:spPr>
          <a:xfrm>
            <a:off x="538713" y="4067780"/>
            <a:ext cx="50570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Gradients of fields</a:t>
            </a:r>
          </a:p>
        </p:txBody>
      </p:sp>
      <p:pic>
        <p:nvPicPr>
          <p:cNvPr id="34" name="Рисунок 33" descr="\documentclass{article}&#10;\usepackage{amsmath}&#10;\usepackage{amssymb}&#10;\usepackage{bm}&#10;\usepackage{color}&#10;\pagestyle{empty}&#10;\begin{document}&#10;&#10;\[&#10;\partial T,\quad \partial\mu_a,\quad \partial \bm{V}&#10;\]&#10;&#10;&#10;\end{document}" title="IguanaTex Bitmap Display">
            <a:extLst>
              <a:ext uri="{FF2B5EF4-FFF2-40B4-BE49-F238E27FC236}">
                <a16:creationId xmlns:a16="http://schemas.microsoft.com/office/drawing/2014/main" id="{12FC94F0-0D6E-42C9-B3AC-E54ED1CBA5F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78" y="4118877"/>
            <a:ext cx="1834667" cy="236190"/>
          </a:xfrm>
          <a:prstGeom prst="rect">
            <a:avLst/>
          </a:prstGeom>
        </p:spPr>
      </p:pic>
      <p:pic>
        <p:nvPicPr>
          <p:cNvPr id="37" name="Рисунок 36" descr="\documentclass{article}&#10;\usepackage{amsmath}&#10;\usepackage{amssymb}&#10;\usepackage{bm}&#10;\usepackage{color}&#10;\pagestyle{empty}&#10;\begin{document}&#10;&#10;\[&#10;m_a^*=p_{\mathrm{F}a}/v_{\mathrm{F}a}&#10;\]&#10;&#10;&#10;&#10;\end{document}" title="IguanaTex Bitmap Display">
            <a:extLst>
              <a:ext uri="{FF2B5EF4-FFF2-40B4-BE49-F238E27FC236}">
                <a16:creationId xmlns:a16="http://schemas.microsoft.com/office/drawing/2014/main" id="{BD8D2970-B91A-41D7-9021-590F535571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99" y="2143383"/>
            <a:ext cx="1536000" cy="254476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\[&#10;    \overline{\delta f_a(\bm{p})}^{(1)} \equiv - \frac{1}{T} f_F'(x_a) {\color{red} \Phi_a(\bm{p})}&#10;\]&#10;&#10;&#10;\end{document}" title="IguanaTex Bitmap Display">
            <a:extLst>
              <a:ext uri="{FF2B5EF4-FFF2-40B4-BE49-F238E27FC236}">
                <a16:creationId xmlns:a16="http://schemas.microsoft.com/office/drawing/2014/main" id="{9469EA31-F838-5056-315F-4D176066E9B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95" y="5154914"/>
            <a:ext cx="3155236" cy="517928"/>
          </a:xfrm>
          <a:prstGeom prst="rect">
            <a:avLst/>
          </a:prstGeom>
        </p:spPr>
      </p:pic>
      <p:pic>
        <p:nvPicPr>
          <p:cNvPr id="30" name="Рисунок 29" descr="\documentclass{article}&#10;\usepackage{amsmath}&#10;\usepackage{amssymb}&#10;\usepackage{bm}&#10;\usepackage{color}&#10;\pagestyle{empty}&#10;\begin{document}&#10;&#10;\[&#10;x_a\equiv \frac{\varepsilon_a-\mu_a}{T}&#10;\]&#10;&#10;&#10;\end{document}" title="IguanaTex Bitmap Display">
            <a:extLst>
              <a:ext uri="{FF2B5EF4-FFF2-40B4-BE49-F238E27FC236}">
                <a16:creationId xmlns:a16="http://schemas.microsoft.com/office/drawing/2014/main" id="{DFF67670-9DFA-068B-006B-F6B62228DC3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6" y="5741257"/>
            <a:ext cx="1230151" cy="388537"/>
          </a:xfrm>
          <a:prstGeom prst="rect">
            <a:avLst/>
          </a:prstGeom>
        </p:spPr>
      </p:pic>
      <p:pic>
        <p:nvPicPr>
          <p:cNvPr id="31" name="Рисунок 30" descr="\documentclass{article}&#10;\usepackage{amsmath}&#10;\usepackage{amssymb}&#10;\usepackage{bm}&#10;\usepackage{color}&#10;\pagestyle{empty}&#10;\begin{document}&#10;&#10;&#10;\[&#10;\frac{1}{T}f_F'(x_a)\approx -\delta(\varepsilon_a-\mu_a)&#10;\]&#10;&#10;\end{document}" title="IguanaTex Bitmap Display">
            <a:extLst>
              <a:ext uri="{FF2B5EF4-FFF2-40B4-BE49-F238E27FC236}">
                <a16:creationId xmlns:a16="http://schemas.microsoft.com/office/drawing/2014/main" id="{52DBFE52-FF69-9542-9FE3-C057173E118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72" y="6209263"/>
            <a:ext cx="2350474" cy="4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98"/>
    </mc:Choice>
    <mc:Fallback xmlns="">
      <p:transition spd="slow" advTm="819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Linearized transport equation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98968" y="6376243"/>
            <a:ext cx="2133600" cy="365125"/>
          </a:xfrm>
        </p:spPr>
        <p:txBody>
          <a:bodyPr/>
          <a:lstStyle/>
          <a:p>
            <a:fld id="{B7B5141D-0D43-41F2-922F-3F16CB93271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3" name="Рисунок 52" descr="\documentclass{article}&#10;\usepackage{amsmath}&#10;\usepackage{amssymb}&#10;\usepackage{bm}&#10;\usepackage{color}&#10;\pagestyle{empty}&#10;\begin{document}&#10;&#10;\begin{eqnarray}&#10; &amp;&amp;- f_F'(x_a) \left\{\frac{\varepsilon_a-h_a}{T}\bm{v}_a{\color{red} \left(\frac{\nabla T}{T}+\dot{\bm{V}}&#10; %-\frac{\nabla P}{nh}+\frac{1}{nh}[\bm{J}\times\bm{B}]&#10; \right)}\right.\nonumber\\&#10; &amp;&amp;+\frac{1}{T}\left.\bm{v}_a{\color{red} \left(\bm{d}_{(a)} +\frac{h_a}{ h n}[\bm{J}\times\bm{B}] \right)}\right.&#10; \nonumber\\ &#10; &amp;&amp;+ \left. \frac{p_i v_{aj}}{T}{\color{red} V_{ij}}\right.&#10; \nonumber\\ &#10; &amp;&amp;+\frac{1}{3}(\bm{p}\bm{v}_a)\mathrm{div}\bm{V} -\left.\frac{\partial}{\partial t} \left(\frac{\varepsilon_a^{\mathrm{l.e.}}-\mu_a&#10; }{T}\right)\right\} \nonumber \\&#10;&amp;=&amp; \sum_b I_{ab\,\mathrm{lin}}[\Phi]+{\color{blue}\frac{q_a}{T}f_F'(x_a)\left[\bm{v}_a\times\bm{B}\right]\nabla_{\bm{p}} \Phi_a(\bm{p})}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6075F8AD-B96E-48C9-A9D2-90F94D4B7F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1502563"/>
            <a:ext cx="4233587" cy="2727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6158F8-390D-4A25-A02A-22FCAD050A19}"/>
              </a:ext>
            </a:extLst>
          </p:cNvPr>
          <p:cNvSpPr txBox="1"/>
          <p:nvPr/>
        </p:nvSpPr>
        <p:spPr>
          <a:xfrm>
            <a:off x="539552" y="788171"/>
            <a:ext cx="41044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Linearized transport equation in LRF (V=0)</a:t>
            </a:r>
          </a:p>
        </p:txBody>
      </p:sp>
      <p:pic>
        <p:nvPicPr>
          <p:cNvPr id="28" name="Рисунок 27" descr="\documentclass{article}&#10;\usepackage{amsmath}&#10;\usepackage{amssymb}&#10;\usepackage{bm}&#10;\usepackage{color}&#10;\pagestyle{empty}&#10;\begin{document}&#10;&#10;\begin{eqnarray}&#10; \bm{J}_{(q)}&amp;=&amp;\sum_a\int_{\bm{p}} \bm{v}_a\,(\varepsilon_a-h_a)\, \overline{\delta f}_a\nonumber\\&#10;    \Delta\bm{j}_{(a)}&amp;=&amp;\int_{\bm{p}} \bm{v}_a\, \overline{\delta f}_a \nonumber \\&#10;     \Pi^{\langle ij\rangle}&amp;=&amp;\sum_a \int_{\bm{p}} p^{\langle i} v_a^{j\rangle} \, \overline{\delta f}_a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DEB7D6A4-C62F-45CD-A9E6-FC66B5967D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50" y="1534399"/>
            <a:ext cx="2777836" cy="15601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B93767-977C-4B27-B18A-426D3A0A8559}"/>
              </a:ext>
            </a:extLst>
          </p:cNvPr>
          <p:cNvSpPr txBox="1"/>
          <p:nvPr/>
        </p:nvSpPr>
        <p:spPr>
          <a:xfrm>
            <a:off x="3953564" y="1530367"/>
            <a:ext cx="220261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Thermal conductivity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33467A-184D-49E8-AEBF-18FBF9575788}"/>
              </a:ext>
            </a:extLst>
          </p:cNvPr>
          <p:cNvSpPr txBox="1"/>
          <p:nvPr/>
        </p:nvSpPr>
        <p:spPr>
          <a:xfrm>
            <a:off x="3939887" y="2641043"/>
            <a:ext cx="21283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Shear viscosity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F6396C-9EA8-451B-8CD9-C1FF62ECD0A9}"/>
              </a:ext>
            </a:extLst>
          </p:cNvPr>
          <p:cNvSpPr txBox="1"/>
          <p:nvPr/>
        </p:nvSpPr>
        <p:spPr>
          <a:xfrm>
            <a:off x="4340124" y="2041030"/>
            <a:ext cx="132784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Diffusion</a:t>
            </a:r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\[&#10;    \bm{d}_{(a)}=T\nabla\frac{\mu_a}{T}&#10;    -T\frac{h_a}{h}\sum_b y_b\nabla \frac{\mu_b}{T}- {\color{blue} q_a\bm{E}}&#10;\]&#10;&#10;&#10;\end{document}" title="IguanaTex Bitmap Display">
            <a:extLst>
              <a:ext uri="{FF2B5EF4-FFF2-40B4-BE49-F238E27FC236}">
                <a16:creationId xmlns:a16="http://schemas.microsoft.com/office/drawing/2014/main" id="{06A35EAE-96EE-1FF7-758C-2577C235260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13" y="5708597"/>
            <a:ext cx="3579228" cy="548689"/>
          </a:xfrm>
          <a:prstGeom prst="rect">
            <a:avLst/>
          </a:prstGeom>
        </p:spPr>
      </p:pic>
      <p:pic>
        <p:nvPicPr>
          <p:cNvPr id="55" name="Рисунок 54" descr="\documentclass{article}&#10;\usepackage{amsmath}&#10;\usepackage{amssymb}&#10;\usepackage{bm}&#10;\usepackage{color}&#10;\pagestyle{empty}&#10;\begin{document}&#10;&#10;\[&#10;V_{ij}=\frac{1}{2}\left(\frac{\partial V_i}{\partial x_j}+\frac{\partial V_j}{\partial x_i}-\frac{2}{3}\delta_{ij}\mathrm{div}\bm{V}\right)&#10;\]&#10;&#10;&#10;&#10;&#10;\end{document}" title="IguanaTex Bitmap Display">
            <a:extLst>
              <a:ext uri="{FF2B5EF4-FFF2-40B4-BE49-F238E27FC236}">
                <a16:creationId xmlns:a16="http://schemas.microsoft.com/office/drawing/2014/main" id="{8336426B-C254-457E-9042-2411F64964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14" y="5091563"/>
            <a:ext cx="3329657" cy="5405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D4D7381-059D-46C7-910C-97D89074049A}"/>
              </a:ext>
            </a:extLst>
          </p:cNvPr>
          <p:cNvSpPr txBox="1"/>
          <p:nvPr/>
        </p:nvSpPr>
        <p:spPr>
          <a:xfrm>
            <a:off x="3939885" y="3215686"/>
            <a:ext cx="30083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Bulk viscosity (not considered)</a:t>
            </a:r>
          </a:p>
        </p:txBody>
      </p:sp>
      <p:pic>
        <p:nvPicPr>
          <p:cNvPr id="37" name="Рисунок 36" descr="\documentclass{article}&#10;\usepackage{amsmath}&#10;\usepackage{amssymb}&#10;\usepackage{bm}&#10;\usepackage{color}&#10;\pagestyle{empty}&#10;\begin{document}&#10;&#10;\[&#10;\sum\limits_a n_a \bm{d}_{(a)}=0&#10;\]&#10;&#10;&#10;\end{document}" title="IguanaTex Bitmap Display">
            <a:extLst>
              <a:ext uri="{FF2B5EF4-FFF2-40B4-BE49-F238E27FC236}">
                <a16:creationId xmlns:a16="http://schemas.microsoft.com/office/drawing/2014/main" id="{7ABE1156-7AFB-4A8C-89AC-18927FD8A2B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76" y="5782296"/>
            <a:ext cx="1166976" cy="399649"/>
          </a:xfrm>
          <a:prstGeom prst="rect">
            <a:avLst/>
          </a:prstGeom>
        </p:spPr>
      </p:pic>
      <p:pic>
        <p:nvPicPr>
          <p:cNvPr id="6" name="Рисунок 5" descr="\documentclass{article}&#10;\usepackage{amsmath}&#10;\usepackage{amssymb}&#10;\usepackage{bm}&#10;\usepackage{color}&#10;\pagestyle{empty}&#10;\begin{document}&#10;&#10;\[&#10;    \overline{\delta f_a(\bm{p})}^{(1)} \equiv - \frac{1}{T} f_F'(x_a) {\color{red} \Phi_a(\bm{p})}&#10;\]&#10;&#10;&#10;\end{document}" title="IguanaTex Bitmap Display">
            <a:extLst>
              <a:ext uri="{FF2B5EF4-FFF2-40B4-BE49-F238E27FC236}">
                <a16:creationId xmlns:a16="http://schemas.microsoft.com/office/drawing/2014/main" id="{BEA0B084-FD70-CE72-028B-98E31FAD7E6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01" y="763763"/>
            <a:ext cx="2562072" cy="41848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9A0F331-C63F-41DF-B43D-DC37E3033023}"/>
              </a:ext>
            </a:extLst>
          </p:cNvPr>
          <p:cNvSpPr txBox="1"/>
          <p:nvPr/>
        </p:nvSpPr>
        <p:spPr>
          <a:xfrm>
            <a:off x="395536" y="5766248"/>
            <a:ext cx="30318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Generalized diffusion force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05074F-7F07-4717-804E-876E03067501}"/>
              </a:ext>
            </a:extLst>
          </p:cNvPr>
          <p:cNvSpPr txBox="1"/>
          <p:nvPr/>
        </p:nvSpPr>
        <p:spPr>
          <a:xfrm>
            <a:off x="395537" y="5202818"/>
            <a:ext cx="30318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Rate-of-shear tensor</a:t>
            </a:r>
          </a:p>
        </p:txBody>
      </p:sp>
      <p:pic>
        <p:nvPicPr>
          <p:cNvPr id="47" name="Рисунок 46" descr="\documentclass{article}&#10;\usepackage{amsmath}&#10;\usepackage{amssymb}&#10;\usepackage{bm}&#10;\usepackage{color}&#10;\pagestyle{empty}&#10;\begin{document}&#10;&#10;\[&#10;    \Phi_a(\bm{p})=\sum_k\hat{{\cal G}}^{a}_k(\bm{p})\cdot {\color{red}{\cal X}_k}&#10;\]&#10;&#10;&#10;\end{document}" title="IguanaTex Bitmap Display">
            <a:extLst>
              <a:ext uri="{FF2B5EF4-FFF2-40B4-BE49-F238E27FC236}">
                <a16:creationId xmlns:a16="http://schemas.microsoft.com/office/drawing/2014/main" id="{13D52FB3-3904-46C4-B4A7-1B63424341F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22" y="4431707"/>
            <a:ext cx="2484515" cy="54748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0A177DC-60C9-4BB7-95D9-94250C3D11A2}"/>
              </a:ext>
            </a:extLst>
          </p:cNvPr>
          <p:cNvSpPr txBox="1"/>
          <p:nvPr/>
        </p:nvSpPr>
        <p:spPr>
          <a:xfrm>
            <a:off x="390497" y="4410187"/>
            <a:ext cx="233202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Linear equations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465924-A133-4FCD-B19E-2F97CDDC0B86}"/>
              </a:ext>
            </a:extLst>
          </p:cNvPr>
          <p:cNvSpPr txBox="1"/>
          <p:nvPr/>
        </p:nvSpPr>
        <p:spPr>
          <a:xfrm>
            <a:off x="5804792" y="4410381"/>
            <a:ext cx="2823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– thermodynamic forces</a:t>
            </a:r>
          </a:p>
        </p:txBody>
      </p:sp>
      <p:pic>
        <p:nvPicPr>
          <p:cNvPr id="57" name="Рисунок 56" descr="\documentclass{article}&#10;\usepackage{amsmath}&#10;\usepackage{amssymb}&#10;\usepackage{bm}&#10;\usepackage{color}&#10;\pagestyle{empty}&#10;\begin{document}&#10;&#10;\[&#10;{\cal X}_k&#10;\]&#10;&#10;&#10;\end{document}" title="IguanaTex Bitmap Display">
            <a:extLst>
              <a:ext uri="{FF2B5EF4-FFF2-40B4-BE49-F238E27FC236}">
                <a16:creationId xmlns:a16="http://schemas.microsoft.com/office/drawing/2014/main" id="{DF55590A-7A5D-400E-8FD7-2ECE82DB806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58" y="4497881"/>
            <a:ext cx="268190" cy="2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35"/>
    </mc:Choice>
    <mc:Fallback xmlns="">
      <p:transition spd="slow" advTm="9783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Tensor structure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\[&#10;\frac{q_a}{T}f_F'(x_a)\left[\bm{v}_a\times\bm{B}\right]\nabla_{\bm{p}} \Phi_a(\bm{p}) = - i \frac{q_a v_a}{p T}f_F'(x_a) (\bm{B}\cdot\hat{\bm{\ell}}_{\bm{p}})  \Phi_a(\bm{p})&#10;\]&#10;&#10;&#10;&#10;\end{document}" title="IguanaTex Bitmap Display">
            <a:extLst>
              <a:ext uri="{FF2B5EF4-FFF2-40B4-BE49-F238E27FC236}">
                <a16:creationId xmlns:a16="http://schemas.microsoft.com/office/drawing/2014/main" id="{8507C31F-AFFB-4CDE-A310-E781299E54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" y="1412776"/>
            <a:ext cx="6464000" cy="504381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\[&#10;\hat{\bm{\ell}}_{\bm{p}}=-i\left[\bm{p}\times\nabla_{\bm{p}}\right]&#10;\]&#10;&#10;&#10;&#10;\end{document}" title="IguanaTex Bitmap Display">
            <a:extLst>
              <a:ext uri="{FF2B5EF4-FFF2-40B4-BE49-F238E27FC236}">
                <a16:creationId xmlns:a16="http://schemas.microsoft.com/office/drawing/2014/main" id="{533FFD92-60CB-423E-B7DF-8137896E5C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" y="2060848"/>
            <a:ext cx="1834667" cy="315429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    \Phi_a(\bm{p})=\sum_{\ell m} \left(\Phi_a\right)_{\ell m} (p) Y^*_{\ell m }(\hat{\bm{p}})&#10;\]&#10;&#10;&#10;\end{document}" title="IguanaTex Bitmap Display">
            <a:extLst>
              <a:ext uri="{FF2B5EF4-FFF2-40B4-BE49-F238E27FC236}">
                <a16:creationId xmlns:a16="http://schemas.microsoft.com/office/drawing/2014/main" id="{758C6477-0B67-4E95-96F3-B55BE61AA6A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" y="3200735"/>
            <a:ext cx="3276190" cy="547048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    I_a[\{\Phi_b\}]=\sum_{\ell m \ell' m'} I_a[\{(\Phi_b)_{\ell' m'}\}]^{\ell m}_{\ell' m'} Y^*_{\ell m}(\hat{\bm{p}}).&#10;\]&#10;&#10;&#10;\end{document}" title="IguanaTex Bitmap Display">
            <a:extLst>
              <a:ext uri="{FF2B5EF4-FFF2-40B4-BE49-F238E27FC236}">
                <a16:creationId xmlns:a16="http://schemas.microsoft.com/office/drawing/2014/main" id="{42C022A3-C6F8-4391-9283-489C10978A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" y="3942982"/>
            <a:ext cx="4345484" cy="5051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A68F61-ED0E-4B95-9255-1E2B53AE9177}"/>
              </a:ext>
            </a:extLst>
          </p:cNvPr>
          <p:cNvSpPr txBox="1"/>
          <p:nvPr/>
        </p:nvSpPr>
        <p:spPr>
          <a:xfrm>
            <a:off x="592789" y="740442"/>
            <a:ext cx="23042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Magnetic operator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F90E76-97BA-4167-84FD-A570BC00A8FD}"/>
              </a:ext>
            </a:extLst>
          </p:cNvPr>
          <p:cNvSpPr txBox="1"/>
          <p:nvPr/>
        </p:nvSpPr>
        <p:spPr>
          <a:xfrm>
            <a:off x="592788" y="2547334"/>
            <a:ext cx="43454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Spherical harmonics expansion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1EB5D7-C3A7-41A7-815A-58758AEBDE8F}"/>
              </a:ext>
            </a:extLst>
          </p:cNvPr>
          <p:cNvSpPr txBox="1"/>
          <p:nvPr/>
        </p:nvSpPr>
        <p:spPr>
          <a:xfrm>
            <a:off x="597010" y="4591692"/>
            <a:ext cx="219832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Isotropic scattering</a:t>
            </a:r>
          </a:p>
        </p:txBody>
      </p:sp>
      <p:pic>
        <p:nvPicPr>
          <p:cNvPr id="15" name="Рисунок 14" descr="\documentclass{article}&#10;\usepackage{amsmath}&#10;\usepackage{amssymb}&#10;\usepackage{bm}&#10;\usepackage{color}&#10;\pagestyle{empty}&#10;\begin{document}&#10;&#10;\[&#10; I_a^\ell[\{(\Phi_b)_{\ell' m'}\}]^{\ell m}_{\ell' m'} = I_a^\ell[\{(\Phi_b)_{\ell m}\}] \delta_{\ell\ell'}\delta_{mm'}&#10;\]&#10;&#10;&#10;\end{document}" title="IguanaTex Bitmap Display">
            <a:extLst>
              <a:ext uri="{FF2B5EF4-FFF2-40B4-BE49-F238E27FC236}">
                <a16:creationId xmlns:a16="http://schemas.microsoft.com/office/drawing/2014/main" id="{F3FFC2A3-C3F8-4130-B92E-6C4BE8D552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2" y="5195295"/>
            <a:ext cx="4533333" cy="2940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3DD48D5-5464-4934-AE1A-D0874346E8A0}"/>
              </a:ext>
            </a:extLst>
          </p:cNvPr>
          <p:cNvSpPr txBox="1"/>
          <p:nvPr/>
        </p:nvSpPr>
        <p:spPr>
          <a:xfrm>
            <a:off x="545551" y="5651271"/>
            <a:ext cx="48485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When Z is parallel to </a:t>
            </a:r>
            <a:r>
              <a:rPr lang="ru-RU" b="0" dirty="0">
                <a:solidFill>
                  <a:prstClr val="black"/>
                </a:solidFill>
              </a:rPr>
              <a:t> </a:t>
            </a:r>
            <a:r>
              <a:rPr lang="en-US" i="1" dirty="0">
                <a:solidFill>
                  <a:prstClr val="black"/>
                </a:solidFill>
              </a:rPr>
              <a:t>B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</a:rPr>
              <a:t>equations diagonalize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10783FFE-3D39-56A4-D4F2-0A7A9416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8" y="2188040"/>
            <a:ext cx="26503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C6317E-099A-2B20-6864-1BE96080A86F}"/>
              </a:ext>
            </a:extLst>
          </p:cNvPr>
          <p:cNvSpPr txBox="1"/>
          <p:nvPr/>
        </p:nvSpPr>
        <p:spPr>
          <a:xfrm>
            <a:off x="545551" y="6169580"/>
            <a:ext cx="49625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It is convenient to use irreducible </a:t>
            </a:r>
            <a:r>
              <a:rPr lang="en-US" b="0" dirty="0">
                <a:solidFill>
                  <a:srgbClr val="FF0000"/>
                </a:solidFill>
              </a:rPr>
              <a:t>spherical</a:t>
            </a:r>
            <a:r>
              <a:rPr lang="en-US" b="0" dirty="0">
                <a:solidFill>
                  <a:prstClr val="black"/>
                </a:solidFill>
              </a:rPr>
              <a:t> tensors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10" name="Рисунок 9" descr="\documentclass{article}&#10;\usepackage{amsmath}&#10;\usepackage{amssymb}&#10;\usepackage{bm}&#10;\usepackage{color}&#10;\pagestyle{empty}&#10;\begin{document}&#10;\[&#10;\bm{\mathcal{X}}_k\to \left(\mathcal{X}_k \right)_{\ell m}&#10;\]&#10;&#10;\end{document}" title="IguanaTex Bitmap Display">
            <a:extLst>
              <a:ext uri="{FF2B5EF4-FFF2-40B4-BE49-F238E27FC236}">
                <a16:creationId xmlns:a16="http://schemas.microsoft.com/office/drawing/2014/main" id="{24906FC8-B019-A082-9BAD-26D77379759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6257154"/>
            <a:ext cx="1508879" cy="2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90"/>
    </mc:Choice>
    <mc:Fallback xmlns="">
      <p:transition spd="slow" advTm="883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A8FAA7E-2B7B-C253-37B8-136759D67325}"/>
              </a:ext>
            </a:extLst>
          </p:cNvPr>
          <p:cNvSpPr txBox="1"/>
          <p:nvPr/>
        </p:nvSpPr>
        <p:spPr>
          <a:xfrm>
            <a:off x="6405382" y="2867355"/>
            <a:ext cx="2590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Here       denotes any flux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equation in spherical basis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13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A99A5-2780-4FEA-BD1B-AF789634F20B}"/>
                  </a:ext>
                </a:extLst>
              </p:cNvPr>
              <p:cNvSpPr txBox="1"/>
              <p:nvPr/>
            </p:nvSpPr>
            <p:spPr>
              <a:xfrm>
                <a:off x="395535" y="839176"/>
                <a:ext cx="7632849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Decoupling of equations with different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 and (in isotropic case),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1A99A5-2780-4FEA-BD1B-AF789634F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5" y="839176"/>
                <a:ext cx="763284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 descr="\documentclass{article}&#10;\usepackage{amsmath}&#10;\usepackage{amssymb}&#10;\usepackage{bm}&#10;\usepackage{color}&#10;\pagestyle{empty}&#10;\begin{document}&#10;&#10;\[&#10;    -\frac{1}{T}f_F'(x)\sum_{k|\ell_k=\ell}\sqrt{\frac{4\pi}{2\ell+1}} D^a_k(p) &#10;    ({{\cal X}_k})_{\ell m} = I^{\ell}_a[\{(\Phi_b)_{\ell m}\}] + i\frac{1}{T}f_F'(x) {\color{red} m} \omega_{\mathrm{B}a}(p)(\Phi_a)_{\ell m}&#10;\]&#10;&#10;&#10;\end{document}" title="IguanaTex Bitmap Display">
            <a:extLst>
              <a:ext uri="{FF2B5EF4-FFF2-40B4-BE49-F238E27FC236}">
                <a16:creationId xmlns:a16="http://schemas.microsoft.com/office/drawing/2014/main" id="{E5810A52-7931-40CE-8D06-A0C0CEBB93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93039"/>
            <a:ext cx="8290686" cy="716472"/>
          </a:xfrm>
          <a:prstGeom prst="rect">
            <a:avLst/>
          </a:prstGeom>
        </p:spPr>
      </p:pic>
      <p:pic>
        <p:nvPicPr>
          <p:cNvPr id="33" name="Рисунок 32" descr="\documentclass{article}&#10;\usepackage{amsmath}&#10;\usepackage{amssymb}&#10;\usepackage{bm}&#10;\usepackage{color}&#10;\pagestyle{empty}&#10;\begin{document}&#10;&#10;&#10;\[&#10;\color{red}&#10;m=-\ell\dots \ell&#10;\]&#10;&#10;\end{document}" title="IguanaTex Bitmap Display">
            <a:extLst>
              <a:ext uri="{FF2B5EF4-FFF2-40B4-BE49-F238E27FC236}">
                <a16:creationId xmlns:a16="http://schemas.microsoft.com/office/drawing/2014/main" id="{9F505915-0B3D-43D6-B20C-B1C2E9FED9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45" y="916607"/>
            <a:ext cx="1337739" cy="181820"/>
          </a:xfrm>
          <a:prstGeom prst="rect">
            <a:avLst/>
          </a:prstGeom>
        </p:spPr>
      </p:pic>
      <p:pic>
        <p:nvPicPr>
          <p:cNvPr id="6" name="Рисунок 5" descr="\documentclass{article}&#10;\usepackage{amsmath}&#10;\usepackage{amssymb}&#10;\usepackage{bm}&#10;\usepackage{color}&#10;\pagestyle{empty}&#10;\begin{document}&#10;&#10;&#10;\[&#10;\color{red}&#10;    (\Phi_a(B))_{\ell m} = (\Phi_a(mB))_{\ell 1}&#10;\]&#10;&#10;\end{document}" title="IguanaTex Bitmap Display">
            <a:extLst>
              <a:ext uri="{FF2B5EF4-FFF2-40B4-BE49-F238E27FC236}">
                <a16:creationId xmlns:a16="http://schemas.microsoft.com/office/drawing/2014/main" id="{C2C0B3EC-8D86-2CEE-F8E5-FB3EF4CD0C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32" y="3792175"/>
            <a:ext cx="2788223" cy="2549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9EEDBE-4228-4E57-8033-1980D5B9C89E}"/>
              </a:ext>
            </a:extLst>
          </p:cNvPr>
          <p:cNvSpPr txBox="1"/>
          <p:nvPr/>
        </p:nvSpPr>
        <p:spPr>
          <a:xfrm>
            <a:off x="395535" y="3696465"/>
            <a:ext cx="13400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“Scaling”</a:t>
            </a:r>
          </a:p>
        </p:txBody>
      </p:sp>
      <p:pic>
        <p:nvPicPr>
          <p:cNvPr id="27" name="Рисунок 26" descr="\documentclass{article}&#10;\usepackage{amsmath}&#10;\usepackage{amssymb}&#10;\usepackage{bm}&#10;\usepackage{color}&#10;\pagestyle{empty}&#10;\begin{document}&#10;&#10;&#10;\[&#10;    \left(\Phi_a\right)_{\ell m}(p)=&#10;    \sum_k \left({\cal G}^a_{k}(p) \right)_{\ell m} \left({{\cal X}_k}\right)_{\ell m}&#10;\]&#10;&#10;\end{document}" title="IguanaTex Bitmap Display">
            <a:extLst>
              <a:ext uri="{FF2B5EF4-FFF2-40B4-BE49-F238E27FC236}">
                <a16:creationId xmlns:a16="http://schemas.microsoft.com/office/drawing/2014/main" id="{0758C060-A369-4CA1-907E-C3C79DF9E3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22" y="2317447"/>
            <a:ext cx="3475101" cy="506727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    ({\cal Y}_k)_{\ell m} = - \sum_{k'} &#10;{\color{red} L^{kk'}_{\ell m}} ({\cal X}_{k'})_{\ell m}&#10;\]&#10;&#10;&#10;\end{document}" title="IguanaTex Bitmap Display">
            <a:extLst>
              <a:ext uri="{FF2B5EF4-FFF2-40B4-BE49-F238E27FC236}">
                <a16:creationId xmlns:a16="http://schemas.microsoft.com/office/drawing/2014/main" id="{E23AFA36-4A77-164D-8AEF-B19CF52A94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64" y="2880374"/>
            <a:ext cx="2746529" cy="507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3803BB-3243-43FE-AA03-AB131B2008C6}"/>
                  </a:ext>
                </a:extLst>
              </p:cNvPr>
              <p:cNvSpPr txBox="1"/>
              <p:nvPr/>
            </p:nvSpPr>
            <p:spPr>
              <a:xfrm>
                <a:off x="395535" y="2515205"/>
                <a:ext cx="2350241" cy="67486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2ℓ+1 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transport coefficient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𝑘𝑘</m:t>
                        </m:r>
                        <m:r>
                          <a:rPr lang="en-US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’</m:t>
                        </m:r>
                      </m:sup>
                    </m:sSubSup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3803BB-3243-43FE-AA03-AB131B200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5" y="2515205"/>
                <a:ext cx="2350241" cy="6748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Рисунок 41" descr="\documentclass{article}&#10;\usepackage{amsmath}&#10;\usepackage{amssymb}&#10;\usepackage{bm}&#10;\usepackage{color}&#10;\pagestyle{empty}&#10;\begin{document}&#10;&#10;\[&#10;  \color{red}  \widetilde{L}_{kk'}(B)\equiv L^{kk'}_{\ell_k 1}(B)&#10;\]&#10;&#10;&#10;&#10;\end{document}" title="IguanaTex Bitmap Display">
            <a:extLst>
              <a:ext uri="{FF2B5EF4-FFF2-40B4-BE49-F238E27FC236}">
                <a16:creationId xmlns:a16="http://schemas.microsoft.com/office/drawing/2014/main" id="{D8AFAF91-C540-4372-8E9E-74DFF2E586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17" y="4771561"/>
            <a:ext cx="3196617" cy="535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4D33EE2-669D-4C61-B1D0-07F2DD2A9729}"/>
                  </a:ext>
                </a:extLst>
              </p:cNvPr>
              <p:cNvSpPr txBox="1"/>
              <p:nvPr/>
            </p:nvSpPr>
            <p:spPr>
              <a:xfrm>
                <a:off x="391533" y="4705631"/>
                <a:ext cx="3909957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All</a:t>
                </a:r>
                <a:r>
                  <a:rPr lang="ru-RU" b="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2ℓ+1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 coefficients</a:t>
                </a:r>
                <a:r>
                  <a:rPr lang="ru-RU" b="0" dirty="0">
                    <a:solidFill>
                      <a:prstClr val="black"/>
                    </a:solidFill>
                  </a:rPr>
                  <a:t> </a:t>
                </a:r>
                <a:r>
                  <a:rPr lang="en-US" b="0" dirty="0">
                    <a:solidFill>
                      <a:prstClr val="black"/>
                    </a:solidFill>
                  </a:rPr>
                  <a:t>are described by a single complex function of</a:t>
                </a:r>
                <a:r>
                  <a:rPr lang="ru-RU" b="0" dirty="0">
                    <a:solidFill>
                      <a:prstClr val="black"/>
                    </a:solidFill>
                  </a:rPr>
                  <a:t> </a:t>
                </a:r>
                <a:r>
                  <a:rPr lang="en-US" b="0" dirty="0">
                    <a:solidFill>
                      <a:prstClr val="black"/>
                    </a:solidFill>
                  </a:rPr>
                  <a:t>B-field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4D33EE2-669D-4C61-B1D0-07F2DD2A9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33" y="4705631"/>
                <a:ext cx="3909957" cy="6463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 descr="\documentclass{article}&#10;\usepackage{amsmath}&#10;\usepackage{amssymb}&#10;\usepackage{bm}&#10;\usepackage{color}&#10;\pagestyle{empty}&#10;\begin{document}&#10;&#10;\[&#10;    \omega_{\mathrm{B}a}=\frac{q_a {\color{red} B} v_a}{p} \Rightarrow&#10;\]&#10;&#10;&#10;\end{document}" title="IguanaTex Bitmap Display">
            <a:extLst>
              <a:ext uri="{FF2B5EF4-FFF2-40B4-BE49-F238E27FC236}">
                <a16:creationId xmlns:a16="http://schemas.microsoft.com/office/drawing/2014/main" id="{0582830F-ABC9-8686-FE8B-3854CB6F4D8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94" y="3632719"/>
            <a:ext cx="1813732" cy="5662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63BCE5-4853-92D6-7E60-E4366FB7B4C5}"/>
              </a:ext>
            </a:extLst>
          </p:cNvPr>
          <p:cNvSpPr txBox="1"/>
          <p:nvPr/>
        </p:nvSpPr>
        <p:spPr>
          <a:xfrm>
            <a:off x="400875" y="5743023"/>
            <a:ext cx="453116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NB: This is a known fact, but its derivation in Cartesian formalism is much more involved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1A5446-B9CD-53E0-C466-DCA035565B24}"/>
              </a:ext>
            </a:extLst>
          </p:cNvPr>
          <p:cNvSpPr txBox="1"/>
          <p:nvPr/>
        </p:nvSpPr>
        <p:spPr>
          <a:xfrm>
            <a:off x="391533" y="6413870"/>
            <a:ext cx="2064197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dirty="0">
                <a:latin typeface="+mn-lt"/>
              </a:rPr>
              <a:t>e.g., </a:t>
            </a:r>
            <a:r>
              <a:rPr lang="en-US" sz="1400" b="0" dirty="0" err="1">
                <a:latin typeface="+mn-lt"/>
              </a:rPr>
              <a:t>Ferziger&amp;Kaper</a:t>
            </a:r>
            <a:r>
              <a:rPr lang="en-US" sz="1400" b="0" dirty="0">
                <a:latin typeface="+mn-lt"/>
              </a:rPr>
              <a:t> 1972</a:t>
            </a:r>
          </a:p>
        </p:txBody>
      </p:sp>
      <p:pic>
        <p:nvPicPr>
          <p:cNvPr id="15" name="Рисунок 14" descr="\documentclass{article}&#10;\usepackage{amsmath}&#10;\usepackage{amssymb}&#10;\usepackage{bm}&#10;\usepackage{color}&#10;\pagestyle{empty}&#10;\begin{document}&#10;&#10;\[&#10; {\cal Y}_k&#10;\]&#10;&#10;&#10;\end{document}" title="IguanaTex Bitmap Display">
            <a:extLst>
              <a:ext uri="{FF2B5EF4-FFF2-40B4-BE49-F238E27FC236}">
                <a16:creationId xmlns:a16="http://schemas.microsoft.com/office/drawing/2014/main" id="{94CFE498-0E7E-E34A-6621-ABF02FD4D84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965295"/>
            <a:ext cx="237735" cy="1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1"/>
    </mc:Choice>
    <mc:Fallback xmlns="">
      <p:transition spd="slow" advTm="9467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Relation to Cartesian formalism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2" name="Рисунок 11" descr="IguanaTex Bitmap Display&#10;&#10;\documentclass{article}&#10;\usepackage{amsmath}&#10;\usepackage{amssymb}&#10;\usepackage{bm}&#10;\usepackage{color}&#10;\pagestyle{empty}&#10;\begin{document}&#10;&#10;\begin{eqnarray}&#10;\kappa_\parallel&amp;=&amp; \widetilde{\kappa}(B=0),\nonumber\\&#10;\kappa_\perp &amp;=&amp; \mathrm{Re}\,\widetilde{\kappa}(B),\nonumber\\&#10; \kappa_{\Lambda}&amp;=&amp; - \mathrm{Im}\,\widetilde{\kappa}(B),\nonumber&#10;\end{eqnarray}&#10;&#10;\begin{eqnarray}&#10;\eta_0&amp;=&amp;\widetilde{\eta}(B=0),\nonumber\\ &#10;\eta_1&amp;=&amp;\mathrm{Re}\,\widetilde{\eta}(2B),\nonumber&#10;\\ &#10;\eta_3&amp;=&amp;-\mathrm{Im}\,\widetilde{\eta}(2B),\nonumber\\&#10;\eta_2&amp;=&amp;\mathrm{Re}\,\widetilde{\eta}(B), \nonumber\\&#10;\eta_4&amp;=&amp;-\mathrm{Im}\,\widetilde{\eta}(B).\nonumber&#10;\end{eqnarray}&#10;&#10;&#10;&#10;\end{document}">
            <a:extLst>
              <a:ext uri="{FF2B5EF4-FFF2-40B4-BE49-F238E27FC236}">
                <a16:creationId xmlns:a16="http://schemas.microsoft.com/office/drawing/2014/main" id="{5C5D9BF8-8A6C-49E2-890D-750376A1D2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90" y="1606379"/>
            <a:ext cx="2193846" cy="3645242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symb}&#10;\usepackage{bm}&#10;\usepackage{color}&#10;\pagestyle{empty}&#10;\begin{document}&#10;&#10;\[&#10;\bm{J}_q=-\left(&#10;\begin{array}{lll}&#10;\kappa_\perp &amp; \kappa_\Lambda &amp; 0 \\&#10; -\kappa_\Lambda &amp; \kappa_\perp &amp; 0 \\&#10;0 &amp;0&amp; \kappa_\parallel&#10;\end{array}&#10;\right)\nabla T&#10;\]&#10;&#10;&#10;\end{document}" title="IguanaTex Bitmap Display">
            <a:extLst>
              <a:ext uri="{FF2B5EF4-FFF2-40B4-BE49-F238E27FC236}">
                <a16:creationId xmlns:a16="http://schemas.microsoft.com/office/drawing/2014/main" id="{76249739-C608-476D-8DE4-A7F5C7007B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64" y="1796115"/>
            <a:ext cx="2999487" cy="7728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41D536-AA9A-43B1-8BA4-DD4A29920C20}"/>
              </a:ext>
            </a:extLst>
          </p:cNvPr>
          <p:cNvSpPr txBox="1"/>
          <p:nvPr/>
        </p:nvSpPr>
        <p:spPr>
          <a:xfrm>
            <a:off x="547657" y="3246707"/>
            <a:ext cx="151216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Shear viscosity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67F45-BC69-4FA1-868E-48C6116179E6}"/>
              </a:ext>
            </a:extLst>
          </p:cNvPr>
          <p:cNvSpPr txBox="1"/>
          <p:nvPr/>
        </p:nvSpPr>
        <p:spPr>
          <a:xfrm>
            <a:off x="395536" y="707283"/>
            <a:ext cx="73448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Only one complex function of magnetic field is necessary for all components</a:t>
            </a:r>
          </a:p>
        </p:txBody>
      </p:sp>
      <p:pic>
        <p:nvPicPr>
          <p:cNvPr id="13" name="Рисунок 12" descr="\documentclass{article}&#10;\usepackage{amsmath}&#10;\pagestyle{empty}&#10;\begin{document}&#10;&#10;\[&#10;\sigma_{zz}' = 2\eta_0V_{zz}&#10;\]&#10;\[&#10;\sigma_{xx}' = -\eta_0 V_{zz} + \eta_1(V_{xx}-V_{xy})-2\eta_3 V_{xy}&#10;\]&#10;\[&#10;\sigma_{xz}' = 2\eta_2V_{xz} + 2\eta_4V_{yz}&#10;\]&#10;&#10;&#10;\end{document}" title="IguanaTex Bitmap Display">
            <a:extLst>
              <a:ext uri="{FF2B5EF4-FFF2-40B4-BE49-F238E27FC236}">
                <a16:creationId xmlns:a16="http://schemas.microsoft.com/office/drawing/2014/main" id="{E9BFE0AC-C990-8CB1-277C-418DED0E79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65" y="3899019"/>
            <a:ext cx="3668661" cy="995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175395-A8C7-3BBE-FDC7-7DF2D165E30A}"/>
              </a:ext>
            </a:extLst>
          </p:cNvPr>
          <p:cNvSpPr txBox="1"/>
          <p:nvPr/>
        </p:nvSpPr>
        <p:spPr>
          <a:xfrm>
            <a:off x="548266" y="1233852"/>
            <a:ext cx="200750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Thermal conductivity</a:t>
            </a:r>
          </a:p>
        </p:txBody>
      </p:sp>
      <p:pic>
        <p:nvPicPr>
          <p:cNvPr id="5" name="Рисунок 4" descr="\documentclass{article}&#10;\usepackage{amsmath}&#10;\usepackage{bm}&#10;\pagestyle{empty}&#10;\begin{document}&#10;&#10;\[&#10;\bm{J}_q = -\kappa_\perp \nabla T_\perp - \kappa_{\parallel}\nabla T_\parallel - \kappa_{\wedge}[\nabla T \times \bm{b}],\,\,\,\bm{b} = \frac{\bm{B}}{B}&#10;\]&#10;&#10;&#10;\end{document}" title="IguanaTex Bitmap Display">
            <a:extLst>
              <a:ext uri="{FF2B5EF4-FFF2-40B4-BE49-F238E27FC236}">
                <a16:creationId xmlns:a16="http://schemas.microsoft.com/office/drawing/2014/main" id="{FAAF7516-6BFE-8F05-CFE7-FE0B4BDD054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6" y="2704454"/>
            <a:ext cx="4381980" cy="436514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\bm{B}\parallel Z:&#10;\]&#10;&#10;&#10;\end{document}" title="IguanaTex Bitmap Display">
            <a:extLst>
              <a:ext uri="{FF2B5EF4-FFF2-40B4-BE49-F238E27FC236}">
                <a16:creationId xmlns:a16="http://schemas.microsoft.com/office/drawing/2014/main" id="{C3FC26B9-3F9F-3F6E-A1D3-19DEC0E6A8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76767"/>
            <a:ext cx="800803" cy="254953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usepackage{amssymb}&#10;\usepackage{bm}&#10;\usepackage{color}&#10;\pagestyle{empty}&#10;\begin{document}&#10;&#10;\[&#10;\bm{B}\parallel Z:&#10;\]&#10;&#10;&#10;\end{document}" title="IguanaTex Bitmap Display">
            <a:extLst>
              <a:ext uri="{FF2B5EF4-FFF2-40B4-BE49-F238E27FC236}">
                <a16:creationId xmlns:a16="http://schemas.microsoft.com/office/drawing/2014/main" id="{8403DD80-D13E-267D-36EA-04C4935427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0" y="4287570"/>
            <a:ext cx="800803" cy="2549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8BF9E4-3905-642E-86BE-39B1B1513B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520" y="5013176"/>
            <a:ext cx="4896544" cy="15496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929178-F309-3A8C-784F-09CCBE3E11B0}"/>
              </a:ext>
            </a:extLst>
          </p:cNvPr>
          <p:cNvSpPr txBox="1"/>
          <p:nvPr/>
        </p:nvSpPr>
        <p:spPr>
          <a:xfrm>
            <a:off x="753244" y="6538912"/>
            <a:ext cx="2613161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100" b="0" dirty="0" err="1">
                <a:latin typeface="+mn-lt"/>
              </a:rPr>
              <a:t>Lifshitz</a:t>
            </a:r>
            <a:r>
              <a:rPr lang="en-US" sz="1100" b="0" dirty="0">
                <a:latin typeface="+mn-lt"/>
              </a:rPr>
              <a:t>, </a:t>
            </a:r>
            <a:r>
              <a:rPr lang="en-US" sz="1100" b="0" dirty="0" err="1">
                <a:latin typeface="+mn-lt"/>
              </a:rPr>
              <a:t>Pitaevskii</a:t>
            </a:r>
            <a:r>
              <a:rPr lang="en-US" sz="1100" b="0" dirty="0">
                <a:latin typeface="+mn-lt"/>
              </a:rPr>
              <a:t> “Physical Kinetics” 1981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87C474-8D0E-C89A-A794-9253528E7650}"/>
              </a:ext>
            </a:extLst>
          </p:cNvPr>
          <p:cNvSpPr txBox="1"/>
          <p:nvPr/>
        </p:nvSpPr>
        <p:spPr>
          <a:xfrm>
            <a:off x="3815916" y="5082344"/>
            <a:ext cx="1512168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general frame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8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18"/>
    </mc:Choice>
    <mc:Fallback xmlns="">
      <p:transition spd="slow" advTm="4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Tensor structure in general frame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A4959-D859-45D3-871F-0CDE512B1ED6}"/>
              </a:ext>
            </a:extLst>
          </p:cNvPr>
          <p:cNvSpPr txBox="1"/>
          <p:nvPr/>
        </p:nvSpPr>
        <p:spPr>
          <a:xfrm>
            <a:off x="467544" y="829335"/>
            <a:ext cx="475252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Arbitrary orientation of the Local Rest Frame</a:t>
            </a:r>
          </a:p>
        </p:txBody>
      </p:sp>
      <p:pic>
        <p:nvPicPr>
          <p:cNvPr id="17" name="Рисунок 16" descr="\documentclass{article}&#10;\usepackage{amsmath}&#10;\usepackage{amssymb}&#10;\usepackage{bm}&#10;\usepackage{color}&#10;\pagestyle{empty}&#10;\begin{document}&#10;&#10;\begin{eqnarray}&#10;    \left({{\cal Y}_k}\right)_{\ell m} &amp;=&amp; \sum_{ k'm' m''} \left({\cal D}^\ell_{mm'}(\hat{\bm{b}},0)\right)^* L^{kk'}_{\ell m'} \left({\cal X}_{k'}\right)_{\ell m''} {\cal D}^\ell_{m''m'}(\hat{\bm{b}},0) \nonumber\\&#10;    &amp;=&amp; \sqrt{\frac{4\pi}{2\ell+1}}\sum_{k'} \sum_{K=0}^{2\ell} &#10;    L^{kk'}_K\left[\left({\cal X}_{k'}\right)_{\ell}\otimes Y_K(\hat{\bm{b}})\right]_{\ell m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47F51AB6-3C2F-4A28-B960-55DF39AE29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6" y="1570256"/>
            <a:ext cx="6589231" cy="1477637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    \left[\left({\cal X}_{k'}\right)_\ell\otimes Y_K(\hat{\bm{b}})\right]_{\ell m}=&#10;    \sum_{m''Q} C^{\ell m}_{\ell m'' KQ} \left({\cal X}_{k'}\right)_{\ell m''} Y_{KQ}(\hat{\bm{b}})&#10;\]&#10;&#10;&#10;\end{document}" title="IguanaTex Bitmap Display">
            <a:extLst>
              <a:ext uri="{FF2B5EF4-FFF2-40B4-BE49-F238E27FC236}">
                <a16:creationId xmlns:a16="http://schemas.microsoft.com/office/drawing/2014/main" id="{6AC534B3-C6B3-4EB9-A879-1FCFC41623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50687"/>
            <a:ext cx="5732571" cy="627809"/>
          </a:xfrm>
          <a:prstGeom prst="rect">
            <a:avLst/>
          </a:prstGeom>
        </p:spPr>
      </p:pic>
      <p:pic>
        <p:nvPicPr>
          <p:cNvPr id="13" name="Рисунок 12" descr="\documentclass{article}&#10;\usepackage{amsmath}&#10;\usepackage{amssymb}&#10;\usepackage{bm}&#10;\usepackage{color}&#10;\pagestyle{empty}&#10;\begin{document}&#10;&#10;\[&#10;    L^{kk'}_K=\sum_{m} (-1)^{\ell-m} C^{K0}_{\ell m \ell -m} L^{kk'}_{\ell m}&#10;\]&#10;&#10;&#10;\end{document}" title="IguanaTex Bitmap Display">
            <a:extLst>
              <a:ext uri="{FF2B5EF4-FFF2-40B4-BE49-F238E27FC236}">
                <a16:creationId xmlns:a16="http://schemas.microsoft.com/office/drawing/2014/main" id="{85EF6057-FF7B-4683-9F86-0286F98CD2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46" y="4714664"/>
            <a:ext cx="3448381" cy="54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363920-63C7-437F-BB9A-ED547BAFE8C1}"/>
                  </a:ext>
                </a:extLst>
              </p:cNvPr>
              <p:cNvSpPr txBox="1"/>
              <p:nvPr/>
            </p:nvSpPr>
            <p:spPr>
              <a:xfrm>
                <a:off x="450877" y="4594102"/>
                <a:ext cx="3448381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Different (more symmetric) set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2ℓ+1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 transport coefficient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363920-63C7-437F-BB9A-ED547BAFE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77" y="4594102"/>
                <a:ext cx="3448381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 descr="\documentclass{article}&#10;\usepackage{amsmath}&#10;\usepackage{amssymb}&#10;\usepackage{bm}&#10;\usepackage{color}&#10;\pagestyle{empty}&#10;\begin{document}&#10;&#10;&#10;\[&#10;\hat{\bm{b}}=\frac{\bm{B}}{B}&#10;\]&#10;&#10;&#10;\end{document}" title="IguanaTex Bitmap Display">
            <a:extLst>
              <a:ext uri="{FF2B5EF4-FFF2-40B4-BE49-F238E27FC236}">
                <a16:creationId xmlns:a16="http://schemas.microsoft.com/office/drawing/2014/main" id="{336CF1B6-9393-42C1-B8E0-782A03FAD0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38561"/>
            <a:ext cx="719238" cy="5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7"/>
    </mc:Choice>
    <mc:Fallback xmlns="">
      <p:transition spd="slow" advTm="125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Relaxation time approximation. Single-component fluid.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14864" y="6304235"/>
            <a:ext cx="2133600" cy="365125"/>
          </a:xfrm>
        </p:spPr>
        <p:txBody>
          <a:bodyPr/>
          <a:lstStyle/>
          <a:p>
            <a:fld id="{B7B5141D-0D43-41F2-922F-3F16CB932715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4A1FF-ADA5-B642-0738-0F1195FB106E}"/>
              </a:ext>
            </a:extLst>
          </p:cNvPr>
          <p:cNvSpPr txBox="1"/>
          <p:nvPr/>
        </p:nvSpPr>
        <p:spPr>
          <a:xfrm>
            <a:off x="251520" y="764704"/>
            <a:ext cx="799288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Relaxation time approximation does not work in NS cores, however it gives the qualitative understanding of the behavior of transport coefficients</a:t>
            </a: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 title="IguanaTex Bitmap Display">
            <a:extLst>
              <a:ext uri="{FF2B5EF4-FFF2-40B4-BE49-F238E27FC236}">
                <a16:creationId xmlns:a16="http://schemas.microsoft.com/office/drawing/2014/main" id="{0B0E7D5A-8CB6-F60A-49DA-8D0408566C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2013"/>
            <a:ext cx="6770070" cy="585062"/>
          </a:xfrm>
          <a:prstGeom prst="rect">
            <a:avLst/>
          </a:prstGeom>
        </p:spPr>
      </p:pic>
      <p:pic>
        <p:nvPicPr>
          <p:cNvPr id="6" name="Рисунок 5" descr="\documentclass{article}&#10;\usepackage{amsmath}&#10;\usepackage{amssymb}&#10;\usepackage{bm}&#10;\usepackage{color}&#10;\pagestyle{empty}&#10;\begin{document}&#10;&#10;\[&#10;    I_a^\ell[\Phi_a]= \frac{1}{T}f_F'(x_a)\frac{{\color{blue}(\Phi_a)_{\ell m}}}{\color{red}{\tau^{(\ell)}_{a}(\varepsilon_a)}}.&#10;\]&#10;&#10;&#10;\end{document}" title="IguanaTex Bitmap Display">
            <a:extLst>
              <a:ext uri="{FF2B5EF4-FFF2-40B4-BE49-F238E27FC236}">
                <a16:creationId xmlns:a16="http://schemas.microsoft.com/office/drawing/2014/main" id="{AA1D8E91-A18B-7137-F458-3D66337FE2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19" y="2270319"/>
            <a:ext cx="2594552" cy="582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6EA257-4D55-E7A5-39A4-A1E771445B40}"/>
              </a:ext>
            </a:extLst>
          </p:cNvPr>
          <p:cNvSpPr txBox="1"/>
          <p:nvPr/>
        </p:nvSpPr>
        <p:spPr>
          <a:xfrm>
            <a:off x="251520" y="2319031"/>
            <a:ext cx="24623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Collision integral in </a:t>
            </a:r>
            <a:r>
              <a:rPr lang="en-US" b="0" dirty="0" err="1">
                <a:solidFill>
                  <a:prstClr val="black"/>
                </a:solidFill>
              </a:rPr>
              <a:t>r.t.a.</a:t>
            </a:r>
            <a:endParaRPr lang="en-US" b="0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IguanaTex Bitmap Display&#10;&#10;\documentclass{article}&#10;\usepackage{amsmath}&#10;\usepackage{amssymb}&#10;\usepackage{bm}&#10;\usepackage{color}&#10;\pagestyle{empty}&#10;\begin{document}&#10;&#10;\[&#10; \omega_{\mathrm{BF}a}=\frac{q_a B}{m_a^*}&#10;\]&#10;&#10;&#10;\end{document}">
            <a:extLst>
              <a:ext uri="{FF2B5EF4-FFF2-40B4-BE49-F238E27FC236}">
                <a16:creationId xmlns:a16="http://schemas.microsoft.com/office/drawing/2014/main" id="{4F2D4010-AACC-77BB-C2AF-FAC8AFB7F9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02" y="3812181"/>
            <a:ext cx="1185480" cy="506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6CD056-3F3C-8CBA-93C9-A061029E72AE}"/>
              </a:ext>
            </a:extLst>
          </p:cNvPr>
          <p:cNvSpPr txBox="1"/>
          <p:nvPr/>
        </p:nvSpPr>
        <p:spPr>
          <a:xfrm>
            <a:off x="226466" y="3859981"/>
            <a:ext cx="21602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Degenerate matter</a:t>
            </a:r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\[&#10;\tau_{a}^{\ell}(\varepsilon_a)\to\tau_{a}^{\ell}(\mu_a)&#10;\]&#10;&#10;&#10;\end{document}" title="IguanaTex Bitmap Display">
            <a:extLst>
              <a:ext uri="{FF2B5EF4-FFF2-40B4-BE49-F238E27FC236}">
                <a16:creationId xmlns:a16="http://schemas.microsoft.com/office/drawing/2014/main" id="{F3A5ACB0-F466-7A0A-9613-1922ED13BFA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75" y="3881369"/>
            <a:ext cx="1744762" cy="294095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\[&#10;     \left(\Phi_a\right)_{\ell m}(p)=&#10;     -\sum_k \sqrt{\frac{4\pi}{2\ell+1}} D^a_k(p)  {\color{red} \frac{\tau^{(\ell)}_a}{1+im\omega_{\mathrm{B}a}\tau^{(\ell)}_a}} \left({{\cal X}_k}\right)_{\ell m}.&#10;\]&#10;&#10;&#10;\end{document}" title="IguanaTex Bitmap Display">
            <a:extLst>
              <a:ext uri="{FF2B5EF4-FFF2-40B4-BE49-F238E27FC236}">
                <a16:creationId xmlns:a16="http://schemas.microsoft.com/office/drawing/2014/main" id="{6A4160C3-4EF1-E3AA-5A8D-323688D4897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9517"/>
            <a:ext cx="5189547" cy="6131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4C4A4E-0A72-4053-BD46-5F5221E5191C}"/>
              </a:ext>
            </a:extLst>
          </p:cNvPr>
          <p:cNvSpPr txBox="1"/>
          <p:nvPr/>
        </p:nvSpPr>
        <p:spPr>
          <a:xfrm>
            <a:off x="242334" y="3100200"/>
            <a:ext cx="10801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Solution</a:t>
            </a:r>
          </a:p>
        </p:txBody>
      </p:sp>
      <p:pic>
        <p:nvPicPr>
          <p:cNvPr id="22" name="Рисунок 21" descr="\documentclass{article}&#10;\usepackage{amsmath}&#10;\usepackage{amssymb}&#10;\usepackage{bm}&#10;\usepackage{color}&#10;\pagestyle{empty}&#10;\begin{document}&#10;&#10;\[&#10;    \widetilde{\eta}=\frac{n_a p_{\mathrm{F}a}^2}{5m_a^*}  {\color{red} \frac{\tau^{(2)}_a(\mu_a)}{1+i \omega_{\mathrm{BF}a} \tau^{(2)}_a(\mu_a)}}&#10;\]&#10;&#10;&#10;\end{document}" title="IguanaTex Bitmap Display">
            <a:extLst>
              <a:ext uri="{FF2B5EF4-FFF2-40B4-BE49-F238E27FC236}">
                <a16:creationId xmlns:a16="http://schemas.microsoft.com/office/drawing/2014/main" id="{5F27E0C6-8C3D-8DE9-4B69-F6AB59F5D50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28" y="5191444"/>
            <a:ext cx="2823607" cy="654803"/>
          </a:xfrm>
          <a:prstGeom prst="rect">
            <a:avLst/>
          </a:prstGeom>
        </p:spPr>
      </p:pic>
      <p:pic>
        <p:nvPicPr>
          <p:cNvPr id="20" name="Рисунок 19" descr="\documentclass{article}&#10;\usepackage{amsmath}&#10;\usepackage{amssymb}&#10;\usepackage{bm}&#10;\usepackage{color}&#10;\pagestyle{empty}&#10;\begin{document}&#10;&#10;\[&#10; \widetilde{\kappa}=\frac{\pi^2 n_a T}{3m_a^*}{\color{red} \frac{\tau^{(1)}_a(\mu_a)}{1+i\omega_{\mathrm{BF}a}\tau^{(1)}_a(\mu_a)}}&#10;\]&#10;&#10;&#10;\end{document}" title="IguanaTex Bitmap Display">
            <a:extLst>
              <a:ext uri="{FF2B5EF4-FFF2-40B4-BE49-F238E27FC236}">
                <a16:creationId xmlns:a16="http://schemas.microsoft.com/office/drawing/2014/main" id="{0DACFA85-4C28-05A5-DF5D-30F049B0E4D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9" y="5128903"/>
            <a:ext cx="3093456" cy="6985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B4617A-570C-6ED9-9077-878E9E5AE974}"/>
                  </a:ext>
                </a:extLst>
              </p:cNvPr>
              <p:cNvSpPr txBox="1"/>
              <p:nvPr/>
            </p:nvSpPr>
            <p:spPr>
              <a:xfrm>
                <a:off x="827584" y="4540482"/>
                <a:ext cx="2822150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Thermal conductivity</a:t>
                </a:r>
                <a:r>
                  <a:rPr lang="ru-RU" b="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ℓ=1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B4617A-570C-6ED9-9077-878E9E5AE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540482"/>
                <a:ext cx="282215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C739E6-B993-502C-78D4-1EAE0F66CC96}"/>
                  </a:ext>
                </a:extLst>
              </p:cNvPr>
              <p:cNvSpPr txBox="1"/>
              <p:nvPr/>
            </p:nvSpPr>
            <p:spPr>
              <a:xfrm>
                <a:off x="5115240" y="4578776"/>
                <a:ext cx="2739595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Shear viscosity</a:t>
                </a:r>
                <a:r>
                  <a:rPr lang="ru-RU" b="0" dirty="0">
                    <a:solidFill>
                      <a:prstClr val="black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ℓ=2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C739E6-B993-502C-78D4-1EAE0F66C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40" y="4578776"/>
                <a:ext cx="2739595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Рисунок 29" descr="\documentclass{article}&#10;\usepackage{amsmath}&#10;\usepackage{amssymb}&#10;\usepackage{bm}&#10;\usepackage{color}&#10;\pagestyle{empty}&#10;\begin{document}&#10;&#10;\[&#10;{\color{red} \widetilde{\tau}^{(1)}_a}&#10;\]&#10;&#10;&#10;&#10;\end{document}" title="IguanaTex Bitmap Display">
            <a:extLst>
              <a:ext uri="{FF2B5EF4-FFF2-40B4-BE49-F238E27FC236}">
                <a16:creationId xmlns:a16="http://schemas.microsoft.com/office/drawing/2014/main" id="{BECD897D-315E-9BC9-3400-37C32AF507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160219"/>
            <a:ext cx="375444" cy="303060"/>
          </a:xfrm>
          <a:prstGeom prst="rect">
            <a:avLst/>
          </a:prstGeom>
        </p:spPr>
      </p:pic>
      <p:pic>
        <p:nvPicPr>
          <p:cNvPr id="32" name="Рисунок 31" descr="\documentclass{article}&#10;\usepackage{amsmath}&#10;\usepackage{amssymb}&#10;\usepackage{bm}&#10;\usepackage{color}&#10;\pagestyle{empty}&#10;\begin{document}&#10;&#10;\[&#10;{\color{red} \widetilde{\tau}^{(2)}_a}&#10;\]&#10;&#10;&#10;&#10;\end{document}" title="IguanaTex Bitmap Display">
            <a:extLst>
              <a:ext uri="{FF2B5EF4-FFF2-40B4-BE49-F238E27FC236}">
                <a16:creationId xmlns:a16="http://schemas.microsoft.com/office/drawing/2014/main" id="{911C5144-41D2-03C4-183F-316F2E4ED7E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182751"/>
            <a:ext cx="377460" cy="304046"/>
          </a:xfrm>
          <a:prstGeom prst="rect">
            <a:avLst/>
          </a:prstGeom>
        </p:spPr>
      </p:pic>
      <p:sp>
        <p:nvSpPr>
          <p:cNvPr id="33" name="Правая фигурная скобка 32">
            <a:extLst>
              <a:ext uri="{FF2B5EF4-FFF2-40B4-BE49-F238E27FC236}">
                <a16:creationId xmlns:a16="http://schemas.microsoft.com/office/drawing/2014/main" id="{48B7DA9A-F3A2-377A-AE7B-8CF7C2C686E1}"/>
              </a:ext>
            </a:extLst>
          </p:cNvPr>
          <p:cNvSpPr/>
          <p:nvPr/>
        </p:nvSpPr>
        <p:spPr>
          <a:xfrm rot="5400000">
            <a:off x="2807403" y="5031634"/>
            <a:ext cx="288032" cy="19172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id="{2A58336C-306F-2926-66B6-B400DBB359EF}"/>
              </a:ext>
            </a:extLst>
          </p:cNvPr>
          <p:cNvSpPr/>
          <p:nvPr/>
        </p:nvSpPr>
        <p:spPr>
          <a:xfrm rot="5400000">
            <a:off x="6848962" y="5042902"/>
            <a:ext cx="288032" cy="191725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856EEF-B0C9-1F28-02C4-8A122B6D3ACF}"/>
              </a:ext>
            </a:extLst>
          </p:cNvPr>
          <p:cNvSpPr txBox="1"/>
          <p:nvPr/>
        </p:nvSpPr>
        <p:spPr>
          <a:xfrm>
            <a:off x="214557" y="6134279"/>
            <a:ext cx="21336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Effective complex </a:t>
            </a:r>
            <a:r>
              <a:rPr lang="en-US" b="0" dirty="0" err="1">
                <a:solidFill>
                  <a:prstClr val="black"/>
                </a:solidFill>
              </a:rPr>
              <a:t>r.t.</a:t>
            </a:r>
            <a:endParaRPr lang="en-US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4"/>
    </mc:Choice>
    <mc:Fallback xmlns="">
      <p:transition spd="slow" advTm="258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53C6075D-EFF7-4828-B404-6C0F02E1A4F9}"/>
              </a:ext>
            </a:extLst>
          </p:cNvPr>
          <p:cNvSpPr txBox="1"/>
          <p:nvPr/>
        </p:nvSpPr>
        <p:spPr>
          <a:xfrm>
            <a:off x="403240" y="2658800"/>
            <a:ext cx="272236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Strong magnetization limit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F5E87F-8828-401A-9714-3937535975AB}"/>
              </a:ext>
            </a:extLst>
          </p:cNvPr>
          <p:cNvSpPr txBox="1"/>
          <p:nvPr/>
        </p:nvSpPr>
        <p:spPr>
          <a:xfrm>
            <a:off x="4584643" y="778817"/>
            <a:ext cx="387578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Hall parameter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Relaxation time approximation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9C2098-F3AB-49AD-ADD7-F3950A203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263" y="1258177"/>
            <a:ext cx="4378429" cy="4878141"/>
          </a:xfrm>
          <a:prstGeom prst="rect">
            <a:avLst/>
          </a:prstGeom>
        </p:spPr>
      </p:pic>
      <p:pic>
        <p:nvPicPr>
          <p:cNvPr id="5" name="Рисунок 4" descr="IguanaTex Bitmap Display&#10;&#10;\documentclass{article}&#10;\usepackage{amsmath}&#10;\usepackage{amssymb}&#10;\usepackage{bm}&#10;\usepackage{color}&#10;\pagestyle{empty}&#10;\begin{document}&#10;&#10;\[&#10;    \widetilde{\eta}=\frac{n_a p_{\mathrm{F}a}^2}{5m_a^*}  \frac{\tau^{(2)}_a(\mu_a)}{1+i \omega_{\mathrm{BF}a} \tau^{(2)}_a(\mu_a)}&#10;\]&#10;&#10;&#10;\end{document}">
            <a:extLst>
              <a:ext uri="{FF2B5EF4-FFF2-40B4-BE49-F238E27FC236}">
                <a16:creationId xmlns:a16="http://schemas.microsoft.com/office/drawing/2014/main" id="{8548C71A-22E0-4910-A2D0-C7517B87A6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7" y="1762953"/>
            <a:ext cx="2874769" cy="666172"/>
          </a:xfrm>
          <a:prstGeom prst="rect">
            <a:avLst/>
          </a:prstGeom>
        </p:spPr>
      </p:pic>
      <p:pic>
        <p:nvPicPr>
          <p:cNvPr id="9" name="Рисунок 8" descr="IguanaTex Bitmap Display&#10;&#10;\documentclass{article}&#10;\usepackage{amsmath}&#10;\usepackage{amssymb}&#10;\usepackage{bm}&#10;\usepackage{color}&#10;\pagestyle{empty}&#10;\begin{document}&#10;&#10;\[&#10; \widetilde{\kappa}=\frac{\pi^2 n_a T}{3m_a^*}\frac{\tau^{(1)}_a(\mu_a)}{1+i\omega_{\mathrm{BF}a}\tau^{(1)}_a(\mu_a)}&#10;\]&#10;&#10;&#10;\end{document}">
            <a:extLst>
              <a:ext uri="{FF2B5EF4-FFF2-40B4-BE49-F238E27FC236}">
                <a16:creationId xmlns:a16="http://schemas.microsoft.com/office/drawing/2014/main" id="{DD468BD4-5446-4697-A9FF-133EDFF23A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7" y="836007"/>
            <a:ext cx="3254857" cy="734476"/>
          </a:xfrm>
          <a:prstGeom prst="rect">
            <a:avLst/>
          </a:prstGeom>
        </p:spPr>
      </p:pic>
      <p:pic>
        <p:nvPicPr>
          <p:cNvPr id="15" name="Рисунок 14" descr="IguanaTex Bitmap Display&#10;&#10;\documentclass{article}&#10;\usepackage{amsmath}&#10;\usepackage{amssymb}&#10;\usepackage{bm}&#10;\usepackage{color}&#10;\pagestyle{empty}&#10;\begin{document}&#10;&#10;&#10;\begin{eqnarray}&#10;    \kappa_\perp &amp;=&amp; \frac{\pi^2 n_a T}{3m_a^*}\frac{1}{\omega_{\mathrm{BF}a}^2\tau^{(1)}_a(\mu_a)}\propto B^{-2}\nonumber\\&#10;    \kappa_{\mathrm{\Lambda}}&amp;=&amp; \frac{\pi^2 n_a T}{3m_a^*}\frac{1}{\omega_{\mathrm{BF}a}}\propto B^{-1}\nonumber&#10;\end{eqnarray}&#10;&#10;\end{document}">
            <a:extLst>
              <a:ext uri="{FF2B5EF4-FFF2-40B4-BE49-F238E27FC236}">
                <a16:creationId xmlns:a16="http://schemas.microsoft.com/office/drawing/2014/main" id="{5F556C1C-D801-4BA1-9522-EF92CD554E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1" y="3740117"/>
            <a:ext cx="3425346" cy="1182070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&#10;\begin{eqnarray}&#10;\eta_{1}&amp;=&amp;\frac{\eta_2}{4}=\frac{n_a p_{\mathrm{F}a}^2}{5m_a^*}  \frac{1}{4 \omega_{\mathrm{BF}a}^2 \tau^{(2)}_a(\mu_a)}\nonumber\\&#10;\eta_{3}&amp;=&amp;\frac{\eta_4}{2}=\frac{n_a p_{\mathrm{F}a}^2}{5m_a^*}\frac{1}{2\omega_{\mathrm{BF}a}}\nonumber&#10;\end{eqnarray}&#10;&#10;&#10;&#10;&#10;\end{document}" title="IguanaTex Bitmap Display">
            <a:extLst>
              <a:ext uri="{FF2B5EF4-FFF2-40B4-BE49-F238E27FC236}">
                <a16:creationId xmlns:a16="http://schemas.microsoft.com/office/drawing/2014/main" id="{7FB07F1C-2DAF-4FA2-8301-7568E34810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5" y="5097419"/>
            <a:ext cx="3425346" cy="1241738"/>
          </a:xfrm>
          <a:prstGeom prst="rect">
            <a:avLst/>
          </a:prstGeom>
        </p:spPr>
      </p:pic>
      <p:pic>
        <p:nvPicPr>
          <p:cNvPr id="21" name="Рисунок 20" descr="IguanaTex Bitmap Display&#10;&#10;\documentclass{article}&#10;\usepackage{amsmath}&#10;\usepackage{amssymb}&#10;\usepackage{bm}&#10;\usepackage{color}&#10;\pagestyle{empty}&#10;\begin{document}&#10;&#10;\[&#10;x_{\mathrm{Hall}} =\omega_{\mathrm{BF}a}\tau_a(\mu_a)&#10;\]&#10;&#10;&#10;\end{document}">
            <a:extLst>
              <a:ext uri="{FF2B5EF4-FFF2-40B4-BE49-F238E27FC236}">
                <a16:creationId xmlns:a16="http://schemas.microsoft.com/office/drawing/2014/main" id="{E33DF933-8CAB-4E9C-8CB2-FB5C9C3117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006"/>
            <a:ext cx="2083318" cy="254953"/>
          </a:xfrm>
          <a:prstGeom prst="rect">
            <a:avLst/>
          </a:prstGeom>
        </p:spPr>
      </p:pic>
      <p:pic>
        <p:nvPicPr>
          <p:cNvPr id="23" name="Рисунок 22" descr="IguanaTex Bitmap Display&#10;&#10;\documentclass{article}&#10;\usepackage{amsmath}&#10;\usepackage{amssymb}&#10;\usepackage{bm}&#10;\usepackage{color}&#10;\pagestyle{empty}&#10;\begin{document}&#10;&#10;\[&#10;x_\mathrm{Hall}\gg 1&#10;\]&#10;&#10;\end{document}">
            <a:extLst>
              <a:ext uri="{FF2B5EF4-FFF2-40B4-BE49-F238E27FC236}">
                <a16:creationId xmlns:a16="http://schemas.microsoft.com/office/drawing/2014/main" id="{4775D79C-6367-4005-A377-685776CDB90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60" y="3251932"/>
            <a:ext cx="1016381" cy="2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6"/>
    </mc:Choice>
    <mc:Fallback xmlns="">
      <p:transition spd="slow" advTm="5195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Multicomponent nuclear matter in NS cores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 1"/>
          <p:cNvSpPr txBox="1">
            <a:spLocks noChangeArrowheads="1"/>
          </p:cNvSpPr>
          <p:nvPr/>
        </p:nvSpPr>
        <p:spPr bwMode="auto">
          <a:xfrm>
            <a:off x="281542" y="764704"/>
            <a:ext cx="8424863" cy="3865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sz="1600" dirty="0"/>
              <a:t>For NS cores relaxation time approximation does not work. One uses the full collision integral</a:t>
            </a:r>
            <a:endParaRPr lang="el-GR" sz="1600" i="1" baseline="-25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begin{document}&#10;&#10;\[&#10;I_{ab}[f] = -\frac{1}{1+\delta_{ab}}\int_{{\bm p}_{1'}}\int_{{\bm p}_{2}}\int_{{\bm p}_{2'}} w_{ab}({\bm p}_1,{\bm p}_{2};{\bm p}_{1'},{\bm p}_{2'})\left[f_{1}f_{2}(1-f_{1'})(1-f_{2'})-(1-f_{1})(1-f_2)f_{1'}f_{2'}\right] \nonumber&#10;\]&#10;&#10;&#10;\end{document}" title="IguanaTex Bitmap Display">
            <a:extLst>
              <a:ext uri="{FF2B5EF4-FFF2-40B4-BE49-F238E27FC236}">
                <a16:creationId xmlns:a16="http://schemas.microsoft.com/office/drawing/2014/main" id="{8C38116A-CB22-AD0A-D63C-A279637185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1" y="1811694"/>
            <a:ext cx="8581978" cy="504570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  I_a[\{f_b\}]=\sum_b I_{ab}&#10;\]&#10;&#10;&#10;\end{document}" title="IguanaTex Bitmap Display">
            <a:extLst>
              <a:ext uri="{FF2B5EF4-FFF2-40B4-BE49-F238E27FC236}">
                <a16:creationId xmlns:a16="http://schemas.microsoft.com/office/drawing/2014/main" id="{62700FC2-0FDB-E1E1-3771-E056EEB766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80" y="1300221"/>
            <a:ext cx="1527125" cy="441061"/>
          </a:xfrm>
          <a:prstGeom prst="rect">
            <a:avLst/>
          </a:prstGeom>
        </p:spPr>
      </p:pic>
      <p:sp>
        <p:nvSpPr>
          <p:cNvPr id="10" name="Text Box 6 2">
            <a:extLst>
              <a:ext uri="{FF2B5EF4-FFF2-40B4-BE49-F238E27FC236}">
                <a16:creationId xmlns:a16="http://schemas.microsoft.com/office/drawing/2014/main" id="{BDBE2238-CAD9-83EA-FF9C-D3C63164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26" y="2837380"/>
            <a:ext cx="8424863" cy="9099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1400" dirty="0"/>
              <a:t>It turns out that the simplest variational solution of the kinetic equation with a single (complex) variational parameter – effective complex mean free path – is enough. 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1400" dirty="0"/>
              <a:t>The system of integral transport equations reduces to a system of linear equations. </a:t>
            </a:r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&#10;\[&#10;\widetilde{\lambda}^k_a=\widetilde{\tau}^k_a v_{\mathrm{F}a}&#10;\]&#10;&#10;\end{document}" title="IguanaTex Bitmap Display">
            <a:extLst>
              <a:ext uri="{FF2B5EF4-FFF2-40B4-BE49-F238E27FC236}">
                <a16:creationId xmlns:a16="http://schemas.microsoft.com/office/drawing/2014/main" id="{28056D2D-160B-CBC2-76BD-78E260F739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83" y="4157898"/>
            <a:ext cx="1081722" cy="280582"/>
          </a:xfrm>
          <a:prstGeom prst="rect">
            <a:avLst/>
          </a:prstGeom>
        </p:spPr>
      </p:pic>
      <p:pic>
        <p:nvPicPr>
          <p:cNvPr id="35" name="Рисунок 34" descr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(B)\nonumber\\&#10;    \widetilde{\eta}_a&amp;=&amp;\frac{n_ap_{\mathrm{F}a}}{5} \widetilde{\lambda}_a^{\eta}(B)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8F4821B6-4D07-BCF9-60B9-27BD9D15863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373216"/>
            <a:ext cx="2408078" cy="11679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B2075A-B42B-B661-7A6B-32F5CEBE6965}"/>
              </a:ext>
            </a:extLst>
          </p:cNvPr>
          <p:cNvSpPr txBox="1"/>
          <p:nvPr/>
        </p:nvSpPr>
        <p:spPr>
          <a:xfrm>
            <a:off x="251520" y="4890382"/>
            <a:ext cx="188109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Transport matrix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17170A-CCD7-9246-55C2-6D739405E3EA}"/>
              </a:ext>
            </a:extLst>
          </p:cNvPr>
          <p:cNvSpPr txBox="1"/>
          <p:nvPr/>
        </p:nvSpPr>
        <p:spPr>
          <a:xfrm>
            <a:off x="280480" y="5484154"/>
            <a:ext cx="22411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Thermal conductivity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56DCC-4491-6F3D-E898-8431479C9183}"/>
              </a:ext>
            </a:extLst>
          </p:cNvPr>
          <p:cNvSpPr txBox="1"/>
          <p:nvPr/>
        </p:nvSpPr>
        <p:spPr>
          <a:xfrm>
            <a:off x="280479" y="6034865"/>
            <a:ext cx="22411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Shear viscosity</a:t>
            </a:r>
          </a:p>
        </p:txBody>
      </p:sp>
      <p:pic>
        <p:nvPicPr>
          <p:cNvPr id="25" name="Рисунок 24" descr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 title="IguanaTex Bitmap Display">
            <a:extLst>
              <a:ext uri="{FF2B5EF4-FFF2-40B4-BE49-F238E27FC236}">
                <a16:creationId xmlns:a16="http://schemas.microsoft.com/office/drawing/2014/main" id="{0B22D89C-A01A-C810-7BC3-D383413D36B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12818"/>
            <a:ext cx="4611736" cy="516521"/>
          </a:xfrm>
          <a:prstGeom prst="rect">
            <a:avLst/>
          </a:prstGeom>
        </p:spPr>
      </p:pic>
      <p:pic>
        <p:nvPicPr>
          <p:cNvPr id="33" name="Рисунок 32" descr="\documentclass{article}&#10;\usepackage{amsmath}&#10;\usepackage{amssymb}&#10;\usepackage{bm}&#10;\usepackage{color}&#10;\pagestyle{empty}&#10;\begin{document}&#10;&#10;\[&#10;\Lambda^k_{ab}\propto m_a^{*2}m_b^{*2}\langle D^k(\Omega) |T_{ab}(12\to 1'2')|^2\rangle&#10;\]&#10;&#10;&#10;\end{document}" title="IguanaTex Bitmap Display">
            <a:extLst>
              <a:ext uri="{FF2B5EF4-FFF2-40B4-BE49-F238E27FC236}">
                <a16:creationId xmlns:a16="http://schemas.microsoft.com/office/drawing/2014/main" id="{784CEBE5-61DA-2F4F-2C2E-A59C59A143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920703"/>
            <a:ext cx="4017999" cy="279035"/>
          </a:xfrm>
          <a:prstGeom prst="rect">
            <a:avLst/>
          </a:prstGeom>
        </p:spPr>
      </p:pic>
      <p:pic>
        <p:nvPicPr>
          <p:cNvPr id="41" name="Рисунок 40" descr="\documentclass{article}&#10;\usepackage{amsmath}&#10;\usepackage{amssymb}&#10;\usepackage{bm}&#10;\usepackage{color}&#10;\pagestyle{empty}&#10;\begin{document}&#10;&#10;\[&#10;    w_{ab}=(2\pi)^4\delta^{(4)}(P'-P) |T_{ab}(12\to 1'2')|^2&#10;\]&#10;&#10;&#10;&#10;\end{document}" title="IguanaTex Bitmap Display">
            <a:extLst>
              <a:ext uri="{FF2B5EF4-FFF2-40B4-BE49-F238E27FC236}">
                <a16:creationId xmlns:a16="http://schemas.microsoft.com/office/drawing/2014/main" id="{D75EA0AA-07C8-0685-2104-93B4247C6F2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9" y="2412646"/>
            <a:ext cx="3790800" cy="253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9E57DA-FBF5-FB93-6F85-C09714BD022D}"/>
              </a:ext>
            </a:extLst>
          </p:cNvPr>
          <p:cNvSpPr txBox="1"/>
          <p:nvPr/>
        </p:nvSpPr>
        <p:spPr>
          <a:xfrm>
            <a:off x="251520" y="4113523"/>
            <a:ext cx="21046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Quite similar to </a:t>
            </a:r>
            <a:r>
              <a:rPr lang="en-US" b="0" dirty="0" err="1">
                <a:solidFill>
                  <a:prstClr val="black"/>
                </a:solidFill>
              </a:rPr>
              <a:t>r.t.a.</a:t>
            </a:r>
            <a:endParaRPr lang="en-US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14"/>
    </mc:Choice>
    <mc:Fallback xmlns="">
      <p:transition spd="slow" advTm="10951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3D5103A-62BD-2848-2DFC-CD49B5D6421A}"/>
              </a:ext>
            </a:extLst>
          </p:cNvPr>
          <p:cNvSpPr txBox="1"/>
          <p:nvPr/>
        </p:nvSpPr>
        <p:spPr>
          <a:xfrm>
            <a:off x="6596505" y="2323775"/>
            <a:ext cx="181485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Electric current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</a:endParaRP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</a:endParaRP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Diffusion. Simplest approximation.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Рисунок 4" descr="IguanaTex Bitmap Display&#10;&#10;\documentclass{article}&#10;\usepackage{amsmath}&#10;\usepackage{amssymb}&#10;\usepackage{bm}&#10;\usepackage{color}&#10;\pagestyle{empty}&#10;\begin{document}&#10;&#10;\[&#10;    \Phi_a(\bm{p}_1)=\bm{p}_1\bm{w}_{(a)}&#10;\]&#10;&#10;&#10;\end{document}">
            <a:extLst>
              <a:ext uri="{FF2B5EF4-FFF2-40B4-BE49-F238E27FC236}">
                <a16:creationId xmlns:a16="http://schemas.microsoft.com/office/drawing/2014/main" id="{3A58986C-C590-47C7-9614-8F8CBB7084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754" y="2340401"/>
            <a:ext cx="1814857" cy="280381"/>
          </a:xfrm>
          <a:prstGeom prst="rect">
            <a:avLst/>
          </a:prstGeom>
        </p:spPr>
      </p:pic>
      <p:pic>
        <p:nvPicPr>
          <p:cNvPr id="7" name="Рисунок 6" descr="IguanaTex Bitmap Display&#10;&#10;\documentclass{article}&#10;\usepackage{amsmath}&#10;\usepackage{amssymb}&#10;\usepackage{bm}&#10;\usepackage{color}&#10;\pagestyle{empty}&#10;\begin{document}&#10;&#10;\[&#10;    \Delta \bm{j}_{(a)}=n_a\bm{w}_{(a)}&#10;\]&#10;&#10;&#10;\end{document}">
            <a:extLst>
              <a:ext uri="{FF2B5EF4-FFF2-40B4-BE49-F238E27FC236}">
                <a16:creationId xmlns:a16="http://schemas.microsoft.com/office/drawing/2014/main" id="{8613ADDD-85C0-46D7-BD61-21021FB813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9" y="2817408"/>
            <a:ext cx="1670095" cy="271238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\[&#10;    n_a\left(\bm{d}_{(a)}+\frac{h_a}{hn}\left[\bm{J}\times\bm{B} \right]\right)=\int_{\bm{p}_1}\bm{p}_1I_a[\left\{\Phi_b\right\}]+q_a\left[\Delta\bm{j}_{(a)}\times \bm{B}\right]=\sum_bJ_{ab}(\bm{w}_b-\bm{w}_a)+n_aq_a[\bm{w}_a\times\bm{B}]&#10;\]&#10;&#10;\end{document}" title="IguanaTex Bitmap Display">
            <a:extLst>
              <a:ext uri="{FF2B5EF4-FFF2-40B4-BE49-F238E27FC236}">
                <a16:creationId xmlns:a16="http://schemas.microsoft.com/office/drawing/2014/main" id="{E655C6BF-0D30-4667-AC12-B34B9ABCB53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4" y="4437112"/>
            <a:ext cx="8379233" cy="555182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   J_{ab}=\frac{T^2m_a^{*2}m_b^{*2}}{12\pi^6}\int_w\langle q^2 |T_{ab}(12\to 1'2')|^2\rangle&#10;\]&#10;&#10;&#10;\end{document}" title="IguanaTex Bitmap Display">
            <a:extLst>
              <a:ext uri="{FF2B5EF4-FFF2-40B4-BE49-F238E27FC236}">
                <a16:creationId xmlns:a16="http://schemas.microsoft.com/office/drawing/2014/main" id="{5BF8106E-FED6-DD29-6663-F4AE8CBD6C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229200"/>
            <a:ext cx="4510793" cy="614454"/>
          </a:xfrm>
          <a:prstGeom prst="rect">
            <a:avLst/>
          </a:prstGeom>
        </p:spPr>
      </p:pic>
      <p:pic>
        <p:nvPicPr>
          <p:cNvPr id="27" name="Рисунок 26" descr="\documentclass{article}&#10;\usepackage{amsmath}&#10;\usepackage{amssymb}&#10;\usepackage{bm}&#10;\usepackage{color}&#10;\pagestyle{empty}&#10;\begin{document}&#10;&#10;\[&#10;- \frac{1}{T}f_F'(x_a) \bm{v}_a{\color{red} \left(\bm{d}_{(a)} +\frac{h_a}{ h n}[\bm{J}\times\bm{B}] \right)}=\sum_b I_{ab\,\mathrm{lin}}[\Phi]+{\color{blue}\frac{q_a}{T}f_F'(x_a)\left[\bm{v}_a\times\bm{B}\right]\nabla_{\bm{p}_1} \Phi_a(\bm{p}_1)}&#10;\]&#10;&#10;&#10;&#10;\end{document}" title="IguanaTex Bitmap Display">
            <a:extLst>
              <a:ext uri="{FF2B5EF4-FFF2-40B4-BE49-F238E27FC236}">
                <a16:creationId xmlns:a16="http://schemas.microsoft.com/office/drawing/2014/main" id="{4F1B0826-41AF-4DD1-A80B-ABF2AB0C73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2" y="861033"/>
            <a:ext cx="7366049" cy="560920"/>
          </a:xfrm>
          <a:prstGeom prst="rect">
            <a:avLst/>
          </a:prstGeom>
        </p:spPr>
      </p:pic>
      <p:pic>
        <p:nvPicPr>
          <p:cNvPr id="22" name="Рисунок 21" descr="\documentclass{article}&#10;\usepackage{amsmath}&#10;\usepackage{amssymb}&#10;\usepackage{bm}&#10;\usepackage{color}&#10;\pagestyle{empty}&#10;\begin{document}&#10;&#10;\[&#10;    \bm{d}_{(a)}=T\nabla\frac{\mu_a}{T}&#10;    -T\frac{h_a}{h}\sum_b y_b\nabla \frac{\mu_b}{T}- q_a\bm{E}&#10;\]&#10;&#10;&#10;\end{document}" title="IguanaTex Bitmap Display">
            <a:extLst>
              <a:ext uri="{FF2B5EF4-FFF2-40B4-BE49-F238E27FC236}">
                <a16:creationId xmlns:a16="http://schemas.microsoft.com/office/drawing/2014/main" id="{2917A5E5-5EBE-4E40-9EB1-5DAED357B83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34" y="1600577"/>
            <a:ext cx="3577544" cy="5470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E6A8E7-2313-4A8A-9253-904FC448BE6B}"/>
              </a:ext>
            </a:extLst>
          </p:cNvPr>
          <p:cNvSpPr txBox="1"/>
          <p:nvPr/>
        </p:nvSpPr>
        <p:spPr>
          <a:xfrm>
            <a:off x="323529" y="2294069"/>
            <a:ext cx="318083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Simplest approximate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DA28A6-AA06-4588-823A-4BEC271B6130}"/>
                  </a:ext>
                </a:extLst>
              </p:cNvPr>
              <p:cNvSpPr txBox="1"/>
              <p:nvPr/>
            </p:nvSpPr>
            <p:spPr>
              <a:xfrm>
                <a:off x="309609" y="3579171"/>
                <a:ext cx="3967886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Multiplying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 and integrating,</a:t>
                </a:r>
              </a:p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one gets generalized Ohm law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DA28A6-AA06-4588-823A-4BEC271B6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9" y="3579171"/>
                <a:ext cx="3967886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F6B27039-2F42-4DE6-A2E9-DD5937220115}"/>
              </a:ext>
            </a:extLst>
          </p:cNvPr>
          <p:cNvSpPr txBox="1"/>
          <p:nvPr/>
        </p:nvSpPr>
        <p:spPr>
          <a:xfrm>
            <a:off x="350376" y="5373216"/>
            <a:ext cx="314653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Momentum transfer rates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9DDF70-B3CA-4D48-B9D6-3E9D05968A2D}"/>
              </a:ext>
            </a:extLst>
          </p:cNvPr>
          <p:cNvSpPr txBox="1"/>
          <p:nvPr/>
        </p:nvSpPr>
        <p:spPr>
          <a:xfrm>
            <a:off x="323528" y="2771437"/>
            <a:ext cx="281559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Diffusion velocity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DE2F51-9097-6433-3C0B-4E40EF9B5EFF}"/>
              </a:ext>
            </a:extLst>
          </p:cNvPr>
          <p:cNvSpPr txBox="1"/>
          <p:nvPr/>
        </p:nvSpPr>
        <p:spPr>
          <a:xfrm>
            <a:off x="350376" y="6169580"/>
            <a:ext cx="54814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The thermal diffusion is negligible for degenerate matter</a:t>
            </a:r>
          </a:p>
        </p:txBody>
      </p:sp>
      <p:pic>
        <p:nvPicPr>
          <p:cNvPr id="10" name="Рисунок 9" descr="\documentclass{article}&#10;\usepackage{amsmath}&#10;\usepackage{amssymb}&#10;\usepackage{bm}&#10;\usepackage{color}&#10;\pagestyle{empty}&#10;\begin{document}&#10;&#10;\[&#10;\bm{J}=\sum_a q_a\Delta\bm{j}_{(a)}&#10;\]&#10;&#10;&#10;&#10;\end{document}" title="IguanaTex Bitmap Display">
            <a:extLst>
              <a:ext uri="{FF2B5EF4-FFF2-40B4-BE49-F238E27FC236}">
                <a16:creationId xmlns:a16="http://schemas.microsoft.com/office/drawing/2014/main" id="{7AB8452E-CBFD-C1A5-2489-636FCA595B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80" y="2771437"/>
            <a:ext cx="1729524" cy="53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CF4448-39B7-7AEA-5210-15AE583BC0E8}"/>
              </a:ext>
            </a:extLst>
          </p:cNvPr>
          <p:cNvSpPr txBox="1"/>
          <p:nvPr/>
        </p:nvSpPr>
        <p:spPr>
          <a:xfrm>
            <a:off x="323527" y="1609419"/>
            <a:ext cx="281559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Generalized diffusion force</a:t>
            </a:r>
          </a:p>
        </p:txBody>
      </p:sp>
    </p:spTree>
    <p:extLst>
      <p:ext uri="{BB962C8B-B14F-4D97-AF65-F5344CB8AC3E}">
        <p14:creationId xmlns:p14="http://schemas.microsoft.com/office/powerpoint/2010/main" val="42054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4"/>
    </mc:Choice>
    <mc:Fallback xmlns="">
      <p:transition spd="slow" advTm="875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Introduction. NS parameters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4 2" descr="\documentclass{article}&#10;\usepackage{amsmath}&#10;\usepackage{amssymb}&#10;\usepackage{bm}&#10;\usepackage{color}&#10;\pagestyle{empty}&#10;\begin{document}&#10;&#10;\[&#10;M=(1-2) M_\odot&#10;\]&#10;&#10;&#10;&#10;\end{document}" title="IguanaTex Bitmap Display">
            <a:extLst>
              <a:ext uri="{FF2B5EF4-FFF2-40B4-BE49-F238E27FC236}">
                <a16:creationId xmlns:a16="http://schemas.microsoft.com/office/drawing/2014/main" id="{BA38EE8A-802B-438A-8DD1-B3E0FDBC9D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9" y="1412776"/>
            <a:ext cx="1750857" cy="254476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\[&#10;R\sim 13 ~\mathrm{km}&#10;\]&#10;&#10;&#10;&#10;\end{document}" title="IguanaTex Bitmap Display">
            <a:extLst>
              <a:ext uri="{FF2B5EF4-FFF2-40B4-BE49-F238E27FC236}">
                <a16:creationId xmlns:a16="http://schemas.microsoft.com/office/drawing/2014/main" id="{F2F11686-425E-4378-9C54-8B788D1F4D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9" y="1772439"/>
            <a:ext cx="1200133" cy="181673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\overline{\rho}\sim \mathrm{few}\times \rho_0&#10;\]&#10;&#10;&#10;\end{document}" title="IguanaTex Bitmap Display">
            <a:extLst>
              <a:ext uri="{FF2B5EF4-FFF2-40B4-BE49-F238E27FC236}">
                <a16:creationId xmlns:a16="http://schemas.microsoft.com/office/drawing/2014/main" id="{79A13CD1-1B71-4001-A9C9-1ADED62061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39" y="2684042"/>
            <a:ext cx="1501906" cy="2544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8D3C9B-7666-4933-BE0C-56238E96D984}"/>
              </a:ext>
            </a:extLst>
          </p:cNvPr>
          <p:cNvSpPr txBox="1"/>
          <p:nvPr/>
        </p:nvSpPr>
        <p:spPr>
          <a:xfrm>
            <a:off x="5865831" y="2148096"/>
            <a:ext cx="27505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Supranuclear density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FA6AE4-3E37-4BD3-EF3F-58D8839198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8" y="3633396"/>
            <a:ext cx="1211580" cy="2636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A22B3E-F7B3-8CF2-A553-C59F77F8EB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8" y="3983255"/>
            <a:ext cx="1477267" cy="2841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2EBEA5-2FE5-DEF3-0F37-A457FA1EF1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6" y="2952573"/>
            <a:ext cx="3041726" cy="24665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6B5BD6-9656-EA04-A61A-70ECFFE03B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55" y="1309259"/>
            <a:ext cx="2160240" cy="1464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4AD74A-C341-3DBE-07FF-FA8361138DA1}"/>
              </a:ext>
            </a:extLst>
          </p:cNvPr>
          <p:cNvSpPr txBox="1"/>
          <p:nvPr/>
        </p:nvSpPr>
        <p:spPr>
          <a:xfrm>
            <a:off x="251520" y="810004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Neutron stars are the densest stars in the Universe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86ED0-562A-542C-3D2F-621787D1317B}"/>
              </a:ext>
            </a:extLst>
          </p:cNvPr>
          <p:cNvSpPr txBox="1"/>
          <p:nvPr/>
        </p:nvSpPr>
        <p:spPr>
          <a:xfrm>
            <a:off x="5865831" y="812624"/>
            <a:ext cx="190506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Main properties</a:t>
            </a:r>
          </a:p>
        </p:txBody>
      </p:sp>
      <p:pic>
        <p:nvPicPr>
          <p:cNvPr id="21" name="Рисунок 20" descr="\documentclass{article}&#10;\usepackage{amsmath}&#10;\usepackage{amssymb}&#10;\usepackage{bm}&#10;\usepackage{color}&#10;\pagestyle{empty}&#10;\begin{document}&#10;&#10;&#10;\[&#10;B_s\sim 10^{9}-10^{13}~\mathrm{G}&#10;\]&#10;&#10;&#10;&#10;\end{document}" title="IguanaTex Bitmap Display">
            <a:extLst>
              <a:ext uri="{FF2B5EF4-FFF2-40B4-BE49-F238E27FC236}">
                <a16:creationId xmlns:a16="http://schemas.microsoft.com/office/drawing/2014/main" id="{47762A0F-EC44-352A-A02C-1EFD8DD1B0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17" y="4909390"/>
            <a:ext cx="2040381" cy="262095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symb}&#10;\usepackage{bm}&#10;\usepackage{color}&#10;\pagestyle{empty}&#10;\begin{document}&#10;&#10;\[&#10;B_s\sim 10^{14}-10^{15}~\mathrm{G}&#10;\]&#10;&#10;&#10;\end{document}" title="IguanaTex Bitmap Display">
            <a:extLst>
              <a:ext uri="{FF2B5EF4-FFF2-40B4-BE49-F238E27FC236}">
                <a16:creationId xmlns:a16="http://schemas.microsoft.com/office/drawing/2014/main" id="{7A8DE6E1-34DF-837E-1A96-F9FB22D324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48" y="5231065"/>
            <a:ext cx="2140952" cy="2636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19FBA6-9F88-6BB7-1A2C-86FA9721C0F9}"/>
              </a:ext>
            </a:extLst>
          </p:cNvPr>
          <p:cNvSpPr txBox="1"/>
          <p:nvPr/>
        </p:nvSpPr>
        <p:spPr>
          <a:xfrm>
            <a:off x="4860032" y="5160824"/>
            <a:ext cx="14729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In magnetars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212DD0-DD19-DE0F-9C8D-161E0504922F}"/>
              </a:ext>
            </a:extLst>
          </p:cNvPr>
          <p:cNvSpPr txBox="1"/>
          <p:nvPr/>
        </p:nvSpPr>
        <p:spPr>
          <a:xfrm>
            <a:off x="5878474" y="3127926"/>
            <a:ext cx="1501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Temperatures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4D9FD9-AABC-55F1-8AC1-CCEADBD92D4E}"/>
              </a:ext>
            </a:extLst>
          </p:cNvPr>
          <p:cNvSpPr txBox="1"/>
          <p:nvPr/>
        </p:nvSpPr>
        <p:spPr>
          <a:xfrm>
            <a:off x="5865831" y="4387928"/>
            <a:ext cx="16226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5230E4-FF30-897A-E91A-EDAE41EA2433}"/>
                  </a:ext>
                </a:extLst>
              </p:cNvPr>
              <p:cNvSpPr txBox="1"/>
              <p:nvPr/>
            </p:nvSpPr>
            <p:spPr>
              <a:xfrm>
                <a:off x="4493531" y="5662753"/>
                <a:ext cx="4392488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Believed to have superfluid/superconducting interior regions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5230E4-FF30-897A-E91A-EDAE41EA2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31" y="5662753"/>
                <a:ext cx="4392488" cy="64633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A481447-C6C9-659D-4B99-54E203169B0B}"/>
              </a:ext>
            </a:extLst>
          </p:cNvPr>
          <p:cNvSpPr txBox="1"/>
          <p:nvPr/>
        </p:nvSpPr>
        <p:spPr>
          <a:xfrm>
            <a:off x="372713" y="5617944"/>
            <a:ext cx="307859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Probe cold and dense isospin asymmetric matter</a:t>
            </a:r>
          </a:p>
        </p:txBody>
      </p:sp>
    </p:spTree>
    <p:extLst>
      <p:ext uri="{BB962C8B-B14F-4D97-AF65-F5344CB8AC3E}">
        <p14:creationId xmlns:p14="http://schemas.microsoft.com/office/powerpoint/2010/main" val="7455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7"/>
    </mc:Choice>
    <mc:Fallback xmlns="">
      <p:transition spd="slow" advTm="8233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Plan of the talk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69540" y="1011721"/>
            <a:ext cx="86049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1. Formalism of the transport theory of multicomponent Fermi liquids in magnetic field.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complex transport coefficients.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relaxation time approximation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DA4A896C-66BE-7F04-5DE9-3981FD7C6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600" y="2836119"/>
            <a:ext cx="751286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2. Results for a wide range of EOSs (COMPOSE+).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Strategies for in-medium scattering treatment for transport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Poor man approximations.	</a:t>
            </a:r>
            <a:endParaRPr lang="ru-RU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735B981-A799-790F-B9C7-2F1B3091C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4591225"/>
            <a:ext cx="860492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3. Results. </a:t>
            </a:r>
            <a:endParaRPr lang="ru-RU" dirty="0"/>
          </a:p>
        </p:txBody>
      </p:sp>
      <p:pic>
        <p:nvPicPr>
          <p:cNvPr id="5" name="Рисунок 4" descr="Изображение выглядит как текст, внешний, небо, знак&#10;&#10;Автоматически созданное описание">
            <a:extLst>
              <a:ext uri="{FF2B5EF4-FFF2-40B4-BE49-F238E27FC236}">
                <a16:creationId xmlns:a16="http://schemas.microsoft.com/office/drawing/2014/main" id="{C9AA1C17-7D62-32CB-EB09-CC76A8FBA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7509"/>
          <a:stretch/>
        </p:blipFill>
        <p:spPr>
          <a:xfrm>
            <a:off x="359568" y="2836120"/>
            <a:ext cx="1002032" cy="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1"/>
    </mc:Choice>
    <mc:Fallback xmlns="">
      <p:transition spd="slow" advTm="113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EOS bank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138FD-F9A7-43F0-8000-35FBDC2F5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0" b="-1"/>
          <a:stretch/>
        </p:blipFill>
        <p:spPr>
          <a:xfrm>
            <a:off x="649129" y="1700808"/>
            <a:ext cx="7845742" cy="4254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FCB835-7724-423E-89FA-BAD4F36FE10E}"/>
              </a:ext>
            </a:extLst>
          </p:cNvPr>
          <p:cNvSpPr txBox="1"/>
          <p:nvPr/>
        </p:nvSpPr>
        <p:spPr>
          <a:xfrm>
            <a:off x="649129" y="722855"/>
            <a:ext cx="269873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solidFill>
                  <a:prstClr val="black"/>
                </a:solidFill>
              </a:rPr>
              <a:t>CompOSE</a:t>
            </a:r>
            <a:r>
              <a:rPr lang="en-US" b="0" dirty="0">
                <a:solidFill>
                  <a:prstClr val="black"/>
                </a:solidFill>
              </a:rPr>
              <a:t> database http://compose.obspm.fr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CC607-8087-B879-93C7-AC92D99ECCE0}"/>
              </a:ext>
            </a:extLst>
          </p:cNvPr>
          <p:cNvSpPr txBox="1"/>
          <p:nvPr/>
        </p:nvSpPr>
        <p:spPr>
          <a:xfrm>
            <a:off x="4680992" y="980228"/>
            <a:ext cx="37444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We selected purely nucleonic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09289-C2D1-7256-D937-8962CE051870}"/>
              </a:ext>
            </a:extLst>
          </p:cNvPr>
          <p:cNvSpPr txBox="1"/>
          <p:nvPr/>
        </p:nvSpPr>
        <p:spPr>
          <a:xfrm>
            <a:off x="649129" y="6259555"/>
            <a:ext cx="658716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latin typeface="+mn-lt"/>
              </a:rPr>
              <a:t>Shternin &amp; </a:t>
            </a:r>
            <a:r>
              <a:rPr lang="en-US" sz="1600" b="0" dirty="0" err="1">
                <a:latin typeface="+mn-lt"/>
              </a:rPr>
              <a:t>Ofengeim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b="0" i="1" dirty="0">
                <a:latin typeface="+mn-lt"/>
              </a:rPr>
              <a:t>EPJA</a:t>
            </a:r>
            <a:r>
              <a:rPr lang="en-US" sz="1600" b="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58</a:t>
            </a:r>
            <a:r>
              <a:rPr lang="en-US" sz="1600" b="0" dirty="0">
                <a:latin typeface="+mn-lt"/>
              </a:rPr>
              <a:t>, 42 (</a:t>
            </a:r>
            <a:r>
              <a:rPr lang="en-US" sz="1600" b="0" dirty="0"/>
              <a:t>2022</a:t>
            </a:r>
            <a:r>
              <a:rPr lang="en-US" sz="1600" b="0" dirty="0">
                <a:latin typeface="+mn-lt"/>
              </a:rPr>
              <a:t>) – a part of topical issue on </a:t>
            </a:r>
            <a:r>
              <a:rPr lang="en-US" sz="1600" b="0" dirty="0" err="1">
                <a:latin typeface="+mn-lt"/>
              </a:rPr>
              <a:t>CompOSE</a:t>
            </a:r>
            <a:endParaRPr lang="en-US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8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6"/>
    </mc:Choice>
    <mc:Fallback xmlns="">
      <p:transition spd="slow" advTm="4406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EOS bank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17794" y="6356350"/>
            <a:ext cx="2133600" cy="365125"/>
          </a:xfrm>
        </p:spPr>
        <p:txBody>
          <a:bodyPr/>
          <a:lstStyle/>
          <a:p>
            <a:fld id="{B7B5141D-0D43-41F2-922F-3F16CB932715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BE94D6-1E98-4E1E-9286-9C730FEF5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866"/>
            <a:ext cx="4694767" cy="4412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56FDA3-907D-41A5-9232-572544C6C66A}"/>
              </a:ext>
            </a:extLst>
          </p:cNvPr>
          <p:cNvSpPr txBox="1"/>
          <p:nvPr/>
        </p:nvSpPr>
        <p:spPr>
          <a:xfrm>
            <a:off x="467544" y="908720"/>
            <a:ext cx="269873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20 </a:t>
            </a:r>
            <a:r>
              <a:rPr lang="en-US" b="0" dirty="0" err="1">
                <a:solidFill>
                  <a:prstClr val="black"/>
                </a:solidFill>
              </a:rPr>
              <a:t>CompOSE</a:t>
            </a:r>
            <a:r>
              <a:rPr lang="en-US" b="0" dirty="0">
                <a:solidFill>
                  <a:prstClr val="black"/>
                </a:solidFill>
              </a:rPr>
              <a:t>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BCE83-8DFB-44B9-AFF6-DA093D3C3EB8}"/>
              </a:ext>
            </a:extLst>
          </p:cNvPr>
          <p:cNvSpPr txBox="1"/>
          <p:nvPr/>
        </p:nvSpPr>
        <p:spPr>
          <a:xfrm>
            <a:off x="467543" y="1737062"/>
            <a:ext cx="33843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6 </a:t>
            </a:r>
            <a:r>
              <a:rPr lang="en-US" b="0" dirty="0" err="1">
                <a:solidFill>
                  <a:prstClr val="black"/>
                </a:solidFill>
              </a:rPr>
              <a:t>BSk</a:t>
            </a:r>
            <a:r>
              <a:rPr lang="en-US" b="0" dirty="0">
                <a:solidFill>
                  <a:prstClr val="black"/>
                </a:solidFill>
              </a:rPr>
              <a:t> models (20—22; 24—26)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5A6E4-FC9D-4F0F-9F63-B788686F38C6}"/>
              </a:ext>
            </a:extLst>
          </p:cNvPr>
          <p:cNvSpPr txBox="1"/>
          <p:nvPr/>
        </p:nvSpPr>
        <p:spPr>
          <a:xfrm>
            <a:off x="467544" y="2410770"/>
            <a:ext cx="33843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APR model and </a:t>
            </a:r>
            <a:r>
              <a:rPr lang="ru-RU" b="0" dirty="0">
                <a:solidFill>
                  <a:prstClr val="black"/>
                </a:solidFill>
              </a:rPr>
              <a:t> 4 </a:t>
            </a:r>
            <a:r>
              <a:rPr lang="en-US" b="0" dirty="0">
                <a:solidFill>
                  <a:prstClr val="black"/>
                </a:solidFill>
              </a:rPr>
              <a:t>variations</a:t>
            </a:r>
            <a:r>
              <a:rPr lang="ru-RU" b="0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</a:rPr>
              <a:t>(HHJ)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612B66-232D-4AAE-BF31-F35314FB66EE}"/>
              </a:ext>
            </a:extLst>
          </p:cNvPr>
          <p:cNvSpPr txBox="1"/>
          <p:nvPr/>
        </p:nvSpPr>
        <p:spPr>
          <a:xfrm>
            <a:off x="467543" y="3068960"/>
            <a:ext cx="33843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4 PAL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F7DEA-3452-4909-B41E-C406431618A9}"/>
              </a:ext>
            </a:extLst>
          </p:cNvPr>
          <p:cNvSpPr txBox="1"/>
          <p:nvPr/>
        </p:nvSpPr>
        <p:spPr>
          <a:xfrm>
            <a:off x="467542" y="3643773"/>
            <a:ext cx="338437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</a:rPr>
              <a:t>Another 4 models</a:t>
            </a:r>
            <a:endParaRPr lang="ru-RU" sz="1400" b="0" dirty="0">
              <a:solidFill>
                <a:prstClr val="black"/>
              </a:solidFill>
            </a:endParaRP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</a:rPr>
              <a:t>DDME2, NL3wr, SLy4, BHF (av14+uix)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3D328A-C05D-40C5-8ACC-08CF86343776}"/>
              </a:ext>
            </a:extLst>
          </p:cNvPr>
          <p:cNvSpPr txBox="1"/>
          <p:nvPr/>
        </p:nvSpPr>
        <p:spPr>
          <a:xfrm>
            <a:off x="446193" y="4725144"/>
            <a:ext cx="33843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39 models in total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07BEE2-40DD-4DF5-9CFD-B74869B4DEE1}"/>
              </a:ext>
            </a:extLst>
          </p:cNvPr>
          <p:cNvSpPr txBox="1"/>
          <p:nvPr/>
        </p:nvSpPr>
        <p:spPr>
          <a:xfrm>
            <a:off x="492606" y="6356350"/>
            <a:ext cx="264861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1200" b="0" dirty="0" err="1"/>
              <a:t>Ofengiem</a:t>
            </a:r>
            <a:r>
              <a:rPr lang="en-US" sz="1200" b="0" dirty="0"/>
              <a:t> et al. </a:t>
            </a:r>
            <a:r>
              <a:rPr lang="en-US" sz="1200" b="0" i="1" dirty="0"/>
              <a:t>PRD</a:t>
            </a:r>
            <a:r>
              <a:rPr lang="en-US" sz="1200" b="0" dirty="0"/>
              <a:t> </a:t>
            </a:r>
            <a:r>
              <a:rPr lang="en-US" sz="1200" dirty="0"/>
              <a:t>96</a:t>
            </a:r>
            <a:r>
              <a:rPr lang="en-US" sz="1200" b="0" dirty="0"/>
              <a:t>, 034002 (2017) </a:t>
            </a:r>
            <a:endParaRPr lang="en-US" sz="1200" b="0" dirty="0">
              <a:latin typeface="+mn-lt"/>
            </a:endParaRP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&#10;\[&#10;    x_p=0.05 \left(\frac{n_B}{n_0}\right)^{0.65}&#10;\]&#10;&#10;&#10;\end{document}" title="IguanaTex Bitmap Display">
            <a:extLst>
              <a:ext uri="{FF2B5EF4-FFF2-40B4-BE49-F238E27FC236}">
                <a16:creationId xmlns:a16="http://schemas.microsoft.com/office/drawing/2014/main" id="{C0753BC2-82A0-4529-9DEC-7A9795958F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551745"/>
            <a:ext cx="2192762" cy="6643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9DA2F1-2278-4683-A32D-4798571E1CE4}"/>
              </a:ext>
            </a:extLst>
          </p:cNvPr>
          <p:cNvSpPr txBox="1"/>
          <p:nvPr/>
        </p:nvSpPr>
        <p:spPr>
          <a:xfrm>
            <a:off x="467542" y="5712674"/>
            <a:ext cx="13887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Toy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E0E1F-3852-4CDC-8DF3-9F736131530F}"/>
              </a:ext>
            </a:extLst>
          </p:cNvPr>
          <p:cNvSpPr txBox="1"/>
          <p:nvPr/>
        </p:nvSpPr>
        <p:spPr>
          <a:xfrm>
            <a:off x="5689702" y="843990"/>
            <a:ext cx="165618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Proton fraction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A3314-D585-977E-5B9A-D3FCBE3A3785}"/>
              </a:ext>
            </a:extLst>
          </p:cNvPr>
          <p:cNvSpPr txBox="1"/>
          <p:nvPr/>
        </p:nvSpPr>
        <p:spPr>
          <a:xfrm>
            <a:off x="1482588" y="121648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  <a:endParaRPr lang="ru-RU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6EDF47-5661-4EFB-A716-3CA5839FF55B}"/>
              </a:ext>
            </a:extLst>
          </p:cNvPr>
          <p:cNvSpPr txBox="1"/>
          <p:nvPr/>
        </p:nvSpPr>
        <p:spPr>
          <a:xfrm>
            <a:off x="1482588" y="41663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89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64"/>
    </mc:Choice>
    <mc:Fallback xmlns="">
      <p:transition spd="slow" advTm="8306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coefficients in NS cores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319930" y="1863255"/>
            <a:ext cx="552409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Microscopic inputs: effective masses, scattering matrices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98612E3-6B2C-4A73-BC4B-1A9B61261D1C}"/>
              </a:ext>
            </a:extLst>
          </p:cNvPr>
          <p:cNvSpPr txBox="1"/>
          <p:nvPr/>
        </p:nvSpPr>
        <p:spPr>
          <a:xfrm>
            <a:off x="319931" y="3915955"/>
            <a:ext cx="27505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Strong interaction (np)</a:t>
            </a:r>
          </a:p>
          <a:p>
            <a:r>
              <a:rPr lang="en-US" dirty="0"/>
              <a:t>Strong dependence on the model (EOS)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F7AC4B-03C1-46C0-8878-22D9C8AC5261}"/>
              </a:ext>
            </a:extLst>
          </p:cNvPr>
          <p:cNvSpPr txBox="1"/>
          <p:nvPr/>
        </p:nvSpPr>
        <p:spPr>
          <a:xfrm>
            <a:off x="323528" y="5272172"/>
            <a:ext cx="3712823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Electromagnetic interactions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lang="en-US" b="0" dirty="0">
                <a:solidFill>
                  <a:prstClr val="black"/>
                </a:solidFill>
              </a:rPr>
              <a:t>)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Controlled dependence on the EOS</a:t>
            </a:r>
          </a:p>
        </p:txBody>
      </p:sp>
      <p:pic>
        <p:nvPicPr>
          <p:cNvPr id="27" name="Рисунок 26" descr="\documentclass{article}&#10;\usepackage{amsmath}&#10;\usepackage{amssymb}&#10;\usepackage{bm}&#10;\usepackage{color}&#10;\pagestyle{empty}&#10;\begin{document}&#10;&#10;\[&#10;\Lambda^k_{ab}\propto m_a^{*2}m_b^{*2}\langle D^k(\Omega,w) |{T}_{ab}|^2\rangle&#10;\]&#10;&#10;&#10;\end{document}" title="IguanaTex Bitmap Display">
            <a:extLst>
              <a:ext uri="{FF2B5EF4-FFF2-40B4-BE49-F238E27FC236}">
                <a16:creationId xmlns:a16="http://schemas.microsoft.com/office/drawing/2014/main" id="{576E3FDF-4D0D-6D0B-7B22-84DC0EDBA5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6" y="2544604"/>
            <a:ext cx="4957586" cy="433601"/>
          </a:xfrm>
          <a:prstGeom prst="rect">
            <a:avLst/>
          </a:prstGeom>
        </p:spPr>
      </p:pic>
      <p:pic>
        <p:nvPicPr>
          <p:cNvPr id="30" name="Рисунок 29" descr="\documentclass{article}&#10;\usepackage{amsmath}&#10;\usepackage{amssymb}&#10;\usepackage{bm}&#10;\usepackage{color}&#10;\pagestyle{empty}&#10;\begin{document}&#10;&#10;\[&#10;|T_{ab}|^2\neq |T_{ab}(w)|^2\Rightarrow \Lambda^k_{ab}\propto T^2&#10;\]&#10;&#10;&#10;\end{document}" title="IguanaTex Bitmap Display">
            <a:extLst>
              <a:ext uri="{FF2B5EF4-FFF2-40B4-BE49-F238E27FC236}">
                <a16:creationId xmlns:a16="http://schemas.microsoft.com/office/drawing/2014/main" id="{FC0A858B-78E7-8FD7-181A-999C541AB6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0" y="4161857"/>
            <a:ext cx="3311605" cy="294580"/>
          </a:xfrm>
          <a:prstGeom prst="rect">
            <a:avLst/>
          </a:prstGeom>
        </p:spPr>
      </p:pic>
      <p:pic>
        <p:nvPicPr>
          <p:cNvPr id="34" name="Рисунок 33" descr="\documentclass{article}&#10;\usepackage{amsmath}&#10;\usepackage{amssymb}&#10;\usepackage{bm}&#10;\usepackage{color}&#10;\pagestyle{empty}&#10;\begin{document}&#10;&#10;\[&#10;|T_{ab}|^2= |T_{ab}|^2(w)&#10;\]&#10;&#10;&#10;\end{document}" title="IguanaTex Bitmap Display">
            <a:extLst>
              <a:ext uri="{FF2B5EF4-FFF2-40B4-BE49-F238E27FC236}">
                <a16:creationId xmlns:a16="http://schemas.microsoft.com/office/drawing/2014/main" id="{5F9940A6-11D6-D688-E9F3-704170D888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69515"/>
            <a:ext cx="1895580" cy="288983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\[&#10;\eta_\ell\propto T^{-5/3}&#10;\]&#10;&#10;&#10;\end{document}" title="IguanaTex Bitmap Display">
            <a:extLst>
              <a:ext uri="{FF2B5EF4-FFF2-40B4-BE49-F238E27FC236}">
                <a16:creationId xmlns:a16="http://schemas.microsoft.com/office/drawing/2014/main" id="{174F5706-7133-BBF5-E0EF-986C0A8B82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7" y="5629330"/>
            <a:ext cx="1192680" cy="295626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\[&#10;\eta_B\propto T^{-2}&#10;\]&#10;&#10;&#10;\end{document}" title="IguanaTex Bitmap Display">
            <a:extLst>
              <a:ext uri="{FF2B5EF4-FFF2-40B4-BE49-F238E27FC236}">
                <a16:creationId xmlns:a16="http://schemas.microsoft.com/office/drawing/2014/main" id="{A2BF0349-43D4-0BEC-3E3A-D55A4021168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83" y="4320322"/>
            <a:ext cx="1065633" cy="282153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usepackage{amssymb}&#10;\usepackage{bm}&#10;\usepackage{color}&#10;\pagestyle{empty}&#10;\begin{document}&#10;&#10;\[&#10;\kappa_\ell= \mathrm{const}(T)&#10;\]&#10;&#10;&#10;\end{document}" title="IguanaTex Bitmap Display">
            <a:extLst>
              <a:ext uri="{FF2B5EF4-FFF2-40B4-BE49-F238E27FC236}">
                <a16:creationId xmlns:a16="http://schemas.microsoft.com/office/drawing/2014/main" id="{0A673B35-E8CA-0A53-83A2-1369E2E248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7" y="5226223"/>
            <a:ext cx="1504424" cy="258899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symb}&#10;\usepackage{bm}&#10;\usepackage{color}&#10;\pagestyle{empty}&#10;\begin{document}&#10;&#10;\[&#10;\kappa_B\propto T^{-1}&#10;\]&#10;&#10;&#10;\end{document}" title="IguanaTex Bitmap Display">
            <a:extLst>
              <a:ext uri="{FF2B5EF4-FFF2-40B4-BE49-F238E27FC236}">
                <a16:creationId xmlns:a16="http://schemas.microsoft.com/office/drawing/2014/main" id="{EB170FCC-BD69-2BD0-7C4B-121D138DF69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83" y="4000352"/>
            <a:ext cx="1073154" cy="266041"/>
          </a:xfrm>
          <a:prstGeom prst="rect">
            <a:avLst/>
          </a:prstGeom>
        </p:spPr>
      </p:pic>
      <p:pic>
        <p:nvPicPr>
          <p:cNvPr id="26" name="Рисунок 25" descr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 title="IguanaTex Bitmap Display">
            <a:extLst>
              <a:ext uri="{FF2B5EF4-FFF2-40B4-BE49-F238E27FC236}">
                <a16:creationId xmlns:a16="http://schemas.microsoft.com/office/drawing/2014/main" id="{711F0052-76F6-28D7-9FAB-8EED5B14AC8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5" y="908720"/>
            <a:ext cx="5524100" cy="6187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B6E972-55BE-654C-F156-1F931D3610E9}"/>
              </a:ext>
            </a:extLst>
          </p:cNvPr>
          <p:cNvSpPr txBox="1"/>
          <p:nvPr/>
        </p:nvSpPr>
        <p:spPr>
          <a:xfrm>
            <a:off x="319931" y="908721"/>
            <a:ext cx="25202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“Transport equations”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DFAB1-D3DD-990F-1318-E06F2EFF6224}"/>
              </a:ext>
            </a:extLst>
          </p:cNvPr>
          <p:cNvSpPr txBox="1"/>
          <p:nvPr/>
        </p:nvSpPr>
        <p:spPr>
          <a:xfrm>
            <a:off x="319930" y="3299402"/>
            <a:ext cx="3522118" cy="4001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chemeClr val="tx1"/>
                </a:solidFill>
                <a:latin typeface="Calibri"/>
              </a:rPr>
              <a:t>Selected composition</a:t>
            </a:r>
            <a:r>
              <a:rPr lang="ru-RU" b="0" kern="0" dirty="0">
                <a:solidFill>
                  <a:schemeClr val="tx1"/>
                </a:solidFill>
                <a:latin typeface="Calibri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matter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F5CA3-4AA5-912F-5962-EBF48300BD3F}"/>
              </a:ext>
            </a:extLst>
          </p:cNvPr>
          <p:cNvSpPr txBox="1"/>
          <p:nvPr/>
        </p:nvSpPr>
        <p:spPr>
          <a:xfrm>
            <a:off x="6975296" y="3501008"/>
            <a:ext cx="21336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“Fermi-liquid” behavior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019E7-1A2E-4279-5ED5-7B193B4395B4}"/>
              </a:ext>
            </a:extLst>
          </p:cNvPr>
          <p:cNvSpPr txBox="1"/>
          <p:nvPr/>
        </p:nvSpPr>
        <p:spPr>
          <a:xfrm>
            <a:off x="6575614" y="4793699"/>
            <a:ext cx="255146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“non-Fermi-liquid” behavior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0"/>
    </mc:Choice>
    <mc:Fallback xmlns="">
      <p:transition spd="slow" advTm="74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79513" y="5453932"/>
            <a:ext cx="6048672" cy="12675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Electromagnetic interactions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454545" y="5859322"/>
            <a:ext cx="2469073" cy="307777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Shternin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Yakovlev 2007, 2008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 descr="\documentclass{article}&#10;\usepackage{amsmath}&#10;\usepackage{color}&#10;\usepackage{bm}&#10;\pagestyle{empty}&#10;\begin{document}&#10;&#10;\[&#10;T_{ab}\to M_{ab}= 4\pi  \alpha_f&#10;\left( \frac{J^{(0)}_1J^{(0)}_2 }{q^2+{\color{blue} \Pi_l(\omega,q)}}&#10;-\frac{\bm{J}_{1t}\cdot\bm{J}_{2t}}{q^2-\omega^2+{\color{red} \Pi_t(\omega,q)}}\right)&#10;\]&#10;&#10;&#10;\end{document}" title="IguanaTex Bitmap Display">
            <a:extLst>
              <a:ext uri="{FF2B5EF4-FFF2-40B4-BE49-F238E27FC236}">
                <a16:creationId xmlns:a16="http://schemas.microsoft.com/office/drawing/2014/main" id="{30562F0B-CDC3-B961-B6BE-F837081D5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7" y="2537986"/>
            <a:ext cx="5621988" cy="673490"/>
          </a:xfrm>
          <a:prstGeom prst="rect">
            <a:avLst/>
          </a:prstGeom>
        </p:spPr>
      </p:pic>
      <p:pic>
        <p:nvPicPr>
          <p:cNvPr id="23" name="Picture 2140" descr="collision1">
            <a:extLst>
              <a:ext uri="{FF2B5EF4-FFF2-40B4-BE49-F238E27FC236}">
                <a16:creationId xmlns:a16="http://schemas.microsoft.com/office/drawing/2014/main" id="{CC8E3279-B071-41CD-B850-42E1AF1D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02" y="764963"/>
            <a:ext cx="2720122" cy="10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\documentclass{article}&#10;\usepackage{amsmath}&#10;\pagestyle{empty}&#10;\begin{document}&#10;&#10;\[&#10;\kappa_{e\mu}^{t} = &#10;\frac{\pi^2}{54\zeta(3)}&#10;\frac{k_B  (p_{Fe}^2+p_{Fp}^2)}{\alpha_f}&#10;\]&#10;&#10;&#10;\end{document}" title="IguanaTex Bitmap Display">
            <a:extLst>
              <a:ext uri="{FF2B5EF4-FFF2-40B4-BE49-F238E27FC236}">
                <a16:creationId xmlns:a16="http://schemas.microsoft.com/office/drawing/2014/main" id="{9E576B7D-1142-1BAA-6693-24419C81FA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0" y="5762664"/>
            <a:ext cx="2103005" cy="447471"/>
          </a:xfrm>
          <a:prstGeom prst="rect">
            <a:avLst/>
          </a:prstGeom>
        </p:spPr>
      </p:pic>
      <p:pic>
        <p:nvPicPr>
          <p:cNvPr id="17" name="Рисунок 16" descr="\documentclass{article}&#10;\usepackage{amsmath,amssymb}&#10;\usepackage{color}&#10;\pagestyle{empty}&#10;\begin{document}&#10;&#10;\[&#10;\eta_{e\mu}^{t} =\frac{1.1}{\alpha_f}&#10;\frac{n_e^2+n_\mu^2}{q_t^{1/3}} {\color{red} (k_B T)^{-5/3}}&#10;\]&#10;&#10;&#10;\end{document}" title="IguanaTex Bitmap Display">
            <a:extLst>
              <a:ext uri="{FF2B5EF4-FFF2-40B4-BE49-F238E27FC236}">
                <a16:creationId xmlns:a16="http://schemas.microsoft.com/office/drawing/2014/main" id="{4F0D89CA-1E52-EA5E-CA33-B3C3E0B08B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54" y="5717332"/>
            <a:ext cx="2151562" cy="484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597" y="3749549"/>
            <a:ext cx="1762169" cy="41719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A767F24-4C8E-44CE-ACC3-4A1CF65EF5F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96" y="3780548"/>
            <a:ext cx="1341077" cy="24536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57F6E10-141E-49C4-AB8D-630446DAA10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88" y="1565936"/>
            <a:ext cx="1418570" cy="203253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pagestyle{empty}&#10;\begin{document}&#10;&#10;\[&#10;\Lambda_{ab}\propto \left\langle\left|T_{ab}\right|^2 w_{tr}(q) &#10;{\cal F}_{\rm Pauli}(\omega) \right\rangle&#10;\]&#10;&#10;&#10;&#10;\end{document}" title="IguanaTex Bitmap Display">
            <a:extLst>
              <a:ext uri="{FF2B5EF4-FFF2-40B4-BE49-F238E27FC236}">
                <a16:creationId xmlns:a16="http://schemas.microsoft.com/office/drawing/2014/main" id="{120ABF59-E8D0-091B-3A5C-AA858172797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1" y="1070821"/>
            <a:ext cx="2946321" cy="401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045F4-1369-44F4-A24D-9016E5B52035}"/>
                  </a:ext>
                </a:extLst>
              </p:cNvPr>
              <p:cNvSpPr txBox="1"/>
              <p:nvPr/>
            </p:nvSpPr>
            <p:spPr>
              <a:xfrm>
                <a:off x="300657" y="4323780"/>
                <a:ext cx="6228184" cy="610745"/>
              </a:xfrm>
              <a:prstGeom prst="rect">
                <a:avLst/>
              </a:prstGeom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0" kern="0" dirty="0">
                    <a:solidFill>
                      <a:prstClr val="black"/>
                    </a:solidFill>
                    <a:latin typeface="Calibri"/>
                  </a:rPr>
                  <a:t>Small screening momenta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𝑠𝑐𝑟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𝜔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kumimoji="0" lang="ru-RU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0" kern="0" dirty="0">
                    <a:solidFill>
                      <a:prstClr val="black"/>
                    </a:solidFill>
                    <a:latin typeface="Calibri"/>
                  </a:rPr>
                  <a:t>Transverse channel dominates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6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≫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1600" b="0" i="0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𝑙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E045F4-1369-44F4-A24D-9016E5B52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57" y="4323780"/>
                <a:ext cx="6228184" cy="61074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78F1B58-389C-4E4F-BD8E-6CC4461BBA48}"/>
                  </a:ext>
                </a:extLst>
              </p:cNvPr>
              <p:cNvSpPr txBox="1"/>
              <p:nvPr/>
            </p:nvSpPr>
            <p:spPr>
              <a:xfrm>
                <a:off x="249051" y="2038635"/>
                <a:ext cx="6915237" cy="355225"/>
              </a:xfrm>
              <a:prstGeom prst="rect">
                <a:avLst/>
              </a:prstGeom>
              <a:gradFill rotWithShape="1">
                <a:gsLst>
                  <a:gs pos="0">
                    <a:srgbClr val="8064A2">
                      <a:tint val="50000"/>
                      <a:satMod val="300000"/>
                    </a:srgbClr>
                  </a:gs>
                  <a:gs pos="35000">
                    <a:srgbClr val="8064A2">
                      <a:tint val="37000"/>
                      <a:satMod val="300000"/>
                    </a:srgbClr>
                  </a:gs>
                  <a:gs pos="100000">
                    <a:srgbClr val="8064A2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8064A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0" kern="0" dirty="0">
                    <a:solidFill>
                      <a:prstClr val="black"/>
                    </a:solidFill>
                    <a:latin typeface="Calibri"/>
                  </a:rPr>
                  <a:t>Charged particles</a:t>
                </a:r>
                <a:r>
                  <a:rPr lang="ru-RU" sz="1600" b="0" kern="0" dirty="0">
                    <a:solidFill>
                      <a:prstClr val="black"/>
                    </a:solidFill>
                    <a:latin typeface="Calibri"/>
                  </a:rPr>
                  <a:t>: </a:t>
                </a:r>
                <a:r>
                  <a:rPr lang="en-US" sz="1600" b="0" kern="0" dirty="0">
                    <a:solidFill>
                      <a:prstClr val="black"/>
                    </a:solidFill>
                    <a:latin typeface="Calibri"/>
                  </a:rPr>
                  <a:t>Coulomb + Ampere (relativistic contribution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𝑱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</m:num>
                      <m:den>
                        <m:sSup>
                          <m:sSup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d>
                          </m:sup>
                        </m:sSup>
                      </m:den>
                    </m:f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∝</m:t>
                    </m:r>
                    <m:f>
                      <m:fPr>
                        <m:type m:val="lin"/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num>
                      <m:den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den>
                    </m:f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r>
                  <a:rPr kumimoji="0" lang="ru-RU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78F1B58-389C-4E4F-BD8E-6CC4461BB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51" y="2038635"/>
                <a:ext cx="6915237" cy="35522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 cap="flat" cmpd="sng" algn="ctr">
                <a:solidFill>
                  <a:srgbClr val="8064A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AA943DC3-4A99-4E55-9697-10403D8DE57C}"/>
              </a:ext>
            </a:extLst>
          </p:cNvPr>
          <p:cNvSpPr txBox="1"/>
          <p:nvPr/>
        </p:nvSpPr>
        <p:spPr>
          <a:xfrm>
            <a:off x="324029" y="3278827"/>
            <a:ext cx="2566728" cy="338554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kern="0" dirty="0">
                <a:solidFill>
                  <a:prstClr val="black"/>
                </a:solidFill>
                <a:latin typeface="Calibri"/>
              </a:rPr>
              <a:t>Different screening behavior</a:t>
            </a:r>
            <a:endParaRPr lang="ru-RU" sz="1600" b="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Рисунок 17" descr="IguanaTex Bitmap Display&#10;&#10;\documentclass{article}&#10;\usepackage{amsmath}&#10;\usepackage{color}&#10;\pagestyle{empty}&#10;\begin{document}&#10;&#10;\[&#10;\Lambda_{ab}={\color{blue} \Lambda_{ab}^l} + {\color{red} \Lambda_{ab}^t}&#10;\qquad&#10;{\color{blue} \Lambda_{ab}^l \propto T^2} \quad&#10;{\color{red} \Lambda_{ab}^t \propto T^{2-\xi}} &#10;\]&#10;&#10;&#10;&#10;\end{document}">
            <a:extLst>
              <a:ext uri="{FF2B5EF4-FFF2-40B4-BE49-F238E27FC236}">
                <a16:creationId xmlns:a16="http://schemas.microsoft.com/office/drawing/2014/main" id="{BF44E4AA-B650-43C7-8A02-D8D43A30254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91" y="5079783"/>
            <a:ext cx="4261900" cy="25797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54545" y="5453932"/>
            <a:ext cx="2090637" cy="307777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Heiselberg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Pethick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1993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54545" y="5048542"/>
            <a:ext cx="1803700" cy="307777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Heiselberg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400" b="0" i="1" kern="0" noProof="0" dirty="0">
                <a:solidFill>
                  <a:prstClr val="black"/>
                </a:solidFill>
                <a:latin typeface="Calibri"/>
              </a:rPr>
              <a:t>et al.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1992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03"/>
    </mc:Choice>
    <mc:Fallback xmlns="">
      <p:transition spd="slow" advTm="10150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matrix for </a:t>
              </a:r>
              <a:r>
                <a:rPr lang="en-US" sz="2000" dirty="0" err="1"/>
                <a:t>em</a:t>
              </a:r>
              <a:r>
                <a:rPr lang="en-US" sz="2000" dirty="0"/>
                <a:t> interaction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" name="Рисунок 9" descr="IguanaTex Bitmap Display&#10;&#10;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>
            <a:extLst>
              <a:ext uri="{FF2B5EF4-FFF2-40B4-BE49-F238E27FC236}">
                <a16:creationId xmlns:a16="http://schemas.microsoft.com/office/drawing/2014/main" id="{6065EE91-4DE7-4A68-9EE4-E827D05B85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" y="1395333"/>
            <a:ext cx="2877296" cy="418205"/>
          </a:xfrm>
          <a:prstGeom prst="rect">
            <a:avLst/>
          </a:prstGeom>
        </p:spPr>
      </p:pic>
      <p:pic>
        <p:nvPicPr>
          <p:cNvPr id="11" name="Рисунок 10" descr="IguanaTex Bitmap Display&#10;&#10;\documentclass{article}&#10;\usepackage{amsmath}&#10;\usepackage{amssymb}&#10;\usepackage{bm}&#10;\usepackage{color}&#10;\pagestyle{empty}&#10;\begin{document}&#10;&#10;\[&#10;k=\kappa,\,\eta&#10;\]&#10;&#10;&#10;&#10;\end{document}">
            <a:extLst>
              <a:ext uri="{FF2B5EF4-FFF2-40B4-BE49-F238E27FC236}">
                <a16:creationId xmlns:a16="http://schemas.microsoft.com/office/drawing/2014/main" id="{1980E1DD-83B3-4F26-A703-4C5D0DCDC3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7" y="908473"/>
            <a:ext cx="658105" cy="170160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 title="IguanaTex Bitmap Display">
            <a:extLst>
              <a:ext uri="{FF2B5EF4-FFF2-40B4-BE49-F238E27FC236}">
                <a16:creationId xmlns:a16="http://schemas.microsoft.com/office/drawing/2014/main" id="{D64FB54B-4180-4B48-9B12-0BD3618E7A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" y="2224897"/>
            <a:ext cx="2894527" cy="522202"/>
          </a:xfrm>
          <a:prstGeom prst="rect">
            <a:avLst/>
          </a:prstGeom>
        </p:spPr>
      </p:pic>
      <p:pic>
        <p:nvPicPr>
          <p:cNvPr id="12" name="Рисунок 11" descr="IguanaTex Bitmap Display&#10;&#10;\documentclass{article}&#10;\usepackage{amsmath}&#10;\usepackage{amssymb}&#10;\usepackage{bm}&#10;\usepackage{color}&#10;\pagestyle{empty}&#10;\begin{document}&#10;&#10;&#10;\[&#10;    \Lambda^k_a=\sum_{b} \Lambda^k_{ab}+{\Lambda'}^k_{aa}.&#10;\]&#10;&#10;\end{document}">
            <a:extLst>
              <a:ext uri="{FF2B5EF4-FFF2-40B4-BE49-F238E27FC236}">
                <a16:creationId xmlns:a16="http://schemas.microsoft.com/office/drawing/2014/main" id="{3A0C2F94-61BE-451E-B8EF-0854EA2E03B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" y="2991808"/>
            <a:ext cx="1734740" cy="4371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CE7291-23BA-45A7-9F62-E24E6B1F96FE}"/>
              </a:ext>
            </a:extLst>
          </p:cNvPr>
          <p:cNvSpPr txBox="1"/>
          <p:nvPr/>
        </p:nvSpPr>
        <p:spPr>
          <a:xfrm>
            <a:off x="94383" y="3862992"/>
            <a:ext cx="289452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1" kern="0" dirty="0">
                <a:solidFill>
                  <a:prstClr val="black"/>
                </a:solidFill>
                <a:latin typeface="Calibri"/>
              </a:rPr>
              <a:t>Non-diagonal matrix elements can be neglected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BC6635-2B74-4EA0-B6C8-D95ABF30E3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40" y="861078"/>
            <a:ext cx="5482952" cy="5266055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,\quad \ell=e,\,\mu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C1944F1D-ED4C-4B37-972B-8FFEB1D6412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" y="4571946"/>
            <a:ext cx="2909457" cy="441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0986A7-DE68-0D3D-6BEE-258190B27199}"/>
              </a:ext>
            </a:extLst>
          </p:cNvPr>
          <p:cNvSpPr txBox="1"/>
          <p:nvPr/>
        </p:nvSpPr>
        <p:spPr>
          <a:xfrm>
            <a:off x="132867" y="5422426"/>
            <a:ext cx="249491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Result is similar to </a:t>
            </a:r>
            <a:r>
              <a:rPr lang="en-US" b="0" dirty="0" err="1">
                <a:solidFill>
                  <a:prstClr val="black"/>
                </a:solidFill>
              </a:rPr>
              <a:t>r.t.a.</a:t>
            </a:r>
            <a:r>
              <a:rPr lang="en-US" b="0" dirty="0">
                <a:solidFill>
                  <a:prstClr val="black"/>
                </a:solidFill>
              </a:rPr>
              <a:t>,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but with effective </a:t>
            </a:r>
            <a:r>
              <a:rPr lang="en-US" b="0" dirty="0" err="1">
                <a:solidFill>
                  <a:prstClr val="black"/>
                </a:solidFill>
              </a:rPr>
              <a:t>m.f.p.</a:t>
            </a:r>
            <a:endParaRPr lang="en-US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53"/>
    </mc:Choice>
    <mc:Fallback xmlns="">
      <p:transition spd="slow" advTm="7355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coefficients in NS cores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319930" y="1809994"/>
            <a:ext cx="552409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Microscopic inputs: effective masses, scattering matrices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98612E3-6B2C-4A73-BC4B-1A9B61261D1C}"/>
              </a:ext>
            </a:extLst>
          </p:cNvPr>
          <p:cNvSpPr txBox="1"/>
          <p:nvPr/>
        </p:nvSpPr>
        <p:spPr>
          <a:xfrm>
            <a:off x="319931" y="3847433"/>
            <a:ext cx="275052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Strong interaction (np)</a:t>
            </a:r>
          </a:p>
          <a:p>
            <a:r>
              <a:rPr lang="en-US" dirty="0"/>
              <a:t>Strong dependence on the model (EOS)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F7AC4B-03C1-46C0-8878-22D9C8AC5261}"/>
              </a:ext>
            </a:extLst>
          </p:cNvPr>
          <p:cNvSpPr txBox="1"/>
          <p:nvPr/>
        </p:nvSpPr>
        <p:spPr>
          <a:xfrm>
            <a:off x="323528" y="5344180"/>
            <a:ext cx="3712823" cy="677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Electromagnetic interactions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lang="en-US" b="0" dirty="0">
                <a:solidFill>
                  <a:prstClr val="black"/>
                </a:solidFill>
              </a:rPr>
              <a:t>)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Controlled dependence on the EOS</a:t>
            </a:r>
          </a:p>
        </p:txBody>
      </p:sp>
      <p:pic>
        <p:nvPicPr>
          <p:cNvPr id="27" name="Рисунок 26" descr="\documentclass{article}&#10;\usepackage{amsmath}&#10;\usepackage{amssymb}&#10;\usepackage{bm}&#10;\usepackage{color}&#10;\pagestyle{empty}&#10;\begin{document}&#10;&#10;\[&#10;\Lambda^k_{ab}\propto m_a^{*2}m_b^{*2}\langle D^k(\Omega,w) |{T}_{ab}|^2\rangle&#10;\]&#10;&#10;&#10;\end{document}" title="IguanaTex Bitmap Display">
            <a:extLst>
              <a:ext uri="{FF2B5EF4-FFF2-40B4-BE49-F238E27FC236}">
                <a16:creationId xmlns:a16="http://schemas.microsoft.com/office/drawing/2014/main" id="{576E3FDF-4D0D-6D0B-7B22-84DC0EDBA5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6" y="2491343"/>
            <a:ext cx="4957586" cy="433601"/>
          </a:xfrm>
          <a:prstGeom prst="rect">
            <a:avLst/>
          </a:prstGeom>
        </p:spPr>
      </p:pic>
      <p:pic>
        <p:nvPicPr>
          <p:cNvPr id="30" name="Рисунок 29" descr="\documentclass{article}&#10;\usepackage{amsmath}&#10;\usepackage{amssymb}&#10;\usepackage{bm}&#10;\usepackage{color}&#10;\pagestyle{empty}&#10;\begin{document}&#10;&#10;\[&#10;|T_{ab}|^2\neq |T_{ab}(w)|^2\Rightarrow \Lambda^k_{ab}\propto T^2&#10;\]&#10;&#10;&#10;\end{document}" title="IguanaTex Bitmap Display">
            <a:extLst>
              <a:ext uri="{FF2B5EF4-FFF2-40B4-BE49-F238E27FC236}">
                <a16:creationId xmlns:a16="http://schemas.microsoft.com/office/drawing/2014/main" id="{FC0A858B-78E7-8FD7-181A-999C541AB65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30" y="4093335"/>
            <a:ext cx="3311605" cy="294580"/>
          </a:xfrm>
          <a:prstGeom prst="rect">
            <a:avLst/>
          </a:prstGeom>
        </p:spPr>
      </p:pic>
      <p:pic>
        <p:nvPicPr>
          <p:cNvPr id="34" name="Рисунок 33" descr="\documentclass{article}&#10;\usepackage{amsmath}&#10;\usepackage{amssymb}&#10;\usepackage{bm}&#10;\usepackage{color}&#10;\pagestyle{empty}&#10;\begin{document}&#10;&#10;\[&#10;|T_{ab}|^2= |T_{ab}|^2(w)&#10;\]&#10;&#10;&#10;\end{document}" title="IguanaTex Bitmap Display">
            <a:extLst>
              <a:ext uri="{FF2B5EF4-FFF2-40B4-BE49-F238E27FC236}">
                <a16:creationId xmlns:a16="http://schemas.microsoft.com/office/drawing/2014/main" id="{5F9940A6-11D6-D688-E9F3-704170D888F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541523"/>
            <a:ext cx="1895580" cy="288983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\[&#10;\eta_\ell\propto T^{-5/3}&#10;\]&#10;&#10;&#10;\end{document}" title="IguanaTex Bitmap Display">
            <a:extLst>
              <a:ext uri="{FF2B5EF4-FFF2-40B4-BE49-F238E27FC236}">
                <a16:creationId xmlns:a16="http://schemas.microsoft.com/office/drawing/2014/main" id="{174F5706-7133-BBF5-E0EF-986C0A8B82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7" y="5701338"/>
            <a:ext cx="1192680" cy="295626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\[&#10;\eta_B\propto T^{-2}&#10;\]&#10;&#10;&#10;\end{document}" title="IguanaTex Bitmap Display">
            <a:extLst>
              <a:ext uri="{FF2B5EF4-FFF2-40B4-BE49-F238E27FC236}">
                <a16:creationId xmlns:a16="http://schemas.microsoft.com/office/drawing/2014/main" id="{A2BF0349-43D4-0BEC-3E3A-D55A4021168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83" y="4251800"/>
            <a:ext cx="1065633" cy="282153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usepackage{amssymb}&#10;\usepackage{bm}&#10;\usepackage{color}&#10;\pagestyle{empty}&#10;\begin{document}&#10;&#10;\[&#10;\kappa_\ell= \mathrm{const}(T)&#10;\]&#10;&#10;&#10;\end{document}" title="IguanaTex Bitmap Display">
            <a:extLst>
              <a:ext uri="{FF2B5EF4-FFF2-40B4-BE49-F238E27FC236}">
                <a16:creationId xmlns:a16="http://schemas.microsoft.com/office/drawing/2014/main" id="{0A673B35-E8CA-0A53-83A2-1369E2E248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17" y="5298231"/>
            <a:ext cx="1504424" cy="258899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symb}&#10;\usepackage{bm}&#10;\usepackage{color}&#10;\pagestyle{empty}&#10;\begin{document}&#10;&#10;\[&#10;\kappa_B\propto T^{-1}&#10;\]&#10;&#10;&#10;\end{document}" title="IguanaTex Bitmap Display">
            <a:extLst>
              <a:ext uri="{FF2B5EF4-FFF2-40B4-BE49-F238E27FC236}">
                <a16:creationId xmlns:a16="http://schemas.microsoft.com/office/drawing/2014/main" id="{EB170FCC-BD69-2BD0-7C4B-121D138DF69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83" y="3931830"/>
            <a:ext cx="1073154" cy="266041"/>
          </a:xfrm>
          <a:prstGeom prst="rect">
            <a:avLst/>
          </a:prstGeom>
        </p:spPr>
      </p:pic>
      <p:pic>
        <p:nvPicPr>
          <p:cNvPr id="26" name="Рисунок 25" descr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 title="IguanaTex Bitmap Display">
            <a:extLst>
              <a:ext uri="{FF2B5EF4-FFF2-40B4-BE49-F238E27FC236}">
                <a16:creationId xmlns:a16="http://schemas.microsoft.com/office/drawing/2014/main" id="{711F0052-76F6-28D7-9FAB-8EED5B14AC8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5" y="855459"/>
            <a:ext cx="5524100" cy="6187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B6E972-55BE-654C-F156-1F931D3610E9}"/>
              </a:ext>
            </a:extLst>
          </p:cNvPr>
          <p:cNvSpPr txBox="1"/>
          <p:nvPr/>
        </p:nvSpPr>
        <p:spPr>
          <a:xfrm>
            <a:off x="319931" y="855460"/>
            <a:ext cx="25202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“Transport equations”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ACF5C-5BCE-0FB3-233F-9A6B58F900F9}"/>
              </a:ext>
            </a:extLst>
          </p:cNvPr>
          <p:cNvSpPr txBox="1"/>
          <p:nvPr/>
        </p:nvSpPr>
        <p:spPr>
          <a:xfrm>
            <a:off x="6975296" y="3501008"/>
            <a:ext cx="21336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“Fermi-liquid” behavior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6469C-2148-C223-A628-5A34E2058918}"/>
              </a:ext>
            </a:extLst>
          </p:cNvPr>
          <p:cNvSpPr txBox="1"/>
          <p:nvPr/>
        </p:nvSpPr>
        <p:spPr>
          <a:xfrm>
            <a:off x="6553200" y="4875662"/>
            <a:ext cx="255146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“non-Fermi-liquid”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DF2D2-F9FE-ECA1-E7CF-6A7E1D356C77}"/>
              </a:ext>
            </a:extLst>
          </p:cNvPr>
          <p:cNvSpPr txBox="1"/>
          <p:nvPr/>
        </p:nvSpPr>
        <p:spPr>
          <a:xfrm>
            <a:off x="319930" y="3299402"/>
            <a:ext cx="3522118" cy="4001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chemeClr val="tx1"/>
                </a:solidFill>
                <a:latin typeface="Calibri"/>
              </a:rPr>
              <a:t>Selected composition</a:t>
            </a:r>
            <a:r>
              <a:rPr lang="ru-RU" b="0" kern="0" dirty="0">
                <a:solidFill>
                  <a:schemeClr val="tx1"/>
                </a:solidFill>
                <a:latin typeface="Calibri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matter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66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"/>
    </mc:Choice>
    <mc:Fallback xmlns="">
      <p:transition spd="slow" advTm="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C0000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Possible strategies for nucleon (baryon) sector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61936" y="923863"/>
            <a:ext cx="8424863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IDEAL (HARD): calculate EOS and transport based on the same microscopic models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D9D7C32E-FC39-5546-6985-00BDEC583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6" y="2418006"/>
            <a:ext cx="8424863" cy="7834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CHEATING: calculate transport from some favorite microscopic model for in-medium scattering but using particle fractions (and probably m* if available) from all EOS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B53A94-86AA-AE67-D2B6-2A65800B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628800"/>
            <a:ext cx="2736304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dirty="0"/>
              <a:t>Not trying this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30F0B-0591-83D8-9230-4DFA8851BF5A}"/>
              </a:ext>
            </a:extLst>
          </p:cNvPr>
          <p:cNvSpPr txBox="1"/>
          <p:nvPr/>
        </p:nvSpPr>
        <p:spPr>
          <a:xfrm>
            <a:off x="4394230" y="3809998"/>
            <a:ext cx="291407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Shternin &amp; </a:t>
            </a:r>
            <a:r>
              <a:rPr lang="en-US" sz="1200" b="0" dirty="0" err="1"/>
              <a:t>Baldo</a:t>
            </a:r>
            <a:r>
              <a:rPr lang="en-US" sz="1200" b="0" dirty="0"/>
              <a:t> </a:t>
            </a:r>
            <a:r>
              <a:rPr lang="en-US" sz="1200" b="0" i="1" dirty="0"/>
              <a:t>PRD </a:t>
            </a:r>
            <a:r>
              <a:rPr lang="en-US" sz="1200" b="0" dirty="0"/>
              <a:t> </a:t>
            </a:r>
            <a:r>
              <a:rPr lang="en-US" sz="1200" dirty="0"/>
              <a:t>102</a:t>
            </a:r>
            <a:r>
              <a:rPr lang="en-US" sz="1200" b="0" dirty="0"/>
              <a:t>, 063010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1F01A5-0B20-7A10-96FF-747C4D93D0BE}"/>
                  </a:ext>
                </a:extLst>
              </p:cNvPr>
              <p:cNvSpPr txBox="1"/>
              <p:nvPr/>
            </p:nvSpPr>
            <p:spPr>
              <a:xfrm>
                <a:off x="1210108" y="3320640"/>
                <a:ext cx="6098196" cy="3907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BHF calculations, 5 NN potentials, Interpolation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1F01A5-0B20-7A10-96FF-747C4D93D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108" y="3320640"/>
                <a:ext cx="6098196" cy="3907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860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6"/>
    </mc:Choice>
    <mc:Fallback xmlns="">
      <p:transition spd="slow" advTm="4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cross-sections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8C1D4-9E42-4D4B-A6D5-D40631679746}"/>
              </a:ext>
            </a:extLst>
          </p:cNvPr>
          <p:cNvSpPr txBox="1"/>
          <p:nvPr/>
        </p:nvSpPr>
        <p:spPr>
          <a:xfrm>
            <a:off x="218148" y="986188"/>
            <a:ext cx="2485361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Vacuum (black and red)  and in-medium (colored) transport cross-sections for 39 EOS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3D1B1B-E654-406A-BFED-FF5B07D8E3BF}"/>
              </a:ext>
            </a:extLst>
          </p:cNvPr>
          <p:cNvSpPr txBox="1"/>
          <p:nvPr/>
        </p:nvSpPr>
        <p:spPr>
          <a:xfrm>
            <a:off x="218148" y="4787860"/>
            <a:ext cx="248536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Unfortunate situation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84B8C-8268-D40C-288C-3855DA191A4D}"/>
              </a:ext>
            </a:extLst>
          </p:cNvPr>
          <p:cNvSpPr txBox="1"/>
          <p:nvPr/>
        </p:nvSpPr>
        <p:spPr>
          <a:xfrm>
            <a:off x="255629" y="4082285"/>
            <a:ext cx="291407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Shternin &amp; </a:t>
            </a:r>
            <a:r>
              <a:rPr lang="en-US" sz="1200" b="0" dirty="0" err="1"/>
              <a:t>Baldo</a:t>
            </a:r>
            <a:r>
              <a:rPr lang="en-US" sz="1200" b="0" dirty="0"/>
              <a:t> </a:t>
            </a:r>
            <a:r>
              <a:rPr lang="en-US" sz="1200" b="0" i="1" dirty="0"/>
              <a:t>PRD </a:t>
            </a:r>
            <a:r>
              <a:rPr lang="en-US" sz="1200" b="0" dirty="0"/>
              <a:t> </a:t>
            </a:r>
            <a:r>
              <a:rPr lang="en-US" sz="1200" dirty="0"/>
              <a:t>102</a:t>
            </a:r>
            <a:r>
              <a:rPr lang="en-US" sz="1200" b="0" dirty="0"/>
              <a:t>, 063010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EE296E-281C-CDDB-EF34-EECA08F95647}"/>
                  </a:ext>
                </a:extLst>
              </p:cNvPr>
              <p:cNvSpPr txBox="1"/>
              <p:nvPr/>
            </p:nvSpPr>
            <p:spPr>
              <a:xfrm>
                <a:off x="218148" y="2731278"/>
                <a:ext cx="2769676" cy="122174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Only one many-body method: BHF calculations </a:t>
                </a:r>
              </a:p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5 NN potentials</a:t>
                </a:r>
              </a:p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Interpolation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EE296E-281C-CDDB-EF34-EECA08F95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48" y="2731278"/>
                <a:ext cx="2769676" cy="12217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151CCD-B779-639F-6044-B14B8851E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72816"/>
            <a:ext cx="4968548" cy="4736930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\[&#10;    \Lambda^\kappa_{nn}+{\Lambda'}^\kappa_{nn}=\frac{64 T^2 {\color{red} m_n^{*4}}}{5m_N^2 p_{\mathrm{F}n}} {\color{red}S_{nn2}(p_{\mathrm{F}n})}&#10;\]&#10;&#10;&#10;\end{document}" title="IguanaTex Bitmap Display">
            <a:extLst>
              <a:ext uri="{FF2B5EF4-FFF2-40B4-BE49-F238E27FC236}">
                <a16:creationId xmlns:a16="http://schemas.microsoft.com/office/drawing/2014/main" id="{FDDB5DE9-1C64-2F87-A684-8159D257D5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67226"/>
            <a:ext cx="3723332" cy="6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1"/>
    </mc:Choice>
    <mc:Fallback xmlns="">
      <p:transition spd="slow" advTm="6953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Possible strategies for nucleon sector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61936" y="923863"/>
            <a:ext cx="8424863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IDEAL (HARD): calculate EOS and transport based on the same microscopic models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D9D7C32E-FC39-5546-6985-00BDEC583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6" y="2418006"/>
            <a:ext cx="8424863" cy="7834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CHEATING: calculate transport from some favorite microscopic model for in-medium scattering but using particle fractions (and probably m* if available) from all EOS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44BE6B1-CCAC-6462-5F9B-4175F7676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33" y="4338659"/>
            <a:ext cx="8424863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QUALITATIVE:  use in-vacuum NN cross-sections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D589281-E4D7-F584-3E6F-C8E8B052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6" y="5547399"/>
            <a:ext cx="8424863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 algn="just">
              <a:lnSpc>
                <a:spcPct val="130000"/>
              </a:lnSpc>
              <a:spcAft>
                <a:spcPct val="70000"/>
              </a:spcAft>
              <a:buFontTx/>
              <a:buChar char="•"/>
            </a:pPr>
            <a:r>
              <a:rPr lang="en-US" dirty="0"/>
              <a:t>POOR MAN: use in-vacuum NN cross-sections and toy model EOS</a:t>
            </a:r>
            <a:endParaRPr lang="el-GR" i="1" baseline="-25000" dirty="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B53A94-86AA-AE67-D2B6-2A65800BA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700808"/>
            <a:ext cx="2160240" cy="423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dirty="0"/>
              <a:t>Not trying this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30F0B-0591-83D8-9230-4DFA8851BF5A}"/>
              </a:ext>
            </a:extLst>
          </p:cNvPr>
          <p:cNvSpPr txBox="1"/>
          <p:nvPr/>
        </p:nvSpPr>
        <p:spPr>
          <a:xfrm>
            <a:off x="4394230" y="3809998"/>
            <a:ext cx="291407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Shternin &amp; </a:t>
            </a:r>
            <a:r>
              <a:rPr lang="en-US" sz="1200" b="0" dirty="0" err="1"/>
              <a:t>Baldo</a:t>
            </a:r>
            <a:r>
              <a:rPr lang="en-US" sz="1200" b="0" dirty="0"/>
              <a:t> </a:t>
            </a:r>
            <a:r>
              <a:rPr lang="en-US" sz="1200" b="0" i="1" dirty="0"/>
              <a:t>PRD </a:t>
            </a:r>
            <a:r>
              <a:rPr lang="en-US" sz="1200" b="0" dirty="0"/>
              <a:t> </a:t>
            </a:r>
            <a:r>
              <a:rPr lang="en-US" sz="1200" dirty="0"/>
              <a:t>102</a:t>
            </a:r>
            <a:r>
              <a:rPr lang="en-US" sz="1200" b="0" dirty="0"/>
              <a:t>, 063010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1F01A5-0B20-7A10-96FF-747C4D93D0BE}"/>
                  </a:ext>
                </a:extLst>
              </p:cNvPr>
              <p:cNvSpPr txBox="1"/>
              <p:nvPr/>
            </p:nvSpPr>
            <p:spPr>
              <a:xfrm>
                <a:off x="1210108" y="3320640"/>
                <a:ext cx="6098196" cy="3907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BHF calculations, 5 NN potentials, Interpolation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1F01A5-0B20-7A10-96FF-747C4D93D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108" y="3320640"/>
                <a:ext cx="6098196" cy="3907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A01DF0-934F-BFF9-BEE8-B969AAEA966B}"/>
                  </a:ext>
                </a:extLst>
              </p:cNvPr>
              <p:cNvSpPr txBox="1"/>
              <p:nvPr/>
            </p:nvSpPr>
            <p:spPr>
              <a:xfrm>
                <a:off x="827584" y="4966395"/>
                <a:ext cx="5184576" cy="3907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We provide fitting expressions to use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A01DF0-934F-BFF9-BEE8-B969AAEA9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966395"/>
                <a:ext cx="5184576" cy="3907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132F2-A6AF-DCAF-7087-9667E0D9F3DC}"/>
                  </a:ext>
                </a:extLst>
              </p:cNvPr>
              <p:cNvSpPr txBox="1"/>
              <p:nvPr/>
            </p:nvSpPr>
            <p:spPr>
              <a:xfrm>
                <a:off x="827584" y="6155928"/>
                <a:ext cx="4032448" cy="3693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Single-parameter fitting expressions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6132F2-A6AF-DCAF-7087-9667E0D9F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6155928"/>
                <a:ext cx="403244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68E11B4-8569-FADA-BA19-8B9D53A5A841}"/>
              </a:ext>
            </a:extLst>
          </p:cNvPr>
          <p:cNvSpPr txBox="1"/>
          <p:nvPr/>
        </p:nvSpPr>
        <p:spPr>
          <a:xfrm>
            <a:off x="6159329" y="4926074"/>
            <a:ext cx="29213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Flowers &amp; Itoh (1979); </a:t>
            </a:r>
            <a:r>
              <a:rPr lang="en-US" sz="1200" b="0" dirty="0" err="1"/>
              <a:t>Baiko</a:t>
            </a:r>
            <a:r>
              <a:rPr lang="en-US" sz="1200" b="0" dirty="0"/>
              <a:t> et al. (2001); </a:t>
            </a:r>
            <a:r>
              <a:rPr lang="en-US" sz="1200" b="0" dirty="0">
                <a:latin typeface="+mn-lt"/>
              </a:rPr>
              <a:t>Shternin &amp; Yakovlev (2008); </a:t>
            </a:r>
            <a:r>
              <a:rPr lang="en-US" sz="1200" b="0" dirty="0"/>
              <a:t>Shternin (2008)</a:t>
            </a:r>
            <a:endParaRPr lang="en-US" sz="1200" b="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4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8"/>
    </mc:Choice>
    <mc:Fallback xmlns="">
      <p:transition spd="slow" advTm="42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Introduction. NS parameters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Picture 4 2" descr="\documentclass{article}&#10;\usepackage{amsmath}&#10;\usepackage{amssymb}&#10;\usepackage{bm}&#10;\usepackage{color}&#10;\pagestyle{empty}&#10;\begin{document}&#10;&#10;\[&#10;M=(1-2) M_\odot&#10;\]&#10;&#10;&#10;&#10;\end{document}" title="IguanaTex Bitmap Display">
            <a:extLst>
              <a:ext uri="{FF2B5EF4-FFF2-40B4-BE49-F238E27FC236}">
                <a16:creationId xmlns:a16="http://schemas.microsoft.com/office/drawing/2014/main" id="{BA38EE8A-802B-438A-8DD1-B3E0FDBC9D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9" y="1412776"/>
            <a:ext cx="1750857" cy="254476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\[&#10;R\sim 13 ~\mathrm{km}&#10;\]&#10;&#10;&#10;&#10;\end{document}" title="IguanaTex Bitmap Display">
            <a:extLst>
              <a:ext uri="{FF2B5EF4-FFF2-40B4-BE49-F238E27FC236}">
                <a16:creationId xmlns:a16="http://schemas.microsoft.com/office/drawing/2014/main" id="{F2F11686-425E-4378-9C54-8B788D1F4D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9" y="1772439"/>
            <a:ext cx="1200133" cy="181673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\overline{\rho}\sim \mathrm{few}\times \rho_0&#10;\]&#10;&#10;&#10;\end{document}" title="IguanaTex Bitmap Display">
            <a:extLst>
              <a:ext uri="{FF2B5EF4-FFF2-40B4-BE49-F238E27FC236}">
                <a16:creationId xmlns:a16="http://schemas.microsoft.com/office/drawing/2014/main" id="{79A13CD1-1B71-4001-A9C9-1ADED62061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39" y="2684042"/>
            <a:ext cx="1501906" cy="2544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8D3C9B-7666-4933-BE0C-56238E96D984}"/>
              </a:ext>
            </a:extLst>
          </p:cNvPr>
          <p:cNvSpPr txBox="1"/>
          <p:nvPr/>
        </p:nvSpPr>
        <p:spPr>
          <a:xfrm>
            <a:off x="5865831" y="2148096"/>
            <a:ext cx="27505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Supranuclear density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FA6AE4-3E37-4BD3-EF3F-58D8839198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8" y="3633396"/>
            <a:ext cx="1211580" cy="2636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A22B3E-F7B3-8CF2-A553-C59F77F8EB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78" y="3983255"/>
            <a:ext cx="1477267" cy="2841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F86ED0-562A-542C-3D2F-621787D1317B}"/>
              </a:ext>
            </a:extLst>
          </p:cNvPr>
          <p:cNvSpPr txBox="1"/>
          <p:nvPr/>
        </p:nvSpPr>
        <p:spPr>
          <a:xfrm>
            <a:off x="5865831" y="812624"/>
            <a:ext cx="190506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Main properties</a:t>
            </a:r>
          </a:p>
        </p:txBody>
      </p:sp>
      <p:pic>
        <p:nvPicPr>
          <p:cNvPr id="21" name="Рисунок 20" descr="\documentclass{article}&#10;\usepackage{amsmath}&#10;\usepackage{amssymb}&#10;\usepackage{bm}&#10;\usepackage{color}&#10;\pagestyle{empty}&#10;\begin{document}&#10;&#10;&#10;\[&#10;B_s\sim 10^{9}-10^{13}~\mathrm{G}&#10;\]&#10;&#10;&#10;&#10;\end{document}" title="IguanaTex Bitmap Display">
            <a:extLst>
              <a:ext uri="{FF2B5EF4-FFF2-40B4-BE49-F238E27FC236}">
                <a16:creationId xmlns:a16="http://schemas.microsoft.com/office/drawing/2014/main" id="{47762A0F-EC44-352A-A02C-1EFD8DD1B0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17" y="4909390"/>
            <a:ext cx="2040381" cy="262095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symb}&#10;\usepackage{bm}&#10;\usepackage{color}&#10;\pagestyle{empty}&#10;\begin{document}&#10;&#10;\[&#10;B_s\sim 10^{14}-10^{15}~\mathrm{G}&#10;\]&#10;&#10;&#10;\end{document}" title="IguanaTex Bitmap Display">
            <a:extLst>
              <a:ext uri="{FF2B5EF4-FFF2-40B4-BE49-F238E27FC236}">
                <a16:creationId xmlns:a16="http://schemas.microsoft.com/office/drawing/2014/main" id="{7A8DE6E1-34DF-837E-1A96-F9FB22D3245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48" y="5231065"/>
            <a:ext cx="2140952" cy="2636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C19FBA6-9F88-6BB7-1A2C-86FA9721C0F9}"/>
              </a:ext>
            </a:extLst>
          </p:cNvPr>
          <p:cNvSpPr txBox="1"/>
          <p:nvPr/>
        </p:nvSpPr>
        <p:spPr>
          <a:xfrm>
            <a:off x="4860032" y="5160824"/>
            <a:ext cx="14729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In magnetars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212DD0-DD19-DE0F-9C8D-161E0504922F}"/>
              </a:ext>
            </a:extLst>
          </p:cNvPr>
          <p:cNvSpPr txBox="1"/>
          <p:nvPr/>
        </p:nvSpPr>
        <p:spPr>
          <a:xfrm>
            <a:off x="5878474" y="3127926"/>
            <a:ext cx="1501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Temperatures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4D9FD9-AABC-55F1-8AC1-CCEADBD92D4E}"/>
              </a:ext>
            </a:extLst>
          </p:cNvPr>
          <p:cNvSpPr txBox="1"/>
          <p:nvPr/>
        </p:nvSpPr>
        <p:spPr>
          <a:xfrm>
            <a:off x="5865831" y="4387928"/>
            <a:ext cx="162260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5230E4-FF30-897A-E91A-EDAE41EA2433}"/>
                  </a:ext>
                </a:extLst>
              </p:cNvPr>
              <p:cNvSpPr txBox="1"/>
              <p:nvPr/>
            </p:nvSpPr>
            <p:spPr>
              <a:xfrm>
                <a:off x="4493531" y="5662753"/>
                <a:ext cx="4392488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Believed to have superfluid/superconducting interior regions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5230E4-FF30-897A-E91A-EDAE41EA2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531" y="5662753"/>
                <a:ext cx="4392488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 1" descr="The structure and phase of subatomic matter inside the neutron star as... |  Download Scientific Diagram">
            <a:extLst>
              <a:ext uri="{FF2B5EF4-FFF2-40B4-BE49-F238E27FC236}">
                <a16:creationId xmlns:a16="http://schemas.microsoft.com/office/drawing/2014/main" id="{56B84D67-20CB-EC4F-3E3D-11864F32F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4625"/>
            <a:ext cx="4899887" cy="36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A325A2-16F9-BCD9-75C6-325FB55BAFEF}"/>
              </a:ext>
            </a:extLst>
          </p:cNvPr>
          <p:cNvSpPr txBox="1"/>
          <p:nvPr/>
        </p:nvSpPr>
        <p:spPr>
          <a:xfrm>
            <a:off x="251520" y="5775455"/>
            <a:ext cx="31683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Composition and equation of state (EOS) are not known</a:t>
            </a:r>
            <a:endParaRPr lang="ru-RU" b="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D843E5-514F-54AC-3504-3CC8FE43D786}"/>
              </a:ext>
            </a:extLst>
          </p:cNvPr>
          <p:cNvSpPr txBox="1"/>
          <p:nvPr/>
        </p:nvSpPr>
        <p:spPr>
          <a:xfrm>
            <a:off x="1255450" y="760214"/>
            <a:ext cx="24238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Neutron star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67DE6-DAF8-B315-4A7B-9B8565B1B725}"/>
              </a:ext>
            </a:extLst>
          </p:cNvPr>
          <p:cNvSpPr txBox="1"/>
          <p:nvPr/>
        </p:nvSpPr>
        <p:spPr>
          <a:xfrm>
            <a:off x="251520" y="5214875"/>
            <a:ext cx="1312667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1200" b="0" dirty="0">
                <a:latin typeface="+mn-lt"/>
              </a:rPr>
              <a:t>figure by F. Weber</a:t>
            </a:r>
          </a:p>
        </p:txBody>
      </p:sp>
    </p:spTree>
    <p:extLst>
      <p:ext uri="{BB962C8B-B14F-4D97-AF65-F5344CB8AC3E}">
        <p14:creationId xmlns:p14="http://schemas.microsoft.com/office/powerpoint/2010/main" val="411976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1"/>
    </mc:Choice>
    <mc:Fallback xmlns="">
      <p:transition spd="slow" advTm="6272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matrix for strong interactions. Vacuum cross-sections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9" name="Рисунок 8" descr="IguanaTex Bitmap Display&#10;&#10;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>
            <a:extLst>
              <a:ext uri="{FF2B5EF4-FFF2-40B4-BE49-F238E27FC236}">
                <a16:creationId xmlns:a16="http://schemas.microsoft.com/office/drawing/2014/main" id="{BB92D06E-CBF2-499F-A3A2-E84CD2AE857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1" y="1256372"/>
            <a:ext cx="2716632" cy="394853"/>
          </a:xfrm>
          <a:prstGeom prst="rect">
            <a:avLst/>
          </a:prstGeom>
        </p:spPr>
      </p:pic>
      <p:pic>
        <p:nvPicPr>
          <p:cNvPr id="11" name="Рисунок 10" descr="IguanaTex Bitmap Display&#10;&#10;\documentclass{article}&#10;\usepackage{amsmath}&#10;\usepackage{amssymb}&#10;\usepackage{bm}&#10;\usepackage{color}&#10;\pagestyle{empty}&#10;\begin{document}&#10;&#10;\[&#10;k=\kappa,\,\eta&#10;\]&#10;&#10;&#10;&#10;\end{document}">
            <a:extLst>
              <a:ext uri="{FF2B5EF4-FFF2-40B4-BE49-F238E27FC236}">
                <a16:creationId xmlns:a16="http://schemas.microsoft.com/office/drawing/2014/main" id="{15F4594C-F817-43CD-BEB1-DAB0CC1296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" y="911170"/>
            <a:ext cx="658105" cy="170160"/>
          </a:xfrm>
          <a:prstGeom prst="rect">
            <a:avLst/>
          </a:prstGeom>
        </p:spPr>
      </p:pic>
      <p:pic>
        <p:nvPicPr>
          <p:cNvPr id="23" name="Рисунок 22" descr="IguanaTex Bitmap Display&#10;&#10;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&#10;\]&#10;&#10;&#10;\end{document}">
            <a:extLst>
              <a:ext uri="{FF2B5EF4-FFF2-40B4-BE49-F238E27FC236}">
                <a16:creationId xmlns:a16="http://schemas.microsoft.com/office/drawing/2014/main" id="{BDFC84AC-4486-4E1F-9C99-CDF056D559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9" y="1807157"/>
            <a:ext cx="2593400" cy="477546"/>
          </a:xfrm>
          <a:prstGeom prst="rect">
            <a:avLst/>
          </a:prstGeom>
        </p:spPr>
      </p:pic>
      <p:pic>
        <p:nvPicPr>
          <p:cNvPr id="16" name="Рисунок 15" descr="IguanaTex Bitmap Display&#10;&#10;\documentclass{article}&#10;\usepackage{amsmath}&#10;\usepackage{amssymb}&#10;\usepackage{bm}&#10;\usepackage{color}&#10;\pagestyle{empty}&#10;\begin{document}&#10;&#10;&#10;\[&#10;    \Lambda^k_a=\sum_{b} \Lambda^k_{ab}+{\Lambda'}^k_{aa}.&#10;\]&#10;&#10;\end{document}">
            <a:extLst>
              <a:ext uri="{FF2B5EF4-FFF2-40B4-BE49-F238E27FC236}">
                <a16:creationId xmlns:a16="http://schemas.microsoft.com/office/drawing/2014/main" id="{AE8D0D0F-37AB-470D-AD33-D34E4F9702A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" y="2579648"/>
            <a:ext cx="1734740" cy="437192"/>
          </a:xfrm>
          <a:prstGeom prst="rect">
            <a:avLst/>
          </a:prstGeom>
        </p:spPr>
      </p:pic>
      <p:pic>
        <p:nvPicPr>
          <p:cNvPr id="13" name="Рисунок 12" descr="IguanaTex Bitmap Display&#10;&#10;\documentclass{article}&#10;\usepackage{amsmath}&#10;\usepackage{amssymb}&#10;\usepackage{bm}&#10;\usepackage{color}&#10;\pagestyle{empty}&#10;\begin{document}&#10;&#10;\[&#10;{\Lambda'}^k_{np}\mathrm{Re}\widetilde{\lambda}_p \ll 1&#10;\]&#10;&#10;&#10;&#10;\end{document}">
            <a:extLst>
              <a:ext uri="{FF2B5EF4-FFF2-40B4-BE49-F238E27FC236}">
                <a16:creationId xmlns:a16="http://schemas.microsoft.com/office/drawing/2014/main" id="{BDA4088E-ABB3-4FAB-908C-E14E8CB4E0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2" y="4089679"/>
            <a:ext cx="1222579" cy="286033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&#10;\[&#10;\mathrm{Re}\widetilde{\lambda}^k_n\approx\frac{1}{\Lambda^k_n}&#10;\]&#10;&#10;\end{document}" title="IguanaTex Bitmap Display">
            <a:extLst>
              <a:ext uri="{FF2B5EF4-FFF2-40B4-BE49-F238E27FC236}">
                <a16:creationId xmlns:a16="http://schemas.microsoft.com/office/drawing/2014/main" id="{11FB8CAF-1215-4AC3-A5F6-38B862AB1A3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3" y="5146562"/>
            <a:ext cx="1257143" cy="5775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F23C88-CEC5-467E-BAD5-9625937D1FD0}"/>
              </a:ext>
            </a:extLst>
          </p:cNvPr>
          <p:cNvSpPr txBox="1"/>
          <p:nvPr/>
        </p:nvSpPr>
        <p:spPr>
          <a:xfrm>
            <a:off x="167197" y="4591251"/>
            <a:ext cx="25934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Results are similar to </a:t>
            </a:r>
            <a:r>
              <a:rPr lang="en-US" b="0" dirty="0" err="1">
                <a:solidFill>
                  <a:prstClr val="black"/>
                </a:solidFill>
              </a:rPr>
              <a:t>r.t.a.</a:t>
            </a:r>
            <a:endParaRPr lang="en-US" b="0" dirty="0">
              <a:solidFill>
                <a:prstClr val="black"/>
              </a:solidFill>
            </a:endParaRPr>
          </a:p>
        </p:txBody>
      </p:sp>
      <p:pic>
        <p:nvPicPr>
          <p:cNvPr id="22" name="Рисунок 21" descr="\documentclass{article}&#10;\usepackage{amsmath}&#10;\usepackage{amssymb}&#10;\usepackage{bm}&#10;\usepackage{color}&#10;\pagestyle{empty}&#10;\begin{document}&#10;&#10;&#10;\[&#10;    \mathrm{Im}\,\widetilde{\lambda}^k_{n}=-\frac{{\Lambda'}^k_{np}}{{\Lambda}^k_{n}}\ &#10;    \mathrm{Im}\,\widetilde{\lambda}^k_{p}&#10;\]&#10;&#10;\end{document}" title="IguanaTex Bitmap Display">
            <a:extLst>
              <a:ext uri="{FF2B5EF4-FFF2-40B4-BE49-F238E27FC236}">
                <a16:creationId xmlns:a16="http://schemas.microsoft.com/office/drawing/2014/main" id="{E21D8401-3362-498D-8E98-A60C6BE711A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" y="5854722"/>
            <a:ext cx="2383238" cy="68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4A25B6-5827-456D-8465-F22D2F93A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979" y="885326"/>
            <a:ext cx="5720743" cy="548434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CC1792-3FF2-44B9-ABA4-BC078C296036}"/>
              </a:ext>
            </a:extLst>
          </p:cNvPr>
          <p:cNvSpPr txBox="1"/>
          <p:nvPr/>
        </p:nvSpPr>
        <p:spPr>
          <a:xfrm>
            <a:off x="166528" y="3172772"/>
            <a:ext cx="238323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Protons weakly affect neutrons</a:t>
            </a:r>
          </a:p>
        </p:txBody>
      </p:sp>
    </p:spTree>
    <p:extLst>
      <p:ext uri="{BB962C8B-B14F-4D97-AF65-F5344CB8AC3E}">
        <p14:creationId xmlns:p14="http://schemas.microsoft.com/office/powerpoint/2010/main" val="21222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55"/>
    </mc:Choice>
    <mc:Fallback xmlns="">
      <p:transition spd="slow" advTm="9385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Plan of the talk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59568" y="1772816"/>
            <a:ext cx="86049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1. Formalism of the transport theory of multicomponent Fermi liquids in magnetic field.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complex transport coefficients.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relaxation time approximation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DA4A896C-66BE-7F04-5DE9-3981FD7C6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3190038"/>
            <a:ext cx="86049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2. Results for a wide range of EOSs (COMPOSE+).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Strategies for in-medium scattering treatment for transport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Poor man approximations.	</a:t>
            </a:r>
            <a:endParaRPr lang="ru-RU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735B981-A799-790F-B9C7-2F1B3091C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4754462"/>
            <a:ext cx="860492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3. Results.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2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"/>
    </mc:Choice>
    <mc:Fallback xmlns="">
      <p:transition spd="slow" advTm="161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5887"/>
            <a:ext cx="9144000" cy="477838"/>
            <a:chOff x="0" y="-1"/>
            <a:chExt cx="5760" cy="301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-1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Longitudinal shear viscosity and thermal conductivity</a:t>
              </a:r>
              <a:endParaRPr lang="ru-RU" sz="2000" dirty="0">
                <a:solidFill>
                  <a:schemeClr val="tx2"/>
                </a:solidFill>
              </a:endParaRPr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15544-BD06-4E88-B45F-0F0A05008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7"/>
            <a:ext cx="8624416" cy="3600395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\eta_0=\widetilde{\eta}(B=0)&#10;\]&#10;&#10;&#10;\end{document}" title="IguanaTex Bitmap Display">
            <a:extLst>
              <a:ext uri="{FF2B5EF4-FFF2-40B4-BE49-F238E27FC236}">
                <a16:creationId xmlns:a16="http://schemas.microsoft.com/office/drawing/2014/main" id="{8E5D55F9-72B4-4BE1-A46B-23E6F4A309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78" y="2141028"/>
            <a:ext cx="1543619" cy="254476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\kappa_\parallel=\widetilde{\kappa}(B=0)&#10;\]&#10;&#10;&#10;\end{document}" title="IguanaTex Bitmap Display">
            <a:extLst>
              <a:ext uri="{FF2B5EF4-FFF2-40B4-BE49-F238E27FC236}">
                <a16:creationId xmlns:a16="http://schemas.microsoft.com/office/drawing/2014/main" id="{36761192-8158-4D37-A195-8539AAE2F1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46018"/>
            <a:ext cx="1571048" cy="280381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8DBFCDBD-D1BB-4EA4-84F1-B78D62EEE0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728"/>
            <a:ext cx="2010288" cy="605388"/>
          </a:xfrm>
          <a:prstGeom prst="rect">
            <a:avLst/>
          </a:prstGeom>
        </p:spPr>
      </p:pic>
      <p:pic>
        <p:nvPicPr>
          <p:cNvPr id="20" name="Рисунок 19" descr="\documentclass{article}&#10;\usepackage{amsmath}&#10;\usepackage{amssymb}&#10;\usepackage{bm}&#10;\usepackage{color}&#10;\pagestyle{empty}&#10;\begin{document}&#10;&#10;\begin{eqnarray}&#10;    \widetilde{\eta}_a&amp;=&amp;\frac{n_ap_{\mathrm{F}a}}{5} \widetilde{\lambda}_a^{\eta}\nonumber&#10;\end{eqnarray}&#10;&#10;\end{document}" title="IguanaTex Bitmap Display">
            <a:extLst>
              <a:ext uri="{FF2B5EF4-FFF2-40B4-BE49-F238E27FC236}">
                <a16:creationId xmlns:a16="http://schemas.microsoft.com/office/drawing/2014/main" id="{B1A3AE29-A559-4EF4-A1B2-1B881471CE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78" y="1555231"/>
            <a:ext cx="1909333" cy="461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F49E8E-659A-4CFC-8893-1A00A0D94CBF}"/>
              </a:ext>
            </a:extLst>
          </p:cNvPr>
          <p:cNvSpPr txBox="1"/>
          <p:nvPr/>
        </p:nvSpPr>
        <p:spPr>
          <a:xfrm>
            <a:off x="2267744" y="692696"/>
            <a:ext cx="460851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prstClr val="black"/>
                </a:solidFill>
              </a:rPr>
              <a:t>Different EOSs (but vacuum cross-sections)</a:t>
            </a:r>
          </a:p>
        </p:txBody>
      </p:sp>
    </p:spTree>
    <p:extLst>
      <p:ext uri="{BB962C8B-B14F-4D97-AF65-F5344CB8AC3E}">
        <p14:creationId xmlns:p14="http://schemas.microsoft.com/office/powerpoint/2010/main" val="31467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9"/>
    </mc:Choice>
    <mc:Fallback xmlns="">
      <p:transition spd="slow" advTm="3274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708025"/>
            <a:chOff x="0" y="0"/>
            <a:chExt cx="5760" cy="446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Partial contributions to shear viscosity and thermal conductivity</a:t>
              </a:r>
            </a:p>
            <a:p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76F733-57C3-48D3-88A3-C58C26D1B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0" y="2315190"/>
            <a:ext cx="8296579" cy="3528787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\eta_0=\widetilde{\eta}(B=0)&#10;\]&#10;&#10;&#10;\end{document}" title="IguanaTex Bitmap Display">
            <a:extLst>
              <a:ext uri="{FF2B5EF4-FFF2-40B4-BE49-F238E27FC236}">
                <a16:creationId xmlns:a16="http://schemas.microsoft.com/office/drawing/2014/main" id="{E828BD8B-0BE6-44A0-8426-8B46111977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2" y="1707288"/>
            <a:ext cx="1543619" cy="254476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\[&#10;\kappa_\parallel=\widetilde{\kappa}(B=0)&#10;\]&#10;&#10;&#10;\end{document}" title="IguanaTex Bitmap Display">
            <a:extLst>
              <a:ext uri="{FF2B5EF4-FFF2-40B4-BE49-F238E27FC236}">
                <a16:creationId xmlns:a16="http://schemas.microsoft.com/office/drawing/2014/main" id="{0B4F0DEA-E7C5-40FD-8D34-F9196BCD0F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90" y="1688137"/>
            <a:ext cx="1571048" cy="280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3B0F45-DCA6-4EF3-8F3B-85B1D57750B4}"/>
              </a:ext>
            </a:extLst>
          </p:cNvPr>
          <p:cNvSpPr txBox="1"/>
          <p:nvPr/>
        </p:nvSpPr>
        <p:spPr>
          <a:xfrm>
            <a:off x="5724128" y="5939988"/>
            <a:ext cx="269873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Neutrons dominate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85092-B99D-4D39-97C9-1E822E126FA0}"/>
              </a:ext>
            </a:extLst>
          </p:cNvPr>
          <p:cNvSpPr txBox="1"/>
          <p:nvPr/>
        </p:nvSpPr>
        <p:spPr>
          <a:xfrm>
            <a:off x="1259632" y="5939988"/>
            <a:ext cx="269873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Leptons dominate</a:t>
            </a: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0AD40AAB-BE76-488B-8162-F25BA07F4E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90" y="980728"/>
            <a:ext cx="2010288" cy="605388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usepackage{amssymb}&#10;\usepackage{bm}&#10;\usepackage{color}&#10;\pagestyle{empty}&#10;\begin{document}&#10;&#10;\begin{eqnarray}&#10;    \widetilde{\eta}_a&amp;=&amp;\frac{n_ap_{\mathrm{F}a}}{5} \widetilde{\lambda}_a^{\eta}\nonumber&#10;\end{eqnarray}&#10;&#10;\end{document}" title="IguanaTex Bitmap Display">
            <a:extLst>
              <a:ext uri="{FF2B5EF4-FFF2-40B4-BE49-F238E27FC236}">
                <a16:creationId xmlns:a16="http://schemas.microsoft.com/office/drawing/2014/main" id="{B6C01D84-FFC9-412D-81DA-FFF36A1D422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22" y="1074819"/>
            <a:ext cx="1909333" cy="4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"/>
    </mc:Choice>
    <mc:Fallback xmlns="">
      <p:transition spd="slow" advTm="115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Results. Toy model. T-dependence</a:t>
              </a:r>
              <a:r>
                <a:rPr lang="ru-RU" sz="2000" dirty="0"/>
                <a:t> </a:t>
              </a:r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18B60-3EE6-4448-87BA-E1B71A751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49" y="739811"/>
            <a:ext cx="6086767" cy="5785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E2AB86-E03A-CB5F-7963-051956A1614C}"/>
                  </a:ext>
                </a:extLst>
              </p:cNvPr>
              <p:cNvSpPr txBox="1"/>
              <p:nvPr/>
            </p:nvSpPr>
            <p:spPr>
              <a:xfrm>
                <a:off x="148585" y="739811"/>
                <a:ext cx="1602883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>
                    <a:solidFill>
                      <a:prstClr val="black"/>
                    </a:solidFill>
                  </a:rPr>
                  <a:t>numbers show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b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EE2AB86-E03A-CB5F-7963-051956A16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85" y="739811"/>
                <a:ext cx="1602883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D7B98E9-A2E4-A408-C69F-29A0D61D29B5}"/>
              </a:ext>
            </a:extLst>
          </p:cNvPr>
          <p:cNvSpPr txBox="1"/>
          <p:nvPr/>
        </p:nvSpPr>
        <p:spPr>
          <a:xfrm>
            <a:off x="182142" y="2972214"/>
            <a:ext cx="1941027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when leptons become magnetized, `perpendicular’ shear viscosity switches from lepton-dominated to neutron-dominated regime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6AA11-41A5-5853-2D26-A9B9156488DD}"/>
              </a:ext>
            </a:extLst>
          </p:cNvPr>
          <p:cNvSpPr txBox="1"/>
          <p:nvPr/>
        </p:nvSpPr>
        <p:spPr>
          <a:xfrm>
            <a:off x="182143" y="5304110"/>
            <a:ext cx="194102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Hall components change sign when protons become magnetized</a:t>
            </a:r>
          </a:p>
        </p:txBody>
      </p:sp>
      <p:pic>
        <p:nvPicPr>
          <p:cNvPr id="9" name="Рисунок 8" descr="\documentclass{article}&#10;\usepackage{amsmath}&#10;\usepackage{amssymb}&#10;\usepackage{bm}&#10;\usepackage{color}&#10;\pagestyle{empty}&#10;\begin{document}&#10;&#10;\[&#10;x_{\mathrm{Hall}} =\frac{\omega_{\mathrm{BF}a}}{v_{\mathrm{F}a}}\lambda_a&#10;\]&#10;&#10;&#10;\end{document}" title="IguanaTex Bitmap Display">
            <a:extLst>
              <a:ext uri="{FF2B5EF4-FFF2-40B4-BE49-F238E27FC236}">
                <a16:creationId xmlns:a16="http://schemas.microsoft.com/office/drawing/2014/main" id="{6CC30B14-702D-0447-C571-052BD6EEAC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0" y="1750591"/>
            <a:ext cx="1527486" cy="443378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symb}&#10;\usepackage{bm}&#10;\usepackage{color}&#10;\pagestyle{empty}&#10;\begin{document}&#10;&#10;\[&#10;\lambda_a\propto T^{-2+\xi}&#10;\]&#10;&#10;&#10;\end{document}" title="IguanaTex Bitmap Display">
            <a:extLst>
              <a:ext uri="{FF2B5EF4-FFF2-40B4-BE49-F238E27FC236}">
                <a16:creationId xmlns:a16="http://schemas.microsoft.com/office/drawing/2014/main" id="{7A0FBC99-33D6-4D50-E365-588647F1F2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" y="2354754"/>
            <a:ext cx="1281524" cy="2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"/>
    </mc:Choice>
    <mc:Fallback xmlns="">
      <p:transition spd="slow" advTm="30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Results. Toy model. B-dependence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4DFB18-A532-4812-813C-5118969B6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73101"/>
            <a:ext cx="6285947" cy="6030798"/>
          </a:xfrm>
          <a:prstGeom prst="rect">
            <a:avLst/>
          </a:prstGeom>
        </p:spPr>
      </p:pic>
      <p:pic>
        <p:nvPicPr>
          <p:cNvPr id="4" name="Рисунок 3" descr="\documentclass{article}&#10;\usepackage{amsmath}&#10;\usepackage{amssymb}&#10;\usepackage{bm}&#10;\usepackage{color}&#10;\pagestyle{empty}&#10;\begin{document}&#10;&#10;\[&#10;x_{\mathrm{Hall}} =\frac{\omega_{\mathrm{BF}a}}{v_{\mathrm{F}a}}\lambda_a&#10;\]&#10;&#10;&#10;\end{document}" title="IguanaTex Bitmap Display">
            <a:extLst>
              <a:ext uri="{FF2B5EF4-FFF2-40B4-BE49-F238E27FC236}">
                <a16:creationId xmlns:a16="http://schemas.microsoft.com/office/drawing/2014/main" id="{51E64D54-50F0-A4D4-8D3A-17FA3708C4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2420888"/>
            <a:ext cx="1527486" cy="443378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\[&#10; \omega_{\mathrm{BF}a}=\frac{q_a B}{m_a^*}&#10;\]&#10;&#10;&#10;\end{document}" title="IguanaTex Bitmap Display">
            <a:extLst>
              <a:ext uri="{FF2B5EF4-FFF2-40B4-BE49-F238E27FC236}">
                <a16:creationId xmlns:a16="http://schemas.microsoft.com/office/drawing/2014/main" id="{FEC066AD-89CC-85DA-A287-DE5BA2BAB92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8" y="1180082"/>
            <a:ext cx="1357714" cy="580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A7CC0-5C87-130B-5F8A-BEE848DE2C6C}"/>
              </a:ext>
            </a:extLst>
          </p:cNvPr>
          <p:cNvSpPr txBox="1"/>
          <p:nvPr/>
        </p:nvSpPr>
        <p:spPr>
          <a:xfrm>
            <a:off x="126132" y="701740"/>
            <a:ext cx="1872208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cyclotron frequency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4C57E-4FE8-378C-9B87-3A2CE24112AF}"/>
              </a:ext>
            </a:extLst>
          </p:cNvPr>
          <p:cNvSpPr txBox="1"/>
          <p:nvPr/>
        </p:nvSpPr>
        <p:spPr>
          <a:xfrm>
            <a:off x="126132" y="1894944"/>
            <a:ext cx="152748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</a:rPr>
              <a:t>Hall parameter</a:t>
            </a:r>
          </a:p>
        </p:txBody>
      </p:sp>
    </p:spTree>
    <p:extLst>
      <p:ext uri="{BB962C8B-B14F-4D97-AF65-F5344CB8AC3E}">
        <p14:creationId xmlns:p14="http://schemas.microsoft.com/office/powerpoint/2010/main" val="7391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8"/>
    </mc:Choice>
    <mc:Fallback xmlns="">
      <p:transition spd="slow" advTm="1722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Conclusions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4844" y="3378019"/>
            <a:ext cx="792358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 the absence of magnetic field, thermal conductivity is mediated by neutrons, while shear viscosity is mediated by leptons.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44" y="2296304"/>
            <a:ext cx="790631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A large bank of EOSs is analyzed. The “poor-man approximations” are introduced which allow to calculate transport coefficients of NS core matter.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3" y="937590"/>
            <a:ext cx="790631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Based on the irreducible spherical tensor expansion a convenient formalism for calculating transport coefficients in the multicomponent Fermi-liquid in NS cores is described.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2E1F9-62D6-4F07-BC50-A091BAAB8FE9}"/>
              </a:ext>
            </a:extLst>
          </p:cNvPr>
          <p:cNvSpPr txBox="1"/>
          <p:nvPr/>
        </p:nvSpPr>
        <p:spPr>
          <a:xfrm>
            <a:off x="464844" y="5445224"/>
            <a:ext cx="7889047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 ideal world, NS EOS databases should also contain information allowing for the transport properties calculations.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5BCFA-E5CE-4F3E-B8A2-D5C2060DEE39}"/>
              </a:ext>
            </a:extLst>
          </p:cNvPr>
          <p:cNvSpPr txBox="1"/>
          <p:nvPr/>
        </p:nvSpPr>
        <p:spPr>
          <a:xfrm>
            <a:off x="464844" y="4474177"/>
            <a:ext cx="792358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 the magnetized matter thermal conductivity is weakly modified, however the shear viscosity is affected strongly even in the moderate magnetic field.</a:t>
            </a:r>
          </a:p>
        </p:txBody>
      </p:sp>
    </p:spTree>
    <p:extLst>
      <p:ext uri="{BB962C8B-B14F-4D97-AF65-F5344CB8AC3E}">
        <p14:creationId xmlns:p14="http://schemas.microsoft.com/office/powerpoint/2010/main" val="1496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5"/>
    </mc:Choice>
    <mc:Fallback xmlns="">
      <p:transition spd="slow" advTm="5705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4192" y="2348880"/>
            <a:ext cx="8215616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4400" b="0" dirty="0">
                <a:solidFill>
                  <a:prstClr val="black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003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"/>
    </mc:Choice>
    <mc:Fallback xmlns="">
      <p:transition spd="slow" advTm="67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4192" y="2348880"/>
            <a:ext cx="8215616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4400" b="0" dirty="0">
                <a:solidFill>
                  <a:prstClr val="black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1938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"/>
    </mc:Choice>
    <mc:Fallback xmlns="">
      <p:transition spd="slow" advTm="67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Pairing gaps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863424"/>
            <a:ext cx="232551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24708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proton paring gaps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" t="10501" r="1083" b="14300"/>
          <a:stretch/>
        </p:blipFill>
        <p:spPr>
          <a:xfrm>
            <a:off x="4754665" y="1677470"/>
            <a:ext cx="3595109" cy="3498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/>
        </p:blipFill>
        <p:spPr>
          <a:xfrm>
            <a:off x="457200" y="1693272"/>
            <a:ext cx="3654473" cy="3376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863424"/>
            <a:ext cx="23762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24708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neutron paring gaps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5805264"/>
            <a:ext cx="2962349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Ho et al. PRC 91, 015806 (2015)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CC702D9-A130-F37E-370A-1E2043F75AE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7B5141D-0D43-41F2-922F-3F16CB932715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0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"/>
    </mc:Choice>
    <mc:Fallback xmlns="">
      <p:transition spd="slow" advTm="67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Introduction. Equilibrium properties</a:t>
              </a:r>
              <a:r>
                <a:rPr lang="ru-RU" sz="2000" dirty="0"/>
                <a:t> (</a:t>
              </a:r>
              <a:r>
                <a:rPr lang="en-US" sz="2000" dirty="0"/>
                <a:t>M and R)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 descr="NS mass table">
            <a:extLst>
              <a:ext uri="{FF2B5EF4-FFF2-40B4-BE49-F238E27FC236}">
                <a16:creationId xmlns:a16="http://schemas.microsoft.com/office/drawing/2014/main" id="{B0E461A7-5F20-C69D-8FC2-7863332E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87635"/>
            <a:ext cx="2952328" cy="39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ymmetry 13 00400 g004 550">
            <a:extLst>
              <a:ext uri="{FF2B5EF4-FFF2-40B4-BE49-F238E27FC236}">
                <a16:creationId xmlns:a16="http://schemas.microsoft.com/office/drawing/2014/main" id="{94AACA9D-97AE-A569-B239-CCC60D87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1" y="1726239"/>
            <a:ext cx="4291742" cy="42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B8AE44-84FE-9E19-72D7-A3D02E6A3095}"/>
              </a:ext>
            </a:extLst>
          </p:cNvPr>
          <p:cNvSpPr txBox="1"/>
          <p:nvPr/>
        </p:nvSpPr>
        <p:spPr>
          <a:xfrm>
            <a:off x="936190" y="6171328"/>
            <a:ext cx="201741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1200" b="0" dirty="0">
                <a:latin typeface="+mn-lt"/>
              </a:rPr>
              <a:t>figure from </a:t>
            </a:r>
            <a:r>
              <a:rPr lang="en-US" sz="1200" b="0" dirty="0" err="1">
                <a:latin typeface="+mn-lt"/>
              </a:rPr>
              <a:t>Burgio</a:t>
            </a:r>
            <a:r>
              <a:rPr lang="en-US" sz="1200" b="0" dirty="0">
                <a:latin typeface="+mn-lt"/>
              </a:rPr>
              <a:t> et al.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A32A1C-E29E-1522-CFD7-14E85FA03226}"/>
              </a:ext>
            </a:extLst>
          </p:cNvPr>
          <p:cNvSpPr txBox="1"/>
          <p:nvPr/>
        </p:nvSpPr>
        <p:spPr>
          <a:xfrm>
            <a:off x="5334514" y="5777811"/>
            <a:ext cx="3563758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latin typeface="+mn-lt"/>
              </a:rPr>
              <a:t>figure from </a:t>
            </a:r>
            <a:r>
              <a:rPr lang="en-US" sz="1200" b="0" i="0" dirty="0">
                <a:solidFill>
                  <a:srgbClr val="777777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200" b="0" i="0" dirty="0">
                <a:effectLst/>
                <a:latin typeface="Open Sans" panose="020B0606030504020204" pitchFamily="34" charset="0"/>
              </a:rPr>
              <a:t>https://stellarcollapse.org/nsmasses</a:t>
            </a:r>
            <a:endParaRPr lang="en-US" sz="1200" b="0" dirty="0"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2D0C88-B2E9-BA19-26C7-0610D554F95C}"/>
              </a:ext>
            </a:extLst>
          </p:cNvPr>
          <p:cNvSpPr txBox="1"/>
          <p:nvPr/>
        </p:nvSpPr>
        <p:spPr>
          <a:xfrm>
            <a:off x="6528564" y="1195757"/>
            <a:ext cx="93841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Masses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A6C0DB-4E7A-678D-41D4-0DBDDA8EA213}"/>
              </a:ext>
            </a:extLst>
          </p:cNvPr>
          <p:cNvSpPr txBox="1"/>
          <p:nvPr/>
        </p:nvSpPr>
        <p:spPr>
          <a:xfrm>
            <a:off x="936190" y="1195757"/>
            <a:ext cx="18002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Masses and radii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6CD3AD-A94E-0C15-021B-EC08D4B15D90}"/>
              </a:ext>
            </a:extLst>
          </p:cNvPr>
          <p:cNvSpPr txBox="1"/>
          <p:nvPr/>
        </p:nvSpPr>
        <p:spPr>
          <a:xfrm>
            <a:off x="874414" y="633189"/>
            <a:ext cx="307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TOV inversion: MR -&gt; EOS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5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50"/>
    </mc:Choice>
    <mc:Fallback xmlns="">
      <p:transition spd="slow" advTm="1885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2pPr>
              <a:lvl3pPr marL="11430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3pPr>
              <a:lvl4pPr marL="16002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4pPr>
              <a:lvl5pPr marL="2057400" indent="-228600" algn="ctr" eaLnBrk="0" hangingPunct="0">
                <a:defRPr b="1">
                  <a:solidFill>
                    <a:srgbClr val="003399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3399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Superfluidity in NS cores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.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Zoo of the SF models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971600" y="904832"/>
            <a:ext cx="28438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Singlet proton pairing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060847"/>
            <a:ext cx="3960440" cy="4067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60" y="1845393"/>
            <a:ext cx="3960440" cy="41925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97063" y="904832"/>
            <a:ext cx="24482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Triplet neutron pairing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90" y="1672927"/>
            <a:ext cx="1711238" cy="265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95" y="1641679"/>
            <a:ext cx="1907809" cy="265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40E35F-E46C-4776-97E2-CA0218DBF53F}"/>
              </a:ext>
            </a:extLst>
          </p:cNvPr>
          <p:cNvSpPr txBox="1"/>
          <p:nvPr/>
        </p:nvSpPr>
        <p:spPr>
          <a:xfrm>
            <a:off x="755576" y="6110386"/>
            <a:ext cx="3435515" cy="307777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 et al.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2015, PRC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91,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015806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55EF6-3ED7-472B-A4E0-17F5D23B57CC}"/>
              </a:ext>
            </a:extLst>
          </p:cNvPr>
          <p:cNvSpPr txBox="1"/>
          <p:nvPr/>
        </p:nvSpPr>
        <p:spPr>
          <a:xfrm>
            <a:off x="5568177" y="5357409"/>
            <a:ext cx="2820247" cy="830997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Microscopic calculations result in pairing profiles peaked  at low densities</a:t>
            </a: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4FE6F043-A50A-D90F-1870-241A43F070B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B5141D-0D43-41F2-922F-3F16CB932715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27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Pairing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0934" y="2086848"/>
            <a:ext cx="49659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Collisions are suppressed</a:t>
            </a:r>
          </a:p>
        </p:txBody>
      </p:sp>
      <p:pic>
        <p:nvPicPr>
          <p:cNvPr id="7" name="Рисунок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70" y="2144255"/>
            <a:ext cx="2179685" cy="31810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91" y="980798"/>
            <a:ext cx="3913541" cy="367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38124" y="695578"/>
            <a:ext cx="1327608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Baiko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2001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679" y="3864074"/>
            <a:ext cx="496820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elaborated up to now: accurate collision integral, including quasiparticle non-conservation; anisotropic transport in neutron superfluid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934" y="972577"/>
            <a:ext cx="36409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 by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Bogoliubov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excitations</a:t>
            </a:r>
          </a:p>
        </p:txBody>
      </p:sp>
      <p:pic>
        <p:nvPicPr>
          <p:cNvPr id="20" name="Рисунок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88345"/>
            <a:ext cx="2041905" cy="276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8336" y="3054930"/>
            <a:ext cx="49685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effect of gaps in spectrum is considered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0783" y="5882844"/>
            <a:ext cx="5820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Manuel,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Tolos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2011,2013;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Kolomeitsev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Voskresensky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2015;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Bedaque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Reddy 2014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783" y="5285112"/>
            <a:ext cx="388004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Collective modes (phonons,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angulons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84045B-956A-AB47-3159-AE786977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7B5141D-0D43-41F2-922F-3F16CB932715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501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transport in presence of proton pairing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9980" y="5350532"/>
            <a:ext cx="50478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 dependence restores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148" y="867220"/>
            <a:ext cx="70641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Collisions with protons are suppressed at low 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40" y="5350532"/>
            <a:ext cx="1060455" cy="311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36582"/>
            <a:ext cx="1884027" cy="256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" y="1444420"/>
            <a:ext cx="2215604" cy="323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544" y="2780898"/>
            <a:ext cx="526659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Longitudinal screening not affected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3" y="2829743"/>
            <a:ext cx="1019008" cy="2716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6888" y="2030854"/>
            <a:ext cx="839559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lepton collisions are also affected since proton contribution to screening changes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544" y="3399837"/>
            <a:ext cx="36824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Transverse screening becomes static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1" y="4005347"/>
            <a:ext cx="1426210" cy="5497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41" y="4585776"/>
            <a:ext cx="4063383" cy="2833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BB191-DB01-4FF5-AD46-BC2862FDB5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38" y="3584503"/>
            <a:ext cx="2484017" cy="186301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A7E6916-5213-AAC8-B3D9-A2063D07B90F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7B5141D-0D43-41F2-922F-3F16CB932715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007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in SC matter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C7004C-A411-47D5-8729-C6F1BEC61EBB}"/>
                  </a:ext>
                </a:extLst>
              </p:cNvPr>
              <p:cNvSpPr txBox="1"/>
              <p:nvPr/>
            </p:nvSpPr>
            <p:spPr>
              <a:xfrm>
                <a:off x="174890" y="730032"/>
                <a:ext cx="3019929" cy="429990"/>
              </a:xfrm>
              <a:prstGeom prst="rect">
                <a:avLst/>
              </a:prstGeom>
              <a:solidFill>
                <a:srgbClr val="C0504D"/>
              </a:solid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Proton pairing</a:t>
                </a: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𝑐𝑝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K</m:t>
                    </m:r>
                  </m:oMath>
                </a14:m>
                <a:endPara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6C7004C-A411-47D5-8729-C6F1BEC61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0" y="730032"/>
                <a:ext cx="3019929" cy="429990"/>
              </a:xfrm>
              <a:prstGeom prst="rect">
                <a:avLst/>
              </a:prstGeom>
              <a:blipFill rotWithShape="0">
                <a:blip r:embed="rId6"/>
                <a:stretch>
                  <a:fillRect l="-1804" t="-2703" b="-17568"/>
                </a:stretch>
              </a:blipFill>
              <a:ln w="25400" cap="flat" cmpd="sng" algn="ctr">
                <a:solidFill>
                  <a:srgbClr val="C0504D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4B7BFD-CEBA-468D-87D0-64CDC6111AFB}"/>
                  </a:ext>
                </a:extLst>
              </p:cNvPr>
              <p:cNvSpPr txBox="1"/>
              <p:nvPr/>
            </p:nvSpPr>
            <p:spPr>
              <a:xfrm>
                <a:off x="234533" y="1287023"/>
                <a:ext cx="41685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Static transverse screening</a:t>
                </a:r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hoton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acquires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Meissner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mass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b>
                    </m:sSub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at</m:t>
                    </m:r>
                    <m:r>
                      <a:rPr kumimoji="0" lang="ru-RU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q</m:t>
                    </m:r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→0)</m:t>
                    </m:r>
                  </m:oMath>
                </a14:m>
                <a:endPara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54B7BFD-CEBA-468D-87D0-64CDC6111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33" y="1287023"/>
                <a:ext cx="4168513" cy="584775"/>
              </a:xfrm>
              <a:prstGeom prst="rect">
                <a:avLst/>
              </a:prstGeom>
              <a:blipFill rotWithShape="0">
                <a:blip r:embed="rId7"/>
                <a:stretch>
                  <a:fillRect l="-731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AAC1A9-16B7-4D2E-9126-1D4B7B2131E2}"/>
                  </a:ext>
                </a:extLst>
              </p:cNvPr>
              <p:cNvSpPr txBox="1"/>
              <p:nvPr/>
            </p:nvSpPr>
            <p:spPr>
              <a:xfrm>
                <a:off x="5724128" y="2500791"/>
                <a:ext cx="1808700" cy="584775"/>
              </a:xfrm>
              <a:prstGeom prst="rect">
                <a:avLst/>
              </a:prstGeom>
              <a:gradFill rotWithShape="1">
                <a:gsLst>
                  <a:gs pos="0">
                    <a:srgbClr val="F79646">
                      <a:tint val="50000"/>
                      <a:satMod val="300000"/>
                    </a:srgbClr>
                  </a:gs>
                  <a:gs pos="35000">
                    <a:srgbClr val="F79646">
                      <a:tint val="37000"/>
                      <a:satMod val="300000"/>
                    </a:srgbClr>
                  </a:gs>
                  <a:gs pos="100000">
                    <a:srgbClr val="F7964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𝜁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→0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London limit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𝜁</m:t>
                    </m:r>
                    <m:r>
                      <a:rPr kumimoji="0" lang="en-US" sz="16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≫1 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Pippard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limit</a:t>
                </a:r>
                <a:endParaRPr kumimoji="0" lang="ru-R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6AAC1A9-16B7-4D2E-9126-1D4B7B21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500791"/>
                <a:ext cx="1808700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8" y="2035007"/>
            <a:ext cx="2046340" cy="2413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70061"/>
            <a:ext cx="1910572" cy="40173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687844" y="3203973"/>
            <a:ext cx="3301719" cy="2850130"/>
            <a:chOff x="25815" y="3218147"/>
            <a:chExt cx="3301719" cy="285013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E3DABCA-01CF-4000-8C6B-0F90ADFF836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834" y="4248098"/>
              <a:ext cx="449464" cy="4030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14108" y="3425965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BCS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7DEAD03-486E-4ADF-89DA-D60AEE06B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2" r="24299"/>
            <a:stretch/>
          </p:blipFill>
          <p:spPr>
            <a:xfrm>
              <a:off x="25815" y="3218147"/>
              <a:ext cx="3301719" cy="282444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108" y="5746083"/>
              <a:ext cx="704682" cy="32219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57200" y="3392763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London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Pippard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limits realize inside NSs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id="{662F2742-DE96-CF36-62B1-7B527126D3A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7B5141D-0D43-41F2-922F-3F16CB932715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343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NS cores. Paired protons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58043"/>
            <a:ext cx="1820952" cy="331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94225"/>
            <a:ext cx="1780953" cy="33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4353536"/>
            <a:ext cx="3297263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24708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 between lepton and baryon transport coefficients persists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120" y="5761699"/>
            <a:ext cx="33202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24708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Shternin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PRD 98, 063015 (2018)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602" r="20075" b="2870"/>
          <a:stretch/>
        </p:blipFill>
        <p:spPr>
          <a:xfrm>
            <a:off x="5076056" y="1007895"/>
            <a:ext cx="3714969" cy="3050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7265" r="20141" b="2963"/>
          <a:stretch/>
        </p:blipFill>
        <p:spPr>
          <a:xfrm>
            <a:off x="683568" y="913458"/>
            <a:ext cx="3744416" cy="3120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07" y="4725144"/>
            <a:ext cx="1248466" cy="415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39" y="5111896"/>
            <a:ext cx="2086042" cy="424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ECB27C-73DB-4B91-9B04-C3782E7B4016}"/>
              </a:ext>
            </a:extLst>
          </p:cNvPr>
          <p:cNvSpPr txBox="1"/>
          <p:nvPr/>
        </p:nvSpPr>
        <p:spPr>
          <a:xfrm>
            <a:off x="5292080" y="4228268"/>
            <a:ext cx="1552738" cy="338554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of the II kind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FFC1F-4713-4CFB-B973-C15321E2062B}"/>
              </a:ext>
            </a:extLst>
          </p:cNvPr>
          <p:cNvSpPr txBox="1"/>
          <p:nvPr/>
        </p:nvSpPr>
        <p:spPr>
          <a:xfrm>
            <a:off x="6970260" y="4221088"/>
            <a:ext cx="2044149" cy="338554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not depend on gap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65F3A5-44DF-06F7-5294-6BB9AF63334B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033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B7B5141D-0D43-41F2-922F-3F16CB932715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802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Example: Momentum transfer rates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7741D3-A2B6-4837-9354-AFDA67C0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16" y="912129"/>
            <a:ext cx="4583784" cy="46805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39F603-E25F-4D9A-A1BD-321FF54F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40768"/>
            <a:ext cx="4032448" cy="46720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AA0411-2E5E-490B-9162-F83684102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974643"/>
            <a:ext cx="7715200" cy="3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9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Results. B-dependence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4DFB18-A532-4812-813C-5118969B66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77" y="796571"/>
            <a:ext cx="5803141" cy="5567589"/>
          </a:xfrm>
          <a:prstGeom prst="rect">
            <a:avLst/>
          </a:prstGeom>
        </p:spPr>
      </p:pic>
      <p:pic>
        <p:nvPicPr>
          <p:cNvPr id="18" name="Рисунок 17" descr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87CAC740-671B-4A4B-8AD8-6176CF55A7B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9" y="4017523"/>
            <a:ext cx="2126961" cy="472205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&#10;\[&#10;    \mathrm{Re}\ \widetilde{\lambda}^k_n=\frac{1}{\Lambda^k_n}&#10;\]&#10;&#10;\end{document}" title="IguanaTex Bitmap Display">
            <a:extLst>
              <a:ext uri="{FF2B5EF4-FFF2-40B4-BE49-F238E27FC236}">
                <a16:creationId xmlns:a16="http://schemas.microsoft.com/office/drawing/2014/main" id="{672E6761-FFD0-4FC6-851B-5EA78604447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1" y="4820421"/>
            <a:ext cx="1079247" cy="464285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\[&#10;    \mathrm{Re}\ \widetilde{\lambda}^k_p=\mathrm{Re}\ \frac{1-{\Lambda'}^k_{pn}/\Lambda^k_n}{\Lambda^k_p+i\omega_{\mathrm{BF}p}/v_{\mathrm{F}p}}&#10;\]&#10;&#10;&#10;&#10;\end{document}" title="IguanaTex Bitmap Display">
            <a:extLst>
              <a:ext uri="{FF2B5EF4-FFF2-40B4-BE49-F238E27FC236}">
                <a16:creationId xmlns:a16="http://schemas.microsoft.com/office/drawing/2014/main" id="{DA3858B1-1F10-4C0F-819B-3A42C250CAC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1" y="5445224"/>
            <a:ext cx="2372685" cy="542756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&#10;\]&#10;&#10;&#10;\end{document}" title="IguanaTex Bitmap Display">
            <a:extLst>
              <a:ext uri="{FF2B5EF4-FFF2-40B4-BE49-F238E27FC236}">
                <a16:creationId xmlns:a16="http://schemas.microsoft.com/office/drawing/2014/main" id="{A0EE8141-5900-0F62-ACF9-99DB142038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9" y="3212976"/>
            <a:ext cx="2839629" cy="522885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\\&#10;    \widetilde{\eta}_a&amp;=&amp;\frac{n_ap_{\mathrm{F}a}}{5} \widetilde{\lambda}_a^{\eta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BB783645-1E17-4A8D-9E06-7D913C09B1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2248"/>
            <a:ext cx="2010031" cy="11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79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Results</a:t>
              </a:r>
              <a:r>
                <a:rPr lang="ru-RU" sz="2000" dirty="0"/>
                <a:t>.</a:t>
              </a:r>
              <a:r>
                <a:rPr lang="en-US" sz="2000" dirty="0"/>
                <a:t> Hall </a:t>
              </a:r>
              <a:r>
                <a:rPr lang="en-US" sz="2000" dirty="0" err="1"/>
                <a:t>coponents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4DFB18-A532-4812-813C-5118969B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4"/>
          <a:stretch/>
        </p:blipFill>
        <p:spPr>
          <a:xfrm>
            <a:off x="2987824" y="3485590"/>
            <a:ext cx="5885728" cy="2856509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&#10;\[&#10;    \mathrm{Im}\,\widetilde{\lambda}^k_{n}=-\frac{{\Lambda'}^k_{np}}{{\Lambda}^k_{n}}\ &#10;    \mathrm{Im}\,\widetilde{\lambda}^k_{p}&#10;\]&#10;&#10;\end{document}" title="IguanaTex Bitmap Display">
            <a:extLst>
              <a:ext uri="{FF2B5EF4-FFF2-40B4-BE49-F238E27FC236}">
                <a16:creationId xmlns:a16="http://schemas.microsoft.com/office/drawing/2014/main" id="{B6FE8BDE-5D69-422A-9FC3-A69C93592D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12" y="2003066"/>
            <a:ext cx="1903550" cy="546479"/>
          </a:xfrm>
          <a:prstGeom prst="rect">
            <a:avLst/>
          </a:prstGeom>
        </p:spPr>
      </p:pic>
      <p:pic>
        <p:nvPicPr>
          <p:cNvPr id="13" name="Рисунок 12" descr="\documentclass{article}&#10;\usepackage{amsmath}&#10;\usepackage{amssymb}&#10;\usepackage{bm}&#10;\usepackage{color}&#10;\pagestyle{empty}&#10;\begin{document}&#10;&#10;\[&#10;    \left(&#10;    \Lambda^k_p- \frac{{\Lambda'}^k_{np}{\Lambda'}^k_{pn}}{\Lambda^k_n} &#10;    \right)\mathrm{Im}\ \widetilde{\lambda}^k_p=-\frac{\omega_{\mathrm{BF}p}}{v_{\mathrm{F}p}}\,\mathrm{Re}\ \widetilde{\lambda}_p&#10;    -{\Lambda'}^k_{pe}\,\mathrm{Im}\ \widetilde{\lambda}^k_e-{\Lambda'}^k_{p\mu}\,\mathrm{Im}\ \widetilde{\lambda}^k_\mu\]&#10;&#10;&#10;\end{document}" title="IguanaTex Bitmap Display">
            <a:extLst>
              <a:ext uri="{FF2B5EF4-FFF2-40B4-BE49-F238E27FC236}">
                <a16:creationId xmlns:a16="http://schemas.microsoft.com/office/drawing/2014/main" id="{B6889F94-0F20-48CA-9CE7-77BC524451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97" y="2774024"/>
            <a:ext cx="5869859" cy="598387"/>
          </a:xfrm>
          <a:prstGeom prst="rect">
            <a:avLst/>
          </a:prstGeom>
        </p:spPr>
      </p:pic>
      <p:pic>
        <p:nvPicPr>
          <p:cNvPr id="16" name="Рисунок 15" descr="IguanaTex Bitmap Display&#10;&#10;\documentclass{article}&#10;\usepackage{amsmath}&#10;\usepackage{amssymb}&#10;\usepackage{bm}&#10;\usepackage{color}&#10;\pagestyle{empty}&#10;\begin{document}&#10;&#10;\begin{eqnarray}&#10;    \mathrm{Im}\,\widetilde{\eta}&amp;\approx&amp;\mathrm{Im}\,\widetilde{\eta}_{e\mu}= -\frac{n_ep_{Fe}^2+n_\mu p_{F\mu}^2}{5e B}\nonumber\\&#10;    \mathrm{Im}\,\widetilde{\kappa}&amp;\approx&amp;\mathrm{Im}\,\widetilde{\kappa}_{e\mu}= -\frac{\pi^2T}{3}\frac{n_e+n_\mu}{e B}\nonumber&#10;\end{eqnarray}&#10;&#10;&#10;\end{document}">
            <a:extLst>
              <a:ext uri="{FF2B5EF4-FFF2-40B4-BE49-F238E27FC236}">
                <a16:creationId xmlns:a16="http://schemas.microsoft.com/office/drawing/2014/main" id="{9D5707C4-6163-4093-9E6D-FD12D137FF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5" y="4307042"/>
            <a:ext cx="2747908" cy="830653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 title="IguanaTex Bitmap Display">
            <a:extLst>
              <a:ext uri="{FF2B5EF4-FFF2-40B4-BE49-F238E27FC236}">
                <a16:creationId xmlns:a16="http://schemas.microsoft.com/office/drawing/2014/main" id="{B697D4FE-17CE-4CB1-B6D5-2DBB12702FE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6869"/>
            <a:ext cx="3410018" cy="615202"/>
          </a:xfrm>
          <a:prstGeom prst="rect">
            <a:avLst/>
          </a:prstGeom>
        </p:spPr>
      </p:pic>
      <p:pic>
        <p:nvPicPr>
          <p:cNvPr id="20" name="Рисунок 19" descr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C6AA3D96-7F3D-4F26-BC5F-C3F30DD23D3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12" y="1502832"/>
            <a:ext cx="1903550" cy="422606"/>
          </a:xfrm>
          <a:prstGeom prst="rect">
            <a:avLst/>
          </a:prstGeom>
        </p:spPr>
      </p:pic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ED38E0FD-438C-4B85-A805-E6615180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7B5141D-0D43-41F2-922F-3F16CB932715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424AE9-B43D-4D20-961B-CF37718909FE}"/>
              </a:ext>
            </a:extLst>
          </p:cNvPr>
          <p:cNvSpPr txBox="1"/>
          <p:nvPr/>
        </p:nvSpPr>
        <p:spPr>
          <a:xfrm>
            <a:off x="143525" y="1508935"/>
            <a:ext cx="11417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>
                <a:solidFill>
                  <a:prstClr val="black"/>
                </a:solidFill>
              </a:rPr>
              <a:t>leptonsc</a:t>
            </a:r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56052-5376-4F45-A321-5F3C4745ED78}"/>
              </a:ext>
            </a:extLst>
          </p:cNvPr>
          <p:cNvSpPr txBox="1"/>
          <p:nvPr/>
        </p:nvSpPr>
        <p:spPr>
          <a:xfrm>
            <a:off x="143525" y="2101501"/>
            <a:ext cx="120289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neutrons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28C16F-B582-4763-B0F6-3A98A2DADEBF}"/>
              </a:ext>
            </a:extLst>
          </p:cNvPr>
          <p:cNvSpPr txBox="1"/>
          <p:nvPr/>
        </p:nvSpPr>
        <p:spPr>
          <a:xfrm>
            <a:off x="143525" y="2873041"/>
            <a:ext cx="120289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protons</a:t>
            </a:r>
          </a:p>
        </p:txBody>
      </p:sp>
      <p:pic>
        <p:nvPicPr>
          <p:cNvPr id="19" name="Рисунок 18" descr="\documentclass{article}&#10;\usepackage{amsmath}&#10;\usepackage{amssymb}&#10;\usepackage{bm}&#10;\usepackage{color}&#10;\pagestyle{empty}&#10;\begin{document}&#10;&#10;&#10;$x_{\mathrm{Hall}{e,\mu}}\gg 1$ (but $x_{\mathrm{Hall}p}\ll 1$)&#10;&#10;\end{document}" title="IguanaTex Bitmap Display">
            <a:extLst>
              <a:ext uri="{FF2B5EF4-FFF2-40B4-BE49-F238E27FC236}">
                <a16:creationId xmlns:a16="http://schemas.microsoft.com/office/drawing/2014/main" id="{EF84BB2F-3B46-46CF-AB3B-7F2EB22529D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1" y="3691330"/>
            <a:ext cx="2732261" cy="2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57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matrix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 title="IguanaTex Bitmap Display">
            <a:extLst>
              <a:ext uri="{FF2B5EF4-FFF2-40B4-BE49-F238E27FC236}">
                <a16:creationId xmlns:a16="http://schemas.microsoft.com/office/drawing/2014/main" id="{90457BC0-45BF-4892-B994-273CE37E2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0" y="860817"/>
            <a:ext cx="3133078" cy="455382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k=\kappa,\,\eta&#10;\]&#10;&#10;&#10;&#10;\end{document}" title="IguanaTex Bitmap Display">
            <a:extLst>
              <a:ext uri="{FF2B5EF4-FFF2-40B4-BE49-F238E27FC236}">
                <a16:creationId xmlns:a16="http://schemas.microsoft.com/office/drawing/2014/main" id="{2485657D-8D7C-430F-860C-E23BCC09F4F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3" y="935008"/>
            <a:ext cx="872194" cy="225515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\[&#10;    \int_w  = \int_0^\infty \mathrm{d}w \frac{(w/2)^2}{\sinh^2(w/2)} &#10;\]&#10;&#10;&#10;\end{document}" title="IguanaTex Bitmap Display">
            <a:extLst>
              <a:ext uri="{FF2B5EF4-FFF2-40B4-BE49-F238E27FC236}">
                <a16:creationId xmlns:a16="http://schemas.microsoft.com/office/drawing/2014/main" id="{FA7E78C5-7B0D-496B-8CC6-1240A69104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90" y="4260488"/>
            <a:ext cx="1724279" cy="411840"/>
          </a:xfrm>
          <a:prstGeom prst="rect">
            <a:avLst/>
          </a:prstGeom>
        </p:spPr>
      </p:pic>
      <p:pic>
        <p:nvPicPr>
          <p:cNvPr id="43" name="Рисунок 42" descr="\documentclass{article}&#10;\usepackage{amsmath}&#10;\usepackage{amssymb}&#10;\usepackage{bm}&#10;\usepackage{color}&#10;\pagestyle{empty}&#10;\begin{document}&#10;\begin{eqnarray}&#10;    \Lambda^\eta_{ab} &amp;=&amp; \frac{3 T^2 m_a^{*2}m_b^{*2}}{4\pi^4 p_{\mathrm{F}a}^2}&#10;    \int_w \left\langle\frac{q^2}{p_{\mathrm{F}a}^2}\left(1-\frac{q^2}{4p_{\mathrm{F}a}^2}\right){\cal Q}_{ab}\right\rangle\nonumber\\&#10;      {\Lambda'}^{\eta}_{ab} &amp;=&amp; -\frac{3 T^2 m_a^{*2}m_b^{*2}}{4\pi^4 p_{\mathrm{F}a}^2}&#10;    \int_w  \left\langle\frac{q^2}{p_{\mathrm{F}a}^2}\left(\frac{\bm{p}_1(\bm{p}_{2}+\bm{p}_{2'})}{2p_{\mathrm{F}a}p_{\mathrm{F}b}}\right){\cal Q}_{ab}\right\rangle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580CEE93-53A3-42BA-8AE5-AF453D68500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061615"/>
            <a:ext cx="3906813" cy="855460"/>
          </a:xfrm>
          <a:prstGeom prst="rect">
            <a:avLst/>
          </a:prstGeom>
        </p:spPr>
      </p:pic>
      <p:pic>
        <p:nvPicPr>
          <p:cNvPr id="41" name="Рисунок 40" descr="\documentclass{article}&#10;\usepackage{amsmath}&#10;\usepackage{amssymb}&#10;\usepackage{bm}&#10;\usepackage{color}&#10;\pagestyle{empty}&#10;\begin{document}&#10;&#10;\begin{eqnarray}&#10;    \Lambda^\kappa_{ab} &amp;=&amp; \frac{3 T^2 m_a^{*2}m_b^{*2}}{4\pi^4 p_{\mathrm{F}a}^2}&#10;    \int_w \left\langle\left(\frac{w^2}{\pi^2} + \left[\frac{1}{3}-\frac{w^2}{6\pi^2}\right]\frac{q^2}{p_{\mathrm{F}a}^2}\right){\cal Q}_{ab}\right\rangle\nonumber\\&#10;    {\Lambda'}^{\kappa}_{ab} &amp;=&amp; -\frac{3 T^2 m_a^{*2}m_b^{*2}}{4\pi^4 p_{\mathrm{F}a}^2}&#10;    \int_w \frac{w^2}{\pi^2} \left\langle\left(\frac{\bm{p}_1(\bm{p}_{2}+\bm{p}_{2'})}{2p_{\mathrm{F}a}p_{\mathrm{F}b}}\right){\cal Q}_{ab}\right\rangle,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CA20A0FA-920E-459E-8B11-8DCD5A5F50E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55" y="2060566"/>
            <a:ext cx="4098520" cy="861759"/>
          </a:xfrm>
          <a:prstGeom prst="rect">
            <a:avLst/>
          </a:prstGeom>
        </p:spPr>
      </p:pic>
      <p:pic>
        <p:nvPicPr>
          <p:cNvPr id="27" name="Рисунок 26" descr="\documentclass{article}&#10;\usepackage{amsmath}&#10;\usepackage{amssymb}&#10;\usepackage{bm}&#10;\usepackage{color}&#10;\pagestyle{empty}&#10;\begin{document}&#10;\[&#10;   \left\langle A(\{\bm{p}_i\})\right\rangle =\frac{p_1p_2p_{1'}p_{2'}}{16\pi^2} \int\mathrm{d}\hat{\bm{p}}_{1} \mathrm{d}\hat{\bm{p}}_{1'}\mathrm{d}\hat{\bm{p}}_{2}\mathrm{d}\hat{\bm{p}}_{2'}\ A(\{\bm{p}_i\})&#10;     \delta(\bm{p}_{1'}+\bm{p}_{2'}-\bm{p}_{1}-\bm{p}_2)&#10;\]&#10;&#10;\end{document}" title="IguanaTex Bitmap Display">
            <a:extLst>
              <a:ext uri="{FF2B5EF4-FFF2-40B4-BE49-F238E27FC236}">
                <a16:creationId xmlns:a16="http://schemas.microsoft.com/office/drawing/2014/main" id="{420D56B5-A604-43FF-93EB-0BAFC8D2361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2" y="4926567"/>
            <a:ext cx="5650085" cy="396468"/>
          </a:xfrm>
          <a:prstGeom prst="rect">
            <a:avLst/>
          </a:prstGeom>
        </p:spPr>
      </p:pic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F5661771-BC17-4739-B0C1-CA51C4BDFF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48878"/>
              </p:ext>
            </p:extLst>
          </p:nvPr>
        </p:nvGraphicFramePr>
        <p:xfrm>
          <a:off x="5816032" y="1039421"/>
          <a:ext cx="3095668" cy="312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9" imgW="9144000" imgH="9219924" progId="AcroExch.Document.DC">
                  <p:embed/>
                </p:oleObj>
              </mc:Choice>
              <mc:Fallback>
                <p:oleObj name="Acrobat Document" r:id="rId19" imgW="9144000" imgH="921992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16032" y="1039421"/>
                        <a:ext cx="3095668" cy="312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 descr="\documentclass{article}&#10;\usepackage{amsmath}&#10;\usepackage{amssymb}&#10;\usepackage{bm}&#10;\usepackage{color}&#10;\pagestyle{empty}&#10;\begin{document}&#10;&#10;\[&#10;1+2\to 1'+2'&#10;\]&#10;&#10;&#10;\end{document}" title="IguanaTex Bitmap Display">
            <a:extLst>
              <a:ext uri="{FF2B5EF4-FFF2-40B4-BE49-F238E27FC236}">
                <a16:creationId xmlns:a16="http://schemas.microsoft.com/office/drawing/2014/main" id="{823B525B-9FE5-4357-9BF0-F8E5274A1BB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29634"/>
            <a:ext cx="1621333" cy="225524"/>
          </a:xfrm>
          <a:prstGeom prst="rect">
            <a:avLst/>
          </a:prstGeom>
        </p:spPr>
      </p:pic>
      <p:pic>
        <p:nvPicPr>
          <p:cNvPr id="21" name="Рисунок 20" descr="\documentclass{article}&#10;\usepackage{amsmath}&#10;\usepackage{amssymb}&#10;\usepackage{bm}&#10;\usepackage{color}&#10;\pagestyle{empty}&#10;\begin{document}&#10;&#10;\[&#10;\bm{q}=\bm{p}_{1'}-\bm{p}_1&#10;\]&#10;&#10;&#10;\end{document}" title="IguanaTex Bitmap Display">
            <a:extLst>
              <a:ext uri="{FF2B5EF4-FFF2-40B4-BE49-F238E27FC236}">
                <a16:creationId xmlns:a16="http://schemas.microsoft.com/office/drawing/2014/main" id="{B1C308CB-9896-49AA-97C0-8CEC90D30BC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471077"/>
            <a:ext cx="1351619" cy="163048"/>
          </a:xfrm>
          <a:prstGeom prst="rect">
            <a:avLst/>
          </a:prstGeom>
        </p:spPr>
      </p:pic>
      <p:pic>
        <p:nvPicPr>
          <p:cNvPr id="25" name="Рисунок 24" descr="\documentclass{article}&#10;\usepackage{amsmath}&#10;\usepackage{amssymb}&#10;\usepackage{bm}&#10;\usepackage{color}&#10;\pagestyle{empty}&#10;\begin{document}&#10;&#10;\[&#10;w=\frac{\varepsilon_{1'}-\varepsilon_1}{T}&#10;\]&#10;&#10;&#10;\end{document}" title="IguanaTex Bitmap Display">
            <a:extLst>
              <a:ext uri="{FF2B5EF4-FFF2-40B4-BE49-F238E27FC236}">
                <a16:creationId xmlns:a16="http://schemas.microsoft.com/office/drawing/2014/main" id="{B0620764-C427-4E9D-B339-6074B668834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59" y="4852809"/>
            <a:ext cx="1391156" cy="4648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28BB4BE-CB1D-4B11-9418-4E5DA2DEF9BC}"/>
              </a:ext>
            </a:extLst>
          </p:cNvPr>
          <p:cNvSpPr txBox="1"/>
          <p:nvPr/>
        </p:nvSpPr>
        <p:spPr>
          <a:xfrm>
            <a:off x="450703" y="1525097"/>
            <a:ext cx="24581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Explicit expressions</a:t>
            </a:r>
          </a:p>
        </p:txBody>
      </p:sp>
      <p:pic>
        <p:nvPicPr>
          <p:cNvPr id="34" name="Рисунок 33" descr="\documentclass{article}&#10;\usepackage{amsmath}&#10;\usepackage{amssymb}&#10;\usepackage{bm}&#10;\usepackage{color}&#10;\pagestyle{empty}&#10;\begin{document}&#10;&#10;\[&#10;\Lambda^k_{ab}\propto m_a^{*2}m_b^{*2}\langle D^k(\Omega,w) {\cal Q}_{ab}\rangle&#10;\]&#10;&#10;&#10;\end{document}" title="IguanaTex Bitmap Display">
            <a:extLst>
              <a:ext uri="{FF2B5EF4-FFF2-40B4-BE49-F238E27FC236}">
                <a16:creationId xmlns:a16="http://schemas.microsoft.com/office/drawing/2014/main" id="{E5977D86-C10F-42A4-9851-C909E40654B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79" y="5610407"/>
            <a:ext cx="4302146" cy="39646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A2441AE-ECDA-4B9B-AAAB-A1E0DE4A6F0B}"/>
              </a:ext>
            </a:extLst>
          </p:cNvPr>
          <p:cNvSpPr txBox="1"/>
          <p:nvPr/>
        </p:nvSpPr>
        <p:spPr>
          <a:xfrm>
            <a:off x="467072" y="5643192"/>
            <a:ext cx="190657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General structure</a:t>
            </a:r>
          </a:p>
        </p:txBody>
      </p:sp>
      <p:pic>
        <p:nvPicPr>
          <p:cNvPr id="47" name="Рисунок 46" descr="\documentclass{article}&#10;\usepackage{amsmath}&#10;\usepackage{amssymb}&#10;\usepackage{bm}&#10;\usepackage{color}&#10;\pagestyle{empty}&#10;\begin{document}&#10;&#10;\[&#10;    {\cal Q}_{ab}=\frac{1}{4(1+\delta_{ab})} \sum_{\mathrm{spins}} |T_{ab}(12\to 1'2' )|^2&#10;\]&#10;&#10;&#10;\end{document}" title="IguanaTex Bitmap Display">
            <a:extLst>
              <a:ext uri="{FF2B5EF4-FFF2-40B4-BE49-F238E27FC236}">
                <a16:creationId xmlns:a16="http://schemas.microsoft.com/office/drawing/2014/main" id="{ACAE54AE-9564-4B30-B3EF-65F8737656D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72" y="4271110"/>
            <a:ext cx="3022069" cy="4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98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Strong interactions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14A28-A186-4679-95FC-F4C82D15138E}"/>
              </a:ext>
            </a:extLst>
          </p:cNvPr>
          <p:cNvSpPr txBox="1"/>
          <p:nvPr/>
        </p:nvSpPr>
        <p:spPr>
          <a:xfrm>
            <a:off x="753594" y="1656148"/>
            <a:ext cx="25942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prstClr val="black"/>
                </a:solidFill>
              </a:rPr>
              <a:t>1) </a:t>
            </a:r>
            <a:r>
              <a:rPr lang="en-US" b="0" dirty="0">
                <a:solidFill>
                  <a:prstClr val="black"/>
                </a:solidFill>
              </a:rPr>
              <a:t>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14B42-3736-48DB-81C3-BD59CC6DAB83}"/>
              </a:ext>
            </a:extLst>
          </p:cNvPr>
          <p:cNvSpPr txBox="1"/>
          <p:nvPr/>
        </p:nvSpPr>
        <p:spPr>
          <a:xfrm>
            <a:off x="816128" y="3584769"/>
            <a:ext cx="27477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prstClr val="black"/>
                </a:solidFill>
              </a:rPr>
              <a:t>2) </a:t>
            </a:r>
            <a:r>
              <a:rPr lang="en-US" b="0" dirty="0">
                <a:solidFill>
                  <a:prstClr val="black"/>
                </a:solidFill>
              </a:rPr>
              <a:t>in-vacuum cross-sections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B2698-FEDD-47A8-9E83-2B689BDBBFF9}"/>
              </a:ext>
            </a:extLst>
          </p:cNvPr>
          <p:cNvSpPr txBox="1"/>
          <p:nvPr/>
        </p:nvSpPr>
        <p:spPr>
          <a:xfrm>
            <a:off x="780574" y="5162681"/>
            <a:ext cx="684274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prstClr val="black"/>
                </a:solidFill>
              </a:rPr>
              <a:t>3) </a:t>
            </a:r>
            <a:r>
              <a:rPr lang="en-US" b="0" dirty="0">
                <a:solidFill>
                  <a:prstClr val="black"/>
                </a:solidFill>
              </a:rPr>
              <a:t>in-medium interaction within the </a:t>
            </a:r>
            <a:r>
              <a:rPr lang="en-US" b="0" dirty="0" err="1">
                <a:solidFill>
                  <a:prstClr val="black"/>
                </a:solidFill>
              </a:rPr>
              <a:t>Brueckner</a:t>
            </a:r>
            <a:r>
              <a:rPr lang="en-US" b="0" dirty="0">
                <a:solidFill>
                  <a:prstClr val="black"/>
                </a:solidFill>
              </a:rPr>
              <a:t>-Hartree-</a:t>
            </a:r>
            <a:r>
              <a:rPr lang="en-US" b="0" dirty="0" err="1">
                <a:solidFill>
                  <a:prstClr val="black"/>
                </a:solidFill>
              </a:rPr>
              <a:t>Fock</a:t>
            </a:r>
            <a:r>
              <a:rPr lang="en-US" b="0" dirty="0">
                <a:solidFill>
                  <a:prstClr val="black"/>
                </a:solidFill>
              </a:rPr>
              <a:t> approach</a:t>
            </a:r>
          </a:p>
        </p:txBody>
      </p:sp>
      <p:pic>
        <p:nvPicPr>
          <p:cNvPr id="12" name="Рисунок 11" descr="IguanaTex Bitmap Display&#10;&#10;\documentclass{article}&#10;\usepackage{amsmath}&#10;\usepackage{amssymb}&#10;\usepackage{bm}&#10;\usepackage{color}&#10;\pagestyle{empty}&#10;\begin{document}&#10;&#10;\[&#10;    \frac{\mathrm{d}\sigma_{ab}}{\mathrm{d}\Omega}(E_\mathrm{lab},\theta_{\mathrm{cm}}) = \frac{m_N^2}{16\pi^2}(1+\delta_{ab}){\cal Q}_{ab}&#10;\]&#10;&#10;&#10;&#10;\end{document}">
            <a:extLst>
              <a:ext uri="{FF2B5EF4-FFF2-40B4-BE49-F238E27FC236}">
                <a16:creationId xmlns:a16="http://schemas.microsoft.com/office/drawing/2014/main" id="{B6CB0E19-ABC7-4C97-B66D-F03556CF06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65" y="4245330"/>
            <a:ext cx="3968000" cy="560762"/>
          </a:xfrm>
          <a:prstGeom prst="rect">
            <a:avLst/>
          </a:prstGeom>
        </p:spPr>
      </p:pic>
      <p:pic>
        <p:nvPicPr>
          <p:cNvPr id="13" name="Рисунок 12" descr="\documentclass{article}&#10;\usepackage{amsmath}&#10;\usepackage{amssymb}&#10;\usepackage{bm}&#10;\usepackage{color}&#10;\pagestyle{empty}&#10;\begin{document}&#10;&#10;\[&#10;\Lambda^k_{ab}\propto m_a^{*2}m_b^{*2}\langle D^k(\Omega,w) {\cal Q}_{ab}\rangle&#10;\]&#10;&#10;&#10;\end{document}" title="IguanaTex Bitmap Display">
            <a:extLst>
              <a:ext uri="{FF2B5EF4-FFF2-40B4-BE49-F238E27FC236}">
                <a16:creationId xmlns:a16="http://schemas.microsoft.com/office/drawing/2014/main" id="{F09EA844-2E52-44C1-8653-B0E2EAFE1E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1" y="853274"/>
            <a:ext cx="3236598" cy="298271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\[&#10;{\cal Q}_{ab}\neq {\cal Q}_{ab}(w)\Rightarrow \Lambda^k_{ab}\propto T^2&#10;\]&#10;&#10;&#10;\end{document}" title="IguanaTex Bitmap Display">
            <a:extLst>
              <a:ext uri="{FF2B5EF4-FFF2-40B4-BE49-F238E27FC236}">
                <a16:creationId xmlns:a16="http://schemas.microsoft.com/office/drawing/2014/main" id="{7CD7611C-EFFB-4A76-94A1-E84B28660A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58974"/>
            <a:ext cx="2919619" cy="292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33B960-6B18-4238-82BF-BBA1902E8E6A}"/>
              </a:ext>
            </a:extLst>
          </p:cNvPr>
          <p:cNvSpPr txBox="1"/>
          <p:nvPr/>
        </p:nvSpPr>
        <p:spPr>
          <a:xfrm>
            <a:off x="3264401" y="6014670"/>
            <a:ext cx="2836352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Shternin &amp; </a:t>
            </a:r>
            <a:r>
              <a:rPr lang="en-US" sz="1200" b="0" dirty="0" err="1"/>
              <a:t>Baldo</a:t>
            </a:r>
            <a:r>
              <a:rPr lang="en-US" sz="1200" b="0" dirty="0"/>
              <a:t> </a:t>
            </a:r>
            <a:r>
              <a:rPr lang="en-US" sz="1200" b="0" i="1" dirty="0"/>
              <a:t>PRD </a:t>
            </a:r>
            <a:r>
              <a:rPr lang="en-US" sz="1200" b="0" dirty="0"/>
              <a:t> </a:t>
            </a:r>
            <a:r>
              <a:rPr lang="en-US" sz="1200" dirty="0"/>
              <a:t>102</a:t>
            </a:r>
            <a:r>
              <a:rPr lang="en-US" sz="1200" b="0" dirty="0"/>
              <a:t>, 063010 (2020)</a:t>
            </a:r>
          </a:p>
        </p:txBody>
      </p:sp>
      <p:pic>
        <p:nvPicPr>
          <p:cNvPr id="17" name="Рисунок 16" descr="\documentclass{article}&#10;\usepackage{amsmath}&#10;\usepackage{amssymb}&#10;\usepackage{bm}&#10;\usepackage{color}&#10;\pagestyle{empty}&#10;\begin{document}&#10;&#10;\[&#10;T_{ab}\to G_{ab}&#10;\]&#10;&#10;&#10;\end{document}" title="IguanaTex Bitmap Display">
            <a:extLst>
              <a:ext uri="{FF2B5EF4-FFF2-40B4-BE49-F238E27FC236}">
                <a16:creationId xmlns:a16="http://schemas.microsoft.com/office/drawing/2014/main" id="{77D03768-6D85-43DF-AABE-23379FD6FB6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65" y="6044218"/>
            <a:ext cx="1141333" cy="217905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usepackage{amssymb}&#10;\usepackage{bm}&#10;\usepackage{color}&#10;\pagestyle{empty}&#10;\begin{document}&#10;&#10;\[&#10;T_{ab}\to M_{\mathrm{OPE}}   = g_{aa} g_{bb} \Bar{u}_a(p'_1) \gamma^5 u_a(p_1) &#10;        D_\pi(p'_1-p_1) \, \bar{u}_b(p'_2) \gamma^5 u_b(p_2)&#10;\]&#10;&#10;&#10;\end{document}" title="IguanaTex Bitmap Display">
            <a:extLst>
              <a:ext uri="{FF2B5EF4-FFF2-40B4-BE49-F238E27FC236}">
                <a16:creationId xmlns:a16="http://schemas.microsoft.com/office/drawing/2014/main" id="{B3BB434D-8BB5-4F59-8129-BF730606B1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31" y="2254655"/>
            <a:ext cx="7088772" cy="290136"/>
          </a:xfrm>
          <a:prstGeom prst="rect">
            <a:avLst/>
          </a:prstGeom>
        </p:spPr>
      </p:pic>
      <p:pic>
        <p:nvPicPr>
          <p:cNvPr id="21" name="Рисунок 20" descr="\documentclass{article}&#10;\usepackage{amsmath}&#10;\usepackage{amssymb}&#10;\usepackage{bm}&#10;\usepackage{color}&#10;\pagestyle{empty}&#10;\begin{document}&#10;&#10;\[&#10;    {\cal Q}_{ab} = \frac{1}{16(1+\delta_{ab})\varepsilon^2_a\varepsilon^2_b} \left[ &#10;    \frac{g_{aa}^2g_{bb}^2q^4}{(q^2 + m_\pi^2)^2} &#10;    + \frac{g^4_{ab} q'^4}{(q'^2+m_\pi^2)^2} + \frac{g_{aa}g_{bb}g^2_{ab} q^2 q'^2}{(q^2+m_\pi^2)(q'^2+m_\pi^2)}&#10;    \right]&#10;\]&#10;&#10;&#10;\end{document}" title="IguanaTex Bitmap Display">
            <a:extLst>
              <a:ext uri="{FF2B5EF4-FFF2-40B4-BE49-F238E27FC236}">
                <a16:creationId xmlns:a16="http://schemas.microsoft.com/office/drawing/2014/main" id="{A06522CC-3A51-4CE5-B2C1-842EA2C808B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31" y="2776458"/>
            <a:ext cx="6763836" cy="5189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9B10F8-1F64-452F-85E6-7C2A191BC7BE}"/>
              </a:ext>
            </a:extLst>
          </p:cNvPr>
          <p:cNvSpPr txBox="1"/>
          <p:nvPr/>
        </p:nvSpPr>
        <p:spPr>
          <a:xfrm>
            <a:off x="5886932" y="4245330"/>
            <a:ext cx="29213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Flowers &amp; Itoh (1979); </a:t>
            </a:r>
            <a:r>
              <a:rPr lang="en-US" sz="1200" b="0" dirty="0" err="1"/>
              <a:t>Baiko</a:t>
            </a:r>
            <a:r>
              <a:rPr lang="en-US" sz="1200" b="0" dirty="0"/>
              <a:t> et al. (2001); </a:t>
            </a:r>
            <a:r>
              <a:rPr lang="en-US" sz="1200" b="0" dirty="0">
                <a:latin typeface="+mn-lt"/>
              </a:rPr>
              <a:t>Shternin &amp; Yakovlev (2008); </a:t>
            </a:r>
            <a:r>
              <a:rPr lang="en-US" sz="1200" b="0" dirty="0"/>
              <a:t>Shternin (2008)</a:t>
            </a:r>
            <a:endParaRPr lang="en-US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46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Non-equilibrium phenomena in NSs and transport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812CCC6-6BA1-DFEA-C763-7F1C302D1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948027"/>
              </p:ext>
            </p:extLst>
          </p:nvPr>
        </p:nvGraphicFramePr>
        <p:xfrm>
          <a:off x="611560" y="1772816"/>
          <a:ext cx="792088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Phenomenon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Transport properties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oscillatory</a:t>
                      </a:r>
                      <a:r>
                        <a:rPr lang="en-US" sz="1600" baseline="0" dirty="0"/>
                        <a:t> modes (r-modes)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shear</a:t>
                      </a:r>
                      <a:r>
                        <a:rPr lang="en-US" sz="1600" baseline="0" dirty="0"/>
                        <a:t> &amp; bulk viscosities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pulsar glitches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superfluid transport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thermal radiation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heat transport in outermost layers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cooling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neutrino emissivity,</a:t>
                      </a:r>
                      <a:r>
                        <a:rPr lang="en-US" sz="1600" baseline="0" dirty="0"/>
                        <a:t> thermal conductivity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magnetic field evolution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magnetohydrodynamics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electrical &amp; thermal conductivities, reaction rates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crust disruption (accretion, </a:t>
                      </a:r>
                      <a:r>
                        <a:rPr lang="en-US" sz="1600" dirty="0" err="1"/>
                        <a:t>magnetar</a:t>
                      </a:r>
                      <a:r>
                        <a:rPr lang="en-US" sz="1600" dirty="0"/>
                        <a:t> flares, X-ray</a:t>
                      </a:r>
                      <a:r>
                        <a:rPr lang="en-US" sz="1600" baseline="0" dirty="0"/>
                        <a:t> bursts)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transport properties of the crust, crustal</a:t>
                      </a:r>
                      <a:r>
                        <a:rPr lang="en-US" sz="1600" baseline="0" dirty="0"/>
                        <a:t> nuclear transmutations (deep crustal heating)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core-collapse supernovae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neutrino</a:t>
                      </a:r>
                      <a:r>
                        <a:rPr lang="en-US" sz="1600" baseline="0" dirty="0"/>
                        <a:t> transport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neutron star mergers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high-temperature</a:t>
                      </a:r>
                      <a:r>
                        <a:rPr lang="en-US" sz="1600" baseline="0" dirty="0"/>
                        <a:t> transport, viscous MHD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961AAFA-5D21-30E0-A84F-DE72F4CFAAB3}"/>
              </a:ext>
            </a:extLst>
          </p:cNvPr>
          <p:cNvSpPr txBox="1"/>
          <p:nvPr/>
        </p:nvSpPr>
        <p:spPr>
          <a:xfrm>
            <a:off x="612074" y="806388"/>
            <a:ext cx="792036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Modeling of various astrophysical phenomena requires various transport properties as ingredients</a:t>
            </a:r>
          </a:p>
        </p:txBody>
      </p:sp>
    </p:spTree>
    <p:extLst>
      <p:ext uri="{BB962C8B-B14F-4D97-AF65-F5344CB8AC3E}">
        <p14:creationId xmlns:p14="http://schemas.microsoft.com/office/powerpoint/2010/main" val="12626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3"/>
    </mc:Choice>
    <mc:Fallback xmlns="">
      <p:transition spd="slow" advTm="1720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scattering. MOPE model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A09CC-0DFD-4930-9882-8D8A8559D41E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r="33694" b="84650"/>
          <a:stretch/>
        </p:blipFill>
        <p:spPr>
          <a:xfrm>
            <a:off x="539552" y="1571207"/>
            <a:ext cx="2412268" cy="1410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r="11953" b="84650"/>
          <a:stretch/>
        </p:blipFill>
        <p:spPr>
          <a:xfrm>
            <a:off x="683568" y="3743892"/>
            <a:ext cx="3672408" cy="105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0" r="60871" b="651"/>
          <a:stretch/>
        </p:blipFill>
        <p:spPr>
          <a:xfrm>
            <a:off x="5724127" y="804330"/>
            <a:ext cx="2772533" cy="2599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0" r="60871"/>
          <a:stretch/>
        </p:blipFill>
        <p:spPr>
          <a:xfrm>
            <a:off x="5840481" y="3440853"/>
            <a:ext cx="2782079" cy="27649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6085802"/>
            <a:ext cx="4187044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figures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Kolomeitsev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Voskresensky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PRC 91, 025805(2015)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107241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Nucleons interact via medium-softened pion mode (also renormalized vertices)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56" y="34460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Pion polarization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845" y="615671"/>
            <a:ext cx="31163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Senatorov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Voskresensky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PLB 184, 119 (1987)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Migdal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Phys.Rep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192, 179 (1990)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4256" y="605771"/>
            <a:ext cx="386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Effective pion gap for various models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5067547"/>
            <a:ext cx="3215246" cy="4496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98" y="3053537"/>
            <a:ext cx="2485764" cy="228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293" y="5697990"/>
                <a:ext cx="60126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Pion softening enhances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𝜈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𝑁𝑁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hence lowers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339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𝑁𝑁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𝜅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𝜂</m:t>
                    </m:r>
                  </m:oMath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3" y="5697990"/>
                <a:ext cx="601266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913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114829" y="3281833"/>
            <a:ext cx="241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Neutron shear viscosity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00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Strong interactions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14B42-3736-48DB-81C3-BD59CC6DAB83}"/>
              </a:ext>
            </a:extLst>
          </p:cNvPr>
          <p:cNvSpPr txBox="1"/>
          <p:nvPr/>
        </p:nvSpPr>
        <p:spPr>
          <a:xfrm>
            <a:off x="273729" y="882090"/>
            <a:ext cx="257007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in-vacuum cross-sections</a:t>
            </a:r>
          </a:p>
        </p:txBody>
      </p:sp>
      <p:pic>
        <p:nvPicPr>
          <p:cNvPr id="5" name="Рисунок 4" descr="IguanaTex Bitmap Display&#10;&#10;\documentclass{article}&#10;\usepackage{amsmath}&#10;\usepackage{amssymb}&#10;\usepackage{bm}&#10;\usepackage{color}&#10;\pagestyle{empty}&#10;\begin{document}&#10;&#10;\[&#10;    \frac{\mathrm{d}\sigma_{ab}}{\mathrm{d}\Omega}(E_\mathrm{lab},\theta_{\mathrm{cm}}) = \frac{m_N^2}{16\pi^2}(1+\delta_{ab}){\cal Q}_{ab}&#10;\]&#10;&#10;&#10;&#10;\end{document}">
            <a:extLst>
              <a:ext uri="{FF2B5EF4-FFF2-40B4-BE49-F238E27FC236}">
                <a16:creationId xmlns:a16="http://schemas.microsoft.com/office/drawing/2014/main" id="{D1BFB5BB-063A-4F2C-B375-E7B8EA6EF5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00" y="780059"/>
            <a:ext cx="3968000" cy="560762"/>
          </a:xfrm>
          <a:prstGeom prst="rect">
            <a:avLst/>
          </a:prstGeom>
        </p:spPr>
      </p:pic>
      <p:pic>
        <p:nvPicPr>
          <p:cNvPr id="12" name="Рисунок 11" descr="IguanaTex Bitmap Display&#10;&#10;\documentclass{article}&#10;\usepackage{amsmath}&#10;\usepackage{amssymb}&#10;\usepackage{bm}&#10;\usepackage{color}&#10;\pagestyle{empty}&#10;\begin{document}&#10;&#10;\[&#10;E_\mathrm{lab} = \frac{2 p^2}{m_N^2}&#10;\]&#10;&#10;&#10;\end{document}">
            <a:extLst>
              <a:ext uri="{FF2B5EF4-FFF2-40B4-BE49-F238E27FC236}">
                <a16:creationId xmlns:a16="http://schemas.microsoft.com/office/drawing/2014/main" id="{66D78159-69F7-4370-911D-D75304C9B0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53" y="5982769"/>
            <a:ext cx="1241905" cy="627809"/>
          </a:xfrm>
          <a:prstGeom prst="rect">
            <a:avLst/>
          </a:prstGeom>
        </p:spPr>
      </p:pic>
      <p:pic>
        <p:nvPicPr>
          <p:cNvPr id="14" name="Рисунок 13" descr="IguanaTex Bitmap Display&#10;&#10;\documentclass{article}&#10;\usepackage{amsmath}&#10;\usepackage{amssymb}&#10;\usepackage{bm}&#10;\usepackage{color}&#10;\pagestyle{empty}&#10;\begin{document}&#10;&#10;\[&#10;  \cos \theta_{\mathrm{cm}}=1-\frac{q^2}{2p^2}&#10;\]&#10;&#10;&#10;\end{document}">
            <a:extLst>
              <a:ext uri="{FF2B5EF4-FFF2-40B4-BE49-F238E27FC236}">
                <a16:creationId xmlns:a16="http://schemas.microsoft.com/office/drawing/2014/main" id="{42566906-51DD-4163-9171-B21A0AB05B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46" y="5422614"/>
            <a:ext cx="1930667" cy="603429"/>
          </a:xfrm>
          <a:prstGeom prst="rect">
            <a:avLst/>
          </a:prstGeom>
        </p:spPr>
      </p:pic>
      <p:pic>
        <p:nvPicPr>
          <p:cNvPr id="32" name="Рисунок 31" descr="\documentclass{article}&#10;\usepackage{amsmath}&#10;\usepackage{amssymb}&#10;\usepackage{bm}&#10;\usepackage{color}&#10;\pagestyle{empty}&#10;\begin{document}&#10;&#10;\[&#10;    \Lambda^\kappa_{nn}+{\Lambda'}^\kappa_{nn}=\frac{64 T^2 m_n^{*4}}{5m_N^2 p_{\mathrm{F}n}} S_{nn2}(p_{\mathrm{F}n})&#10;\]&#10;&#10;&#10;\end{document}" title="IguanaTex Bitmap Display">
            <a:extLst>
              <a:ext uri="{FF2B5EF4-FFF2-40B4-BE49-F238E27FC236}">
                <a16:creationId xmlns:a16="http://schemas.microsoft.com/office/drawing/2014/main" id="{795D2F7B-2D62-4266-BC5D-AB1CD0F836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" y="2357252"/>
            <a:ext cx="3722781" cy="630782"/>
          </a:xfrm>
          <a:prstGeom prst="rect">
            <a:avLst/>
          </a:prstGeom>
        </p:spPr>
      </p:pic>
      <p:pic>
        <p:nvPicPr>
          <p:cNvPr id="37" name="Рисунок 36" descr="\documentclass{article}&#10;\usepackage{amsmath}&#10;\usepackage{amssymb}&#10;\usepackage{bm}&#10;\usepackage{color}&#10;\pagestyle{empty}&#10;\begin{document}&#10;&#10;\[&#10;    S_{nn2}(p_{\mathrm{F}n}) = \frac{m_N^2}{128\pi^2 p_{\mathrm{F}n}^3}  \left\langle (q^2+q'^2){\cal Q}_{nn} \right\rangle&#10;\]&#10;&#10;&#10;&#10;\end{document}" title="IguanaTex Bitmap Display">
            <a:extLst>
              <a:ext uri="{FF2B5EF4-FFF2-40B4-BE49-F238E27FC236}">
                <a16:creationId xmlns:a16="http://schemas.microsoft.com/office/drawing/2014/main" id="{BA71ED8F-41F8-457C-94EA-656B4DDCF5A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" y="3827608"/>
            <a:ext cx="4300746" cy="630782"/>
          </a:xfrm>
          <a:prstGeom prst="rect">
            <a:avLst/>
          </a:prstGeom>
        </p:spPr>
      </p:pic>
      <p:pic>
        <p:nvPicPr>
          <p:cNvPr id="39" name="Рисунок 38" descr="\documentclass{article}&#10;\usepackage{amsmath}&#10;\usepackage{amssymb}&#10;\usepackage{bm}&#10;\usepackage{color}&#10;\pagestyle{empty}&#10;\begin{document}&#10;&#10;\[&#10;    \Lambda^\kappa_{pp}+{\Lambda'}^\kappa_{pp}=\frac{64 T^2 m_p^{*4}}{5m_N^2 p_{\mathrm{F}p}} S_{nn2}(p_{\mathrm{F}p})&#10;\]&#10;&#10;&#10;\end{document}" title="IguanaTex Bitmap Display">
            <a:extLst>
              <a:ext uri="{FF2B5EF4-FFF2-40B4-BE49-F238E27FC236}">
                <a16:creationId xmlns:a16="http://schemas.microsoft.com/office/drawing/2014/main" id="{8EAB6794-4934-4A8F-9AB3-1169EBAE39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" y="4896319"/>
            <a:ext cx="3619177" cy="6561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5C7F0B-E502-4BB4-854B-9471782FC6CA}"/>
              </a:ext>
            </a:extLst>
          </p:cNvPr>
          <p:cNvSpPr txBox="1"/>
          <p:nvPr/>
        </p:nvSpPr>
        <p:spPr>
          <a:xfrm>
            <a:off x="305686" y="1855875"/>
            <a:ext cx="2178081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 err="1"/>
              <a:t>Baiko</a:t>
            </a:r>
            <a:r>
              <a:rPr lang="en-US" sz="1200" b="0" dirty="0"/>
              <a:t>, </a:t>
            </a:r>
            <a:r>
              <a:rPr lang="en-US" sz="1200" b="0" dirty="0" err="1"/>
              <a:t>Haensel</a:t>
            </a:r>
            <a:r>
              <a:rPr lang="en-US" sz="1200" b="0" dirty="0"/>
              <a:t>, Yakovlev (2001)</a:t>
            </a:r>
          </a:p>
        </p:txBody>
      </p:sp>
      <p:pic>
        <p:nvPicPr>
          <p:cNvPr id="29" name="Рисунок 28" descr="\documentclass{article}&#10;\usepackage{amsmath}&#10;\usepackage{amssymb}&#10;\usepackage{bm}&#10;\usepackage{color}&#10;\pagestyle{empty}&#10;\begin{document}&#10;&#10;&#10;\[&#10;\bm{p}=\frac{1}{2}(\bm{p}_2-\bm{p}_1)&#10;\]&#10;&#10;\end{document}" title="IguanaTex Bitmap Display">
            <a:extLst>
              <a:ext uri="{FF2B5EF4-FFF2-40B4-BE49-F238E27FC236}">
                <a16:creationId xmlns:a16="http://schemas.microsoft.com/office/drawing/2014/main" id="{75F784DB-D0B0-425B-A76E-1D41CB1AEBE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53" y="4861378"/>
            <a:ext cx="1571977" cy="476829"/>
          </a:xfrm>
          <a:prstGeom prst="rect">
            <a:avLst/>
          </a:prstGeom>
        </p:spPr>
      </p:pic>
      <p:graphicFrame>
        <p:nvGraphicFramePr>
          <p:cNvPr id="34" name="Объект 33">
            <a:extLst>
              <a:ext uri="{FF2B5EF4-FFF2-40B4-BE49-F238E27FC236}">
                <a16:creationId xmlns:a16="http://schemas.microsoft.com/office/drawing/2014/main" id="{D85002B1-B5EE-4918-B9F3-235D80020D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136298"/>
              </p:ext>
            </p:extLst>
          </p:nvPr>
        </p:nvGraphicFramePr>
        <p:xfrm>
          <a:off x="5804372" y="1644900"/>
          <a:ext cx="3095668" cy="312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9144000" imgH="9219924" progId="AcroExch.Document.DC">
                  <p:embed/>
                </p:oleObj>
              </mc:Choice>
              <mc:Fallback>
                <p:oleObj name="Acrobat Document" r:id="rId16" imgW="9144000" imgH="9219924" progId="AcroExch.Document.DC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F5661771-BC17-4739-B0C1-CA51C4BDF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804372" y="1644900"/>
                        <a:ext cx="3095668" cy="312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2050614B-28F6-43C8-AC25-BD3075AB7DA1}"/>
              </a:ext>
            </a:extLst>
          </p:cNvPr>
          <p:cNvSpPr txBox="1"/>
          <p:nvPr/>
        </p:nvSpPr>
        <p:spPr>
          <a:xfrm>
            <a:off x="305686" y="3275050"/>
            <a:ext cx="443351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Effective transport cross-sections [mb]</a:t>
            </a:r>
          </a:p>
        </p:txBody>
      </p:sp>
    </p:spTree>
    <p:extLst>
      <p:ext uri="{BB962C8B-B14F-4D97-AF65-F5344CB8AC3E}">
        <p14:creationId xmlns:p14="http://schemas.microsoft.com/office/powerpoint/2010/main" val="42082613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Effective transport cross-sections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58394" name="Рисунок 58393" descr="\documentclass{article}&#10;\usepackage{amsmath}&#10;\usepackage{amssymb}&#10;\usepackage{bm}&#10;\usepackage{color}&#10;\pagestyle{empty}&#10;\begin{document}&#10;&#10;\begin{eqnarray}&#10;    \Lambda^\kappa_{nn}+{\Lambda'}^\kappa_{nn}&amp;=&amp;\frac{64 T^2 m_n^{*4}}{5m_N^2 p_{\mathrm{F}n}} S_{nn2}(p_{\mathrm{F}n})\nonumber\\&#10; \Lambda^\kappa_{pp}+{\Lambda'}^\kappa_{pp}&amp;=&amp;\frac{64 T^2 m_p^{*4}}{5m_N^2 p_{\mathrm{F}p}} S_{nn2}&#10;(p_{\mathrm{F}p})\nonumber\\&#10; \Lambda^\kappa_{np} &amp;=&amp; \frac{64 T^2 m_{n}^{*2} m_{p}^{*2}}{5m_N^2 p_{\mathrm{F}n}} (S_{np1}+S_{np2})\nonumber\\&#10;    \Lambda^\kappa_{pn}&amp;=&amp;\frac{64 T^2 m_n^{*2} m_p^{*2} p_{\mathrm{F}n}}{5m_N^2 {p_{\mathrm{F}p}}^2} \left(S_{np1}+\frac{p_{\mathrm{F}n}^2}{p_{\mathrm{F}p}^2}S_{np2}\right)\nonumber\\&#10;    {\Lambda'}^\kappa_{np}&amp;=&amp;\frac{p_{\mathrm{F}p}^2}{p_{\mathrm{F}n}^2}{\Lambda'}^\kappa_{pn}=\frac{64 T^2 m_n^{*2} m_p^{*2}}{5m_N^2 p_{\mathrm{F}p}} S'_{np2}\nonumber\\&#10;    \Lambda^\eta_{aa}+{\Lambda'}^\eta_{aa}&amp;=&amp;\frac{64 T^2 m_a^{*4}}{m_N^2 p_{\mathrm{F}a}} S_{nn4}(p_{\mathrm{F}a})\nonumber\\&#10;    \Lambda^\eta_{np}&amp;=&amp;\frac{64 T^2 m_n^{*2} m_p^{*2}}{m_N^2 p_{\mathrm{F}n}} (S_{p2}-S_{p4})\nonumber\\&#10;    \Lambda^\eta_{pn}&amp;=&amp;\frac{64 T^2 m_n^{*2}m_p^{*2}}{m_N^2 p_{\mathrm{F}p}} \left(\frac{p_{\mathrm{F}n}^3}{p_{\mathrm{F}p}^3}S_{np2}-\frac{p_{\mathrm{F}n}^5}{p_{\mathrm{F}p}^5}S_{np4}\right)\nonumber\\&#10;    {\Lambda'}^\eta_{np}&amp;=&amp;\frac{p_{\mathrm{F}p}^4}{p_{\mathrm{F}n}^4}{\Lambda'}^\eta_{pn}=\frac{64 T^2 m_n^{*2} m_p^{*2}}{m_N^2 p_{\mathrm{F}p}} S'_{np4}\nonumber\\&#10;    J_{np}&amp;=&amp;J_{pn}=\frac{64}{9\pi^2} T^2 \frac{m_n^{*2}m_p^{*2}}{m_N^2} p_{\mathrm{F}n}^3 S_{np2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9B0187C3-E807-41CC-AE98-933B8C9F1E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64152"/>
            <a:ext cx="3710315" cy="4676234"/>
          </a:xfrm>
          <a:prstGeom prst="rect">
            <a:avLst/>
          </a:prstGeom>
        </p:spPr>
      </p:pic>
      <p:pic>
        <p:nvPicPr>
          <p:cNvPr id="58396" name="Рисунок 58395" descr="\documentclass{article}&#10;\usepackage{amsmath}&#10;\usepackage{amssymb}&#10;\usepackage{bm}&#10;\usepackage{color}&#10;\pagestyle{empty}&#10;\begin{document}&#10;&#10;\begin{eqnarray}&#10;    S_{nn2}(p_{\mathrm{F}a}) &amp;=&amp; \frac{m_N^2}{128\pi^2 p_{\mathrm{F}a}^3}  \left\langle (q^2+q'^2){\cal Q}_{aa} \right\rangle\nonumber\\&#10;   S_{np1}&amp;=&amp;\frac{m_N^2}{64\pi^2p_{\mathrm{F}n}} \langle {\cal Q}_{np}\rangle\nonumber\\&#10;    S_{np2}&amp;=&amp; \frac{m_N^2}{256\pi^2 p_{\mathrm{F}n}^3} \langle {q^2\cal Q}_{np} \rangle\nonumber\\&#10;    S_{nn4}(p_{\mathrm{F}a}) &amp;=&amp;\frac{m_N^2}{16\pi^2}  \frac{1}{(2p_{\mathrm{F}a})^5}\langle q^2{q'}^2{\cal Q}_{aa}\rangle\nonumber\\&#10;    S_{np4} &amp;=&amp; \frac{m_N^2}{16\pi^2} \frac{1}{2(2p_{\mathrm{F}n})^5}\langle q^4 {\cal Q}_{np}\rangle\nonumber\\&#10;    S'_{np4} &amp;=&amp; \frac{m_N^2}{16\pi^2} \frac{1}{32p_{\mathrm{F}n}^5}\left\langle q^2\left( (p_{\mathrm{F}n}^2+p_{\mathrm{F}p}^2) -P^2-\frac{q^2}{2}\right){\cal Q}_{np}\right\rangle\nonumber\\&#10;    S'_{np2}&amp; = &amp;\frac{m_N^2}{16\pi^2} \frac{1}{8p_{\mathrm{F}n}^3}\left\langle\left( (p_{\mathrm{F}n}^2+p_{\mathrm{F}p}^2) -P^2-\frac{q^2}{2}\right){\cal Q}_{np}\right\rangle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6B3BE66F-2C67-4C6B-AF9C-988234E2B38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37920"/>
            <a:ext cx="4338580" cy="302489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0667DA3-9E7F-4687-8309-9455423BF0DD}"/>
              </a:ext>
            </a:extLst>
          </p:cNvPr>
          <p:cNvSpPr txBox="1"/>
          <p:nvPr/>
        </p:nvSpPr>
        <p:spPr>
          <a:xfrm>
            <a:off x="4521869" y="1864152"/>
            <a:ext cx="44053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Effective transport cross-sections [mb]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BFFB924-79F7-47D6-81FD-8B23D0BDC6ED}"/>
              </a:ext>
            </a:extLst>
          </p:cNvPr>
          <p:cNvSpPr txBox="1"/>
          <p:nvPr/>
        </p:nvSpPr>
        <p:spPr>
          <a:xfrm>
            <a:off x="168865" y="998201"/>
            <a:ext cx="245891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Transport matrix</a:t>
            </a:r>
          </a:p>
        </p:txBody>
      </p:sp>
      <p:pic>
        <p:nvPicPr>
          <p:cNvPr id="58392" name="Рисунок 58391" descr="\documentclass{article}&#10;\usepackage{amsmath}&#10;\usepackage{amssymb}&#10;\usepackage{bm}&#10;\usepackage{color}&#10;\pagestyle{empty}&#10;\begin{document}&#10;&#10;&#10;\[&#10;\Lambda_{ab} \propto m_a^{*2}m_b^{*2} T^2 S_{ab}&#10;\]&#10;&#10;\end{document}" title="IguanaTex Bitmap Display">
            <a:extLst>
              <a:ext uri="{FF2B5EF4-FFF2-40B4-BE49-F238E27FC236}">
                <a16:creationId xmlns:a16="http://schemas.microsoft.com/office/drawing/2014/main" id="{45D2E171-3CF7-435E-9F2C-4297282E45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0" y="925249"/>
            <a:ext cx="3462090" cy="4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48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1469" y="136525"/>
            <a:ext cx="9144000" cy="476250"/>
            <a:chOff x="0" y="0"/>
            <a:chExt cx="5760" cy="300"/>
          </a:xfrm>
        </p:grpSpPr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 err="1"/>
                <a:t>Brueckner</a:t>
              </a:r>
              <a:r>
                <a:rPr lang="en-US" sz="2000" dirty="0"/>
                <a:t>-Hartree-</a:t>
              </a:r>
              <a:r>
                <a:rPr lang="en-US" sz="2000" dirty="0" err="1"/>
                <a:t>Fock</a:t>
              </a:r>
              <a:r>
                <a:rPr lang="en-US" sz="2000" dirty="0"/>
                <a:t> method</a:t>
              </a:r>
              <a:endParaRPr lang="ru-RU" sz="2000" dirty="0"/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35512" y="1572199"/>
            <a:ext cx="31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endParaRPr lang="ru-RU" dirty="0"/>
          </a:p>
        </p:txBody>
      </p:sp>
      <p:sp>
        <p:nvSpPr>
          <p:cNvPr id="300" name="TextBox 299"/>
          <p:cNvSpPr txBox="1"/>
          <p:nvPr/>
        </p:nvSpPr>
        <p:spPr>
          <a:xfrm>
            <a:off x="2949803" y="692696"/>
            <a:ext cx="279717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In-medium scattering G</a:t>
            </a:r>
            <a:r>
              <a:rPr lang="ru-RU" sz="1600" dirty="0"/>
              <a:t>-</a:t>
            </a:r>
            <a:r>
              <a:rPr lang="en-US" sz="1600" dirty="0"/>
              <a:t>matrix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4135" y="1521990"/>
            <a:ext cx="237281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600" dirty="0"/>
              <a:t>Bethe-</a:t>
            </a:r>
            <a:r>
              <a:rPr lang="en-US" sz="1600" dirty="0" err="1"/>
              <a:t>Salpiter</a:t>
            </a:r>
            <a:r>
              <a:rPr lang="en-US" sz="1600" dirty="0"/>
              <a:t> equation </a:t>
            </a:r>
            <a:endParaRPr lang="ru-RU" sz="1600" dirty="0"/>
          </a:p>
        </p:txBody>
      </p:sp>
      <p:grpSp>
        <p:nvGrpSpPr>
          <p:cNvPr id="431" name="Group 615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461113" y="2289557"/>
            <a:ext cx="8215343" cy="563379"/>
            <a:chOff x="0" y="0"/>
            <a:chExt cx="5760" cy="395"/>
          </a:xfrm>
        </p:grpSpPr>
        <p:sp>
          <p:nvSpPr>
            <p:cNvPr id="432" name="Freeform 616"/>
            <p:cNvSpPr>
              <a:spLocks noChangeAspect="1"/>
            </p:cNvSpPr>
            <p:nvPr/>
          </p:nvSpPr>
          <p:spPr bwMode="auto">
            <a:xfrm>
              <a:off x="0" y="108"/>
              <a:ext cx="30" cy="138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4"/>
                </a:cxn>
                <a:cxn ang="0">
                  <a:pos x="30" y="3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6" y="1"/>
                </a:cxn>
                <a:cxn ang="0">
                  <a:pos x="24" y="3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0" y="70"/>
                </a:cxn>
                <a:cxn ang="0">
                  <a:pos x="0" y="72"/>
                </a:cxn>
                <a:cxn ang="0">
                  <a:pos x="24" y="135"/>
                </a:cxn>
                <a:cxn ang="0">
                  <a:pos x="25" y="137"/>
                </a:cxn>
                <a:cxn ang="0">
                  <a:pos x="27" y="138"/>
                </a:cxn>
                <a:cxn ang="0">
                  <a:pos x="29" y="137"/>
                </a:cxn>
                <a:cxn ang="0">
                  <a:pos x="30" y="135"/>
                </a:cxn>
                <a:cxn ang="0">
                  <a:pos x="30" y="135"/>
                </a:cxn>
                <a:cxn ang="0">
                  <a:pos x="30" y="133"/>
                </a:cxn>
                <a:cxn ang="0">
                  <a:pos x="5" y="69"/>
                </a:cxn>
                <a:cxn ang="0">
                  <a:pos x="30" y="6"/>
                </a:cxn>
              </a:cxnLst>
              <a:rect l="0" t="0" r="r" b="b"/>
              <a:pathLst>
                <a:path w="30" h="138">
                  <a:moveTo>
                    <a:pt x="30" y="6"/>
                  </a:moveTo>
                  <a:lnTo>
                    <a:pt x="30" y="4"/>
                  </a:lnTo>
                  <a:lnTo>
                    <a:pt x="30" y="3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3"/>
                  </a:lnTo>
                  <a:lnTo>
                    <a:pt x="0" y="67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24" y="135"/>
                  </a:lnTo>
                  <a:lnTo>
                    <a:pt x="25" y="137"/>
                  </a:lnTo>
                  <a:lnTo>
                    <a:pt x="27" y="138"/>
                  </a:lnTo>
                  <a:lnTo>
                    <a:pt x="29" y="137"/>
                  </a:lnTo>
                  <a:lnTo>
                    <a:pt x="30" y="135"/>
                  </a:lnTo>
                  <a:lnTo>
                    <a:pt x="30" y="135"/>
                  </a:lnTo>
                  <a:lnTo>
                    <a:pt x="30" y="133"/>
                  </a:lnTo>
                  <a:lnTo>
                    <a:pt x="5" y="69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Freeform 617"/>
            <p:cNvSpPr>
              <a:spLocks noChangeAspect="1" noEditPoints="1"/>
            </p:cNvSpPr>
            <p:nvPr/>
          </p:nvSpPr>
          <p:spPr bwMode="auto">
            <a:xfrm>
              <a:off x="33" y="151"/>
              <a:ext cx="71" cy="87"/>
            </a:xfrm>
            <a:custGeom>
              <a:avLst/>
              <a:gdLst/>
              <a:ahLst/>
              <a:cxnLst>
                <a:cxn ang="0">
                  <a:pos x="9" y="80"/>
                </a:cxn>
                <a:cxn ang="0">
                  <a:pos x="6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8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8" y="37"/>
                </a:cxn>
                <a:cxn ang="0">
                  <a:pos x="71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0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2" y="19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5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4" y="18"/>
                </a:cxn>
                <a:cxn ang="0">
                  <a:pos x="37" y="12"/>
                </a:cxn>
                <a:cxn ang="0">
                  <a:pos x="41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1" y="16"/>
                </a:cxn>
                <a:cxn ang="0">
                  <a:pos x="59" y="31"/>
                </a:cxn>
                <a:cxn ang="0">
                  <a:pos x="54" y="45"/>
                </a:cxn>
                <a:cxn ang="0">
                  <a:pos x="46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29" y="53"/>
                </a:cxn>
                <a:cxn ang="0">
                  <a:pos x="28" y="49"/>
                </a:cxn>
                <a:cxn ang="0">
                  <a:pos x="27" y="47"/>
                </a:cxn>
                <a:cxn ang="0">
                  <a:pos x="28" y="45"/>
                </a:cxn>
              </a:cxnLst>
              <a:rect l="0" t="0" r="r" b="b"/>
              <a:pathLst>
                <a:path w="71" h="87">
                  <a:moveTo>
                    <a:pt x="10" y="77"/>
                  </a:moveTo>
                  <a:lnTo>
                    <a:pt x="9" y="80"/>
                  </a:lnTo>
                  <a:lnTo>
                    <a:pt x="8" y="82"/>
                  </a:lnTo>
                  <a:lnTo>
                    <a:pt x="6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7" y="56"/>
                  </a:lnTo>
                  <a:lnTo>
                    <a:pt x="30" y="59"/>
                  </a:lnTo>
                  <a:lnTo>
                    <a:pt x="33" y="61"/>
                  </a:lnTo>
                  <a:lnTo>
                    <a:pt x="38" y="62"/>
                  </a:lnTo>
                  <a:lnTo>
                    <a:pt x="44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8" y="37"/>
                  </a:lnTo>
                  <a:lnTo>
                    <a:pt x="70" y="29"/>
                  </a:lnTo>
                  <a:lnTo>
                    <a:pt x="71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10" y="77"/>
                  </a:lnTo>
                  <a:close/>
                  <a:moveTo>
                    <a:pt x="34" y="18"/>
                  </a:moveTo>
                  <a:lnTo>
                    <a:pt x="36" y="15"/>
                  </a:lnTo>
                  <a:lnTo>
                    <a:pt x="37" y="12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6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1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4" y="45"/>
                  </a:lnTo>
                  <a:lnTo>
                    <a:pt x="51" y="51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29" y="53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8" y="45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" name="Freeform 618"/>
            <p:cNvSpPr>
              <a:spLocks noChangeAspect="1"/>
            </p:cNvSpPr>
            <p:nvPr/>
          </p:nvSpPr>
          <p:spPr bwMode="auto">
            <a:xfrm>
              <a:off x="117" y="167"/>
              <a:ext cx="35" cy="6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9" y="6"/>
                </a:cxn>
                <a:cxn ang="0">
                  <a:pos x="4" y="6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6" y="10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3" y="60"/>
                </a:cxn>
                <a:cxn ang="0">
                  <a:pos x="10" y="61"/>
                </a:cxn>
                <a:cxn ang="0">
                  <a:pos x="4" y="61"/>
                </a:cxn>
                <a:cxn ang="0">
                  <a:pos x="1" y="61"/>
                </a:cxn>
                <a:cxn ang="0">
                  <a:pos x="1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1" y="61"/>
                </a:cxn>
                <a:cxn ang="0">
                  <a:pos x="26" y="61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2" y="56"/>
                </a:cxn>
                <a:cxn ang="0">
                  <a:pos x="22" y="3"/>
                </a:cxn>
              </a:cxnLst>
              <a:rect l="0" t="0" r="r" b="b"/>
              <a:pathLst>
                <a:path w="35" h="64">
                  <a:moveTo>
                    <a:pt x="22" y="3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10" y="61"/>
                  </a:lnTo>
                  <a:lnTo>
                    <a:pt x="4" y="61"/>
                  </a:lnTo>
                  <a:lnTo>
                    <a:pt x="1" y="61"/>
                  </a:lnTo>
                  <a:lnTo>
                    <a:pt x="1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1" y="61"/>
                  </a:lnTo>
                  <a:lnTo>
                    <a:pt x="26" y="61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" name="Freeform 619"/>
            <p:cNvSpPr>
              <a:spLocks noChangeAspect="1" noEditPoints="1"/>
            </p:cNvSpPr>
            <p:nvPr/>
          </p:nvSpPr>
          <p:spPr bwMode="auto">
            <a:xfrm>
              <a:off x="164" y="151"/>
              <a:ext cx="71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6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8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8" y="37"/>
                </a:cxn>
                <a:cxn ang="0">
                  <a:pos x="71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0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2" y="19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5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4" y="18"/>
                </a:cxn>
                <a:cxn ang="0">
                  <a:pos x="37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1" y="16"/>
                </a:cxn>
                <a:cxn ang="0">
                  <a:pos x="59" y="31"/>
                </a:cxn>
                <a:cxn ang="0">
                  <a:pos x="54" y="45"/>
                </a:cxn>
                <a:cxn ang="0">
                  <a:pos x="46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29" y="53"/>
                </a:cxn>
                <a:cxn ang="0">
                  <a:pos x="28" y="49"/>
                </a:cxn>
                <a:cxn ang="0">
                  <a:pos x="27" y="47"/>
                </a:cxn>
                <a:cxn ang="0">
                  <a:pos x="28" y="45"/>
                </a:cxn>
              </a:cxnLst>
              <a:rect l="0" t="0" r="r" b="b"/>
              <a:pathLst>
                <a:path w="71" h="87">
                  <a:moveTo>
                    <a:pt x="10" y="77"/>
                  </a:moveTo>
                  <a:lnTo>
                    <a:pt x="10" y="80"/>
                  </a:lnTo>
                  <a:lnTo>
                    <a:pt x="8" y="82"/>
                  </a:lnTo>
                  <a:lnTo>
                    <a:pt x="6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7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8" y="62"/>
                  </a:lnTo>
                  <a:lnTo>
                    <a:pt x="44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8" y="37"/>
                  </a:lnTo>
                  <a:lnTo>
                    <a:pt x="71" y="29"/>
                  </a:lnTo>
                  <a:lnTo>
                    <a:pt x="71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10" y="77"/>
                  </a:lnTo>
                  <a:close/>
                  <a:moveTo>
                    <a:pt x="34" y="18"/>
                  </a:moveTo>
                  <a:lnTo>
                    <a:pt x="36" y="15"/>
                  </a:lnTo>
                  <a:lnTo>
                    <a:pt x="37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6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1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4" y="45"/>
                  </a:lnTo>
                  <a:lnTo>
                    <a:pt x="51" y="51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29" y="53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8" y="45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Freeform 620"/>
            <p:cNvSpPr>
              <a:spLocks noChangeAspect="1"/>
            </p:cNvSpPr>
            <p:nvPr/>
          </p:nvSpPr>
          <p:spPr bwMode="auto">
            <a:xfrm>
              <a:off x="244" y="167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8" y="49"/>
                </a:cxn>
                <a:cxn ang="0">
                  <a:pos x="38" y="52"/>
                </a:cxn>
                <a:cxn ang="0">
                  <a:pos x="37" y="54"/>
                </a:cxn>
                <a:cxn ang="0">
                  <a:pos x="36" y="56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9" y="56"/>
                </a:cxn>
                <a:cxn ang="0">
                  <a:pos x="16" y="51"/>
                </a:cxn>
                <a:cxn ang="0">
                  <a:pos x="20" y="46"/>
                </a:cxn>
                <a:cxn ang="0">
                  <a:pos x="24" y="43"/>
                </a:cxn>
                <a:cxn ang="0">
                  <a:pos x="28" y="40"/>
                </a:cxn>
                <a:cxn ang="0">
                  <a:pos x="34" y="36"/>
                </a:cxn>
                <a:cxn ang="0">
                  <a:pos x="38" y="31"/>
                </a:cxn>
                <a:cxn ang="0">
                  <a:pos x="41" y="26"/>
                </a:cxn>
                <a:cxn ang="0">
                  <a:pos x="42" y="19"/>
                </a:cxn>
                <a:cxn ang="0">
                  <a:pos x="40" y="11"/>
                </a:cxn>
                <a:cxn ang="0">
                  <a:pos x="35" y="5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5" y="1"/>
                </a:cxn>
                <a:cxn ang="0">
                  <a:pos x="11" y="2"/>
                </a:cxn>
                <a:cxn ang="0">
                  <a:pos x="8" y="3"/>
                </a:cxn>
                <a:cxn ang="0">
                  <a:pos x="5" y="6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6" y="23"/>
                </a:cxn>
                <a:cxn ang="0">
                  <a:pos x="8" y="22"/>
                </a:cxn>
                <a:cxn ang="0">
                  <a:pos x="9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4" y="4"/>
                </a:cxn>
                <a:cxn ang="0">
                  <a:pos x="18" y="4"/>
                </a:cxn>
                <a:cxn ang="0">
                  <a:pos x="25" y="5"/>
                </a:cxn>
                <a:cxn ang="0">
                  <a:pos x="29" y="9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29" y="30"/>
                </a:cxn>
                <a:cxn ang="0">
                  <a:pos x="26" y="35"/>
                </a:cxn>
                <a:cxn ang="0">
                  <a:pos x="24" y="38"/>
                </a:cxn>
                <a:cxn ang="0">
                  <a:pos x="1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39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8" y="49"/>
                  </a:lnTo>
                  <a:lnTo>
                    <a:pt x="38" y="52"/>
                  </a:lnTo>
                  <a:lnTo>
                    <a:pt x="37" y="54"/>
                  </a:lnTo>
                  <a:lnTo>
                    <a:pt x="36" y="56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16" y="51"/>
                  </a:lnTo>
                  <a:lnTo>
                    <a:pt x="20" y="46"/>
                  </a:lnTo>
                  <a:lnTo>
                    <a:pt x="24" y="43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2" y="19"/>
                  </a:lnTo>
                  <a:lnTo>
                    <a:pt x="40" y="11"/>
                  </a:lnTo>
                  <a:lnTo>
                    <a:pt x="35" y="5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6" y="23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25" y="5"/>
                  </a:lnTo>
                  <a:lnTo>
                    <a:pt x="29" y="9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29" y="30"/>
                  </a:lnTo>
                  <a:lnTo>
                    <a:pt x="26" y="35"/>
                  </a:lnTo>
                  <a:lnTo>
                    <a:pt x="24" y="38"/>
                  </a:lnTo>
                  <a:lnTo>
                    <a:pt x="1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39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" name="Freeform 621"/>
            <p:cNvSpPr>
              <a:spLocks noChangeAspect="1"/>
            </p:cNvSpPr>
            <p:nvPr/>
          </p:nvSpPr>
          <p:spPr bwMode="auto">
            <a:xfrm>
              <a:off x="314" y="108"/>
              <a:ext cx="6" cy="13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1" y="137"/>
                </a:cxn>
                <a:cxn ang="0">
                  <a:pos x="1" y="138"/>
                </a:cxn>
                <a:cxn ang="0">
                  <a:pos x="3" y="138"/>
                </a:cxn>
                <a:cxn ang="0">
                  <a:pos x="5" y="138"/>
                </a:cxn>
                <a:cxn ang="0">
                  <a:pos x="5" y="137"/>
                </a:cxn>
                <a:cxn ang="0">
                  <a:pos x="6" y="135"/>
                </a:cxn>
                <a:cxn ang="0">
                  <a:pos x="6" y="133"/>
                </a:cxn>
                <a:cxn ang="0">
                  <a:pos x="6" y="5"/>
                </a:cxn>
              </a:cxnLst>
              <a:rect l="0" t="0" r="r" b="b"/>
              <a:pathLst>
                <a:path w="6" h="138">
                  <a:moveTo>
                    <a:pt x="6" y="5"/>
                  </a:moveTo>
                  <a:lnTo>
                    <a:pt x="6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5" y="138"/>
                  </a:lnTo>
                  <a:lnTo>
                    <a:pt x="5" y="137"/>
                  </a:lnTo>
                  <a:lnTo>
                    <a:pt x="6" y="135"/>
                  </a:lnTo>
                  <a:lnTo>
                    <a:pt x="6" y="133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8" name="Freeform 622"/>
            <p:cNvSpPr>
              <a:spLocks noChangeAspect="1"/>
            </p:cNvSpPr>
            <p:nvPr/>
          </p:nvSpPr>
          <p:spPr bwMode="auto">
            <a:xfrm>
              <a:off x="343" y="115"/>
              <a:ext cx="97" cy="100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95" y="0"/>
                </a:cxn>
                <a:cxn ang="0">
                  <a:pos x="84" y="12"/>
                </a:cxn>
                <a:cxn ang="0">
                  <a:pos x="78" y="5"/>
                </a:cxn>
                <a:cxn ang="0">
                  <a:pos x="61" y="0"/>
                </a:cxn>
                <a:cxn ang="0">
                  <a:pos x="39" y="5"/>
                </a:cxn>
                <a:cxn ang="0">
                  <a:pos x="19" y="19"/>
                </a:cxn>
                <a:cxn ang="0">
                  <a:pos x="5" y="39"/>
                </a:cxn>
                <a:cxn ang="0">
                  <a:pos x="0" y="62"/>
                </a:cxn>
                <a:cxn ang="0">
                  <a:pos x="3" y="77"/>
                </a:cxn>
                <a:cxn ang="0">
                  <a:pos x="10" y="89"/>
                </a:cxn>
                <a:cxn ang="0">
                  <a:pos x="22" y="97"/>
                </a:cxn>
                <a:cxn ang="0">
                  <a:pos x="37" y="100"/>
                </a:cxn>
                <a:cxn ang="0">
                  <a:pos x="54" y="96"/>
                </a:cxn>
                <a:cxn ang="0">
                  <a:pos x="62" y="92"/>
                </a:cxn>
                <a:cxn ang="0">
                  <a:pos x="66" y="88"/>
                </a:cxn>
                <a:cxn ang="0">
                  <a:pos x="69" y="94"/>
                </a:cxn>
                <a:cxn ang="0">
                  <a:pos x="72" y="96"/>
                </a:cxn>
                <a:cxn ang="0">
                  <a:pos x="74" y="95"/>
                </a:cxn>
                <a:cxn ang="0">
                  <a:pos x="75" y="90"/>
                </a:cxn>
                <a:cxn ang="0">
                  <a:pos x="78" y="77"/>
                </a:cxn>
                <a:cxn ang="0">
                  <a:pos x="81" y="66"/>
                </a:cxn>
                <a:cxn ang="0">
                  <a:pos x="85" y="63"/>
                </a:cxn>
                <a:cxn ang="0">
                  <a:pos x="90" y="63"/>
                </a:cxn>
                <a:cxn ang="0">
                  <a:pos x="92" y="62"/>
                </a:cxn>
                <a:cxn ang="0">
                  <a:pos x="91" y="59"/>
                </a:cxn>
                <a:cxn ang="0">
                  <a:pos x="56" y="59"/>
                </a:cxn>
                <a:cxn ang="0">
                  <a:pos x="55" y="59"/>
                </a:cxn>
                <a:cxn ang="0">
                  <a:pos x="54" y="62"/>
                </a:cxn>
                <a:cxn ang="0">
                  <a:pos x="58" y="63"/>
                </a:cxn>
                <a:cxn ang="0">
                  <a:pos x="60" y="63"/>
                </a:cxn>
                <a:cxn ang="0">
                  <a:pos x="65" y="64"/>
                </a:cxn>
                <a:cxn ang="0">
                  <a:pos x="68" y="64"/>
                </a:cxn>
                <a:cxn ang="0">
                  <a:pos x="69" y="66"/>
                </a:cxn>
                <a:cxn ang="0">
                  <a:pos x="68" y="71"/>
                </a:cxn>
                <a:cxn ang="0">
                  <a:pos x="66" y="79"/>
                </a:cxn>
                <a:cxn ang="0">
                  <a:pos x="53" y="93"/>
                </a:cxn>
                <a:cxn ang="0">
                  <a:pos x="40" y="95"/>
                </a:cxn>
                <a:cxn ang="0">
                  <a:pos x="21" y="89"/>
                </a:cxn>
                <a:cxn ang="0">
                  <a:pos x="12" y="66"/>
                </a:cxn>
                <a:cxn ang="0">
                  <a:pos x="13" y="60"/>
                </a:cxn>
                <a:cxn ang="0">
                  <a:pos x="15" y="49"/>
                </a:cxn>
                <a:cxn ang="0">
                  <a:pos x="20" y="35"/>
                </a:cxn>
                <a:cxn ang="0">
                  <a:pos x="28" y="22"/>
                </a:cxn>
                <a:cxn ang="0">
                  <a:pos x="43" y="9"/>
                </a:cxn>
                <a:cxn ang="0">
                  <a:pos x="62" y="4"/>
                </a:cxn>
                <a:cxn ang="0">
                  <a:pos x="79" y="11"/>
                </a:cxn>
                <a:cxn ang="0">
                  <a:pos x="84" y="30"/>
                </a:cxn>
                <a:cxn ang="0">
                  <a:pos x="84" y="35"/>
                </a:cxn>
                <a:cxn ang="0">
                  <a:pos x="84" y="37"/>
                </a:cxn>
                <a:cxn ang="0">
                  <a:pos x="86" y="39"/>
                </a:cxn>
                <a:cxn ang="0">
                  <a:pos x="88" y="38"/>
                </a:cxn>
                <a:cxn ang="0">
                  <a:pos x="89" y="36"/>
                </a:cxn>
              </a:cxnLst>
              <a:rect l="0" t="0" r="r" b="b"/>
              <a:pathLst>
                <a:path w="97" h="100">
                  <a:moveTo>
                    <a:pt x="97" y="1"/>
                  </a:moveTo>
                  <a:lnTo>
                    <a:pt x="97" y="0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4" y="1"/>
                  </a:lnTo>
                  <a:lnTo>
                    <a:pt x="84" y="12"/>
                  </a:lnTo>
                  <a:lnTo>
                    <a:pt x="82" y="9"/>
                  </a:lnTo>
                  <a:lnTo>
                    <a:pt x="78" y="5"/>
                  </a:lnTo>
                  <a:lnTo>
                    <a:pt x="71" y="1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9" y="5"/>
                  </a:lnTo>
                  <a:lnTo>
                    <a:pt x="28" y="11"/>
                  </a:lnTo>
                  <a:lnTo>
                    <a:pt x="19" y="19"/>
                  </a:lnTo>
                  <a:lnTo>
                    <a:pt x="11" y="28"/>
                  </a:lnTo>
                  <a:lnTo>
                    <a:pt x="5" y="39"/>
                  </a:lnTo>
                  <a:lnTo>
                    <a:pt x="1" y="50"/>
                  </a:lnTo>
                  <a:lnTo>
                    <a:pt x="0" y="62"/>
                  </a:lnTo>
                  <a:lnTo>
                    <a:pt x="1" y="70"/>
                  </a:lnTo>
                  <a:lnTo>
                    <a:pt x="3" y="77"/>
                  </a:lnTo>
                  <a:lnTo>
                    <a:pt x="6" y="83"/>
                  </a:lnTo>
                  <a:lnTo>
                    <a:pt x="10" y="89"/>
                  </a:lnTo>
                  <a:lnTo>
                    <a:pt x="16" y="94"/>
                  </a:lnTo>
                  <a:lnTo>
                    <a:pt x="22" y="97"/>
                  </a:lnTo>
                  <a:lnTo>
                    <a:pt x="29" y="99"/>
                  </a:lnTo>
                  <a:lnTo>
                    <a:pt x="37" y="100"/>
                  </a:lnTo>
                  <a:lnTo>
                    <a:pt x="46" y="99"/>
                  </a:lnTo>
                  <a:lnTo>
                    <a:pt x="54" y="96"/>
                  </a:lnTo>
                  <a:lnTo>
                    <a:pt x="59" y="94"/>
                  </a:lnTo>
                  <a:lnTo>
                    <a:pt x="62" y="92"/>
                  </a:lnTo>
                  <a:lnTo>
                    <a:pt x="64" y="90"/>
                  </a:lnTo>
                  <a:lnTo>
                    <a:pt x="66" y="88"/>
                  </a:lnTo>
                  <a:lnTo>
                    <a:pt x="68" y="91"/>
                  </a:lnTo>
                  <a:lnTo>
                    <a:pt x="69" y="94"/>
                  </a:lnTo>
                  <a:lnTo>
                    <a:pt x="71" y="96"/>
                  </a:lnTo>
                  <a:lnTo>
                    <a:pt x="72" y="96"/>
                  </a:lnTo>
                  <a:lnTo>
                    <a:pt x="73" y="96"/>
                  </a:lnTo>
                  <a:lnTo>
                    <a:pt x="74" y="95"/>
                  </a:lnTo>
                  <a:lnTo>
                    <a:pt x="74" y="93"/>
                  </a:lnTo>
                  <a:lnTo>
                    <a:pt x="75" y="90"/>
                  </a:lnTo>
                  <a:lnTo>
                    <a:pt x="76" y="88"/>
                  </a:lnTo>
                  <a:lnTo>
                    <a:pt x="78" y="77"/>
                  </a:lnTo>
                  <a:lnTo>
                    <a:pt x="80" y="70"/>
                  </a:lnTo>
                  <a:lnTo>
                    <a:pt x="81" y="66"/>
                  </a:lnTo>
                  <a:lnTo>
                    <a:pt x="83" y="64"/>
                  </a:lnTo>
                  <a:lnTo>
                    <a:pt x="85" y="63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1" y="63"/>
                  </a:lnTo>
                  <a:lnTo>
                    <a:pt x="92" y="62"/>
                  </a:lnTo>
                  <a:lnTo>
                    <a:pt x="92" y="61"/>
                  </a:lnTo>
                  <a:lnTo>
                    <a:pt x="91" y="59"/>
                  </a:lnTo>
                  <a:lnTo>
                    <a:pt x="90" y="59"/>
                  </a:lnTo>
                  <a:lnTo>
                    <a:pt x="56" y="59"/>
                  </a:lnTo>
                  <a:lnTo>
                    <a:pt x="55" y="59"/>
                  </a:lnTo>
                  <a:lnTo>
                    <a:pt x="55" y="59"/>
                  </a:lnTo>
                  <a:lnTo>
                    <a:pt x="54" y="60"/>
                  </a:lnTo>
                  <a:lnTo>
                    <a:pt x="54" y="62"/>
                  </a:lnTo>
                  <a:lnTo>
                    <a:pt x="54" y="63"/>
                  </a:lnTo>
                  <a:lnTo>
                    <a:pt x="58" y="63"/>
                  </a:lnTo>
                  <a:lnTo>
                    <a:pt x="58" y="63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5" y="64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69" y="68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6" y="79"/>
                  </a:lnTo>
                  <a:lnTo>
                    <a:pt x="61" y="88"/>
                  </a:lnTo>
                  <a:lnTo>
                    <a:pt x="53" y="93"/>
                  </a:lnTo>
                  <a:lnTo>
                    <a:pt x="45" y="95"/>
                  </a:lnTo>
                  <a:lnTo>
                    <a:pt x="40" y="95"/>
                  </a:lnTo>
                  <a:lnTo>
                    <a:pt x="30" y="94"/>
                  </a:lnTo>
                  <a:lnTo>
                    <a:pt x="21" y="89"/>
                  </a:lnTo>
                  <a:lnTo>
                    <a:pt x="15" y="80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3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17" y="42"/>
                  </a:lnTo>
                  <a:lnTo>
                    <a:pt x="20" y="35"/>
                  </a:lnTo>
                  <a:lnTo>
                    <a:pt x="23" y="28"/>
                  </a:lnTo>
                  <a:lnTo>
                    <a:pt x="28" y="22"/>
                  </a:lnTo>
                  <a:lnTo>
                    <a:pt x="35" y="15"/>
                  </a:lnTo>
                  <a:lnTo>
                    <a:pt x="43" y="9"/>
                  </a:lnTo>
                  <a:lnTo>
                    <a:pt x="52" y="5"/>
                  </a:lnTo>
                  <a:lnTo>
                    <a:pt x="62" y="4"/>
                  </a:lnTo>
                  <a:lnTo>
                    <a:pt x="72" y="6"/>
                  </a:lnTo>
                  <a:lnTo>
                    <a:pt x="79" y="11"/>
                  </a:lnTo>
                  <a:lnTo>
                    <a:pt x="83" y="20"/>
                  </a:lnTo>
                  <a:lnTo>
                    <a:pt x="84" y="30"/>
                  </a:lnTo>
                  <a:lnTo>
                    <a:pt x="84" y="34"/>
                  </a:lnTo>
                  <a:lnTo>
                    <a:pt x="84" y="35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5" y="39"/>
                  </a:lnTo>
                  <a:lnTo>
                    <a:pt x="86" y="39"/>
                  </a:lnTo>
                  <a:lnTo>
                    <a:pt x="87" y="39"/>
                  </a:lnTo>
                  <a:lnTo>
                    <a:pt x="88" y="38"/>
                  </a:lnTo>
                  <a:lnTo>
                    <a:pt x="88" y="37"/>
                  </a:lnTo>
                  <a:lnTo>
                    <a:pt x="89" y="36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9" name="Freeform 623"/>
            <p:cNvSpPr>
              <a:spLocks noChangeAspect="1" noEditPoints="1"/>
            </p:cNvSpPr>
            <p:nvPr/>
          </p:nvSpPr>
          <p:spPr bwMode="auto">
            <a:xfrm>
              <a:off x="451" y="113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8" y="4"/>
                </a:cxn>
                <a:cxn ang="0">
                  <a:pos x="56" y="5"/>
                </a:cxn>
                <a:cxn ang="0">
                  <a:pos x="51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3" y="9"/>
                </a:cxn>
                <a:cxn ang="0">
                  <a:pos x="34" y="1"/>
                </a:cxn>
                <a:cxn ang="0">
                  <a:pos x="17" y="2"/>
                </a:cxn>
                <a:cxn ang="0">
                  <a:pos x="2" y="16"/>
                </a:cxn>
                <a:cxn ang="0">
                  <a:pos x="0" y="29"/>
                </a:cxn>
                <a:cxn ang="0">
                  <a:pos x="2" y="35"/>
                </a:cxn>
                <a:cxn ang="0">
                  <a:pos x="7" y="40"/>
                </a:cxn>
                <a:cxn ang="0">
                  <a:pos x="13" y="43"/>
                </a:cxn>
                <a:cxn ang="0">
                  <a:pos x="30" y="40"/>
                </a:cxn>
                <a:cxn ang="0">
                  <a:pos x="42" y="39"/>
                </a:cxn>
                <a:cxn ang="0">
                  <a:pos x="47" y="43"/>
                </a:cxn>
                <a:cxn ang="0">
                  <a:pos x="53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6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6" y="39"/>
                </a:cxn>
                <a:cxn ang="0">
                  <a:pos x="18" y="40"/>
                </a:cxn>
                <a:cxn ang="0">
                  <a:pos x="10" y="37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5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6" y="28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1" y="16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4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7" y="43"/>
                  </a:lnTo>
                  <a:lnTo>
                    <a:pt x="30" y="40"/>
                  </a:lnTo>
                  <a:lnTo>
                    <a:pt x="39" y="35"/>
                  </a:lnTo>
                  <a:lnTo>
                    <a:pt x="42" y="39"/>
                  </a:lnTo>
                  <a:lnTo>
                    <a:pt x="44" y="42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3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6" y="28"/>
                  </a:lnTo>
                  <a:close/>
                  <a:moveTo>
                    <a:pt x="39" y="32"/>
                  </a:moveTo>
                  <a:lnTo>
                    <a:pt x="32" y="36"/>
                  </a:lnTo>
                  <a:lnTo>
                    <a:pt x="26" y="39"/>
                  </a:lnTo>
                  <a:lnTo>
                    <a:pt x="21" y="4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10" y="37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0" name="Freeform 624"/>
            <p:cNvSpPr>
              <a:spLocks noChangeAspect="1" noEditPoints="1"/>
            </p:cNvSpPr>
            <p:nvPr/>
          </p:nvSpPr>
          <p:spPr bwMode="auto">
            <a:xfrm>
              <a:off x="520" y="87"/>
              <a:ext cx="56" cy="87"/>
            </a:xfrm>
            <a:custGeom>
              <a:avLst/>
              <a:gdLst/>
              <a:ahLst/>
              <a:cxnLst>
                <a:cxn ang="0">
                  <a:pos x="55" y="8"/>
                </a:cxn>
                <a:cxn ang="0">
                  <a:pos x="47" y="1"/>
                </a:cxn>
                <a:cxn ang="0">
                  <a:pos x="31" y="3"/>
                </a:cxn>
                <a:cxn ang="0">
                  <a:pos x="18" y="17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3" y="86"/>
                </a:cxn>
                <a:cxn ang="0">
                  <a:pos x="12" y="63"/>
                </a:cxn>
                <a:cxn ang="0">
                  <a:pos x="19" y="68"/>
                </a:cxn>
                <a:cxn ang="0">
                  <a:pos x="34" y="67"/>
                </a:cxn>
                <a:cxn ang="0">
                  <a:pos x="50" y="54"/>
                </a:cxn>
                <a:cxn ang="0">
                  <a:pos x="52" y="40"/>
                </a:cxn>
                <a:cxn ang="0">
                  <a:pos x="49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7" y="30"/>
                </a:cxn>
                <a:cxn ang="0">
                  <a:pos x="32" y="30"/>
                </a:cxn>
                <a:cxn ang="0">
                  <a:pos x="28" y="30"/>
                </a:cxn>
                <a:cxn ang="0">
                  <a:pos x="32" y="29"/>
                </a:cxn>
                <a:cxn ang="0">
                  <a:pos x="37" y="30"/>
                </a:cxn>
                <a:cxn ang="0">
                  <a:pos x="50" y="16"/>
                </a:cxn>
                <a:cxn ang="0">
                  <a:pos x="45" y="25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0" y="27"/>
                </a:cxn>
                <a:cxn ang="0">
                  <a:pos x="25" y="28"/>
                </a:cxn>
                <a:cxn ang="0">
                  <a:pos x="25" y="32"/>
                </a:cxn>
                <a:cxn ang="0">
                  <a:pos x="29" y="33"/>
                </a:cxn>
                <a:cxn ang="0">
                  <a:pos x="41" y="32"/>
                </a:cxn>
                <a:cxn ang="0">
                  <a:pos x="46" y="42"/>
                </a:cxn>
                <a:cxn ang="0">
                  <a:pos x="40" y="59"/>
                </a:cxn>
                <a:cxn ang="0">
                  <a:pos x="25" y="66"/>
                </a:cxn>
                <a:cxn ang="0">
                  <a:pos x="15" y="63"/>
                </a:cxn>
                <a:cxn ang="0">
                  <a:pos x="12" y="54"/>
                </a:cxn>
                <a:cxn ang="0">
                  <a:pos x="19" y="26"/>
                </a:cxn>
                <a:cxn ang="0">
                  <a:pos x="26" y="11"/>
                </a:cxn>
                <a:cxn ang="0">
                  <a:pos x="40" y="3"/>
                </a:cxn>
                <a:cxn ang="0">
                  <a:pos x="47" y="5"/>
                </a:cxn>
                <a:cxn ang="0">
                  <a:pos x="50" y="12"/>
                </a:cxn>
              </a:cxnLst>
              <a:rect l="0" t="0" r="r" b="b"/>
              <a:pathLst>
                <a:path w="56" h="87">
                  <a:moveTo>
                    <a:pt x="56" y="13"/>
                  </a:moveTo>
                  <a:lnTo>
                    <a:pt x="55" y="8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1" y="3"/>
                  </a:lnTo>
                  <a:lnTo>
                    <a:pt x="24" y="9"/>
                  </a:lnTo>
                  <a:lnTo>
                    <a:pt x="18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2" y="87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10" y="60"/>
                  </a:lnTo>
                  <a:lnTo>
                    <a:pt x="12" y="63"/>
                  </a:lnTo>
                  <a:lnTo>
                    <a:pt x="15" y="66"/>
                  </a:lnTo>
                  <a:lnTo>
                    <a:pt x="19" y="68"/>
                  </a:lnTo>
                  <a:lnTo>
                    <a:pt x="24" y="69"/>
                  </a:lnTo>
                  <a:lnTo>
                    <a:pt x="34" y="67"/>
                  </a:lnTo>
                  <a:lnTo>
                    <a:pt x="44" y="62"/>
                  </a:lnTo>
                  <a:lnTo>
                    <a:pt x="50" y="54"/>
                  </a:lnTo>
                  <a:lnTo>
                    <a:pt x="53" y="44"/>
                  </a:lnTo>
                  <a:lnTo>
                    <a:pt x="52" y="40"/>
                  </a:lnTo>
                  <a:lnTo>
                    <a:pt x="51" y="36"/>
                  </a:lnTo>
                  <a:lnTo>
                    <a:pt x="49" y="33"/>
                  </a:lnTo>
                  <a:lnTo>
                    <a:pt x="45" y="30"/>
                  </a:lnTo>
                  <a:lnTo>
                    <a:pt x="49" y="27"/>
                  </a:lnTo>
                  <a:lnTo>
                    <a:pt x="53" y="23"/>
                  </a:lnTo>
                  <a:lnTo>
                    <a:pt x="55" y="19"/>
                  </a:lnTo>
                  <a:lnTo>
                    <a:pt x="56" y="13"/>
                  </a:lnTo>
                  <a:close/>
                  <a:moveTo>
                    <a:pt x="37" y="30"/>
                  </a:moveTo>
                  <a:lnTo>
                    <a:pt x="35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7" y="30"/>
                  </a:lnTo>
                  <a:close/>
                  <a:moveTo>
                    <a:pt x="50" y="12"/>
                  </a:moveTo>
                  <a:lnTo>
                    <a:pt x="50" y="16"/>
                  </a:lnTo>
                  <a:lnTo>
                    <a:pt x="48" y="20"/>
                  </a:lnTo>
                  <a:lnTo>
                    <a:pt x="45" y="25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6" y="27"/>
                  </a:lnTo>
                  <a:lnTo>
                    <a:pt x="32" y="26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4" y="30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41" y="32"/>
                  </a:lnTo>
                  <a:lnTo>
                    <a:pt x="45" y="36"/>
                  </a:lnTo>
                  <a:lnTo>
                    <a:pt x="46" y="42"/>
                  </a:lnTo>
                  <a:lnTo>
                    <a:pt x="44" y="52"/>
                  </a:lnTo>
                  <a:lnTo>
                    <a:pt x="40" y="59"/>
                  </a:lnTo>
                  <a:lnTo>
                    <a:pt x="33" y="64"/>
                  </a:lnTo>
                  <a:lnTo>
                    <a:pt x="25" y="66"/>
                  </a:lnTo>
                  <a:lnTo>
                    <a:pt x="19" y="65"/>
                  </a:lnTo>
                  <a:lnTo>
                    <a:pt x="15" y="63"/>
                  </a:lnTo>
                  <a:lnTo>
                    <a:pt x="13" y="59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9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3" y="5"/>
                  </a:lnTo>
                  <a:lnTo>
                    <a:pt x="40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1" name="Freeform 625"/>
            <p:cNvSpPr>
              <a:spLocks noChangeAspect="1"/>
            </p:cNvSpPr>
            <p:nvPr/>
          </p:nvSpPr>
          <p:spPr bwMode="auto">
            <a:xfrm>
              <a:off x="604" y="108"/>
              <a:ext cx="32" cy="138"/>
            </a:xfrm>
            <a:custGeom>
              <a:avLst/>
              <a:gdLst/>
              <a:ahLst/>
              <a:cxnLst>
                <a:cxn ang="0">
                  <a:pos x="32" y="137"/>
                </a:cxn>
                <a:cxn ang="0">
                  <a:pos x="32" y="136"/>
                </a:cxn>
                <a:cxn ang="0">
                  <a:pos x="31" y="136"/>
                </a:cxn>
                <a:cxn ang="0">
                  <a:pos x="31" y="135"/>
                </a:cxn>
                <a:cxn ang="0">
                  <a:pos x="29" y="134"/>
                </a:cxn>
                <a:cxn ang="0">
                  <a:pos x="19" y="119"/>
                </a:cxn>
                <a:cxn ang="0">
                  <a:pos x="12" y="103"/>
                </a:cxn>
                <a:cxn ang="0">
                  <a:pos x="9" y="86"/>
                </a:cxn>
                <a:cxn ang="0">
                  <a:pos x="8" y="69"/>
                </a:cxn>
                <a:cxn ang="0">
                  <a:pos x="9" y="51"/>
                </a:cxn>
                <a:cxn ang="0">
                  <a:pos x="13" y="34"/>
                </a:cxn>
                <a:cxn ang="0">
                  <a:pos x="19" y="18"/>
                </a:cxn>
                <a:cxn ang="0">
                  <a:pos x="30" y="4"/>
                </a:cxn>
                <a:cxn ang="0">
                  <a:pos x="31" y="2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30" y="0"/>
                </a:cxn>
                <a:cxn ang="0">
                  <a:pos x="27" y="2"/>
                </a:cxn>
                <a:cxn ang="0">
                  <a:pos x="22" y="7"/>
                </a:cxn>
                <a:cxn ang="0">
                  <a:pos x="15" y="16"/>
                </a:cxn>
                <a:cxn ang="0">
                  <a:pos x="8" y="27"/>
                </a:cxn>
                <a:cxn ang="0">
                  <a:pos x="4" y="38"/>
                </a:cxn>
                <a:cxn ang="0">
                  <a:pos x="2" y="50"/>
                </a:cxn>
                <a:cxn ang="0">
                  <a:pos x="0" y="60"/>
                </a:cxn>
                <a:cxn ang="0">
                  <a:pos x="0" y="69"/>
                </a:cxn>
                <a:cxn ang="0">
                  <a:pos x="0" y="78"/>
                </a:cxn>
                <a:cxn ang="0">
                  <a:pos x="2" y="89"/>
                </a:cxn>
                <a:cxn ang="0">
                  <a:pos x="4" y="100"/>
                </a:cxn>
                <a:cxn ang="0">
                  <a:pos x="9" y="112"/>
                </a:cxn>
                <a:cxn ang="0">
                  <a:pos x="16" y="123"/>
                </a:cxn>
                <a:cxn ang="0">
                  <a:pos x="22" y="131"/>
                </a:cxn>
                <a:cxn ang="0">
                  <a:pos x="28" y="136"/>
                </a:cxn>
                <a:cxn ang="0">
                  <a:pos x="30" y="138"/>
                </a:cxn>
                <a:cxn ang="0">
                  <a:pos x="31" y="138"/>
                </a:cxn>
                <a:cxn ang="0">
                  <a:pos x="32" y="137"/>
                </a:cxn>
              </a:cxnLst>
              <a:rect l="0" t="0" r="r" b="b"/>
              <a:pathLst>
                <a:path w="32" h="138">
                  <a:moveTo>
                    <a:pt x="32" y="137"/>
                  </a:moveTo>
                  <a:lnTo>
                    <a:pt x="32" y="136"/>
                  </a:lnTo>
                  <a:lnTo>
                    <a:pt x="31" y="136"/>
                  </a:lnTo>
                  <a:lnTo>
                    <a:pt x="31" y="135"/>
                  </a:lnTo>
                  <a:lnTo>
                    <a:pt x="29" y="134"/>
                  </a:lnTo>
                  <a:lnTo>
                    <a:pt x="19" y="119"/>
                  </a:lnTo>
                  <a:lnTo>
                    <a:pt x="12" y="103"/>
                  </a:lnTo>
                  <a:lnTo>
                    <a:pt x="9" y="86"/>
                  </a:lnTo>
                  <a:lnTo>
                    <a:pt x="8" y="69"/>
                  </a:lnTo>
                  <a:lnTo>
                    <a:pt x="9" y="51"/>
                  </a:lnTo>
                  <a:lnTo>
                    <a:pt x="13" y="34"/>
                  </a:lnTo>
                  <a:lnTo>
                    <a:pt x="19" y="18"/>
                  </a:lnTo>
                  <a:lnTo>
                    <a:pt x="30" y="4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2" y="7"/>
                  </a:lnTo>
                  <a:lnTo>
                    <a:pt x="15" y="16"/>
                  </a:lnTo>
                  <a:lnTo>
                    <a:pt x="8" y="27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0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9"/>
                  </a:lnTo>
                  <a:lnTo>
                    <a:pt x="4" y="100"/>
                  </a:lnTo>
                  <a:lnTo>
                    <a:pt x="9" y="112"/>
                  </a:lnTo>
                  <a:lnTo>
                    <a:pt x="16" y="123"/>
                  </a:lnTo>
                  <a:lnTo>
                    <a:pt x="22" y="131"/>
                  </a:lnTo>
                  <a:lnTo>
                    <a:pt x="28" y="136"/>
                  </a:lnTo>
                  <a:lnTo>
                    <a:pt x="30" y="138"/>
                  </a:lnTo>
                  <a:lnTo>
                    <a:pt x="31" y="138"/>
                  </a:lnTo>
                  <a:lnTo>
                    <a:pt x="32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2" name="Freeform 626"/>
            <p:cNvSpPr>
              <a:spLocks noChangeAspect="1"/>
            </p:cNvSpPr>
            <p:nvPr/>
          </p:nvSpPr>
          <p:spPr bwMode="auto">
            <a:xfrm>
              <a:off x="644" y="151"/>
              <a:ext cx="82" cy="62"/>
            </a:xfrm>
            <a:custGeom>
              <a:avLst/>
              <a:gdLst/>
              <a:ahLst/>
              <a:cxnLst>
                <a:cxn ang="0">
                  <a:pos x="81" y="5"/>
                </a:cxn>
                <a:cxn ang="0">
                  <a:pos x="78" y="0"/>
                </a:cxn>
                <a:cxn ang="0">
                  <a:pos x="74" y="0"/>
                </a:cxn>
                <a:cxn ang="0">
                  <a:pos x="70" y="4"/>
                </a:cxn>
                <a:cxn ang="0">
                  <a:pos x="69" y="8"/>
                </a:cxn>
                <a:cxn ang="0">
                  <a:pos x="73" y="12"/>
                </a:cxn>
                <a:cxn ang="0">
                  <a:pos x="75" y="18"/>
                </a:cxn>
                <a:cxn ang="0">
                  <a:pos x="75" y="26"/>
                </a:cxn>
                <a:cxn ang="0">
                  <a:pos x="72" y="37"/>
                </a:cxn>
                <a:cxn ang="0">
                  <a:pos x="66" y="46"/>
                </a:cxn>
                <a:cxn ang="0">
                  <a:pos x="58" y="51"/>
                </a:cxn>
                <a:cxn ang="0">
                  <a:pos x="48" y="51"/>
                </a:cxn>
                <a:cxn ang="0">
                  <a:pos x="41" y="45"/>
                </a:cxn>
                <a:cxn ang="0">
                  <a:pos x="41" y="36"/>
                </a:cxn>
                <a:cxn ang="0">
                  <a:pos x="44" y="27"/>
                </a:cxn>
                <a:cxn ang="0">
                  <a:pos x="44" y="21"/>
                </a:cxn>
                <a:cxn ang="0">
                  <a:pos x="40" y="21"/>
                </a:cxn>
                <a:cxn ang="0">
                  <a:pos x="37" y="26"/>
                </a:cxn>
                <a:cxn ang="0">
                  <a:pos x="36" y="35"/>
                </a:cxn>
                <a:cxn ang="0">
                  <a:pos x="32" y="44"/>
                </a:cxn>
                <a:cxn ang="0">
                  <a:pos x="23" y="51"/>
                </a:cxn>
                <a:cxn ang="0">
                  <a:pos x="14" y="52"/>
                </a:cxn>
                <a:cxn ang="0">
                  <a:pos x="9" y="49"/>
                </a:cxn>
                <a:cxn ang="0">
                  <a:pos x="6" y="45"/>
                </a:cxn>
                <a:cxn ang="0">
                  <a:pos x="5" y="39"/>
                </a:cxn>
                <a:cxn ang="0">
                  <a:pos x="7" y="24"/>
                </a:cxn>
                <a:cxn ang="0">
                  <a:pos x="17" y="6"/>
                </a:cxn>
                <a:cxn ang="0">
                  <a:pos x="18" y="1"/>
                </a:cxn>
                <a:cxn ang="0">
                  <a:pos x="14" y="1"/>
                </a:cxn>
                <a:cxn ang="0">
                  <a:pos x="8" y="12"/>
                </a:cxn>
                <a:cxn ang="0">
                  <a:pos x="1" y="32"/>
                </a:cxn>
                <a:cxn ang="0">
                  <a:pos x="1" y="46"/>
                </a:cxn>
                <a:cxn ang="0">
                  <a:pos x="2" y="53"/>
                </a:cxn>
                <a:cxn ang="0">
                  <a:pos x="5" y="58"/>
                </a:cxn>
                <a:cxn ang="0">
                  <a:pos x="11" y="62"/>
                </a:cxn>
                <a:cxn ang="0">
                  <a:pos x="22" y="61"/>
                </a:cxn>
                <a:cxn ang="0">
                  <a:pos x="32" y="53"/>
                </a:cxn>
                <a:cxn ang="0">
                  <a:pos x="38" y="53"/>
                </a:cxn>
                <a:cxn ang="0">
                  <a:pos x="45" y="61"/>
                </a:cxn>
                <a:cxn ang="0">
                  <a:pos x="58" y="61"/>
                </a:cxn>
                <a:cxn ang="0">
                  <a:pos x="69" y="51"/>
                </a:cxn>
                <a:cxn ang="0">
                  <a:pos x="76" y="36"/>
                </a:cxn>
                <a:cxn ang="0">
                  <a:pos x="81" y="17"/>
                </a:cxn>
              </a:cxnLst>
              <a:rect l="0" t="0" r="r" b="b"/>
              <a:pathLst>
                <a:path w="82" h="62">
                  <a:moveTo>
                    <a:pt x="82" y="9"/>
                  </a:moveTo>
                  <a:lnTo>
                    <a:pt x="81" y="5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1" y="2"/>
                  </a:lnTo>
                  <a:lnTo>
                    <a:pt x="70" y="4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3" y="12"/>
                  </a:lnTo>
                  <a:lnTo>
                    <a:pt x="74" y="15"/>
                  </a:lnTo>
                  <a:lnTo>
                    <a:pt x="75" y="18"/>
                  </a:lnTo>
                  <a:lnTo>
                    <a:pt x="76" y="22"/>
                  </a:lnTo>
                  <a:lnTo>
                    <a:pt x="75" y="26"/>
                  </a:lnTo>
                  <a:lnTo>
                    <a:pt x="74" y="31"/>
                  </a:lnTo>
                  <a:lnTo>
                    <a:pt x="72" y="37"/>
                  </a:lnTo>
                  <a:lnTo>
                    <a:pt x="69" y="42"/>
                  </a:lnTo>
                  <a:lnTo>
                    <a:pt x="66" y="46"/>
                  </a:lnTo>
                  <a:lnTo>
                    <a:pt x="62" y="49"/>
                  </a:lnTo>
                  <a:lnTo>
                    <a:pt x="58" y="51"/>
                  </a:lnTo>
                  <a:lnTo>
                    <a:pt x="53" y="52"/>
                  </a:lnTo>
                  <a:lnTo>
                    <a:pt x="48" y="51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40" y="40"/>
                  </a:lnTo>
                  <a:lnTo>
                    <a:pt x="41" y="36"/>
                  </a:lnTo>
                  <a:lnTo>
                    <a:pt x="43" y="32"/>
                  </a:lnTo>
                  <a:lnTo>
                    <a:pt x="44" y="27"/>
                  </a:lnTo>
                  <a:lnTo>
                    <a:pt x="45" y="24"/>
                  </a:lnTo>
                  <a:lnTo>
                    <a:pt x="44" y="21"/>
                  </a:lnTo>
                  <a:lnTo>
                    <a:pt x="42" y="21"/>
                  </a:lnTo>
                  <a:lnTo>
                    <a:pt x="40" y="21"/>
                  </a:lnTo>
                  <a:lnTo>
                    <a:pt x="38" y="23"/>
                  </a:lnTo>
                  <a:lnTo>
                    <a:pt x="37" y="26"/>
                  </a:lnTo>
                  <a:lnTo>
                    <a:pt x="36" y="30"/>
                  </a:lnTo>
                  <a:lnTo>
                    <a:pt x="36" y="35"/>
                  </a:lnTo>
                  <a:lnTo>
                    <a:pt x="35" y="40"/>
                  </a:lnTo>
                  <a:lnTo>
                    <a:pt x="32" y="44"/>
                  </a:lnTo>
                  <a:lnTo>
                    <a:pt x="28" y="48"/>
                  </a:lnTo>
                  <a:lnTo>
                    <a:pt x="23" y="51"/>
                  </a:lnTo>
                  <a:lnTo>
                    <a:pt x="17" y="52"/>
                  </a:lnTo>
                  <a:lnTo>
                    <a:pt x="14" y="52"/>
                  </a:lnTo>
                  <a:lnTo>
                    <a:pt x="11" y="51"/>
                  </a:lnTo>
                  <a:lnTo>
                    <a:pt x="9" y="49"/>
                  </a:lnTo>
                  <a:lnTo>
                    <a:pt x="7" y="47"/>
                  </a:lnTo>
                  <a:lnTo>
                    <a:pt x="6" y="45"/>
                  </a:lnTo>
                  <a:lnTo>
                    <a:pt x="5" y="42"/>
                  </a:lnTo>
                  <a:lnTo>
                    <a:pt x="5" y="39"/>
                  </a:lnTo>
                  <a:lnTo>
                    <a:pt x="5" y="36"/>
                  </a:lnTo>
                  <a:lnTo>
                    <a:pt x="7" y="24"/>
                  </a:lnTo>
                  <a:lnTo>
                    <a:pt x="12" y="14"/>
                  </a:lnTo>
                  <a:lnTo>
                    <a:pt x="17" y="6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8" y="12"/>
                  </a:lnTo>
                  <a:lnTo>
                    <a:pt x="4" y="22"/>
                  </a:lnTo>
                  <a:lnTo>
                    <a:pt x="1" y="32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3" y="56"/>
                  </a:lnTo>
                  <a:lnTo>
                    <a:pt x="5" y="58"/>
                  </a:lnTo>
                  <a:lnTo>
                    <a:pt x="8" y="60"/>
                  </a:lnTo>
                  <a:lnTo>
                    <a:pt x="11" y="62"/>
                  </a:lnTo>
                  <a:lnTo>
                    <a:pt x="15" y="62"/>
                  </a:lnTo>
                  <a:lnTo>
                    <a:pt x="22" y="61"/>
                  </a:lnTo>
                  <a:lnTo>
                    <a:pt x="27" y="58"/>
                  </a:lnTo>
                  <a:lnTo>
                    <a:pt x="32" y="53"/>
                  </a:lnTo>
                  <a:lnTo>
                    <a:pt x="36" y="48"/>
                  </a:lnTo>
                  <a:lnTo>
                    <a:pt x="38" y="53"/>
                  </a:lnTo>
                  <a:lnTo>
                    <a:pt x="41" y="58"/>
                  </a:lnTo>
                  <a:lnTo>
                    <a:pt x="45" y="61"/>
                  </a:lnTo>
                  <a:lnTo>
                    <a:pt x="51" y="62"/>
                  </a:lnTo>
                  <a:lnTo>
                    <a:pt x="58" y="61"/>
                  </a:lnTo>
                  <a:lnTo>
                    <a:pt x="64" y="57"/>
                  </a:lnTo>
                  <a:lnTo>
                    <a:pt x="69" y="51"/>
                  </a:lnTo>
                  <a:lnTo>
                    <a:pt x="73" y="43"/>
                  </a:lnTo>
                  <a:lnTo>
                    <a:pt x="76" y="36"/>
                  </a:lnTo>
                  <a:lnTo>
                    <a:pt x="79" y="27"/>
                  </a:lnTo>
                  <a:lnTo>
                    <a:pt x="81" y="17"/>
                  </a:lnTo>
                  <a:lnTo>
                    <a:pt x="82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3" name="Freeform 627"/>
            <p:cNvSpPr>
              <a:spLocks noChangeAspect="1"/>
            </p:cNvSpPr>
            <p:nvPr/>
          </p:nvSpPr>
          <p:spPr bwMode="auto">
            <a:xfrm>
              <a:off x="741" y="108"/>
              <a:ext cx="32" cy="138"/>
            </a:xfrm>
            <a:custGeom>
              <a:avLst/>
              <a:gdLst/>
              <a:ahLst/>
              <a:cxnLst>
                <a:cxn ang="0">
                  <a:pos x="32" y="69"/>
                </a:cxn>
                <a:cxn ang="0">
                  <a:pos x="31" y="60"/>
                </a:cxn>
                <a:cxn ang="0">
                  <a:pos x="30" y="49"/>
                </a:cxn>
                <a:cxn ang="0">
                  <a:pos x="27" y="38"/>
                </a:cxn>
                <a:cxn ang="0">
                  <a:pos x="23" y="26"/>
                </a:cxn>
                <a:cxn ang="0">
                  <a:pos x="16" y="15"/>
                </a:cxn>
                <a:cxn ang="0">
                  <a:pos x="9" y="7"/>
                </a:cxn>
                <a:cxn ang="0">
                  <a:pos x="4" y="2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12" y="17"/>
                </a:cxn>
                <a:cxn ang="0">
                  <a:pos x="18" y="31"/>
                </a:cxn>
                <a:cxn ang="0">
                  <a:pos x="22" y="49"/>
                </a:cxn>
                <a:cxn ang="0">
                  <a:pos x="24" y="69"/>
                </a:cxn>
                <a:cxn ang="0">
                  <a:pos x="23" y="87"/>
                </a:cxn>
                <a:cxn ang="0">
                  <a:pos x="19" y="104"/>
                </a:cxn>
                <a:cxn ang="0">
                  <a:pos x="12" y="120"/>
                </a:cxn>
                <a:cxn ang="0">
                  <a:pos x="2" y="134"/>
                </a:cxn>
                <a:cxn ang="0">
                  <a:pos x="0" y="136"/>
                </a:cxn>
                <a:cxn ang="0">
                  <a:pos x="0" y="137"/>
                </a:cxn>
                <a:cxn ang="0">
                  <a:pos x="0" y="138"/>
                </a:cxn>
                <a:cxn ang="0">
                  <a:pos x="1" y="138"/>
                </a:cxn>
                <a:cxn ang="0">
                  <a:pos x="4" y="136"/>
                </a:cxn>
                <a:cxn ang="0">
                  <a:pos x="10" y="131"/>
                </a:cxn>
                <a:cxn ang="0">
                  <a:pos x="17" y="123"/>
                </a:cxn>
                <a:cxn ang="0">
                  <a:pos x="23" y="111"/>
                </a:cxn>
                <a:cxn ang="0">
                  <a:pos x="27" y="100"/>
                </a:cxn>
                <a:cxn ang="0">
                  <a:pos x="30" y="89"/>
                </a:cxn>
                <a:cxn ang="0">
                  <a:pos x="31" y="79"/>
                </a:cxn>
                <a:cxn ang="0">
                  <a:pos x="32" y="69"/>
                </a:cxn>
              </a:cxnLst>
              <a:rect l="0" t="0" r="r" b="b"/>
              <a:pathLst>
                <a:path w="32" h="138">
                  <a:moveTo>
                    <a:pt x="32" y="69"/>
                  </a:moveTo>
                  <a:lnTo>
                    <a:pt x="31" y="60"/>
                  </a:lnTo>
                  <a:lnTo>
                    <a:pt x="30" y="49"/>
                  </a:lnTo>
                  <a:lnTo>
                    <a:pt x="27" y="38"/>
                  </a:lnTo>
                  <a:lnTo>
                    <a:pt x="23" y="26"/>
                  </a:lnTo>
                  <a:lnTo>
                    <a:pt x="16" y="15"/>
                  </a:lnTo>
                  <a:lnTo>
                    <a:pt x="9" y="7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5"/>
                  </a:lnTo>
                  <a:lnTo>
                    <a:pt x="12" y="17"/>
                  </a:lnTo>
                  <a:lnTo>
                    <a:pt x="18" y="31"/>
                  </a:lnTo>
                  <a:lnTo>
                    <a:pt x="22" y="49"/>
                  </a:lnTo>
                  <a:lnTo>
                    <a:pt x="24" y="69"/>
                  </a:lnTo>
                  <a:lnTo>
                    <a:pt x="23" y="87"/>
                  </a:lnTo>
                  <a:lnTo>
                    <a:pt x="19" y="104"/>
                  </a:lnTo>
                  <a:lnTo>
                    <a:pt x="12" y="120"/>
                  </a:lnTo>
                  <a:lnTo>
                    <a:pt x="2" y="134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0" y="138"/>
                  </a:lnTo>
                  <a:lnTo>
                    <a:pt x="1" y="138"/>
                  </a:lnTo>
                  <a:lnTo>
                    <a:pt x="4" y="136"/>
                  </a:lnTo>
                  <a:lnTo>
                    <a:pt x="10" y="131"/>
                  </a:lnTo>
                  <a:lnTo>
                    <a:pt x="17" y="123"/>
                  </a:lnTo>
                  <a:lnTo>
                    <a:pt x="23" y="111"/>
                  </a:lnTo>
                  <a:lnTo>
                    <a:pt x="27" y="100"/>
                  </a:lnTo>
                  <a:lnTo>
                    <a:pt x="30" y="89"/>
                  </a:lnTo>
                  <a:lnTo>
                    <a:pt x="31" y="79"/>
                  </a:lnTo>
                  <a:lnTo>
                    <a:pt x="3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" name="Freeform 628"/>
            <p:cNvSpPr>
              <a:spLocks noChangeAspect="1"/>
            </p:cNvSpPr>
            <p:nvPr/>
          </p:nvSpPr>
          <p:spPr bwMode="auto">
            <a:xfrm>
              <a:off x="803" y="108"/>
              <a:ext cx="6" cy="13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1" y="137"/>
                </a:cxn>
                <a:cxn ang="0">
                  <a:pos x="1" y="138"/>
                </a:cxn>
                <a:cxn ang="0">
                  <a:pos x="3" y="138"/>
                </a:cxn>
                <a:cxn ang="0">
                  <a:pos x="5" y="138"/>
                </a:cxn>
                <a:cxn ang="0">
                  <a:pos x="5" y="137"/>
                </a:cxn>
                <a:cxn ang="0">
                  <a:pos x="6" y="135"/>
                </a:cxn>
                <a:cxn ang="0">
                  <a:pos x="6" y="133"/>
                </a:cxn>
                <a:cxn ang="0">
                  <a:pos x="6" y="5"/>
                </a:cxn>
              </a:cxnLst>
              <a:rect l="0" t="0" r="r" b="b"/>
              <a:pathLst>
                <a:path w="6" h="138">
                  <a:moveTo>
                    <a:pt x="6" y="5"/>
                  </a:moveTo>
                  <a:lnTo>
                    <a:pt x="6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5" y="138"/>
                  </a:lnTo>
                  <a:lnTo>
                    <a:pt x="5" y="137"/>
                  </a:lnTo>
                  <a:lnTo>
                    <a:pt x="6" y="135"/>
                  </a:lnTo>
                  <a:lnTo>
                    <a:pt x="6" y="133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" name="Freeform 629"/>
            <p:cNvSpPr>
              <a:spLocks noChangeAspect="1" noEditPoints="1"/>
            </p:cNvSpPr>
            <p:nvPr/>
          </p:nvSpPr>
          <p:spPr bwMode="auto">
            <a:xfrm>
              <a:off x="821" y="151"/>
              <a:ext cx="71" cy="87"/>
            </a:xfrm>
            <a:custGeom>
              <a:avLst/>
              <a:gdLst/>
              <a:ahLst/>
              <a:cxnLst>
                <a:cxn ang="0">
                  <a:pos x="9" y="80"/>
                </a:cxn>
                <a:cxn ang="0">
                  <a:pos x="6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5" y="53"/>
                </a:cxn>
                <a:cxn ang="0">
                  <a:pos x="30" y="59"/>
                </a:cxn>
                <a:cxn ang="0">
                  <a:pos x="38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8" y="37"/>
                </a:cxn>
                <a:cxn ang="0">
                  <a:pos x="71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0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2" y="8"/>
                </a:cxn>
                <a:cxn ang="0">
                  <a:pos x="9" y="16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2" y="19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5" y="4"/>
                </a:cxn>
                <a:cxn ang="0">
                  <a:pos x="26" y="9"/>
                </a:cxn>
                <a:cxn ang="0">
                  <a:pos x="25" y="16"/>
                </a:cxn>
                <a:cxn ang="0">
                  <a:pos x="34" y="18"/>
                </a:cxn>
                <a:cxn ang="0">
                  <a:pos x="37" y="12"/>
                </a:cxn>
                <a:cxn ang="0">
                  <a:pos x="41" y="8"/>
                </a:cxn>
                <a:cxn ang="0">
                  <a:pos x="48" y="4"/>
                </a:cxn>
                <a:cxn ang="0">
                  <a:pos x="52" y="3"/>
                </a:cxn>
                <a:cxn ang="0">
                  <a:pos x="59" y="6"/>
                </a:cxn>
                <a:cxn ang="0">
                  <a:pos x="61" y="16"/>
                </a:cxn>
                <a:cxn ang="0">
                  <a:pos x="59" y="31"/>
                </a:cxn>
                <a:cxn ang="0">
                  <a:pos x="54" y="45"/>
                </a:cxn>
                <a:cxn ang="0">
                  <a:pos x="46" y="56"/>
                </a:cxn>
                <a:cxn ang="0">
                  <a:pos x="38" y="59"/>
                </a:cxn>
                <a:cxn ang="0">
                  <a:pos x="32" y="57"/>
                </a:cxn>
                <a:cxn ang="0">
                  <a:pos x="29" y="53"/>
                </a:cxn>
                <a:cxn ang="0">
                  <a:pos x="28" y="49"/>
                </a:cxn>
                <a:cxn ang="0">
                  <a:pos x="27" y="47"/>
                </a:cxn>
                <a:cxn ang="0">
                  <a:pos x="28" y="45"/>
                </a:cxn>
              </a:cxnLst>
              <a:rect l="0" t="0" r="r" b="b"/>
              <a:pathLst>
                <a:path w="71" h="87">
                  <a:moveTo>
                    <a:pt x="10" y="77"/>
                  </a:moveTo>
                  <a:lnTo>
                    <a:pt x="9" y="80"/>
                  </a:lnTo>
                  <a:lnTo>
                    <a:pt x="8" y="82"/>
                  </a:lnTo>
                  <a:lnTo>
                    <a:pt x="6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87"/>
                  </a:lnTo>
                  <a:lnTo>
                    <a:pt x="26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5" y="53"/>
                  </a:lnTo>
                  <a:lnTo>
                    <a:pt x="27" y="56"/>
                  </a:lnTo>
                  <a:lnTo>
                    <a:pt x="30" y="59"/>
                  </a:lnTo>
                  <a:lnTo>
                    <a:pt x="33" y="61"/>
                  </a:lnTo>
                  <a:lnTo>
                    <a:pt x="38" y="62"/>
                  </a:lnTo>
                  <a:lnTo>
                    <a:pt x="44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8" y="37"/>
                  </a:lnTo>
                  <a:lnTo>
                    <a:pt x="70" y="29"/>
                  </a:lnTo>
                  <a:lnTo>
                    <a:pt x="71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9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9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10" y="77"/>
                  </a:lnTo>
                  <a:close/>
                  <a:moveTo>
                    <a:pt x="34" y="18"/>
                  </a:moveTo>
                  <a:lnTo>
                    <a:pt x="35" y="15"/>
                  </a:lnTo>
                  <a:lnTo>
                    <a:pt x="37" y="12"/>
                  </a:lnTo>
                  <a:lnTo>
                    <a:pt x="39" y="10"/>
                  </a:lnTo>
                  <a:lnTo>
                    <a:pt x="41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0" y="3"/>
                  </a:lnTo>
                  <a:lnTo>
                    <a:pt x="52" y="3"/>
                  </a:lnTo>
                  <a:lnTo>
                    <a:pt x="56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1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6" y="39"/>
                  </a:lnTo>
                  <a:lnTo>
                    <a:pt x="54" y="45"/>
                  </a:lnTo>
                  <a:lnTo>
                    <a:pt x="50" y="51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2" y="57"/>
                  </a:lnTo>
                  <a:lnTo>
                    <a:pt x="31" y="55"/>
                  </a:lnTo>
                  <a:lnTo>
                    <a:pt x="29" y="53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8" y="45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" name="Freeform 630"/>
            <p:cNvSpPr>
              <a:spLocks noChangeAspect="1"/>
            </p:cNvSpPr>
            <p:nvPr/>
          </p:nvSpPr>
          <p:spPr bwMode="auto">
            <a:xfrm>
              <a:off x="898" y="167"/>
              <a:ext cx="44" cy="66"/>
            </a:xfrm>
            <a:custGeom>
              <a:avLst/>
              <a:gdLst/>
              <a:ahLst/>
              <a:cxnLst>
                <a:cxn ang="0">
                  <a:pos x="26" y="33"/>
                </a:cxn>
                <a:cxn ang="0">
                  <a:pos x="33" y="41"/>
                </a:cxn>
                <a:cxn ang="0">
                  <a:pos x="34" y="52"/>
                </a:cxn>
                <a:cxn ang="0">
                  <a:pos x="32" y="58"/>
                </a:cxn>
                <a:cxn ang="0">
                  <a:pos x="28" y="61"/>
                </a:cxn>
                <a:cxn ang="0">
                  <a:pos x="24" y="63"/>
                </a:cxn>
                <a:cxn ang="0">
                  <a:pos x="18" y="63"/>
                </a:cxn>
                <a:cxn ang="0">
                  <a:pos x="9" y="60"/>
                </a:cxn>
                <a:cxn ang="0">
                  <a:pos x="8" y="56"/>
                </a:cxn>
                <a:cxn ang="0">
                  <a:pos x="11" y="53"/>
                </a:cxn>
                <a:cxn ang="0">
                  <a:pos x="11" y="49"/>
                </a:cxn>
                <a:cxn ang="0">
                  <a:pos x="8" y="46"/>
                </a:cxn>
                <a:cxn ang="0">
                  <a:pos x="4" y="46"/>
                </a:cxn>
                <a:cxn ang="0">
                  <a:pos x="1" y="49"/>
                </a:cxn>
                <a:cxn ang="0">
                  <a:pos x="2" y="57"/>
                </a:cxn>
                <a:cxn ang="0">
                  <a:pos x="14" y="65"/>
                </a:cxn>
                <a:cxn ang="0">
                  <a:pos x="31" y="65"/>
                </a:cxn>
                <a:cxn ang="0">
                  <a:pos x="43" y="55"/>
                </a:cxn>
                <a:cxn ang="0">
                  <a:pos x="43" y="42"/>
                </a:cxn>
                <a:cxn ang="0">
                  <a:pos x="35" y="33"/>
                </a:cxn>
                <a:cxn ang="0">
                  <a:pos x="34" y="27"/>
                </a:cxn>
                <a:cxn ang="0">
                  <a:pos x="41" y="18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3" y="3"/>
                </a:cxn>
                <a:cxn ang="0">
                  <a:pos x="26" y="1"/>
                </a:cxn>
                <a:cxn ang="0">
                  <a:pos x="15" y="1"/>
                </a:cxn>
                <a:cxn ang="0">
                  <a:pos x="5" y="8"/>
                </a:cxn>
                <a:cxn ang="0">
                  <a:pos x="4" y="15"/>
                </a:cxn>
                <a:cxn ang="0">
                  <a:pos x="6" y="18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12"/>
                </a:cxn>
                <a:cxn ang="0">
                  <a:pos x="10" y="9"/>
                </a:cxn>
                <a:cxn ang="0">
                  <a:pos x="11" y="6"/>
                </a:cxn>
                <a:cxn ang="0">
                  <a:pos x="19" y="3"/>
                </a:cxn>
                <a:cxn ang="0">
                  <a:pos x="25" y="4"/>
                </a:cxn>
                <a:cxn ang="0">
                  <a:pos x="31" y="8"/>
                </a:cxn>
                <a:cxn ang="0">
                  <a:pos x="31" y="20"/>
                </a:cxn>
                <a:cxn ang="0">
                  <a:pos x="26" y="27"/>
                </a:cxn>
                <a:cxn ang="0">
                  <a:pos x="21" y="29"/>
                </a:cxn>
                <a:cxn ang="0">
                  <a:pos x="15" y="29"/>
                </a:cxn>
                <a:cxn ang="0">
                  <a:pos x="14" y="30"/>
                </a:cxn>
                <a:cxn ang="0">
                  <a:pos x="14" y="32"/>
                </a:cxn>
                <a:cxn ang="0">
                  <a:pos x="21" y="32"/>
                </a:cxn>
              </a:cxnLst>
              <a:rect l="0" t="0" r="r" b="b"/>
              <a:pathLst>
                <a:path w="44" h="66">
                  <a:moveTo>
                    <a:pt x="21" y="32"/>
                  </a:moveTo>
                  <a:lnTo>
                    <a:pt x="26" y="33"/>
                  </a:lnTo>
                  <a:lnTo>
                    <a:pt x="31" y="36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3" y="55"/>
                  </a:lnTo>
                  <a:lnTo>
                    <a:pt x="32" y="58"/>
                  </a:lnTo>
                  <a:lnTo>
                    <a:pt x="30" y="60"/>
                  </a:lnTo>
                  <a:lnTo>
                    <a:pt x="28" y="61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14" y="62"/>
                  </a:lnTo>
                  <a:lnTo>
                    <a:pt x="9" y="60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1" y="53"/>
                  </a:lnTo>
                  <a:lnTo>
                    <a:pt x="11" y="51"/>
                  </a:lnTo>
                  <a:lnTo>
                    <a:pt x="11" y="49"/>
                  </a:lnTo>
                  <a:lnTo>
                    <a:pt x="9" y="47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2" y="47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2" y="57"/>
                  </a:lnTo>
                  <a:lnTo>
                    <a:pt x="7" y="62"/>
                  </a:lnTo>
                  <a:lnTo>
                    <a:pt x="14" y="65"/>
                  </a:lnTo>
                  <a:lnTo>
                    <a:pt x="22" y="66"/>
                  </a:lnTo>
                  <a:lnTo>
                    <a:pt x="31" y="65"/>
                  </a:lnTo>
                  <a:lnTo>
                    <a:pt x="38" y="61"/>
                  </a:lnTo>
                  <a:lnTo>
                    <a:pt x="43" y="55"/>
                  </a:lnTo>
                  <a:lnTo>
                    <a:pt x="44" y="48"/>
                  </a:lnTo>
                  <a:lnTo>
                    <a:pt x="43" y="42"/>
                  </a:lnTo>
                  <a:lnTo>
                    <a:pt x="40" y="37"/>
                  </a:lnTo>
                  <a:lnTo>
                    <a:pt x="35" y="33"/>
                  </a:lnTo>
                  <a:lnTo>
                    <a:pt x="28" y="30"/>
                  </a:lnTo>
                  <a:lnTo>
                    <a:pt x="34" y="27"/>
                  </a:lnTo>
                  <a:lnTo>
                    <a:pt x="38" y="23"/>
                  </a:lnTo>
                  <a:lnTo>
                    <a:pt x="41" y="18"/>
                  </a:lnTo>
                  <a:lnTo>
                    <a:pt x="42" y="14"/>
                  </a:lnTo>
                  <a:lnTo>
                    <a:pt x="41" y="11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0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5" y="1"/>
                  </a:lnTo>
                  <a:lnTo>
                    <a:pt x="9" y="4"/>
                  </a:lnTo>
                  <a:lnTo>
                    <a:pt x="5" y="8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2" y="10"/>
                  </a:lnTo>
                  <a:lnTo>
                    <a:pt x="10" y="9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9" y="5"/>
                  </a:lnTo>
                  <a:lnTo>
                    <a:pt x="31" y="8"/>
                  </a:lnTo>
                  <a:lnTo>
                    <a:pt x="32" y="14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18" y="29"/>
                  </a:lnTo>
                  <a:lnTo>
                    <a:pt x="15" y="29"/>
                  </a:lnTo>
                  <a:lnTo>
                    <a:pt x="15" y="30"/>
                  </a:lnTo>
                  <a:lnTo>
                    <a:pt x="14" y="30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Freeform 631"/>
            <p:cNvSpPr>
              <a:spLocks noChangeAspect="1" noEditPoints="1"/>
            </p:cNvSpPr>
            <p:nvPr/>
          </p:nvSpPr>
          <p:spPr bwMode="auto">
            <a:xfrm>
              <a:off x="950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1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9" y="87"/>
                </a:cxn>
                <a:cxn ang="0">
                  <a:pos x="30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20" y="81"/>
                </a:cxn>
                <a:cxn ang="0">
                  <a:pos x="23" y="68"/>
                </a:cxn>
                <a:cxn ang="0">
                  <a:pos x="26" y="53"/>
                </a:cxn>
                <a:cxn ang="0">
                  <a:pos x="31" y="59"/>
                </a:cxn>
                <a:cxn ang="0">
                  <a:pos x="39" y="62"/>
                </a:cxn>
                <a:cxn ang="0">
                  <a:pos x="51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7" y="6"/>
                </a:cxn>
                <a:cxn ang="0">
                  <a:pos x="54" y="0"/>
                </a:cxn>
                <a:cxn ang="0">
                  <a:pos x="44" y="3"/>
                </a:cxn>
                <a:cxn ang="0">
                  <a:pos x="36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1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9" y="4"/>
                </a:cxn>
                <a:cxn ang="0">
                  <a:pos x="53" y="3"/>
                </a:cxn>
                <a:cxn ang="0">
                  <a:pos x="60" y="6"/>
                </a:cxn>
                <a:cxn ang="0">
                  <a:pos x="62" y="16"/>
                </a:cxn>
                <a:cxn ang="0">
                  <a:pos x="60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9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4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7"/>
                  </a:lnTo>
                  <a:lnTo>
                    <a:pt x="29" y="86"/>
                  </a:lnTo>
                  <a:lnTo>
                    <a:pt x="30" y="85"/>
                  </a:lnTo>
                  <a:lnTo>
                    <a:pt x="29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1"/>
                  </a:lnTo>
                  <a:lnTo>
                    <a:pt x="20" y="76"/>
                  </a:lnTo>
                  <a:lnTo>
                    <a:pt x="23" y="68"/>
                  </a:lnTo>
                  <a:lnTo>
                    <a:pt x="25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1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1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6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1" y="13"/>
                  </a:lnTo>
                  <a:lnTo>
                    <a:pt x="67" y="6"/>
                  </a:lnTo>
                  <a:lnTo>
                    <a:pt x="61" y="1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6"/>
                  </a:lnTo>
                  <a:lnTo>
                    <a:pt x="36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6" y="5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60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6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Freeform 632"/>
            <p:cNvSpPr>
              <a:spLocks noChangeAspect="1" noEditPoints="1"/>
            </p:cNvSpPr>
            <p:nvPr/>
          </p:nvSpPr>
          <p:spPr bwMode="auto">
            <a:xfrm>
              <a:off x="1028" y="166"/>
              <a:ext cx="47" cy="65"/>
            </a:xfrm>
            <a:custGeom>
              <a:avLst/>
              <a:gdLst/>
              <a:ahLst/>
              <a:cxnLst>
                <a:cxn ang="0">
                  <a:pos x="47" y="50"/>
                </a:cxn>
                <a:cxn ang="0">
                  <a:pos x="47" y="46"/>
                </a:cxn>
                <a:cxn ang="0">
                  <a:pos x="36" y="46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3" y="1"/>
                </a:cxn>
                <a:cxn ang="0">
                  <a:pos x="32" y="2"/>
                </a:cxn>
                <a:cxn ang="0">
                  <a:pos x="0" y="46"/>
                </a:cxn>
                <a:cxn ang="0">
                  <a:pos x="0" y="50"/>
                </a:cxn>
                <a:cxn ang="0">
                  <a:pos x="28" y="50"/>
                </a:cxn>
                <a:cxn ang="0">
                  <a:pos x="28" y="57"/>
                </a:cxn>
                <a:cxn ang="0">
                  <a:pos x="28" y="60"/>
                </a:cxn>
                <a:cxn ang="0">
                  <a:pos x="27" y="61"/>
                </a:cxn>
                <a:cxn ang="0">
                  <a:pos x="25" y="62"/>
                </a:cxn>
                <a:cxn ang="0">
                  <a:pos x="20" y="62"/>
                </a:cxn>
                <a:cxn ang="0">
                  <a:pos x="18" y="62"/>
                </a:cxn>
                <a:cxn ang="0">
                  <a:pos x="18" y="65"/>
                </a:cxn>
                <a:cxn ang="0">
                  <a:pos x="47" y="65"/>
                </a:cxn>
                <a:cxn ang="0">
                  <a:pos x="47" y="62"/>
                </a:cxn>
                <a:cxn ang="0">
                  <a:pos x="44" y="62"/>
                </a:cxn>
                <a:cxn ang="0">
                  <a:pos x="40" y="62"/>
                </a:cxn>
                <a:cxn ang="0">
                  <a:pos x="37" y="61"/>
                </a:cxn>
                <a:cxn ang="0">
                  <a:pos x="36" y="60"/>
                </a:cxn>
                <a:cxn ang="0">
                  <a:pos x="36" y="57"/>
                </a:cxn>
                <a:cxn ang="0">
                  <a:pos x="36" y="50"/>
                </a:cxn>
                <a:cxn ang="0">
                  <a:pos x="47" y="50"/>
                </a:cxn>
                <a:cxn ang="0">
                  <a:pos x="29" y="11"/>
                </a:cxn>
                <a:cxn ang="0">
                  <a:pos x="29" y="46"/>
                </a:cxn>
                <a:cxn ang="0">
                  <a:pos x="4" y="46"/>
                </a:cxn>
                <a:cxn ang="0">
                  <a:pos x="29" y="11"/>
                </a:cxn>
              </a:cxnLst>
              <a:rect l="0" t="0" r="r" b="b"/>
              <a:pathLst>
                <a:path w="47" h="65">
                  <a:moveTo>
                    <a:pt x="47" y="50"/>
                  </a:moveTo>
                  <a:lnTo>
                    <a:pt x="47" y="46"/>
                  </a:lnTo>
                  <a:lnTo>
                    <a:pt x="36" y="46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57"/>
                  </a:lnTo>
                  <a:lnTo>
                    <a:pt x="28" y="60"/>
                  </a:lnTo>
                  <a:lnTo>
                    <a:pt x="27" y="61"/>
                  </a:lnTo>
                  <a:lnTo>
                    <a:pt x="25" y="62"/>
                  </a:lnTo>
                  <a:lnTo>
                    <a:pt x="20" y="62"/>
                  </a:lnTo>
                  <a:lnTo>
                    <a:pt x="18" y="62"/>
                  </a:lnTo>
                  <a:lnTo>
                    <a:pt x="18" y="65"/>
                  </a:lnTo>
                  <a:lnTo>
                    <a:pt x="47" y="65"/>
                  </a:lnTo>
                  <a:lnTo>
                    <a:pt x="47" y="62"/>
                  </a:lnTo>
                  <a:lnTo>
                    <a:pt x="44" y="62"/>
                  </a:lnTo>
                  <a:lnTo>
                    <a:pt x="40" y="62"/>
                  </a:lnTo>
                  <a:lnTo>
                    <a:pt x="37" y="61"/>
                  </a:lnTo>
                  <a:lnTo>
                    <a:pt x="36" y="60"/>
                  </a:lnTo>
                  <a:lnTo>
                    <a:pt x="36" y="57"/>
                  </a:lnTo>
                  <a:lnTo>
                    <a:pt x="36" y="50"/>
                  </a:lnTo>
                  <a:lnTo>
                    <a:pt x="47" y="50"/>
                  </a:lnTo>
                  <a:close/>
                  <a:moveTo>
                    <a:pt x="29" y="11"/>
                  </a:moveTo>
                  <a:lnTo>
                    <a:pt x="29" y="46"/>
                  </a:lnTo>
                  <a:lnTo>
                    <a:pt x="4" y="46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Freeform 633"/>
            <p:cNvSpPr>
              <a:spLocks noChangeAspect="1"/>
            </p:cNvSpPr>
            <p:nvPr/>
          </p:nvSpPr>
          <p:spPr bwMode="auto">
            <a:xfrm>
              <a:off x="1093" y="108"/>
              <a:ext cx="31" cy="138"/>
            </a:xfrm>
            <a:custGeom>
              <a:avLst/>
              <a:gdLst/>
              <a:ahLst/>
              <a:cxnLst>
                <a:cxn ang="0">
                  <a:pos x="30" y="72"/>
                </a:cxn>
                <a:cxn ang="0">
                  <a:pos x="31" y="70"/>
                </a:cxn>
                <a:cxn ang="0">
                  <a:pos x="31" y="69"/>
                </a:cxn>
                <a:cxn ang="0">
                  <a:pos x="31" y="69"/>
                </a:cxn>
                <a:cxn ang="0">
                  <a:pos x="30" y="67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5" y="69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5"/>
                </a:cxn>
                <a:cxn ang="0">
                  <a:pos x="1" y="137"/>
                </a:cxn>
                <a:cxn ang="0">
                  <a:pos x="3" y="138"/>
                </a:cxn>
                <a:cxn ang="0">
                  <a:pos x="5" y="137"/>
                </a:cxn>
                <a:cxn ang="0">
                  <a:pos x="6" y="135"/>
                </a:cxn>
                <a:cxn ang="0">
                  <a:pos x="30" y="72"/>
                </a:cxn>
              </a:cxnLst>
              <a:rect l="0" t="0" r="r" b="b"/>
              <a:pathLst>
                <a:path w="31" h="138">
                  <a:moveTo>
                    <a:pt x="30" y="72"/>
                  </a:move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0" y="67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5" y="69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3" y="138"/>
                  </a:lnTo>
                  <a:lnTo>
                    <a:pt x="5" y="137"/>
                  </a:lnTo>
                  <a:lnTo>
                    <a:pt x="6" y="13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Freeform 634"/>
            <p:cNvSpPr>
              <a:spLocks noChangeAspect="1" noEditPoints="1"/>
            </p:cNvSpPr>
            <p:nvPr/>
          </p:nvSpPr>
          <p:spPr bwMode="auto">
            <a:xfrm>
              <a:off x="1185" y="161"/>
              <a:ext cx="92" cy="32"/>
            </a:xfrm>
            <a:custGeom>
              <a:avLst/>
              <a:gdLst/>
              <a:ahLst/>
              <a:cxnLst>
                <a:cxn ang="0">
                  <a:pos x="87" y="6"/>
                </a:cxn>
                <a:cxn ang="0">
                  <a:pos x="88" y="6"/>
                </a:cxn>
                <a:cxn ang="0">
                  <a:pos x="90" y="5"/>
                </a:cxn>
                <a:cxn ang="0">
                  <a:pos x="91" y="4"/>
                </a:cxn>
                <a:cxn ang="0">
                  <a:pos x="92" y="3"/>
                </a:cxn>
                <a:cxn ang="0">
                  <a:pos x="91" y="1"/>
                </a:cxn>
                <a:cxn ang="0">
                  <a:pos x="90" y="0"/>
                </a:cxn>
                <a:cxn ang="0">
                  <a:pos x="88" y="0"/>
                </a:cxn>
                <a:cxn ang="0">
                  <a:pos x="8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6"/>
                </a:cxn>
                <a:cxn ang="0">
                  <a:pos x="5" y="6"/>
                </a:cxn>
                <a:cxn ang="0">
                  <a:pos x="87" y="6"/>
                </a:cxn>
                <a:cxn ang="0">
                  <a:pos x="87" y="32"/>
                </a:cxn>
                <a:cxn ang="0">
                  <a:pos x="88" y="32"/>
                </a:cxn>
                <a:cxn ang="0">
                  <a:pos x="90" y="32"/>
                </a:cxn>
                <a:cxn ang="0">
                  <a:pos x="91" y="31"/>
                </a:cxn>
                <a:cxn ang="0">
                  <a:pos x="92" y="30"/>
                </a:cxn>
                <a:cxn ang="0">
                  <a:pos x="91" y="28"/>
                </a:cxn>
                <a:cxn ang="0">
                  <a:pos x="90" y="27"/>
                </a:cxn>
                <a:cxn ang="0">
                  <a:pos x="88" y="27"/>
                </a:cxn>
                <a:cxn ang="0">
                  <a:pos x="87" y="27"/>
                </a:cxn>
                <a:cxn ang="0">
                  <a:pos x="5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1" y="28"/>
                </a:cxn>
                <a:cxn ang="0">
                  <a:pos x="0" y="30"/>
                </a:cxn>
                <a:cxn ang="0">
                  <a:pos x="1" y="31"/>
                </a:cxn>
                <a:cxn ang="0">
                  <a:pos x="2" y="32"/>
                </a:cxn>
                <a:cxn ang="0">
                  <a:pos x="3" y="32"/>
                </a:cxn>
                <a:cxn ang="0">
                  <a:pos x="5" y="32"/>
                </a:cxn>
                <a:cxn ang="0">
                  <a:pos x="87" y="32"/>
                </a:cxn>
              </a:cxnLst>
              <a:rect l="0" t="0" r="r" b="b"/>
              <a:pathLst>
                <a:path w="92" h="32">
                  <a:moveTo>
                    <a:pt x="87" y="6"/>
                  </a:moveTo>
                  <a:lnTo>
                    <a:pt x="88" y="6"/>
                  </a:lnTo>
                  <a:lnTo>
                    <a:pt x="90" y="5"/>
                  </a:lnTo>
                  <a:lnTo>
                    <a:pt x="91" y="4"/>
                  </a:lnTo>
                  <a:lnTo>
                    <a:pt x="92" y="3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5" y="6"/>
                  </a:lnTo>
                  <a:lnTo>
                    <a:pt x="87" y="6"/>
                  </a:lnTo>
                  <a:close/>
                  <a:moveTo>
                    <a:pt x="87" y="32"/>
                  </a:moveTo>
                  <a:lnTo>
                    <a:pt x="88" y="32"/>
                  </a:lnTo>
                  <a:lnTo>
                    <a:pt x="90" y="32"/>
                  </a:lnTo>
                  <a:lnTo>
                    <a:pt x="91" y="31"/>
                  </a:lnTo>
                  <a:lnTo>
                    <a:pt x="92" y="30"/>
                  </a:lnTo>
                  <a:lnTo>
                    <a:pt x="91" y="28"/>
                  </a:lnTo>
                  <a:lnTo>
                    <a:pt x="90" y="27"/>
                  </a:lnTo>
                  <a:lnTo>
                    <a:pt x="88" y="27"/>
                  </a:lnTo>
                  <a:lnTo>
                    <a:pt x="87" y="27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87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" name="Freeform 635"/>
            <p:cNvSpPr>
              <a:spLocks noChangeAspect="1"/>
            </p:cNvSpPr>
            <p:nvPr/>
          </p:nvSpPr>
          <p:spPr bwMode="auto">
            <a:xfrm>
              <a:off x="1337" y="108"/>
              <a:ext cx="30" cy="138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4"/>
                </a:cxn>
                <a:cxn ang="0">
                  <a:pos x="30" y="3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5" y="3"/>
                </a:cxn>
                <a:cxn ang="0">
                  <a:pos x="1" y="67"/>
                </a:cxn>
                <a:cxn ang="0">
                  <a:pos x="0" y="69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25" y="135"/>
                </a:cxn>
                <a:cxn ang="0">
                  <a:pos x="26" y="137"/>
                </a:cxn>
                <a:cxn ang="0">
                  <a:pos x="28" y="138"/>
                </a:cxn>
                <a:cxn ang="0">
                  <a:pos x="30" y="137"/>
                </a:cxn>
                <a:cxn ang="0">
                  <a:pos x="30" y="135"/>
                </a:cxn>
                <a:cxn ang="0">
                  <a:pos x="30" y="135"/>
                </a:cxn>
                <a:cxn ang="0">
                  <a:pos x="30" y="133"/>
                </a:cxn>
                <a:cxn ang="0">
                  <a:pos x="6" y="69"/>
                </a:cxn>
                <a:cxn ang="0">
                  <a:pos x="30" y="6"/>
                </a:cxn>
              </a:cxnLst>
              <a:rect l="0" t="0" r="r" b="b"/>
              <a:pathLst>
                <a:path w="30" h="138">
                  <a:moveTo>
                    <a:pt x="30" y="6"/>
                  </a:moveTo>
                  <a:lnTo>
                    <a:pt x="30" y="4"/>
                  </a:lnTo>
                  <a:lnTo>
                    <a:pt x="30" y="3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25" y="135"/>
                  </a:lnTo>
                  <a:lnTo>
                    <a:pt x="26" y="137"/>
                  </a:lnTo>
                  <a:lnTo>
                    <a:pt x="28" y="138"/>
                  </a:lnTo>
                  <a:lnTo>
                    <a:pt x="30" y="137"/>
                  </a:lnTo>
                  <a:lnTo>
                    <a:pt x="30" y="135"/>
                  </a:lnTo>
                  <a:lnTo>
                    <a:pt x="30" y="135"/>
                  </a:lnTo>
                  <a:lnTo>
                    <a:pt x="30" y="133"/>
                  </a:lnTo>
                  <a:lnTo>
                    <a:pt x="6" y="69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Freeform 636"/>
            <p:cNvSpPr>
              <a:spLocks noChangeAspect="1" noEditPoints="1"/>
            </p:cNvSpPr>
            <p:nvPr/>
          </p:nvSpPr>
          <p:spPr bwMode="auto">
            <a:xfrm>
              <a:off x="1371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9" y="87"/>
                </a:cxn>
                <a:cxn ang="0">
                  <a:pos x="30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9" y="62"/>
                </a:cxn>
                <a:cxn ang="0">
                  <a:pos x="51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7" y="6"/>
                </a:cxn>
                <a:cxn ang="0">
                  <a:pos x="54" y="0"/>
                </a:cxn>
                <a:cxn ang="0">
                  <a:pos x="44" y="3"/>
                </a:cxn>
                <a:cxn ang="0">
                  <a:pos x="36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1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9" y="4"/>
                </a:cxn>
                <a:cxn ang="0">
                  <a:pos x="53" y="3"/>
                </a:cxn>
                <a:cxn ang="0">
                  <a:pos x="60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9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7"/>
                  </a:lnTo>
                  <a:lnTo>
                    <a:pt x="29" y="86"/>
                  </a:lnTo>
                  <a:lnTo>
                    <a:pt x="30" y="85"/>
                  </a:lnTo>
                  <a:lnTo>
                    <a:pt x="29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5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1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6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0" y="13"/>
                  </a:lnTo>
                  <a:lnTo>
                    <a:pt x="67" y="6"/>
                  </a:lnTo>
                  <a:lnTo>
                    <a:pt x="61" y="1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4" y="3"/>
                  </a:lnTo>
                  <a:lnTo>
                    <a:pt x="39" y="6"/>
                  </a:lnTo>
                  <a:lnTo>
                    <a:pt x="36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Freeform 637"/>
            <p:cNvSpPr>
              <a:spLocks noChangeAspect="1"/>
            </p:cNvSpPr>
            <p:nvPr/>
          </p:nvSpPr>
          <p:spPr bwMode="auto">
            <a:xfrm>
              <a:off x="1454" y="167"/>
              <a:ext cx="35" cy="6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9" y="6"/>
                </a:cxn>
                <a:cxn ang="0">
                  <a:pos x="4" y="6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6" y="10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3" y="60"/>
                </a:cxn>
                <a:cxn ang="0">
                  <a:pos x="10" y="61"/>
                </a:cxn>
                <a:cxn ang="0">
                  <a:pos x="5" y="61"/>
                </a:cxn>
                <a:cxn ang="0">
                  <a:pos x="1" y="61"/>
                </a:cxn>
                <a:cxn ang="0">
                  <a:pos x="1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1" y="61"/>
                </a:cxn>
                <a:cxn ang="0">
                  <a:pos x="26" y="61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2" y="56"/>
                </a:cxn>
                <a:cxn ang="0">
                  <a:pos x="22" y="3"/>
                </a:cxn>
              </a:cxnLst>
              <a:rect l="0" t="0" r="r" b="b"/>
              <a:pathLst>
                <a:path w="35" h="64">
                  <a:moveTo>
                    <a:pt x="22" y="3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1" y="61"/>
                  </a:lnTo>
                  <a:lnTo>
                    <a:pt x="1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1" y="61"/>
                  </a:lnTo>
                  <a:lnTo>
                    <a:pt x="26" y="61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Freeform 638"/>
            <p:cNvSpPr>
              <a:spLocks noChangeAspect="1" noEditPoints="1"/>
            </p:cNvSpPr>
            <p:nvPr/>
          </p:nvSpPr>
          <p:spPr bwMode="auto">
            <a:xfrm>
              <a:off x="1501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9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1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4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Freeform 639"/>
            <p:cNvSpPr>
              <a:spLocks noChangeAspect="1"/>
            </p:cNvSpPr>
            <p:nvPr/>
          </p:nvSpPr>
          <p:spPr bwMode="auto">
            <a:xfrm>
              <a:off x="1581" y="167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2"/>
                </a:cxn>
                <a:cxn ang="0">
                  <a:pos x="37" y="54"/>
                </a:cxn>
                <a:cxn ang="0">
                  <a:pos x="37" y="56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9" y="56"/>
                </a:cxn>
                <a:cxn ang="0">
                  <a:pos x="16" y="51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4" y="36"/>
                </a:cxn>
                <a:cxn ang="0">
                  <a:pos x="38" y="31"/>
                </a:cxn>
                <a:cxn ang="0">
                  <a:pos x="41" y="26"/>
                </a:cxn>
                <a:cxn ang="0">
                  <a:pos x="42" y="19"/>
                </a:cxn>
                <a:cxn ang="0">
                  <a:pos x="41" y="11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5" y="6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3"/>
                </a:cxn>
                <a:cxn ang="0">
                  <a:pos x="8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8" y="4"/>
                </a:cxn>
                <a:cxn ang="0">
                  <a:pos x="25" y="5"/>
                </a:cxn>
                <a:cxn ang="0">
                  <a:pos x="29" y="9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30" y="30"/>
                </a:cxn>
                <a:cxn ang="0">
                  <a:pos x="27" y="35"/>
                </a:cxn>
                <a:cxn ang="0">
                  <a:pos x="24" y="38"/>
                </a:cxn>
                <a:cxn ang="0">
                  <a:pos x="1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39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2"/>
                  </a:lnTo>
                  <a:lnTo>
                    <a:pt x="37" y="54"/>
                  </a:lnTo>
                  <a:lnTo>
                    <a:pt x="37" y="56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16" y="51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9" y="40"/>
                  </a:lnTo>
                  <a:lnTo>
                    <a:pt x="34" y="36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2" y="19"/>
                  </a:lnTo>
                  <a:lnTo>
                    <a:pt x="41" y="11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5" y="5"/>
                  </a:lnTo>
                  <a:lnTo>
                    <a:pt x="29" y="9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30" y="30"/>
                  </a:lnTo>
                  <a:lnTo>
                    <a:pt x="27" y="35"/>
                  </a:lnTo>
                  <a:lnTo>
                    <a:pt x="24" y="38"/>
                  </a:lnTo>
                  <a:lnTo>
                    <a:pt x="1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39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Freeform 640"/>
            <p:cNvSpPr>
              <a:spLocks noChangeAspect="1"/>
            </p:cNvSpPr>
            <p:nvPr/>
          </p:nvSpPr>
          <p:spPr bwMode="auto">
            <a:xfrm>
              <a:off x="1653" y="108"/>
              <a:ext cx="5" cy="13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3" y="138"/>
                </a:cxn>
                <a:cxn ang="0">
                  <a:pos x="4" y="138"/>
                </a:cxn>
                <a:cxn ang="0">
                  <a:pos x="5" y="137"/>
                </a:cxn>
                <a:cxn ang="0">
                  <a:pos x="5" y="135"/>
                </a:cxn>
                <a:cxn ang="0">
                  <a:pos x="5" y="133"/>
                </a:cxn>
                <a:cxn ang="0">
                  <a:pos x="5" y="5"/>
                </a:cxn>
              </a:cxnLst>
              <a:rect l="0" t="0" r="r" b="b"/>
              <a:pathLst>
                <a:path w="5" h="138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4" y="138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Freeform 641"/>
            <p:cNvSpPr>
              <a:spLocks noChangeAspect="1"/>
            </p:cNvSpPr>
            <p:nvPr/>
          </p:nvSpPr>
          <p:spPr bwMode="auto">
            <a:xfrm>
              <a:off x="1682" y="118"/>
              <a:ext cx="98" cy="97"/>
            </a:xfrm>
            <a:custGeom>
              <a:avLst/>
              <a:gdLst/>
              <a:ahLst/>
              <a:cxnLst>
                <a:cxn ang="0">
                  <a:pos x="79" y="15"/>
                </a:cxn>
                <a:cxn ang="0">
                  <a:pos x="83" y="9"/>
                </a:cxn>
                <a:cxn ang="0">
                  <a:pos x="88" y="6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97" y="3"/>
                </a:cxn>
                <a:cxn ang="0">
                  <a:pos x="98" y="3"/>
                </a:cxn>
                <a:cxn ang="0">
                  <a:pos x="98" y="2"/>
                </a:cxn>
                <a:cxn ang="0">
                  <a:pos x="98" y="1"/>
                </a:cxn>
                <a:cxn ang="0">
                  <a:pos x="97" y="0"/>
                </a:cxn>
                <a:cxn ang="0">
                  <a:pos x="96" y="0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0" y="0"/>
                </a:cxn>
                <a:cxn ang="0">
                  <a:pos x="69" y="1"/>
                </a:cxn>
                <a:cxn ang="0">
                  <a:pos x="69" y="2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3" y="4"/>
                </a:cxn>
                <a:cxn ang="0">
                  <a:pos x="76" y="5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77" y="10"/>
                </a:cxn>
                <a:cxn ang="0">
                  <a:pos x="76" y="12"/>
                </a:cxn>
                <a:cxn ang="0">
                  <a:pos x="76" y="13"/>
                </a:cxn>
                <a:cxn ang="0">
                  <a:pos x="75" y="14"/>
                </a:cxn>
                <a:cxn ang="0">
                  <a:pos x="33" y="81"/>
                </a:cxn>
                <a:cxn ang="0">
                  <a:pos x="24" y="8"/>
                </a:cxn>
                <a:cxn ang="0">
                  <a:pos x="24" y="6"/>
                </a:cxn>
                <a:cxn ang="0">
                  <a:pos x="26" y="5"/>
                </a:cxn>
                <a:cxn ang="0">
                  <a:pos x="29" y="4"/>
                </a:cxn>
                <a:cxn ang="0">
                  <a:pos x="33" y="4"/>
                </a:cxn>
                <a:cxn ang="0">
                  <a:pos x="35" y="4"/>
                </a:cxn>
                <a:cxn ang="0">
                  <a:pos x="36" y="3"/>
                </a:cxn>
                <a:cxn ang="0">
                  <a:pos x="36" y="3"/>
                </a:cxn>
                <a:cxn ang="0">
                  <a:pos x="37" y="1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18" y="0"/>
                </a:cxn>
                <a:cxn ang="0">
                  <a:pos x="10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2" y="9"/>
                </a:cxn>
                <a:cxn ang="0">
                  <a:pos x="23" y="93"/>
                </a:cxn>
                <a:cxn ang="0">
                  <a:pos x="23" y="95"/>
                </a:cxn>
                <a:cxn ang="0">
                  <a:pos x="24" y="96"/>
                </a:cxn>
                <a:cxn ang="0">
                  <a:pos x="24" y="97"/>
                </a:cxn>
                <a:cxn ang="0">
                  <a:pos x="25" y="97"/>
                </a:cxn>
                <a:cxn ang="0">
                  <a:pos x="28" y="96"/>
                </a:cxn>
                <a:cxn ang="0">
                  <a:pos x="29" y="94"/>
                </a:cxn>
                <a:cxn ang="0">
                  <a:pos x="79" y="15"/>
                </a:cxn>
              </a:cxnLst>
              <a:rect l="0" t="0" r="r" b="b"/>
              <a:pathLst>
                <a:path w="98" h="97">
                  <a:moveTo>
                    <a:pt x="79" y="15"/>
                  </a:moveTo>
                  <a:lnTo>
                    <a:pt x="83" y="9"/>
                  </a:lnTo>
                  <a:lnTo>
                    <a:pt x="88" y="6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0" y="0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77" y="6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5" y="14"/>
                  </a:lnTo>
                  <a:lnTo>
                    <a:pt x="33" y="81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5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2" y="9"/>
                  </a:lnTo>
                  <a:lnTo>
                    <a:pt x="23" y="93"/>
                  </a:lnTo>
                  <a:lnTo>
                    <a:pt x="23" y="95"/>
                  </a:lnTo>
                  <a:lnTo>
                    <a:pt x="24" y="96"/>
                  </a:lnTo>
                  <a:lnTo>
                    <a:pt x="24" y="97"/>
                  </a:lnTo>
                  <a:lnTo>
                    <a:pt x="25" y="97"/>
                  </a:lnTo>
                  <a:lnTo>
                    <a:pt x="28" y="96"/>
                  </a:lnTo>
                  <a:lnTo>
                    <a:pt x="29" y="94"/>
                  </a:lnTo>
                  <a:lnTo>
                    <a:pt x="79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Freeform 642"/>
            <p:cNvSpPr>
              <a:spLocks noChangeAspect="1" noEditPoints="1"/>
            </p:cNvSpPr>
            <p:nvPr/>
          </p:nvSpPr>
          <p:spPr bwMode="auto">
            <a:xfrm>
              <a:off x="1791" y="113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8" y="4"/>
                </a:cxn>
                <a:cxn ang="0">
                  <a:pos x="56" y="5"/>
                </a:cxn>
                <a:cxn ang="0">
                  <a:pos x="51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3" y="9"/>
                </a:cxn>
                <a:cxn ang="0">
                  <a:pos x="34" y="1"/>
                </a:cxn>
                <a:cxn ang="0">
                  <a:pos x="17" y="2"/>
                </a:cxn>
                <a:cxn ang="0">
                  <a:pos x="2" y="16"/>
                </a:cxn>
                <a:cxn ang="0">
                  <a:pos x="0" y="29"/>
                </a:cxn>
                <a:cxn ang="0">
                  <a:pos x="2" y="35"/>
                </a:cxn>
                <a:cxn ang="0">
                  <a:pos x="7" y="40"/>
                </a:cxn>
                <a:cxn ang="0">
                  <a:pos x="13" y="43"/>
                </a:cxn>
                <a:cxn ang="0">
                  <a:pos x="30" y="40"/>
                </a:cxn>
                <a:cxn ang="0">
                  <a:pos x="41" y="39"/>
                </a:cxn>
                <a:cxn ang="0">
                  <a:pos x="47" y="43"/>
                </a:cxn>
                <a:cxn ang="0">
                  <a:pos x="53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5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6" y="39"/>
                </a:cxn>
                <a:cxn ang="0">
                  <a:pos x="17" y="40"/>
                </a:cxn>
                <a:cxn ang="0">
                  <a:pos x="10" y="37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5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6" y="28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1" y="16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5" y="15"/>
                  </a:lnTo>
                  <a:lnTo>
                    <a:pt x="43" y="9"/>
                  </a:lnTo>
                  <a:lnTo>
                    <a:pt x="39" y="4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7" y="43"/>
                  </a:lnTo>
                  <a:lnTo>
                    <a:pt x="30" y="40"/>
                  </a:lnTo>
                  <a:lnTo>
                    <a:pt x="39" y="35"/>
                  </a:lnTo>
                  <a:lnTo>
                    <a:pt x="41" y="39"/>
                  </a:lnTo>
                  <a:lnTo>
                    <a:pt x="44" y="42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3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5" y="35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6" y="28"/>
                  </a:lnTo>
                  <a:close/>
                  <a:moveTo>
                    <a:pt x="39" y="32"/>
                  </a:moveTo>
                  <a:lnTo>
                    <a:pt x="32" y="36"/>
                  </a:lnTo>
                  <a:lnTo>
                    <a:pt x="26" y="39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3" y="40"/>
                  </a:lnTo>
                  <a:lnTo>
                    <a:pt x="10" y="37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Freeform 643"/>
            <p:cNvSpPr>
              <a:spLocks noChangeAspect="1" noEditPoints="1"/>
            </p:cNvSpPr>
            <p:nvPr/>
          </p:nvSpPr>
          <p:spPr bwMode="auto">
            <a:xfrm>
              <a:off x="1861" y="87"/>
              <a:ext cx="57" cy="87"/>
            </a:xfrm>
            <a:custGeom>
              <a:avLst/>
              <a:gdLst/>
              <a:ahLst/>
              <a:cxnLst>
                <a:cxn ang="0">
                  <a:pos x="55" y="8"/>
                </a:cxn>
                <a:cxn ang="0">
                  <a:pos x="47" y="1"/>
                </a:cxn>
                <a:cxn ang="0">
                  <a:pos x="32" y="3"/>
                </a:cxn>
                <a:cxn ang="0">
                  <a:pos x="19" y="17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4" y="86"/>
                </a:cxn>
                <a:cxn ang="0">
                  <a:pos x="12" y="63"/>
                </a:cxn>
                <a:cxn ang="0">
                  <a:pos x="19" y="68"/>
                </a:cxn>
                <a:cxn ang="0">
                  <a:pos x="35" y="67"/>
                </a:cxn>
                <a:cxn ang="0">
                  <a:pos x="50" y="54"/>
                </a:cxn>
                <a:cxn ang="0">
                  <a:pos x="53" y="40"/>
                </a:cxn>
                <a:cxn ang="0">
                  <a:pos x="49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8" y="30"/>
                </a:cxn>
                <a:cxn ang="0">
                  <a:pos x="33" y="30"/>
                </a:cxn>
                <a:cxn ang="0">
                  <a:pos x="28" y="30"/>
                </a:cxn>
                <a:cxn ang="0">
                  <a:pos x="33" y="29"/>
                </a:cxn>
                <a:cxn ang="0">
                  <a:pos x="38" y="30"/>
                </a:cxn>
                <a:cxn ang="0">
                  <a:pos x="50" y="16"/>
                </a:cxn>
                <a:cxn ang="0">
                  <a:pos x="46" y="25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0" y="27"/>
                </a:cxn>
                <a:cxn ang="0">
                  <a:pos x="25" y="28"/>
                </a:cxn>
                <a:cxn ang="0">
                  <a:pos x="25" y="32"/>
                </a:cxn>
                <a:cxn ang="0">
                  <a:pos x="29" y="33"/>
                </a:cxn>
                <a:cxn ang="0">
                  <a:pos x="42" y="32"/>
                </a:cxn>
                <a:cxn ang="0">
                  <a:pos x="46" y="42"/>
                </a:cxn>
                <a:cxn ang="0">
                  <a:pos x="40" y="59"/>
                </a:cxn>
                <a:cxn ang="0">
                  <a:pos x="25" y="66"/>
                </a:cxn>
                <a:cxn ang="0">
                  <a:pos x="16" y="63"/>
                </a:cxn>
                <a:cxn ang="0">
                  <a:pos x="12" y="54"/>
                </a:cxn>
                <a:cxn ang="0">
                  <a:pos x="19" y="26"/>
                </a:cxn>
                <a:cxn ang="0">
                  <a:pos x="26" y="11"/>
                </a:cxn>
                <a:cxn ang="0">
                  <a:pos x="41" y="3"/>
                </a:cxn>
                <a:cxn ang="0">
                  <a:pos x="47" y="5"/>
                </a:cxn>
                <a:cxn ang="0">
                  <a:pos x="50" y="12"/>
                </a:cxn>
              </a:cxnLst>
              <a:rect l="0" t="0" r="r" b="b"/>
              <a:pathLst>
                <a:path w="57" h="87">
                  <a:moveTo>
                    <a:pt x="57" y="13"/>
                  </a:moveTo>
                  <a:lnTo>
                    <a:pt x="55" y="8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2" y="3"/>
                  </a:lnTo>
                  <a:lnTo>
                    <a:pt x="24" y="9"/>
                  </a:lnTo>
                  <a:lnTo>
                    <a:pt x="19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2" y="87"/>
                  </a:lnTo>
                  <a:lnTo>
                    <a:pt x="3" y="87"/>
                  </a:lnTo>
                  <a:lnTo>
                    <a:pt x="4" y="86"/>
                  </a:lnTo>
                  <a:lnTo>
                    <a:pt x="10" y="60"/>
                  </a:lnTo>
                  <a:lnTo>
                    <a:pt x="12" y="63"/>
                  </a:lnTo>
                  <a:lnTo>
                    <a:pt x="15" y="66"/>
                  </a:lnTo>
                  <a:lnTo>
                    <a:pt x="19" y="68"/>
                  </a:lnTo>
                  <a:lnTo>
                    <a:pt x="24" y="69"/>
                  </a:lnTo>
                  <a:lnTo>
                    <a:pt x="35" y="67"/>
                  </a:lnTo>
                  <a:lnTo>
                    <a:pt x="44" y="62"/>
                  </a:lnTo>
                  <a:lnTo>
                    <a:pt x="50" y="54"/>
                  </a:lnTo>
                  <a:lnTo>
                    <a:pt x="53" y="44"/>
                  </a:lnTo>
                  <a:lnTo>
                    <a:pt x="53" y="40"/>
                  </a:lnTo>
                  <a:lnTo>
                    <a:pt x="51" y="36"/>
                  </a:lnTo>
                  <a:lnTo>
                    <a:pt x="49" y="33"/>
                  </a:lnTo>
                  <a:lnTo>
                    <a:pt x="46" y="30"/>
                  </a:lnTo>
                  <a:lnTo>
                    <a:pt x="49" y="27"/>
                  </a:lnTo>
                  <a:lnTo>
                    <a:pt x="53" y="23"/>
                  </a:lnTo>
                  <a:lnTo>
                    <a:pt x="55" y="19"/>
                  </a:lnTo>
                  <a:lnTo>
                    <a:pt x="57" y="13"/>
                  </a:lnTo>
                  <a:close/>
                  <a:moveTo>
                    <a:pt x="38" y="30"/>
                  </a:moveTo>
                  <a:lnTo>
                    <a:pt x="36" y="30"/>
                  </a:lnTo>
                  <a:lnTo>
                    <a:pt x="33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8" y="30"/>
                  </a:lnTo>
                  <a:close/>
                  <a:moveTo>
                    <a:pt x="50" y="12"/>
                  </a:moveTo>
                  <a:lnTo>
                    <a:pt x="50" y="16"/>
                  </a:lnTo>
                  <a:lnTo>
                    <a:pt x="48" y="20"/>
                  </a:lnTo>
                  <a:lnTo>
                    <a:pt x="46" y="25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39" y="27"/>
                  </a:lnTo>
                  <a:lnTo>
                    <a:pt x="36" y="27"/>
                  </a:lnTo>
                  <a:lnTo>
                    <a:pt x="33" y="26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42" y="32"/>
                  </a:lnTo>
                  <a:lnTo>
                    <a:pt x="45" y="36"/>
                  </a:lnTo>
                  <a:lnTo>
                    <a:pt x="46" y="42"/>
                  </a:lnTo>
                  <a:lnTo>
                    <a:pt x="44" y="52"/>
                  </a:lnTo>
                  <a:lnTo>
                    <a:pt x="40" y="59"/>
                  </a:lnTo>
                  <a:lnTo>
                    <a:pt x="33" y="64"/>
                  </a:lnTo>
                  <a:lnTo>
                    <a:pt x="25" y="66"/>
                  </a:lnTo>
                  <a:lnTo>
                    <a:pt x="20" y="65"/>
                  </a:lnTo>
                  <a:lnTo>
                    <a:pt x="16" y="63"/>
                  </a:lnTo>
                  <a:lnTo>
                    <a:pt x="13" y="59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9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3" y="5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Freeform 644"/>
            <p:cNvSpPr>
              <a:spLocks noChangeAspect="1"/>
            </p:cNvSpPr>
            <p:nvPr/>
          </p:nvSpPr>
          <p:spPr bwMode="auto">
            <a:xfrm>
              <a:off x="1946" y="108"/>
              <a:ext cx="6" cy="13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1" y="135"/>
                </a:cxn>
                <a:cxn ang="0">
                  <a:pos x="1" y="137"/>
                </a:cxn>
                <a:cxn ang="0">
                  <a:pos x="2" y="138"/>
                </a:cxn>
                <a:cxn ang="0">
                  <a:pos x="3" y="138"/>
                </a:cxn>
                <a:cxn ang="0">
                  <a:pos x="5" y="138"/>
                </a:cxn>
                <a:cxn ang="0">
                  <a:pos x="6" y="137"/>
                </a:cxn>
                <a:cxn ang="0">
                  <a:pos x="6" y="135"/>
                </a:cxn>
                <a:cxn ang="0">
                  <a:pos x="6" y="133"/>
                </a:cxn>
                <a:cxn ang="0">
                  <a:pos x="6" y="5"/>
                </a:cxn>
              </a:cxnLst>
              <a:rect l="0" t="0" r="r" b="b"/>
              <a:pathLst>
                <a:path w="6" h="138">
                  <a:moveTo>
                    <a:pt x="6" y="5"/>
                  </a:moveTo>
                  <a:lnTo>
                    <a:pt x="6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1" y="135"/>
                  </a:lnTo>
                  <a:lnTo>
                    <a:pt x="1" y="137"/>
                  </a:lnTo>
                  <a:lnTo>
                    <a:pt x="2" y="138"/>
                  </a:lnTo>
                  <a:lnTo>
                    <a:pt x="3" y="138"/>
                  </a:lnTo>
                  <a:lnTo>
                    <a:pt x="5" y="138"/>
                  </a:lnTo>
                  <a:lnTo>
                    <a:pt x="6" y="137"/>
                  </a:lnTo>
                  <a:lnTo>
                    <a:pt x="6" y="135"/>
                  </a:lnTo>
                  <a:lnTo>
                    <a:pt x="6" y="133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Freeform 645"/>
            <p:cNvSpPr>
              <a:spLocks noChangeAspect="1" noEditPoints="1"/>
            </p:cNvSpPr>
            <p:nvPr/>
          </p:nvSpPr>
          <p:spPr bwMode="auto">
            <a:xfrm>
              <a:off x="1964" y="151"/>
              <a:ext cx="71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6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8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8" y="37"/>
                </a:cxn>
                <a:cxn ang="0">
                  <a:pos x="71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0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2" y="19"/>
                </a:cxn>
                <a:cxn ang="0">
                  <a:pos x="16" y="7"/>
                </a:cxn>
                <a:cxn ang="0">
                  <a:pos x="22" y="3"/>
                </a:cxn>
                <a:cxn ang="0">
                  <a:pos x="25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4" y="18"/>
                </a:cxn>
                <a:cxn ang="0">
                  <a:pos x="37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1" y="16"/>
                </a:cxn>
                <a:cxn ang="0">
                  <a:pos x="59" y="31"/>
                </a:cxn>
                <a:cxn ang="0">
                  <a:pos x="54" y="45"/>
                </a:cxn>
                <a:cxn ang="0">
                  <a:pos x="46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29" y="53"/>
                </a:cxn>
                <a:cxn ang="0">
                  <a:pos x="28" y="49"/>
                </a:cxn>
                <a:cxn ang="0">
                  <a:pos x="27" y="47"/>
                </a:cxn>
                <a:cxn ang="0">
                  <a:pos x="28" y="45"/>
                </a:cxn>
              </a:cxnLst>
              <a:rect l="0" t="0" r="r" b="b"/>
              <a:pathLst>
                <a:path w="71" h="87">
                  <a:moveTo>
                    <a:pt x="10" y="77"/>
                  </a:moveTo>
                  <a:lnTo>
                    <a:pt x="10" y="80"/>
                  </a:lnTo>
                  <a:lnTo>
                    <a:pt x="8" y="82"/>
                  </a:lnTo>
                  <a:lnTo>
                    <a:pt x="6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7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8" y="62"/>
                  </a:lnTo>
                  <a:lnTo>
                    <a:pt x="44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8" y="37"/>
                  </a:lnTo>
                  <a:lnTo>
                    <a:pt x="71" y="29"/>
                  </a:lnTo>
                  <a:lnTo>
                    <a:pt x="71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10" y="77"/>
                  </a:lnTo>
                  <a:close/>
                  <a:moveTo>
                    <a:pt x="34" y="18"/>
                  </a:moveTo>
                  <a:lnTo>
                    <a:pt x="36" y="15"/>
                  </a:lnTo>
                  <a:lnTo>
                    <a:pt x="37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6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1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4" y="45"/>
                  </a:lnTo>
                  <a:lnTo>
                    <a:pt x="51" y="51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29" y="53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7" y="48"/>
                  </a:lnTo>
                  <a:lnTo>
                    <a:pt x="27" y="47"/>
                  </a:lnTo>
                  <a:lnTo>
                    <a:pt x="27" y="46"/>
                  </a:lnTo>
                  <a:lnTo>
                    <a:pt x="28" y="45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Freeform 646"/>
            <p:cNvSpPr>
              <a:spLocks noChangeAspect="1"/>
            </p:cNvSpPr>
            <p:nvPr/>
          </p:nvSpPr>
          <p:spPr bwMode="auto">
            <a:xfrm>
              <a:off x="2043" y="167"/>
              <a:ext cx="44" cy="66"/>
            </a:xfrm>
            <a:custGeom>
              <a:avLst/>
              <a:gdLst/>
              <a:ahLst/>
              <a:cxnLst>
                <a:cxn ang="0">
                  <a:pos x="26" y="33"/>
                </a:cxn>
                <a:cxn ang="0">
                  <a:pos x="33" y="41"/>
                </a:cxn>
                <a:cxn ang="0">
                  <a:pos x="33" y="52"/>
                </a:cxn>
                <a:cxn ang="0">
                  <a:pos x="31" y="58"/>
                </a:cxn>
                <a:cxn ang="0">
                  <a:pos x="28" y="61"/>
                </a:cxn>
                <a:cxn ang="0">
                  <a:pos x="23" y="63"/>
                </a:cxn>
                <a:cxn ang="0">
                  <a:pos x="18" y="63"/>
                </a:cxn>
                <a:cxn ang="0">
                  <a:pos x="9" y="60"/>
                </a:cxn>
                <a:cxn ang="0">
                  <a:pos x="8" y="56"/>
                </a:cxn>
                <a:cxn ang="0">
                  <a:pos x="10" y="53"/>
                </a:cxn>
                <a:cxn ang="0">
                  <a:pos x="10" y="49"/>
                </a:cxn>
                <a:cxn ang="0">
                  <a:pos x="7" y="46"/>
                </a:cxn>
                <a:cxn ang="0">
                  <a:pos x="3" y="46"/>
                </a:cxn>
                <a:cxn ang="0">
                  <a:pos x="0" y="49"/>
                </a:cxn>
                <a:cxn ang="0">
                  <a:pos x="2" y="57"/>
                </a:cxn>
                <a:cxn ang="0">
                  <a:pos x="13" y="65"/>
                </a:cxn>
                <a:cxn ang="0">
                  <a:pos x="31" y="65"/>
                </a:cxn>
                <a:cxn ang="0">
                  <a:pos x="42" y="55"/>
                </a:cxn>
                <a:cxn ang="0">
                  <a:pos x="43" y="42"/>
                </a:cxn>
                <a:cxn ang="0">
                  <a:pos x="34" y="33"/>
                </a:cxn>
                <a:cxn ang="0">
                  <a:pos x="34" y="27"/>
                </a:cxn>
                <a:cxn ang="0">
                  <a:pos x="40" y="18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2" y="3"/>
                </a:cxn>
                <a:cxn ang="0">
                  <a:pos x="25" y="1"/>
                </a:cxn>
                <a:cxn ang="0">
                  <a:pos x="14" y="1"/>
                </a:cxn>
                <a:cxn ang="0">
                  <a:pos x="4" y="8"/>
                </a:cxn>
                <a:cxn ang="0">
                  <a:pos x="3" y="15"/>
                </a:cxn>
                <a:cxn ang="0">
                  <a:pos x="6" y="18"/>
                </a:cxn>
                <a:cxn ang="0">
                  <a:pos x="10" y="18"/>
                </a:cxn>
                <a:cxn ang="0">
                  <a:pos x="12" y="15"/>
                </a:cxn>
                <a:cxn ang="0">
                  <a:pos x="12" y="12"/>
                </a:cxn>
                <a:cxn ang="0">
                  <a:pos x="10" y="9"/>
                </a:cxn>
                <a:cxn ang="0">
                  <a:pos x="11" y="6"/>
                </a:cxn>
                <a:cxn ang="0">
                  <a:pos x="18" y="3"/>
                </a:cxn>
                <a:cxn ang="0">
                  <a:pos x="25" y="4"/>
                </a:cxn>
                <a:cxn ang="0">
                  <a:pos x="31" y="8"/>
                </a:cxn>
                <a:cxn ang="0">
                  <a:pos x="31" y="20"/>
                </a:cxn>
                <a:cxn ang="0">
                  <a:pos x="26" y="27"/>
                </a:cxn>
                <a:cxn ang="0">
                  <a:pos x="20" y="29"/>
                </a:cxn>
                <a:cxn ang="0">
                  <a:pos x="15" y="29"/>
                </a:cxn>
                <a:cxn ang="0">
                  <a:pos x="14" y="30"/>
                </a:cxn>
                <a:cxn ang="0">
                  <a:pos x="14" y="32"/>
                </a:cxn>
                <a:cxn ang="0">
                  <a:pos x="21" y="32"/>
                </a:cxn>
              </a:cxnLst>
              <a:rect l="0" t="0" r="r" b="b"/>
              <a:pathLst>
                <a:path w="44" h="66">
                  <a:moveTo>
                    <a:pt x="21" y="32"/>
                  </a:moveTo>
                  <a:lnTo>
                    <a:pt x="26" y="33"/>
                  </a:lnTo>
                  <a:lnTo>
                    <a:pt x="30" y="36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3" y="52"/>
                  </a:lnTo>
                  <a:lnTo>
                    <a:pt x="33" y="55"/>
                  </a:lnTo>
                  <a:lnTo>
                    <a:pt x="31" y="58"/>
                  </a:lnTo>
                  <a:lnTo>
                    <a:pt x="30" y="60"/>
                  </a:lnTo>
                  <a:lnTo>
                    <a:pt x="28" y="61"/>
                  </a:lnTo>
                  <a:lnTo>
                    <a:pt x="26" y="63"/>
                  </a:lnTo>
                  <a:lnTo>
                    <a:pt x="23" y="63"/>
                  </a:lnTo>
                  <a:lnTo>
                    <a:pt x="21" y="63"/>
                  </a:lnTo>
                  <a:lnTo>
                    <a:pt x="18" y="63"/>
                  </a:lnTo>
                  <a:lnTo>
                    <a:pt x="13" y="62"/>
                  </a:lnTo>
                  <a:lnTo>
                    <a:pt x="9" y="60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9" y="54"/>
                  </a:lnTo>
                  <a:lnTo>
                    <a:pt x="10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7" y="46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2" y="4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2" y="57"/>
                  </a:lnTo>
                  <a:lnTo>
                    <a:pt x="6" y="62"/>
                  </a:lnTo>
                  <a:lnTo>
                    <a:pt x="13" y="65"/>
                  </a:lnTo>
                  <a:lnTo>
                    <a:pt x="21" y="66"/>
                  </a:lnTo>
                  <a:lnTo>
                    <a:pt x="31" y="65"/>
                  </a:lnTo>
                  <a:lnTo>
                    <a:pt x="38" y="61"/>
                  </a:lnTo>
                  <a:lnTo>
                    <a:pt x="42" y="55"/>
                  </a:lnTo>
                  <a:lnTo>
                    <a:pt x="44" y="48"/>
                  </a:lnTo>
                  <a:lnTo>
                    <a:pt x="43" y="42"/>
                  </a:lnTo>
                  <a:lnTo>
                    <a:pt x="40" y="37"/>
                  </a:lnTo>
                  <a:lnTo>
                    <a:pt x="34" y="33"/>
                  </a:lnTo>
                  <a:lnTo>
                    <a:pt x="27" y="30"/>
                  </a:lnTo>
                  <a:lnTo>
                    <a:pt x="34" y="27"/>
                  </a:lnTo>
                  <a:lnTo>
                    <a:pt x="38" y="23"/>
                  </a:lnTo>
                  <a:lnTo>
                    <a:pt x="40" y="18"/>
                  </a:lnTo>
                  <a:lnTo>
                    <a:pt x="41" y="14"/>
                  </a:lnTo>
                  <a:lnTo>
                    <a:pt x="41" y="11"/>
                  </a:lnTo>
                  <a:lnTo>
                    <a:pt x="39" y="8"/>
                  </a:lnTo>
                  <a:lnTo>
                    <a:pt x="38" y="6"/>
                  </a:lnTo>
                  <a:lnTo>
                    <a:pt x="35" y="4"/>
                  </a:lnTo>
                  <a:lnTo>
                    <a:pt x="32" y="3"/>
                  </a:lnTo>
                  <a:lnTo>
                    <a:pt x="29" y="1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8" y="4"/>
                  </a:lnTo>
                  <a:lnTo>
                    <a:pt x="4" y="8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5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11" y="10"/>
                  </a:lnTo>
                  <a:lnTo>
                    <a:pt x="10" y="9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2" y="14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8"/>
                  </a:lnTo>
                  <a:lnTo>
                    <a:pt x="20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Freeform 647"/>
            <p:cNvSpPr>
              <a:spLocks noChangeAspect="1" noEditPoints="1"/>
            </p:cNvSpPr>
            <p:nvPr/>
          </p:nvSpPr>
          <p:spPr bwMode="auto">
            <a:xfrm>
              <a:off x="2095" y="151"/>
              <a:ext cx="71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0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8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1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3" y="3"/>
                </a:cxn>
                <a:cxn ang="0">
                  <a:pos x="35" y="10"/>
                </a:cxn>
                <a:cxn ang="0">
                  <a:pos x="30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2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5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29" y="53"/>
                </a:cxn>
                <a:cxn ang="0">
                  <a:pos x="28" y="49"/>
                </a:cxn>
                <a:cxn ang="0">
                  <a:pos x="27" y="47"/>
                </a:cxn>
                <a:cxn ang="0">
                  <a:pos x="28" y="45"/>
                </a:cxn>
              </a:cxnLst>
              <a:rect l="0" t="0" r="r" b="b"/>
              <a:pathLst>
                <a:path w="71" h="87">
                  <a:moveTo>
                    <a:pt x="10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8" y="62"/>
                  </a:lnTo>
                  <a:lnTo>
                    <a:pt x="44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1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3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3" y="5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4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10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6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29" y="53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7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Freeform 648"/>
            <p:cNvSpPr>
              <a:spLocks noChangeAspect="1" noEditPoints="1"/>
            </p:cNvSpPr>
            <p:nvPr/>
          </p:nvSpPr>
          <p:spPr bwMode="auto">
            <a:xfrm>
              <a:off x="2171" y="166"/>
              <a:ext cx="47" cy="65"/>
            </a:xfrm>
            <a:custGeom>
              <a:avLst/>
              <a:gdLst/>
              <a:ahLst/>
              <a:cxnLst>
                <a:cxn ang="0">
                  <a:pos x="47" y="50"/>
                </a:cxn>
                <a:cxn ang="0">
                  <a:pos x="47" y="46"/>
                </a:cxn>
                <a:cxn ang="0">
                  <a:pos x="37" y="46"/>
                </a:cxn>
                <a:cxn ang="0">
                  <a:pos x="37" y="3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3" y="1"/>
                </a:cxn>
                <a:cxn ang="0">
                  <a:pos x="32" y="2"/>
                </a:cxn>
                <a:cxn ang="0">
                  <a:pos x="0" y="46"/>
                </a:cxn>
                <a:cxn ang="0">
                  <a:pos x="0" y="50"/>
                </a:cxn>
                <a:cxn ang="0">
                  <a:pos x="28" y="50"/>
                </a:cxn>
                <a:cxn ang="0">
                  <a:pos x="28" y="57"/>
                </a:cxn>
                <a:cxn ang="0">
                  <a:pos x="28" y="60"/>
                </a:cxn>
                <a:cxn ang="0">
                  <a:pos x="27" y="61"/>
                </a:cxn>
                <a:cxn ang="0">
                  <a:pos x="25" y="62"/>
                </a:cxn>
                <a:cxn ang="0">
                  <a:pos x="21" y="62"/>
                </a:cxn>
                <a:cxn ang="0">
                  <a:pos x="18" y="62"/>
                </a:cxn>
                <a:cxn ang="0">
                  <a:pos x="18" y="65"/>
                </a:cxn>
                <a:cxn ang="0">
                  <a:pos x="47" y="65"/>
                </a:cxn>
                <a:cxn ang="0">
                  <a:pos x="47" y="62"/>
                </a:cxn>
                <a:cxn ang="0">
                  <a:pos x="44" y="62"/>
                </a:cxn>
                <a:cxn ang="0">
                  <a:pos x="40" y="62"/>
                </a:cxn>
                <a:cxn ang="0">
                  <a:pos x="38" y="61"/>
                </a:cxn>
                <a:cxn ang="0">
                  <a:pos x="37" y="60"/>
                </a:cxn>
                <a:cxn ang="0">
                  <a:pos x="37" y="57"/>
                </a:cxn>
                <a:cxn ang="0">
                  <a:pos x="37" y="50"/>
                </a:cxn>
                <a:cxn ang="0">
                  <a:pos x="47" y="50"/>
                </a:cxn>
                <a:cxn ang="0">
                  <a:pos x="29" y="11"/>
                </a:cxn>
                <a:cxn ang="0">
                  <a:pos x="29" y="46"/>
                </a:cxn>
                <a:cxn ang="0">
                  <a:pos x="4" y="46"/>
                </a:cxn>
                <a:cxn ang="0">
                  <a:pos x="29" y="11"/>
                </a:cxn>
              </a:cxnLst>
              <a:rect l="0" t="0" r="r" b="b"/>
              <a:pathLst>
                <a:path w="47" h="65">
                  <a:moveTo>
                    <a:pt x="47" y="50"/>
                  </a:moveTo>
                  <a:lnTo>
                    <a:pt x="47" y="46"/>
                  </a:lnTo>
                  <a:lnTo>
                    <a:pt x="37" y="46"/>
                  </a:lnTo>
                  <a:lnTo>
                    <a:pt x="37" y="3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57"/>
                  </a:lnTo>
                  <a:lnTo>
                    <a:pt x="28" y="60"/>
                  </a:lnTo>
                  <a:lnTo>
                    <a:pt x="27" y="61"/>
                  </a:lnTo>
                  <a:lnTo>
                    <a:pt x="25" y="62"/>
                  </a:lnTo>
                  <a:lnTo>
                    <a:pt x="21" y="62"/>
                  </a:lnTo>
                  <a:lnTo>
                    <a:pt x="18" y="62"/>
                  </a:lnTo>
                  <a:lnTo>
                    <a:pt x="18" y="65"/>
                  </a:lnTo>
                  <a:lnTo>
                    <a:pt x="47" y="65"/>
                  </a:lnTo>
                  <a:lnTo>
                    <a:pt x="47" y="62"/>
                  </a:lnTo>
                  <a:lnTo>
                    <a:pt x="44" y="62"/>
                  </a:lnTo>
                  <a:lnTo>
                    <a:pt x="40" y="62"/>
                  </a:lnTo>
                  <a:lnTo>
                    <a:pt x="38" y="61"/>
                  </a:lnTo>
                  <a:lnTo>
                    <a:pt x="37" y="60"/>
                  </a:lnTo>
                  <a:lnTo>
                    <a:pt x="37" y="57"/>
                  </a:lnTo>
                  <a:lnTo>
                    <a:pt x="37" y="50"/>
                  </a:lnTo>
                  <a:lnTo>
                    <a:pt x="47" y="50"/>
                  </a:lnTo>
                  <a:close/>
                  <a:moveTo>
                    <a:pt x="29" y="11"/>
                  </a:moveTo>
                  <a:lnTo>
                    <a:pt x="29" y="46"/>
                  </a:lnTo>
                  <a:lnTo>
                    <a:pt x="4" y="46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Freeform 649"/>
            <p:cNvSpPr>
              <a:spLocks noChangeAspect="1"/>
            </p:cNvSpPr>
            <p:nvPr/>
          </p:nvSpPr>
          <p:spPr bwMode="auto">
            <a:xfrm>
              <a:off x="2237" y="108"/>
              <a:ext cx="30" cy="138"/>
            </a:xfrm>
            <a:custGeom>
              <a:avLst/>
              <a:gdLst/>
              <a:ahLst/>
              <a:cxnLst>
                <a:cxn ang="0">
                  <a:pos x="30" y="72"/>
                </a:cxn>
                <a:cxn ang="0">
                  <a:pos x="30" y="70"/>
                </a:cxn>
                <a:cxn ang="0">
                  <a:pos x="30" y="69"/>
                </a:cxn>
                <a:cxn ang="0">
                  <a:pos x="30" y="69"/>
                </a:cxn>
                <a:cxn ang="0">
                  <a:pos x="30" y="67"/>
                </a:cxn>
                <a:cxn ang="0">
                  <a:pos x="6" y="3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5" y="69"/>
                </a:cxn>
                <a:cxn ang="0">
                  <a:pos x="0" y="133"/>
                </a:cxn>
                <a:cxn ang="0">
                  <a:pos x="0" y="134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2" y="138"/>
                </a:cxn>
                <a:cxn ang="0">
                  <a:pos x="4" y="137"/>
                </a:cxn>
                <a:cxn ang="0">
                  <a:pos x="5" y="135"/>
                </a:cxn>
                <a:cxn ang="0">
                  <a:pos x="30" y="72"/>
                </a:cxn>
              </a:cxnLst>
              <a:rect l="0" t="0" r="r" b="b"/>
              <a:pathLst>
                <a:path w="30" h="138">
                  <a:moveTo>
                    <a:pt x="30" y="72"/>
                  </a:moveTo>
                  <a:lnTo>
                    <a:pt x="30" y="70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7"/>
                  </a:lnTo>
                  <a:lnTo>
                    <a:pt x="6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5" y="69"/>
                  </a:lnTo>
                  <a:lnTo>
                    <a:pt x="0" y="133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2" y="138"/>
                  </a:lnTo>
                  <a:lnTo>
                    <a:pt x="4" y="137"/>
                  </a:lnTo>
                  <a:lnTo>
                    <a:pt x="5" y="13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6" name="Freeform 650"/>
            <p:cNvSpPr>
              <a:spLocks noChangeAspect="1"/>
            </p:cNvSpPr>
            <p:nvPr/>
          </p:nvSpPr>
          <p:spPr bwMode="auto">
            <a:xfrm>
              <a:off x="2291" y="131"/>
              <a:ext cx="91" cy="92"/>
            </a:xfrm>
            <a:custGeom>
              <a:avLst/>
              <a:gdLst/>
              <a:ahLst/>
              <a:cxnLst>
                <a:cxn ang="0">
                  <a:pos x="48" y="49"/>
                </a:cxn>
                <a:cxn ang="0">
                  <a:pos x="86" y="49"/>
                </a:cxn>
                <a:cxn ang="0">
                  <a:pos x="88" y="49"/>
                </a:cxn>
                <a:cxn ang="0">
                  <a:pos x="89" y="49"/>
                </a:cxn>
                <a:cxn ang="0">
                  <a:pos x="90" y="48"/>
                </a:cxn>
                <a:cxn ang="0">
                  <a:pos x="91" y="46"/>
                </a:cxn>
                <a:cxn ang="0">
                  <a:pos x="90" y="45"/>
                </a:cxn>
                <a:cxn ang="0">
                  <a:pos x="89" y="44"/>
                </a:cxn>
                <a:cxn ang="0">
                  <a:pos x="88" y="43"/>
                </a:cxn>
                <a:cxn ang="0">
                  <a:pos x="86" y="43"/>
                </a:cxn>
                <a:cxn ang="0">
                  <a:pos x="48" y="43"/>
                </a:cxn>
                <a:cxn ang="0">
                  <a:pos x="48" y="5"/>
                </a:cxn>
                <a:cxn ang="0">
                  <a:pos x="48" y="3"/>
                </a:cxn>
                <a:cxn ang="0">
                  <a:pos x="48" y="2"/>
                </a:cxn>
                <a:cxn ang="0">
                  <a:pos x="47" y="1"/>
                </a:cxn>
                <a:cxn ang="0">
                  <a:pos x="45" y="0"/>
                </a:cxn>
                <a:cxn ang="0">
                  <a:pos x="44" y="1"/>
                </a:cxn>
                <a:cxn ang="0">
                  <a:pos x="43" y="2"/>
                </a:cxn>
                <a:cxn ang="0">
                  <a:pos x="42" y="3"/>
                </a:cxn>
                <a:cxn ang="0">
                  <a:pos x="42" y="5"/>
                </a:cxn>
                <a:cxn ang="0">
                  <a:pos x="42" y="43"/>
                </a:cxn>
                <a:cxn ang="0">
                  <a:pos x="4" y="43"/>
                </a:cxn>
                <a:cxn ang="0">
                  <a:pos x="2" y="43"/>
                </a:cxn>
                <a:cxn ang="0">
                  <a:pos x="1" y="44"/>
                </a:cxn>
                <a:cxn ang="0">
                  <a:pos x="0" y="45"/>
                </a:cxn>
                <a:cxn ang="0">
                  <a:pos x="0" y="46"/>
                </a:cxn>
                <a:cxn ang="0">
                  <a:pos x="0" y="48"/>
                </a:cxn>
                <a:cxn ang="0">
                  <a:pos x="1" y="49"/>
                </a:cxn>
                <a:cxn ang="0">
                  <a:pos x="2" y="49"/>
                </a:cxn>
                <a:cxn ang="0">
                  <a:pos x="4" y="49"/>
                </a:cxn>
                <a:cxn ang="0">
                  <a:pos x="42" y="49"/>
                </a:cxn>
                <a:cxn ang="0">
                  <a:pos x="42" y="88"/>
                </a:cxn>
                <a:cxn ang="0">
                  <a:pos x="42" y="89"/>
                </a:cxn>
                <a:cxn ang="0">
                  <a:pos x="43" y="91"/>
                </a:cxn>
                <a:cxn ang="0">
                  <a:pos x="44" y="92"/>
                </a:cxn>
                <a:cxn ang="0">
                  <a:pos x="45" y="92"/>
                </a:cxn>
                <a:cxn ang="0">
                  <a:pos x="47" y="92"/>
                </a:cxn>
                <a:cxn ang="0">
                  <a:pos x="48" y="91"/>
                </a:cxn>
                <a:cxn ang="0">
                  <a:pos x="48" y="89"/>
                </a:cxn>
                <a:cxn ang="0">
                  <a:pos x="48" y="88"/>
                </a:cxn>
                <a:cxn ang="0">
                  <a:pos x="48" y="49"/>
                </a:cxn>
              </a:cxnLst>
              <a:rect l="0" t="0" r="r" b="b"/>
              <a:pathLst>
                <a:path w="91" h="92">
                  <a:moveTo>
                    <a:pt x="48" y="49"/>
                  </a:moveTo>
                  <a:lnTo>
                    <a:pt x="86" y="49"/>
                  </a:lnTo>
                  <a:lnTo>
                    <a:pt x="88" y="49"/>
                  </a:lnTo>
                  <a:lnTo>
                    <a:pt x="89" y="49"/>
                  </a:lnTo>
                  <a:lnTo>
                    <a:pt x="90" y="48"/>
                  </a:lnTo>
                  <a:lnTo>
                    <a:pt x="91" y="46"/>
                  </a:lnTo>
                  <a:lnTo>
                    <a:pt x="90" y="45"/>
                  </a:lnTo>
                  <a:lnTo>
                    <a:pt x="89" y="44"/>
                  </a:lnTo>
                  <a:lnTo>
                    <a:pt x="88" y="43"/>
                  </a:lnTo>
                  <a:lnTo>
                    <a:pt x="86" y="43"/>
                  </a:lnTo>
                  <a:lnTo>
                    <a:pt x="48" y="43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3"/>
                  </a:lnTo>
                  <a:lnTo>
                    <a:pt x="42" y="5"/>
                  </a:lnTo>
                  <a:lnTo>
                    <a:pt x="42" y="43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1" y="44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49"/>
                  </a:lnTo>
                  <a:lnTo>
                    <a:pt x="2" y="49"/>
                  </a:lnTo>
                  <a:lnTo>
                    <a:pt x="4" y="49"/>
                  </a:lnTo>
                  <a:lnTo>
                    <a:pt x="42" y="49"/>
                  </a:lnTo>
                  <a:lnTo>
                    <a:pt x="42" y="88"/>
                  </a:lnTo>
                  <a:lnTo>
                    <a:pt x="42" y="89"/>
                  </a:lnTo>
                  <a:lnTo>
                    <a:pt x="43" y="91"/>
                  </a:lnTo>
                  <a:lnTo>
                    <a:pt x="44" y="92"/>
                  </a:lnTo>
                  <a:lnTo>
                    <a:pt x="45" y="92"/>
                  </a:lnTo>
                  <a:lnTo>
                    <a:pt x="47" y="92"/>
                  </a:lnTo>
                  <a:lnTo>
                    <a:pt x="48" y="91"/>
                  </a:lnTo>
                  <a:lnTo>
                    <a:pt x="48" y="89"/>
                  </a:lnTo>
                  <a:lnTo>
                    <a:pt x="48" y="88"/>
                  </a:lnTo>
                  <a:lnTo>
                    <a:pt x="48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Freeform 651"/>
            <p:cNvSpPr>
              <a:spLocks noChangeAspect="1"/>
            </p:cNvSpPr>
            <p:nvPr/>
          </p:nvSpPr>
          <p:spPr bwMode="auto">
            <a:xfrm>
              <a:off x="2426" y="80"/>
              <a:ext cx="182" cy="193"/>
            </a:xfrm>
            <a:custGeom>
              <a:avLst/>
              <a:gdLst/>
              <a:ahLst/>
              <a:cxnLst>
                <a:cxn ang="0">
                  <a:pos x="165" y="193"/>
                </a:cxn>
                <a:cxn ang="0">
                  <a:pos x="182" y="149"/>
                </a:cxn>
                <a:cxn ang="0">
                  <a:pos x="179" y="149"/>
                </a:cxn>
                <a:cxn ang="0">
                  <a:pos x="173" y="159"/>
                </a:cxn>
                <a:cxn ang="0">
                  <a:pos x="165" y="166"/>
                </a:cxn>
                <a:cxn ang="0">
                  <a:pos x="154" y="172"/>
                </a:cxn>
                <a:cxn ang="0">
                  <a:pos x="143" y="177"/>
                </a:cxn>
                <a:cxn ang="0">
                  <a:pos x="139" y="177"/>
                </a:cxn>
                <a:cxn ang="0">
                  <a:pos x="130" y="179"/>
                </a:cxn>
                <a:cxn ang="0">
                  <a:pos x="118" y="180"/>
                </a:cxn>
                <a:cxn ang="0">
                  <a:pos x="100" y="181"/>
                </a:cxn>
                <a:cxn ang="0">
                  <a:pos x="18" y="181"/>
                </a:cxn>
                <a:cxn ang="0">
                  <a:pos x="87" y="99"/>
                </a:cxn>
                <a:cxn ang="0">
                  <a:pos x="88" y="97"/>
                </a:cxn>
                <a:cxn ang="0">
                  <a:pos x="89" y="96"/>
                </a:cxn>
                <a:cxn ang="0">
                  <a:pos x="89" y="96"/>
                </a:cxn>
                <a:cxn ang="0">
                  <a:pos x="88" y="94"/>
                </a:cxn>
                <a:cxn ang="0">
                  <a:pos x="24" y="7"/>
                </a:cxn>
                <a:cxn ang="0">
                  <a:pos x="99" y="7"/>
                </a:cxn>
                <a:cxn ang="0">
                  <a:pos x="112" y="7"/>
                </a:cxn>
                <a:cxn ang="0">
                  <a:pos x="121" y="8"/>
                </a:cxn>
                <a:cxn ang="0">
                  <a:pos x="128" y="8"/>
                </a:cxn>
                <a:cxn ang="0">
                  <a:pos x="131" y="9"/>
                </a:cxn>
                <a:cxn ang="0">
                  <a:pos x="137" y="10"/>
                </a:cxn>
                <a:cxn ang="0">
                  <a:pos x="145" y="12"/>
                </a:cxn>
                <a:cxn ang="0">
                  <a:pos x="153" y="15"/>
                </a:cxn>
                <a:cxn ang="0">
                  <a:pos x="161" y="19"/>
                </a:cxn>
                <a:cxn ang="0">
                  <a:pos x="165" y="22"/>
                </a:cxn>
                <a:cxn ang="0">
                  <a:pos x="169" y="26"/>
                </a:cxn>
                <a:cxn ang="0">
                  <a:pos x="174" y="31"/>
                </a:cxn>
                <a:cxn ang="0">
                  <a:pos x="179" y="39"/>
                </a:cxn>
                <a:cxn ang="0">
                  <a:pos x="182" y="39"/>
                </a:cxn>
                <a:cxn ang="0">
                  <a:pos x="16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72" y="105"/>
                </a:cxn>
                <a:cxn ang="0">
                  <a:pos x="1" y="189"/>
                </a:cxn>
                <a:cxn ang="0">
                  <a:pos x="0" y="191"/>
                </a:cxn>
                <a:cxn ang="0">
                  <a:pos x="0" y="191"/>
                </a:cxn>
                <a:cxn ang="0">
                  <a:pos x="1" y="193"/>
                </a:cxn>
                <a:cxn ang="0">
                  <a:pos x="3" y="193"/>
                </a:cxn>
                <a:cxn ang="0">
                  <a:pos x="165" y="193"/>
                </a:cxn>
              </a:cxnLst>
              <a:rect l="0" t="0" r="r" b="b"/>
              <a:pathLst>
                <a:path w="182" h="193">
                  <a:moveTo>
                    <a:pt x="165" y="193"/>
                  </a:moveTo>
                  <a:lnTo>
                    <a:pt x="182" y="149"/>
                  </a:lnTo>
                  <a:lnTo>
                    <a:pt x="179" y="149"/>
                  </a:lnTo>
                  <a:lnTo>
                    <a:pt x="173" y="159"/>
                  </a:lnTo>
                  <a:lnTo>
                    <a:pt x="165" y="166"/>
                  </a:lnTo>
                  <a:lnTo>
                    <a:pt x="154" y="172"/>
                  </a:lnTo>
                  <a:lnTo>
                    <a:pt x="143" y="177"/>
                  </a:lnTo>
                  <a:lnTo>
                    <a:pt x="139" y="177"/>
                  </a:lnTo>
                  <a:lnTo>
                    <a:pt x="130" y="179"/>
                  </a:lnTo>
                  <a:lnTo>
                    <a:pt x="118" y="180"/>
                  </a:lnTo>
                  <a:lnTo>
                    <a:pt x="100" y="181"/>
                  </a:lnTo>
                  <a:lnTo>
                    <a:pt x="18" y="181"/>
                  </a:lnTo>
                  <a:lnTo>
                    <a:pt x="87" y="99"/>
                  </a:lnTo>
                  <a:lnTo>
                    <a:pt x="88" y="97"/>
                  </a:lnTo>
                  <a:lnTo>
                    <a:pt x="89" y="96"/>
                  </a:lnTo>
                  <a:lnTo>
                    <a:pt x="89" y="96"/>
                  </a:lnTo>
                  <a:lnTo>
                    <a:pt x="88" y="94"/>
                  </a:lnTo>
                  <a:lnTo>
                    <a:pt x="24" y="7"/>
                  </a:lnTo>
                  <a:lnTo>
                    <a:pt x="99" y="7"/>
                  </a:lnTo>
                  <a:lnTo>
                    <a:pt x="112" y="7"/>
                  </a:lnTo>
                  <a:lnTo>
                    <a:pt x="121" y="8"/>
                  </a:lnTo>
                  <a:lnTo>
                    <a:pt x="128" y="8"/>
                  </a:lnTo>
                  <a:lnTo>
                    <a:pt x="131" y="9"/>
                  </a:lnTo>
                  <a:lnTo>
                    <a:pt x="137" y="10"/>
                  </a:lnTo>
                  <a:lnTo>
                    <a:pt x="145" y="12"/>
                  </a:lnTo>
                  <a:lnTo>
                    <a:pt x="153" y="15"/>
                  </a:lnTo>
                  <a:lnTo>
                    <a:pt x="161" y="19"/>
                  </a:lnTo>
                  <a:lnTo>
                    <a:pt x="165" y="22"/>
                  </a:lnTo>
                  <a:lnTo>
                    <a:pt x="169" y="26"/>
                  </a:lnTo>
                  <a:lnTo>
                    <a:pt x="174" y="31"/>
                  </a:lnTo>
                  <a:lnTo>
                    <a:pt x="179" y="39"/>
                  </a:lnTo>
                  <a:lnTo>
                    <a:pt x="182" y="39"/>
                  </a:lnTo>
                  <a:lnTo>
                    <a:pt x="16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72" y="105"/>
                  </a:lnTo>
                  <a:lnTo>
                    <a:pt x="1" y="189"/>
                  </a:lnTo>
                  <a:lnTo>
                    <a:pt x="0" y="191"/>
                  </a:lnTo>
                  <a:lnTo>
                    <a:pt x="0" y="191"/>
                  </a:lnTo>
                  <a:lnTo>
                    <a:pt x="1" y="193"/>
                  </a:lnTo>
                  <a:lnTo>
                    <a:pt x="3" y="193"/>
                  </a:lnTo>
                  <a:lnTo>
                    <a:pt x="165" y="1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Freeform 652"/>
            <p:cNvSpPr>
              <a:spLocks noChangeAspect="1"/>
            </p:cNvSpPr>
            <p:nvPr/>
          </p:nvSpPr>
          <p:spPr bwMode="auto">
            <a:xfrm>
              <a:off x="2396" y="309"/>
              <a:ext cx="47" cy="68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23" y="1"/>
                </a:cxn>
                <a:cxn ang="0">
                  <a:pos x="20" y="0"/>
                </a:cxn>
                <a:cxn ang="0">
                  <a:pos x="12" y="1"/>
                </a:cxn>
                <a:cxn ang="0">
                  <a:pos x="8" y="2"/>
                </a:cxn>
                <a:cxn ang="0">
                  <a:pos x="8" y="5"/>
                </a:cxn>
                <a:cxn ang="0">
                  <a:pos x="13" y="5"/>
                </a:cxn>
                <a:cxn ang="0">
                  <a:pos x="15" y="6"/>
                </a:cxn>
                <a:cxn ang="0">
                  <a:pos x="14" y="8"/>
                </a:cxn>
                <a:cxn ang="0">
                  <a:pos x="0" y="65"/>
                </a:cxn>
                <a:cxn ang="0">
                  <a:pos x="1" y="67"/>
                </a:cxn>
                <a:cxn ang="0">
                  <a:pos x="6" y="67"/>
                </a:cxn>
                <a:cxn ang="0">
                  <a:pos x="8" y="63"/>
                </a:cxn>
                <a:cxn ang="0">
                  <a:pos x="9" y="58"/>
                </a:cxn>
                <a:cxn ang="0">
                  <a:pos x="11" y="52"/>
                </a:cxn>
                <a:cxn ang="0">
                  <a:pos x="12" y="47"/>
                </a:cxn>
                <a:cxn ang="0">
                  <a:pos x="17" y="46"/>
                </a:cxn>
                <a:cxn ang="0">
                  <a:pos x="24" y="50"/>
                </a:cxn>
                <a:cxn ang="0">
                  <a:pos x="25" y="55"/>
                </a:cxn>
                <a:cxn ang="0">
                  <a:pos x="24" y="58"/>
                </a:cxn>
                <a:cxn ang="0">
                  <a:pos x="28" y="66"/>
                </a:cxn>
                <a:cxn ang="0">
                  <a:pos x="34" y="68"/>
                </a:cxn>
                <a:cxn ang="0">
                  <a:pos x="40" y="66"/>
                </a:cxn>
                <a:cxn ang="0">
                  <a:pos x="44" y="61"/>
                </a:cxn>
                <a:cxn ang="0">
                  <a:pos x="46" y="56"/>
                </a:cxn>
                <a:cxn ang="0">
                  <a:pos x="47" y="53"/>
                </a:cxn>
                <a:cxn ang="0">
                  <a:pos x="45" y="52"/>
                </a:cxn>
                <a:cxn ang="0">
                  <a:pos x="43" y="54"/>
                </a:cxn>
                <a:cxn ang="0">
                  <a:pos x="40" y="62"/>
                </a:cxn>
                <a:cxn ang="0">
                  <a:pos x="35" y="65"/>
                </a:cxn>
                <a:cxn ang="0">
                  <a:pos x="32" y="64"/>
                </a:cxn>
                <a:cxn ang="0">
                  <a:pos x="31" y="60"/>
                </a:cxn>
                <a:cxn ang="0">
                  <a:pos x="32" y="56"/>
                </a:cxn>
                <a:cxn ang="0">
                  <a:pos x="32" y="53"/>
                </a:cxn>
                <a:cxn ang="0">
                  <a:pos x="31" y="48"/>
                </a:cxn>
                <a:cxn ang="0">
                  <a:pos x="26" y="45"/>
                </a:cxn>
                <a:cxn ang="0">
                  <a:pos x="21" y="43"/>
                </a:cxn>
                <a:cxn ang="0">
                  <a:pos x="17" y="43"/>
                </a:cxn>
                <a:cxn ang="0">
                  <a:pos x="21" y="40"/>
                </a:cxn>
                <a:cxn ang="0">
                  <a:pos x="25" y="37"/>
                </a:cxn>
                <a:cxn ang="0">
                  <a:pos x="32" y="30"/>
                </a:cxn>
                <a:cxn ang="0">
                  <a:pos x="40" y="27"/>
                </a:cxn>
                <a:cxn ang="0">
                  <a:pos x="43" y="29"/>
                </a:cxn>
                <a:cxn ang="0">
                  <a:pos x="39" y="31"/>
                </a:cxn>
                <a:cxn ang="0">
                  <a:pos x="38" y="34"/>
                </a:cxn>
                <a:cxn ang="0">
                  <a:pos x="42" y="38"/>
                </a:cxn>
                <a:cxn ang="0">
                  <a:pos x="46" y="36"/>
                </a:cxn>
                <a:cxn ang="0">
                  <a:pos x="47" y="31"/>
                </a:cxn>
                <a:cxn ang="0">
                  <a:pos x="46" y="27"/>
                </a:cxn>
                <a:cxn ang="0">
                  <a:pos x="40" y="25"/>
                </a:cxn>
                <a:cxn ang="0">
                  <a:pos x="32" y="27"/>
                </a:cxn>
                <a:cxn ang="0">
                  <a:pos x="25" y="33"/>
                </a:cxn>
                <a:cxn ang="0">
                  <a:pos x="14" y="42"/>
                </a:cxn>
              </a:cxnLst>
              <a:rect l="0" t="0" r="r" b="b"/>
              <a:pathLst>
                <a:path w="47" h="68">
                  <a:moveTo>
                    <a:pt x="23" y="3"/>
                  </a:move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8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3" y="68"/>
                  </a:lnTo>
                  <a:lnTo>
                    <a:pt x="6" y="67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9" y="61"/>
                  </a:lnTo>
                  <a:lnTo>
                    <a:pt x="9" y="58"/>
                  </a:lnTo>
                  <a:lnTo>
                    <a:pt x="10" y="55"/>
                  </a:lnTo>
                  <a:lnTo>
                    <a:pt x="11" y="52"/>
                  </a:lnTo>
                  <a:lnTo>
                    <a:pt x="12" y="49"/>
                  </a:lnTo>
                  <a:lnTo>
                    <a:pt x="12" y="47"/>
                  </a:lnTo>
                  <a:lnTo>
                    <a:pt x="13" y="45"/>
                  </a:lnTo>
                  <a:lnTo>
                    <a:pt x="17" y="46"/>
                  </a:lnTo>
                  <a:lnTo>
                    <a:pt x="21" y="48"/>
                  </a:lnTo>
                  <a:lnTo>
                    <a:pt x="24" y="50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63"/>
                  </a:lnTo>
                  <a:lnTo>
                    <a:pt x="28" y="66"/>
                  </a:lnTo>
                  <a:lnTo>
                    <a:pt x="31" y="68"/>
                  </a:lnTo>
                  <a:lnTo>
                    <a:pt x="34" y="68"/>
                  </a:lnTo>
                  <a:lnTo>
                    <a:pt x="38" y="68"/>
                  </a:lnTo>
                  <a:lnTo>
                    <a:pt x="40" y="66"/>
                  </a:lnTo>
                  <a:lnTo>
                    <a:pt x="42" y="64"/>
                  </a:lnTo>
                  <a:lnTo>
                    <a:pt x="44" y="61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6" y="52"/>
                  </a:lnTo>
                  <a:lnTo>
                    <a:pt x="45" y="52"/>
                  </a:lnTo>
                  <a:lnTo>
                    <a:pt x="44" y="53"/>
                  </a:lnTo>
                  <a:lnTo>
                    <a:pt x="43" y="54"/>
                  </a:lnTo>
                  <a:lnTo>
                    <a:pt x="42" y="58"/>
                  </a:lnTo>
                  <a:lnTo>
                    <a:pt x="40" y="62"/>
                  </a:lnTo>
                  <a:lnTo>
                    <a:pt x="38" y="64"/>
                  </a:lnTo>
                  <a:lnTo>
                    <a:pt x="35" y="65"/>
                  </a:lnTo>
                  <a:lnTo>
                    <a:pt x="33" y="65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1" y="60"/>
                  </a:lnTo>
                  <a:lnTo>
                    <a:pt x="31" y="59"/>
                  </a:lnTo>
                  <a:lnTo>
                    <a:pt x="32" y="56"/>
                  </a:lnTo>
                  <a:lnTo>
                    <a:pt x="32" y="55"/>
                  </a:lnTo>
                  <a:lnTo>
                    <a:pt x="32" y="53"/>
                  </a:lnTo>
                  <a:lnTo>
                    <a:pt x="32" y="50"/>
                  </a:lnTo>
                  <a:lnTo>
                    <a:pt x="31" y="48"/>
                  </a:lnTo>
                  <a:lnTo>
                    <a:pt x="29" y="46"/>
                  </a:lnTo>
                  <a:lnTo>
                    <a:pt x="26" y="45"/>
                  </a:lnTo>
                  <a:lnTo>
                    <a:pt x="24" y="44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9" y="41"/>
                  </a:lnTo>
                  <a:lnTo>
                    <a:pt x="21" y="40"/>
                  </a:lnTo>
                  <a:lnTo>
                    <a:pt x="23" y="38"/>
                  </a:lnTo>
                  <a:lnTo>
                    <a:pt x="25" y="37"/>
                  </a:lnTo>
                  <a:lnTo>
                    <a:pt x="29" y="33"/>
                  </a:lnTo>
                  <a:lnTo>
                    <a:pt x="32" y="30"/>
                  </a:lnTo>
                  <a:lnTo>
                    <a:pt x="36" y="28"/>
                  </a:lnTo>
                  <a:lnTo>
                    <a:pt x="40" y="27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39" y="31"/>
                  </a:lnTo>
                  <a:lnTo>
                    <a:pt x="38" y="33"/>
                  </a:lnTo>
                  <a:lnTo>
                    <a:pt x="38" y="34"/>
                  </a:lnTo>
                  <a:lnTo>
                    <a:pt x="39" y="37"/>
                  </a:lnTo>
                  <a:lnTo>
                    <a:pt x="42" y="38"/>
                  </a:lnTo>
                  <a:lnTo>
                    <a:pt x="44" y="37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1"/>
                  </a:lnTo>
                  <a:lnTo>
                    <a:pt x="47" y="29"/>
                  </a:lnTo>
                  <a:lnTo>
                    <a:pt x="46" y="27"/>
                  </a:lnTo>
                  <a:lnTo>
                    <a:pt x="43" y="25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7"/>
                  </a:lnTo>
                  <a:lnTo>
                    <a:pt x="28" y="30"/>
                  </a:lnTo>
                  <a:lnTo>
                    <a:pt x="25" y="33"/>
                  </a:lnTo>
                  <a:lnTo>
                    <a:pt x="19" y="38"/>
                  </a:lnTo>
                  <a:lnTo>
                    <a:pt x="14" y="42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Freeform 653"/>
            <p:cNvSpPr>
              <a:spLocks noChangeAspect="1"/>
            </p:cNvSpPr>
            <p:nvPr/>
          </p:nvSpPr>
          <p:spPr bwMode="auto">
            <a:xfrm>
              <a:off x="2458" y="345"/>
              <a:ext cx="28" cy="46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6"/>
                </a:cxn>
                <a:cxn ang="0">
                  <a:pos x="11" y="5"/>
                </a:cxn>
                <a:cxn ang="0">
                  <a:pos x="11" y="40"/>
                </a:cxn>
                <a:cxn ang="0">
                  <a:pos x="11" y="41"/>
                </a:cxn>
                <a:cxn ang="0">
                  <a:pos x="10" y="42"/>
                </a:cxn>
                <a:cxn ang="0">
                  <a:pos x="8" y="43"/>
                </a:cxn>
                <a:cxn ang="0">
                  <a:pos x="4" y="43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28" y="46"/>
                </a:cxn>
                <a:cxn ang="0">
                  <a:pos x="28" y="43"/>
                </a:cxn>
                <a:cxn ang="0">
                  <a:pos x="25" y="43"/>
                </a:cxn>
                <a:cxn ang="0">
                  <a:pos x="20" y="43"/>
                </a:cxn>
                <a:cxn ang="0">
                  <a:pos x="18" y="42"/>
                </a:cxn>
                <a:cxn ang="0">
                  <a:pos x="17" y="41"/>
                </a:cxn>
                <a:cxn ang="0">
                  <a:pos x="17" y="40"/>
                </a:cxn>
                <a:cxn ang="0">
                  <a:pos x="17" y="2"/>
                </a:cxn>
              </a:cxnLst>
              <a:rect l="0" t="0" r="r" b="b"/>
              <a:pathLst>
                <a:path w="28" h="46">
                  <a:moveTo>
                    <a:pt x="17" y="2"/>
                  </a:move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7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6"/>
                  </a:lnTo>
                  <a:lnTo>
                    <a:pt x="11" y="5"/>
                  </a:lnTo>
                  <a:lnTo>
                    <a:pt x="11" y="40"/>
                  </a:lnTo>
                  <a:lnTo>
                    <a:pt x="11" y="41"/>
                  </a:lnTo>
                  <a:lnTo>
                    <a:pt x="10" y="42"/>
                  </a:lnTo>
                  <a:lnTo>
                    <a:pt x="8" y="43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28" y="46"/>
                  </a:lnTo>
                  <a:lnTo>
                    <a:pt x="28" y="43"/>
                  </a:lnTo>
                  <a:lnTo>
                    <a:pt x="25" y="43"/>
                  </a:lnTo>
                  <a:lnTo>
                    <a:pt x="20" y="43"/>
                  </a:lnTo>
                  <a:lnTo>
                    <a:pt x="18" y="42"/>
                  </a:lnTo>
                  <a:lnTo>
                    <a:pt x="17" y="41"/>
                  </a:lnTo>
                  <a:lnTo>
                    <a:pt x="17" y="40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Freeform 654"/>
            <p:cNvSpPr>
              <a:spLocks noChangeAspect="1"/>
            </p:cNvSpPr>
            <p:nvPr/>
          </p:nvSpPr>
          <p:spPr bwMode="auto">
            <a:xfrm>
              <a:off x="2512" y="365"/>
              <a:ext cx="13" cy="30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14"/>
                </a:cxn>
                <a:cxn ang="0">
                  <a:pos x="9" y="18"/>
                </a:cxn>
                <a:cxn ang="0">
                  <a:pos x="6" y="23"/>
                </a:cxn>
                <a:cxn ang="0">
                  <a:pos x="3" y="27"/>
                </a:cxn>
                <a:cxn ang="0">
                  <a:pos x="2" y="28"/>
                </a:cxn>
                <a:cxn ang="0">
                  <a:pos x="2" y="29"/>
                </a:cxn>
                <a:cxn ang="0">
                  <a:pos x="3" y="30"/>
                </a:cxn>
                <a:cxn ang="0">
                  <a:pos x="4" y="29"/>
                </a:cxn>
                <a:cxn ang="0">
                  <a:pos x="5" y="28"/>
                </a:cxn>
                <a:cxn ang="0">
                  <a:pos x="7" y="27"/>
                </a:cxn>
                <a:cxn ang="0">
                  <a:pos x="8" y="25"/>
                </a:cxn>
                <a:cxn ang="0">
                  <a:pos x="10" y="22"/>
                </a:cxn>
                <a:cxn ang="0">
                  <a:pos x="11" y="18"/>
                </a:cxn>
                <a:cxn ang="0">
                  <a:pos x="12" y="15"/>
                </a:cxn>
                <a:cxn ang="0">
                  <a:pos x="13" y="11"/>
                </a:cxn>
                <a:cxn ang="0">
                  <a:pos x="12" y="6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0"/>
                </a:cxn>
                <a:cxn ang="0">
                  <a:pos x="4" y="11"/>
                </a:cxn>
                <a:cxn ang="0">
                  <a:pos x="6" y="11"/>
                </a:cxn>
                <a:cxn ang="0">
                  <a:pos x="9" y="10"/>
                </a:cxn>
                <a:cxn ang="0">
                  <a:pos x="10" y="10"/>
                </a:cxn>
              </a:cxnLst>
              <a:rect l="0" t="0" r="r" b="b"/>
              <a:pathLst>
                <a:path w="13" h="30">
                  <a:moveTo>
                    <a:pt x="10" y="10"/>
                  </a:moveTo>
                  <a:lnTo>
                    <a:pt x="10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2" y="29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5" y="28"/>
                  </a:lnTo>
                  <a:lnTo>
                    <a:pt x="7" y="27"/>
                  </a:lnTo>
                  <a:lnTo>
                    <a:pt x="8" y="25"/>
                  </a:lnTo>
                  <a:lnTo>
                    <a:pt x="10" y="22"/>
                  </a:lnTo>
                  <a:lnTo>
                    <a:pt x="11" y="18"/>
                  </a:lnTo>
                  <a:lnTo>
                    <a:pt x="12" y="15"/>
                  </a:lnTo>
                  <a:lnTo>
                    <a:pt x="13" y="11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Freeform 655"/>
            <p:cNvSpPr>
              <a:spLocks noChangeAspect="1"/>
            </p:cNvSpPr>
            <p:nvPr/>
          </p:nvSpPr>
          <p:spPr bwMode="auto">
            <a:xfrm>
              <a:off x="2540" y="309"/>
              <a:ext cx="48" cy="68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23" y="1"/>
                </a:cxn>
                <a:cxn ang="0">
                  <a:pos x="20" y="0"/>
                </a:cxn>
                <a:cxn ang="0">
                  <a:pos x="12" y="1"/>
                </a:cxn>
                <a:cxn ang="0">
                  <a:pos x="8" y="2"/>
                </a:cxn>
                <a:cxn ang="0">
                  <a:pos x="9" y="5"/>
                </a:cxn>
                <a:cxn ang="0">
                  <a:pos x="13" y="5"/>
                </a:cxn>
                <a:cxn ang="0">
                  <a:pos x="15" y="6"/>
                </a:cxn>
                <a:cxn ang="0">
                  <a:pos x="14" y="8"/>
                </a:cxn>
                <a:cxn ang="0">
                  <a:pos x="0" y="65"/>
                </a:cxn>
                <a:cxn ang="0">
                  <a:pos x="1" y="67"/>
                </a:cxn>
                <a:cxn ang="0">
                  <a:pos x="7" y="67"/>
                </a:cxn>
                <a:cxn ang="0">
                  <a:pos x="8" y="63"/>
                </a:cxn>
                <a:cxn ang="0">
                  <a:pos x="10" y="58"/>
                </a:cxn>
                <a:cxn ang="0">
                  <a:pos x="11" y="52"/>
                </a:cxn>
                <a:cxn ang="0">
                  <a:pos x="12" y="47"/>
                </a:cxn>
                <a:cxn ang="0">
                  <a:pos x="18" y="46"/>
                </a:cxn>
                <a:cxn ang="0">
                  <a:pos x="24" y="50"/>
                </a:cxn>
                <a:cxn ang="0">
                  <a:pos x="25" y="55"/>
                </a:cxn>
                <a:cxn ang="0">
                  <a:pos x="25" y="58"/>
                </a:cxn>
                <a:cxn ang="0">
                  <a:pos x="28" y="66"/>
                </a:cxn>
                <a:cxn ang="0">
                  <a:pos x="35" y="68"/>
                </a:cxn>
                <a:cxn ang="0">
                  <a:pos x="41" y="66"/>
                </a:cxn>
                <a:cxn ang="0">
                  <a:pos x="44" y="61"/>
                </a:cxn>
                <a:cxn ang="0">
                  <a:pos x="46" y="56"/>
                </a:cxn>
                <a:cxn ang="0">
                  <a:pos x="47" y="53"/>
                </a:cxn>
                <a:cxn ang="0">
                  <a:pos x="45" y="52"/>
                </a:cxn>
                <a:cxn ang="0">
                  <a:pos x="43" y="54"/>
                </a:cxn>
                <a:cxn ang="0">
                  <a:pos x="41" y="62"/>
                </a:cxn>
                <a:cxn ang="0">
                  <a:pos x="35" y="65"/>
                </a:cxn>
                <a:cxn ang="0">
                  <a:pos x="32" y="64"/>
                </a:cxn>
                <a:cxn ang="0">
                  <a:pos x="32" y="60"/>
                </a:cxn>
                <a:cxn ang="0">
                  <a:pos x="32" y="56"/>
                </a:cxn>
                <a:cxn ang="0">
                  <a:pos x="33" y="53"/>
                </a:cxn>
                <a:cxn ang="0">
                  <a:pos x="31" y="48"/>
                </a:cxn>
                <a:cxn ang="0">
                  <a:pos x="26" y="45"/>
                </a:cxn>
                <a:cxn ang="0">
                  <a:pos x="21" y="43"/>
                </a:cxn>
                <a:cxn ang="0">
                  <a:pos x="17" y="43"/>
                </a:cxn>
                <a:cxn ang="0">
                  <a:pos x="22" y="40"/>
                </a:cxn>
                <a:cxn ang="0">
                  <a:pos x="25" y="37"/>
                </a:cxn>
                <a:cxn ang="0">
                  <a:pos x="32" y="30"/>
                </a:cxn>
                <a:cxn ang="0">
                  <a:pos x="40" y="27"/>
                </a:cxn>
                <a:cxn ang="0">
                  <a:pos x="43" y="29"/>
                </a:cxn>
                <a:cxn ang="0">
                  <a:pos x="39" y="31"/>
                </a:cxn>
                <a:cxn ang="0">
                  <a:pos x="38" y="34"/>
                </a:cxn>
                <a:cxn ang="0">
                  <a:pos x="42" y="38"/>
                </a:cxn>
                <a:cxn ang="0">
                  <a:pos x="46" y="36"/>
                </a:cxn>
                <a:cxn ang="0">
                  <a:pos x="48" y="31"/>
                </a:cxn>
                <a:cxn ang="0">
                  <a:pos x="46" y="27"/>
                </a:cxn>
                <a:cxn ang="0">
                  <a:pos x="40" y="25"/>
                </a:cxn>
                <a:cxn ang="0">
                  <a:pos x="32" y="27"/>
                </a:cxn>
                <a:cxn ang="0">
                  <a:pos x="25" y="33"/>
                </a:cxn>
                <a:cxn ang="0">
                  <a:pos x="14" y="42"/>
                </a:cxn>
              </a:cxnLst>
              <a:rect l="0" t="0" r="r" b="b"/>
              <a:pathLst>
                <a:path w="48" h="68">
                  <a:moveTo>
                    <a:pt x="23" y="3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8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4" y="68"/>
                  </a:lnTo>
                  <a:lnTo>
                    <a:pt x="7" y="67"/>
                  </a:lnTo>
                  <a:lnTo>
                    <a:pt x="8" y="64"/>
                  </a:lnTo>
                  <a:lnTo>
                    <a:pt x="8" y="63"/>
                  </a:lnTo>
                  <a:lnTo>
                    <a:pt x="9" y="61"/>
                  </a:lnTo>
                  <a:lnTo>
                    <a:pt x="10" y="58"/>
                  </a:lnTo>
                  <a:lnTo>
                    <a:pt x="10" y="55"/>
                  </a:lnTo>
                  <a:lnTo>
                    <a:pt x="11" y="52"/>
                  </a:lnTo>
                  <a:lnTo>
                    <a:pt x="12" y="49"/>
                  </a:lnTo>
                  <a:lnTo>
                    <a:pt x="12" y="47"/>
                  </a:lnTo>
                  <a:lnTo>
                    <a:pt x="13" y="45"/>
                  </a:lnTo>
                  <a:lnTo>
                    <a:pt x="18" y="46"/>
                  </a:lnTo>
                  <a:lnTo>
                    <a:pt x="22" y="48"/>
                  </a:lnTo>
                  <a:lnTo>
                    <a:pt x="24" y="50"/>
                  </a:lnTo>
                  <a:lnTo>
                    <a:pt x="25" y="53"/>
                  </a:lnTo>
                  <a:lnTo>
                    <a:pt x="25" y="55"/>
                  </a:lnTo>
                  <a:lnTo>
                    <a:pt x="25" y="57"/>
                  </a:lnTo>
                  <a:lnTo>
                    <a:pt x="25" y="58"/>
                  </a:lnTo>
                  <a:lnTo>
                    <a:pt x="25" y="63"/>
                  </a:lnTo>
                  <a:lnTo>
                    <a:pt x="28" y="66"/>
                  </a:lnTo>
                  <a:lnTo>
                    <a:pt x="31" y="68"/>
                  </a:lnTo>
                  <a:lnTo>
                    <a:pt x="35" y="68"/>
                  </a:lnTo>
                  <a:lnTo>
                    <a:pt x="38" y="68"/>
                  </a:lnTo>
                  <a:lnTo>
                    <a:pt x="41" y="66"/>
                  </a:lnTo>
                  <a:lnTo>
                    <a:pt x="43" y="64"/>
                  </a:lnTo>
                  <a:lnTo>
                    <a:pt x="44" y="61"/>
                  </a:lnTo>
                  <a:lnTo>
                    <a:pt x="45" y="58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6" y="52"/>
                  </a:lnTo>
                  <a:lnTo>
                    <a:pt x="45" y="52"/>
                  </a:lnTo>
                  <a:lnTo>
                    <a:pt x="44" y="53"/>
                  </a:lnTo>
                  <a:lnTo>
                    <a:pt x="43" y="54"/>
                  </a:lnTo>
                  <a:lnTo>
                    <a:pt x="42" y="58"/>
                  </a:lnTo>
                  <a:lnTo>
                    <a:pt x="41" y="62"/>
                  </a:lnTo>
                  <a:lnTo>
                    <a:pt x="38" y="64"/>
                  </a:lnTo>
                  <a:lnTo>
                    <a:pt x="35" y="65"/>
                  </a:lnTo>
                  <a:lnTo>
                    <a:pt x="33" y="65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9"/>
                  </a:lnTo>
                  <a:lnTo>
                    <a:pt x="32" y="56"/>
                  </a:lnTo>
                  <a:lnTo>
                    <a:pt x="32" y="55"/>
                  </a:lnTo>
                  <a:lnTo>
                    <a:pt x="33" y="53"/>
                  </a:lnTo>
                  <a:lnTo>
                    <a:pt x="32" y="50"/>
                  </a:lnTo>
                  <a:lnTo>
                    <a:pt x="31" y="48"/>
                  </a:lnTo>
                  <a:lnTo>
                    <a:pt x="29" y="46"/>
                  </a:lnTo>
                  <a:lnTo>
                    <a:pt x="26" y="45"/>
                  </a:lnTo>
                  <a:lnTo>
                    <a:pt x="24" y="44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7" y="43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4" y="38"/>
                  </a:lnTo>
                  <a:lnTo>
                    <a:pt x="25" y="37"/>
                  </a:lnTo>
                  <a:lnTo>
                    <a:pt x="29" y="33"/>
                  </a:lnTo>
                  <a:lnTo>
                    <a:pt x="32" y="30"/>
                  </a:lnTo>
                  <a:lnTo>
                    <a:pt x="36" y="28"/>
                  </a:lnTo>
                  <a:lnTo>
                    <a:pt x="40" y="27"/>
                  </a:lnTo>
                  <a:lnTo>
                    <a:pt x="42" y="28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39" y="31"/>
                  </a:lnTo>
                  <a:lnTo>
                    <a:pt x="39" y="33"/>
                  </a:lnTo>
                  <a:lnTo>
                    <a:pt x="38" y="34"/>
                  </a:lnTo>
                  <a:lnTo>
                    <a:pt x="39" y="37"/>
                  </a:lnTo>
                  <a:lnTo>
                    <a:pt x="42" y="38"/>
                  </a:lnTo>
                  <a:lnTo>
                    <a:pt x="44" y="37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8" y="31"/>
                  </a:lnTo>
                  <a:lnTo>
                    <a:pt x="47" y="29"/>
                  </a:lnTo>
                  <a:lnTo>
                    <a:pt x="46" y="27"/>
                  </a:lnTo>
                  <a:lnTo>
                    <a:pt x="44" y="25"/>
                  </a:lnTo>
                  <a:lnTo>
                    <a:pt x="40" y="25"/>
                  </a:lnTo>
                  <a:lnTo>
                    <a:pt x="36" y="25"/>
                  </a:lnTo>
                  <a:lnTo>
                    <a:pt x="32" y="27"/>
                  </a:lnTo>
                  <a:lnTo>
                    <a:pt x="29" y="30"/>
                  </a:lnTo>
                  <a:lnTo>
                    <a:pt x="25" y="33"/>
                  </a:lnTo>
                  <a:lnTo>
                    <a:pt x="19" y="38"/>
                  </a:lnTo>
                  <a:lnTo>
                    <a:pt x="14" y="42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Freeform 656"/>
            <p:cNvSpPr>
              <a:spLocks noChangeAspect="1"/>
            </p:cNvSpPr>
            <p:nvPr/>
          </p:nvSpPr>
          <p:spPr bwMode="auto">
            <a:xfrm>
              <a:off x="2598" y="345"/>
              <a:ext cx="35" cy="46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2" y="32"/>
                </a:cxn>
                <a:cxn ang="0">
                  <a:pos x="31" y="34"/>
                </a:cxn>
                <a:cxn ang="0">
                  <a:pos x="31" y="36"/>
                </a:cxn>
                <a:cxn ang="0">
                  <a:pos x="30" y="38"/>
                </a:cxn>
                <a:cxn ang="0">
                  <a:pos x="30" y="39"/>
                </a:cxn>
                <a:cxn ang="0">
                  <a:pos x="28" y="39"/>
                </a:cxn>
                <a:cxn ang="0">
                  <a:pos x="26" y="39"/>
                </a:cxn>
                <a:cxn ang="0">
                  <a:pos x="24" y="39"/>
                </a:cxn>
                <a:cxn ang="0">
                  <a:pos x="22" y="39"/>
                </a:cxn>
                <a:cxn ang="0">
                  <a:pos x="9" y="39"/>
                </a:cxn>
                <a:cxn ang="0">
                  <a:pos x="16" y="34"/>
                </a:cxn>
                <a:cxn ang="0">
                  <a:pos x="23" y="29"/>
                </a:cxn>
                <a:cxn ang="0">
                  <a:pos x="27" y="26"/>
                </a:cxn>
                <a:cxn ang="0">
                  <a:pos x="31" y="22"/>
                </a:cxn>
                <a:cxn ang="0">
                  <a:pos x="34" y="18"/>
                </a:cxn>
                <a:cxn ang="0">
                  <a:pos x="35" y="14"/>
                </a:cxn>
                <a:cxn ang="0">
                  <a:pos x="33" y="8"/>
                </a:cxn>
                <a:cxn ang="0">
                  <a:pos x="29" y="3"/>
                </a:cxn>
                <a:cxn ang="0">
                  <a:pos x="23" y="1"/>
                </a:cxn>
                <a:cxn ang="0">
                  <a:pos x="17" y="0"/>
                </a:cxn>
                <a:cxn ang="0">
                  <a:pos x="10" y="1"/>
                </a:cxn>
                <a:cxn ang="0">
                  <a:pos x="5" y="3"/>
                </a:cxn>
                <a:cxn ang="0">
                  <a:pos x="2" y="7"/>
                </a:cxn>
                <a:cxn ang="0">
                  <a:pos x="0" y="12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3" y="16"/>
                </a:cxn>
                <a:cxn ang="0">
                  <a:pos x="4" y="16"/>
                </a:cxn>
                <a:cxn ang="0">
                  <a:pos x="6" y="16"/>
                </a:cxn>
                <a:cxn ang="0">
                  <a:pos x="7" y="15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7" y="9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9" y="4"/>
                </a:cxn>
                <a:cxn ang="0">
                  <a:pos x="12" y="3"/>
                </a:cxn>
                <a:cxn ang="0">
                  <a:pos x="15" y="3"/>
                </a:cxn>
                <a:cxn ang="0">
                  <a:pos x="20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4"/>
                </a:cxn>
                <a:cxn ang="0">
                  <a:pos x="27" y="18"/>
                </a:cxn>
                <a:cxn ang="0">
                  <a:pos x="25" y="21"/>
                </a:cxn>
                <a:cxn ang="0">
                  <a:pos x="22" y="25"/>
                </a:cxn>
                <a:cxn ang="0">
                  <a:pos x="18" y="28"/>
                </a:cxn>
                <a:cxn ang="0">
                  <a:pos x="1" y="43"/>
                </a:cxn>
                <a:cxn ang="0">
                  <a:pos x="1" y="43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32" y="46"/>
                </a:cxn>
                <a:cxn ang="0">
                  <a:pos x="35" y="32"/>
                </a:cxn>
              </a:cxnLst>
              <a:rect l="0" t="0" r="r" b="b"/>
              <a:pathLst>
                <a:path w="35" h="46">
                  <a:moveTo>
                    <a:pt x="35" y="32"/>
                  </a:moveTo>
                  <a:lnTo>
                    <a:pt x="32" y="32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28" y="39"/>
                  </a:lnTo>
                  <a:lnTo>
                    <a:pt x="26" y="39"/>
                  </a:lnTo>
                  <a:lnTo>
                    <a:pt x="24" y="39"/>
                  </a:lnTo>
                  <a:lnTo>
                    <a:pt x="22" y="39"/>
                  </a:lnTo>
                  <a:lnTo>
                    <a:pt x="9" y="39"/>
                  </a:lnTo>
                  <a:lnTo>
                    <a:pt x="16" y="34"/>
                  </a:lnTo>
                  <a:lnTo>
                    <a:pt x="23" y="29"/>
                  </a:lnTo>
                  <a:lnTo>
                    <a:pt x="27" y="26"/>
                  </a:lnTo>
                  <a:lnTo>
                    <a:pt x="31" y="22"/>
                  </a:lnTo>
                  <a:lnTo>
                    <a:pt x="34" y="18"/>
                  </a:lnTo>
                  <a:lnTo>
                    <a:pt x="35" y="14"/>
                  </a:lnTo>
                  <a:lnTo>
                    <a:pt x="33" y="8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7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20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4"/>
                  </a:lnTo>
                  <a:lnTo>
                    <a:pt x="27" y="18"/>
                  </a:lnTo>
                  <a:lnTo>
                    <a:pt x="25" y="21"/>
                  </a:lnTo>
                  <a:lnTo>
                    <a:pt x="22" y="25"/>
                  </a:lnTo>
                  <a:lnTo>
                    <a:pt x="18" y="28"/>
                  </a:lnTo>
                  <a:lnTo>
                    <a:pt x="1" y="43"/>
                  </a:lnTo>
                  <a:lnTo>
                    <a:pt x="1" y="43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32" y="46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Freeform 657"/>
            <p:cNvSpPr>
              <a:spLocks noChangeAspect="1"/>
            </p:cNvSpPr>
            <p:nvPr/>
          </p:nvSpPr>
          <p:spPr bwMode="auto">
            <a:xfrm>
              <a:off x="2661" y="108"/>
              <a:ext cx="31" cy="138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1" y="4"/>
                </a:cxn>
                <a:cxn ang="0">
                  <a:pos x="31" y="3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5" y="3"/>
                </a:cxn>
                <a:cxn ang="0">
                  <a:pos x="1" y="67"/>
                </a:cxn>
                <a:cxn ang="0">
                  <a:pos x="0" y="69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25" y="135"/>
                </a:cxn>
                <a:cxn ang="0">
                  <a:pos x="26" y="137"/>
                </a:cxn>
                <a:cxn ang="0">
                  <a:pos x="28" y="138"/>
                </a:cxn>
                <a:cxn ang="0">
                  <a:pos x="30" y="137"/>
                </a:cxn>
                <a:cxn ang="0">
                  <a:pos x="31" y="135"/>
                </a:cxn>
                <a:cxn ang="0">
                  <a:pos x="31" y="135"/>
                </a:cxn>
                <a:cxn ang="0">
                  <a:pos x="30" y="133"/>
                </a:cxn>
                <a:cxn ang="0">
                  <a:pos x="6" y="69"/>
                </a:cxn>
                <a:cxn ang="0">
                  <a:pos x="30" y="6"/>
                </a:cxn>
              </a:cxnLst>
              <a:rect l="0" t="0" r="r" b="b"/>
              <a:pathLst>
                <a:path w="31" h="138">
                  <a:moveTo>
                    <a:pt x="30" y="6"/>
                  </a:moveTo>
                  <a:lnTo>
                    <a:pt x="31" y="4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25" y="135"/>
                  </a:lnTo>
                  <a:lnTo>
                    <a:pt x="26" y="137"/>
                  </a:lnTo>
                  <a:lnTo>
                    <a:pt x="28" y="138"/>
                  </a:lnTo>
                  <a:lnTo>
                    <a:pt x="30" y="137"/>
                  </a:lnTo>
                  <a:lnTo>
                    <a:pt x="31" y="135"/>
                  </a:lnTo>
                  <a:lnTo>
                    <a:pt x="31" y="135"/>
                  </a:lnTo>
                  <a:lnTo>
                    <a:pt x="30" y="133"/>
                  </a:lnTo>
                  <a:lnTo>
                    <a:pt x="6" y="69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4" name="Freeform 658"/>
            <p:cNvSpPr>
              <a:spLocks noChangeAspect="1" noEditPoints="1"/>
            </p:cNvSpPr>
            <p:nvPr/>
          </p:nvSpPr>
          <p:spPr bwMode="auto">
            <a:xfrm>
              <a:off x="2694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9" y="62"/>
                </a:cxn>
                <a:cxn ang="0">
                  <a:pos x="50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4" y="3"/>
                </a:cxn>
                <a:cxn ang="0">
                  <a:pos x="35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8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4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0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1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4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4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2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Freeform 659"/>
            <p:cNvSpPr>
              <a:spLocks noChangeAspect="1"/>
            </p:cNvSpPr>
            <p:nvPr/>
          </p:nvSpPr>
          <p:spPr bwMode="auto">
            <a:xfrm>
              <a:off x="2778" y="167"/>
              <a:ext cx="35" cy="6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2"/>
                </a:cxn>
                <a:cxn ang="0">
                  <a:pos x="22" y="1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9" y="6"/>
                </a:cxn>
                <a:cxn ang="0">
                  <a:pos x="4" y="6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6" y="10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3" y="60"/>
                </a:cxn>
                <a:cxn ang="0">
                  <a:pos x="10" y="61"/>
                </a:cxn>
                <a:cxn ang="0">
                  <a:pos x="5" y="61"/>
                </a:cxn>
                <a:cxn ang="0">
                  <a:pos x="1" y="61"/>
                </a:cxn>
                <a:cxn ang="0">
                  <a:pos x="1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2" y="61"/>
                </a:cxn>
                <a:cxn ang="0">
                  <a:pos x="26" y="61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2" y="56"/>
                </a:cxn>
                <a:cxn ang="0">
                  <a:pos x="22" y="3"/>
                </a:cxn>
              </a:cxnLst>
              <a:rect l="0" t="0" r="r" b="b"/>
              <a:pathLst>
                <a:path w="35" h="64">
                  <a:moveTo>
                    <a:pt x="22" y="3"/>
                  </a:moveTo>
                  <a:lnTo>
                    <a:pt x="22" y="2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10" y="61"/>
                  </a:lnTo>
                  <a:lnTo>
                    <a:pt x="5" y="61"/>
                  </a:lnTo>
                  <a:lnTo>
                    <a:pt x="1" y="61"/>
                  </a:lnTo>
                  <a:lnTo>
                    <a:pt x="1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2" y="61"/>
                  </a:lnTo>
                  <a:lnTo>
                    <a:pt x="26" y="61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6" name="Freeform 660"/>
            <p:cNvSpPr>
              <a:spLocks noChangeAspect="1" noEditPoints="1"/>
            </p:cNvSpPr>
            <p:nvPr/>
          </p:nvSpPr>
          <p:spPr bwMode="auto">
            <a:xfrm>
              <a:off x="2825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9" y="62"/>
                </a:cxn>
                <a:cxn ang="0">
                  <a:pos x="51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6" y="6"/>
                </a:cxn>
                <a:cxn ang="0">
                  <a:pos x="53" y="0"/>
                </a:cxn>
                <a:cxn ang="0">
                  <a:pos x="44" y="3"/>
                </a:cxn>
                <a:cxn ang="0">
                  <a:pos x="35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59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8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9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5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1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0" y="13"/>
                  </a:lnTo>
                  <a:lnTo>
                    <a:pt x="66" y="6"/>
                  </a:lnTo>
                  <a:lnTo>
                    <a:pt x="61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4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59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Freeform 661"/>
            <p:cNvSpPr>
              <a:spLocks noChangeAspect="1"/>
            </p:cNvSpPr>
            <p:nvPr/>
          </p:nvSpPr>
          <p:spPr bwMode="auto">
            <a:xfrm>
              <a:off x="2905" y="167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2"/>
                </a:cxn>
                <a:cxn ang="0">
                  <a:pos x="38" y="54"/>
                </a:cxn>
                <a:cxn ang="0">
                  <a:pos x="37" y="56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10" y="56"/>
                </a:cxn>
                <a:cxn ang="0">
                  <a:pos x="16" y="51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4" y="36"/>
                </a:cxn>
                <a:cxn ang="0">
                  <a:pos x="38" y="31"/>
                </a:cxn>
                <a:cxn ang="0">
                  <a:pos x="41" y="26"/>
                </a:cxn>
                <a:cxn ang="0">
                  <a:pos x="42" y="19"/>
                </a:cxn>
                <a:cxn ang="0">
                  <a:pos x="41" y="11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6" y="6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3"/>
                </a:cxn>
                <a:cxn ang="0">
                  <a:pos x="9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8" y="13"/>
                </a:cxn>
                <a:cxn ang="0">
                  <a:pos x="5" y="13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25" y="5"/>
                </a:cxn>
                <a:cxn ang="0">
                  <a:pos x="29" y="9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30" y="30"/>
                </a:cxn>
                <a:cxn ang="0">
                  <a:pos x="27" y="35"/>
                </a:cxn>
                <a:cxn ang="0">
                  <a:pos x="24" y="38"/>
                </a:cxn>
                <a:cxn ang="0">
                  <a:pos x="1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40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2"/>
                  </a:lnTo>
                  <a:lnTo>
                    <a:pt x="38" y="54"/>
                  </a:lnTo>
                  <a:lnTo>
                    <a:pt x="37" y="56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10" y="56"/>
                  </a:lnTo>
                  <a:lnTo>
                    <a:pt x="16" y="51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9" y="40"/>
                  </a:lnTo>
                  <a:lnTo>
                    <a:pt x="34" y="36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2" y="19"/>
                  </a:lnTo>
                  <a:lnTo>
                    <a:pt x="41" y="11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8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9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5" y="5"/>
                  </a:lnTo>
                  <a:lnTo>
                    <a:pt x="29" y="9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30" y="30"/>
                  </a:lnTo>
                  <a:lnTo>
                    <a:pt x="27" y="35"/>
                  </a:lnTo>
                  <a:lnTo>
                    <a:pt x="24" y="38"/>
                  </a:lnTo>
                  <a:lnTo>
                    <a:pt x="1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40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Freeform 662"/>
            <p:cNvSpPr>
              <a:spLocks noChangeAspect="1"/>
            </p:cNvSpPr>
            <p:nvPr/>
          </p:nvSpPr>
          <p:spPr bwMode="auto">
            <a:xfrm>
              <a:off x="2976" y="108"/>
              <a:ext cx="5" cy="13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2" y="138"/>
                </a:cxn>
                <a:cxn ang="0">
                  <a:pos x="4" y="138"/>
                </a:cxn>
                <a:cxn ang="0">
                  <a:pos x="5" y="137"/>
                </a:cxn>
                <a:cxn ang="0">
                  <a:pos x="5" y="135"/>
                </a:cxn>
                <a:cxn ang="0">
                  <a:pos x="5" y="133"/>
                </a:cxn>
                <a:cxn ang="0">
                  <a:pos x="5" y="5"/>
                </a:cxn>
              </a:cxnLst>
              <a:rect l="0" t="0" r="r" b="b"/>
              <a:pathLst>
                <a:path w="5" h="138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2" y="138"/>
                  </a:lnTo>
                  <a:lnTo>
                    <a:pt x="4" y="138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Freeform 663"/>
            <p:cNvSpPr>
              <a:spLocks noChangeAspect="1"/>
            </p:cNvSpPr>
            <p:nvPr/>
          </p:nvSpPr>
          <p:spPr bwMode="auto">
            <a:xfrm>
              <a:off x="3005" y="118"/>
              <a:ext cx="98" cy="97"/>
            </a:xfrm>
            <a:custGeom>
              <a:avLst/>
              <a:gdLst/>
              <a:ahLst/>
              <a:cxnLst>
                <a:cxn ang="0">
                  <a:pos x="78" y="15"/>
                </a:cxn>
                <a:cxn ang="0">
                  <a:pos x="83" y="9"/>
                </a:cxn>
                <a:cxn ang="0">
                  <a:pos x="88" y="6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97" y="3"/>
                </a:cxn>
                <a:cxn ang="0">
                  <a:pos x="97" y="3"/>
                </a:cxn>
                <a:cxn ang="0">
                  <a:pos x="98" y="2"/>
                </a:cxn>
                <a:cxn ang="0">
                  <a:pos x="98" y="1"/>
                </a:cxn>
                <a:cxn ang="0">
                  <a:pos x="97" y="0"/>
                </a:cxn>
                <a:cxn ang="0">
                  <a:pos x="96" y="0"/>
                </a:cxn>
                <a:cxn ang="0">
                  <a:pos x="71" y="0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69" y="1"/>
                </a:cxn>
                <a:cxn ang="0">
                  <a:pos x="69" y="2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3" y="4"/>
                </a:cxn>
                <a:cxn ang="0">
                  <a:pos x="75" y="5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77" y="10"/>
                </a:cxn>
                <a:cxn ang="0">
                  <a:pos x="76" y="12"/>
                </a:cxn>
                <a:cxn ang="0">
                  <a:pos x="75" y="13"/>
                </a:cxn>
                <a:cxn ang="0">
                  <a:pos x="75" y="14"/>
                </a:cxn>
                <a:cxn ang="0">
                  <a:pos x="33" y="81"/>
                </a:cxn>
                <a:cxn ang="0">
                  <a:pos x="24" y="8"/>
                </a:cxn>
                <a:cxn ang="0">
                  <a:pos x="24" y="6"/>
                </a:cxn>
                <a:cxn ang="0">
                  <a:pos x="26" y="5"/>
                </a:cxn>
                <a:cxn ang="0">
                  <a:pos x="29" y="4"/>
                </a:cxn>
                <a:cxn ang="0">
                  <a:pos x="33" y="4"/>
                </a:cxn>
                <a:cxn ang="0">
                  <a:pos x="34" y="4"/>
                </a:cxn>
                <a:cxn ang="0">
                  <a:pos x="35" y="3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18" y="0"/>
                </a:cxn>
                <a:cxn ang="0">
                  <a:pos x="10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3" y="4"/>
                </a:cxn>
                <a:cxn ang="0">
                  <a:pos x="8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2" y="9"/>
                </a:cxn>
                <a:cxn ang="0">
                  <a:pos x="23" y="93"/>
                </a:cxn>
                <a:cxn ang="0">
                  <a:pos x="23" y="95"/>
                </a:cxn>
                <a:cxn ang="0">
                  <a:pos x="23" y="96"/>
                </a:cxn>
                <a:cxn ang="0">
                  <a:pos x="24" y="97"/>
                </a:cxn>
                <a:cxn ang="0">
                  <a:pos x="25" y="97"/>
                </a:cxn>
                <a:cxn ang="0">
                  <a:pos x="28" y="96"/>
                </a:cxn>
                <a:cxn ang="0">
                  <a:pos x="29" y="94"/>
                </a:cxn>
                <a:cxn ang="0">
                  <a:pos x="78" y="15"/>
                </a:cxn>
              </a:cxnLst>
              <a:rect l="0" t="0" r="r" b="b"/>
              <a:pathLst>
                <a:path w="98" h="97">
                  <a:moveTo>
                    <a:pt x="78" y="15"/>
                  </a:moveTo>
                  <a:lnTo>
                    <a:pt x="83" y="9"/>
                  </a:lnTo>
                  <a:lnTo>
                    <a:pt x="88" y="6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71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5" y="5"/>
                  </a:lnTo>
                  <a:lnTo>
                    <a:pt x="77" y="6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6" y="12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33" y="81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5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4" y="4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  <a:lnTo>
                    <a:pt x="8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2" y="9"/>
                  </a:lnTo>
                  <a:lnTo>
                    <a:pt x="23" y="93"/>
                  </a:lnTo>
                  <a:lnTo>
                    <a:pt x="23" y="95"/>
                  </a:lnTo>
                  <a:lnTo>
                    <a:pt x="23" y="96"/>
                  </a:lnTo>
                  <a:lnTo>
                    <a:pt x="24" y="97"/>
                  </a:lnTo>
                  <a:lnTo>
                    <a:pt x="25" y="97"/>
                  </a:lnTo>
                  <a:lnTo>
                    <a:pt x="28" y="96"/>
                  </a:lnTo>
                  <a:lnTo>
                    <a:pt x="29" y="94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Freeform 664"/>
            <p:cNvSpPr>
              <a:spLocks noChangeAspect="1" noEditPoints="1"/>
            </p:cNvSpPr>
            <p:nvPr/>
          </p:nvSpPr>
          <p:spPr bwMode="auto">
            <a:xfrm>
              <a:off x="3115" y="113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8" y="4"/>
                </a:cxn>
                <a:cxn ang="0">
                  <a:pos x="56" y="5"/>
                </a:cxn>
                <a:cxn ang="0">
                  <a:pos x="51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3" y="9"/>
                </a:cxn>
                <a:cxn ang="0">
                  <a:pos x="34" y="1"/>
                </a:cxn>
                <a:cxn ang="0">
                  <a:pos x="17" y="2"/>
                </a:cxn>
                <a:cxn ang="0">
                  <a:pos x="2" y="16"/>
                </a:cxn>
                <a:cxn ang="0">
                  <a:pos x="0" y="29"/>
                </a:cxn>
                <a:cxn ang="0">
                  <a:pos x="2" y="35"/>
                </a:cxn>
                <a:cxn ang="0">
                  <a:pos x="7" y="40"/>
                </a:cxn>
                <a:cxn ang="0">
                  <a:pos x="13" y="43"/>
                </a:cxn>
                <a:cxn ang="0">
                  <a:pos x="30" y="40"/>
                </a:cxn>
                <a:cxn ang="0">
                  <a:pos x="42" y="39"/>
                </a:cxn>
                <a:cxn ang="0">
                  <a:pos x="47" y="43"/>
                </a:cxn>
                <a:cxn ang="0">
                  <a:pos x="53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6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6" y="39"/>
                </a:cxn>
                <a:cxn ang="0">
                  <a:pos x="18" y="40"/>
                </a:cxn>
                <a:cxn ang="0">
                  <a:pos x="10" y="37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5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6" y="28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1" y="16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4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7" y="43"/>
                  </a:lnTo>
                  <a:lnTo>
                    <a:pt x="30" y="40"/>
                  </a:lnTo>
                  <a:lnTo>
                    <a:pt x="39" y="35"/>
                  </a:lnTo>
                  <a:lnTo>
                    <a:pt x="42" y="39"/>
                  </a:lnTo>
                  <a:lnTo>
                    <a:pt x="44" y="42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3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6" y="28"/>
                  </a:lnTo>
                  <a:close/>
                  <a:moveTo>
                    <a:pt x="39" y="32"/>
                  </a:moveTo>
                  <a:lnTo>
                    <a:pt x="32" y="36"/>
                  </a:lnTo>
                  <a:lnTo>
                    <a:pt x="26" y="39"/>
                  </a:lnTo>
                  <a:lnTo>
                    <a:pt x="21" y="4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10" y="37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5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Freeform 665"/>
            <p:cNvSpPr>
              <a:spLocks noChangeAspect="1" noEditPoints="1"/>
            </p:cNvSpPr>
            <p:nvPr/>
          </p:nvSpPr>
          <p:spPr bwMode="auto">
            <a:xfrm>
              <a:off x="3184" y="87"/>
              <a:ext cx="56" cy="87"/>
            </a:xfrm>
            <a:custGeom>
              <a:avLst/>
              <a:gdLst/>
              <a:ahLst/>
              <a:cxnLst>
                <a:cxn ang="0">
                  <a:pos x="55" y="8"/>
                </a:cxn>
                <a:cxn ang="0">
                  <a:pos x="47" y="1"/>
                </a:cxn>
                <a:cxn ang="0">
                  <a:pos x="31" y="3"/>
                </a:cxn>
                <a:cxn ang="0">
                  <a:pos x="18" y="17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3" y="86"/>
                </a:cxn>
                <a:cxn ang="0">
                  <a:pos x="12" y="63"/>
                </a:cxn>
                <a:cxn ang="0">
                  <a:pos x="19" y="68"/>
                </a:cxn>
                <a:cxn ang="0">
                  <a:pos x="34" y="67"/>
                </a:cxn>
                <a:cxn ang="0">
                  <a:pos x="50" y="54"/>
                </a:cxn>
                <a:cxn ang="0">
                  <a:pos x="52" y="40"/>
                </a:cxn>
                <a:cxn ang="0">
                  <a:pos x="49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7" y="30"/>
                </a:cxn>
                <a:cxn ang="0">
                  <a:pos x="32" y="30"/>
                </a:cxn>
                <a:cxn ang="0">
                  <a:pos x="28" y="30"/>
                </a:cxn>
                <a:cxn ang="0">
                  <a:pos x="32" y="29"/>
                </a:cxn>
                <a:cxn ang="0">
                  <a:pos x="37" y="30"/>
                </a:cxn>
                <a:cxn ang="0">
                  <a:pos x="49" y="16"/>
                </a:cxn>
                <a:cxn ang="0">
                  <a:pos x="45" y="25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0" y="27"/>
                </a:cxn>
                <a:cxn ang="0">
                  <a:pos x="25" y="28"/>
                </a:cxn>
                <a:cxn ang="0">
                  <a:pos x="25" y="32"/>
                </a:cxn>
                <a:cxn ang="0">
                  <a:pos x="29" y="33"/>
                </a:cxn>
                <a:cxn ang="0">
                  <a:pos x="41" y="32"/>
                </a:cxn>
                <a:cxn ang="0">
                  <a:pos x="46" y="42"/>
                </a:cxn>
                <a:cxn ang="0">
                  <a:pos x="40" y="59"/>
                </a:cxn>
                <a:cxn ang="0">
                  <a:pos x="25" y="66"/>
                </a:cxn>
                <a:cxn ang="0">
                  <a:pos x="15" y="63"/>
                </a:cxn>
                <a:cxn ang="0">
                  <a:pos x="12" y="54"/>
                </a:cxn>
                <a:cxn ang="0">
                  <a:pos x="19" y="26"/>
                </a:cxn>
                <a:cxn ang="0">
                  <a:pos x="26" y="11"/>
                </a:cxn>
                <a:cxn ang="0">
                  <a:pos x="40" y="3"/>
                </a:cxn>
                <a:cxn ang="0">
                  <a:pos x="47" y="5"/>
                </a:cxn>
                <a:cxn ang="0">
                  <a:pos x="50" y="12"/>
                </a:cxn>
              </a:cxnLst>
              <a:rect l="0" t="0" r="r" b="b"/>
              <a:pathLst>
                <a:path w="56" h="87">
                  <a:moveTo>
                    <a:pt x="56" y="13"/>
                  </a:moveTo>
                  <a:lnTo>
                    <a:pt x="55" y="8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1" y="3"/>
                  </a:lnTo>
                  <a:lnTo>
                    <a:pt x="24" y="9"/>
                  </a:lnTo>
                  <a:lnTo>
                    <a:pt x="18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1" y="86"/>
                  </a:lnTo>
                  <a:lnTo>
                    <a:pt x="2" y="87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10" y="60"/>
                  </a:lnTo>
                  <a:lnTo>
                    <a:pt x="12" y="63"/>
                  </a:lnTo>
                  <a:lnTo>
                    <a:pt x="15" y="66"/>
                  </a:lnTo>
                  <a:lnTo>
                    <a:pt x="19" y="68"/>
                  </a:lnTo>
                  <a:lnTo>
                    <a:pt x="24" y="69"/>
                  </a:lnTo>
                  <a:lnTo>
                    <a:pt x="34" y="67"/>
                  </a:lnTo>
                  <a:lnTo>
                    <a:pt x="44" y="62"/>
                  </a:lnTo>
                  <a:lnTo>
                    <a:pt x="50" y="54"/>
                  </a:lnTo>
                  <a:lnTo>
                    <a:pt x="53" y="44"/>
                  </a:lnTo>
                  <a:lnTo>
                    <a:pt x="52" y="40"/>
                  </a:lnTo>
                  <a:lnTo>
                    <a:pt x="51" y="36"/>
                  </a:lnTo>
                  <a:lnTo>
                    <a:pt x="49" y="33"/>
                  </a:lnTo>
                  <a:lnTo>
                    <a:pt x="45" y="30"/>
                  </a:lnTo>
                  <a:lnTo>
                    <a:pt x="49" y="27"/>
                  </a:lnTo>
                  <a:lnTo>
                    <a:pt x="53" y="23"/>
                  </a:lnTo>
                  <a:lnTo>
                    <a:pt x="55" y="19"/>
                  </a:lnTo>
                  <a:lnTo>
                    <a:pt x="56" y="13"/>
                  </a:lnTo>
                  <a:close/>
                  <a:moveTo>
                    <a:pt x="37" y="30"/>
                  </a:moveTo>
                  <a:lnTo>
                    <a:pt x="35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7" y="30"/>
                  </a:lnTo>
                  <a:close/>
                  <a:moveTo>
                    <a:pt x="50" y="12"/>
                  </a:moveTo>
                  <a:lnTo>
                    <a:pt x="49" y="16"/>
                  </a:lnTo>
                  <a:lnTo>
                    <a:pt x="48" y="20"/>
                  </a:lnTo>
                  <a:lnTo>
                    <a:pt x="45" y="25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6" y="27"/>
                  </a:lnTo>
                  <a:lnTo>
                    <a:pt x="32" y="26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4" y="30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41" y="32"/>
                  </a:lnTo>
                  <a:lnTo>
                    <a:pt x="45" y="36"/>
                  </a:lnTo>
                  <a:lnTo>
                    <a:pt x="46" y="42"/>
                  </a:lnTo>
                  <a:lnTo>
                    <a:pt x="44" y="52"/>
                  </a:lnTo>
                  <a:lnTo>
                    <a:pt x="40" y="59"/>
                  </a:lnTo>
                  <a:lnTo>
                    <a:pt x="33" y="64"/>
                  </a:lnTo>
                  <a:lnTo>
                    <a:pt x="25" y="66"/>
                  </a:lnTo>
                  <a:lnTo>
                    <a:pt x="19" y="65"/>
                  </a:lnTo>
                  <a:lnTo>
                    <a:pt x="15" y="63"/>
                  </a:lnTo>
                  <a:lnTo>
                    <a:pt x="13" y="59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9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3" y="5"/>
                  </a:lnTo>
                  <a:lnTo>
                    <a:pt x="40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Freeform 666"/>
            <p:cNvSpPr>
              <a:spLocks noChangeAspect="1"/>
            </p:cNvSpPr>
            <p:nvPr/>
          </p:nvSpPr>
          <p:spPr bwMode="auto">
            <a:xfrm>
              <a:off x="3271" y="108"/>
              <a:ext cx="5" cy="13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2" y="138"/>
                </a:cxn>
                <a:cxn ang="0">
                  <a:pos x="4" y="138"/>
                </a:cxn>
                <a:cxn ang="0">
                  <a:pos x="5" y="137"/>
                </a:cxn>
                <a:cxn ang="0">
                  <a:pos x="5" y="135"/>
                </a:cxn>
                <a:cxn ang="0">
                  <a:pos x="5" y="133"/>
                </a:cxn>
                <a:cxn ang="0">
                  <a:pos x="5" y="5"/>
                </a:cxn>
              </a:cxnLst>
              <a:rect l="0" t="0" r="r" b="b"/>
              <a:pathLst>
                <a:path w="5" h="138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2" y="138"/>
                  </a:lnTo>
                  <a:lnTo>
                    <a:pt x="4" y="138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Freeform 667"/>
            <p:cNvSpPr>
              <a:spLocks noChangeAspect="1"/>
            </p:cNvSpPr>
            <p:nvPr/>
          </p:nvSpPr>
          <p:spPr bwMode="auto">
            <a:xfrm>
              <a:off x="3300" y="116"/>
              <a:ext cx="62" cy="97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26" y="0"/>
                </a:cxn>
                <a:cxn ang="0">
                  <a:pos x="17" y="1"/>
                </a:cxn>
                <a:cxn ang="0">
                  <a:pos x="12" y="2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8" y="6"/>
                </a:cxn>
                <a:cxn ang="0">
                  <a:pos x="21" y="7"/>
                </a:cxn>
                <a:cxn ang="0">
                  <a:pos x="20" y="11"/>
                </a:cxn>
                <a:cxn ang="0">
                  <a:pos x="0" y="92"/>
                </a:cxn>
                <a:cxn ang="0">
                  <a:pos x="0" y="95"/>
                </a:cxn>
                <a:cxn ang="0">
                  <a:pos x="3" y="97"/>
                </a:cxn>
                <a:cxn ang="0">
                  <a:pos x="6" y="96"/>
                </a:cxn>
                <a:cxn ang="0">
                  <a:pos x="9" y="93"/>
                </a:cxn>
                <a:cxn ang="0">
                  <a:pos x="11" y="85"/>
                </a:cxn>
                <a:cxn ang="0">
                  <a:pos x="14" y="75"/>
                </a:cxn>
                <a:cxn ang="0">
                  <a:pos x="16" y="66"/>
                </a:cxn>
                <a:cxn ang="0">
                  <a:pos x="18" y="64"/>
                </a:cxn>
                <a:cxn ang="0">
                  <a:pos x="23" y="66"/>
                </a:cxn>
                <a:cxn ang="0">
                  <a:pos x="28" y="68"/>
                </a:cxn>
                <a:cxn ang="0">
                  <a:pos x="32" y="73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90"/>
                </a:cxn>
                <a:cxn ang="0">
                  <a:pos x="58" y="81"/>
                </a:cxn>
                <a:cxn ang="0">
                  <a:pos x="60" y="76"/>
                </a:cxn>
                <a:cxn ang="0">
                  <a:pos x="58" y="75"/>
                </a:cxn>
                <a:cxn ang="0">
                  <a:pos x="56" y="77"/>
                </a:cxn>
                <a:cxn ang="0">
                  <a:pos x="51" y="89"/>
                </a:cxn>
                <a:cxn ang="0">
                  <a:pos x="44" y="94"/>
                </a:cxn>
                <a:cxn ang="0">
                  <a:pos x="41" y="93"/>
                </a:cxn>
                <a:cxn ang="0">
                  <a:pos x="40" y="88"/>
                </a:cxn>
                <a:cxn ang="0">
                  <a:pos x="41" y="80"/>
                </a:cxn>
                <a:cxn ang="0">
                  <a:pos x="41" y="76"/>
                </a:cxn>
                <a:cxn ang="0">
                  <a:pos x="35" y="66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2"/>
                </a:cxn>
                <a:cxn ang="0">
                  <a:pos x="52" y="38"/>
                </a:cxn>
                <a:cxn ang="0">
                  <a:pos x="55" y="38"/>
                </a:cxn>
                <a:cxn ang="0">
                  <a:pos x="57" y="40"/>
                </a:cxn>
                <a:cxn ang="0">
                  <a:pos x="51" y="43"/>
                </a:cxn>
                <a:cxn ang="0">
                  <a:pos x="49" y="47"/>
                </a:cxn>
                <a:cxn ang="0">
                  <a:pos x="50" y="50"/>
                </a:cxn>
                <a:cxn ang="0">
                  <a:pos x="54" y="52"/>
                </a:cxn>
                <a:cxn ang="0">
                  <a:pos x="60" y="50"/>
                </a:cxn>
                <a:cxn ang="0">
                  <a:pos x="62" y="43"/>
                </a:cxn>
                <a:cxn ang="0">
                  <a:pos x="60" y="38"/>
                </a:cxn>
                <a:cxn ang="0">
                  <a:pos x="53" y="35"/>
                </a:cxn>
                <a:cxn ang="0">
                  <a:pos x="45" y="37"/>
                </a:cxn>
                <a:cxn ang="0">
                  <a:pos x="33" y="47"/>
                </a:cxn>
                <a:cxn ang="0">
                  <a:pos x="25" y="54"/>
                </a:cxn>
                <a:cxn ang="0">
                  <a:pos x="17" y="60"/>
                </a:cxn>
              </a:cxnLst>
              <a:rect l="0" t="0" r="r" b="b"/>
              <a:pathLst>
                <a:path w="62" h="97">
                  <a:moveTo>
                    <a:pt x="32" y="2"/>
                  </a:moveTo>
                  <a:lnTo>
                    <a:pt x="31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0" y="11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6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6" y="96"/>
                  </a:lnTo>
                  <a:lnTo>
                    <a:pt x="8" y="94"/>
                  </a:lnTo>
                  <a:lnTo>
                    <a:pt x="9" y="93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2" y="80"/>
                  </a:lnTo>
                  <a:lnTo>
                    <a:pt x="14" y="75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1" y="65"/>
                  </a:lnTo>
                  <a:lnTo>
                    <a:pt x="23" y="66"/>
                  </a:lnTo>
                  <a:lnTo>
                    <a:pt x="26" y="67"/>
                  </a:lnTo>
                  <a:lnTo>
                    <a:pt x="28" y="68"/>
                  </a:lnTo>
                  <a:lnTo>
                    <a:pt x="30" y="70"/>
                  </a:lnTo>
                  <a:lnTo>
                    <a:pt x="32" y="73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2" y="79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7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5" y="90"/>
                  </a:lnTo>
                  <a:lnTo>
                    <a:pt x="57" y="85"/>
                  </a:lnTo>
                  <a:lnTo>
                    <a:pt x="58" y="81"/>
                  </a:lnTo>
                  <a:lnTo>
                    <a:pt x="59" y="77"/>
                  </a:lnTo>
                  <a:lnTo>
                    <a:pt x="60" y="76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4"/>
                  </a:lnTo>
                  <a:lnTo>
                    <a:pt x="51" y="89"/>
                  </a:lnTo>
                  <a:lnTo>
                    <a:pt x="48" y="93"/>
                  </a:lnTo>
                  <a:lnTo>
                    <a:pt x="44" y="94"/>
                  </a:lnTo>
                  <a:lnTo>
                    <a:pt x="42" y="94"/>
                  </a:lnTo>
                  <a:lnTo>
                    <a:pt x="41" y="93"/>
                  </a:lnTo>
                  <a:lnTo>
                    <a:pt x="40" y="91"/>
                  </a:lnTo>
                  <a:lnTo>
                    <a:pt x="40" y="88"/>
                  </a:lnTo>
                  <a:lnTo>
                    <a:pt x="40" y="84"/>
                  </a:lnTo>
                  <a:lnTo>
                    <a:pt x="41" y="80"/>
                  </a:lnTo>
                  <a:lnTo>
                    <a:pt x="41" y="77"/>
                  </a:lnTo>
                  <a:lnTo>
                    <a:pt x="41" y="76"/>
                  </a:lnTo>
                  <a:lnTo>
                    <a:pt x="40" y="70"/>
                  </a:lnTo>
                  <a:lnTo>
                    <a:pt x="35" y="66"/>
                  </a:lnTo>
                  <a:lnTo>
                    <a:pt x="29" y="63"/>
                  </a:lnTo>
                  <a:lnTo>
                    <a:pt x="21" y="61"/>
                  </a:lnTo>
                  <a:lnTo>
                    <a:pt x="27" y="56"/>
                  </a:lnTo>
                  <a:lnTo>
                    <a:pt x="33" y="51"/>
                  </a:lnTo>
                  <a:lnTo>
                    <a:pt x="38" y="46"/>
                  </a:lnTo>
                  <a:lnTo>
                    <a:pt x="43" y="42"/>
                  </a:lnTo>
                  <a:lnTo>
                    <a:pt x="47" y="39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3" y="41"/>
                  </a:lnTo>
                  <a:lnTo>
                    <a:pt x="51" y="43"/>
                  </a:lnTo>
                  <a:lnTo>
                    <a:pt x="49" y="45"/>
                  </a:lnTo>
                  <a:lnTo>
                    <a:pt x="49" y="47"/>
                  </a:lnTo>
                  <a:lnTo>
                    <a:pt x="49" y="49"/>
                  </a:lnTo>
                  <a:lnTo>
                    <a:pt x="50" y="50"/>
                  </a:lnTo>
                  <a:lnTo>
                    <a:pt x="52" y="51"/>
                  </a:lnTo>
                  <a:lnTo>
                    <a:pt x="54" y="52"/>
                  </a:lnTo>
                  <a:lnTo>
                    <a:pt x="57" y="51"/>
                  </a:lnTo>
                  <a:lnTo>
                    <a:pt x="60" y="50"/>
                  </a:lnTo>
                  <a:lnTo>
                    <a:pt x="61" y="47"/>
                  </a:lnTo>
                  <a:lnTo>
                    <a:pt x="62" y="43"/>
                  </a:lnTo>
                  <a:lnTo>
                    <a:pt x="61" y="40"/>
                  </a:lnTo>
                  <a:lnTo>
                    <a:pt x="60" y="38"/>
                  </a:lnTo>
                  <a:lnTo>
                    <a:pt x="57" y="35"/>
                  </a:lnTo>
                  <a:lnTo>
                    <a:pt x="53" y="35"/>
                  </a:lnTo>
                  <a:lnTo>
                    <a:pt x="49" y="35"/>
                  </a:lnTo>
                  <a:lnTo>
                    <a:pt x="45" y="37"/>
                  </a:lnTo>
                  <a:lnTo>
                    <a:pt x="39" y="40"/>
                  </a:lnTo>
                  <a:lnTo>
                    <a:pt x="33" y="47"/>
                  </a:lnTo>
                  <a:lnTo>
                    <a:pt x="29" y="51"/>
                  </a:lnTo>
                  <a:lnTo>
                    <a:pt x="25" y="54"/>
                  </a:lnTo>
                  <a:lnTo>
                    <a:pt x="21" y="58"/>
                  </a:lnTo>
                  <a:lnTo>
                    <a:pt x="17" y="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Freeform 668"/>
            <p:cNvSpPr>
              <a:spLocks noChangeAspect="1"/>
            </p:cNvSpPr>
            <p:nvPr/>
          </p:nvSpPr>
          <p:spPr bwMode="auto">
            <a:xfrm>
              <a:off x="3374" y="167"/>
              <a:ext cx="34" cy="64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21" y="2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3" y="6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5" y="10"/>
                </a:cxn>
                <a:cxn ang="0">
                  <a:pos x="9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3" y="58"/>
                </a:cxn>
                <a:cxn ang="0">
                  <a:pos x="12" y="60"/>
                </a:cxn>
                <a:cxn ang="0">
                  <a:pos x="9" y="61"/>
                </a:cxn>
                <a:cxn ang="0">
                  <a:pos x="4" y="61"/>
                </a:cxn>
                <a:cxn ang="0">
                  <a:pos x="0" y="61"/>
                </a:cxn>
                <a:cxn ang="0">
                  <a:pos x="0" y="64"/>
                </a:cxn>
                <a:cxn ang="0">
                  <a:pos x="34" y="64"/>
                </a:cxn>
                <a:cxn ang="0">
                  <a:pos x="34" y="61"/>
                </a:cxn>
                <a:cxn ang="0">
                  <a:pos x="31" y="61"/>
                </a:cxn>
                <a:cxn ang="0">
                  <a:pos x="25" y="61"/>
                </a:cxn>
                <a:cxn ang="0">
                  <a:pos x="22" y="60"/>
                </a:cxn>
                <a:cxn ang="0">
                  <a:pos x="21" y="58"/>
                </a:cxn>
                <a:cxn ang="0">
                  <a:pos x="21" y="56"/>
                </a:cxn>
                <a:cxn ang="0">
                  <a:pos x="21" y="3"/>
                </a:cxn>
              </a:cxnLst>
              <a:rect l="0" t="0" r="r" b="b"/>
              <a:pathLst>
                <a:path w="34" h="64">
                  <a:moveTo>
                    <a:pt x="21" y="3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3" y="4"/>
                  </a:lnTo>
                  <a:lnTo>
                    <a:pt x="8" y="6"/>
                  </a:lnTo>
                  <a:lnTo>
                    <a:pt x="3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9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3" y="58"/>
                  </a:lnTo>
                  <a:lnTo>
                    <a:pt x="12" y="60"/>
                  </a:lnTo>
                  <a:lnTo>
                    <a:pt x="9" y="61"/>
                  </a:lnTo>
                  <a:lnTo>
                    <a:pt x="4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34" y="64"/>
                  </a:lnTo>
                  <a:lnTo>
                    <a:pt x="34" y="61"/>
                  </a:lnTo>
                  <a:lnTo>
                    <a:pt x="31" y="61"/>
                  </a:lnTo>
                  <a:lnTo>
                    <a:pt x="25" y="61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21" y="56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Freeform 669"/>
            <p:cNvSpPr>
              <a:spLocks noChangeAspect="1"/>
            </p:cNvSpPr>
            <p:nvPr/>
          </p:nvSpPr>
          <p:spPr bwMode="auto">
            <a:xfrm>
              <a:off x="3432" y="116"/>
              <a:ext cx="62" cy="97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27" y="0"/>
                </a:cxn>
                <a:cxn ang="0">
                  <a:pos x="17" y="1"/>
                </a:cxn>
                <a:cxn ang="0">
                  <a:pos x="13" y="2"/>
                </a:cxn>
                <a:cxn ang="0">
                  <a:pos x="11" y="3"/>
                </a:cxn>
                <a:cxn ang="0">
                  <a:pos x="12" y="6"/>
                </a:cxn>
                <a:cxn ang="0">
                  <a:pos x="18" y="6"/>
                </a:cxn>
                <a:cxn ang="0">
                  <a:pos x="21" y="7"/>
                </a:cxn>
                <a:cxn ang="0">
                  <a:pos x="21" y="11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7" y="96"/>
                </a:cxn>
                <a:cxn ang="0">
                  <a:pos x="9" y="93"/>
                </a:cxn>
                <a:cxn ang="0">
                  <a:pos x="11" y="85"/>
                </a:cxn>
                <a:cxn ang="0">
                  <a:pos x="14" y="75"/>
                </a:cxn>
                <a:cxn ang="0">
                  <a:pos x="16" y="66"/>
                </a:cxn>
                <a:cxn ang="0">
                  <a:pos x="19" y="64"/>
                </a:cxn>
                <a:cxn ang="0">
                  <a:pos x="24" y="66"/>
                </a:cxn>
                <a:cxn ang="0">
                  <a:pos x="29" y="68"/>
                </a:cxn>
                <a:cxn ang="0">
                  <a:pos x="32" y="73"/>
                </a:cxn>
                <a:cxn ang="0">
                  <a:pos x="32" y="77"/>
                </a:cxn>
                <a:cxn ang="0">
                  <a:pos x="32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90"/>
                </a:cxn>
                <a:cxn ang="0">
                  <a:pos x="59" y="81"/>
                </a:cxn>
                <a:cxn ang="0">
                  <a:pos x="60" y="76"/>
                </a:cxn>
                <a:cxn ang="0">
                  <a:pos x="58" y="75"/>
                </a:cxn>
                <a:cxn ang="0">
                  <a:pos x="56" y="77"/>
                </a:cxn>
                <a:cxn ang="0">
                  <a:pos x="52" y="89"/>
                </a:cxn>
                <a:cxn ang="0">
                  <a:pos x="44" y="94"/>
                </a:cxn>
                <a:cxn ang="0">
                  <a:pos x="41" y="93"/>
                </a:cxn>
                <a:cxn ang="0">
                  <a:pos x="40" y="88"/>
                </a:cxn>
                <a:cxn ang="0">
                  <a:pos x="41" y="80"/>
                </a:cxn>
                <a:cxn ang="0">
                  <a:pos x="42" y="76"/>
                </a:cxn>
                <a:cxn ang="0">
                  <a:pos x="36" y="66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56" y="38"/>
                </a:cxn>
                <a:cxn ang="0">
                  <a:pos x="57" y="40"/>
                </a:cxn>
                <a:cxn ang="0">
                  <a:pos x="51" y="43"/>
                </a:cxn>
                <a:cxn ang="0">
                  <a:pos x="50" y="47"/>
                </a:cxn>
                <a:cxn ang="0">
                  <a:pos x="51" y="50"/>
                </a:cxn>
                <a:cxn ang="0">
                  <a:pos x="55" y="52"/>
                </a:cxn>
                <a:cxn ang="0">
                  <a:pos x="60" y="50"/>
                </a:cxn>
                <a:cxn ang="0">
                  <a:pos x="62" y="43"/>
                </a:cxn>
                <a:cxn ang="0">
                  <a:pos x="60" y="38"/>
                </a:cxn>
                <a:cxn ang="0">
                  <a:pos x="53" y="35"/>
                </a:cxn>
                <a:cxn ang="0">
                  <a:pos x="45" y="37"/>
                </a:cxn>
                <a:cxn ang="0">
                  <a:pos x="33" y="47"/>
                </a:cxn>
                <a:cxn ang="0">
                  <a:pos x="26" y="54"/>
                </a:cxn>
                <a:cxn ang="0">
                  <a:pos x="18" y="60"/>
                </a:cxn>
              </a:cxnLst>
              <a:rect l="0" t="0" r="r" b="b"/>
              <a:pathLst>
                <a:path w="62" h="97">
                  <a:moveTo>
                    <a:pt x="32" y="2"/>
                  </a:moveTo>
                  <a:lnTo>
                    <a:pt x="32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1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2" y="96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9" y="93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3" y="80"/>
                  </a:lnTo>
                  <a:lnTo>
                    <a:pt x="14" y="75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21" y="65"/>
                  </a:lnTo>
                  <a:lnTo>
                    <a:pt x="24" y="66"/>
                  </a:lnTo>
                  <a:lnTo>
                    <a:pt x="26" y="67"/>
                  </a:lnTo>
                  <a:lnTo>
                    <a:pt x="29" y="68"/>
                  </a:lnTo>
                  <a:lnTo>
                    <a:pt x="31" y="70"/>
                  </a:lnTo>
                  <a:lnTo>
                    <a:pt x="32" y="73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2" y="79"/>
                  </a:lnTo>
                  <a:lnTo>
                    <a:pt x="32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7"/>
                  </a:lnTo>
                  <a:lnTo>
                    <a:pt x="50" y="95"/>
                  </a:lnTo>
                  <a:lnTo>
                    <a:pt x="53" y="93"/>
                  </a:lnTo>
                  <a:lnTo>
                    <a:pt x="55" y="90"/>
                  </a:lnTo>
                  <a:lnTo>
                    <a:pt x="57" y="85"/>
                  </a:lnTo>
                  <a:lnTo>
                    <a:pt x="59" y="81"/>
                  </a:lnTo>
                  <a:lnTo>
                    <a:pt x="60" y="77"/>
                  </a:lnTo>
                  <a:lnTo>
                    <a:pt x="60" y="76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4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1" y="93"/>
                  </a:lnTo>
                  <a:lnTo>
                    <a:pt x="40" y="91"/>
                  </a:lnTo>
                  <a:lnTo>
                    <a:pt x="40" y="88"/>
                  </a:lnTo>
                  <a:lnTo>
                    <a:pt x="40" y="84"/>
                  </a:lnTo>
                  <a:lnTo>
                    <a:pt x="41" y="80"/>
                  </a:lnTo>
                  <a:lnTo>
                    <a:pt x="42" y="77"/>
                  </a:lnTo>
                  <a:lnTo>
                    <a:pt x="42" y="76"/>
                  </a:lnTo>
                  <a:lnTo>
                    <a:pt x="40" y="70"/>
                  </a:lnTo>
                  <a:lnTo>
                    <a:pt x="36" y="66"/>
                  </a:lnTo>
                  <a:lnTo>
                    <a:pt x="29" y="63"/>
                  </a:lnTo>
                  <a:lnTo>
                    <a:pt x="21" y="61"/>
                  </a:lnTo>
                  <a:lnTo>
                    <a:pt x="28" y="56"/>
                  </a:lnTo>
                  <a:lnTo>
                    <a:pt x="33" y="51"/>
                  </a:lnTo>
                  <a:lnTo>
                    <a:pt x="38" y="46"/>
                  </a:lnTo>
                  <a:lnTo>
                    <a:pt x="43" y="42"/>
                  </a:lnTo>
                  <a:lnTo>
                    <a:pt x="48" y="39"/>
                  </a:lnTo>
                  <a:lnTo>
                    <a:pt x="53" y="38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3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7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5" y="52"/>
                  </a:lnTo>
                  <a:lnTo>
                    <a:pt x="58" y="51"/>
                  </a:lnTo>
                  <a:lnTo>
                    <a:pt x="60" y="50"/>
                  </a:lnTo>
                  <a:lnTo>
                    <a:pt x="62" y="47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57" y="35"/>
                  </a:lnTo>
                  <a:lnTo>
                    <a:pt x="53" y="35"/>
                  </a:lnTo>
                  <a:lnTo>
                    <a:pt x="50" y="35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3" y="47"/>
                  </a:lnTo>
                  <a:lnTo>
                    <a:pt x="29" y="51"/>
                  </a:lnTo>
                  <a:lnTo>
                    <a:pt x="26" y="54"/>
                  </a:lnTo>
                  <a:lnTo>
                    <a:pt x="22" y="58"/>
                  </a:lnTo>
                  <a:lnTo>
                    <a:pt x="18" y="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6" name="Freeform 670"/>
            <p:cNvSpPr>
              <a:spLocks noChangeAspect="1"/>
            </p:cNvSpPr>
            <p:nvPr/>
          </p:nvSpPr>
          <p:spPr bwMode="auto">
            <a:xfrm>
              <a:off x="3503" y="167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2"/>
                </a:cxn>
                <a:cxn ang="0">
                  <a:pos x="37" y="54"/>
                </a:cxn>
                <a:cxn ang="0">
                  <a:pos x="37" y="56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9" y="56"/>
                </a:cxn>
                <a:cxn ang="0">
                  <a:pos x="16" y="51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4" y="36"/>
                </a:cxn>
                <a:cxn ang="0">
                  <a:pos x="38" y="31"/>
                </a:cxn>
                <a:cxn ang="0">
                  <a:pos x="41" y="26"/>
                </a:cxn>
                <a:cxn ang="0">
                  <a:pos x="42" y="19"/>
                </a:cxn>
                <a:cxn ang="0">
                  <a:pos x="41" y="11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5" y="6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3"/>
                </a:cxn>
                <a:cxn ang="0">
                  <a:pos x="8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8" y="4"/>
                </a:cxn>
                <a:cxn ang="0">
                  <a:pos x="25" y="5"/>
                </a:cxn>
                <a:cxn ang="0">
                  <a:pos x="29" y="9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30" y="30"/>
                </a:cxn>
                <a:cxn ang="0">
                  <a:pos x="27" y="35"/>
                </a:cxn>
                <a:cxn ang="0">
                  <a:pos x="24" y="38"/>
                </a:cxn>
                <a:cxn ang="0">
                  <a:pos x="1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39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2"/>
                  </a:lnTo>
                  <a:lnTo>
                    <a:pt x="37" y="54"/>
                  </a:lnTo>
                  <a:lnTo>
                    <a:pt x="37" y="56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16" y="51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9" y="40"/>
                  </a:lnTo>
                  <a:lnTo>
                    <a:pt x="34" y="36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2" y="19"/>
                  </a:lnTo>
                  <a:lnTo>
                    <a:pt x="41" y="11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5" y="5"/>
                  </a:lnTo>
                  <a:lnTo>
                    <a:pt x="29" y="9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30" y="30"/>
                  </a:lnTo>
                  <a:lnTo>
                    <a:pt x="27" y="35"/>
                  </a:lnTo>
                  <a:lnTo>
                    <a:pt x="24" y="38"/>
                  </a:lnTo>
                  <a:lnTo>
                    <a:pt x="1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39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7" name="Freeform 671"/>
            <p:cNvSpPr>
              <a:spLocks noChangeAspect="1"/>
            </p:cNvSpPr>
            <p:nvPr/>
          </p:nvSpPr>
          <p:spPr bwMode="auto">
            <a:xfrm>
              <a:off x="3565" y="108"/>
              <a:ext cx="30" cy="138"/>
            </a:xfrm>
            <a:custGeom>
              <a:avLst/>
              <a:gdLst/>
              <a:ahLst/>
              <a:cxnLst>
                <a:cxn ang="0">
                  <a:pos x="30" y="72"/>
                </a:cxn>
                <a:cxn ang="0">
                  <a:pos x="30" y="70"/>
                </a:cxn>
                <a:cxn ang="0">
                  <a:pos x="30" y="69"/>
                </a:cxn>
                <a:cxn ang="0">
                  <a:pos x="30" y="69"/>
                </a:cxn>
                <a:cxn ang="0">
                  <a:pos x="30" y="67"/>
                </a:cxn>
                <a:cxn ang="0">
                  <a:pos x="6" y="3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5" y="69"/>
                </a:cxn>
                <a:cxn ang="0">
                  <a:pos x="0" y="133"/>
                </a:cxn>
                <a:cxn ang="0">
                  <a:pos x="0" y="134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2" y="138"/>
                </a:cxn>
                <a:cxn ang="0">
                  <a:pos x="4" y="137"/>
                </a:cxn>
                <a:cxn ang="0">
                  <a:pos x="5" y="135"/>
                </a:cxn>
                <a:cxn ang="0">
                  <a:pos x="30" y="72"/>
                </a:cxn>
              </a:cxnLst>
              <a:rect l="0" t="0" r="r" b="b"/>
              <a:pathLst>
                <a:path w="30" h="138">
                  <a:moveTo>
                    <a:pt x="30" y="72"/>
                  </a:moveTo>
                  <a:lnTo>
                    <a:pt x="30" y="70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30" y="67"/>
                  </a:lnTo>
                  <a:lnTo>
                    <a:pt x="6" y="3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5" y="69"/>
                  </a:lnTo>
                  <a:lnTo>
                    <a:pt x="0" y="133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2" y="138"/>
                  </a:lnTo>
                  <a:lnTo>
                    <a:pt x="4" y="137"/>
                  </a:lnTo>
                  <a:lnTo>
                    <a:pt x="5" y="13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8" name="Freeform 672"/>
            <p:cNvSpPr>
              <a:spLocks noChangeAspect="1" noEditPoints="1"/>
            </p:cNvSpPr>
            <p:nvPr/>
          </p:nvSpPr>
          <p:spPr bwMode="auto">
            <a:xfrm>
              <a:off x="3875" y="21"/>
              <a:ext cx="94" cy="124"/>
            </a:xfrm>
            <a:custGeom>
              <a:avLst/>
              <a:gdLst/>
              <a:ahLst/>
              <a:cxnLst>
                <a:cxn ang="0">
                  <a:pos x="61" y="93"/>
                </a:cxn>
                <a:cxn ang="0">
                  <a:pos x="75" y="81"/>
                </a:cxn>
                <a:cxn ang="0">
                  <a:pos x="87" y="65"/>
                </a:cxn>
                <a:cxn ang="0">
                  <a:pos x="93" y="47"/>
                </a:cxn>
                <a:cxn ang="0">
                  <a:pos x="94" y="29"/>
                </a:cxn>
                <a:cxn ang="0">
                  <a:pos x="89" y="16"/>
                </a:cxn>
                <a:cxn ang="0">
                  <a:pos x="79" y="6"/>
                </a:cxn>
                <a:cxn ang="0">
                  <a:pos x="67" y="1"/>
                </a:cxn>
                <a:cxn ang="0">
                  <a:pos x="48" y="1"/>
                </a:cxn>
                <a:cxn ang="0">
                  <a:pos x="27" y="12"/>
                </a:cxn>
                <a:cxn ang="0">
                  <a:pos x="11" y="29"/>
                </a:cxn>
                <a:cxn ang="0">
                  <a:pos x="1" y="51"/>
                </a:cxn>
                <a:cxn ang="0">
                  <a:pos x="0" y="72"/>
                </a:cxn>
                <a:cxn ang="0">
                  <a:pos x="5" y="85"/>
                </a:cxn>
                <a:cxn ang="0">
                  <a:pos x="15" y="95"/>
                </a:cxn>
                <a:cxn ang="0">
                  <a:pos x="27" y="100"/>
                </a:cxn>
                <a:cxn ang="0">
                  <a:pos x="41" y="100"/>
                </a:cxn>
                <a:cxn ang="0">
                  <a:pos x="48" y="103"/>
                </a:cxn>
                <a:cxn ang="0">
                  <a:pos x="48" y="108"/>
                </a:cxn>
                <a:cxn ang="0">
                  <a:pos x="48" y="111"/>
                </a:cxn>
                <a:cxn ang="0">
                  <a:pos x="48" y="115"/>
                </a:cxn>
                <a:cxn ang="0">
                  <a:pos x="50" y="120"/>
                </a:cxn>
                <a:cxn ang="0">
                  <a:pos x="55" y="123"/>
                </a:cxn>
                <a:cxn ang="0">
                  <a:pos x="65" y="123"/>
                </a:cxn>
                <a:cxn ang="0">
                  <a:pos x="73" y="116"/>
                </a:cxn>
                <a:cxn ang="0">
                  <a:pos x="79" y="106"/>
                </a:cxn>
                <a:cxn ang="0">
                  <a:pos x="81" y="99"/>
                </a:cxn>
                <a:cxn ang="0">
                  <a:pos x="81" y="96"/>
                </a:cxn>
                <a:cxn ang="0">
                  <a:pos x="79" y="96"/>
                </a:cxn>
                <a:cxn ang="0">
                  <a:pos x="75" y="103"/>
                </a:cxn>
                <a:cxn ang="0">
                  <a:pos x="67" y="110"/>
                </a:cxn>
                <a:cxn ang="0">
                  <a:pos x="59" y="110"/>
                </a:cxn>
                <a:cxn ang="0">
                  <a:pos x="54" y="103"/>
                </a:cxn>
                <a:cxn ang="0">
                  <a:pos x="27" y="95"/>
                </a:cxn>
                <a:cxn ang="0">
                  <a:pos x="15" y="85"/>
                </a:cxn>
                <a:cxn ang="0">
                  <a:pos x="12" y="68"/>
                </a:cxn>
                <a:cxn ang="0">
                  <a:pos x="15" y="48"/>
                </a:cxn>
                <a:cxn ang="0">
                  <a:pos x="26" y="24"/>
                </a:cxn>
                <a:cxn ang="0">
                  <a:pos x="42" y="8"/>
                </a:cxn>
                <a:cxn ang="0">
                  <a:pos x="59" y="3"/>
                </a:cxn>
                <a:cxn ang="0">
                  <a:pos x="76" y="11"/>
                </a:cxn>
                <a:cxn ang="0">
                  <a:pos x="82" y="33"/>
                </a:cxn>
                <a:cxn ang="0">
                  <a:pos x="81" y="46"/>
                </a:cxn>
                <a:cxn ang="0">
                  <a:pos x="76" y="62"/>
                </a:cxn>
                <a:cxn ang="0">
                  <a:pos x="67" y="79"/>
                </a:cxn>
                <a:cxn ang="0">
                  <a:pos x="52" y="92"/>
                </a:cxn>
                <a:cxn ang="0">
                  <a:pos x="51" y="87"/>
                </a:cxn>
                <a:cxn ang="0">
                  <a:pos x="50" y="82"/>
                </a:cxn>
                <a:cxn ang="0">
                  <a:pos x="46" y="78"/>
                </a:cxn>
                <a:cxn ang="0">
                  <a:pos x="40" y="77"/>
                </a:cxn>
                <a:cxn ang="0">
                  <a:pos x="30" y="81"/>
                </a:cxn>
                <a:cxn ang="0">
                  <a:pos x="26" y="91"/>
                </a:cxn>
                <a:cxn ang="0">
                  <a:pos x="27" y="95"/>
                </a:cxn>
                <a:cxn ang="0">
                  <a:pos x="34" y="97"/>
                </a:cxn>
                <a:cxn ang="0">
                  <a:pos x="30" y="94"/>
                </a:cxn>
                <a:cxn ang="0">
                  <a:pos x="30" y="87"/>
                </a:cxn>
                <a:cxn ang="0">
                  <a:pos x="36" y="81"/>
                </a:cxn>
                <a:cxn ang="0">
                  <a:pos x="44" y="80"/>
                </a:cxn>
                <a:cxn ang="0">
                  <a:pos x="48" y="86"/>
                </a:cxn>
                <a:cxn ang="0">
                  <a:pos x="48" y="93"/>
                </a:cxn>
                <a:cxn ang="0">
                  <a:pos x="41" y="96"/>
                </a:cxn>
              </a:cxnLst>
              <a:rect l="0" t="0" r="r" b="b"/>
              <a:pathLst>
                <a:path w="94" h="124">
                  <a:moveTo>
                    <a:pt x="53" y="96"/>
                  </a:moveTo>
                  <a:lnTo>
                    <a:pt x="61" y="93"/>
                  </a:lnTo>
                  <a:lnTo>
                    <a:pt x="68" y="87"/>
                  </a:lnTo>
                  <a:lnTo>
                    <a:pt x="75" y="81"/>
                  </a:lnTo>
                  <a:lnTo>
                    <a:pt x="82" y="74"/>
                  </a:lnTo>
                  <a:lnTo>
                    <a:pt x="87" y="65"/>
                  </a:lnTo>
                  <a:lnTo>
                    <a:pt x="91" y="56"/>
                  </a:lnTo>
                  <a:lnTo>
                    <a:pt x="93" y="47"/>
                  </a:lnTo>
                  <a:lnTo>
                    <a:pt x="94" y="37"/>
                  </a:lnTo>
                  <a:lnTo>
                    <a:pt x="94" y="29"/>
                  </a:lnTo>
                  <a:lnTo>
                    <a:pt x="92" y="22"/>
                  </a:lnTo>
                  <a:lnTo>
                    <a:pt x="89" y="16"/>
                  </a:lnTo>
                  <a:lnTo>
                    <a:pt x="85" y="10"/>
                  </a:lnTo>
                  <a:lnTo>
                    <a:pt x="79" y="6"/>
                  </a:lnTo>
                  <a:lnTo>
                    <a:pt x="73" y="3"/>
                  </a:lnTo>
                  <a:lnTo>
                    <a:pt x="67" y="1"/>
                  </a:lnTo>
                  <a:lnTo>
                    <a:pt x="59" y="0"/>
                  </a:lnTo>
                  <a:lnTo>
                    <a:pt x="48" y="1"/>
                  </a:lnTo>
                  <a:lnTo>
                    <a:pt x="38" y="5"/>
                  </a:lnTo>
                  <a:lnTo>
                    <a:pt x="27" y="12"/>
                  </a:lnTo>
                  <a:lnTo>
                    <a:pt x="18" y="20"/>
                  </a:lnTo>
                  <a:lnTo>
                    <a:pt x="11" y="29"/>
                  </a:lnTo>
                  <a:lnTo>
                    <a:pt x="5" y="40"/>
                  </a:lnTo>
                  <a:lnTo>
                    <a:pt x="1" y="51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2" y="79"/>
                  </a:lnTo>
                  <a:lnTo>
                    <a:pt x="5" y="85"/>
                  </a:lnTo>
                  <a:lnTo>
                    <a:pt x="10" y="90"/>
                  </a:lnTo>
                  <a:lnTo>
                    <a:pt x="15" y="95"/>
                  </a:lnTo>
                  <a:lnTo>
                    <a:pt x="21" y="98"/>
                  </a:lnTo>
                  <a:lnTo>
                    <a:pt x="27" y="100"/>
                  </a:lnTo>
                  <a:lnTo>
                    <a:pt x="35" y="100"/>
                  </a:lnTo>
                  <a:lnTo>
                    <a:pt x="41" y="100"/>
                  </a:lnTo>
                  <a:lnTo>
                    <a:pt x="48" y="98"/>
                  </a:lnTo>
                  <a:lnTo>
                    <a:pt x="48" y="103"/>
                  </a:lnTo>
                  <a:lnTo>
                    <a:pt x="48" y="106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1"/>
                  </a:lnTo>
                  <a:lnTo>
                    <a:pt x="48" y="113"/>
                  </a:lnTo>
                  <a:lnTo>
                    <a:pt x="48" y="115"/>
                  </a:lnTo>
                  <a:lnTo>
                    <a:pt x="49" y="118"/>
                  </a:lnTo>
                  <a:lnTo>
                    <a:pt x="50" y="120"/>
                  </a:lnTo>
                  <a:lnTo>
                    <a:pt x="52" y="122"/>
                  </a:lnTo>
                  <a:lnTo>
                    <a:pt x="55" y="123"/>
                  </a:lnTo>
                  <a:lnTo>
                    <a:pt x="59" y="124"/>
                  </a:lnTo>
                  <a:lnTo>
                    <a:pt x="65" y="123"/>
                  </a:lnTo>
                  <a:lnTo>
                    <a:pt x="69" y="120"/>
                  </a:lnTo>
                  <a:lnTo>
                    <a:pt x="73" y="116"/>
                  </a:lnTo>
                  <a:lnTo>
                    <a:pt x="77" y="111"/>
                  </a:lnTo>
                  <a:lnTo>
                    <a:pt x="79" y="106"/>
                  </a:lnTo>
                  <a:lnTo>
                    <a:pt x="81" y="102"/>
                  </a:lnTo>
                  <a:lnTo>
                    <a:pt x="81" y="99"/>
                  </a:lnTo>
                  <a:lnTo>
                    <a:pt x="82" y="97"/>
                  </a:lnTo>
                  <a:lnTo>
                    <a:pt x="81" y="96"/>
                  </a:lnTo>
                  <a:lnTo>
                    <a:pt x="80" y="96"/>
                  </a:lnTo>
                  <a:lnTo>
                    <a:pt x="79" y="96"/>
                  </a:lnTo>
                  <a:lnTo>
                    <a:pt x="79" y="97"/>
                  </a:lnTo>
                  <a:lnTo>
                    <a:pt x="75" y="103"/>
                  </a:lnTo>
                  <a:lnTo>
                    <a:pt x="71" y="108"/>
                  </a:lnTo>
                  <a:lnTo>
                    <a:pt x="67" y="110"/>
                  </a:lnTo>
                  <a:lnTo>
                    <a:pt x="63" y="110"/>
                  </a:lnTo>
                  <a:lnTo>
                    <a:pt x="59" y="110"/>
                  </a:lnTo>
                  <a:lnTo>
                    <a:pt x="56" y="107"/>
                  </a:lnTo>
                  <a:lnTo>
                    <a:pt x="54" y="103"/>
                  </a:lnTo>
                  <a:lnTo>
                    <a:pt x="53" y="96"/>
                  </a:lnTo>
                  <a:close/>
                  <a:moveTo>
                    <a:pt x="27" y="95"/>
                  </a:moveTo>
                  <a:lnTo>
                    <a:pt x="20" y="91"/>
                  </a:lnTo>
                  <a:lnTo>
                    <a:pt x="15" y="85"/>
                  </a:lnTo>
                  <a:lnTo>
                    <a:pt x="13" y="77"/>
                  </a:lnTo>
                  <a:lnTo>
                    <a:pt x="12" y="68"/>
                  </a:lnTo>
                  <a:lnTo>
                    <a:pt x="12" y="59"/>
                  </a:lnTo>
                  <a:lnTo>
                    <a:pt x="15" y="48"/>
                  </a:lnTo>
                  <a:lnTo>
                    <a:pt x="19" y="36"/>
                  </a:lnTo>
                  <a:lnTo>
                    <a:pt x="26" y="24"/>
                  </a:lnTo>
                  <a:lnTo>
                    <a:pt x="34" y="15"/>
                  </a:lnTo>
                  <a:lnTo>
                    <a:pt x="42" y="8"/>
                  </a:lnTo>
                  <a:lnTo>
                    <a:pt x="51" y="5"/>
                  </a:lnTo>
                  <a:lnTo>
                    <a:pt x="59" y="3"/>
                  </a:lnTo>
                  <a:lnTo>
                    <a:pt x="68" y="5"/>
                  </a:lnTo>
                  <a:lnTo>
                    <a:pt x="76" y="11"/>
                  </a:lnTo>
                  <a:lnTo>
                    <a:pt x="80" y="20"/>
                  </a:lnTo>
                  <a:lnTo>
                    <a:pt x="82" y="33"/>
                  </a:lnTo>
                  <a:lnTo>
                    <a:pt x="82" y="39"/>
                  </a:lnTo>
                  <a:lnTo>
                    <a:pt x="81" y="46"/>
                  </a:lnTo>
                  <a:lnTo>
                    <a:pt x="79" y="54"/>
                  </a:lnTo>
                  <a:lnTo>
                    <a:pt x="76" y="62"/>
                  </a:lnTo>
                  <a:lnTo>
                    <a:pt x="72" y="71"/>
                  </a:lnTo>
                  <a:lnTo>
                    <a:pt x="67" y="79"/>
                  </a:lnTo>
                  <a:lnTo>
                    <a:pt x="60" y="86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1" y="87"/>
                  </a:lnTo>
                  <a:lnTo>
                    <a:pt x="51" y="85"/>
                  </a:lnTo>
                  <a:lnTo>
                    <a:pt x="50" y="82"/>
                  </a:lnTo>
                  <a:lnTo>
                    <a:pt x="48" y="80"/>
                  </a:lnTo>
                  <a:lnTo>
                    <a:pt x="46" y="78"/>
                  </a:lnTo>
                  <a:lnTo>
                    <a:pt x="44" y="77"/>
                  </a:lnTo>
                  <a:lnTo>
                    <a:pt x="40" y="77"/>
                  </a:lnTo>
                  <a:lnTo>
                    <a:pt x="35" y="78"/>
                  </a:lnTo>
                  <a:lnTo>
                    <a:pt x="30" y="81"/>
                  </a:lnTo>
                  <a:lnTo>
                    <a:pt x="27" y="86"/>
                  </a:lnTo>
                  <a:lnTo>
                    <a:pt x="26" y="91"/>
                  </a:lnTo>
                  <a:lnTo>
                    <a:pt x="27" y="94"/>
                  </a:lnTo>
                  <a:lnTo>
                    <a:pt x="27" y="95"/>
                  </a:lnTo>
                  <a:close/>
                  <a:moveTo>
                    <a:pt x="35" y="97"/>
                  </a:moveTo>
                  <a:lnTo>
                    <a:pt x="34" y="97"/>
                  </a:lnTo>
                  <a:lnTo>
                    <a:pt x="32" y="96"/>
                  </a:lnTo>
                  <a:lnTo>
                    <a:pt x="30" y="94"/>
                  </a:lnTo>
                  <a:lnTo>
                    <a:pt x="29" y="91"/>
                  </a:lnTo>
                  <a:lnTo>
                    <a:pt x="30" y="87"/>
                  </a:lnTo>
                  <a:lnTo>
                    <a:pt x="33" y="83"/>
                  </a:lnTo>
                  <a:lnTo>
                    <a:pt x="36" y="81"/>
                  </a:lnTo>
                  <a:lnTo>
                    <a:pt x="40" y="80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48" y="86"/>
                  </a:lnTo>
                  <a:lnTo>
                    <a:pt x="49" y="92"/>
                  </a:lnTo>
                  <a:lnTo>
                    <a:pt x="48" y="93"/>
                  </a:lnTo>
                  <a:lnTo>
                    <a:pt x="47" y="94"/>
                  </a:lnTo>
                  <a:lnTo>
                    <a:pt x="41" y="96"/>
                  </a:lnTo>
                  <a:lnTo>
                    <a:pt x="35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Freeform 673"/>
            <p:cNvSpPr>
              <a:spLocks noChangeAspect="1" noEditPoints="1"/>
            </p:cNvSpPr>
            <p:nvPr/>
          </p:nvSpPr>
          <p:spPr bwMode="auto">
            <a:xfrm>
              <a:off x="3983" y="26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8" y="4"/>
                </a:cxn>
                <a:cxn ang="0">
                  <a:pos x="56" y="5"/>
                </a:cxn>
                <a:cxn ang="0">
                  <a:pos x="51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3" y="9"/>
                </a:cxn>
                <a:cxn ang="0">
                  <a:pos x="34" y="1"/>
                </a:cxn>
                <a:cxn ang="0">
                  <a:pos x="17" y="2"/>
                </a:cxn>
                <a:cxn ang="0">
                  <a:pos x="2" y="16"/>
                </a:cxn>
                <a:cxn ang="0">
                  <a:pos x="0" y="30"/>
                </a:cxn>
                <a:cxn ang="0">
                  <a:pos x="2" y="35"/>
                </a:cxn>
                <a:cxn ang="0">
                  <a:pos x="7" y="40"/>
                </a:cxn>
                <a:cxn ang="0">
                  <a:pos x="13" y="43"/>
                </a:cxn>
                <a:cxn ang="0">
                  <a:pos x="30" y="40"/>
                </a:cxn>
                <a:cxn ang="0">
                  <a:pos x="41" y="39"/>
                </a:cxn>
                <a:cxn ang="0">
                  <a:pos x="47" y="43"/>
                </a:cxn>
                <a:cxn ang="0">
                  <a:pos x="53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6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6" y="39"/>
                </a:cxn>
                <a:cxn ang="0">
                  <a:pos x="17" y="40"/>
                </a:cxn>
                <a:cxn ang="0">
                  <a:pos x="10" y="37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5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6" y="29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1" y="16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5" y="15"/>
                  </a:lnTo>
                  <a:lnTo>
                    <a:pt x="43" y="9"/>
                  </a:lnTo>
                  <a:lnTo>
                    <a:pt x="39" y="4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3" y="43"/>
                  </a:lnTo>
                  <a:lnTo>
                    <a:pt x="17" y="43"/>
                  </a:lnTo>
                  <a:lnTo>
                    <a:pt x="30" y="40"/>
                  </a:lnTo>
                  <a:lnTo>
                    <a:pt x="39" y="35"/>
                  </a:lnTo>
                  <a:lnTo>
                    <a:pt x="41" y="39"/>
                  </a:lnTo>
                  <a:lnTo>
                    <a:pt x="44" y="42"/>
                  </a:lnTo>
                  <a:lnTo>
                    <a:pt x="47" y="43"/>
                  </a:lnTo>
                  <a:lnTo>
                    <a:pt x="49" y="43"/>
                  </a:lnTo>
                  <a:lnTo>
                    <a:pt x="53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6" y="29"/>
                  </a:lnTo>
                  <a:close/>
                  <a:moveTo>
                    <a:pt x="39" y="32"/>
                  </a:moveTo>
                  <a:lnTo>
                    <a:pt x="32" y="36"/>
                  </a:lnTo>
                  <a:lnTo>
                    <a:pt x="26" y="39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3" y="40"/>
                  </a:lnTo>
                  <a:lnTo>
                    <a:pt x="10" y="37"/>
                  </a:lnTo>
                  <a:lnTo>
                    <a:pt x="8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2" y="4"/>
                  </a:lnTo>
                  <a:lnTo>
                    <a:pt x="35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Freeform 674"/>
            <p:cNvSpPr>
              <a:spLocks noChangeAspect="1" noEditPoints="1"/>
            </p:cNvSpPr>
            <p:nvPr/>
          </p:nvSpPr>
          <p:spPr bwMode="auto">
            <a:xfrm>
              <a:off x="4052" y="0"/>
              <a:ext cx="56" cy="87"/>
            </a:xfrm>
            <a:custGeom>
              <a:avLst/>
              <a:gdLst/>
              <a:ahLst/>
              <a:cxnLst>
                <a:cxn ang="0">
                  <a:pos x="55" y="8"/>
                </a:cxn>
                <a:cxn ang="0">
                  <a:pos x="46" y="1"/>
                </a:cxn>
                <a:cxn ang="0">
                  <a:pos x="31" y="3"/>
                </a:cxn>
                <a:cxn ang="0">
                  <a:pos x="18" y="17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3" y="86"/>
                </a:cxn>
                <a:cxn ang="0">
                  <a:pos x="12" y="64"/>
                </a:cxn>
                <a:cxn ang="0">
                  <a:pos x="19" y="68"/>
                </a:cxn>
                <a:cxn ang="0">
                  <a:pos x="34" y="67"/>
                </a:cxn>
                <a:cxn ang="0">
                  <a:pos x="50" y="55"/>
                </a:cxn>
                <a:cxn ang="0">
                  <a:pos x="52" y="40"/>
                </a:cxn>
                <a:cxn ang="0">
                  <a:pos x="49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7" y="30"/>
                </a:cxn>
                <a:cxn ang="0">
                  <a:pos x="32" y="30"/>
                </a:cxn>
                <a:cxn ang="0">
                  <a:pos x="28" y="30"/>
                </a:cxn>
                <a:cxn ang="0">
                  <a:pos x="32" y="29"/>
                </a:cxn>
                <a:cxn ang="0">
                  <a:pos x="37" y="30"/>
                </a:cxn>
                <a:cxn ang="0">
                  <a:pos x="49" y="16"/>
                </a:cxn>
                <a:cxn ang="0">
                  <a:pos x="45" y="25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0" y="27"/>
                </a:cxn>
                <a:cxn ang="0">
                  <a:pos x="25" y="28"/>
                </a:cxn>
                <a:cxn ang="0">
                  <a:pos x="25" y="32"/>
                </a:cxn>
                <a:cxn ang="0">
                  <a:pos x="29" y="33"/>
                </a:cxn>
                <a:cxn ang="0">
                  <a:pos x="41" y="32"/>
                </a:cxn>
                <a:cxn ang="0">
                  <a:pos x="46" y="42"/>
                </a:cxn>
                <a:cxn ang="0">
                  <a:pos x="39" y="59"/>
                </a:cxn>
                <a:cxn ang="0">
                  <a:pos x="24" y="66"/>
                </a:cxn>
                <a:cxn ang="0">
                  <a:pos x="15" y="63"/>
                </a:cxn>
                <a:cxn ang="0">
                  <a:pos x="12" y="54"/>
                </a:cxn>
                <a:cxn ang="0">
                  <a:pos x="18" y="26"/>
                </a:cxn>
                <a:cxn ang="0">
                  <a:pos x="26" y="11"/>
                </a:cxn>
                <a:cxn ang="0">
                  <a:pos x="40" y="3"/>
                </a:cxn>
                <a:cxn ang="0">
                  <a:pos x="47" y="5"/>
                </a:cxn>
                <a:cxn ang="0">
                  <a:pos x="50" y="12"/>
                </a:cxn>
              </a:cxnLst>
              <a:rect l="0" t="0" r="r" b="b"/>
              <a:pathLst>
                <a:path w="56" h="87">
                  <a:moveTo>
                    <a:pt x="56" y="14"/>
                  </a:moveTo>
                  <a:lnTo>
                    <a:pt x="55" y="8"/>
                  </a:lnTo>
                  <a:lnTo>
                    <a:pt x="52" y="4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1" y="3"/>
                  </a:lnTo>
                  <a:lnTo>
                    <a:pt x="24" y="9"/>
                  </a:lnTo>
                  <a:lnTo>
                    <a:pt x="18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10" y="60"/>
                  </a:lnTo>
                  <a:lnTo>
                    <a:pt x="12" y="64"/>
                  </a:lnTo>
                  <a:lnTo>
                    <a:pt x="15" y="66"/>
                  </a:lnTo>
                  <a:lnTo>
                    <a:pt x="19" y="68"/>
                  </a:lnTo>
                  <a:lnTo>
                    <a:pt x="24" y="69"/>
                  </a:lnTo>
                  <a:lnTo>
                    <a:pt x="34" y="67"/>
                  </a:lnTo>
                  <a:lnTo>
                    <a:pt x="43" y="62"/>
                  </a:lnTo>
                  <a:lnTo>
                    <a:pt x="50" y="55"/>
                  </a:lnTo>
                  <a:lnTo>
                    <a:pt x="53" y="45"/>
                  </a:lnTo>
                  <a:lnTo>
                    <a:pt x="52" y="40"/>
                  </a:lnTo>
                  <a:lnTo>
                    <a:pt x="51" y="36"/>
                  </a:lnTo>
                  <a:lnTo>
                    <a:pt x="49" y="33"/>
                  </a:lnTo>
                  <a:lnTo>
                    <a:pt x="45" y="30"/>
                  </a:lnTo>
                  <a:lnTo>
                    <a:pt x="49" y="27"/>
                  </a:lnTo>
                  <a:lnTo>
                    <a:pt x="53" y="24"/>
                  </a:lnTo>
                  <a:lnTo>
                    <a:pt x="55" y="19"/>
                  </a:lnTo>
                  <a:lnTo>
                    <a:pt x="56" y="14"/>
                  </a:lnTo>
                  <a:close/>
                  <a:moveTo>
                    <a:pt x="37" y="30"/>
                  </a:moveTo>
                  <a:lnTo>
                    <a:pt x="35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5" y="29"/>
                  </a:lnTo>
                  <a:lnTo>
                    <a:pt x="37" y="30"/>
                  </a:lnTo>
                  <a:close/>
                  <a:moveTo>
                    <a:pt x="50" y="12"/>
                  </a:moveTo>
                  <a:lnTo>
                    <a:pt x="49" y="16"/>
                  </a:lnTo>
                  <a:lnTo>
                    <a:pt x="48" y="20"/>
                  </a:lnTo>
                  <a:lnTo>
                    <a:pt x="45" y="25"/>
                  </a:lnTo>
                  <a:lnTo>
                    <a:pt x="41" y="28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6" y="27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4" y="30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41" y="32"/>
                  </a:lnTo>
                  <a:lnTo>
                    <a:pt x="45" y="36"/>
                  </a:lnTo>
                  <a:lnTo>
                    <a:pt x="46" y="42"/>
                  </a:lnTo>
                  <a:lnTo>
                    <a:pt x="44" y="52"/>
                  </a:lnTo>
                  <a:lnTo>
                    <a:pt x="39" y="59"/>
                  </a:lnTo>
                  <a:lnTo>
                    <a:pt x="33" y="64"/>
                  </a:lnTo>
                  <a:lnTo>
                    <a:pt x="24" y="66"/>
                  </a:lnTo>
                  <a:lnTo>
                    <a:pt x="19" y="65"/>
                  </a:lnTo>
                  <a:lnTo>
                    <a:pt x="15" y="63"/>
                  </a:lnTo>
                  <a:lnTo>
                    <a:pt x="13" y="59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8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3" y="5"/>
                  </a:lnTo>
                  <a:lnTo>
                    <a:pt x="40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Freeform 675"/>
            <p:cNvSpPr>
              <a:spLocks noChangeAspect="1"/>
            </p:cNvSpPr>
            <p:nvPr/>
          </p:nvSpPr>
          <p:spPr bwMode="auto">
            <a:xfrm>
              <a:off x="4136" y="15"/>
              <a:ext cx="32" cy="138"/>
            </a:xfrm>
            <a:custGeom>
              <a:avLst/>
              <a:gdLst/>
              <a:ahLst/>
              <a:cxnLst>
                <a:cxn ang="0">
                  <a:pos x="32" y="136"/>
                </a:cxn>
                <a:cxn ang="0">
                  <a:pos x="32" y="136"/>
                </a:cxn>
                <a:cxn ang="0">
                  <a:pos x="31" y="135"/>
                </a:cxn>
                <a:cxn ang="0">
                  <a:pos x="31" y="135"/>
                </a:cxn>
                <a:cxn ang="0">
                  <a:pos x="29" y="133"/>
                </a:cxn>
                <a:cxn ang="0">
                  <a:pos x="19" y="119"/>
                </a:cxn>
                <a:cxn ang="0">
                  <a:pos x="12" y="102"/>
                </a:cxn>
                <a:cxn ang="0">
                  <a:pos x="9" y="85"/>
                </a:cxn>
                <a:cxn ang="0">
                  <a:pos x="8" y="69"/>
                </a:cxn>
                <a:cxn ang="0">
                  <a:pos x="9" y="51"/>
                </a:cxn>
                <a:cxn ang="0">
                  <a:pos x="12" y="34"/>
                </a:cxn>
                <a:cxn ang="0">
                  <a:pos x="19" y="18"/>
                </a:cxn>
                <a:cxn ang="0">
                  <a:pos x="30" y="4"/>
                </a:cxn>
                <a:cxn ang="0">
                  <a:pos x="31" y="2"/>
                </a:cxn>
                <a:cxn ang="0">
                  <a:pos x="32" y="1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27" y="2"/>
                </a:cxn>
                <a:cxn ang="0">
                  <a:pos x="22" y="7"/>
                </a:cxn>
                <a:cxn ang="0">
                  <a:pos x="15" y="15"/>
                </a:cxn>
                <a:cxn ang="0">
                  <a:pos x="8" y="27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0" y="78"/>
                </a:cxn>
                <a:cxn ang="0">
                  <a:pos x="1" y="88"/>
                </a:cxn>
                <a:cxn ang="0">
                  <a:pos x="4" y="100"/>
                </a:cxn>
                <a:cxn ang="0">
                  <a:pos x="9" y="112"/>
                </a:cxn>
                <a:cxn ang="0">
                  <a:pos x="15" y="123"/>
                </a:cxn>
                <a:cxn ang="0">
                  <a:pos x="22" y="131"/>
                </a:cxn>
                <a:cxn ang="0">
                  <a:pos x="27" y="136"/>
                </a:cxn>
                <a:cxn ang="0">
                  <a:pos x="30" y="138"/>
                </a:cxn>
                <a:cxn ang="0">
                  <a:pos x="31" y="137"/>
                </a:cxn>
                <a:cxn ang="0">
                  <a:pos x="32" y="136"/>
                </a:cxn>
              </a:cxnLst>
              <a:rect l="0" t="0" r="r" b="b"/>
              <a:pathLst>
                <a:path w="32" h="138">
                  <a:moveTo>
                    <a:pt x="32" y="136"/>
                  </a:moveTo>
                  <a:lnTo>
                    <a:pt x="32" y="136"/>
                  </a:lnTo>
                  <a:lnTo>
                    <a:pt x="31" y="135"/>
                  </a:lnTo>
                  <a:lnTo>
                    <a:pt x="31" y="135"/>
                  </a:lnTo>
                  <a:lnTo>
                    <a:pt x="29" y="133"/>
                  </a:lnTo>
                  <a:lnTo>
                    <a:pt x="19" y="119"/>
                  </a:lnTo>
                  <a:lnTo>
                    <a:pt x="12" y="102"/>
                  </a:lnTo>
                  <a:lnTo>
                    <a:pt x="9" y="85"/>
                  </a:lnTo>
                  <a:lnTo>
                    <a:pt x="8" y="69"/>
                  </a:lnTo>
                  <a:lnTo>
                    <a:pt x="9" y="51"/>
                  </a:lnTo>
                  <a:lnTo>
                    <a:pt x="12" y="34"/>
                  </a:lnTo>
                  <a:lnTo>
                    <a:pt x="19" y="18"/>
                  </a:lnTo>
                  <a:lnTo>
                    <a:pt x="30" y="4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2" y="7"/>
                  </a:lnTo>
                  <a:lnTo>
                    <a:pt x="15" y="15"/>
                  </a:lnTo>
                  <a:lnTo>
                    <a:pt x="8" y="27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1" y="88"/>
                  </a:lnTo>
                  <a:lnTo>
                    <a:pt x="4" y="100"/>
                  </a:lnTo>
                  <a:lnTo>
                    <a:pt x="9" y="112"/>
                  </a:lnTo>
                  <a:lnTo>
                    <a:pt x="15" y="123"/>
                  </a:lnTo>
                  <a:lnTo>
                    <a:pt x="22" y="131"/>
                  </a:lnTo>
                  <a:lnTo>
                    <a:pt x="27" y="136"/>
                  </a:lnTo>
                  <a:lnTo>
                    <a:pt x="30" y="138"/>
                  </a:lnTo>
                  <a:lnTo>
                    <a:pt x="31" y="137"/>
                  </a:lnTo>
                  <a:lnTo>
                    <a:pt x="32" y="1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Freeform 676"/>
            <p:cNvSpPr>
              <a:spLocks noChangeAspect="1"/>
            </p:cNvSpPr>
            <p:nvPr/>
          </p:nvSpPr>
          <p:spPr bwMode="auto">
            <a:xfrm>
              <a:off x="4182" y="23"/>
              <a:ext cx="62" cy="9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7" y="0"/>
                </a:cxn>
                <a:cxn ang="0">
                  <a:pos x="17" y="1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12" y="5"/>
                </a:cxn>
                <a:cxn ang="0">
                  <a:pos x="18" y="6"/>
                </a:cxn>
                <a:cxn ang="0">
                  <a:pos x="21" y="7"/>
                </a:cxn>
                <a:cxn ang="0">
                  <a:pos x="21" y="10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3" y="96"/>
                </a:cxn>
                <a:cxn ang="0">
                  <a:pos x="7" y="96"/>
                </a:cxn>
                <a:cxn ang="0">
                  <a:pos x="9" y="92"/>
                </a:cxn>
                <a:cxn ang="0">
                  <a:pos x="11" y="85"/>
                </a:cxn>
                <a:cxn ang="0">
                  <a:pos x="14" y="74"/>
                </a:cxn>
                <a:cxn ang="0">
                  <a:pos x="16" y="66"/>
                </a:cxn>
                <a:cxn ang="0">
                  <a:pos x="18" y="64"/>
                </a:cxn>
                <a:cxn ang="0">
                  <a:pos x="24" y="65"/>
                </a:cxn>
                <a:cxn ang="0">
                  <a:pos x="29" y="68"/>
                </a:cxn>
                <a:cxn ang="0">
                  <a:pos x="32" y="72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89"/>
                </a:cxn>
                <a:cxn ang="0">
                  <a:pos x="59" y="80"/>
                </a:cxn>
                <a:cxn ang="0">
                  <a:pos x="60" y="75"/>
                </a:cxn>
                <a:cxn ang="0">
                  <a:pos x="58" y="74"/>
                </a:cxn>
                <a:cxn ang="0">
                  <a:pos x="56" y="77"/>
                </a:cxn>
                <a:cxn ang="0">
                  <a:pos x="52" y="89"/>
                </a:cxn>
                <a:cxn ang="0">
                  <a:pos x="44" y="94"/>
                </a:cxn>
                <a:cxn ang="0">
                  <a:pos x="41" y="92"/>
                </a:cxn>
                <a:cxn ang="0">
                  <a:pos x="40" y="87"/>
                </a:cxn>
                <a:cxn ang="0">
                  <a:pos x="41" y="79"/>
                </a:cxn>
                <a:cxn ang="0">
                  <a:pos x="42" y="75"/>
                </a:cxn>
                <a:cxn ang="0">
                  <a:pos x="36" y="65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1"/>
                </a:cxn>
                <a:cxn ang="0">
                  <a:pos x="53" y="37"/>
                </a:cxn>
                <a:cxn ang="0">
                  <a:pos x="56" y="38"/>
                </a:cxn>
                <a:cxn ang="0">
                  <a:pos x="57" y="39"/>
                </a:cxn>
                <a:cxn ang="0">
                  <a:pos x="51" y="42"/>
                </a:cxn>
                <a:cxn ang="0">
                  <a:pos x="50" y="47"/>
                </a:cxn>
                <a:cxn ang="0">
                  <a:pos x="51" y="50"/>
                </a:cxn>
                <a:cxn ang="0">
                  <a:pos x="55" y="51"/>
                </a:cxn>
                <a:cxn ang="0">
                  <a:pos x="60" y="49"/>
                </a:cxn>
                <a:cxn ang="0">
                  <a:pos x="62" y="43"/>
                </a:cxn>
                <a:cxn ang="0">
                  <a:pos x="60" y="37"/>
                </a:cxn>
                <a:cxn ang="0">
                  <a:pos x="53" y="34"/>
                </a:cxn>
                <a:cxn ang="0">
                  <a:pos x="45" y="36"/>
                </a:cxn>
                <a:cxn ang="0">
                  <a:pos x="33" y="46"/>
                </a:cxn>
                <a:cxn ang="0">
                  <a:pos x="26" y="54"/>
                </a:cxn>
                <a:cxn ang="0">
                  <a:pos x="18" y="59"/>
                </a:cxn>
              </a:cxnLst>
              <a:rect l="0" t="0" r="r" b="b"/>
              <a:pathLst>
                <a:path w="62" h="97">
                  <a:moveTo>
                    <a:pt x="32" y="1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2" y="96"/>
                  </a:lnTo>
                  <a:lnTo>
                    <a:pt x="3" y="96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9" y="92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3" y="80"/>
                  </a:lnTo>
                  <a:lnTo>
                    <a:pt x="14" y="74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1" y="64"/>
                  </a:lnTo>
                  <a:lnTo>
                    <a:pt x="24" y="65"/>
                  </a:lnTo>
                  <a:lnTo>
                    <a:pt x="26" y="66"/>
                  </a:lnTo>
                  <a:lnTo>
                    <a:pt x="29" y="68"/>
                  </a:lnTo>
                  <a:lnTo>
                    <a:pt x="31" y="70"/>
                  </a:lnTo>
                  <a:lnTo>
                    <a:pt x="32" y="72"/>
                  </a:lnTo>
                  <a:lnTo>
                    <a:pt x="32" y="75"/>
                  </a:lnTo>
                  <a:lnTo>
                    <a:pt x="32" y="77"/>
                  </a:lnTo>
                  <a:lnTo>
                    <a:pt x="32" y="78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6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59" y="80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4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3"/>
                  </a:lnTo>
                  <a:lnTo>
                    <a:pt x="52" y="89"/>
                  </a:lnTo>
                  <a:lnTo>
                    <a:pt x="48" y="92"/>
                  </a:lnTo>
                  <a:lnTo>
                    <a:pt x="44" y="94"/>
                  </a:lnTo>
                  <a:lnTo>
                    <a:pt x="43" y="93"/>
                  </a:lnTo>
                  <a:lnTo>
                    <a:pt x="41" y="92"/>
                  </a:lnTo>
                  <a:lnTo>
                    <a:pt x="40" y="90"/>
                  </a:lnTo>
                  <a:lnTo>
                    <a:pt x="40" y="87"/>
                  </a:lnTo>
                  <a:lnTo>
                    <a:pt x="40" y="83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2" y="75"/>
                  </a:lnTo>
                  <a:lnTo>
                    <a:pt x="40" y="69"/>
                  </a:lnTo>
                  <a:lnTo>
                    <a:pt x="36" y="65"/>
                  </a:lnTo>
                  <a:lnTo>
                    <a:pt x="29" y="62"/>
                  </a:lnTo>
                  <a:lnTo>
                    <a:pt x="21" y="61"/>
                  </a:lnTo>
                  <a:lnTo>
                    <a:pt x="28" y="56"/>
                  </a:lnTo>
                  <a:lnTo>
                    <a:pt x="33" y="51"/>
                  </a:lnTo>
                  <a:lnTo>
                    <a:pt x="38" y="45"/>
                  </a:lnTo>
                  <a:lnTo>
                    <a:pt x="43" y="41"/>
                  </a:lnTo>
                  <a:lnTo>
                    <a:pt x="48" y="38"/>
                  </a:lnTo>
                  <a:lnTo>
                    <a:pt x="53" y="37"/>
                  </a:lnTo>
                  <a:lnTo>
                    <a:pt x="54" y="37"/>
                  </a:lnTo>
                  <a:lnTo>
                    <a:pt x="56" y="38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3" y="40"/>
                  </a:lnTo>
                  <a:lnTo>
                    <a:pt x="51" y="42"/>
                  </a:lnTo>
                  <a:lnTo>
                    <a:pt x="50" y="45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5" y="51"/>
                  </a:lnTo>
                  <a:lnTo>
                    <a:pt x="57" y="51"/>
                  </a:lnTo>
                  <a:lnTo>
                    <a:pt x="60" y="49"/>
                  </a:lnTo>
                  <a:lnTo>
                    <a:pt x="62" y="47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0" y="37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50" y="35"/>
                  </a:lnTo>
                  <a:lnTo>
                    <a:pt x="45" y="36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9" y="50"/>
                  </a:lnTo>
                  <a:lnTo>
                    <a:pt x="26" y="54"/>
                  </a:lnTo>
                  <a:lnTo>
                    <a:pt x="22" y="57"/>
                  </a:lnTo>
                  <a:lnTo>
                    <a:pt x="18" y="59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Freeform 677"/>
            <p:cNvSpPr>
              <a:spLocks noChangeAspect="1"/>
            </p:cNvSpPr>
            <p:nvPr/>
          </p:nvSpPr>
          <p:spPr bwMode="auto">
            <a:xfrm>
              <a:off x="4257" y="75"/>
              <a:ext cx="35" cy="6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9" y="6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6" y="9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3" y="60"/>
                </a:cxn>
                <a:cxn ang="0">
                  <a:pos x="10" y="60"/>
                </a:cxn>
                <a:cxn ang="0">
                  <a:pos x="5" y="61"/>
                </a:cxn>
                <a:cxn ang="0">
                  <a:pos x="1" y="61"/>
                </a:cxn>
                <a:cxn ang="0">
                  <a:pos x="1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2" y="61"/>
                </a:cxn>
                <a:cxn ang="0">
                  <a:pos x="26" y="60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2" y="56"/>
                </a:cxn>
                <a:cxn ang="0">
                  <a:pos x="22" y="3"/>
                </a:cxn>
              </a:cxnLst>
              <a:rect l="0" t="0" r="r" b="b"/>
              <a:pathLst>
                <a:path w="35" h="64">
                  <a:moveTo>
                    <a:pt x="22" y="3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9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10" y="60"/>
                  </a:lnTo>
                  <a:lnTo>
                    <a:pt x="5" y="61"/>
                  </a:lnTo>
                  <a:lnTo>
                    <a:pt x="1" y="61"/>
                  </a:lnTo>
                  <a:lnTo>
                    <a:pt x="1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2" y="61"/>
                  </a:lnTo>
                  <a:lnTo>
                    <a:pt x="26" y="60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Freeform 678"/>
            <p:cNvSpPr>
              <a:spLocks noChangeAspect="1"/>
            </p:cNvSpPr>
            <p:nvPr/>
          </p:nvSpPr>
          <p:spPr bwMode="auto">
            <a:xfrm>
              <a:off x="4320" y="104"/>
              <a:ext cx="16" cy="41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6" y="8"/>
                </a:cxn>
                <a:cxn ang="0">
                  <a:pos x="14" y="3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7" y="14"/>
                </a:cxn>
                <a:cxn ang="0">
                  <a:pos x="10" y="14"/>
                </a:cxn>
                <a:cxn ang="0">
                  <a:pos x="12" y="12"/>
                </a:cxn>
                <a:cxn ang="0">
                  <a:pos x="13" y="12"/>
                </a:cxn>
                <a:cxn ang="0">
                  <a:pos x="13" y="12"/>
                </a:cxn>
                <a:cxn ang="0">
                  <a:pos x="13" y="14"/>
                </a:cxn>
                <a:cxn ang="0">
                  <a:pos x="12" y="21"/>
                </a:cxn>
                <a:cxn ang="0">
                  <a:pos x="10" y="28"/>
                </a:cxn>
                <a:cxn ang="0">
                  <a:pos x="7" y="33"/>
                </a:cxn>
                <a:cxn ang="0">
                  <a:pos x="4" y="37"/>
                </a:cxn>
                <a:cxn ang="0">
                  <a:pos x="3" y="39"/>
                </a:cxn>
                <a:cxn ang="0">
                  <a:pos x="2" y="39"/>
                </a:cxn>
                <a:cxn ang="0">
                  <a:pos x="3" y="40"/>
                </a:cxn>
                <a:cxn ang="0">
                  <a:pos x="4" y="41"/>
                </a:cxn>
                <a:cxn ang="0">
                  <a:pos x="6" y="39"/>
                </a:cxn>
                <a:cxn ang="0">
                  <a:pos x="11" y="33"/>
                </a:cxn>
                <a:cxn ang="0">
                  <a:pos x="14" y="25"/>
                </a:cxn>
                <a:cxn ang="0">
                  <a:pos x="16" y="14"/>
                </a:cxn>
              </a:cxnLst>
              <a:rect l="0" t="0" r="r" b="b"/>
              <a:pathLst>
                <a:path w="16" h="41">
                  <a:moveTo>
                    <a:pt x="16" y="14"/>
                  </a:moveTo>
                  <a:lnTo>
                    <a:pt x="16" y="8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2" y="21"/>
                  </a:lnTo>
                  <a:lnTo>
                    <a:pt x="10" y="28"/>
                  </a:lnTo>
                  <a:lnTo>
                    <a:pt x="7" y="33"/>
                  </a:lnTo>
                  <a:lnTo>
                    <a:pt x="4" y="37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3" y="40"/>
                  </a:lnTo>
                  <a:lnTo>
                    <a:pt x="4" y="41"/>
                  </a:lnTo>
                  <a:lnTo>
                    <a:pt x="6" y="39"/>
                  </a:lnTo>
                  <a:lnTo>
                    <a:pt x="11" y="33"/>
                  </a:lnTo>
                  <a:lnTo>
                    <a:pt x="14" y="25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Freeform 679"/>
            <p:cNvSpPr>
              <a:spLocks noChangeAspect="1"/>
            </p:cNvSpPr>
            <p:nvPr/>
          </p:nvSpPr>
          <p:spPr bwMode="auto">
            <a:xfrm>
              <a:off x="4376" y="23"/>
              <a:ext cx="62" cy="9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7" y="0"/>
                </a:cxn>
                <a:cxn ang="0">
                  <a:pos x="17" y="1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12" y="5"/>
                </a:cxn>
                <a:cxn ang="0">
                  <a:pos x="18" y="6"/>
                </a:cxn>
                <a:cxn ang="0">
                  <a:pos x="21" y="7"/>
                </a:cxn>
                <a:cxn ang="0">
                  <a:pos x="21" y="10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3" y="96"/>
                </a:cxn>
                <a:cxn ang="0">
                  <a:pos x="7" y="96"/>
                </a:cxn>
                <a:cxn ang="0">
                  <a:pos x="9" y="92"/>
                </a:cxn>
                <a:cxn ang="0">
                  <a:pos x="11" y="85"/>
                </a:cxn>
                <a:cxn ang="0">
                  <a:pos x="14" y="74"/>
                </a:cxn>
                <a:cxn ang="0">
                  <a:pos x="16" y="66"/>
                </a:cxn>
                <a:cxn ang="0">
                  <a:pos x="19" y="64"/>
                </a:cxn>
                <a:cxn ang="0">
                  <a:pos x="24" y="65"/>
                </a:cxn>
                <a:cxn ang="0">
                  <a:pos x="29" y="68"/>
                </a:cxn>
                <a:cxn ang="0">
                  <a:pos x="32" y="72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89"/>
                </a:cxn>
                <a:cxn ang="0">
                  <a:pos x="59" y="80"/>
                </a:cxn>
                <a:cxn ang="0">
                  <a:pos x="60" y="75"/>
                </a:cxn>
                <a:cxn ang="0">
                  <a:pos x="58" y="74"/>
                </a:cxn>
                <a:cxn ang="0">
                  <a:pos x="56" y="77"/>
                </a:cxn>
                <a:cxn ang="0">
                  <a:pos x="52" y="89"/>
                </a:cxn>
                <a:cxn ang="0">
                  <a:pos x="44" y="94"/>
                </a:cxn>
                <a:cxn ang="0">
                  <a:pos x="41" y="92"/>
                </a:cxn>
                <a:cxn ang="0">
                  <a:pos x="40" y="87"/>
                </a:cxn>
                <a:cxn ang="0">
                  <a:pos x="41" y="79"/>
                </a:cxn>
                <a:cxn ang="0">
                  <a:pos x="42" y="75"/>
                </a:cxn>
                <a:cxn ang="0">
                  <a:pos x="36" y="65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1"/>
                </a:cxn>
                <a:cxn ang="0">
                  <a:pos x="53" y="37"/>
                </a:cxn>
                <a:cxn ang="0">
                  <a:pos x="56" y="38"/>
                </a:cxn>
                <a:cxn ang="0">
                  <a:pos x="57" y="39"/>
                </a:cxn>
                <a:cxn ang="0">
                  <a:pos x="51" y="42"/>
                </a:cxn>
                <a:cxn ang="0">
                  <a:pos x="50" y="47"/>
                </a:cxn>
                <a:cxn ang="0">
                  <a:pos x="51" y="50"/>
                </a:cxn>
                <a:cxn ang="0">
                  <a:pos x="55" y="51"/>
                </a:cxn>
                <a:cxn ang="0">
                  <a:pos x="60" y="49"/>
                </a:cxn>
                <a:cxn ang="0">
                  <a:pos x="62" y="43"/>
                </a:cxn>
                <a:cxn ang="0">
                  <a:pos x="60" y="37"/>
                </a:cxn>
                <a:cxn ang="0">
                  <a:pos x="53" y="34"/>
                </a:cxn>
                <a:cxn ang="0">
                  <a:pos x="45" y="36"/>
                </a:cxn>
                <a:cxn ang="0">
                  <a:pos x="33" y="46"/>
                </a:cxn>
                <a:cxn ang="0">
                  <a:pos x="26" y="54"/>
                </a:cxn>
                <a:cxn ang="0">
                  <a:pos x="18" y="59"/>
                </a:cxn>
              </a:cxnLst>
              <a:rect l="0" t="0" r="r" b="b"/>
              <a:pathLst>
                <a:path w="62" h="97">
                  <a:moveTo>
                    <a:pt x="32" y="1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2" y="96"/>
                  </a:lnTo>
                  <a:lnTo>
                    <a:pt x="3" y="96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9" y="92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3" y="80"/>
                  </a:lnTo>
                  <a:lnTo>
                    <a:pt x="14" y="74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24" y="65"/>
                  </a:lnTo>
                  <a:lnTo>
                    <a:pt x="26" y="66"/>
                  </a:lnTo>
                  <a:lnTo>
                    <a:pt x="29" y="68"/>
                  </a:lnTo>
                  <a:lnTo>
                    <a:pt x="31" y="70"/>
                  </a:lnTo>
                  <a:lnTo>
                    <a:pt x="32" y="72"/>
                  </a:lnTo>
                  <a:lnTo>
                    <a:pt x="32" y="75"/>
                  </a:lnTo>
                  <a:lnTo>
                    <a:pt x="32" y="77"/>
                  </a:lnTo>
                  <a:lnTo>
                    <a:pt x="32" y="78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6"/>
                  </a:lnTo>
                  <a:lnTo>
                    <a:pt x="50" y="95"/>
                  </a:lnTo>
                  <a:lnTo>
                    <a:pt x="53" y="93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59" y="80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4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3"/>
                  </a:lnTo>
                  <a:lnTo>
                    <a:pt x="52" y="89"/>
                  </a:lnTo>
                  <a:lnTo>
                    <a:pt x="48" y="92"/>
                  </a:lnTo>
                  <a:lnTo>
                    <a:pt x="44" y="94"/>
                  </a:lnTo>
                  <a:lnTo>
                    <a:pt x="43" y="93"/>
                  </a:lnTo>
                  <a:lnTo>
                    <a:pt x="41" y="92"/>
                  </a:lnTo>
                  <a:lnTo>
                    <a:pt x="40" y="90"/>
                  </a:lnTo>
                  <a:lnTo>
                    <a:pt x="40" y="87"/>
                  </a:lnTo>
                  <a:lnTo>
                    <a:pt x="40" y="83"/>
                  </a:lnTo>
                  <a:lnTo>
                    <a:pt x="41" y="79"/>
                  </a:lnTo>
                  <a:lnTo>
                    <a:pt x="42" y="77"/>
                  </a:lnTo>
                  <a:lnTo>
                    <a:pt x="42" y="75"/>
                  </a:lnTo>
                  <a:lnTo>
                    <a:pt x="40" y="69"/>
                  </a:lnTo>
                  <a:lnTo>
                    <a:pt x="36" y="65"/>
                  </a:lnTo>
                  <a:lnTo>
                    <a:pt x="29" y="62"/>
                  </a:lnTo>
                  <a:lnTo>
                    <a:pt x="21" y="61"/>
                  </a:lnTo>
                  <a:lnTo>
                    <a:pt x="28" y="56"/>
                  </a:lnTo>
                  <a:lnTo>
                    <a:pt x="33" y="51"/>
                  </a:lnTo>
                  <a:lnTo>
                    <a:pt x="38" y="45"/>
                  </a:lnTo>
                  <a:lnTo>
                    <a:pt x="43" y="41"/>
                  </a:lnTo>
                  <a:lnTo>
                    <a:pt x="48" y="38"/>
                  </a:lnTo>
                  <a:lnTo>
                    <a:pt x="53" y="37"/>
                  </a:lnTo>
                  <a:lnTo>
                    <a:pt x="54" y="37"/>
                  </a:lnTo>
                  <a:lnTo>
                    <a:pt x="56" y="38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3" y="40"/>
                  </a:lnTo>
                  <a:lnTo>
                    <a:pt x="51" y="42"/>
                  </a:lnTo>
                  <a:lnTo>
                    <a:pt x="50" y="45"/>
                  </a:lnTo>
                  <a:lnTo>
                    <a:pt x="50" y="47"/>
                  </a:lnTo>
                  <a:lnTo>
                    <a:pt x="50" y="48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5" y="51"/>
                  </a:lnTo>
                  <a:lnTo>
                    <a:pt x="57" y="51"/>
                  </a:lnTo>
                  <a:lnTo>
                    <a:pt x="60" y="49"/>
                  </a:lnTo>
                  <a:lnTo>
                    <a:pt x="62" y="47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0" y="37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50" y="35"/>
                  </a:lnTo>
                  <a:lnTo>
                    <a:pt x="45" y="36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29" y="50"/>
                  </a:lnTo>
                  <a:lnTo>
                    <a:pt x="26" y="54"/>
                  </a:lnTo>
                  <a:lnTo>
                    <a:pt x="22" y="57"/>
                  </a:lnTo>
                  <a:lnTo>
                    <a:pt x="18" y="59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Freeform 680"/>
            <p:cNvSpPr>
              <a:spLocks noChangeAspect="1"/>
            </p:cNvSpPr>
            <p:nvPr/>
          </p:nvSpPr>
          <p:spPr bwMode="auto">
            <a:xfrm>
              <a:off x="4447" y="75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1"/>
                </a:cxn>
                <a:cxn ang="0">
                  <a:pos x="37" y="54"/>
                </a:cxn>
                <a:cxn ang="0">
                  <a:pos x="36" y="55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9" y="56"/>
                </a:cxn>
                <a:cxn ang="0">
                  <a:pos x="16" y="50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4" y="35"/>
                </a:cxn>
                <a:cxn ang="0">
                  <a:pos x="38" y="31"/>
                </a:cxn>
                <a:cxn ang="0">
                  <a:pos x="41" y="25"/>
                </a:cxn>
                <a:cxn ang="0">
                  <a:pos x="42" y="19"/>
                </a:cxn>
                <a:cxn ang="0">
                  <a:pos x="40" y="11"/>
                </a:cxn>
                <a:cxn ang="0">
                  <a:pos x="36" y="5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5" y="1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5" y="6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3"/>
                </a:cxn>
                <a:cxn ang="0">
                  <a:pos x="8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7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8" y="4"/>
                </a:cxn>
                <a:cxn ang="0">
                  <a:pos x="25" y="5"/>
                </a:cxn>
                <a:cxn ang="0">
                  <a:pos x="29" y="8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30" y="30"/>
                </a:cxn>
                <a:cxn ang="0">
                  <a:pos x="27" y="34"/>
                </a:cxn>
                <a:cxn ang="0">
                  <a:pos x="24" y="38"/>
                </a:cxn>
                <a:cxn ang="0">
                  <a:pos x="1" y="60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39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1"/>
                  </a:lnTo>
                  <a:lnTo>
                    <a:pt x="37" y="54"/>
                  </a:lnTo>
                  <a:lnTo>
                    <a:pt x="36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16" y="50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9" y="40"/>
                  </a:lnTo>
                  <a:lnTo>
                    <a:pt x="34" y="35"/>
                  </a:lnTo>
                  <a:lnTo>
                    <a:pt x="38" y="31"/>
                  </a:lnTo>
                  <a:lnTo>
                    <a:pt x="41" y="25"/>
                  </a:lnTo>
                  <a:lnTo>
                    <a:pt x="42" y="19"/>
                  </a:lnTo>
                  <a:lnTo>
                    <a:pt x="40" y="11"/>
                  </a:lnTo>
                  <a:lnTo>
                    <a:pt x="36" y="5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5" y="5"/>
                  </a:lnTo>
                  <a:lnTo>
                    <a:pt x="29" y="8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30" y="30"/>
                  </a:lnTo>
                  <a:lnTo>
                    <a:pt x="27" y="34"/>
                  </a:lnTo>
                  <a:lnTo>
                    <a:pt x="24" y="38"/>
                  </a:lnTo>
                  <a:lnTo>
                    <a:pt x="1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39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Freeform 681"/>
            <p:cNvSpPr>
              <a:spLocks noChangeAspect="1"/>
            </p:cNvSpPr>
            <p:nvPr/>
          </p:nvSpPr>
          <p:spPr bwMode="auto">
            <a:xfrm>
              <a:off x="4510" y="15"/>
              <a:ext cx="32" cy="138"/>
            </a:xfrm>
            <a:custGeom>
              <a:avLst/>
              <a:gdLst/>
              <a:ahLst/>
              <a:cxnLst>
                <a:cxn ang="0">
                  <a:pos x="32" y="69"/>
                </a:cxn>
                <a:cxn ang="0">
                  <a:pos x="32" y="60"/>
                </a:cxn>
                <a:cxn ang="0">
                  <a:pos x="30" y="49"/>
                </a:cxn>
                <a:cxn ang="0">
                  <a:pos x="28" y="37"/>
                </a:cxn>
                <a:cxn ang="0">
                  <a:pos x="23" y="26"/>
                </a:cxn>
                <a:cxn ang="0">
                  <a:pos x="16" y="15"/>
                </a:cxn>
                <a:cxn ang="0">
                  <a:pos x="10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3" y="4"/>
                </a:cxn>
                <a:cxn ang="0">
                  <a:pos x="12" y="16"/>
                </a:cxn>
                <a:cxn ang="0">
                  <a:pos x="18" y="31"/>
                </a:cxn>
                <a:cxn ang="0">
                  <a:pos x="23" y="48"/>
                </a:cxn>
                <a:cxn ang="0">
                  <a:pos x="24" y="69"/>
                </a:cxn>
                <a:cxn ang="0">
                  <a:pos x="23" y="86"/>
                </a:cxn>
                <a:cxn ang="0">
                  <a:pos x="19" y="104"/>
                </a:cxn>
                <a:cxn ang="0">
                  <a:pos x="13" y="120"/>
                </a:cxn>
                <a:cxn ang="0">
                  <a:pos x="2" y="134"/>
                </a:cxn>
                <a:cxn ang="0">
                  <a:pos x="0" y="135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2" y="138"/>
                </a:cxn>
                <a:cxn ang="0">
                  <a:pos x="4" y="136"/>
                </a:cxn>
                <a:cxn ang="0">
                  <a:pos x="10" y="131"/>
                </a:cxn>
                <a:cxn ang="0">
                  <a:pos x="17" y="122"/>
                </a:cxn>
                <a:cxn ang="0">
                  <a:pos x="23" y="111"/>
                </a:cxn>
                <a:cxn ang="0">
                  <a:pos x="28" y="99"/>
                </a:cxn>
                <a:cxn ang="0">
                  <a:pos x="30" y="88"/>
                </a:cxn>
                <a:cxn ang="0">
                  <a:pos x="32" y="78"/>
                </a:cxn>
                <a:cxn ang="0">
                  <a:pos x="32" y="69"/>
                </a:cxn>
              </a:cxnLst>
              <a:rect l="0" t="0" r="r" b="b"/>
              <a:pathLst>
                <a:path w="32" h="138">
                  <a:moveTo>
                    <a:pt x="32" y="69"/>
                  </a:moveTo>
                  <a:lnTo>
                    <a:pt x="32" y="60"/>
                  </a:lnTo>
                  <a:lnTo>
                    <a:pt x="30" y="49"/>
                  </a:lnTo>
                  <a:lnTo>
                    <a:pt x="28" y="37"/>
                  </a:lnTo>
                  <a:lnTo>
                    <a:pt x="23" y="26"/>
                  </a:lnTo>
                  <a:lnTo>
                    <a:pt x="16" y="15"/>
                  </a:lnTo>
                  <a:lnTo>
                    <a:pt x="10" y="6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12" y="16"/>
                  </a:lnTo>
                  <a:lnTo>
                    <a:pt x="18" y="31"/>
                  </a:lnTo>
                  <a:lnTo>
                    <a:pt x="23" y="48"/>
                  </a:lnTo>
                  <a:lnTo>
                    <a:pt x="24" y="69"/>
                  </a:lnTo>
                  <a:lnTo>
                    <a:pt x="23" y="86"/>
                  </a:lnTo>
                  <a:lnTo>
                    <a:pt x="19" y="104"/>
                  </a:lnTo>
                  <a:lnTo>
                    <a:pt x="13" y="120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2" y="138"/>
                  </a:lnTo>
                  <a:lnTo>
                    <a:pt x="4" y="136"/>
                  </a:lnTo>
                  <a:lnTo>
                    <a:pt x="10" y="131"/>
                  </a:lnTo>
                  <a:lnTo>
                    <a:pt x="17" y="122"/>
                  </a:lnTo>
                  <a:lnTo>
                    <a:pt x="23" y="111"/>
                  </a:lnTo>
                  <a:lnTo>
                    <a:pt x="28" y="99"/>
                  </a:lnTo>
                  <a:lnTo>
                    <a:pt x="30" y="88"/>
                  </a:lnTo>
                  <a:lnTo>
                    <a:pt x="32" y="78"/>
                  </a:lnTo>
                  <a:lnTo>
                    <a:pt x="3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Line 682"/>
            <p:cNvSpPr>
              <a:spLocks noChangeAspect="1" noChangeShapeType="1"/>
            </p:cNvSpPr>
            <p:nvPr/>
          </p:nvSpPr>
          <p:spPr bwMode="auto">
            <a:xfrm>
              <a:off x="3628" y="177"/>
              <a:ext cx="1168" cy="1"/>
            </a:xfrm>
            <a:prstGeom prst="line">
              <a:avLst/>
            </a:prstGeom>
            <a:noFill/>
            <a:ln w="15875">
              <a:solidFill>
                <a:prstClr val="black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9" name="Freeform 683"/>
            <p:cNvSpPr>
              <a:spLocks noChangeAspect="1"/>
            </p:cNvSpPr>
            <p:nvPr/>
          </p:nvSpPr>
          <p:spPr bwMode="auto">
            <a:xfrm>
              <a:off x="3630" y="244"/>
              <a:ext cx="81" cy="63"/>
            </a:xfrm>
            <a:custGeom>
              <a:avLst/>
              <a:gdLst/>
              <a:ahLst/>
              <a:cxnLst>
                <a:cxn ang="0">
                  <a:pos x="80" y="6"/>
                </a:cxn>
                <a:cxn ang="0">
                  <a:pos x="78" y="1"/>
                </a:cxn>
                <a:cxn ang="0">
                  <a:pos x="73" y="1"/>
                </a:cxn>
                <a:cxn ang="0">
                  <a:pos x="69" y="4"/>
                </a:cxn>
                <a:cxn ang="0">
                  <a:pos x="69" y="9"/>
                </a:cxn>
                <a:cxn ang="0">
                  <a:pos x="72" y="13"/>
                </a:cxn>
                <a:cxn ang="0">
                  <a:pos x="75" y="18"/>
                </a:cxn>
                <a:cxn ang="0">
                  <a:pos x="75" y="27"/>
                </a:cxn>
                <a:cxn ang="0">
                  <a:pos x="71" y="37"/>
                </a:cxn>
                <a:cxn ang="0">
                  <a:pos x="65" y="46"/>
                </a:cxn>
                <a:cxn ang="0">
                  <a:pos x="57" y="52"/>
                </a:cxn>
                <a:cxn ang="0">
                  <a:pos x="47" y="52"/>
                </a:cxn>
                <a:cxn ang="0">
                  <a:pos x="41" y="45"/>
                </a:cxn>
                <a:cxn ang="0">
                  <a:pos x="41" y="37"/>
                </a:cxn>
                <a:cxn ang="0">
                  <a:pos x="43" y="28"/>
                </a:cxn>
                <a:cxn ang="0">
                  <a:pos x="43" y="22"/>
                </a:cxn>
                <a:cxn ang="0">
                  <a:pos x="40" y="21"/>
                </a:cxn>
                <a:cxn ang="0">
                  <a:pos x="37" y="26"/>
                </a:cxn>
                <a:cxn ang="0">
                  <a:pos x="35" y="36"/>
                </a:cxn>
                <a:cxn ang="0">
                  <a:pos x="31" y="45"/>
                </a:cxn>
                <a:cxn ang="0">
                  <a:pos x="22" y="52"/>
                </a:cxn>
                <a:cxn ang="0">
                  <a:pos x="13" y="52"/>
                </a:cxn>
                <a:cxn ang="0">
                  <a:pos x="8" y="50"/>
                </a:cxn>
                <a:cxn ang="0">
                  <a:pos x="5" y="45"/>
                </a:cxn>
                <a:cxn ang="0">
                  <a:pos x="4" y="40"/>
                </a:cxn>
                <a:cxn ang="0">
                  <a:pos x="6" y="25"/>
                </a:cxn>
                <a:cxn ang="0">
                  <a:pos x="16" y="7"/>
                </a:cxn>
                <a:cxn ang="0">
                  <a:pos x="17" y="1"/>
                </a:cxn>
                <a:cxn ang="0">
                  <a:pos x="13" y="2"/>
                </a:cxn>
                <a:cxn ang="0">
                  <a:pos x="7" y="12"/>
                </a:cxn>
                <a:cxn ang="0">
                  <a:pos x="1" y="33"/>
                </a:cxn>
                <a:cxn ang="0">
                  <a:pos x="0" y="47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10" y="62"/>
                </a:cxn>
                <a:cxn ang="0">
                  <a:pos x="21" y="61"/>
                </a:cxn>
                <a:cxn ang="0">
                  <a:pos x="31" y="54"/>
                </a:cxn>
                <a:cxn ang="0">
                  <a:pos x="37" y="54"/>
                </a:cxn>
                <a:cxn ang="0">
                  <a:pos x="44" y="61"/>
                </a:cxn>
                <a:cxn ang="0">
                  <a:pos x="57" y="61"/>
                </a:cxn>
                <a:cxn ang="0">
                  <a:pos x="68" y="51"/>
                </a:cxn>
                <a:cxn ang="0">
                  <a:pos x="75" y="37"/>
                </a:cxn>
                <a:cxn ang="0">
                  <a:pos x="80" y="18"/>
                </a:cxn>
              </a:cxnLst>
              <a:rect l="0" t="0" r="r" b="b"/>
              <a:pathLst>
                <a:path w="81" h="63">
                  <a:moveTo>
                    <a:pt x="81" y="10"/>
                  </a:moveTo>
                  <a:lnTo>
                    <a:pt x="80" y="6"/>
                  </a:lnTo>
                  <a:lnTo>
                    <a:pt x="79" y="3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0" y="2"/>
                  </a:lnTo>
                  <a:lnTo>
                    <a:pt x="69" y="4"/>
                  </a:lnTo>
                  <a:lnTo>
                    <a:pt x="68" y="7"/>
                  </a:lnTo>
                  <a:lnTo>
                    <a:pt x="69" y="9"/>
                  </a:lnTo>
                  <a:lnTo>
                    <a:pt x="70" y="11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8"/>
                  </a:lnTo>
                  <a:lnTo>
                    <a:pt x="75" y="22"/>
                  </a:lnTo>
                  <a:lnTo>
                    <a:pt x="75" y="27"/>
                  </a:lnTo>
                  <a:lnTo>
                    <a:pt x="73" y="32"/>
                  </a:lnTo>
                  <a:lnTo>
                    <a:pt x="71" y="37"/>
                  </a:lnTo>
                  <a:lnTo>
                    <a:pt x="68" y="42"/>
                  </a:lnTo>
                  <a:lnTo>
                    <a:pt x="65" y="46"/>
                  </a:lnTo>
                  <a:lnTo>
                    <a:pt x="61" y="50"/>
                  </a:lnTo>
                  <a:lnTo>
                    <a:pt x="57" y="52"/>
                  </a:lnTo>
                  <a:lnTo>
                    <a:pt x="52" y="53"/>
                  </a:lnTo>
                  <a:lnTo>
                    <a:pt x="47" y="52"/>
                  </a:lnTo>
                  <a:lnTo>
                    <a:pt x="43" y="49"/>
                  </a:lnTo>
                  <a:lnTo>
                    <a:pt x="41" y="45"/>
                  </a:lnTo>
                  <a:lnTo>
                    <a:pt x="39" y="40"/>
                  </a:lnTo>
                  <a:lnTo>
                    <a:pt x="41" y="37"/>
                  </a:lnTo>
                  <a:lnTo>
                    <a:pt x="42" y="32"/>
                  </a:lnTo>
                  <a:lnTo>
                    <a:pt x="43" y="28"/>
                  </a:lnTo>
                  <a:lnTo>
                    <a:pt x="44" y="24"/>
                  </a:lnTo>
                  <a:lnTo>
                    <a:pt x="43" y="22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38" y="23"/>
                  </a:lnTo>
                  <a:lnTo>
                    <a:pt x="37" y="26"/>
                  </a:lnTo>
                  <a:lnTo>
                    <a:pt x="36" y="31"/>
                  </a:lnTo>
                  <a:lnTo>
                    <a:pt x="35" y="36"/>
                  </a:lnTo>
                  <a:lnTo>
                    <a:pt x="35" y="40"/>
                  </a:lnTo>
                  <a:lnTo>
                    <a:pt x="31" y="45"/>
                  </a:lnTo>
                  <a:lnTo>
                    <a:pt x="27" y="49"/>
                  </a:lnTo>
                  <a:lnTo>
                    <a:pt x="22" y="52"/>
                  </a:lnTo>
                  <a:lnTo>
                    <a:pt x="16" y="53"/>
                  </a:lnTo>
                  <a:lnTo>
                    <a:pt x="13" y="52"/>
                  </a:lnTo>
                  <a:lnTo>
                    <a:pt x="10" y="51"/>
                  </a:lnTo>
                  <a:lnTo>
                    <a:pt x="8" y="50"/>
                  </a:lnTo>
                  <a:lnTo>
                    <a:pt x="7" y="48"/>
                  </a:lnTo>
                  <a:lnTo>
                    <a:pt x="5" y="45"/>
                  </a:lnTo>
                  <a:lnTo>
                    <a:pt x="5" y="43"/>
                  </a:lnTo>
                  <a:lnTo>
                    <a:pt x="4" y="40"/>
                  </a:lnTo>
                  <a:lnTo>
                    <a:pt x="4" y="37"/>
                  </a:lnTo>
                  <a:lnTo>
                    <a:pt x="6" y="25"/>
                  </a:lnTo>
                  <a:lnTo>
                    <a:pt x="11" y="14"/>
                  </a:lnTo>
                  <a:lnTo>
                    <a:pt x="16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7" y="12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1" y="53"/>
                  </a:lnTo>
                  <a:lnTo>
                    <a:pt x="3" y="56"/>
                  </a:lnTo>
                  <a:lnTo>
                    <a:pt x="4" y="59"/>
                  </a:lnTo>
                  <a:lnTo>
                    <a:pt x="7" y="61"/>
                  </a:lnTo>
                  <a:lnTo>
                    <a:pt x="10" y="62"/>
                  </a:lnTo>
                  <a:lnTo>
                    <a:pt x="14" y="63"/>
                  </a:lnTo>
                  <a:lnTo>
                    <a:pt x="21" y="61"/>
                  </a:lnTo>
                  <a:lnTo>
                    <a:pt x="26" y="58"/>
                  </a:lnTo>
                  <a:lnTo>
                    <a:pt x="31" y="54"/>
                  </a:lnTo>
                  <a:lnTo>
                    <a:pt x="35" y="48"/>
                  </a:lnTo>
                  <a:lnTo>
                    <a:pt x="37" y="54"/>
                  </a:lnTo>
                  <a:lnTo>
                    <a:pt x="40" y="58"/>
                  </a:lnTo>
                  <a:lnTo>
                    <a:pt x="44" y="61"/>
                  </a:lnTo>
                  <a:lnTo>
                    <a:pt x="50" y="63"/>
                  </a:lnTo>
                  <a:lnTo>
                    <a:pt x="57" y="61"/>
                  </a:lnTo>
                  <a:lnTo>
                    <a:pt x="63" y="57"/>
                  </a:lnTo>
                  <a:lnTo>
                    <a:pt x="68" y="51"/>
                  </a:lnTo>
                  <a:lnTo>
                    <a:pt x="72" y="44"/>
                  </a:lnTo>
                  <a:lnTo>
                    <a:pt x="75" y="37"/>
                  </a:lnTo>
                  <a:lnTo>
                    <a:pt x="78" y="28"/>
                  </a:lnTo>
                  <a:lnTo>
                    <a:pt x="80" y="18"/>
                  </a:lnTo>
                  <a:lnTo>
                    <a:pt x="81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0" name="Freeform 684"/>
            <p:cNvSpPr>
              <a:spLocks noChangeAspect="1"/>
            </p:cNvSpPr>
            <p:nvPr/>
          </p:nvSpPr>
          <p:spPr bwMode="auto">
            <a:xfrm>
              <a:off x="3760" y="268"/>
              <a:ext cx="84" cy="5"/>
            </a:xfrm>
            <a:custGeom>
              <a:avLst/>
              <a:gdLst/>
              <a:ahLst/>
              <a:cxnLst>
                <a:cxn ang="0">
                  <a:pos x="79" y="5"/>
                </a:cxn>
                <a:cxn ang="0">
                  <a:pos x="81" y="5"/>
                </a:cxn>
                <a:cxn ang="0">
                  <a:pos x="82" y="5"/>
                </a:cxn>
                <a:cxn ang="0">
                  <a:pos x="83" y="4"/>
                </a:cxn>
                <a:cxn ang="0">
                  <a:pos x="84" y="3"/>
                </a:cxn>
                <a:cxn ang="0">
                  <a:pos x="83" y="1"/>
                </a:cxn>
                <a:cxn ang="0">
                  <a:pos x="82" y="0"/>
                </a:cxn>
                <a:cxn ang="0">
                  <a:pos x="81" y="0"/>
                </a:cxn>
                <a:cxn ang="0">
                  <a:pos x="79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79" y="5"/>
                </a:cxn>
              </a:cxnLst>
              <a:rect l="0" t="0" r="r" b="b"/>
              <a:pathLst>
                <a:path w="84" h="5">
                  <a:moveTo>
                    <a:pt x="79" y="5"/>
                  </a:moveTo>
                  <a:lnTo>
                    <a:pt x="81" y="5"/>
                  </a:lnTo>
                  <a:lnTo>
                    <a:pt x="82" y="5"/>
                  </a:lnTo>
                  <a:lnTo>
                    <a:pt x="83" y="4"/>
                  </a:lnTo>
                  <a:lnTo>
                    <a:pt x="84" y="3"/>
                  </a:lnTo>
                  <a:lnTo>
                    <a:pt x="83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Freeform 685"/>
            <p:cNvSpPr>
              <a:spLocks noChangeAspect="1"/>
            </p:cNvSpPr>
            <p:nvPr/>
          </p:nvSpPr>
          <p:spPr bwMode="auto">
            <a:xfrm>
              <a:off x="3891" y="246"/>
              <a:ext cx="45" cy="61"/>
            </a:xfrm>
            <a:custGeom>
              <a:avLst/>
              <a:gdLst/>
              <a:ahLst/>
              <a:cxnLst>
                <a:cxn ang="0">
                  <a:pos x="35" y="28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39" y="27"/>
                </a:cxn>
                <a:cxn ang="0">
                  <a:pos x="39" y="26"/>
                </a:cxn>
                <a:cxn ang="0">
                  <a:pos x="39" y="25"/>
                </a:cxn>
                <a:cxn ang="0">
                  <a:pos x="38" y="24"/>
                </a:cxn>
                <a:cxn ang="0">
                  <a:pos x="37" y="24"/>
                </a:cxn>
                <a:cxn ang="0">
                  <a:pos x="35" y="24"/>
                </a:cxn>
                <a:cxn ang="0">
                  <a:pos x="13" y="24"/>
                </a:cxn>
                <a:cxn ang="0">
                  <a:pos x="17" y="16"/>
                </a:cxn>
                <a:cxn ang="0">
                  <a:pos x="22" y="10"/>
                </a:cxn>
                <a:cxn ang="0">
                  <a:pos x="28" y="5"/>
                </a:cxn>
                <a:cxn ang="0">
                  <a:pos x="37" y="4"/>
                </a:cxn>
                <a:cxn ang="0">
                  <a:pos x="41" y="4"/>
                </a:cxn>
                <a:cxn ang="0">
                  <a:pos x="43" y="4"/>
                </a:cxn>
                <a:cxn ang="0">
                  <a:pos x="44" y="4"/>
                </a:cxn>
                <a:cxn ang="0">
                  <a:pos x="45" y="3"/>
                </a:cxn>
                <a:cxn ang="0">
                  <a:pos x="45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3" y="0"/>
                </a:cxn>
                <a:cxn ang="0">
                  <a:pos x="41" y="0"/>
                </a:cxn>
                <a:cxn ang="0">
                  <a:pos x="37" y="0"/>
                </a:cxn>
                <a:cxn ang="0">
                  <a:pos x="30" y="0"/>
                </a:cxn>
                <a:cxn ang="0">
                  <a:pos x="23" y="2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7" y="14"/>
                </a:cxn>
                <a:cxn ang="0">
                  <a:pos x="3" y="20"/>
                </a:cxn>
                <a:cxn ang="0">
                  <a:pos x="1" y="27"/>
                </a:cxn>
                <a:cxn ang="0">
                  <a:pos x="0" y="35"/>
                </a:cxn>
                <a:cxn ang="0">
                  <a:pos x="2" y="45"/>
                </a:cxn>
                <a:cxn ang="0">
                  <a:pos x="7" y="53"/>
                </a:cxn>
                <a:cxn ang="0">
                  <a:pos x="15" y="59"/>
                </a:cxn>
                <a:cxn ang="0">
                  <a:pos x="25" y="61"/>
                </a:cxn>
                <a:cxn ang="0">
                  <a:pos x="28" y="60"/>
                </a:cxn>
                <a:cxn ang="0">
                  <a:pos x="32" y="60"/>
                </a:cxn>
                <a:cxn ang="0">
                  <a:pos x="35" y="59"/>
                </a:cxn>
                <a:cxn ang="0">
                  <a:pos x="37" y="58"/>
                </a:cxn>
                <a:cxn ang="0">
                  <a:pos x="40" y="57"/>
                </a:cxn>
                <a:cxn ang="0">
                  <a:pos x="41" y="55"/>
                </a:cxn>
                <a:cxn ang="0">
                  <a:pos x="43" y="54"/>
                </a:cxn>
                <a:cxn ang="0">
                  <a:pos x="43" y="54"/>
                </a:cxn>
                <a:cxn ang="0">
                  <a:pos x="43" y="52"/>
                </a:cxn>
                <a:cxn ang="0">
                  <a:pos x="42" y="52"/>
                </a:cxn>
                <a:cxn ang="0">
                  <a:pos x="41" y="52"/>
                </a:cxn>
                <a:cxn ang="0">
                  <a:pos x="40" y="52"/>
                </a:cxn>
                <a:cxn ang="0">
                  <a:pos x="33" y="56"/>
                </a:cxn>
                <a:cxn ang="0">
                  <a:pos x="25" y="58"/>
                </a:cxn>
                <a:cxn ang="0">
                  <a:pos x="20" y="57"/>
                </a:cxn>
                <a:cxn ang="0">
                  <a:pos x="15" y="53"/>
                </a:cxn>
                <a:cxn ang="0">
                  <a:pos x="12" y="48"/>
                </a:cxn>
                <a:cxn ang="0">
                  <a:pos x="11" y="40"/>
                </a:cxn>
                <a:cxn ang="0">
                  <a:pos x="11" y="36"/>
                </a:cxn>
                <a:cxn ang="0">
                  <a:pos x="11" y="33"/>
                </a:cxn>
                <a:cxn ang="0">
                  <a:pos x="12" y="30"/>
                </a:cxn>
                <a:cxn ang="0">
                  <a:pos x="12" y="28"/>
                </a:cxn>
                <a:cxn ang="0">
                  <a:pos x="35" y="28"/>
                </a:cxn>
              </a:cxnLst>
              <a:rect l="0" t="0" r="r" b="b"/>
              <a:pathLst>
                <a:path w="45" h="61">
                  <a:moveTo>
                    <a:pt x="35" y="28"/>
                  </a:moveTo>
                  <a:lnTo>
                    <a:pt x="36" y="28"/>
                  </a:lnTo>
                  <a:lnTo>
                    <a:pt x="38" y="28"/>
                  </a:lnTo>
                  <a:lnTo>
                    <a:pt x="39" y="27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13" y="24"/>
                  </a:lnTo>
                  <a:lnTo>
                    <a:pt x="17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2" y="9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1" y="27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7" y="53"/>
                  </a:lnTo>
                  <a:lnTo>
                    <a:pt x="15" y="59"/>
                  </a:lnTo>
                  <a:lnTo>
                    <a:pt x="25" y="61"/>
                  </a:lnTo>
                  <a:lnTo>
                    <a:pt x="28" y="60"/>
                  </a:lnTo>
                  <a:lnTo>
                    <a:pt x="32" y="60"/>
                  </a:lnTo>
                  <a:lnTo>
                    <a:pt x="35" y="59"/>
                  </a:lnTo>
                  <a:lnTo>
                    <a:pt x="37" y="58"/>
                  </a:lnTo>
                  <a:lnTo>
                    <a:pt x="40" y="57"/>
                  </a:lnTo>
                  <a:lnTo>
                    <a:pt x="41" y="55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0" y="52"/>
                  </a:lnTo>
                  <a:lnTo>
                    <a:pt x="33" y="56"/>
                  </a:lnTo>
                  <a:lnTo>
                    <a:pt x="25" y="58"/>
                  </a:lnTo>
                  <a:lnTo>
                    <a:pt x="20" y="57"/>
                  </a:lnTo>
                  <a:lnTo>
                    <a:pt x="15" y="53"/>
                  </a:lnTo>
                  <a:lnTo>
                    <a:pt x="12" y="48"/>
                  </a:lnTo>
                  <a:lnTo>
                    <a:pt x="11" y="40"/>
                  </a:lnTo>
                  <a:lnTo>
                    <a:pt x="11" y="36"/>
                  </a:lnTo>
                  <a:lnTo>
                    <a:pt x="11" y="33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Freeform 686"/>
            <p:cNvSpPr>
              <a:spLocks noChangeAspect="1" noEditPoints="1"/>
            </p:cNvSpPr>
            <p:nvPr/>
          </p:nvSpPr>
          <p:spPr bwMode="auto">
            <a:xfrm>
              <a:off x="3947" y="284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9" y="4"/>
                </a:cxn>
                <a:cxn ang="0">
                  <a:pos x="56" y="5"/>
                </a:cxn>
                <a:cxn ang="0">
                  <a:pos x="52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4" y="9"/>
                </a:cxn>
                <a:cxn ang="0">
                  <a:pos x="35" y="1"/>
                </a:cxn>
                <a:cxn ang="0">
                  <a:pos x="18" y="2"/>
                </a:cxn>
                <a:cxn ang="0">
                  <a:pos x="3" y="16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7" y="40"/>
                </a:cxn>
                <a:cxn ang="0">
                  <a:pos x="14" y="43"/>
                </a:cxn>
                <a:cxn ang="0">
                  <a:pos x="30" y="41"/>
                </a:cxn>
                <a:cxn ang="0">
                  <a:pos x="42" y="39"/>
                </a:cxn>
                <a:cxn ang="0">
                  <a:pos x="47" y="43"/>
                </a:cxn>
                <a:cxn ang="0">
                  <a:pos x="54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6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7" y="39"/>
                </a:cxn>
                <a:cxn ang="0">
                  <a:pos x="18" y="40"/>
                </a:cxn>
                <a:cxn ang="0">
                  <a:pos x="11" y="38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2" y="4"/>
                </a:cxn>
                <a:cxn ang="0">
                  <a:pos x="28" y="2"/>
                </a:cxn>
                <a:cxn ang="0">
                  <a:pos x="36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7" y="29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58" y="4"/>
                  </a:lnTo>
                  <a:lnTo>
                    <a:pt x="56" y="5"/>
                  </a:lnTo>
                  <a:lnTo>
                    <a:pt x="56" y="7"/>
                  </a:lnTo>
                  <a:lnTo>
                    <a:pt x="52" y="1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4" y="9"/>
                  </a:lnTo>
                  <a:lnTo>
                    <a:pt x="40" y="4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3" y="16"/>
                  </a:lnTo>
                  <a:lnTo>
                    <a:pt x="0" y="26"/>
                  </a:lnTo>
                  <a:lnTo>
                    <a:pt x="1" y="30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30" y="41"/>
                  </a:lnTo>
                  <a:lnTo>
                    <a:pt x="40" y="35"/>
                  </a:lnTo>
                  <a:lnTo>
                    <a:pt x="42" y="39"/>
                  </a:lnTo>
                  <a:lnTo>
                    <a:pt x="45" y="42"/>
                  </a:lnTo>
                  <a:lnTo>
                    <a:pt x="47" y="43"/>
                  </a:lnTo>
                  <a:lnTo>
                    <a:pt x="50" y="43"/>
                  </a:lnTo>
                  <a:lnTo>
                    <a:pt x="54" y="42"/>
                  </a:lnTo>
                  <a:lnTo>
                    <a:pt x="57" y="41"/>
                  </a:lnTo>
                  <a:lnTo>
                    <a:pt x="58" y="38"/>
                  </a:lnTo>
                  <a:lnTo>
                    <a:pt x="59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3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7" y="29"/>
                  </a:lnTo>
                  <a:close/>
                  <a:moveTo>
                    <a:pt x="39" y="32"/>
                  </a:moveTo>
                  <a:lnTo>
                    <a:pt x="33" y="36"/>
                  </a:lnTo>
                  <a:lnTo>
                    <a:pt x="27" y="39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4" y="40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3" y="4"/>
                  </a:lnTo>
                  <a:lnTo>
                    <a:pt x="36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9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Freeform 687"/>
            <p:cNvSpPr>
              <a:spLocks noChangeAspect="1"/>
            </p:cNvSpPr>
            <p:nvPr/>
          </p:nvSpPr>
          <p:spPr bwMode="auto">
            <a:xfrm>
              <a:off x="4032" y="202"/>
              <a:ext cx="32" cy="138"/>
            </a:xfrm>
            <a:custGeom>
              <a:avLst/>
              <a:gdLst/>
              <a:ahLst/>
              <a:cxnLst>
                <a:cxn ang="0">
                  <a:pos x="32" y="136"/>
                </a:cxn>
                <a:cxn ang="0">
                  <a:pos x="32" y="136"/>
                </a:cxn>
                <a:cxn ang="0">
                  <a:pos x="32" y="135"/>
                </a:cxn>
                <a:cxn ang="0">
                  <a:pos x="31" y="135"/>
                </a:cxn>
                <a:cxn ang="0">
                  <a:pos x="30" y="133"/>
                </a:cxn>
                <a:cxn ang="0">
                  <a:pos x="19" y="119"/>
                </a:cxn>
                <a:cxn ang="0">
                  <a:pos x="12" y="102"/>
                </a:cxn>
                <a:cxn ang="0">
                  <a:pos x="9" y="85"/>
                </a:cxn>
                <a:cxn ang="0">
                  <a:pos x="8" y="69"/>
                </a:cxn>
                <a:cxn ang="0">
                  <a:pos x="9" y="51"/>
                </a:cxn>
                <a:cxn ang="0">
                  <a:pos x="13" y="34"/>
                </a:cxn>
                <a:cxn ang="0">
                  <a:pos x="20" y="18"/>
                </a:cxn>
                <a:cxn ang="0">
                  <a:pos x="30" y="4"/>
                </a:cxn>
                <a:cxn ang="0">
                  <a:pos x="32" y="2"/>
                </a:cxn>
                <a:cxn ang="0">
                  <a:pos x="32" y="1"/>
                </a:cxn>
                <a:cxn ang="0">
                  <a:pos x="32" y="0"/>
                </a:cxn>
                <a:cxn ang="0">
                  <a:pos x="31" y="0"/>
                </a:cxn>
                <a:cxn ang="0">
                  <a:pos x="28" y="2"/>
                </a:cxn>
                <a:cxn ang="0">
                  <a:pos x="22" y="7"/>
                </a:cxn>
                <a:cxn ang="0">
                  <a:pos x="15" y="15"/>
                </a:cxn>
                <a:cxn ang="0">
                  <a:pos x="9" y="27"/>
                </a:cxn>
                <a:cxn ang="0">
                  <a:pos x="5" y="38"/>
                </a:cxn>
                <a:cxn ang="0">
                  <a:pos x="2" y="49"/>
                </a:cxn>
                <a:cxn ang="0">
                  <a:pos x="1" y="59"/>
                </a:cxn>
                <a:cxn ang="0">
                  <a:pos x="0" y="69"/>
                </a:cxn>
                <a:cxn ang="0">
                  <a:pos x="1" y="78"/>
                </a:cxn>
                <a:cxn ang="0">
                  <a:pos x="2" y="88"/>
                </a:cxn>
                <a:cxn ang="0">
                  <a:pos x="5" y="100"/>
                </a:cxn>
                <a:cxn ang="0">
                  <a:pos x="9" y="112"/>
                </a:cxn>
                <a:cxn ang="0">
                  <a:pos x="16" y="123"/>
                </a:cxn>
                <a:cxn ang="0">
                  <a:pos x="22" y="131"/>
                </a:cxn>
                <a:cxn ang="0">
                  <a:pos x="28" y="136"/>
                </a:cxn>
                <a:cxn ang="0">
                  <a:pos x="31" y="138"/>
                </a:cxn>
                <a:cxn ang="0">
                  <a:pos x="32" y="137"/>
                </a:cxn>
                <a:cxn ang="0">
                  <a:pos x="32" y="136"/>
                </a:cxn>
              </a:cxnLst>
              <a:rect l="0" t="0" r="r" b="b"/>
              <a:pathLst>
                <a:path w="32" h="138">
                  <a:moveTo>
                    <a:pt x="32" y="136"/>
                  </a:moveTo>
                  <a:lnTo>
                    <a:pt x="32" y="136"/>
                  </a:lnTo>
                  <a:lnTo>
                    <a:pt x="32" y="135"/>
                  </a:lnTo>
                  <a:lnTo>
                    <a:pt x="31" y="135"/>
                  </a:lnTo>
                  <a:lnTo>
                    <a:pt x="30" y="133"/>
                  </a:lnTo>
                  <a:lnTo>
                    <a:pt x="19" y="119"/>
                  </a:lnTo>
                  <a:lnTo>
                    <a:pt x="12" y="102"/>
                  </a:lnTo>
                  <a:lnTo>
                    <a:pt x="9" y="85"/>
                  </a:lnTo>
                  <a:lnTo>
                    <a:pt x="8" y="69"/>
                  </a:lnTo>
                  <a:lnTo>
                    <a:pt x="9" y="51"/>
                  </a:lnTo>
                  <a:lnTo>
                    <a:pt x="13" y="34"/>
                  </a:lnTo>
                  <a:lnTo>
                    <a:pt x="20" y="18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8" y="2"/>
                  </a:lnTo>
                  <a:lnTo>
                    <a:pt x="22" y="7"/>
                  </a:lnTo>
                  <a:lnTo>
                    <a:pt x="15" y="15"/>
                  </a:lnTo>
                  <a:lnTo>
                    <a:pt x="9" y="27"/>
                  </a:lnTo>
                  <a:lnTo>
                    <a:pt x="5" y="38"/>
                  </a:lnTo>
                  <a:lnTo>
                    <a:pt x="2" y="49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1" y="78"/>
                  </a:lnTo>
                  <a:lnTo>
                    <a:pt x="2" y="88"/>
                  </a:lnTo>
                  <a:lnTo>
                    <a:pt x="5" y="100"/>
                  </a:lnTo>
                  <a:lnTo>
                    <a:pt x="9" y="112"/>
                  </a:lnTo>
                  <a:lnTo>
                    <a:pt x="16" y="123"/>
                  </a:lnTo>
                  <a:lnTo>
                    <a:pt x="22" y="131"/>
                  </a:lnTo>
                  <a:lnTo>
                    <a:pt x="28" y="136"/>
                  </a:lnTo>
                  <a:lnTo>
                    <a:pt x="31" y="138"/>
                  </a:lnTo>
                  <a:lnTo>
                    <a:pt x="32" y="137"/>
                  </a:lnTo>
                  <a:lnTo>
                    <a:pt x="32" y="1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Freeform 688"/>
            <p:cNvSpPr>
              <a:spLocks noChangeAspect="1"/>
            </p:cNvSpPr>
            <p:nvPr/>
          </p:nvSpPr>
          <p:spPr bwMode="auto">
            <a:xfrm>
              <a:off x="4080" y="210"/>
              <a:ext cx="62" cy="9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6" y="0"/>
                </a:cxn>
                <a:cxn ang="0">
                  <a:pos x="17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1" y="5"/>
                </a:cxn>
                <a:cxn ang="0">
                  <a:pos x="18" y="5"/>
                </a:cxn>
                <a:cxn ang="0">
                  <a:pos x="21" y="7"/>
                </a:cxn>
                <a:cxn ang="0">
                  <a:pos x="20" y="10"/>
                </a:cxn>
                <a:cxn ang="0">
                  <a:pos x="0" y="92"/>
                </a:cxn>
                <a:cxn ang="0">
                  <a:pos x="0" y="95"/>
                </a:cxn>
                <a:cxn ang="0">
                  <a:pos x="3" y="96"/>
                </a:cxn>
                <a:cxn ang="0">
                  <a:pos x="7" y="96"/>
                </a:cxn>
                <a:cxn ang="0">
                  <a:pos x="9" y="92"/>
                </a:cxn>
                <a:cxn ang="0">
                  <a:pos x="11" y="85"/>
                </a:cxn>
                <a:cxn ang="0">
                  <a:pos x="14" y="74"/>
                </a:cxn>
                <a:cxn ang="0">
                  <a:pos x="16" y="66"/>
                </a:cxn>
                <a:cxn ang="0">
                  <a:pos x="18" y="64"/>
                </a:cxn>
                <a:cxn ang="0">
                  <a:pos x="23" y="65"/>
                </a:cxn>
                <a:cxn ang="0">
                  <a:pos x="28" y="68"/>
                </a:cxn>
                <a:cxn ang="0">
                  <a:pos x="32" y="72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89"/>
                </a:cxn>
                <a:cxn ang="0">
                  <a:pos x="58" y="80"/>
                </a:cxn>
                <a:cxn ang="0">
                  <a:pos x="60" y="75"/>
                </a:cxn>
                <a:cxn ang="0">
                  <a:pos x="58" y="74"/>
                </a:cxn>
                <a:cxn ang="0">
                  <a:pos x="56" y="77"/>
                </a:cxn>
                <a:cxn ang="0">
                  <a:pos x="51" y="89"/>
                </a:cxn>
                <a:cxn ang="0">
                  <a:pos x="44" y="94"/>
                </a:cxn>
                <a:cxn ang="0">
                  <a:pos x="41" y="92"/>
                </a:cxn>
                <a:cxn ang="0">
                  <a:pos x="40" y="87"/>
                </a:cxn>
                <a:cxn ang="0">
                  <a:pos x="41" y="79"/>
                </a:cxn>
                <a:cxn ang="0">
                  <a:pos x="41" y="75"/>
                </a:cxn>
                <a:cxn ang="0">
                  <a:pos x="36" y="65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1"/>
                </a:cxn>
                <a:cxn ang="0">
                  <a:pos x="52" y="37"/>
                </a:cxn>
                <a:cxn ang="0">
                  <a:pos x="55" y="38"/>
                </a:cxn>
                <a:cxn ang="0">
                  <a:pos x="57" y="39"/>
                </a:cxn>
                <a:cxn ang="0">
                  <a:pos x="51" y="42"/>
                </a:cxn>
                <a:cxn ang="0">
                  <a:pos x="49" y="46"/>
                </a:cxn>
                <a:cxn ang="0">
                  <a:pos x="50" y="50"/>
                </a:cxn>
                <a:cxn ang="0">
                  <a:pos x="54" y="51"/>
                </a:cxn>
                <a:cxn ang="0">
                  <a:pos x="60" y="49"/>
                </a:cxn>
                <a:cxn ang="0">
                  <a:pos x="62" y="43"/>
                </a:cxn>
                <a:cxn ang="0">
                  <a:pos x="60" y="37"/>
                </a:cxn>
                <a:cxn ang="0">
                  <a:pos x="53" y="34"/>
                </a:cxn>
                <a:cxn ang="0">
                  <a:pos x="45" y="36"/>
                </a:cxn>
                <a:cxn ang="0">
                  <a:pos x="33" y="46"/>
                </a:cxn>
                <a:cxn ang="0">
                  <a:pos x="25" y="54"/>
                </a:cxn>
                <a:cxn ang="0">
                  <a:pos x="17" y="59"/>
                </a:cxn>
              </a:cxnLst>
              <a:rect l="0" t="0" r="r" b="b"/>
              <a:pathLst>
                <a:path w="62" h="97">
                  <a:moveTo>
                    <a:pt x="32" y="1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8" y="5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0" y="10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6"/>
                  </a:lnTo>
                  <a:lnTo>
                    <a:pt x="3" y="96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9" y="92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2" y="79"/>
                  </a:lnTo>
                  <a:lnTo>
                    <a:pt x="14" y="74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1" y="64"/>
                  </a:lnTo>
                  <a:lnTo>
                    <a:pt x="23" y="65"/>
                  </a:lnTo>
                  <a:lnTo>
                    <a:pt x="26" y="66"/>
                  </a:lnTo>
                  <a:lnTo>
                    <a:pt x="28" y="68"/>
                  </a:lnTo>
                  <a:lnTo>
                    <a:pt x="30" y="70"/>
                  </a:lnTo>
                  <a:lnTo>
                    <a:pt x="32" y="72"/>
                  </a:lnTo>
                  <a:lnTo>
                    <a:pt x="32" y="75"/>
                  </a:lnTo>
                  <a:lnTo>
                    <a:pt x="32" y="77"/>
                  </a:lnTo>
                  <a:lnTo>
                    <a:pt x="32" y="78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6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58" y="80"/>
                  </a:lnTo>
                  <a:lnTo>
                    <a:pt x="59" y="77"/>
                  </a:lnTo>
                  <a:lnTo>
                    <a:pt x="60" y="75"/>
                  </a:lnTo>
                  <a:lnTo>
                    <a:pt x="59" y="74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3"/>
                  </a:lnTo>
                  <a:lnTo>
                    <a:pt x="51" y="89"/>
                  </a:lnTo>
                  <a:lnTo>
                    <a:pt x="48" y="92"/>
                  </a:lnTo>
                  <a:lnTo>
                    <a:pt x="44" y="94"/>
                  </a:lnTo>
                  <a:lnTo>
                    <a:pt x="42" y="93"/>
                  </a:lnTo>
                  <a:lnTo>
                    <a:pt x="41" y="92"/>
                  </a:lnTo>
                  <a:lnTo>
                    <a:pt x="40" y="90"/>
                  </a:lnTo>
                  <a:lnTo>
                    <a:pt x="40" y="87"/>
                  </a:lnTo>
                  <a:lnTo>
                    <a:pt x="40" y="83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0" y="69"/>
                  </a:lnTo>
                  <a:lnTo>
                    <a:pt x="36" y="65"/>
                  </a:lnTo>
                  <a:lnTo>
                    <a:pt x="29" y="62"/>
                  </a:lnTo>
                  <a:lnTo>
                    <a:pt x="21" y="61"/>
                  </a:lnTo>
                  <a:lnTo>
                    <a:pt x="27" y="56"/>
                  </a:lnTo>
                  <a:lnTo>
                    <a:pt x="33" y="51"/>
                  </a:lnTo>
                  <a:lnTo>
                    <a:pt x="38" y="45"/>
                  </a:lnTo>
                  <a:lnTo>
                    <a:pt x="43" y="41"/>
                  </a:lnTo>
                  <a:lnTo>
                    <a:pt x="47" y="38"/>
                  </a:lnTo>
                  <a:lnTo>
                    <a:pt x="52" y="37"/>
                  </a:lnTo>
                  <a:lnTo>
                    <a:pt x="54" y="37"/>
                  </a:lnTo>
                  <a:lnTo>
                    <a:pt x="55" y="38"/>
                  </a:lnTo>
                  <a:lnTo>
                    <a:pt x="57" y="39"/>
                  </a:lnTo>
                  <a:lnTo>
                    <a:pt x="57" y="39"/>
                  </a:lnTo>
                  <a:lnTo>
                    <a:pt x="53" y="40"/>
                  </a:lnTo>
                  <a:lnTo>
                    <a:pt x="51" y="42"/>
                  </a:lnTo>
                  <a:lnTo>
                    <a:pt x="50" y="45"/>
                  </a:lnTo>
                  <a:lnTo>
                    <a:pt x="49" y="46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2" y="51"/>
                  </a:lnTo>
                  <a:lnTo>
                    <a:pt x="54" y="51"/>
                  </a:lnTo>
                  <a:lnTo>
                    <a:pt x="57" y="51"/>
                  </a:lnTo>
                  <a:lnTo>
                    <a:pt x="60" y="49"/>
                  </a:lnTo>
                  <a:lnTo>
                    <a:pt x="61" y="46"/>
                  </a:lnTo>
                  <a:lnTo>
                    <a:pt x="62" y="43"/>
                  </a:lnTo>
                  <a:lnTo>
                    <a:pt x="61" y="40"/>
                  </a:lnTo>
                  <a:lnTo>
                    <a:pt x="60" y="37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49" y="35"/>
                  </a:lnTo>
                  <a:lnTo>
                    <a:pt x="45" y="36"/>
                  </a:lnTo>
                  <a:lnTo>
                    <a:pt x="39" y="40"/>
                  </a:lnTo>
                  <a:lnTo>
                    <a:pt x="33" y="46"/>
                  </a:lnTo>
                  <a:lnTo>
                    <a:pt x="29" y="50"/>
                  </a:lnTo>
                  <a:lnTo>
                    <a:pt x="25" y="54"/>
                  </a:lnTo>
                  <a:lnTo>
                    <a:pt x="21" y="57"/>
                  </a:lnTo>
                  <a:lnTo>
                    <a:pt x="17" y="59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Freeform 689"/>
            <p:cNvSpPr>
              <a:spLocks noChangeAspect="1"/>
            </p:cNvSpPr>
            <p:nvPr/>
          </p:nvSpPr>
          <p:spPr bwMode="auto">
            <a:xfrm>
              <a:off x="4155" y="262"/>
              <a:ext cx="35" cy="6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9" y="5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6" y="9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3" y="60"/>
                </a:cxn>
                <a:cxn ang="0">
                  <a:pos x="10" y="60"/>
                </a:cxn>
                <a:cxn ang="0">
                  <a:pos x="4" y="61"/>
                </a:cxn>
                <a:cxn ang="0">
                  <a:pos x="1" y="61"/>
                </a:cxn>
                <a:cxn ang="0">
                  <a:pos x="1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1" y="61"/>
                </a:cxn>
                <a:cxn ang="0">
                  <a:pos x="26" y="60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2" y="56"/>
                </a:cxn>
                <a:cxn ang="0">
                  <a:pos x="22" y="3"/>
                </a:cxn>
              </a:cxnLst>
              <a:rect l="0" t="0" r="r" b="b"/>
              <a:pathLst>
                <a:path w="35" h="64">
                  <a:moveTo>
                    <a:pt x="22" y="3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9" y="5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6" y="9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10" y="60"/>
                  </a:lnTo>
                  <a:lnTo>
                    <a:pt x="4" y="61"/>
                  </a:lnTo>
                  <a:lnTo>
                    <a:pt x="1" y="61"/>
                  </a:lnTo>
                  <a:lnTo>
                    <a:pt x="1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1" y="61"/>
                  </a:lnTo>
                  <a:lnTo>
                    <a:pt x="26" y="60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Freeform 690"/>
            <p:cNvSpPr>
              <a:spLocks noChangeAspect="1"/>
            </p:cNvSpPr>
            <p:nvPr/>
          </p:nvSpPr>
          <p:spPr bwMode="auto">
            <a:xfrm>
              <a:off x="4214" y="202"/>
              <a:ext cx="32" cy="138"/>
            </a:xfrm>
            <a:custGeom>
              <a:avLst/>
              <a:gdLst/>
              <a:ahLst/>
              <a:cxnLst>
                <a:cxn ang="0">
                  <a:pos x="32" y="69"/>
                </a:cxn>
                <a:cxn ang="0">
                  <a:pos x="31" y="60"/>
                </a:cxn>
                <a:cxn ang="0">
                  <a:pos x="30" y="49"/>
                </a:cxn>
                <a:cxn ang="0">
                  <a:pos x="27" y="37"/>
                </a:cxn>
                <a:cxn ang="0">
                  <a:pos x="23" y="26"/>
                </a:cxn>
                <a:cxn ang="0">
                  <a:pos x="16" y="15"/>
                </a:cxn>
                <a:cxn ang="0">
                  <a:pos x="9" y="6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12" y="16"/>
                </a:cxn>
                <a:cxn ang="0">
                  <a:pos x="18" y="31"/>
                </a:cxn>
                <a:cxn ang="0">
                  <a:pos x="22" y="48"/>
                </a:cxn>
                <a:cxn ang="0">
                  <a:pos x="24" y="69"/>
                </a:cxn>
                <a:cxn ang="0">
                  <a:pos x="23" y="86"/>
                </a:cxn>
                <a:cxn ang="0">
                  <a:pos x="19" y="104"/>
                </a:cxn>
                <a:cxn ang="0">
                  <a:pos x="12" y="120"/>
                </a:cxn>
                <a:cxn ang="0">
                  <a:pos x="2" y="134"/>
                </a:cxn>
                <a:cxn ang="0">
                  <a:pos x="0" y="135"/>
                </a:cxn>
                <a:cxn ang="0">
                  <a:pos x="0" y="136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4" y="136"/>
                </a:cxn>
                <a:cxn ang="0">
                  <a:pos x="10" y="131"/>
                </a:cxn>
                <a:cxn ang="0">
                  <a:pos x="16" y="122"/>
                </a:cxn>
                <a:cxn ang="0">
                  <a:pos x="23" y="111"/>
                </a:cxn>
                <a:cxn ang="0">
                  <a:pos x="27" y="99"/>
                </a:cxn>
                <a:cxn ang="0">
                  <a:pos x="30" y="88"/>
                </a:cxn>
                <a:cxn ang="0">
                  <a:pos x="31" y="78"/>
                </a:cxn>
                <a:cxn ang="0">
                  <a:pos x="32" y="69"/>
                </a:cxn>
              </a:cxnLst>
              <a:rect l="0" t="0" r="r" b="b"/>
              <a:pathLst>
                <a:path w="32" h="138">
                  <a:moveTo>
                    <a:pt x="32" y="69"/>
                  </a:moveTo>
                  <a:lnTo>
                    <a:pt x="31" y="60"/>
                  </a:lnTo>
                  <a:lnTo>
                    <a:pt x="30" y="49"/>
                  </a:lnTo>
                  <a:lnTo>
                    <a:pt x="27" y="37"/>
                  </a:lnTo>
                  <a:lnTo>
                    <a:pt x="23" y="26"/>
                  </a:lnTo>
                  <a:lnTo>
                    <a:pt x="16" y="15"/>
                  </a:lnTo>
                  <a:lnTo>
                    <a:pt x="9" y="6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12" y="16"/>
                  </a:lnTo>
                  <a:lnTo>
                    <a:pt x="18" y="31"/>
                  </a:lnTo>
                  <a:lnTo>
                    <a:pt x="22" y="48"/>
                  </a:lnTo>
                  <a:lnTo>
                    <a:pt x="24" y="69"/>
                  </a:lnTo>
                  <a:lnTo>
                    <a:pt x="23" y="86"/>
                  </a:lnTo>
                  <a:lnTo>
                    <a:pt x="19" y="104"/>
                  </a:lnTo>
                  <a:lnTo>
                    <a:pt x="12" y="120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6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4" y="136"/>
                  </a:lnTo>
                  <a:lnTo>
                    <a:pt x="10" y="131"/>
                  </a:lnTo>
                  <a:lnTo>
                    <a:pt x="16" y="122"/>
                  </a:lnTo>
                  <a:lnTo>
                    <a:pt x="23" y="111"/>
                  </a:lnTo>
                  <a:lnTo>
                    <a:pt x="27" y="99"/>
                  </a:lnTo>
                  <a:lnTo>
                    <a:pt x="30" y="88"/>
                  </a:lnTo>
                  <a:lnTo>
                    <a:pt x="31" y="78"/>
                  </a:lnTo>
                  <a:lnTo>
                    <a:pt x="3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Freeform 691"/>
            <p:cNvSpPr>
              <a:spLocks noChangeAspect="1"/>
            </p:cNvSpPr>
            <p:nvPr/>
          </p:nvSpPr>
          <p:spPr bwMode="auto">
            <a:xfrm>
              <a:off x="4300" y="268"/>
              <a:ext cx="84" cy="5"/>
            </a:xfrm>
            <a:custGeom>
              <a:avLst/>
              <a:gdLst/>
              <a:ahLst/>
              <a:cxnLst>
                <a:cxn ang="0">
                  <a:pos x="79" y="5"/>
                </a:cxn>
                <a:cxn ang="0">
                  <a:pos x="81" y="5"/>
                </a:cxn>
                <a:cxn ang="0">
                  <a:pos x="82" y="5"/>
                </a:cxn>
                <a:cxn ang="0">
                  <a:pos x="83" y="4"/>
                </a:cxn>
                <a:cxn ang="0">
                  <a:pos x="84" y="3"/>
                </a:cxn>
                <a:cxn ang="0">
                  <a:pos x="83" y="1"/>
                </a:cxn>
                <a:cxn ang="0">
                  <a:pos x="82" y="0"/>
                </a:cxn>
                <a:cxn ang="0">
                  <a:pos x="81" y="0"/>
                </a:cxn>
                <a:cxn ang="0">
                  <a:pos x="79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79" y="5"/>
                </a:cxn>
              </a:cxnLst>
              <a:rect l="0" t="0" r="r" b="b"/>
              <a:pathLst>
                <a:path w="84" h="5">
                  <a:moveTo>
                    <a:pt x="79" y="5"/>
                  </a:moveTo>
                  <a:lnTo>
                    <a:pt x="81" y="5"/>
                  </a:lnTo>
                  <a:lnTo>
                    <a:pt x="82" y="5"/>
                  </a:lnTo>
                  <a:lnTo>
                    <a:pt x="83" y="4"/>
                  </a:lnTo>
                  <a:lnTo>
                    <a:pt x="84" y="3"/>
                  </a:lnTo>
                  <a:lnTo>
                    <a:pt x="83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79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Freeform 692"/>
            <p:cNvSpPr>
              <a:spLocks noChangeAspect="1"/>
            </p:cNvSpPr>
            <p:nvPr/>
          </p:nvSpPr>
          <p:spPr bwMode="auto">
            <a:xfrm>
              <a:off x="4433" y="246"/>
              <a:ext cx="45" cy="61"/>
            </a:xfrm>
            <a:custGeom>
              <a:avLst/>
              <a:gdLst/>
              <a:ahLst/>
              <a:cxnLst>
                <a:cxn ang="0">
                  <a:pos x="34" y="28"/>
                </a:cxn>
                <a:cxn ang="0">
                  <a:pos x="36" y="28"/>
                </a:cxn>
                <a:cxn ang="0">
                  <a:pos x="37" y="28"/>
                </a:cxn>
                <a:cxn ang="0">
                  <a:pos x="38" y="27"/>
                </a:cxn>
                <a:cxn ang="0">
                  <a:pos x="39" y="26"/>
                </a:cxn>
                <a:cxn ang="0">
                  <a:pos x="39" y="25"/>
                </a:cxn>
                <a:cxn ang="0">
                  <a:pos x="38" y="24"/>
                </a:cxn>
                <a:cxn ang="0">
                  <a:pos x="37" y="24"/>
                </a:cxn>
                <a:cxn ang="0">
                  <a:pos x="35" y="24"/>
                </a:cxn>
                <a:cxn ang="0">
                  <a:pos x="13" y="24"/>
                </a:cxn>
                <a:cxn ang="0">
                  <a:pos x="16" y="16"/>
                </a:cxn>
                <a:cxn ang="0">
                  <a:pos x="21" y="10"/>
                </a:cxn>
                <a:cxn ang="0">
                  <a:pos x="28" y="5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2" y="4"/>
                </a:cxn>
                <a:cxn ang="0">
                  <a:pos x="44" y="4"/>
                </a:cxn>
                <a:cxn ang="0">
                  <a:pos x="44" y="3"/>
                </a:cxn>
                <a:cxn ang="0">
                  <a:pos x="45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41" y="0"/>
                </a:cxn>
                <a:cxn ang="0">
                  <a:pos x="36" y="0"/>
                </a:cxn>
                <a:cxn ang="0">
                  <a:pos x="29" y="0"/>
                </a:cxn>
                <a:cxn ang="0">
                  <a:pos x="23" y="2"/>
                </a:cxn>
                <a:cxn ang="0">
                  <a:pos x="17" y="5"/>
                </a:cxn>
                <a:cxn ang="0">
                  <a:pos x="11" y="9"/>
                </a:cxn>
                <a:cxn ang="0">
                  <a:pos x="7" y="14"/>
                </a:cxn>
                <a:cxn ang="0">
                  <a:pos x="3" y="20"/>
                </a:cxn>
                <a:cxn ang="0">
                  <a:pos x="1" y="27"/>
                </a:cxn>
                <a:cxn ang="0">
                  <a:pos x="0" y="35"/>
                </a:cxn>
                <a:cxn ang="0">
                  <a:pos x="2" y="45"/>
                </a:cxn>
                <a:cxn ang="0">
                  <a:pos x="7" y="53"/>
                </a:cxn>
                <a:cxn ang="0">
                  <a:pos x="15" y="59"/>
                </a:cxn>
                <a:cxn ang="0">
                  <a:pos x="25" y="61"/>
                </a:cxn>
                <a:cxn ang="0">
                  <a:pos x="28" y="60"/>
                </a:cxn>
                <a:cxn ang="0">
                  <a:pos x="31" y="60"/>
                </a:cxn>
                <a:cxn ang="0">
                  <a:pos x="34" y="59"/>
                </a:cxn>
                <a:cxn ang="0">
                  <a:pos x="37" y="58"/>
                </a:cxn>
                <a:cxn ang="0">
                  <a:pos x="39" y="57"/>
                </a:cxn>
                <a:cxn ang="0">
                  <a:pos x="41" y="55"/>
                </a:cxn>
                <a:cxn ang="0">
                  <a:pos x="42" y="54"/>
                </a:cxn>
                <a:cxn ang="0">
                  <a:pos x="42" y="54"/>
                </a:cxn>
                <a:cxn ang="0">
                  <a:pos x="42" y="52"/>
                </a:cxn>
                <a:cxn ang="0">
                  <a:pos x="41" y="52"/>
                </a:cxn>
                <a:cxn ang="0">
                  <a:pos x="41" y="52"/>
                </a:cxn>
                <a:cxn ang="0">
                  <a:pos x="39" y="52"/>
                </a:cxn>
                <a:cxn ang="0">
                  <a:pos x="32" y="56"/>
                </a:cxn>
                <a:cxn ang="0">
                  <a:pos x="25" y="58"/>
                </a:cxn>
                <a:cxn ang="0">
                  <a:pos x="19" y="57"/>
                </a:cxn>
                <a:cxn ang="0">
                  <a:pos x="14" y="53"/>
                </a:cxn>
                <a:cxn ang="0">
                  <a:pos x="11" y="48"/>
                </a:cxn>
                <a:cxn ang="0">
                  <a:pos x="10" y="40"/>
                </a:cxn>
                <a:cxn ang="0">
                  <a:pos x="10" y="36"/>
                </a:cxn>
                <a:cxn ang="0">
                  <a:pos x="11" y="33"/>
                </a:cxn>
                <a:cxn ang="0">
                  <a:pos x="11" y="30"/>
                </a:cxn>
                <a:cxn ang="0">
                  <a:pos x="12" y="28"/>
                </a:cxn>
                <a:cxn ang="0">
                  <a:pos x="34" y="28"/>
                </a:cxn>
              </a:cxnLst>
              <a:rect l="0" t="0" r="r" b="b"/>
              <a:pathLst>
                <a:path w="45" h="61">
                  <a:moveTo>
                    <a:pt x="34" y="28"/>
                  </a:moveTo>
                  <a:lnTo>
                    <a:pt x="36" y="28"/>
                  </a:lnTo>
                  <a:lnTo>
                    <a:pt x="37" y="28"/>
                  </a:lnTo>
                  <a:lnTo>
                    <a:pt x="38" y="27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8" y="24"/>
                  </a:lnTo>
                  <a:lnTo>
                    <a:pt x="37" y="24"/>
                  </a:lnTo>
                  <a:lnTo>
                    <a:pt x="35" y="24"/>
                  </a:lnTo>
                  <a:lnTo>
                    <a:pt x="13" y="24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8" y="5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7" y="14"/>
                  </a:lnTo>
                  <a:lnTo>
                    <a:pt x="3" y="20"/>
                  </a:lnTo>
                  <a:lnTo>
                    <a:pt x="1" y="27"/>
                  </a:lnTo>
                  <a:lnTo>
                    <a:pt x="0" y="35"/>
                  </a:lnTo>
                  <a:lnTo>
                    <a:pt x="2" y="45"/>
                  </a:lnTo>
                  <a:lnTo>
                    <a:pt x="7" y="53"/>
                  </a:lnTo>
                  <a:lnTo>
                    <a:pt x="15" y="59"/>
                  </a:lnTo>
                  <a:lnTo>
                    <a:pt x="25" y="61"/>
                  </a:lnTo>
                  <a:lnTo>
                    <a:pt x="28" y="60"/>
                  </a:lnTo>
                  <a:lnTo>
                    <a:pt x="31" y="60"/>
                  </a:lnTo>
                  <a:lnTo>
                    <a:pt x="34" y="59"/>
                  </a:lnTo>
                  <a:lnTo>
                    <a:pt x="37" y="58"/>
                  </a:lnTo>
                  <a:lnTo>
                    <a:pt x="39" y="57"/>
                  </a:lnTo>
                  <a:lnTo>
                    <a:pt x="41" y="55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39" y="52"/>
                  </a:lnTo>
                  <a:lnTo>
                    <a:pt x="32" y="56"/>
                  </a:lnTo>
                  <a:lnTo>
                    <a:pt x="25" y="58"/>
                  </a:lnTo>
                  <a:lnTo>
                    <a:pt x="19" y="57"/>
                  </a:lnTo>
                  <a:lnTo>
                    <a:pt x="14" y="53"/>
                  </a:lnTo>
                  <a:lnTo>
                    <a:pt x="11" y="48"/>
                  </a:lnTo>
                  <a:lnTo>
                    <a:pt x="10" y="40"/>
                  </a:lnTo>
                  <a:lnTo>
                    <a:pt x="10" y="36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2" y="28"/>
                  </a:lnTo>
                  <a:lnTo>
                    <a:pt x="34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9" name="Freeform 693"/>
            <p:cNvSpPr>
              <a:spLocks noChangeAspect="1" noEditPoints="1"/>
            </p:cNvSpPr>
            <p:nvPr/>
          </p:nvSpPr>
          <p:spPr bwMode="auto">
            <a:xfrm>
              <a:off x="4487" y="258"/>
              <a:ext cx="57" cy="87"/>
            </a:xfrm>
            <a:custGeom>
              <a:avLst/>
              <a:gdLst/>
              <a:ahLst/>
              <a:cxnLst>
                <a:cxn ang="0">
                  <a:pos x="55" y="8"/>
                </a:cxn>
                <a:cxn ang="0">
                  <a:pos x="47" y="1"/>
                </a:cxn>
                <a:cxn ang="0">
                  <a:pos x="32" y="3"/>
                </a:cxn>
                <a:cxn ang="0">
                  <a:pos x="19" y="17"/>
                </a:cxn>
                <a:cxn ang="0">
                  <a:pos x="0" y="86"/>
                </a:cxn>
                <a:cxn ang="0">
                  <a:pos x="2" y="87"/>
                </a:cxn>
                <a:cxn ang="0">
                  <a:pos x="4" y="86"/>
                </a:cxn>
                <a:cxn ang="0">
                  <a:pos x="12" y="64"/>
                </a:cxn>
                <a:cxn ang="0">
                  <a:pos x="19" y="68"/>
                </a:cxn>
                <a:cxn ang="0">
                  <a:pos x="35" y="67"/>
                </a:cxn>
                <a:cxn ang="0">
                  <a:pos x="50" y="55"/>
                </a:cxn>
                <a:cxn ang="0">
                  <a:pos x="53" y="40"/>
                </a:cxn>
                <a:cxn ang="0">
                  <a:pos x="49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7" y="30"/>
                </a:cxn>
                <a:cxn ang="0">
                  <a:pos x="33" y="30"/>
                </a:cxn>
                <a:cxn ang="0">
                  <a:pos x="28" y="30"/>
                </a:cxn>
                <a:cxn ang="0">
                  <a:pos x="33" y="29"/>
                </a:cxn>
                <a:cxn ang="0">
                  <a:pos x="37" y="30"/>
                </a:cxn>
                <a:cxn ang="0">
                  <a:pos x="50" y="16"/>
                </a:cxn>
                <a:cxn ang="0">
                  <a:pos x="46" y="25"/>
                </a:cxn>
                <a:cxn ang="0">
                  <a:pos x="40" y="27"/>
                </a:cxn>
                <a:cxn ang="0">
                  <a:pos x="36" y="27"/>
                </a:cxn>
                <a:cxn ang="0">
                  <a:pos x="30" y="27"/>
                </a:cxn>
                <a:cxn ang="0">
                  <a:pos x="25" y="28"/>
                </a:cxn>
                <a:cxn ang="0">
                  <a:pos x="25" y="32"/>
                </a:cxn>
                <a:cxn ang="0">
                  <a:pos x="29" y="33"/>
                </a:cxn>
                <a:cxn ang="0">
                  <a:pos x="41" y="32"/>
                </a:cxn>
                <a:cxn ang="0">
                  <a:pos x="46" y="42"/>
                </a:cxn>
                <a:cxn ang="0">
                  <a:pos x="40" y="59"/>
                </a:cxn>
                <a:cxn ang="0">
                  <a:pos x="25" y="66"/>
                </a:cxn>
                <a:cxn ang="0">
                  <a:pos x="16" y="63"/>
                </a:cxn>
                <a:cxn ang="0">
                  <a:pos x="12" y="54"/>
                </a:cxn>
                <a:cxn ang="0">
                  <a:pos x="19" y="26"/>
                </a:cxn>
                <a:cxn ang="0">
                  <a:pos x="26" y="11"/>
                </a:cxn>
                <a:cxn ang="0">
                  <a:pos x="41" y="3"/>
                </a:cxn>
                <a:cxn ang="0">
                  <a:pos x="47" y="5"/>
                </a:cxn>
                <a:cxn ang="0">
                  <a:pos x="50" y="12"/>
                </a:cxn>
              </a:cxnLst>
              <a:rect l="0" t="0" r="r" b="b"/>
              <a:pathLst>
                <a:path w="57" h="87">
                  <a:moveTo>
                    <a:pt x="57" y="14"/>
                  </a:moveTo>
                  <a:lnTo>
                    <a:pt x="55" y="8"/>
                  </a:lnTo>
                  <a:lnTo>
                    <a:pt x="52" y="4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2" y="3"/>
                  </a:lnTo>
                  <a:lnTo>
                    <a:pt x="24" y="9"/>
                  </a:lnTo>
                  <a:lnTo>
                    <a:pt x="19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3" y="87"/>
                  </a:lnTo>
                  <a:lnTo>
                    <a:pt x="4" y="86"/>
                  </a:lnTo>
                  <a:lnTo>
                    <a:pt x="10" y="60"/>
                  </a:lnTo>
                  <a:lnTo>
                    <a:pt x="12" y="64"/>
                  </a:lnTo>
                  <a:lnTo>
                    <a:pt x="15" y="66"/>
                  </a:lnTo>
                  <a:lnTo>
                    <a:pt x="19" y="68"/>
                  </a:lnTo>
                  <a:lnTo>
                    <a:pt x="24" y="69"/>
                  </a:lnTo>
                  <a:lnTo>
                    <a:pt x="35" y="67"/>
                  </a:lnTo>
                  <a:lnTo>
                    <a:pt x="44" y="62"/>
                  </a:lnTo>
                  <a:lnTo>
                    <a:pt x="50" y="55"/>
                  </a:lnTo>
                  <a:lnTo>
                    <a:pt x="53" y="45"/>
                  </a:lnTo>
                  <a:lnTo>
                    <a:pt x="53" y="40"/>
                  </a:lnTo>
                  <a:lnTo>
                    <a:pt x="51" y="36"/>
                  </a:lnTo>
                  <a:lnTo>
                    <a:pt x="49" y="33"/>
                  </a:lnTo>
                  <a:lnTo>
                    <a:pt x="46" y="30"/>
                  </a:lnTo>
                  <a:lnTo>
                    <a:pt x="49" y="27"/>
                  </a:lnTo>
                  <a:lnTo>
                    <a:pt x="53" y="24"/>
                  </a:lnTo>
                  <a:lnTo>
                    <a:pt x="55" y="19"/>
                  </a:lnTo>
                  <a:lnTo>
                    <a:pt x="57" y="14"/>
                  </a:lnTo>
                  <a:close/>
                  <a:moveTo>
                    <a:pt x="37" y="30"/>
                  </a:moveTo>
                  <a:lnTo>
                    <a:pt x="36" y="30"/>
                  </a:lnTo>
                  <a:lnTo>
                    <a:pt x="33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30" y="29"/>
                  </a:lnTo>
                  <a:lnTo>
                    <a:pt x="33" y="29"/>
                  </a:lnTo>
                  <a:lnTo>
                    <a:pt x="35" y="29"/>
                  </a:lnTo>
                  <a:lnTo>
                    <a:pt x="37" y="30"/>
                  </a:lnTo>
                  <a:close/>
                  <a:moveTo>
                    <a:pt x="50" y="12"/>
                  </a:moveTo>
                  <a:lnTo>
                    <a:pt x="50" y="16"/>
                  </a:lnTo>
                  <a:lnTo>
                    <a:pt x="48" y="21"/>
                  </a:lnTo>
                  <a:lnTo>
                    <a:pt x="46" y="25"/>
                  </a:lnTo>
                  <a:lnTo>
                    <a:pt x="42" y="28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6" y="27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5" y="32"/>
                  </a:lnTo>
                  <a:lnTo>
                    <a:pt x="27" y="33"/>
                  </a:lnTo>
                  <a:lnTo>
                    <a:pt x="29" y="33"/>
                  </a:lnTo>
                  <a:lnTo>
                    <a:pt x="32" y="33"/>
                  </a:lnTo>
                  <a:lnTo>
                    <a:pt x="41" y="32"/>
                  </a:lnTo>
                  <a:lnTo>
                    <a:pt x="45" y="36"/>
                  </a:lnTo>
                  <a:lnTo>
                    <a:pt x="46" y="42"/>
                  </a:lnTo>
                  <a:lnTo>
                    <a:pt x="44" y="52"/>
                  </a:lnTo>
                  <a:lnTo>
                    <a:pt x="40" y="59"/>
                  </a:lnTo>
                  <a:lnTo>
                    <a:pt x="33" y="65"/>
                  </a:lnTo>
                  <a:lnTo>
                    <a:pt x="25" y="66"/>
                  </a:lnTo>
                  <a:lnTo>
                    <a:pt x="20" y="66"/>
                  </a:lnTo>
                  <a:lnTo>
                    <a:pt x="16" y="63"/>
                  </a:lnTo>
                  <a:lnTo>
                    <a:pt x="13" y="59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9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3" y="5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0" name="Freeform 694"/>
            <p:cNvSpPr>
              <a:spLocks noChangeAspect="1"/>
            </p:cNvSpPr>
            <p:nvPr/>
          </p:nvSpPr>
          <p:spPr bwMode="auto">
            <a:xfrm>
              <a:off x="4570" y="202"/>
              <a:ext cx="32" cy="138"/>
            </a:xfrm>
            <a:custGeom>
              <a:avLst/>
              <a:gdLst/>
              <a:ahLst/>
              <a:cxnLst>
                <a:cxn ang="0">
                  <a:pos x="32" y="136"/>
                </a:cxn>
                <a:cxn ang="0">
                  <a:pos x="31" y="136"/>
                </a:cxn>
                <a:cxn ang="0">
                  <a:pos x="31" y="135"/>
                </a:cxn>
                <a:cxn ang="0">
                  <a:pos x="31" y="135"/>
                </a:cxn>
                <a:cxn ang="0">
                  <a:pos x="29" y="133"/>
                </a:cxn>
                <a:cxn ang="0">
                  <a:pos x="19" y="119"/>
                </a:cxn>
                <a:cxn ang="0">
                  <a:pos x="12" y="102"/>
                </a:cxn>
                <a:cxn ang="0">
                  <a:pos x="9" y="85"/>
                </a:cxn>
                <a:cxn ang="0">
                  <a:pos x="8" y="69"/>
                </a:cxn>
                <a:cxn ang="0">
                  <a:pos x="9" y="51"/>
                </a:cxn>
                <a:cxn ang="0">
                  <a:pos x="12" y="34"/>
                </a:cxn>
                <a:cxn ang="0">
                  <a:pos x="19" y="18"/>
                </a:cxn>
                <a:cxn ang="0">
                  <a:pos x="30" y="4"/>
                </a:cxn>
                <a:cxn ang="0">
                  <a:pos x="31" y="2"/>
                </a:cxn>
                <a:cxn ang="0">
                  <a:pos x="32" y="1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27" y="2"/>
                </a:cxn>
                <a:cxn ang="0">
                  <a:pos x="22" y="7"/>
                </a:cxn>
                <a:cxn ang="0">
                  <a:pos x="15" y="15"/>
                </a:cxn>
                <a:cxn ang="0">
                  <a:pos x="8" y="27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0" y="78"/>
                </a:cxn>
                <a:cxn ang="0">
                  <a:pos x="1" y="88"/>
                </a:cxn>
                <a:cxn ang="0">
                  <a:pos x="4" y="100"/>
                </a:cxn>
                <a:cxn ang="0">
                  <a:pos x="9" y="112"/>
                </a:cxn>
                <a:cxn ang="0">
                  <a:pos x="15" y="123"/>
                </a:cxn>
                <a:cxn ang="0">
                  <a:pos x="22" y="131"/>
                </a:cxn>
                <a:cxn ang="0">
                  <a:pos x="27" y="136"/>
                </a:cxn>
                <a:cxn ang="0">
                  <a:pos x="30" y="138"/>
                </a:cxn>
                <a:cxn ang="0">
                  <a:pos x="31" y="137"/>
                </a:cxn>
                <a:cxn ang="0">
                  <a:pos x="32" y="136"/>
                </a:cxn>
              </a:cxnLst>
              <a:rect l="0" t="0" r="r" b="b"/>
              <a:pathLst>
                <a:path w="32" h="138">
                  <a:moveTo>
                    <a:pt x="32" y="136"/>
                  </a:moveTo>
                  <a:lnTo>
                    <a:pt x="31" y="136"/>
                  </a:lnTo>
                  <a:lnTo>
                    <a:pt x="31" y="135"/>
                  </a:lnTo>
                  <a:lnTo>
                    <a:pt x="31" y="135"/>
                  </a:lnTo>
                  <a:lnTo>
                    <a:pt x="29" y="133"/>
                  </a:lnTo>
                  <a:lnTo>
                    <a:pt x="19" y="119"/>
                  </a:lnTo>
                  <a:lnTo>
                    <a:pt x="12" y="102"/>
                  </a:lnTo>
                  <a:lnTo>
                    <a:pt x="9" y="85"/>
                  </a:lnTo>
                  <a:lnTo>
                    <a:pt x="8" y="69"/>
                  </a:lnTo>
                  <a:lnTo>
                    <a:pt x="9" y="51"/>
                  </a:lnTo>
                  <a:lnTo>
                    <a:pt x="12" y="34"/>
                  </a:lnTo>
                  <a:lnTo>
                    <a:pt x="19" y="18"/>
                  </a:lnTo>
                  <a:lnTo>
                    <a:pt x="30" y="4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2" y="7"/>
                  </a:lnTo>
                  <a:lnTo>
                    <a:pt x="15" y="15"/>
                  </a:lnTo>
                  <a:lnTo>
                    <a:pt x="8" y="27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1" y="88"/>
                  </a:lnTo>
                  <a:lnTo>
                    <a:pt x="4" y="100"/>
                  </a:lnTo>
                  <a:lnTo>
                    <a:pt x="9" y="112"/>
                  </a:lnTo>
                  <a:lnTo>
                    <a:pt x="15" y="123"/>
                  </a:lnTo>
                  <a:lnTo>
                    <a:pt x="22" y="131"/>
                  </a:lnTo>
                  <a:lnTo>
                    <a:pt x="27" y="136"/>
                  </a:lnTo>
                  <a:lnTo>
                    <a:pt x="30" y="138"/>
                  </a:lnTo>
                  <a:lnTo>
                    <a:pt x="31" y="137"/>
                  </a:lnTo>
                  <a:lnTo>
                    <a:pt x="32" y="1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1" name="Freeform 695"/>
            <p:cNvSpPr>
              <a:spLocks noChangeAspect="1"/>
            </p:cNvSpPr>
            <p:nvPr/>
          </p:nvSpPr>
          <p:spPr bwMode="auto">
            <a:xfrm>
              <a:off x="4617" y="210"/>
              <a:ext cx="63" cy="97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7" y="0"/>
                </a:cxn>
                <a:cxn ang="0">
                  <a:pos x="17" y="1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12" y="5"/>
                </a:cxn>
                <a:cxn ang="0">
                  <a:pos x="18" y="5"/>
                </a:cxn>
                <a:cxn ang="0">
                  <a:pos x="21" y="7"/>
                </a:cxn>
                <a:cxn ang="0">
                  <a:pos x="21" y="10"/>
                </a:cxn>
                <a:cxn ang="0">
                  <a:pos x="0" y="92"/>
                </a:cxn>
                <a:cxn ang="0">
                  <a:pos x="1" y="95"/>
                </a:cxn>
                <a:cxn ang="0">
                  <a:pos x="3" y="96"/>
                </a:cxn>
                <a:cxn ang="0">
                  <a:pos x="7" y="96"/>
                </a:cxn>
                <a:cxn ang="0">
                  <a:pos x="10" y="92"/>
                </a:cxn>
                <a:cxn ang="0">
                  <a:pos x="12" y="85"/>
                </a:cxn>
                <a:cxn ang="0">
                  <a:pos x="14" y="74"/>
                </a:cxn>
                <a:cxn ang="0">
                  <a:pos x="16" y="66"/>
                </a:cxn>
                <a:cxn ang="0">
                  <a:pos x="19" y="64"/>
                </a:cxn>
                <a:cxn ang="0">
                  <a:pos x="24" y="65"/>
                </a:cxn>
                <a:cxn ang="0">
                  <a:pos x="29" y="68"/>
                </a:cxn>
                <a:cxn ang="0">
                  <a:pos x="32" y="72"/>
                </a:cxn>
                <a:cxn ang="0">
                  <a:pos x="33" y="77"/>
                </a:cxn>
                <a:cxn ang="0">
                  <a:pos x="32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89"/>
                </a:cxn>
                <a:cxn ang="0">
                  <a:pos x="59" y="80"/>
                </a:cxn>
                <a:cxn ang="0">
                  <a:pos x="60" y="75"/>
                </a:cxn>
                <a:cxn ang="0">
                  <a:pos x="58" y="74"/>
                </a:cxn>
                <a:cxn ang="0">
                  <a:pos x="56" y="77"/>
                </a:cxn>
                <a:cxn ang="0">
                  <a:pos x="52" y="89"/>
                </a:cxn>
                <a:cxn ang="0">
                  <a:pos x="45" y="94"/>
                </a:cxn>
                <a:cxn ang="0">
                  <a:pos x="41" y="92"/>
                </a:cxn>
                <a:cxn ang="0">
                  <a:pos x="40" y="87"/>
                </a:cxn>
                <a:cxn ang="0">
                  <a:pos x="41" y="79"/>
                </a:cxn>
                <a:cxn ang="0">
                  <a:pos x="42" y="75"/>
                </a:cxn>
                <a:cxn ang="0">
                  <a:pos x="36" y="65"/>
                </a:cxn>
                <a:cxn ang="0">
                  <a:pos x="22" y="61"/>
                </a:cxn>
                <a:cxn ang="0">
                  <a:pos x="33" y="51"/>
                </a:cxn>
                <a:cxn ang="0">
                  <a:pos x="43" y="41"/>
                </a:cxn>
                <a:cxn ang="0">
                  <a:pos x="53" y="37"/>
                </a:cxn>
                <a:cxn ang="0">
                  <a:pos x="56" y="38"/>
                </a:cxn>
                <a:cxn ang="0">
                  <a:pos x="58" y="39"/>
                </a:cxn>
                <a:cxn ang="0">
                  <a:pos x="51" y="42"/>
                </a:cxn>
                <a:cxn ang="0">
                  <a:pos x="50" y="46"/>
                </a:cxn>
                <a:cxn ang="0">
                  <a:pos x="51" y="50"/>
                </a:cxn>
                <a:cxn ang="0">
                  <a:pos x="55" y="51"/>
                </a:cxn>
                <a:cxn ang="0">
                  <a:pos x="60" y="49"/>
                </a:cxn>
                <a:cxn ang="0">
                  <a:pos x="63" y="43"/>
                </a:cxn>
                <a:cxn ang="0">
                  <a:pos x="60" y="37"/>
                </a:cxn>
                <a:cxn ang="0">
                  <a:pos x="53" y="34"/>
                </a:cxn>
                <a:cxn ang="0">
                  <a:pos x="45" y="36"/>
                </a:cxn>
                <a:cxn ang="0">
                  <a:pos x="33" y="46"/>
                </a:cxn>
                <a:cxn ang="0">
                  <a:pos x="26" y="54"/>
                </a:cxn>
                <a:cxn ang="0">
                  <a:pos x="18" y="59"/>
                </a:cxn>
              </a:cxnLst>
              <a:rect l="0" t="0" r="r" b="b"/>
              <a:pathLst>
                <a:path w="63" h="97">
                  <a:moveTo>
                    <a:pt x="32" y="1"/>
                  </a:moveTo>
                  <a:lnTo>
                    <a:pt x="32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8" y="5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10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1" y="95"/>
                  </a:lnTo>
                  <a:lnTo>
                    <a:pt x="2" y="96"/>
                  </a:lnTo>
                  <a:lnTo>
                    <a:pt x="3" y="96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10" y="92"/>
                  </a:lnTo>
                  <a:lnTo>
                    <a:pt x="10" y="89"/>
                  </a:lnTo>
                  <a:lnTo>
                    <a:pt x="12" y="85"/>
                  </a:lnTo>
                  <a:lnTo>
                    <a:pt x="13" y="79"/>
                  </a:lnTo>
                  <a:lnTo>
                    <a:pt x="14" y="74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7" y="64"/>
                  </a:lnTo>
                  <a:lnTo>
                    <a:pt x="19" y="64"/>
                  </a:lnTo>
                  <a:lnTo>
                    <a:pt x="21" y="64"/>
                  </a:lnTo>
                  <a:lnTo>
                    <a:pt x="24" y="65"/>
                  </a:lnTo>
                  <a:lnTo>
                    <a:pt x="26" y="66"/>
                  </a:lnTo>
                  <a:lnTo>
                    <a:pt x="29" y="68"/>
                  </a:lnTo>
                  <a:lnTo>
                    <a:pt x="31" y="70"/>
                  </a:lnTo>
                  <a:lnTo>
                    <a:pt x="32" y="72"/>
                  </a:lnTo>
                  <a:lnTo>
                    <a:pt x="33" y="75"/>
                  </a:lnTo>
                  <a:lnTo>
                    <a:pt x="33" y="77"/>
                  </a:lnTo>
                  <a:lnTo>
                    <a:pt x="32" y="78"/>
                  </a:lnTo>
                  <a:lnTo>
                    <a:pt x="32" y="83"/>
                  </a:lnTo>
                  <a:lnTo>
                    <a:pt x="33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6"/>
                  </a:lnTo>
                  <a:lnTo>
                    <a:pt x="50" y="95"/>
                  </a:lnTo>
                  <a:lnTo>
                    <a:pt x="53" y="93"/>
                  </a:lnTo>
                  <a:lnTo>
                    <a:pt x="55" y="89"/>
                  </a:lnTo>
                  <a:lnTo>
                    <a:pt x="57" y="85"/>
                  </a:lnTo>
                  <a:lnTo>
                    <a:pt x="59" y="80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9" y="74"/>
                  </a:lnTo>
                  <a:lnTo>
                    <a:pt x="58" y="74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3"/>
                  </a:lnTo>
                  <a:lnTo>
                    <a:pt x="52" y="89"/>
                  </a:lnTo>
                  <a:lnTo>
                    <a:pt x="49" y="92"/>
                  </a:lnTo>
                  <a:lnTo>
                    <a:pt x="45" y="94"/>
                  </a:lnTo>
                  <a:lnTo>
                    <a:pt x="43" y="93"/>
                  </a:lnTo>
                  <a:lnTo>
                    <a:pt x="41" y="92"/>
                  </a:lnTo>
                  <a:lnTo>
                    <a:pt x="41" y="90"/>
                  </a:lnTo>
                  <a:lnTo>
                    <a:pt x="40" y="87"/>
                  </a:lnTo>
                  <a:lnTo>
                    <a:pt x="41" y="83"/>
                  </a:lnTo>
                  <a:lnTo>
                    <a:pt x="41" y="79"/>
                  </a:lnTo>
                  <a:lnTo>
                    <a:pt x="42" y="77"/>
                  </a:lnTo>
                  <a:lnTo>
                    <a:pt x="42" y="75"/>
                  </a:lnTo>
                  <a:lnTo>
                    <a:pt x="40" y="69"/>
                  </a:lnTo>
                  <a:lnTo>
                    <a:pt x="36" y="65"/>
                  </a:lnTo>
                  <a:lnTo>
                    <a:pt x="30" y="62"/>
                  </a:lnTo>
                  <a:lnTo>
                    <a:pt x="22" y="61"/>
                  </a:lnTo>
                  <a:lnTo>
                    <a:pt x="28" y="56"/>
                  </a:lnTo>
                  <a:lnTo>
                    <a:pt x="33" y="51"/>
                  </a:lnTo>
                  <a:lnTo>
                    <a:pt x="38" y="45"/>
                  </a:lnTo>
                  <a:lnTo>
                    <a:pt x="43" y="41"/>
                  </a:lnTo>
                  <a:lnTo>
                    <a:pt x="48" y="38"/>
                  </a:lnTo>
                  <a:lnTo>
                    <a:pt x="53" y="37"/>
                  </a:lnTo>
                  <a:lnTo>
                    <a:pt x="54" y="37"/>
                  </a:lnTo>
                  <a:lnTo>
                    <a:pt x="56" y="38"/>
                  </a:lnTo>
                  <a:lnTo>
                    <a:pt x="57" y="39"/>
                  </a:lnTo>
                  <a:lnTo>
                    <a:pt x="58" y="39"/>
                  </a:lnTo>
                  <a:lnTo>
                    <a:pt x="54" y="40"/>
                  </a:lnTo>
                  <a:lnTo>
                    <a:pt x="51" y="42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51" y="50"/>
                  </a:lnTo>
                  <a:lnTo>
                    <a:pt x="53" y="51"/>
                  </a:lnTo>
                  <a:lnTo>
                    <a:pt x="55" y="51"/>
                  </a:lnTo>
                  <a:lnTo>
                    <a:pt x="58" y="51"/>
                  </a:lnTo>
                  <a:lnTo>
                    <a:pt x="60" y="49"/>
                  </a:lnTo>
                  <a:lnTo>
                    <a:pt x="62" y="46"/>
                  </a:lnTo>
                  <a:lnTo>
                    <a:pt x="63" y="43"/>
                  </a:lnTo>
                  <a:lnTo>
                    <a:pt x="62" y="40"/>
                  </a:lnTo>
                  <a:lnTo>
                    <a:pt x="60" y="37"/>
                  </a:lnTo>
                  <a:lnTo>
                    <a:pt x="57" y="35"/>
                  </a:lnTo>
                  <a:lnTo>
                    <a:pt x="53" y="34"/>
                  </a:lnTo>
                  <a:lnTo>
                    <a:pt x="50" y="35"/>
                  </a:lnTo>
                  <a:lnTo>
                    <a:pt x="45" y="36"/>
                  </a:lnTo>
                  <a:lnTo>
                    <a:pt x="40" y="40"/>
                  </a:lnTo>
                  <a:lnTo>
                    <a:pt x="33" y="46"/>
                  </a:lnTo>
                  <a:lnTo>
                    <a:pt x="30" y="50"/>
                  </a:lnTo>
                  <a:lnTo>
                    <a:pt x="26" y="54"/>
                  </a:lnTo>
                  <a:lnTo>
                    <a:pt x="22" y="57"/>
                  </a:lnTo>
                  <a:lnTo>
                    <a:pt x="18" y="59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" name="Freeform 696"/>
            <p:cNvSpPr>
              <a:spLocks noChangeAspect="1"/>
            </p:cNvSpPr>
            <p:nvPr/>
          </p:nvSpPr>
          <p:spPr bwMode="auto">
            <a:xfrm>
              <a:off x="4687" y="262"/>
              <a:ext cx="42" cy="64"/>
            </a:xfrm>
            <a:custGeom>
              <a:avLst/>
              <a:gdLst/>
              <a:ahLst/>
              <a:cxnLst>
                <a:cxn ang="0">
                  <a:pos x="42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1"/>
                </a:cxn>
                <a:cxn ang="0">
                  <a:pos x="37" y="54"/>
                </a:cxn>
                <a:cxn ang="0">
                  <a:pos x="36" y="55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9" y="56"/>
                </a:cxn>
                <a:cxn ang="0">
                  <a:pos x="16" y="50"/>
                </a:cxn>
                <a:cxn ang="0">
                  <a:pos x="20" y="46"/>
                </a:cxn>
                <a:cxn ang="0">
                  <a:pos x="24" y="43"/>
                </a:cxn>
                <a:cxn ang="0">
                  <a:pos x="28" y="40"/>
                </a:cxn>
                <a:cxn ang="0">
                  <a:pos x="34" y="35"/>
                </a:cxn>
                <a:cxn ang="0">
                  <a:pos x="38" y="31"/>
                </a:cxn>
                <a:cxn ang="0">
                  <a:pos x="41" y="25"/>
                </a:cxn>
                <a:cxn ang="0">
                  <a:pos x="42" y="19"/>
                </a:cxn>
                <a:cxn ang="0">
                  <a:pos x="40" y="11"/>
                </a:cxn>
                <a:cxn ang="0">
                  <a:pos x="36" y="5"/>
                </a:cxn>
                <a:cxn ang="0">
                  <a:pos x="28" y="1"/>
                </a:cxn>
                <a:cxn ang="0">
                  <a:pos x="20" y="0"/>
                </a:cxn>
                <a:cxn ang="0">
                  <a:pos x="15" y="1"/>
                </a:cxn>
                <a:cxn ang="0">
                  <a:pos x="12" y="2"/>
                </a:cxn>
                <a:cxn ang="0">
                  <a:pos x="8" y="3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4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2"/>
                </a:cxn>
                <a:cxn ang="0">
                  <a:pos x="8" y="22"/>
                </a:cxn>
                <a:cxn ang="0">
                  <a:pos x="9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7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8" y="4"/>
                </a:cxn>
                <a:cxn ang="0">
                  <a:pos x="25" y="5"/>
                </a:cxn>
                <a:cxn ang="0">
                  <a:pos x="29" y="8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29" y="30"/>
                </a:cxn>
                <a:cxn ang="0">
                  <a:pos x="26" y="34"/>
                </a:cxn>
                <a:cxn ang="0">
                  <a:pos x="24" y="37"/>
                </a:cxn>
                <a:cxn ang="0">
                  <a:pos x="1" y="60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39" y="64"/>
                </a:cxn>
                <a:cxn ang="0">
                  <a:pos x="42" y="47"/>
                </a:cxn>
              </a:cxnLst>
              <a:rect l="0" t="0" r="r" b="b"/>
              <a:pathLst>
                <a:path w="42" h="64">
                  <a:moveTo>
                    <a:pt x="42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1"/>
                  </a:lnTo>
                  <a:lnTo>
                    <a:pt x="37" y="54"/>
                  </a:lnTo>
                  <a:lnTo>
                    <a:pt x="36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9" y="56"/>
                  </a:lnTo>
                  <a:lnTo>
                    <a:pt x="16" y="50"/>
                  </a:lnTo>
                  <a:lnTo>
                    <a:pt x="20" y="46"/>
                  </a:lnTo>
                  <a:lnTo>
                    <a:pt x="24" y="43"/>
                  </a:lnTo>
                  <a:lnTo>
                    <a:pt x="28" y="40"/>
                  </a:lnTo>
                  <a:lnTo>
                    <a:pt x="34" y="35"/>
                  </a:lnTo>
                  <a:lnTo>
                    <a:pt x="38" y="31"/>
                  </a:lnTo>
                  <a:lnTo>
                    <a:pt x="41" y="25"/>
                  </a:lnTo>
                  <a:lnTo>
                    <a:pt x="42" y="19"/>
                  </a:lnTo>
                  <a:lnTo>
                    <a:pt x="40" y="11"/>
                  </a:lnTo>
                  <a:lnTo>
                    <a:pt x="36" y="5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2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8" y="4"/>
                  </a:lnTo>
                  <a:lnTo>
                    <a:pt x="25" y="5"/>
                  </a:lnTo>
                  <a:lnTo>
                    <a:pt x="29" y="8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29" y="30"/>
                  </a:lnTo>
                  <a:lnTo>
                    <a:pt x="26" y="34"/>
                  </a:lnTo>
                  <a:lnTo>
                    <a:pt x="24" y="37"/>
                  </a:lnTo>
                  <a:lnTo>
                    <a:pt x="1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39" y="64"/>
                  </a:lnTo>
                  <a:lnTo>
                    <a:pt x="42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3" name="Freeform 697"/>
            <p:cNvSpPr>
              <a:spLocks noChangeAspect="1"/>
            </p:cNvSpPr>
            <p:nvPr/>
          </p:nvSpPr>
          <p:spPr bwMode="auto">
            <a:xfrm>
              <a:off x="4750" y="202"/>
              <a:ext cx="32" cy="138"/>
            </a:xfrm>
            <a:custGeom>
              <a:avLst/>
              <a:gdLst/>
              <a:ahLst/>
              <a:cxnLst>
                <a:cxn ang="0">
                  <a:pos x="32" y="69"/>
                </a:cxn>
                <a:cxn ang="0">
                  <a:pos x="32" y="60"/>
                </a:cxn>
                <a:cxn ang="0">
                  <a:pos x="30" y="49"/>
                </a:cxn>
                <a:cxn ang="0">
                  <a:pos x="27" y="37"/>
                </a:cxn>
                <a:cxn ang="0">
                  <a:pos x="23" y="26"/>
                </a:cxn>
                <a:cxn ang="0">
                  <a:pos x="16" y="15"/>
                </a:cxn>
                <a:cxn ang="0">
                  <a:pos x="10" y="6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4"/>
                </a:cxn>
                <a:cxn ang="0">
                  <a:pos x="12" y="16"/>
                </a:cxn>
                <a:cxn ang="0">
                  <a:pos x="18" y="31"/>
                </a:cxn>
                <a:cxn ang="0">
                  <a:pos x="23" y="48"/>
                </a:cxn>
                <a:cxn ang="0">
                  <a:pos x="24" y="69"/>
                </a:cxn>
                <a:cxn ang="0">
                  <a:pos x="23" y="86"/>
                </a:cxn>
                <a:cxn ang="0">
                  <a:pos x="19" y="104"/>
                </a:cxn>
                <a:cxn ang="0">
                  <a:pos x="13" y="120"/>
                </a:cxn>
                <a:cxn ang="0">
                  <a:pos x="2" y="134"/>
                </a:cxn>
                <a:cxn ang="0">
                  <a:pos x="0" y="135"/>
                </a:cxn>
                <a:cxn ang="0">
                  <a:pos x="0" y="136"/>
                </a:cxn>
                <a:cxn ang="0">
                  <a:pos x="1" y="137"/>
                </a:cxn>
                <a:cxn ang="0">
                  <a:pos x="2" y="138"/>
                </a:cxn>
                <a:cxn ang="0">
                  <a:pos x="4" y="136"/>
                </a:cxn>
                <a:cxn ang="0">
                  <a:pos x="10" y="131"/>
                </a:cxn>
                <a:cxn ang="0">
                  <a:pos x="17" y="122"/>
                </a:cxn>
                <a:cxn ang="0">
                  <a:pos x="23" y="111"/>
                </a:cxn>
                <a:cxn ang="0">
                  <a:pos x="28" y="99"/>
                </a:cxn>
                <a:cxn ang="0">
                  <a:pos x="30" y="88"/>
                </a:cxn>
                <a:cxn ang="0">
                  <a:pos x="32" y="78"/>
                </a:cxn>
                <a:cxn ang="0">
                  <a:pos x="32" y="69"/>
                </a:cxn>
              </a:cxnLst>
              <a:rect l="0" t="0" r="r" b="b"/>
              <a:pathLst>
                <a:path w="32" h="138">
                  <a:moveTo>
                    <a:pt x="32" y="69"/>
                  </a:moveTo>
                  <a:lnTo>
                    <a:pt x="32" y="60"/>
                  </a:lnTo>
                  <a:lnTo>
                    <a:pt x="30" y="49"/>
                  </a:lnTo>
                  <a:lnTo>
                    <a:pt x="27" y="37"/>
                  </a:lnTo>
                  <a:lnTo>
                    <a:pt x="23" y="26"/>
                  </a:lnTo>
                  <a:lnTo>
                    <a:pt x="16" y="15"/>
                  </a:lnTo>
                  <a:lnTo>
                    <a:pt x="10" y="6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12" y="16"/>
                  </a:lnTo>
                  <a:lnTo>
                    <a:pt x="18" y="31"/>
                  </a:lnTo>
                  <a:lnTo>
                    <a:pt x="23" y="48"/>
                  </a:lnTo>
                  <a:lnTo>
                    <a:pt x="24" y="69"/>
                  </a:lnTo>
                  <a:lnTo>
                    <a:pt x="23" y="86"/>
                  </a:lnTo>
                  <a:lnTo>
                    <a:pt x="19" y="104"/>
                  </a:lnTo>
                  <a:lnTo>
                    <a:pt x="13" y="120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6"/>
                  </a:lnTo>
                  <a:lnTo>
                    <a:pt x="1" y="137"/>
                  </a:lnTo>
                  <a:lnTo>
                    <a:pt x="2" y="138"/>
                  </a:lnTo>
                  <a:lnTo>
                    <a:pt x="4" y="136"/>
                  </a:lnTo>
                  <a:lnTo>
                    <a:pt x="10" y="131"/>
                  </a:lnTo>
                  <a:lnTo>
                    <a:pt x="17" y="122"/>
                  </a:lnTo>
                  <a:lnTo>
                    <a:pt x="23" y="111"/>
                  </a:lnTo>
                  <a:lnTo>
                    <a:pt x="28" y="99"/>
                  </a:lnTo>
                  <a:lnTo>
                    <a:pt x="30" y="88"/>
                  </a:lnTo>
                  <a:lnTo>
                    <a:pt x="32" y="78"/>
                  </a:lnTo>
                  <a:lnTo>
                    <a:pt x="32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4" name="Freeform 698"/>
            <p:cNvSpPr>
              <a:spLocks noChangeAspect="1"/>
            </p:cNvSpPr>
            <p:nvPr/>
          </p:nvSpPr>
          <p:spPr bwMode="auto">
            <a:xfrm>
              <a:off x="4827" y="108"/>
              <a:ext cx="30" cy="138"/>
            </a:xfrm>
            <a:custGeom>
              <a:avLst/>
              <a:gdLst/>
              <a:ahLst/>
              <a:cxnLst>
                <a:cxn ang="0">
                  <a:pos x="30" y="6"/>
                </a:cxn>
                <a:cxn ang="0">
                  <a:pos x="30" y="4"/>
                </a:cxn>
                <a:cxn ang="0">
                  <a:pos x="30" y="3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5" y="3"/>
                </a:cxn>
                <a:cxn ang="0">
                  <a:pos x="1" y="67"/>
                </a:cxn>
                <a:cxn ang="0">
                  <a:pos x="0" y="69"/>
                </a:cxn>
                <a:cxn ang="0">
                  <a:pos x="0" y="70"/>
                </a:cxn>
                <a:cxn ang="0">
                  <a:pos x="1" y="72"/>
                </a:cxn>
                <a:cxn ang="0">
                  <a:pos x="25" y="135"/>
                </a:cxn>
                <a:cxn ang="0">
                  <a:pos x="26" y="137"/>
                </a:cxn>
                <a:cxn ang="0">
                  <a:pos x="28" y="138"/>
                </a:cxn>
                <a:cxn ang="0">
                  <a:pos x="30" y="137"/>
                </a:cxn>
                <a:cxn ang="0">
                  <a:pos x="30" y="135"/>
                </a:cxn>
                <a:cxn ang="0">
                  <a:pos x="30" y="135"/>
                </a:cxn>
                <a:cxn ang="0">
                  <a:pos x="30" y="133"/>
                </a:cxn>
                <a:cxn ang="0">
                  <a:pos x="5" y="69"/>
                </a:cxn>
                <a:cxn ang="0">
                  <a:pos x="30" y="6"/>
                </a:cxn>
              </a:cxnLst>
              <a:rect l="0" t="0" r="r" b="b"/>
              <a:pathLst>
                <a:path w="30" h="138">
                  <a:moveTo>
                    <a:pt x="30" y="6"/>
                  </a:moveTo>
                  <a:lnTo>
                    <a:pt x="30" y="4"/>
                  </a:lnTo>
                  <a:lnTo>
                    <a:pt x="30" y="3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1" y="72"/>
                  </a:lnTo>
                  <a:lnTo>
                    <a:pt x="25" y="135"/>
                  </a:lnTo>
                  <a:lnTo>
                    <a:pt x="26" y="137"/>
                  </a:lnTo>
                  <a:lnTo>
                    <a:pt x="28" y="138"/>
                  </a:lnTo>
                  <a:lnTo>
                    <a:pt x="30" y="137"/>
                  </a:lnTo>
                  <a:lnTo>
                    <a:pt x="30" y="135"/>
                  </a:lnTo>
                  <a:lnTo>
                    <a:pt x="30" y="135"/>
                  </a:lnTo>
                  <a:lnTo>
                    <a:pt x="30" y="133"/>
                  </a:lnTo>
                  <a:lnTo>
                    <a:pt x="5" y="69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5" name="Freeform 699"/>
            <p:cNvSpPr>
              <a:spLocks noChangeAspect="1"/>
            </p:cNvSpPr>
            <p:nvPr/>
          </p:nvSpPr>
          <p:spPr bwMode="auto">
            <a:xfrm>
              <a:off x="4873" y="116"/>
              <a:ext cx="62" cy="97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27" y="0"/>
                </a:cxn>
                <a:cxn ang="0">
                  <a:pos x="17" y="1"/>
                </a:cxn>
                <a:cxn ang="0">
                  <a:pos x="12" y="2"/>
                </a:cxn>
                <a:cxn ang="0">
                  <a:pos x="11" y="3"/>
                </a:cxn>
                <a:cxn ang="0">
                  <a:pos x="12" y="6"/>
                </a:cxn>
                <a:cxn ang="0">
                  <a:pos x="18" y="6"/>
                </a:cxn>
                <a:cxn ang="0">
                  <a:pos x="21" y="7"/>
                </a:cxn>
                <a:cxn ang="0">
                  <a:pos x="20" y="11"/>
                </a:cxn>
                <a:cxn ang="0">
                  <a:pos x="0" y="92"/>
                </a:cxn>
                <a:cxn ang="0">
                  <a:pos x="0" y="95"/>
                </a:cxn>
                <a:cxn ang="0">
                  <a:pos x="3" y="97"/>
                </a:cxn>
                <a:cxn ang="0">
                  <a:pos x="7" y="96"/>
                </a:cxn>
                <a:cxn ang="0">
                  <a:pos x="9" y="93"/>
                </a:cxn>
                <a:cxn ang="0">
                  <a:pos x="11" y="85"/>
                </a:cxn>
                <a:cxn ang="0">
                  <a:pos x="14" y="75"/>
                </a:cxn>
                <a:cxn ang="0">
                  <a:pos x="16" y="66"/>
                </a:cxn>
                <a:cxn ang="0">
                  <a:pos x="18" y="64"/>
                </a:cxn>
                <a:cxn ang="0">
                  <a:pos x="24" y="66"/>
                </a:cxn>
                <a:cxn ang="0">
                  <a:pos x="28" y="68"/>
                </a:cxn>
                <a:cxn ang="0">
                  <a:pos x="32" y="73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5" y="93"/>
                </a:cxn>
                <a:cxn ang="0">
                  <a:pos x="44" y="97"/>
                </a:cxn>
                <a:cxn ang="0">
                  <a:pos x="50" y="95"/>
                </a:cxn>
                <a:cxn ang="0">
                  <a:pos x="55" y="90"/>
                </a:cxn>
                <a:cxn ang="0">
                  <a:pos x="59" y="81"/>
                </a:cxn>
                <a:cxn ang="0">
                  <a:pos x="60" y="76"/>
                </a:cxn>
                <a:cxn ang="0">
                  <a:pos x="58" y="75"/>
                </a:cxn>
                <a:cxn ang="0">
                  <a:pos x="56" y="77"/>
                </a:cxn>
                <a:cxn ang="0">
                  <a:pos x="51" y="89"/>
                </a:cxn>
                <a:cxn ang="0">
                  <a:pos x="44" y="94"/>
                </a:cxn>
                <a:cxn ang="0">
                  <a:pos x="41" y="93"/>
                </a:cxn>
                <a:cxn ang="0">
                  <a:pos x="40" y="88"/>
                </a:cxn>
                <a:cxn ang="0">
                  <a:pos x="41" y="80"/>
                </a:cxn>
                <a:cxn ang="0">
                  <a:pos x="41" y="76"/>
                </a:cxn>
                <a:cxn ang="0">
                  <a:pos x="36" y="66"/>
                </a:cxn>
                <a:cxn ang="0">
                  <a:pos x="21" y="61"/>
                </a:cxn>
                <a:cxn ang="0">
                  <a:pos x="33" y="51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55" y="38"/>
                </a:cxn>
                <a:cxn ang="0">
                  <a:pos x="57" y="40"/>
                </a:cxn>
                <a:cxn ang="0">
                  <a:pos x="51" y="43"/>
                </a:cxn>
                <a:cxn ang="0">
                  <a:pos x="49" y="47"/>
                </a:cxn>
                <a:cxn ang="0">
                  <a:pos x="51" y="50"/>
                </a:cxn>
                <a:cxn ang="0">
                  <a:pos x="55" y="52"/>
                </a:cxn>
                <a:cxn ang="0">
                  <a:pos x="60" y="50"/>
                </a:cxn>
                <a:cxn ang="0">
                  <a:pos x="62" y="43"/>
                </a:cxn>
                <a:cxn ang="0">
                  <a:pos x="60" y="38"/>
                </a:cxn>
                <a:cxn ang="0">
                  <a:pos x="53" y="35"/>
                </a:cxn>
                <a:cxn ang="0">
                  <a:pos x="45" y="37"/>
                </a:cxn>
                <a:cxn ang="0">
                  <a:pos x="33" y="47"/>
                </a:cxn>
                <a:cxn ang="0">
                  <a:pos x="25" y="54"/>
                </a:cxn>
                <a:cxn ang="0">
                  <a:pos x="18" y="60"/>
                </a:cxn>
              </a:cxnLst>
              <a:rect l="0" t="0" r="r" b="b"/>
              <a:pathLst>
                <a:path w="62" h="97">
                  <a:moveTo>
                    <a:pt x="32" y="2"/>
                  </a:moveTo>
                  <a:lnTo>
                    <a:pt x="32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0" y="11"/>
                  </a:lnTo>
                  <a:lnTo>
                    <a:pt x="1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2" y="96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7" y="96"/>
                  </a:lnTo>
                  <a:lnTo>
                    <a:pt x="9" y="94"/>
                  </a:lnTo>
                  <a:lnTo>
                    <a:pt x="9" y="93"/>
                  </a:lnTo>
                  <a:lnTo>
                    <a:pt x="10" y="89"/>
                  </a:lnTo>
                  <a:lnTo>
                    <a:pt x="11" y="85"/>
                  </a:lnTo>
                  <a:lnTo>
                    <a:pt x="12" y="80"/>
                  </a:lnTo>
                  <a:lnTo>
                    <a:pt x="14" y="75"/>
                  </a:lnTo>
                  <a:lnTo>
                    <a:pt x="15" y="70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1" y="65"/>
                  </a:lnTo>
                  <a:lnTo>
                    <a:pt x="24" y="66"/>
                  </a:lnTo>
                  <a:lnTo>
                    <a:pt x="26" y="67"/>
                  </a:lnTo>
                  <a:lnTo>
                    <a:pt x="28" y="68"/>
                  </a:lnTo>
                  <a:lnTo>
                    <a:pt x="30" y="70"/>
                  </a:lnTo>
                  <a:lnTo>
                    <a:pt x="32" y="73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2" y="79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39" y="96"/>
                  </a:lnTo>
                  <a:lnTo>
                    <a:pt x="44" y="97"/>
                  </a:lnTo>
                  <a:lnTo>
                    <a:pt x="47" y="97"/>
                  </a:lnTo>
                  <a:lnTo>
                    <a:pt x="50" y="95"/>
                  </a:lnTo>
                  <a:lnTo>
                    <a:pt x="52" y="93"/>
                  </a:lnTo>
                  <a:lnTo>
                    <a:pt x="55" y="90"/>
                  </a:lnTo>
                  <a:lnTo>
                    <a:pt x="57" y="85"/>
                  </a:lnTo>
                  <a:lnTo>
                    <a:pt x="59" y="81"/>
                  </a:lnTo>
                  <a:lnTo>
                    <a:pt x="59" y="77"/>
                  </a:lnTo>
                  <a:lnTo>
                    <a:pt x="60" y="76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6" y="77"/>
                  </a:lnTo>
                  <a:lnTo>
                    <a:pt x="54" y="84"/>
                  </a:lnTo>
                  <a:lnTo>
                    <a:pt x="51" y="89"/>
                  </a:lnTo>
                  <a:lnTo>
                    <a:pt x="48" y="93"/>
                  </a:lnTo>
                  <a:lnTo>
                    <a:pt x="44" y="94"/>
                  </a:lnTo>
                  <a:lnTo>
                    <a:pt x="42" y="94"/>
                  </a:lnTo>
                  <a:lnTo>
                    <a:pt x="41" y="93"/>
                  </a:lnTo>
                  <a:lnTo>
                    <a:pt x="40" y="91"/>
                  </a:lnTo>
                  <a:lnTo>
                    <a:pt x="40" y="88"/>
                  </a:lnTo>
                  <a:lnTo>
                    <a:pt x="40" y="84"/>
                  </a:lnTo>
                  <a:lnTo>
                    <a:pt x="41" y="80"/>
                  </a:lnTo>
                  <a:lnTo>
                    <a:pt x="41" y="77"/>
                  </a:lnTo>
                  <a:lnTo>
                    <a:pt x="41" y="76"/>
                  </a:lnTo>
                  <a:lnTo>
                    <a:pt x="40" y="70"/>
                  </a:lnTo>
                  <a:lnTo>
                    <a:pt x="36" y="66"/>
                  </a:lnTo>
                  <a:lnTo>
                    <a:pt x="29" y="63"/>
                  </a:lnTo>
                  <a:lnTo>
                    <a:pt x="21" y="61"/>
                  </a:lnTo>
                  <a:lnTo>
                    <a:pt x="27" y="56"/>
                  </a:lnTo>
                  <a:lnTo>
                    <a:pt x="33" y="51"/>
                  </a:lnTo>
                  <a:lnTo>
                    <a:pt x="38" y="46"/>
                  </a:lnTo>
                  <a:lnTo>
                    <a:pt x="43" y="42"/>
                  </a:lnTo>
                  <a:lnTo>
                    <a:pt x="48" y="39"/>
                  </a:lnTo>
                  <a:lnTo>
                    <a:pt x="53" y="38"/>
                  </a:lnTo>
                  <a:lnTo>
                    <a:pt x="54" y="38"/>
                  </a:lnTo>
                  <a:lnTo>
                    <a:pt x="55" y="38"/>
                  </a:lnTo>
                  <a:lnTo>
                    <a:pt x="57" y="39"/>
                  </a:lnTo>
                  <a:lnTo>
                    <a:pt x="57" y="40"/>
                  </a:lnTo>
                  <a:lnTo>
                    <a:pt x="53" y="41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49" y="47"/>
                  </a:lnTo>
                  <a:lnTo>
                    <a:pt x="50" y="49"/>
                  </a:lnTo>
                  <a:lnTo>
                    <a:pt x="51" y="50"/>
                  </a:lnTo>
                  <a:lnTo>
                    <a:pt x="52" y="51"/>
                  </a:lnTo>
                  <a:lnTo>
                    <a:pt x="55" y="52"/>
                  </a:lnTo>
                  <a:lnTo>
                    <a:pt x="57" y="51"/>
                  </a:lnTo>
                  <a:lnTo>
                    <a:pt x="60" y="50"/>
                  </a:lnTo>
                  <a:lnTo>
                    <a:pt x="62" y="47"/>
                  </a:lnTo>
                  <a:lnTo>
                    <a:pt x="62" y="43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57" y="35"/>
                  </a:lnTo>
                  <a:lnTo>
                    <a:pt x="53" y="35"/>
                  </a:lnTo>
                  <a:lnTo>
                    <a:pt x="50" y="35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3" y="47"/>
                  </a:lnTo>
                  <a:lnTo>
                    <a:pt x="29" y="51"/>
                  </a:lnTo>
                  <a:lnTo>
                    <a:pt x="25" y="54"/>
                  </a:lnTo>
                  <a:lnTo>
                    <a:pt x="22" y="58"/>
                  </a:lnTo>
                  <a:lnTo>
                    <a:pt x="18" y="60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6" name="Freeform 700"/>
            <p:cNvSpPr>
              <a:spLocks noChangeAspect="1"/>
            </p:cNvSpPr>
            <p:nvPr/>
          </p:nvSpPr>
          <p:spPr bwMode="auto">
            <a:xfrm>
              <a:off x="4947" y="167"/>
              <a:ext cx="35" cy="64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21" y="2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4" y="6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6" y="10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4" y="56"/>
                </a:cxn>
                <a:cxn ang="0">
                  <a:pos x="14" y="58"/>
                </a:cxn>
                <a:cxn ang="0">
                  <a:pos x="12" y="60"/>
                </a:cxn>
                <a:cxn ang="0">
                  <a:pos x="10" y="61"/>
                </a:cxn>
                <a:cxn ang="0">
                  <a:pos x="4" y="61"/>
                </a:cxn>
                <a:cxn ang="0">
                  <a:pos x="0" y="61"/>
                </a:cxn>
                <a:cxn ang="0">
                  <a:pos x="0" y="64"/>
                </a:cxn>
                <a:cxn ang="0">
                  <a:pos x="35" y="64"/>
                </a:cxn>
                <a:cxn ang="0">
                  <a:pos x="35" y="61"/>
                </a:cxn>
                <a:cxn ang="0">
                  <a:pos x="31" y="61"/>
                </a:cxn>
                <a:cxn ang="0">
                  <a:pos x="26" y="61"/>
                </a:cxn>
                <a:cxn ang="0">
                  <a:pos x="23" y="60"/>
                </a:cxn>
                <a:cxn ang="0">
                  <a:pos x="22" y="58"/>
                </a:cxn>
                <a:cxn ang="0">
                  <a:pos x="21" y="56"/>
                </a:cxn>
                <a:cxn ang="0">
                  <a:pos x="21" y="3"/>
                </a:cxn>
              </a:cxnLst>
              <a:rect l="0" t="0" r="r" b="b"/>
              <a:pathLst>
                <a:path w="35" h="64">
                  <a:moveTo>
                    <a:pt x="21" y="3"/>
                  </a:moveTo>
                  <a:lnTo>
                    <a:pt x="21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4" y="4"/>
                  </a:lnTo>
                  <a:lnTo>
                    <a:pt x="8" y="6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6" y="10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2" y="60"/>
                  </a:lnTo>
                  <a:lnTo>
                    <a:pt x="10" y="61"/>
                  </a:lnTo>
                  <a:lnTo>
                    <a:pt x="4" y="61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35" y="64"/>
                  </a:lnTo>
                  <a:lnTo>
                    <a:pt x="35" y="61"/>
                  </a:lnTo>
                  <a:lnTo>
                    <a:pt x="31" y="61"/>
                  </a:lnTo>
                  <a:lnTo>
                    <a:pt x="26" y="61"/>
                  </a:lnTo>
                  <a:lnTo>
                    <a:pt x="23" y="60"/>
                  </a:lnTo>
                  <a:lnTo>
                    <a:pt x="22" y="58"/>
                  </a:lnTo>
                  <a:lnTo>
                    <a:pt x="21" y="56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7" name="Freeform 701"/>
            <p:cNvSpPr>
              <a:spLocks noChangeAspect="1"/>
            </p:cNvSpPr>
            <p:nvPr/>
          </p:nvSpPr>
          <p:spPr bwMode="auto">
            <a:xfrm>
              <a:off x="5006" y="116"/>
              <a:ext cx="62" cy="97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26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10" y="3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0" y="92"/>
                </a:cxn>
                <a:cxn ang="0">
                  <a:pos x="0" y="95"/>
                </a:cxn>
                <a:cxn ang="0">
                  <a:pos x="2" y="97"/>
                </a:cxn>
                <a:cxn ang="0">
                  <a:pos x="6" y="96"/>
                </a:cxn>
                <a:cxn ang="0">
                  <a:pos x="9" y="93"/>
                </a:cxn>
                <a:cxn ang="0">
                  <a:pos x="11" y="85"/>
                </a:cxn>
                <a:cxn ang="0">
                  <a:pos x="13" y="75"/>
                </a:cxn>
                <a:cxn ang="0">
                  <a:pos x="15" y="66"/>
                </a:cxn>
                <a:cxn ang="0">
                  <a:pos x="18" y="64"/>
                </a:cxn>
                <a:cxn ang="0">
                  <a:pos x="23" y="66"/>
                </a:cxn>
                <a:cxn ang="0">
                  <a:pos x="28" y="68"/>
                </a:cxn>
                <a:cxn ang="0">
                  <a:pos x="31" y="73"/>
                </a:cxn>
                <a:cxn ang="0">
                  <a:pos x="32" y="77"/>
                </a:cxn>
                <a:cxn ang="0">
                  <a:pos x="31" y="83"/>
                </a:cxn>
                <a:cxn ang="0">
                  <a:pos x="34" y="93"/>
                </a:cxn>
                <a:cxn ang="0">
                  <a:pos x="43" y="97"/>
                </a:cxn>
                <a:cxn ang="0">
                  <a:pos x="49" y="95"/>
                </a:cxn>
                <a:cxn ang="0">
                  <a:pos x="54" y="90"/>
                </a:cxn>
                <a:cxn ang="0">
                  <a:pos x="58" y="81"/>
                </a:cxn>
                <a:cxn ang="0">
                  <a:pos x="59" y="76"/>
                </a:cxn>
                <a:cxn ang="0">
                  <a:pos x="58" y="75"/>
                </a:cxn>
                <a:cxn ang="0">
                  <a:pos x="56" y="77"/>
                </a:cxn>
                <a:cxn ang="0">
                  <a:pos x="51" y="89"/>
                </a:cxn>
                <a:cxn ang="0">
                  <a:pos x="44" y="94"/>
                </a:cxn>
                <a:cxn ang="0">
                  <a:pos x="40" y="93"/>
                </a:cxn>
                <a:cxn ang="0">
                  <a:pos x="39" y="88"/>
                </a:cxn>
                <a:cxn ang="0">
                  <a:pos x="40" y="80"/>
                </a:cxn>
                <a:cxn ang="0">
                  <a:pos x="41" y="76"/>
                </a:cxn>
                <a:cxn ang="0">
                  <a:pos x="35" y="66"/>
                </a:cxn>
                <a:cxn ang="0">
                  <a:pos x="21" y="61"/>
                </a:cxn>
                <a:cxn ang="0">
                  <a:pos x="32" y="51"/>
                </a:cxn>
                <a:cxn ang="0">
                  <a:pos x="42" y="42"/>
                </a:cxn>
                <a:cxn ang="0">
                  <a:pos x="52" y="38"/>
                </a:cxn>
                <a:cxn ang="0">
                  <a:pos x="55" y="38"/>
                </a:cxn>
                <a:cxn ang="0">
                  <a:pos x="57" y="40"/>
                </a:cxn>
                <a:cxn ang="0">
                  <a:pos x="50" y="43"/>
                </a:cxn>
                <a:cxn ang="0">
                  <a:pos x="49" y="47"/>
                </a:cxn>
                <a:cxn ang="0">
                  <a:pos x="50" y="50"/>
                </a:cxn>
                <a:cxn ang="0">
                  <a:pos x="54" y="52"/>
                </a:cxn>
                <a:cxn ang="0">
                  <a:pos x="59" y="50"/>
                </a:cxn>
                <a:cxn ang="0">
                  <a:pos x="62" y="43"/>
                </a:cxn>
                <a:cxn ang="0">
                  <a:pos x="59" y="38"/>
                </a:cxn>
                <a:cxn ang="0">
                  <a:pos x="52" y="35"/>
                </a:cxn>
                <a:cxn ang="0">
                  <a:pos x="45" y="37"/>
                </a:cxn>
                <a:cxn ang="0">
                  <a:pos x="32" y="47"/>
                </a:cxn>
                <a:cxn ang="0">
                  <a:pos x="25" y="54"/>
                </a:cxn>
                <a:cxn ang="0">
                  <a:pos x="17" y="60"/>
                </a:cxn>
              </a:cxnLst>
              <a:rect l="0" t="0" r="r" b="b"/>
              <a:pathLst>
                <a:path w="62" h="97">
                  <a:moveTo>
                    <a:pt x="31" y="2"/>
                  </a:moveTo>
                  <a:lnTo>
                    <a:pt x="31" y="1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7" y="6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1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6"/>
                  </a:lnTo>
                  <a:lnTo>
                    <a:pt x="2" y="97"/>
                  </a:lnTo>
                  <a:lnTo>
                    <a:pt x="3" y="97"/>
                  </a:lnTo>
                  <a:lnTo>
                    <a:pt x="6" y="96"/>
                  </a:lnTo>
                  <a:lnTo>
                    <a:pt x="8" y="94"/>
                  </a:lnTo>
                  <a:lnTo>
                    <a:pt x="9" y="93"/>
                  </a:lnTo>
                  <a:lnTo>
                    <a:pt x="9" y="89"/>
                  </a:lnTo>
                  <a:lnTo>
                    <a:pt x="11" y="85"/>
                  </a:lnTo>
                  <a:lnTo>
                    <a:pt x="12" y="80"/>
                  </a:lnTo>
                  <a:lnTo>
                    <a:pt x="13" y="75"/>
                  </a:lnTo>
                  <a:lnTo>
                    <a:pt x="14" y="70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0" y="65"/>
                  </a:lnTo>
                  <a:lnTo>
                    <a:pt x="23" y="66"/>
                  </a:lnTo>
                  <a:lnTo>
                    <a:pt x="26" y="67"/>
                  </a:lnTo>
                  <a:lnTo>
                    <a:pt x="28" y="68"/>
                  </a:lnTo>
                  <a:lnTo>
                    <a:pt x="30" y="70"/>
                  </a:lnTo>
                  <a:lnTo>
                    <a:pt x="31" y="73"/>
                  </a:lnTo>
                  <a:lnTo>
                    <a:pt x="32" y="76"/>
                  </a:lnTo>
                  <a:lnTo>
                    <a:pt x="32" y="77"/>
                  </a:lnTo>
                  <a:lnTo>
                    <a:pt x="31" y="79"/>
                  </a:lnTo>
                  <a:lnTo>
                    <a:pt x="31" y="83"/>
                  </a:lnTo>
                  <a:lnTo>
                    <a:pt x="32" y="89"/>
                  </a:lnTo>
                  <a:lnTo>
                    <a:pt x="34" y="93"/>
                  </a:lnTo>
                  <a:lnTo>
                    <a:pt x="38" y="96"/>
                  </a:lnTo>
                  <a:lnTo>
                    <a:pt x="43" y="97"/>
                  </a:lnTo>
                  <a:lnTo>
                    <a:pt x="46" y="97"/>
                  </a:lnTo>
                  <a:lnTo>
                    <a:pt x="49" y="95"/>
                  </a:lnTo>
                  <a:lnTo>
                    <a:pt x="52" y="93"/>
                  </a:lnTo>
                  <a:lnTo>
                    <a:pt x="54" y="90"/>
                  </a:lnTo>
                  <a:lnTo>
                    <a:pt x="56" y="85"/>
                  </a:lnTo>
                  <a:lnTo>
                    <a:pt x="58" y="81"/>
                  </a:lnTo>
                  <a:lnTo>
                    <a:pt x="59" y="77"/>
                  </a:lnTo>
                  <a:lnTo>
                    <a:pt x="59" y="76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6" y="75"/>
                  </a:lnTo>
                  <a:lnTo>
                    <a:pt x="56" y="77"/>
                  </a:lnTo>
                  <a:lnTo>
                    <a:pt x="53" y="84"/>
                  </a:lnTo>
                  <a:lnTo>
                    <a:pt x="51" y="89"/>
                  </a:lnTo>
                  <a:lnTo>
                    <a:pt x="48" y="93"/>
                  </a:lnTo>
                  <a:lnTo>
                    <a:pt x="44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40" y="91"/>
                  </a:lnTo>
                  <a:lnTo>
                    <a:pt x="39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1" y="77"/>
                  </a:lnTo>
                  <a:lnTo>
                    <a:pt x="41" y="76"/>
                  </a:lnTo>
                  <a:lnTo>
                    <a:pt x="39" y="70"/>
                  </a:lnTo>
                  <a:lnTo>
                    <a:pt x="35" y="66"/>
                  </a:lnTo>
                  <a:lnTo>
                    <a:pt x="29" y="63"/>
                  </a:lnTo>
                  <a:lnTo>
                    <a:pt x="21" y="61"/>
                  </a:lnTo>
                  <a:lnTo>
                    <a:pt x="27" y="56"/>
                  </a:lnTo>
                  <a:lnTo>
                    <a:pt x="32" y="51"/>
                  </a:lnTo>
                  <a:lnTo>
                    <a:pt x="37" y="46"/>
                  </a:lnTo>
                  <a:lnTo>
                    <a:pt x="42" y="42"/>
                  </a:lnTo>
                  <a:lnTo>
                    <a:pt x="47" y="39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5" y="38"/>
                  </a:lnTo>
                  <a:lnTo>
                    <a:pt x="56" y="39"/>
                  </a:lnTo>
                  <a:lnTo>
                    <a:pt x="57" y="40"/>
                  </a:lnTo>
                  <a:lnTo>
                    <a:pt x="53" y="41"/>
                  </a:lnTo>
                  <a:lnTo>
                    <a:pt x="50" y="43"/>
                  </a:lnTo>
                  <a:lnTo>
                    <a:pt x="49" y="45"/>
                  </a:lnTo>
                  <a:lnTo>
                    <a:pt x="49" y="47"/>
                  </a:lnTo>
                  <a:lnTo>
                    <a:pt x="49" y="49"/>
                  </a:lnTo>
                  <a:lnTo>
                    <a:pt x="50" y="50"/>
                  </a:lnTo>
                  <a:lnTo>
                    <a:pt x="52" y="51"/>
                  </a:lnTo>
                  <a:lnTo>
                    <a:pt x="54" y="52"/>
                  </a:lnTo>
                  <a:lnTo>
                    <a:pt x="57" y="51"/>
                  </a:lnTo>
                  <a:lnTo>
                    <a:pt x="59" y="50"/>
                  </a:lnTo>
                  <a:lnTo>
                    <a:pt x="61" y="47"/>
                  </a:lnTo>
                  <a:lnTo>
                    <a:pt x="62" y="43"/>
                  </a:lnTo>
                  <a:lnTo>
                    <a:pt x="61" y="40"/>
                  </a:lnTo>
                  <a:lnTo>
                    <a:pt x="59" y="38"/>
                  </a:lnTo>
                  <a:lnTo>
                    <a:pt x="56" y="35"/>
                  </a:lnTo>
                  <a:lnTo>
                    <a:pt x="52" y="35"/>
                  </a:lnTo>
                  <a:lnTo>
                    <a:pt x="49" y="35"/>
                  </a:lnTo>
                  <a:lnTo>
                    <a:pt x="45" y="37"/>
                  </a:lnTo>
                  <a:lnTo>
                    <a:pt x="39" y="40"/>
                  </a:lnTo>
                  <a:lnTo>
                    <a:pt x="32" y="47"/>
                  </a:lnTo>
                  <a:lnTo>
                    <a:pt x="29" y="51"/>
                  </a:lnTo>
                  <a:lnTo>
                    <a:pt x="25" y="54"/>
                  </a:lnTo>
                  <a:lnTo>
                    <a:pt x="21" y="58"/>
                  </a:lnTo>
                  <a:lnTo>
                    <a:pt x="17" y="60"/>
                  </a:lnTo>
                  <a:lnTo>
                    <a:pt x="31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8" name="Freeform 702"/>
            <p:cNvSpPr>
              <a:spLocks noChangeAspect="1"/>
            </p:cNvSpPr>
            <p:nvPr/>
          </p:nvSpPr>
          <p:spPr bwMode="auto">
            <a:xfrm>
              <a:off x="5076" y="167"/>
              <a:ext cx="43" cy="64"/>
            </a:xfrm>
            <a:custGeom>
              <a:avLst/>
              <a:gdLst/>
              <a:ahLst/>
              <a:cxnLst>
                <a:cxn ang="0">
                  <a:pos x="43" y="47"/>
                </a:cxn>
                <a:cxn ang="0">
                  <a:pos x="39" y="47"/>
                </a:cxn>
                <a:cxn ang="0">
                  <a:pos x="39" y="49"/>
                </a:cxn>
                <a:cxn ang="0">
                  <a:pos x="38" y="52"/>
                </a:cxn>
                <a:cxn ang="0">
                  <a:pos x="38" y="54"/>
                </a:cxn>
                <a:cxn ang="0">
                  <a:pos x="37" y="56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9" y="56"/>
                </a:cxn>
                <a:cxn ang="0">
                  <a:pos x="27" y="56"/>
                </a:cxn>
                <a:cxn ang="0">
                  <a:pos x="10" y="56"/>
                </a:cxn>
                <a:cxn ang="0">
                  <a:pos x="16" y="51"/>
                </a:cxn>
                <a:cxn ang="0">
                  <a:pos x="21" y="46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4" y="36"/>
                </a:cxn>
                <a:cxn ang="0">
                  <a:pos x="38" y="31"/>
                </a:cxn>
                <a:cxn ang="0">
                  <a:pos x="41" y="26"/>
                </a:cxn>
                <a:cxn ang="0">
                  <a:pos x="43" y="19"/>
                </a:cxn>
                <a:cxn ang="0">
                  <a:pos x="41" y="11"/>
                </a:cxn>
                <a:cxn ang="0">
                  <a:pos x="36" y="5"/>
                </a:cxn>
                <a:cxn ang="0">
                  <a:pos x="29" y="2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9" y="3"/>
                </a:cxn>
                <a:cxn ang="0">
                  <a:pos x="6" y="6"/>
                </a:cxn>
                <a:cxn ang="0">
                  <a:pos x="3" y="8"/>
                </a:cxn>
                <a:cxn ang="0">
                  <a:pos x="2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5" y="23"/>
                </a:cxn>
                <a:cxn ang="0">
                  <a:pos x="7" y="23"/>
                </a:cxn>
                <a:cxn ang="0">
                  <a:pos x="9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10" y="16"/>
                </a:cxn>
                <a:cxn ang="0">
                  <a:pos x="9" y="15"/>
                </a:cxn>
                <a:cxn ang="0">
                  <a:pos x="8" y="13"/>
                </a:cxn>
                <a:cxn ang="0">
                  <a:pos x="5" y="13"/>
                </a:cxn>
                <a:cxn ang="0">
                  <a:pos x="7" y="9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25" y="5"/>
                </a:cxn>
                <a:cxn ang="0">
                  <a:pos x="29" y="9"/>
                </a:cxn>
                <a:cxn ang="0">
                  <a:pos x="32" y="13"/>
                </a:cxn>
                <a:cxn ang="0">
                  <a:pos x="33" y="19"/>
                </a:cxn>
                <a:cxn ang="0">
                  <a:pos x="32" y="25"/>
                </a:cxn>
                <a:cxn ang="0">
                  <a:pos x="30" y="30"/>
                </a:cxn>
                <a:cxn ang="0">
                  <a:pos x="27" y="35"/>
                </a:cxn>
                <a:cxn ang="0">
                  <a:pos x="24" y="38"/>
                </a:cxn>
                <a:cxn ang="0">
                  <a:pos x="1" y="61"/>
                </a:cxn>
                <a:cxn ang="0">
                  <a:pos x="0" y="62"/>
                </a:cxn>
                <a:cxn ang="0">
                  <a:pos x="0" y="64"/>
                </a:cxn>
                <a:cxn ang="0">
                  <a:pos x="40" y="64"/>
                </a:cxn>
                <a:cxn ang="0">
                  <a:pos x="43" y="47"/>
                </a:cxn>
              </a:cxnLst>
              <a:rect l="0" t="0" r="r" b="b"/>
              <a:pathLst>
                <a:path w="43" h="64">
                  <a:moveTo>
                    <a:pt x="43" y="47"/>
                  </a:moveTo>
                  <a:lnTo>
                    <a:pt x="39" y="47"/>
                  </a:lnTo>
                  <a:lnTo>
                    <a:pt x="39" y="49"/>
                  </a:lnTo>
                  <a:lnTo>
                    <a:pt x="38" y="52"/>
                  </a:lnTo>
                  <a:lnTo>
                    <a:pt x="38" y="54"/>
                  </a:lnTo>
                  <a:lnTo>
                    <a:pt x="37" y="56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9" y="56"/>
                  </a:lnTo>
                  <a:lnTo>
                    <a:pt x="27" y="56"/>
                  </a:lnTo>
                  <a:lnTo>
                    <a:pt x="10" y="56"/>
                  </a:lnTo>
                  <a:lnTo>
                    <a:pt x="16" y="51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9" y="40"/>
                  </a:lnTo>
                  <a:lnTo>
                    <a:pt x="34" y="36"/>
                  </a:lnTo>
                  <a:lnTo>
                    <a:pt x="38" y="31"/>
                  </a:lnTo>
                  <a:lnTo>
                    <a:pt x="41" y="26"/>
                  </a:lnTo>
                  <a:lnTo>
                    <a:pt x="43" y="19"/>
                  </a:lnTo>
                  <a:lnTo>
                    <a:pt x="41" y="11"/>
                  </a:lnTo>
                  <a:lnTo>
                    <a:pt x="36" y="5"/>
                  </a:lnTo>
                  <a:lnTo>
                    <a:pt x="29" y="2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9" y="3"/>
                  </a:lnTo>
                  <a:lnTo>
                    <a:pt x="6" y="6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3"/>
                  </a:lnTo>
                  <a:lnTo>
                    <a:pt x="7" y="23"/>
                  </a:lnTo>
                  <a:lnTo>
                    <a:pt x="9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5" y="13"/>
                  </a:lnTo>
                  <a:lnTo>
                    <a:pt x="7" y="9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25" y="5"/>
                  </a:lnTo>
                  <a:lnTo>
                    <a:pt x="29" y="9"/>
                  </a:lnTo>
                  <a:lnTo>
                    <a:pt x="32" y="13"/>
                  </a:lnTo>
                  <a:lnTo>
                    <a:pt x="33" y="19"/>
                  </a:lnTo>
                  <a:lnTo>
                    <a:pt x="32" y="25"/>
                  </a:lnTo>
                  <a:lnTo>
                    <a:pt x="30" y="30"/>
                  </a:lnTo>
                  <a:lnTo>
                    <a:pt x="27" y="35"/>
                  </a:lnTo>
                  <a:lnTo>
                    <a:pt x="24" y="38"/>
                  </a:lnTo>
                  <a:lnTo>
                    <a:pt x="1" y="61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40" y="64"/>
                  </a:lnTo>
                  <a:lnTo>
                    <a:pt x="43" y="4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9" name="Freeform 703"/>
            <p:cNvSpPr>
              <a:spLocks noChangeAspect="1"/>
            </p:cNvSpPr>
            <p:nvPr/>
          </p:nvSpPr>
          <p:spPr bwMode="auto">
            <a:xfrm>
              <a:off x="5148" y="108"/>
              <a:ext cx="5" cy="138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3" y="138"/>
                </a:cxn>
                <a:cxn ang="0">
                  <a:pos x="4" y="138"/>
                </a:cxn>
                <a:cxn ang="0">
                  <a:pos x="5" y="137"/>
                </a:cxn>
                <a:cxn ang="0">
                  <a:pos x="5" y="135"/>
                </a:cxn>
                <a:cxn ang="0">
                  <a:pos x="5" y="133"/>
                </a:cxn>
                <a:cxn ang="0">
                  <a:pos x="5" y="5"/>
                </a:cxn>
              </a:cxnLst>
              <a:rect l="0" t="0" r="r" b="b"/>
              <a:pathLst>
                <a:path w="5" h="138">
                  <a:moveTo>
                    <a:pt x="5" y="5"/>
                  </a:moveTo>
                  <a:lnTo>
                    <a:pt x="5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4" y="138"/>
                  </a:lnTo>
                  <a:lnTo>
                    <a:pt x="5" y="137"/>
                  </a:lnTo>
                  <a:lnTo>
                    <a:pt x="5" y="135"/>
                  </a:lnTo>
                  <a:lnTo>
                    <a:pt x="5" y="133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0" name="Freeform 704"/>
            <p:cNvSpPr>
              <a:spLocks noChangeAspect="1"/>
            </p:cNvSpPr>
            <p:nvPr/>
          </p:nvSpPr>
          <p:spPr bwMode="auto">
            <a:xfrm>
              <a:off x="5177" y="115"/>
              <a:ext cx="97" cy="100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95" y="0"/>
                </a:cxn>
                <a:cxn ang="0">
                  <a:pos x="84" y="12"/>
                </a:cxn>
                <a:cxn ang="0">
                  <a:pos x="78" y="5"/>
                </a:cxn>
                <a:cxn ang="0">
                  <a:pos x="61" y="0"/>
                </a:cxn>
                <a:cxn ang="0">
                  <a:pos x="38" y="5"/>
                </a:cxn>
                <a:cxn ang="0">
                  <a:pos x="19" y="19"/>
                </a:cxn>
                <a:cxn ang="0">
                  <a:pos x="5" y="39"/>
                </a:cxn>
                <a:cxn ang="0">
                  <a:pos x="0" y="62"/>
                </a:cxn>
                <a:cxn ang="0">
                  <a:pos x="2" y="77"/>
                </a:cxn>
                <a:cxn ang="0">
                  <a:pos x="10" y="89"/>
                </a:cxn>
                <a:cxn ang="0">
                  <a:pos x="22" y="97"/>
                </a:cxn>
                <a:cxn ang="0">
                  <a:pos x="37" y="100"/>
                </a:cxn>
                <a:cxn ang="0">
                  <a:pos x="54" y="96"/>
                </a:cxn>
                <a:cxn ang="0">
                  <a:pos x="62" y="92"/>
                </a:cxn>
                <a:cxn ang="0">
                  <a:pos x="66" y="88"/>
                </a:cxn>
                <a:cxn ang="0">
                  <a:pos x="69" y="94"/>
                </a:cxn>
                <a:cxn ang="0">
                  <a:pos x="72" y="96"/>
                </a:cxn>
                <a:cxn ang="0">
                  <a:pos x="74" y="95"/>
                </a:cxn>
                <a:cxn ang="0">
                  <a:pos x="75" y="90"/>
                </a:cxn>
                <a:cxn ang="0">
                  <a:pos x="78" y="77"/>
                </a:cxn>
                <a:cxn ang="0">
                  <a:pos x="81" y="66"/>
                </a:cxn>
                <a:cxn ang="0">
                  <a:pos x="85" y="63"/>
                </a:cxn>
                <a:cxn ang="0">
                  <a:pos x="90" y="63"/>
                </a:cxn>
                <a:cxn ang="0">
                  <a:pos x="91" y="62"/>
                </a:cxn>
                <a:cxn ang="0">
                  <a:pos x="91" y="59"/>
                </a:cxn>
                <a:cxn ang="0">
                  <a:pos x="56" y="59"/>
                </a:cxn>
                <a:cxn ang="0">
                  <a:pos x="54" y="59"/>
                </a:cxn>
                <a:cxn ang="0">
                  <a:pos x="53" y="62"/>
                </a:cxn>
                <a:cxn ang="0">
                  <a:pos x="57" y="63"/>
                </a:cxn>
                <a:cxn ang="0">
                  <a:pos x="60" y="63"/>
                </a:cxn>
                <a:cxn ang="0">
                  <a:pos x="65" y="64"/>
                </a:cxn>
                <a:cxn ang="0">
                  <a:pos x="68" y="64"/>
                </a:cxn>
                <a:cxn ang="0">
                  <a:pos x="69" y="66"/>
                </a:cxn>
                <a:cxn ang="0">
                  <a:pos x="68" y="71"/>
                </a:cxn>
                <a:cxn ang="0">
                  <a:pos x="66" y="79"/>
                </a:cxn>
                <a:cxn ang="0">
                  <a:pos x="53" y="93"/>
                </a:cxn>
                <a:cxn ang="0">
                  <a:pos x="40" y="95"/>
                </a:cxn>
                <a:cxn ang="0">
                  <a:pos x="21" y="89"/>
                </a:cxn>
                <a:cxn ang="0">
                  <a:pos x="12" y="66"/>
                </a:cxn>
                <a:cxn ang="0">
                  <a:pos x="12" y="60"/>
                </a:cxn>
                <a:cxn ang="0">
                  <a:pos x="14" y="49"/>
                </a:cxn>
                <a:cxn ang="0">
                  <a:pos x="19" y="35"/>
                </a:cxn>
                <a:cxn ang="0">
                  <a:pos x="28" y="22"/>
                </a:cxn>
                <a:cxn ang="0">
                  <a:pos x="43" y="9"/>
                </a:cxn>
                <a:cxn ang="0">
                  <a:pos x="62" y="4"/>
                </a:cxn>
                <a:cxn ang="0">
                  <a:pos x="78" y="11"/>
                </a:cxn>
                <a:cxn ang="0">
                  <a:pos x="84" y="30"/>
                </a:cxn>
                <a:cxn ang="0">
                  <a:pos x="84" y="35"/>
                </a:cxn>
                <a:cxn ang="0">
                  <a:pos x="84" y="37"/>
                </a:cxn>
                <a:cxn ang="0">
                  <a:pos x="86" y="39"/>
                </a:cxn>
                <a:cxn ang="0">
                  <a:pos x="87" y="38"/>
                </a:cxn>
                <a:cxn ang="0">
                  <a:pos x="88" y="36"/>
                </a:cxn>
              </a:cxnLst>
              <a:rect l="0" t="0" r="r" b="b"/>
              <a:pathLst>
                <a:path w="97" h="100">
                  <a:moveTo>
                    <a:pt x="97" y="1"/>
                  </a:moveTo>
                  <a:lnTo>
                    <a:pt x="97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3" y="1"/>
                  </a:lnTo>
                  <a:lnTo>
                    <a:pt x="84" y="12"/>
                  </a:lnTo>
                  <a:lnTo>
                    <a:pt x="82" y="9"/>
                  </a:lnTo>
                  <a:lnTo>
                    <a:pt x="78" y="5"/>
                  </a:lnTo>
                  <a:lnTo>
                    <a:pt x="71" y="1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8" y="5"/>
                  </a:lnTo>
                  <a:lnTo>
                    <a:pt x="28" y="11"/>
                  </a:lnTo>
                  <a:lnTo>
                    <a:pt x="19" y="19"/>
                  </a:lnTo>
                  <a:lnTo>
                    <a:pt x="11" y="28"/>
                  </a:lnTo>
                  <a:lnTo>
                    <a:pt x="5" y="39"/>
                  </a:lnTo>
                  <a:lnTo>
                    <a:pt x="1" y="50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2" y="77"/>
                  </a:lnTo>
                  <a:lnTo>
                    <a:pt x="6" y="83"/>
                  </a:lnTo>
                  <a:lnTo>
                    <a:pt x="10" y="89"/>
                  </a:lnTo>
                  <a:lnTo>
                    <a:pt x="15" y="94"/>
                  </a:lnTo>
                  <a:lnTo>
                    <a:pt x="22" y="97"/>
                  </a:lnTo>
                  <a:lnTo>
                    <a:pt x="29" y="99"/>
                  </a:lnTo>
                  <a:lnTo>
                    <a:pt x="37" y="100"/>
                  </a:lnTo>
                  <a:lnTo>
                    <a:pt x="46" y="99"/>
                  </a:lnTo>
                  <a:lnTo>
                    <a:pt x="54" y="96"/>
                  </a:lnTo>
                  <a:lnTo>
                    <a:pt x="59" y="94"/>
                  </a:lnTo>
                  <a:lnTo>
                    <a:pt x="62" y="92"/>
                  </a:lnTo>
                  <a:lnTo>
                    <a:pt x="64" y="90"/>
                  </a:lnTo>
                  <a:lnTo>
                    <a:pt x="66" y="88"/>
                  </a:lnTo>
                  <a:lnTo>
                    <a:pt x="67" y="91"/>
                  </a:lnTo>
                  <a:lnTo>
                    <a:pt x="69" y="94"/>
                  </a:lnTo>
                  <a:lnTo>
                    <a:pt x="71" y="96"/>
                  </a:lnTo>
                  <a:lnTo>
                    <a:pt x="72" y="96"/>
                  </a:lnTo>
                  <a:lnTo>
                    <a:pt x="73" y="96"/>
                  </a:lnTo>
                  <a:lnTo>
                    <a:pt x="74" y="95"/>
                  </a:lnTo>
                  <a:lnTo>
                    <a:pt x="74" y="93"/>
                  </a:lnTo>
                  <a:lnTo>
                    <a:pt x="75" y="90"/>
                  </a:lnTo>
                  <a:lnTo>
                    <a:pt x="76" y="88"/>
                  </a:lnTo>
                  <a:lnTo>
                    <a:pt x="78" y="77"/>
                  </a:lnTo>
                  <a:lnTo>
                    <a:pt x="80" y="70"/>
                  </a:lnTo>
                  <a:lnTo>
                    <a:pt x="81" y="66"/>
                  </a:lnTo>
                  <a:lnTo>
                    <a:pt x="82" y="64"/>
                  </a:lnTo>
                  <a:lnTo>
                    <a:pt x="85" y="63"/>
                  </a:lnTo>
                  <a:lnTo>
                    <a:pt x="89" y="63"/>
                  </a:lnTo>
                  <a:lnTo>
                    <a:pt x="90" y="63"/>
                  </a:lnTo>
                  <a:lnTo>
                    <a:pt x="91" y="63"/>
                  </a:lnTo>
                  <a:lnTo>
                    <a:pt x="91" y="62"/>
                  </a:lnTo>
                  <a:lnTo>
                    <a:pt x="92" y="61"/>
                  </a:lnTo>
                  <a:lnTo>
                    <a:pt x="91" y="59"/>
                  </a:lnTo>
                  <a:lnTo>
                    <a:pt x="90" y="59"/>
                  </a:lnTo>
                  <a:lnTo>
                    <a:pt x="56" y="59"/>
                  </a:lnTo>
                  <a:lnTo>
                    <a:pt x="55" y="59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4" y="63"/>
                  </a:lnTo>
                  <a:lnTo>
                    <a:pt x="57" y="63"/>
                  </a:lnTo>
                  <a:lnTo>
                    <a:pt x="58" y="63"/>
                  </a:lnTo>
                  <a:lnTo>
                    <a:pt x="60" y="63"/>
                  </a:lnTo>
                  <a:lnTo>
                    <a:pt x="62" y="63"/>
                  </a:lnTo>
                  <a:lnTo>
                    <a:pt x="65" y="64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69" y="68"/>
                  </a:lnTo>
                  <a:lnTo>
                    <a:pt x="68" y="71"/>
                  </a:lnTo>
                  <a:lnTo>
                    <a:pt x="67" y="75"/>
                  </a:lnTo>
                  <a:lnTo>
                    <a:pt x="66" y="79"/>
                  </a:lnTo>
                  <a:lnTo>
                    <a:pt x="61" y="88"/>
                  </a:lnTo>
                  <a:lnTo>
                    <a:pt x="53" y="93"/>
                  </a:lnTo>
                  <a:lnTo>
                    <a:pt x="45" y="95"/>
                  </a:lnTo>
                  <a:lnTo>
                    <a:pt x="40" y="95"/>
                  </a:lnTo>
                  <a:lnTo>
                    <a:pt x="30" y="94"/>
                  </a:lnTo>
                  <a:lnTo>
                    <a:pt x="21" y="89"/>
                  </a:lnTo>
                  <a:lnTo>
                    <a:pt x="14" y="80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3" y="55"/>
                  </a:lnTo>
                  <a:lnTo>
                    <a:pt x="14" y="49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23" y="28"/>
                  </a:lnTo>
                  <a:lnTo>
                    <a:pt x="28" y="22"/>
                  </a:lnTo>
                  <a:lnTo>
                    <a:pt x="34" y="15"/>
                  </a:lnTo>
                  <a:lnTo>
                    <a:pt x="43" y="9"/>
                  </a:lnTo>
                  <a:lnTo>
                    <a:pt x="52" y="5"/>
                  </a:lnTo>
                  <a:lnTo>
                    <a:pt x="62" y="4"/>
                  </a:lnTo>
                  <a:lnTo>
                    <a:pt x="71" y="6"/>
                  </a:lnTo>
                  <a:lnTo>
                    <a:pt x="78" y="11"/>
                  </a:lnTo>
                  <a:lnTo>
                    <a:pt x="83" y="20"/>
                  </a:lnTo>
                  <a:lnTo>
                    <a:pt x="84" y="30"/>
                  </a:lnTo>
                  <a:lnTo>
                    <a:pt x="84" y="34"/>
                  </a:lnTo>
                  <a:lnTo>
                    <a:pt x="84" y="35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5" y="39"/>
                  </a:lnTo>
                  <a:lnTo>
                    <a:pt x="86" y="39"/>
                  </a:lnTo>
                  <a:lnTo>
                    <a:pt x="87" y="39"/>
                  </a:lnTo>
                  <a:lnTo>
                    <a:pt x="87" y="38"/>
                  </a:lnTo>
                  <a:lnTo>
                    <a:pt x="88" y="37"/>
                  </a:lnTo>
                  <a:lnTo>
                    <a:pt x="88" y="36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1" name="Freeform 705"/>
            <p:cNvSpPr>
              <a:spLocks noChangeAspect="1" noEditPoints="1"/>
            </p:cNvSpPr>
            <p:nvPr/>
          </p:nvSpPr>
          <p:spPr bwMode="auto">
            <a:xfrm>
              <a:off x="5283" y="113"/>
              <a:ext cx="59" cy="43"/>
            </a:xfrm>
            <a:custGeom>
              <a:avLst/>
              <a:gdLst/>
              <a:ahLst/>
              <a:cxnLst>
                <a:cxn ang="0">
                  <a:pos x="52" y="21"/>
                </a:cxn>
                <a:cxn ang="0">
                  <a:pos x="58" y="8"/>
                </a:cxn>
                <a:cxn ang="0">
                  <a:pos x="58" y="4"/>
                </a:cxn>
                <a:cxn ang="0">
                  <a:pos x="56" y="5"/>
                </a:cxn>
                <a:cxn ang="0">
                  <a:pos x="52" y="16"/>
                </a:cxn>
                <a:cxn ang="0">
                  <a:pos x="46" y="22"/>
                </a:cxn>
                <a:cxn ang="0">
                  <a:pos x="46" y="17"/>
                </a:cxn>
                <a:cxn ang="0">
                  <a:pos x="44" y="9"/>
                </a:cxn>
                <a:cxn ang="0">
                  <a:pos x="34" y="1"/>
                </a:cxn>
                <a:cxn ang="0">
                  <a:pos x="17" y="2"/>
                </a:cxn>
                <a:cxn ang="0">
                  <a:pos x="2" y="16"/>
                </a:cxn>
                <a:cxn ang="0">
                  <a:pos x="0" y="29"/>
                </a:cxn>
                <a:cxn ang="0">
                  <a:pos x="3" y="35"/>
                </a:cxn>
                <a:cxn ang="0">
                  <a:pos x="7" y="40"/>
                </a:cxn>
                <a:cxn ang="0">
                  <a:pos x="14" y="43"/>
                </a:cxn>
                <a:cxn ang="0">
                  <a:pos x="30" y="40"/>
                </a:cxn>
                <a:cxn ang="0">
                  <a:pos x="42" y="39"/>
                </a:cxn>
                <a:cxn ang="0">
                  <a:pos x="47" y="43"/>
                </a:cxn>
                <a:cxn ang="0">
                  <a:pos x="54" y="42"/>
                </a:cxn>
                <a:cxn ang="0">
                  <a:pos x="58" y="38"/>
                </a:cxn>
                <a:cxn ang="0">
                  <a:pos x="58" y="35"/>
                </a:cxn>
                <a:cxn ang="0">
                  <a:pos x="56" y="35"/>
                </a:cxn>
                <a:cxn ang="0">
                  <a:pos x="54" y="38"/>
                </a:cxn>
                <a:cxn ang="0">
                  <a:pos x="51" y="40"/>
                </a:cxn>
                <a:cxn ang="0">
                  <a:pos x="49" y="40"/>
                </a:cxn>
                <a:cxn ang="0">
                  <a:pos x="47" y="35"/>
                </a:cxn>
                <a:cxn ang="0">
                  <a:pos x="39" y="32"/>
                </a:cxn>
                <a:cxn ang="0">
                  <a:pos x="26" y="39"/>
                </a:cxn>
                <a:cxn ang="0">
                  <a:pos x="18" y="40"/>
                </a:cxn>
                <a:cxn ang="0">
                  <a:pos x="11" y="37"/>
                </a:cxn>
                <a:cxn ang="0">
                  <a:pos x="8" y="30"/>
                </a:cxn>
                <a:cxn ang="0">
                  <a:pos x="9" y="21"/>
                </a:cxn>
                <a:cxn ang="0">
                  <a:pos x="14" y="10"/>
                </a:cxn>
                <a:cxn ang="0">
                  <a:pos x="21" y="4"/>
                </a:cxn>
                <a:cxn ang="0">
                  <a:pos x="28" y="2"/>
                </a:cxn>
                <a:cxn ang="0">
                  <a:pos x="36" y="7"/>
                </a:cxn>
                <a:cxn ang="0">
                  <a:pos x="38" y="16"/>
                </a:cxn>
                <a:cxn ang="0">
                  <a:pos x="39" y="32"/>
                </a:cxn>
              </a:cxnLst>
              <a:rect l="0" t="0" r="r" b="b"/>
              <a:pathLst>
                <a:path w="59" h="43">
                  <a:moveTo>
                    <a:pt x="47" y="28"/>
                  </a:moveTo>
                  <a:lnTo>
                    <a:pt x="52" y="21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4"/>
                  </a:lnTo>
                  <a:lnTo>
                    <a:pt x="56" y="5"/>
                  </a:lnTo>
                  <a:lnTo>
                    <a:pt x="55" y="7"/>
                  </a:lnTo>
                  <a:lnTo>
                    <a:pt x="52" y="1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4" y="9"/>
                  </a:lnTo>
                  <a:lnTo>
                    <a:pt x="40" y="4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8"/>
                  </a:lnTo>
                  <a:lnTo>
                    <a:pt x="7" y="40"/>
                  </a:lnTo>
                  <a:lnTo>
                    <a:pt x="10" y="42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30" y="40"/>
                  </a:lnTo>
                  <a:lnTo>
                    <a:pt x="40" y="35"/>
                  </a:lnTo>
                  <a:lnTo>
                    <a:pt x="42" y="39"/>
                  </a:lnTo>
                  <a:lnTo>
                    <a:pt x="45" y="42"/>
                  </a:lnTo>
                  <a:lnTo>
                    <a:pt x="47" y="43"/>
                  </a:lnTo>
                  <a:lnTo>
                    <a:pt x="50" y="43"/>
                  </a:lnTo>
                  <a:lnTo>
                    <a:pt x="54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9" y="36"/>
                  </a:lnTo>
                  <a:lnTo>
                    <a:pt x="58" y="35"/>
                  </a:lnTo>
                  <a:lnTo>
                    <a:pt x="57" y="35"/>
                  </a:lnTo>
                  <a:lnTo>
                    <a:pt x="56" y="35"/>
                  </a:lnTo>
                  <a:lnTo>
                    <a:pt x="56" y="36"/>
                  </a:lnTo>
                  <a:lnTo>
                    <a:pt x="54" y="38"/>
                  </a:lnTo>
                  <a:lnTo>
                    <a:pt x="53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9" y="40"/>
                  </a:lnTo>
                  <a:lnTo>
                    <a:pt x="48" y="39"/>
                  </a:lnTo>
                  <a:lnTo>
                    <a:pt x="47" y="35"/>
                  </a:lnTo>
                  <a:lnTo>
                    <a:pt x="47" y="28"/>
                  </a:lnTo>
                  <a:close/>
                  <a:moveTo>
                    <a:pt x="39" y="32"/>
                  </a:moveTo>
                  <a:lnTo>
                    <a:pt x="32" y="36"/>
                  </a:lnTo>
                  <a:lnTo>
                    <a:pt x="26" y="39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4" y="40"/>
                  </a:lnTo>
                  <a:lnTo>
                    <a:pt x="11" y="37"/>
                  </a:lnTo>
                  <a:lnTo>
                    <a:pt x="9" y="34"/>
                  </a:lnTo>
                  <a:lnTo>
                    <a:pt x="8" y="30"/>
                  </a:lnTo>
                  <a:lnTo>
                    <a:pt x="8" y="26"/>
                  </a:lnTo>
                  <a:lnTo>
                    <a:pt x="9" y="21"/>
                  </a:lnTo>
                  <a:lnTo>
                    <a:pt x="11" y="15"/>
                  </a:lnTo>
                  <a:lnTo>
                    <a:pt x="14" y="10"/>
                  </a:lnTo>
                  <a:lnTo>
                    <a:pt x="18" y="6"/>
                  </a:lnTo>
                  <a:lnTo>
                    <a:pt x="21" y="4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3" y="3"/>
                  </a:lnTo>
                  <a:lnTo>
                    <a:pt x="36" y="7"/>
                  </a:lnTo>
                  <a:lnTo>
                    <a:pt x="37" y="11"/>
                  </a:lnTo>
                  <a:lnTo>
                    <a:pt x="38" y="16"/>
                  </a:lnTo>
                  <a:lnTo>
                    <a:pt x="39" y="23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2" name="Freeform 706"/>
            <p:cNvSpPr>
              <a:spLocks noChangeAspect="1" noEditPoints="1"/>
            </p:cNvSpPr>
            <p:nvPr/>
          </p:nvSpPr>
          <p:spPr bwMode="auto">
            <a:xfrm>
              <a:off x="5353" y="87"/>
              <a:ext cx="56" cy="87"/>
            </a:xfrm>
            <a:custGeom>
              <a:avLst/>
              <a:gdLst/>
              <a:ahLst/>
              <a:cxnLst>
                <a:cxn ang="0">
                  <a:pos x="54" y="8"/>
                </a:cxn>
                <a:cxn ang="0">
                  <a:pos x="46" y="1"/>
                </a:cxn>
                <a:cxn ang="0">
                  <a:pos x="31" y="3"/>
                </a:cxn>
                <a:cxn ang="0">
                  <a:pos x="18" y="17"/>
                </a:cxn>
                <a:cxn ang="0">
                  <a:pos x="0" y="86"/>
                </a:cxn>
                <a:cxn ang="0">
                  <a:pos x="1" y="87"/>
                </a:cxn>
                <a:cxn ang="0">
                  <a:pos x="3" y="86"/>
                </a:cxn>
                <a:cxn ang="0">
                  <a:pos x="11" y="63"/>
                </a:cxn>
                <a:cxn ang="0">
                  <a:pos x="18" y="68"/>
                </a:cxn>
                <a:cxn ang="0">
                  <a:pos x="34" y="67"/>
                </a:cxn>
                <a:cxn ang="0">
                  <a:pos x="50" y="54"/>
                </a:cxn>
                <a:cxn ang="0">
                  <a:pos x="52" y="40"/>
                </a:cxn>
                <a:cxn ang="0">
                  <a:pos x="48" y="33"/>
                </a:cxn>
                <a:cxn ang="0">
                  <a:pos x="49" y="27"/>
                </a:cxn>
                <a:cxn ang="0">
                  <a:pos x="55" y="19"/>
                </a:cxn>
                <a:cxn ang="0">
                  <a:pos x="37" y="30"/>
                </a:cxn>
                <a:cxn ang="0">
                  <a:pos x="32" y="30"/>
                </a:cxn>
                <a:cxn ang="0">
                  <a:pos x="27" y="30"/>
                </a:cxn>
                <a:cxn ang="0">
                  <a:pos x="32" y="29"/>
                </a:cxn>
                <a:cxn ang="0">
                  <a:pos x="37" y="30"/>
                </a:cxn>
                <a:cxn ang="0">
                  <a:pos x="49" y="16"/>
                </a:cxn>
                <a:cxn ang="0">
                  <a:pos x="45" y="25"/>
                </a:cxn>
                <a:cxn ang="0">
                  <a:pos x="40" y="27"/>
                </a:cxn>
                <a:cxn ang="0">
                  <a:pos x="35" y="27"/>
                </a:cxn>
                <a:cxn ang="0">
                  <a:pos x="29" y="27"/>
                </a:cxn>
                <a:cxn ang="0">
                  <a:pos x="25" y="28"/>
                </a:cxn>
                <a:cxn ang="0">
                  <a:pos x="24" y="32"/>
                </a:cxn>
                <a:cxn ang="0">
                  <a:pos x="28" y="33"/>
                </a:cxn>
                <a:cxn ang="0">
                  <a:pos x="41" y="32"/>
                </a:cxn>
                <a:cxn ang="0">
                  <a:pos x="45" y="42"/>
                </a:cxn>
                <a:cxn ang="0">
                  <a:pos x="39" y="59"/>
                </a:cxn>
                <a:cxn ang="0">
                  <a:pos x="24" y="66"/>
                </a:cxn>
                <a:cxn ang="0">
                  <a:pos x="15" y="63"/>
                </a:cxn>
                <a:cxn ang="0">
                  <a:pos x="11" y="54"/>
                </a:cxn>
                <a:cxn ang="0">
                  <a:pos x="18" y="26"/>
                </a:cxn>
                <a:cxn ang="0">
                  <a:pos x="26" y="11"/>
                </a:cxn>
                <a:cxn ang="0">
                  <a:pos x="40" y="3"/>
                </a:cxn>
                <a:cxn ang="0">
                  <a:pos x="47" y="5"/>
                </a:cxn>
                <a:cxn ang="0">
                  <a:pos x="49" y="12"/>
                </a:cxn>
              </a:cxnLst>
              <a:rect l="0" t="0" r="r" b="b"/>
              <a:pathLst>
                <a:path w="56" h="87">
                  <a:moveTo>
                    <a:pt x="56" y="13"/>
                  </a:moveTo>
                  <a:lnTo>
                    <a:pt x="54" y="8"/>
                  </a:lnTo>
                  <a:lnTo>
                    <a:pt x="51" y="4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1" y="3"/>
                  </a:lnTo>
                  <a:lnTo>
                    <a:pt x="23" y="9"/>
                  </a:lnTo>
                  <a:lnTo>
                    <a:pt x="18" y="17"/>
                  </a:lnTo>
                  <a:lnTo>
                    <a:pt x="15" y="25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9" y="60"/>
                  </a:lnTo>
                  <a:lnTo>
                    <a:pt x="11" y="63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24" y="69"/>
                  </a:lnTo>
                  <a:lnTo>
                    <a:pt x="34" y="67"/>
                  </a:lnTo>
                  <a:lnTo>
                    <a:pt x="43" y="62"/>
                  </a:lnTo>
                  <a:lnTo>
                    <a:pt x="50" y="54"/>
                  </a:lnTo>
                  <a:lnTo>
                    <a:pt x="52" y="44"/>
                  </a:lnTo>
                  <a:lnTo>
                    <a:pt x="52" y="40"/>
                  </a:lnTo>
                  <a:lnTo>
                    <a:pt x="50" y="36"/>
                  </a:lnTo>
                  <a:lnTo>
                    <a:pt x="48" y="33"/>
                  </a:lnTo>
                  <a:lnTo>
                    <a:pt x="45" y="30"/>
                  </a:lnTo>
                  <a:lnTo>
                    <a:pt x="49" y="27"/>
                  </a:lnTo>
                  <a:lnTo>
                    <a:pt x="52" y="23"/>
                  </a:lnTo>
                  <a:lnTo>
                    <a:pt x="55" y="19"/>
                  </a:lnTo>
                  <a:lnTo>
                    <a:pt x="56" y="13"/>
                  </a:lnTo>
                  <a:close/>
                  <a:moveTo>
                    <a:pt x="37" y="30"/>
                  </a:moveTo>
                  <a:lnTo>
                    <a:pt x="35" y="30"/>
                  </a:lnTo>
                  <a:lnTo>
                    <a:pt x="32" y="30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30" y="29"/>
                  </a:lnTo>
                  <a:lnTo>
                    <a:pt x="32" y="29"/>
                  </a:lnTo>
                  <a:lnTo>
                    <a:pt x="34" y="29"/>
                  </a:lnTo>
                  <a:lnTo>
                    <a:pt x="37" y="30"/>
                  </a:lnTo>
                  <a:close/>
                  <a:moveTo>
                    <a:pt x="49" y="12"/>
                  </a:moveTo>
                  <a:lnTo>
                    <a:pt x="49" y="16"/>
                  </a:lnTo>
                  <a:lnTo>
                    <a:pt x="47" y="20"/>
                  </a:lnTo>
                  <a:lnTo>
                    <a:pt x="45" y="25"/>
                  </a:lnTo>
                  <a:lnTo>
                    <a:pt x="41" y="28"/>
                  </a:lnTo>
                  <a:lnTo>
                    <a:pt x="40" y="27"/>
                  </a:lnTo>
                  <a:lnTo>
                    <a:pt x="38" y="27"/>
                  </a:lnTo>
                  <a:lnTo>
                    <a:pt x="35" y="27"/>
                  </a:lnTo>
                  <a:lnTo>
                    <a:pt x="32" y="26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5" y="28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8" y="33"/>
                  </a:lnTo>
                  <a:lnTo>
                    <a:pt x="32" y="33"/>
                  </a:lnTo>
                  <a:lnTo>
                    <a:pt x="41" y="32"/>
                  </a:lnTo>
                  <a:lnTo>
                    <a:pt x="44" y="36"/>
                  </a:lnTo>
                  <a:lnTo>
                    <a:pt x="45" y="42"/>
                  </a:lnTo>
                  <a:lnTo>
                    <a:pt x="44" y="52"/>
                  </a:lnTo>
                  <a:lnTo>
                    <a:pt x="39" y="59"/>
                  </a:lnTo>
                  <a:lnTo>
                    <a:pt x="32" y="64"/>
                  </a:lnTo>
                  <a:lnTo>
                    <a:pt x="24" y="66"/>
                  </a:lnTo>
                  <a:lnTo>
                    <a:pt x="19" y="65"/>
                  </a:lnTo>
                  <a:lnTo>
                    <a:pt x="15" y="63"/>
                  </a:lnTo>
                  <a:lnTo>
                    <a:pt x="12" y="59"/>
                  </a:lnTo>
                  <a:lnTo>
                    <a:pt x="11" y="54"/>
                  </a:lnTo>
                  <a:lnTo>
                    <a:pt x="12" y="51"/>
                  </a:lnTo>
                  <a:lnTo>
                    <a:pt x="18" y="26"/>
                  </a:lnTo>
                  <a:lnTo>
                    <a:pt x="21" y="18"/>
                  </a:lnTo>
                  <a:lnTo>
                    <a:pt x="26" y="11"/>
                  </a:lnTo>
                  <a:lnTo>
                    <a:pt x="32" y="5"/>
                  </a:lnTo>
                  <a:lnTo>
                    <a:pt x="40" y="3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8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3" name="Freeform 707"/>
            <p:cNvSpPr>
              <a:spLocks noChangeAspect="1"/>
            </p:cNvSpPr>
            <p:nvPr/>
          </p:nvSpPr>
          <p:spPr bwMode="auto">
            <a:xfrm>
              <a:off x="5439" y="108"/>
              <a:ext cx="6" cy="13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33"/>
                </a:cxn>
                <a:cxn ang="0">
                  <a:pos x="0" y="135"/>
                </a:cxn>
                <a:cxn ang="0">
                  <a:pos x="0" y="137"/>
                </a:cxn>
                <a:cxn ang="0">
                  <a:pos x="1" y="138"/>
                </a:cxn>
                <a:cxn ang="0">
                  <a:pos x="3" y="138"/>
                </a:cxn>
                <a:cxn ang="0">
                  <a:pos x="4" y="138"/>
                </a:cxn>
                <a:cxn ang="0">
                  <a:pos x="5" y="137"/>
                </a:cxn>
                <a:cxn ang="0">
                  <a:pos x="6" y="135"/>
                </a:cxn>
                <a:cxn ang="0">
                  <a:pos x="6" y="133"/>
                </a:cxn>
                <a:cxn ang="0">
                  <a:pos x="6" y="5"/>
                </a:cxn>
              </a:cxnLst>
              <a:rect l="0" t="0" r="r" b="b"/>
              <a:pathLst>
                <a:path w="6" h="138">
                  <a:moveTo>
                    <a:pt x="6" y="5"/>
                  </a:moveTo>
                  <a:lnTo>
                    <a:pt x="6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33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38"/>
                  </a:lnTo>
                  <a:lnTo>
                    <a:pt x="3" y="138"/>
                  </a:lnTo>
                  <a:lnTo>
                    <a:pt x="4" y="138"/>
                  </a:lnTo>
                  <a:lnTo>
                    <a:pt x="5" y="137"/>
                  </a:lnTo>
                  <a:lnTo>
                    <a:pt x="6" y="135"/>
                  </a:lnTo>
                  <a:lnTo>
                    <a:pt x="6" y="133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4" name="Freeform 708"/>
            <p:cNvSpPr>
              <a:spLocks noChangeAspect="1" noEditPoints="1"/>
            </p:cNvSpPr>
            <p:nvPr/>
          </p:nvSpPr>
          <p:spPr bwMode="auto">
            <a:xfrm>
              <a:off x="5456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1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9" y="87"/>
                </a:cxn>
                <a:cxn ang="0">
                  <a:pos x="30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20" y="81"/>
                </a:cxn>
                <a:cxn ang="0">
                  <a:pos x="23" y="68"/>
                </a:cxn>
                <a:cxn ang="0">
                  <a:pos x="26" y="53"/>
                </a:cxn>
                <a:cxn ang="0">
                  <a:pos x="31" y="59"/>
                </a:cxn>
                <a:cxn ang="0">
                  <a:pos x="39" y="62"/>
                </a:cxn>
                <a:cxn ang="0">
                  <a:pos x="51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7" y="6"/>
                </a:cxn>
                <a:cxn ang="0">
                  <a:pos x="54" y="0"/>
                </a:cxn>
                <a:cxn ang="0">
                  <a:pos x="44" y="3"/>
                </a:cxn>
                <a:cxn ang="0">
                  <a:pos x="36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1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9" y="4"/>
                </a:cxn>
                <a:cxn ang="0">
                  <a:pos x="53" y="3"/>
                </a:cxn>
                <a:cxn ang="0">
                  <a:pos x="60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9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4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9" y="87"/>
                  </a:lnTo>
                  <a:lnTo>
                    <a:pt x="29" y="86"/>
                  </a:lnTo>
                  <a:lnTo>
                    <a:pt x="30" y="85"/>
                  </a:lnTo>
                  <a:lnTo>
                    <a:pt x="29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1"/>
                  </a:lnTo>
                  <a:lnTo>
                    <a:pt x="20" y="76"/>
                  </a:lnTo>
                  <a:lnTo>
                    <a:pt x="23" y="68"/>
                  </a:lnTo>
                  <a:lnTo>
                    <a:pt x="25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1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1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6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1" y="13"/>
                  </a:lnTo>
                  <a:lnTo>
                    <a:pt x="67" y="6"/>
                  </a:lnTo>
                  <a:lnTo>
                    <a:pt x="61" y="1"/>
                  </a:lnTo>
                  <a:lnTo>
                    <a:pt x="54" y="0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40" y="6"/>
                  </a:lnTo>
                  <a:lnTo>
                    <a:pt x="36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5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6" y="5"/>
                  </a:lnTo>
                  <a:lnTo>
                    <a:pt x="49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6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5" name="Freeform 709"/>
            <p:cNvSpPr>
              <a:spLocks noChangeAspect="1"/>
            </p:cNvSpPr>
            <p:nvPr/>
          </p:nvSpPr>
          <p:spPr bwMode="auto">
            <a:xfrm>
              <a:off x="5534" y="167"/>
              <a:ext cx="44" cy="66"/>
            </a:xfrm>
            <a:custGeom>
              <a:avLst/>
              <a:gdLst/>
              <a:ahLst/>
              <a:cxnLst>
                <a:cxn ang="0">
                  <a:pos x="26" y="33"/>
                </a:cxn>
                <a:cxn ang="0">
                  <a:pos x="33" y="41"/>
                </a:cxn>
                <a:cxn ang="0">
                  <a:pos x="34" y="52"/>
                </a:cxn>
                <a:cxn ang="0">
                  <a:pos x="32" y="58"/>
                </a:cxn>
                <a:cxn ang="0">
                  <a:pos x="28" y="61"/>
                </a:cxn>
                <a:cxn ang="0">
                  <a:pos x="24" y="63"/>
                </a:cxn>
                <a:cxn ang="0">
                  <a:pos x="18" y="63"/>
                </a:cxn>
                <a:cxn ang="0">
                  <a:pos x="9" y="60"/>
                </a:cxn>
                <a:cxn ang="0">
                  <a:pos x="8" y="56"/>
                </a:cxn>
                <a:cxn ang="0">
                  <a:pos x="10" y="53"/>
                </a:cxn>
                <a:cxn ang="0">
                  <a:pos x="10" y="49"/>
                </a:cxn>
                <a:cxn ang="0">
                  <a:pos x="8" y="46"/>
                </a:cxn>
                <a:cxn ang="0">
                  <a:pos x="3" y="46"/>
                </a:cxn>
                <a:cxn ang="0">
                  <a:pos x="1" y="49"/>
                </a:cxn>
                <a:cxn ang="0">
                  <a:pos x="2" y="57"/>
                </a:cxn>
                <a:cxn ang="0">
                  <a:pos x="13" y="65"/>
                </a:cxn>
                <a:cxn ang="0">
                  <a:pos x="31" y="65"/>
                </a:cxn>
                <a:cxn ang="0">
                  <a:pos x="43" y="55"/>
                </a:cxn>
                <a:cxn ang="0">
                  <a:pos x="43" y="42"/>
                </a:cxn>
                <a:cxn ang="0">
                  <a:pos x="35" y="33"/>
                </a:cxn>
                <a:cxn ang="0">
                  <a:pos x="34" y="27"/>
                </a:cxn>
                <a:cxn ang="0">
                  <a:pos x="41" y="18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3" y="3"/>
                </a:cxn>
                <a:cxn ang="0">
                  <a:pos x="26" y="1"/>
                </a:cxn>
                <a:cxn ang="0">
                  <a:pos x="14" y="1"/>
                </a:cxn>
                <a:cxn ang="0">
                  <a:pos x="5" y="8"/>
                </a:cxn>
                <a:cxn ang="0">
                  <a:pos x="3" y="15"/>
                </a:cxn>
                <a:cxn ang="0">
                  <a:pos x="6" y="18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12"/>
                </a:cxn>
                <a:cxn ang="0">
                  <a:pos x="10" y="9"/>
                </a:cxn>
                <a:cxn ang="0">
                  <a:pos x="11" y="6"/>
                </a:cxn>
                <a:cxn ang="0">
                  <a:pos x="18" y="3"/>
                </a:cxn>
                <a:cxn ang="0">
                  <a:pos x="25" y="4"/>
                </a:cxn>
                <a:cxn ang="0">
                  <a:pos x="31" y="8"/>
                </a:cxn>
                <a:cxn ang="0">
                  <a:pos x="31" y="20"/>
                </a:cxn>
                <a:cxn ang="0">
                  <a:pos x="26" y="27"/>
                </a:cxn>
                <a:cxn ang="0">
                  <a:pos x="21" y="29"/>
                </a:cxn>
                <a:cxn ang="0">
                  <a:pos x="15" y="29"/>
                </a:cxn>
                <a:cxn ang="0">
                  <a:pos x="14" y="30"/>
                </a:cxn>
                <a:cxn ang="0">
                  <a:pos x="14" y="32"/>
                </a:cxn>
                <a:cxn ang="0">
                  <a:pos x="21" y="32"/>
                </a:cxn>
              </a:cxnLst>
              <a:rect l="0" t="0" r="r" b="b"/>
              <a:pathLst>
                <a:path w="44" h="66">
                  <a:moveTo>
                    <a:pt x="21" y="32"/>
                  </a:moveTo>
                  <a:lnTo>
                    <a:pt x="26" y="33"/>
                  </a:lnTo>
                  <a:lnTo>
                    <a:pt x="30" y="36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4" y="52"/>
                  </a:lnTo>
                  <a:lnTo>
                    <a:pt x="33" y="55"/>
                  </a:lnTo>
                  <a:lnTo>
                    <a:pt x="32" y="58"/>
                  </a:lnTo>
                  <a:lnTo>
                    <a:pt x="30" y="60"/>
                  </a:lnTo>
                  <a:lnTo>
                    <a:pt x="28" y="61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21" y="63"/>
                  </a:lnTo>
                  <a:lnTo>
                    <a:pt x="18" y="63"/>
                  </a:lnTo>
                  <a:lnTo>
                    <a:pt x="13" y="62"/>
                  </a:lnTo>
                  <a:lnTo>
                    <a:pt x="9" y="60"/>
                  </a:lnTo>
                  <a:lnTo>
                    <a:pt x="5" y="56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10" y="53"/>
                  </a:lnTo>
                  <a:lnTo>
                    <a:pt x="11" y="51"/>
                  </a:lnTo>
                  <a:lnTo>
                    <a:pt x="10" y="49"/>
                  </a:lnTo>
                  <a:lnTo>
                    <a:pt x="9" y="47"/>
                  </a:lnTo>
                  <a:lnTo>
                    <a:pt x="8" y="46"/>
                  </a:lnTo>
                  <a:lnTo>
                    <a:pt x="5" y="46"/>
                  </a:lnTo>
                  <a:lnTo>
                    <a:pt x="3" y="46"/>
                  </a:lnTo>
                  <a:lnTo>
                    <a:pt x="2" y="47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2" y="57"/>
                  </a:lnTo>
                  <a:lnTo>
                    <a:pt x="7" y="62"/>
                  </a:lnTo>
                  <a:lnTo>
                    <a:pt x="13" y="65"/>
                  </a:lnTo>
                  <a:lnTo>
                    <a:pt x="22" y="66"/>
                  </a:lnTo>
                  <a:lnTo>
                    <a:pt x="31" y="65"/>
                  </a:lnTo>
                  <a:lnTo>
                    <a:pt x="38" y="61"/>
                  </a:lnTo>
                  <a:lnTo>
                    <a:pt x="43" y="55"/>
                  </a:lnTo>
                  <a:lnTo>
                    <a:pt x="44" y="48"/>
                  </a:lnTo>
                  <a:lnTo>
                    <a:pt x="43" y="42"/>
                  </a:lnTo>
                  <a:lnTo>
                    <a:pt x="40" y="37"/>
                  </a:lnTo>
                  <a:lnTo>
                    <a:pt x="35" y="33"/>
                  </a:lnTo>
                  <a:lnTo>
                    <a:pt x="28" y="30"/>
                  </a:lnTo>
                  <a:lnTo>
                    <a:pt x="34" y="27"/>
                  </a:lnTo>
                  <a:lnTo>
                    <a:pt x="38" y="23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1" y="11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9" y="4"/>
                  </a:lnTo>
                  <a:lnTo>
                    <a:pt x="5" y="8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2" y="17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3" y="12"/>
                  </a:lnTo>
                  <a:lnTo>
                    <a:pt x="12" y="10"/>
                  </a:lnTo>
                  <a:lnTo>
                    <a:pt x="10" y="9"/>
                  </a:lnTo>
                  <a:lnTo>
                    <a:pt x="8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8" y="3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2" y="14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8"/>
                  </a:lnTo>
                  <a:lnTo>
                    <a:pt x="21" y="29"/>
                  </a:lnTo>
                  <a:lnTo>
                    <a:pt x="17" y="29"/>
                  </a:lnTo>
                  <a:lnTo>
                    <a:pt x="15" y="29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21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6" name="Freeform 710"/>
            <p:cNvSpPr>
              <a:spLocks noChangeAspect="1" noEditPoints="1"/>
            </p:cNvSpPr>
            <p:nvPr/>
          </p:nvSpPr>
          <p:spPr bwMode="auto">
            <a:xfrm>
              <a:off x="5586" y="151"/>
              <a:ext cx="72" cy="87"/>
            </a:xfrm>
            <a:custGeom>
              <a:avLst/>
              <a:gdLst/>
              <a:ahLst/>
              <a:cxnLst>
                <a:cxn ang="0">
                  <a:pos x="10" y="80"/>
                </a:cxn>
                <a:cxn ang="0">
                  <a:pos x="7" y="83"/>
                </a:cxn>
                <a:cxn ang="0">
                  <a:pos x="2" y="83"/>
                </a:cxn>
                <a:cxn ang="0">
                  <a:pos x="0" y="84"/>
                </a:cxn>
                <a:cxn ang="0">
                  <a:pos x="1" y="87"/>
                </a:cxn>
                <a:cxn ang="0">
                  <a:pos x="27" y="87"/>
                </a:cxn>
                <a:cxn ang="0">
                  <a:pos x="28" y="87"/>
                </a:cxn>
                <a:cxn ang="0">
                  <a:pos x="29" y="85"/>
                </a:cxn>
                <a:cxn ang="0">
                  <a:pos x="26" y="83"/>
                </a:cxn>
                <a:cxn ang="0">
                  <a:pos x="20" y="82"/>
                </a:cxn>
                <a:cxn ang="0">
                  <a:pos x="19" y="81"/>
                </a:cxn>
                <a:cxn ang="0">
                  <a:pos x="22" y="68"/>
                </a:cxn>
                <a:cxn ang="0">
                  <a:pos x="26" y="53"/>
                </a:cxn>
                <a:cxn ang="0">
                  <a:pos x="30" y="59"/>
                </a:cxn>
                <a:cxn ang="0">
                  <a:pos x="39" y="62"/>
                </a:cxn>
                <a:cxn ang="0">
                  <a:pos x="51" y="59"/>
                </a:cxn>
                <a:cxn ang="0">
                  <a:pos x="61" y="50"/>
                </a:cxn>
                <a:cxn ang="0">
                  <a:pos x="69" y="37"/>
                </a:cxn>
                <a:cxn ang="0">
                  <a:pos x="72" y="22"/>
                </a:cxn>
                <a:cxn ang="0">
                  <a:pos x="67" y="6"/>
                </a:cxn>
                <a:cxn ang="0">
                  <a:pos x="53" y="0"/>
                </a:cxn>
                <a:cxn ang="0">
                  <a:pos x="44" y="3"/>
                </a:cxn>
                <a:cxn ang="0">
                  <a:pos x="35" y="10"/>
                </a:cxn>
                <a:cxn ang="0">
                  <a:pos x="31" y="2"/>
                </a:cxn>
                <a:cxn ang="0">
                  <a:pos x="23" y="0"/>
                </a:cxn>
                <a:cxn ang="0">
                  <a:pos x="16" y="3"/>
                </a:cxn>
                <a:cxn ang="0">
                  <a:pos x="13" y="8"/>
                </a:cxn>
                <a:cxn ang="0">
                  <a:pos x="10" y="16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3" y="19"/>
                </a:cxn>
                <a:cxn ang="0">
                  <a:pos x="17" y="7"/>
                </a:cxn>
                <a:cxn ang="0">
                  <a:pos x="23" y="3"/>
                </a:cxn>
                <a:cxn ang="0">
                  <a:pos x="26" y="4"/>
                </a:cxn>
                <a:cxn ang="0">
                  <a:pos x="27" y="9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38" y="12"/>
                </a:cxn>
                <a:cxn ang="0">
                  <a:pos x="42" y="8"/>
                </a:cxn>
                <a:cxn ang="0">
                  <a:pos x="48" y="4"/>
                </a:cxn>
                <a:cxn ang="0">
                  <a:pos x="53" y="3"/>
                </a:cxn>
                <a:cxn ang="0">
                  <a:pos x="60" y="6"/>
                </a:cxn>
                <a:cxn ang="0">
                  <a:pos x="62" y="16"/>
                </a:cxn>
                <a:cxn ang="0">
                  <a:pos x="59" y="31"/>
                </a:cxn>
                <a:cxn ang="0">
                  <a:pos x="55" y="45"/>
                </a:cxn>
                <a:cxn ang="0">
                  <a:pos x="47" y="56"/>
                </a:cxn>
                <a:cxn ang="0">
                  <a:pos x="39" y="59"/>
                </a:cxn>
                <a:cxn ang="0">
                  <a:pos x="33" y="57"/>
                </a:cxn>
                <a:cxn ang="0">
                  <a:pos x="30" y="53"/>
                </a:cxn>
                <a:cxn ang="0">
                  <a:pos x="28" y="49"/>
                </a:cxn>
                <a:cxn ang="0">
                  <a:pos x="28" y="47"/>
                </a:cxn>
                <a:cxn ang="0">
                  <a:pos x="28" y="45"/>
                </a:cxn>
              </a:cxnLst>
              <a:rect l="0" t="0" r="r" b="b"/>
              <a:pathLst>
                <a:path w="72" h="87">
                  <a:moveTo>
                    <a:pt x="11" y="77"/>
                  </a:moveTo>
                  <a:lnTo>
                    <a:pt x="10" y="80"/>
                  </a:lnTo>
                  <a:lnTo>
                    <a:pt x="9" y="82"/>
                  </a:lnTo>
                  <a:lnTo>
                    <a:pt x="7" y="83"/>
                  </a:lnTo>
                  <a:lnTo>
                    <a:pt x="3" y="83"/>
                  </a:lnTo>
                  <a:lnTo>
                    <a:pt x="2" y="83"/>
                  </a:lnTo>
                  <a:lnTo>
                    <a:pt x="1" y="83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1" y="87"/>
                  </a:lnTo>
                  <a:lnTo>
                    <a:pt x="2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29" y="86"/>
                  </a:lnTo>
                  <a:lnTo>
                    <a:pt x="29" y="85"/>
                  </a:lnTo>
                  <a:lnTo>
                    <a:pt x="29" y="83"/>
                  </a:lnTo>
                  <a:lnTo>
                    <a:pt x="26" y="83"/>
                  </a:lnTo>
                  <a:lnTo>
                    <a:pt x="22" y="83"/>
                  </a:lnTo>
                  <a:lnTo>
                    <a:pt x="20" y="82"/>
                  </a:lnTo>
                  <a:lnTo>
                    <a:pt x="19" y="82"/>
                  </a:lnTo>
                  <a:lnTo>
                    <a:pt x="19" y="81"/>
                  </a:lnTo>
                  <a:lnTo>
                    <a:pt x="20" y="76"/>
                  </a:lnTo>
                  <a:lnTo>
                    <a:pt x="22" y="68"/>
                  </a:lnTo>
                  <a:lnTo>
                    <a:pt x="25" y="59"/>
                  </a:lnTo>
                  <a:lnTo>
                    <a:pt x="26" y="53"/>
                  </a:lnTo>
                  <a:lnTo>
                    <a:pt x="28" y="56"/>
                  </a:lnTo>
                  <a:lnTo>
                    <a:pt x="30" y="59"/>
                  </a:lnTo>
                  <a:lnTo>
                    <a:pt x="34" y="61"/>
                  </a:lnTo>
                  <a:lnTo>
                    <a:pt x="39" y="62"/>
                  </a:lnTo>
                  <a:lnTo>
                    <a:pt x="45" y="61"/>
                  </a:lnTo>
                  <a:lnTo>
                    <a:pt x="51" y="59"/>
                  </a:lnTo>
                  <a:lnTo>
                    <a:pt x="56" y="55"/>
                  </a:lnTo>
                  <a:lnTo>
                    <a:pt x="61" y="50"/>
                  </a:lnTo>
                  <a:lnTo>
                    <a:pt x="65" y="43"/>
                  </a:lnTo>
                  <a:lnTo>
                    <a:pt x="69" y="37"/>
                  </a:lnTo>
                  <a:lnTo>
                    <a:pt x="71" y="29"/>
                  </a:lnTo>
                  <a:lnTo>
                    <a:pt x="72" y="22"/>
                  </a:lnTo>
                  <a:lnTo>
                    <a:pt x="70" y="13"/>
                  </a:lnTo>
                  <a:lnTo>
                    <a:pt x="67" y="6"/>
                  </a:lnTo>
                  <a:lnTo>
                    <a:pt x="61" y="1"/>
                  </a:lnTo>
                  <a:lnTo>
                    <a:pt x="53" y="0"/>
                  </a:lnTo>
                  <a:lnTo>
                    <a:pt x="48" y="1"/>
                  </a:lnTo>
                  <a:lnTo>
                    <a:pt x="44" y="3"/>
                  </a:lnTo>
                  <a:lnTo>
                    <a:pt x="39" y="6"/>
                  </a:lnTo>
                  <a:lnTo>
                    <a:pt x="35" y="1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1" y="12"/>
                  </a:lnTo>
                  <a:lnTo>
                    <a:pt x="10" y="16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2" y="21"/>
                  </a:lnTo>
                  <a:lnTo>
                    <a:pt x="13" y="19"/>
                  </a:lnTo>
                  <a:lnTo>
                    <a:pt x="15" y="12"/>
                  </a:lnTo>
                  <a:lnTo>
                    <a:pt x="17" y="7"/>
                  </a:lnTo>
                  <a:lnTo>
                    <a:pt x="19" y="4"/>
                  </a:lnTo>
                  <a:lnTo>
                    <a:pt x="23" y="3"/>
                  </a:lnTo>
                  <a:lnTo>
                    <a:pt x="24" y="3"/>
                  </a:lnTo>
                  <a:lnTo>
                    <a:pt x="26" y="4"/>
                  </a:lnTo>
                  <a:lnTo>
                    <a:pt x="27" y="6"/>
                  </a:lnTo>
                  <a:lnTo>
                    <a:pt x="27" y="9"/>
                  </a:lnTo>
                  <a:lnTo>
                    <a:pt x="27" y="13"/>
                  </a:lnTo>
                  <a:lnTo>
                    <a:pt x="26" y="16"/>
                  </a:lnTo>
                  <a:lnTo>
                    <a:pt x="11" y="77"/>
                  </a:lnTo>
                  <a:close/>
                  <a:moveTo>
                    <a:pt x="35" y="18"/>
                  </a:moveTo>
                  <a:lnTo>
                    <a:pt x="36" y="15"/>
                  </a:lnTo>
                  <a:lnTo>
                    <a:pt x="38" y="12"/>
                  </a:lnTo>
                  <a:lnTo>
                    <a:pt x="40" y="10"/>
                  </a:lnTo>
                  <a:lnTo>
                    <a:pt x="42" y="8"/>
                  </a:lnTo>
                  <a:lnTo>
                    <a:pt x="45" y="5"/>
                  </a:lnTo>
                  <a:lnTo>
                    <a:pt x="48" y="4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7" y="4"/>
                  </a:lnTo>
                  <a:lnTo>
                    <a:pt x="60" y="6"/>
                  </a:lnTo>
                  <a:lnTo>
                    <a:pt x="61" y="10"/>
                  </a:lnTo>
                  <a:lnTo>
                    <a:pt x="62" y="16"/>
                  </a:lnTo>
                  <a:lnTo>
                    <a:pt x="61" y="23"/>
                  </a:lnTo>
                  <a:lnTo>
                    <a:pt x="59" y="31"/>
                  </a:lnTo>
                  <a:lnTo>
                    <a:pt x="57" y="39"/>
                  </a:lnTo>
                  <a:lnTo>
                    <a:pt x="55" y="45"/>
                  </a:lnTo>
                  <a:lnTo>
                    <a:pt x="51" y="51"/>
                  </a:lnTo>
                  <a:lnTo>
                    <a:pt x="47" y="56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5" y="59"/>
                  </a:lnTo>
                  <a:lnTo>
                    <a:pt x="33" y="57"/>
                  </a:lnTo>
                  <a:lnTo>
                    <a:pt x="31" y="55"/>
                  </a:lnTo>
                  <a:lnTo>
                    <a:pt x="30" y="53"/>
                  </a:lnTo>
                  <a:lnTo>
                    <a:pt x="29" y="51"/>
                  </a:lnTo>
                  <a:lnTo>
                    <a:pt x="28" y="49"/>
                  </a:lnTo>
                  <a:lnTo>
                    <a:pt x="28" y="48"/>
                  </a:lnTo>
                  <a:lnTo>
                    <a:pt x="28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7" name="Freeform 711"/>
            <p:cNvSpPr>
              <a:spLocks noChangeAspect="1" noEditPoints="1"/>
            </p:cNvSpPr>
            <p:nvPr/>
          </p:nvSpPr>
          <p:spPr bwMode="auto">
            <a:xfrm>
              <a:off x="5664" y="166"/>
              <a:ext cx="47" cy="65"/>
            </a:xfrm>
            <a:custGeom>
              <a:avLst/>
              <a:gdLst/>
              <a:ahLst/>
              <a:cxnLst>
                <a:cxn ang="0">
                  <a:pos x="47" y="50"/>
                </a:cxn>
                <a:cxn ang="0">
                  <a:pos x="47" y="46"/>
                </a:cxn>
                <a:cxn ang="0">
                  <a:pos x="36" y="46"/>
                </a:cxn>
                <a:cxn ang="0">
                  <a:pos x="36" y="3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3" y="1"/>
                </a:cxn>
                <a:cxn ang="0">
                  <a:pos x="32" y="2"/>
                </a:cxn>
                <a:cxn ang="0">
                  <a:pos x="0" y="46"/>
                </a:cxn>
                <a:cxn ang="0">
                  <a:pos x="0" y="50"/>
                </a:cxn>
                <a:cxn ang="0">
                  <a:pos x="28" y="50"/>
                </a:cxn>
                <a:cxn ang="0">
                  <a:pos x="28" y="57"/>
                </a:cxn>
                <a:cxn ang="0">
                  <a:pos x="28" y="60"/>
                </a:cxn>
                <a:cxn ang="0">
                  <a:pos x="27" y="61"/>
                </a:cxn>
                <a:cxn ang="0">
                  <a:pos x="25" y="62"/>
                </a:cxn>
                <a:cxn ang="0">
                  <a:pos x="20" y="62"/>
                </a:cxn>
                <a:cxn ang="0">
                  <a:pos x="18" y="62"/>
                </a:cxn>
                <a:cxn ang="0">
                  <a:pos x="18" y="65"/>
                </a:cxn>
                <a:cxn ang="0">
                  <a:pos x="47" y="65"/>
                </a:cxn>
                <a:cxn ang="0">
                  <a:pos x="47" y="62"/>
                </a:cxn>
                <a:cxn ang="0">
                  <a:pos x="44" y="62"/>
                </a:cxn>
                <a:cxn ang="0">
                  <a:pos x="39" y="62"/>
                </a:cxn>
                <a:cxn ang="0">
                  <a:pos x="37" y="61"/>
                </a:cxn>
                <a:cxn ang="0">
                  <a:pos x="36" y="60"/>
                </a:cxn>
                <a:cxn ang="0">
                  <a:pos x="36" y="57"/>
                </a:cxn>
                <a:cxn ang="0">
                  <a:pos x="36" y="50"/>
                </a:cxn>
                <a:cxn ang="0">
                  <a:pos x="47" y="50"/>
                </a:cxn>
                <a:cxn ang="0">
                  <a:pos x="29" y="11"/>
                </a:cxn>
                <a:cxn ang="0">
                  <a:pos x="29" y="46"/>
                </a:cxn>
                <a:cxn ang="0">
                  <a:pos x="3" y="46"/>
                </a:cxn>
                <a:cxn ang="0">
                  <a:pos x="29" y="11"/>
                </a:cxn>
              </a:cxnLst>
              <a:rect l="0" t="0" r="r" b="b"/>
              <a:pathLst>
                <a:path w="47" h="65">
                  <a:moveTo>
                    <a:pt x="47" y="50"/>
                  </a:moveTo>
                  <a:lnTo>
                    <a:pt x="47" y="46"/>
                  </a:lnTo>
                  <a:lnTo>
                    <a:pt x="36" y="46"/>
                  </a:lnTo>
                  <a:lnTo>
                    <a:pt x="36" y="3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57"/>
                  </a:lnTo>
                  <a:lnTo>
                    <a:pt x="28" y="60"/>
                  </a:lnTo>
                  <a:lnTo>
                    <a:pt x="27" y="61"/>
                  </a:lnTo>
                  <a:lnTo>
                    <a:pt x="25" y="62"/>
                  </a:lnTo>
                  <a:lnTo>
                    <a:pt x="20" y="62"/>
                  </a:lnTo>
                  <a:lnTo>
                    <a:pt x="18" y="62"/>
                  </a:lnTo>
                  <a:lnTo>
                    <a:pt x="18" y="65"/>
                  </a:lnTo>
                  <a:lnTo>
                    <a:pt x="47" y="65"/>
                  </a:lnTo>
                  <a:lnTo>
                    <a:pt x="47" y="62"/>
                  </a:lnTo>
                  <a:lnTo>
                    <a:pt x="44" y="62"/>
                  </a:lnTo>
                  <a:lnTo>
                    <a:pt x="39" y="62"/>
                  </a:lnTo>
                  <a:lnTo>
                    <a:pt x="37" y="61"/>
                  </a:lnTo>
                  <a:lnTo>
                    <a:pt x="36" y="60"/>
                  </a:lnTo>
                  <a:lnTo>
                    <a:pt x="36" y="57"/>
                  </a:lnTo>
                  <a:lnTo>
                    <a:pt x="36" y="50"/>
                  </a:lnTo>
                  <a:lnTo>
                    <a:pt x="47" y="50"/>
                  </a:lnTo>
                  <a:close/>
                  <a:moveTo>
                    <a:pt x="29" y="11"/>
                  </a:moveTo>
                  <a:lnTo>
                    <a:pt x="29" y="46"/>
                  </a:lnTo>
                  <a:lnTo>
                    <a:pt x="3" y="46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8" name="Freeform 712"/>
            <p:cNvSpPr>
              <a:spLocks noChangeAspect="1"/>
            </p:cNvSpPr>
            <p:nvPr/>
          </p:nvSpPr>
          <p:spPr bwMode="auto">
            <a:xfrm>
              <a:off x="5729" y="108"/>
              <a:ext cx="31" cy="138"/>
            </a:xfrm>
            <a:custGeom>
              <a:avLst/>
              <a:gdLst/>
              <a:ahLst/>
              <a:cxnLst>
                <a:cxn ang="0">
                  <a:pos x="30" y="72"/>
                </a:cxn>
                <a:cxn ang="0">
                  <a:pos x="31" y="70"/>
                </a:cxn>
                <a:cxn ang="0">
                  <a:pos x="31" y="69"/>
                </a:cxn>
                <a:cxn ang="0">
                  <a:pos x="31" y="69"/>
                </a:cxn>
                <a:cxn ang="0">
                  <a:pos x="30" y="67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5" y="69"/>
                </a:cxn>
                <a:cxn ang="0">
                  <a:pos x="1" y="133"/>
                </a:cxn>
                <a:cxn ang="0">
                  <a:pos x="0" y="134"/>
                </a:cxn>
                <a:cxn ang="0">
                  <a:pos x="0" y="135"/>
                </a:cxn>
                <a:cxn ang="0">
                  <a:pos x="1" y="137"/>
                </a:cxn>
                <a:cxn ang="0">
                  <a:pos x="3" y="138"/>
                </a:cxn>
                <a:cxn ang="0">
                  <a:pos x="5" y="137"/>
                </a:cxn>
                <a:cxn ang="0">
                  <a:pos x="6" y="135"/>
                </a:cxn>
                <a:cxn ang="0">
                  <a:pos x="30" y="72"/>
                </a:cxn>
              </a:cxnLst>
              <a:rect l="0" t="0" r="r" b="b"/>
              <a:pathLst>
                <a:path w="31" h="138">
                  <a:moveTo>
                    <a:pt x="30" y="72"/>
                  </a:moveTo>
                  <a:lnTo>
                    <a:pt x="31" y="70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30" y="67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5" y="69"/>
                  </a:lnTo>
                  <a:lnTo>
                    <a:pt x="1" y="133"/>
                  </a:lnTo>
                  <a:lnTo>
                    <a:pt x="0" y="134"/>
                  </a:lnTo>
                  <a:lnTo>
                    <a:pt x="0" y="135"/>
                  </a:lnTo>
                  <a:lnTo>
                    <a:pt x="1" y="137"/>
                  </a:lnTo>
                  <a:lnTo>
                    <a:pt x="3" y="138"/>
                  </a:lnTo>
                  <a:lnTo>
                    <a:pt x="5" y="137"/>
                  </a:lnTo>
                  <a:lnTo>
                    <a:pt x="6" y="135"/>
                  </a:lnTo>
                  <a:lnTo>
                    <a:pt x="3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1" name="Group 749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479088" y="2964287"/>
            <a:ext cx="1995758" cy="500066"/>
            <a:chOff x="-1" y="1"/>
            <a:chExt cx="5759" cy="1443"/>
          </a:xfrm>
        </p:grpSpPr>
        <p:sp>
          <p:nvSpPr>
            <p:cNvPr id="182" name="Freeform 750"/>
            <p:cNvSpPr>
              <a:spLocks noChangeAspect="1"/>
            </p:cNvSpPr>
            <p:nvPr/>
          </p:nvSpPr>
          <p:spPr bwMode="auto">
            <a:xfrm>
              <a:off x="-1" y="657"/>
              <a:ext cx="202" cy="272"/>
            </a:xfrm>
            <a:custGeom>
              <a:avLst/>
              <a:gdLst/>
              <a:ahLst/>
              <a:cxnLst>
                <a:cxn ang="0">
                  <a:pos x="154" y="126"/>
                </a:cxn>
                <a:cxn ang="0">
                  <a:pos x="162" y="126"/>
                </a:cxn>
                <a:cxn ang="0">
                  <a:pos x="168" y="125"/>
                </a:cxn>
                <a:cxn ang="0">
                  <a:pos x="173" y="122"/>
                </a:cxn>
                <a:cxn ang="0">
                  <a:pos x="175" y="116"/>
                </a:cxn>
                <a:cxn ang="0">
                  <a:pos x="174" y="111"/>
                </a:cxn>
                <a:cxn ang="0">
                  <a:pos x="170" y="108"/>
                </a:cxn>
                <a:cxn ang="0">
                  <a:pos x="165" y="107"/>
                </a:cxn>
                <a:cxn ang="0">
                  <a:pos x="157" y="107"/>
                </a:cxn>
                <a:cxn ang="0">
                  <a:pos x="58" y="107"/>
                </a:cxn>
                <a:cxn ang="0">
                  <a:pos x="73" y="71"/>
                </a:cxn>
                <a:cxn ang="0">
                  <a:pos x="95" y="43"/>
                </a:cxn>
                <a:cxn ang="0">
                  <a:pos x="125" y="25"/>
                </a:cxn>
                <a:cxn ang="0">
                  <a:pos x="163" y="19"/>
                </a:cxn>
                <a:cxn ang="0">
                  <a:pos x="182" y="19"/>
                </a:cxn>
                <a:cxn ang="0">
                  <a:pos x="190" y="19"/>
                </a:cxn>
                <a:cxn ang="0">
                  <a:pos x="196" y="18"/>
                </a:cxn>
                <a:cxn ang="0">
                  <a:pos x="200" y="15"/>
                </a:cxn>
                <a:cxn ang="0">
                  <a:pos x="202" y="8"/>
                </a:cxn>
                <a:cxn ang="0">
                  <a:pos x="201" y="3"/>
                </a:cxn>
                <a:cxn ang="0">
                  <a:pos x="197" y="1"/>
                </a:cxn>
                <a:cxn ang="0">
                  <a:pos x="191" y="0"/>
                </a:cxn>
                <a:cxn ang="0">
                  <a:pos x="184" y="0"/>
                </a:cxn>
                <a:cxn ang="0">
                  <a:pos x="162" y="0"/>
                </a:cxn>
                <a:cxn ang="0">
                  <a:pos x="132" y="3"/>
                </a:cxn>
                <a:cxn ang="0">
                  <a:pos x="103" y="11"/>
                </a:cxn>
                <a:cxn ang="0">
                  <a:pos x="76" y="24"/>
                </a:cxn>
                <a:cxn ang="0">
                  <a:pos x="51" y="42"/>
                </a:cxn>
                <a:cxn ang="0">
                  <a:pos x="31" y="65"/>
                </a:cxn>
                <a:cxn ang="0">
                  <a:pos x="15" y="91"/>
                </a:cxn>
                <a:cxn ang="0">
                  <a:pos x="4" y="122"/>
                </a:cxn>
                <a:cxn ang="0">
                  <a:pos x="0" y="156"/>
                </a:cxn>
                <a:cxn ang="0">
                  <a:pos x="9" y="202"/>
                </a:cxn>
                <a:cxn ang="0">
                  <a:pos x="32" y="239"/>
                </a:cxn>
                <a:cxn ang="0">
                  <a:pos x="67" y="263"/>
                </a:cxn>
                <a:cxn ang="0">
                  <a:pos x="112" y="272"/>
                </a:cxn>
                <a:cxn ang="0">
                  <a:pos x="126" y="271"/>
                </a:cxn>
                <a:cxn ang="0">
                  <a:pos x="141" y="268"/>
                </a:cxn>
                <a:cxn ang="0">
                  <a:pos x="154" y="264"/>
                </a:cxn>
                <a:cxn ang="0">
                  <a:pos x="166" y="259"/>
                </a:cxn>
                <a:cxn ang="0">
                  <a:pos x="176" y="253"/>
                </a:cxn>
                <a:cxn ang="0">
                  <a:pos x="184" y="248"/>
                </a:cxn>
                <a:cxn ang="0">
                  <a:pos x="189" y="244"/>
                </a:cxn>
                <a:cxn ang="0">
                  <a:pos x="191" y="241"/>
                </a:cxn>
                <a:cxn ang="0">
                  <a:pos x="190" y="236"/>
                </a:cxn>
                <a:cxn ang="0">
                  <a:pos x="185" y="232"/>
                </a:cxn>
                <a:cxn ang="0">
                  <a:pos x="183" y="232"/>
                </a:cxn>
                <a:cxn ang="0">
                  <a:pos x="177" y="236"/>
                </a:cxn>
                <a:cxn ang="0">
                  <a:pos x="146" y="251"/>
                </a:cxn>
                <a:cxn ang="0">
                  <a:pos x="113" y="258"/>
                </a:cxn>
                <a:cxn ang="0">
                  <a:pos x="87" y="253"/>
                </a:cxn>
                <a:cxn ang="0">
                  <a:pos x="66" y="239"/>
                </a:cxn>
                <a:cxn ang="0">
                  <a:pos x="52" y="214"/>
                </a:cxn>
                <a:cxn ang="0">
                  <a:pos x="46" y="178"/>
                </a:cxn>
                <a:cxn ang="0">
                  <a:pos x="47" y="162"/>
                </a:cxn>
                <a:cxn ang="0">
                  <a:pos x="49" y="147"/>
                </a:cxn>
                <a:cxn ang="0">
                  <a:pos x="51" y="134"/>
                </a:cxn>
                <a:cxn ang="0">
                  <a:pos x="53" y="126"/>
                </a:cxn>
                <a:cxn ang="0">
                  <a:pos x="154" y="126"/>
                </a:cxn>
              </a:cxnLst>
              <a:rect l="0" t="0" r="r" b="b"/>
              <a:pathLst>
                <a:path w="202" h="272">
                  <a:moveTo>
                    <a:pt x="154" y="126"/>
                  </a:moveTo>
                  <a:lnTo>
                    <a:pt x="162" y="126"/>
                  </a:lnTo>
                  <a:lnTo>
                    <a:pt x="168" y="125"/>
                  </a:lnTo>
                  <a:lnTo>
                    <a:pt x="173" y="122"/>
                  </a:lnTo>
                  <a:lnTo>
                    <a:pt x="175" y="116"/>
                  </a:lnTo>
                  <a:lnTo>
                    <a:pt x="174" y="111"/>
                  </a:lnTo>
                  <a:lnTo>
                    <a:pt x="170" y="108"/>
                  </a:lnTo>
                  <a:lnTo>
                    <a:pt x="165" y="107"/>
                  </a:lnTo>
                  <a:lnTo>
                    <a:pt x="157" y="107"/>
                  </a:lnTo>
                  <a:lnTo>
                    <a:pt x="58" y="107"/>
                  </a:lnTo>
                  <a:lnTo>
                    <a:pt x="73" y="71"/>
                  </a:lnTo>
                  <a:lnTo>
                    <a:pt x="95" y="43"/>
                  </a:lnTo>
                  <a:lnTo>
                    <a:pt x="125" y="25"/>
                  </a:lnTo>
                  <a:lnTo>
                    <a:pt x="163" y="19"/>
                  </a:lnTo>
                  <a:lnTo>
                    <a:pt x="182" y="19"/>
                  </a:lnTo>
                  <a:lnTo>
                    <a:pt x="190" y="19"/>
                  </a:lnTo>
                  <a:lnTo>
                    <a:pt x="196" y="18"/>
                  </a:lnTo>
                  <a:lnTo>
                    <a:pt x="200" y="15"/>
                  </a:lnTo>
                  <a:lnTo>
                    <a:pt x="202" y="8"/>
                  </a:lnTo>
                  <a:lnTo>
                    <a:pt x="201" y="3"/>
                  </a:lnTo>
                  <a:lnTo>
                    <a:pt x="197" y="1"/>
                  </a:lnTo>
                  <a:lnTo>
                    <a:pt x="191" y="0"/>
                  </a:lnTo>
                  <a:lnTo>
                    <a:pt x="184" y="0"/>
                  </a:lnTo>
                  <a:lnTo>
                    <a:pt x="162" y="0"/>
                  </a:lnTo>
                  <a:lnTo>
                    <a:pt x="132" y="3"/>
                  </a:lnTo>
                  <a:lnTo>
                    <a:pt x="103" y="11"/>
                  </a:lnTo>
                  <a:lnTo>
                    <a:pt x="76" y="24"/>
                  </a:lnTo>
                  <a:lnTo>
                    <a:pt x="51" y="42"/>
                  </a:lnTo>
                  <a:lnTo>
                    <a:pt x="31" y="65"/>
                  </a:lnTo>
                  <a:lnTo>
                    <a:pt x="15" y="91"/>
                  </a:lnTo>
                  <a:lnTo>
                    <a:pt x="4" y="122"/>
                  </a:lnTo>
                  <a:lnTo>
                    <a:pt x="0" y="156"/>
                  </a:lnTo>
                  <a:lnTo>
                    <a:pt x="9" y="202"/>
                  </a:lnTo>
                  <a:lnTo>
                    <a:pt x="32" y="239"/>
                  </a:lnTo>
                  <a:lnTo>
                    <a:pt x="67" y="263"/>
                  </a:lnTo>
                  <a:lnTo>
                    <a:pt x="112" y="272"/>
                  </a:lnTo>
                  <a:lnTo>
                    <a:pt x="126" y="271"/>
                  </a:lnTo>
                  <a:lnTo>
                    <a:pt x="141" y="268"/>
                  </a:lnTo>
                  <a:lnTo>
                    <a:pt x="154" y="264"/>
                  </a:lnTo>
                  <a:lnTo>
                    <a:pt x="166" y="259"/>
                  </a:lnTo>
                  <a:lnTo>
                    <a:pt x="176" y="253"/>
                  </a:lnTo>
                  <a:lnTo>
                    <a:pt x="184" y="248"/>
                  </a:lnTo>
                  <a:lnTo>
                    <a:pt x="189" y="244"/>
                  </a:lnTo>
                  <a:lnTo>
                    <a:pt x="191" y="241"/>
                  </a:lnTo>
                  <a:lnTo>
                    <a:pt x="190" y="236"/>
                  </a:lnTo>
                  <a:lnTo>
                    <a:pt x="185" y="232"/>
                  </a:lnTo>
                  <a:lnTo>
                    <a:pt x="183" y="232"/>
                  </a:lnTo>
                  <a:lnTo>
                    <a:pt x="177" y="236"/>
                  </a:lnTo>
                  <a:lnTo>
                    <a:pt x="146" y="251"/>
                  </a:lnTo>
                  <a:lnTo>
                    <a:pt x="113" y="258"/>
                  </a:lnTo>
                  <a:lnTo>
                    <a:pt x="87" y="253"/>
                  </a:lnTo>
                  <a:lnTo>
                    <a:pt x="66" y="239"/>
                  </a:lnTo>
                  <a:lnTo>
                    <a:pt x="52" y="214"/>
                  </a:lnTo>
                  <a:lnTo>
                    <a:pt x="46" y="178"/>
                  </a:lnTo>
                  <a:lnTo>
                    <a:pt x="47" y="162"/>
                  </a:lnTo>
                  <a:lnTo>
                    <a:pt x="49" y="147"/>
                  </a:lnTo>
                  <a:lnTo>
                    <a:pt x="51" y="134"/>
                  </a:lnTo>
                  <a:lnTo>
                    <a:pt x="53" y="126"/>
                  </a:lnTo>
                  <a:lnTo>
                    <a:pt x="154" y="12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751"/>
            <p:cNvSpPr>
              <a:spLocks noChangeAspect="1" noEditPoints="1"/>
            </p:cNvSpPr>
            <p:nvPr/>
          </p:nvSpPr>
          <p:spPr bwMode="auto">
            <a:xfrm>
              <a:off x="249" y="826"/>
              <a:ext cx="264" cy="195"/>
            </a:xfrm>
            <a:custGeom>
              <a:avLst/>
              <a:gdLst/>
              <a:ahLst/>
              <a:cxnLst>
                <a:cxn ang="0">
                  <a:pos x="234" y="97"/>
                </a:cxn>
                <a:cxn ang="0">
                  <a:pos x="261" y="39"/>
                </a:cxn>
                <a:cxn ang="0">
                  <a:pos x="261" y="22"/>
                </a:cxn>
                <a:cxn ang="0">
                  <a:pos x="251" y="23"/>
                </a:cxn>
                <a:cxn ang="0">
                  <a:pos x="231" y="73"/>
                </a:cxn>
                <a:cxn ang="0">
                  <a:pos x="207" y="101"/>
                </a:cxn>
                <a:cxn ang="0">
                  <a:pos x="206" y="77"/>
                </a:cxn>
                <a:cxn ang="0">
                  <a:pos x="196" y="42"/>
                </a:cxn>
                <a:cxn ang="0">
                  <a:pos x="154" y="5"/>
                </a:cxn>
                <a:cxn ang="0">
                  <a:pos x="78" y="10"/>
                </a:cxn>
                <a:cxn ang="0">
                  <a:pos x="11" y="75"/>
                </a:cxn>
                <a:cxn ang="0">
                  <a:pos x="2" y="134"/>
                </a:cxn>
                <a:cxn ang="0">
                  <a:pos x="12" y="161"/>
                </a:cxn>
                <a:cxn ang="0">
                  <a:pos x="32" y="181"/>
                </a:cxn>
                <a:cxn ang="0">
                  <a:pos x="61" y="193"/>
                </a:cxn>
                <a:cxn ang="0">
                  <a:pos x="134" y="183"/>
                </a:cxn>
                <a:cxn ang="0">
                  <a:pos x="187" y="177"/>
                </a:cxn>
                <a:cxn ang="0">
                  <a:pos x="212" y="193"/>
                </a:cxn>
                <a:cxn ang="0">
                  <a:pos x="239" y="191"/>
                </a:cxn>
                <a:cxn ang="0">
                  <a:pos x="260" y="173"/>
                </a:cxn>
                <a:cxn ang="0">
                  <a:pos x="260" y="160"/>
                </a:cxn>
                <a:cxn ang="0">
                  <a:pos x="250" y="160"/>
                </a:cxn>
                <a:cxn ang="0">
                  <a:pos x="243" y="173"/>
                </a:cxn>
                <a:cxn ang="0">
                  <a:pos x="229" y="182"/>
                </a:cxn>
                <a:cxn ang="0">
                  <a:pos x="219" y="182"/>
                </a:cxn>
                <a:cxn ang="0">
                  <a:pos x="211" y="160"/>
                </a:cxn>
                <a:cxn ang="0">
                  <a:pos x="175" y="144"/>
                </a:cxn>
                <a:cxn ang="0">
                  <a:pos x="118" y="176"/>
                </a:cxn>
                <a:cxn ang="0">
                  <a:pos x="80" y="182"/>
                </a:cxn>
                <a:cxn ang="0">
                  <a:pos x="47" y="170"/>
                </a:cxn>
                <a:cxn ang="0">
                  <a:pos x="36" y="135"/>
                </a:cxn>
                <a:cxn ang="0">
                  <a:pos x="42" y="97"/>
                </a:cxn>
                <a:cxn ang="0">
                  <a:pos x="64" y="45"/>
                </a:cxn>
                <a:cxn ang="0">
                  <a:pos x="96" y="19"/>
                </a:cxn>
                <a:cxn ang="0">
                  <a:pos x="124" y="12"/>
                </a:cxn>
                <a:cxn ang="0">
                  <a:pos x="159" y="32"/>
                </a:cxn>
                <a:cxn ang="0">
                  <a:pos x="171" y="72"/>
                </a:cxn>
                <a:cxn ang="0">
                  <a:pos x="175" y="144"/>
                </a:cxn>
              </a:cxnLst>
              <a:rect l="0" t="0" r="r" b="b"/>
              <a:pathLst>
                <a:path w="264" h="195">
                  <a:moveTo>
                    <a:pt x="209" y="130"/>
                  </a:moveTo>
                  <a:lnTo>
                    <a:pt x="234" y="97"/>
                  </a:lnTo>
                  <a:lnTo>
                    <a:pt x="251" y="64"/>
                  </a:lnTo>
                  <a:lnTo>
                    <a:pt x="261" y="39"/>
                  </a:lnTo>
                  <a:lnTo>
                    <a:pt x="264" y="27"/>
                  </a:lnTo>
                  <a:lnTo>
                    <a:pt x="261" y="22"/>
                  </a:lnTo>
                  <a:lnTo>
                    <a:pt x="257" y="21"/>
                  </a:lnTo>
                  <a:lnTo>
                    <a:pt x="251" y="23"/>
                  </a:lnTo>
                  <a:lnTo>
                    <a:pt x="248" y="32"/>
                  </a:lnTo>
                  <a:lnTo>
                    <a:pt x="231" y="73"/>
                  </a:lnTo>
                  <a:lnTo>
                    <a:pt x="208" y="110"/>
                  </a:lnTo>
                  <a:lnTo>
                    <a:pt x="207" y="101"/>
                  </a:lnTo>
                  <a:lnTo>
                    <a:pt x="207" y="89"/>
                  </a:lnTo>
                  <a:lnTo>
                    <a:pt x="206" y="77"/>
                  </a:lnTo>
                  <a:lnTo>
                    <a:pt x="205" y="70"/>
                  </a:lnTo>
                  <a:lnTo>
                    <a:pt x="196" y="42"/>
                  </a:lnTo>
                  <a:lnTo>
                    <a:pt x="178" y="19"/>
                  </a:lnTo>
                  <a:lnTo>
                    <a:pt x="154" y="5"/>
                  </a:lnTo>
                  <a:lnTo>
                    <a:pt x="124" y="0"/>
                  </a:lnTo>
                  <a:lnTo>
                    <a:pt x="78" y="10"/>
                  </a:lnTo>
                  <a:lnTo>
                    <a:pt x="39" y="37"/>
                  </a:lnTo>
                  <a:lnTo>
                    <a:pt x="11" y="75"/>
                  </a:lnTo>
                  <a:lnTo>
                    <a:pt x="0" y="120"/>
                  </a:lnTo>
                  <a:lnTo>
                    <a:pt x="2" y="134"/>
                  </a:lnTo>
                  <a:lnTo>
                    <a:pt x="5" y="148"/>
                  </a:lnTo>
                  <a:lnTo>
                    <a:pt x="12" y="161"/>
                  </a:lnTo>
                  <a:lnTo>
                    <a:pt x="21" y="172"/>
                  </a:lnTo>
                  <a:lnTo>
                    <a:pt x="32" y="181"/>
                  </a:lnTo>
                  <a:lnTo>
                    <a:pt x="46" y="188"/>
                  </a:lnTo>
                  <a:lnTo>
                    <a:pt x="61" y="193"/>
                  </a:lnTo>
                  <a:lnTo>
                    <a:pt x="79" y="195"/>
                  </a:lnTo>
                  <a:lnTo>
                    <a:pt x="134" y="183"/>
                  </a:lnTo>
                  <a:lnTo>
                    <a:pt x="178" y="158"/>
                  </a:lnTo>
                  <a:lnTo>
                    <a:pt x="187" y="177"/>
                  </a:lnTo>
                  <a:lnTo>
                    <a:pt x="199" y="188"/>
                  </a:lnTo>
                  <a:lnTo>
                    <a:pt x="212" y="193"/>
                  </a:lnTo>
                  <a:lnTo>
                    <a:pt x="223" y="195"/>
                  </a:lnTo>
                  <a:lnTo>
                    <a:pt x="239" y="191"/>
                  </a:lnTo>
                  <a:lnTo>
                    <a:pt x="252" y="183"/>
                  </a:lnTo>
                  <a:lnTo>
                    <a:pt x="260" y="173"/>
                  </a:lnTo>
                  <a:lnTo>
                    <a:pt x="263" y="165"/>
                  </a:lnTo>
                  <a:lnTo>
                    <a:pt x="260" y="160"/>
                  </a:lnTo>
                  <a:lnTo>
                    <a:pt x="256" y="159"/>
                  </a:lnTo>
                  <a:lnTo>
                    <a:pt x="250" y="160"/>
                  </a:lnTo>
                  <a:lnTo>
                    <a:pt x="248" y="164"/>
                  </a:lnTo>
                  <a:lnTo>
                    <a:pt x="243" y="173"/>
                  </a:lnTo>
                  <a:lnTo>
                    <a:pt x="236" y="179"/>
                  </a:lnTo>
                  <a:lnTo>
                    <a:pt x="229" y="182"/>
                  </a:lnTo>
                  <a:lnTo>
                    <a:pt x="224" y="182"/>
                  </a:lnTo>
                  <a:lnTo>
                    <a:pt x="219" y="182"/>
                  </a:lnTo>
                  <a:lnTo>
                    <a:pt x="215" y="176"/>
                  </a:lnTo>
                  <a:lnTo>
                    <a:pt x="211" y="160"/>
                  </a:lnTo>
                  <a:lnTo>
                    <a:pt x="209" y="130"/>
                  </a:lnTo>
                  <a:close/>
                  <a:moveTo>
                    <a:pt x="175" y="144"/>
                  </a:moveTo>
                  <a:lnTo>
                    <a:pt x="145" y="165"/>
                  </a:lnTo>
                  <a:lnTo>
                    <a:pt x="118" y="176"/>
                  </a:lnTo>
                  <a:lnTo>
                    <a:pt x="96" y="181"/>
                  </a:lnTo>
                  <a:lnTo>
                    <a:pt x="80" y="182"/>
                  </a:lnTo>
                  <a:lnTo>
                    <a:pt x="61" y="179"/>
                  </a:lnTo>
                  <a:lnTo>
                    <a:pt x="47" y="170"/>
                  </a:lnTo>
                  <a:lnTo>
                    <a:pt x="39" y="154"/>
                  </a:lnTo>
                  <a:lnTo>
                    <a:pt x="36" y="135"/>
                  </a:lnTo>
                  <a:lnTo>
                    <a:pt x="37" y="120"/>
                  </a:lnTo>
                  <a:lnTo>
                    <a:pt x="42" y="97"/>
                  </a:lnTo>
                  <a:lnTo>
                    <a:pt x="50" y="70"/>
                  </a:lnTo>
                  <a:lnTo>
                    <a:pt x="64" y="45"/>
                  </a:lnTo>
                  <a:lnTo>
                    <a:pt x="80" y="29"/>
                  </a:lnTo>
                  <a:lnTo>
                    <a:pt x="96" y="19"/>
                  </a:lnTo>
                  <a:lnTo>
                    <a:pt x="111" y="14"/>
                  </a:lnTo>
                  <a:lnTo>
                    <a:pt x="124" y="12"/>
                  </a:lnTo>
                  <a:lnTo>
                    <a:pt x="145" y="18"/>
                  </a:lnTo>
                  <a:lnTo>
                    <a:pt x="159" y="32"/>
                  </a:lnTo>
                  <a:lnTo>
                    <a:pt x="167" y="52"/>
                  </a:lnTo>
                  <a:lnTo>
                    <a:pt x="171" y="72"/>
                  </a:lnTo>
                  <a:lnTo>
                    <a:pt x="173" y="107"/>
                  </a:lnTo>
                  <a:lnTo>
                    <a:pt x="175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752"/>
            <p:cNvSpPr>
              <a:spLocks noChangeAspect="1"/>
            </p:cNvSpPr>
            <p:nvPr/>
          </p:nvSpPr>
          <p:spPr bwMode="auto">
            <a:xfrm>
              <a:off x="635" y="460"/>
              <a:ext cx="142" cy="616"/>
            </a:xfrm>
            <a:custGeom>
              <a:avLst/>
              <a:gdLst/>
              <a:ahLst/>
              <a:cxnLst>
                <a:cxn ang="0">
                  <a:pos x="142" y="610"/>
                </a:cxn>
                <a:cxn ang="0">
                  <a:pos x="142" y="608"/>
                </a:cxn>
                <a:cxn ang="0">
                  <a:pos x="141" y="606"/>
                </a:cxn>
                <a:cxn ang="0">
                  <a:pos x="138" y="603"/>
                </a:cxn>
                <a:cxn ang="0">
                  <a:pos x="132" y="596"/>
                </a:cxn>
                <a:cxn ang="0">
                  <a:pos x="85" y="532"/>
                </a:cxn>
                <a:cxn ang="0">
                  <a:pos x="55" y="458"/>
                </a:cxn>
                <a:cxn ang="0">
                  <a:pos x="40" y="382"/>
                </a:cxn>
                <a:cxn ang="0">
                  <a:pos x="36" y="308"/>
                </a:cxn>
                <a:cxn ang="0">
                  <a:pos x="40" y="228"/>
                </a:cxn>
                <a:cxn ang="0">
                  <a:pos x="57" y="151"/>
                </a:cxn>
                <a:cxn ang="0">
                  <a:pos x="87" y="80"/>
                </a:cxn>
                <a:cxn ang="0">
                  <a:pos x="134" y="17"/>
                </a:cxn>
                <a:cxn ang="0">
                  <a:pos x="141" y="10"/>
                </a:cxn>
                <a:cxn ang="0">
                  <a:pos x="142" y="7"/>
                </a:cxn>
                <a:cxn ang="0">
                  <a:pos x="141" y="2"/>
                </a:cxn>
                <a:cxn ang="0">
                  <a:pos x="136" y="0"/>
                </a:cxn>
                <a:cxn ang="0">
                  <a:pos x="123" y="8"/>
                </a:cxn>
                <a:cxn ang="0">
                  <a:pos x="99" y="31"/>
                </a:cxn>
                <a:cxn ang="0">
                  <a:pos x="69" y="69"/>
                </a:cxn>
                <a:cxn ang="0">
                  <a:pos x="39" y="120"/>
                </a:cxn>
                <a:cxn ang="0">
                  <a:pos x="20" y="171"/>
                </a:cxn>
                <a:cxn ang="0">
                  <a:pos x="8" y="220"/>
                </a:cxn>
                <a:cxn ang="0">
                  <a:pos x="2" y="267"/>
                </a:cxn>
                <a:cxn ang="0">
                  <a:pos x="0" y="308"/>
                </a:cxn>
                <a:cxn ang="0">
                  <a:pos x="2" y="349"/>
                </a:cxn>
                <a:cxn ang="0">
                  <a:pos x="8" y="396"/>
                </a:cxn>
                <a:cxn ang="0">
                  <a:pos x="20" y="448"/>
                </a:cxn>
                <a:cxn ang="0">
                  <a:pos x="41" y="500"/>
                </a:cxn>
                <a:cxn ang="0">
                  <a:pos x="70" y="550"/>
                </a:cxn>
                <a:cxn ang="0">
                  <a:pos x="100" y="586"/>
                </a:cxn>
                <a:cxn ang="0">
                  <a:pos x="124" y="608"/>
                </a:cxn>
                <a:cxn ang="0">
                  <a:pos x="136" y="616"/>
                </a:cxn>
                <a:cxn ang="0">
                  <a:pos x="141" y="615"/>
                </a:cxn>
                <a:cxn ang="0">
                  <a:pos x="142" y="610"/>
                </a:cxn>
              </a:cxnLst>
              <a:rect l="0" t="0" r="r" b="b"/>
              <a:pathLst>
                <a:path w="142" h="616">
                  <a:moveTo>
                    <a:pt x="142" y="610"/>
                  </a:moveTo>
                  <a:lnTo>
                    <a:pt x="142" y="608"/>
                  </a:lnTo>
                  <a:lnTo>
                    <a:pt x="141" y="606"/>
                  </a:lnTo>
                  <a:lnTo>
                    <a:pt x="138" y="603"/>
                  </a:lnTo>
                  <a:lnTo>
                    <a:pt x="132" y="596"/>
                  </a:lnTo>
                  <a:lnTo>
                    <a:pt x="85" y="532"/>
                  </a:lnTo>
                  <a:lnTo>
                    <a:pt x="55" y="458"/>
                  </a:lnTo>
                  <a:lnTo>
                    <a:pt x="40" y="382"/>
                  </a:lnTo>
                  <a:lnTo>
                    <a:pt x="36" y="308"/>
                  </a:lnTo>
                  <a:lnTo>
                    <a:pt x="40" y="228"/>
                  </a:lnTo>
                  <a:lnTo>
                    <a:pt x="57" y="151"/>
                  </a:lnTo>
                  <a:lnTo>
                    <a:pt x="87" y="80"/>
                  </a:lnTo>
                  <a:lnTo>
                    <a:pt x="134" y="17"/>
                  </a:lnTo>
                  <a:lnTo>
                    <a:pt x="141" y="10"/>
                  </a:lnTo>
                  <a:lnTo>
                    <a:pt x="142" y="7"/>
                  </a:lnTo>
                  <a:lnTo>
                    <a:pt x="141" y="2"/>
                  </a:lnTo>
                  <a:lnTo>
                    <a:pt x="136" y="0"/>
                  </a:lnTo>
                  <a:lnTo>
                    <a:pt x="123" y="8"/>
                  </a:lnTo>
                  <a:lnTo>
                    <a:pt x="99" y="31"/>
                  </a:lnTo>
                  <a:lnTo>
                    <a:pt x="69" y="69"/>
                  </a:lnTo>
                  <a:lnTo>
                    <a:pt x="39" y="120"/>
                  </a:lnTo>
                  <a:lnTo>
                    <a:pt x="20" y="171"/>
                  </a:lnTo>
                  <a:lnTo>
                    <a:pt x="8" y="220"/>
                  </a:lnTo>
                  <a:lnTo>
                    <a:pt x="2" y="267"/>
                  </a:lnTo>
                  <a:lnTo>
                    <a:pt x="0" y="308"/>
                  </a:lnTo>
                  <a:lnTo>
                    <a:pt x="2" y="349"/>
                  </a:lnTo>
                  <a:lnTo>
                    <a:pt x="8" y="396"/>
                  </a:lnTo>
                  <a:lnTo>
                    <a:pt x="20" y="448"/>
                  </a:lnTo>
                  <a:lnTo>
                    <a:pt x="41" y="500"/>
                  </a:lnTo>
                  <a:lnTo>
                    <a:pt x="70" y="550"/>
                  </a:lnTo>
                  <a:lnTo>
                    <a:pt x="100" y="586"/>
                  </a:lnTo>
                  <a:lnTo>
                    <a:pt x="124" y="608"/>
                  </a:lnTo>
                  <a:lnTo>
                    <a:pt x="136" y="616"/>
                  </a:lnTo>
                  <a:lnTo>
                    <a:pt x="141" y="615"/>
                  </a:lnTo>
                  <a:lnTo>
                    <a:pt x="142" y="6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753"/>
            <p:cNvSpPr>
              <a:spLocks noChangeAspect="1" noEditPoints="1"/>
            </p:cNvSpPr>
            <p:nvPr/>
          </p:nvSpPr>
          <p:spPr bwMode="auto">
            <a:xfrm>
              <a:off x="789" y="650"/>
              <a:ext cx="321" cy="391"/>
            </a:xfrm>
            <a:custGeom>
              <a:avLst/>
              <a:gdLst/>
              <a:ahLst/>
              <a:cxnLst>
                <a:cxn ang="0">
                  <a:pos x="44" y="360"/>
                </a:cxn>
                <a:cxn ang="0">
                  <a:pos x="30" y="371"/>
                </a:cxn>
                <a:cxn ang="0">
                  <a:pos x="9" y="373"/>
                </a:cxn>
                <a:cxn ang="0">
                  <a:pos x="2" y="377"/>
                </a:cxn>
                <a:cxn ang="0">
                  <a:pos x="2" y="390"/>
                </a:cxn>
                <a:cxn ang="0">
                  <a:pos x="121" y="391"/>
                </a:cxn>
                <a:cxn ang="0">
                  <a:pos x="127" y="390"/>
                </a:cxn>
                <a:cxn ang="0">
                  <a:pos x="131" y="379"/>
                </a:cxn>
                <a:cxn ang="0">
                  <a:pos x="117" y="373"/>
                </a:cxn>
                <a:cxn ang="0">
                  <a:pos x="90" y="370"/>
                </a:cxn>
                <a:cxn ang="0">
                  <a:pos x="86" y="363"/>
                </a:cxn>
                <a:cxn ang="0">
                  <a:pos x="100" y="304"/>
                </a:cxn>
                <a:cxn ang="0">
                  <a:pos x="116" y="240"/>
                </a:cxn>
                <a:cxn ang="0">
                  <a:pos x="136" y="266"/>
                </a:cxn>
                <a:cxn ang="0">
                  <a:pos x="173" y="279"/>
                </a:cxn>
                <a:cxn ang="0">
                  <a:pos x="226" y="263"/>
                </a:cxn>
                <a:cxn ang="0">
                  <a:pos x="273" y="223"/>
                </a:cxn>
                <a:cxn ang="0">
                  <a:pos x="307" y="165"/>
                </a:cxn>
                <a:cxn ang="0">
                  <a:pos x="321" y="99"/>
                </a:cxn>
                <a:cxn ang="0">
                  <a:pos x="297" y="27"/>
                </a:cxn>
                <a:cxn ang="0">
                  <a:pos x="239" y="0"/>
                </a:cxn>
                <a:cxn ang="0">
                  <a:pos x="195" y="14"/>
                </a:cxn>
                <a:cxn ang="0">
                  <a:pos x="158" y="46"/>
                </a:cxn>
                <a:cxn ang="0">
                  <a:pos x="137" y="11"/>
                </a:cxn>
                <a:cxn ang="0">
                  <a:pos x="103" y="0"/>
                </a:cxn>
                <a:cxn ang="0">
                  <a:pos x="72" y="13"/>
                </a:cxn>
                <a:cxn ang="0">
                  <a:pos x="58" y="35"/>
                </a:cxn>
                <a:cxn ang="0">
                  <a:pos x="44" y="72"/>
                </a:cxn>
                <a:cxn ang="0">
                  <a:pos x="39" y="95"/>
                </a:cxn>
                <a:cxn ang="0">
                  <a:pos x="46" y="101"/>
                </a:cxn>
                <a:cxn ang="0">
                  <a:pos x="52" y="99"/>
                </a:cxn>
                <a:cxn ang="0">
                  <a:pos x="57" y="87"/>
                </a:cxn>
                <a:cxn ang="0">
                  <a:pos x="75" y="34"/>
                </a:cxn>
                <a:cxn ang="0">
                  <a:pos x="102" y="14"/>
                </a:cxn>
                <a:cxn ang="0">
                  <a:pos x="115" y="19"/>
                </a:cxn>
                <a:cxn ang="0">
                  <a:pos x="121" y="42"/>
                </a:cxn>
                <a:cxn ang="0">
                  <a:pos x="116" y="73"/>
                </a:cxn>
                <a:cxn ang="0">
                  <a:pos x="155" y="80"/>
                </a:cxn>
                <a:cxn ang="0">
                  <a:pos x="169" y="56"/>
                </a:cxn>
                <a:cxn ang="0">
                  <a:pos x="187" y="37"/>
                </a:cxn>
                <a:cxn ang="0">
                  <a:pos x="216" y="18"/>
                </a:cxn>
                <a:cxn ang="0">
                  <a:pos x="237" y="14"/>
                </a:cxn>
                <a:cxn ang="0">
                  <a:pos x="266" y="29"/>
                </a:cxn>
                <a:cxn ang="0">
                  <a:pos x="276" y="71"/>
                </a:cxn>
                <a:cxn ang="0">
                  <a:pos x="265" y="142"/>
                </a:cxn>
                <a:cxn ang="0">
                  <a:pos x="245" y="202"/>
                </a:cxn>
                <a:cxn ang="0">
                  <a:pos x="209" y="250"/>
                </a:cxn>
                <a:cxn ang="0">
                  <a:pos x="172" y="265"/>
                </a:cxn>
                <a:cxn ang="0">
                  <a:pos x="147" y="257"/>
                </a:cxn>
                <a:cxn ang="0">
                  <a:pos x="133" y="239"/>
                </a:cxn>
                <a:cxn ang="0">
                  <a:pos x="126" y="221"/>
                </a:cxn>
                <a:cxn ang="0">
                  <a:pos x="124" y="210"/>
                </a:cxn>
                <a:cxn ang="0">
                  <a:pos x="125" y="201"/>
                </a:cxn>
              </a:cxnLst>
              <a:rect l="0" t="0" r="r" b="b"/>
              <a:pathLst>
                <a:path w="321" h="391">
                  <a:moveTo>
                    <a:pt x="48" y="347"/>
                  </a:moveTo>
                  <a:lnTo>
                    <a:pt x="44" y="360"/>
                  </a:lnTo>
                  <a:lnTo>
                    <a:pt x="39" y="368"/>
                  </a:lnTo>
                  <a:lnTo>
                    <a:pt x="30" y="371"/>
                  </a:lnTo>
                  <a:lnTo>
                    <a:pt x="14" y="373"/>
                  </a:lnTo>
                  <a:lnTo>
                    <a:pt x="9" y="373"/>
                  </a:lnTo>
                  <a:lnTo>
                    <a:pt x="5" y="374"/>
                  </a:lnTo>
                  <a:lnTo>
                    <a:pt x="2" y="377"/>
                  </a:lnTo>
                  <a:lnTo>
                    <a:pt x="0" y="384"/>
                  </a:lnTo>
                  <a:lnTo>
                    <a:pt x="2" y="390"/>
                  </a:lnTo>
                  <a:lnTo>
                    <a:pt x="8" y="391"/>
                  </a:lnTo>
                  <a:lnTo>
                    <a:pt x="121" y="391"/>
                  </a:lnTo>
                  <a:lnTo>
                    <a:pt x="124" y="391"/>
                  </a:lnTo>
                  <a:lnTo>
                    <a:pt x="127" y="390"/>
                  </a:lnTo>
                  <a:lnTo>
                    <a:pt x="130" y="386"/>
                  </a:lnTo>
                  <a:lnTo>
                    <a:pt x="131" y="379"/>
                  </a:lnTo>
                  <a:lnTo>
                    <a:pt x="127" y="373"/>
                  </a:lnTo>
                  <a:lnTo>
                    <a:pt x="117" y="373"/>
                  </a:lnTo>
                  <a:lnTo>
                    <a:pt x="99" y="372"/>
                  </a:lnTo>
                  <a:lnTo>
                    <a:pt x="90" y="370"/>
                  </a:lnTo>
                  <a:lnTo>
                    <a:pt x="87" y="366"/>
                  </a:lnTo>
                  <a:lnTo>
                    <a:pt x="86" y="363"/>
                  </a:lnTo>
                  <a:lnTo>
                    <a:pt x="90" y="342"/>
                  </a:lnTo>
                  <a:lnTo>
                    <a:pt x="100" y="304"/>
                  </a:lnTo>
                  <a:lnTo>
                    <a:pt x="110" y="264"/>
                  </a:lnTo>
                  <a:lnTo>
                    <a:pt x="116" y="240"/>
                  </a:lnTo>
                  <a:lnTo>
                    <a:pt x="124" y="253"/>
                  </a:lnTo>
                  <a:lnTo>
                    <a:pt x="136" y="266"/>
                  </a:lnTo>
                  <a:lnTo>
                    <a:pt x="152" y="275"/>
                  </a:lnTo>
                  <a:lnTo>
                    <a:pt x="173" y="279"/>
                  </a:lnTo>
                  <a:lnTo>
                    <a:pt x="199" y="275"/>
                  </a:lnTo>
                  <a:lnTo>
                    <a:pt x="226" y="263"/>
                  </a:lnTo>
                  <a:lnTo>
                    <a:pt x="251" y="246"/>
                  </a:lnTo>
                  <a:lnTo>
                    <a:pt x="273" y="223"/>
                  </a:lnTo>
                  <a:lnTo>
                    <a:pt x="292" y="195"/>
                  </a:lnTo>
                  <a:lnTo>
                    <a:pt x="307" y="165"/>
                  </a:lnTo>
                  <a:lnTo>
                    <a:pt x="317" y="132"/>
                  </a:lnTo>
                  <a:lnTo>
                    <a:pt x="321" y="99"/>
                  </a:lnTo>
                  <a:lnTo>
                    <a:pt x="314" y="59"/>
                  </a:lnTo>
                  <a:lnTo>
                    <a:pt x="297" y="27"/>
                  </a:lnTo>
                  <a:lnTo>
                    <a:pt x="271" y="7"/>
                  </a:lnTo>
                  <a:lnTo>
                    <a:pt x="239" y="0"/>
                  </a:lnTo>
                  <a:lnTo>
                    <a:pt x="216" y="4"/>
                  </a:lnTo>
                  <a:lnTo>
                    <a:pt x="195" y="14"/>
                  </a:lnTo>
                  <a:lnTo>
                    <a:pt x="175" y="29"/>
                  </a:lnTo>
                  <a:lnTo>
                    <a:pt x="158" y="46"/>
                  </a:lnTo>
                  <a:lnTo>
                    <a:pt x="151" y="25"/>
                  </a:lnTo>
                  <a:lnTo>
                    <a:pt x="137" y="11"/>
                  </a:lnTo>
                  <a:lnTo>
                    <a:pt x="121" y="2"/>
                  </a:lnTo>
                  <a:lnTo>
                    <a:pt x="103" y="0"/>
                  </a:lnTo>
                  <a:lnTo>
                    <a:pt x="85" y="4"/>
                  </a:lnTo>
                  <a:lnTo>
                    <a:pt x="72" y="13"/>
                  </a:lnTo>
                  <a:lnTo>
                    <a:pt x="63" y="25"/>
                  </a:lnTo>
                  <a:lnTo>
                    <a:pt x="58" y="35"/>
                  </a:lnTo>
                  <a:lnTo>
                    <a:pt x="50" y="53"/>
                  </a:lnTo>
                  <a:lnTo>
                    <a:pt x="44" y="72"/>
                  </a:lnTo>
                  <a:lnTo>
                    <a:pt x="40" y="88"/>
                  </a:lnTo>
                  <a:lnTo>
                    <a:pt x="39" y="95"/>
                  </a:lnTo>
                  <a:lnTo>
                    <a:pt x="42" y="100"/>
                  </a:lnTo>
                  <a:lnTo>
                    <a:pt x="46" y="101"/>
                  </a:lnTo>
                  <a:lnTo>
                    <a:pt x="50" y="101"/>
                  </a:lnTo>
                  <a:lnTo>
                    <a:pt x="52" y="99"/>
                  </a:lnTo>
                  <a:lnTo>
                    <a:pt x="54" y="95"/>
                  </a:lnTo>
                  <a:lnTo>
                    <a:pt x="57" y="87"/>
                  </a:lnTo>
                  <a:lnTo>
                    <a:pt x="65" y="57"/>
                  </a:lnTo>
                  <a:lnTo>
                    <a:pt x="75" y="34"/>
                  </a:lnTo>
                  <a:lnTo>
                    <a:pt x="87" y="19"/>
                  </a:lnTo>
                  <a:lnTo>
                    <a:pt x="102" y="14"/>
                  </a:lnTo>
                  <a:lnTo>
                    <a:pt x="109" y="15"/>
                  </a:lnTo>
                  <a:lnTo>
                    <a:pt x="115" y="19"/>
                  </a:lnTo>
                  <a:lnTo>
                    <a:pt x="119" y="27"/>
                  </a:lnTo>
                  <a:lnTo>
                    <a:pt x="121" y="42"/>
                  </a:lnTo>
                  <a:lnTo>
                    <a:pt x="119" y="59"/>
                  </a:lnTo>
                  <a:lnTo>
                    <a:pt x="116" y="73"/>
                  </a:lnTo>
                  <a:lnTo>
                    <a:pt x="48" y="347"/>
                  </a:lnTo>
                  <a:close/>
                  <a:moveTo>
                    <a:pt x="155" y="80"/>
                  </a:moveTo>
                  <a:lnTo>
                    <a:pt x="161" y="68"/>
                  </a:lnTo>
                  <a:lnTo>
                    <a:pt x="169" y="56"/>
                  </a:lnTo>
                  <a:lnTo>
                    <a:pt x="178" y="45"/>
                  </a:lnTo>
                  <a:lnTo>
                    <a:pt x="187" y="37"/>
                  </a:lnTo>
                  <a:lnTo>
                    <a:pt x="203" y="25"/>
                  </a:lnTo>
                  <a:lnTo>
                    <a:pt x="216" y="18"/>
                  </a:lnTo>
                  <a:lnTo>
                    <a:pt x="228" y="15"/>
                  </a:lnTo>
                  <a:lnTo>
                    <a:pt x="237" y="14"/>
                  </a:lnTo>
                  <a:lnTo>
                    <a:pt x="253" y="17"/>
                  </a:lnTo>
                  <a:lnTo>
                    <a:pt x="266" y="29"/>
                  </a:lnTo>
                  <a:lnTo>
                    <a:pt x="274" y="47"/>
                  </a:lnTo>
                  <a:lnTo>
                    <a:pt x="276" y="71"/>
                  </a:lnTo>
                  <a:lnTo>
                    <a:pt x="273" y="104"/>
                  </a:lnTo>
                  <a:lnTo>
                    <a:pt x="265" y="142"/>
                  </a:lnTo>
                  <a:lnTo>
                    <a:pt x="255" y="177"/>
                  </a:lnTo>
                  <a:lnTo>
                    <a:pt x="245" y="202"/>
                  </a:lnTo>
                  <a:lnTo>
                    <a:pt x="228" y="230"/>
                  </a:lnTo>
                  <a:lnTo>
                    <a:pt x="209" y="250"/>
                  </a:lnTo>
                  <a:lnTo>
                    <a:pt x="190" y="261"/>
                  </a:lnTo>
                  <a:lnTo>
                    <a:pt x="172" y="265"/>
                  </a:lnTo>
                  <a:lnTo>
                    <a:pt x="158" y="263"/>
                  </a:lnTo>
                  <a:lnTo>
                    <a:pt x="147" y="257"/>
                  </a:lnTo>
                  <a:lnTo>
                    <a:pt x="139" y="249"/>
                  </a:lnTo>
                  <a:lnTo>
                    <a:pt x="133" y="239"/>
                  </a:lnTo>
                  <a:lnTo>
                    <a:pt x="128" y="230"/>
                  </a:lnTo>
                  <a:lnTo>
                    <a:pt x="126" y="221"/>
                  </a:lnTo>
                  <a:lnTo>
                    <a:pt x="124" y="214"/>
                  </a:lnTo>
                  <a:lnTo>
                    <a:pt x="124" y="210"/>
                  </a:lnTo>
                  <a:lnTo>
                    <a:pt x="124" y="208"/>
                  </a:lnTo>
                  <a:lnTo>
                    <a:pt x="125" y="201"/>
                  </a:lnTo>
                  <a:lnTo>
                    <a:pt x="155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754"/>
            <p:cNvSpPr>
              <a:spLocks noChangeAspect="1"/>
            </p:cNvSpPr>
            <p:nvPr/>
          </p:nvSpPr>
          <p:spPr bwMode="auto">
            <a:xfrm>
              <a:off x="1155" y="460"/>
              <a:ext cx="142" cy="616"/>
            </a:xfrm>
            <a:custGeom>
              <a:avLst/>
              <a:gdLst/>
              <a:ahLst/>
              <a:cxnLst>
                <a:cxn ang="0">
                  <a:pos x="142" y="308"/>
                </a:cxn>
                <a:cxn ang="0">
                  <a:pos x="140" y="268"/>
                </a:cxn>
                <a:cxn ang="0">
                  <a:pos x="134" y="220"/>
                </a:cxn>
                <a:cxn ang="0">
                  <a:pos x="122" y="169"/>
                </a:cxn>
                <a:cxn ang="0">
                  <a:pos x="101" y="116"/>
                </a:cxn>
                <a:cxn ang="0">
                  <a:pos x="72" y="66"/>
                </a:cxn>
                <a:cxn ang="0">
                  <a:pos x="42" y="30"/>
                </a:cxn>
                <a:cxn ang="0">
                  <a:pos x="18" y="8"/>
                </a:cxn>
                <a:cxn ang="0">
                  <a:pos x="6" y="0"/>
                </a:cxn>
                <a:cxn ang="0">
                  <a:pos x="1" y="2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5" y="14"/>
                </a:cxn>
                <a:cxn ang="0">
                  <a:pos x="11" y="21"/>
                </a:cxn>
                <a:cxn ang="0">
                  <a:pos x="52" y="73"/>
                </a:cxn>
                <a:cxn ang="0">
                  <a:pos x="81" y="139"/>
                </a:cxn>
                <a:cxn ang="0">
                  <a:pos x="100" y="217"/>
                </a:cxn>
                <a:cxn ang="0">
                  <a:pos x="106" y="308"/>
                </a:cxn>
                <a:cxn ang="0">
                  <a:pos x="102" y="387"/>
                </a:cxn>
                <a:cxn ang="0">
                  <a:pos x="86" y="464"/>
                </a:cxn>
                <a:cxn ang="0">
                  <a:pos x="55" y="536"/>
                </a:cxn>
                <a:cxn ang="0">
                  <a:pos x="8" y="599"/>
                </a:cxn>
                <a:cxn ang="0">
                  <a:pos x="1" y="607"/>
                </a:cxn>
                <a:cxn ang="0">
                  <a:pos x="0" y="610"/>
                </a:cxn>
                <a:cxn ang="0">
                  <a:pos x="1" y="614"/>
                </a:cxn>
                <a:cxn ang="0">
                  <a:pos x="6" y="616"/>
                </a:cxn>
                <a:cxn ang="0">
                  <a:pos x="18" y="608"/>
                </a:cxn>
                <a:cxn ang="0">
                  <a:pos x="43" y="585"/>
                </a:cxn>
                <a:cxn ang="0">
                  <a:pos x="74" y="548"/>
                </a:cxn>
                <a:cxn ang="0">
                  <a:pos x="103" y="496"/>
                </a:cxn>
                <a:cxn ang="0">
                  <a:pos x="122" y="445"/>
                </a:cxn>
                <a:cxn ang="0">
                  <a:pos x="134" y="396"/>
                </a:cxn>
                <a:cxn ang="0">
                  <a:pos x="140" y="350"/>
                </a:cxn>
                <a:cxn ang="0">
                  <a:pos x="142" y="308"/>
                </a:cxn>
              </a:cxnLst>
              <a:rect l="0" t="0" r="r" b="b"/>
              <a:pathLst>
                <a:path w="142" h="616">
                  <a:moveTo>
                    <a:pt x="142" y="308"/>
                  </a:moveTo>
                  <a:lnTo>
                    <a:pt x="140" y="268"/>
                  </a:lnTo>
                  <a:lnTo>
                    <a:pt x="134" y="220"/>
                  </a:lnTo>
                  <a:lnTo>
                    <a:pt x="122" y="169"/>
                  </a:lnTo>
                  <a:lnTo>
                    <a:pt x="101" y="116"/>
                  </a:lnTo>
                  <a:lnTo>
                    <a:pt x="72" y="66"/>
                  </a:lnTo>
                  <a:lnTo>
                    <a:pt x="42" y="30"/>
                  </a:lnTo>
                  <a:lnTo>
                    <a:pt x="18" y="8"/>
                  </a:lnTo>
                  <a:lnTo>
                    <a:pt x="6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5" y="14"/>
                  </a:lnTo>
                  <a:lnTo>
                    <a:pt x="11" y="21"/>
                  </a:lnTo>
                  <a:lnTo>
                    <a:pt x="52" y="73"/>
                  </a:lnTo>
                  <a:lnTo>
                    <a:pt x="81" y="139"/>
                  </a:lnTo>
                  <a:lnTo>
                    <a:pt x="100" y="217"/>
                  </a:lnTo>
                  <a:lnTo>
                    <a:pt x="106" y="308"/>
                  </a:lnTo>
                  <a:lnTo>
                    <a:pt x="102" y="387"/>
                  </a:lnTo>
                  <a:lnTo>
                    <a:pt x="86" y="464"/>
                  </a:lnTo>
                  <a:lnTo>
                    <a:pt x="55" y="536"/>
                  </a:lnTo>
                  <a:lnTo>
                    <a:pt x="8" y="599"/>
                  </a:lnTo>
                  <a:lnTo>
                    <a:pt x="1" y="607"/>
                  </a:lnTo>
                  <a:lnTo>
                    <a:pt x="0" y="610"/>
                  </a:lnTo>
                  <a:lnTo>
                    <a:pt x="1" y="614"/>
                  </a:lnTo>
                  <a:lnTo>
                    <a:pt x="6" y="616"/>
                  </a:lnTo>
                  <a:lnTo>
                    <a:pt x="18" y="608"/>
                  </a:lnTo>
                  <a:lnTo>
                    <a:pt x="43" y="585"/>
                  </a:lnTo>
                  <a:lnTo>
                    <a:pt x="74" y="548"/>
                  </a:lnTo>
                  <a:lnTo>
                    <a:pt x="103" y="496"/>
                  </a:lnTo>
                  <a:lnTo>
                    <a:pt x="122" y="445"/>
                  </a:lnTo>
                  <a:lnTo>
                    <a:pt x="134" y="396"/>
                  </a:lnTo>
                  <a:lnTo>
                    <a:pt x="140" y="350"/>
                  </a:lnTo>
                  <a:lnTo>
                    <a:pt x="142" y="30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755"/>
            <p:cNvSpPr>
              <a:spLocks noChangeAspect="1" noEditPoints="1"/>
            </p:cNvSpPr>
            <p:nvPr/>
          </p:nvSpPr>
          <p:spPr bwMode="auto">
            <a:xfrm>
              <a:off x="1564" y="696"/>
              <a:ext cx="408" cy="144"/>
            </a:xfrm>
            <a:custGeom>
              <a:avLst/>
              <a:gdLst/>
              <a:ahLst/>
              <a:cxnLst>
                <a:cxn ang="0">
                  <a:pos x="387" y="25"/>
                </a:cxn>
                <a:cxn ang="0">
                  <a:pos x="394" y="25"/>
                </a:cxn>
                <a:cxn ang="0">
                  <a:pos x="401" y="23"/>
                </a:cxn>
                <a:cxn ang="0">
                  <a:pos x="406" y="20"/>
                </a:cxn>
                <a:cxn ang="0">
                  <a:pos x="408" y="13"/>
                </a:cxn>
                <a:cxn ang="0">
                  <a:pos x="406" y="5"/>
                </a:cxn>
                <a:cxn ang="0">
                  <a:pos x="401" y="2"/>
                </a:cxn>
                <a:cxn ang="0">
                  <a:pos x="395" y="0"/>
                </a:cxn>
                <a:cxn ang="0">
                  <a:pos x="388" y="0"/>
                </a:cxn>
                <a:cxn ang="0">
                  <a:pos x="21" y="0"/>
                </a:cxn>
                <a:cxn ang="0">
                  <a:pos x="14" y="0"/>
                </a:cxn>
                <a:cxn ang="0">
                  <a:pos x="7" y="2"/>
                </a:cxn>
                <a:cxn ang="0">
                  <a:pos x="2" y="5"/>
                </a:cxn>
                <a:cxn ang="0">
                  <a:pos x="0" y="13"/>
                </a:cxn>
                <a:cxn ang="0">
                  <a:pos x="2" y="20"/>
                </a:cxn>
                <a:cxn ang="0">
                  <a:pos x="7" y="23"/>
                </a:cxn>
                <a:cxn ang="0">
                  <a:pos x="14" y="25"/>
                </a:cxn>
                <a:cxn ang="0">
                  <a:pos x="21" y="25"/>
                </a:cxn>
                <a:cxn ang="0">
                  <a:pos x="387" y="25"/>
                </a:cxn>
                <a:cxn ang="0">
                  <a:pos x="388" y="144"/>
                </a:cxn>
                <a:cxn ang="0">
                  <a:pos x="395" y="144"/>
                </a:cxn>
                <a:cxn ang="0">
                  <a:pos x="401" y="143"/>
                </a:cxn>
                <a:cxn ang="0">
                  <a:pos x="406" y="139"/>
                </a:cxn>
                <a:cxn ang="0">
                  <a:pos x="408" y="132"/>
                </a:cxn>
                <a:cxn ang="0">
                  <a:pos x="406" y="125"/>
                </a:cxn>
                <a:cxn ang="0">
                  <a:pos x="401" y="121"/>
                </a:cxn>
                <a:cxn ang="0">
                  <a:pos x="394" y="120"/>
                </a:cxn>
                <a:cxn ang="0">
                  <a:pos x="387" y="120"/>
                </a:cxn>
                <a:cxn ang="0">
                  <a:pos x="21" y="120"/>
                </a:cxn>
                <a:cxn ang="0">
                  <a:pos x="14" y="120"/>
                </a:cxn>
                <a:cxn ang="0">
                  <a:pos x="7" y="121"/>
                </a:cxn>
                <a:cxn ang="0">
                  <a:pos x="2" y="125"/>
                </a:cxn>
                <a:cxn ang="0">
                  <a:pos x="0" y="132"/>
                </a:cxn>
                <a:cxn ang="0">
                  <a:pos x="2" y="139"/>
                </a:cxn>
                <a:cxn ang="0">
                  <a:pos x="7" y="143"/>
                </a:cxn>
                <a:cxn ang="0">
                  <a:pos x="14" y="144"/>
                </a:cxn>
                <a:cxn ang="0">
                  <a:pos x="21" y="144"/>
                </a:cxn>
                <a:cxn ang="0">
                  <a:pos x="388" y="144"/>
                </a:cxn>
              </a:cxnLst>
              <a:rect l="0" t="0" r="r" b="b"/>
              <a:pathLst>
                <a:path w="408" h="144">
                  <a:moveTo>
                    <a:pt x="387" y="25"/>
                  </a:moveTo>
                  <a:lnTo>
                    <a:pt x="394" y="25"/>
                  </a:lnTo>
                  <a:lnTo>
                    <a:pt x="401" y="23"/>
                  </a:lnTo>
                  <a:lnTo>
                    <a:pt x="406" y="20"/>
                  </a:lnTo>
                  <a:lnTo>
                    <a:pt x="408" y="13"/>
                  </a:lnTo>
                  <a:lnTo>
                    <a:pt x="406" y="5"/>
                  </a:lnTo>
                  <a:lnTo>
                    <a:pt x="401" y="2"/>
                  </a:lnTo>
                  <a:lnTo>
                    <a:pt x="395" y="0"/>
                  </a:lnTo>
                  <a:lnTo>
                    <a:pt x="388" y="0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2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7" y="23"/>
                  </a:lnTo>
                  <a:lnTo>
                    <a:pt x="14" y="25"/>
                  </a:lnTo>
                  <a:lnTo>
                    <a:pt x="21" y="25"/>
                  </a:lnTo>
                  <a:lnTo>
                    <a:pt x="387" y="25"/>
                  </a:lnTo>
                  <a:close/>
                  <a:moveTo>
                    <a:pt x="388" y="144"/>
                  </a:moveTo>
                  <a:lnTo>
                    <a:pt x="395" y="144"/>
                  </a:lnTo>
                  <a:lnTo>
                    <a:pt x="401" y="143"/>
                  </a:lnTo>
                  <a:lnTo>
                    <a:pt x="406" y="139"/>
                  </a:lnTo>
                  <a:lnTo>
                    <a:pt x="408" y="132"/>
                  </a:lnTo>
                  <a:lnTo>
                    <a:pt x="406" y="125"/>
                  </a:lnTo>
                  <a:lnTo>
                    <a:pt x="401" y="121"/>
                  </a:lnTo>
                  <a:lnTo>
                    <a:pt x="394" y="120"/>
                  </a:lnTo>
                  <a:lnTo>
                    <a:pt x="387" y="120"/>
                  </a:lnTo>
                  <a:lnTo>
                    <a:pt x="21" y="120"/>
                  </a:lnTo>
                  <a:lnTo>
                    <a:pt x="14" y="120"/>
                  </a:lnTo>
                  <a:lnTo>
                    <a:pt x="7" y="121"/>
                  </a:lnTo>
                  <a:lnTo>
                    <a:pt x="2" y="125"/>
                  </a:lnTo>
                  <a:lnTo>
                    <a:pt x="0" y="132"/>
                  </a:lnTo>
                  <a:lnTo>
                    <a:pt x="2" y="139"/>
                  </a:lnTo>
                  <a:lnTo>
                    <a:pt x="7" y="143"/>
                  </a:lnTo>
                  <a:lnTo>
                    <a:pt x="14" y="144"/>
                  </a:lnTo>
                  <a:lnTo>
                    <a:pt x="21" y="144"/>
                  </a:lnTo>
                  <a:lnTo>
                    <a:pt x="388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756"/>
            <p:cNvSpPr>
              <a:spLocks noChangeAspect="1" noEditPoints="1"/>
            </p:cNvSpPr>
            <p:nvPr/>
          </p:nvSpPr>
          <p:spPr bwMode="auto">
            <a:xfrm>
              <a:off x="2536" y="238"/>
              <a:ext cx="321" cy="392"/>
            </a:xfrm>
            <a:custGeom>
              <a:avLst/>
              <a:gdLst/>
              <a:ahLst/>
              <a:cxnLst>
                <a:cxn ang="0">
                  <a:pos x="44" y="360"/>
                </a:cxn>
                <a:cxn ang="0">
                  <a:pos x="30" y="372"/>
                </a:cxn>
                <a:cxn ang="0">
                  <a:pos x="9" y="373"/>
                </a:cxn>
                <a:cxn ang="0">
                  <a:pos x="2" y="377"/>
                </a:cxn>
                <a:cxn ang="0">
                  <a:pos x="3" y="390"/>
                </a:cxn>
                <a:cxn ang="0">
                  <a:pos x="121" y="392"/>
                </a:cxn>
                <a:cxn ang="0">
                  <a:pos x="127" y="390"/>
                </a:cxn>
                <a:cxn ang="0">
                  <a:pos x="132" y="379"/>
                </a:cxn>
                <a:cxn ang="0">
                  <a:pos x="117" y="373"/>
                </a:cxn>
                <a:cxn ang="0">
                  <a:pos x="90" y="370"/>
                </a:cxn>
                <a:cxn ang="0">
                  <a:pos x="86" y="363"/>
                </a:cxn>
                <a:cxn ang="0">
                  <a:pos x="100" y="304"/>
                </a:cxn>
                <a:cxn ang="0">
                  <a:pos x="116" y="240"/>
                </a:cxn>
                <a:cxn ang="0">
                  <a:pos x="136" y="266"/>
                </a:cxn>
                <a:cxn ang="0">
                  <a:pos x="173" y="279"/>
                </a:cxn>
                <a:cxn ang="0">
                  <a:pos x="226" y="264"/>
                </a:cxn>
                <a:cxn ang="0">
                  <a:pos x="273" y="223"/>
                </a:cxn>
                <a:cxn ang="0">
                  <a:pos x="307" y="165"/>
                </a:cxn>
                <a:cxn ang="0">
                  <a:pos x="321" y="99"/>
                </a:cxn>
                <a:cxn ang="0">
                  <a:pos x="297" y="28"/>
                </a:cxn>
                <a:cxn ang="0">
                  <a:pos x="239" y="0"/>
                </a:cxn>
                <a:cxn ang="0">
                  <a:pos x="195" y="14"/>
                </a:cxn>
                <a:cxn ang="0">
                  <a:pos x="158" y="46"/>
                </a:cxn>
                <a:cxn ang="0">
                  <a:pos x="137" y="11"/>
                </a:cxn>
                <a:cxn ang="0">
                  <a:pos x="103" y="0"/>
                </a:cxn>
                <a:cxn ang="0">
                  <a:pos x="72" y="14"/>
                </a:cxn>
                <a:cxn ang="0">
                  <a:pos x="58" y="35"/>
                </a:cxn>
                <a:cxn ang="0">
                  <a:pos x="44" y="72"/>
                </a:cxn>
                <a:cxn ang="0">
                  <a:pos x="39" y="95"/>
                </a:cxn>
                <a:cxn ang="0">
                  <a:pos x="46" y="101"/>
                </a:cxn>
                <a:cxn ang="0">
                  <a:pos x="52" y="99"/>
                </a:cxn>
                <a:cxn ang="0">
                  <a:pos x="57" y="87"/>
                </a:cxn>
                <a:cxn ang="0">
                  <a:pos x="75" y="34"/>
                </a:cxn>
                <a:cxn ang="0">
                  <a:pos x="102" y="14"/>
                </a:cxn>
                <a:cxn ang="0">
                  <a:pos x="115" y="19"/>
                </a:cxn>
                <a:cxn ang="0">
                  <a:pos x="121" y="42"/>
                </a:cxn>
                <a:cxn ang="0">
                  <a:pos x="116" y="74"/>
                </a:cxn>
                <a:cxn ang="0">
                  <a:pos x="156" y="80"/>
                </a:cxn>
                <a:cxn ang="0">
                  <a:pos x="169" y="56"/>
                </a:cxn>
                <a:cxn ang="0">
                  <a:pos x="187" y="37"/>
                </a:cxn>
                <a:cxn ang="0">
                  <a:pos x="217" y="18"/>
                </a:cxn>
                <a:cxn ang="0">
                  <a:pos x="237" y="14"/>
                </a:cxn>
                <a:cxn ang="0">
                  <a:pos x="266" y="29"/>
                </a:cxn>
                <a:cxn ang="0">
                  <a:pos x="276" y="71"/>
                </a:cxn>
                <a:cxn ang="0">
                  <a:pos x="265" y="142"/>
                </a:cxn>
                <a:cxn ang="0">
                  <a:pos x="245" y="202"/>
                </a:cxn>
                <a:cxn ang="0">
                  <a:pos x="209" y="250"/>
                </a:cxn>
                <a:cxn ang="0">
                  <a:pos x="172" y="265"/>
                </a:cxn>
                <a:cxn ang="0">
                  <a:pos x="147" y="257"/>
                </a:cxn>
                <a:cxn ang="0">
                  <a:pos x="133" y="239"/>
                </a:cxn>
                <a:cxn ang="0">
                  <a:pos x="126" y="221"/>
                </a:cxn>
                <a:cxn ang="0">
                  <a:pos x="124" y="211"/>
                </a:cxn>
                <a:cxn ang="0">
                  <a:pos x="125" y="201"/>
                </a:cxn>
              </a:cxnLst>
              <a:rect l="0" t="0" r="r" b="b"/>
              <a:pathLst>
                <a:path w="321" h="392">
                  <a:moveTo>
                    <a:pt x="48" y="347"/>
                  </a:moveTo>
                  <a:lnTo>
                    <a:pt x="44" y="360"/>
                  </a:lnTo>
                  <a:lnTo>
                    <a:pt x="39" y="368"/>
                  </a:lnTo>
                  <a:lnTo>
                    <a:pt x="30" y="372"/>
                  </a:lnTo>
                  <a:lnTo>
                    <a:pt x="15" y="373"/>
                  </a:lnTo>
                  <a:lnTo>
                    <a:pt x="9" y="373"/>
                  </a:lnTo>
                  <a:lnTo>
                    <a:pt x="5" y="374"/>
                  </a:lnTo>
                  <a:lnTo>
                    <a:pt x="2" y="377"/>
                  </a:lnTo>
                  <a:lnTo>
                    <a:pt x="0" y="384"/>
                  </a:lnTo>
                  <a:lnTo>
                    <a:pt x="3" y="390"/>
                  </a:lnTo>
                  <a:lnTo>
                    <a:pt x="8" y="392"/>
                  </a:lnTo>
                  <a:lnTo>
                    <a:pt x="121" y="392"/>
                  </a:lnTo>
                  <a:lnTo>
                    <a:pt x="124" y="392"/>
                  </a:lnTo>
                  <a:lnTo>
                    <a:pt x="127" y="390"/>
                  </a:lnTo>
                  <a:lnTo>
                    <a:pt x="130" y="387"/>
                  </a:lnTo>
                  <a:lnTo>
                    <a:pt x="132" y="379"/>
                  </a:lnTo>
                  <a:lnTo>
                    <a:pt x="127" y="373"/>
                  </a:lnTo>
                  <a:lnTo>
                    <a:pt x="117" y="373"/>
                  </a:lnTo>
                  <a:lnTo>
                    <a:pt x="99" y="372"/>
                  </a:lnTo>
                  <a:lnTo>
                    <a:pt x="90" y="370"/>
                  </a:lnTo>
                  <a:lnTo>
                    <a:pt x="87" y="367"/>
                  </a:lnTo>
                  <a:lnTo>
                    <a:pt x="86" y="363"/>
                  </a:lnTo>
                  <a:lnTo>
                    <a:pt x="90" y="342"/>
                  </a:lnTo>
                  <a:lnTo>
                    <a:pt x="100" y="304"/>
                  </a:lnTo>
                  <a:lnTo>
                    <a:pt x="110" y="264"/>
                  </a:lnTo>
                  <a:lnTo>
                    <a:pt x="116" y="240"/>
                  </a:lnTo>
                  <a:lnTo>
                    <a:pt x="124" y="253"/>
                  </a:lnTo>
                  <a:lnTo>
                    <a:pt x="136" y="266"/>
                  </a:lnTo>
                  <a:lnTo>
                    <a:pt x="152" y="275"/>
                  </a:lnTo>
                  <a:lnTo>
                    <a:pt x="173" y="279"/>
                  </a:lnTo>
                  <a:lnTo>
                    <a:pt x="200" y="275"/>
                  </a:lnTo>
                  <a:lnTo>
                    <a:pt x="226" y="264"/>
                  </a:lnTo>
                  <a:lnTo>
                    <a:pt x="251" y="246"/>
                  </a:lnTo>
                  <a:lnTo>
                    <a:pt x="273" y="223"/>
                  </a:lnTo>
                  <a:lnTo>
                    <a:pt x="292" y="196"/>
                  </a:lnTo>
                  <a:lnTo>
                    <a:pt x="307" y="165"/>
                  </a:lnTo>
                  <a:lnTo>
                    <a:pt x="317" y="132"/>
                  </a:lnTo>
                  <a:lnTo>
                    <a:pt x="321" y="99"/>
                  </a:lnTo>
                  <a:lnTo>
                    <a:pt x="314" y="59"/>
                  </a:lnTo>
                  <a:lnTo>
                    <a:pt x="297" y="28"/>
                  </a:lnTo>
                  <a:lnTo>
                    <a:pt x="271" y="7"/>
                  </a:lnTo>
                  <a:lnTo>
                    <a:pt x="239" y="0"/>
                  </a:lnTo>
                  <a:lnTo>
                    <a:pt x="216" y="4"/>
                  </a:lnTo>
                  <a:lnTo>
                    <a:pt x="195" y="14"/>
                  </a:lnTo>
                  <a:lnTo>
                    <a:pt x="175" y="29"/>
                  </a:lnTo>
                  <a:lnTo>
                    <a:pt x="158" y="46"/>
                  </a:lnTo>
                  <a:lnTo>
                    <a:pt x="151" y="25"/>
                  </a:lnTo>
                  <a:lnTo>
                    <a:pt x="137" y="11"/>
                  </a:lnTo>
                  <a:lnTo>
                    <a:pt x="121" y="3"/>
                  </a:lnTo>
                  <a:lnTo>
                    <a:pt x="103" y="0"/>
                  </a:lnTo>
                  <a:lnTo>
                    <a:pt x="85" y="4"/>
                  </a:lnTo>
                  <a:lnTo>
                    <a:pt x="72" y="14"/>
                  </a:lnTo>
                  <a:lnTo>
                    <a:pt x="63" y="25"/>
                  </a:lnTo>
                  <a:lnTo>
                    <a:pt x="58" y="35"/>
                  </a:lnTo>
                  <a:lnTo>
                    <a:pt x="50" y="53"/>
                  </a:lnTo>
                  <a:lnTo>
                    <a:pt x="44" y="72"/>
                  </a:lnTo>
                  <a:lnTo>
                    <a:pt x="40" y="88"/>
                  </a:lnTo>
                  <a:lnTo>
                    <a:pt x="39" y="95"/>
                  </a:lnTo>
                  <a:lnTo>
                    <a:pt x="42" y="100"/>
                  </a:lnTo>
                  <a:lnTo>
                    <a:pt x="46" y="101"/>
                  </a:lnTo>
                  <a:lnTo>
                    <a:pt x="50" y="101"/>
                  </a:lnTo>
                  <a:lnTo>
                    <a:pt x="52" y="99"/>
                  </a:lnTo>
                  <a:lnTo>
                    <a:pt x="54" y="95"/>
                  </a:lnTo>
                  <a:lnTo>
                    <a:pt x="57" y="87"/>
                  </a:lnTo>
                  <a:lnTo>
                    <a:pt x="65" y="57"/>
                  </a:lnTo>
                  <a:lnTo>
                    <a:pt x="75" y="34"/>
                  </a:lnTo>
                  <a:lnTo>
                    <a:pt x="87" y="19"/>
                  </a:lnTo>
                  <a:lnTo>
                    <a:pt x="102" y="14"/>
                  </a:lnTo>
                  <a:lnTo>
                    <a:pt x="109" y="15"/>
                  </a:lnTo>
                  <a:lnTo>
                    <a:pt x="115" y="19"/>
                  </a:lnTo>
                  <a:lnTo>
                    <a:pt x="119" y="28"/>
                  </a:lnTo>
                  <a:lnTo>
                    <a:pt x="121" y="42"/>
                  </a:lnTo>
                  <a:lnTo>
                    <a:pt x="119" y="59"/>
                  </a:lnTo>
                  <a:lnTo>
                    <a:pt x="116" y="74"/>
                  </a:lnTo>
                  <a:lnTo>
                    <a:pt x="48" y="347"/>
                  </a:lnTo>
                  <a:close/>
                  <a:moveTo>
                    <a:pt x="156" y="80"/>
                  </a:moveTo>
                  <a:lnTo>
                    <a:pt x="161" y="68"/>
                  </a:lnTo>
                  <a:lnTo>
                    <a:pt x="169" y="56"/>
                  </a:lnTo>
                  <a:lnTo>
                    <a:pt x="178" y="45"/>
                  </a:lnTo>
                  <a:lnTo>
                    <a:pt x="187" y="37"/>
                  </a:lnTo>
                  <a:lnTo>
                    <a:pt x="203" y="25"/>
                  </a:lnTo>
                  <a:lnTo>
                    <a:pt x="217" y="18"/>
                  </a:lnTo>
                  <a:lnTo>
                    <a:pt x="228" y="15"/>
                  </a:lnTo>
                  <a:lnTo>
                    <a:pt x="237" y="14"/>
                  </a:lnTo>
                  <a:lnTo>
                    <a:pt x="253" y="18"/>
                  </a:lnTo>
                  <a:lnTo>
                    <a:pt x="266" y="29"/>
                  </a:lnTo>
                  <a:lnTo>
                    <a:pt x="274" y="47"/>
                  </a:lnTo>
                  <a:lnTo>
                    <a:pt x="276" y="71"/>
                  </a:lnTo>
                  <a:lnTo>
                    <a:pt x="273" y="104"/>
                  </a:lnTo>
                  <a:lnTo>
                    <a:pt x="265" y="142"/>
                  </a:lnTo>
                  <a:lnTo>
                    <a:pt x="255" y="177"/>
                  </a:lnTo>
                  <a:lnTo>
                    <a:pt x="245" y="202"/>
                  </a:lnTo>
                  <a:lnTo>
                    <a:pt x="228" y="230"/>
                  </a:lnTo>
                  <a:lnTo>
                    <a:pt x="209" y="250"/>
                  </a:lnTo>
                  <a:lnTo>
                    <a:pt x="190" y="262"/>
                  </a:lnTo>
                  <a:lnTo>
                    <a:pt x="172" y="265"/>
                  </a:lnTo>
                  <a:lnTo>
                    <a:pt x="158" y="263"/>
                  </a:lnTo>
                  <a:lnTo>
                    <a:pt x="147" y="257"/>
                  </a:lnTo>
                  <a:lnTo>
                    <a:pt x="139" y="249"/>
                  </a:lnTo>
                  <a:lnTo>
                    <a:pt x="133" y="239"/>
                  </a:lnTo>
                  <a:lnTo>
                    <a:pt x="128" y="230"/>
                  </a:lnTo>
                  <a:lnTo>
                    <a:pt x="126" y="221"/>
                  </a:lnTo>
                  <a:lnTo>
                    <a:pt x="124" y="214"/>
                  </a:lnTo>
                  <a:lnTo>
                    <a:pt x="124" y="211"/>
                  </a:lnTo>
                  <a:lnTo>
                    <a:pt x="124" y="208"/>
                  </a:lnTo>
                  <a:lnTo>
                    <a:pt x="125" y="201"/>
                  </a:lnTo>
                  <a:lnTo>
                    <a:pt x="156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757"/>
            <p:cNvSpPr>
              <a:spLocks noChangeAspect="1"/>
            </p:cNvSpPr>
            <p:nvPr/>
          </p:nvSpPr>
          <p:spPr bwMode="auto">
            <a:xfrm>
              <a:off x="2888" y="1"/>
              <a:ext cx="190" cy="286"/>
            </a:xfrm>
            <a:custGeom>
              <a:avLst/>
              <a:gdLst/>
              <a:ahLst/>
              <a:cxnLst>
                <a:cxn ang="0">
                  <a:pos x="190" y="207"/>
                </a:cxn>
                <a:cxn ang="0">
                  <a:pos x="175" y="207"/>
                </a:cxn>
                <a:cxn ang="0">
                  <a:pos x="173" y="217"/>
                </a:cxn>
                <a:cxn ang="0">
                  <a:pos x="171" y="229"/>
                </a:cxn>
                <a:cxn ang="0">
                  <a:pos x="168" y="240"/>
                </a:cxn>
                <a:cxn ang="0">
                  <a:pos x="164" y="246"/>
                </a:cxn>
                <a:cxn ang="0">
                  <a:pos x="157" y="248"/>
                </a:cxn>
                <a:cxn ang="0">
                  <a:pos x="144" y="249"/>
                </a:cxn>
                <a:cxn ang="0">
                  <a:pos x="130" y="249"/>
                </a:cxn>
                <a:cxn ang="0">
                  <a:pos x="121" y="249"/>
                </a:cxn>
                <a:cxn ang="0">
                  <a:pos x="42" y="249"/>
                </a:cxn>
                <a:cxn ang="0">
                  <a:pos x="71" y="224"/>
                </a:cxn>
                <a:cxn ang="0">
                  <a:pos x="93" y="205"/>
                </a:cxn>
                <a:cxn ang="0">
                  <a:pos x="110" y="191"/>
                </a:cxn>
                <a:cxn ang="0">
                  <a:pos x="128" y="177"/>
                </a:cxn>
                <a:cxn ang="0">
                  <a:pos x="151" y="157"/>
                </a:cxn>
                <a:cxn ang="0">
                  <a:pos x="171" y="136"/>
                </a:cxn>
                <a:cxn ang="0">
                  <a:pos x="185" y="112"/>
                </a:cxn>
                <a:cxn ang="0">
                  <a:pos x="190" y="84"/>
                </a:cxn>
                <a:cxn ang="0">
                  <a:pos x="182" y="48"/>
                </a:cxn>
                <a:cxn ang="0">
                  <a:pos x="160" y="22"/>
                </a:cxn>
                <a:cxn ang="0">
                  <a:pos x="128" y="5"/>
                </a:cxn>
                <a:cxn ang="0">
                  <a:pos x="89" y="0"/>
                </a:cxn>
                <a:cxn ang="0">
                  <a:pos x="70" y="1"/>
                </a:cxn>
                <a:cxn ang="0">
                  <a:pos x="53" y="6"/>
                </a:cxn>
                <a:cxn ang="0">
                  <a:pos x="37" y="13"/>
                </a:cxn>
                <a:cxn ang="0">
                  <a:pos x="25" y="23"/>
                </a:cxn>
                <a:cxn ang="0">
                  <a:pos x="14" y="35"/>
                </a:cxn>
                <a:cxn ang="0">
                  <a:pos x="6" y="48"/>
                </a:cxn>
                <a:cxn ang="0">
                  <a:pos x="1" y="62"/>
                </a:cxn>
                <a:cxn ang="0">
                  <a:pos x="0" y="77"/>
                </a:cxn>
                <a:cxn ang="0">
                  <a:pos x="3" y="90"/>
                </a:cxn>
                <a:cxn ang="0">
                  <a:pos x="10" y="97"/>
                </a:cxn>
                <a:cxn ang="0">
                  <a:pos x="17" y="100"/>
                </a:cxn>
                <a:cxn ang="0">
                  <a:pos x="23" y="101"/>
                </a:cxn>
                <a:cxn ang="0">
                  <a:pos x="30" y="99"/>
                </a:cxn>
                <a:cxn ang="0">
                  <a:pos x="38" y="95"/>
                </a:cxn>
                <a:cxn ang="0">
                  <a:pos x="43" y="88"/>
                </a:cxn>
                <a:cxn ang="0">
                  <a:pos x="45" y="78"/>
                </a:cxn>
                <a:cxn ang="0">
                  <a:pos x="44" y="71"/>
                </a:cxn>
                <a:cxn ang="0">
                  <a:pos x="41" y="64"/>
                </a:cxn>
                <a:cxn ang="0">
                  <a:pos x="33" y="58"/>
                </a:cxn>
                <a:cxn ang="0">
                  <a:pos x="20" y="55"/>
                </a:cxn>
                <a:cxn ang="0">
                  <a:pos x="32" y="36"/>
                </a:cxn>
                <a:cxn ang="0">
                  <a:pos x="49" y="24"/>
                </a:cxn>
                <a:cxn ang="0">
                  <a:pos x="66" y="17"/>
                </a:cxn>
                <a:cxn ang="0">
                  <a:pos x="83" y="15"/>
                </a:cxn>
                <a:cxn ang="0">
                  <a:pos x="111" y="21"/>
                </a:cxn>
                <a:cxn ang="0">
                  <a:pos x="132" y="36"/>
                </a:cxn>
                <a:cxn ang="0">
                  <a:pos x="144" y="58"/>
                </a:cxn>
                <a:cxn ang="0">
                  <a:pos x="148" y="84"/>
                </a:cxn>
                <a:cxn ang="0">
                  <a:pos x="144" y="110"/>
                </a:cxn>
                <a:cxn ang="0">
                  <a:pos x="133" y="133"/>
                </a:cxn>
                <a:cxn ang="0">
                  <a:pos x="120" y="152"/>
                </a:cxn>
                <a:cxn ang="0">
                  <a:pos x="108" y="166"/>
                </a:cxn>
                <a:cxn ang="0">
                  <a:pos x="4" y="269"/>
                </a:cxn>
                <a:cxn ang="0">
                  <a:pos x="0" y="274"/>
                </a:cxn>
                <a:cxn ang="0">
                  <a:pos x="0" y="286"/>
                </a:cxn>
                <a:cxn ang="0">
                  <a:pos x="177" y="286"/>
                </a:cxn>
                <a:cxn ang="0">
                  <a:pos x="190" y="207"/>
                </a:cxn>
              </a:cxnLst>
              <a:rect l="0" t="0" r="r" b="b"/>
              <a:pathLst>
                <a:path w="190" h="286">
                  <a:moveTo>
                    <a:pt x="190" y="207"/>
                  </a:moveTo>
                  <a:lnTo>
                    <a:pt x="175" y="207"/>
                  </a:lnTo>
                  <a:lnTo>
                    <a:pt x="173" y="217"/>
                  </a:lnTo>
                  <a:lnTo>
                    <a:pt x="171" y="229"/>
                  </a:lnTo>
                  <a:lnTo>
                    <a:pt x="168" y="240"/>
                  </a:lnTo>
                  <a:lnTo>
                    <a:pt x="164" y="246"/>
                  </a:lnTo>
                  <a:lnTo>
                    <a:pt x="157" y="248"/>
                  </a:lnTo>
                  <a:lnTo>
                    <a:pt x="144" y="249"/>
                  </a:lnTo>
                  <a:lnTo>
                    <a:pt x="130" y="249"/>
                  </a:lnTo>
                  <a:lnTo>
                    <a:pt x="121" y="249"/>
                  </a:lnTo>
                  <a:lnTo>
                    <a:pt x="42" y="249"/>
                  </a:lnTo>
                  <a:lnTo>
                    <a:pt x="71" y="224"/>
                  </a:lnTo>
                  <a:lnTo>
                    <a:pt x="93" y="205"/>
                  </a:lnTo>
                  <a:lnTo>
                    <a:pt x="110" y="191"/>
                  </a:lnTo>
                  <a:lnTo>
                    <a:pt x="128" y="177"/>
                  </a:lnTo>
                  <a:lnTo>
                    <a:pt x="151" y="157"/>
                  </a:lnTo>
                  <a:lnTo>
                    <a:pt x="171" y="136"/>
                  </a:lnTo>
                  <a:lnTo>
                    <a:pt x="185" y="112"/>
                  </a:lnTo>
                  <a:lnTo>
                    <a:pt x="190" y="84"/>
                  </a:lnTo>
                  <a:lnTo>
                    <a:pt x="182" y="48"/>
                  </a:lnTo>
                  <a:lnTo>
                    <a:pt x="160" y="22"/>
                  </a:lnTo>
                  <a:lnTo>
                    <a:pt x="128" y="5"/>
                  </a:lnTo>
                  <a:lnTo>
                    <a:pt x="89" y="0"/>
                  </a:lnTo>
                  <a:lnTo>
                    <a:pt x="70" y="1"/>
                  </a:lnTo>
                  <a:lnTo>
                    <a:pt x="53" y="6"/>
                  </a:lnTo>
                  <a:lnTo>
                    <a:pt x="37" y="13"/>
                  </a:lnTo>
                  <a:lnTo>
                    <a:pt x="25" y="23"/>
                  </a:lnTo>
                  <a:lnTo>
                    <a:pt x="14" y="35"/>
                  </a:lnTo>
                  <a:lnTo>
                    <a:pt x="6" y="48"/>
                  </a:lnTo>
                  <a:lnTo>
                    <a:pt x="1" y="62"/>
                  </a:lnTo>
                  <a:lnTo>
                    <a:pt x="0" y="77"/>
                  </a:lnTo>
                  <a:lnTo>
                    <a:pt x="3" y="90"/>
                  </a:lnTo>
                  <a:lnTo>
                    <a:pt x="10" y="97"/>
                  </a:lnTo>
                  <a:lnTo>
                    <a:pt x="17" y="100"/>
                  </a:lnTo>
                  <a:lnTo>
                    <a:pt x="23" y="101"/>
                  </a:lnTo>
                  <a:lnTo>
                    <a:pt x="30" y="99"/>
                  </a:lnTo>
                  <a:lnTo>
                    <a:pt x="38" y="95"/>
                  </a:lnTo>
                  <a:lnTo>
                    <a:pt x="43" y="88"/>
                  </a:lnTo>
                  <a:lnTo>
                    <a:pt x="45" y="78"/>
                  </a:lnTo>
                  <a:lnTo>
                    <a:pt x="44" y="71"/>
                  </a:lnTo>
                  <a:lnTo>
                    <a:pt x="41" y="64"/>
                  </a:lnTo>
                  <a:lnTo>
                    <a:pt x="33" y="58"/>
                  </a:lnTo>
                  <a:lnTo>
                    <a:pt x="20" y="55"/>
                  </a:lnTo>
                  <a:lnTo>
                    <a:pt x="32" y="36"/>
                  </a:lnTo>
                  <a:lnTo>
                    <a:pt x="49" y="24"/>
                  </a:lnTo>
                  <a:lnTo>
                    <a:pt x="66" y="17"/>
                  </a:lnTo>
                  <a:lnTo>
                    <a:pt x="83" y="15"/>
                  </a:lnTo>
                  <a:lnTo>
                    <a:pt x="111" y="21"/>
                  </a:lnTo>
                  <a:lnTo>
                    <a:pt x="132" y="36"/>
                  </a:lnTo>
                  <a:lnTo>
                    <a:pt x="144" y="58"/>
                  </a:lnTo>
                  <a:lnTo>
                    <a:pt x="148" y="84"/>
                  </a:lnTo>
                  <a:lnTo>
                    <a:pt x="144" y="110"/>
                  </a:lnTo>
                  <a:lnTo>
                    <a:pt x="133" y="133"/>
                  </a:lnTo>
                  <a:lnTo>
                    <a:pt x="120" y="152"/>
                  </a:lnTo>
                  <a:lnTo>
                    <a:pt x="108" y="166"/>
                  </a:lnTo>
                  <a:lnTo>
                    <a:pt x="4" y="269"/>
                  </a:lnTo>
                  <a:lnTo>
                    <a:pt x="0" y="274"/>
                  </a:lnTo>
                  <a:lnTo>
                    <a:pt x="0" y="286"/>
                  </a:lnTo>
                  <a:lnTo>
                    <a:pt x="177" y="286"/>
                  </a:lnTo>
                  <a:lnTo>
                    <a:pt x="190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Line 758"/>
            <p:cNvSpPr>
              <a:spLocks noChangeAspect="1" noChangeShapeType="1"/>
            </p:cNvSpPr>
            <p:nvPr/>
          </p:nvSpPr>
          <p:spPr bwMode="auto">
            <a:xfrm>
              <a:off x="2248" y="770"/>
              <a:ext cx="1195" cy="1"/>
            </a:xfrm>
            <a:prstGeom prst="line">
              <a:avLst/>
            </a:prstGeom>
            <a:noFill/>
            <a:ln w="15875">
              <a:solidFill>
                <a:prstClr val="black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759"/>
            <p:cNvSpPr>
              <a:spLocks noChangeAspect="1"/>
            </p:cNvSpPr>
            <p:nvPr/>
          </p:nvSpPr>
          <p:spPr bwMode="auto">
            <a:xfrm>
              <a:off x="2282" y="936"/>
              <a:ext cx="245" cy="410"/>
            </a:xfrm>
            <a:custGeom>
              <a:avLst/>
              <a:gdLst/>
              <a:ahLst/>
              <a:cxnLst>
                <a:cxn ang="0">
                  <a:pos x="47" y="362"/>
                </a:cxn>
                <a:cxn ang="0">
                  <a:pos x="112" y="299"/>
                </a:cxn>
                <a:cxn ang="0">
                  <a:pos x="173" y="244"/>
                </a:cxn>
                <a:cxn ang="0">
                  <a:pos x="214" y="200"/>
                </a:cxn>
                <a:cxn ang="0">
                  <a:pos x="237" y="161"/>
                </a:cxn>
                <a:cxn ang="0">
                  <a:pos x="245" y="119"/>
                </a:cxn>
                <a:cxn ang="0">
                  <a:pos x="235" y="71"/>
                </a:cxn>
                <a:cxn ang="0">
                  <a:pos x="208" y="33"/>
                </a:cxn>
                <a:cxn ang="0">
                  <a:pos x="166" y="9"/>
                </a:cxn>
                <a:cxn ang="0">
                  <a:pos x="114" y="0"/>
                </a:cxn>
                <a:cxn ang="0">
                  <a:pos x="67" y="10"/>
                </a:cxn>
                <a:cxn ang="0">
                  <a:pos x="31" y="35"/>
                </a:cxn>
                <a:cxn ang="0">
                  <a:pos x="8" y="71"/>
                </a:cxn>
                <a:cxn ang="0">
                  <a:pos x="0" y="111"/>
                </a:cxn>
                <a:cxn ang="0">
                  <a:pos x="1" y="122"/>
                </a:cxn>
                <a:cxn ang="0">
                  <a:pos x="5" y="131"/>
                </a:cxn>
                <a:cxn ang="0">
                  <a:pos x="9" y="137"/>
                </a:cxn>
                <a:cxn ang="0">
                  <a:pos x="15" y="141"/>
                </a:cxn>
                <a:cxn ang="0">
                  <a:pos x="21" y="144"/>
                </a:cxn>
                <a:cxn ang="0">
                  <a:pos x="26" y="145"/>
                </a:cxn>
                <a:cxn ang="0">
                  <a:pos x="30" y="146"/>
                </a:cxn>
                <a:cxn ang="0">
                  <a:pos x="32" y="146"/>
                </a:cxn>
                <a:cxn ang="0">
                  <a:pos x="42" y="144"/>
                </a:cxn>
                <a:cxn ang="0">
                  <a:pos x="52" y="139"/>
                </a:cxn>
                <a:cxn ang="0">
                  <a:pos x="61" y="129"/>
                </a:cxn>
                <a:cxn ang="0">
                  <a:pos x="64" y="113"/>
                </a:cxn>
                <a:cxn ang="0">
                  <a:pos x="62" y="101"/>
                </a:cxn>
                <a:cxn ang="0">
                  <a:pos x="56" y="91"/>
                </a:cxn>
                <a:cxn ang="0">
                  <a:pos x="46" y="84"/>
                </a:cxn>
                <a:cxn ang="0">
                  <a:pos x="32" y="81"/>
                </a:cxn>
                <a:cxn ang="0">
                  <a:pos x="26" y="81"/>
                </a:cxn>
                <a:cxn ang="0">
                  <a:pos x="24" y="82"/>
                </a:cxn>
                <a:cxn ang="0">
                  <a:pos x="38" y="55"/>
                </a:cxn>
                <a:cxn ang="0">
                  <a:pos x="57" y="35"/>
                </a:cxn>
                <a:cxn ang="0">
                  <a:pos x="81" y="23"/>
                </a:cxn>
                <a:cxn ang="0">
                  <a:pos x="106" y="19"/>
                </a:cxn>
                <a:cxn ang="0">
                  <a:pos x="143" y="27"/>
                </a:cxn>
                <a:cxn ang="0">
                  <a:pos x="169" y="50"/>
                </a:cxn>
                <a:cxn ang="0">
                  <a:pos x="184" y="82"/>
                </a:cxn>
                <a:cxn ang="0">
                  <a:pos x="189" y="119"/>
                </a:cxn>
                <a:cxn ang="0">
                  <a:pos x="183" y="156"/>
                </a:cxn>
                <a:cxn ang="0">
                  <a:pos x="169" y="191"/>
                </a:cxn>
                <a:cxn ang="0">
                  <a:pos x="149" y="225"/>
                </a:cxn>
                <a:cxn ang="0">
                  <a:pos x="124" y="255"/>
                </a:cxn>
                <a:cxn ang="0">
                  <a:pos x="6" y="387"/>
                </a:cxn>
                <a:cxn ang="0">
                  <a:pos x="3" y="391"/>
                </a:cxn>
                <a:cxn ang="0">
                  <a:pos x="1" y="395"/>
                </a:cxn>
                <a:cxn ang="0">
                  <a:pos x="0" y="401"/>
                </a:cxn>
                <a:cxn ang="0">
                  <a:pos x="0" y="410"/>
                </a:cxn>
                <a:cxn ang="0">
                  <a:pos x="227" y="410"/>
                </a:cxn>
                <a:cxn ang="0">
                  <a:pos x="245" y="303"/>
                </a:cxn>
                <a:cxn ang="0">
                  <a:pos x="229" y="303"/>
                </a:cxn>
                <a:cxn ang="0">
                  <a:pos x="227" y="318"/>
                </a:cxn>
                <a:cxn ang="0">
                  <a:pos x="223" y="333"/>
                </a:cxn>
                <a:cxn ang="0">
                  <a:pos x="220" y="348"/>
                </a:cxn>
                <a:cxn ang="0">
                  <a:pos x="216" y="358"/>
                </a:cxn>
                <a:cxn ang="0">
                  <a:pos x="207" y="360"/>
                </a:cxn>
                <a:cxn ang="0">
                  <a:pos x="190" y="362"/>
                </a:cxn>
                <a:cxn ang="0">
                  <a:pos x="172" y="362"/>
                </a:cxn>
                <a:cxn ang="0">
                  <a:pos x="157" y="362"/>
                </a:cxn>
                <a:cxn ang="0">
                  <a:pos x="47" y="362"/>
                </a:cxn>
              </a:cxnLst>
              <a:rect l="0" t="0" r="r" b="b"/>
              <a:pathLst>
                <a:path w="245" h="410">
                  <a:moveTo>
                    <a:pt x="47" y="362"/>
                  </a:moveTo>
                  <a:lnTo>
                    <a:pt x="112" y="299"/>
                  </a:lnTo>
                  <a:lnTo>
                    <a:pt x="173" y="244"/>
                  </a:lnTo>
                  <a:lnTo>
                    <a:pt x="214" y="200"/>
                  </a:lnTo>
                  <a:lnTo>
                    <a:pt x="237" y="161"/>
                  </a:lnTo>
                  <a:lnTo>
                    <a:pt x="245" y="119"/>
                  </a:lnTo>
                  <a:lnTo>
                    <a:pt x="235" y="71"/>
                  </a:lnTo>
                  <a:lnTo>
                    <a:pt x="208" y="33"/>
                  </a:lnTo>
                  <a:lnTo>
                    <a:pt x="166" y="9"/>
                  </a:lnTo>
                  <a:lnTo>
                    <a:pt x="114" y="0"/>
                  </a:lnTo>
                  <a:lnTo>
                    <a:pt x="67" y="10"/>
                  </a:lnTo>
                  <a:lnTo>
                    <a:pt x="31" y="35"/>
                  </a:lnTo>
                  <a:lnTo>
                    <a:pt x="8" y="71"/>
                  </a:lnTo>
                  <a:lnTo>
                    <a:pt x="0" y="111"/>
                  </a:lnTo>
                  <a:lnTo>
                    <a:pt x="1" y="122"/>
                  </a:lnTo>
                  <a:lnTo>
                    <a:pt x="5" y="131"/>
                  </a:lnTo>
                  <a:lnTo>
                    <a:pt x="9" y="137"/>
                  </a:lnTo>
                  <a:lnTo>
                    <a:pt x="15" y="141"/>
                  </a:lnTo>
                  <a:lnTo>
                    <a:pt x="21" y="144"/>
                  </a:lnTo>
                  <a:lnTo>
                    <a:pt x="26" y="145"/>
                  </a:lnTo>
                  <a:lnTo>
                    <a:pt x="30" y="146"/>
                  </a:lnTo>
                  <a:lnTo>
                    <a:pt x="32" y="146"/>
                  </a:lnTo>
                  <a:lnTo>
                    <a:pt x="42" y="144"/>
                  </a:lnTo>
                  <a:lnTo>
                    <a:pt x="52" y="139"/>
                  </a:lnTo>
                  <a:lnTo>
                    <a:pt x="61" y="129"/>
                  </a:lnTo>
                  <a:lnTo>
                    <a:pt x="64" y="113"/>
                  </a:lnTo>
                  <a:lnTo>
                    <a:pt x="62" y="101"/>
                  </a:lnTo>
                  <a:lnTo>
                    <a:pt x="56" y="91"/>
                  </a:lnTo>
                  <a:lnTo>
                    <a:pt x="46" y="84"/>
                  </a:lnTo>
                  <a:lnTo>
                    <a:pt x="32" y="81"/>
                  </a:lnTo>
                  <a:lnTo>
                    <a:pt x="26" y="81"/>
                  </a:lnTo>
                  <a:lnTo>
                    <a:pt x="24" y="82"/>
                  </a:lnTo>
                  <a:lnTo>
                    <a:pt x="38" y="55"/>
                  </a:lnTo>
                  <a:lnTo>
                    <a:pt x="57" y="35"/>
                  </a:lnTo>
                  <a:lnTo>
                    <a:pt x="81" y="23"/>
                  </a:lnTo>
                  <a:lnTo>
                    <a:pt x="106" y="19"/>
                  </a:lnTo>
                  <a:lnTo>
                    <a:pt x="143" y="27"/>
                  </a:lnTo>
                  <a:lnTo>
                    <a:pt x="169" y="50"/>
                  </a:lnTo>
                  <a:lnTo>
                    <a:pt x="184" y="82"/>
                  </a:lnTo>
                  <a:lnTo>
                    <a:pt x="189" y="119"/>
                  </a:lnTo>
                  <a:lnTo>
                    <a:pt x="183" y="156"/>
                  </a:lnTo>
                  <a:lnTo>
                    <a:pt x="169" y="191"/>
                  </a:lnTo>
                  <a:lnTo>
                    <a:pt x="149" y="225"/>
                  </a:lnTo>
                  <a:lnTo>
                    <a:pt x="124" y="255"/>
                  </a:lnTo>
                  <a:lnTo>
                    <a:pt x="6" y="387"/>
                  </a:lnTo>
                  <a:lnTo>
                    <a:pt x="3" y="391"/>
                  </a:lnTo>
                  <a:lnTo>
                    <a:pt x="1" y="395"/>
                  </a:lnTo>
                  <a:lnTo>
                    <a:pt x="0" y="401"/>
                  </a:lnTo>
                  <a:lnTo>
                    <a:pt x="0" y="410"/>
                  </a:lnTo>
                  <a:lnTo>
                    <a:pt x="227" y="410"/>
                  </a:lnTo>
                  <a:lnTo>
                    <a:pt x="245" y="303"/>
                  </a:lnTo>
                  <a:lnTo>
                    <a:pt x="229" y="303"/>
                  </a:lnTo>
                  <a:lnTo>
                    <a:pt x="227" y="318"/>
                  </a:lnTo>
                  <a:lnTo>
                    <a:pt x="223" y="333"/>
                  </a:lnTo>
                  <a:lnTo>
                    <a:pt x="220" y="348"/>
                  </a:lnTo>
                  <a:lnTo>
                    <a:pt x="216" y="358"/>
                  </a:lnTo>
                  <a:lnTo>
                    <a:pt x="207" y="360"/>
                  </a:lnTo>
                  <a:lnTo>
                    <a:pt x="190" y="362"/>
                  </a:lnTo>
                  <a:lnTo>
                    <a:pt x="172" y="362"/>
                  </a:lnTo>
                  <a:lnTo>
                    <a:pt x="157" y="362"/>
                  </a:lnTo>
                  <a:lnTo>
                    <a:pt x="47" y="3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760"/>
            <p:cNvSpPr>
              <a:spLocks noChangeAspect="1"/>
            </p:cNvSpPr>
            <p:nvPr/>
          </p:nvSpPr>
          <p:spPr bwMode="auto">
            <a:xfrm>
              <a:off x="2574" y="1074"/>
              <a:ext cx="502" cy="279"/>
            </a:xfrm>
            <a:custGeom>
              <a:avLst/>
              <a:gdLst/>
              <a:ahLst/>
              <a:cxnLst>
                <a:cxn ang="0">
                  <a:pos x="30" y="262"/>
                </a:cxn>
                <a:cxn ang="0">
                  <a:pos x="61" y="275"/>
                </a:cxn>
                <a:cxn ang="0">
                  <a:pos x="76" y="244"/>
                </a:cxn>
                <a:cxn ang="0">
                  <a:pos x="96" y="160"/>
                </a:cxn>
                <a:cxn ang="0">
                  <a:pos x="111" y="101"/>
                </a:cxn>
                <a:cxn ang="0">
                  <a:pos x="126" y="69"/>
                </a:cxn>
                <a:cxn ang="0">
                  <a:pos x="214" y="13"/>
                </a:cxn>
                <a:cxn ang="0">
                  <a:pos x="246" y="41"/>
                </a:cxn>
                <a:cxn ang="0">
                  <a:pos x="238" y="107"/>
                </a:cxn>
                <a:cxn ang="0">
                  <a:pos x="207" y="236"/>
                </a:cxn>
                <a:cxn ang="0">
                  <a:pos x="201" y="262"/>
                </a:cxn>
                <a:cxn ang="0">
                  <a:pos x="230" y="276"/>
                </a:cxn>
                <a:cxn ang="0">
                  <a:pos x="246" y="243"/>
                </a:cxn>
                <a:cxn ang="0">
                  <a:pos x="276" y="124"/>
                </a:cxn>
                <a:cxn ang="0">
                  <a:pos x="309" y="51"/>
                </a:cxn>
                <a:cxn ang="0">
                  <a:pos x="400" y="17"/>
                </a:cxn>
                <a:cxn ang="0">
                  <a:pos x="417" y="56"/>
                </a:cxn>
                <a:cxn ang="0">
                  <a:pos x="390" y="164"/>
                </a:cxn>
                <a:cxn ang="0">
                  <a:pos x="371" y="228"/>
                </a:cxn>
                <a:cxn ang="0">
                  <a:pos x="402" y="275"/>
                </a:cxn>
                <a:cxn ang="0">
                  <a:pos x="483" y="233"/>
                </a:cxn>
                <a:cxn ang="0">
                  <a:pos x="499" y="178"/>
                </a:cxn>
                <a:cxn ang="0">
                  <a:pos x="485" y="189"/>
                </a:cxn>
                <a:cxn ang="0">
                  <a:pos x="446" y="257"/>
                </a:cxn>
                <a:cxn ang="0">
                  <a:pos x="408" y="245"/>
                </a:cxn>
                <a:cxn ang="0">
                  <a:pos x="430" y="171"/>
                </a:cxn>
                <a:cxn ang="0">
                  <a:pos x="457" y="66"/>
                </a:cxn>
                <a:cxn ang="0">
                  <a:pos x="417" y="4"/>
                </a:cxn>
                <a:cxn ang="0">
                  <a:pos x="327" y="17"/>
                </a:cxn>
                <a:cxn ang="0">
                  <a:pos x="285" y="51"/>
                </a:cxn>
                <a:cxn ang="0">
                  <a:pos x="266" y="16"/>
                </a:cxn>
                <a:cxn ang="0">
                  <a:pos x="179" y="6"/>
                </a:cxn>
                <a:cxn ang="0">
                  <a:pos x="120" y="53"/>
                </a:cxn>
                <a:cxn ang="0">
                  <a:pos x="84" y="3"/>
                </a:cxn>
                <a:cxn ang="0">
                  <a:pos x="33" y="13"/>
                </a:cxn>
                <a:cxn ang="0">
                  <a:pos x="11" y="53"/>
                </a:cxn>
                <a:cxn ang="0">
                  <a:pos x="0" y="94"/>
                </a:cxn>
                <a:cxn ang="0">
                  <a:pos x="11" y="100"/>
                </a:cxn>
                <a:cxn ang="0">
                  <a:pos x="18" y="87"/>
                </a:cxn>
                <a:cxn ang="0">
                  <a:pos x="47" y="19"/>
                </a:cxn>
                <a:cxn ang="0">
                  <a:pos x="75" y="19"/>
                </a:cxn>
                <a:cxn ang="0">
                  <a:pos x="81" y="51"/>
                </a:cxn>
                <a:cxn ang="0">
                  <a:pos x="72" y="93"/>
                </a:cxn>
              </a:cxnLst>
              <a:rect l="0" t="0" r="r" b="b"/>
              <a:pathLst>
                <a:path w="502" h="279">
                  <a:moveTo>
                    <a:pt x="36" y="235"/>
                  </a:moveTo>
                  <a:lnTo>
                    <a:pt x="33" y="251"/>
                  </a:lnTo>
                  <a:lnTo>
                    <a:pt x="30" y="262"/>
                  </a:lnTo>
                  <a:lnTo>
                    <a:pt x="36" y="274"/>
                  </a:lnTo>
                  <a:lnTo>
                    <a:pt x="48" y="279"/>
                  </a:lnTo>
                  <a:lnTo>
                    <a:pt x="61" y="275"/>
                  </a:lnTo>
                  <a:lnTo>
                    <a:pt x="71" y="261"/>
                  </a:lnTo>
                  <a:lnTo>
                    <a:pt x="72" y="256"/>
                  </a:lnTo>
                  <a:lnTo>
                    <a:pt x="76" y="244"/>
                  </a:lnTo>
                  <a:lnTo>
                    <a:pt x="79" y="229"/>
                  </a:lnTo>
                  <a:lnTo>
                    <a:pt x="83" y="216"/>
                  </a:lnTo>
                  <a:lnTo>
                    <a:pt x="96" y="160"/>
                  </a:lnTo>
                  <a:lnTo>
                    <a:pt x="106" y="119"/>
                  </a:lnTo>
                  <a:lnTo>
                    <a:pt x="109" y="110"/>
                  </a:lnTo>
                  <a:lnTo>
                    <a:pt x="111" y="101"/>
                  </a:lnTo>
                  <a:lnTo>
                    <a:pt x="113" y="93"/>
                  </a:lnTo>
                  <a:lnTo>
                    <a:pt x="114" y="88"/>
                  </a:lnTo>
                  <a:lnTo>
                    <a:pt x="126" y="69"/>
                  </a:lnTo>
                  <a:lnTo>
                    <a:pt x="146" y="44"/>
                  </a:lnTo>
                  <a:lnTo>
                    <a:pt x="176" y="22"/>
                  </a:lnTo>
                  <a:lnTo>
                    <a:pt x="214" y="13"/>
                  </a:lnTo>
                  <a:lnTo>
                    <a:pt x="231" y="17"/>
                  </a:lnTo>
                  <a:lnTo>
                    <a:pt x="241" y="27"/>
                  </a:lnTo>
                  <a:lnTo>
                    <a:pt x="246" y="41"/>
                  </a:lnTo>
                  <a:lnTo>
                    <a:pt x="248" y="56"/>
                  </a:lnTo>
                  <a:lnTo>
                    <a:pt x="245" y="81"/>
                  </a:lnTo>
                  <a:lnTo>
                    <a:pt x="238" y="107"/>
                  </a:lnTo>
                  <a:lnTo>
                    <a:pt x="221" y="179"/>
                  </a:lnTo>
                  <a:lnTo>
                    <a:pt x="209" y="226"/>
                  </a:lnTo>
                  <a:lnTo>
                    <a:pt x="207" y="236"/>
                  </a:lnTo>
                  <a:lnTo>
                    <a:pt x="204" y="247"/>
                  </a:lnTo>
                  <a:lnTo>
                    <a:pt x="202" y="257"/>
                  </a:lnTo>
                  <a:lnTo>
                    <a:pt x="201" y="262"/>
                  </a:lnTo>
                  <a:lnTo>
                    <a:pt x="206" y="274"/>
                  </a:lnTo>
                  <a:lnTo>
                    <a:pt x="219" y="279"/>
                  </a:lnTo>
                  <a:lnTo>
                    <a:pt x="230" y="276"/>
                  </a:lnTo>
                  <a:lnTo>
                    <a:pt x="238" y="268"/>
                  </a:lnTo>
                  <a:lnTo>
                    <a:pt x="242" y="257"/>
                  </a:lnTo>
                  <a:lnTo>
                    <a:pt x="246" y="243"/>
                  </a:lnTo>
                  <a:lnTo>
                    <a:pt x="255" y="209"/>
                  </a:lnTo>
                  <a:lnTo>
                    <a:pt x="266" y="165"/>
                  </a:lnTo>
                  <a:lnTo>
                    <a:pt x="276" y="124"/>
                  </a:lnTo>
                  <a:lnTo>
                    <a:pt x="283" y="95"/>
                  </a:lnTo>
                  <a:lnTo>
                    <a:pt x="290" y="79"/>
                  </a:lnTo>
                  <a:lnTo>
                    <a:pt x="309" y="51"/>
                  </a:lnTo>
                  <a:lnTo>
                    <a:pt x="341" y="25"/>
                  </a:lnTo>
                  <a:lnTo>
                    <a:pt x="384" y="13"/>
                  </a:lnTo>
                  <a:lnTo>
                    <a:pt x="400" y="17"/>
                  </a:lnTo>
                  <a:lnTo>
                    <a:pt x="411" y="27"/>
                  </a:lnTo>
                  <a:lnTo>
                    <a:pt x="416" y="40"/>
                  </a:lnTo>
                  <a:lnTo>
                    <a:pt x="417" y="56"/>
                  </a:lnTo>
                  <a:lnTo>
                    <a:pt x="413" y="88"/>
                  </a:lnTo>
                  <a:lnTo>
                    <a:pt x="403" y="126"/>
                  </a:lnTo>
                  <a:lnTo>
                    <a:pt x="390" y="164"/>
                  </a:lnTo>
                  <a:lnTo>
                    <a:pt x="379" y="194"/>
                  </a:lnTo>
                  <a:lnTo>
                    <a:pt x="373" y="212"/>
                  </a:lnTo>
                  <a:lnTo>
                    <a:pt x="371" y="228"/>
                  </a:lnTo>
                  <a:lnTo>
                    <a:pt x="375" y="248"/>
                  </a:lnTo>
                  <a:lnTo>
                    <a:pt x="386" y="264"/>
                  </a:lnTo>
                  <a:lnTo>
                    <a:pt x="402" y="275"/>
                  </a:lnTo>
                  <a:lnTo>
                    <a:pt x="422" y="279"/>
                  </a:lnTo>
                  <a:lnTo>
                    <a:pt x="458" y="265"/>
                  </a:lnTo>
                  <a:lnTo>
                    <a:pt x="483" y="233"/>
                  </a:lnTo>
                  <a:lnTo>
                    <a:pt x="497" y="201"/>
                  </a:lnTo>
                  <a:lnTo>
                    <a:pt x="502" y="184"/>
                  </a:lnTo>
                  <a:lnTo>
                    <a:pt x="499" y="178"/>
                  </a:lnTo>
                  <a:lnTo>
                    <a:pt x="495" y="177"/>
                  </a:lnTo>
                  <a:lnTo>
                    <a:pt x="489" y="180"/>
                  </a:lnTo>
                  <a:lnTo>
                    <a:pt x="485" y="189"/>
                  </a:lnTo>
                  <a:lnTo>
                    <a:pt x="477" y="214"/>
                  </a:lnTo>
                  <a:lnTo>
                    <a:pt x="463" y="239"/>
                  </a:lnTo>
                  <a:lnTo>
                    <a:pt x="446" y="257"/>
                  </a:lnTo>
                  <a:lnTo>
                    <a:pt x="423" y="265"/>
                  </a:lnTo>
                  <a:lnTo>
                    <a:pt x="412" y="260"/>
                  </a:lnTo>
                  <a:lnTo>
                    <a:pt x="408" y="245"/>
                  </a:lnTo>
                  <a:lnTo>
                    <a:pt x="412" y="222"/>
                  </a:lnTo>
                  <a:lnTo>
                    <a:pt x="419" y="201"/>
                  </a:lnTo>
                  <a:lnTo>
                    <a:pt x="430" y="171"/>
                  </a:lnTo>
                  <a:lnTo>
                    <a:pt x="442" y="135"/>
                  </a:lnTo>
                  <a:lnTo>
                    <a:pt x="453" y="97"/>
                  </a:lnTo>
                  <a:lnTo>
                    <a:pt x="457" y="66"/>
                  </a:lnTo>
                  <a:lnTo>
                    <a:pt x="452" y="38"/>
                  </a:lnTo>
                  <a:lnTo>
                    <a:pt x="439" y="18"/>
                  </a:lnTo>
                  <a:lnTo>
                    <a:pt x="417" y="4"/>
                  </a:lnTo>
                  <a:lnTo>
                    <a:pt x="386" y="0"/>
                  </a:lnTo>
                  <a:lnTo>
                    <a:pt x="354" y="4"/>
                  </a:lnTo>
                  <a:lnTo>
                    <a:pt x="327" y="17"/>
                  </a:lnTo>
                  <a:lnTo>
                    <a:pt x="305" y="36"/>
                  </a:lnTo>
                  <a:lnTo>
                    <a:pt x="286" y="59"/>
                  </a:lnTo>
                  <a:lnTo>
                    <a:pt x="285" y="51"/>
                  </a:lnTo>
                  <a:lnTo>
                    <a:pt x="283" y="40"/>
                  </a:lnTo>
                  <a:lnTo>
                    <a:pt x="277" y="28"/>
                  </a:lnTo>
                  <a:lnTo>
                    <a:pt x="266" y="16"/>
                  </a:lnTo>
                  <a:lnTo>
                    <a:pt x="242" y="3"/>
                  </a:lnTo>
                  <a:lnTo>
                    <a:pt x="216" y="0"/>
                  </a:lnTo>
                  <a:lnTo>
                    <a:pt x="179" y="6"/>
                  </a:lnTo>
                  <a:lnTo>
                    <a:pt x="152" y="21"/>
                  </a:lnTo>
                  <a:lnTo>
                    <a:pt x="132" y="39"/>
                  </a:lnTo>
                  <a:lnTo>
                    <a:pt x="120" y="53"/>
                  </a:lnTo>
                  <a:lnTo>
                    <a:pt x="114" y="30"/>
                  </a:lnTo>
                  <a:lnTo>
                    <a:pt x="101" y="13"/>
                  </a:lnTo>
                  <a:lnTo>
                    <a:pt x="84" y="3"/>
                  </a:lnTo>
                  <a:lnTo>
                    <a:pt x="64" y="0"/>
                  </a:lnTo>
                  <a:lnTo>
                    <a:pt x="46" y="4"/>
                  </a:lnTo>
                  <a:lnTo>
                    <a:pt x="33" y="13"/>
                  </a:lnTo>
                  <a:lnTo>
                    <a:pt x="24" y="25"/>
                  </a:lnTo>
                  <a:lnTo>
                    <a:pt x="19" y="35"/>
                  </a:lnTo>
                  <a:lnTo>
                    <a:pt x="11" y="53"/>
                  </a:lnTo>
                  <a:lnTo>
                    <a:pt x="5" y="72"/>
                  </a:lnTo>
                  <a:lnTo>
                    <a:pt x="1" y="87"/>
                  </a:lnTo>
                  <a:lnTo>
                    <a:pt x="0" y="94"/>
                  </a:lnTo>
                  <a:lnTo>
                    <a:pt x="3" y="100"/>
                  </a:lnTo>
                  <a:lnTo>
                    <a:pt x="7" y="101"/>
                  </a:lnTo>
                  <a:lnTo>
                    <a:pt x="11" y="100"/>
                  </a:lnTo>
                  <a:lnTo>
                    <a:pt x="13" y="99"/>
                  </a:lnTo>
                  <a:lnTo>
                    <a:pt x="15" y="94"/>
                  </a:lnTo>
                  <a:lnTo>
                    <a:pt x="18" y="87"/>
                  </a:lnTo>
                  <a:lnTo>
                    <a:pt x="26" y="57"/>
                  </a:lnTo>
                  <a:lnTo>
                    <a:pt x="35" y="34"/>
                  </a:lnTo>
                  <a:lnTo>
                    <a:pt x="47" y="19"/>
                  </a:lnTo>
                  <a:lnTo>
                    <a:pt x="62" y="13"/>
                  </a:lnTo>
                  <a:lnTo>
                    <a:pt x="69" y="14"/>
                  </a:lnTo>
                  <a:lnTo>
                    <a:pt x="75" y="19"/>
                  </a:lnTo>
                  <a:lnTo>
                    <a:pt x="80" y="27"/>
                  </a:lnTo>
                  <a:lnTo>
                    <a:pt x="81" y="42"/>
                  </a:lnTo>
                  <a:lnTo>
                    <a:pt x="81" y="51"/>
                  </a:lnTo>
                  <a:lnTo>
                    <a:pt x="79" y="60"/>
                  </a:lnTo>
                  <a:lnTo>
                    <a:pt x="77" y="74"/>
                  </a:lnTo>
                  <a:lnTo>
                    <a:pt x="72" y="93"/>
                  </a:lnTo>
                  <a:lnTo>
                    <a:pt x="36" y="2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761"/>
            <p:cNvSpPr>
              <a:spLocks noChangeAspect="1" noEditPoints="1"/>
            </p:cNvSpPr>
            <p:nvPr/>
          </p:nvSpPr>
          <p:spPr bwMode="auto">
            <a:xfrm>
              <a:off x="3122" y="1250"/>
              <a:ext cx="264" cy="194"/>
            </a:xfrm>
            <a:custGeom>
              <a:avLst/>
              <a:gdLst/>
              <a:ahLst/>
              <a:cxnLst>
                <a:cxn ang="0">
                  <a:pos x="233" y="96"/>
                </a:cxn>
                <a:cxn ang="0">
                  <a:pos x="260" y="39"/>
                </a:cxn>
                <a:cxn ang="0">
                  <a:pos x="261" y="21"/>
                </a:cxn>
                <a:cxn ang="0">
                  <a:pos x="250" y="22"/>
                </a:cxn>
                <a:cxn ang="0">
                  <a:pos x="231" y="72"/>
                </a:cxn>
                <a:cxn ang="0">
                  <a:pos x="207" y="101"/>
                </a:cxn>
                <a:cxn ang="0">
                  <a:pos x="206" y="77"/>
                </a:cxn>
                <a:cxn ang="0">
                  <a:pos x="196" y="41"/>
                </a:cxn>
                <a:cxn ang="0">
                  <a:pos x="153" y="5"/>
                </a:cxn>
                <a:cxn ang="0">
                  <a:pos x="78" y="10"/>
                </a:cxn>
                <a:cxn ang="0">
                  <a:pos x="10" y="75"/>
                </a:cxn>
                <a:cxn ang="0">
                  <a:pos x="1" y="134"/>
                </a:cxn>
                <a:cxn ang="0">
                  <a:pos x="12" y="160"/>
                </a:cxn>
                <a:cxn ang="0">
                  <a:pos x="32" y="181"/>
                </a:cxn>
                <a:cxn ang="0">
                  <a:pos x="61" y="193"/>
                </a:cxn>
                <a:cxn ang="0">
                  <a:pos x="134" y="183"/>
                </a:cxn>
                <a:cxn ang="0">
                  <a:pos x="187" y="177"/>
                </a:cxn>
                <a:cxn ang="0">
                  <a:pos x="211" y="193"/>
                </a:cxn>
                <a:cxn ang="0">
                  <a:pos x="239" y="191"/>
                </a:cxn>
                <a:cxn ang="0">
                  <a:pos x="260" y="173"/>
                </a:cxn>
                <a:cxn ang="0">
                  <a:pos x="260" y="159"/>
                </a:cxn>
                <a:cxn ang="0">
                  <a:pos x="250" y="160"/>
                </a:cxn>
                <a:cxn ang="0">
                  <a:pos x="242" y="173"/>
                </a:cxn>
                <a:cxn ang="0">
                  <a:pos x="229" y="182"/>
                </a:cxn>
                <a:cxn ang="0">
                  <a:pos x="219" y="181"/>
                </a:cxn>
                <a:cxn ang="0">
                  <a:pos x="211" y="160"/>
                </a:cxn>
                <a:cxn ang="0">
                  <a:pos x="175" y="144"/>
                </a:cxn>
                <a:cxn ang="0">
                  <a:pos x="118" y="176"/>
                </a:cxn>
                <a:cxn ang="0">
                  <a:pos x="80" y="182"/>
                </a:cxn>
                <a:cxn ang="0">
                  <a:pos x="47" y="169"/>
                </a:cxn>
                <a:cxn ang="0">
                  <a:pos x="36" y="134"/>
                </a:cxn>
                <a:cxn ang="0">
                  <a:pos x="41" y="96"/>
                </a:cxn>
                <a:cxn ang="0">
                  <a:pos x="64" y="45"/>
                </a:cxn>
                <a:cxn ang="0">
                  <a:pos x="95" y="19"/>
                </a:cxn>
                <a:cxn ang="0">
                  <a:pos x="123" y="12"/>
                </a:cxn>
                <a:cxn ang="0">
                  <a:pos x="158" y="32"/>
                </a:cxn>
                <a:cxn ang="0">
                  <a:pos x="171" y="72"/>
                </a:cxn>
                <a:cxn ang="0">
                  <a:pos x="175" y="144"/>
                </a:cxn>
              </a:cxnLst>
              <a:rect l="0" t="0" r="r" b="b"/>
              <a:pathLst>
                <a:path w="264" h="194">
                  <a:moveTo>
                    <a:pt x="208" y="129"/>
                  </a:moveTo>
                  <a:lnTo>
                    <a:pt x="233" y="96"/>
                  </a:lnTo>
                  <a:lnTo>
                    <a:pt x="251" y="64"/>
                  </a:lnTo>
                  <a:lnTo>
                    <a:pt x="260" y="39"/>
                  </a:lnTo>
                  <a:lnTo>
                    <a:pt x="264" y="26"/>
                  </a:lnTo>
                  <a:lnTo>
                    <a:pt x="261" y="21"/>
                  </a:lnTo>
                  <a:lnTo>
                    <a:pt x="256" y="21"/>
                  </a:lnTo>
                  <a:lnTo>
                    <a:pt x="250" y="22"/>
                  </a:lnTo>
                  <a:lnTo>
                    <a:pt x="247" y="31"/>
                  </a:lnTo>
                  <a:lnTo>
                    <a:pt x="231" y="72"/>
                  </a:lnTo>
                  <a:lnTo>
                    <a:pt x="207" y="109"/>
                  </a:lnTo>
                  <a:lnTo>
                    <a:pt x="207" y="101"/>
                  </a:lnTo>
                  <a:lnTo>
                    <a:pt x="207" y="89"/>
                  </a:lnTo>
                  <a:lnTo>
                    <a:pt x="206" y="77"/>
                  </a:lnTo>
                  <a:lnTo>
                    <a:pt x="205" y="70"/>
                  </a:lnTo>
                  <a:lnTo>
                    <a:pt x="196" y="41"/>
                  </a:lnTo>
                  <a:lnTo>
                    <a:pt x="178" y="19"/>
                  </a:lnTo>
                  <a:lnTo>
                    <a:pt x="153" y="5"/>
                  </a:lnTo>
                  <a:lnTo>
                    <a:pt x="124" y="0"/>
                  </a:lnTo>
                  <a:lnTo>
                    <a:pt x="78" y="10"/>
                  </a:lnTo>
                  <a:lnTo>
                    <a:pt x="38" y="37"/>
                  </a:lnTo>
                  <a:lnTo>
                    <a:pt x="10" y="75"/>
                  </a:lnTo>
                  <a:lnTo>
                    <a:pt x="0" y="119"/>
                  </a:lnTo>
                  <a:lnTo>
                    <a:pt x="1" y="134"/>
                  </a:lnTo>
                  <a:lnTo>
                    <a:pt x="5" y="148"/>
                  </a:lnTo>
                  <a:lnTo>
                    <a:pt x="12" y="160"/>
                  </a:lnTo>
                  <a:lnTo>
                    <a:pt x="21" y="172"/>
                  </a:lnTo>
                  <a:lnTo>
                    <a:pt x="32" y="181"/>
                  </a:lnTo>
                  <a:lnTo>
                    <a:pt x="45" y="188"/>
                  </a:lnTo>
                  <a:lnTo>
                    <a:pt x="61" y="193"/>
                  </a:lnTo>
                  <a:lnTo>
                    <a:pt x="78" y="194"/>
                  </a:lnTo>
                  <a:lnTo>
                    <a:pt x="134" y="183"/>
                  </a:lnTo>
                  <a:lnTo>
                    <a:pt x="178" y="158"/>
                  </a:lnTo>
                  <a:lnTo>
                    <a:pt x="187" y="177"/>
                  </a:lnTo>
                  <a:lnTo>
                    <a:pt x="199" y="188"/>
                  </a:lnTo>
                  <a:lnTo>
                    <a:pt x="211" y="193"/>
                  </a:lnTo>
                  <a:lnTo>
                    <a:pt x="222" y="194"/>
                  </a:lnTo>
                  <a:lnTo>
                    <a:pt x="239" y="191"/>
                  </a:lnTo>
                  <a:lnTo>
                    <a:pt x="252" y="182"/>
                  </a:lnTo>
                  <a:lnTo>
                    <a:pt x="260" y="173"/>
                  </a:lnTo>
                  <a:lnTo>
                    <a:pt x="263" y="164"/>
                  </a:lnTo>
                  <a:lnTo>
                    <a:pt x="260" y="159"/>
                  </a:lnTo>
                  <a:lnTo>
                    <a:pt x="255" y="159"/>
                  </a:lnTo>
                  <a:lnTo>
                    <a:pt x="250" y="160"/>
                  </a:lnTo>
                  <a:lnTo>
                    <a:pt x="248" y="163"/>
                  </a:lnTo>
                  <a:lnTo>
                    <a:pt x="242" y="173"/>
                  </a:lnTo>
                  <a:lnTo>
                    <a:pt x="236" y="179"/>
                  </a:lnTo>
                  <a:lnTo>
                    <a:pt x="229" y="182"/>
                  </a:lnTo>
                  <a:lnTo>
                    <a:pt x="224" y="182"/>
                  </a:lnTo>
                  <a:lnTo>
                    <a:pt x="219" y="181"/>
                  </a:lnTo>
                  <a:lnTo>
                    <a:pt x="214" y="176"/>
                  </a:lnTo>
                  <a:lnTo>
                    <a:pt x="211" y="160"/>
                  </a:lnTo>
                  <a:lnTo>
                    <a:pt x="208" y="129"/>
                  </a:lnTo>
                  <a:close/>
                  <a:moveTo>
                    <a:pt x="175" y="144"/>
                  </a:moveTo>
                  <a:lnTo>
                    <a:pt x="144" y="164"/>
                  </a:lnTo>
                  <a:lnTo>
                    <a:pt x="118" y="176"/>
                  </a:lnTo>
                  <a:lnTo>
                    <a:pt x="96" y="181"/>
                  </a:lnTo>
                  <a:lnTo>
                    <a:pt x="80" y="182"/>
                  </a:lnTo>
                  <a:lnTo>
                    <a:pt x="61" y="179"/>
                  </a:lnTo>
                  <a:lnTo>
                    <a:pt x="47" y="169"/>
                  </a:lnTo>
                  <a:lnTo>
                    <a:pt x="39" y="154"/>
                  </a:lnTo>
                  <a:lnTo>
                    <a:pt x="36" y="134"/>
                  </a:lnTo>
                  <a:lnTo>
                    <a:pt x="37" y="119"/>
                  </a:lnTo>
                  <a:lnTo>
                    <a:pt x="41" y="96"/>
                  </a:lnTo>
                  <a:lnTo>
                    <a:pt x="50" y="70"/>
                  </a:lnTo>
                  <a:lnTo>
                    <a:pt x="64" y="45"/>
                  </a:lnTo>
                  <a:lnTo>
                    <a:pt x="79" y="29"/>
                  </a:lnTo>
                  <a:lnTo>
                    <a:pt x="95" y="19"/>
                  </a:lnTo>
                  <a:lnTo>
                    <a:pt x="110" y="14"/>
                  </a:lnTo>
                  <a:lnTo>
                    <a:pt x="123" y="12"/>
                  </a:lnTo>
                  <a:lnTo>
                    <a:pt x="145" y="18"/>
                  </a:lnTo>
                  <a:lnTo>
                    <a:pt x="158" y="32"/>
                  </a:lnTo>
                  <a:lnTo>
                    <a:pt x="167" y="51"/>
                  </a:lnTo>
                  <a:lnTo>
                    <a:pt x="171" y="72"/>
                  </a:lnTo>
                  <a:lnTo>
                    <a:pt x="173" y="106"/>
                  </a:lnTo>
                  <a:lnTo>
                    <a:pt x="175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762"/>
            <p:cNvSpPr>
              <a:spLocks noChangeAspect="1"/>
            </p:cNvSpPr>
            <p:nvPr/>
          </p:nvSpPr>
          <p:spPr bwMode="auto">
            <a:xfrm>
              <a:off x="3687" y="563"/>
              <a:ext cx="407" cy="410"/>
            </a:xfrm>
            <a:custGeom>
              <a:avLst/>
              <a:gdLst/>
              <a:ahLst/>
              <a:cxnLst>
                <a:cxn ang="0">
                  <a:pos x="216" y="217"/>
                </a:cxn>
                <a:cxn ang="0">
                  <a:pos x="387" y="217"/>
                </a:cxn>
                <a:cxn ang="0">
                  <a:pos x="394" y="217"/>
                </a:cxn>
                <a:cxn ang="0">
                  <a:pos x="400" y="216"/>
                </a:cxn>
                <a:cxn ang="0">
                  <a:pos x="405" y="212"/>
                </a:cxn>
                <a:cxn ang="0">
                  <a:pos x="407" y="205"/>
                </a:cxn>
                <a:cxn ang="0">
                  <a:pos x="405" y="198"/>
                </a:cxn>
                <a:cxn ang="0">
                  <a:pos x="400" y="195"/>
                </a:cxn>
                <a:cxn ang="0">
                  <a:pos x="394" y="193"/>
                </a:cxn>
                <a:cxn ang="0">
                  <a:pos x="387" y="193"/>
                </a:cxn>
                <a:cxn ang="0">
                  <a:pos x="216" y="193"/>
                </a:cxn>
                <a:cxn ang="0">
                  <a:pos x="216" y="21"/>
                </a:cxn>
                <a:cxn ang="0">
                  <a:pos x="216" y="14"/>
                </a:cxn>
                <a:cxn ang="0">
                  <a:pos x="215" y="7"/>
                </a:cxn>
                <a:cxn ang="0">
                  <a:pos x="211" y="2"/>
                </a:cxn>
                <a:cxn ang="0">
                  <a:pos x="204" y="0"/>
                </a:cxn>
                <a:cxn ang="0">
                  <a:pos x="197" y="2"/>
                </a:cxn>
                <a:cxn ang="0">
                  <a:pos x="193" y="7"/>
                </a:cxn>
                <a:cxn ang="0">
                  <a:pos x="192" y="14"/>
                </a:cxn>
                <a:cxn ang="0">
                  <a:pos x="192" y="21"/>
                </a:cxn>
                <a:cxn ang="0">
                  <a:pos x="192" y="193"/>
                </a:cxn>
                <a:cxn ang="0">
                  <a:pos x="20" y="193"/>
                </a:cxn>
                <a:cxn ang="0">
                  <a:pos x="13" y="193"/>
                </a:cxn>
                <a:cxn ang="0">
                  <a:pos x="6" y="195"/>
                </a:cxn>
                <a:cxn ang="0">
                  <a:pos x="1" y="198"/>
                </a:cxn>
                <a:cxn ang="0">
                  <a:pos x="0" y="205"/>
                </a:cxn>
                <a:cxn ang="0">
                  <a:pos x="1" y="212"/>
                </a:cxn>
                <a:cxn ang="0">
                  <a:pos x="6" y="216"/>
                </a:cxn>
                <a:cxn ang="0">
                  <a:pos x="13" y="217"/>
                </a:cxn>
                <a:cxn ang="0">
                  <a:pos x="20" y="217"/>
                </a:cxn>
                <a:cxn ang="0">
                  <a:pos x="192" y="217"/>
                </a:cxn>
                <a:cxn ang="0">
                  <a:pos x="192" y="390"/>
                </a:cxn>
                <a:cxn ang="0">
                  <a:pos x="192" y="397"/>
                </a:cxn>
                <a:cxn ang="0">
                  <a:pos x="193" y="403"/>
                </a:cxn>
                <a:cxn ang="0">
                  <a:pos x="197" y="408"/>
                </a:cxn>
                <a:cxn ang="0">
                  <a:pos x="204" y="410"/>
                </a:cxn>
                <a:cxn ang="0">
                  <a:pos x="211" y="408"/>
                </a:cxn>
                <a:cxn ang="0">
                  <a:pos x="215" y="403"/>
                </a:cxn>
                <a:cxn ang="0">
                  <a:pos x="216" y="397"/>
                </a:cxn>
                <a:cxn ang="0">
                  <a:pos x="216" y="390"/>
                </a:cxn>
                <a:cxn ang="0">
                  <a:pos x="216" y="217"/>
                </a:cxn>
              </a:cxnLst>
              <a:rect l="0" t="0" r="r" b="b"/>
              <a:pathLst>
                <a:path w="407" h="410">
                  <a:moveTo>
                    <a:pt x="216" y="217"/>
                  </a:moveTo>
                  <a:lnTo>
                    <a:pt x="387" y="217"/>
                  </a:lnTo>
                  <a:lnTo>
                    <a:pt x="394" y="217"/>
                  </a:lnTo>
                  <a:lnTo>
                    <a:pt x="400" y="216"/>
                  </a:lnTo>
                  <a:lnTo>
                    <a:pt x="405" y="212"/>
                  </a:lnTo>
                  <a:lnTo>
                    <a:pt x="407" y="205"/>
                  </a:lnTo>
                  <a:lnTo>
                    <a:pt x="405" y="198"/>
                  </a:lnTo>
                  <a:lnTo>
                    <a:pt x="400" y="195"/>
                  </a:lnTo>
                  <a:lnTo>
                    <a:pt x="394" y="193"/>
                  </a:lnTo>
                  <a:lnTo>
                    <a:pt x="387" y="193"/>
                  </a:lnTo>
                  <a:lnTo>
                    <a:pt x="216" y="193"/>
                  </a:lnTo>
                  <a:lnTo>
                    <a:pt x="216" y="21"/>
                  </a:lnTo>
                  <a:lnTo>
                    <a:pt x="216" y="14"/>
                  </a:lnTo>
                  <a:lnTo>
                    <a:pt x="215" y="7"/>
                  </a:lnTo>
                  <a:lnTo>
                    <a:pt x="211" y="2"/>
                  </a:lnTo>
                  <a:lnTo>
                    <a:pt x="204" y="0"/>
                  </a:lnTo>
                  <a:lnTo>
                    <a:pt x="197" y="2"/>
                  </a:lnTo>
                  <a:lnTo>
                    <a:pt x="193" y="7"/>
                  </a:lnTo>
                  <a:lnTo>
                    <a:pt x="192" y="14"/>
                  </a:lnTo>
                  <a:lnTo>
                    <a:pt x="192" y="21"/>
                  </a:lnTo>
                  <a:lnTo>
                    <a:pt x="192" y="193"/>
                  </a:lnTo>
                  <a:lnTo>
                    <a:pt x="20" y="193"/>
                  </a:lnTo>
                  <a:lnTo>
                    <a:pt x="13" y="193"/>
                  </a:lnTo>
                  <a:lnTo>
                    <a:pt x="6" y="195"/>
                  </a:lnTo>
                  <a:lnTo>
                    <a:pt x="1" y="198"/>
                  </a:lnTo>
                  <a:lnTo>
                    <a:pt x="0" y="205"/>
                  </a:lnTo>
                  <a:lnTo>
                    <a:pt x="1" y="212"/>
                  </a:lnTo>
                  <a:lnTo>
                    <a:pt x="6" y="216"/>
                  </a:lnTo>
                  <a:lnTo>
                    <a:pt x="13" y="217"/>
                  </a:lnTo>
                  <a:lnTo>
                    <a:pt x="20" y="217"/>
                  </a:lnTo>
                  <a:lnTo>
                    <a:pt x="192" y="217"/>
                  </a:lnTo>
                  <a:lnTo>
                    <a:pt x="192" y="390"/>
                  </a:lnTo>
                  <a:lnTo>
                    <a:pt x="192" y="397"/>
                  </a:lnTo>
                  <a:lnTo>
                    <a:pt x="193" y="403"/>
                  </a:lnTo>
                  <a:lnTo>
                    <a:pt x="197" y="408"/>
                  </a:lnTo>
                  <a:lnTo>
                    <a:pt x="204" y="410"/>
                  </a:lnTo>
                  <a:lnTo>
                    <a:pt x="211" y="408"/>
                  </a:lnTo>
                  <a:lnTo>
                    <a:pt x="215" y="403"/>
                  </a:lnTo>
                  <a:lnTo>
                    <a:pt x="216" y="397"/>
                  </a:lnTo>
                  <a:lnTo>
                    <a:pt x="216" y="390"/>
                  </a:lnTo>
                  <a:lnTo>
                    <a:pt x="216" y="2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763"/>
            <p:cNvSpPr>
              <a:spLocks noChangeAspect="1"/>
            </p:cNvSpPr>
            <p:nvPr/>
          </p:nvSpPr>
          <p:spPr bwMode="auto">
            <a:xfrm>
              <a:off x="4309" y="502"/>
              <a:ext cx="425" cy="434"/>
            </a:xfrm>
            <a:custGeom>
              <a:avLst/>
              <a:gdLst/>
              <a:ahLst/>
              <a:cxnLst>
                <a:cxn ang="0">
                  <a:pos x="354" y="47"/>
                </a:cxn>
                <a:cxn ang="0">
                  <a:pos x="384" y="23"/>
                </a:cxn>
                <a:cxn ang="0">
                  <a:pos x="417" y="18"/>
                </a:cxn>
                <a:cxn ang="0">
                  <a:pos x="424" y="13"/>
                </a:cxn>
                <a:cxn ang="0">
                  <a:pos x="424" y="3"/>
                </a:cxn>
                <a:cxn ang="0">
                  <a:pos x="291" y="0"/>
                </a:cxn>
                <a:cxn ang="0">
                  <a:pos x="284" y="1"/>
                </a:cxn>
                <a:cxn ang="0">
                  <a:pos x="280" y="12"/>
                </a:cxn>
                <a:cxn ang="0">
                  <a:pos x="291" y="19"/>
                </a:cxn>
                <a:cxn ang="0">
                  <a:pos x="325" y="28"/>
                </a:cxn>
                <a:cxn ang="0">
                  <a:pos x="332" y="46"/>
                </a:cxn>
                <a:cxn ang="0">
                  <a:pos x="330" y="59"/>
                </a:cxn>
                <a:cxn ang="0">
                  <a:pos x="251" y="335"/>
                </a:cxn>
                <a:cxn ang="0">
                  <a:pos x="169" y="405"/>
                </a:cxn>
                <a:cxn ang="0">
                  <a:pos x="93" y="409"/>
                </a:cxn>
                <a:cxn ang="0">
                  <a:pos x="54" y="369"/>
                </a:cxn>
                <a:cxn ang="0">
                  <a:pos x="48" y="330"/>
                </a:cxn>
                <a:cxn ang="0">
                  <a:pos x="50" y="305"/>
                </a:cxn>
                <a:cxn ang="0">
                  <a:pos x="114" y="47"/>
                </a:cxn>
                <a:cxn ang="0">
                  <a:pos x="125" y="25"/>
                </a:cxn>
                <a:cxn ang="0">
                  <a:pos x="166" y="19"/>
                </a:cxn>
                <a:cxn ang="0">
                  <a:pos x="182" y="17"/>
                </a:cxn>
                <a:cxn ang="0">
                  <a:pos x="186" y="7"/>
                </a:cxn>
                <a:cxn ang="0">
                  <a:pos x="178" y="0"/>
                </a:cxn>
                <a:cxn ang="0">
                  <a:pos x="16" y="0"/>
                </a:cxn>
                <a:cxn ang="0">
                  <a:pos x="10" y="5"/>
                </a:cxn>
                <a:cxn ang="0">
                  <a:pos x="13" y="18"/>
                </a:cxn>
                <a:cxn ang="0">
                  <a:pos x="34" y="19"/>
                </a:cxn>
                <a:cxn ang="0">
                  <a:pos x="62" y="23"/>
                </a:cxn>
                <a:cxn ang="0">
                  <a:pos x="65" y="36"/>
                </a:cxn>
                <a:cxn ang="0">
                  <a:pos x="58" y="61"/>
                </a:cxn>
                <a:cxn ang="0">
                  <a:pos x="42" y="128"/>
                </a:cxn>
                <a:cxn ang="0">
                  <a:pos x="34" y="160"/>
                </a:cxn>
                <a:cxn ang="0">
                  <a:pos x="22" y="208"/>
                </a:cxn>
                <a:cxn ang="0">
                  <a:pos x="10" y="254"/>
                </a:cxn>
                <a:cxn ang="0">
                  <a:pos x="4" y="280"/>
                </a:cxn>
                <a:cxn ang="0">
                  <a:pos x="0" y="316"/>
                </a:cxn>
                <a:cxn ang="0">
                  <a:pos x="36" y="403"/>
                </a:cxn>
                <a:cxn ang="0">
                  <a:pos x="120" y="434"/>
                </a:cxn>
                <a:cxn ang="0">
                  <a:pos x="177" y="421"/>
                </a:cxn>
                <a:cxn ang="0">
                  <a:pos x="228" y="389"/>
                </a:cxn>
                <a:cxn ang="0">
                  <a:pos x="269" y="341"/>
                </a:cxn>
                <a:cxn ang="0">
                  <a:pos x="294" y="283"/>
                </a:cxn>
              </a:cxnLst>
              <a:rect l="0" t="0" r="r" b="b"/>
              <a:pathLst>
                <a:path w="425" h="434">
                  <a:moveTo>
                    <a:pt x="348" y="64"/>
                  </a:moveTo>
                  <a:lnTo>
                    <a:pt x="354" y="47"/>
                  </a:lnTo>
                  <a:lnTo>
                    <a:pt x="365" y="33"/>
                  </a:lnTo>
                  <a:lnTo>
                    <a:pt x="384" y="23"/>
                  </a:lnTo>
                  <a:lnTo>
                    <a:pt x="415" y="19"/>
                  </a:lnTo>
                  <a:lnTo>
                    <a:pt x="417" y="18"/>
                  </a:lnTo>
                  <a:lnTo>
                    <a:pt x="421" y="17"/>
                  </a:lnTo>
                  <a:lnTo>
                    <a:pt x="424" y="13"/>
                  </a:lnTo>
                  <a:lnTo>
                    <a:pt x="425" y="7"/>
                  </a:lnTo>
                  <a:lnTo>
                    <a:pt x="424" y="3"/>
                  </a:lnTo>
                  <a:lnTo>
                    <a:pt x="417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4" y="1"/>
                  </a:lnTo>
                  <a:lnTo>
                    <a:pt x="281" y="5"/>
                  </a:lnTo>
                  <a:lnTo>
                    <a:pt x="280" y="12"/>
                  </a:lnTo>
                  <a:lnTo>
                    <a:pt x="283" y="18"/>
                  </a:lnTo>
                  <a:lnTo>
                    <a:pt x="291" y="19"/>
                  </a:lnTo>
                  <a:lnTo>
                    <a:pt x="312" y="21"/>
                  </a:lnTo>
                  <a:lnTo>
                    <a:pt x="325" y="28"/>
                  </a:lnTo>
                  <a:lnTo>
                    <a:pt x="331" y="36"/>
                  </a:lnTo>
                  <a:lnTo>
                    <a:pt x="332" y="46"/>
                  </a:lnTo>
                  <a:lnTo>
                    <a:pt x="332" y="52"/>
                  </a:lnTo>
                  <a:lnTo>
                    <a:pt x="330" y="59"/>
                  </a:lnTo>
                  <a:lnTo>
                    <a:pt x="275" y="278"/>
                  </a:lnTo>
                  <a:lnTo>
                    <a:pt x="251" y="335"/>
                  </a:lnTo>
                  <a:lnTo>
                    <a:pt x="214" y="378"/>
                  </a:lnTo>
                  <a:lnTo>
                    <a:pt x="169" y="405"/>
                  </a:lnTo>
                  <a:lnTo>
                    <a:pt x="123" y="415"/>
                  </a:lnTo>
                  <a:lnTo>
                    <a:pt x="93" y="409"/>
                  </a:lnTo>
                  <a:lnTo>
                    <a:pt x="69" y="394"/>
                  </a:lnTo>
                  <a:lnTo>
                    <a:pt x="54" y="369"/>
                  </a:lnTo>
                  <a:lnTo>
                    <a:pt x="48" y="335"/>
                  </a:lnTo>
                  <a:lnTo>
                    <a:pt x="48" y="330"/>
                  </a:lnTo>
                  <a:lnTo>
                    <a:pt x="49" y="320"/>
                  </a:lnTo>
                  <a:lnTo>
                    <a:pt x="50" y="305"/>
                  </a:lnTo>
                  <a:lnTo>
                    <a:pt x="55" y="287"/>
                  </a:lnTo>
                  <a:lnTo>
                    <a:pt x="114" y="47"/>
                  </a:lnTo>
                  <a:lnTo>
                    <a:pt x="118" y="33"/>
                  </a:lnTo>
                  <a:lnTo>
                    <a:pt x="125" y="25"/>
                  </a:lnTo>
                  <a:lnTo>
                    <a:pt x="139" y="20"/>
                  </a:lnTo>
                  <a:lnTo>
                    <a:pt x="166" y="19"/>
                  </a:lnTo>
                  <a:lnTo>
                    <a:pt x="175" y="19"/>
                  </a:lnTo>
                  <a:lnTo>
                    <a:pt x="182" y="17"/>
                  </a:lnTo>
                  <a:lnTo>
                    <a:pt x="185" y="14"/>
                  </a:lnTo>
                  <a:lnTo>
                    <a:pt x="186" y="7"/>
                  </a:lnTo>
                  <a:lnTo>
                    <a:pt x="183" y="0"/>
                  </a:lnTo>
                  <a:lnTo>
                    <a:pt x="178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10" y="5"/>
                  </a:lnTo>
                  <a:lnTo>
                    <a:pt x="9" y="12"/>
                  </a:lnTo>
                  <a:lnTo>
                    <a:pt x="13" y="18"/>
                  </a:lnTo>
                  <a:lnTo>
                    <a:pt x="26" y="19"/>
                  </a:lnTo>
                  <a:lnTo>
                    <a:pt x="34" y="19"/>
                  </a:lnTo>
                  <a:lnTo>
                    <a:pt x="49" y="20"/>
                  </a:lnTo>
                  <a:lnTo>
                    <a:pt x="62" y="23"/>
                  </a:lnTo>
                  <a:lnTo>
                    <a:pt x="65" y="30"/>
                  </a:lnTo>
                  <a:lnTo>
                    <a:pt x="65" y="36"/>
                  </a:lnTo>
                  <a:lnTo>
                    <a:pt x="62" y="48"/>
                  </a:lnTo>
                  <a:lnTo>
                    <a:pt x="58" y="61"/>
                  </a:lnTo>
                  <a:lnTo>
                    <a:pt x="55" y="74"/>
                  </a:lnTo>
                  <a:lnTo>
                    <a:pt x="42" y="128"/>
                  </a:lnTo>
                  <a:lnTo>
                    <a:pt x="38" y="141"/>
                  </a:lnTo>
                  <a:lnTo>
                    <a:pt x="34" y="160"/>
                  </a:lnTo>
                  <a:lnTo>
                    <a:pt x="28" y="183"/>
                  </a:lnTo>
                  <a:lnTo>
                    <a:pt x="22" y="208"/>
                  </a:lnTo>
                  <a:lnTo>
                    <a:pt x="16" y="233"/>
                  </a:lnTo>
                  <a:lnTo>
                    <a:pt x="10" y="254"/>
                  </a:lnTo>
                  <a:lnTo>
                    <a:pt x="6" y="271"/>
                  </a:lnTo>
                  <a:lnTo>
                    <a:pt x="4" y="280"/>
                  </a:lnTo>
                  <a:lnTo>
                    <a:pt x="1" y="301"/>
                  </a:lnTo>
                  <a:lnTo>
                    <a:pt x="0" y="316"/>
                  </a:lnTo>
                  <a:lnTo>
                    <a:pt x="10" y="366"/>
                  </a:lnTo>
                  <a:lnTo>
                    <a:pt x="36" y="403"/>
                  </a:lnTo>
                  <a:lnTo>
                    <a:pt x="74" y="426"/>
                  </a:lnTo>
                  <a:lnTo>
                    <a:pt x="120" y="434"/>
                  </a:lnTo>
                  <a:lnTo>
                    <a:pt x="149" y="431"/>
                  </a:lnTo>
                  <a:lnTo>
                    <a:pt x="177" y="421"/>
                  </a:lnTo>
                  <a:lnTo>
                    <a:pt x="204" y="407"/>
                  </a:lnTo>
                  <a:lnTo>
                    <a:pt x="228" y="389"/>
                  </a:lnTo>
                  <a:lnTo>
                    <a:pt x="250" y="366"/>
                  </a:lnTo>
                  <a:lnTo>
                    <a:pt x="269" y="341"/>
                  </a:lnTo>
                  <a:lnTo>
                    <a:pt x="283" y="313"/>
                  </a:lnTo>
                  <a:lnTo>
                    <a:pt x="294" y="283"/>
                  </a:lnTo>
                  <a:lnTo>
                    <a:pt x="348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764"/>
            <p:cNvSpPr>
              <a:spLocks noChangeAspect="1" noEditPoints="1"/>
            </p:cNvSpPr>
            <p:nvPr/>
          </p:nvSpPr>
          <p:spPr bwMode="auto">
            <a:xfrm>
              <a:off x="4711" y="826"/>
              <a:ext cx="263" cy="195"/>
            </a:xfrm>
            <a:custGeom>
              <a:avLst/>
              <a:gdLst/>
              <a:ahLst/>
              <a:cxnLst>
                <a:cxn ang="0">
                  <a:pos x="233" y="97"/>
                </a:cxn>
                <a:cxn ang="0">
                  <a:pos x="260" y="39"/>
                </a:cxn>
                <a:cxn ang="0">
                  <a:pos x="260" y="22"/>
                </a:cxn>
                <a:cxn ang="0">
                  <a:pos x="250" y="23"/>
                </a:cxn>
                <a:cxn ang="0">
                  <a:pos x="231" y="73"/>
                </a:cxn>
                <a:cxn ang="0">
                  <a:pos x="207" y="101"/>
                </a:cxn>
                <a:cxn ang="0">
                  <a:pos x="205" y="77"/>
                </a:cxn>
                <a:cxn ang="0">
                  <a:pos x="195" y="42"/>
                </a:cxn>
                <a:cxn ang="0">
                  <a:pos x="153" y="5"/>
                </a:cxn>
                <a:cxn ang="0">
                  <a:pos x="77" y="10"/>
                </a:cxn>
                <a:cxn ang="0">
                  <a:pos x="10" y="75"/>
                </a:cxn>
                <a:cxn ang="0">
                  <a:pos x="1" y="134"/>
                </a:cxn>
                <a:cxn ang="0">
                  <a:pos x="11" y="161"/>
                </a:cxn>
                <a:cxn ang="0">
                  <a:pos x="32" y="181"/>
                </a:cxn>
                <a:cxn ang="0">
                  <a:pos x="61" y="193"/>
                </a:cxn>
                <a:cxn ang="0">
                  <a:pos x="134" y="183"/>
                </a:cxn>
                <a:cxn ang="0">
                  <a:pos x="187" y="177"/>
                </a:cxn>
                <a:cxn ang="0">
                  <a:pos x="211" y="193"/>
                </a:cxn>
                <a:cxn ang="0">
                  <a:pos x="239" y="191"/>
                </a:cxn>
                <a:cxn ang="0">
                  <a:pos x="260" y="173"/>
                </a:cxn>
                <a:cxn ang="0">
                  <a:pos x="260" y="160"/>
                </a:cxn>
                <a:cxn ang="0">
                  <a:pos x="250" y="160"/>
                </a:cxn>
                <a:cxn ang="0">
                  <a:pos x="242" y="173"/>
                </a:cxn>
                <a:cxn ang="0">
                  <a:pos x="229" y="182"/>
                </a:cxn>
                <a:cxn ang="0">
                  <a:pos x="219" y="182"/>
                </a:cxn>
                <a:cxn ang="0">
                  <a:pos x="210" y="160"/>
                </a:cxn>
                <a:cxn ang="0">
                  <a:pos x="174" y="144"/>
                </a:cxn>
                <a:cxn ang="0">
                  <a:pos x="117" y="176"/>
                </a:cxn>
                <a:cxn ang="0">
                  <a:pos x="80" y="182"/>
                </a:cxn>
                <a:cxn ang="0">
                  <a:pos x="47" y="170"/>
                </a:cxn>
                <a:cxn ang="0">
                  <a:pos x="35" y="135"/>
                </a:cxn>
                <a:cxn ang="0">
                  <a:pos x="41" y="97"/>
                </a:cxn>
                <a:cxn ang="0">
                  <a:pos x="64" y="45"/>
                </a:cxn>
                <a:cxn ang="0">
                  <a:pos x="95" y="19"/>
                </a:cxn>
                <a:cxn ang="0">
                  <a:pos x="123" y="12"/>
                </a:cxn>
                <a:cxn ang="0">
                  <a:pos x="158" y="32"/>
                </a:cxn>
                <a:cxn ang="0">
                  <a:pos x="171" y="72"/>
                </a:cxn>
                <a:cxn ang="0">
                  <a:pos x="174" y="144"/>
                </a:cxn>
              </a:cxnLst>
              <a:rect l="0" t="0" r="r" b="b"/>
              <a:pathLst>
                <a:path w="263" h="195">
                  <a:moveTo>
                    <a:pt x="208" y="130"/>
                  </a:moveTo>
                  <a:lnTo>
                    <a:pt x="233" y="97"/>
                  </a:lnTo>
                  <a:lnTo>
                    <a:pt x="251" y="64"/>
                  </a:lnTo>
                  <a:lnTo>
                    <a:pt x="260" y="39"/>
                  </a:lnTo>
                  <a:lnTo>
                    <a:pt x="263" y="27"/>
                  </a:lnTo>
                  <a:lnTo>
                    <a:pt x="260" y="22"/>
                  </a:lnTo>
                  <a:lnTo>
                    <a:pt x="256" y="21"/>
                  </a:lnTo>
                  <a:lnTo>
                    <a:pt x="250" y="23"/>
                  </a:lnTo>
                  <a:lnTo>
                    <a:pt x="247" y="32"/>
                  </a:lnTo>
                  <a:lnTo>
                    <a:pt x="231" y="73"/>
                  </a:lnTo>
                  <a:lnTo>
                    <a:pt x="207" y="110"/>
                  </a:lnTo>
                  <a:lnTo>
                    <a:pt x="207" y="101"/>
                  </a:lnTo>
                  <a:lnTo>
                    <a:pt x="206" y="89"/>
                  </a:lnTo>
                  <a:lnTo>
                    <a:pt x="205" y="77"/>
                  </a:lnTo>
                  <a:lnTo>
                    <a:pt x="205" y="70"/>
                  </a:lnTo>
                  <a:lnTo>
                    <a:pt x="195" y="42"/>
                  </a:lnTo>
                  <a:lnTo>
                    <a:pt x="178" y="19"/>
                  </a:lnTo>
                  <a:lnTo>
                    <a:pt x="153" y="5"/>
                  </a:lnTo>
                  <a:lnTo>
                    <a:pt x="123" y="0"/>
                  </a:lnTo>
                  <a:lnTo>
                    <a:pt x="77" y="10"/>
                  </a:lnTo>
                  <a:lnTo>
                    <a:pt x="38" y="37"/>
                  </a:lnTo>
                  <a:lnTo>
                    <a:pt x="10" y="75"/>
                  </a:lnTo>
                  <a:lnTo>
                    <a:pt x="0" y="120"/>
                  </a:lnTo>
                  <a:lnTo>
                    <a:pt x="1" y="134"/>
                  </a:lnTo>
                  <a:lnTo>
                    <a:pt x="5" y="148"/>
                  </a:lnTo>
                  <a:lnTo>
                    <a:pt x="11" y="161"/>
                  </a:lnTo>
                  <a:lnTo>
                    <a:pt x="20" y="172"/>
                  </a:lnTo>
                  <a:lnTo>
                    <a:pt x="32" y="181"/>
                  </a:lnTo>
                  <a:lnTo>
                    <a:pt x="45" y="188"/>
                  </a:lnTo>
                  <a:lnTo>
                    <a:pt x="61" y="193"/>
                  </a:lnTo>
                  <a:lnTo>
                    <a:pt x="78" y="195"/>
                  </a:lnTo>
                  <a:lnTo>
                    <a:pt x="134" y="183"/>
                  </a:lnTo>
                  <a:lnTo>
                    <a:pt x="178" y="158"/>
                  </a:lnTo>
                  <a:lnTo>
                    <a:pt x="187" y="177"/>
                  </a:lnTo>
                  <a:lnTo>
                    <a:pt x="199" y="188"/>
                  </a:lnTo>
                  <a:lnTo>
                    <a:pt x="211" y="193"/>
                  </a:lnTo>
                  <a:lnTo>
                    <a:pt x="222" y="195"/>
                  </a:lnTo>
                  <a:lnTo>
                    <a:pt x="239" y="191"/>
                  </a:lnTo>
                  <a:lnTo>
                    <a:pt x="252" y="183"/>
                  </a:lnTo>
                  <a:lnTo>
                    <a:pt x="260" y="173"/>
                  </a:lnTo>
                  <a:lnTo>
                    <a:pt x="263" y="165"/>
                  </a:lnTo>
                  <a:lnTo>
                    <a:pt x="260" y="160"/>
                  </a:lnTo>
                  <a:lnTo>
                    <a:pt x="255" y="159"/>
                  </a:lnTo>
                  <a:lnTo>
                    <a:pt x="250" y="160"/>
                  </a:lnTo>
                  <a:lnTo>
                    <a:pt x="248" y="164"/>
                  </a:lnTo>
                  <a:lnTo>
                    <a:pt x="242" y="173"/>
                  </a:lnTo>
                  <a:lnTo>
                    <a:pt x="235" y="179"/>
                  </a:lnTo>
                  <a:lnTo>
                    <a:pt x="229" y="182"/>
                  </a:lnTo>
                  <a:lnTo>
                    <a:pt x="223" y="182"/>
                  </a:lnTo>
                  <a:lnTo>
                    <a:pt x="219" y="182"/>
                  </a:lnTo>
                  <a:lnTo>
                    <a:pt x="214" y="176"/>
                  </a:lnTo>
                  <a:lnTo>
                    <a:pt x="210" y="160"/>
                  </a:lnTo>
                  <a:lnTo>
                    <a:pt x="208" y="130"/>
                  </a:lnTo>
                  <a:close/>
                  <a:moveTo>
                    <a:pt x="174" y="144"/>
                  </a:moveTo>
                  <a:lnTo>
                    <a:pt x="144" y="165"/>
                  </a:lnTo>
                  <a:lnTo>
                    <a:pt x="117" y="176"/>
                  </a:lnTo>
                  <a:lnTo>
                    <a:pt x="95" y="181"/>
                  </a:lnTo>
                  <a:lnTo>
                    <a:pt x="80" y="182"/>
                  </a:lnTo>
                  <a:lnTo>
                    <a:pt x="61" y="179"/>
                  </a:lnTo>
                  <a:lnTo>
                    <a:pt x="47" y="170"/>
                  </a:lnTo>
                  <a:lnTo>
                    <a:pt x="38" y="154"/>
                  </a:lnTo>
                  <a:lnTo>
                    <a:pt x="35" y="135"/>
                  </a:lnTo>
                  <a:lnTo>
                    <a:pt x="37" y="120"/>
                  </a:lnTo>
                  <a:lnTo>
                    <a:pt x="41" y="97"/>
                  </a:lnTo>
                  <a:lnTo>
                    <a:pt x="50" y="70"/>
                  </a:lnTo>
                  <a:lnTo>
                    <a:pt x="64" y="45"/>
                  </a:lnTo>
                  <a:lnTo>
                    <a:pt x="79" y="29"/>
                  </a:lnTo>
                  <a:lnTo>
                    <a:pt x="95" y="19"/>
                  </a:lnTo>
                  <a:lnTo>
                    <a:pt x="110" y="14"/>
                  </a:lnTo>
                  <a:lnTo>
                    <a:pt x="123" y="12"/>
                  </a:lnTo>
                  <a:lnTo>
                    <a:pt x="144" y="18"/>
                  </a:lnTo>
                  <a:lnTo>
                    <a:pt x="158" y="32"/>
                  </a:lnTo>
                  <a:lnTo>
                    <a:pt x="166" y="52"/>
                  </a:lnTo>
                  <a:lnTo>
                    <a:pt x="171" y="72"/>
                  </a:lnTo>
                  <a:lnTo>
                    <a:pt x="173" y="107"/>
                  </a:lnTo>
                  <a:lnTo>
                    <a:pt x="174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765"/>
            <p:cNvSpPr>
              <a:spLocks noChangeAspect="1"/>
            </p:cNvSpPr>
            <p:nvPr/>
          </p:nvSpPr>
          <p:spPr bwMode="auto">
            <a:xfrm>
              <a:off x="5097" y="460"/>
              <a:ext cx="142" cy="616"/>
            </a:xfrm>
            <a:custGeom>
              <a:avLst/>
              <a:gdLst/>
              <a:ahLst/>
              <a:cxnLst>
                <a:cxn ang="0">
                  <a:pos x="142" y="610"/>
                </a:cxn>
                <a:cxn ang="0">
                  <a:pos x="142" y="608"/>
                </a:cxn>
                <a:cxn ang="0">
                  <a:pos x="140" y="606"/>
                </a:cxn>
                <a:cxn ang="0">
                  <a:pos x="137" y="603"/>
                </a:cxn>
                <a:cxn ang="0">
                  <a:pos x="132" y="596"/>
                </a:cxn>
                <a:cxn ang="0">
                  <a:pos x="84" y="532"/>
                </a:cxn>
                <a:cxn ang="0">
                  <a:pos x="54" y="458"/>
                </a:cxn>
                <a:cxn ang="0">
                  <a:pos x="39" y="382"/>
                </a:cxn>
                <a:cxn ang="0">
                  <a:pos x="35" y="308"/>
                </a:cxn>
                <a:cxn ang="0">
                  <a:pos x="40" y="228"/>
                </a:cxn>
                <a:cxn ang="0">
                  <a:pos x="56" y="151"/>
                </a:cxn>
                <a:cxn ang="0">
                  <a:pos x="86" y="80"/>
                </a:cxn>
                <a:cxn ang="0">
                  <a:pos x="134" y="17"/>
                </a:cxn>
                <a:cxn ang="0">
                  <a:pos x="141" y="10"/>
                </a:cxn>
                <a:cxn ang="0">
                  <a:pos x="142" y="7"/>
                </a:cxn>
                <a:cxn ang="0">
                  <a:pos x="140" y="2"/>
                </a:cxn>
                <a:cxn ang="0">
                  <a:pos x="136" y="0"/>
                </a:cxn>
                <a:cxn ang="0">
                  <a:pos x="123" y="8"/>
                </a:cxn>
                <a:cxn ang="0">
                  <a:pos x="98" y="31"/>
                </a:cxn>
                <a:cxn ang="0">
                  <a:pos x="68" y="69"/>
                </a:cxn>
                <a:cxn ang="0">
                  <a:pos x="38" y="120"/>
                </a:cxn>
                <a:cxn ang="0">
                  <a:pos x="19" y="171"/>
                </a:cxn>
                <a:cxn ang="0">
                  <a:pos x="7" y="220"/>
                </a:cxn>
                <a:cxn ang="0">
                  <a:pos x="1" y="267"/>
                </a:cxn>
                <a:cxn ang="0">
                  <a:pos x="0" y="308"/>
                </a:cxn>
                <a:cxn ang="0">
                  <a:pos x="1" y="349"/>
                </a:cxn>
                <a:cxn ang="0">
                  <a:pos x="7" y="396"/>
                </a:cxn>
                <a:cxn ang="0">
                  <a:pos x="20" y="448"/>
                </a:cxn>
                <a:cxn ang="0">
                  <a:pos x="40" y="500"/>
                </a:cxn>
                <a:cxn ang="0">
                  <a:pos x="70" y="550"/>
                </a:cxn>
                <a:cxn ang="0">
                  <a:pos x="99" y="586"/>
                </a:cxn>
                <a:cxn ang="0">
                  <a:pos x="123" y="608"/>
                </a:cxn>
                <a:cxn ang="0">
                  <a:pos x="136" y="616"/>
                </a:cxn>
                <a:cxn ang="0">
                  <a:pos x="140" y="615"/>
                </a:cxn>
                <a:cxn ang="0">
                  <a:pos x="142" y="610"/>
                </a:cxn>
              </a:cxnLst>
              <a:rect l="0" t="0" r="r" b="b"/>
              <a:pathLst>
                <a:path w="142" h="616">
                  <a:moveTo>
                    <a:pt x="142" y="610"/>
                  </a:moveTo>
                  <a:lnTo>
                    <a:pt x="142" y="608"/>
                  </a:lnTo>
                  <a:lnTo>
                    <a:pt x="140" y="606"/>
                  </a:lnTo>
                  <a:lnTo>
                    <a:pt x="137" y="603"/>
                  </a:lnTo>
                  <a:lnTo>
                    <a:pt x="132" y="596"/>
                  </a:lnTo>
                  <a:lnTo>
                    <a:pt x="84" y="532"/>
                  </a:lnTo>
                  <a:lnTo>
                    <a:pt x="54" y="458"/>
                  </a:lnTo>
                  <a:lnTo>
                    <a:pt x="39" y="382"/>
                  </a:lnTo>
                  <a:lnTo>
                    <a:pt x="35" y="308"/>
                  </a:lnTo>
                  <a:lnTo>
                    <a:pt x="40" y="228"/>
                  </a:lnTo>
                  <a:lnTo>
                    <a:pt x="56" y="151"/>
                  </a:lnTo>
                  <a:lnTo>
                    <a:pt x="86" y="80"/>
                  </a:lnTo>
                  <a:lnTo>
                    <a:pt x="134" y="17"/>
                  </a:lnTo>
                  <a:lnTo>
                    <a:pt x="141" y="10"/>
                  </a:lnTo>
                  <a:lnTo>
                    <a:pt x="142" y="7"/>
                  </a:lnTo>
                  <a:lnTo>
                    <a:pt x="140" y="2"/>
                  </a:lnTo>
                  <a:lnTo>
                    <a:pt x="136" y="0"/>
                  </a:lnTo>
                  <a:lnTo>
                    <a:pt x="123" y="8"/>
                  </a:lnTo>
                  <a:lnTo>
                    <a:pt x="98" y="31"/>
                  </a:lnTo>
                  <a:lnTo>
                    <a:pt x="68" y="69"/>
                  </a:lnTo>
                  <a:lnTo>
                    <a:pt x="38" y="120"/>
                  </a:lnTo>
                  <a:lnTo>
                    <a:pt x="19" y="171"/>
                  </a:lnTo>
                  <a:lnTo>
                    <a:pt x="7" y="220"/>
                  </a:lnTo>
                  <a:lnTo>
                    <a:pt x="1" y="267"/>
                  </a:lnTo>
                  <a:lnTo>
                    <a:pt x="0" y="308"/>
                  </a:lnTo>
                  <a:lnTo>
                    <a:pt x="1" y="349"/>
                  </a:lnTo>
                  <a:lnTo>
                    <a:pt x="7" y="396"/>
                  </a:lnTo>
                  <a:lnTo>
                    <a:pt x="20" y="448"/>
                  </a:lnTo>
                  <a:lnTo>
                    <a:pt x="40" y="500"/>
                  </a:lnTo>
                  <a:lnTo>
                    <a:pt x="70" y="550"/>
                  </a:lnTo>
                  <a:lnTo>
                    <a:pt x="99" y="586"/>
                  </a:lnTo>
                  <a:lnTo>
                    <a:pt x="123" y="608"/>
                  </a:lnTo>
                  <a:lnTo>
                    <a:pt x="136" y="616"/>
                  </a:lnTo>
                  <a:lnTo>
                    <a:pt x="140" y="615"/>
                  </a:lnTo>
                  <a:lnTo>
                    <a:pt x="142" y="6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766"/>
            <p:cNvSpPr>
              <a:spLocks noChangeAspect="1" noEditPoints="1"/>
            </p:cNvSpPr>
            <p:nvPr/>
          </p:nvSpPr>
          <p:spPr bwMode="auto">
            <a:xfrm>
              <a:off x="5251" y="650"/>
              <a:ext cx="320" cy="391"/>
            </a:xfrm>
            <a:custGeom>
              <a:avLst/>
              <a:gdLst/>
              <a:ahLst/>
              <a:cxnLst>
                <a:cxn ang="0">
                  <a:pos x="44" y="360"/>
                </a:cxn>
                <a:cxn ang="0">
                  <a:pos x="30" y="371"/>
                </a:cxn>
                <a:cxn ang="0">
                  <a:pos x="8" y="373"/>
                </a:cxn>
                <a:cxn ang="0">
                  <a:pos x="1" y="377"/>
                </a:cxn>
                <a:cxn ang="0">
                  <a:pos x="2" y="390"/>
                </a:cxn>
                <a:cxn ang="0">
                  <a:pos x="120" y="391"/>
                </a:cxn>
                <a:cxn ang="0">
                  <a:pos x="126" y="390"/>
                </a:cxn>
                <a:cxn ang="0">
                  <a:pos x="131" y="379"/>
                </a:cxn>
                <a:cxn ang="0">
                  <a:pos x="116" y="373"/>
                </a:cxn>
                <a:cxn ang="0">
                  <a:pos x="89" y="370"/>
                </a:cxn>
                <a:cxn ang="0">
                  <a:pos x="86" y="363"/>
                </a:cxn>
                <a:cxn ang="0">
                  <a:pos x="99" y="304"/>
                </a:cxn>
                <a:cxn ang="0">
                  <a:pos x="116" y="240"/>
                </a:cxn>
                <a:cxn ang="0">
                  <a:pos x="135" y="266"/>
                </a:cxn>
                <a:cxn ang="0">
                  <a:pos x="172" y="279"/>
                </a:cxn>
                <a:cxn ang="0">
                  <a:pos x="225" y="263"/>
                </a:cxn>
                <a:cxn ang="0">
                  <a:pos x="272" y="223"/>
                </a:cxn>
                <a:cxn ang="0">
                  <a:pos x="307" y="165"/>
                </a:cxn>
                <a:cxn ang="0">
                  <a:pos x="320" y="99"/>
                </a:cxn>
                <a:cxn ang="0">
                  <a:pos x="296" y="27"/>
                </a:cxn>
                <a:cxn ang="0">
                  <a:pos x="238" y="0"/>
                </a:cxn>
                <a:cxn ang="0">
                  <a:pos x="194" y="14"/>
                </a:cxn>
                <a:cxn ang="0">
                  <a:pos x="158" y="46"/>
                </a:cxn>
                <a:cxn ang="0">
                  <a:pos x="136" y="11"/>
                </a:cxn>
                <a:cxn ang="0">
                  <a:pos x="103" y="0"/>
                </a:cxn>
                <a:cxn ang="0">
                  <a:pos x="71" y="13"/>
                </a:cxn>
                <a:cxn ang="0">
                  <a:pos x="57" y="35"/>
                </a:cxn>
                <a:cxn ang="0">
                  <a:pos x="44" y="72"/>
                </a:cxn>
                <a:cxn ang="0">
                  <a:pos x="38" y="95"/>
                </a:cxn>
                <a:cxn ang="0">
                  <a:pos x="46" y="101"/>
                </a:cxn>
                <a:cxn ang="0">
                  <a:pos x="52" y="99"/>
                </a:cxn>
                <a:cxn ang="0">
                  <a:pos x="56" y="87"/>
                </a:cxn>
                <a:cxn ang="0">
                  <a:pos x="74" y="34"/>
                </a:cxn>
                <a:cxn ang="0">
                  <a:pos x="101" y="14"/>
                </a:cxn>
                <a:cxn ang="0">
                  <a:pos x="114" y="19"/>
                </a:cxn>
                <a:cxn ang="0">
                  <a:pos x="120" y="42"/>
                </a:cxn>
                <a:cxn ang="0">
                  <a:pos x="116" y="73"/>
                </a:cxn>
                <a:cxn ang="0">
                  <a:pos x="155" y="80"/>
                </a:cxn>
                <a:cxn ang="0">
                  <a:pos x="168" y="56"/>
                </a:cxn>
                <a:cxn ang="0">
                  <a:pos x="187" y="37"/>
                </a:cxn>
                <a:cxn ang="0">
                  <a:pos x="216" y="18"/>
                </a:cxn>
                <a:cxn ang="0">
                  <a:pos x="236" y="14"/>
                </a:cxn>
                <a:cxn ang="0">
                  <a:pos x="265" y="29"/>
                </a:cxn>
                <a:cxn ang="0">
                  <a:pos x="276" y="71"/>
                </a:cxn>
                <a:cxn ang="0">
                  <a:pos x="264" y="142"/>
                </a:cxn>
                <a:cxn ang="0">
                  <a:pos x="244" y="202"/>
                </a:cxn>
                <a:cxn ang="0">
                  <a:pos x="209" y="250"/>
                </a:cxn>
                <a:cxn ang="0">
                  <a:pos x="171" y="265"/>
                </a:cxn>
                <a:cxn ang="0">
                  <a:pos x="147" y="257"/>
                </a:cxn>
                <a:cxn ang="0">
                  <a:pos x="132" y="239"/>
                </a:cxn>
                <a:cxn ang="0">
                  <a:pos x="125" y="221"/>
                </a:cxn>
                <a:cxn ang="0">
                  <a:pos x="123" y="210"/>
                </a:cxn>
                <a:cxn ang="0">
                  <a:pos x="125" y="201"/>
                </a:cxn>
              </a:cxnLst>
              <a:rect l="0" t="0" r="r" b="b"/>
              <a:pathLst>
                <a:path w="320" h="391">
                  <a:moveTo>
                    <a:pt x="47" y="347"/>
                  </a:moveTo>
                  <a:lnTo>
                    <a:pt x="44" y="360"/>
                  </a:lnTo>
                  <a:lnTo>
                    <a:pt x="39" y="368"/>
                  </a:lnTo>
                  <a:lnTo>
                    <a:pt x="30" y="371"/>
                  </a:lnTo>
                  <a:lnTo>
                    <a:pt x="14" y="373"/>
                  </a:lnTo>
                  <a:lnTo>
                    <a:pt x="8" y="373"/>
                  </a:lnTo>
                  <a:lnTo>
                    <a:pt x="4" y="374"/>
                  </a:lnTo>
                  <a:lnTo>
                    <a:pt x="1" y="377"/>
                  </a:lnTo>
                  <a:lnTo>
                    <a:pt x="0" y="384"/>
                  </a:lnTo>
                  <a:lnTo>
                    <a:pt x="2" y="390"/>
                  </a:lnTo>
                  <a:lnTo>
                    <a:pt x="8" y="391"/>
                  </a:lnTo>
                  <a:lnTo>
                    <a:pt x="120" y="391"/>
                  </a:lnTo>
                  <a:lnTo>
                    <a:pt x="123" y="391"/>
                  </a:lnTo>
                  <a:lnTo>
                    <a:pt x="126" y="390"/>
                  </a:lnTo>
                  <a:lnTo>
                    <a:pt x="130" y="386"/>
                  </a:lnTo>
                  <a:lnTo>
                    <a:pt x="131" y="379"/>
                  </a:lnTo>
                  <a:lnTo>
                    <a:pt x="127" y="373"/>
                  </a:lnTo>
                  <a:lnTo>
                    <a:pt x="116" y="373"/>
                  </a:lnTo>
                  <a:lnTo>
                    <a:pt x="99" y="372"/>
                  </a:lnTo>
                  <a:lnTo>
                    <a:pt x="89" y="370"/>
                  </a:lnTo>
                  <a:lnTo>
                    <a:pt x="86" y="366"/>
                  </a:lnTo>
                  <a:lnTo>
                    <a:pt x="86" y="363"/>
                  </a:lnTo>
                  <a:lnTo>
                    <a:pt x="90" y="342"/>
                  </a:lnTo>
                  <a:lnTo>
                    <a:pt x="99" y="304"/>
                  </a:lnTo>
                  <a:lnTo>
                    <a:pt x="109" y="264"/>
                  </a:lnTo>
                  <a:lnTo>
                    <a:pt x="116" y="240"/>
                  </a:lnTo>
                  <a:lnTo>
                    <a:pt x="124" y="253"/>
                  </a:lnTo>
                  <a:lnTo>
                    <a:pt x="135" y="266"/>
                  </a:lnTo>
                  <a:lnTo>
                    <a:pt x="151" y="275"/>
                  </a:lnTo>
                  <a:lnTo>
                    <a:pt x="172" y="279"/>
                  </a:lnTo>
                  <a:lnTo>
                    <a:pt x="199" y="275"/>
                  </a:lnTo>
                  <a:lnTo>
                    <a:pt x="225" y="263"/>
                  </a:lnTo>
                  <a:lnTo>
                    <a:pt x="250" y="246"/>
                  </a:lnTo>
                  <a:lnTo>
                    <a:pt x="272" y="223"/>
                  </a:lnTo>
                  <a:lnTo>
                    <a:pt x="292" y="195"/>
                  </a:lnTo>
                  <a:lnTo>
                    <a:pt x="307" y="165"/>
                  </a:lnTo>
                  <a:lnTo>
                    <a:pt x="316" y="132"/>
                  </a:lnTo>
                  <a:lnTo>
                    <a:pt x="320" y="99"/>
                  </a:lnTo>
                  <a:lnTo>
                    <a:pt x="313" y="59"/>
                  </a:lnTo>
                  <a:lnTo>
                    <a:pt x="296" y="27"/>
                  </a:lnTo>
                  <a:lnTo>
                    <a:pt x="271" y="7"/>
                  </a:lnTo>
                  <a:lnTo>
                    <a:pt x="238" y="0"/>
                  </a:lnTo>
                  <a:lnTo>
                    <a:pt x="216" y="4"/>
                  </a:lnTo>
                  <a:lnTo>
                    <a:pt x="194" y="14"/>
                  </a:lnTo>
                  <a:lnTo>
                    <a:pt x="175" y="29"/>
                  </a:lnTo>
                  <a:lnTo>
                    <a:pt x="158" y="46"/>
                  </a:lnTo>
                  <a:lnTo>
                    <a:pt x="150" y="25"/>
                  </a:lnTo>
                  <a:lnTo>
                    <a:pt x="136" y="11"/>
                  </a:lnTo>
                  <a:lnTo>
                    <a:pt x="120" y="2"/>
                  </a:lnTo>
                  <a:lnTo>
                    <a:pt x="103" y="0"/>
                  </a:lnTo>
                  <a:lnTo>
                    <a:pt x="85" y="4"/>
                  </a:lnTo>
                  <a:lnTo>
                    <a:pt x="71" y="13"/>
                  </a:lnTo>
                  <a:lnTo>
                    <a:pt x="63" y="25"/>
                  </a:lnTo>
                  <a:lnTo>
                    <a:pt x="57" y="35"/>
                  </a:lnTo>
                  <a:lnTo>
                    <a:pt x="50" y="53"/>
                  </a:lnTo>
                  <a:lnTo>
                    <a:pt x="44" y="72"/>
                  </a:lnTo>
                  <a:lnTo>
                    <a:pt x="40" y="88"/>
                  </a:lnTo>
                  <a:lnTo>
                    <a:pt x="38" y="95"/>
                  </a:lnTo>
                  <a:lnTo>
                    <a:pt x="41" y="100"/>
                  </a:lnTo>
                  <a:lnTo>
                    <a:pt x="46" y="101"/>
                  </a:lnTo>
                  <a:lnTo>
                    <a:pt x="49" y="101"/>
                  </a:lnTo>
                  <a:lnTo>
                    <a:pt x="52" y="99"/>
                  </a:lnTo>
                  <a:lnTo>
                    <a:pt x="54" y="95"/>
                  </a:lnTo>
                  <a:lnTo>
                    <a:pt x="56" y="87"/>
                  </a:lnTo>
                  <a:lnTo>
                    <a:pt x="64" y="57"/>
                  </a:lnTo>
                  <a:lnTo>
                    <a:pt x="74" y="34"/>
                  </a:lnTo>
                  <a:lnTo>
                    <a:pt x="86" y="19"/>
                  </a:lnTo>
                  <a:lnTo>
                    <a:pt x="101" y="14"/>
                  </a:lnTo>
                  <a:lnTo>
                    <a:pt x="108" y="15"/>
                  </a:lnTo>
                  <a:lnTo>
                    <a:pt x="114" y="19"/>
                  </a:lnTo>
                  <a:lnTo>
                    <a:pt x="118" y="27"/>
                  </a:lnTo>
                  <a:lnTo>
                    <a:pt x="120" y="42"/>
                  </a:lnTo>
                  <a:lnTo>
                    <a:pt x="119" y="59"/>
                  </a:lnTo>
                  <a:lnTo>
                    <a:pt x="116" y="73"/>
                  </a:lnTo>
                  <a:lnTo>
                    <a:pt x="47" y="347"/>
                  </a:lnTo>
                  <a:close/>
                  <a:moveTo>
                    <a:pt x="155" y="80"/>
                  </a:moveTo>
                  <a:lnTo>
                    <a:pt x="160" y="68"/>
                  </a:lnTo>
                  <a:lnTo>
                    <a:pt x="168" y="56"/>
                  </a:lnTo>
                  <a:lnTo>
                    <a:pt x="178" y="45"/>
                  </a:lnTo>
                  <a:lnTo>
                    <a:pt x="187" y="37"/>
                  </a:lnTo>
                  <a:lnTo>
                    <a:pt x="202" y="25"/>
                  </a:lnTo>
                  <a:lnTo>
                    <a:pt x="216" y="18"/>
                  </a:lnTo>
                  <a:lnTo>
                    <a:pt x="227" y="15"/>
                  </a:lnTo>
                  <a:lnTo>
                    <a:pt x="236" y="14"/>
                  </a:lnTo>
                  <a:lnTo>
                    <a:pt x="253" y="17"/>
                  </a:lnTo>
                  <a:lnTo>
                    <a:pt x="265" y="29"/>
                  </a:lnTo>
                  <a:lnTo>
                    <a:pt x="273" y="47"/>
                  </a:lnTo>
                  <a:lnTo>
                    <a:pt x="276" y="71"/>
                  </a:lnTo>
                  <a:lnTo>
                    <a:pt x="272" y="104"/>
                  </a:lnTo>
                  <a:lnTo>
                    <a:pt x="264" y="142"/>
                  </a:lnTo>
                  <a:lnTo>
                    <a:pt x="254" y="177"/>
                  </a:lnTo>
                  <a:lnTo>
                    <a:pt x="244" y="202"/>
                  </a:lnTo>
                  <a:lnTo>
                    <a:pt x="227" y="230"/>
                  </a:lnTo>
                  <a:lnTo>
                    <a:pt x="209" y="250"/>
                  </a:lnTo>
                  <a:lnTo>
                    <a:pt x="190" y="261"/>
                  </a:lnTo>
                  <a:lnTo>
                    <a:pt x="171" y="265"/>
                  </a:lnTo>
                  <a:lnTo>
                    <a:pt x="158" y="263"/>
                  </a:lnTo>
                  <a:lnTo>
                    <a:pt x="147" y="257"/>
                  </a:lnTo>
                  <a:lnTo>
                    <a:pt x="138" y="249"/>
                  </a:lnTo>
                  <a:lnTo>
                    <a:pt x="132" y="239"/>
                  </a:lnTo>
                  <a:lnTo>
                    <a:pt x="128" y="230"/>
                  </a:lnTo>
                  <a:lnTo>
                    <a:pt x="125" y="221"/>
                  </a:lnTo>
                  <a:lnTo>
                    <a:pt x="124" y="214"/>
                  </a:lnTo>
                  <a:lnTo>
                    <a:pt x="123" y="210"/>
                  </a:lnTo>
                  <a:lnTo>
                    <a:pt x="123" y="208"/>
                  </a:lnTo>
                  <a:lnTo>
                    <a:pt x="125" y="201"/>
                  </a:lnTo>
                  <a:lnTo>
                    <a:pt x="155" y="8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767"/>
            <p:cNvSpPr>
              <a:spLocks noChangeAspect="1"/>
            </p:cNvSpPr>
            <p:nvPr/>
          </p:nvSpPr>
          <p:spPr bwMode="auto">
            <a:xfrm>
              <a:off x="5616" y="460"/>
              <a:ext cx="142" cy="616"/>
            </a:xfrm>
            <a:custGeom>
              <a:avLst/>
              <a:gdLst/>
              <a:ahLst/>
              <a:cxnLst>
                <a:cxn ang="0">
                  <a:pos x="142" y="308"/>
                </a:cxn>
                <a:cxn ang="0">
                  <a:pos x="141" y="268"/>
                </a:cxn>
                <a:cxn ang="0">
                  <a:pos x="135" y="220"/>
                </a:cxn>
                <a:cxn ang="0">
                  <a:pos x="122" y="169"/>
                </a:cxn>
                <a:cxn ang="0">
                  <a:pos x="102" y="116"/>
                </a:cxn>
                <a:cxn ang="0">
                  <a:pos x="72" y="66"/>
                </a:cxn>
                <a:cxn ang="0">
                  <a:pos x="42" y="30"/>
                </a:cxn>
                <a:cxn ang="0">
                  <a:pos x="19" y="8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5" y="14"/>
                </a:cxn>
                <a:cxn ang="0">
                  <a:pos x="12" y="21"/>
                </a:cxn>
                <a:cxn ang="0">
                  <a:pos x="52" y="73"/>
                </a:cxn>
                <a:cxn ang="0">
                  <a:pos x="82" y="139"/>
                </a:cxn>
                <a:cxn ang="0">
                  <a:pos x="100" y="217"/>
                </a:cxn>
                <a:cxn ang="0">
                  <a:pos x="107" y="308"/>
                </a:cxn>
                <a:cxn ang="0">
                  <a:pos x="102" y="387"/>
                </a:cxn>
                <a:cxn ang="0">
                  <a:pos x="86" y="464"/>
                </a:cxn>
                <a:cxn ang="0">
                  <a:pos x="55" y="536"/>
                </a:cxn>
                <a:cxn ang="0">
                  <a:pos x="8" y="599"/>
                </a:cxn>
                <a:cxn ang="0">
                  <a:pos x="1" y="607"/>
                </a:cxn>
                <a:cxn ang="0">
                  <a:pos x="0" y="610"/>
                </a:cxn>
                <a:cxn ang="0">
                  <a:pos x="2" y="614"/>
                </a:cxn>
                <a:cxn ang="0">
                  <a:pos x="6" y="616"/>
                </a:cxn>
                <a:cxn ang="0">
                  <a:pos x="19" y="608"/>
                </a:cxn>
                <a:cxn ang="0">
                  <a:pos x="43" y="585"/>
                </a:cxn>
                <a:cxn ang="0">
                  <a:pos x="74" y="548"/>
                </a:cxn>
                <a:cxn ang="0">
                  <a:pos x="104" y="496"/>
                </a:cxn>
                <a:cxn ang="0">
                  <a:pos x="123" y="445"/>
                </a:cxn>
                <a:cxn ang="0">
                  <a:pos x="135" y="396"/>
                </a:cxn>
                <a:cxn ang="0">
                  <a:pos x="140" y="350"/>
                </a:cxn>
                <a:cxn ang="0">
                  <a:pos x="142" y="308"/>
                </a:cxn>
              </a:cxnLst>
              <a:rect l="0" t="0" r="r" b="b"/>
              <a:pathLst>
                <a:path w="142" h="616">
                  <a:moveTo>
                    <a:pt x="142" y="308"/>
                  </a:moveTo>
                  <a:lnTo>
                    <a:pt x="141" y="268"/>
                  </a:lnTo>
                  <a:lnTo>
                    <a:pt x="135" y="220"/>
                  </a:lnTo>
                  <a:lnTo>
                    <a:pt x="122" y="169"/>
                  </a:lnTo>
                  <a:lnTo>
                    <a:pt x="102" y="116"/>
                  </a:lnTo>
                  <a:lnTo>
                    <a:pt x="72" y="66"/>
                  </a:lnTo>
                  <a:lnTo>
                    <a:pt x="42" y="30"/>
                  </a:lnTo>
                  <a:lnTo>
                    <a:pt x="19" y="8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0"/>
                  </a:lnTo>
                  <a:lnTo>
                    <a:pt x="5" y="14"/>
                  </a:lnTo>
                  <a:lnTo>
                    <a:pt x="12" y="21"/>
                  </a:lnTo>
                  <a:lnTo>
                    <a:pt x="52" y="73"/>
                  </a:lnTo>
                  <a:lnTo>
                    <a:pt x="82" y="139"/>
                  </a:lnTo>
                  <a:lnTo>
                    <a:pt x="100" y="217"/>
                  </a:lnTo>
                  <a:lnTo>
                    <a:pt x="107" y="308"/>
                  </a:lnTo>
                  <a:lnTo>
                    <a:pt x="102" y="387"/>
                  </a:lnTo>
                  <a:lnTo>
                    <a:pt x="86" y="464"/>
                  </a:lnTo>
                  <a:lnTo>
                    <a:pt x="55" y="536"/>
                  </a:lnTo>
                  <a:lnTo>
                    <a:pt x="8" y="599"/>
                  </a:lnTo>
                  <a:lnTo>
                    <a:pt x="1" y="607"/>
                  </a:lnTo>
                  <a:lnTo>
                    <a:pt x="0" y="610"/>
                  </a:lnTo>
                  <a:lnTo>
                    <a:pt x="2" y="614"/>
                  </a:lnTo>
                  <a:lnTo>
                    <a:pt x="6" y="616"/>
                  </a:lnTo>
                  <a:lnTo>
                    <a:pt x="19" y="608"/>
                  </a:lnTo>
                  <a:lnTo>
                    <a:pt x="43" y="585"/>
                  </a:lnTo>
                  <a:lnTo>
                    <a:pt x="74" y="548"/>
                  </a:lnTo>
                  <a:lnTo>
                    <a:pt x="104" y="496"/>
                  </a:lnTo>
                  <a:lnTo>
                    <a:pt x="123" y="445"/>
                  </a:lnTo>
                  <a:lnTo>
                    <a:pt x="135" y="396"/>
                  </a:lnTo>
                  <a:lnTo>
                    <a:pt x="140" y="350"/>
                  </a:lnTo>
                  <a:lnTo>
                    <a:pt x="142" y="30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8" name="Group 770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127871" y="3068639"/>
            <a:ext cx="4878611" cy="511576"/>
            <a:chOff x="0" y="1"/>
            <a:chExt cx="5760" cy="604"/>
          </a:xfrm>
        </p:grpSpPr>
        <p:sp>
          <p:nvSpPr>
            <p:cNvPr id="249" name="Freeform 771"/>
            <p:cNvSpPr>
              <a:spLocks noChangeAspect="1"/>
            </p:cNvSpPr>
            <p:nvPr/>
          </p:nvSpPr>
          <p:spPr bwMode="auto">
            <a:xfrm>
              <a:off x="0" y="71"/>
              <a:ext cx="177" cy="181"/>
            </a:xfrm>
            <a:custGeom>
              <a:avLst/>
              <a:gdLst/>
              <a:ahLst/>
              <a:cxnLst>
                <a:cxn ang="0">
                  <a:pos x="148" y="19"/>
                </a:cxn>
                <a:cxn ang="0">
                  <a:pos x="160" y="9"/>
                </a:cxn>
                <a:cxn ang="0">
                  <a:pos x="174" y="7"/>
                </a:cxn>
                <a:cxn ang="0">
                  <a:pos x="177" y="5"/>
                </a:cxn>
                <a:cxn ang="0">
                  <a:pos x="177" y="1"/>
                </a:cxn>
                <a:cxn ang="0">
                  <a:pos x="121" y="0"/>
                </a:cxn>
                <a:cxn ang="0">
                  <a:pos x="118" y="0"/>
                </a:cxn>
                <a:cxn ang="0">
                  <a:pos x="117" y="5"/>
                </a:cxn>
                <a:cxn ang="0">
                  <a:pos x="121" y="8"/>
                </a:cxn>
                <a:cxn ang="0">
                  <a:pos x="135" y="11"/>
                </a:cxn>
                <a:cxn ang="0">
                  <a:pos x="139" y="19"/>
                </a:cxn>
                <a:cxn ang="0">
                  <a:pos x="138" y="24"/>
                </a:cxn>
                <a:cxn ang="0">
                  <a:pos x="105" y="139"/>
                </a:cxn>
                <a:cxn ang="0">
                  <a:pos x="71" y="169"/>
                </a:cxn>
                <a:cxn ang="0">
                  <a:pos x="39" y="171"/>
                </a:cxn>
                <a:cxn ang="0">
                  <a:pos x="22" y="154"/>
                </a:cxn>
                <a:cxn ang="0">
                  <a:pos x="20" y="138"/>
                </a:cxn>
                <a:cxn ang="0">
                  <a:pos x="21" y="127"/>
                </a:cxn>
                <a:cxn ang="0">
                  <a:pos x="48" y="19"/>
                </a:cxn>
                <a:cxn ang="0">
                  <a:pos x="52" y="10"/>
                </a:cxn>
                <a:cxn ang="0">
                  <a:pos x="69" y="8"/>
                </a:cxn>
                <a:cxn ang="0">
                  <a:pos x="76" y="7"/>
                </a:cxn>
                <a:cxn ang="0">
                  <a:pos x="78" y="3"/>
                </a:cxn>
                <a:cxn ang="0">
                  <a:pos x="74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5" y="7"/>
                </a:cxn>
                <a:cxn ang="0">
                  <a:pos x="14" y="8"/>
                </a:cxn>
                <a:cxn ang="0">
                  <a:pos x="26" y="9"/>
                </a:cxn>
                <a:cxn ang="0">
                  <a:pos x="27" y="15"/>
                </a:cxn>
                <a:cxn ang="0">
                  <a:pos x="24" y="25"/>
                </a:cxn>
                <a:cxn ang="0">
                  <a:pos x="17" y="53"/>
                </a:cxn>
                <a:cxn ang="0">
                  <a:pos x="14" y="66"/>
                </a:cxn>
                <a:cxn ang="0">
                  <a:pos x="9" y="87"/>
                </a:cxn>
                <a:cxn ang="0">
                  <a:pos x="4" y="106"/>
                </a:cxn>
                <a:cxn ang="0">
                  <a:pos x="2" y="116"/>
                </a:cxn>
                <a:cxn ang="0">
                  <a:pos x="0" y="131"/>
                </a:cxn>
                <a:cxn ang="0">
                  <a:pos x="15" y="168"/>
                </a:cxn>
                <a:cxn ang="0">
                  <a:pos x="50" y="181"/>
                </a:cxn>
                <a:cxn ang="0">
                  <a:pos x="74" y="176"/>
                </a:cxn>
                <a:cxn ang="0">
                  <a:pos x="95" y="162"/>
                </a:cxn>
                <a:cxn ang="0">
                  <a:pos x="112" y="142"/>
                </a:cxn>
                <a:cxn ang="0">
                  <a:pos x="123" y="118"/>
                </a:cxn>
              </a:cxnLst>
              <a:rect l="0" t="0" r="r" b="b"/>
              <a:pathLst>
                <a:path w="177" h="181">
                  <a:moveTo>
                    <a:pt x="145" y="27"/>
                  </a:moveTo>
                  <a:lnTo>
                    <a:pt x="148" y="19"/>
                  </a:lnTo>
                  <a:lnTo>
                    <a:pt x="152" y="13"/>
                  </a:lnTo>
                  <a:lnTo>
                    <a:pt x="160" y="9"/>
                  </a:lnTo>
                  <a:lnTo>
                    <a:pt x="173" y="8"/>
                  </a:lnTo>
                  <a:lnTo>
                    <a:pt x="174" y="7"/>
                  </a:lnTo>
                  <a:lnTo>
                    <a:pt x="176" y="7"/>
                  </a:lnTo>
                  <a:lnTo>
                    <a:pt x="177" y="5"/>
                  </a:lnTo>
                  <a:lnTo>
                    <a:pt x="177" y="3"/>
                  </a:lnTo>
                  <a:lnTo>
                    <a:pt x="177" y="1"/>
                  </a:lnTo>
                  <a:lnTo>
                    <a:pt x="174" y="0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7" y="2"/>
                  </a:lnTo>
                  <a:lnTo>
                    <a:pt x="117" y="5"/>
                  </a:lnTo>
                  <a:lnTo>
                    <a:pt x="118" y="7"/>
                  </a:lnTo>
                  <a:lnTo>
                    <a:pt x="121" y="8"/>
                  </a:lnTo>
                  <a:lnTo>
                    <a:pt x="130" y="9"/>
                  </a:lnTo>
                  <a:lnTo>
                    <a:pt x="135" y="11"/>
                  </a:lnTo>
                  <a:lnTo>
                    <a:pt x="138" y="15"/>
                  </a:lnTo>
                  <a:lnTo>
                    <a:pt x="139" y="19"/>
                  </a:lnTo>
                  <a:lnTo>
                    <a:pt x="138" y="22"/>
                  </a:lnTo>
                  <a:lnTo>
                    <a:pt x="138" y="24"/>
                  </a:lnTo>
                  <a:lnTo>
                    <a:pt x="115" y="116"/>
                  </a:lnTo>
                  <a:lnTo>
                    <a:pt x="105" y="139"/>
                  </a:lnTo>
                  <a:lnTo>
                    <a:pt x="89" y="157"/>
                  </a:lnTo>
                  <a:lnTo>
                    <a:pt x="71" y="169"/>
                  </a:lnTo>
                  <a:lnTo>
                    <a:pt x="51" y="173"/>
                  </a:lnTo>
                  <a:lnTo>
                    <a:pt x="39" y="171"/>
                  </a:lnTo>
                  <a:lnTo>
                    <a:pt x="29" y="164"/>
                  </a:lnTo>
                  <a:lnTo>
                    <a:pt x="22" y="154"/>
                  </a:lnTo>
                  <a:lnTo>
                    <a:pt x="20" y="139"/>
                  </a:lnTo>
                  <a:lnTo>
                    <a:pt x="20" y="138"/>
                  </a:lnTo>
                  <a:lnTo>
                    <a:pt x="20" y="133"/>
                  </a:lnTo>
                  <a:lnTo>
                    <a:pt x="21" y="127"/>
                  </a:lnTo>
                  <a:lnTo>
                    <a:pt x="23" y="119"/>
                  </a:lnTo>
                  <a:lnTo>
                    <a:pt x="48" y="19"/>
                  </a:lnTo>
                  <a:lnTo>
                    <a:pt x="49" y="14"/>
                  </a:lnTo>
                  <a:lnTo>
                    <a:pt x="52" y="10"/>
                  </a:lnTo>
                  <a:lnTo>
                    <a:pt x="58" y="8"/>
                  </a:lnTo>
                  <a:lnTo>
                    <a:pt x="69" y="8"/>
                  </a:lnTo>
                  <a:lnTo>
                    <a:pt x="73" y="8"/>
                  </a:lnTo>
                  <a:lnTo>
                    <a:pt x="76" y="7"/>
                  </a:lnTo>
                  <a:lnTo>
                    <a:pt x="77" y="5"/>
                  </a:lnTo>
                  <a:lnTo>
                    <a:pt x="78" y="3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5" y="7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20" y="8"/>
                  </a:lnTo>
                  <a:lnTo>
                    <a:pt x="26" y="9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3" y="31"/>
                  </a:lnTo>
                  <a:lnTo>
                    <a:pt x="17" y="53"/>
                  </a:lnTo>
                  <a:lnTo>
                    <a:pt x="16" y="59"/>
                  </a:lnTo>
                  <a:lnTo>
                    <a:pt x="14" y="66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6" y="97"/>
                  </a:lnTo>
                  <a:lnTo>
                    <a:pt x="4" y="106"/>
                  </a:lnTo>
                  <a:lnTo>
                    <a:pt x="3" y="113"/>
                  </a:lnTo>
                  <a:lnTo>
                    <a:pt x="2" y="116"/>
                  </a:lnTo>
                  <a:lnTo>
                    <a:pt x="0" y="125"/>
                  </a:lnTo>
                  <a:lnTo>
                    <a:pt x="0" y="131"/>
                  </a:lnTo>
                  <a:lnTo>
                    <a:pt x="4" y="152"/>
                  </a:lnTo>
                  <a:lnTo>
                    <a:pt x="15" y="168"/>
                  </a:lnTo>
                  <a:lnTo>
                    <a:pt x="31" y="177"/>
                  </a:lnTo>
                  <a:lnTo>
                    <a:pt x="50" y="181"/>
                  </a:lnTo>
                  <a:lnTo>
                    <a:pt x="62" y="179"/>
                  </a:lnTo>
                  <a:lnTo>
                    <a:pt x="74" y="176"/>
                  </a:lnTo>
                  <a:lnTo>
                    <a:pt x="85" y="170"/>
                  </a:lnTo>
                  <a:lnTo>
                    <a:pt x="95" y="162"/>
                  </a:lnTo>
                  <a:lnTo>
                    <a:pt x="104" y="153"/>
                  </a:lnTo>
                  <a:lnTo>
                    <a:pt x="112" y="142"/>
                  </a:lnTo>
                  <a:lnTo>
                    <a:pt x="118" y="130"/>
                  </a:lnTo>
                  <a:lnTo>
                    <a:pt x="123" y="118"/>
                  </a:lnTo>
                  <a:lnTo>
                    <a:pt x="145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772"/>
            <p:cNvSpPr>
              <a:spLocks noChangeAspect="1" noEditPoints="1"/>
            </p:cNvSpPr>
            <p:nvPr/>
          </p:nvSpPr>
          <p:spPr bwMode="auto">
            <a:xfrm>
              <a:off x="168" y="204"/>
              <a:ext cx="110" cy="81"/>
            </a:xfrm>
            <a:custGeom>
              <a:avLst/>
              <a:gdLst/>
              <a:ahLst/>
              <a:cxnLst>
                <a:cxn ang="0">
                  <a:pos x="97" y="40"/>
                </a:cxn>
                <a:cxn ang="0">
                  <a:pos x="108" y="16"/>
                </a:cxn>
                <a:cxn ang="0">
                  <a:pos x="108" y="8"/>
                </a:cxn>
                <a:cxn ang="0">
                  <a:pos x="104" y="9"/>
                </a:cxn>
                <a:cxn ang="0">
                  <a:pos x="96" y="30"/>
                </a:cxn>
                <a:cxn ang="0">
                  <a:pos x="86" y="42"/>
                </a:cxn>
                <a:cxn ang="0">
                  <a:pos x="86" y="32"/>
                </a:cxn>
                <a:cxn ang="0">
                  <a:pos x="81" y="17"/>
                </a:cxn>
                <a:cxn ang="0">
                  <a:pos x="64" y="2"/>
                </a:cxn>
                <a:cxn ang="0">
                  <a:pos x="32" y="4"/>
                </a:cxn>
                <a:cxn ang="0">
                  <a:pos x="4" y="31"/>
                </a:cxn>
                <a:cxn ang="0">
                  <a:pos x="0" y="56"/>
                </a:cxn>
                <a:cxn ang="0">
                  <a:pos x="4" y="67"/>
                </a:cxn>
                <a:cxn ang="0">
                  <a:pos x="13" y="75"/>
                </a:cxn>
                <a:cxn ang="0">
                  <a:pos x="25" y="80"/>
                </a:cxn>
                <a:cxn ang="0">
                  <a:pos x="55" y="76"/>
                </a:cxn>
                <a:cxn ang="0">
                  <a:pos x="78" y="73"/>
                </a:cxn>
                <a:cxn ang="0">
                  <a:pos x="88" y="80"/>
                </a:cxn>
                <a:cxn ang="0">
                  <a:pos x="99" y="79"/>
                </a:cxn>
                <a:cxn ang="0">
                  <a:pos x="108" y="72"/>
                </a:cxn>
                <a:cxn ang="0">
                  <a:pos x="108" y="66"/>
                </a:cxn>
                <a:cxn ang="0">
                  <a:pos x="104" y="66"/>
                </a:cxn>
                <a:cxn ang="0">
                  <a:pos x="101" y="72"/>
                </a:cxn>
                <a:cxn ang="0">
                  <a:pos x="95" y="75"/>
                </a:cxn>
                <a:cxn ang="0">
                  <a:pos x="91" y="75"/>
                </a:cxn>
                <a:cxn ang="0">
                  <a:pos x="88" y="66"/>
                </a:cxn>
                <a:cxn ang="0">
                  <a:pos x="73" y="60"/>
                </a:cxn>
                <a:cxn ang="0">
                  <a:pos x="49" y="73"/>
                </a:cxn>
                <a:cxn ang="0">
                  <a:pos x="33" y="76"/>
                </a:cxn>
                <a:cxn ang="0">
                  <a:pos x="19" y="70"/>
                </a:cxn>
                <a:cxn ang="0">
                  <a:pos x="15" y="56"/>
                </a:cxn>
                <a:cxn ang="0">
                  <a:pos x="17" y="40"/>
                </a:cxn>
                <a:cxn ang="0">
                  <a:pos x="26" y="18"/>
                </a:cxn>
                <a:cxn ang="0">
                  <a:pos x="39" y="8"/>
                </a:cxn>
                <a:cxn ang="0">
                  <a:pos x="51" y="5"/>
                </a:cxn>
                <a:cxn ang="0">
                  <a:pos x="66" y="13"/>
                </a:cxn>
                <a:cxn ang="0">
                  <a:pos x="71" y="30"/>
                </a:cxn>
                <a:cxn ang="0">
                  <a:pos x="73" y="60"/>
                </a:cxn>
              </a:cxnLst>
              <a:rect l="0" t="0" r="r" b="b"/>
              <a:pathLst>
                <a:path w="110" h="81">
                  <a:moveTo>
                    <a:pt x="87" y="54"/>
                  </a:moveTo>
                  <a:lnTo>
                    <a:pt x="97" y="40"/>
                  </a:lnTo>
                  <a:lnTo>
                    <a:pt x="104" y="26"/>
                  </a:lnTo>
                  <a:lnTo>
                    <a:pt x="108" y="16"/>
                  </a:lnTo>
                  <a:lnTo>
                    <a:pt x="110" y="11"/>
                  </a:lnTo>
                  <a:lnTo>
                    <a:pt x="108" y="8"/>
                  </a:lnTo>
                  <a:lnTo>
                    <a:pt x="107" y="8"/>
                  </a:lnTo>
                  <a:lnTo>
                    <a:pt x="104" y="9"/>
                  </a:lnTo>
                  <a:lnTo>
                    <a:pt x="103" y="13"/>
                  </a:lnTo>
                  <a:lnTo>
                    <a:pt x="96" y="30"/>
                  </a:lnTo>
                  <a:lnTo>
                    <a:pt x="86" y="45"/>
                  </a:lnTo>
                  <a:lnTo>
                    <a:pt x="86" y="42"/>
                  </a:lnTo>
                  <a:lnTo>
                    <a:pt x="86" y="37"/>
                  </a:lnTo>
                  <a:lnTo>
                    <a:pt x="86" y="32"/>
                  </a:lnTo>
                  <a:lnTo>
                    <a:pt x="85" y="29"/>
                  </a:lnTo>
                  <a:lnTo>
                    <a:pt x="81" y="17"/>
                  </a:lnTo>
                  <a:lnTo>
                    <a:pt x="74" y="8"/>
                  </a:lnTo>
                  <a:lnTo>
                    <a:pt x="64" y="2"/>
                  </a:lnTo>
                  <a:lnTo>
                    <a:pt x="51" y="0"/>
                  </a:lnTo>
                  <a:lnTo>
                    <a:pt x="32" y="4"/>
                  </a:lnTo>
                  <a:lnTo>
                    <a:pt x="16" y="15"/>
                  </a:lnTo>
                  <a:lnTo>
                    <a:pt x="4" y="31"/>
                  </a:lnTo>
                  <a:lnTo>
                    <a:pt x="0" y="49"/>
                  </a:lnTo>
                  <a:lnTo>
                    <a:pt x="0" y="56"/>
                  </a:lnTo>
                  <a:lnTo>
                    <a:pt x="2" y="61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3" y="75"/>
                  </a:lnTo>
                  <a:lnTo>
                    <a:pt x="19" y="78"/>
                  </a:lnTo>
                  <a:lnTo>
                    <a:pt x="25" y="80"/>
                  </a:lnTo>
                  <a:lnTo>
                    <a:pt x="32" y="81"/>
                  </a:lnTo>
                  <a:lnTo>
                    <a:pt x="55" y="76"/>
                  </a:lnTo>
                  <a:lnTo>
                    <a:pt x="74" y="65"/>
                  </a:lnTo>
                  <a:lnTo>
                    <a:pt x="78" y="73"/>
                  </a:lnTo>
                  <a:lnTo>
                    <a:pt x="83" y="78"/>
                  </a:lnTo>
                  <a:lnTo>
                    <a:pt x="88" y="80"/>
                  </a:lnTo>
                  <a:lnTo>
                    <a:pt x="92" y="81"/>
                  </a:lnTo>
                  <a:lnTo>
                    <a:pt x="99" y="79"/>
                  </a:lnTo>
                  <a:lnTo>
                    <a:pt x="105" y="76"/>
                  </a:lnTo>
                  <a:lnTo>
                    <a:pt x="108" y="72"/>
                  </a:lnTo>
                  <a:lnTo>
                    <a:pt x="109" y="68"/>
                  </a:lnTo>
                  <a:lnTo>
                    <a:pt x="108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3" y="68"/>
                  </a:lnTo>
                  <a:lnTo>
                    <a:pt x="101" y="72"/>
                  </a:lnTo>
                  <a:lnTo>
                    <a:pt x="98" y="74"/>
                  </a:lnTo>
                  <a:lnTo>
                    <a:pt x="95" y="75"/>
                  </a:lnTo>
                  <a:lnTo>
                    <a:pt x="93" y="76"/>
                  </a:lnTo>
                  <a:lnTo>
                    <a:pt x="91" y="75"/>
                  </a:lnTo>
                  <a:lnTo>
                    <a:pt x="89" y="73"/>
                  </a:lnTo>
                  <a:lnTo>
                    <a:pt x="88" y="66"/>
                  </a:lnTo>
                  <a:lnTo>
                    <a:pt x="87" y="54"/>
                  </a:lnTo>
                  <a:close/>
                  <a:moveTo>
                    <a:pt x="73" y="60"/>
                  </a:moveTo>
                  <a:lnTo>
                    <a:pt x="60" y="68"/>
                  </a:lnTo>
                  <a:lnTo>
                    <a:pt x="49" y="73"/>
                  </a:lnTo>
                  <a:lnTo>
                    <a:pt x="39" y="75"/>
                  </a:lnTo>
                  <a:lnTo>
                    <a:pt x="33" y="76"/>
                  </a:lnTo>
                  <a:lnTo>
                    <a:pt x="25" y="74"/>
                  </a:lnTo>
                  <a:lnTo>
                    <a:pt x="19" y="70"/>
                  </a:lnTo>
                  <a:lnTo>
                    <a:pt x="16" y="64"/>
                  </a:lnTo>
                  <a:lnTo>
                    <a:pt x="15" y="56"/>
                  </a:lnTo>
                  <a:lnTo>
                    <a:pt x="15" y="49"/>
                  </a:lnTo>
                  <a:lnTo>
                    <a:pt x="17" y="40"/>
                  </a:lnTo>
                  <a:lnTo>
                    <a:pt x="21" y="29"/>
                  </a:lnTo>
                  <a:lnTo>
                    <a:pt x="26" y="18"/>
                  </a:lnTo>
                  <a:lnTo>
                    <a:pt x="33" y="12"/>
                  </a:lnTo>
                  <a:lnTo>
                    <a:pt x="39" y="8"/>
                  </a:lnTo>
                  <a:lnTo>
                    <a:pt x="46" y="5"/>
                  </a:lnTo>
                  <a:lnTo>
                    <a:pt x="51" y="5"/>
                  </a:lnTo>
                  <a:lnTo>
                    <a:pt x="60" y="7"/>
                  </a:lnTo>
                  <a:lnTo>
                    <a:pt x="66" y="13"/>
                  </a:lnTo>
                  <a:lnTo>
                    <a:pt x="69" y="21"/>
                  </a:lnTo>
                  <a:lnTo>
                    <a:pt x="71" y="30"/>
                  </a:lnTo>
                  <a:lnTo>
                    <a:pt x="72" y="44"/>
                  </a:lnTo>
                  <a:lnTo>
                    <a:pt x="73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773"/>
            <p:cNvSpPr>
              <a:spLocks noChangeAspect="1"/>
            </p:cNvSpPr>
            <p:nvPr/>
          </p:nvSpPr>
          <p:spPr bwMode="auto">
            <a:xfrm>
              <a:off x="329" y="53"/>
              <a:ext cx="59" cy="257"/>
            </a:xfrm>
            <a:custGeom>
              <a:avLst/>
              <a:gdLst/>
              <a:ahLst/>
              <a:cxnLst>
                <a:cxn ang="0">
                  <a:pos x="59" y="255"/>
                </a:cxn>
                <a:cxn ang="0">
                  <a:pos x="59" y="254"/>
                </a:cxn>
                <a:cxn ang="0">
                  <a:pos x="59" y="253"/>
                </a:cxn>
                <a:cxn ang="0">
                  <a:pos x="57" y="252"/>
                </a:cxn>
                <a:cxn ang="0">
                  <a:pos x="55" y="249"/>
                </a:cxn>
                <a:cxn ang="0">
                  <a:pos x="35" y="222"/>
                </a:cxn>
                <a:cxn ang="0">
                  <a:pos x="23" y="192"/>
                </a:cxn>
                <a:cxn ang="0">
                  <a:pos x="16" y="160"/>
                </a:cxn>
                <a:cxn ang="0">
                  <a:pos x="15" y="129"/>
                </a:cxn>
                <a:cxn ang="0">
                  <a:pos x="16" y="96"/>
                </a:cxn>
                <a:cxn ang="0">
                  <a:pos x="23" y="63"/>
                </a:cxn>
                <a:cxn ang="0">
                  <a:pos x="36" y="34"/>
                </a:cxn>
                <a:cxn ang="0">
                  <a:pos x="56" y="7"/>
                </a:cxn>
                <a:cxn ang="0">
                  <a:pos x="59" y="4"/>
                </a:cxn>
                <a:cxn ang="0">
                  <a:pos x="59" y="3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1" y="4"/>
                </a:cxn>
                <a:cxn ang="0">
                  <a:pos x="41" y="13"/>
                </a:cxn>
                <a:cxn ang="0">
                  <a:pos x="28" y="29"/>
                </a:cxn>
                <a:cxn ang="0">
                  <a:pos x="16" y="50"/>
                </a:cxn>
                <a:cxn ang="0">
                  <a:pos x="8" y="72"/>
                </a:cxn>
                <a:cxn ang="0">
                  <a:pos x="3" y="92"/>
                </a:cxn>
                <a:cxn ang="0">
                  <a:pos x="0" y="111"/>
                </a:cxn>
                <a:cxn ang="0">
                  <a:pos x="0" y="129"/>
                </a:cxn>
                <a:cxn ang="0">
                  <a:pos x="0" y="146"/>
                </a:cxn>
                <a:cxn ang="0">
                  <a:pos x="3" y="166"/>
                </a:cxn>
                <a:cxn ang="0">
                  <a:pos x="8" y="187"/>
                </a:cxn>
                <a:cxn ang="0">
                  <a:pos x="17" y="209"/>
                </a:cxn>
                <a:cxn ang="0">
                  <a:pos x="29" y="230"/>
                </a:cxn>
                <a:cxn ang="0">
                  <a:pos x="41" y="245"/>
                </a:cxn>
                <a:cxn ang="0">
                  <a:pos x="51" y="254"/>
                </a:cxn>
                <a:cxn ang="0">
                  <a:pos x="56" y="257"/>
                </a:cxn>
                <a:cxn ang="0">
                  <a:pos x="58" y="257"/>
                </a:cxn>
                <a:cxn ang="0">
                  <a:pos x="59" y="255"/>
                </a:cxn>
              </a:cxnLst>
              <a:rect l="0" t="0" r="r" b="b"/>
              <a:pathLst>
                <a:path w="59" h="257">
                  <a:moveTo>
                    <a:pt x="59" y="255"/>
                  </a:moveTo>
                  <a:lnTo>
                    <a:pt x="59" y="254"/>
                  </a:lnTo>
                  <a:lnTo>
                    <a:pt x="59" y="253"/>
                  </a:lnTo>
                  <a:lnTo>
                    <a:pt x="57" y="252"/>
                  </a:lnTo>
                  <a:lnTo>
                    <a:pt x="55" y="249"/>
                  </a:lnTo>
                  <a:lnTo>
                    <a:pt x="35" y="222"/>
                  </a:lnTo>
                  <a:lnTo>
                    <a:pt x="23" y="192"/>
                  </a:lnTo>
                  <a:lnTo>
                    <a:pt x="16" y="160"/>
                  </a:lnTo>
                  <a:lnTo>
                    <a:pt x="15" y="129"/>
                  </a:lnTo>
                  <a:lnTo>
                    <a:pt x="16" y="96"/>
                  </a:lnTo>
                  <a:lnTo>
                    <a:pt x="23" y="63"/>
                  </a:lnTo>
                  <a:lnTo>
                    <a:pt x="36" y="34"/>
                  </a:lnTo>
                  <a:lnTo>
                    <a:pt x="56" y="7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1" y="4"/>
                  </a:lnTo>
                  <a:lnTo>
                    <a:pt x="41" y="13"/>
                  </a:lnTo>
                  <a:lnTo>
                    <a:pt x="28" y="29"/>
                  </a:lnTo>
                  <a:lnTo>
                    <a:pt x="16" y="50"/>
                  </a:lnTo>
                  <a:lnTo>
                    <a:pt x="8" y="72"/>
                  </a:lnTo>
                  <a:lnTo>
                    <a:pt x="3" y="92"/>
                  </a:lnTo>
                  <a:lnTo>
                    <a:pt x="0" y="111"/>
                  </a:lnTo>
                  <a:lnTo>
                    <a:pt x="0" y="129"/>
                  </a:lnTo>
                  <a:lnTo>
                    <a:pt x="0" y="146"/>
                  </a:lnTo>
                  <a:lnTo>
                    <a:pt x="3" y="166"/>
                  </a:lnTo>
                  <a:lnTo>
                    <a:pt x="8" y="187"/>
                  </a:lnTo>
                  <a:lnTo>
                    <a:pt x="17" y="209"/>
                  </a:lnTo>
                  <a:lnTo>
                    <a:pt x="29" y="230"/>
                  </a:lnTo>
                  <a:lnTo>
                    <a:pt x="41" y="245"/>
                  </a:lnTo>
                  <a:lnTo>
                    <a:pt x="51" y="254"/>
                  </a:lnTo>
                  <a:lnTo>
                    <a:pt x="56" y="257"/>
                  </a:lnTo>
                  <a:lnTo>
                    <a:pt x="58" y="257"/>
                  </a:lnTo>
                  <a:lnTo>
                    <a:pt x="59" y="2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774"/>
            <p:cNvSpPr>
              <a:spLocks noChangeAspect="1" noEditPoints="1"/>
            </p:cNvSpPr>
            <p:nvPr/>
          </p:nvSpPr>
          <p:spPr bwMode="auto">
            <a:xfrm>
              <a:off x="395" y="133"/>
              <a:ext cx="134" cy="163"/>
            </a:xfrm>
            <a:custGeom>
              <a:avLst/>
              <a:gdLst/>
              <a:ahLst/>
              <a:cxnLst>
                <a:cxn ang="0">
                  <a:pos x="19" y="150"/>
                </a:cxn>
                <a:cxn ang="0">
                  <a:pos x="13" y="154"/>
                </a:cxn>
                <a:cxn ang="0">
                  <a:pos x="4" y="155"/>
                </a:cxn>
                <a:cxn ang="0">
                  <a:pos x="1" y="157"/>
                </a:cxn>
                <a:cxn ang="0">
                  <a:pos x="1" y="162"/>
                </a:cxn>
                <a:cxn ang="0">
                  <a:pos x="51" y="163"/>
                </a:cxn>
                <a:cxn ang="0">
                  <a:pos x="53" y="162"/>
                </a:cxn>
                <a:cxn ang="0">
                  <a:pos x="55" y="158"/>
                </a:cxn>
                <a:cxn ang="0">
                  <a:pos x="49" y="155"/>
                </a:cxn>
                <a:cxn ang="0">
                  <a:pos x="38" y="154"/>
                </a:cxn>
                <a:cxn ang="0">
                  <a:pos x="36" y="151"/>
                </a:cxn>
                <a:cxn ang="0">
                  <a:pos x="42" y="126"/>
                </a:cxn>
                <a:cxn ang="0">
                  <a:pos x="49" y="99"/>
                </a:cxn>
                <a:cxn ang="0">
                  <a:pos x="57" y="110"/>
                </a:cxn>
                <a:cxn ang="0">
                  <a:pos x="72" y="116"/>
                </a:cxn>
                <a:cxn ang="0">
                  <a:pos x="95" y="109"/>
                </a:cxn>
                <a:cxn ang="0">
                  <a:pos x="114" y="92"/>
                </a:cxn>
                <a:cxn ang="0">
                  <a:pos x="129" y="68"/>
                </a:cxn>
                <a:cxn ang="0">
                  <a:pos x="134" y="41"/>
                </a:cxn>
                <a:cxn ang="0">
                  <a:pos x="124" y="11"/>
                </a:cxn>
                <a:cxn ang="0">
                  <a:pos x="100" y="0"/>
                </a:cxn>
                <a:cxn ang="0">
                  <a:pos x="82" y="5"/>
                </a:cxn>
                <a:cxn ang="0">
                  <a:pos x="66" y="19"/>
                </a:cxn>
                <a:cxn ang="0">
                  <a:pos x="58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9" y="30"/>
                </a:cxn>
                <a:cxn ang="0">
                  <a:pos x="17" y="39"/>
                </a:cxn>
                <a:cxn ang="0">
                  <a:pos x="20" y="42"/>
                </a:cxn>
                <a:cxn ang="0">
                  <a:pos x="22" y="41"/>
                </a:cxn>
                <a:cxn ang="0">
                  <a:pos x="24" y="36"/>
                </a:cxn>
                <a:cxn ang="0">
                  <a:pos x="31" y="14"/>
                </a:cxn>
                <a:cxn ang="0">
                  <a:pos x="43" y="5"/>
                </a:cxn>
                <a:cxn ang="0">
                  <a:pos x="48" y="7"/>
                </a:cxn>
                <a:cxn ang="0">
                  <a:pos x="51" y="17"/>
                </a:cxn>
                <a:cxn ang="0">
                  <a:pos x="49" y="30"/>
                </a:cxn>
                <a:cxn ang="0">
                  <a:pos x="65" y="33"/>
                </a:cxn>
                <a:cxn ang="0">
                  <a:pos x="71" y="23"/>
                </a:cxn>
                <a:cxn ang="0">
                  <a:pos x="79" y="15"/>
                </a:cxn>
                <a:cxn ang="0">
                  <a:pos x="91" y="7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16" y="29"/>
                </a:cxn>
                <a:cxn ang="0">
                  <a:pos x="111" y="59"/>
                </a:cxn>
                <a:cxn ang="0">
                  <a:pos x="103" y="84"/>
                </a:cxn>
                <a:cxn ang="0">
                  <a:pos x="88" y="104"/>
                </a:cxn>
                <a:cxn ang="0">
                  <a:pos x="72" y="110"/>
                </a:cxn>
                <a:cxn ang="0">
                  <a:pos x="62" y="107"/>
                </a:cxn>
                <a:cxn ang="0">
                  <a:pos x="56" y="99"/>
                </a:cxn>
                <a:cxn ang="0">
                  <a:pos x="53" y="92"/>
                </a:cxn>
                <a:cxn ang="0">
                  <a:pos x="52" y="87"/>
                </a:cxn>
                <a:cxn ang="0">
                  <a:pos x="53" y="83"/>
                </a:cxn>
              </a:cxnLst>
              <a:rect l="0" t="0" r="r" b="b"/>
              <a:pathLst>
                <a:path w="134" h="163">
                  <a:moveTo>
                    <a:pt x="20" y="144"/>
                  </a:moveTo>
                  <a:lnTo>
                    <a:pt x="19" y="150"/>
                  </a:lnTo>
                  <a:lnTo>
                    <a:pt x="17" y="153"/>
                  </a:lnTo>
                  <a:lnTo>
                    <a:pt x="13" y="154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4" y="163"/>
                  </a:lnTo>
                  <a:lnTo>
                    <a:pt x="51" y="163"/>
                  </a:lnTo>
                  <a:lnTo>
                    <a:pt x="52" y="163"/>
                  </a:lnTo>
                  <a:lnTo>
                    <a:pt x="53" y="162"/>
                  </a:lnTo>
                  <a:lnTo>
                    <a:pt x="55" y="161"/>
                  </a:lnTo>
                  <a:lnTo>
                    <a:pt x="55" y="158"/>
                  </a:lnTo>
                  <a:lnTo>
                    <a:pt x="53" y="155"/>
                  </a:lnTo>
                  <a:lnTo>
                    <a:pt x="49" y="155"/>
                  </a:lnTo>
                  <a:lnTo>
                    <a:pt x="42" y="155"/>
                  </a:lnTo>
                  <a:lnTo>
                    <a:pt x="38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8" y="142"/>
                  </a:lnTo>
                  <a:lnTo>
                    <a:pt x="42" y="126"/>
                  </a:lnTo>
                  <a:lnTo>
                    <a:pt x="46" y="110"/>
                  </a:lnTo>
                  <a:lnTo>
                    <a:pt x="49" y="99"/>
                  </a:lnTo>
                  <a:lnTo>
                    <a:pt x="52" y="105"/>
                  </a:lnTo>
                  <a:lnTo>
                    <a:pt x="57" y="110"/>
                  </a:lnTo>
                  <a:lnTo>
                    <a:pt x="64" y="114"/>
                  </a:lnTo>
                  <a:lnTo>
                    <a:pt x="72" y="116"/>
                  </a:lnTo>
                  <a:lnTo>
                    <a:pt x="84" y="114"/>
                  </a:lnTo>
                  <a:lnTo>
                    <a:pt x="95" y="109"/>
                  </a:lnTo>
                  <a:lnTo>
                    <a:pt x="105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9" y="68"/>
                  </a:lnTo>
                  <a:lnTo>
                    <a:pt x="133" y="55"/>
                  </a:lnTo>
                  <a:lnTo>
                    <a:pt x="134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4" y="3"/>
                  </a:lnTo>
                  <a:lnTo>
                    <a:pt x="100" y="0"/>
                  </a:lnTo>
                  <a:lnTo>
                    <a:pt x="91" y="1"/>
                  </a:lnTo>
                  <a:lnTo>
                    <a:pt x="82" y="5"/>
                  </a:lnTo>
                  <a:lnTo>
                    <a:pt x="74" y="12"/>
                  </a:lnTo>
                  <a:lnTo>
                    <a:pt x="66" y="19"/>
                  </a:lnTo>
                  <a:lnTo>
                    <a:pt x="63" y="10"/>
                  </a:lnTo>
                  <a:lnTo>
                    <a:pt x="58" y="4"/>
                  </a:lnTo>
                  <a:lnTo>
                    <a:pt x="51" y="1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30" y="5"/>
                  </a:lnTo>
                  <a:lnTo>
                    <a:pt x="27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9" y="30"/>
                  </a:lnTo>
                  <a:lnTo>
                    <a:pt x="17" y="36"/>
                  </a:lnTo>
                  <a:lnTo>
                    <a:pt x="17" y="39"/>
                  </a:lnTo>
                  <a:lnTo>
                    <a:pt x="18" y="41"/>
                  </a:lnTo>
                  <a:lnTo>
                    <a:pt x="20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1" y="17"/>
                  </a:lnTo>
                  <a:lnTo>
                    <a:pt x="50" y="24"/>
                  </a:lnTo>
                  <a:lnTo>
                    <a:pt x="49" y="30"/>
                  </a:lnTo>
                  <a:lnTo>
                    <a:pt x="20" y="144"/>
                  </a:lnTo>
                  <a:close/>
                  <a:moveTo>
                    <a:pt x="65" y="33"/>
                  </a:moveTo>
                  <a:lnTo>
                    <a:pt x="67" y="28"/>
                  </a:lnTo>
                  <a:lnTo>
                    <a:pt x="71" y="23"/>
                  </a:lnTo>
                  <a:lnTo>
                    <a:pt x="75" y="18"/>
                  </a:lnTo>
                  <a:lnTo>
                    <a:pt x="79" y="15"/>
                  </a:lnTo>
                  <a:lnTo>
                    <a:pt x="85" y="10"/>
                  </a:lnTo>
                  <a:lnTo>
                    <a:pt x="91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12"/>
                  </a:lnTo>
                  <a:lnTo>
                    <a:pt x="115" y="19"/>
                  </a:lnTo>
                  <a:lnTo>
                    <a:pt x="116" y="29"/>
                  </a:lnTo>
                  <a:lnTo>
                    <a:pt x="114" y="43"/>
                  </a:lnTo>
                  <a:lnTo>
                    <a:pt x="111" y="59"/>
                  </a:lnTo>
                  <a:lnTo>
                    <a:pt x="107" y="73"/>
                  </a:lnTo>
                  <a:lnTo>
                    <a:pt x="103" y="84"/>
                  </a:lnTo>
                  <a:lnTo>
                    <a:pt x="95" y="95"/>
                  </a:lnTo>
                  <a:lnTo>
                    <a:pt x="88" y="104"/>
                  </a:lnTo>
                  <a:lnTo>
                    <a:pt x="80" y="109"/>
                  </a:lnTo>
                  <a:lnTo>
                    <a:pt x="72" y="110"/>
                  </a:lnTo>
                  <a:lnTo>
                    <a:pt x="66" y="109"/>
                  </a:lnTo>
                  <a:lnTo>
                    <a:pt x="62" y="107"/>
                  </a:lnTo>
                  <a:lnTo>
                    <a:pt x="58" y="103"/>
                  </a:lnTo>
                  <a:lnTo>
                    <a:pt x="56" y="99"/>
                  </a:lnTo>
                  <a:lnTo>
                    <a:pt x="54" y="95"/>
                  </a:lnTo>
                  <a:lnTo>
                    <a:pt x="53" y="92"/>
                  </a:lnTo>
                  <a:lnTo>
                    <a:pt x="52" y="89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3" y="83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775"/>
            <p:cNvSpPr>
              <a:spLocks noChangeAspect="1"/>
            </p:cNvSpPr>
            <p:nvPr/>
          </p:nvSpPr>
          <p:spPr bwMode="auto">
            <a:xfrm>
              <a:off x="550" y="164"/>
              <a:ext cx="66" cy="119"/>
            </a:xfrm>
            <a:custGeom>
              <a:avLst/>
              <a:gdLst/>
              <a:ahLst/>
              <a:cxnLst>
                <a:cxn ang="0">
                  <a:pos x="41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26" y="6"/>
                </a:cxn>
                <a:cxn ang="0">
                  <a:pos x="16" y="9"/>
                </a:cxn>
                <a:cxn ang="0">
                  <a:pos x="7" y="11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11" y="17"/>
                </a:cxn>
                <a:cxn ang="0">
                  <a:pos x="19" y="15"/>
                </a:cxn>
                <a:cxn ang="0">
                  <a:pos x="26" y="13"/>
                </a:cxn>
                <a:cxn ang="0">
                  <a:pos x="26" y="104"/>
                </a:cxn>
                <a:cxn ang="0">
                  <a:pos x="26" y="108"/>
                </a:cxn>
                <a:cxn ang="0">
                  <a:pos x="24" y="110"/>
                </a:cxn>
                <a:cxn ang="0">
                  <a:pos x="19" y="112"/>
                </a:cxn>
                <a:cxn ang="0">
                  <a:pos x="8" y="112"/>
                </a:cxn>
                <a:cxn ang="0">
                  <a:pos x="2" y="112"/>
                </a:cxn>
                <a:cxn ang="0">
                  <a:pos x="2" y="119"/>
                </a:cxn>
                <a:cxn ang="0">
                  <a:pos x="66" y="119"/>
                </a:cxn>
                <a:cxn ang="0">
                  <a:pos x="66" y="112"/>
                </a:cxn>
                <a:cxn ang="0">
                  <a:pos x="59" y="112"/>
                </a:cxn>
                <a:cxn ang="0">
                  <a:pos x="48" y="112"/>
                </a:cxn>
                <a:cxn ang="0">
                  <a:pos x="43" y="110"/>
                </a:cxn>
                <a:cxn ang="0">
                  <a:pos x="41" y="108"/>
                </a:cxn>
                <a:cxn ang="0">
                  <a:pos x="41" y="104"/>
                </a:cxn>
                <a:cxn ang="0">
                  <a:pos x="41" y="5"/>
                </a:cxn>
              </a:cxnLst>
              <a:rect l="0" t="0" r="r" b="b"/>
              <a:pathLst>
                <a:path w="66" h="119">
                  <a:moveTo>
                    <a:pt x="41" y="5"/>
                  </a:moveTo>
                  <a:lnTo>
                    <a:pt x="41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1" y="17"/>
                  </a:lnTo>
                  <a:lnTo>
                    <a:pt x="19" y="15"/>
                  </a:lnTo>
                  <a:lnTo>
                    <a:pt x="26" y="13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19" y="112"/>
                  </a:lnTo>
                  <a:lnTo>
                    <a:pt x="8" y="112"/>
                  </a:lnTo>
                  <a:lnTo>
                    <a:pt x="2" y="112"/>
                  </a:lnTo>
                  <a:lnTo>
                    <a:pt x="2" y="119"/>
                  </a:lnTo>
                  <a:lnTo>
                    <a:pt x="66" y="119"/>
                  </a:lnTo>
                  <a:lnTo>
                    <a:pt x="66" y="112"/>
                  </a:lnTo>
                  <a:lnTo>
                    <a:pt x="59" y="112"/>
                  </a:lnTo>
                  <a:lnTo>
                    <a:pt x="48" y="112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776"/>
            <p:cNvSpPr>
              <a:spLocks noChangeAspect="1"/>
            </p:cNvSpPr>
            <p:nvPr/>
          </p:nvSpPr>
          <p:spPr bwMode="auto">
            <a:xfrm>
              <a:off x="660" y="53"/>
              <a:ext cx="60" cy="257"/>
            </a:xfrm>
            <a:custGeom>
              <a:avLst/>
              <a:gdLst/>
              <a:ahLst/>
              <a:cxnLst>
                <a:cxn ang="0">
                  <a:pos x="60" y="129"/>
                </a:cxn>
                <a:cxn ang="0">
                  <a:pos x="59" y="112"/>
                </a:cxn>
                <a:cxn ang="0">
                  <a:pos x="57" y="92"/>
                </a:cxn>
                <a:cxn ang="0">
                  <a:pos x="51" y="71"/>
                </a:cxn>
                <a:cxn ang="0">
                  <a:pos x="43" y="49"/>
                </a:cxn>
                <a:cxn ang="0">
                  <a:pos x="31" y="28"/>
                </a:cxn>
                <a:cxn ang="0">
                  <a:pos x="18" y="13"/>
                </a:cxn>
                <a:cxn ang="0">
                  <a:pos x="8" y="4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3" y="6"/>
                </a:cxn>
                <a:cxn ang="0">
                  <a:pos x="5" y="9"/>
                </a:cxn>
                <a:cxn ang="0">
                  <a:pos x="22" y="31"/>
                </a:cxn>
                <a:cxn ang="0">
                  <a:pos x="35" y="58"/>
                </a:cxn>
                <a:cxn ang="0">
                  <a:pos x="42" y="91"/>
                </a:cxn>
                <a:cxn ang="0">
                  <a:pos x="45" y="129"/>
                </a:cxn>
                <a:cxn ang="0">
                  <a:pos x="43" y="162"/>
                </a:cxn>
                <a:cxn ang="0">
                  <a:pos x="36" y="194"/>
                </a:cxn>
                <a:cxn ang="0">
                  <a:pos x="24" y="224"/>
                </a:cxn>
                <a:cxn ang="0">
                  <a:pos x="4" y="250"/>
                </a:cxn>
                <a:cxn ang="0">
                  <a:pos x="1" y="253"/>
                </a:cxn>
                <a:cxn ang="0">
                  <a:pos x="0" y="255"/>
                </a:cxn>
                <a:cxn ang="0">
                  <a:pos x="1" y="257"/>
                </a:cxn>
                <a:cxn ang="0">
                  <a:pos x="3" y="257"/>
                </a:cxn>
                <a:cxn ang="0">
                  <a:pos x="8" y="254"/>
                </a:cxn>
                <a:cxn ang="0">
                  <a:pos x="19" y="244"/>
                </a:cxn>
                <a:cxn ang="0">
                  <a:pos x="31" y="229"/>
                </a:cxn>
                <a:cxn ang="0">
                  <a:pos x="44" y="207"/>
                </a:cxn>
                <a:cxn ang="0">
                  <a:pos x="52" y="186"/>
                </a:cxn>
                <a:cxn ang="0">
                  <a:pos x="57" y="166"/>
                </a:cxn>
                <a:cxn ang="0">
                  <a:pos x="59" y="146"/>
                </a:cxn>
                <a:cxn ang="0">
                  <a:pos x="60" y="129"/>
                </a:cxn>
              </a:cxnLst>
              <a:rect l="0" t="0" r="r" b="b"/>
              <a:pathLst>
                <a:path w="60" h="257">
                  <a:moveTo>
                    <a:pt x="60" y="129"/>
                  </a:moveTo>
                  <a:lnTo>
                    <a:pt x="59" y="112"/>
                  </a:lnTo>
                  <a:lnTo>
                    <a:pt x="57" y="92"/>
                  </a:lnTo>
                  <a:lnTo>
                    <a:pt x="51" y="71"/>
                  </a:lnTo>
                  <a:lnTo>
                    <a:pt x="43" y="49"/>
                  </a:lnTo>
                  <a:lnTo>
                    <a:pt x="31" y="28"/>
                  </a:lnTo>
                  <a:lnTo>
                    <a:pt x="18" y="13"/>
                  </a:lnTo>
                  <a:lnTo>
                    <a:pt x="8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6"/>
                  </a:lnTo>
                  <a:lnTo>
                    <a:pt x="5" y="9"/>
                  </a:lnTo>
                  <a:lnTo>
                    <a:pt x="22" y="31"/>
                  </a:lnTo>
                  <a:lnTo>
                    <a:pt x="35" y="58"/>
                  </a:lnTo>
                  <a:lnTo>
                    <a:pt x="42" y="91"/>
                  </a:lnTo>
                  <a:lnTo>
                    <a:pt x="45" y="129"/>
                  </a:lnTo>
                  <a:lnTo>
                    <a:pt x="43" y="162"/>
                  </a:lnTo>
                  <a:lnTo>
                    <a:pt x="36" y="194"/>
                  </a:lnTo>
                  <a:lnTo>
                    <a:pt x="24" y="224"/>
                  </a:lnTo>
                  <a:lnTo>
                    <a:pt x="4" y="250"/>
                  </a:lnTo>
                  <a:lnTo>
                    <a:pt x="1" y="253"/>
                  </a:lnTo>
                  <a:lnTo>
                    <a:pt x="0" y="255"/>
                  </a:lnTo>
                  <a:lnTo>
                    <a:pt x="1" y="257"/>
                  </a:lnTo>
                  <a:lnTo>
                    <a:pt x="3" y="257"/>
                  </a:lnTo>
                  <a:lnTo>
                    <a:pt x="8" y="254"/>
                  </a:lnTo>
                  <a:lnTo>
                    <a:pt x="19" y="244"/>
                  </a:lnTo>
                  <a:lnTo>
                    <a:pt x="31" y="229"/>
                  </a:lnTo>
                  <a:lnTo>
                    <a:pt x="44" y="207"/>
                  </a:lnTo>
                  <a:lnTo>
                    <a:pt x="52" y="186"/>
                  </a:lnTo>
                  <a:lnTo>
                    <a:pt x="57" y="166"/>
                  </a:lnTo>
                  <a:lnTo>
                    <a:pt x="59" y="146"/>
                  </a:lnTo>
                  <a:lnTo>
                    <a:pt x="60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777"/>
            <p:cNvSpPr>
              <a:spLocks noChangeAspect="1" noEditPoints="1"/>
            </p:cNvSpPr>
            <p:nvPr/>
          </p:nvSpPr>
          <p:spPr bwMode="auto">
            <a:xfrm>
              <a:off x="831" y="152"/>
              <a:ext cx="171" cy="60"/>
            </a:xfrm>
            <a:custGeom>
              <a:avLst/>
              <a:gdLst/>
              <a:ahLst/>
              <a:cxnLst>
                <a:cxn ang="0">
                  <a:pos x="162" y="10"/>
                </a:cxn>
                <a:cxn ang="0">
                  <a:pos x="165" y="10"/>
                </a:cxn>
                <a:cxn ang="0">
                  <a:pos x="168" y="9"/>
                </a:cxn>
                <a:cxn ang="0">
                  <a:pos x="170" y="8"/>
                </a:cxn>
                <a:cxn ang="0">
                  <a:pos x="171" y="5"/>
                </a:cxn>
                <a:cxn ang="0">
                  <a:pos x="170" y="2"/>
                </a:cxn>
                <a:cxn ang="0">
                  <a:pos x="168" y="0"/>
                </a:cxn>
                <a:cxn ang="0">
                  <a:pos x="165" y="0"/>
                </a:cxn>
                <a:cxn ang="0">
                  <a:pos x="162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3" y="9"/>
                </a:cxn>
                <a:cxn ang="0">
                  <a:pos x="6" y="10"/>
                </a:cxn>
                <a:cxn ang="0">
                  <a:pos x="9" y="10"/>
                </a:cxn>
                <a:cxn ang="0">
                  <a:pos x="162" y="10"/>
                </a:cxn>
                <a:cxn ang="0">
                  <a:pos x="162" y="60"/>
                </a:cxn>
                <a:cxn ang="0">
                  <a:pos x="165" y="60"/>
                </a:cxn>
                <a:cxn ang="0">
                  <a:pos x="168" y="59"/>
                </a:cxn>
                <a:cxn ang="0">
                  <a:pos x="170" y="58"/>
                </a:cxn>
                <a:cxn ang="0">
                  <a:pos x="171" y="55"/>
                </a:cxn>
                <a:cxn ang="0">
                  <a:pos x="170" y="52"/>
                </a:cxn>
                <a:cxn ang="0">
                  <a:pos x="168" y="50"/>
                </a:cxn>
                <a:cxn ang="0">
                  <a:pos x="165" y="50"/>
                </a:cxn>
                <a:cxn ang="0">
                  <a:pos x="162" y="50"/>
                </a:cxn>
                <a:cxn ang="0">
                  <a:pos x="9" y="50"/>
                </a:cxn>
                <a:cxn ang="0">
                  <a:pos x="6" y="50"/>
                </a:cxn>
                <a:cxn ang="0">
                  <a:pos x="3" y="50"/>
                </a:cxn>
                <a:cxn ang="0">
                  <a:pos x="1" y="52"/>
                </a:cxn>
                <a:cxn ang="0">
                  <a:pos x="0" y="55"/>
                </a:cxn>
                <a:cxn ang="0">
                  <a:pos x="1" y="58"/>
                </a:cxn>
                <a:cxn ang="0">
                  <a:pos x="3" y="59"/>
                </a:cxn>
                <a:cxn ang="0">
                  <a:pos x="6" y="60"/>
                </a:cxn>
                <a:cxn ang="0">
                  <a:pos x="9" y="60"/>
                </a:cxn>
                <a:cxn ang="0">
                  <a:pos x="162" y="60"/>
                </a:cxn>
              </a:cxnLst>
              <a:rect l="0" t="0" r="r" b="b"/>
              <a:pathLst>
                <a:path w="171" h="60">
                  <a:moveTo>
                    <a:pt x="162" y="10"/>
                  </a:moveTo>
                  <a:lnTo>
                    <a:pt x="165" y="10"/>
                  </a:lnTo>
                  <a:lnTo>
                    <a:pt x="168" y="9"/>
                  </a:lnTo>
                  <a:lnTo>
                    <a:pt x="170" y="8"/>
                  </a:lnTo>
                  <a:lnTo>
                    <a:pt x="171" y="5"/>
                  </a:lnTo>
                  <a:lnTo>
                    <a:pt x="170" y="2"/>
                  </a:lnTo>
                  <a:lnTo>
                    <a:pt x="168" y="0"/>
                  </a:lnTo>
                  <a:lnTo>
                    <a:pt x="165" y="0"/>
                  </a:lnTo>
                  <a:lnTo>
                    <a:pt x="16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9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162" y="10"/>
                  </a:lnTo>
                  <a:close/>
                  <a:moveTo>
                    <a:pt x="162" y="60"/>
                  </a:moveTo>
                  <a:lnTo>
                    <a:pt x="165" y="60"/>
                  </a:lnTo>
                  <a:lnTo>
                    <a:pt x="168" y="59"/>
                  </a:lnTo>
                  <a:lnTo>
                    <a:pt x="170" y="58"/>
                  </a:lnTo>
                  <a:lnTo>
                    <a:pt x="171" y="55"/>
                  </a:lnTo>
                  <a:lnTo>
                    <a:pt x="170" y="52"/>
                  </a:lnTo>
                  <a:lnTo>
                    <a:pt x="168" y="50"/>
                  </a:lnTo>
                  <a:lnTo>
                    <a:pt x="165" y="50"/>
                  </a:lnTo>
                  <a:lnTo>
                    <a:pt x="162" y="50"/>
                  </a:lnTo>
                  <a:lnTo>
                    <a:pt x="9" y="50"/>
                  </a:lnTo>
                  <a:lnTo>
                    <a:pt x="6" y="50"/>
                  </a:lnTo>
                  <a:lnTo>
                    <a:pt x="3" y="50"/>
                  </a:lnTo>
                  <a:lnTo>
                    <a:pt x="1" y="52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3" y="59"/>
                  </a:lnTo>
                  <a:lnTo>
                    <a:pt x="6" y="60"/>
                  </a:lnTo>
                  <a:lnTo>
                    <a:pt x="9" y="60"/>
                  </a:lnTo>
                  <a:lnTo>
                    <a:pt x="162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778"/>
            <p:cNvSpPr>
              <a:spLocks noChangeAspect="1"/>
            </p:cNvSpPr>
            <p:nvPr/>
          </p:nvSpPr>
          <p:spPr bwMode="auto">
            <a:xfrm>
              <a:off x="1370" y="1"/>
              <a:ext cx="340" cy="359"/>
            </a:xfrm>
            <a:custGeom>
              <a:avLst/>
              <a:gdLst/>
              <a:ahLst/>
              <a:cxnLst>
                <a:cxn ang="0">
                  <a:pos x="309" y="359"/>
                </a:cxn>
                <a:cxn ang="0">
                  <a:pos x="340" y="277"/>
                </a:cxn>
                <a:cxn ang="0">
                  <a:pos x="334" y="277"/>
                </a:cxn>
                <a:cxn ang="0">
                  <a:pos x="323" y="295"/>
                </a:cxn>
                <a:cxn ang="0">
                  <a:pos x="308" y="310"/>
                </a:cxn>
                <a:cxn ang="0">
                  <a:pos x="289" y="321"/>
                </a:cxn>
                <a:cxn ang="0">
                  <a:pos x="267" y="329"/>
                </a:cxn>
                <a:cxn ang="0">
                  <a:pos x="260" y="331"/>
                </a:cxn>
                <a:cxn ang="0">
                  <a:pos x="244" y="333"/>
                </a:cxn>
                <a:cxn ang="0">
                  <a:pos x="220" y="336"/>
                </a:cxn>
                <a:cxn ang="0">
                  <a:pos x="188" y="337"/>
                </a:cxn>
                <a:cxn ang="0">
                  <a:pos x="34" y="337"/>
                </a:cxn>
                <a:cxn ang="0">
                  <a:pos x="164" y="183"/>
                </a:cxn>
                <a:cxn ang="0">
                  <a:pos x="166" y="181"/>
                </a:cxn>
                <a:cxn ang="0">
                  <a:pos x="166" y="179"/>
                </a:cxn>
                <a:cxn ang="0">
                  <a:pos x="166" y="178"/>
                </a:cxn>
                <a:cxn ang="0">
                  <a:pos x="164" y="176"/>
                </a:cxn>
                <a:cxn ang="0">
                  <a:pos x="45" y="12"/>
                </a:cxn>
                <a:cxn ang="0">
                  <a:pos x="185" y="12"/>
                </a:cxn>
                <a:cxn ang="0">
                  <a:pos x="209" y="12"/>
                </a:cxn>
                <a:cxn ang="0">
                  <a:pos x="227" y="14"/>
                </a:cxn>
                <a:cxn ang="0">
                  <a:pos x="240" y="15"/>
                </a:cxn>
                <a:cxn ang="0">
                  <a:pos x="245" y="16"/>
                </a:cxn>
                <a:cxn ang="0">
                  <a:pos x="257" y="18"/>
                </a:cxn>
                <a:cxn ang="0">
                  <a:pos x="271" y="22"/>
                </a:cxn>
                <a:cxn ang="0">
                  <a:pos x="286" y="27"/>
                </a:cxn>
                <a:cxn ang="0">
                  <a:pos x="301" y="35"/>
                </a:cxn>
                <a:cxn ang="0">
                  <a:pos x="308" y="40"/>
                </a:cxn>
                <a:cxn ang="0">
                  <a:pos x="317" y="47"/>
                </a:cxn>
                <a:cxn ang="0">
                  <a:pos x="326" y="58"/>
                </a:cxn>
                <a:cxn ang="0">
                  <a:pos x="334" y="72"/>
                </a:cxn>
                <a:cxn ang="0">
                  <a:pos x="340" y="72"/>
                </a:cxn>
                <a:cxn ang="0">
                  <a:pos x="309" y="0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135" y="196"/>
                </a:cxn>
                <a:cxn ang="0">
                  <a:pos x="3" y="352"/>
                </a:cxn>
                <a:cxn ang="0">
                  <a:pos x="0" y="355"/>
                </a:cxn>
                <a:cxn ang="0">
                  <a:pos x="0" y="356"/>
                </a:cxn>
                <a:cxn ang="0">
                  <a:pos x="2" y="359"/>
                </a:cxn>
                <a:cxn ang="0">
                  <a:pos x="7" y="359"/>
                </a:cxn>
                <a:cxn ang="0">
                  <a:pos x="309" y="359"/>
                </a:cxn>
              </a:cxnLst>
              <a:rect l="0" t="0" r="r" b="b"/>
              <a:pathLst>
                <a:path w="340" h="359">
                  <a:moveTo>
                    <a:pt x="309" y="359"/>
                  </a:moveTo>
                  <a:lnTo>
                    <a:pt x="340" y="277"/>
                  </a:lnTo>
                  <a:lnTo>
                    <a:pt x="334" y="277"/>
                  </a:lnTo>
                  <a:lnTo>
                    <a:pt x="323" y="295"/>
                  </a:lnTo>
                  <a:lnTo>
                    <a:pt x="308" y="310"/>
                  </a:lnTo>
                  <a:lnTo>
                    <a:pt x="289" y="321"/>
                  </a:lnTo>
                  <a:lnTo>
                    <a:pt x="267" y="329"/>
                  </a:lnTo>
                  <a:lnTo>
                    <a:pt x="260" y="331"/>
                  </a:lnTo>
                  <a:lnTo>
                    <a:pt x="244" y="333"/>
                  </a:lnTo>
                  <a:lnTo>
                    <a:pt x="220" y="336"/>
                  </a:lnTo>
                  <a:lnTo>
                    <a:pt x="188" y="337"/>
                  </a:lnTo>
                  <a:lnTo>
                    <a:pt x="34" y="337"/>
                  </a:lnTo>
                  <a:lnTo>
                    <a:pt x="164" y="183"/>
                  </a:lnTo>
                  <a:lnTo>
                    <a:pt x="166" y="181"/>
                  </a:lnTo>
                  <a:lnTo>
                    <a:pt x="166" y="179"/>
                  </a:lnTo>
                  <a:lnTo>
                    <a:pt x="166" y="178"/>
                  </a:lnTo>
                  <a:lnTo>
                    <a:pt x="164" y="176"/>
                  </a:lnTo>
                  <a:lnTo>
                    <a:pt x="45" y="12"/>
                  </a:lnTo>
                  <a:lnTo>
                    <a:pt x="185" y="12"/>
                  </a:lnTo>
                  <a:lnTo>
                    <a:pt x="209" y="12"/>
                  </a:lnTo>
                  <a:lnTo>
                    <a:pt x="227" y="14"/>
                  </a:lnTo>
                  <a:lnTo>
                    <a:pt x="240" y="15"/>
                  </a:lnTo>
                  <a:lnTo>
                    <a:pt x="245" y="16"/>
                  </a:lnTo>
                  <a:lnTo>
                    <a:pt x="257" y="18"/>
                  </a:lnTo>
                  <a:lnTo>
                    <a:pt x="271" y="22"/>
                  </a:lnTo>
                  <a:lnTo>
                    <a:pt x="286" y="27"/>
                  </a:lnTo>
                  <a:lnTo>
                    <a:pt x="301" y="35"/>
                  </a:lnTo>
                  <a:lnTo>
                    <a:pt x="308" y="40"/>
                  </a:lnTo>
                  <a:lnTo>
                    <a:pt x="317" y="47"/>
                  </a:lnTo>
                  <a:lnTo>
                    <a:pt x="326" y="58"/>
                  </a:lnTo>
                  <a:lnTo>
                    <a:pt x="334" y="72"/>
                  </a:lnTo>
                  <a:lnTo>
                    <a:pt x="340" y="72"/>
                  </a:lnTo>
                  <a:lnTo>
                    <a:pt x="30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10"/>
                  </a:lnTo>
                  <a:lnTo>
                    <a:pt x="135" y="196"/>
                  </a:lnTo>
                  <a:lnTo>
                    <a:pt x="3" y="352"/>
                  </a:lnTo>
                  <a:lnTo>
                    <a:pt x="0" y="355"/>
                  </a:lnTo>
                  <a:lnTo>
                    <a:pt x="0" y="356"/>
                  </a:lnTo>
                  <a:lnTo>
                    <a:pt x="2" y="359"/>
                  </a:lnTo>
                  <a:lnTo>
                    <a:pt x="7" y="359"/>
                  </a:lnTo>
                  <a:lnTo>
                    <a:pt x="309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Freeform 779"/>
            <p:cNvSpPr>
              <a:spLocks noChangeAspect="1" noEditPoints="1"/>
            </p:cNvSpPr>
            <p:nvPr/>
          </p:nvSpPr>
          <p:spPr bwMode="auto">
            <a:xfrm>
              <a:off x="1095" y="426"/>
              <a:ext cx="105" cy="162"/>
            </a:xfrm>
            <a:custGeom>
              <a:avLst/>
              <a:gdLst/>
              <a:ahLst/>
              <a:cxnLst>
                <a:cxn ang="0">
                  <a:pos x="102" y="15"/>
                </a:cxn>
                <a:cxn ang="0">
                  <a:pos x="86" y="2"/>
                </a:cxn>
                <a:cxn ang="0">
                  <a:pos x="58" y="5"/>
                </a:cxn>
                <a:cxn ang="0">
                  <a:pos x="34" y="32"/>
                </a:cxn>
                <a:cxn ang="0">
                  <a:pos x="0" y="160"/>
                </a:cxn>
                <a:cxn ang="0">
                  <a:pos x="3" y="162"/>
                </a:cxn>
                <a:cxn ang="0">
                  <a:pos x="6" y="161"/>
                </a:cxn>
                <a:cxn ang="0">
                  <a:pos x="22" y="119"/>
                </a:cxn>
                <a:cxn ang="0">
                  <a:pos x="35" y="127"/>
                </a:cxn>
                <a:cxn ang="0">
                  <a:pos x="64" y="125"/>
                </a:cxn>
                <a:cxn ang="0">
                  <a:pos x="93" y="102"/>
                </a:cxn>
                <a:cxn ang="0">
                  <a:pos x="97" y="75"/>
                </a:cxn>
                <a:cxn ang="0">
                  <a:pos x="90" y="61"/>
                </a:cxn>
                <a:cxn ang="0">
                  <a:pos x="91" y="51"/>
                </a:cxn>
                <a:cxn ang="0">
                  <a:pos x="103" y="35"/>
                </a:cxn>
                <a:cxn ang="0">
                  <a:pos x="69" y="55"/>
                </a:cxn>
                <a:cxn ang="0">
                  <a:pos x="60" y="57"/>
                </a:cxn>
                <a:cxn ang="0">
                  <a:pos x="52" y="56"/>
                </a:cxn>
                <a:cxn ang="0">
                  <a:pos x="60" y="54"/>
                </a:cxn>
                <a:cxn ang="0">
                  <a:pos x="69" y="55"/>
                </a:cxn>
                <a:cxn ang="0">
                  <a:pos x="92" y="30"/>
                </a:cxn>
                <a:cxn ang="0">
                  <a:pos x="84" y="46"/>
                </a:cxn>
                <a:cxn ang="0">
                  <a:pos x="74" y="51"/>
                </a:cxn>
                <a:cxn ang="0">
                  <a:pos x="67" y="50"/>
                </a:cxn>
                <a:cxn ang="0">
                  <a:pos x="55" y="50"/>
                </a:cxn>
                <a:cxn ang="0">
                  <a:pos x="46" y="52"/>
                </a:cxn>
                <a:cxn ang="0">
                  <a:pos x="46" y="59"/>
                </a:cxn>
                <a:cxn ang="0">
                  <a:pos x="54" y="61"/>
                </a:cxn>
                <a:cxn ang="0">
                  <a:pos x="77" y="59"/>
                </a:cxn>
                <a:cxn ang="0">
                  <a:pos x="85" y="78"/>
                </a:cxn>
                <a:cxn ang="0">
                  <a:pos x="73" y="111"/>
                </a:cxn>
                <a:cxn ang="0">
                  <a:pos x="45" y="124"/>
                </a:cxn>
                <a:cxn ang="0">
                  <a:pos x="28" y="118"/>
                </a:cxn>
                <a:cxn ang="0">
                  <a:pos x="22" y="101"/>
                </a:cxn>
                <a:cxn ang="0">
                  <a:pos x="34" y="48"/>
                </a:cxn>
                <a:cxn ang="0">
                  <a:pos x="48" y="20"/>
                </a:cxn>
                <a:cxn ang="0">
                  <a:pos x="75" y="5"/>
                </a:cxn>
                <a:cxn ang="0">
                  <a:pos x="88" y="10"/>
                </a:cxn>
                <a:cxn ang="0">
                  <a:pos x="93" y="22"/>
                </a:cxn>
              </a:cxnLst>
              <a:rect l="0" t="0" r="r" b="b"/>
              <a:pathLst>
                <a:path w="105" h="162">
                  <a:moveTo>
                    <a:pt x="105" y="25"/>
                  </a:moveTo>
                  <a:lnTo>
                    <a:pt x="102" y="15"/>
                  </a:lnTo>
                  <a:lnTo>
                    <a:pt x="96" y="7"/>
                  </a:lnTo>
                  <a:lnTo>
                    <a:pt x="86" y="2"/>
                  </a:lnTo>
                  <a:lnTo>
                    <a:pt x="75" y="0"/>
                  </a:lnTo>
                  <a:lnTo>
                    <a:pt x="58" y="5"/>
                  </a:lnTo>
                  <a:lnTo>
                    <a:pt x="44" y="17"/>
                  </a:lnTo>
                  <a:lnTo>
                    <a:pt x="34" y="32"/>
                  </a:lnTo>
                  <a:lnTo>
                    <a:pt x="28" y="46"/>
                  </a:lnTo>
                  <a:lnTo>
                    <a:pt x="0" y="160"/>
                  </a:lnTo>
                  <a:lnTo>
                    <a:pt x="1" y="161"/>
                  </a:lnTo>
                  <a:lnTo>
                    <a:pt x="3" y="162"/>
                  </a:lnTo>
                  <a:lnTo>
                    <a:pt x="5" y="162"/>
                  </a:lnTo>
                  <a:lnTo>
                    <a:pt x="6" y="161"/>
                  </a:lnTo>
                  <a:lnTo>
                    <a:pt x="18" y="113"/>
                  </a:lnTo>
                  <a:lnTo>
                    <a:pt x="22" y="119"/>
                  </a:lnTo>
                  <a:lnTo>
                    <a:pt x="27" y="124"/>
                  </a:lnTo>
                  <a:lnTo>
                    <a:pt x="35" y="127"/>
                  </a:lnTo>
                  <a:lnTo>
                    <a:pt x="45" y="129"/>
                  </a:lnTo>
                  <a:lnTo>
                    <a:pt x="64" y="125"/>
                  </a:lnTo>
                  <a:lnTo>
                    <a:pt x="81" y="116"/>
                  </a:lnTo>
                  <a:lnTo>
                    <a:pt x="93" y="102"/>
                  </a:lnTo>
                  <a:lnTo>
                    <a:pt x="98" y="83"/>
                  </a:lnTo>
                  <a:lnTo>
                    <a:pt x="97" y="75"/>
                  </a:lnTo>
                  <a:lnTo>
                    <a:pt x="95" y="67"/>
                  </a:lnTo>
                  <a:lnTo>
                    <a:pt x="90" y="61"/>
                  </a:lnTo>
                  <a:lnTo>
                    <a:pt x="84" y="56"/>
                  </a:lnTo>
                  <a:lnTo>
                    <a:pt x="91" y="51"/>
                  </a:lnTo>
                  <a:lnTo>
                    <a:pt x="98" y="44"/>
                  </a:lnTo>
                  <a:lnTo>
                    <a:pt x="103" y="35"/>
                  </a:lnTo>
                  <a:lnTo>
                    <a:pt x="105" y="25"/>
                  </a:lnTo>
                  <a:close/>
                  <a:moveTo>
                    <a:pt x="69" y="55"/>
                  </a:moveTo>
                  <a:lnTo>
                    <a:pt x="66" y="56"/>
                  </a:lnTo>
                  <a:lnTo>
                    <a:pt x="60" y="57"/>
                  </a:lnTo>
                  <a:lnTo>
                    <a:pt x="55" y="56"/>
                  </a:lnTo>
                  <a:lnTo>
                    <a:pt x="52" y="56"/>
                  </a:lnTo>
                  <a:lnTo>
                    <a:pt x="56" y="55"/>
                  </a:lnTo>
                  <a:lnTo>
                    <a:pt x="60" y="54"/>
                  </a:lnTo>
                  <a:lnTo>
                    <a:pt x="65" y="55"/>
                  </a:lnTo>
                  <a:lnTo>
                    <a:pt x="69" y="55"/>
                  </a:lnTo>
                  <a:close/>
                  <a:moveTo>
                    <a:pt x="93" y="22"/>
                  </a:moveTo>
                  <a:lnTo>
                    <a:pt x="92" y="30"/>
                  </a:lnTo>
                  <a:lnTo>
                    <a:pt x="89" y="38"/>
                  </a:lnTo>
                  <a:lnTo>
                    <a:pt x="84" y="46"/>
                  </a:lnTo>
                  <a:lnTo>
                    <a:pt x="77" y="52"/>
                  </a:lnTo>
                  <a:lnTo>
                    <a:pt x="74" y="51"/>
                  </a:lnTo>
                  <a:lnTo>
                    <a:pt x="71" y="50"/>
                  </a:lnTo>
                  <a:lnTo>
                    <a:pt x="67" y="50"/>
                  </a:lnTo>
                  <a:lnTo>
                    <a:pt x="60" y="49"/>
                  </a:lnTo>
                  <a:lnTo>
                    <a:pt x="55" y="50"/>
                  </a:lnTo>
                  <a:lnTo>
                    <a:pt x="50" y="50"/>
                  </a:lnTo>
                  <a:lnTo>
                    <a:pt x="46" y="52"/>
                  </a:lnTo>
                  <a:lnTo>
                    <a:pt x="45" y="56"/>
                  </a:lnTo>
                  <a:lnTo>
                    <a:pt x="46" y="59"/>
                  </a:lnTo>
                  <a:lnTo>
                    <a:pt x="49" y="61"/>
                  </a:lnTo>
                  <a:lnTo>
                    <a:pt x="54" y="61"/>
                  </a:lnTo>
                  <a:lnTo>
                    <a:pt x="60" y="61"/>
                  </a:lnTo>
                  <a:lnTo>
                    <a:pt x="77" y="59"/>
                  </a:lnTo>
                  <a:lnTo>
                    <a:pt x="83" y="67"/>
                  </a:lnTo>
                  <a:lnTo>
                    <a:pt x="85" y="78"/>
                  </a:lnTo>
                  <a:lnTo>
                    <a:pt x="82" y="96"/>
                  </a:lnTo>
                  <a:lnTo>
                    <a:pt x="73" y="111"/>
                  </a:lnTo>
                  <a:lnTo>
                    <a:pt x="61" y="120"/>
                  </a:lnTo>
                  <a:lnTo>
                    <a:pt x="45" y="124"/>
                  </a:lnTo>
                  <a:lnTo>
                    <a:pt x="36" y="122"/>
                  </a:lnTo>
                  <a:lnTo>
                    <a:pt x="28" y="118"/>
                  </a:lnTo>
                  <a:lnTo>
                    <a:pt x="23" y="110"/>
                  </a:lnTo>
                  <a:lnTo>
                    <a:pt x="22" y="101"/>
                  </a:lnTo>
                  <a:lnTo>
                    <a:pt x="22" y="96"/>
                  </a:lnTo>
                  <a:lnTo>
                    <a:pt x="34" y="48"/>
                  </a:lnTo>
                  <a:lnTo>
                    <a:pt x="39" y="34"/>
                  </a:lnTo>
                  <a:lnTo>
                    <a:pt x="48" y="20"/>
                  </a:lnTo>
                  <a:lnTo>
                    <a:pt x="60" y="10"/>
                  </a:lnTo>
                  <a:lnTo>
                    <a:pt x="75" y="5"/>
                  </a:lnTo>
                  <a:lnTo>
                    <a:pt x="82" y="6"/>
                  </a:lnTo>
                  <a:lnTo>
                    <a:pt x="88" y="10"/>
                  </a:lnTo>
                  <a:lnTo>
                    <a:pt x="91" y="15"/>
                  </a:lnTo>
                  <a:lnTo>
                    <a:pt x="93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Freeform 780"/>
            <p:cNvSpPr>
              <a:spLocks noChangeAspect="1" noEditPoints="1"/>
            </p:cNvSpPr>
            <p:nvPr/>
          </p:nvSpPr>
          <p:spPr bwMode="auto">
            <a:xfrm>
              <a:off x="1232" y="475"/>
              <a:ext cx="21" cy="113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20" y="7"/>
                </a:cxn>
                <a:cxn ang="0">
                  <a:pos x="17" y="3"/>
                </a:cxn>
                <a:cxn ang="0">
                  <a:pos x="14" y="1"/>
                </a:cxn>
                <a:cxn ang="0">
                  <a:pos x="11" y="0"/>
                </a:cxn>
                <a:cxn ang="0">
                  <a:pos x="6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" y="15"/>
                </a:cxn>
                <a:cxn ang="0">
                  <a:pos x="3" y="18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0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1" y="11"/>
                </a:cxn>
                <a:cxn ang="0">
                  <a:pos x="16" y="76"/>
                </a:cxn>
                <a:cxn ang="0">
                  <a:pos x="15" y="85"/>
                </a:cxn>
                <a:cxn ang="0">
                  <a:pos x="13" y="94"/>
                </a:cxn>
                <a:cxn ang="0">
                  <a:pos x="9" y="101"/>
                </a:cxn>
                <a:cxn ang="0">
                  <a:pos x="4" y="108"/>
                </a:cxn>
                <a:cxn ang="0">
                  <a:pos x="3" y="110"/>
                </a:cxn>
                <a:cxn ang="0">
                  <a:pos x="3" y="112"/>
                </a:cxn>
                <a:cxn ang="0">
                  <a:pos x="5" y="113"/>
                </a:cxn>
                <a:cxn ang="0">
                  <a:pos x="6" y="112"/>
                </a:cxn>
                <a:cxn ang="0">
                  <a:pos x="9" y="110"/>
                </a:cxn>
                <a:cxn ang="0">
                  <a:pos x="11" y="107"/>
                </a:cxn>
                <a:cxn ang="0">
                  <a:pos x="14" y="103"/>
                </a:cxn>
                <a:cxn ang="0">
                  <a:pos x="17" y="98"/>
                </a:cxn>
                <a:cxn ang="0">
                  <a:pos x="19" y="91"/>
                </a:cxn>
                <a:cxn ang="0">
                  <a:pos x="21" y="84"/>
                </a:cxn>
                <a:cxn ang="0">
                  <a:pos x="21" y="77"/>
                </a:cxn>
                <a:cxn ang="0">
                  <a:pos x="21" y="71"/>
                </a:cxn>
                <a:cxn ang="0">
                  <a:pos x="20" y="65"/>
                </a:cxn>
                <a:cxn ang="0">
                  <a:pos x="16" y="59"/>
                </a:cxn>
                <a:cxn ang="0">
                  <a:pos x="10" y="57"/>
                </a:cxn>
                <a:cxn ang="0">
                  <a:pos x="6" y="58"/>
                </a:cxn>
                <a:cxn ang="0">
                  <a:pos x="3" y="61"/>
                </a:cxn>
                <a:cxn ang="0">
                  <a:pos x="1" y="64"/>
                </a:cxn>
                <a:cxn ang="0">
                  <a:pos x="0" y="68"/>
                </a:cxn>
                <a:cxn ang="0">
                  <a:pos x="1" y="71"/>
                </a:cxn>
                <a:cxn ang="0">
                  <a:pos x="3" y="75"/>
                </a:cxn>
                <a:cxn ang="0">
                  <a:pos x="6" y="77"/>
                </a:cxn>
                <a:cxn ang="0">
                  <a:pos x="11" y="78"/>
                </a:cxn>
                <a:cxn ang="0">
                  <a:pos x="14" y="77"/>
                </a:cxn>
                <a:cxn ang="0">
                  <a:pos x="16" y="76"/>
                </a:cxn>
              </a:cxnLst>
              <a:rect l="0" t="0" r="r" b="b"/>
              <a:pathLst>
                <a:path w="21" h="113">
                  <a:moveTo>
                    <a:pt x="21" y="11"/>
                  </a:moveTo>
                  <a:lnTo>
                    <a:pt x="20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1" y="11"/>
                  </a:lnTo>
                  <a:close/>
                  <a:moveTo>
                    <a:pt x="16" y="76"/>
                  </a:moveTo>
                  <a:lnTo>
                    <a:pt x="15" y="85"/>
                  </a:lnTo>
                  <a:lnTo>
                    <a:pt x="13" y="94"/>
                  </a:lnTo>
                  <a:lnTo>
                    <a:pt x="9" y="101"/>
                  </a:lnTo>
                  <a:lnTo>
                    <a:pt x="4" y="108"/>
                  </a:lnTo>
                  <a:lnTo>
                    <a:pt x="3" y="110"/>
                  </a:lnTo>
                  <a:lnTo>
                    <a:pt x="3" y="112"/>
                  </a:lnTo>
                  <a:lnTo>
                    <a:pt x="5" y="113"/>
                  </a:lnTo>
                  <a:lnTo>
                    <a:pt x="6" y="112"/>
                  </a:lnTo>
                  <a:lnTo>
                    <a:pt x="9" y="110"/>
                  </a:lnTo>
                  <a:lnTo>
                    <a:pt x="11" y="107"/>
                  </a:lnTo>
                  <a:lnTo>
                    <a:pt x="14" y="103"/>
                  </a:lnTo>
                  <a:lnTo>
                    <a:pt x="17" y="98"/>
                  </a:lnTo>
                  <a:lnTo>
                    <a:pt x="19" y="91"/>
                  </a:lnTo>
                  <a:lnTo>
                    <a:pt x="21" y="84"/>
                  </a:lnTo>
                  <a:lnTo>
                    <a:pt x="21" y="77"/>
                  </a:lnTo>
                  <a:lnTo>
                    <a:pt x="21" y="71"/>
                  </a:lnTo>
                  <a:lnTo>
                    <a:pt x="20" y="65"/>
                  </a:lnTo>
                  <a:lnTo>
                    <a:pt x="16" y="59"/>
                  </a:lnTo>
                  <a:lnTo>
                    <a:pt x="10" y="57"/>
                  </a:lnTo>
                  <a:lnTo>
                    <a:pt x="6" y="58"/>
                  </a:lnTo>
                  <a:lnTo>
                    <a:pt x="3" y="61"/>
                  </a:lnTo>
                  <a:lnTo>
                    <a:pt x="1" y="64"/>
                  </a:lnTo>
                  <a:lnTo>
                    <a:pt x="0" y="68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6" y="77"/>
                  </a:lnTo>
                  <a:lnTo>
                    <a:pt x="11" y="78"/>
                  </a:lnTo>
                  <a:lnTo>
                    <a:pt x="14" y="77"/>
                  </a:lnTo>
                  <a:lnTo>
                    <a:pt x="16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781"/>
            <p:cNvSpPr>
              <a:spLocks noChangeAspect="1" noEditPoints="1"/>
            </p:cNvSpPr>
            <p:nvPr/>
          </p:nvSpPr>
          <p:spPr bwMode="auto">
            <a:xfrm>
              <a:off x="1270" y="474"/>
              <a:ext cx="100" cy="114"/>
            </a:xfrm>
            <a:custGeom>
              <a:avLst/>
              <a:gdLst/>
              <a:ahLst/>
              <a:cxnLst>
                <a:cxn ang="0">
                  <a:pos x="12" y="104"/>
                </a:cxn>
                <a:cxn ang="0">
                  <a:pos x="9" y="107"/>
                </a:cxn>
                <a:cxn ang="0">
                  <a:pos x="1" y="108"/>
                </a:cxn>
                <a:cxn ang="0">
                  <a:pos x="1" y="113"/>
                </a:cxn>
                <a:cxn ang="0">
                  <a:pos x="36" y="114"/>
                </a:cxn>
                <a:cxn ang="0">
                  <a:pos x="40" y="110"/>
                </a:cxn>
                <a:cxn ang="0">
                  <a:pos x="35" y="107"/>
                </a:cxn>
                <a:cxn ang="0">
                  <a:pos x="29" y="107"/>
                </a:cxn>
                <a:cxn ang="0">
                  <a:pos x="26" y="105"/>
                </a:cxn>
                <a:cxn ang="0">
                  <a:pos x="28" y="97"/>
                </a:cxn>
                <a:cxn ang="0">
                  <a:pos x="35" y="70"/>
                </a:cxn>
                <a:cxn ang="0">
                  <a:pos x="41" y="77"/>
                </a:cxn>
                <a:cxn ang="0">
                  <a:pos x="54" y="81"/>
                </a:cxn>
                <a:cxn ang="0">
                  <a:pos x="85" y="65"/>
                </a:cxn>
                <a:cxn ang="0">
                  <a:pos x="100" y="30"/>
                </a:cxn>
                <a:cxn ang="0">
                  <a:pos x="97" y="16"/>
                </a:cxn>
                <a:cxn ang="0">
                  <a:pos x="91" y="7"/>
                </a:cxn>
                <a:cxn ang="0">
                  <a:pos x="82" y="1"/>
                </a:cxn>
                <a:cxn ang="0">
                  <a:pos x="73" y="0"/>
                </a:cxn>
                <a:cxn ang="0">
                  <a:pos x="58" y="4"/>
                </a:cxn>
                <a:cxn ang="0">
                  <a:pos x="47" y="12"/>
                </a:cxn>
                <a:cxn ang="0">
                  <a:pos x="39" y="2"/>
                </a:cxn>
                <a:cxn ang="0">
                  <a:pos x="29" y="0"/>
                </a:cxn>
                <a:cxn ang="0">
                  <a:pos x="20" y="3"/>
                </a:cxn>
                <a:cxn ang="0">
                  <a:pos x="15" y="9"/>
                </a:cxn>
                <a:cxn ang="0">
                  <a:pos x="10" y="20"/>
                </a:cxn>
                <a:cxn ang="0">
                  <a:pos x="8" y="27"/>
                </a:cxn>
                <a:cxn ang="0">
                  <a:pos x="11" y="30"/>
                </a:cxn>
                <a:cxn ang="0">
                  <a:pos x="14" y="29"/>
                </a:cxn>
                <a:cxn ang="0">
                  <a:pos x="15" y="24"/>
                </a:cxn>
                <a:cxn ang="0">
                  <a:pos x="20" y="11"/>
                </a:cxn>
                <a:cxn ang="0">
                  <a:pos x="28" y="5"/>
                </a:cxn>
                <a:cxn ang="0">
                  <a:pos x="33" y="7"/>
                </a:cxn>
                <a:cxn ang="0">
                  <a:pos x="34" y="13"/>
                </a:cxn>
                <a:cxn ang="0">
                  <a:pos x="13" y="101"/>
                </a:cxn>
                <a:cxn ang="0">
                  <a:pos x="54" y="13"/>
                </a:cxn>
                <a:cxn ang="0">
                  <a:pos x="67" y="5"/>
                </a:cxn>
                <a:cxn ang="0">
                  <a:pos x="77" y="6"/>
                </a:cxn>
                <a:cxn ang="0">
                  <a:pos x="84" y="14"/>
                </a:cxn>
                <a:cxn ang="0">
                  <a:pos x="84" y="29"/>
                </a:cxn>
                <a:cxn ang="0">
                  <a:pos x="80" y="49"/>
                </a:cxn>
                <a:cxn ang="0">
                  <a:pos x="72" y="65"/>
                </a:cxn>
                <a:cxn ang="0">
                  <a:pos x="60" y="74"/>
                </a:cxn>
                <a:cxn ang="0">
                  <a:pos x="46" y="73"/>
                </a:cxn>
                <a:cxn ang="0">
                  <a:pos x="38" y="63"/>
                </a:cxn>
                <a:cxn ang="0">
                  <a:pos x="38" y="57"/>
                </a:cxn>
              </a:cxnLst>
              <a:rect l="0" t="0" r="r" b="b"/>
              <a:pathLst>
                <a:path w="100" h="114">
                  <a:moveTo>
                    <a:pt x="13" y="101"/>
                  </a:moveTo>
                  <a:lnTo>
                    <a:pt x="12" y="104"/>
                  </a:lnTo>
                  <a:lnTo>
                    <a:pt x="11" y="106"/>
                  </a:lnTo>
                  <a:lnTo>
                    <a:pt x="9" y="107"/>
                  </a:lnTo>
                  <a:lnTo>
                    <a:pt x="4" y="107"/>
                  </a:lnTo>
                  <a:lnTo>
                    <a:pt x="1" y="108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0" y="110"/>
                  </a:lnTo>
                  <a:lnTo>
                    <a:pt x="38" y="108"/>
                  </a:lnTo>
                  <a:lnTo>
                    <a:pt x="35" y="107"/>
                  </a:lnTo>
                  <a:lnTo>
                    <a:pt x="32" y="107"/>
                  </a:lnTo>
                  <a:lnTo>
                    <a:pt x="29" y="107"/>
                  </a:lnTo>
                  <a:lnTo>
                    <a:pt x="27" y="106"/>
                  </a:lnTo>
                  <a:lnTo>
                    <a:pt x="26" y="105"/>
                  </a:lnTo>
                  <a:lnTo>
                    <a:pt x="27" y="102"/>
                  </a:lnTo>
                  <a:lnTo>
                    <a:pt x="28" y="97"/>
                  </a:lnTo>
                  <a:lnTo>
                    <a:pt x="32" y="83"/>
                  </a:lnTo>
                  <a:lnTo>
                    <a:pt x="35" y="70"/>
                  </a:lnTo>
                  <a:lnTo>
                    <a:pt x="37" y="73"/>
                  </a:lnTo>
                  <a:lnTo>
                    <a:pt x="41" y="77"/>
                  </a:lnTo>
                  <a:lnTo>
                    <a:pt x="46" y="80"/>
                  </a:lnTo>
                  <a:lnTo>
                    <a:pt x="54" y="81"/>
                  </a:lnTo>
                  <a:lnTo>
                    <a:pt x="70" y="77"/>
                  </a:lnTo>
                  <a:lnTo>
                    <a:pt x="85" y="65"/>
                  </a:lnTo>
                  <a:lnTo>
                    <a:pt x="95" y="49"/>
                  </a:lnTo>
                  <a:lnTo>
                    <a:pt x="100" y="30"/>
                  </a:lnTo>
                  <a:lnTo>
                    <a:pt x="99" y="22"/>
                  </a:lnTo>
                  <a:lnTo>
                    <a:pt x="97" y="16"/>
                  </a:lnTo>
                  <a:lnTo>
                    <a:pt x="94" y="11"/>
                  </a:lnTo>
                  <a:lnTo>
                    <a:pt x="91" y="7"/>
                  </a:lnTo>
                  <a:lnTo>
                    <a:pt x="87" y="4"/>
                  </a:lnTo>
                  <a:lnTo>
                    <a:pt x="82" y="1"/>
                  </a:lnTo>
                  <a:lnTo>
                    <a:pt x="77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8" y="4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6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9" y="25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1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5" y="24"/>
                  </a:lnTo>
                  <a:lnTo>
                    <a:pt x="17" y="17"/>
                  </a:lnTo>
                  <a:lnTo>
                    <a:pt x="20" y="11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13" y="101"/>
                  </a:lnTo>
                  <a:close/>
                  <a:moveTo>
                    <a:pt x="47" y="21"/>
                  </a:moveTo>
                  <a:lnTo>
                    <a:pt x="54" y="13"/>
                  </a:lnTo>
                  <a:lnTo>
                    <a:pt x="61" y="8"/>
                  </a:lnTo>
                  <a:lnTo>
                    <a:pt x="67" y="5"/>
                  </a:lnTo>
                  <a:lnTo>
                    <a:pt x="72" y="5"/>
                  </a:lnTo>
                  <a:lnTo>
                    <a:pt x="77" y="6"/>
                  </a:lnTo>
                  <a:lnTo>
                    <a:pt x="81" y="9"/>
                  </a:lnTo>
                  <a:lnTo>
                    <a:pt x="84" y="14"/>
                  </a:lnTo>
                  <a:lnTo>
                    <a:pt x="85" y="22"/>
                  </a:lnTo>
                  <a:lnTo>
                    <a:pt x="84" y="29"/>
                  </a:lnTo>
                  <a:lnTo>
                    <a:pt x="82" y="39"/>
                  </a:lnTo>
                  <a:lnTo>
                    <a:pt x="80" y="49"/>
                  </a:lnTo>
                  <a:lnTo>
                    <a:pt x="76" y="58"/>
                  </a:lnTo>
                  <a:lnTo>
                    <a:pt x="72" y="65"/>
                  </a:lnTo>
                  <a:lnTo>
                    <a:pt x="66" y="70"/>
                  </a:lnTo>
                  <a:lnTo>
                    <a:pt x="60" y="74"/>
                  </a:lnTo>
                  <a:lnTo>
                    <a:pt x="54" y="76"/>
                  </a:lnTo>
                  <a:lnTo>
                    <a:pt x="46" y="73"/>
                  </a:lnTo>
                  <a:lnTo>
                    <a:pt x="41" y="69"/>
                  </a:lnTo>
                  <a:lnTo>
                    <a:pt x="38" y="63"/>
                  </a:lnTo>
                  <a:lnTo>
                    <a:pt x="37" y="60"/>
                  </a:lnTo>
                  <a:lnTo>
                    <a:pt x="38" y="57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782"/>
            <p:cNvSpPr>
              <a:spLocks noChangeAspect="1"/>
            </p:cNvSpPr>
            <p:nvPr/>
          </p:nvSpPr>
          <p:spPr bwMode="auto">
            <a:xfrm>
              <a:off x="1387" y="494"/>
              <a:ext cx="63" cy="86"/>
            </a:xfrm>
            <a:custGeom>
              <a:avLst/>
              <a:gdLst/>
              <a:ahLst/>
              <a:cxnLst>
                <a:cxn ang="0">
                  <a:pos x="63" y="61"/>
                </a:cxn>
                <a:cxn ang="0">
                  <a:pos x="58" y="61"/>
                </a:cxn>
                <a:cxn ang="0">
                  <a:pos x="57" y="64"/>
                </a:cxn>
                <a:cxn ang="0">
                  <a:pos x="57" y="67"/>
                </a:cxn>
                <a:cxn ang="0">
                  <a:pos x="56" y="71"/>
                </a:cxn>
                <a:cxn ang="0">
                  <a:pos x="54" y="73"/>
                </a:cxn>
                <a:cxn ang="0">
                  <a:pos x="52" y="73"/>
                </a:cxn>
                <a:cxn ang="0">
                  <a:pos x="48" y="73"/>
                </a:cxn>
                <a:cxn ang="0">
                  <a:pos x="43" y="74"/>
                </a:cxn>
                <a:cxn ang="0">
                  <a:pos x="41" y="74"/>
                </a:cxn>
                <a:cxn ang="0">
                  <a:pos x="16" y="74"/>
                </a:cxn>
                <a:cxn ang="0">
                  <a:pos x="28" y="64"/>
                </a:cxn>
                <a:cxn ang="0">
                  <a:pos x="41" y="55"/>
                </a:cxn>
                <a:cxn ang="0">
                  <a:pos x="49" y="49"/>
                </a:cxn>
                <a:cxn ang="0">
                  <a:pos x="57" y="43"/>
                </a:cxn>
                <a:cxn ang="0">
                  <a:pos x="62" y="35"/>
                </a:cxn>
                <a:cxn ang="0">
                  <a:pos x="63" y="26"/>
                </a:cxn>
                <a:cxn ang="0">
                  <a:pos x="61" y="15"/>
                </a:cxn>
                <a:cxn ang="0">
                  <a:pos x="53" y="7"/>
                </a:cxn>
                <a:cxn ang="0">
                  <a:pos x="43" y="2"/>
                </a:cxn>
                <a:cxn ang="0">
                  <a:pos x="30" y="0"/>
                </a:cxn>
                <a:cxn ang="0">
                  <a:pos x="18" y="2"/>
                </a:cxn>
                <a:cxn ang="0">
                  <a:pos x="8" y="7"/>
                </a:cxn>
                <a:cxn ang="0">
                  <a:pos x="2" y="14"/>
                </a:cxn>
                <a:cxn ang="0">
                  <a:pos x="0" y="23"/>
                </a:cxn>
                <a:cxn ang="0">
                  <a:pos x="0" y="27"/>
                </a:cxn>
                <a:cxn ang="0">
                  <a:pos x="3" y="29"/>
                </a:cxn>
                <a:cxn ang="0">
                  <a:pos x="5" y="31"/>
                </a:cxn>
                <a:cxn ang="0">
                  <a:pos x="7" y="31"/>
                </a:cxn>
                <a:cxn ang="0">
                  <a:pos x="10" y="30"/>
                </a:cxn>
                <a:cxn ang="0">
                  <a:pos x="12" y="29"/>
                </a:cxn>
                <a:cxn ang="0">
                  <a:pos x="14" y="27"/>
                </a:cxn>
                <a:cxn ang="0">
                  <a:pos x="15" y="23"/>
                </a:cxn>
                <a:cxn ang="0">
                  <a:pos x="12" y="18"/>
                </a:cxn>
                <a:cxn ang="0">
                  <a:pos x="7" y="16"/>
                </a:cxn>
                <a:cxn ang="0">
                  <a:pos x="11" y="12"/>
                </a:cxn>
                <a:cxn ang="0">
                  <a:pos x="15" y="9"/>
                </a:cxn>
                <a:cxn ang="0">
                  <a:pos x="21" y="7"/>
                </a:cxn>
                <a:cxn ang="0">
                  <a:pos x="27" y="6"/>
                </a:cxn>
                <a:cxn ang="0">
                  <a:pos x="36" y="7"/>
                </a:cxn>
                <a:cxn ang="0">
                  <a:pos x="43" y="11"/>
                </a:cxn>
                <a:cxn ang="0">
                  <a:pos x="48" y="18"/>
                </a:cxn>
                <a:cxn ang="0">
                  <a:pos x="50" y="26"/>
                </a:cxn>
                <a:cxn ang="0">
                  <a:pos x="48" y="34"/>
                </a:cxn>
                <a:cxn ang="0">
                  <a:pos x="45" y="41"/>
                </a:cxn>
                <a:cxn ang="0">
                  <a:pos x="39" y="47"/>
                </a:cxn>
                <a:cxn ang="0">
                  <a:pos x="32" y="53"/>
                </a:cxn>
                <a:cxn ang="0">
                  <a:pos x="1" y="80"/>
                </a:cxn>
                <a:cxn ang="0">
                  <a:pos x="0" y="81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59" y="86"/>
                </a:cxn>
                <a:cxn ang="0">
                  <a:pos x="63" y="61"/>
                </a:cxn>
              </a:cxnLst>
              <a:rect l="0" t="0" r="r" b="b"/>
              <a:pathLst>
                <a:path w="63" h="86">
                  <a:moveTo>
                    <a:pt x="63" y="61"/>
                  </a:moveTo>
                  <a:lnTo>
                    <a:pt x="58" y="61"/>
                  </a:lnTo>
                  <a:lnTo>
                    <a:pt x="57" y="64"/>
                  </a:lnTo>
                  <a:lnTo>
                    <a:pt x="57" y="67"/>
                  </a:lnTo>
                  <a:lnTo>
                    <a:pt x="56" y="71"/>
                  </a:lnTo>
                  <a:lnTo>
                    <a:pt x="54" y="73"/>
                  </a:lnTo>
                  <a:lnTo>
                    <a:pt x="52" y="73"/>
                  </a:lnTo>
                  <a:lnTo>
                    <a:pt x="48" y="73"/>
                  </a:lnTo>
                  <a:lnTo>
                    <a:pt x="43" y="74"/>
                  </a:lnTo>
                  <a:lnTo>
                    <a:pt x="41" y="74"/>
                  </a:lnTo>
                  <a:lnTo>
                    <a:pt x="16" y="74"/>
                  </a:lnTo>
                  <a:lnTo>
                    <a:pt x="28" y="64"/>
                  </a:lnTo>
                  <a:lnTo>
                    <a:pt x="41" y="55"/>
                  </a:lnTo>
                  <a:lnTo>
                    <a:pt x="49" y="49"/>
                  </a:lnTo>
                  <a:lnTo>
                    <a:pt x="57" y="43"/>
                  </a:lnTo>
                  <a:lnTo>
                    <a:pt x="62" y="35"/>
                  </a:lnTo>
                  <a:lnTo>
                    <a:pt x="63" y="26"/>
                  </a:lnTo>
                  <a:lnTo>
                    <a:pt x="61" y="15"/>
                  </a:lnTo>
                  <a:lnTo>
                    <a:pt x="53" y="7"/>
                  </a:lnTo>
                  <a:lnTo>
                    <a:pt x="43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7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10" y="30"/>
                  </a:lnTo>
                  <a:lnTo>
                    <a:pt x="12" y="29"/>
                  </a:lnTo>
                  <a:lnTo>
                    <a:pt x="14" y="27"/>
                  </a:lnTo>
                  <a:lnTo>
                    <a:pt x="15" y="23"/>
                  </a:lnTo>
                  <a:lnTo>
                    <a:pt x="12" y="18"/>
                  </a:lnTo>
                  <a:lnTo>
                    <a:pt x="7" y="16"/>
                  </a:lnTo>
                  <a:lnTo>
                    <a:pt x="11" y="12"/>
                  </a:lnTo>
                  <a:lnTo>
                    <a:pt x="15" y="9"/>
                  </a:lnTo>
                  <a:lnTo>
                    <a:pt x="21" y="7"/>
                  </a:lnTo>
                  <a:lnTo>
                    <a:pt x="27" y="6"/>
                  </a:lnTo>
                  <a:lnTo>
                    <a:pt x="36" y="7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0" y="26"/>
                  </a:lnTo>
                  <a:lnTo>
                    <a:pt x="48" y="34"/>
                  </a:lnTo>
                  <a:lnTo>
                    <a:pt x="45" y="41"/>
                  </a:lnTo>
                  <a:lnTo>
                    <a:pt x="39" y="47"/>
                  </a:lnTo>
                  <a:lnTo>
                    <a:pt x="32" y="53"/>
                  </a:lnTo>
                  <a:lnTo>
                    <a:pt x="1" y="80"/>
                  </a:lnTo>
                  <a:lnTo>
                    <a:pt x="0" y="81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59" y="86"/>
                  </a:lnTo>
                  <a:lnTo>
                    <a:pt x="63" y="6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Freeform 783"/>
            <p:cNvSpPr>
              <a:spLocks noChangeAspect="1"/>
            </p:cNvSpPr>
            <p:nvPr/>
          </p:nvSpPr>
          <p:spPr bwMode="auto">
            <a:xfrm>
              <a:off x="1495" y="449"/>
              <a:ext cx="121" cy="118"/>
            </a:xfrm>
            <a:custGeom>
              <a:avLst/>
              <a:gdLst/>
              <a:ahLst/>
              <a:cxnLst>
                <a:cxn ang="0">
                  <a:pos x="117" y="9"/>
                </a:cxn>
                <a:cxn ang="0">
                  <a:pos x="120" y="8"/>
                </a:cxn>
                <a:cxn ang="0">
                  <a:pos x="121" y="5"/>
                </a:cxn>
                <a:cxn ang="0">
                  <a:pos x="119" y="2"/>
                </a:cxn>
                <a:cxn ang="0">
                  <a:pos x="116" y="0"/>
                </a:cxn>
                <a:cxn ang="0">
                  <a:pos x="115" y="0"/>
                </a:cxn>
                <a:cxn ang="0">
                  <a:pos x="113" y="1"/>
                </a:cxn>
                <a:cxn ang="0">
                  <a:pos x="4" y="54"/>
                </a:cxn>
                <a:cxn ang="0">
                  <a:pos x="1" y="56"/>
                </a:cxn>
                <a:cxn ang="0">
                  <a:pos x="0" y="59"/>
                </a:cxn>
                <a:cxn ang="0">
                  <a:pos x="1" y="62"/>
                </a:cxn>
                <a:cxn ang="0">
                  <a:pos x="3" y="64"/>
                </a:cxn>
                <a:cxn ang="0">
                  <a:pos x="113" y="116"/>
                </a:cxn>
                <a:cxn ang="0">
                  <a:pos x="115" y="118"/>
                </a:cxn>
                <a:cxn ang="0">
                  <a:pos x="116" y="118"/>
                </a:cxn>
                <a:cxn ang="0">
                  <a:pos x="119" y="116"/>
                </a:cxn>
                <a:cxn ang="0">
                  <a:pos x="121" y="113"/>
                </a:cxn>
                <a:cxn ang="0">
                  <a:pos x="119" y="110"/>
                </a:cxn>
                <a:cxn ang="0">
                  <a:pos x="117" y="109"/>
                </a:cxn>
                <a:cxn ang="0">
                  <a:pos x="14" y="59"/>
                </a:cxn>
                <a:cxn ang="0">
                  <a:pos x="117" y="9"/>
                </a:cxn>
              </a:cxnLst>
              <a:rect l="0" t="0" r="r" b="b"/>
              <a:pathLst>
                <a:path w="121" h="118">
                  <a:moveTo>
                    <a:pt x="117" y="9"/>
                  </a:moveTo>
                  <a:lnTo>
                    <a:pt x="120" y="8"/>
                  </a:lnTo>
                  <a:lnTo>
                    <a:pt x="121" y="5"/>
                  </a:lnTo>
                  <a:lnTo>
                    <a:pt x="119" y="2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3" y="1"/>
                  </a:lnTo>
                  <a:lnTo>
                    <a:pt x="4" y="54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3" y="64"/>
                  </a:lnTo>
                  <a:lnTo>
                    <a:pt x="113" y="116"/>
                  </a:lnTo>
                  <a:lnTo>
                    <a:pt x="115" y="118"/>
                  </a:lnTo>
                  <a:lnTo>
                    <a:pt x="116" y="118"/>
                  </a:lnTo>
                  <a:lnTo>
                    <a:pt x="119" y="116"/>
                  </a:lnTo>
                  <a:lnTo>
                    <a:pt x="121" y="113"/>
                  </a:lnTo>
                  <a:lnTo>
                    <a:pt x="119" y="110"/>
                  </a:lnTo>
                  <a:lnTo>
                    <a:pt x="117" y="109"/>
                  </a:lnTo>
                  <a:lnTo>
                    <a:pt x="14" y="59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784"/>
            <p:cNvSpPr>
              <a:spLocks noChangeAspect="1" noEditPoints="1"/>
            </p:cNvSpPr>
            <p:nvPr/>
          </p:nvSpPr>
          <p:spPr bwMode="auto">
            <a:xfrm>
              <a:off x="1637" y="474"/>
              <a:ext cx="99" cy="114"/>
            </a:xfrm>
            <a:custGeom>
              <a:avLst/>
              <a:gdLst/>
              <a:ahLst/>
              <a:cxnLst>
                <a:cxn ang="0">
                  <a:pos x="12" y="104"/>
                </a:cxn>
                <a:cxn ang="0">
                  <a:pos x="9" y="107"/>
                </a:cxn>
                <a:cxn ang="0">
                  <a:pos x="1" y="108"/>
                </a:cxn>
                <a:cxn ang="0">
                  <a:pos x="1" y="113"/>
                </a:cxn>
                <a:cxn ang="0">
                  <a:pos x="36" y="114"/>
                </a:cxn>
                <a:cxn ang="0">
                  <a:pos x="40" y="110"/>
                </a:cxn>
                <a:cxn ang="0">
                  <a:pos x="35" y="107"/>
                </a:cxn>
                <a:cxn ang="0">
                  <a:pos x="29" y="107"/>
                </a:cxn>
                <a:cxn ang="0">
                  <a:pos x="26" y="105"/>
                </a:cxn>
                <a:cxn ang="0">
                  <a:pos x="28" y="97"/>
                </a:cxn>
                <a:cxn ang="0">
                  <a:pos x="35" y="70"/>
                </a:cxn>
                <a:cxn ang="0">
                  <a:pos x="41" y="77"/>
                </a:cxn>
                <a:cxn ang="0">
                  <a:pos x="54" y="81"/>
                </a:cxn>
                <a:cxn ang="0">
                  <a:pos x="85" y="65"/>
                </a:cxn>
                <a:cxn ang="0">
                  <a:pos x="99" y="30"/>
                </a:cxn>
                <a:cxn ang="0">
                  <a:pos x="97" y="16"/>
                </a:cxn>
                <a:cxn ang="0">
                  <a:pos x="91" y="7"/>
                </a:cxn>
                <a:cxn ang="0">
                  <a:pos x="82" y="1"/>
                </a:cxn>
                <a:cxn ang="0">
                  <a:pos x="73" y="0"/>
                </a:cxn>
                <a:cxn ang="0">
                  <a:pos x="58" y="4"/>
                </a:cxn>
                <a:cxn ang="0">
                  <a:pos x="47" y="12"/>
                </a:cxn>
                <a:cxn ang="0">
                  <a:pos x="39" y="2"/>
                </a:cxn>
                <a:cxn ang="0">
                  <a:pos x="29" y="0"/>
                </a:cxn>
                <a:cxn ang="0">
                  <a:pos x="20" y="3"/>
                </a:cxn>
                <a:cxn ang="0">
                  <a:pos x="15" y="9"/>
                </a:cxn>
                <a:cxn ang="0">
                  <a:pos x="10" y="20"/>
                </a:cxn>
                <a:cxn ang="0">
                  <a:pos x="8" y="27"/>
                </a:cxn>
                <a:cxn ang="0">
                  <a:pos x="11" y="30"/>
                </a:cxn>
                <a:cxn ang="0">
                  <a:pos x="14" y="29"/>
                </a:cxn>
                <a:cxn ang="0">
                  <a:pos x="15" y="24"/>
                </a:cxn>
                <a:cxn ang="0">
                  <a:pos x="20" y="11"/>
                </a:cxn>
                <a:cxn ang="0">
                  <a:pos x="28" y="5"/>
                </a:cxn>
                <a:cxn ang="0">
                  <a:pos x="33" y="7"/>
                </a:cxn>
                <a:cxn ang="0">
                  <a:pos x="34" y="13"/>
                </a:cxn>
                <a:cxn ang="0">
                  <a:pos x="13" y="101"/>
                </a:cxn>
                <a:cxn ang="0">
                  <a:pos x="54" y="13"/>
                </a:cxn>
                <a:cxn ang="0">
                  <a:pos x="67" y="5"/>
                </a:cxn>
                <a:cxn ang="0">
                  <a:pos x="77" y="6"/>
                </a:cxn>
                <a:cxn ang="0">
                  <a:pos x="84" y="14"/>
                </a:cxn>
                <a:cxn ang="0">
                  <a:pos x="84" y="29"/>
                </a:cxn>
                <a:cxn ang="0">
                  <a:pos x="80" y="49"/>
                </a:cxn>
                <a:cxn ang="0">
                  <a:pos x="72" y="65"/>
                </a:cxn>
                <a:cxn ang="0">
                  <a:pos x="60" y="74"/>
                </a:cxn>
                <a:cxn ang="0">
                  <a:pos x="46" y="73"/>
                </a:cxn>
                <a:cxn ang="0">
                  <a:pos x="38" y="63"/>
                </a:cxn>
                <a:cxn ang="0">
                  <a:pos x="38" y="57"/>
                </a:cxn>
              </a:cxnLst>
              <a:rect l="0" t="0" r="r" b="b"/>
              <a:pathLst>
                <a:path w="99" h="114">
                  <a:moveTo>
                    <a:pt x="13" y="101"/>
                  </a:moveTo>
                  <a:lnTo>
                    <a:pt x="12" y="104"/>
                  </a:lnTo>
                  <a:lnTo>
                    <a:pt x="11" y="106"/>
                  </a:lnTo>
                  <a:lnTo>
                    <a:pt x="9" y="107"/>
                  </a:lnTo>
                  <a:lnTo>
                    <a:pt x="4" y="107"/>
                  </a:lnTo>
                  <a:lnTo>
                    <a:pt x="1" y="108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0" y="110"/>
                  </a:lnTo>
                  <a:lnTo>
                    <a:pt x="38" y="108"/>
                  </a:lnTo>
                  <a:lnTo>
                    <a:pt x="35" y="107"/>
                  </a:lnTo>
                  <a:lnTo>
                    <a:pt x="32" y="107"/>
                  </a:lnTo>
                  <a:lnTo>
                    <a:pt x="29" y="107"/>
                  </a:lnTo>
                  <a:lnTo>
                    <a:pt x="27" y="106"/>
                  </a:lnTo>
                  <a:lnTo>
                    <a:pt x="26" y="105"/>
                  </a:lnTo>
                  <a:lnTo>
                    <a:pt x="27" y="102"/>
                  </a:lnTo>
                  <a:lnTo>
                    <a:pt x="28" y="97"/>
                  </a:lnTo>
                  <a:lnTo>
                    <a:pt x="32" y="83"/>
                  </a:lnTo>
                  <a:lnTo>
                    <a:pt x="35" y="70"/>
                  </a:lnTo>
                  <a:lnTo>
                    <a:pt x="37" y="73"/>
                  </a:lnTo>
                  <a:lnTo>
                    <a:pt x="41" y="77"/>
                  </a:lnTo>
                  <a:lnTo>
                    <a:pt x="46" y="80"/>
                  </a:lnTo>
                  <a:lnTo>
                    <a:pt x="54" y="81"/>
                  </a:lnTo>
                  <a:lnTo>
                    <a:pt x="70" y="77"/>
                  </a:lnTo>
                  <a:lnTo>
                    <a:pt x="85" y="65"/>
                  </a:lnTo>
                  <a:lnTo>
                    <a:pt x="95" y="49"/>
                  </a:lnTo>
                  <a:lnTo>
                    <a:pt x="99" y="30"/>
                  </a:lnTo>
                  <a:lnTo>
                    <a:pt x="99" y="22"/>
                  </a:lnTo>
                  <a:lnTo>
                    <a:pt x="97" y="16"/>
                  </a:lnTo>
                  <a:lnTo>
                    <a:pt x="94" y="11"/>
                  </a:lnTo>
                  <a:lnTo>
                    <a:pt x="91" y="7"/>
                  </a:lnTo>
                  <a:lnTo>
                    <a:pt x="87" y="4"/>
                  </a:lnTo>
                  <a:lnTo>
                    <a:pt x="82" y="1"/>
                  </a:lnTo>
                  <a:lnTo>
                    <a:pt x="77" y="0"/>
                  </a:lnTo>
                  <a:lnTo>
                    <a:pt x="73" y="0"/>
                  </a:lnTo>
                  <a:lnTo>
                    <a:pt x="65" y="1"/>
                  </a:lnTo>
                  <a:lnTo>
                    <a:pt x="58" y="4"/>
                  </a:lnTo>
                  <a:lnTo>
                    <a:pt x="52" y="8"/>
                  </a:lnTo>
                  <a:lnTo>
                    <a:pt x="47" y="12"/>
                  </a:lnTo>
                  <a:lnTo>
                    <a:pt x="44" y="6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9" y="25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1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4" y="27"/>
                  </a:lnTo>
                  <a:lnTo>
                    <a:pt x="15" y="24"/>
                  </a:lnTo>
                  <a:lnTo>
                    <a:pt x="17" y="17"/>
                  </a:lnTo>
                  <a:lnTo>
                    <a:pt x="20" y="11"/>
                  </a:lnTo>
                  <a:lnTo>
                    <a:pt x="24" y="6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7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4" y="19"/>
                  </a:lnTo>
                  <a:lnTo>
                    <a:pt x="13" y="101"/>
                  </a:lnTo>
                  <a:close/>
                  <a:moveTo>
                    <a:pt x="47" y="21"/>
                  </a:moveTo>
                  <a:lnTo>
                    <a:pt x="54" y="13"/>
                  </a:lnTo>
                  <a:lnTo>
                    <a:pt x="61" y="8"/>
                  </a:lnTo>
                  <a:lnTo>
                    <a:pt x="67" y="5"/>
                  </a:lnTo>
                  <a:lnTo>
                    <a:pt x="72" y="5"/>
                  </a:lnTo>
                  <a:lnTo>
                    <a:pt x="77" y="6"/>
                  </a:lnTo>
                  <a:lnTo>
                    <a:pt x="81" y="9"/>
                  </a:lnTo>
                  <a:lnTo>
                    <a:pt x="84" y="14"/>
                  </a:lnTo>
                  <a:lnTo>
                    <a:pt x="85" y="22"/>
                  </a:lnTo>
                  <a:lnTo>
                    <a:pt x="84" y="29"/>
                  </a:lnTo>
                  <a:lnTo>
                    <a:pt x="83" y="39"/>
                  </a:lnTo>
                  <a:lnTo>
                    <a:pt x="80" y="49"/>
                  </a:lnTo>
                  <a:lnTo>
                    <a:pt x="76" y="58"/>
                  </a:lnTo>
                  <a:lnTo>
                    <a:pt x="72" y="65"/>
                  </a:lnTo>
                  <a:lnTo>
                    <a:pt x="66" y="70"/>
                  </a:lnTo>
                  <a:lnTo>
                    <a:pt x="60" y="74"/>
                  </a:lnTo>
                  <a:lnTo>
                    <a:pt x="54" y="76"/>
                  </a:lnTo>
                  <a:lnTo>
                    <a:pt x="46" y="73"/>
                  </a:lnTo>
                  <a:lnTo>
                    <a:pt x="41" y="69"/>
                  </a:lnTo>
                  <a:lnTo>
                    <a:pt x="38" y="63"/>
                  </a:lnTo>
                  <a:lnTo>
                    <a:pt x="37" y="60"/>
                  </a:lnTo>
                  <a:lnTo>
                    <a:pt x="38" y="57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785"/>
            <p:cNvSpPr>
              <a:spLocks noChangeAspect="1"/>
            </p:cNvSpPr>
            <p:nvPr/>
          </p:nvSpPr>
          <p:spPr bwMode="auto">
            <a:xfrm>
              <a:off x="1757" y="493"/>
              <a:ext cx="106" cy="87"/>
            </a:xfrm>
            <a:custGeom>
              <a:avLst/>
              <a:gdLst/>
              <a:ahLst/>
              <a:cxnLst>
                <a:cxn ang="0">
                  <a:pos x="53" y="46"/>
                </a:cxn>
                <a:cxn ang="0">
                  <a:pos x="63" y="48"/>
                </a:cxn>
                <a:cxn ang="0">
                  <a:pos x="65" y="52"/>
                </a:cxn>
                <a:cxn ang="0">
                  <a:pos x="64" y="58"/>
                </a:cxn>
                <a:cxn ang="0">
                  <a:pos x="65" y="61"/>
                </a:cxn>
                <a:cxn ang="0">
                  <a:pos x="69" y="61"/>
                </a:cxn>
                <a:cxn ang="0">
                  <a:pos x="77" y="28"/>
                </a:cxn>
                <a:cxn ang="0">
                  <a:pos x="75" y="25"/>
                </a:cxn>
                <a:cxn ang="0">
                  <a:pos x="72" y="28"/>
                </a:cxn>
                <a:cxn ang="0">
                  <a:pos x="66" y="38"/>
                </a:cxn>
                <a:cxn ang="0">
                  <a:pos x="53" y="40"/>
                </a:cxn>
                <a:cxn ang="0">
                  <a:pos x="46" y="10"/>
                </a:cxn>
                <a:cxn ang="0">
                  <a:pos x="48" y="6"/>
                </a:cxn>
                <a:cxn ang="0">
                  <a:pos x="53" y="6"/>
                </a:cxn>
                <a:cxn ang="0">
                  <a:pos x="87" y="6"/>
                </a:cxn>
                <a:cxn ang="0">
                  <a:pos x="98" y="14"/>
                </a:cxn>
                <a:cxn ang="0">
                  <a:pos x="98" y="26"/>
                </a:cxn>
                <a:cxn ang="0">
                  <a:pos x="99" y="30"/>
                </a:cxn>
                <a:cxn ang="0">
                  <a:pos x="103" y="30"/>
                </a:cxn>
                <a:cxn ang="0">
                  <a:pos x="106" y="4"/>
                </a:cxn>
                <a:cxn ang="0">
                  <a:pos x="105" y="0"/>
                </a:cxn>
                <a:cxn ang="0">
                  <a:pos x="25" y="0"/>
                </a:cxn>
                <a:cxn ang="0">
                  <a:pos x="20" y="3"/>
                </a:cxn>
                <a:cxn ang="0">
                  <a:pos x="25" y="6"/>
                </a:cxn>
                <a:cxn ang="0">
                  <a:pos x="33" y="6"/>
                </a:cxn>
                <a:cxn ang="0">
                  <a:pos x="33" y="10"/>
                </a:cxn>
                <a:cxn ang="0">
                  <a:pos x="15" y="79"/>
                </a:cxn>
                <a:cxn ang="0">
                  <a:pos x="11" y="81"/>
                </a:cxn>
                <a:cxn ang="0">
                  <a:pos x="1" y="82"/>
                </a:cxn>
                <a:cxn ang="0">
                  <a:pos x="1" y="86"/>
                </a:cxn>
                <a:cxn ang="0">
                  <a:pos x="11" y="87"/>
                </a:cxn>
                <a:cxn ang="0">
                  <a:pos x="42" y="87"/>
                </a:cxn>
                <a:cxn ang="0">
                  <a:pos x="45" y="83"/>
                </a:cxn>
                <a:cxn ang="0">
                  <a:pos x="40" y="81"/>
                </a:cxn>
                <a:cxn ang="0">
                  <a:pos x="33" y="81"/>
                </a:cxn>
                <a:cxn ang="0">
                  <a:pos x="29" y="79"/>
                </a:cxn>
                <a:cxn ang="0">
                  <a:pos x="29" y="76"/>
                </a:cxn>
              </a:cxnLst>
              <a:rect l="0" t="0" r="r" b="b"/>
              <a:pathLst>
                <a:path w="106" h="87">
                  <a:moveTo>
                    <a:pt x="37" y="46"/>
                  </a:moveTo>
                  <a:lnTo>
                    <a:pt x="53" y="46"/>
                  </a:lnTo>
                  <a:lnTo>
                    <a:pt x="60" y="47"/>
                  </a:lnTo>
                  <a:lnTo>
                    <a:pt x="63" y="48"/>
                  </a:lnTo>
                  <a:lnTo>
                    <a:pt x="65" y="50"/>
                  </a:lnTo>
                  <a:lnTo>
                    <a:pt x="65" y="52"/>
                  </a:lnTo>
                  <a:lnTo>
                    <a:pt x="65" y="56"/>
                  </a:lnTo>
                  <a:lnTo>
                    <a:pt x="64" y="58"/>
                  </a:lnTo>
                  <a:lnTo>
                    <a:pt x="64" y="59"/>
                  </a:lnTo>
                  <a:lnTo>
                    <a:pt x="65" y="61"/>
                  </a:lnTo>
                  <a:lnTo>
                    <a:pt x="67" y="61"/>
                  </a:lnTo>
                  <a:lnTo>
                    <a:pt x="69" y="61"/>
                  </a:lnTo>
                  <a:lnTo>
                    <a:pt x="70" y="59"/>
                  </a:lnTo>
                  <a:lnTo>
                    <a:pt x="77" y="28"/>
                  </a:lnTo>
                  <a:lnTo>
                    <a:pt x="77" y="27"/>
                  </a:lnTo>
                  <a:lnTo>
                    <a:pt x="75" y="25"/>
                  </a:lnTo>
                  <a:lnTo>
                    <a:pt x="73" y="26"/>
                  </a:lnTo>
                  <a:lnTo>
                    <a:pt x="72" y="28"/>
                  </a:lnTo>
                  <a:lnTo>
                    <a:pt x="70" y="35"/>
                  </a:lnTo>
                  <a:lnTo>
                    <a:pt x="66" y="38"/>
                  </a:lnTo>
                  <a:lnTo>
                    <a:pt x="61" y="40"/>
                  </a:lnTo>
                  <a:lnTo>
                    <a:pt x="53" y="40"/>
                  </a:lnTo>
                  <a:lnTo>
                    <a:pt x="38" y="40"/>
                  </a:lnTo>
                  <a:lnTo>
                    <a:pt x="46" y="10"/>
                  </a:lnTo>
                  <a:lnTo>
                    <a:pt x="47" y="7"/>
                  </a:lnTo>
                  <a:lnTo>
                    <a:pt x="48" y="6"/>
                  </a:lnTo>
                  <a:lnTo>
                    <a:pt x="49" y="6"/>
                  </a:lnTo>
                  <a:lnTo>
                    <a:pt x="53" y="6"/>
                  </a:lnTo>
                  <a:lnTo>
                    <a:pt x="76" y="6"/>
                  </a:lnTo>
                  <a:lnTo>
                    <a:pt x="87" y="6"/>
                  </a:lnTo>
                  <a:lnTo>
                    <a:pt x="94" y="9"/>
                  </a:lnTo>
                  <a:lnTo>
                    <a:pt x="98" y="14"/>
                  </a:lnTo>
                  <a:lnTo>
                    <a:pt x="99" y="22"/>
                  </a:lnTo>
                  <a:lnTo>
                    <a:pt x="98" y="26"/>
                  </a:lnTo>
                  <a:lnTo>
                    <a:pt x="98" y="28"/>
                  </a:lnTo>
                  <a:lnTo>
                    <a:pt x="99" y="30"/>
                  </a:lnTo>
                  <a:lnTo>
                    <a:pt x="101" y="30"/>
                  </a:lnTo>
                  <a:lnTo>
                    <a:pt x="103" y="30"/>
                  </a:lnTo>
                  <a:lnTo>
                    <a:pt x="104" y="27"/>
                  </a:lnTo>
                  <a:lnTo>
                    <a:pt x="106" y="4"/>
                  </a:lnTo>
                  <a:lnTo>
                    <a:pt x="106" y="2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3"/>
                  </a:lnTo>
                  <a:lnTo>
                    <a:pt x="21" y="5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16" y="76"/>
                  </a:lnTo>
                  <a:lnTo>
                    <a:pt x="15" y="79"/>
                  </a:lnTo>
                  <a:lnTo>
                    <a:pt x="14" y="80"/>
                  </a:lnTo>
                  <a:lnTo>
                    <a:pt x="11" y="81"/>
                  </a:lnTo>
                  <a:lnTo>
                    <a:pt x="5" y="81"/>
                  </a:lnTo>
                  <a:lnTo>
                    <a:pt x="1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2" y="87"/>
                  </a:lnTo>
                  <a:lnTo>
                    <a:pt x="11" y="87"/>
                  </a:lnTo>
                  <a:lnTo>
                    <a:pt x="31" y="87"/>
                  </a:lnTo>
                  <a:lnTo>
                    <a:pt x="42" y="87"/>
                  </a:lnTo>
                  <a:lnTo>
                    <a:pt x="44" y="87"/>
                  </a:lnTo>
                  <a:lnTo>
                    <a:pt x="45" y="83"/>
                  </a:lnTo>
                  <a:lnTo>
                    <a:pt x="44" y="81"/>
                  </a:lnTo>
                  <a:lnTo>
                    <a:pt x="40" y="81"/>
                  </a:lnTo>
                  <a:lnTo>
                    <a:pt x="37" y="81"/>
                  </a:lnTo>
                  <a:lnTo>
                    <a:pt x="33" y="81"/>
                  </a:lnTo>
                  <a:lnTo>
                    <a:pt x="30" y="80"/>
                  </a:lnTo>
                  <a:lnTo>
                    <a:pt x="29" y="79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37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Freeform 786"/>
            <p:cNvSpPr>
              <a:spLocks noChangeAspect="1" noEditPoints="1"/>
            </p:cNvSpPr>
            <p:nvPr/>
          </p:nvSpPr>
          <p:spPr bwMode="auto">
            <a:xfrm>
              <a:off x="1886" y="489"/>
              <a:ext cx="81" cy="116"/>
            </a:xfrm>
            <a:custGeom>
              <a:avLst/>
              <a:gdLst/>
              <a:ahLst/>
              <a:cxnLst>
                <a:cxn ang="0">
                  <a:pos x="79" y="10"/>
                </a:cxn>
                <a:cxn ang="0">
                  <a:pos x="65" y="1"/>
                </a:cxn>
                <a:cxn ang="0">
                  <a:pos x="50" y="1"/>
                </a:cxn>
                <a:cxn ang="0">
                  <a:pos x="39" y="7"/>
                </a:cxn>
                <a:cxn ang="0">
                  <a:pos x="29" y="16"/>
                </a:cxn>
                <a:cxn ang="0">
                  <a:pos x="22" y="27"/>
                </a:cxn>
                <a:cxn ang="0">
                  <a:pos x="0" y="114"/>
                </a:cxn>
                <a:cxn ang="0">
                  <a:pos x="3" y="116"/>
                </a:cxn>
                <a:cxn ang="0">
                  <a:pos x="5" y="114"/>
                </a:cxn>
                <a:cxn ang="0">
                  <a:pos x="14" y="81"/>
                </a:cxn>
                <a:cxn ang="0">
                  <a:pos x="35" y="92"/>
                </a:cxn>
                <a:cxn ang="0">
                  <a:pos x="65" y="83"/>
                </a:cxn>
                <a:cxn ang="0">
                  <a:pos x="78" y="61"/>
                </a:cxn>
                <a:cxn ang="0">
                  <a:pos x="75" y="49"/>
                </a:cxn>
                <a:cxn ang="0">
                  <a:pos x="66" y="40"/>
                </a:cxn>
                <a:cxn ang="0">
                  <a:pos x="76" y="32"/>
                </a:cxn>
                <a:cxn ang="0">
                  <a:pos x="81" y="19"/>
                </a:cxn>
                <a:cxn ang="0">
                  <a:pos x="45" y="41"/>
                </a:cxn>
                <a:cxn ang="0">
                  <a:pos x="47" y="40"/>
                </a:cxn>
                <a:cxn ang="0">
                  <a:pos x="72" y="17"/>
                </a:cxn>
                <a:cxn ang="0">
                  <a:pos x="69" y="29"/>
                </a:cxn>
                <a:cxn ang="0">
                  <a:pos x="60" y="37"/>
                </a:cxn>
                <a:cxn ang="0">
                  <a:pos x="47" y="36"/>
                </a:cxn>
                <a:cxn ang="0">
                  <a:pos x="39" y="36"/>
                </a:cxn>
                <a:cxn ang="0">
                  <a:pos x="33" y="41"/>
                </a:cxn>
                <a:cxn ang="0">
                  <a:pos x="36" y="44"/>
                </a:cxn>
                <a:cxn ang="0">
                  <a:pos x="45" y="45"/>
                </a:cxn>
                <a:cxn ang="0">
                  <a:pos x="60" y="43"/>
                </a:cxn>
                <a:cxn ang="0">
                  <a:pos x="67" y="57"/>
                </a:cxn>
                <a:cxn ang="0">
                  <a:pos x="58" y="79"/>
                </a:cxn>
                <a:cxn ang="0">
                  <a:pos x="36" y="88"/>
                </a:cxn>
                <a:cxn ang="0">
                  <a:pos x="23" y="84"/>
                </a:cxn>
                <a:cxn ang="0">
                  <a:pos x="17" y="72"/>
                </a:cxn>
                <a:cxn ang="0">
                  <a:pos x="25" y="35"/>
                </a:cxn>
                <a:cxn ang="0">
                  <a:pos x="37" y="14"/>
                </a:cxn>
                <a:cxn ang="0">
                  <a:pos x="57" y="5"/>
                </a:cxn>
                <a:cxn ang="0">
                  <a:pos x="67" y="7"/>
                </a:cxn>
                <a:cxn ang="0">
                  <a:pos x="72" y="17"/>
                </a:cxn>
              </a:cxnLst>
              <a:rect l="0" t="0" r="r" b="b"/>
              <a:pathLst>
                <a:path w="81" h="116">
                  <a:moveTo>
                    <a:pt x="81" y="19"/>
                  </a:moveTo>
                  <a:lnTo>
                    <a:pt x="79" y="10"/>
                  </a:lnTo>
                  <a:lnTo>
                    <a:pt x="73" y="5"/>
                  </a:lnTo>
                  <a:lnTo>
                    <a:pt x="65" y="1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4" y="3"/>
                  </a:lnTo>
                  <a:lnTo>
                    <a:pt x="39" y="7"/>
                  </a:lnTo>
                  <a:lnTo>
                    <a:pt x="34" y="11"/>
                  </a:lnTo>
                  <a:lnTo>
                    <a:pt x="29" y="16"/>
                  </a:lnTo>
                  <a:lnTo>
                    <a:pt x="25" y="22"/>
                  </a:lnTo>
                  <a:lnTo>
                    <a:pt x="22" y="27"/>
                  </a:lnTo>
                  <a:lnTo>
                    <a:pt x="20" y="33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3" y="116"/>
                  </a:lnTo>
                  <a:lnTo>
                    <a:pt x="5" y="116"/>
                  </a:lnTo>
                  <a:lnTo>
                    <a:pt x="5" y="114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23" y="90"/>
                  </a:lnTo>
                  <a:lnTo>
                    <a:pt x="35" y="92"/>
                  </a:lnTo>
                  <a:lnTo>
                    <a:pt x="51" y="90"/>
                  </a:lnTo>
                  <a:lnTo>
                    <a:pt x="65" y="83"/>
                  </a:lnTo>
                  <a:lnTo>
                    <a:pt x="74" y="73"/>
                  </a:lnTo>
                  <a:lnTo>
                    <a:pt x="78" y="61"/>
                  </a:lnTo>
                  <a:lnTo>
                    <a:pt x="77" y="54"/>
                  </a:lnTo>
                  <a:lnTo>
                    <a:pt x="75" y="49"/>
                  </a:lnTo>
                  <a:lnTo>
                    <a:pt x="71" y="44"/>
                  </a:lnTo>
                  <a:lnTo>
                    <a:pt x="66" y="40"/>
                  </a:lnTo>
                  <a:lnTo>
                    <a:pt x="71" y="37"/>
                  </a:lnTo>
                  <a:lnTo>
                    <a:pt x="76" y="32"/>
                  </a:lnTo>
                  <a:lnTo>
                    <a:pt x="80" y="26"/>
                  </a:lnTo>
                  <a:lnTo>
                    <a:pt x="81" y="19"/>
                  </a:lnTo>
                  <a:close/>
                  <a:moveTo>
                    <a:pt x="53" y="40"/>
                  </a:moveTo>
                  <a:lnTo>
                    <a:pt x="45" y="41"/>
                  </a:lnTo>
                  <a:lnTo>
                    <a:pt x="40" y="41"/>
                  </a:lnTo>
                  <a:lnTo>
                    <a:pt x="47" y="40"/>
                  </a:lnTo>
                  <a:lnTo>
                    <a:pt x="53" y="40"/>
                  </a:lnTo>
                  <a:close/>
                  <a:moveTo>
                    <a:pt x="72" y="17"/>
                  </a:moveTo>
                  <a:lnTo>
                    <a:pt x="71" y="23"/>
                  </a:lnTo>
                  <a:lnTo>
                    <a:pt x="69" y="29"/>
                  </a:lnTo>
                  <a:lnTo>
                    <a:pt x="65" y="33"/>
                  </a:lnTo>
                  <a:lnTo>
                    <a:pt x="60" y="37"/>
                  </a:lnTo>
                  <a:lnTo>
                    <a:pt x="54" y="36"/>
                  </a:lnTo>
                  <a:lnTo>
                    <a:pt x="47" y="36"/>
                  </a:lnTo>
                  <a:lnTo>
                    <a:pt x="44" y="36"/>
                  </a:lnTo>
                  <a:lnTo>
                    <a:pt x="39" y="36"/>
                  </a:lnTo>
                  <a:lnTo>
                    <a:pt x="35" y="38"/>
                  </a:lnTo>
                  <a:lnTo>
                    <a:pt x="33" y="41"/>
                  </a:lnTo>
                  <a:lnTo>
                    <a:pt x="34" y="43"/>
                  </a:lnTo>
                  <a:lnTo>
                    <a:pt x="36" y="44"/>
                  </a:lnTo>
                  <a:lnTo>
                    <a:pt x="40" y="45"/>
                  </a:lnTo>
                  <a:lnTo>
                    <a:pt x="45" y="45"/>
                  </a:lnTo>
                  <a:lnTo>
                    <a:pt x="54" y="45"/>
                  </a:lnTo>
                  <a:lnTo>
                    <a:pt x="60" y="43"/>
                  </a:lnTo>
                  <a:lnTo>
                    <a:pt x="65" y="49"/>
                  </a:lnTo>
                  <a:lnTo>
                    <a:pt x="67" y="57"/>
                  </a:lnTo>
                  <a:lnTo>
                    <a:pt x="64" y="70"/>
                  </a:lnTo>
                  <a:lnTo>
                    <a:pt x="58" y="79"/>
                  </a:lnTo>
                  <a:lnTo>
                    <a:pt x="48" y="86"/>
                  </a:lnTo>
                  <a:lnTo>
                    <a:pt x="36" y="88"/>
                  </a:lnTo>
                  <a:lnTo>
                    <a:pt x="29" y="87"/>
                  </a:lnTo>
                  <a:lnTo>
                    <a:pt x="23" y="84"/>
                  </a:lnTo>
                  <a:lnTo>
                    <a:pt x="18" y="79"/>
                  </a:lnTo>
                  <a:lnTo>
                    <a:pt x="17" y="72"/>
                  </a:lnTo>
                  <a:lnTo>
                    <a:pt x="17" y="67"/>
                  </a:lnTo>
                  <a:lnTo>
                    <a:pt x="25" y="35"/>
                  </a:lnTo>
                  <a:lnTo>
                    <a:pt x="30" y="24"/>
                  </a:lnTo>
                  <a:lnTo>
                    <a:pt x="37" y="14"/>
                  </a:lnTo>
                  <a:lnTo>
                    <a:pt x="46" y="7"/>
                  </a:lnTo>
                  <a:lnTo>
                    <a:pt x="57" y="5"/>
                  </a:lnTo>
                  <a:lnTo>
                    <a:pt x="62" y="5"/>
                  </a:lnTo>
                  <a:lnTo>
                    <a:pt x="67" y="7"/>
                  </a:lnTo>
                  <a:lnTo>
                    <a:pt x="70" y="11"/>
                  </a:lnTo>
                  <a:lnTo>
                    <a:pt x="72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787"/>
            <p:cNvSpPr>
              <a:spLocks noChangeAspect="1"/>
            </p:cNvSpPr>
            <p:nvPr/>
          </p:nvSpPr>
          <p:spPr bwMode="auto">
            <a:xfrm>
              <a:off x="2025" y="53"/>
              <a:ext cx="57" cy="257"/>
            </a:xfrm>
            <a:custGeom>
              <a:avLst/>
              <a:gdLst/>
              <a:ahLst/>
              <a:cxnLst>
                <a:cxn ang="0">
                  <a:pos x="55" y="10"/>
                </a:cxn>
                <a:cxn ang="0">
                  <a:pos x="56" y="7"/>
                </a:cxn>
                <a:cxn ang="0">
                  <a:pos x="57" y="6"/>
                </a:cxn>
                <a:cxn ang="0">
                  <a:pos x="55" y="2"/>
                </a:cxn>
                <a:cxn ang="0">
                  <a:pos x="51" y="0"/>
                </a:cxn>
                <a:cxn ang="0">
                  <a:pos x="48" y="2"/>
                </a:cxn>
                <a:cxn ang="0">
                  <a:pos x="46" y="6"/>
                </a:cxn>
                <a:cxn ang="0">
                  <a:pos x="1" y="124"/>
                </a:cxn>
                <a:cxn ang="0">
                  <a:pos x="0" y="129"/>
                </a:cxn>
                <a:cxn ang="0">
                  <a:pos x="0" y="130"/>
                </a:cxn>
                <a:cxn ang="0">
                  <a:pos x="1" y="133"/>
                </a:cxn>
                <a:cxn ang="0">
                  <a:pos x="46" y="251"/>
                </a:cxn>
                <a:cxn ang="0">
                  <a:pos x="48" y="255"/>
                </a:cxn>
                <a:cxn ang="0">
                  <a:pos x="51" y="257"/>
                </a:cxn>
                <a:cxn ang="0">
                  <a:pos x="55" y="256"/>
                </a:cxn>
                <a:cxn ang="0">
                  <a:pos x="57" y="252"/>
                </a:cxn>
                <a:cxn ang="0">
                  <a:pos x="56" y="251"/>
                </a:cxn>
                <a:cxn ang="0">
                  <a:pos x="55" y="248"/>
                </a:cxn>
                <a:cxn ang="0">
                  <a:pos x="10" y="129"/>
                </a:cxn>
                <a:cxn ang="0">
                  <a:pos x="55" y="10"/>
                </a:cxn>
              </a:cxnLst>
              <a:rect l="0" t="0" r="r" b="b"/>
              <a:pathLst>
                <a:path w="57" h="257">
                  <a:moveTo>
                    <a:pt x="55" y="10"/>
                  </a:moveTo>
                  <a:lnTo>
                    <a:pt x="56" y="7"/>
                  </a:lnTo>
                  <a:lnTo>
                    <a:pt x="57" y="6"/>
                  </a:lnTo>
                  <a:lnTo>
                    <a:pt x="55" y="2"/>
                  </a:lnTo>
                  <a:lnTo>
                    <a:pt x="51" y="0"/>
                  </a:lnTo>
                  <a:lnTo>
                    <a:pt x="48" y="2"/>
                  </a:lnTo>
                  <a:lnTo>
                    <a:pt x="46" y="6"/>
                  </a:lnTo>
                  <a:lnTo>
                    <a:pt x="1" y="124"/>
                  </a:lnTo>
                  <a:lnTo>
                    <a:pt x="0" y="129"/>
                  </a:lnTo>
                  <a:lnTo>
                    <a:pt x="0" y="130"/>
                  </a:lnTo>
                  <a:lnTo>
                    <a:pt x="1" y="133"/>
                  </a:lnTo>
                  <a:lnTo>
                    <a:pt x="46" y="251"/>
                  </a:lnTo>
                  <a:lnTo>
                    <a:pt x="48" y="255"/>
                  </a:lnTo>
                  <a:lnTo>
                    <a:pt x="51" y="257"/>
                  </a:lnTo>
                  <a:lnTo>
                    <a:pt x="55" y="256"/>
                  </a:lnTo>
                  <a:lnTo>
                    <a:pt x="57" y="252"/>
                  </a:lnTo>
                  <a:lnTo>
                    <a:pt x="56" y="251"/>
                  </a:lnTo>
                  <a:lnTo>
                    <a:pt x="55" y="248"/>
                  </a:lnTo>
                  <a:lnTo>
                    <a:pt x="10" y="129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788"/>
            <p:cNvSpPr>
              <a:spLocks noChangeAspect="1" noEditPoints="1"/>
            </p:cNvSpPr>
            <p:nvPr/>
          </p:nvSpPr>
          <p:spPr bwMode="auto">
            <a:xfrm>
              <a:off x="2086" y="133"/>
              <a:ext cx="134" cy="163"/>
            </a:xfrm>
            <a:custGeom>
              <a:avLst/>
              <a:gdLst/>
              <a:ahLst/>
              <a:cxnLst>
                <a:cxn ang="0">
                  <a:pos x="18" y="150"/>
                </a:cxn>
                <a:cxn ang="0">
                  <a:pos x="13" y="154"/>
                </a:cxn>
                <a:cxn ang="0">
                  <a:pos x="4" y="155"/>
                </a:cxn>
                <a:cxn ang="0">
                  <a:pos x="1" y="157"/>
                </a:cxn>
                <a:cxn ang="0">
                  <a:pos x="1" y="162"/>
                </a:cxn>
                <a:cxn ang="0">
                  <a:pos x="50" y="163"/>
                </a:cxn>
                <a:cxn ang="0">
                  <a:pos x="53" y="162"/>
                </a:cxn>
                <a:cxn ang="0">
                  <a:pos x="55" y="158"/>
                </a:cxn>
                <a:cxn ang="0">
                  <a:pos x="49" y="155"/>
                </a:cxn>
                <a:cxn ang="0">
                  <a:pos x="37" y="154"/>
                </a:cxn>
                <a:cxn ang="0">
                  <a:pos x="36" y="151"/>
                </a:cxn>
                <a:cxn ang="0">
                  <a:pos x="41" y="126"/>
                </a:cxn>
                <a:cxn ang="0">
                  <a:pos x="48" y="99"/>
                </a:cxn>
                <a:cxn ang="0">
                  <a:pos x="57" y="110"/>
                </a:cxn>
                <a:cxn ang="0">
                  <a:pos x="72" y="116"/>
                </a:cxn>
                <a:cxn ang="0">
                  <a:pos x="94" y="109"/>
                </a:cxn>
                <a:cxn ang="0">
                  <a:pos x="114" y="92"/>
                </a:cxn>
                <a:cxn ang="0">
                  <a:pos x="128" y="68"/>
                </a:cxn>
                <a:cxn ang="0">
                  <a:pos x="134" y="41"/>
                </a:cxn>
                <a:cxn ang="0">
                  <a:pos x="124" y="11"/>
                </a:cxn>
                <a:cxn ang="0">
                  <a:pos x="100" y="0"/>
                </a:cxn>
                <a:cxn ang="0">
                  <a:pos x="81" y="5"/>
                </a:cxn>
                <a:cxn ang="0">
                  <a:pos x="66" y="19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8" y="30"/>
                </a:cxn>
                <a:cxn ang="0">
                  <a:pos x="16" y="39"/>
                </a:cxn>
                <a:cxn ang="0">
                  <a:pos x="19" y="42"/>
                </a:cxn>
                <a:cxn ang="0">
                  <a:pos x="22" y="41"/>
                </a:cxn>
                <a:cxn ang="0">
                  <a:pos x="24" y="36"/>
                </a:cxn>
                <a:cxn ang="0">
                  <a:pos x="31" y="14"/>
                </a:cxn>
                <a:cxn ang="0">
                  <a:pos x="42" y="5"/>
                </a:cxn>
                <a:cxn ang="0">
                  <a:pos x="48" y="7"/>
                </a:cxn>
                <a:cxn ang="0">
                  <a:pos x="50" y="17"/>
                </a:cxn>
                <a:cxn ang="0">
                  <a:pos x="48" y="30"/>
                </a:cxn>
                <a:cxn ang="0">
                  <a:pos x="65" y="33"/>
                </a:cxn>
                <a:cxn ang="0">
                  <a:pos x="70" y="23"/>
                </a:cxn>
                <a:cxn ang="0">
                  <a:pos x="78" y="15"/>
                </a:cxn>
                <a:cxn ang="0">
                  <a:pos x="90" y="7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15" y="29"/>
                </a:cxn>
                <a:cxn ang="0">
                  <a:pos x="110" y="59"/>
                </a:cxn>
                <a:cxn ang="0">
                  <a:pos x="102" y="84"/>
                </a:cxn>
                <a:cxn ang="0">
                  <a:pos x="87" y="104"/>
                </a:cxn>
                <a:cxn ang="0">
                  <a:pos x="72" y="110"/>
                </a:cxn>
                <a:cxn ang="0">
                  <a:pos x="61" y="107"/>
                </a:cxn>
                <a:cxn ang="0">
                  <a:pos x="55" y="99"/>
                </a:cxn>
                <a:cxn ang="0">
                  <a:pos x="52" y="92"/>
                </a:cxn>
                <a:cxn ang="0">
                  <a:pos x="52" y="87"/>
                </a:cxn>
                <a:cxn ang="0">
                  <a:pos x="52" y="83"/>
                </a:cxn>
              </a:cxnLst>
              <a:rect l="0" t="0" r="r" b="b"/>
              <a:pathLst>
                <a:path w="134" h="163">
                  <a:moveTo>
                    <a:pt x="20" y="144"/>
                  </a:moveTo>
                  <a:lnTo>
                    <a:pt x="18" y="150"/>
                  </a:lnTo>
                  <a:lnTo>
                    <a:pt x="16" y="153"/>
                  </a:lnTo>
                  <a:lnTo>
                    <a:pt x="13" y="154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3" y="163"/>
                  </a:lnTo>
                  <a:lnTo>
                    <a:pt x="50" y="163"/>
                  </a:lnTo>
                  <a:lnTo>
                    <a:pt x="52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5" y="158"/>
                  </a:lnTo>
                  <a:lnTo>
                    <a:pt x="53" y="155"/>
                  </a:lnTo>
                  <a:lnTo>
                    <a:pt x="49" y="155"/>
                  </a:lnTo>
                  <a:lnTo>
                    <a:pt x="41" y="155"/>
                  </a:lnTo>
                  <a:lnTo>
                    <a:pt x="37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8" y="142"/>
                  </a:lnTo>
                  <a:lnTo>
                    <a:pt x="41" y="126"/>
                  </a:lnTo>
                  <a:lnTo>
                    <a:pt x="46" y="110"/>
                  </a:lnTo>
                  <a:lnTo>
                    <a:pt x="48" y="99"/>
                  </a:lnTo>
                  <a:lnTo>
                    <a:pt x="52" y="105"/>
                  </a:lnTo>
                  <a:lnTo>
                    <a:pt x="57" y="110"/>
                  </a:lnTo>
                  <a:lnTo>
                    <a:pt x="63" y="114"/>
                  </a:lnTo>
                  <a:lnTo>
                    <a:pt x="72" y="116"/>
                  </a:lnTo>
                  <a:lnTo>
                    <a:pt x="83" y="114"/>
                  </a:lnTo>
                  <a:lnTo>
                    <a:pt x="94" y="109"/>
                  </a:lnTo>
                  <a:lnTo>
                    <a:pt x="105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8" y="68"/>
                  </a:lnTo>
                  <a:lnTo>
                    <a:pt x="132" y="55"/>
                  </a:lnTo>
                  <a:lnTo>
                    <a:pt x="134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3" y="3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1" y="5"/>
                  </a:lnTo>
                  <a:lnTo>
                    <a:pt x="73" y="12"/>
                  </a:lnTo>
                  <a:lnTo>
                    <a:pt x="66" y="19"/>
                  </a:lnTo>
                  <a:lnTo>
                    <a:pt x="63" y="10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30" y="5"/>
                  </a:lnTo>
                  <a:lnTo>
                    <a:pt x="26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8" y="30"/>
                  </a:lnTo>
                  <a:lnTo>
                    <a:pt x="17" y="36"/>
                  </a:lnTo>
                  <a:lnTo>
                    <a:pt x="16" y="39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5" y="6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48" y="30"/>
                  </a:lnTo>
                  <a:lnTo>
                    <a:pt x="20" y="144"/>
                  </a:lnTo>
                  <a:close/>
                  <a:moveTo>
                    <a:pt x="65" y="33"/>
                  </a:moveTo>
                  <a:lnTo>
                    <a:pt x="67" y="28"/>
                  </a:lnTo>
                  <a:lnTo>
                    <a:pt x="70" y="23"/>
                  </a:lnTo>
                  <a:lnTo>
                    <a:pt x="74" y="18"/>
                  </a:lnTo>
                  <a:lnTo>
                    <a:pt x="78" y="15"/>
                  </a:lnTo>
                  <a:lnTo>
                    <a:pt x="85" y="10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12"/>
                  </a:lnTo>
                  <a:lnTo>
                    <a:pt x="114" y="19"/>
                  </a:lnTo>
                  <a:lnTo>
                    <a:pt x="115" y="29"/>
                  </a:lnTo>
                  <a:lnTo>
                    <a:pt x="114" y="43"/>
                  </a:lnTo>
                  <a:lnTo>
                    <a:pt x="110" y="59"/>
                  </a:lnTo>
                  <a:lnTo>
                    <a:pt x="106" y="73"/>
                  </a:lnTo>
                  <a:lnTo>
                    <a:pt x="102" y="84"/>
                  </a:lnTo>
                  <a:lnTo>
                    <a:pt x="95" y="95"/>
                  </a:lnTo>
                  <a:lnTo>
                    <a:pt x="87" y="104"/>
                  </a:lnTo>
                  <a:lnTo>
                    <a:pt x="79" y="109"/>
                  </a:lnTo>
                  <a:lnTo>
                    <a:pt x="72" y="110"/>
                  </a:lnTo>
                  <a:lnTo>
                    <a:pt x="66" y="109"/>
                  </a:lnTo>
                  <a:lnTo>
                    <a:pt x="61" y="107"/>
                  </a:lnTo>
                  <a:lnTo>
                    <a:pt x="58" y="103"/>
                  </a:lnTo>
                  <a:lnTo>
                    <a:pt x="55" y="99"/>
                  </a:lnTo>
                  <a:lnTo>
                    <a:pt x="53" y="95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2" y="83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789"/>
            <p:cNvSpPr>
              <a:spLocks noChangeAspect="1"/>
            </p:cNvSpPr>
            <p:nvPr/>
          </p:nvSpPr>
          <p:spPr bwMode="auto">
            <a:xfrm>
              <a:off x="2243" y="164"/>
              <a:ext cx="66" cy="119"/>
            </a:xfrm>
            <a:custGeom>
              <a:avLst/>
              <a:gdLst/>
              <a:ahLst/>
              <a:cxnLst>
                <a:cxn ang="0">
                  <a:pos x="41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26" y="6"/>
                </a:cxn>
                <a:cxn ang="0">
                  <a:pos x="16" y="9"/>
                </a:cxn>
                <a:cxn ang="0">
                  <a:pos x="7" y="11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11" y="17"/>
                </a:cxn>
                <a:cxn ang="0">
                  <a:pos x="19" y="15"/>
                </a:cxn>
                <a:cxn ang="0">
                  <a:pos x="26" y="13"/>
                </a:cxn>
                <a:cxn ang="0">
                  <a:pos x="26" y="104"/>
                </a:cxn>
                <a:cxn ang="0">
                  <a:pos x="26" y="108"/>
                </a:cxn>
                <a:cxn ang="0">
                  <a:pos x="24" y="110"/>
                </a:cxn>
                <a:cxn ang="0">
                  <a:pos x="19" y="112"/>
                </a:cxn>
                <a:cxn ang="0">
                  <a:pos x="9" y="112"/>
                </a:cxn>
                <a:cxn ang="0">
                  <a:pos x="2" y="112"/>
                </a:cxn>
                <a:cxn ang="0">
                  <a:pos x="2" y="119"/>
                </a:cxn>
                <a:cxn ang="0">
                  <a:pos x="66" y="119"/>
                </a:cxn>
                <a:cxn ang="0">
                  <a:pos x="66" y="112"/>
                </a:cxn>
                <a:cxn ang="0">
                  <a:pos x="59" y="112"/>
                </a:cxn>
                <a:cxn ang="0">
                  <a:pos x="49" y="112"/>
                </a:cxn>
                <a:cxn ang="0">
                  <a:pos x="43" y="110"/>
                </a:cxn>
                <a:cxn ang="0">
                  <a:pos x="41" y="108"/>
                </a:cxn>
                <a:cxn ang="0">
                  <a:pos x="41" y="104"/>
                </a:cxn>
                <a:cxn ang="0">
                  <a:pos x="41" y="5"/>
                </a:cxn>
              </a:cxnLst>
              <a:rect l="0" t="0" r="r" b="b"/>
              <a:pathLst>
                <a:path w="66" h="119">
                  <a:moveTo>
                    <a:pt x="41" y="5"/>
                  </a:moveTo>
                  <a:lnTo>
                    <a:pt x="41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1" y="17"/>
                  </a:lnTo>
                  <a:lnTo>
                    <a:pt x="19" y="15"/>
                  </a:lnTo>
                  <a:lnTo>
                    <a:pt x="26" y="13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19" y="112"/>
                  </a:lnTo>
                  <a:lnTo>
                    <a:pt x="9" y="112"/>
                  </a:lnTo>
                  <a:lnTo>
                    <a:pt x="2" y="112"/>
                  </a:lnTo>
                  <a:lnTo>
                    <a:pt x="2" y="119"/>
                  </a:lnTo>
                  <a:lnTo>
                    <a:pt x="66" y="119"/>
                  </a:lnTo>
                  <a:lnTo>
                    <a:pt x="66" y="112"/>
                  </a:lnTo>
                  <a:lnTo>
                    <a:pt x="59" y="112"/>
                  </a:lnTo>
                  <a:lnTo>
                    <a:pt x="49" y="112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790"/>
            <p:cNvSpPr>
              <a:spLocks noChangeAspect="1" noEditPoints="1"/>
            </p:cNvSpPr>
            <p:nvPr/>
          </p:nvSpPr>
          <p:spPr bwMode="auto">
            <a:xfrm>
              <a:off x="2331" y="133"/>
              <a:ext cx="133" cy="163"/>
            </a:xfrm>
            <a:custGeom>
              <a:avLst/>
              <a:gdLst/>
              <a:ahLst/>
              <a:cxnLst>
                <a:cxn ang="0">
                  <a:pos x="18" y="150"/>
                </a:cxn>
                <a:cxn ang="0">
                  <a:pos x="12" y="154"/>
                </a:cxn>
                <a:cxn ang="0">
                  <a:pos x="3" y="155"/>
                </a:cxn>
                <a:cxn ang="0">
                  <a:pos x="0" y="157"/>
                </a:cxn>
                <a:cxn ang="0">
                  <a:pos x="1" y="162"/>
                </a:cxn>
                <a:cxn ang="0">
                  <a:pos x="50" y="163"/>
                </a:cxn>
                <a:cxn ang="0">
                  <a:pos x="53" y="162"/>
                </a:cxn>
                <a:cxn ang="0">
                  <a:pos x="54" y="158"/>
                </a:cxn>
                <a:cxn ang="0">
                  <a:pos x="48" y="155"/>
                </a:cxn>
                <a:cxn ang="0">
                  <a:pos x="37" y="154"/>
                </a:cxn>
                <a:cxn ang="0">
                  <a:pos x="36" y="151"/>
                </a:cxn>
                <a:cxn ang="0">
                  <a:pos x="41" y="126"/>
                </a:cxn>
                <a:cxn ang="0">
                  <a:pos x="48" y="99"/>
                </a:cxn>
                <a:cxn ang="0">
                  <a:pos x="56" y="110"/>
                </a:cxn>
                <a:cxn ang="0">
                  <a:pos x="72" y="116"/>
                </a:cxn>
                <a:cxn ang="0">
                  <a:pos x="94" y="109"/>
                </a:cxn>
                <a:cxn ang="0">
                  <a:pos x="114" y="92"/>
                </a:cxn>
                <a:cxn ang="0">
                  <a:pos x="128" y="68"/>
                </a:cxn>
                <a:cxn ang="0">
                  <a:pos x="133" y="41"/>
                </a:cxn>
                <a:cxn ang="0">
                  <a:pos x="124" y="11"/>
                </a:cxn>
                <a:cxn ang="0">
                  <a:pos x="99" y="0"/>
                </a:cxn>
                <a:cxn ang="0">
                  <a:pos x="81" y="5"/>
                </a:cxn>
                <a:cxn ang="0">
                  <a:pos x="66" y="19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8" y="30"/>
                </a:cxn>
                <a:cxn ang="0">
                  <a:pos x="16" y="39"/>
                </a:cxn>
                <a:cxn ang="0">
                  <a:pos x="19" y="42"/>
                </a:cxn>
                <a:cxn ang="0">
                  <a:pos x="21" y="41"/>
                </a:cxn>
                <a:cxn ang="0">
                  <a:pos x="23" y="36"/>
                </a:cxn>
                <a:cxn ang="0">
                  <a:pos x="31" y="14"/>
                </a:cxn>
                <a:cxn ang="0">
                  <a:pos x="42" y="5"/>
                </a:cxn>
                <a:cxn ang="0">
                  <a:pos x="47" y="7"/>
                </a:cxn>
                <a:cxn ang="0">
                  <a:pos x="50" y="17"/>
                </a:cxn>
                <a:cxn ang="0">
                  <a:pos x="48" y="30"/>
                </a:cxn>
                <a:cxn ang="0">
                  <a:pos x="64" y="33"/>
                </a:cxn>
                <a:cxn ang="0">
                  <a:pos x="70" y="23"/>
                </a:cxn>
                <a:cxn ang="0">
                  <a:pos x="78" y="15"/>
                </a:cxn>
                <a:cxn ang="0">
                  <a:pos x="90" y="7"/>
                </a:cxn>
                <a:cxn ang="0">
                  <a:pos x="99" y="5"/>
                </a:cxn>
                <a:cxn ang="0">
                  <a:pos x="110" y="12"/>
                </a:cxn>
                <a:cxn ang="0">
                  <a:pos x="115" y="29"/>
                </a:cxn>
                <a:cxn ang="0">
                  <a:pos x="110" y="59"/>
                </a:cxn>
                <a:cxn ang="0">
                  <a:pos x="102" y="84"/>
                </a:cxn>
                <a:cxn ang="0">
                  <a:pos x="87" y="104"/>
                </a:cxn>
                <a:cxn ang="0">
                  <a:pos x="71" y="110"/>
                </a:cxn>
                <a:cxn ang="0">
                  <a:pos x="61" y="107"/>
                </a:cxn>
                <a:cxn ang="0">
                  <a:pos x="55" y="99"/>
                </a:cxn>
                <a:cxn ang="0">
                  <a:pos x="52" y="92"/>
                </a:cxn>
                <a:cxn ang="0">
                  <a:pos x="51" y="87"/>
                </a:cxn>
                <a:cxn ang="0">
                  <a:pos x="52" y="83"/>
                </a:cxn>
              </a:cxnLst>
              <a:rect l="0" t="0" r="r" b="b"/>
              <a:pathLst>
                <a:path w="133" h="163">
                  <a:moveTo>
                    <a:pt x="19" y="144"/>
                  </a:moveTo>
                  <a:lnTo>
                    <a:pt x="18" y="150"/>
                  </a:lnTo>
                  <a:lnTo>
                    <a:pt x="16" y="153"/>
                  </a:lnTo>
                  <a:lnTo>
                    <a:pt x="12" y="154"/>
                  </a:lnTo>
                  <a:lnTo>
                    <a:pt x="6" y="155"/>
                  </a:lnTo>
                  <a:lnTo>
                    <a:pt x="3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3" y="163"/>
                  </a:lnTo>
                  <a:lnTo>
                    <a:pt x="50" y="163"/>
                  </a:lnTo>
                  <a:lnTo>
                    <a:pt x="51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4" y="158"/>
                  </a:lnTo>
                  <a:lnTo>
                    <a:pt x="53" y="155"/>
                  </a:lnTo>
                  <a:lnTo>
                    <a:pt x="48" y="155"/>
                  </a:lnTo>
                  <a:lnTo>
                    <a:pt x="41" y="155"/>
                  </a:lnTo>
                  <a:lnTo>
                    <a:pt x="37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7" y="142"/>
                  </a:lnTo>
                  <a:lnTo>
                    <a:pt x="41" y="126"/>
                  </a:lnTo>
                  <a:lnTo>
                    <a:pt x="45" y="110"/>
                  </a:lnTo>
                  <a:lnTo>
                    <a:pt x="48" y="99"/>
                  </a:lnTo>
                  <a:lnTo>
                    <a:pt x="51" y="105"/>
                  </a:lnTo>
                  <a:lnTo>
                    <a:pt x="56" y="110"/>
                  </a:lnTo>
                  <a:lnTo>
                    <a:pt x="63" y="114"/>
                  </a:lnTo>
                  <a:lnTo>
                    <a:pt x="72" y="116"/>
                  </a:lnTo>
                  <a:lnTo>
                    <a:pt x="83" y="114"/>
                  </a:lnTo>
                  <a:lnTo>
                    <a:pt x="94" y="109"/>
                  </a:lnTo>
                  <a:lnTo>
                    <a:pt x="104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8" y="68"/>
                  </a:lnTo>
                  <a:lnTo>
                    <a:pt x="132" y="55"/>
                  </a:lnTo>
                  <a:lnTo>
                    <a:pt x="133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3" y="3"/>
                  </a:lnTo>
                  <a:lnTo>
                    <a:pt x="99" y="0"/>
                  </a:lnTo>
                  <a:lnTo>
                    <a:pt x="90" y="1"/>
                  </a:lnTo>
                  <a:lnTo>
                    <a:pt x="81" y="5"/>
                  </a:lnTo>
                  <a:lnTo>
                    <a:pt x="73" y="12"/>
                  </a:lnTo>
                  <a:lnTo>
                    <a:pt x="66" y="19"/>
                  </a:lnTo>
                  <a:lnTo>
                    <a:pt x="62" y="10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30" y="5"/>
                  </a:lnTo>
                  <a:lnTo>
                    <a:pt x="26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8" y="30"/>
                  </a:lnTo>
                  <a:lnTo>
                    <a:pt x="16" y="36"/>
                  </a:lnTo>
                  <a:lnTo>
                    <a:pt x="16" y="39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1" y="41"/>
                  </a:lnTo>
                  <a:lnTo>
                    <a:pt x="22" y="39"/>
                  </a:lnTo>
                  <a:lnTo>
                    <a:pt x="23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5" y="6"/>
                  </a:lnTo>
                  <a:lnTo>
                    <a:pt x="47" y="7"/>
                  </a:lnTo>
                  <a:lnTo>
                    <a:pt x="49" y="11"/>
                  </a:lnTo>
                  <a:lnTo>
                    <a:pt x="50" y="17"/>
                  </a:lnTo>
                  <a:lnTo>
                    <a:pt x="49" y="24"/>
                  </a:lnTo>
                  <a:lnTo>
                    <a:pt x="48" y="30"/>
                  </a:lnTo>
                  <a:lnTo>
                    <a:pt x="19" y="144"/>
                  </a:lnTo>
                  <a:close/>
                  <a:moveTo>
                    <a:pt x="64" y="33"/>
                  </a:moveTo>
                  <a:lnTo>
                    <a:pt x="67" y="28"/>
                  </a:lnTo>
                  <a:lnTo>
                    <a:pt x="70" y="23"/>
                  </a:lnTo>
                  <a:lnTo>
                    <a:pt x="74" y="18"/>
                  </a:lnTo>
                  <a:lnTo>
                    <a:pt x="78" y="15"/>
                  </a:lnTo>
                  <a:lnTo>
                    <a:pt x="84" y="10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5" y="7"/>
                  </a:lnTo>
                  <a:lnTo>
                    <a:pt x="110" y="12"/>
                  </a:lnTo>
                  <a:lnTo>
                    <a:pt x="114" y="19"/>
                  </a:lnTo>
                  <a:lnTo>
                    <a:pt x="115" y="29"/>
                  </a:lnTo>
                  <a:lnTo>
                    <a:pt x="114" y="43"/>
                  </a:lnTo>
                  <a:lnTo>
                    <a:pt x="110" y="59"/>
                  </a:lnTo>
                  <a:lnTo>
                    <a:pt x="106" y="73"/>
                  </a:lnTo>
                  <a:lnTo>
                    <a:pt x="102" y="84"/>
                  </a:lnTo>
                  <a:lnTo>
                    <a:pt x="95" y="95"/>
                  </a:lnTo>
                  <a:lnTo>
                    <a:pt x="87" y="104"/>
                  </a:lnTo>
                  <a:lnTo>
                    <a:pt x="79" y="109"/>
                  </a:lnTo>
                  <a:lnTo>
                    <a:pt x="71" y="110"/>
                  </a:lnTo>
                  <a:lnTo>
                    <a:pt x="66" y="109"/>
                  </a:lnTo>
                  <a:lnTo>
                    <a:pt x="61" y="107"/>
                  </a:lnTo>
                  <a:lnTo>
                    <a:pt x="58" y="103"/>
                  </a:lnTo>
                  <a:lnTo>
                    <a:pt x="55" y="99"/>
                  </a:lnTo>
                  <a:lnTo>
                    <a:pt x="53" y="95"/>
                  </a:lnTo>
                  <a:lnTo>
                    <a:pt x="52" y="92"/>
                  </a:lnTo>
                  <a:lnTo>
                    <a:pt x="51" y="89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2" y="83"/>
                  </a:lnTo>
                  <a:lnTo>
                    <a:pt x="64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791"/>
            <p:cNvSpPr>
              <a:spLocks noChangeAspect="1"/>
            </p:cNvSpPr>
            <p:nvPr/>
          </p:nvSpPr>
          <p:spPr bwMode="auto">
            <a:xfrm>
              <a:off x="2477" y="164"/>
              <a:ext cx="80" cy="119"/>
            </a:xfrm>
            <a:custGeom>
              <a:avLst/>
              <a:gdLst/>
              <a:ahLst/>
              <a:cxnLst>
                <a:cxn ang="0">
                  <a:pos x="80" y="86"/>
                </a:cxn>
                <a:cxn ang="0">
                  <a:pos x="73" y="86"/>
                </a:cxn>
                <a:cxn ang="0">
                  <a:pos x="73" y="90"/>
                </a:cxn>
                <a:cxn ang="0">
                  <a:pos x="72" y="95"/>
                </a:cxn>
                <a:cxn ang="0">
                  <a:pos x="71" y="100"/>
                </a:cxn>
                <a:cxn ang="0">
                  <a:pos x="69" y="102"/>
                </a:cxn>
                <a:cxn ang="0">
                  <a:pos x="66" y="103"/>
                </a:cxn>
                <a:cxn ang="0">
                  <a:pos x="60" y="103"/>
                </a:cxn>
                <a:cxn ang="0">
                  <a:pos x="55" y="104"/>
                </a:cxn>
                <a:cxn ang="0">
                  <a:pos x="51" y="104"/>
                </a:cxn>
                <a:cxn ang="0">
                  <a:pos x="18" y="104"/>
                </a:cxn>
                <a:cxn ang="0">
                  <a:pos x="30" y="93"/>
                </a:cxn>
                <a:cxn ang="0">
                  <a:pos x="39" y="85"/>
                </a:cxn>
                <a:cxn ang="0">
                  <a:pos x="46" y="79"/>
                </a:cxn>
                <a:cxn ang="0">
                  <a:pos x="54" y="73"/>
                </a:cxn>
                <a:cxn ang="0">
                  <a:pos x="64" y="65"/>
                </a:cxn>
                <a:cxn ang="0">
                  <a:pos x="72" y="56"/>
                </a:cxn>
                <a:cxn ang="0">
                  <a:pos x="78" y="46"/>
                </a:cxn>
                <a:cxn ang="0">
                  <a:pos x="80" y="35"/>
                </a:cxn>
                <a:cxn ang="0">
                  <a:pos x="76" y="20"/>
                </a:cxn>
                <a:cxn ang="0">
                  <a:pos x="67" y="9"/>
                </a:cxn>
                <a:cxn ang="0">
                  <a:pos x="54" y="2"/>
                </a:cxn>
                <a:cxn ang="0">
                  <a:pos x="38" y="0"/>
                </a:cxn>
                <a:cxn ang="0">
                  <a:pos x="30" y="0"/>
                </a:cxn>
                <a:cxn ang="0">
                  <a:pos x="22" y="2"/>
                </a:cxn>
                <a:cxn ang="0">
                  <a:pos x="16" y="5"/>
                </a:cxn>
                <a:cxn ang="0">
                  <a:pos x="11" y="9"/>
                </a:cxn>
                <a:cxn ang="0">
                  <a:pos x="6" y="14"/>
                </a:cxn>
                <a:cxn ang="0">
                  <a:pos x="3" y="20"/>
                </a:cxn>
                <a:cxn ang="0">
                  <a:pos x="1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0"/>
                </a:cxn>
                <a:cxn ang="0">
                  <a:pos x="8" y="41"/>
                </a:cxn>
                <a:cxn ang="0">
                  <a:pos x="10" y="42"/>
                </a:cxn>
                <a:cxn ang="0">
                  <a:pos x="13" y="41"/>
                </a:cxn>
                <a:cxn ang="0">
                  <a:pos x="16" y="39"/>
                </a:cxn>
                <a:cxn ang="0">
                  <a:pos x="19" y="36"/>
                </a:cxn>
                <a:cxn ang="0">
                  <a:pos x="19" y="32"/>
                </a:cxn>
                <a:cxn ang="0">
                  <a:pos x="19" y="29"/>
                </a:cxn>
                <a:cxn ang="0">
                  <a:pos x="18" y="26"/>
                </a:cxn>
                <a:cxn ang="0">
                  <a:pos x="14" y="24"/>
                </a:cxn>
                <a:cxn ang="0">
                  <a:pos x="9" y="23"/>
                </a:cxn>
                <a:cxn ang="0">
                  <a:pos x="14" y="15"/>
                </a:cxn>
                <a:cxn ang="0">
                  <a:pos x="21" y="10"/>
                </a:cxn>
                <a:cxn ang="0">
                  <a:pos x="28" y="7"/>
                </a:cxn>
                <a:cxn ang="0">
                  <a:pos x="35" y="6"/>
                </a:cxn>
                <a:cxn ang="0">
                  <a:pos x="47" y="8"/>
                </a:cxn>
                <a:cxn ang="0">
                  <a:pos x="55" y="15"/>
                </a:cxn>
                <a:cxn ang="0">
                  <a:pos x="61" y="24"/>
                </a:cxn>
                <a:cxn ang="0">
                  <a:pos x="62" y="35"/>
                </a:cxn>
                <a:cxn ang="0">
                  <a:pos x="60" y="46"/>
                </a:cxn>
                <a:cxn ang="0">
                  <a:pos x="56" y="55"/>
                </a:cxn>
                <a:cxn ang="0">
                  <a:pos x="50" y="63"/>
                </a:cxn>
                <a:cxn ang="0">
                  <a:pos x="45" y="69"/>
                </a:cxn>
                <a:cxn ang="0">
                  <a:pos x="2" y="112"/>
                </a:cxn>
                <a:cxn ang="0">
                  <a:pos x="1" y="114"/>
                </a:cxn>
                <a:cxn ang="0">
                  <a:pos x="0" y="119"/>
                </a:cxn>
                <a:cxn ang="0">
                  <a:pos x="74" y="119"/>
                </a:cxn>
                <a:cxn ang="0">
                  <a:pos x="80" y="86"/>
                </a:cxn>
              </a:cxnLst>
              <a:rect l="0" t="0" r="r" b="b"/>
              <a:pathLst>
                <a:path w="80" h="119">
                  <a:moveTo>
                    <a:pt x="80" y="86"/>
                  </a:moveTo>
                  <a:lnTo>
                    <a:pt x="73" y="86"/>
                  </a:lnTo>
                  <a:lnTo>
                    <a:pt x="73" y="90"/>
                  </a:lnTo>
                  <a:lnTo>
                    <a:pt x="72" y="95"/>
                  </a:lnTo>
                  <a:lnTo>
                    <a:pt x="71" y="100"/>
                  </a:lnTo>
                  <a:lnTo>
                    <a:pt x="69" y="102"/>
                  </a:lnTo>
                  <a:lnTo>
                    <a:pt x="66" y="103"/>
                  </a:lnTo>
                  <a:lnTo>
                    <a:pt x="60" y="103"/>
                  </a:lnTo>
                  <a:lnTo>
                    <a:pt x="55" y="104"/>
                  </a:lnTo>
                  <a:lnTo>
                    <a:pt x="51" y="104"/>
                  </a:lnTo>
                  <a:lnTo>
                    <a:pt x="18" y="104"/>
                  </a:lnTo>
                  <a:lnTo>
                    <a:pt x="30" y="93"/>
                  </a:lnTo>
                  <a:lnTo>
                    <a:pt x="39" y="85"/>
                  </a:lnTo>
                  <a:lnTo>
                    <a:pt x="46" y="79"/>
                  </a:lnTo>
                  <a:lnTo>
                    <a:pt x="54" y="73"/>
                  </a:lnTo>
                  <a:lnTo>
                    <a:pt x="64" y="65"/>
                  </a:lnTo>
                  <a:lnTo>
                    <a:pt x="72" y="56"/>
                  </a:lnTo>
                  <a:lnTo>
                    <a:pt x="78" y="46"/>
                  </a:lnTo>
                  <a:lnTo>
                    <a:pt x="80" y="35"/>
                  </a:lnTo>
                  <a:lnTo>
                    <a:pt x="76" y="20"/>
                  </a:lnTo>
                  <a:lnTo>
                    <a:pt x="67" y="9"/>
                  </a:lnTo>
                  <a:lnTo>
                    <a:pt x="5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0"/>
                  </a:lnTo>
                  <a:lnTo>
                    <a:pt x="8" y="41"/>
                  </a:lnTo>
                  <a:lnTo>
                    <a:pt x="10" y="42"/>
                  </a:lnTo>
                  <a:lnTo>
                    <a:pt x="13" y="41"/>
                  </a:lnTo>
                  <a:lnTo>
                    <a:pt x="16" y="39"/>
                  </a:lnTo>
                  <a:lnTo>
                    <a:pt x="19" y="36"/>
                  </a:lnTo>
                  <a:lnTo>
                    <a:pt x="19" y="32"/>
                  </a:lnTo>
                  <a:lnTo>
                    <a:pt x="19" y="29"/>
                  </a:lnTo>
                  <a:lnTo>
                    <a:pt x="18" y="26"/>
                  </a:lnTo>
                  <a:lnTo>
                    <a:pt x="14" y="24"/>
                  </a:lnTo>
                  <a:lnTo>
                    <a:pt x="9" y="2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28" y="7"/>
                  </a:lnTo>
                  <a:lnTo>
                    <a:pt x="35" y="6"/>
                  </a:lnTo>
                  <a:lnTo>
                    <a:pt x="47" y="8"/>
                  </a:lnTo>
                  <a:lnTo>
                    <a:pt x="55" y="15"/>
                  </a:lnTo>
                  <a:lnTo>
                    <a:pt x="61" y="24"/>
                  </a:lnTo>
                  <a:lnTo>
                    <a:pt x="62" y="35"/>
                  </a:lnTo>
                  <a:lnTo>
                    <a:pt x="60" y="46"/>
                  </a:lnTo>
                  <a:lnTo>
                    <a:pt x="56" y="55"/>
                  </a:lnTo>
                  <a:lnTo>
                    <a:pt x="50" y="63"/>
                  </a:lnTo>
                  <a:lnTo>
                    <a:pt x="45" y="69"/>
                  </a:lnTo>
                  <a:lnTo>
                    <a:pt x="2" y="112"/>
                  </a:lnTo>
                  <a:lnTo>
                    <a:pt x="1" y="114"/>
                  </a:lnTo>
                  <a:lnTo>
                    <a:pt x="0" y="119"/>
                  </a:lnTo>
                  <a:lnTo>
                    <a:pt x="74" y="119"/>
                  </a:lnTo>
                  <a:lnTo>
                    <a:pt x="8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792"/>
            <p:cNvSpPr>
              <a:spLocks noChangeAspect="1"/>
            </p:cNvSpPr>
            <p:nvPr/>
          </p:nvSpPr>
          <p:spPr bwMode="auto">
            <a:xfrm>
              <a:off x="2612" y="53"/>
              <a:ext cx="10" cy="257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6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248"/>
                </a:cxn>
                <a:cxn ang="0">
                  <a:pos x="0" y="251"/>
                </a:cxn>
                <a:cxn ang="0">
                  <a:pos x="0" y="254"/>
                </a:cxn>
                <a:cxn ang="0">
                  <a:pos x="2" y="256"/>
                </a:cxn>
                <a:cxn ang="0">
                  <a:pos x="5" y="257"/>
                </a:cxn>
                <a:cxn ang="0">
                  <a:pos x="8" y="256"/>
                </a:cxn>
                <a:cxn ang="0">
                  <a:pos x="9" y="254"/>
                </a:cxn>
                <a:cxn ang="0">
                  <a:pos x="10" y="251"/>
                </a:cxn>
                <a:cxn ang="0">
                  <a:pos x="10" y="248"/>
                </a:cxn>
                <a:cxn ang="0">
                  <a:pos x="10" y="10"/>
                </a:cxn>
              </a:cxnLst>
              <a:rect l="0" t="0" r="r" b="b"/>
              <a:pathLst>
                <a:path w="10" h="257">
                  <a:moveTo>
                    <a:pt x="10" y="10"/>
                  </a:moveTo>
                  <a:lnTo>
                    <a:pt x="10" y="6"/>
                  </a:lnTo>
                  <a:lnTo>
                    <a:pt x="9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48"/>
                  </a:lnTo>
                  <a:lnTo>
                    <a:pt x="0" y="251"/>
                  </a:lnTo>
                  <a:lnTo>
                    <a:pt x="0" y="254"/>
                  </a:lnTo>
                  <a:lnTo>
                    <a:pt x="2" y="256"/>
                  </a:lnTo>
                  <a:lnTo>
                    <a:pt x="5" y="257"/>
                  </a:lnTo>
                  <a:lnTo>
                    <a:pt x="8" y="256"/>
                  </a:lnTo>
                  <a:lnTo>
                    <a:pt x="9" y="254"/>
                  </a:lnTo>
                  <a:lnTo>
                    <a:pt x="10" y="251"/>
                  </a:lnTo>
                  <a:lnTo>
                    <a:pt x="10" y="248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793"/>
            <p:cNvSpPr>
              <a:spLocks noChangeAspect="1"/>
            </p:cNvSpPr>
            <p:nvPr/>
          </p:nvSpPr>
          <p:spPr bwMode="auto">
            <a:xfrm>
              <a:off x="2665" y="65"/>
              <a:ext cx="182" cy="187"/>
            </a:xfrm>
            <a:custGeom>
              <a:avLst/>
              <a:gdLst/>
              <a:ahLst/>
              <a:cxnLst>
                <a:cxn ang="0">
                  <a:pos x="181" y="1"/>
                </a:cxn>
                <a:cxn ang="0">
                  <a:pos x="178" y="0"/>
                </a:cxn>
                <a:cxn ang="0">
                  <a:pos x="157" y="23"/>
                </a:cxn>
                <a:cxn ang="0">
                  <a:pos x="146" y="10"/>
                </a:cxn>
                <a:cxn ang="0">
                  <a:pos x="114" y="0"/>
                </a:cxn>
                <a:cxn ang="0">
                  <a:pos x="73" y="10"/>
                </a:cxn>
                <a:cxn ang="0">
                  <a:pos x="36" y="36"/>
                </a:cxn>
                <a:cxn ang="0">
                  <a:pos x="10" y="73"/>
                </a:cxn>
                <a:cxn ang="0">
                  <a:pos x="0" y="116"/>
                </a:cxn>
                <a:cxn ang="0">
                  <a:pos x="5" y="145"/>
                </a:cxn>
                <a:cxn ang="0">
                  <a:pos x="19" y="167"/>
                </a:cxn>
                <a:cxn ang="0">
                  <a:pos x="41" y="181"/>
                </a:cxn>
                <a:cxn ang="0">
                  <a:pos x="70" y="187"/>
                </a:cxn>
                <a:cxn ang="0">
                  <a:pos x="102" y="181"/>
                </a:cxn>
                <a:cxn ang="0">
                  <a:pos x="116" y="173"/>
                </a:cxn>
                <a:cxn ang="0">
                  <a:pos x="124" y="165"/>
                </a:cxn>
                <a:cxn ang="0">
                  <a:pos x="130" y="175"/>
                </a:cxn>
                <a:cxn ang="0">
                  <a:pos x="136" y="181"/>
                </a:cxn>
                <a:cxn ang="0">
                  <a:pos x="138" y="178"/>
                </a:cxn>
                <a:cxn ang="0">
                  <a:pos x="141" y="169"/>
                </a:cxn>
                <a:cxn ang="0">
                  <a:pos x="147" y="144"/>
                </a:cxn>
                <a:cxn ang="0">
                  <a:pos x="152" y="124"/>
                </a:cxn>
                <a:cxn ang="0">
                  <a:pos x="159" y="119"/>
                </a:cxn>
                <a:cxn ang="0">
                  <a:pos x="169" y="119"/>
                </a:cxn>
                <a:cxn ang="0">
                  <a:pos x="171" y="117"/>
                </a:cxn>
                <a:cxn ang="0">
                  <a:pos x="171" y="112"/>
                </a:cxn>
                <a:cxn ang="0">
                  <a:pos x="106" y="111"/>
                </a:cxn>
                <a:cxn ang="0">
                  <a:pos x="102" y="112"/>
                </a:cxn>
                <a:cxn ang="0">
                  <a:pos x="100" y="116"/>
                </a:cxn>
                <a:cxn ang="0">
                  <a:pos x="108" y="119"/>
                </a:cxn>
                <a:cxn ang="0">
                  <a:pos x="113" y="119"/>
                </a:cxn>
                <a:cxn ang="0">
                  <a:pos x="121" y="119"/>
                </a:cxn>
                <a:cxn ang="0">
                  <a:pos x="128" y="121"/>
                </a:cxn>
                <a:cxn ang="0">
                  <a:pos x="129" y="124"/>
                </a:cxn>
                <a:cxn ang="0">
                  <a:pos x="128" y="133"/>
                </a:cxn>
                <a:cxn ang="0">
                  <a:pos x="124" y="148"/>
                </a:cxn>
                <a:cxn ang="0">
                  <a:pos x="100" y="174"/>
                </a:cxn>
                <a:cxn ang="0">
                  <a:pos x="75" y="179"/>
                </a:cxn>
                <a:cxn ang="0">
                  <a:pos x="40" y="167"/>
                </a:cxn>
                <a:cxn ang="0">
                  <a:pos x="23" y="125"/>
                </a:cxn>
                <a:cxn ang="0">
                  <a:pos x="24" y="113"/>
                </a:cxn>
                <a:cxn ang="0">
                  <a:pos x="28" y="92"/>
                </a:cxn>
                <a:cxn ang="0">
                  <a:pos x="37" y="67"/>
                </a:cxn>
                <a:cxn ang="0">
                  <a:pos x="53" y="41"/>
                </a:cxn>
                <a:cxn ang="0">
                  <a:pos x="80" y="18"/>
                </a:cxn>
                <a:cxn ang="0">
                  <a:pos x="117" y="8"/>
                </a:cxn>
                <a:cxn ang="0">
                  <a:pos x="147" y="22"/>
                </a:cxn>
                <a:cxn ang="0">
                  <a:pos x="158" y="58"/>
                </a:cxn>
                <a:cxn ang="0">
                  <a:pos x="157" y="67"/>
                </a:cxn>
                <a:cxn ang="0">
                  <a:pos x="157" y="71"/>
                </a:cxn>
                <a:cxn ang="0">
                  <a:pos x="161" y="73"/>
                </a:cxn>
                <a:cxn ang="0">
                  <a:pos x="164" y="72"/>
                </a:cxn>
                <a:cxn ang="0">
                  <a:pos x="166" y="68"/>
                </a:cxn>
              </a:cxnLst>
              <a:rect l="0" t="0" r="r" b="b"/>
              <a:pathLst>
                <a:path w="182" h="187">
                  <a:moveTo>
                    <a:pt x="182" y="3"/>
                  </a:moveTo>
                  <a:lnTo>
                    <a:pt x="181" y="1"/>
                  </a:lnTo>
                  <a:lnTo>
                    <a:pt x="179" y="0"/>
                  </a:lnTo>
                  <a:lnTo>
                    <a:pt x="178" y="0"/>
                  </a:lnTo>
                  <a:lnTo>
                    <a:pt x="175" y="3"/>
                  </a:lnTo>
                  <a:lnTo>
                    <a:pt x="157" y="23"/>
                  </a:lnTo>
                  <a:lnTo>
                    <a:pt x="153" y="18"/>
                  </a:lnTo>
                  <a:lnTo>
                    <a:pt x="146" y="10"/>
                  </a:lnTo>
                  <a:lnTo>
                    <a:pt x="133" y="3"/>
                  </a:lnTo>
                  <a:lnTo>
                    <a:pt x="114" y="0"/>
                  </a:lnTo>
                  <a:lnTo>
                    <a:pt x="93" y="3"/>
                  </a:lnTo>
                  <a:lnTo>
                    <a:pt x="73" y="10"/>
                  </a:lnTo>
                  <a:lnTo>
                    <a:pt x="53" y="21"/>
                  </a:lnTo>
                  <a:lnTo>
                    <a:pt x="36" y="36"/>
                  </a:lnTo>
                  <a:lnTo>
                    <a:pt x="21" y="53"/>
                  </a:lnTo>
                  <a:lnTo>
                    <a:pt x="10" y="73"/>
                  </a:lnTo>
                  <a:lnTo>
                    <a:pt x="2" y="94"/>
                  </a:lnTo>
                  <a:lnTo>
                    <a:pt x="0" y="116"/>
                  </a:lnTo>
                  <a:lnTo>
                    <a:pt x="1" y="131"/>
                  </a:lnTo>
                  <a:lnTo>
                    <a:pt x="5" y="145"/>
                  </a:lnTo>
                  <a:lnTo>
                    <a:pt x="11" y="157"/>
                  </a:lnTo>
                  <a:lnTo>
                    <a:pt x="19" y="167"/>
                  </a:lnTo>
                  <a:lnTo>
                    <a:pt x="29" y="175"/>
                  </a:lnTo>
                  <a:lnTo>
                    <a:pt x="41" y="181"/>
                  </a:lnTo>
                  <a:lnTo>
                    <a:pt x="55" y="185"/>
                  </a:lnTo>
                  <a:lnTo>
                    <a:pt x="70" y="187"/>
                  </a:lnTo>
                  <a:lnTo>
                    <a:pt x="86" y="185"/>
                  </a:lnTo>
                  <a:lnTo>
                    <a:pt x="102" y="181"/>
                  </a:lnTo>
                  <a:lnTo>
                    <a:pt x="110" y="177"/>
                  </a:lnTo>
                  <a:lnTo>
                    <a:pt x="116" y="173"/>
                  </a:lnTo>
                  <a:lnTo>
                    <a:pt x="120" y="169"/>
                  </a:lnTo>
                  <a:lnTo>
                    <a:pt x="124" y="165"/>
                  </a:lnTo>
                  <a:lnTo>
                    <a:pt x="126" y="170"/>
                  </a:lnTo>
                  <a:lnTo>
                    <a:pt x="130" y="175"/>
                  </a:lnTo>
                  <a:lnTo>
                    <a:pt x="133" y="179"/>
                  </a:lnTo>
                  <a:lnTo>
                    <a:pt x="136" y="181"/>
                  </a:lnTo>
                  <a:lnTo>
                    <a:pt x="137" y="180"/>
                  </a:lnTo>
                  <a:lnTo>
                    <a:pt x="138" y="178"/>
                  </a:lnTo>
                  <a:lnTo>
                    <a:pt x="139" y="174"/>
                  </a:lnTo>
                  <a:lnTo>
                    <a:pt x="141" y="169"/>
                  </a:lnTo>
                  <a:lnTo>
                    <a:pt x="142" y="164"/>
                  </a:lnTo>
                  <a:lnTo>
                    <a:pt x="147" y="144"/>
                  </a:lnTo>
                  <a:lnTo>
                    <a:pt x="150" y="131"/>
                  </a:lnTo>
                  <a:lnTo>
                    <a:pt x="152" y="124"/>
                  </a:lnTo>
                  <a:lnTo>
                    <a:pt x="154" y="121"/>
                  </a:lnTo>
                  <a:lnTo>
                    <a:pt x="159" y="119"/>
                  </a:lnTo>
                  <a:lnTo>
                    <a:pt x="168" y="119"/>
                  </a:lnTo>
                  <a:lnTo>
                    <a:pt x="169" y="119"/>
                  </a:lnTo>
                  <a:lnTo>
                    <a:pt x="170" y="118"/>
                  </a:lnTo>
                  <a:lnTo>
                    <a:pt x="171" y="117"/>
                  </a:lnTo>
                  <a:lnTo>
                    <a:pt x="172" y="114"/>
                  </a:lnTo>
                  <a:lnTo>
                    <a:pt x="171" y="112"/>
                  </a:lnTo>
                  <a:lnTo>
                    <a:pt x="168" y="111"/>
                  </a:lnTo>
                  <a:lnTo>
                    <a:pt x="106" y="111"/>
                  </a:lnTo>
                  <a:lnTo>
                    <a:pt x="104" y="111"/>
                  </a:lnTo>
                  <a:lnTo>
                    <a:pt x="102" y="112"/>
                  </a:lnTo>
                  <a:lnTo>
                    <a:pt x="101" y="113"/>
                  </a:lnTo>
                  <a:lnTo>
                    <a:pt x="100" y="116"/>
                  </a:lnTo>
                  <a:lnTo>
                    <a:pt x="102" y="119"/>
                  </a:lnTo>
                  <a:lnTo>
                    <a:pt x="108" y="119"/>
                  </a:lnTo>
                  <a:lnTo>
                    <a:pt x="109" y="119"/>
                  </a:lnTo>
                  <a:lnTo>
                    <a:pt x="113" y="119"/>
                  </a:lnTo>
                  <a:lnTo>
                    <a:pt x="117" y="119"/>
                  </a:lnTo>
                  <a:lnTo>
                    <a:pt x="121" y="119"/>
                  </a:lnTo>
                  <a:lnTo>
                    <a:pt x="126" y="120"/>
                  </a:lnTo>
                  <a:lnTo>
                    <a:pt x="128" y="121"/>
                  </a:lnTo>
                  <a:lnTo>
                    <a:pt x="129" y="122"/>
                  </a:lnTo>
                  <a:lnTo>
                    <a:pt x="129" y="124"/>
                  </a:lnTo>
                  <a:lnTo>
                    <a:pt x="129" y="128"/>
                  </a:lnTo>
                  <a:lnTo>
                    <a:pt x="128" y="133"/>
                  </a:lnTo>
                  <a:lnTo>
                    <a:pt x="126" y="140"/>
                  </a:lnTo>
                  <a:lnTo>
                    <a:pt x="124" y="148"/>
                  </a:lnTo>
                  <a:lnTo>
                    <a:pt x="114" y="164"/>
                  </a:lnTo>
                  <a:lnTo>
                    <a:pt x="100" y="174"/>
                  </a:lnTo>
                  <a:lnTo>
                    <a:pt x="85" y="178"/>
                  </a:lnTo>
                  <a:lnTo>
                    <a:pt x="75" y="179"/>
                  </a:lnTo>
                  <a:lnTo>
                    <a:pt x="56" y="176"/>
                  </a:lnTo>
                  <a:lnTo>
                    <a:pt x="40" y="167"/>
                  </a:lnTo>
                  <a:lnTo>
                    <a:pt x="28" y="150"/>
                  </a:lnTo>
                  <a:lnTo>
                    <a:pt x="23" y="125"/>
                  </a:lnTo>
                  <a:lnTo>
                    <a:pt x="23" y="120"/>
                  </a:lnTo>
                  <a:lnTo>
                    <a:pt x="24" y="113"/>
                  </a:lnTo>
                  <a:lnTo>
                    <a:pt x="25" y="104"/>
                  </a:lnTo>
                  <a:lnTo>
                    <a:pt x="28" y="92"/>
                  </a:lnTo>
                  <a:lnTo>
                    <a:pt x="31" y="80"/>
                  </a:lnTo>
                  <a:lnTo>
                    <a:pt x="37" y="67"/>
                  </a:lnTo>
                  <a:lnTo>
                    <a:pt x="44" y="54"/>
                  </a:lnTo>
                  <a:lnTo>
                    <a:pt x="53" y="41"/>
                  </a:lnTo>
                  <a:lnTo>
                    <a:pt x="65" y="29"/>
                  </a:lnTo>
                  <a:lnTo>
                    <a:pt x="80" y="18"/>
                  </a:lnTo>
                  <a:lnTo>
                    <a:pt x="98" y="11"/>
                  </a:lnTo>
                  <a:lnTo>
                    <a:pt x="117" y="8"/>
                  </a:lnTo>
                  <a:lnTo>
                    <a:pt x="134" y="11"/>
                  </a:lnTo>
                  <a:lnTo>
                    <a:pt x="147" y="22"/>
                  </a:lnTo>
                  <a:lnTo>
                    <a:pt x="155" y="37"/>
                  </a:lnTo>
                  <a:lnTo>
                    <a:pt x="158" y="58"/>
                  </a:lnTo>
                  <a:lnTo>
                    <a:pt x="158" y="64"/>
                  </a:lnTo>
                  <a:lnTo>
                    <a:pt x="157" y="67"/>
                  </a:lnTo>
                  <a:lnTo>
                    <a:pt x="157" y="69"/>
                  </a:lnTo>
                  <a:lnTo>
                    <a:pt x="157" y="71"/>
                  </a:lnTo>
                  <a:lnTo>
                    <a:pt x="159" y="73"/>
                  </a:lnTo>
                  <a:lnTo>
                    <a:pt x="161" y="73"/>
                  </a:lnTo>
                  <a:lnTo>
                    <a:pt x="163" y="73"/>
                  </a:lnTo>
                  <a:lnTo>
                    <a:pt x="164" y="72"/>
                  </a:lnTo>
                  <a:lnTo>
                    <a:pt x="165" y="71"/>
                  </a:lnTo>
                  <a:lnTo>
                    <a:pt x="166" y="68"/>
                  </a:lnTo>
                  <a:lnTo>
                    <a:pt x="18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794"/>
            <p:cNvSpPr>
              <a:spLocks noChangeAspect="1" noEditPoints="1"/>
            </p:cNvSpPr>
            <p:nvPr/>
          </p:nvSpPr>
          <p:spPr bwMode="auto">
            <a:xfrm>
              <a:off x="2866" y="59"/>
              <a:ext cx="110" cy="81"/>
            </a:xfrm>
            <a:custGeom>
              <a:avLst/>
              <a:gdLst/>
              <a:ahLst/>
              <a:cxnLst>
                <a:cxn ang="0">
                  <a:pos x="98" y="40"/>
                </a:cxn>
                <a:cxn ang="0">
                  <a:pos x="109" y="16"/>
                </a:cxn>
                <a:cxn ang="0">
                  <a:pos x="109" y="9"/>
                </a:cxn>
                <a:cxn ang="0">
                  <a:pos x="105" y="9"/>
                </a:cxn>
                <a:cxn ang="0">
                  <a:pos x="97" y="30"/>
                </a:cxn>
                <a:cxn ang="0">
                  <a:pos x="87" y="42"/>
                </a:cxn>
                <a:cxn ang="0">
                  <a:pos x="86" y="32"/>
                </a:cxn>
                <a:cxn ang="0">
                  <a:pos x="82" y="17"/>
                </a:cxn>
                <a:cxn ang="0">
                  <a:pos x="64" y="2"/>
                </a:cxn>
                <a:cxn ang="0">
                  <a:pos x="33" y="4"/>
                </a:cxn>
                <a:cxn ang="0">
                  <a:pos x="5" y="31"/>
                </a:cxn>
                <a:cxn ang="0">
                  <a:pos x="1" y="56"/>
                </a:cxn>
                <a:cxn ang="0">
                  <a:pos x="5" y="67"/>
                </a:cxn>
                <a:cxn ang="0">
                  <a:pos x="14" y="75"/>
                </a:cxn>
                <a:cxn ang="0">
                  <a:pos x="26" y="80"/>
                </a:cxn>
                <a:cxn ang="0">
                  <a:pos x="56" y="76"/>
                </a:cxn>
                <a:cxn ang="0">
                  <a:pos x="78" y="73"/>
                </a:cxn>
                <a:cxn ang="0">
                  <a:pos x="88" y="80"/>
                </a:cxn>
                <a:cxn ang="0">
                  <a:pos x="100" y="79"/>
                </a:cxn>
                <a:cxn ang="0">
                  <a:pos x="109" y="72"/>
                </a:cxn>
                <a:cxn ang="0">
                  <a:pos x="109" y="66"/>
                </a:cxn>
                <a:cxn ang="0">
                  <a:pos x="105" y="67"/>
                </a:cxn>
                <a:cxn ang="0">
                  <a:pos x="101" y="72"/>
                </a:cxn>
                <a:cxn ang="0">
                  <a:pos x="96" y="76"/>
                </a:cxn>
                <a:cxn ang="0">
                  <a:pos x="92" y="75"/>
                </a:cxn>
                <a:cxn ang="0">
                  <a:pos x="88" y="66"/>
                </a:cxn>
                <a:cxn ang="0">
                  <a:pos x="73" y="60"/>
                </a:cxn>
                <a:cxn ang="0">
                  <a:pos x="49" y="73"/>
                </a:cxn>
                <a:cxn ang="0">
                  <a:pos x="34" y="76"/>
                </a:cxn>
                <a:cxn ang="0">
                  <a:pos x="20" y="70"/>
                </a:cxn>
                <a:cxn ang="0">
                  <a:pos x="15" y="56"/>
                </a:cxn>
                <a:cxn ang="0">
                  <a:pos x="18" y="40"/>
                </a:cxn>
                <a:cxn ang="0">
                  <a:pos x="27" y="19"/>
                </a:cxn>
                <a:cxn ang="0">
                  <a:pos x="40" y="8"/>
                </a:cxn>
                <a:cxn ang="0">
                  <a:pos x="52" y="5"/>
                </a:cxn>
                <a:cxn ang="0">
                  <a:pos x="66" y="13"/>
                </a:cxn>
                <a:cxn ang="0">
                  <a:pos x="72" y="30"/>
                </a:cxn>
                <a:cxn ang="0">
                  <a:pos x="73" y="60"/>
                </a:cxn>
              </a:cxnLst>
              <a:rect l="0" t="0" r="r" b="b"/>
              <a:pathLst>
                <a:path w="110" h="81">
                  <a:moveTo>
                    <a:pt x="87" y="54"/>
                  </a:moveTo>
                  <a:lnTo>
                    <a:pt x="98" y="40"/>
                  </a:lnTo>
                  <a:lnTo>
                    <a:pt x="105" y="27"/>
                  </a:lnTo>
                  <a:lnTo>
                    <a:pt x="109" y="16"/>
                  </a:lnTo>
                  <a:lnTo>
                    <a:pt x="110" y="11"/>
                  </a:lnTo>
                  <a:lnTo>
                    <a:pt x="109" y="9"/>
                  </a:lnTo>
                  <a:lnTo>
                    <a:pt x="107" y="8"/>
                  </a:lnTo>
                  <a:lnTo>
                    <a:pt x="105" y="9"/>
                  </a:lnTo>
                  <a:lnTo>
                    <a:pt x="103" y="13"/>
                  </a:lnTo>
                  <a:lnTo>
                    <a:pt x="97" y="30"/>
                  </a:lnTo>
                  <a:lnTo>
                    <a:pt x="87" y="45"/>
                  </a:lnTo>
                  <a:lnTo>
                    <a:pt x="87" y="42"/>
                  </a:lnTo>
                  <a:lnTo>
                    <a:pt x="86" y="37"/>
                  </a:lnTo>
                  <a:lnTo>
                    <a:pt x="86" y="32"/>
                  </a:lnTo>
                  <a:lnTo>
                    <a:pt x="86" y="29"/>
                  </a:lnTo>
                  <a:lnTo>
                    <a:pt x="82" y="17"/>
                  </a:lnTo>
                  <a:lnTo>
                    <a:pt x="75" y="8"/>
                  </a:lnTo>
                  <a:lnTo>
                    <a:pt x="64" y="2"/>
                  </a:lnTo>
                  <a:lnTo>
                    <a:pt x="52" y="0"/>
                  </a:lnTo>
                  <a:lnTo>
                    <a:pt x="33" y="4"/>
                  </a:lnTo>
                  <a:lnTo>
                    <a:pt x="16" y="15"/>
                  </a:lnTo>
                  <a:lnTo>
                    <a:pt x="5" y="31"/>
                  </a:lnTo>
                  <a:lnTo>
                    <a:pt x="0" y="50"/>
                  </a:lnTo>
                  <a:lnTo>
                    <a:pt x="1" y="56"/>
                  </a:lnTo>
                  <a:lnTo>
                    <a:pt x="2" y="61"/>
                  </a:lnTo>
                  <a:lnTo>
                    <a:pt x="5" y="67"/>
                  </a:lnTo>
                  <a:lnTo>
                    <a:pt x="9" y="71"/>
                  </a:lnTo>
                  <a:lnTo>
                    <a:pt x="14" y="75"/>
                  </a:lnTo>
                  <a:lnTo>
                    <a:pt x="19" y="78"/>
                  </a:lnTo>
                  <a:lnTo>
                    <a:pt x="26" y="80"/>
                  </a:lnTo>
                  <a:lnTo>
                    <a:pt x="33" y="81"/>
                  </a:lnTo>
                  <a:lnTo>
                    <a:pt x="56" y="76"/>
                  </a:lnTo>
                  <a:lnTo>
                    <a:pt x="74" y="66"/>
                  </a:lnTo>
                  <a:lnTo>
                    <a:pt x="78" y="73"/>
                  </a:lnTo>
                  <a:lnTo>
                    <a:pt x="83" y="78"/>
                  </a:lnTo>
                  <a:lnTo>
                    <a:pt x="88" y="80"/>
                  </a:lnTo>
                  <a:lnTo>
                    <a:pt x="93" y="81"/>
                  </a:lnTo>
                  <a:lnTo>
                    <a:pt x="100" y="79"/>
                  </a:lnTo>
                  <a:lnTo>
                    <a:pt x="105" y="76"/>
                  </a:lnTo>
                  <a:lnTo>
                    <a:pt x="109" y="72"/>
                  </a:lnTo>
                  <a:lnTo>
                    <a:pt x="110" y="68"/>
                  </a:lnTo>
                  <a:lnTo>
                    <a:pt x="109" y="66"/>
                  </a:lnTo>
                  <a:lnTo>
                    <a:pt x="107" y="66"/>
                  </a:lnTo>
                  <a:lnTo>
                    <a:pt x="105" y="67"/>
                  </a:lnTo>
                  <a:lnTo>
                    <a:pt x="104" y="68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6" y="76"/>
                  </a:lnTo>
                  <a:lnTo>
                    <a:pt x="94" y="76"/>
                  </a:lnTo>
                  <a:lnTo>
                    <a:pt x="92" y="75"/>
                  </a:lnTo>
                  <a:lnTo>
                    <a:pt x="90" y="73"/>
                  </a:lnTo>
                  <a:lnTo>
                    <a:pt x="88" y="66"/>
                  </a:lnTo>
                  <a:lnTo>
                    <a:pt x="87" y="54"/>
                  </a:lnTo>
                  <a:close/>
                  <a:moveTo>
                    <a:pt x="73" y="60"/>
                  </a:moveTo>
                  <a:lnTo>
                    <a:pt x="61" y="68"/>
                  </a:lnTo>
                  <a:lnTo>
                    <a:pt x="49" y="73"/>
                  </a:lnTo>
                  <a:lnTo>
                    <a:pt x="40" y="75"/>
                  </a:lnTo>
                  <a:lnTo>
                    <a:pt x="34" y="76"/>
                  </a:lnTo>
                  <a:lnTo>
                    <a:pt x="26" y="74"/>
                  </a:lnTo>
                  <a:lnTo>
                    <a:pt x="20" y="70"/>
                  </a:lnTo>
                  <a:lnTo>
                    <a:pt x="16" y="64"/>
                  </a:lnTo>
                  <a:lnTo>
                    <a:pt x="15" y="56"/>
                  </a:lnTo>
                  <a:lnTo>
                    <a:pt x="16" y="50"/>
                  </a:lnTo>
                  <a:lnTo>
                    <a:pt x="18" y="40"/>
                  </a:lnTo>
                  <a:lnTo>
                    <a:pt x="21" y="29"/>
                  </a:lnTo>
                  <a:lnTo>
                    <a:pt x="27" y="19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6" y="5"/>
                  </a:lnTo>
                  <a:lnTo>
                    <a:pt x="52" y="5"/>
                  </a:lnTo>
                  <a:lnTo>
                    <a:pt x="61" y="7"/>
                  </a:lnTo>
                  <a:lnTo>
                    <a:pt x="66" y="13"/>
                  </a:lnTo>
                  <a:lnTo>
                    <a:pt x="70" y="21"/>
                  </a:lnTo>
                  <a:lnTo>
                    <a:pt x="72" y="30"/>
                  </a:lnTo>
                  <a:lnTo>
                    <a:pt x="72" y="44"/>
                  </a:lnTo>
                  <a:lnTo>
                    <a:pt x="73" y="6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795"/>
            <p:cNvSpPr>
              <a:spLocks noChangeAspect="1" noEditPoints="1"/>
            </p:cNvSpPr>
            <p:nvPr/>
          </p:nvSpPr>
          <p:spPr bwMode="auto">
            <a:xfrm>
              <a:off x="2996" y="11"/>
              <a:ext cx="105" cy="162"/>
            </a:xfrm>
            <a:custGeom>
              <a:avLst/>
              <a:gdLst/>
              <a:ahLst/>
              <a:cxnLst>
                <a:cxn ang="0">
                  <a:pos x="102" y="15"/>
                </a:cxn>
                <a:cxn ang="0">
                  <a:pos x="87" y="2"/>
                </a:cxn>
                <a:cxn ang="0">
                  <a:pos x="58" y="5"/>
                </a:cxn>
                <a:cxn ang="0">
                  <a:pos x="34" y="32"/>
                </a:cxn>
                <a:cxn ang="0">
                  <a:pos x="0" y="160"/>
                </a:cxn>
                <a:cxn ang="0">
                  <a:pos x="3" y="162"/>
                </a:cxn>
                <a:cxn ang="0">
                  <a:pos x="6" y="161"/>
                </a:cxn>
                <a:cxn ang="0">
                  <a:pos x="22" y="119"/>
                </a:cxn>
                <a:cxn ang="0">
                  <a:pos x="35" y="127"/>
                </a:cxn>
                <a:cxn ang="0">
                  <a:pos x="64" y="125"/>
                </a:cxn>
                <a:cxn ang="0">
                  <a:pos x="93" y="102"/>
                </a:cxn>
                <a:cxn ang="0">
                  <a:pos x="97" y="75"/>
                </a:cxn>
                <a:cxn ang="0">
                  <a:pos x="90" y="61"/>
                </a:cxn>
                <a:cxn ang="0">
                  <a:pos x="91" y="51"/>
                </a:cxn>
                <a:cxn ang="0">
                  <a:pos x="103" y="35"/>
                </a:cxn>
                <a:cxn ang="0">
                  <a:pos x="69" y="56"/>
                </a:cxn>
                <a:cxn ang="0">
                  <a:pos x="60" y="57"/>
                </a:cxn>
                <a:cxn ang="0">
                  <a:pos x="52" y="56"/>
                </a:cxn>
                <a:cxn ang="0">
                  <a:pos x="60" y="55"/>
                </a:cxn>
                <a:cxn ang="0">
                  <a:pos x="69" y="56"/>
                </a:cxn>
                <a:cxn ang="0">
                  <a:pos x="92" y="30"/>
                </a:cxn>
                <a:cxn ang="0">
                  <a:pos x="84" y="46"/>
                </a:cxn>
                <a:cxn ang="0">
                  <a:pos x="74" y="51"/>
                </a:cxn>
                <a:cxn ang="0">
                  <a:pos x="67" y="50"/>
                </a:cxn>
                <a:cxn ang="0">
                  <a:pos x="55" y="50"/>
                </a:cxn>
                <a:cxn ang="0">
                  <a:pos x="47" y="53"/>
                </a:cxn>
                <a:cxn ang="0">
                  <a:pos x="46" y="59"/>
                </a:cxn>
                <a:cxn ang="0">
                  <a:pos x="54" y="61"/>
                </a:cxn>
                <a:cxn ang="0">
                  <a:pos x="77" y="59"/>
                </a:cxn>
                <a:cxn ang="0">
                  <a:pos x="85" y="78"/>
                </a:cxn>
                <a:cxn ang="0">
                  <a:pos x="73" y="111"/>
                </a:cxn>
                <a:cxn ang="0">
                  <a:pos x="45" y="124"/>
                </a:cxn>
                <a:cxn ang="0">
                  <a:pos x="28" y="118"/>
                </a:cxn>
                <a:cxn ang="0">
                  <a:pos x="22" y="101"/>
                </a:cxn>
                <a:cxn ang="0">
                  <a:pos x="34" y="48"/>
                </a:cxn>
                <a:cxn ang="0">
                  <a:pos x="48" y="20"/>
                </a:cxn>
                <a:cxn ang="0">
                  <a:pos x="75" y="5"/>
                </a:cxn>
                <a:cxn ang="0">
                  <a:pos x="88" y="10"/>
                </a:cxn>
                <a:cxn ang="0">
                  <a:pos x="93" y="22"/>
                </a:cxn>
              </a:cxnLst>
              <a:rect l="0" t="0" r="r" b="b"/>
              <a:pathLst>
                <a:path w="105" h="162">
                  <a:moveTo>
                    <a:pt x="105" y="25"/>
                  </a:moveTo>
                  <a:lnTo>
                    <a:pt x="102" y="15"/>
                  </a:lnTo>
                  <a:lnTo>
                    <a:pt x="96" y="7"/>
                  </a:lnTo>
                  <a:lnTo>
                    <a:pt x="87" y="2"/>
                  </a:lnTo>
                  <a:lnTo>
                    <a:pt x="75" y="0"/>
                  </a:lnTo>
                  <a:lnTo>
                    <a:pt x="58" y="5"/>
                  </a:lnTo>
                  <a:lnTo>
                    <a:pt x="44" y="17"/>
                  </a:lnTo>
                  <a:lnTo>
                    <a:pt x="34" y="32"/>
                  </a:lnTo>
                  <a:lnTo>
                    <a:pt x="28" y="46"/>
                  </a:lnTo>
                  <a:lnTo>
                    <a:pt x="0" y="160"/>
                  </a:lnTo>
                  <a:lnTo>
                    <a:pt x="1" y="161"/>
                  </a:lnTo>
                  <a:lnTo>
                    <a:pt x="3" y="162"/>
                  </a:lnTo>
                  <a:lnTo>
                    <a:pt x="5" y="162"/>
                  </a:lnTo>
                  <a:lnTo>
                    <a:pt x="6" y="161"/>
                  </a:lnTo>
                  <a:lnTo>
                    <a:pt x="18" y="113"/>
                  </a:lnTo>
                  <a:lnTo>
                    <a:pt x="22" y="119"/>
                  </a:lnTo>
                  <a:lnTo>
                    <a:pt x="27" y="124"/>
                  </a:lnTo>
                  <a:lnTo>
                    <a:pt x="35" y="127"/>
                  </a:lnTo>
                  <a:lnTo>
                    <a:pt x="45" y="129"/>
                  </a:lnTo>
                  <a:lnTo>
                    <a:pt x="64" y="125"/>
                  </a:lnTo>
                  <a:lnTo>
                    <a:pt x="81" y="116"/>
                  </a:lnTo>
                  <a:lnTo>
                    <a:pt x="93" y="102"/>
                  </a:lnTo>
                  <a:lnTo>
                    <a:pt x="98" y="83"/>
                  </a:lnTo>
                  <a:lnTo>
                    <a:pt x="97" y="75"/>
                  </a:lnTo>
                  <a:lnTo>
                    <a:pt x="95" y="68"/>
                  </a:lnTo>
                  <a:lnTo>
                    <a:pt x="90" y="61"/>
                  </a:lnTo>
                  <a:lnTo>
                    <a:pt x="84" y="56"/>
                  </a:lnTo>
                  <a:lnTo>
                    <a:pt x="91" y="51"/>
                  </a:lnTo>
                  <a:lnTo>
                    <a:pt x="98" y="44"/>
                  </a:lnTo>
                  <a:lnTo>
                    <a:pt x="103" y="35"/>
                  </a:lnTo>
                  <a:lnTo>
                    <a:pt x="105" y="25"/>
                  </a:lnTo>
                  <a:close/>
                  <a:moveTo>
                    <a:pt x="69" y="56"/>
                  </a:moveTo>
                  <a:lnTo>
                    <a:pt x="66" y="56"/>
                  </a:lnTo>
                  <a:lnTo>
                    <a:pt x="60" y="57"/>
                  </a:lnTo>
                  <a:lnTo>
                    <a:pt x="55" y="57"/>
                  </a:lnTo>
                  <a:lnTo>
                    <a:pt x="52" y="56"/>
                  </a:lnTo>
                  <a:lnTo>
                    <a:pt x="56" y="55"/>
                  </a:lnTo>
                  <a:lnTo>
                    <a:pt x="60" y="55"/>
                  </a:lnTo>
                  <a:lnTo>
                    <a:pt x="65" y="55"/>
                  </a:lnTo>
                  <a:lnTo>
                    <a:pt x="69" y="56"/>
                  </a:lnTo>
                  <a:close/>
                  <a:moveTo>
                    <a:pt x="93" y="22"/>
                  </a:moveTo>
                  <a:lnTo>
                    <a:pt x="92" y="30"/>
                  </a:lnTo>
                  <a:lnTo>
                    <a:pt x="89" y="38"/>
                  </a:lnTo>
                  <a:lnTo>
                    <a:pt x="84" y="46"/>
                  </a:lnTo>
                  <a:lnTo>
                    <a:pt x="77" y="52"/>
                  </a:lnTo>
                  <a:lnTo>
                    <a:pt x="74" y="51"/>
                  </a:lnTo>
                  <a:lnTo>
                    <a:pt x="71" y="50"/>
                  </a:lnTo>
                  <a:lnTo>
                    <a:pt x="67" y="50"/>
                  </a:lnTo>
                  <a:lnTo>
                    <a:pt x="60" y="50"/>
                  </a:lnTo>
                  <a:lnTo>
                    <a:pt x="55" y="50"/>
                  </a:lnTo>
                  <a:lnTo>
                    <a:pt x="50" y="50"/>
                  </a:lnTo>
                  <a:lnTo>
                    <a:pt x="47" y="53"/>
                  </a:lnTo>
                  <a:lnTo>
                    <a:pt x="45" y="56"/>
                  </a:lnTo>
                  <a:lnTo>
                    <a:pt x="46" y="59"/>
                  </a:lnTo>
                  <a:lnTo>
                    <a:pt x="49" y="61"/>
                  </a:lnTo>
                  <a:lnTo>
                    <a:pt x="54" y="61"/>
                  </a:lnTo>
                  <a:lnTo>
                    <a:pt x="60" y="62"/>
                  </a:lnTo>
                  <a:lnTo>
                    <a:pt x="77" y="59"/>
                  </a:lnTo>
                  <a:lnTo>
                    <a:pt x="83" y="67"/>
                  </a:lnTo>
                  <a:lnTo>
                    <a:pt x="85" y="78"/>
                  </a:lnTo>
                  <a:lnTo>
                    <a:pt x="82" y="96"/>
                  </a:lnTo>
                  <a:lnTo>
                    <a:pt x="73" y="111"/>
                  </a:lnTo>
                  <a:lnTo>
                    <a:pt x="61" y="120"/>
                  </a:lnTo>
                  <a:lnTo>
                    <a:pt x="45" y="124"/>
                  </a:lnTo>
                  <a:lnTo>
                    <a:pt x="36" y="122"/>
                  </a:lnTo>
                  <a:lnTo>
                    <a:pt x="28" y="118"/>
                  </a:lnTo>
                  <a:lnTo>
                    <a:pt x="24" y="111"/>
                  </a:lnTo>
                  <a:lnTo>
                    <a:pt x="22" y="101"/>
                  </a:lnTo>
                  <a:lnTo>
                    <a:pt x="22" y="96"/>
                  </a:lnTo>
                  <a:lnTo>
                    <a:pt x="34" y="48"/>
                  </a:lnTo>
                  <a:lnTo>
                    <a:pt x="39" y="34"/>
                  </a:lnTo>
                  <a:lnTo>
                    <a:pt x="48" y="20"/>
                  </a:lnTo>
                  <a:lnTo>
                    <a:pt x="60" y="10"/>
                  </a:lnTo>
                  <a:lnTo>
                    <a:pt x="75" y="5"/>
                  </a:lnTo>
                  <a:lnTo>
                    <a:pt x="82" y="6"/>
                  </a:lnTo>
                  <a:lnTo>
                    <a:pt x="88" y="10"/>
                  </a:lnTo>
                  <a:lnTo>
                    <a:pt x="92" y="15"/>
                  </a:lnTo>
                  <a:lnTo>
                    <a:pt x="93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796"/>
            <p:cNvSpPr>
              <a:spLocks noChangeAspect="1"/>
            </p:cNvSpPr>
            <p:nvPr/>
          </p:nvSpPr>
          <p:spPr bwMode="auto">
            <a:xfrm>
              <a:off x="3150" y="53"/>
              <a:ext cx="59" cy="257"/>
            </a:xfrm>
            <a:custGeom>
              <a:avLst/>
              <a:gdLst/>
              <a:ahLst/>
              <a:cxnLst>
                <a:cxn ang="0">
                  <a:pos x="59" y="255"/>
                </a:cxn>
                <a:cxn ang="0">
                  <a:pos x="59" y="254"/>
                </a:cxn>
                <a:cxn ang="0">
                  <a:pos x="58" y="253"/>
                </a:cxn>
                <a:cxn ang="0">
                  <a:pos x="57" y="252"/>
                </a:cxn>
                <a:cxn ang="0">
                  <a:pos x="55" y="249"/>
                </a:cxn>
                <a:cxn ang="0">
                  <a:pos x="35" y="222"/>
                </a:cxn>
                <a:cxn ang="0">
                  <a:pos x="23" y="192"/>
                </a:cxn>
                <a:cxn ang="0">
                  <a:pos x="16" y="160"/>
                </a:cxn>
                <a:cxn ang="0">
                  <a:pos x="14" y="129"/>
                </a:cxn>
                <a:cxn ang="0">
                  <a:pos x="16" y="96"/>
                </a:cxn>
                <a:cxn ang="0">
                  <a:pos x="23" y="63"/>
                </a:cxn>
                <a:cxn ang="0">
                  <a:pos x="36" y="34"/>
                </a:cxn>
                <a:cxn ang="0">
                  <a:pos x="56" y="7"/>
                </a:cxn>
                <a:cxn ang="0">
                  <a:pos x="59" y="4"/>
                </a:cxn>
                <a:cxn ang="0">
                  <a:pos x="59" y="3"/>
                </a:cxn>
                <a:cxn ang="0">
                  <a:pos x="58" y="1"/>
                </a:cxn>
                <a:cxn ang="0">
                  <a:pos x="56" y="0"/>
                </a:cxn>
                <a:cxn ang="0">
                  <a:pos x="51" y="4"/>
                </a:cxn>
                <a:cxn ang="0">
                  <a:pos x="41" y="13"/>
                </a:cxn>
                <a:cxn ang="0">
                  <a:pos x="28" y="29"/>
                </a:cxn>
                <a:cxn ang="0">
                  <a:pos x="16" y="50"/>
                </a:cxn>
                <a:cxn ang="0">
                  <a:pos x="8" y="72"/>
                </a:cxn>
                <a:cxn ang="0">
                  <a:pos x="3" y="92"/>
                </a:cxn>
                <a:cxn ang="0">
                  <a:pos x="0" y="111"/>
                </a:cxn>
                <a:cxn ang="0">
                  <a:pos x="0" y="129"/>
                </a:cxn>
                <a:cxn ang="0">
                  <a:pos x="0" y="146"/>
                </a:cxn>
                <a:cxn ang="0">
                  <a:pos x="3" y="166"/>
                </a:cxn>
                <a:cxn ang="0">
                  <a:pos x="8" y="187"/>
                </a:cxn>
                <a:cxn ang="0">
                  <a:pos x="17" y="209"/>
                </a:cxn>
                <a:cxn ang="0">
                  <a:pos x="29" y="230"/>
                </a:cxn>
                <a:cxn ang="0">
                  <a:pos x="41" y="245"/>
                </a:cxn>
                <a:cxn ang="0">
                  <a:pos x="51" y="254"/>
                </a:cxn>
                <a:cxn ang="0">
                  <a:pos x="56" y="257"/>
                </a:cxn>
                <a:cxn ang="0">
                  <a:pos x="58" y="257"/>
                </a:cxn>
                <a:cxn ang="0">
                  <a:pos x="59" y="255"/>
                </a:cxn>
              </a:cxnLst>
              <a:rect l="0" t="0" r="r" b="b"/>
              <a:pathLst>
                <a:path w="59" h="257">
                  <a:moveTo>
                    <a:pt x="59" y="255"/>
                  </a:moveTo>
                  <a:lnTo>
                    <a:pt x="59" y="254"/>
                  </a:lnTo>
                  <a:lnTo>
                    <a:pt x="58" y="253"/>
                  </a:lnTo>
                  <a:lnTo>
                    <a:pt x="57" y="252"/>
                  </a:lnTo>
                  <a:lnTo>
                    <a:pt x="55" y="249"/>
                  </a:lnTo>
                  <a:lnTo>
                    <a:pt x="35" y="222"/>
                  </a:lnTo>
                  <a:lnTo>
                    <a:pt x="23" y="192"/>
                  </a:lnTo>
                  <a:lnTo>
                    <a:pt x="16" y="160"/>
                  </a:lnTo>
                  <a:lnTo>
                    <a:pt x="14" y="129"/>
                  </a:lnTo>
                  <a:lnTo>
                    <a:pt x="16" y="96"/>
                  </a:lnTo>
                  <a:lnTo>
                    <a:pt x="23" y="63"/>
                  </a:lnTo>
                  <a:lnTo>
                    <a:pt x="36" y="34"/>
                  </a:lnTo>
                  <a:lnTo>
                    <a:pt x="56" y="7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1" y="4"/>
                  </a:lnTo>
                  <a:lnTo>
                    <a:pt x="41" y="13"/>
                  </a:lnTo>
                  <a:lnTo>
                    <a:pt x="28" y="29"/>
                  </a:lnTo>
                  <a:lnTo>
                    <a:pt x="16" y="50"/>
                  </a:lnTo>
                  <a:lnTo>
                    <a:pt x="8" y="72"/>
                  </a:lnTo>
                  <a:lnTo>
                    <a:pt x="3" y="92"/>
                  </a:lnTo>
                  <a:lnTo>
                    <a:pt x="0" y="111"/>
                  </a:lnTo>
                  <a:lnTo>
                    <a:pt x="0" y="129"/>
                  </a:lnTo>
                  <a:lnTo>
                    <a:pt x="0" y="146"/>
                  </a:lnTo>
                  <a:lnTo>
                    <a:pt x="3" y="166"/>
                  </a:lnTo>
                  <a:lnTo>
                    <a:pt x="8" y="187"/>
                  </a:lnTo>
                  <a:lnTo>
                    <a:pt x="17" y="209"/>
                  </a:lnTo>
                  <a:lnTo>
                    <a:pt x="29" y="230"/>
                  </a:lnTo>
                  <a:lnTo>
                    <a:pt x="41" y="245"/>
                  </a:lnTo>
                  <a:lnTo>
                    <a:pt x="51" y="254"/>
                  </a:lnTo>
                  <a:lnTo>
                    <a:pt x="56" y="257"/>
                  </a:lnTo>
                  <a:lnTo>
                    <a:pt x="58" y="257"/>
                  </a:lnTo>
                  <a:lnTo>
                    <a:pt x="59" y="2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797"/>
            <p:cNvSpPr>
              <a:spLocks noChangeAspect="1"/>
            </p:cNvSpPr>
            <p:nvPr/>
          </p:nvSpPr>
          <p:spPr bwMode="auto">
            <a:xfrm>
              <a:off x="3237" y="135"/>
              <a:ext cx="84" cy="114"/>
            </a:xfrm>
            <a:custGeom>
              <a:avLst/>
              <a:gdLst/>
              <a:ahLst/>
              <a:cxnLst>
                <a:cxn ang="0">
                  <a:pos x="64" y="53"/>
                </a:cxn>
                <a:cxn ang="0">
                  <a:pos x="67" y="53"/>
                </a:cxn>
                <a:cxn ang="0">
                  <a:pos x="70" y="52"/>
                </a:cxn>
                <a:cxn ang="0">
                  <a:pos x="72" y="51"/>
                </a:cxn>
                <a:cxn ang="0">
                  <a:pos x="73" y="49"/>
                </a:cxn>
                <a:cxn ang="0">
                  <a:pos x="72" y="47"/>
                </a:cxn>
                <a:cxn ang="0">
                  <a:pos x="70" y="45"/>
                </a:cxn>
                <a:cxn ang="0">
                  <a:pos x="68" y="45"/>
                </a:cxn>
                <a:cxn ang="0">
                  <a:pos x="65" y="45"/>
                </a:cxn>
                <a:cxn ang="0">
                  <a:pos x="24" y="45"/>
                </a:cxn>
                <a:cxn ang="0">
                  <a:pos x="30" y="30"/>
                </a:cxn>
                <a:cxn ang="0">
                  <a:pos x="39" y="19"/>
                </a:cxn>
                <a:cxn ang="0">
                  <a:pos x="52" y="11"/>
                </a:cxn>
                <a:cxn ang="0">
                  <a:pos x="67" y="8"/>
                </a:cxn>
                <a:cxn ang="0">
                  <a:pos x="75" y="8"/>
                </a:cxn>
                <a:cxn ang="0">
                  <a:pos x="79" y="8"/>
                </a:cxn>
                <a:cxn ang="0">
                  <a:pos x="81" y="8"/>
                </a:cxn>
                <a:cxn ang="0">
                  <a:pos x="83" y="7"/>
                </a:cxn>
                <a:cxn ang="0">
                  <a:pos x="84" y="4"/>
                </a:cxn>
                <a:cxn ang="0">
                  <a:pos x="83" y="2"/>
                </a:cxn>
                <a:cxn ang="0">
                  <a:pos x="82" y="1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67" y="0"/>
                </a:cxn>
                <a:cxn ang="0">
                  <a:pos x="55" y="1"/>
                </a:cxn>
                <a:cxn ang="0">
                  <a:pos x="43" y="5"/>
                </a:cxn>
                <a:cxn ang="0">
                  <a:pos x="31" y="11"/>
                </a:cxn>
                <a:cxn ang="0">
                  <a:pos x="21" y="18"/>
                </a:cxn>
                <a:cxn ang="0">
                  <a:pos x="12" y="28"/>
                </a:cxn>
                <a:cxn ang="0">
                  <a:pos x="6" y="39"/>
                </a:cxn>
                <a:cxn ang="0">
                  <a:pos x="1" y="51"/>
                </a:cxn>
                <a:cxn ang="0">
                  <a:pos x="0" y="65"/>
                </a:cxn>
                <a:cxn ang="0">
                  <a:pos x="3" y="85"/>
                </a:cxn>
                <a:cxn ang="0">
                  <a:pos x="13" y="100"/>
                </a:cxn>
                <a:cxn ang="0">
                  <a:pos x="27" y="110"/>
                </a:cxn>
                <a:cxn ang="0">
                  <a:pos x="46" y="114"/>
                </a:cxn>
                <a:cxn ang="0">
                  <a:pos x="52" y="113"/>
                </a:cxn>
                <a:cxn ang="0">
                  <a:pos x="58" y="112"/>
                </a:cxn>
                <a:cxn ang="0">
                  <a:pos x="64" y="111"/>
                </a:cxn>
                <a:cxn ang="0">
                  <a:pos x="69" y="108"/>
                </a:cxn>
                <a:cxn ang="0">
                  <a:pos x="73" y="106"/>
                </a:cxn>
                <a:cxn ang="0">
                  <a:pos x="76" y="104"/>
                </a:cxn>
                <a:cxn ang="0">
                  <a:pos x="78" y="102"/>
                </a:cxn>
                <a:cxn ang="0">
                  <a:pos x="79" y="101"/>
                </a:cxn>
                <a:cxn ang="0">
                  <a:pos x="79" y="99"/>
                </a:cxn>
                <a:cxn ang="0">
                  <a:pos x="77" y="97"/>
                </a:cxn>
                <a:cxn ang="0">
                  <a:pos x="76" y="97"/>
                </a:cxn>
                <a:cxn ang="0">
                  <a:pos x="73" y="99"/>
                </a:cxn>
                <a:cxn ang="0">
                  <a:pos x="60" y="105"/>
                </a:cxn>
                <a:cxn ang="0">
                  <a:pos x="47" y="108"/>
                </a:cxn>
                <a:cxn ang="0">
                  <a:pos x="36" y="106"/>
                </a:cxn>
                <a:cxn ang="0">
                  <a:pos x="27" y="100"/>
                </a:cxn>
                <a:cxn ang="0">
                  <a:pos x="21" y="90"/>
                </a:cxn>
                <a:cxn ang="0">
                  <a:pos x="19" y="75"/>
                </a:cxn>
                <a:cxn ang="0">
                  <a:pos x="19" y="68"/>
                </a:cxn>
                <a:cxn ang="0">
                  <a:pos x="20" y="62"/>
                </a:cxn>
                <a:cxn ang="0">
                  <a:pos x="21" y="56"/>
                </a:cxn>
                <a:cxn ang="0">
                  <a:pos x="22" y="53"/>
                </a:cxn>
                <a:cxn ang="0">
                  <a:pos x="64" y="53"/>
                </a:cxn>
              </a:cxnLst>
              <a:rect l="0" t="0" r="r" b="b"/>
              <a:pathLst>
                <a:path w="84" h="114">
                  <a:moveTo>
                    <a:pt x="64" y="53"/>
                  </a:moveTo>
                  <a:lnTo>
                    <a:pt x="67" y="53"/>
                  </a:lnTo>
                  <a:lnTo>
                    <a:pt x="70" y="52"/>
                  </a:lnTo>
                  <a:lnTo>
                    <a:pt x="72" y="51"/>
                  </a:lnTo>
                  <a:lnTo>
                    <a:pt x="73" y="49"/>
                  </a:lnTo>
                  <a:lnTo>
                    <a:pt x="72" y="47"/>
                  </a:lnTo>
                  <a:lnTo>
                    <a:pt x="70" y="45"/>
                  </a:lnTo>
                  <a:lnTo>
                    <a:pt x="68" y="45"/>
                  </a:lnTo>
                  <a:lnTo>
                    <a:pt x="65" y="45"/>
                  </a:lnTo>
                  <a:lnTo>
                    <a:pt x="24" y="45"/>
                  </a:lnTo>
                  <a:lnTo>
                    <a:pt x="30" y="30"/>
                  </a:lnTo>
                  <a:lnTo>
                    <a:pt x="39" y="19"/>
                  </a:lnTo>
                  <a:lnTo>
                    <a:pt x="52" y="11"/>
                  </a:lnTo>
                  <a:lnTo>
                    <a:pt x="67" y="8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81" y="8"/>
                  </a:lnTo>
                  <a:lnTo>
                    <a:pt x="83" y="7"/>
                  </a:lnTo>
                  <a:lnTo>
                    <a:pt x="84" y="4"/>
                  </a:lnTo>
                  <a:lnTo>
                    <a:pt x="83" y="2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5" y="1"/>
                  </a:lnTo>
                  <a:lnTo>
                    <a:pt x="43" y="5"/>
                  </a:lnTo>
                  <a:lnTo>
                    <a:pt x="31" y="11"/>
                  </a:lnTo>
                  <a:lnTo>
                    <a:pt x="21" y="18"/>
                  </a:lnTo>
                  <a:lnTo>
                    <a:pt x="12" y="28"/>
                  </a:lnTo>
                  <a:lnTo>
                    <a:pt x="6" y="39"/>
                  </a:lnTo>
                  <a:lnTo>
                    <a:pt x="1" y="51"/>
                  </a:lnTo>
                  <a:lnTo>
                    <a:pt x="0" y="65"/>
                  </a:lnTo>
                  <a:lnTo>
                    <a:pt x="3" y="85"/>
                  </a:lnTo>
                  <a:lnTo>
                    <a:pt x="13" y="100"/>
                  </a:lnTo>
                  <a:lnTo>
                    <a:pt x="27" y="110"/>
                  </a:lnTo>
                  <a:lnTo>
                    <a:pt x="46" y="114"/>
                  </a:lnTo>
                  <a:lnTo>
                    <a:pt x="52" y="113"/>
                  </a:lnTo>
                  <a:lnTo>
                    <a:pt x="58" y="112"/>
                  </a:lnTo>
                  <a:lnTo>
                    <a:pt x="64" y="111"/>
                  </a:lnTo>
                  <a:lnTo>
                    <a:pt x="69" y="108"/>
                  </a:lnTo>
                  <a:lnTo>
                    <a:pt x="73" y="106"/>
                  </a:lnTo>
                  <a:lnTo>
                    <a:pt x="76" y="104"/>
                  </a:lnTo>
                  <a:lnTo>
                    <a:pt x="78" y="102"/>
                  </a:lnTo>
                  <a:lnTo>
                    <a:pt x="79" y="101"/>
                  </a:lnTo>
                  <a:lnTo>
                    <a:pt x="79" y="99"/>
                  </a:lnTo>
                  <a:lnTo>
                    <a:pt x="77" y="97"/>
                  </a:lnTo>
                  <a:lnTo>
                    <a:pt x="76" y="97"/>
                  </a:lnTo>
                  <a:lnTo>
                    <a:pt x="73" y="99"/>
                  </a:lnTo>
                  <a:lnTo>
                    <a:pt x="60" y="105"/>
                  </a:lnTo>
                  <a:lnTo>
                    <a:pt x="47" y="108"/>
                  </a:lnTo>
                  <a:lnTo>
                    <a:pt x="36" y="106"/>
                  </a:lnTo>
                  <a:lnTo>
                    <a:pt x="27" y="100"/>
                  </a:lnTo>
                  <a:lnTo>
                    <a:pt x="21" y="90"/>
                  </a:lnTo>
                  <a:lnTo>
                    <a:pt x="19" y="75"/>
                  </a:lnTo>
                  <a:lnTo>
                    <a:pt x="19" y="68"/>
                  </a:lnTo>
                  <a:lnTo>
                    <a:pt x="20" y="62"/>
                  </a:lnTo>
                  <a:lnTo>
                    <a:pt x="21" y="56"/>
                  </a:lnTo>
                  <a:lnTo>
                    <a:pt x="22" y="53"/>
                  </a:lnTo>
                  <a:lnTo>
                    <a:pt x="64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798"/>
            <p:cNvSpPr>
              <a:spLocks noChangeAspect="1"/>
            </p:cNvSpPr>
            <p:nvPr/>
          </p:nvSpPr>
          <p:spPr bwMode="auto">
            <a:xfrm>
              <a:off x="3349" y="164"/>
              <a:ext cx="66" cy="119"/>
            </a:xfrm>
            <a:custGeom>
              <a:avLst/>
              <a:gdLst/>
              <a:ahLst/>
              <a:cxnLst>
                <a:cxn ang="0">
                  <a:pos x="41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26" y="6"/>
                </a:cxn>
                <a:cxn ang="0">
                  <a:pos x="16" y="9"/>
                </a:cxn>
                <a:cxn ang="0">
                  <a:pos x="7" y="11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11" y="17"/>
                </a:cxn>
                <a:cxn ang="0">
                  <a:pos x="19" y="15"/>
                </a:cxn>
                <a:cxn ang="0">
                  <a:pos x="26" y="13"/>
                </a:cxn>
                <a:cxn ang="0">
                  <a:pos x="26" y="104"/>
                </a:cxn>
                <a:cxn ang="0">
                  <a:pos x="26" y="108"/>
                </a:cxn>
                <a:cxn ang="0">
                  <a:pos x="24" y="110"/>
                </a:cxn>
                <a:cxn ang="0">
                  <a:pos x="19" y="112"/>
                </a:cxn>
                <a:cxn ang="0">
                  <a:pos x="8" y="112"/>
                </a:cxn>
                <a:cxn ang="0">
                  <a:pos x="2" y="112"/>
                </a:cxn>
                <a:cxn ang="0">
                  <a:pos x="2" y="119"/>
                </a:cxn>
                <a:cxn ang="0">
                  <a:pos x="66" y="119"/>
                </a:cxn>
                <a:cxn ang="0">
                  <a:pos x="66" y="112"/>
                </a:cxn>
                <a:cxn ang="0">
                  <a:pos x="59" y="112"/>
                </a:cxn>
                <a:cxn ang="0">
                  <a:pos x="48" y="112"/>
                </a:cxn>
                <a:cxn ang="0">
                  <a:pos x="43" y="110"/>
                </a:cxn>
                <a:cxn ang="0">
                  <a:pos x="41" y="108"/>
                </a:cxn>
                <a:cxn ang="0">
                  <a:pos x="41" y="104"/>
                </a:cxn>
                <a:cxn ang="0">
                  <a:pos x="41" y="5"/>
                </a:cxn>
              </a:cxnLst>
              <a:rect l="0" t="0" r="r" b="b"/>
              <a:pathLst>
                <a:path w="66" h="119">
                  <a:moveTo>
                    <a:pt x="41" y="5"/>
                  </a:moveTo>
                  <a:lnTo>
                    <a:pt x="41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1" y="17"/>
                  </a:lnTo>
                  <a:lnTo>
                    <a:pt x="19" y="15"/>
                  </a:lnTo>
                  <a:lnTo>
                    <a:pt x="26" y="13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19" y="112"/>
                  </a:lnTo>
                  <a:lnTo>
                    <a:pt x="8" y="112"/>
                  </a:lnTo>
                  <a:lnTo>
                    <a:pt x="2" y="112"/>
                  </a:lnTo>
                  <a:lnTo>
                    <a:pt x="2" y="119"/>
                  </a:lnTo>
                  <a:lnTo>
                    <a:pt x="66" y="119"/>
                  </a:lnTo>
                  <a:lnTo>
                    <a:pt x="66" y="112"/>
                  </a:lnTo>
                  <a:lnTo>
                    <a:pt x="59" y="112"/>
                  </a:lnTo>
                  <a:lnTo>
                    <a:pt x="48" y="112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799"/>
            <p:cNvSpPr>
              <a:spLocks noChangeAspect="1"/>
            </p:cNvSpPr>
            <p:nvPr/>
          </p:nvSpPr>
          <p:spPr bwMode="auto">
            <a:xfrm>
              <a:off x="3468" y="53"/>
              <a:ext cx="59" cy="257"/>
            </a:xfrm>
            <a:custGeom>
              <a:avLst/>
              <a:gdLst/>
              <a:ahLst/>
              <a:cxnLst>
                <a:cxn ang="0">
                  <a:pos x="59" y="255"/>
                </a:cxn>
                <a:cxn ang="0">
                  <a:pos x="59" y="254"/>
                </a:cxn>
                <a:cxn ang="0">
                  <a:pos x="58" y="253"/>
                </a:cxn>
                <a:cxn ang="0">
                  <a:pos x="57" y="252"/>
                </a:cxn>
                <a:cxn ang="0">
                  <a:pos x="55" y="249"/>
                </a:cxn>
                <a:cxn ang="0">
                  <a:pos x="35" y="222"/>
                </a:cxn>
                <a:cxn ang="0">
                  <a:pos x="23" y="192"/>
                </a:cxn>
                <a:cxn ang="0">
                  <a:pos x="16" y="160"/>
                </a:cxn>
                <a:cxn ang="0">
                  <a:pos x="15" y="129"/>
                </a:cxn>
                <a:cxn ang="0">
                  <a:pos x="16" y="96"/>
                </a:cxn>
                <a:cxn ang="0">
                  <a:pos x="23" y="63"/>
                </a:cxn>
                <a:cxn ang="0">
                  <a:pos x="36" y="34"/>
                </a:cxn>
                <a:cxn ang="0">
                  <a:pos x="56" y="7"/>
                </a:cxn>
                <a:cxn ang="0">
                  <a:pos x="59" y="4"/>
                </a:cxn>
                <a:cxn ang="0">
                  <a:pos x="59" y="3"/>
                </a:cxn>
                <a:cxn ang="0">
                  <a:pos x="58" y="1"/>
                </a:cxn>
                <a:cxn ang="0">
                  <a:pos x="57" y="0"/>
                </a:cxn>
                <a:cxn ang="0">
                  <a:pos x="51" y="4"/>
                </a:cxn>
                <a:cxn ang="0">
                  <a:pos x="41" y="13"/>
                </a:cxn>
                <a:cxn ang="0">
                  <a:pos x="28" y="29"/>
                </a:cxn>
                <a:cxn ang="0">
                  <a:pos x="16" y="50"/>
                </a:cxn>
                <a:cxn ang="0">
                  <a:pos x="8" y="72"/>
                </a:cxn>
                <a:cxn ang="0">
                  <a:pos x="3" y="92"/>
                </a:cxn>
                <a:cxn ang="0">
                  <a:pos x="0" y="111"/>
                </a:cxn>
                <a:cxn ang="0">
                  <a:pos x="0" y="129"/>
                </a:cxn>
                <a:cxn ang="0">
                  <a:pos x="0" y="146"/>
                </a:cxn>
                <a:cxn ang="0">
                  <a:pos x="3" y="166"/>
                </a:cxn>
                <a:cxn ang="0">
                  <a:pos x="8" y="187"/>
                </a:cxn>
                <a:cxn ang="0">
                  <a:pos x="17" y="209"/>
                </a:cxn>
                <a:cxn ang="0">
                  <a:pos x="29" y="230"/>
                </a:cxn>
                <a:cxn ang="0">
                  <a:pos x="41" y="245"/>
                </a:cxn>
                <a:cxn ang="0">
                  <a:pos x="51" y="254"/>
                </a:cxn>
                <a:cxn ang="0">
                  <a:pos x="57" y="257"/>
                </a:cxn>
                <a:cxn ang="0">
                  <a:pos x="58" y="257"/>
                </a:cxn>
                <a:cxn ang="0">
                  <a:pos x="59" y="255"/>
                </a:cxn>
              </a:cxnLst>
              <a:rect l="0" t="0" r="r" b="b"/>
              <a:pathLst>
                <a:path w="59" h="257">
                  <a:moveTo>
                    <a:pt x="59" y="255"/>
                  </a:moveTo>
                  <a:lnTo>
                    <a:pt x="59" y="254"/>
                  </a:lnTo>
                  <a:lnTo>
                    <a:pt x="58" y="253"/>
                  </a:lnTo>
                  <a:lnTo>
                    <a:pt x="57" y="252"/>
                  </a:lnTo>
                  <a:lnTo>
                    <a:pt x="55" y="249"/>
                  </a:lnTo>
                  <a:lnTo>
                    <a:pt x="35" y="222"/>
                  </a:lnTo>
                  <a:lnTo>
                    <a:pt x="23" y="192"/>
                  </a:lnTo>
                  <a:lnTo>
                    <a:pt x="16" y="160"/>
                  </a:lnTo>
                  <a:lnTo>
                    <a:pt x="15" y="129"/>
                  </a:lnTo>
                  <a:lnTo>
                    <a:pt x="16" y="96"/>
                  </a:lnTo>
                  <a:lnTo>
                    <a:pt x="23" y="63"/>
                  </a:lnTo>
                  <a:lnTo>
                    <a:pt x="36" y="34"/>
                  </a:lnTo>
                  <a:lnTo>
                    <a:pt x="56" y="7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7" y="0"/>
                  </a:lnTo>
                  <a:lnTo>
                    <a:pt x="51" y="4"/>
                  </a:lnTo>
                  <a:lnTo>
                    <a:pt x="41" y="13"/>
                  </a:lnTo>
                  <a:lnTo>
                    <a:pt x="28" y="29"/>
                  </a:lnTo>
                  <a:lnTo>
                    <a:pt x="16" y="50"/>
                  </a:lnTo>
                  <a:lnTo>
                    <a:pt x="8" y="72"/>
                  </a:lnTo>
                  <a:lnTo>
                    <a:pt x="3" y="92"/>
                  </a:lnTo>
                  <a:lnTo>
                    <a:pt x="0" y="111"/>
                  </a:lnTo>
                  <a:lnTo>
                    <a:pt x="0" y="129"/>
                  </a:lnTo>
                  <a:lnTo>
                    <a:pt x="0" y="146"/>
                  </a:lnTo>
                  <a:lnTo>
                    <a:pt x="3" y="166"/>
                  </a:lnTo>
                  <a:lnTo>
                    <a:pt x="8" y="187"/>
                  </a:lnTo>
                  <a:lnTo>
                    <a:pt x="17" y="209"/>
                  </a:lnTo>
                  <a:lnTo>
                    <a:pt x="29" y="230"/>
                  </a:lnTo>
                  <a:lnTo>
                    <a:pt x="41" y="245"/>
                  </a:lnTo>
                  <a:lnTo>
                    <a:pt x="51" y="254"/>
                  </a:lnTo>
                  <a:lnTo>
                    <a:pt x="57" y="257"/>
                  </a:lnTo>
                  <a:lnTo>
                    <a:pt x="58" y="257"/>
                  </a:lnTo>
                  <a:lnTo>
                    <a:pt x="59" y="2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800"/>
            <p:cNvSpPr>
              <a:spLocks noChangeAspect="1" noEditPoints="1"/>
            </p:cNvSpPr>
            <p:nvPr/>
          </p:nvSpPr>
          <p:spPr bwMode="auto">
            <a:xfrm>
              <a:off x="3534" y="133"/>
              <a:ext cx="134" cy="163"/>
            </a:xfrm>
            <a:custGeom>
              <a:avLst/>
              <a:gdLst/>
              <a:ahLst/>
              <a:cxnLst>
                <a:cxn ang="0">
                  <a:pos x="19" y="150"/>
                </a:cxn>
                <a:cxn ang="0">
                  <a:pos x="13" y="154"/>
                </a:cxn>
                <a:cxn ang="0">
                  <a:pos x="4" y="155"/>
                </a:cxn>
                <a:cxn ang="0">
                  <a:pos x="1" y="157"/>
                </a:cxn>
                <a:cxn ang="0">
                  <a:pos x="1" y="162"/>
                </a:cxn>
                <a:cxn ang="0">
                  <a:pos x="51" y="163"/>
                </a:cxn>
                <a:cxn ang="0">
                  <a:pos x="53" y="162"/>
                </a:cxn>
                <a:cxn ang="0">
                  <a:pos x="55" y="158"/>
                </a:cxn>
                <a:cxn ang="0">
                  <a:pos x="49" y="155"/>
                </a:cxn>
                <a:cxn ang="0">
                  <a:pos x="38" y="154"/>
                </a:cxn>
                <a:cxn ang="0">
                  <a:pos x="36" y="151"/>
                </a:cxn>
                <a:cxn ang="0">
                  <a:pos x="42" y="126"/>
                </a:cxn>
                <a:cxn ang="0">
                  <a:pos x="49" y="99"/>
                </a:cxn>
                <a:cxn ang="0">
                  <a:pos x="57" y="110"/>
                </a:cxn>
                <a:cxn ang="0">
                  <a:pos x="72" y="116"/>
                </a:cxn>
                <a:cxn ang="0">
                  <a:pos x="95" y="109"/>
                </a:cxn>
                <a:cxn ang="0">
                  <a:pos x="114" y="92"/>
                </a:cxn>
                <a:cxn ang="0">
                  <a:pos x="129" y="68"/>
                </a:cxn>
                <a:cxn ang="0">
                  <a:pos x="134" y="41"/>
                </a:cxn>
                <a:cxn ang="0">
                  <a:pos x="124" y="11"/>
                </a:cxn>
                <a:cxn ang="0">
                  <a:pos x="100" y="0"/>
                </a:cxn>
                <a:cxn ang="0">
                  <a:pos x="82" y="5"/>
                </a:cxn>
                <a:cxn ang="0">
                  <a:pos x="66" y="19"/>
                </a:cxn>
                <a:cxn ang="0">
                  <a:pos x="58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5" y="14"/>
                </a:cxn>
                <a:cxn ang="0">
                  <a:pos x="19" y="30"/>
                </a:cxn>
                <a:cxn ang="0">
                  <a:pos x="17" y="39"/>
                </a:cxn>
                <a:cxn ang="0">
                  <a:pos x="20" y="42"/>
                </a:cxn>
                <a:cxn ang="0">
                  <a:pos x="22" y="41"/>
                </a:cxn>
                <a:cxn ang="0">
                  <a:pos x="24" y="36"/>
                </a:cxn>
                <a:cxn ang="0">
                  <a:pos x="32" y="14"/>
                </a:cxn>
                <a:cxn ang="0">
                  <a:pos x="43" y="5"/>
                </a:cxn>
                <a:cxn ang="0">
                  <a:pos x="48" y="7"/>
                </a:cxn>
                <a:cxn ang="0">
                  <a:pos x="51" y="17"/>
                </a:cxn>
                <a:cxn ang="0">
                  <a:pos x="49" y="30"/>
                </a:cxn>
                <a:cxn ang="0">
                  <a:pos x="65" y="33"/>
                </a:cxn>
                <a:cxn ang="0">
                  <a:pos x="71" y="23"/>
                </a:cxn>
                <a:cxn ang="0">
                  <a:pos x="79" y="15"/>
                </a:cxn>
                <a:cxn ang="0">
                  <a:pos x="91" y="7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16" y="29"/>
                </a:cxn>
                <a:cxn ang="0">
                  <a:pos x="111" y="59"/>
                </a:cxn>
                <a:cxn ang="0">
                  <a:pos x="103" y="84"/>
                </a:cxn>
                <a:cxn ang="0">
                  <a:pos x="88" y="104"/>
                </a:cxn>
                <a:cxn ang="0">
                  <a:pos x="72" y="110"/>
                </a:cxn>
                <a:cxn ang="0">
                  <a:pos x="62" y="107"/>
                </a:cxn>
                <a:cxn ang="0">
                  <a:pos x="56" y="99"/>
                </a:cxn>
                <a:cxn ang="0">
                  <a:pos x="53" y="92"/>
                </a:cxn>
                <a:cxn ang="0">
                  <a:pos x="52" y="87"/>
                </a:cxn>
                <a:cxn ang="0">
                  <a:pos x="53" y="83"/>
                </a:cxn>
              </a:cxnLst>
              <a:rect l="0" t="0" r="r" b="b"/>
              <a:pathLst>
                <a:path w="134" h="163">
                  <a:moveTo>
                    <a:pt x="20" y="144"/>
                  </a:moveTo>
                  <a:lnTo>
                    <a:pt x="19" y="150"/>
                  </a:lnTo>
                  <a:lnTo>
                    <a:pt x="17" y="153"/>
                  </a:lnTo>
                  <a:lnTo>
                    <a:pt x="13" y="154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4" y="163"/>
                  </a:lnTo>
                  <a:lnTo>
                    <a:pt x="51" y="163"/>
                  </a:lnTo>
                  <a:lnTo>
                    <a:pt x="52" y="163"/>
                  </a:lnTo>
                  <a:lnTo>
                    <a:pt x="53" y="162"/>
                  </a:lnTo>
                  <a:lnTo>
                    <a:pt x="55" y="161"/>
                  </a:lnTo>
                  <a:lnTo>
                    <a:pt x="55" y="158"/>
                  </a:lnTo>
                  <a:lnTo>
                    <a:pt x="54" y="155"/>
                  </a:lnTo>
                  <a:lnTo>
                    <a:pt x="49" y="155"/>
                  </a:lnTo>
                  <a:lnTo>
                    <a:pt x="42" y="155"/>
                  </a:lnTo>
                  <a:lnTo>
                    <a:pt x="38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8" y="142"/>
                  </a:lnTo>
                  <a:lnTo>
                    <a:pt x="42" y="126"/>
                  </a:lnTo>
                  <a:lnTo>
                    <a:pt x="46" y="110"/>
                  </a:lnTo>
                  <a:lnTo>
                    <a:pt x="49" y="99"/>
                  </a:lnTo>
                  <a:lnTo>
                    <a:pt x="52" y="105"/>
                  </a:lnTo>
                  <a:lnTo>
                    <a:pt x="57" y="110"/>
                  </a:lnTo>
                  <a:lnTo>
                    <a:pt x="64" y="114"/>
                  </a:lnTo>
                  <a:lnTo>
                    <a:pt x="72" y="116"/>
                  </a:lnTo>
                  <a:lnTo>
                    <a:pt x="84" y="114"/>
                  </a:lnTo>
                  <a:lnTo>
                    <a:pt x="95" y="109"/>
                  </a:lnTo>
                  <a:lnTo>
                    <a:pt x="105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9" y="68"/>
                  </a:lnTo>
                  <a:lnTo>
                    <a:pt x="133" y="55"/>
                  </a:lnTo>
                  <a:lnTo>
                    <a:pt x="134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4" y="3"/>
                  </a:lnTo>
                  <a:lnTo>
                    <a:pt x="100" y="0"/>
                  </a:lnTo>
                  <a:lnTo>
                    <a:pt x="91" y="1"/>
                  </a:lnTo>
                  <a:lnTo>
                    <a:pt x="82" y="5"/>
                  </a:lnTo>
                  <a:lnTo>
                    <a:pt x="74" y="12"/>
                  </a:lnTo>
                  <a:lnTo>
                    <a:pt x="66" y="19"/>
                  </a:lnTo>
                  <a:lnTo>
                    <a:pt x="63" y="10"/>
                  </a:lnTo>
                  <a:lnTo>
                    <a:pt x="58" y="4"/>
                  </a:lnTo>
                  <a:lnTo>
                    <a:pt x="51" y="1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30" y="5"/>
                  </a:lnTo>
                  <a:lnTo>
                    <a:pt x="27" y="10"/>
                  </a:lnTo>
                  <a:lnTo>
                    <a:pt x="25" y="14"/>
                  </a:lnTo>
                  <a:lnTo>
                    <a:pt x="21" y="22"/>
                  </a:lnTo>
                  <a:lnTo>
                    <a:pt x="19" y="30"/>
                  </a:lnTo>
                  <a:lnTo>
                    <a:pt x="17" y="36"/>
                  </a:lnTo>
                  <a:lnTo>
                    <a:pt x="17" y="39"/>
                  </a:lnTo>
                  <a:lnTo>
                    <a:pt x="18" y="41"/>
                  </a:lnTo>
                  <a:lnTo>
                    <a:pt x="20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23"/>
                  </a:lnTo>
                  <a:lnTo>
                    <a:pt x="32" y="14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1" y="17"/>
                  </a:lnTo>
                  <a:lnTo>
                    <a:pt x="50" y="24"/>
                  </a:lnTo>
                  <a:lnTo>
                    <a:pt x="49" y="30"/>
                  </a:lnTo>
                  <a:lnTo>
                    <a:pt x="20" y="144"/>
                  </a:lnTo>
                  <a:close/>
                  <a:moveTo>
                    <a:pt x="65" y="33"/>
                  </a:moveTo>
                  <a:lnTo>
                    <a:pt x="67" y="28"/>
                  </a:lnTo>
                  <a:lnTo>
                    <a:pt x="71" y="23"/>
                  </a:lnTo>
                  <a:lnTo>
                    <a:pt x="75" y="18"/>
                  </a:lnTo>
                  <a:lnTo>
                    <a:pt x="79" y="15"/>
                  </a:lnTo>
                  <a:lnTo>
                    <a:pt x="85" y="10"/>
                  </a:lnTo>
                  <a:lnTo>
                    <a:pt x="91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12"/>
                  </a:lnTo>
                  <a:lnTo>
                    <a:pt x="115" y="19"/>
                  </a:lnTo>
                  <a:lnTo>
                    <a:pt x="116" y="29"/>
                  </a:lnTo>
                  <a:lnTo>
                    <a:pt x="114" y="43"/>
                  </a:lnTo>
                  <a:lnTo>
                    <a:pt x="111" y="59"/>
                  </a:lnTo>
                  <a:lnTo>
                    <a:pt x="107" y="73"/>
                  </a:lnTo>
                  <a:lnTo>
                    <a:pt x="103" y="84"/>
                  </a:lnTo>
                  <a:lnTo>
                    <a:pt x="95" y="95"/>
                  </a:lnTo>
                  <a:lnTo>
                    <a:pt x="88" y="104"/>
                  </a:lnTo>
                  <a:lnTo>
                    <a:pt x="80" y="109"/>
                  </a:lnTo>
                  <a:lnTo>
                    <a:pt x="72" y="110"/>
                  </a:lnTo>
                  <a:lnTo>
                    <a:pt x="66" y="109"/>
                  </a:lnTo>
                  <a:lnTo>
                    <a:pt x="62" y="107"/>
                  </a:lnTo>
                  <a:lnTo>
                    <a:pt x="58" y="103"/>
                  </a:lnTo>
                  <a:lnTo>
                    <a:pt x="56" y="99"/>
                  </a:lnTo>
                  <a:lnTo>
                    <a:pt x="54" y="95"/>
                  </a:lnTo>
                  <a:lnTo>
                    <a:pt x="53" y="92"/>
                  </a:lnTo>
                  <a:lnTo>
                    <a:pt x="52" y="89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3" y="83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801"/>
            <p:cNvSpPr>
              <a:spLocks noChangeAspect="1"/>
            </p:cNvSpPr>
            <p:nvPr/>
          </p:nvSpPr>
          <p:spPr bwMode="auto">
            <a:xfrm>
              <a:off x="3692" y="164"/>
              <a:ext cx="65" cy="119"/>
            </a:xfrm>
            <a:custGeom>
              <a:avLst/>
              <a:gdLst/>
              <a:ahLst/>
              <a:cxnLst>
                <a:cxn ang="0">
                  <a:pos x="40" y="5"/>
                </a:cxn>
                <a:cxn ang="0">
                  <a:pos x="40" y="2"/>
                </a:cxn>
                <a:cxn ang="0">
                  <a:pos x="39" y="0"/>
                </a:cxn>
                <a:cxn ang="0">
                  <a:pos x="38" y="0"/>
                </a:cxn>
                <a:cxn ang="0">
                  <a:pos x="35" y="0"/>
                </a:cxn>
                <a:cxn ang="0">
                  <a:pos x="26" y="6"/>
                </a:cxn>
                <a:cxn ang="0">
                  <a:pos x="16" y="9"/>
                </a:cxn>
                <a:cxn ang="0">
                  <a:pos x="7" y="11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4" y="17"/>
                </a:cxn>
                <a:cxn ang="0">
                  <a:pos x="11" y="17"/>
                </a:cxn>
                <a:cxn ang="0">
                  <a:pos x="18" y="15"/>
                </a:cxn>
                <a:cxn ang="0">
                  <a:pos x="26" y="13"/>
                </a:cxn>
                <a:cxn ang="0">
                  <a:pos x="26" y="104"/>
                </a:cxn>
                <a:cxn ang="0">
                  <a:pos x="26" y="108"/>
                </a:cxn>
                <a:cxn ang="0">
                  <a:pos x="24" y="110"/>
                </a:cxn>
                <a:cxn ang="0">
                  <a:pos x="18" y="112"/>
                </a:cxn>
                <a:cxn ang="0">
                  <a:pos x="8" y="112"/>
                </a:cxn>
                <a:cxn ang="0">
                  <a:pos x="1" y="112"/>
                </a:cxn>
                <a:cxn ang="0">
                  <a:pos x="1" y="119"/>
                </a:cxn>
                <a:cxn ang="0">
                  <a:pos x="65" y="119"/>
                </a:cxn>
                <a:cxn ang="0">
                  <a:pos x="65" y="112"/>
                </a:cxn>
                <a:cxn ang="0">
                  <a:pos x="58" y="112"/>
                </a:cxn>
                <a:cxn ang="0">
                  <a:pos x="48" y="112"/>
                </a:cxn>
                <a:cxn ang="0">
                  <a:pos x="43" y="110"/>
                </a:cxn>
                <a:cxn ang="0">
                  <a:pos x="41" y="108"/>
                </a:cxn>
                <a:cxn ang="0">
                  <a:pos x="40" y="104"/>
                </a:cxn>
                <a:cxn ang="0">
                  <a:pos x="40" y="5"/>
                </a:cxn>
              </a:cxnLst>
              <a:rect l="0" t="0" r="r" b="b"/>
              <a:pathLst>
                <a:path w="65" h="119">
                  <a:moveTo>
                    <a:pt x="40" y="5"/>
                  </a:moveTo>
                  <a:lnTo>
                    <a:pt x="40" y="2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4" y="17"/>
                  </a:lnTo>
                  <a:lnTo>
                    <a:pt x="11" y="17"/>
                  </a:lnTo>
                  <a:lnTo>
                    <a:pt x="18" y="15"/>
                  </a:lnTo>
                  <a:lnTo>
                    <a:pt x="26" y="13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18" y="112"/>
                  </a:lnTo>
                  <a:lnTo>
                    <a:pt x="8" y="112"/>
                  </a:lnTo>
                  <a:lnTo>
                    <a:pt x="1" y="112"/>
                  </a:lnTo>
                  <a:lnTo>
                    <a:pt x="1" y="119"/>
                  </a:lnTo>
                  <a:lnTo>
                    <a:pt x="65" y="119"/>
                  </a:lnTo>
                  <a:lnTo>
                    <a:pt x="65" y="112"/>
                  </a:lnTo>
                  <a:lnTo>
                    <a:pt x="58" y="112"/>
                  </a:lnTo>
                  <a:lnTo>
                    <a:pt x="48" y="112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0" y="10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802"/>
            <p:cNvSpPr>
              <a:spLocks noChangeAspect="1"/>
            </p:cNvSpPr>
            <p:nvPr/>
          </p:nvSpPr>
          <p:spPr bwMode="auto">
            <a:xfrm>
              <a:off x="3802" y="53"/>
              <a:ext cx="59" cy="257"/>
            </a:xfrm>
            <a:custGeom>
              <a:avLst/>
              <a:gdLst/>
              <a:ahLst/>
              <a:cxnLst>
                <a:cxn ang="0">
                  <a:pos x="59" y="129"/>
                </a:cxn>
                <a:cxn ang="0">
                  <a:pos x="59" y="112"/>
                </a:cxn>
                <a:cxn ang="0">
                  <a:pos x="56" y="92"/>
                </a:cxn>
                <a:cxn ang="0">
                  <a:pos x="51" y="71"/>
                </a:cxn>
                <a:cxn ang="0">
                  <a:pos x="42" y="49"/>
                </a:cxn>
                <a:cxn ang="0">
                  <a:pos x="30" y="28"/>
                </a:cxn>
                <a:cxn ang="0">
                  <a:pos x="18" y="13"/>
                </a:cxn>
                <a:cxn ang="0">
                  <a:pos x="8" y="4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5" y="9"/>
                </a:cxn>
                <a:cxn ang="0">
                  <a:pos x="22" y="31"/>
                </a:cxn>
                <a:cxn ang="0">
                  <a:pos x="34" y="58"/>
                </a:cxn>
                <a:cxn ang="0">
                  <a:pos x="42" y="91"/>
                </a:cxn>
                <a:cxn ang="0">
                  <a:pos x="44" y="129"/>
                </a:cxn>
                <a:cxn ang="0">
                  <a:pos x="43" y="162"/>
                </a:cxn>
                <a:cxn ang="0">
                  <a:pos x="36" y="194"/>
                </a:cxn>
                <a:cxn ang="0">
                  <a:pos x="23" y="224"/>
                </a:cxn>
                <a:cxn ang="0">
                  <a:pos x="3" y="250"/>
                </a:cxn>
                <a:cxn ang="0">
                  <a:pos x="0" y="253"/>
                </a:cxn>
                <a:cxn ang="0">
                  <a:pos x="0" y="255"/>
                </a:cxn>
                <a:cxn ang="0">
                  <a:pos x="1" y="257"/>
                </a:cxn>
                <a:cxn ang="0">
                  <a:pos x="3" y="257"/>
                </a:cxn>
                <a:cxn ang="0">
                  <a:pos x="8" y="254"/>
                </a:cxn>
                <a:cxn ang="0">
                  <a:pos x="18" y="244"/>
                </a:cxn>
                <a:cxn ang="0">
                  <a:pos x="31" y="229"/>
                </a:cxn>
                <a:cxn ang="0">
                  <a:pos x="43" y="207"/>
                </a:cxn>
                <a:cxn ang="0">
                  <a:pos x="51" y="186"/>
                </a:cxn>
                <a:cxn ang="0">
                  <a:pos x="56" y="166"/>
                </a:cxn>
                <a:cxn ang="0">
                  <a:pos x="59" y="146"/>
                </a:cxn>
                <a:cxn ang="0">
                  <a:pos x="59" y="129"/>
                </a:cxn>
              </a:cxnLst>
              <a:rect l="0" t="0" r="r" b="b"/>
              <a:pathLst>
                <a:path w="59" h="257">
                  <a:moveTo>
                    <a:pt x="59" y="129"/>
                  </a:moveTo>
                  <a:lnTo>
                    <a:pt x="59" y="112"/>
                  </a:lnTo>
                  <a:lnTo>
                    <a:pt x="56" y="92"/>
                  </a:lnTo>
                  <a:lnTo>
                    <a:pt x="51" y="71"/>
                  </a:lnTo>
                  <a:lnTo>
                    <a:pt x="42" y="49"/>
                  </a:lnTo>
                  <a:lnTo>
                    <a:pt x="30" y="28"/>
                  </a:lnTo>
                  <a:lnTo>
                    <a:pt x="18" y="13"/>
                  </a:lnTo>
                  <a:lnTo>
                    <a:pt x="8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5" y="9"/>
                  </a:lnTo>
                  <a:lnTo>
                    <a:pt x="22" y="31"/>
                  </a:lnTo>
                  <a:lnTo>
                    <a:pt x="34" y="58"/>
                  </a:lnTo>
                  <a:lnTo>
                    <a:pt x="42" y="91"/>
                  </a:lnTo>
                  <a:lnTo>
                    <a:pt x="44" y="129"/>
                  </a:lnTo>
                  <a:lnTo>
                    <a:pt x="43" y="162"/>
                  </a:lnTo>
                  <a:lnTo>
                    <a:pt x="36" y="194"/>
                  </a:lnTo>
                  <a:lnTo>
                    <a:pt x="23" y="224"/>
                  </a:lnTo>
                  <a:lnTo>
                    <a:pt x="3" y="250"/>
                  </a:lnTo>
                  <a:lnTo>
                    <a:pt x="0" y="253"/>
                  </a:lnTo>
                  <a:lnTo>
                    <a:pt x="0" y="255"/>
                  </a:lnTo>
                  <a:lnTo>
                    <a:pt x="1" y="257"/>
                  </a:lnTo>
                  <a:lnTo>
                    <a:pt x="3" y="257"/>
                  </a:lnTo>
                  <a:lnTo>
                    <a:pt x="8" y="254"/>
                  </a:lnTo>
                  <a:lnTo>
                    <a:pt x="18" y="244"/>
                  </a:lnTo>
                  <a:lnTo>
                    <a:pt x="31" y="229"/>
                  </a:lnTo>
                  <a:lnTo>
                    <a:pt x="43" y="207"/>
                  </a:lnTo>
                  <a:lnTo>
                    <a:pt x="51" y="186"/>
                  </a:lnTo>
                  <a:lnTo>
                    <a:pt x="56" y="166"/>
                  </a:lnTo>
                  <a:lnTo>
                    <a:pt x="59" y="146"/>
                  </a:lnTo>
                  <a:lnTo>
                    <a:pt x="59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803"/>
            <p:cNvSpPr>
              <a:spLocks noChangeAspect="1"/>
            </p:cNvSpPr>
            <p:nvPr/>
          </p:nvSpPr>
          <p:spPr bwMode="auto">
            <a:xfrm>
              <a:off x="3958" y="96"/>
              <a:ext cx="170" cy="171"/>
            </a:xfrm>
            <a:custGeom>
              <a:avLst/>
              <a:gdLst/>
              <a:ahLst/>
              <a:cxnLst>
                <a:cxn ang="0">
                  <a:pos x="91" y="91"/>
                </a:cxn>
                <a:cxn ang="0">
                  <a:pos x="162" y="91"/>
                </a:cxn>
                <a:cxn ang="0">
                  <a:pos x="165" y="91"/>
                </a:cxn>
                <a:cxn ang="0">
                  <a:pos x="168" y="90"/>
                </a:cxn>
                <a:cxn ang="0">
                  <a:pos x="170" y="89"/>
                </a:cxn>
                <a:cxn ang="0">
                  <a:pos x="170" y="86"/>
                </a:cxn>
                <a:cxn ang="0">
                  <a:pos x="170" y="83"/>
                </a:cxn>
                <a:cxn ang="0">
                  <a:pos x="168" y="81"/>
                </a:cxn>
                <a:cxn ang="0">
                  <a:pos x="165" y="81"/>
                </a:cxn>
                <a:cxn ang="0">
                  <a:pos x="162" y="81"/>
                </a:cxn>
                <a:cxn ang="0">
                  <a:pos x="91" y="81"/>
                </a:cxn>
                <a:cxn ang="0">
                  <a:pos x="91" y="9"/>
                </a:cxn>
                <a:cxn ang="0">
                  <a:pos x="91" y="6"/>
                </a:cxn>
                <a:cxn ang="0">
                  <a:pos x="90" y="3"/>
                </a:cxn>
                <a:cxn ang="0">
                  <a:pos x="88" y="1"/>
                </a:cxn>
                <a:cxn ang="0">
                  <a:pos x="85" y="0"/>
                </a:cxn>
                <a:cxn ang="0">
                  <a:pos x="82" y="1"/>
                </a:cxn>
                <a:cxn ang="0">
                  <a:pos x="81" y="3"/>
                </a:cxn>
                <a:cxn ang="0">
                  <a:pos x="80" y="6"/>
                </a:cxn>
                <a:cxn ang="0">
                  <a:pos x="80" y="9"/>
                </a:cxn>
                <a:cxn ang="0">
                  <a:pos x="80" y="81"/>
                </a:cxn>
                <a:cxn ang="0">
                  <a:pos x="9" y="81"/>
                </a:cxn>
                <a:cxn ang="0">
                  <a:pos x="6" y="81"/>
                </a:cxn>
                <a:cxn ang="0">
                  <a:pos x="3" y="81"/>
                </a:cxn>
                <a:cxn ang="0">
                  <a:pos x="1" y="83"/>
                </a:cxn>
                <a:cxn ang="0">
                  <a:pos x="0" y="86"/>
                </a:cxn>
                <a:cxn ang="0">
                  <a:pos x="1" y="89"/>
                </a:cxn>
                <a:cxn ang="0">
                  <a:pos x="3" y="90"/>
                </a:cxn>
                <a:cxn ang="0">
                  <a:pos x="6" y="91"/>
                </a:cxn>
                <a:cxn ang="0">
                  <a:pos x="9" y="91"/>
                </a:cxn>
                <a:cxn ang="0">
                  <a:pos x="80" y="91"/>
                </a:cxn>
                <a:cxn ang="0">
                  <a:pos x="80" y="163"/>
                </a:cxn>
                <a:cxn ang="0">
                  <a:pos x="80" y="166"/>
                </a:cxn>
                <a:cxn ang="0">
                  <a:pos x="81" y="169"/>
                </a:cxn>
                <a:cxn ang="0">
                  <a:pos x="82" y="170"/>
                </a:cxn>
                <a:cxn ang="0">
                  <a:pos x="85" y="171"/>
                </a:cxn>
                <a:cxn ang="0">
                  <a:pos x="88" y="170"/>
                </a:cxn>
                <a:cxn ang="0">
                  <a:pos x="90" y="169"/>
                </a:cxn>
                <a:cxn ang="0">
                  <a:pos x="91" y="166"/>
                </a:cxn>
                <a:cxn ang="0">
                  <a:pos x="91" y="163"/>
                </a:cxn>
                <a:cxn ang="0">
                  <a:pos x="91" y="91"/>
                </a:cxn>
              </a:cxnLst>
              <a:rect l="0" t="0" r="r" b="b"/>
              <a:pathLst>
                <a:path w="170" h="171">
                  <a:moveTo>
                    <a:pt x="91" y="91"/>
                  </a:moveTo>
                  <a:lnTo>
                    <a:pt x="162" y="91"/>
                  </a:lnTo>
                  <a:lnTo>
                    <a:pt x="165" y="91"/>
                  </a:lnTo>
                  <a:lnTo>
                    <a:pt x="168" y="90"/>
                  </a:lnTo>
                  <a:lnTo>
                    <a:pt x="170" y="89"/>
                  </a:lnTo>
                  <a:lnTo>
                    <a:pt x="170" y="86"/>
                  </a:lnTo>
                  <a:lnTo>
                    <a:pt x="170" y="83"/>
                  </a:lnTo>
                  <a:lnTo>
                    <a:pt x="168" y="81"/>
                  </a:lnTo>
                  <a:lnTo>
                    <a:pt x="165" y="81"/>
                  </a:lnTo>
                  <a:lnTo>
                    <a:pt x="162" y="81"/>
                  </a:lnTo>
                  <a:lnTo>
                    <a:pt x="91" y="81"/>
                  </a:lnTo>
                  <a:lnTo>
                    <a:pt x="91" y="9"/>
                  </a:lnTo>
                  <a:lnTo>
                    <a:pt x="91" y="6"/>
                  </a:lnTo>
                  <a:lnTo>
                    <a:pt x="90" y="3"/>
                  </a:lnTo>
                  <a:lnTo>
                    <a:pt x="88" y="1"/>
                  </a:lnTo>
                  <a:lnTo>
                    <a:pt x="85" y="0"/>
                  </a:lnTo>
                  <a:lnTo>
                    <a:pt x="82" y="1"/>
                  </a:lnTo>
                  <a:lnTo>
                    <a:pt x="81" y="3"/>
                  </a:lnTo>
                  <a:lnTo>
                    <a:pt x="80" y="6"/>
                  </a:lnTo>
                  <a:lnTo>
                    <a:pt x="80" y="9"/>
                  </a:lnTo>
                  <a:lnTo>
                    <a:pt x="80" y="81"/>
                  </a:lnTo>
                  <a:lnTo>
                    <a:pt x="9" y="81"/>
                  </a:lnTo>
                  <a:lnTo>
                    <a:pt x="6" y="81"/>
                  </a:lnTo>
                  <a:lnTo>
                    <a:pt x="3" y="81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1" y="89"/>
                  </a:lnTo>
                  <a:lnTo>
                    <a:pt x="3" y="90"/>
                  </a:lnTo>
                  <a:lnTo>
                    <a:pt x="6" y="91"/>
                  </a:lnTo>
                  <a:lnTo>
                    <a:pt x="9" y="91"/>
                  </a:lnTo>
                  <a:lnTo>
                    <a:pt x="80" y="91"/>
                  </a:lnTo>
                  <a:lnTo>
                    <a:pt x="80" y="163"/>
                  </a:lnTo>
                  <a:lnTo>
                    <a:pt x="80" y="166"/>
                  </a:lnTo>
                  <a:lnTo>
                    <a:pt x="81" y="169"/>
                  </a:lnTo>
                  <a:lnTo>
                    <a:pt x="82" y="170"/>
                  </a:lnTo>
                  <a:lnTo>
                    <a:pt x="85" y="171"/>
                  </a:lnTo>
                  <a:lnTo>
                    <a:pt x="88" y="170"/>
                  </a:lnTo>
                  <a:lnTo>
                    <a:pt x="90" y="169"/>
                  </a:lnTo>
                  <a:lnTo>
                    <a:pt x="91" y="166"/>
                  </a:lnTo>
                  <a:lnTo>
                    <a:pt x="91" y="163"/>
                  </a:lnTo>
                  <a:lnTo>
                    <a:pt x="91" y="9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804"/>
            <p:cNvSpPr>
              <a:spLocks noChangeAspect="1"/>
            </p:cNvSpPr>
            <p:nvPr/>
          </p:nvSpPr>
          <p:spPr bwMode="auto">
            <a:xfrm>
              <a:off x="4210" y="135"/>
              <a:ext cx="85" cy="114"/>
            </a:xfrm>
            <a:custGeom>
              <a:avLst/>
              <a:gdLst/>
              <a:ahLst/>
              <a:cxnLst>
                <a:cxn ang="0">
                  <a:pos x="65" y="53"/>
                </a:cxn>
                <a:cxn ang="0">
                  <a:pos x="68" y="53"/>
                </a:cxn>
                <a:cxn ang="0">
                  <a:pos x="71" y="52"/>
                </a:cxn>
                <a:cxn ang="0">
                  <a:pos x="73" y="51"/>
                </a:cxn>
                <a:cxn ang="0">
                  <a:pos x="73" y="49"/>
                </a:cxn>
                <a:cxn ang="0">
                  <a:pos x="73" y="47"/>
                </a:cxn>
                <a:cxn ang="0">
                  <a:pos x="71" y="45"/>
                </a:cxn>
                <a:cxn ang="0">
                  <a:pos x="69" y="45"/>
                </a:cxn>
                <a:cxn ang="0">
                  <a:pos x="66" y="45"/>
                </a:cxn>
                <a:cxn ang="0">
                  <a:pos x="25" y="45"/>
                </a:cxn>
                <a:cxn ang="0">
                  <a:pos x="31" y="30"/>
                </a:cxn>
                <a:cxn ang="0">
                  <a:pos x="40" y="19"/>
                </a:cxn>
                <a:cxn ang="0">
                  <a:pos x="52" y="11"/>
                </a:cxn>
                <a:cxn ang="0">
                  <a:pos x="68" y="8"/>
                </a:cxn>
                <a:cxn ang="0">
                  <a:pos x="76" y="8"/>
                </a:cxn>
                <a:cxn ang="0">
                  <a:pos x="79" y="8"/>
                </a:cxn>
                <a:cxn ang="0">
                  <a:pos x="82" y="8"/>
                </a:cxn>
                <a:cxn ang="0">
                  <a:pos x="84" y="7"/>
                </a:cxn>
                <a:cxn ang="0">
                  <a:pos x="85" y="4"/>
                </a:cxn>
                <a:cxn ang="0">
                  <a:pos x="84" y="2"/>
                </a:cxn>
                <a:cxn ang="0">
                  <a:pos x="82" y="1"/>
                </a:cxn>
                <a:cxn ang="0">
                  <a:pos x="80" y="0"/>
                </a:cxn>
                <a:cxn ang="0">
                  <a:pos x="77" y="0"/>
                </a:cxn>
                <a:cxn ang="0">
                  <a:pos x="68" y="0"/>
                </a:cxn>
                <a:cxn ang="0">
                  <a:pos x="55" y="1"/>
                </a:cxn>
                <a:cxn ang="0">
                  <a:pos x="43" y="5"/>
                </a:cxn>
                <a:cxn ang="0">
                  <a:pos x="32" y="11"/>
                </a:cxn>
                <a:cxn ang="0">
                  <a:pos x="22" y="18"/>
                </a:cxn>
                <a:cxn ang="0">
                  <a:pos x="13" y="28"/>
                </a:cxn>
                <a:cxn ang="0">
                  <a:pos x="6" y="39"/>
                </a:cxn>
                <a:cxn ang="0">
                  <a:pos x="2" y="51"/>
                </a:cxn>
                <a:cxn ang="0">
                  <a:pos x="0" y="65"/>
                </a:cxn>
                <a:cxn ang="0">
                  <a:pos x="4" y="85"/>
                </a:cxn>
                <a:cxn ang="0">
                  <a:pos x="13" y="100"/>
                </a:cxn>
                <a:cxn ang="0">
                  <a:pos x="28" y="110"/>
                </a:cxn>
                <a:cxn ang="0">
                  <a:pos x="47" y="114"/>
                </a:cxn>
                <a:cxn ang="0">
                  <a:pos x="53" y="113"/>
                </a:cxn>
                <a:cxn ang="0">
                  <a:pos x="59" y="112"/>
                </a:cxn>
                <a:cxn ang="0">
                  <a:pos x="65" y="111"/>
                </a:cxn>
                <a:cxn ang="0">
                  <a:pos x="70" y="108"/>
                </a:cxn>
                <a:cxn ang="0">
                  <a:pos x="74" y="106"/>
                </a:cxn>
                <a:cxn ang="0">
                  <a:pos x="77" y="104"/>
                </a:cxn>
                <a:cxn ang="0">
                  <a:pos x="79" y="102"/>
                </a:cxn>
                <a:cxn ang="0">
                  <a:pos x="80" y="101"/>
                </a:cxn>
                <a:cxn ang="0">
                  <a:pos x="80" y="99"/>
                </a:cxn>
                <a:cxn ang="0">
                  <a:pos x="77" y="97"/>
                </a:cxn>
                <a:cxn ang="0">
                  <a:pos x="77" y="97"/>
                </a:cxn>
                <a:cxn ang="0">
                  <a:pos x="74" y="99"/>
                </a:cxn>
                <a:cxn ang="0">
                  <a:pos x="61" y="105"/>
                </a:cxn>
                <a:cxn ang="0">
                  <a:pos x="47" y="108"/>
                </a:cxn>
                <a:cxn ang="0">
                  <a:pos x="37" y="106"/>
                </a:cxn>
                <a:cxn ang="0">
                  <a:pos x="28" y="100"/>
                </a:cxn>
                <a:cxn ang="0">
                  <a:pos x="22" y="90"/>
                </a:cxn>
                <a:cxn ang="0">
                  <a:pos x="20" y="75"/>
                </a:cxn>
                <a:cxn ang="0">
                  <a:pos x="20" y="68"/>
                </a:cxn>
                <a:cxn ang="0">
                  <a:pos x="21" y="62"/>
                </a:cxn>
                <a:cxn ang="0">
                  <a:pos x="22" y="56"/>
                </a:cxn>
                <a:cxn ang="0">
                  <a:pos x="22" y="53"/>
                </a:cxn>
                <a:cxn ang="0">
                  <a:pos x="65" y="53"/>
                </a:cxn>
              </a:cxnLst>
              <a:rect l="0" t="0" r="r" b="b"/>
              <a:pathLst>
                <a:path w="85" h="114">
                  <a:moveTo>
                    <a:pt x="65" y="53"/>
                  </a:moveTo>
                  <a:lnTo>
                    <a:pt x="68" y="53"/>
                  </a:lnTo>
                  <a:lnTo>
                    <a:pt x="71" y="52"/>
                  </a:lnTo>
                  <a:lnTo>
                    <a:pt x="73" y="51"/>
                  </a:lnTo>
                  <a:lnTo>
                    <a:pt x="73" y="49"/>
                  </a:lnTo>
                  <a:lnTo>
                    <a:pt x="73" y="47"/>
                  </a:lnTo>
                  <a:lnTo>
                    <a:pt x="71" y="45"/>
                  </a:lnTo>
                  <a:lnTo>
                    <a:pt x="69" y="45"/>
                  </a:lnTo>
                  <a:lnTo>
                    <a:pt x="66" y="45"/>
                  </a:lnTo>
                  <a:lnTo>
                    <a:pt x="25" y="45"/>
                  </a:lnTo>
                  <a:lnTo>
                    <a:pt x="31" y="30"/>
                  </a:lnTo>
                  <a:lnTo>
                    <a:pt x="40" y="19"/>
                  </a:lnTo>
                  <a:lnTo>
                    <a:pt x="52" y="11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79" y="8"/>
                  </a:lnTo>
                  <a:lnTo>
                    <a:pt x="82" y="8"/>
                  </a:lnTo>
                  <a:lnTo>
                    <a:pt x="84" y="7"/>
                  </a:lnTo>
                  <a:lnTo>
                    <a:pt x="85" y="4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55" y="1"/>
                  </a:lnTo>
                  <a:lnTo>
                    <a:pt x="43" y="5"/>
                  </a:lnTo>
                  <a:lnTo>
                    <a:pt x="32" y="11"/>
                  </a:lnTo>
                  <a:lnTo>
                    <a:pt x="22" y="18"/>
                  </a:lnTo>
                  <a:lnTo>
                    <a:pt x="13" y="28"/>
                  </a:lnTo>
                  <a:lnTo>
                    <a:pt x="6" y="39"/>
                  </a:lnTo>
                  <a:lnTo>
                    <a:pt x="2" y="51"/>
                  </a:lnTo>
                  <a:lnTo>
                    <a:pt x="0" y="65"/>
                  </a:lnTo>
                  <a:lnTo>
                    <a:pt x="4" y="85"/>
                  </a:lnTo>
                  <a:lnTo>
                    <a:pt x="13" y="100"/>
                  </a:lnTo>
                  <a:lnTo>
                    <a:pt x="28" y="110"/>
                  </a:lnTo>
                  <a:lnTo>
                    <a:pt x="47" y="114"/>
                  </a:lnTo>
                  <a:lnTo>
                    <a:pt x="53" y="113"/>
                  </a:lnTo>
                  <a:lnTo>
                    <a:pt x="59" y="112"/>
                  </a:lnTo>
                  <a:lnTo>
                    <a:pt x="65" y="111"/>
                  </a:lnTo>
                  <a:lnTo>
                    <a:pt x="70" y="108"/>
                  </a:lnTo>
                  <a:lnTo>
                    <a:pt x="74" y="106"/>
                  </a:lnTo>
                  <a:lnTo>
                    <a:pt x="77" y="104"/>
                  </a:lnTo>
                  <a:lnTo>
                    <a:pt x="79" y="102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4" y="99"/>
                  </a:lnTo>
                  <a:lnTo>
                    <a:pt x="61" y="105"/>
                  </a:lnTo>
                  <a:lnTo>
                    <a:pt x="47" y="108"/>
                  </a:lnTo>
                  <a:lnTo>
                    <a:pt x="37" y="106"/>
                  </a:lnTo>
                  <a:lnTo>
                    <a:pt x="28" y="100"/>
                  </a:lnTo>
                  <a:lnTo>
                    <a:pt x="22" y="90"/>
                  </a:lnTo>
                  <a:lnTo>
                    <a:pt x="20" y="75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2" y="53"/>
                  </a:lnTo>
                  <a:lnTo>
                    <a:pt x="65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805"/>
            <p:cNvSpPr>
              <a:spLocks noChangeAspect="1"/>
            </p:cNvSpPr>
            <p:nvPr/>
          </p:nvSpPr>
          <p:spPr bwMode="auto">
            <a:xfrm>
              <a:off x="4315" y="164"/>
              <a:ext cx="79" cy="119"/>
            </a:xfrm>
            <a:custGeom>
              <a:avLst/>
              <a:gdLst/>
              <a:ahLst/>
              <a:cxnLst>
                <a:cxn ang="0">
                  <a:pos x="79" y="86"/>
                </a:cxn>
                <a:cxn ang="0">
                  <a:pos x="73" y="86"/>
                </a:cxn>
                <a:cxn ang="0">
                  <a:pos x="72" y="90"/>
                </a:cxn>
                <a:cxn ang="0">
                  <a:pos x="71" y="95"/>
                </a:cxn>
                <a:cxn ang="0">
                  <a:pos x="70" y="100"/>
                </a:cxn>
                <a:cxn ang="0">
                  <a:pos x="68" y="102"/>
                </a:cxn>
                <a:cxn ang="0">
                  <a:pos x="65" y="103"/>
                </a:cxn>
                <a:cxn ang="0">
                  <a:pos x="60" y="103"/>
                </a:cxn>
                <a:cxn ang="0">
                  <a:pos x="54" y="104"/>
                </a:cxn>
                <a:cxn ang="0">
                  <a:pos x="51" y="104"/>
                </a:cxn>
                <a:cxn ang="0">
                  <a:pos x="18" y="104"/>
                </a:cxn>
                <a:cxn ang="0">
                  <a:pos x="30" y="93"/>
                </a:cxn>
                <a:cxn ang="0">
                  <a:pos x="39" y="85"/>
                </a:cxn>
                <a:cxn ang="0">
                  <a:pos x="46" y="79"/>
                </a:cxn>
                <a:cxn ang="0">
                  <a:pos x="53" y="73"/>
                </a:cxn>
                <a:cxn ang="0">
                  <a:pos x="63" y="65"/>
                </a:cxn>
                <a:cxn ang="0">
                  <a:pos x="71" y="56"/>
                </a:cxn>
                <a:cxn ang="0">
                  <a:pos x="77" y="46"/>
                </a:cxn>
                <a:cxn ang="0">
                  <a:pos x="79" y="35"/>
                </a:cxn>
                <a:cxn ang="0">
                  <a:pos x="76" y="20"/>
                </a:cxn>
                <a:cxn ang="0">
                  <a:pos x="67" y="9"/>
                </a:cxn>
                <a:cxn ang="0">
                  <a:pos x="53" y="2"/>
                </a:cxn>
                <a:cxn ang="0">
                  <a:pos x="37" y="0"/>
                </a:cxn>
                <a:cxn ang="0">
                  <a:pos x="29" y="0"/>
                </a:cxn>
                <a:cxn ang="0">
                  <a:pos x="22" y="2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6" y="14"/>
                </a:cxn>
                <a:cxn ang="0">
                  <a:pos x="3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4" y="40"/>
                </a:cxn>
                <a:cxn ang="0">
                  <a:pos x="7" y="41"/>
                </a:cxn>
                <a:cxn ang="0">
                  <a:pos x="9" y="42"/>
                </a:cxn>
                <a:cxn ang="0">
                  <a:pos x="13" y="41"/>
                </a:cxn>
                <a:cxn ang="0">
                  <a:pos x="16" y="39"/>
                </a:cxn>
                <a:cxn ang="0">
                  <a:pos x="18" y="36"/>
                </a:cxn>
                <a:cxn ang="0">
                  <a:pos x="19" y="32"/>
                </a:cxn>
                <a:cxn ang="0">
                  <a:pos x="18" y="29"/>
                </a:cxn>
                <a:cxn ang="0">
                  <a:pos x="17" y="26"/>
                </a:cxn>
                <a:cxn ang="0">
                  <a:pos x="14" y="24"/>
                </a:cxn>
                <a:cxn ang="0">
                  <a:pos x="8" y="23"/>
                </a:cxn>
                <a:cxn ang="0">
                  <a:pos x="13" y="15"/>
                </a:cxn>
                <a:cxn ang="0">
                  <a:pos x="20" y="10"/>
                </a:cxn>
                <a:cxn ang="0">
                  <a:pos x="28" y="7"/>
                </a:cxn>
                <a:cxn ang="0">
                  <a:pos x="35" y="6"/>
                </a:cxn>
                <a:cxn ang="0">
                  <a:pos x="46" y="8"/>
                </a:cxn>
                <a:cxn ang="0">
                  <a:pos x="55" y="15"/>
                </a:cxn>
                <a:cxn ang="0">
                  <a:pos x="60" y="24"/>
                </a:cxn>
                <a:cxn ang="0">
                  <a:pos x="62" y="35"/>
                </a:cxn>
                <a:cxn ang="0">
                  <a:pos x="60" y="46"/>
                </a:cxn>
                <a:cxn ang="0">
                  <a:pos x="55" y="55"/>
                </a:cxn>
                <a:cxn ang="0">
                  <a:pos x="50" y="63"/>
                </a:cxn>
                <a:cxn ang="0">
                  <a:pos x="45" y="69"/>
                </a:cxn>
                <a:cxn ang="0">
                  <a:pos x="2" y="112"/>
                </a:cxn>
                <a:cxn ang="0">
                  <a:pos x="0" y="114"/>
                </a:cxn>
                <a:cxn ang="0">
                  <a:pos x="0" y="119"/>
                </a:cxn>
                <a:cxn ang="0">
                  <a:pos x="74" y="119"/>
                </a:cxn>
                <a:cxn ang="0">
                  <a:pos x="79" y="86"/>
                </a:cxn>
              </a:cxnLst>
              <a:rect l="0" t="0" r="r" b="b"/>
              <a:pathLst>
                <a:path w="79" h="119">
                  <a:moveTo>
                    <a:pt x="79" y="86"/>
                  </a:moveTo>
                  <a:lnTo>
                    <a:pt x="73" y="86"/>
                  </a:lnTo>
                  <a:lnTo>
                    <a:pt x="72" y="90"/>
                  </a:lnTo>
                  <a:lnTo>
                    <a:pt x="71" y="95"/>
                  </a:lnTo>
                  <a:lnTo>
                    <a:pt x="70" y="100"/>
                  </a:lnTo>
                  <a:lnTo>
                    <a:pt x="68" y="102"/>
                  </a:lnTo>
                  <a:lnTo>
                    <a:pt x="65" y="103"/>
                  </a:lnTo>
                  <a:lnTo>
                    <a:pt x="60" y="103"/>
                  </a:lnTo>
                  <a:lnTo>
                    <a:pt x="54" y="104"/>
                  </a:lnTo>
                  <a:lnTo>
                    <a:pt x="51" y="104"/>
                  </a:lnTo>
                  <a:lnTo>
                    <a:pt x="18" y="104"/>
                  </a:lnTo>
                  <a:lnTo>
                    <a:pt x="30" y="93"/>
                  </a:lnTo>
                  <a:lnTo>
                    <a:pt x="39" y="85"/>
                  </a:lnTo>
                  <a:lnTo>
                    <a:pt x="46" y="79"/>
                  </a:lnTo>
                  <a:lnTo>
                    <a:pt x="53" y="73"/>
                  </a:lnTo>
                  <a:lnTo>
                    <a:pt x="63" y="65"/>
                  </a:lnTo>
                  <a:lnTo>
                    <a:pt x="71" y="56"/>
                  </a:lnTo>
                  <a:lnTo>
                    <a:pt x="77" y="46"/>
                  </a:lnTo>
                  <a:lnTo>
                    <a:pt x="79" y="35"/>
                  </a:lnTo>
                  <a:lnTo>
                    <a:pt x="76" y="20"/>
                  </a:lnTo>
                  <a:lnTo>
                    <a:pt x="67" y="9"/>
                  </a:lnTo>
                  <a:lnTo>
                    <a:pt x="53" y="2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0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7" y="41"/>
                  </a:lnTo>
                  <a:lnTo>
                    <a:pt x="9" y="42"/>
                  </a:lnTo>
                  <a:lnTo>
                    <a:pt x="13" y="41"/>
                  </a:lnTo>
                  <a:lnTo>
                    <a:pt x="16" y="39"/>
                  </a:lnTo>
                  <a:lnTo>
                    <a:pt x="18" y="36"/>
                  </a:lnTo>
                  <a:lnTo>
                    <a:pt x="19" y="32"/>
                  </a:lnTo>
                  <a:lnTo>
                    <a:pt x="18" y="29"/>
                  </a:lnTo>
                  <a:lnTo>
                    <a:pt x="17" y="26"/>
                  </a:lnTo>
                  <a:lnTo>
                    <a:pt x="14" y="24"/>
                  </a:lnTo>
                  <a:lnTo>
                    <a:pt x="8" y="23"/>
                  </a:lnTo>
                  <a:lnTo>
                    <a:pt x="13" y="15"/>
                  </a:lnTo>
                  <a:lnTo>
                    <a:pt x="20" y="10"/>
                  </a:lnTo>
                  <a:lnTo>
                    <a:pt x="28" y="7"/>
                  </a:lnTo>
                  <a:lnTo>
                    <a:pt x="35" y="6"/>
                  </a:lnTo>
                  <a:lnTo>
                    <a:pt x="46" y="8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2" y="35"/>
                  </a:lnTo>
                  <a:lnTo>
                    <a:pt x="60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5" y="6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74" y="119"/>
                  </a:lnTo>
                  <a:lnTo>
                    <a:pt x="79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806"/>
            <p:cNvSpPr>
              <a:spLocks noChangeAspect="1"/>
            </p:cNvSpPr>
            <p:nvPr/>
          </p:nvSpPr>
          <p:spPr bwMode="auto">
            <a:xfrm>
              <a:off x="4444" y="53"/>
              <a:ext cx="59" cy="257"/>
            </a:xfrm>
            <a:custGeom>
              <a:avLst/>
              <a:gdLst/>
              <a:ahLst/>
              <a:cxnLst>
                <a:cxn ang="0">
                  <a:pos x="59" y="255"/>
                </a:cxn>
                <a:cxn ang="0">
                  <a:pos x="59" y="254"/>
                </a:cxn>
                <a:cxn ang="0">
                  <a:pos x="59" y="253"/>
                </a:cxn>
                <a:cxn ang="0">
                  <a:pos x="57" y="252"/>
                </a:cxn>
                <a:cxn ang="0">
                  <a:pos x="55" y="249"/>
                </a:cxn>
                <a:cxn ang="0">
                  <a:pos x="35" y="222"/>
                </a:cxn>
                <a:cxn ang="0">
                  <a:pos x="23" y="192"/>
                </a:cxn>
                <a:cxn ang="0">
                  <a:pos x="16" y="160"/>
                </a:cxn>
                <a:cxn ang="0">
                  <a:pos x="15" y="129"/>
                </a:cxn>
                <a:cxn ang="0">
                  <a:pos x="17" y="96"/>
                </a:cxn>
                <a:cxn ang="0">
                  <a:pos x="24" y="63"/>
                </a:cxn>
                <a:cxn ang="0">
                  <a:pos x="36" y="34"/>
                </a:cxn>
                <a:cxn ang="0">
                  <a:pos x="56" y="7"/>
                </a:cxn>
                <a:cxn ang="0">
                  <a:pos x="59" y="4"/>
                </a:cxn>
                <a:cxn ang="0">
                  <a:pos x="59" y="3"/>
                </a:cxn>
                <a:cxn ang="0">
                  <a:pos x="59" y="1"/>
                </a:cxn>
                <a:cxn ang="0">
                  <a:pos x="57" y="0"/>
                </a:cxn>
                <a:cxn ang="0">
                  <a:pos x="51" y="4"/>
                </a:cxn>
                <a:cxn ang="0">
                  <a:pos x="41" y="13"/>
                </a:cxn>
                <a:cxn ang="0">
                  <a:pos x="28" y="29"/>
                </a:cxn>
                <a:cxn ang="0">
                  <a:pos x="16" y="50"/>
                </a:cxn>
                <a:cxn ang="0">
                  <a:pos x="8" y="72"/>
                </a:cxn>
                <a:cxn ang="0">
                  <a:pos x="3" y="92"/>
                </a:cxn>
                <a:cxn ang="0">
                  <a:pos x="1" y="111"/>
                </a:cxn>
                <a:cxn ang="0">
                  <a:pos x="0" y="129"/>
                </a:cxn>
                <a:cxn ang="0">
                  <a:pos x="1" y="146"/>
                </a:cxn>
                <a:cxn ang="0">
                  <a:pos x="3" y="166"/>
                </a:cxn>
                <a:cxn ang="0">
                  <a:pos x="8" y="187"/>
                </a:cxn>
                <a:cxn ang="0">
                  <a:pos x="17" y="209"/>
                </a:cxn>
                <a:cxn ang="0">
                  <a:pos x="29" y="230"/>
                </a:cxn>
                <a:cxn ang="0">
                  <a:pos x="42" y="245"/>
                </a:cxn>
                <a:cxn ang="0">
                  <a:pos x="52" y="254"/>
                </a:cxn>
                <a:cxn ang="0">
                  <a:pos x="57" y="257"/>
                </a:cxn>
                <a:cxn ang="0">
                  <a:pos x="59" y="257"/>
                </a:cxn>
                <a:cxn ang="0">
                  <a:pos x="59" y="255"/>
                </a:cxn>
              </a:cxnLst>
              <a:rect l="0" t="0" r="r" b="b"/>
              <a:pathLst>
                <a:path w="59" h="257">
                  <a:moveTo>
                    <a:pt x="59" y="255"/>
                  </a:moveTo>
                  <a:lnTo>
                    <a:pt x="59" y="254"/>
                  </a:lnTo>
                  <a:lnTo>
                    <a:pt x="59" y="253"/>
                  </a:lnTo>
                  <a:lnTo>
                    <a:pt x="57" y="252"/>
                  </a:lnTo>
                  <a:lnTo>
                    <a:pt x="55" y="249"/>
                  </a:lnTo>
                  <a:lnTo>
                    <a:pt x="35" y="222"/>
                  </a:lnTo>
                  <a:lnTo>
                    <a:pt x="23" y="192"/>
                  </a:lnTo>
                  <a:lnTo>
                    <a:pt x="16" y="160"/>
                  </a:lnTo>
                  <a:lnTo>
                    <a:pt x="15" y="129"/>
                  </a:lnTo>
                  <a:lnTo>
                    <a:pt x="17" y="96"/>
                  </a:lnTo>
                  <a:lnTo>
                    <a:pt x="24" y="63"/>
                  </a:lnTo>
                  <a:lnTo>
                    <a:pt x="36" y="34"/>
                  </a:lnTo>
                  <a:lnTo>
                    <a:pt x="56" y="7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1" y="4"/>
                  </a:lnTo>
                  <a:lnTo>
                    <a:pt x="41" y="13"/>
                  </a:lnTo>
                  <a:lnTo>
                    <a:pt x="28" y="29"/>
                  </a:lnTo>
                  <a:lnTo>
                    <a:pt x="16" y="50"/>
                  </a:lnTo>
                  <a:lnTo>
                    <a:pt x="8" y="72"/>
                  </a:lnTo>
                  <a:lnTo>
                    <a:pt x="3" y="92"/>
                  </a:lnTo>
                  <a:lnTo>
                    <a:pt x="1" y="111"/>
                  </a:lnTo>
                  <a:lnTo>
                    <a:pt x="0" y="129"/>
                  </a:lnTo>
                  <a:lnTo>
                    <a:pt x="1" y="146"/>
                  </a:lnTo>
                  <a:lnTo>
                    <a:pt x="3" y="166"/>
                  </a:lnTo>
                  <a:lnTo>
                    <a:pt x="8" y="187"/>
                  </a:lnTo>
                  <a:lnTo>
                    <a:pt x="17" y="209"/>
                  </a:lnTo>
                  <a:lnTo>
                    <a:pt x="29" y="230"/>
                  </a:lnTo>
                  <a:lnTo>
                    <a:pt x="42" y="245"/>
                  </a:lnTo>
                  <a:lnTo>
                    <a:pt x="52" y="254"/>
                  </a:lnTo>
                  <a:lnTo>
                    <a:pt x="57" y="257"/>
                  </a:lnTo>
                  <a:lnTo>
                    <a:pt x="59" y="257"/>
                  </a:lnTo>
                  <a:lnTo>
                    <a:pt x="59" y="2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807"/>
            <p:cNvSpPr>
              <a:spLocks noChangeAspect="1" noEditPoints="1"/>
            </p:cNvSpPr>
            <p:nvPr/>
          </p:nvSpPr>
          <p:spPr bwMode="auto">
            <a:xfrm>
              <a:off x="4508" y="133"/>
              <a:ext cx="134" cy="163"/>
            </a:xfrm>
            <a:custGeom>
              <a:avLst/>
              <a:gdLst/>
              <a:ahLst/>
              <a:cxnLst>
                <a:cxn ang="0">
                  <a:pos x="19" y="150"/>
                </a:cxn>
                <a:cxn ang="0">
                  <a:pos x="13" y="154"/>
                </a:cxn>
                <a:cxn ang="0">
                  <a:pos x="4" y="155"/>
                </a:cxn>
                <a:cxn ang="0">
                  <a:pos x="1" y="157"/>
                </a:cxn>
                <a:cxn ang="0">
                  <a:pos x="1" y="162"/>
                </a:cxn>
                <a:cxn ang="0">
                  <a:pos x="50" y="163"/>
                </a:cxn>
                <a:cxn ang="0">
                  <a:pos x="53" y="162"/>
                </a:cxn>
                <a:cxn ang="0">
                  <a:pos x="55" y="158"/>
                </a:cxn>
                <a:cxn ang="0">
                  <a:pos x="49" y="155"/>
                </a:cxn>
                <a:cxn ang="0">
                  <a:pos x="38" y="154"/>
                </a:cxn>
                <a:cxn ang="0">
                  <a:pos x="36" y="151"/>
                </a:cxn>
                <a:cxn ang="0">
                  <a:pos x="42" y="126"/>
                </a:cxn>
                <a:cxn ang="0">
                  <a:pos x="49" y="99"/>
                </a:cxn>
                <a:cxn ang="0">
                  <a:pos x="57" y="110"/>
                </a:cxn>
                <a:cxn ang="0">
                  <a:pos x="72" y="116"/>
                </a:cxn>
                <a:cxn ang="0">
                  <a:pos x="94" y="109"/>
                </a:cxn>
                <a:cxn ang="0">
                  <a:pos x="114" y="92"/>
                </a:cxn>
                <a:cxn ang="0">
                  <a:pos x="128" y="68"/>
                </a:cxn>
                <a:cxn ang="0">
                  <a:pos x="134" y="41"/>
                </a:cxn>
                <a:cxn ang="0">
                  <a:pos x="124" y="11"/>
                </a:cxn>
                <a:cxn ang="0">
                  <a:pos x="100" y="0"/>
                </a:cxn>
                <a:cxn ang="0">
                  <a:pos x="81" y="5"/>
                </a:cxn>
                <a:cxn ang="0">
                  <a:pos x="66" y="19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9" y="30"/>
                </a:cxn>
                <a:cxn ang="0">
                  <a:pos x="16" y="39"/>
                </a:cxn>
                <a:cxn ang="0">
                  <a:pos x="19" y="42"/>
                </a:cxn>
                <a:cxn ang="0">
                  <a:pos x="22" y="41"/>
                </a:cxn>
                <a:cxn ang="0">
                  <a:pos x="24" y="36"/>
                </a:cxn>
                <a:cxn ang="0">
                  <a:pos x="31" y="14"/>
                </a:cxn>
                <a:cxn ang="0">
                  <a:pos x="42" y="5"/>
                </a:cxn>
                <a:cxn ang="0">
                  <a:pos x="48" y="7"/>
                </a:cxn>
                <a:cxn ang="0">
                  <a:pos x="50" y="17"/>
                </a:cxn>
                <a:cxn ang="0">
                  <a:pos x="49" y="30"/>
                </a:cxn>
                <a:cxn ang="0">
                  <a:pos x="65" y="33"/>
                </a:cxn>
                <a:cxn ang="0">
                  <a:pos x="71" y="23"/>
                </a:cxn>
                <a:cxn ang="0">
                  <a:pos x="78" y="15"/>
                </a:cxn>
                <a:cxn ang="0">
                  <a:pos x="90" y="7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15" y="29"/>
                </a:cxn>
                <a:cxn ang="0">
                  <a:pos x="111" y="59"/>
                </a:cxn>
                <a:cxn ang="0">
                  <a:pos x="102" y="84"/>
                </a:cxn>
                <a:cxn ang="0">
                  <a:pos x="87" y="104"/>
                </a:cxn>
                <a:cxn ang="0">
                  <a:pos x="72" y="110"/>
                </a:cxn>
                <a:cxn ang="0">
                  <a:pos x="62" y="107"/>
                </a:cxn>
                <a:cxn ang="0">
                  <a:pos x="55" y="99"/>
                </a:cxn>
                <a:cxn ang="0">
                  <a:pos x="53" y="92"/>
                </a:cxn>
                <a:cxn ang="0">
                  <a:pos x="52" y="87"/>
                </a:cxn>
                <a:cxn ang="0">
                  <a:pos x="52" y="83"/>
                </a:cxn>
              </a:cxnLst>
              <a:rect l="0" t="0" r="r" b="b"/>
              <a:pathLst>
                <a:path w="134" h="163">
                  <a:moveTo>
                    <a:pt x="20" y="144"/>
                  </a:moveTo>
                  <a:lnTo>
                    <a:pt x="19" y="150"/>
                  </a:lnTo>
                  <a:lnTo>
                    <a:pt x="16" y="153"/>
                  </a:lnTo>
                  <a:lnTo>
                    <a:pt x="13" y="154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4" y="163"/>
                  </a:lnTo>
                  <a:lnTo>
                    <a:pt x="50" y="163"/>
                  </a:lnTo>
                  <a:lnTo>
                    <a:pt x="52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5" y="158"/>
                  </a:lnTo>
                  <a:lnTo>
                    <a:pt x="53" y="155"/>
                  </a:lnTo>
                  <a:lnTo>
                    <a:pt x="49" y="155"/>
                  </a:lnTo>
                  <a:lnTo>
                    <a:pt x="42" y="155"/>
                  </a:lnTo>
                  <a:lnTo>
                    <a:pt x="38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8" y="142"/>
                  </a:lnTo>
                  <a:lnTo>
                    <a:pt x="42" y="126"/>
                  </a:lnTo>
                  <a:lnTo>
                    <a:pt x="46" y="110"/>
                  </a:lnTo>
                  <a:lnTo>
                    <a:pt x="49" y="99"/>
                  </a:lnTo>
                  <a:lnTo>
                    <a:pt x="52" y="105"/>
                  </a:lnTo>
                  <a:lnTo>
                    <a:pt x="57" y="110"/>
                  </a:lnTo>
                  <a:lnTo>
                    <a:pt x="63" y="114"/>
                  </a:lnTo>
                  <a:lnTo>
                    <a:pt x="72" y="116"/>
                  </a:lnTo>
                  <a:lnTo>
                    <a:pt x="83" y="114"/>
                  </a:lnTo>
                  <a:lnTo>
                    <a:pt x="94" y="109"/>
                  </a:lnTo>
                  <a:lnTo>
                    <a:pt x="105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8" y="68"/>
                  </a:lnTo>
                  <a:lnTo>
                    <a:pt x="132" y="55"/>
                  </a:lnTo>
                  <a:lnTo>
                    <a:pt x="134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3" y="3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1" y="5"/>
                  </a:lnTo>
                  <a:lnTo>
                    <a:pt x="73" y="12"/>
                  </a:lnTo>
                  <a:lnTo>
                    <a:pt x="66" y="19"/>
                  </a:lnTo>
                  <a:lnTo>
                    <a:pt x="63" y="10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30" y="5"/>
                  </a:lnTo>
                  <a:lnTo>
                    <a:pt x="27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9" y="30"/>
                  </a:lnTo>
                  <a:lnTo>
                    <a:pt x="17" y="36"/>
                  </a:lnTo>
                  <a:lnTo>
                    <a:pt x="16" y="39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6" y="6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49" y="30"/>
                  </a:lnTo>
                  <a:lnTo>
                    <a:pt x="20" y="144"/>
                  </a:lnTo>
                  <a:close/>
                  <a:moveTo>
                    <a:pt x="65" y="33"/>
                  </a:moveTo>
                  <a:lnTo>
                    <a:pt x="67" y="28"/>
                  </a:lnTo>
                  <a:lnTo>
                    <a:pt x="71" y="23"/>
                  </a:lnTo>
                  <a:lnTo>
                    <a:pt x="75" y="18"/>
                  </a:lnTo>
                  <a:lnTo>
                    <a:pt x="78" y="15"/>
                  </a:lnTo>
                  <a:lnTo>
                    <a:pt x="85" y="10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12"/>
                  </a:lnTo>
                  <a:lnTo>
                    <a:pt x="114" y="19"/>
                  </a:lnTo>
                  <a:lnTo>
                    <a:pt x="115" y="29"/>
                  </a:lnTo>
                  <a:lnTo>
                    <a:pt x="114" y="43"/>
                  </a:lnTo>
                  <a:lnTo>
                    <a:pt x="111" y="59"/>
                  </a:lnTo>
                  <a:lnTo>
                    <a:pt x="106" y="73"/>
                  </a:lnTo>
                  <a:lnTo>
                    <a:pt x="102" y="84"/>
                  </a:lnTo>
                  <a:lnTo>
                    <a:pt x="95" y="95"/>
                  </a:lnTo>
                  <a:lnTo>
                    <a:pt x="87" y="104"/>
                  </a:lnTo>
                  <a:lnTo>
                    <a:pt x="79" y="109"/>
                  </a:lnTo>
                  <a:lnTo>
                    <a:pt x="72" y="110"/>
                  </a:lnTo>
                  <a:lnTo>
                    <a:pt x="66" y="109"/>
                  </a:lnTo>
                  <a:lnTo>
                    <a:pt x="62" y="107"/>
                  </a:lnTo>
                  <a:lnTo>
                    <a:pt x="58" y="103"/>
                  </a:lnTo>
                  <a:lnTo>
                    <a:pt x="55" y="99"/>
                  </a:lnTo>
                  <a:lnTo>
                    <a:pt x="54" y="95"/>
                  </a:lnTo>
                  <a:lnTo>
                    <a:pt x="53" y="92"/>
                  </a:lnTo>
                  <a:lnTo>
                    <a:pt x="52" y="89"/>
                  </a:lnTo>
                  <a:lnTo>
                    <a:pt x="52" y="87"/>
                  </a:lnTo>
                  <a:lnTo>
                    <a:pt x="52" y="86"/>
                  </a:lnTo>
                  <a:lnTo>
                    <a:pt x="52" y="83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808"/>
            <p:cNvSpPr>
              <a:spLocks noChangeAspect="1"/>
            </p:cNvSpPr>
            <p:nvPr/>
          </p:nvSpPr>
          <p:spPr bwMode="auto">
            <a:xfrm>
              <a:off x="4657" y="164"/>
              <a:ext cx="80" cy="119"/>
            </a:xfrm>
            <a:custGeom>
              <a:avLst/>
              <a:gdLst/>
              <a:ahLst/>
              <a:cxnLst>
                <a:cxn ang="0">
                  <a:pos x="80" y="86"/>
                </a:cxn>
                <a:cxn ang="0">
                  <a:pos x="73" y="86"/>
                </a:cxn>
                <a:cxn ang="0">
                  <a:pos x="73" y="90"/>
                </a:cxn>
                <a:cxn ang="0">
                  <a:pos x="72" y="95"/>
                </a:cxn>
                <a:cxn ang="0">
                  <a:pos x="71" y="100"/>
                </a:cxn>
                <a:cxn ang="0">
                  <a:pos x="69" y="102"/>
                </a:cxn>
                <a:cxn ang="0">
                  <a:pos x="66" y="103"/>
                </a:cxn>
                <a:cxn ang="0">
                  <a:pos x="60" y="103"/>
                </a:cxn>
                <a:cxn ang="0">
                  <a:pos x="55" y="104"/>
                </a:cxn>
                <a:cxn ang="0">
                  <a:pos x="51" y="104"/>
                </a:cxn>
                <a:cxn ang="0">
                  <a:pos x="18" y="104"/>
                </a:cxn>
                <a:cxn ang="0">
                  <a:pos x="30" y="93"/>
                </a:cxn>
                <a:cxn ang="0">
                  <a:pos x="39" y="85"/>
                </a:cxn>
                <a:cxn ang="0">
                  <a:pos x="46" y="79"/>
                </a:cxn>
                <a:cxn ang="0">
                  <a:pos x="54" y="73"/>
                </a:cxn>
                <a:cxn ang="0">
                  <a:pos x="64" y="65"/>
                </a:cxn>
                <a:cxn ang="0">
                  <a:pos x="72" y="56"/>
                </a:cxn>
                <a:cxn ang="0">
                  <a:pos x="77" y="46"/>
                </a:cxn>
                <a:cxn ang="0">
                  <a:pos x="80" y="35"/>
                </a:cxn>
                <a:cxn ang="0">
                  <a:pos x="76" y="20"/>
                </a:cxn>
                <a:cxn ang="0">
                  <a:pos x="67" y="9"/>
                </a:cxn>
                <a:cxn ang="0">
                  <a:pos x="54" y="2"/>
                </a:cxn>
                <a:cxn ang="0">
                  <a:pos x="38" y="0"/>
                </a:cxn>
                <a:cxn ang="0">
                  <a:pos x="30" y="0"/>
                </a:cxn>
                <a:cxn ang="0">
                  <a:pos x="22" y="2"/>
                </a:cxn>
                <a:cxn ang="0">
                  <a:pos x="16" y="5"/>
                </a:cxn>
                <a:cxn ang="0">
                  <a:pos x="11" y="9"/>
                </a:cxn>
                <a:cxn ang="0">
                  <a:pos x="6" y="14"/>
                </a:cxn>
                <a:cxn ang="0">
                  <a:pos x="3" y="20"/>
                </a:cxn>
                <a:cxn ang="0">
                  <a:pos x="1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0"/>
                </a:cxn>
                <a:cxn ang="0">
                  <a:pos x="8" y="41"/>
                </a:cxn>
                <a:cxn ang="0">
                  <a:pos x="10" y="42"/>
                </a:cxn>
                <a:cxn ang="0">
                  <a:pos x="13" y="41"/>
                </a:cxn>
                <a:cxn ang="0">
                  <a:pos x="16" y="39"/>
                </a:cxn>
                <a:cxn ang="0">
                  <a:pos x="19" y="36"/>
                </a:cxn>
                <a:cxn ang="0">
                  <a:pos x="19" y="32"/>
                </a:cxn>
                <a:cxn ang="0">
                  <a:pos x="19" y="29"/>
                </a:cxn>
                <a:cxn ang="0">
                  <a:pos x="18" y="26"/>
                </a:cxn>
                <a:cxn ang="0">
                  <a:pos x="14" y="24"/>
                </a:cxn>
                <a:cxn ang="0">
                  <a:pos x="9" y="23"/>
                </a:cxn>
                <a:cxn ang="0">
                  <a:pos x="14" y="15"/>
                </a:cxn>
                <a:cxn ang="0">
                  <a:pos x="21" y="10"/>
                </a:cxn>
                <a:cxn ang="0">
                  <a:pos x="28" y="7"/>
                </a:cxn>
                <a:cxn ang="0">
                  <a:pos x="35" y="6"/>
                </a:cxn>
                <a:cxn ang="0">
                  <a:pos x="47" y="8"/>
                </a:cxn>
                <a:cxn ang="0">
                  <a:pos x="55" y="15"/>
                </a:cxn>
                <a:cxn ang="0">
                  <a:pos x="60" y="24"/>
                </a:cxn>
                <a:cxn ang="0">
                  <a:pos x="62" y="35"/>
                </a:cxn>
                <a:cxn ang="0">
                  <a:pos x="60" y="46"/>
                </a:cxn>
                <a:cxn ang="0">
                  <a:pos x="56" y="55"/>
                </a:cxn>
                <a:cxn ang="0">
                  <a:pos x="50" y="63"/>
                </a:cxn>
                <a:cxn ang="0">
                  <a:pos x="45" y="69"/>
                </a:cxn>
                <a:cxn ang="0">
                  <a:pos x="2" y="112"/>
                </a:cxn>
                <a:cxn ang="0">
                  <a:pos x="1" y="114"/>
                </a:cxn>
                <a:cxn ang="0">
                  <a:pos x="0" y="119"/>
                </a:cxn>
                <a:cxn ang="0">
                  <a:pos x="74" y="119"/>
                </a:cxn>
                <a:cxn ang="0">
                  <a:pos x="80" y="86"/>
                </a:cxn>
              </a:cxnLst>
              <a:rect l="0" t="0" r="r" b="b"/>
              <a:pathLst>
                <a:path w="80" h="119">
                  <a:moveTo>
                    <a:pt x="80" y="86"/>
                  </a:moveTo>
                  <a:lnTo>
                    <a:pt x="73" y="86"/>
                  </a:lnTo>
                  <a:lnTo>
                    <a:pt x="73" y="90"/>
                  </a:lnTo>
                  <a:lnTo>
                    <a:pt x="72" y="95"/>
                  </a:lnTo>
                  <a:lnTo>
                    <a:pt x="71" y="100"/>
                  </a:lnTo>
                  <a:lnTo>
                    <a:pt x="69" y="102"/>
                  </a:lnTo>
                  <a:lnTo>
                    <a:pt x="66" y="103"/>
                  </a:lnTo>
                  <a:lnTo>
                    <a:pt x="60" y="103"/>
                  </a:lnTo>
                  <a:lnTo>
                    <a:pt x="55" y="104"/>
                  </a:lnTo>
                  <a:lnTo>
                    <a:pt x="51" y="104"/>
                  </a:lnTo>
                  <a:lnTo>
                    <a:pt x="18" y="104"/>
                  </a:lnTo>
                  <a:lnTo>
                    <a:pt x="30" y="93"/>
                  </a:lnTo>
                  <a:lnTo>
                    <a:pt x="39" y="85"/>
                  </a:lnTo>
                  <a:lnTo>
                    <a:pt x="46" y="79"/>
                  </a:lnTo>
                  <a:lnTo>
                    <a:pt x="54" y="73"/>
                  </a:lnTo>
                  <a:lnTo>
                    <a:pt x="64" y="65"/>
                  </a:lnTo>
                  <a:lnTo>
                    <a:pt x="72" y="56"/>
                  </a:lnTo>
                  <a:lnTo>
                    <a:pt x="77" y="46"/>
                  </a:lnTo>
                  <a:lnTo>
                    <a:pt x="80" y="35"/>
                  </a:lnTo>
                  <a:lnTo>
                    <a:pt x="76" y="20"/>
                  </a:lnTo>
                  <a:lnTo>
                    <a:pt x="67" y="9"/>
                  </a:lnTo>
                  <a:lnTo>
                    <a:pt x="5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1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0"/>
                  </a:lnTo>
                  <a:lnTo>
                    <a:pt x="8" y="41"/>
                  </a:lnTo>
                  <a:lnTo>
                    <a:pt x="10" y="42"/>
                  </a:lnTo>
                  <a:lnTo>
                    <a:pt x="13" y="41"/>
                  </a:lnTo>
                  <a:lnTo>
                    <a:pt x="16" y="39"/>
                  </a:lnTo>
                  <a:lnTo>
                    <a:pt x="19" y="36"/>
                  </a:lnTo>
                  <a:lnTo>
                    <a:pt x="19" y="32"/>
                  </a:lnTo>
                  <a:lnTo>
                    <a:pt x="19" y="29"/>
                  </a:lnTo>
                  <a:lnTo>
                    <a:pt x="18" y="26"/>
                  </a:lnTo>
                  <a:lnTo>
                    <a:pt x="14" y="24"/>
                  </a:lnTo>
                  <a:lnTo>
                    <a:pt x="9" y="23"/>
                  </a:lnTo>
                  <a:lnTo>
                    <a:pt x="14" y="15"/>
                  </a:lnTo>
                  <a:lnTo>
                    <a:pt x="21" y="10"/>
                  </a:lnTo>
                  <a:lnTo>
                    <a:pt x="28" y="7"/>
                  </a:lnTo>
                  <a:lnTo>
                    <a:pt x="35" y="6"/>
                  </a:lnTo>
                  <a:lnTo>
                    <a:pt x="47" y="8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2" y="35"/>
                  </a:lnTo>
                  <a:lnTo>
                    <a:pt x="60" y="46"/>
                  </a:lnTo>
                  <a:lnTo>
                    <a:pt x="56" y="55"/>
                  </a:lnTo>
                  <a:lnTo>
                    <a:pt x="50" y="63"/>
                  </a:lnTo>
                  <a:lnTo>
                    <a:pt x="45" y="69"/>
                  </a:lnTo>
                  <a:lnTo>
                    <a:pt x="2" y="112"/>
                  </a:lnTo>
                  <a:lnTo>
                    <a:pt x="1" y="114"/>
                  </a:lnTo>
                  <a:lnTo>
                    <a:pt x="0" y="119"/>
                  </a:lnTo>
                  <a:lnTo>
                    <a:pt x="74" y="119"/>
                  </a:lnTo>
                  <a:lnTo>
                    <a:pt x="80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809"/>
            <p:cNvSpPr>
              <a:spLocks noChangeAspect="1"/>
            </p:cNvSpPr>
            <p:nvPr/>
          </p:nvSpPr>
          <p:spPr bwMode="auto">
            <a:xfrm>
              <a:off x="4776" y="53"/>
              <a:ext cx="59" cy="257"/>
            </a:xfrm>
            <a:custGeom>
              <a:avLst/>
              <a:gdLst/>
              <a:ahLst/>
              <a:cxnLst>
                <a:cxn ang="0">
                  <a:pos x="59" y="129"/>
                </a:cxn>
                <a:cxn ang="0">
                  <a:pos x="58" y="112"/>
                </a:cxn>
                <a:cxn ang="0">
                  <a:pos x="56" y="92"/>
                </a:cxn>
                <a:cxn ang="0">
                  <a:pos x="51" y="71"/>
                </a:cxn>
                <a:cxn ang="0">
                  <a:pos x="42" y="49"/>
                </a:cxn>
                <a:cxn ang="0">
                  <a:pos x="30" y="28"/>
                </a:cxn>
                <a:cxn ang="0">
                  <a:pos x="17" y="13"/>
                </a:cxn>
                <a:cxn ang="0">
                  <a:pos x="7" y="4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9"/>
                </a:cxn>
                <a:cxn ang="0">
                  <a:pos x="21" y="31"/>
                </a:cxn>
                <a:cxn ang="0">
                  <a:pos x="34" y="58"/>
                </a:cxn>
                <a:cxn ang="0">
                  <a:pos x="42" y="91"/>
                </a:cxn>
                <a:cxn ang="0">
                  <a:pos x="44" y="129"/>
                </a:cxn>
                <a:cxn ang="0">
                  <a:pos x="42" y="162"/>
                </a:cxn>
                <a:cxn ang="0">
                  <a:pos x="36" y="194"/>
                </a:cxn>
                <a:cxn ang="0">
                  <a:pos x="23" y="224"/>
                </a:cxn>
                <a:cxn ang="0">
                  <a:pos x="3" y="250"/>
                </a:cxn>
                <a:cxn ang="0">
                  <a:pos x="0" y="253"/>
                </a:cxn>
                <a:cxn ang="0">
                  <a:pos x="0" y="255"/>
                </a:cxn>
                <a:cxn ang="0">
                  <a:pos x="0" y="257"/>
                </a:cxn>
                <a:cxn ang="0">
                  <a:pos x="2" y="257"/>
                </a:cxn>
                <a:cxn ang="0">
                  <a:pos x="8" y="254"/>
                </a:cxn>
                <a:cxn ang="0">
                  <a:pos x="18" y="244"/>
                </a:cxn>
                <a:cxn ang="0">
                  <a:pos x="31" y="229"/>
                </a:cxn>
                <a:cxn ang="0">
                  <a:pos x="43" y="207"/>
                </a:cxn>
                <a:cxn ang="0">
                  <a:pos x="51" y="186"/>
                </a:cxn>
                <a:cxn ang="0">
                  <a:pos x="56" y="166"/>
                </a:cxn>
                <a:cxn ang="0">
                  <a:pos x="58" y="146"/>
                </a:cxn>
                <a:cxn ang="0">
                  <a:pos x="59" y="129"/>
                </a:cxn>
              </a:cxnLst>
              <a:rect l="0" t="0" r="r" b="b"/>
              <a:pathLst>
                <a:path w="59" h="257">
                  <a:moveTo>
                    <a:pt x="59" y="129"/>
                  </a:moveTo>
                  <a:lnTo>
                    <a:pt x="58" y="112"/>
                  </a:lnTo>
                  <a:lnTo>
                    <a:pt x="56" y="92"/>
                  </a:lnTo>
                  <a:lnTo>
                    <a:pt x="51" y="71"/>
                  </a:lnTo>
                  <a:lnTo>
                    <a:pt x="42" y="49"/>
                  </a:lnTo>
                  <a:lnTo>
                    <a:pt x="30" y="28"/>
                  </a:lnTo>
                  <a:lnTo>
                    <a:pt x="17" y="13"/>
                  </a:lnTo>
                  <a:lnTo>
                    <a:pt x="7" y="4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9"/>
                  </a:lnTo>
                  <a:lnTo>
                    <a:pt x="21" y="31"/>
                  </a:lnTo>
                  <a:lnTo>
                    <a:pt x="34" y="58"/>
                  </a:lnTo>
                  <a:lnTo>
                    <a:pt x="42" y="91"/>
                  </a:lnTo>
                  <a:lnTo>
                    <a:pt x="44" y="129"/>
                  </a:lnTo>
                  <a:lnTo>
                    <a:pt x="42" y="162"/>
                  </a:lnTo>
                  <a:lnTo>
                    <a:pt x="36" y="194"/>
                  </a:lnTo>
                  <a:lnTo>
                    <a:pt x="23" y="224"/>
                  </a:lnTo>
                  <a:lnTo>
                    <a:pt x="3" y="250"/>
                  </a:lnTo>
                  <a:lnTo>
                    <a:pt x="0" y="253"/>
                  </a:lnTo>
                  <a:lnTo>
                    <a:pt x="0" y="255"/>
                  </a:lnTo>
                  <a:lnTo>
                    <a:pt x="0" y="257"/>
                  </a:lnTo>
                  <a:lnTo>
                    <a:pt x="2" y="257"/>
                  </a:lnTo>
                  <a:lnTo>
                    <a:pt x="8" y="254"/>
                  </a:lnTo>
                  <a:lnTo>
                    <a:pt x="18" y="244"/>
                  </a:lnTo>
                  <a:lnTo>
                    <a:pt x="31" y="229"/>
                  </a:lnTo>
                  <a:lnTo>
                    <a:pt x="43" y="207"/>
                  </a:lnTo>
                  <a:lnTo>
                    <a:pt x="51" y="186"/>
                  </a:lnTo>
                  <a:lnTo>
                    <a:pt x="56" y="166"/>
                  </a:lnTo>
                  <a:lnTo>
                    <a:pt x="58" y="146"/>
                  </a:lnTo>
                  <a:lnTo>
                    <a:pt x="59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810"/>
            <p:cNvSpPr>
              <a:spLocks noChangeAspect="1"/>
            </p:cNvSpPr>
            <p:nvPr/>
          </p:nvSpPr>
          <p:spPr bwMode="auto">
            <a:xfrm>
              <a:off x="4876" y="53"/>
              <a:ext cx="59" cy="257"/>
            </a:xfrm>
            <a:custGeom>
              <a:avLst/>
              <a:gdLst/>
              <a:ahLst/>
              <a:cxnLst>
                <a:cxn ang="0">
                  <a:pos x="59" y="129"/>
                </a:cxn>
                <a:cxn ang="0">
                  <a:pos x="59" y="112"/>
                </a:cxn>
                <a:cxn ang="0">
                  <a:pos x="56" y="92"/>
                </a:cxn>
                <a:cxn ang="0">
                  <a:pos x="51" y="71"/>
                </a:cxn>
                <a:cxn ang="0">
                  <a:pos x="42" y="49"/>
                </a:cxn>
                <a:cxn ang="0">
                  <a:pos x="30" y="28"/>
                </a:cxn>
                <a:cxn ang="0">
                  <a:pos x="18" y="13"/>
                </a:cxn>
                <a:cxn ang="0">
                  <a:pos x="8" y="4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5" y="9"/>
                </a:cxn>
                <a:cxn ang="0">
                  <a:pos x="22" y="31"/>
                </a:cxn>
                <a:cxn ang="0">
                  <a:pos x="34" y="58"/>
                </a:cxn>
                <a:cxn ang="0">
                  <a:pos x="42" y="91"/>
                </a:cxn>
                <a:cxn ang="0">
                  <a:pos x="45" y="129"/>
                </a:cxn>
                <a:cxn ang="0">
                  <a:pos x="43" y="162"/>
                </a:cxn>
                <a:cxn ang="0">
                  <a:pos x="36" y="194"/>
                </a:cxn>
                <a:cxn ang="0">
                  <a:pos x="23" y="224"/>
                </a:cxn>
                <a:cxn ang="0">
                  <a:pos x="3" y="250"/>
                </a:cxn>
                <a:cxn ang="0">
                  <a:pos x="0" y="253"/>
                </a:cxn>
                <a:cxn ang="0">
                  <a:pos x="0" y="255"/>
                </a:cxn>
                <a:cxn ang="0">
                  <a:pos x="1" y="257"/>
                </a:cxn>
                <a:cxn ang="0">
                  <a:pos x="3" y="257"/>
                </a:cxn>
                <a:cxn ang="0">
                  <a:pos x="8" y="254"/>
                </a:cxn>
                <a:cxn ang="0">
                  <a:pos x="18" y="244"/>
                </a:cxn>
                <a:cxn ang="0">
                  <a:pos x="31" y="229"/>
                </a:cxn>
                <a:cxn ang="0">
                  <a:pos x="43" y="207"/>
                </a:cxn>
                <a:cxn ang="0">
                  <a:pos x="51" y="186"/>
                </a:cxn>
                <a:cxn ang="0">
                  <a:pos x="56" y="166"/>
                </a:cxn>
                <a:cxn ang="0">
                  <a:pos x="59" y="146"/>
                </a:cxn>
                <a:cxn ang="0">
                  <a:pos x="59" y="129"/>
                </a:cxn>
              </a:cxnLst>
              <a:rect l="0" t="0" r="r" b="b"/>
              <a:pathLst>
                <a:path w="59" h="257">
                  <a:moveTo>
                    <a:pt x="59" y="129"/>
                  </a:moveTo>
                  <a:lnTo>
                    <a:pt x="59" y="112"/>
                  </a:lnTo>
                  <a:lnTo>
                    <a:pt x="56" y="92"/>
                  </a:lnTo>
                  <a:lnTo>
                    <a:pt x="51" y="71"/>
                  </a:lnTo>
                  <a:lnTo>
                    <a:pt x="42" y="49"/>
                  </a:lnTo>
                  <a:lnTo>
                    <a:pt x="30" y="28"/>
                  </a:lnTo>
                  <a:lnTo>
                    <a:pt x="18" y="13"/>
                  </a:lnTo>
                  <a:lnTo>
                    <a:pt x="8" y="4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5" y="9"/>
                  </a:lnTo>
                  <a:lnTo>
                    <a:pt x="22" y="31"/>
                  </a:lnTo>
                  <a:lnTo>
                    <a:pt x="34" y="58"/>
                  </a:lnTo>
                  <a:lnTo>
                    <a:pt x="42" y="91"/>
                  </a:lnTo>
                  <a:lnTo>
                    <a:pt x="45" y="129"/>
                  </a:lnTo>
                  <a:lnTo>
                    <a:pt x="43" y="162"/>
                  </a:lnTo>
                  <a:lnTo>
                    <a:pt x="36" y="194"/>
                  </a:lnTo>
                  <a:lnTo>
                    <a:pt x="23" y="224"/>
                  </a:lnTo>
                  <a:lnTo>
                    <a:pt x="3" y="250"/>
                  </a:lnTo>
                  <a:lnTo>
                    <a:pt x="0" y="253"/>
                  </a:lnTo>
                  <a:lnTo>
                    <a:pt x="0" y="255"/>
                  </a:lnTo>
                  <a:lnTo>
                    <a:pt x="1" y="257"/>
                  </a:lnTo>
                  <a:lnTo>
                    <a:pt x="3" y="257"/>
                  </a:lnTo>
                  <a:lnTo>
                    <a:pt x="8" y="254"/>
                  </a:lnTo>
                  <a:lnTo>
                    <a:pt x="18" y="244"/>
                  </a:lnTo>
                  <a:lnTo>
                    <a:pt x="31" y="229"/>
                  </a:lnTo>
                  <a:lnTo>
                    <a:pt x="43" y="207"/>
                  </a:lnTo>
                  <a:lnTo>
                    <a:pt x="51" y="186"/>
                  </a:lnTo>
                  <a:lnTo>
                    <a:pt x="56" y="166"/>
                  </a:lnTo>
                  <a:lnTo>
                    <a:pt x="59" y="146"/>
                  </a:lnTo>
                  <a:lnTo>
                    <a:pt x="59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Freeform 811"/>
            <p:cNvSpPr>
              <a:spLocks noChangeAspect="1"/>
            </p:cNvSpPr>
            <p:nvPr/>
          </p:nvSpPr>
          <p:spPr bwMode="auto">
            <a:xfrm>
              <a:off x="4990" y="53"/>
              <a:ext cx="10" cy="257"/>
            </a:xfrm>
            <a:custGeom>
              <a:avLst/>
              <a:gdLst/>
              <a:ahLst/>
              <a:cxnLst>
                <a:cxn ang="0">
                  <a:pos x="10" y="10"/>
                </a:cxn>
                <a:cxn ang="0">
                  <a:pos x="10" y="6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248"/>
                </a:cxn>
                <a:cxn ang="0">
                  <a:pos x="0" y="251"/>
                </a:cxn>
                <a:cxn ang="0">
                  <a:pos x="0" y="254"/>
                </a:cxn>
                <a:cxn ang="0">
                  <a:pos x="2" y="256"/>
                </a:cxn>
                <a:cxn ang="0">
                  <a:pos x="5" y="257"/>
                </a:cxn>
                <a:cxn ang="0">
                  <a:pos x="8" y="256"/>
                </a:cxn>
                <a:cxn ang="0">
                  <a:pos x="9" y="254"/>
                </a:cxn>
                <a:cxn ang="0">
                  <a:pos x="10" y="251"/>
                </a:cxn>
                <a:cxn ang="0">
                  <a:pos x="10" y="248"/>
                </a:cxn>
                <a:cxn ang="0">
                  <a:pos x="10" y="10"/>
                </a:cxn>
              </a:cxnLst>
              <a:rect l="0" t="0" r="r" b="b"/>
              <a:pathLst>
                <a:path w="10" h="257">
                  <a:moveTo>
                    <a:pt x="10" y="10"/>
                  </a:moveTo>
                  <a:lnTo>
                    <a:pt x="10" y="6"/>
                  </a:lnTo>
                  <a:lnTo>
                    <a:pt x="9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248"/>
                  </a:lnTo>
                  <a:lnTo>
                    <a:pt x="0" y="251"/>
                  </a:lnTo>
                  <a:lnTo>
                    <a:pt x="0" y="254"/>
                  </a:lnTo>
                  <a:lnTo>
                    <a:pt x="2" y="256"/>
                  </a:lnTo>
                  <a:lnTo>
                    <a:pt x="5" y="257"/>
                  </a:lnTo>
                  <a:lnTo>
                    <a:pt x="8" y="256"/>
                  </a:lnTo>
                  <a:lnTo>
                    <a:pt x="9" y="254"/>
                  </a:lnTo>
                  <a:lnTo>
                    <a:pt x="10" y="251"/>
                  </a:lnTo>
                  <a:lnTo>
                    <a:pt x="10" y="248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Freeform 812"/>
            <p:cNvSpPr>
              <a:spLocks noChangeAspect="1" noEditPoints="1"/>
            </p:cNvSpPr>
            <p:nvPr/>
          </p:nvSpPr>
          <p:spPr bwMode="auto">
            <a:xfrm>
              <a:off x="5022" y="133"/>
              <a:ext cx="134" cy="163"/>
            </a:xfrm>
            <a:custGeom>
              <a:avLst/>
              <a:gdLst/>
              <a:ahLst/>
              <a:cxnLst>
                <a:cxn ang="0">
                  <a:pos x="18" y="150"/>
                </a:cxn>
                <a:cxn ang="0">
                  <a:pos x="13" y="154"/>
                </a:cxn>
                <a:cxn ang="0">
                  <a:pos x="4" y="155"/>
                </a:cxn>
                <a:cxn ang="0">
                  <a:pos x="1" y="157"/>
                </a:cxn>
                <a:cxn ang="0">
                  <a:pos x="1" y="162"/>
                </a:cxn>
                <a:cxn ang="0">
                  <a:pos x="50" y="163"/>
                </a:cxn>
                <a:cxn ang="0">
                  <a:pos x="53" y="162"/>
                </a:cxn>
                <a:cxn ang="0">
                  <a:pos x="55" y="158"/>
                </a:cxn>
                <a:cxn ang="0">
                  <a:pos x="49" y="155"/>
                </a:cxn>
                <a:cxn ang="0">
                  <a:pos x="37" y="154"/>
                </a:cxn>
                <a:cxn ang="0">
                  <a:pos x="36" y="151"/>
                </a:cxn>
                <a:cxn ang="0">
                  <a:pos x="41" y="126"/>
                </a:cxn>
                <a:cxn ang="0">
                  <a:pos x="48" y="99"/>
                </a:cxn>
                <a:cxn ang="0">
                  <a:pos x="56" y="110"/>
                </a:cxn>
                <a:cxn ang="0">
                  <a:pos x="72" y="116"/>
                </a:cxn>
                <a:cxn ang="0">
                  <a:pos x="94" y="109"/>
                </a:cxn>
                <a:cxn ang="0">
                  <a:pos x="114" y="92"/>
                </a:cxn>
                <a:cxn ang="0">
                  <a:pos x="128" y="68"/>
                </a:cxn>
                <a:cxn ang="0">
                  <a:pos x="134" y="41"/>
                </a:cxn>
                <a:cxn ang="0">
                  <a:pos x="124" y="11"/>
                </a:cxn>
                <a:cxn ang="0">
                  <a:pos x="100" y="0"/>
                </a:cxn>
                <a:cxn ang="0">
                  <a:pos x="81" y="5"/>
                </a:cxn>
                <a:cxn ang="0">
                  <a:pos x="66" y="19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8" y="30"/>
                </a:cxn>
                <a:cxn ang="0">
                  <a:pos x="16" y="39"/>
                </a:cxn>
                <a:cxn ang="0">
                  <a:pos x="19" y="42"/>
                </a:cxn>
                <a:cxn ang="0">
                  <a:pos x="22" y="41"/>
                </a:cxn>
                <a:cxn ang="0">
                  <a:pos x="24" y="36"/>
                </a:cxn>
                <a:cxn ang="0">
                  <a:pos x="31" y="14"/>
                </a:cxn>
                <a:cxn ang="0">
                  <a:pos x="42" y="5"/>
                </a:cxn>
                <a:cxn ang="0">
                  <a:pos x="48" y="7"/>
                </a:cxn>
                <a:cxn ang="0">
                  <a:pos x="50" y="17"/>
                </a:cxn>
                <a:cxn ang="0">
                  <a:pos x="48" y="30"/>
                </a:cxn>
                <a:cxn ang="0">
                  <a:pos x="65" y="33"/>
                </a:cxn>
                <a:cxn ang="0">
                  <a:pos x="70" y="23"/>
                </a:cxn>
                <a:cxn ang="0">
                  <a:pos x="78" y="15"/>
                </a:cxn>
                <a:cxn ang="0">
                  <a:pos x="90" y="7"/>
                </a:cxn>
                <a:cxn ang="0">
                  <a:pos x="99" y="5"/>
                </a:cxn>
                <a:cxn ang="0">
                  <a:pos x="111" y="12"/>
                </a:cxn>
                <a:cxn ang="0">
                  <a:pos x="115" y="29"/>
                </a:cxn>
                <a:cxn ang="0">
                  <a:pos x="110" y="59"/>
                </a:cxn>
                <a:cxn ang="0">
                  <a:pos x="102" y="84"/>
                </a:cxn>
                <a:cxn ang="0">
                  <a:pos x="87" y="104"/>
                </a:cxn>
                <a:cxn ang="0">
                  <a:pos x="72" y="110"/>
                </a:cxn>
                <a:cxn ang="0">
                  <a:pos x="61" y="107"/>
                </a:cxn>
                <a:cxn ang="0">
                  <a:pos x="55" y="99"/>
                </a:cxn>
                <a:cxn ang="0">
                  <a:pos x="52" y="92"/>
                </a:cxn>
                <a:cxn ang="0">
                  <a:pos x="51" y="87"/>
                </a:cxn>
                <a:cxn ang="0">
                  <a:pos x="52" y="83"/>
                </a:cxn>
              </a:cxnLst>
              <a:rect l="0" t="0" r="r" b="b"/>
              <a:pathLst>
                <a:path w="134" h="163">
                  <a:moveTo>
                    <a:pt x="20" y="144"/>
                  </a:moveTo>
                  <a:lnTo>
                    <a:pt x="18" y="150"/>
                  </a:lnTo>
                  <a:lnTo>
                    <a:pt x="16" y="153"/>
                  </a:lnTo>
                  <a:lnTo>
                    <a:pt x="13" y="154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5"/>
                  </a:lnTo>
                  <a:lnTo>
                    <a:pt x="1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3" y="163"/>
                  </a:lnTo>
                  <a:lnTo>
                    <a:pt x="50" y="163"/>
                  </a:lnTo>
                  <a:lnTo>
                    <a:pt x="51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5" y="158"/>
                  </a:lnTo>
                  <a:lnTo>
                    <a:pt x="53" y="155"/>
                  </a:lnTo>
                  <a:lnTo>
                    <a:pt x="49" y="155"/>
                  </a:lnTo>
                  <a:lnTo>
                    <a:pt x="41" y="155"/>
                  </a:lnTo>
                  <a:lnTo>
                    <a:pt x="37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8" y="142"/>
                  </a:lnTo>
                  <a:lnTo>
                    <a:pt x="41" y="126"/>
                  </a:lnTo>
                  <a:lnTo>
                    <a:pt x="46" y="110"/>
                  </a:lnTo>
                  <a:lnTo>
                    <a:pt x="48" y="99"/>
                  </a:lnTo>
                  <a:lnTo>
                    <a:pt x="52" y="105"/>
                  </a:lnTo>
                  <a:lnTo>
                    <a:pt x="56" y="110"/>
                  </a:lnTo>
                  <a:lnTo>
                    <a:pt x="63" y="114"/>
                  </a:lnTo>
                  <a:lnTo>
                    <a:pt x="72" y="116"/>
                  </a:lnTo>
                  <a:lnTo>
                    <a:pt x="83" y="114"/>
                  </a:lnTo>
                  <a:lnTo>
                    <a:pt x="94" y="109"/>
                  </a:lnTo>
                  <a:lnTo>
                    <a:pt x="105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8" y="68"/>
                  </a:lnTo>
                  <a:lnTo>
                    <a:pt x="132" y="55"/>
                  </a:lnTo>
                  <a:lnTo>
                    <a:pt x="134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3" y="3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1" y="5"/>
                  </a:lnTo>
                  <a:lnTo>
                    <a:pt x="73" y="12"/>
                  </a:lnTo>
                  <a:lnTo>
                    <a:pt x="66" y="19"/>
                  </a:lnTo>
                  <a:lnTo>
                    <a:pt x="63" y="10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30" y="5"/>
                  </a:lnTo>
                  <a:lnTo>
                    <a:pt x="26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8" y="30"/>
                  </a:lnTo>
                  <a:lnTo>
                    <a:pt x="17" y="36"/>
                  </a:lnTo>
                  <a:lnTo>
                    <a:pt x="16" y="39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2" y="41"/>
                  </a:lnTo>
                  <a:lnTo>
                    <a:pt x="23" y="39"/>
                  </a:lnTo>
                  <a:lnTo>
                    <a:pt x="24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5" y="6"/>
                  </a:lnTo>
                  <a:lnTo>
                    <a:pt x="48" y="7"/>
                  </a:lnTo>
                  <a:lnTo>
                    <a:pt x="50" y="11"/>
                  </a:lnTo>
                  <a:lnTo>
                    <a:pt x="50" y="17"/>
                  </a:lnTo>
                  <a:lnTo>
                    <a:pt x="50" y="24"/>
                  </a:lnTo>
                  <a:lnTo>
                    <a:pt x="48" y="30"/>
                  </a:lnTo>
                  <a:lnTo>
                    <a:pt x="20" y="144"/>
                  </a:lnTo>
                  <a:close/>
                  <a:moveTo>
                    <a:pt x="65" y="33"/>
                  </a:moveTo>
                  <a:lnTo>
                    <a:pt x="67" y="28"/>
                  </a:lnTo>
                  <a:lnTo>
                    <a:pt x="70" y="23"/>
                  </a:lnTo>
                  <a:lnTo>
                    <a:pt x="74" y="18"/>
                  </a:lnTo>
                  <a:lnTo>
                    <a:pt x="78" y="15"/>
                  </a:lnTo>
                  <a:lnTo>
                    <a:pt x="84" y="10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12"/>
                  </a:lnTo>
                  <a:lnTo>
                    <a:pt x="114" y="19"/>
                  </a:lnTo>
                  <a:lnTo>
                    <a:pt x="115" y="29"/>
                  </a:lnTo>
                  <a:lnTo>
                    <a:pt x="114" y="43"/>
                  </a:lnTo>
                  <a:lnTo>
                    <a:pt x="110" y="59"/>
                  </a:lnTo>
                  <a:lnTo>
                    <a:pt x="106" y="73"/>
                  </a:lnTo>
                  <a:lnTo>
                    <a:pt x="102" y="84"/>
                  </a:lnTo>
                  <a:lnTo>
                    <a:pt x="95" y="95"/>
                  </a:lnTo>
                  <a:lnTo>
                    <a:pt x="87" y="104"/>
                  </a:lnTo>
                  <a:lnTo>
                    <a:pt x="79" y="109"/>
                  </a:lnTo>
                  <a:lnTo>
                    <a:pt x="72" y="110"/>
                  </a:lnTo>
                  <a:lnTo>
                    <a:pt x="66" y="109"/>
                  </a:lnTo>
                  <a:lnTo>
                    <a:pt x="61" y="107"/>
                  </a:lnTo>
                  <a:lnTo>
                    <a:pt x="58" y="103"/>
                  </a:lnTo>
                  <a:lnTo>
                    <a:pt x="55" y="99"/>
                  </a:lnTo>
                  <a:lnTo>
                    <a:pt x="53" y="95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1" y="87"/>
                  </a:lnTo>
                  <a:lnTo>
                    <a:pt x="52" y="86"/>
                  </a:lnTo>
                  <a:lnTo>
                    <a:pt x="52" y="83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Freeform 813"/>
            <p:cNvSpPr>
              <a:spLocks noChangeAspect="1"/>
            </p:cNvSpPr>
            <p:nvPr/>
          </p:nvSpPr>
          <p:spPr bwMode="auto">
            <a:xfrm>
              <a:off x="5179" y="164"/>
              <a:ext cx="66" cy="119"/>
            </a:xfrm>
            <a:custGeom>
              <a:avLst/>
              <a:gdLst/>
              <a:ahLst/>
              <a:cxnLst>
                <a:cxn ang="0">
                  <a:pos x="41" y="5"/>
                </a:cxn>
                <a:cxn ang="0">
                  <a:pos x="41" y="2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6" y="0"/>
                </a:cxn>
                <a:cxn ang="0">
                  <a:pos x="26" y="6"/>
                </a:cxn>
                <a:cxn ang="0">
                  <a:pos x="16" y="9"/>
                </a:cxn>
                <a:cxn ang="0">
                  <a:pos x="7" y="11"/>
                </a:cxn>
                <a:cxn ang="0">
                  <a:pos x="0" y="11"/>
                </a:cxn>
                <a:cxn ang="0">
                  <a:pos x="0" y="17"/>
                </a:cxn>
                <a:cxn ang="0">
                  <a:pos x="5" y="17"/>
                </a:cxn>
                <a:cxn ang="0">
                  <a:pos x="11" y="17"/>
                </a:cxn>
                <a:cxn ang="0">
                  <a:pos x="19" y="15"/>
                </a:cxn>
                <a:cxn ang="0">
                  <a:pos x="26" y="13"/>
                </a:cxn>
                <a:cxn ang="0">
                  <a:pos x="26" y="104"/>
                </a:cxn>
                <a:cxn ang="0">
                  <a:pos x="26" y="108"/>
                </a:cxn>
                <a:cxn ang="0">
                  <a:pos x="24" y="110"/>
                </a:cxn>
                <a:cxn ang="0">
                  <a:pos x="19" y="112"/>
                </a:cxn>
                <a:cxn ang="0">
                  <a:pos x="8" y="112"/>
                </a:cxn>
                <a:cxn ang="0">
                  <a:pos x="2" y="112"/>
                </a:cxn>
                <a:cxn ang="0">
                  <a:pos x="2" y="119"/>
                </a:cxn>
                <a:cxn ang="0">
                  <a:pos x="66" y="119"/>
                </a:cxn>
                <a:cxn ang="0">
                  <a:pos x="66" y="112"/>
                </a:cxn>
                <a:cxn ang="0">
                  <a:pos x="59" y="112"/>
                </a:cxn>
                <a:cxn ang="0">
                  <a:pos x="48" y="112"/>
                </a:cxn>
                <a:cxn ang="0">
                  <a:pos x="43" y="110"/>
                </a:cxn>
                <a:cxn ang="0">
                  <a:pos x="41" y="108"/>
                </a:cxn>
                <a:cxn ang="0">
                  <a:pos x="41" y="104"/>
                </a:cxn>
                <a:cxn ang="0">
                  <a:pos x="41" y="5"/>
                </a:cxn>
              </a:cxnLst>
              <a:rect l="0" t="0" r="r" b="b"/>
              <a:pathLst>
                <a:path w="66" h="119">
                  <a:moveTo>
                    <a:pt x="41" y="5"/>
                  </a:moveTo>
                  <a:lnTo>
                    <a:pt x="41" y="2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16" y="9"/>
                  </a:lnTo>
                  <a:lnTo>
                    <a:pt x="7" y="11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17"/>
                  </a:lnTo>
                  <a:lnTo>
                    <a:pt x="11" y="17"/>
                  </a:lnTo>
                  <a:lnTo>
                    <a:pt x="19" y="15"/>
                  </a:lnTo>
                  <a:lnTo>
                    <a:pt x="26" y="13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19" y="112"/>
                  </a:lnTo>
                  <a:lnTo>
                    <a:pt x="8" y="112"/>
                  </a:lnTo>
                  <a:lnTo>
                    <a:pt x="2" y="112"/>
                  </a:lnTo>
                  <a:lnTo>
                    <a:pt x="2" y="119"/>
                  </a:lnTo>
                  <a:lnTo>
                    <a:pt x="66" y="119"/>
                  </a:lnTo>
                  <a:lnTo>
                    <a:pt x="66" y="112"/>
                  </a:lnTo>
                  <a:lnTo>
                    <a:pt x="59" y="112"/>
                  </a:lnTo>
                  <a:lnTo>
                    <a:pt x="48" y="112"/>
                  </a:lnTo>
                  <a:lnTo>
                    <a:pt x="43" y="110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814"/>
            <p:cNvSpPr>
              <a:spLocks noChangeAspect="1" noEditPoints="1"/>
            </p:cNvSpPr>
            <p:nvPr/>
          </p:nvSpPr>
          <p:spPr bwMode="auto">
            <a:xfrm>
              <a:off x="5267" y="133"/>
              <a:ext cx="133" cy="163"/>
            </a:xfrm>
            <a:custGeom>
              <a:avLst/>
              <a:gdLst/>
              <a:ahLst/>
              <a:cxnLst>
                <a:cxn ang="0">
                  <a:pos x="18" y="150"/>
                </a:cxn>
                <a:cxn ang="0">
                  <a:pos x="12" y="154"/>
                </a:cxn>
                <a:cxn ang="0">
                  <a:pos x="3" y="155"/>
                </a:cxn>
                <a:cxn ang="0">
                  <a:pos x="0" y="157"/>
                </a:cxn>
                <a:cxn ang="0">
                  <a:pos x="1" y="162"/>
                </a:cxn>
                <a:cxn ang="0">
                  <a:pos x="50" y="163"/>
                </a:cxn>
                <a:cxn ang="0">
                  <a:pos x="53" y="162"/>
                </a:cxn>
                <a:cxn ang="0">
                  <a:pos x="54" y="158"/>
                </a:cxn>
                <a:cxn ang="0">
                  <a:pos x="48" y="155"/>
                </a:cxn>
                <a:cxn ang="0">
                  <a:pos x="37" y="154"/>
                </a:cxn>
                <a:cxn ang="0">
                  <a:pos x="36" y="151"/>
                </a:cxn>
                <a:cxn ang="0">
                  <a:pos x="41" y="126"/>
                </a:cxn>
                <a:cxn ang="0">
                  <a:pos x="48" y="99"/>
                </a:cxn>
                <a:cxn ang="0">
                  <a:pos x="56" y="110"/>
                </a:cxn>
                <a:cxn ang="0">
                  <a:pos x="72" y="116"/>
                </a:cxn>
                <a:cxn ang="0">
                  <a:pos x="94" y="109"/>
                </a:cxn>
                <a:cxn ang="0">
                  <a:pos x="114" y="92"/>
                </a:cxn>
                <a:cxn ang="0">
                  <a:pos x="128" y="68"/>
                </a:cxn>
                <a:cxn ang="0">
                  <a:pos x="133" y="41"/>
                </a:cxn>
                <a:cxn ang="0">
                  <a:pos x="124" y="11"/>
                </a:cxn>
                <a:cxn ang="0">
                  <a:pos x="99" y="0"/>
                </a:cxn>
                <a:cxn ang="0">
                  <a:pos x="81" y="5"/>
                </a:cxn>
                <a:cxn ang="0">
                  <a:pos x="66" y="19"/>
                </a:cxn>
                <a:cxn ang="0">
                  <a:pos x="57" y="4"/>
                </a:cxn>
                <a:cxn ang="0">
                  <a:pos x="43" y="0"/>
                </a:cxn>
                <a:cxn ang="0">
                  <a:pos x="30" y="5"/>
                </a:cxn>
                <a:cxn ang="0">
                  <a:pos x="24" y="14"/>
                </a:cxn>
                <a:cxn ang="0">
                  <a:pos x="18" y="30"/>
                </a:cxn>
                <a:cxn ang="0">
                  <a:pos x="16" y="39"/>
                </a:cxn>
                <a:cxn ang="0">
                  <a:pos x="19" y="42"/>
                </a:cxn>
                <a:cxn ang="0">
                  <a:pos x="21" y="41"/>
                </a:cxn>
                <a:cxn ang="0">
                  <a:pos x="23" y="36"/>
                </a:cxn>
                <a:cxn ang="0">
                  <a:pos x="31" y="14"/>
                </a:cxn>
                <a:cxn ang="0">
                  <a:pos x="42" y="5"/>
                </a:cxn>
                <a:cxn ang="0">
                  <a:pos x="47" y="7"/>
                </a:cxn>
                <a:cxn ang="0">
                  <a:pos x="50" y="17"/>
                </a:cxn>
                <a:cxn ang="0">
                  <a:pos x="48" y="30"/>
                </a:cxn>
                <a:cxn ang="0">
                  <a:pos x="64" y="33"/>
                </a:cxn>
                <a:cxn ang="0">
                  <a:pos x="70" y="23"/>
                </a:cxn>
                <a:cxn ang="0">
                  <a:pos x="78" y="15"/>
                </a:cxn>
                <a:cxn ang="0">
                  <a:pos x="90" y="7"/>
                </a:cxn>
                <a:cxn ang="0">
                  <a:pos x="98" y="5"/>
                </a:cxn>
                <a:cxn ang="0">
                  <a:pos x="110" y="12"/>
                </a:cxn>
                <a:cxn ang="0">
                  <a:pos x="115" y="29"/>
                </a:cxn>
                <a:cxn ang="0">
                  <a:pos x="110" y="59"/>
                </a:cxn>
                <a:cxn ang="0">
                  <a:pos x="102" y="84"/>
                </a:cxn>
                <a:cxn ang="0">
                  <a:pos x="87" y="104"/>
                </a:cxn>
                <a:cxn ang="0">
                  <a:pos x="71" y="110"/>
                </a:cxn>
                <a:cxn ang="0">
                  <a:pos x="61" y="107"/>
                </a:cxn>
                <a:cxn ang="0">
                  <a:pos x="55" y="99"/>
                </a:cxn>
                <a:cxn ang="0">
                  <a:pos x="52" y="92"/>
                </a:cxn>
                <a:cxn ang="0">
                  <a:pos x="51" y="87"/>
                </a:cxn>
                <a:cxn ang="0">
                  <a:pos x="52" y="83"/>
                </a:cxn>
              </a:cxnLst>
              <a:rect l="0" t="0" r="r" b="b"/>
              <a:pathLst>
                <a:path w="133" h="163">
                  <a:moveTo>
                    <a:pt x="19" y="144"/>
                  </a:moveTo>
                  <a:lnTo>
                    <a:pt x="18" y="150"/>
                  </a:lnTo>
                  <a:lnTo>
                    <a:pt x="16" y="153"/>
                  </a:lnTo>
                  <a:lnTo>
                    <a:pt x="12" y="154"/>
                  </a:lnTo>
                  <a:lnTo>
                    <a:pt x="6" y="155"/>
                  </a:lnTo>
                  <a:lnTo>
                    <a:pt x="3" y="155"/>
                  </a:lnTo>
                  <a:lnTo>
                    <a:pt x="1" y="155"/>
                  </a:lnTo>
                  <a:lnTo>
                    <a:pt x="0" y="157"/>
                  </a:lnTo>
                  <a:lnTo>
                    <a:pt x="0" y="160"/>
                  </a:lnTo>
                  <a:lnTo>
                    <a:pt x="1" y="162"/>
                  </a:lnTo>
                  <a:lnTo>
                    <a:pt x="3" y="163"/>
                  </a:lnTo>
                  <a:lnTo>
                    <a:pt x="50" y="163"/>
                  </a:lnTo>
                  <a:lnTo>
                    <a:pt x="51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4" y="158"/>
                  </a:lnTo>
                  <a:lnTo>
                    <a:pt x="53" y="155"/>
                  </a:lnTo>
                  <a:lnTo>
                    <a:pt x="48" y="155"/>
                  </a:lnTo>
                  <a:lnTo>
                    <a:pt x="41" y="155"/>
                  </a:lnTo>
                  <a:lnTo>
                    <a:pt x="37" y="154"/>
                  </a:lnTo>
                  <a:lnTo>
                    <a:pt x="36" y="152"/>
                  </a:lnTo>
                  <a:lnTo>
                    <a:pt x="36" y="151"/>
                  </a:lnTo>
                  <a:lnTo>
                    <a:pt x="37" y="142"/>
                  </a:lnTo>
                  <a:lnTo>
                    <a:pt x="41" y="126"/>
                  </a:lnTo>
                  <a:lnTo>
                    <a:pt x="45" y="110"/>
                  </a:lnTo>
                  <a:lnTo>
                    <a:pt x="48" y="99"/>
                  </a:lnTo>
                  <a:lnTo>
                    <a:pt x="51" y="105"/>
                  </a:lnTo>
                  <a:lnTo>
                    <a:pt x="56" y="110"/>
                  </a:lnTo>
                  <a:lnTo>
                    <a:pt x="63" y="114"/>
                  </a:lnTo>
                  <a:lnTo>
                    <a:pt x="72" y="116"/>
                  </a:lnTo>
                  <a:lnTo>
                    <a:pt x="83" y="114"/>
                  </a:lnTo>
                  <a:lnTo>
                    <a:pt x="94" y="109"/>
                  </a:lnTo>
                  <a:lnTo>
                    <a:pt x="104" y="102"/>
                  </a:lnTo>
                  <a:lnTo>
                    <a:pt x="114" y="92"/>
                  </a:lnTo>
                  <a:lnTo>
                    <a:pt x="122" y="81"/>
                  </a:lnTo>
                  <a:lnTo>
                    <a:pt x="128" y="68"/>
                  </a:lnTo>
                  <a:lnTo>
                    <a:pt x="132" y="55"/>
                  </a:lnTo>
                  <a:lnTo>
                    <a:pt x="133" y="41"/>
                  </a:lnTo>
                  <a:lnTo>
                    <a:pt x="131" y="24"/>
                  </a:lnTo>
                  <a:lnTo>
                    <a:pt x="124" y="11"/>
                  </a:lnTo>
                  <a:lnTo>
                    <a:pt x="113" y="3"/>
                  </a:lnTo>
                  <a:lnTo>
                    <a:pt x="99" y="0"/>
                  </a:lnTo>
                  <a:lnTo>
                    <a:pt x="90" y="1"/>
                  </a:lnTo>
                  <a:lnTo>
                    <a:pt x="81" y="5"/>
                  </a:lnTo>
                  <a:lnTo>
                    <a:pt x="73" y="12"/>
                  </a:lnTo>
                  <a:lnTo>
                    <a:pt x="66" y="19"/>
                  </a:lnTo>
                  <a:lnTo>
                    <a:pt x="62" y="10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5" y="1"/>
                  </a:lnTo>
                  <a:lnTo>
                    <a:pt x="30" y="5"/>
                  </a:lnTo>
                  <a:lnTo>
                    <a:pt x="26" y="10"/>
                  </a:lnTo>
                  <a:lnTo>
                    <a:pt x="24" y="14"/>
                  </a:lnTo>
                  <a:lnTo>
                    <a:pt x="21" y="22"/>
                  </a:lnTo>
                  <a:lnTo>
                    <a:pt x="18" y="30"/>
                  </a:lnTo>
                  <a:lnTo>
                    <a:pt x="16" y="36"/>
                  </a:lnTo>
                  <a:lnTo>
                    <a:pt x="16" y="39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1" y="41"/>
                  </a:lnTo>
                  <a:lnTo>
                    <a:pt x="22" y="39"/>
                  </a:lnTo>
                  <a:lnTo>
                    <a:pt x="23" y="36"/>
                  </a:lnTo>
                  <a:lnTo>
                    <a:pt x="27" y="23"/>
                  </a:lnTo>
                  <a:lnTo>
                    <a:pt x="31" y="14"/>
                  </a:lnTo>
                  <a:lnTo>
                    <a:pt x="36" y="7"/>
                  </a:lnTo>
                  <a:lnTo>
                    <a:pt x="42" y="5"/>
                  </a:lnTo>
                  <a:lnTo>
                    <a:pt x="45" y="6"/>
                  </a:lnTo>
                  <a:lnTo>
                    <a:pt x="47" y="7"/>
                  </a:lnTo>
                  <a:lnTo>
                    <a:pt x="49" y="11"/>
                  </a:lnTo>
                  <a:lnTo>
                    <a:pt x="50" y="17"/>
                  </a:lnTo>
                  <a:lnTo>
                    <a:pt x="49" y="24"/>
                  </a:lnTo>
                  <a:lnTo>
                    <a:pt x="48" y="30"/>
                  </a:lnTo>
                  <a:lnTo>
                    <a:pt x="19" y="144"/>
                  </a:lnTo>
                  <a:close/>
                  <a:moveTo>
                    <a:pt x="64" y="33"/>
                  </a:moveTo>
                  <a:lnTo>
                    <a:pt x="67" y="28"/>
                  </a:lnTo>
                  <a:lnTo>
                    <a:pt x="70" y="23"/>
                  </a:lnTo>
                  <a:lnTo>
                    <a:pt x="74" y="18"/>
                  </a:lnTo>
                  <a:lnTo>
                    <a:pt x="78" y="15"/>
                  </a:lnTo>
                  <a:lnTo>
                    <a:pt x="84" y="10"/>
                  </a:lnTo>
                  <a:lnTo>
                    <a:pt x="90" y="7"/>
                  </a:lnTo>
                  <a:lnTo>
                    <a:pt x="95" y="6"/>
                  </a:lnTo>
                  <a:lnTo>
                    <a:pt x="98" y="5"/>
                  </a:lnTo>
                  <a:lnTo>
                    <a:pt x="105" y="7"/>
                  </a:lnTo>
                  <a:lnTo>
                    <a:pt x="110" y="12"/>
                  </a:lnTo>
                  <a:lnTo>
                    <a:pt x="114" y="19"/>
                  </a:lnTo>
                  <a:lnTo>
                    <a:pt x="115" y="29"/>
                  </a:lnTo>
                  <a:lnTo>
                    <a:pt x="114" y="43"/>
                  </a:lnTo>
                  <a:lnTo>
                    <a:pt x="110" y="59"/>
                  </a:lnTo>
                  <a:lnTo>
                    <a:pt x="106" y="73"/>
                  </a:lnTo>
                  <a:lnTo>
                    <a:pt x="102" y="84"/>
                  </a:lnTo>
                  <a:lnTo>
                    <a:pt x="95" y="95"/>
                  </a:lnTo>
                  <a:lnTo>
                    <a:pt x="87" y="104"/>
                  </a:lnTo>
                  <a:lnTo>
                    <a:pt x="79" y="109"/>
                  </a:lnTo>
                  <a:lnTo>
                    <a:pt x="71" y="110"/>
                  </a:lnTo>
                  <a:lnTo>
                    <a:pt x="66" y="109"/>
                  </a:lnTo>
                  <a:lnTo>
                    <a:pt x="61" y="107"/>
                  </a:lnTo>
                  <a:lnTo>
                    <a:pt x="57" y="103"/>
                  </a:lnTo>
                  <a:lnTo>
                    <a:pt x="55" y="99"/>
                  </a:lnTo>
                  <a:lnTo>
                    <a:pt x="53" y="95"/>
                  </a:lnTo>
                  <a:lnTo>
                    <a:pt x="52" y="92"/>
                  </a:lnTo>
                  <a:lnTo>
                    <a:pt x="51" y="89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2" y="83"/>
                  </a:lnTo>
                  <a:lnTo>
                    <a:pt x="64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Freeform 815"/>
            <p:cNvSpPr>
              <a:spLocks noChangeAspect="1"/>
            </p:cNvSpPr>
            <p:nvPr/>
          </p:nvSpPr>
          <p:spPr bwMode="auto">
            <a:xfrm>
              <a:off x="5416" y="164"/>
              <a:ext cx="79" cy="119"/>
            </a:xfrm>
            <a:custGeom>
              <a:avLst/>
              <a:gdLst/>
              <a:ahLst/>
              <a:cxnLst>
                <a:cxn ang="0">
                  <a:pos x="79" y="86"/>
                </a:cxn>
                <a:cxn ang="0">
                  <a:pos x="73" y="86"/>
                </a:cxn>
                <a:cxn ang="0">
                  <a:pos x="72" y="90"/>
                </a:cxn>
                <a:cxn ang="0">
                  <a:pos x="71" y="95"/>
                </a:cxn>
                <a:cxn ang="0">
                  <a:pos x="70" y="100"/>
                </a:cxn>
                <a:cxn ang="0">
                  <a:pos x="68" y="102"/>
                </a:cxn>
                <a:cxn ang="0">
                  <a:pos x="65" y="103"/>
                </a:cxn>
                <a:cxn ang="0">
                  <a:pos x="60" y="103"/>
                </a:cxn>
                <a:cxn ang="0">
                  <a:pos x="54" y="104"/>
                </a:cxn>
                <a:cxn ang="0">
                  <a:pos x="51" y="104"/>
                </a:cxn>
                <a:cxn ang="0">
                  <a:pos x="18" y="104"/>
                </a:cxn>
                <a:cxn ang="0">
                  <a:pos x="30" y="93"/>
                </a:cxn>
                <a:cxn ang="0">
                  <a:pos x="39" y="85"/>
                </a:cxn>
                <a:cxn ang="0">
                  <a:pos x="46" y="79"/>
                </a:cxn>
                <a:cxn ang="0">
                  <a:pos x="53" y="73"/>
                </a:cxn>
                <a:cxn ang="0">
                  <a:pos x="63" y="65"/>
                </a:cxn>
                <a:cxn ang="0">
                  <a:pos x="71" y="56"/>
                </a:cxn>
                <a:cxn ang="0">
                  <a:pos x="77" y="46"/>
                </a:cxn>
                <a:cxn ang="0">
                  <a:pos x="79" y="35"/>
                </a:cxn>
                <a:cxn ang="0">
                  <a:pos x="76" y="20"/>
                </a:cxn>
                <a:cxn ang="0">
                  <a:pos x="67" y="9"/>
                </a:cxn>
                <a:cxn ang="0">
                  <a:pos x="53" y="2"/>
                </a:cxn>
                <a:cxn ang="0">
                  <a:pos x="37" y="0"/>
                </a:cxn>
                <a:cxn ang="0">
                  <a:pos x="29" y="0"/>
                </a:cxn>
                <a:cxn ang="0">
                  <a:pos x="22" y="2"/>
                </a:cxn>
                <a:cxn ang="0">
                  <a:pos x="16" y="5"/>
                </a:cxn>
                <a:cxn ang="0">
                  <a:pos x="10" y="9"/>
                </a:cxn>
                <a:cxn ang="0">
                  <a:pos x="6" y="14"/>
                </a:cxn>
                <a:cxn ang="0">
                  <a:pos x="3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4" y="40"/>
                </a:cxn>
                <a:cxn ang="0">
                  <a:pos x="7" y="41"/>
                </a:cxn>
                <a:cxn ang="0">
                  <a:pos x="9" y="42"/>
                </a:cxn>
                <a:cxn ang="0">
                  <a:pos x="13" y="41"/>
                </a:cxn>
                <a:cxn ang="0">
                  <a:pos x="16" y="39"/>
                </a:cxn>
                <a:cxn ang="0">
                  <a:pos x="18" y="36"/>
                </a:cxn>
                <a:cxn ang="0">
                  <a:pos x="19" y="32"/>
                </a:cxn>
                <a:cxn ang="0">
                  <a:pos x="18" y="29"/>
                </a:cxn>
                <a:cxn ang="0">
                  <a:pos x="17" y="26"/>
                </a:cxn>
                <a:cxn ang="0">
                  <a:pos x="14" y="24"/>
                </a:cxn>
                <a:cxn ang="0">
                  <a:pos x="8" y="23"/>
                </a:cxn>
                <a:cxn ang="0">
                  <a:pos x="13" y="15"/>
                </a:cxn>
                <a:cxn ang="0">
                  <a:pos x="20" y="10"/>
                </a:cxn>
                <a:cxn ang="0">
                  <a:pos x="28" y="7"/>
                </a:cxn>
                <a:cxn ang="0">
                  <a:pos x="34" y="6"/>
                </a:cxn>
                <a:cxn ang="0">
                  <a:pos x="46" y="8"/>
                </a:cxn>
                <a:cxn ang="0">
                  <a:pos x="55" y="15"/>
                </a:cxn>
                <a:cxn ang="0">
                  <a:pos x="60" y="24"/>
                </a:cxn>
                <a:cxn ang="0">
                  <a:pos x="62" y="35"/>
                </a:cxn>
                <a:cxn ang="0">
                  <a:pos x="60" y="46"/>
                </a:cxn>
                <a:cxn ang="0">
                  <a:pos x="55" y="55"/>
                </a:cxn>
                <a:cxn ang="0">
                  <a:pos x="50" y="63"/>
                </a:cxn>
                <a:cxn ang="0">
                  <a:pos x="45" y="69"/>
                </a:cxn>
                <a:cxn ang="0">
                  <a:pos x="2" y="112"/>
                </a:cxn>
                <a:cxn ang="0">
                  <a:pos x="0" y="114"/>
                </a:cxn>
                <a:cxn ang="0">
                  <a:pos x="0" y="119"/>
                </a:cxn>
                <a:cxn ang="0">
                  <a:pos x="74" y="119"/>
                </a:cxn>
                <a:cxn ang="0">
                  <a:pos x="79" y="86"/>
                </a:cxn>
              </a:cxnLst>
              <a:rect l="0" t="0" r="r" b="b"/>
              <a:pathLst>
                <a:path w="79" h="119">
                  <a:moveTo>
                    <a:pt x="79" y="86"/>
                  </a:moveTo>
                  <a:lnTo>
                    <a:pt x="73" y="86"/>
                  </a:lnTo>
                  <a:lnTo>
                    <a:pt x="72" y="90"/>
                  </a:lnTo>
                  <a:lnTo>
                    <a:pt x="71" y="95"/>
                  </a:lnTo>
                  <a:lnTo>
                    <a:pt x="70" y="100"/>
                  </a:lnTo>
                  <a:lnTo>
                    <a:pt x="68" y="102"/>
                  </a:lnTo>
                  <a:lnTo>
                    <a:pt x="65" y="103"/>
                  </a:lnTo>
                  <a:lnTo>
                    <a:pt x="60" y="103"/>
                  </a:lnTo>
                  <a:lnTo>
                    <a:pt x="54" y="104"/>
                  </a:lnTo>
                  <a:lnTo>
                    <a:pt x="51" y="104"/>
                  </a:lnTo>
                  <a:lnTo>
                    <a:pt x="18" y="104"/>
                  </a:lnTo>
                  <a:lnTo>
                    <a:pt x="30" y="93"/>
                  </a:lnTo>
                  <a:lnTo>
                    <a:pt x="39" y="85"/>
                  </a:lnTo>
                  <a:lnTo>
                    <a:pt x="46" y="79"/>
                  </a:lnTo>
                  <a:lnTo>
                    <a:pt x="53" y="73"/>
                  </a:lnTo>
                  <a:lnTo>
                    <a:pt x="63" y="65"/>
                  </a:lnTo>
                  <a:lnTo>
                    <a:pt x="71" y="56"/>
                  </a:lnTo>
                  <a:lnTo>
                    <a:pt x="77" y="46"/>
                  </a:lnTo>
                  <a:lnTo>
                    <a:pt x="79" y="35"/>
                  </a:lnTo>
                  <a:lnTo>
                    <a:pt x="76" y="20"/>
                  </a:lnTo>
                  <a:lnTo>
                    <a:pt x="67" y="9"/>
                  </a:lnTo>
                  <a:lnTo>
                    <a:pt x="53" y="2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0" y="9"/>
                  </a:lnTo>
                  <a:lnTo>
                    <a:pt x="6" y="14"/>
                  </a:lnTo>
                  <a:lnTo>
                    <a:pt x="3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7" y="41"/>
                  </a:lnTo>
                  <a:lnTo>
                    <a:pt x="9" y="42"/>
                  </a:lnTo>
                  <a:lnTo>
                    <a:pt x="13" y="41"/>
                  </a:lnTo>
                  <a:lnTo>
                    <a:pt x="16" y="39"/>
                  </a:lnTo>
                  <a:lnTo>
                    <a:pt x="18" y="36"/>
                  </a:lnTo>
                  <a:lnTo>
                    <a:pt x="19" y="32"/>
                  </a:lnTo>
                  <a:lnTo>
                    <a:pt x="18" y="29"/>
                  </a:lnTo>
                  <a:lnTo>
                    <a:pt x="17" y="26"/>
                  </a:lnTo>
                  <a:lnTo>
                    <a:pt x="14" y="24"/>
                  </a:lnTo>
                  <a:lnTo>
                    <a:pt x="8" y="23"/>
                  </a:lnTo>
                  <a:lnTo>
                    <a:pt x="13" y="15"/>
                  </a:lnTo>
                  <a:lnTo>
                    <a:pt x="20" y="10"/>
                  </a:lnTo>
                  <a:lnTo>
                    <a:pt x="28" y="7"/>
                  </a:lnTo>
                  <a:lnTo>
                    <a:pt x="34" y="6"/>
                  </a:lnTo>
                  <a:lnTo>
                    <a:pt x="46" y="8"/>
                  </a:lnTo>
                  <a:lnTo>
                    <a:pt x="55" y="15"/>
                  </a:lnTo>
                  <a:lnTo>
                    <a:pt x="60" y="24"/>
                  </a:lnTo>
                  <a:lnTo>
                    <a:pt x="62" y="35"/>
                  </a:lnTo>
                  <a:lnTo>
                    <a:pt x="60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5" y="6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74" y="119"/>
                  </a:lnTo>
                  <a:lnTo>
                    <a:pt x="79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Freeform 816"/>
            <p:cNvSpPr>
              <a:spLocks noChangeAspect="1"/>
            </p:cNvSpPr>
            <p:nvPr/>
          </p:nvSpPr>
          <p:spPr bwMode="auto">
            <a:xfrm>
              <a:off x="5531" y="53"/>
              <a:ext cx="57" cy="257"/>
            </a:xfrm>
            <a:custGeom>
              <a:avLst/>
              <a:gdLst/>
              <a:ahLst/>
              <a:cxnLst>
                <a:cxn ang="0">
                  <a:pos x="56" y="133"/>
                </a:cxn>
                <a:cxn ang="0">
                  <a:pos x="57" y="130"/>
                </a:cxn>
                <a:cxn ang="0">
                  <a:pos x="57" y="129"/>
                </a:cxn>
                <a:cxn ang="0">
                  <a:pos x="57" y="128"/>
                </a:cxn>
                <a:cxn ang="0">
                  <a:pos x="56" y="124"/>
                </a:cxn>
                <a:cxn ang="0">
                  <a:pos x="11" y="6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7" y="129"/>
                </a:cxn>
                <a:cxn ang="0">
                  <a:pos x="1" y="248"/>
                </a:cxn>
                <a:cxn ang="0">
                  <a:pos x="0" y="250"/>
                </a:cxn>
                <a:cxn ang="0">
                  <a:pos x="0" y="252"/>
                </a:cxn>
                <a:cxn ang="0">
                  <a:pos x="2" y="256"/>
                </a:cxn>
                <a:cxn ang="0">
                  <a:pos x="5" y="257"/>
                </a:cxn>
                <a:cxn ang="0">
                  <a:pos x="9" y="256"/>
                </a:cxn>
                <a:cxn ang="0">
                  <a:pos x="11" y="252"/>
                </a:cxn>
                <a:cxn ang="0">
                  <a:pos x="56" y="133"/>
                </a:cxn>
              </a:cxnLst>
              <a:rect l="0" t="0" r="r" b="b"/>
              <a:pathLst>
                <a:path w="57" h="257">
                  <a:moveTo>
                    <a:pt x="56" y="133"/>
                  </a:moveTo>
                  <a:lnTo>
                    <a:pt x="57" y="130"/>
                  </a:lnTo>
                  <a:lnTo>
                    <a:pt x="57" y="129"/>
                  </a:lnTo>
                  <a:lnTo>
                    <a:pt x="57" y="128"/>
                  </a:lnTo>
                  <a:lnTo>
                    <a:pt x="56" y="124"/>
                  </a:lnTo>
                  <a:lnTo>
                    <a:pt x="11" y="6"/>
                  </a:lnTo>
                  <a:lnTo>
                    <a:pt x="9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7" y="129"/>
                  </a:lnTo>
                  <a:lnTo>
                    <a:pt x="1" y="248"/>
                  </a:lnTo>
                  <a:lnTo>
                    <a:pt x="0" y="250"/>
                  </a:lnTo>
                  <a:lnTo>
                    <a:pt x="0" y="252"/>
                  </a:lnTo>
                  <a:lnTo>
                    <a:pt x="2" y="256"/>
                  </a:lnTo>
                  <a:lnTo>
                    <a:pt x="5" y="257"/>
                  </a:lnTo>
                  <a:lnTo>
                    <a:pt x="9" y="256"/>
                  </a:lnTo>
                  <a:lnTo>
                    <a:pt x="11" y="252"/>
                  </a:lnTo>
                  <a:lnTo>
                    <a:pt x="56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Freeform 817"/>
            <p:cNvSpPr>
              <a:spLocks noChangeAspect="1" noEditPoints="1"/>
            </p:cNvSpPr>
            <p:nvPr/>
          </p:nvSpPr>
          <p:spPr bwMode="auto">
            <a:xfrm>
              <a:off x="5626" y="155"/>
              <a:ext cx="134" cy="128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70" y="1"/>
                </a:cxn>
                <a:cxn ang="0">
                  <a:pos x="67" y="0"/>
                </a:cxn>
                <a:cxn ang="0">
                  <a:pos x="63" y="1"/>
                </a:cxn>
                <a:cxn ang="0">
                  <a:pos x="62" y="4"/>
                </a:cxn>
                <a:cxn ang="0">
                  <a:pos x="20" y="109"/>
                </a:cxn>
                <a:cxn ang="0">
                  <a:pos x="19" y="113"/>
                </a:cxn>
                <a:cxn ang="0">
                  <a:pos x="15" y="117"/>
                </a:cxn>
                <a:cxn ang="0">
                  <a:pos x="9" y="120"/>
                </a:cxn>
                <a:cxn ang="0">
                  <a:pos x="0" y="121"/>
                </a:cxn>
                <a:cxn ang="0">
                  <a:pos x="0" y="128"/>
                </a:cxn>
                <a:cxn ang="0">
                  <a:pos x="39" y="128"/>
                </a:cxn>
                <a:cxn ang="0">
                  <a:pos x="39" y="121"/>
                </a:cxn>
                <a:cxn ang="0">
                  <a:pos x="34" y="121"/>
                </a:cxn>
                <a:cxn ang="0">
                  <a:pos x="30" y="119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7" y="111"/>
                </a:cxn>
                <a:cxn ang="0">
                  <a:pos x="27" y="109"/>
                </a:cxn>
                <a:cxn ang="0">
                  <a:pos x="36" y="87"/>
                </a:cxn>
                <a:cxn ang="0">
                  <a:pos x="87" y="87"/>
                </a:cxn>
                <a:cxn ang="0">
                  <a:pos x="97" y="113"/>
                </a:cxn>
                <a:cxn ang="0">
                  <a:pos x="98" y="116"/>
                </a:cxn>
                <a:cxn ang="0">
                  <a:pos x="97" y="119"/>
                </a:cxn>
                <a:cxn ang="0">
                  <a:pos x="93" y="121"/>
                </a:cxn>
                <a:cxn ang="0">
                  <a:pos x="88" y="121"/>
                </a:cxn>
                <a:cxn ang="0">
                  <a:pos x="84" y="121"/>
                </a:cxn>
                <a:cxn ang="0">
                  <a:pos x="84" y="128"/>
                </a:cxn>
                <a:cxn ang="0">
                  <a:pos x="134" y="128"/>
                </a:cxn>
                <a:cxn ang="0">
                  <a:pos x="134" y="121"/>
                </a:cxn>
                <a:cxn ang="0">
                  <a:pos x="131" y="121"/>
                </a:cxn>
                <a:cxn ang="0">
                  <a:pos x="123" y="121"/>
                </a:cxn>
                <a:cxn ang="0">
                  <a:pos x="119" y="120"/>
                </a:cxn>
                <a:cxn ang="0">
                  <a:pos x="117" y="118"/>
                </a:cxn>
                <a:cxn ang="0">
                  <a:pos x="115" y="115"/>
                </a:cxn>
                <a:cxn ang="0">
                  <a:pos x="72" y="4"/>
                </a:cxn>
                <a:cxn ang="0">
                  <a:pos x="61" y="22"/>
                </a:cxn>
                <a:cxn ang="0">
                  <a:pos x="84" y="81"/>
                </a:cxn>
                <a:cxn ang="0">
                  <a:pos x="39" y="81"/>
                </a:cxn>
                <a:cxn ang="0">
                  <a:pos x="61" y="22"/>
                </a:cxn>
              </a:cxnLst>
              <a:rect l="0" t="0" r="r" b="b"/>
              <a:pathLst>
                <a:path w="134" h="128">
                  <a:moveTo>
                    <a:pt x="72" y="4"/>
                  </a:moveTo>
                  <a:lnTo>
                    <a:pt x="70" y="1"/>
                  </a:lnTo>
                  <a:lnTo>
                    <a:pt x="67" y="0"/>
                  </a:lnTo>
                  <a:lnTo>
                    <a:pt x="63" y="1"/>
                  </a:lnTo>
                  <a:lnTo>
                    <a:pt x="62" y="4"/>
                  </a:lnTo>
                  <a:lnTo>
                    <a:pt x="20" y="109"/>
                  </a:lnTo>
                  <a:lnTo>
                    <a:pt x="19" y="113"/>
                  </a:lnTo>
                  <a:lnTo>
                    <a:pt x="15" y="117"/>
                  </a:lnTo>
                  <a:lnTo>
                    <a:pt x="9" y="120"/>
                  </a:lnTo>
                  <a:lnTo>
                    <a:pt x="0" y="121"/>
                  </a:lnTo>
                  <a:lnTo>
                    <a:pt x="0" y="128"/>
                  </a:lnTo>
                  <a:lnTo>
                    <a:pt x="39" y="128"/>
                  </a:lnTo>
                  <a:lnTo>
                    <a:pt x="39" y="121"/>
                  </a:lnTo>
                  <a:lnTo>
                    <a:pt x="34" y="121"/>
                  </a:lnTo>
                  <a:lnTo>
                    <a:pt x="30" y="119"/>
                  </a:lnTo>
                  <a:lnTo>
                    <a:pt x="27" y="116"/>
                  </a:lnTo>
                  <a:lnTo>
                    <a:pt x="27" y="113"/>
                  </a:lnTo>
                  <a:lnTo>
                    <a:pt x="27" y="111"/>
                  </a:lnTo>
                  <a:lnTo>
                    <a:pt x="27" y="109"/>
                  </a:lnTo>
                  <a:lnTo>
                    <a:pt x="36" y="87"/>
                  </a:lnTo>
                  <a:lnTo>
                    <a:pt x="87" y="87"/>
                  </a:lnTo>
                  <a:lnTo>
                    <a:pt x="97" y="113"/>
                  </a:lnTo>
                  <a:lnTo>
                    <a:pt x="98" y="116"/>
                  </a:lnTo>
                  <a:lnTo>
                    <a:pt x="97" y="119"/>
                  </a:lnTo>
                  <a:lnTo>
                    <a:pt x="93" y="121"/>
                  </a:lnTo>
                  <a:lnTo>
                    <a:pt x="88" y="121"/>
                  </a:lnTo>
                  <a:lnTo>
                    <a:pt x="84" y="121"/>
                  </a:lnTo>
                  <a:lnTo>
                    <a:pt x="84" y="128"/>
                  </a:lnTo>
                  <a:lnTo>
                    <a:pt x="134" y="128"/>
                  </a:lnTo>
                  <a:lnTo>
                    <a:pt x="134" y="121"/>
                  </a:lnTo>
                  <a:lnTo>
                    <a:pt x="131" y="121"/>
                  </a:lnTo>
                  <a:lnTo>
                    <a:pt x="123" y="121"/>
                  </a:lnTo>
                  <a:lnTo>
                    <a:pt x="119" y="120"/>
                  </a:lnTo>
                  <a:lnTo>
                    <a:pt x="117" y="118"/>
                  </a:lnTo>
                  <a:lnTo>
                    <a:pt x="115" y="115"/>
                  </a:lnTo>
                  <a:lnTo>
                    <a:pt x="72" y="4"/>
                  </a:lnTo>
                  <a:close/>
                  <a:moveTo>
                    <a:pt x="61" y="22"/>
                  </a:moveTo>
                  <a:lnTo>
                    <a:pt x="84" y="81"/>
                  </a:lnTo>
                  <a:lnTo>
                    <a:pt x="39" y="81"/>
                  </a:lnTo>
                  <a:lnTo>
                    <a:pt x="61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3339405" y="4477323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Three-nucleon forces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45134" y="5543385"/>
            <a:ext cx="323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Effective averaging over third particle</a:t>
            </a:r>
            <a:endParaRPr lang="ru-RU" dirty="0"/>
          </a:p>
        </p:txBody>
      </p:sp>
      <p:grpSp>
        <p:nvGrpSpPr>
          <p:cNvPr id="202" name="Group 4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4304856" y="5579372"/>
            <a:ext cx="3106384" cy="477283"/>
            <a:chOff x="-1" y="1"/>
            <a:chExt cx="5760" cy="885"/>
          </a:xfrm>
        </p:grpSpPr>
        <p:sp>
          <p:nvSpPr>
            <p:cNvPr id="203" name="Freeform 5 2"/>
            <p:cNvSpPr>
              <a:spLocks noChangeAspect="1"/>
            </p:cNvSpPr>
            <p:nvPr/>
          </p:nvSpPr>
          <p:spPr bwMode="auto">
            <a:xfrm>
              <a:off x="-1" y="269"/>
              <a:ext cx="283" cy="281"/>
            </a:xfrm>
            <a:custGeom>
              <a:avLst/>
              <a:gdLst>
                <a:gd name="T0" fmla="*/ 227 w 283"/>
                <a:gd name="T1" fmla="*/ 46 h 281"/>
                <a:gd name="T2" fmla="*/ 241 w 283"/>
                <a:gd name="T3" fmla="*/ 28 h 281"/>
                <a:gd name="T4" fmla="*/ 255 w 283"/>
                <a:gd name="T5" fmla="*/ 18 h 281"/>
                <a:gd name="T6" fmla="*/ 267 w 283"/>
                <a:gd name="T7" fmla="*/ 14 h 281"/>
                <a:gd name="T8" fmla="*/ 278 w 283"/>
                <a:gd name="T9" fmla="*/ 13 h 281"/>
                <a:gd name="T10" fmla="*/ 281 w 283"/>
                <a:gd name="T11" fmla="*/ 12 h 281"/>
                <a:gd name="T12" fmla="*/ 282 w 283"/>
                <a:gd name="T13" fmla="*/ 9 h 281"/>
                <a:gd name="T14" fmla="*/ 283 w 283"/>
                <a:gd name="T15" fmla="*/ 6 h 281"/>
                <a:gd name="T16" fmla="*/ 283 w 283"/>
                <a:gd name="T17" fmla="*/ 5 h 281"/>
                <a:gd name="T18" fmla="*/ 282 w 283"/>
                <a:gd name="T19" fmla="*/ 2 h 281"/>
                <a:gd name="T20" fmla="*/ 278 w 283"/>
                <a:gd name="T21" fmla="*/ 0 h 281"/>
                <a:gd name="T22" fmla="*/ 206 w 283"/>
                <a:gd name="T23" fmla="*/ 0 h 281"/>
                <a:gd name="T24" fmla="*/ 204 w 283"/>
                <a:gd name="T25" fmla="*/ 0 h 281"/>
                <a:gd name="T26" fmla="*/ 202 w 283"/>
                <a:gd name="T27" fmla="*/ 1 h 281"/>
                <a:gd name="T28" fmla="*/ 200 w 283"/>
                <a:gd name="T29" fmla="*/ 4 h 281"/>
                <a:gd name="T30" fmla="*/ 199 w 283"/>
                <a:gd name="T31" fmla="*/ 8 h 281"/>
                <a:gd name="T32" fmla="*/ 201 w 283"/>
                <a:gd name="T33" fmla="*/ 12 h 281"/>
                <a:gd name="T34" fmla="*/ 205 w 283"/>
                <a:gd name="T35" fmla="*/ 13 h 281"/>
                <a:gd name="T36" fmla="*/ 212 w 283"/>
                <a:gd name="T37" fmla="*/ 14 h 281"/>
                <a:gd name="T38" fmla="*/ 218 w 283"/>
                <a:gd name="T39" fmla="*/ 16 h 281"/>
                <a:gd name="T40" fmla="*/ 222 w 283"/>
                <a:gd name="T41" fmla="*/ 20 h 281"/>
                <a:gd name="T42" fmla="*/ 223 w 283"/>
                <a:gd name="T43" fmla="*/ 26 h 281"/>
                <a:gd name="T44" fmla="*/ 222 w 283"/>
                <a:gd name="T45" fmla="*/ 31 h 281"/>
                <a:gd name="T46" fmla="*/ 220 w 283"/>
                <a:gd name="T47" fmla="*/ 35 h 281"/>
                <a:gd name="T48" fmla="*/ 218 w 283"/>
                <a:gd name="T49" fmla="*/ 39 h 281"/>
                <a:gd name="T50" fmla="*/ 217 w 283"/>
                <a:gd name="T51" fmla="*/ 41 h 281"/>
                <a:gd name="T52" fmla="*/ 96 w 283"/>
                <a:gd name="T53" fmla="*/ 235 h 281"/>
                <a:gd name="T54" fmla="*/ 68 w 283"/>
                <a:gd name="T55" fmla="*/ 25 h 281"/>
                <a:gd name="T56" fmla="*/ 70 w 283"/>
                <a:gd name="T57" fmla="*/ 20 h 281"/>
                <a:gd name="T58" fmla="*/ 76 w 283"/>
                <a:gd name="T59" fmla="*/ 16 h 281"/>
                <a:gd name="T60" fmla="*/ 84 w 283"/>
                <a:gd name="T61" fmla="*/ 14 h 281"/>
                <a:gd name="T62" fmla="*/ 96 w 283"/>
                <a:gd name="T63" fmla="*/ 13 h 281"/>
                <a:gd name="T64" fmla="*/ 100 w 283"/>
                <a:gd name="T65" fmla="*/ 13 h 281"/>
                <a:gd name="T66" fmla="*/ 103 w 283"/>
                <a:gd name="T67" fmla="*/ 12 h 281"/>
                <a:gd name="T68" fmla="*/ 105 w 283"/>
                <a:gd name="T69" fmla="*/ 9 h 281"/>
                <a:gd name="T70" fmla="*/ 106 w 283"/>
                <a:gd name="T71" fmla="*/ 5 h 281"/>
                <a:gd name="T72" fmla="*/ 104 w 283"/>
                <a:gd name="T73" fmla="*/ 1 h 281"/>
                <a:gd name="T74" fmla="*/ 100 w 283"/>
                <a:gd name="T75" fmla="*/ 0 h 281"/>
                <a:gd name="T76" fmla="*/ 51 w 283"/>
                <a:gd name="T77" fmla="*/ 2 h 281"/>
                <a:gd name="T78" fmla="*/ 29 w 283"/>
                <a:gd name="T79" fmla="*/ 1 h 281"/>
                <a:gd name="T80" fmla="*/ 8 w 283"/>
                <a:gd name="T81" fmla="*/ 0 h 281"/>
                <a:gd name="T82" fmla="*/ 6 w 283"/>
                <a:gd name="T83" fmla="*/ 0 h 281"/>
                <a:gd name="T84" fmla="*/ 3 w 283"/>
                <a:gd name="T85" fmla="*/ 1 h 281"/>
                <a:gd name="T86" fmla="*/ 1 w 283"/>
                <a:gd name="T87" fmla="*/ 4 h 281"/>
                <a:gd name="T88" fmla="*/ 0 w 283"/>
                <a:gd name="T89" fmla="*/ 8 h 281"/>
                <a:gd name="T90" fmla="*/ 3 w 283"/>
                <a:gd name="T91" fmla="*/ 12 h 281"/>
                <a:gd name="T92" fmla="*/ 10 w 283"/>
                <a:gd name="T93" fmla="*/ 13 h 281"/>
                <a:gd name="T94" fmla="*/ 23 w 283"/>
                <a:gd name="T95" fmla="*/ 13 h 281"/>
                <a:gd name="T96" fmla="*/ 30 w 283"/>
                <a:gd name="T97" fmla="*/ 16 h 281"/>
                <a:gd name="T98" fmla="*/ 33 w 283"/>
                <a:gd name="T99" fmla="*/ 20 h 281"/>
                <a:gd name="T100" fmla="*/ 34 w 283"/>
                <a:gd name="T101" fmla="*/ 26 h 281"/>
                <a:gd name="T102" fmla="*/ 65 w 283"/>
                <a:gd name="T103" fmla="*/ 272 h 281"/>
                <a:gd name="T104" fmla="*/ 66 w 283"/>
                <a:gd name="T105" fmla="*/ 277 h 281"/>
                <a:gd name="T106" fmla="*/ 68 w 283"/>
                <a:gd name="T107" fmla="*/ 279 h 281"/>
                <a:gd name="T108" fmla="*/ 70 w 283"/>
                <a:gd name="T109" fmla="*/ 281 h 281"/>
                <a:gd name="T110" fmla="*/ 73 w 283"/>
                <a:gd name="T111" fmla="*/ 281 h 281"/>
                <a:gd name="T112" fmla="*/ 80 w 283"/>
                <a:gd name="T113" fmla="*/ 279 h 281"/>
                <a:gd name="T114" fmla="*/ 84 w 283"/>
                <a:gd name="T115" fmla="*/ 274 h 281"/>
                <a:gd name="T116" fmla="*/ 227 w 283"/>
                <a:gd name="T117" fmla="*/ 4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3" h="281">
                  <a:moveTo>
                    <a:pt x="227" y="46"/>
                  </a:moveTo>
                  <a:lnTo>
                    <a:pt x="241" y="28"/>
                  </a:lnTo>
                  <a:lnTo>
                    <a:pt x="255" y="18"/>
                  </a:lnTo>
                  <a:lnTo>
                    <a:pt x="267" y="14"/>
                  </a:lnTo>
                  <a:lnTo>
                    <a:pt x="278" y="13"/>
                  </a:lnTo>
                  <a:lnTo>
                    <a:pt x="281" y="12"/>
                  </a:lnTo>
                  <a:lnTo>
                    <a:pt x="282" y="9"/>
                  </a:lnTo>
                  <a:lnTo>
                    <a:pt x="283" y="6"/>
                  </a:lnTo>
                  <a:lnTo>
                    <a:pt x="283" y="5"/>
                  </a:lnTo>
                  <a:lnTo>
                    <a:pt x="282" y="2"/>
                  </a:lnTo>
                  <a:lnTo>
                    <a:pt x="278" y="0"/>
                  </a:lnTo>
                  <a:lnTo>
                    <a:pt x="206" y="0"/>
                  </a:lnTo>
                  <a:lnTo>
                    <a:pt x="204" y="0"/>
                  </a:lnTo>
                  <a:lnTo>
                    <a:pt x="202" y="1"/>
                  </a:lnTo>
                  <a:lnTo>
                    <a:pt x="200" y="4"/>
                  </a:lnTo>
                  <a:lnTo>
                    <a:pt x="199" y="8"/>
                  </a:lnTo>
                  <a:lnTo>
                    <a:pt x="201" y="12"/>
                  </a:lnTo>
                  <a:lnTo>
                    <a:pt x="205" y="13"/>
                  </a:lnTo>
                  <a:lnTo>
                    <a:pt x="212" y="14"/>
                  </a:lnTo>
                  <a:lnTo>
                    <a:pt x="218" y="16"/>
                  </a:lnTo>
                  <a:lnTo>
                    <a:pt x="222" y="20"/>
                  </a:lnTo>
                  <a:lnTo>
                    <a:pt x="223" y="26"/>
                  </a:lnTo>
                  <a:lnTo>
                    <a:pt x="222" y="31"/>
                  </a:lnTo>
                  <a:lnTo>
                    <a:pt x="220" y="35"/>
                  </a:lnTo>
                  <a:lnTo>
                    <a:pt x="218" y="39"/>
                  </a:lnTo>
                  <a:lnTo>
                    <a:pt x="217" y="41"/>
                  </a:lnTo>
                  <a:lnTo>
                    <a:pt x="96" y="235"/>
                  </a:lnTo>
                  <a:lnTo>
                    <a:pt x="68" y="25"/>
                  </a:lnTo>
                  <a:lnTo>
                    <a:pt x="70" y="20"/>
                  </a:lnTo>
                  <a:lnTo>
                    <a:pt x="76" y="16"/>
                  </a:lnTo>
                  <a:lnTo>
                    <a:pt x="84" y="14"/>
                  </a:lnTo>
                  <a:lnTo>
                    <a:pt x="96" y="13"/>
                  </a:lnTo>
                  <a:lnTo>
                    <a:pt x="100" y="13"/>
                  </a:lnTo>
                  <a:lnTo>
                    <a:pt x="103" y="12"/>
                  </a:lnTo>
                  <a:lnTo>
                    <a:pt x="105" y="9"/>
                  </a:lnTo>
                  <a:lnTo>
                    <a:pt x="106" y="5"/>
                  </a:lnTo>
                  <a:lnTo>
                    <a:pt x="104" y="1"/>
                  </a:lnTo>
                  <a:lnTo>
                    <a:pt x="100" y="0"/>
                  </a:lnTo>
                  <a:lnTo>
                    <a:pt x="51" y="2"/>
                  </a:lnTo>
                  <a:lnTo>
                    <a:pt x="29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3" y="12"/>
                  </a:lnTo>
                  <a:lnTo>
                    <a:pt x="10" y="13"/>
                  </a:lnTo>
                  <a:lnTo>
                    <a:pt x="23" y="13"/>
                  </a:lnTo>
                  <a:lnTo>
                    <a:pt x="30" y="16"/>
                  </a:lnTo>
                  <a:lnTo>
                    <a:pt x="33" y="20"/>
                  </a:lnTo>
                  <a:lnTo>
                    <a:pt x="34" y="26"/>
                  </a:lnTo>
                  <a:lnTo>
                    <a:pt x="65" y="272"/>
                  </a:lnTo>
                  <a:lnTo>
                    <a:pt x="66" y="277"/>
                  </a:lnTo>
                  <a:lnTo>
                    <a:pt x="68" y="279"/>
                  </a:lnTo>
                  <a:lnTo>
                    <a:pt x="70" y="281"/>
                  </a:lnTo>
                  <a:lnTo>
                    <a:pt x="73" y="281"/>
                  </a:lnTo>
                  <a:lnTo>
                    <a:pt x="80" y="279"/>
                  </a:lnTo>
                  <a:lnTo>
                    <a:pt x="84" y="274"/>
                  </a:lnTo>
                  <a:lnTo>
                    <a:pt x="227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6 2"/>
            <p:cNvSpPr>
              <a:spLocks noChangeAspect="1"/>
            </p:cNvSpPr>
            <p:nvPr/>
          </p:nvSpPr>
          <p:spPr bwMode="auto">
            <a:xfrm>
              <a:off x="328" y="127"/>
              <a:ext cx="72" cy="278"/>
            </a:xfrm>
            <a:custGeom>
              <a:avLst/>
              <a:gdLst>
                <a:gd name="T0" fmla="*/ 66 w 72"/>
                <a:gd name="T1" fmla="*/ 0 h 278"/>
                <a:gd name="T2" fmla="*/ 34 w 72"/>
                <a:gd name="T3" fmla="*/ 31 h 278"/>
                <a:gd name="T4" fmla="*/ 13 w 72"/>
                <a:gd name="T5" fmla="*/ 67 h 278"/>
                <a:gd name="T6" fmla="*/ 3 w 72"/>
                <a:gd name="T7" fmla="*/ 104 h 278"/>
                <a:gd name="T8" fmla="*/ 0 w 72"/>
                <a:gd name="T9" fmla="*/ 139 h 278"/>
                <a:gd name="T10" fmla="*/ 2 w 72"/>
                <a:gd name="T11" fmla="*/ 172 h 278"/>
                <a:gd name="T12" fmla="*/ 12 w 72"/>
                <a:gd name="T13" fmla="*/ 209 h 278"/>
                <a:gd name="T14" fmla="*/ 33 w 72"/>
                <a:gd name="T15" fmla="*/ 245 h 278"/>
                <a:gd name="T16" fmla="*/ 66 w 72"/>
                <a:gd name="T17" fmla="*/ 278 h 278"/>
                <a:gd name="T18" fmla="*/ 70 w 72"/>
                <a:gd name="T19" fmla="*/ 278 h 278"/>
                <a:gd name="T20" fmla="*/ 72 w 72"/>
                <a:gd name="T21" fmla="*/ 275 h 278"/>
                <a:gd name="T22" fmla="*/ 69 w 72"/>
                <a:gd name="T23" fmla="*/ 271 h 278"/>
                <a:gd name="T24" fmla="*/ 46 w 72"/>
                <a:gd name="T25" fmla="*/ 243 h 278"/>
                <a:gd name="T26" fmla="*/ 30 w 72"/>
                <a:gd name="T27" fmla="*/ 211 h 278"/>
                <a:gd name="T28" fmla="*/ 21 w 72"/>
                <a:gd name="T29" fmla="*/ 176 h 278"/>
                <a:gd name="T30" fmla="*/ 19 w 72"/>
                <a:gd name="T31" fmla="*/ 139 h 278"/>
                <a:gd name="T32" fmla="*/ 23 w 72"/>
                <a:gd name="T33" fmla="*/ 90 h 278"/>
                <a:gd name="T34" fmla="*/ 36 w 72"/>
                <a:gd name="T35" fmla="*/ 52 h 278"/>
                <a:gd name="T36" fmla="*/ 52 w 72"/>
                <a:gd name="T37" fmla="*/ 25 h 278"/>
                <a:gd name="T38" fmla="*/ 70 w 72"/>
                <a:gd name="T39" fmla="*/ 6 h 278"/>
                <a:gd name="T40" fmla="*/ 72 w 72"/>
                <a:gd name="T41" fmla="*/ 3 h 278"/>
                <a:gd name="T42" fmla="*/ 70 w 72"/>
                <a:gd name="T43" fmla="*/ 0 h 278"/>
                <a:gd name="T44" fmla="*/ 66 w 72"/>
                <a:gd name="T4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278">
                  <a:moveTo>
                    <a:pt x="66" y="0"/>
                  </a:moveTo>
                  <a:lnTo>
                    <a:pt x="34" y="31"/>
                  </a:lnTo>
                  <a:lnTo>
                    <a:pt x="13" y="67"/>
                  </a:lnTo>
                  <a:lnTo>
                    <a:pt x="3" y="104"/>
                  </a:lnTo>
                  <a:lnTo>
                    <a:pt x="0" y="139"/>
                  </a:lnTo>
                  <a:lnTo>
                    <a:pt x="2" y="172"/>
                  </a:lnTo>
                  <a:lnTo>
                    <a:pt x="12" y="209"/>
                  </a:lnTo>
                  <a:lnTo>
                    <a:pt x="33" y="245"/>
                  </a:lnTo>
                  <a:lnTo>
                    <a:pt x="66" y="278"/>
                  </a:lnTo>
                  <a:lnTo>
                    <a:pt x="70" y="278"/>
                  </a:lnTo>
                  <a:lnTo>
                    <a:pt x="72" y="275"/>
                  </a:lnTo>
                  <a:lnTo>
                    <a:pt x="69" y="271"/>
                  </a:lnTo>
                  <a:lnTo>
                    <a:pt x="46" y="243"/>
                  </a:lnTo>
                  <a:lnTo>
                    <a:pt x="30" y="211"/>
                  </a:lnTo>
                  <a:lnTo>
                    <a:pt x="21" y="176"/>
                  </a:lnTo>
                  <a:lnTo>
                    <a:pt x="19" y="139"/>
                  </a:lnTo>
                  <a:lnTo>
                    <a:pt x="23" y="90"/>
                  </a:lnTo>
                  <a:lnTo>
                    <a:pt x="36" y="52"/>
                  </a:lnTo>
                  <a:lnTo>
                    <a:pt x="52" y="25"/>
                  </a:lnTo>
                  <a:lnTo>
                    <a:pt x="70" y="6"/>
                  </a:lnTo>
                  <a:lnTo>
                    <a:pt x="72" y="3"/>
                  </a:lnTo>
                  <a:lnTo>
                    <a:pt x="70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7 2"/>
            <p:cNvSpPr>
              <a:spLocks noChangeAspect="1"/>
            </p:cNvSpPr>
            <p:nvPr/>
          </p:nvSpPr>
          <p:spPr bwMode="auto">
            <a:xfrm>
              <a:off x="436" y="151"/>
              <a:ext cx="128" cy="190"/>
            </a:xfrm>
            <a:custGeom>
              <a:avLst/>
              <a:gdLst>
                <a:gd name="T0" fmla="*/ 76 w 128"/>
                <a:gd name="T1" fmla="*/ 94 h 190"/>
                <a:gd name="T2" fmla="*/ 95 w 128"/>
                <a:gd name="T3" fmla="*/ 117 h 190"/>
                <a:gd name="T4" fmla="*/ 97 w 128"/>
                <a:gd name="T5" fmla="*/ 148 h 190"/>
                <a:gd name="T6" fmla="*/ 91 w 128"/>
                <a:gd name="T7" fmla="*/ 166 h 190"/>
                <a:gd name="T8" fmla="*/ 80 w 128"/>
                <a:gd name="T9" fmla="*/ 176 h 190"/>
                <a:gd name="T10" fmla="*/ 68 w 128"/>
                <a:gd name="T11" fmla="*/ 181 h 190"/>
                <a:gd name="T12" fmla="*/ 51 w 128"/>
                <a:gd name="T13" fmla="*/ 181 h 190"/>
                <a:gd name="T14" fmla="*/ 25 w 128"/>
                <a:gd name="T15" fmla="*/ 172 h 190"/>
                <a:gd name="T16" fmla="*/ 23 w 128"/>
                <a:gd name="T17" fmla="*/ 160 h 190"/>
                <a:gd name="T18" fmla="*/ 30 w 128"/>
                <a:gd name="T19" fmla="*/ 151 h 190"/>
                <a:gd name="T20" fmla="*/ 30 w 128"/>
                <a:gd name="T21" fmla="*/ 140 h 190"/>
                <a:gd name="T22" fmla="*/ 21 w 128"/>
                <a:gd name="T23" fmla="*/ 132 h 190"/>
                <a:gd name="T24" fmla="*/ 10 w 128"/>
                <a:gd name="T25" fmla="*/ 132 h 190"/>
                <a:gd name="T26" fmla="*/ 1 w 128"/>
                <a:gd name="T27" fmla="*/ 140 h 190"/>
                <a:gd name="T28" fmla="*/ 5 w 128"/>
                <a:gd name="T29" fmla="*/ 165 h 190"/>
                <a:gd name="T30" fmla="*/ 38 w 128"/>
                <a:gd name="T31" fmla="*/ 187 h 190"/>
                <a:gd name="T32" fmla="*/ 89 w 128"/>
                <a:gd name="T33" fmla="*/ 186 h 190"/>
                <a:gd name="T34" fmla="*/ 123 w 128"/>
                <a:gd name="T35" fmla="*/ 157 h 190"/>
                <a:gd name="T36" fmla="*/ 124 w 128"/>
                <a:gd name="T37" fmla="*/ 121 h 190"/>
                <a:gd name="T38" fmla="*/ 100 w 128"/>
                <a:gd name="T39" fmla="*/ 94 h 190"/>
                <a:gd name="T40" fmla="*/ 98 w 128"/>
                <a:gd name="T41" fmla="*/ 77 h 190"/>
                <a:gd name="T42" fmla="*/ 117 w 128"/>
                <a:gd name="T43" fmla="*/ 51 h 190"/>
                <a:gd name="T44" fmla="*/ 118 w 128"/>
                <a:gd name="T45" fmla="*/ 30 h 190"/>
                <a:gd name="T46" fmla="*/ 109 w 128"/>
                <a:gd name="T47" fmla="*/ 16 h 190"/>
                <a:gd name="T48" fmla="*/ 94 w 128"/>
                <a:gd name="T49" fmla="*/ 6 h 190"/>
                <a:gd name="T50" fmla="*/ 74 w 128"/>
                <a:gd name="T51" fmla="*/ 0 h 190"/>
                <a:gd name="T52" fmla="*/ 41 w 128"/>
                <a:gd name="T53" fmla="*/ 2 h 190"/>
                <a:gd name="T54" fmla="*/ 13 w 128"/>
                <a:gd name="T55" fmla="*/ 22 h 190"/>
                <a:gd name="T56" fmla="*/ 10 w 128"/>
                <a:gd name="T57" fmla="*/ 43 h 190"/>
                <a:gd name="T58" fmla="*/ 17 w 128"/>
                <a:gd name="T59" fmla="*/ 51 h 190"/>
                <a:gd name="T60" fmla="*/ 29 w 128"/>
                <a:gd name="T61" fmla="*/ 51 h 190"/>
                <a:gd name="T62" fmla="*/ 36 w 128"/>
                <a:gd name="T63" fmla="*/ 43 h 190"/>
                <a:gd name="T64" fmla="*/ 36 w 128"/>
                <a:gd name="T65" fmla="*/ 32 h 190"/>
                <a:gd name="T66" fmla="*/ 29 w 128"/>
                <a:gd name="T67" fmla="*/ 24 h 190"/>
                <a:gd name="T68" fmla="*/ 32 w 128"/>
                <a:gd name="T69" fmla="*/ 15 h 190"/>
                <a:gd name="T70" fmla="*/ 53 w 128"/>
                <a:gd name="T71" fmla="*/ 8 h 190"/>
                <a:gd name="T72" fmla="*/ 72 w 128"/>
                <a:gd name="T73" fmla="*/ 9 h 190"/>
                <a:gd name="T74" fmla="*/ 89 w 128"/>
                <a:gd name="T75" fmla="*/ 23 h 190"/>
                <a:gd name="T76" fmla="*/ 89 w 128"/>
                <a:gd name="T77" fmla="*/ 56 h 190"/>
                <a:gd name="T78" fmla="*/ 74 w 128"/>
                <a:gd name="T79" fmla="*/ 78 h 190"/>
                <a:gd name="T80" fmla="*/ 59 w 128"/>
                <a:gd name="T81" fmla="*/ 83 h 190"/>
                <a:gd name="T82" fmla="*/ 44 w 128"/>
                <a:gd name="T83" fmla="*/ 84 h 190"/>
                <a:gd name="T84" fmla="*/ 40 w 128"/>
                <a:gd name="T85" fmla="*/ 85 h 190"/>
                <a:gd name="T86" fmla="*/ 40 w 128"/>
                <a:gd name="T87" fmla="*/ 91 h 190"/>
                <a:gd name="T88" fmla="*/ 61 w 128"/>
                <a:gd name="T89" fmla="*/ 9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" h="190">
                  <a:moveTo>
                    <a:pt x="61" y="92"/>
                  </a:moveTo>
                  <a:lnTo>
                    <a:pt x="76" y="94"/>
                  </a:lnTo>
                  <a:lnTo>
                    <a:pt x="87" y="103"/>
                  </a:lnTo>
                  <a:lnTo>
                    <a:pt x="95" y="117"/>
                  </a:lnTo>
                  <a:lnTo>
                    <a:pt x="98" y="137"/>
                  </a:lnTo>
                  <a:lnTo>
                    <a:pt x="97" y="148"/>
                  </a:lnTo>
                  <a:lnTo>
                    <a:pt x="95" y="158"/>
                  </a:lnTo>
                  <a:lnTo>
                    <a:pt x="91" y="166"/>
                  </a:lnTo>
                  <a:lnTo>
                    <a:pt x="86" y="172"/>
                  </a:lnTo>
                  <a:lnTo>
                    <a:pt x="80" y="176"/>
                  </a:lnTo>
                  <a:lnTo>
                    <a:pt x="74" y="179"/>
                  </a:lnTo>
                  <a:lnTo>
                    <a:pt x="68" y="181"/>
                  </a:lnTo>
                  <a:lnTo>
                    <a:pt x="62" y="181"/>
                  </a:lnTo>
                  <a:lnTo>
                    <a:pt x="51" y="181"/>
                  </a:lnTo>
                  <a:lnTo>
                    <a:pt x="38" y="178"/>
                  </a:lnTo>
                  <a:lnTo>
                    <a:pt x="25" y="172"/>
                  </a:lnTo>
                  <a:lnTo>
                    <a:pt x="15" y="162"/>
                  </a:lnTo>
                  <a:lnTo>
                    <a:pt x="23" y="160"/>
                  </a:lnTo>
                  <a:lnTo>
                    <a:pt x="28" y="156"/>
                  </a:lnTo>
                  <a:lnTo>
                    <a:pt x="30" y="151"/>
                  </a:lnTo>
                  <a:lnTo>
                    <a:pt x="31" y="146"/>
                  </a:lnTo>
                  <a:lnTo>
                    <a:pt x="30" y="140"/>
                  </a:lnTo>
                  <a:lnTo>
                    <a:pt x="26" y="135"/>
                  </a:lnTo>
                  <a:lnTo>
                    <a:pt x="21" y="132"/>
                  </a:lnTo>
                  <a:lnTo>
                    <a:pt x="15" y="131"/>
                  </a:lnTo>
                  <a:lnTo>
                    <a:pt x="10" y="132"/>
                  </a:lnTo>
                  <a:lnTo>
                    <a:pt x="5" y="135"/>
                  </a:lnTo>
                  <a:lnTo>
                    <a:pt x="1" y="140"/>
                  </a:lnTo>
                  <a:lnTo>
                    <a:pt x="0" y="147"/>
                  </a:lnTo>
                  <a:lnTo>
                    <a:pt x="5" y="165"/>
                  </a:lnTo>
                  <a:lnTo>
                    <a:pt x="19" y="179"/>
                  </a:lnTo>
                  <a:lnTo>
                    <a:pt x="38" y="187"/>
                  </a:lnTo>
                  <a:lnTo>
                    <a:pt x="62" y="190"/>
                  </a:lnTo>
                  <a:lnTo>
                    <a:pt x="89" y="186"/>
                  </a:lnTo>
                  <a:lnTo>
                    <a:pt x="109" y="174"/>
                  </a:lnTo>
                  <a:lnTo>
                    <a:pt x="123" y="157"/>
                  </a:lnTo>
                  <a:lnTo>
                    <a:pt x="128" y="137"/>
                  </a:lnTo>
                  <a:lnTo>
                    <a:pt x="124" y="121"/>
                  </a:lnTo>
                  <a:lnTo>
                    <a:pt x="115" y="106"/>
                  </a:lnTo>
                  <a:lnTo>
                    <a:pt x="100" y="94"/>
                  </a:lnTo>
                  <a:lnTo>
                    <a:pt x="79" y="87"/>
                  </a:lnTo>
                  <a:lnTo>
                    <a:pt x="98" y="77"/>
                  </a:lnTo>
                  <a:lnTo>
                    <a:pt x="110" y="65"/>
                  </a:lnTo>
                  <a:lnTo>
                    <a:pt x="117" y="51"/>
                  </a:lnTo>
                  <a:lnTo>
                    <a:pt x="119" y="38"/>
                  </a:lnTo>
                  <a:lnTo>
                    <a:pt x="118" y="30"/>
                  </a:lnTo>
                  <a:lnTo>
                    <a:pt x="114" y="23"/>
                  </a:lnTo>
                  <a:lnTo>
                    <a:pt x="109" y="16"/>
                  </a:lnTo>
                  <a:lnTo>
                    <a:pt x="103" y="11"/>
                  </a:lnTo>
                  <a:lnTo>
                    <a:pt x="94" y="6"/>
                  </a:lnTo>
                  <a:lnTo>
                    <a:pt x="85" y="3"/>
                  </a:lnTo>
                  <a:lnTo>
                    <a:pt x="74" y="0"/>
                  </a:lnTo>
                  <a:lnTo>
                    <a:pt x="63" y="0"/>
                  </a:lnTo>
                  <a:lnTo>
                    <a:pt x="41" y="2"/>
                  </a:lnTo>
                  <a:lnTo>
                    <a:pt x="24" y="10"/>
                  </a:lnTo>
                  <a:lnTo>
                    <a:pt x="13" y="22"/>
                  </a:lnTo>
                  <a:lnTo>
                    <a:pt x="8" y="37"/>
                  </a:lnTo>
                  <a:lnTo>
                    <a:pt x="10" y="43"/>
                  </a:lnTo>
                  <a:lnTo>
                    <a:pt x="13" y="48"/>
                  </a:lnTo>
                  <a:lnTo>
                    <a:pt x="17" y="51"/>
                  </a:lnTo>
                  <a:lnTo>
                    <a:pt x="23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6" y="43"/>
                  </a:lnTo>
                  <a:lnTo>
                    <a:pt x="37" y="38"/>
                  </a:lnTo>
                  <a:lnTo>
                    <a:pt x="36" y="32"/>
                  </a:lnTo>
                  <a:lnTo>
                    <a:pt x="33" y="27"/>
                  </a:lnTo>
                  <a:lnTo>
                    <a:pt x="29" y="24"/>
                  </a:lnTo>
                  <a:lnTo>
                    <a:pt x="23" y="23"/>
                  </a:lnTo>
                  <a:lnTo>
                    <a:pt x="32" y="15"/>
                  </a:lnTo>
                  <a:lnTo>
                    <a:pt x="42" y="11"/>
                  </a:lnTo>
                  <a:lnTo>
                    <a:pt x="53" y="8"/>
                  </a:lnTo>
                  <a:lnTo>
                    <a:pt x="62" y="8"/>
                  </a:lnTo>
                  <a:lnTo>
                    <a:pt x="72" y="9"/>
                  </a:lnTo>
                  <a:lnTo>
                    <a:pt x="82" y="14"/>
                  </a:lnTo>
                  <a:lnTo>
                    <a:pt x="89" y="23"/>
                  </a:lnTo>
                  <a:lnTo>
                    <a:pt x="92" y="38"/>
                  </a:lnTo>
                  <a:lnTo>
                    <a:pt x="89" y="56"/>
                  </a:lnTo>
                  <a:lnTo>
                    <a:pt x="81" y="71"/>
                  </a:lnTo>
                  <a:lnTo>
                    <a:pt x="74" y="78"/>
                  </a:lnTo>
                  <a:lnTo>
                    <a:pt x="67" y="81"/>
                  </a:lnTo>
                  <a:lnTo>
                    <a:pt x="59" y="83"/>
                  </a:lnTo>
                  <a:lnTo>
                    <a:pt x="50" y="83"/>
                  </a:lnTo>
                  <a:lnTo>
                    <a:pt x="44" y="84"/>
                  </a:lnTo>
                  <a:lnTo>
                    <a:pt x="41" y="84"/>
                  </a:lnTo>
                  <a:lnTo>
                    <a:pt x="40" y="85"/>
                  </a:lnTo>
                  <a:lnTo>
                    <a:pt x="38" y="88"/>
                  </a:lnTo>
                  <a:lnTo>
                    <a:pt x="40" y="91"/>
                  </a:lnTo>
                  <a:lnTo>
                    <a:pt x="46" y="92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8"/>
            <p:cNvSpPr>
              <a:spLocks noChangeAspect="1"/>
            </p:cNvSpPr>
            <p:nvPr/>
          </p:nvSpPr>
          <p:spPr bwMode="auto">
            <a:xfrm>
              <a:off x="600" y="127"/>
              <a:ext cx="72" cy="278"/>
            </a:xfrm>
            <a:custGeom>
              <a:avLst/>
              <a:gdLst>
                <a:gd name="T0" fmla="*/ 5 w 72"/>
                <a:gd name="T1" fmla="*/ 0 h 278"/>
                <a:gd name="T2" fmla="*/ 2 w 72"/>
                <a:gd name="T3" fmla="*/ 0 h 278"/>
                <a:gd name="T4" fmla="*/ 0 w 72"/>
                <a:gd name="T5" fmla="*/ 3 h 278"/>
                <a:gd name="T6" fmla="*/ 2 w 72"/>
                <a:gd name="T7" fmla="*/ 7 h 278"/>
                <a:gd name="T8" fmla="*/ 20 w 72"/>
                <a:gd name="T9" fmla="*/ 27 h 278"/>
                <a:gd name="T10" fmla="*/ 37 w 72"/>
                <a:gd name="T11" fmla="*/ 54 h 278"/>
                <a:gd name="T12" fmla="*/ 48 w 72"/>
                <a:gd name="T13" fmla="*/ 91 h 278"/>
                <a:gd name="T14" fmla="*/ 53 w 72"/>
                <a:gd name="T15" fmla="*/ 139 h 278"/>
                <a:gd name="T16" fmla="*/ 50 w 72"/>
                <a:gd name="T17" fmla="*/ 180 h 278"/>
                <a:gd name="T18" fmla="*/ 40 w 72"/>
                <a:gd name="T19" fmla="*/ 215 h 278"/>
                <a:gd name="T20" fmla="*/ 25 w 72"/>
                <a:gd name="T21" fmla="*/ 245 h 278"/>
                <a:gd name="T22" fmla="*/ 5 w 72"/>
                <a:gd name="T23" fmla="*/ 268 h 278"/>
                <a:gd name="T24" fmla="*/ 1 w 72"/>
                <a:gd name="T25" fmla="*/ 273 h 278"/>
                <a:gd name="T26" fmla="*/ 0 w 72"/>
                <a:gd name="T27" fmla="*/ 275 h 278"/>
                <a:gd name="T28" fmla="*/ 1 w 72"/>
                <a:gd name="T29" fmla="*/ 277 h 278"/>
                <a:gd name="T30" fmla="*/ 4 w 72"/>
                <a:gd name="T31" fmla="*/ 278 h 278"/>
                <a:gd name="T32" fmla="*/ 6 w 72"/>
                <a:gd name="T33" fmla="*/ 277 h 278"/>
                <a:gd name="T34" fmla="*/ 10 w 72"/>
                <a:gd name="T35" fmla="*/ 275 h 278"/>
                <a:gd name="T36" fmla="*/ 15 w 72"/>
                <a:gd name="T37" fmla="*/ 271 h 278"/>
                <a:gd name="T38" fmla="*/ 22 w 72"/>
                <a:gd name="T39" fmla="*/ 265 h 278"/>
                <a:gd name="T40" fmla="*/ 29 w 72"/>
                <a:gd name="T41" fmla="*/ 257 h 278"/>
                <a:gd name="T42" fmla="*/ 37 w 72"/>
                <a:gd name="T43" fmla="*/ 248 h 278"/>
                <a:gd name="T44" fmla="*/ 44 w 72"/>
                <a:gd name="T45" fmla="*/ 237 h 278"/>
                <a:gd name="T46" fmla="*/ 52 w 72"/>
                <a:gd name="T47" fmla="*/ 225 h 278"/>
                <a:gd name="T48" fmla="*/ 66 w 72"/>
                <a:gd name="T49" fmla="*/ 186 h 278"/>
                <a:gd name="T50" fmla="*/ 72 w 72"/>
                <a:gd name="T51" fmla="*/ 139 h 278"/>
                <a:gd name="T52" fmla="*/ 69 w 72"/>
                <a:gd name="T53" fmla="*/ 106 h 278"/>
                <a:gd name="T54" fmla="*/ 59 w 72"/>
                <a:gd name="T55" fmla="*/ 69 h 278"/>
                <a:gd name="T56" fmla="*/ 39 w 72"/>
                <a:gd name="T57" fmla="*/ 32 h 278"/>
                <a:gd name="T58" fmla="*/ 5 w 72"/>
                <a:gd name="T59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278">
                  <a:moveTo>
                    <a:pt x="5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7"/>
                  </a:lnTo>
                  <a:lnTo>
                    <a:pt x="20" y="27"/>
                  </a:lnTo>
                  <a:lnTo>
                    <a:pt x="37" y="54"/>
                  </a:lnTo>
                  <a:lnTo>
                    <a:pt x="48" y="91"/>
                  </a:lnTo>
                  <a:lnTo>
                    <a:pt x="53" y="139"/>
                  </a:lnTo>
                  <a:lnTo>
                    <a:pt x="50" y="180"/>
                  </a:lnTo>
                  <a:lnTo>
                    <a:pt x="40" y="215"/>
                  </a:lnTo>
                  <a:lnTo>
                    <a:pt x="25" y="245"/>
                  </a:lnTo>
                  <a:lnTo>
                    <a:pt x="5" y="268"/>
                  </a:lnTo>
                  <a:lnTo>
                    <a:pt x="1" y="273"/>
                  </a:lnTo>
                  <a:lnTo>
                    <a:pt x="0" y="275"/>
                  </a:lnTo>
                  <a:lnTo>
                    <a:pt x="1" y="277"/>
                  </a:lnTo>
                  <a:lnTo>
                    <a:pt x="4" y="278"/>
                  </a:lnTo>
                  <a:lnTo>
                    <a:pt x="6" y="277"/>
                  </a:lnTo>
                  <a:lnTo>
                    <a:pt x="10" y="275"/>
                  </a:lnTo>
                  <a:lnTo>
                    <a:pt x="15" y="271"/>
                  </a:lnTo>
                  <a:lnTo>
                    <a:pt x="22" y="265"/>
                  </a:lnTo>
                  <a:lnTo>
                    <a:pt x="29" y="257"/>
                  </a:lnTo>
                  <a:lnTo>
                    <a:pt x="37" y="248"/>
                  </a:lnTo>
                  <a:lnTo>
                    <a:pt x="44" y="237"/>
                  </a:lnTo>
                  <a:lnTo>
                    <a:pt x="52" y="225"/>
                  </a:lnTo>
                  <a:lnTo>
                    <a:pt x="66" y="186"/>
                  </a:lnTo>
                  <a:lnTo>
                    <a:pt x="72" y="139"/>
                  </a:lnTo>
                  <a:lnTo>
                    <a:pt x="69" y="106"/>
                  </a:lnTo>
                  <a:lnTo>
                    <a:pt x="59" y="69"/>
                  </a:lnTo>
                  <a:lnTo>
                    <a:pt x="39" y="3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9"/>
            <p:cNvSpPr>
              <a:spLocks noChangeAspect="1"/>
            </p:cNvSpPr>
            <p:nvPr/>
          </p:nvSpPr>
          <p:spPr bwMode="auto">
            <a:xfrm>
              <a:off x="239" y="463"/>
              <a:ext cx="101" cy="185"/>
            </a:xfrm>
            <a:custGeom>
              <a:avLst/>
              <a:gdLst>
                <a:gd name="T0" fmla="*/ 62 w 101"/>
                <a:gd name="T1" fmla="*/ 8 h 185"/>
                <a:gd name="T2" fmla="*/ 62 w 101"/>
                <a:gd name="T3" fmla="*/ 3 h 185"/>
                <a:gd name="T4" fmla="*/ 61 w 101"/>
                <a:gd name="T5" fmla="*/ 1 h 185"/>
                <a:gd name="T6" fmla="*/ 59 w 101"/>
                <a:gd name="T7" fmla="*/ 0 h 185"/>
                <a:gd name="T8" fmla="*/ 54 w 101"/>
                <a:gd name="T9" fmla="*/ 0 h 185"/>
                <a:gd name="T10" fmla="*/ 40 w 101"/>
                <a:gd name="T11" fmla="*/ 10 h 185"/>
                <a:gd name="T12" fmla="*/ 25 w 101"/>
                <a:gd name="T13" fmla="*/ 15 h 185"/>
                <a:gd name="T14" fmla="*/ 11 w 101"/>
                <a:gd name="T15" fmla="*/ 17 h 185"/>
                <a:gd name="T16" fmla="*/ 0 w 101"/>
                <a:gd name="T17" fmla="*/ 18 h 185"/>
                <a:gd name="T18" fmla="*/ 0 w 101"/>
                <a:gd name="T19" fmla="*/ 28 h 185"/>
                <a:gd name="T20" fmla="*/ 7 w 101"/>
                <a:gd name="T21" fmla="*/ 28 h 185"/>
                <a:gd name="T22" fmla="*/ 17 w 101"/>
                <a:gd name="T23" fmla="*/ 27 h 185"/>
                <a:gd name="T24" fmla="*/ 28 w 101"/>
                <a:gd name="T25" fmla="*/ 24 h 185"/>
                <a:gd name="T26" fmla="*/ 40 w 101"/>
                <a:gd name="T27" fmla="*/ 20 h 185"/>
                <a:gd name="T28" fmla="*/ 40 w 101"/>
                <a:gd name="T29" fmla="*/ 162 h 185"/>
                <a:gd name="T30" fmla="*/ 40 w 101"/>
                <a:gd name="T31" fmla="*/ 168 h 185"/>
                <a:gd name="T32" fmla="*/ 37 w 101"/>
                <a:gd name="T33" fmla="*/ 172 h 185"/>
                <a:gd name="T34" fmla="*/ 28 w 101"/>
                <a:gd name="T35" fmla="*/ 174 h 185"/>
                <a:gd name="T36" fmla="*/ 12 w 101"/>
                <a:gd name="T37" fmla="*/ 175 h 185"/>
                <a:gd name="T38" fmla="*/ 2 w 101"/>
                <a:gd name="T39" fmla="*/ 175 h 185"/>
                <a:gd name="T40" fmla="*/ 2 w 101"/>
                <a:gd name="T41" fmla="*/ 185 h 185"/>
                <a:gd name="T42" fmla="*/ 101 w 101"/>
                <a:gd name="T43" fmla="*/ 185 h 185"/>
                <a:gd name="T44" fmla="*/ 101 w 101"/>
                <a:gd name="T45" fmla="*/ 175 h 185"/>
                <a:gd name="T46" fmla="*/ 90 w 101"/>
                <a:gd name="T47" fmla="*/ 175 h 185"/>
                <a:gd name="T48" fmla="*/ 74 w 101"/>
                <a:gd name="T49" fmla="*/ 174 h 185"/>
                <a:gd name="T50" fmla="*/ 66 w 101"/>
                <a:gd name="T51" fmla="*/ 172 h 185"/>
                <a:gd name="T52" fmla="*/ 63 w 101"/>
                <a:gd name="T53" fmla="*/ 168 h 185"/>
                <a:gd name="T54" fmla="*/ 62 w 101"/>
                <a:gd name="T55" fmla="*/ 162 h 185"/>
                <a:gd name="T56" fmla="*/ 62 w 101"/>
                <a:gd name="T57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85">
                  <a:moveTo>
                    <a:pt x="62" y="8"/>
                  </a:moveTo>
                  <a:lnTo>
                    <a:pt x="62" y="3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0" y="10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17" y="27"/>
                  </a:lnTo>
                  <a:lnTo>
                    <a:pt x="28" y="24"/>
                  </a:lnTo>
                  <a:lnTo>
                    <a:pt x="40" y="20"/>
                  </a:lnTo>
                  <a:lnTo>
                    <a:pt x="40" y="162"/>
                  </a:lnTo>
                  <a:lnTo>
                    <a:pt x="40" y="168"/>
                  </a:lnTo>
                  <a:lnTo>
                    <a:pt x="37" y="172"/>
                  </a:lnTo>
                  <a:lnTo>
                    <a:pt x="28" y="174"/>
                  </a:lnTo>
                  <a:lnTo>
                    <a:pt x="12" y="175"/>
                  </a:lnTo>
                  <a:lnTo>
                    <a:pt x="2" y="175"/>
                  </a:lnTo>
                  <a:lnTo>
                    <a:pt x="2" y="185"/>
                  </a:lnTo>
                  <a:lnTo>
                    <a:pt x="101" y="185"/>
                  </a:lnTo>
                  <a:lnTo>
                    <a:pt x="101" y="175"/>
                  </a:lnTo>
                  <a:lnTo>
                    <a:pt x="90" y="175"/>
                  </a:lnTo>
                  <a:lnTo>
                    <a:pt x="74" y="174"/>
                  </a:lnTo>
                  <a:lnTo>
                    <a:pt x="66" y="172"/>
                  </a:lnTo>
                  <a:lnTo>
                    <a:pt x="63" y="168"/>
                  </a:lnTo>
                  <a:lnTo>
                    <a:pt x="62" y="162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10"/>
            <p:cNvSpPr>
              <a:spLocks noChangeAspect="1"/>
            </p:cNvSpPr>
            <p:nvPr/>
          </p:nvSpPr>
          <p:spPr bwMode="auto">
            <a:xfrm>
              <a:off x="385" y="463"/>
              <a:ext cx="123" cy="185"/>
            </a:xfrm>
            <a:custGeom>
              <a:avLst/>
              <a:gdLst>
                <a:gd name="T0" fmla="*/ 123 w 123"/>
                <a:gd name="T1" fmla="*/ 134 h 185"/>
                <a:gd name="T2" fmla="*/ 114 w 123"/>
                <a:gd name="T3" fmla="*/ 134 h 185"/>
                <a:gd name="T4" fmla="*/ 113 w 123"/>
                <a:gd name="T5" fmla="*/ 140 h 185"/>
                <a:gd name="T6" fmla="*/ 111 w 123"/>
                <a:gd name="T7" fmla="*/ 148 h 185"/>
                <a:gd name="T8" fmla="*/ 109 w 123"/>
                <a:gd name="T9" fmla="*/ 155 h 185"/>
                <a:gd name="T10" fmla="*/ 106 w 123"/>
                <a:gd name="T11" fmla="*/ 160 h 185"/>
                <a:gd name="T12" fmla="*/ 102 w 123"/>
                <a:gd name="T13" fmla="*/ 160 h 185"/>
                <a:gd name="T14" fmla="*/ 93 w 123"/>
                <a:gd name="T15" fmla="*/ 161 h 185"/>
                <a:gd name="T16" fmla="*/ 85 w 123"/>
                <a:gd name="T17" fmla="*/ 161 h 185"/>
                <a:gd name="T18" fmla="*/ 79 w 123"/>
                <a:gd name="T19" fmla="*/ 161 h 185"/>
                <a:gd name="T20" fmla="*/ 28 w 123"/>
                <a:gd name="T21" fmla="*/ 161 h 185"/>
                <a:gd name="T22" fmla="*/ 46 w 123"/>
                <a:gd name="T23" fmla="*/ 145 h 185"/>
                <a:gd name="T24" fmla="*/ 60 w 123"/>
                <a:gd name="T25" fmla="*/ 133 h 185"/>
                <a:gd name="T26" fmla="*/ 72 w 123"/>
                <a:gd name="T27" fmla="*/ 124 h 185"/>
                <a:gd name="T28" fmla="*/ 83 w 123"/>
                <a:gd name="T29" fmla="*/ 114 h 185"/>
                <a:gd name="T30" fmla="*/ 98 w 123"/>
                <a:gd name="T31" fmla="*/ 102 h 185"/>
                <a:gd name="T32" fmla="*/ 111 w 123"/>
                <a:gd name="T33" fmla="*/ 88 h 185"/>
                <a:gd name="T34" fmla="*/ 120 w 123"/>
                <a:gd name="T35" fmla="*/ 73 h 185"/>
                <a:gd name="T36" fmla="*/ 123 w 123"/>
                <a:gd name="T37" fmla="*/ 54 h 185"/>
                <a:gd name="T38" fmla="*/ 118 w 123"/>
                <a:gd name="T39" fmla="*/ 31 h 185"/>
                <a:gd name="T40" fmla="*/ 104 w 123"/>
                <a:gd name="T41" fmla="*/ 14 h 185"/>
                <a:gd name="T42" fmla="*/ 83 w 123"/>
                <a:gd name="T43" fmla="*/ 4 h 185"/>
                <a:gd name="T44" fmla="*/ 58 w 123"/>
                <a:gd name="T45" fmla="*/ 0 h 185"/>
                <a:gd name="T46" fmla="*/ 46 w 123"/>
                <a:gd name="T47" fmla="*/ 1 h 185"/>
                <a:gd name="T48" fmla="*/ 34 w 123"/>
                <a:gd name="T49" fmla="*/ 4 h 185"/>
                <a:gd name="T50" fmla="*/ 25 w 123"/>
                <a:gd name="T51" fmla="*/ 9 h 185"/>
                <a:gd name="T52" fmla="*/ 16 w 123"/>
                <a:gd name="T53" fmla="*/ 15 h 185"/>
                <a:gd name="T54" fmla="*/ 9 w 123"/>
                <a:gd name="T55" fmla="*/ 23 h 185"/>
                <a:gd name="T56" fmla="*/ 4 w 123"/>
                <a:gd name="T57" fmla="*/ 31 h 185"/>
                <a:gd name="T58" fmla="*/ 1 w 123"/>
                <a:gd name="T59" fmla="*/ 40 h 185"/>
                <a:gd name="T60" fmla="*/ 0 w 123"/>
                <a:gd name="T61" fmla="*/ 50 h 185"/>
                <a:gd name="T62" fmla="*/ 2 w 123"/>
                <a:gd name="T63" fmla="*/ 58 h 185"/>
                <a:gd name="T64" fmla="*/ 7 w 123"/>
                <a:gd name="T65" fmla="*/ 63 h 185"/>
                <a:gd name="T66" fmla="*/ 11 w 123"/>
                <a:gd name="T67" fmla="*/ 65 h 185"/>
                <a:gd name="T68" fmla="*/ 15 w 123"/>
                <a:gd name="T69" fmla="*/ 65 h 185"/>
                <a:gd name="T70" fmla="*/ 20 w 123"/>
                <a:gd name="T71" fmla="*/ 64 h 185"/>
                <a:gd name="T72" fmla="*/ 25 w 123"/>
                <a:gd name="T73" fmla="*/ 62 h 185"/>
                <a:gd name="T74" fmla="*/ 28 w 123"/>
                <a:gd name="T75" fmla="*/ 57 h 185"/>
                <a:gd name="T76" fmla="*/ 30 w 123"/>
                <a:gd name="T77" fmla="*/ 51 h 185"/>
                <a:gd name="T78" fmla="*/ 29 w 123"/>
                <a:gd name="T79" fmla="*/ 46 h 185"/>
                <a:gd name="T80" fmla="*/ 27 w 123"/>
                <a:gd name="T81" fmla="*/ 41 h 185"/>
                <a:gd name="T82" fmla="*/ 22 w 123"/>
                <a:gd name="T83" fmla="*/ 37 h 185"/>
                <a:gd name="T84" fmla="*/ 13 w 123"/>
                <a:gd name="T85" fmla="*/ 36 h 185"/>
                <a:gd name="T86" fmla="*/ 21 w 123"/>
                <a:gd name="T87" fmla="*/ 23 h 185"/>
                <a:gd name="T88" fmla="*/ 32 w 123"/>
                <a:gd name="T89" fmla="*/ 15 h 185"/>
                <a:gd name="T90" fmla="*/ 43 w 123"/>
                <a:gd name="T91" fmla="*/ 11 h 185"/>
                <a:gd name="T92" fmla="*/ 54 w 123"/>
                <a:gd name="T93" fmla="*/ 10 h 185"/>
                <a:gd name="T94" fmla="*/ 72 w 123"/>
                <a:gd name="T95" fmla="*/ 14 h 185"/>
                <a:gd name="T96" fmla="*/ 85 w 123"/>
                <a:gd name="T97" fmla="*/ 24 h 185"/>
                <a:gd name="T98" fmla="*/ 93 w 123"/>
                <a:gd name="T99" fmla="*/ 38 h 185"/>
                <a:gd name="T100" fmla="*/ 96 w 123"/>
                <a:gd name="T101" fmla="*/ 54 h 185"/>
                <a:gd name="T102" fmla="*/ 93 w 123"/>
                <a:gd name="T103" fmla="*/ 71 h 185"/>
                <a:gd name="T104" fmla="*/ 86 w 123"/>
                <a:gd name="T105" fmla="*/ 86 h 185"/>
                <a:gd name="T106" fmla="*/ 78 w 123"/>
                <a:gd name="T107" fmla="*/ 99 h 185"/>
                <a:gd name="T108" fmla="*/ 70 w 123"/>
                <a:gd name="T109" fmla="*/ 108 h 185"/>
                <a:gd name="T110" fmla="*/ 3 w 123"/>
                <a:gd name="T111" fmla="*/ 174 h 185"/>
                <a:gd name="T112" fmla="*/ 0 w 123"/>
                <a:gd name="T113" fmla="*/ 178 h 185"/>
                <a:gd name="T114" fmla="*/ 0 w 123"/>
                <a:gd name="T115" fmla="*/ 185 h 185"/>
                <a:gd name="T116" fmla="*/ 115 w 123"/>
                <a:gd name="T117" fmla="*/ 185 h 185"/>
                <a:gd name="T118" fmla="*/ 123 w 123"/>
                <a:gd name="T119" fmla="*/ 13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85">
                  <a:moveTo>
                    <a:pt x="123" y="134"/>
                  </a:moveTo>
                  <a:lnTo>
                    <a:pt x="114" y="134"/>
                  </a:lnTo>
                  <a:lnTo>
                    <a:pt x="113" y="140"/>
                  </a:lnTo>
                  <a:lnTo>
                    <a:pt x="111" y="148"/>
                  </a:lnTo>
                  <a:lnTo>
                    <a:pt x="109" y="155"/>
                  </a:lnTo>
                  <a:lnTo>
                    <a:pt x="106" y="160"/>
                  </a:lnTo>
                  <a:lnTo>
                    <a:pt x="102" y="160"/>
                  </a:lnTo>
                  <a:lnTo>
                    <a:pt x="93" y="161"/>
                  </a:lnTo>
                  <a:lnTo>
                    <a:pt x="85" y="161"/>
                  </a:lnTo>
                  <a:lnTo>
                    <a:pt x="79" y="161"/>
                  </a:lnTo>
                  <a:lnTo>
                    <a:pt x="28" y="161"/>
                  </a:lnTo>
                  <a:lnTo>
                    <a:pt x="46" y="145"/>
                  </a:lnTo>
                  <a:lnTo>
                    <a:pt x="60" y="133"/>
                  </a:lnTo>
                  <a:lnTo>
                    <a:pt x="72" y="124"/>
                  </a:lnTo>
                  <a:lnTo>
                    <a:pt x="83" y="114"/>
                  </a:lnTo>
                  <a:lnTo>
                    <a:pt x="98" y="102"/>
                  </a:lnTo>
                  <a:lnTo>
                    <a:pt x="111" y="88"/>
                  </a:lnTo>
                  <a:lnTo>
                    <a:pt x="120" y="73"/>
                  </a:lnTo>
                  <a:lnTo>
                    <a:pt x="123" y="54"/>
                  </a:lnTo>
                  <a:lnTo>
                    <a:pt x="118" y="31"/>
                  </a:lnTo>
                  <a:lnTo>
                    <a:pt x="104" y="14"/>
                  </a:lnTo>
                  <a:lnTo>
                    <a:pt x="83" y="4"/>
                  </a:lnTo>
                  <a:lnTo>
                    <a:pt x="58" y="0"/>
                  </a:lnTo>
                  <a:lnTo>
                    <a:pt x="46" y="1"/>
                  </a:lnTo>
                  <a:lnTo>
                    <a:pt x="34" y="4"/>
                  </a:lnTo>
                  <a:lnTo>
                    <a:pt x="25" y="9"/>
                  </a:lnTo>
                  <a:lnTo>
                    <a:pt x="16" y="15"/>
                  </a:lnTo>
                  <a:lnTo>
                    <a:pt x="9" y="23"/>
                  </a:lnTo>
                  <a:lnTo>
                    <a:pt x="4" y="31"/>
                  </a:lnTo>
                  <a:lnTo>
                    <a:pt x="1" y="40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7" y="63"/>
                  </a:lnTo>
                  <a:lnTo>
                    <a:pt x="11" y="65"/>
                  </a:lnTo>
                  <a:lnTo>
                    <a:pt x="15" y="65"/>
                  </a:lnTo>
                  <a:lnTo>
                    <a:pt x="20" y="64"/>
                  </a:lnTo>
                  <a:lnTo>
                    <a:pt x="25" y="62"/>
                  </a:lnTo>
                  <a:lnTo>
                    <a:pt x="28" y="57"/>
                  </a:lnTo>
                  <a:lnTo>
                    <a:pt x="30" y="51"/>
                  </a:lnTo>
                  <a:lnTo>
                    <a:pt x="29" y="46"/>
                  </a:lnTo>
                  <a:lnTo>
                    <a:pt x="27" y="41"/>
                  </a:lnTo>
                  <a:lnTo>
                    <a:pt x="22" y="37"/>
                  </a:lnTo>
                  <a:lnTo>
                    <a:pt x="13" y="36"/>
                  </a:lnTo>
                  <a:lnTo>
                    <a:pt x="21" y="23"/>
                  </a:lnTo>
                  <a:lnTo>
                    <a:pt x="32" y="15"/>
                  </a:lnTo>
                  <a:lnTo>
                    <a:pt x="43" y="11"/>
                  </a:lnTo>
                  <a:lnTo>
                    <a:pt x="54" y="10"/>
                  </a:lnTo>
                  <a:lnTo>
                    <a:pt x="72" y="14"/>
                  </a:lnTo>
                  <a:lnTo>
                    <a:pt x="85" y="24"/>
                  </a:lnTo>
                  <a:lnTo>
                    <a:pt x="93" y="38"/>
                  </a:lnTo>
                  <a:lnTo>
                    <a:pt x="96" y="54"/>
                  </a:lnTo>
                  <a:lnTo>
                    <a:pt x="93" y="71"/>
                  </a:lnTo>
                  <a:lnTo>
                    <a:pt x="86" y="86"/>
                  </a:lnTo>
                  <a:lnTo>
                    <a:pt x="78" y="99"/>
                  </a:lnTo>
                  <a:lnTo>
                    <a:pt x="70" y="108"/>
                  </a:lnTo>
                  <a:lnTo>
                    <a:pt x="3" y="174"/>
                  </a:lnTo>
                  <a:lnTo>
                    <a:pt x="0" y="178"/>
                  </a:lnTo>
                  <a:lnTo>
                    <a:pt x="0" y="185"/>
                  </a:lnTo>
                  <a:lnTo>
                    <a:pt x="115" y="185"/>
                  </a:lnTo>
                  <a:lnTo>
                    <a:pt x="123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11"/>
            <p:cNvSpPr>
              <a:spLocks noChangeAspect="1" noEditPoints="1"/>
            </p:cNvSpPr>
            <p:nvPr/>
          </p:nvSpPr>
          <p:spPr bwMode="auto">
            <a:xfrm>
              <a:off x="857" y="395"/>
              <a:ext cx="263" cy="93"/>
            </a:xfrm>
            <a:custGeom>
              <a:avLst/>
              <a:gdLst>
                <a:gd name="T0" fmla="*/ 250 w 263"/>
                <a:gd name="T1" fmla="*/ 16 h 93"/>
                <a:gd name="T2" fmla="*/ 254 w 263"/>
                <a:gd name="T3" fmla="*/ 16 h 93"/>
                <a:gd name="T4" fmla="*/ 259 w 263"/>
                <a:gd name="T5" fmla="*/ 15 h 93"/>
                <a:gd name="T6" fmla="*/ 262 w 263"/>
                <a:gd name="T7" fmla="*/ 13 h 93"/>
                <a:gd name="T8" fmla="*/ 263 w 263"/>
                <a:gd name="T9" fmla="*/ 8 h 93"/>
                <a:gd name="T10" fmla="*/ 262 w 263"/>
                <a:gd name="T11" fmla="*/ 4 h 93"/>
                <a:gd name="T12" fmla="*/ 259 w 263"/>
                <a:gd name="T13" fmla="*/ 1 h 93"/>
                <a:gd name="T14" fmla="*/ 255 w 263"/>
                <a:gd name="T15" fmla="*/ 0 h 93"/>
                <a:gd name="T16" fmla="*/ 250 w 263"/>
                <a:gd name="T17" fmla="*/ 0 h 93"/>
                <a:gd name="T18" fmla="*/ 13 w 263"/>
                <a:gd name="T19" fmla="*/ 0 h 93"/>
                <a:gd name="T20" fmla="*/ 8 w 263"/>
                <a:gd name="T21" fmla="*/ 0 h 93"/>
                <a:gd name="T22" fmla="*/ 4 w 263"/>
                <a:gd name="T23" fmla="*/ 1 h 93"/>
                <a:gd name="T24" fmla="*/ 1 w 263"/>
                <a:gd name="T25" fmla="*/ 4 h 93"/>
                <a:gd name="T26" fmla="*/ 0 w 263"/>
                <a:gd name="T27" fmla="*/ 8 h 93"/>
                <a:gd name="T28" fmla="*/ 1 w 263"/>
                <a:gd name="T29" fmla="*/ 13 h 93"/>
                <a:gd name="T30" fmla="*/ 4 w 263"/>
                <a:gd name="T31" fmla="*/ 15 h 93"/>
                <a:gd name="T32" fmla="*/ 8 w 263"/>
                <a:gd name="T33" fmla="*/ 16 h 93"/>
                <a:gd name="T34" fmla="*/ 13 w 263"/>
                <a:gd name="T35" fmla="*/ 16 h 93"/>
                <a:gd name="T36" fmla="*/ 250 w 263"/>
                <a:gd name="T37" fmla="*/ 16 h 93"/>
                <a:gd name="T38" fmla="*/ 250 w 263"/>
                <a:gd name="T39" fmla="*/ 93 h 93"/>
                <a:gd name="T40" fmla="*/ 255 w 263"/>
                <a:gd name="T41" fmla="*/ 93 h 93"/>
                <a:gd name="T42" fmla="*/ 259 w 263"/>
                <a:gd name="T43" fmla="*/ 92 h 93"/>
                <a:gd name="T44" fmla="*/ 262 w 263"/>
                <a:gd name="T45" fmla="*/ 90 h 93"/>
                <a:gd name="T46" fmla="*/ 263 w 263"/>
                <a:gd name="T47" fmla="*/ 85 h 93"/>
                <a:gd name="T48" fmla="*/ 262 w 263"/>
                <a:gd name="T49" fmla="*/ 81 h 93"/>
                <a:gd name="T50" fmla="*/ 259 w 263"/>
                <a:gd name="T51" fmla="*/ 78 h 93"/>
                <a:gd name="T52" fmla="*/ 254 w 263"/>
                <a:gd name="T53" fmla="*/ 78 h 93"/>
                <a:gd name="T54" fmla="*/ 250 w 263"/>
                <a:gd name="T55" fmla="*/ 78 h 93"/>
                <a:gd name="T56" fmla="*/ 13 w 263"/>
                <a:gd name="T57" fmla="*/ 78 h 93"/>
                <a:gd name="T58" fmla="*/ 8 w 263"/>
                <a:gd name="T59" fmla="*/ 78 h 93"/>
                <a:gd name="T60" fmla="*/ 4 w 263"/>
                <a:gd name="T61" fmla="*/ 78 h 93"/>
                <a:gd name="T62" fmla="*/ 1 w 263"/>
                <a:gd name="T63" fmla="*/ 81 h 93"/>
                <a:gd name="T64" fmla="*/ 0 w 263"/>
                <a:gd name="T65" fmla="*/ 85 h 93"/>
                <a:gd name="T66" fmla="*/ 1 w 263"/>
                <a:gd name="T67" fmla="*/ 90 h 93"/>
                <a:gd name="T68" fmla="*/ 4 w 263"/>
                <a:gd name="T69" fmla="*/ 92 h 93"/>
                <a:gd name="T70" fmla="*/ 8 w 263"/>
                <a:gd name="T71" fmla="*/ 93 h 93"/>
                <a:gd name="T72" fmla="*/ 13 w 263"/>
                <a:gd name="T73" fmla="*/ 93 h 93"/>
                <a:gd name="T74" fmla="*/ 250 w 263"/>
                <a:gd name="T7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3" h="93">
                  <a:moveTo>
                    <a:pt x="250" y="16"/>
                  </a:moveTo>
                  <a:lnTo>
                    <a:pt x="254" y="16"/>
                  </a:lnTo>
                  <a:lnTo>
                    <a:pt x="259" y="15"/>
                  </a:lnTo>
                  <a:lnTo>
                    <a:pt x="262" y="13"/>
                  </a:lnTo>
                  <a:lnTo>
                    <a:pt x="263" y="8"/>
                  </a:lnTo>
                  <a:lnTo>
                    <a:pt x="262" y="4"/>
                  </a:lnTo>
                  <a:lnTo>
                    <a:pt x="259" y="1"/>
                  </a:lnTo>
                  <a:lnTo>
                    <a:pt x="255" y="0"/>
                  </a:lnTo>
                  <a:lnTo>
                    <a:pt x="250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250" y="16"/>
                  </a:lnTo>
                  <a:close/>
                  <a:moveTo>
                    <a:pt x="250" y="93"/>
                  </a:moveTo>
                  <a:lnTo>
                    <a:pt x="255" y="93"/>
                  </a:lnTo>
                  <a:lnTo>
                    <a:pt x="259" y="92"/>
                  </a:lnTo>
                  <a:lnTo>
                    <a:pt x="262" y="90"/>
                  </a:lnTo>
                  <a:lnTo>
                    <a:pt x="263" y="85"/>
                  </a:lnTo>
                  <a:lnTo>
                    <a:pt x="262" y="81"/>
                  </a:lnTo>
                  <a:lnTo>
                    <a:pt x="259" y="78"/>
                  </a:lnTo>
                  <a:lnTo>
                    <a:pt x="254" y="78"/>
                  </a:lnTo>
                  <a:lnTo>
                    <a:pt x="250" y="78"/>
                  </a:lnTo>
                  <a:lnTo>
                    <a:pt x="13" y="78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1" y="81"/>
                  </a:lnTo>
                  <a:lnTo>
                    <a:pt x="0" y="85"/>
                  </a:lnTo>
                  <a:lnTo>
                    <a:pt x="1" y="90"/>
                  </a:lnTo>
                  <a:lnTo>
                    <a:pt x="4" y="92"/>
                  </a:lnTo>
                  <a:lnTo>
                    <a:pt x="8" y="93"/>
                  </a:lnTo>
                  <a:lnTo>
                    <a:pt x="13" y="93"/>
                  </a:lnTo>
                  <a:lnTo>
                    <a:pt x="250" y="9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12"/>
            <p:cNvSpPr>
              <a:spLocks noChangeAspect="1" noEditPoints="1"/>
            </p:cNvSpPr>
            <p:nvPr/>
          </p:nvSpPr>
          <p:spPr bwMode="auto">
            <a:xfrm>
              <a:off x="1263" y="365"/>
              <a:ext cx="188" cy="262"/>
            </a:xfrm>
            <a:custGeom>
              <a:avLst/>
              <a:gdLst>
                <a:gd name="T0" fmla="*/ 0 w 188"/>
                <a:gd name="T1" fmla="*/ 250 h 262"/>
                <a:gd name="T2" fmla="*/ 3 w 188"/>
                <a:gd name="T3" fmla="*/ 259 h 262"/>
                <a:gd name="T4" fmla="*/ 17 w 188"/>
                <a:gd name="T5" fmla="*/ 261 h 262"/>
                <a:gd name="T6" fmla="*/ 24 w 188"/>
                <a:gd name="T7" fmla="*/ 256 h 262"/>
                <a:gd name="T8" fmla="*/ 29 w 188"/>
                <a:gd name="T9" fmla="*/ 243 h 262"/>
                <a:gd name="T10" fmla="*/ 43 w 188"/>
                <a:gd name="T11" fmla="*/ 187 h 262"/>
                <a:gd name="T12" fmla="*/ 58 w 188"/>
                <a:gd name="T13" fmla="*/ 165 h 262"/>
                <a:gd name="T14" fmla="*/ 77 w 188"/>
                <a:gd name="T15" fmla="*/ 179 h 262"/>
                <a:gd name="T16" fmla="*/ 107 w 188"/>
                <a:gd name="T17" fmla="*/ 178 h 262"/>
                <a:gd name="T18" fmla="*/ 141 w 188"/>
                <a:gd name="T19" fmla="*/ 160 h 262"/>
                <a:gd name="T20" fmla="*/ 169 w 188"/>
                <a:gd name="T21" fmla="*/ 128 h 262"/>
                <a:gd name="T22" fmla="*/ 185 w 188"/>
                <a:gd name="T23" fmla="*/ 87 h 262"/>
                <a:gd name="T24" fmla="*/ 183 w 188"/>
                <a:gd name="T25" fmla="*/ 37 h 262"/>
                <a:gd name="T26" fmla="*/ 153 w 188"/>
                <a:gd name="T27" fmla="*/ 5 h 262"/>
                <a:gd name="T28" fmla="*/ 103 w 188"/>
                <a:gd name="T29" fmla="*/ 7 h 262"/>
                <a:gd name="T30" fmla="*/ 54 w 188"/>
                <a:gd name="T31" fmla="*/ 54 h 262"/>
                <a:gd name="T32" fmla="*/ 1 w 188"/>
                <a:gd name="T33" fmla="*/ 245 h 262"/>
                <a:gd name="T34" fmla="*/ 80 w 188"/>
                <a:gd name="T35" fmla="*/ 171 h 262"/>
                <a:gd name="T36" fmla="*/ 67 w 188"/>
                <a:gd name="T37" fmla="*/ 162 h 262"/>
                <a:gd name="T38" fmla="*/ 59 w 188"/>
                <a:gd name="T39" fmla="*/ 149 h 262"/>
                <a:gd name="T40" fmla="*/ 56 w 188"/>
                <a:gd name="T41" fmla="*/ 139 h 262"/>
                <a:gd name="T42" fmla="*/ 57 w 188"/>
                <a:gd name="T43" fmla="*/ 131 h 262"/>
                <a:gd name="T44" fmla="*/ 66 w 188"/>
                <a:gd name="T45" fmla="*/ 93 h 262"/>
                <a:gd name="T46" fmla="*/ 77 w 188"/>
                <a:gd name="T47" fmla="*/ 59 h 262"/>
                <a:gd name="T48" fmla="*/ 96 w 188"/>
                <a:gd name="T49" fmla="*/ 29 h 262"/>
                <a:gd name="T50" fmla="*/ 121 w 188"/>
                <a:gd name="T51" fmla="*/ 11 h 262"/>
                <a:gd name="T52" fmla="*/ 142 w 188"/>
                <a:gd name="T53" fmla="*/ 11 h 262"/>
                <a:gd name="T54" fmla="*/ 157 w 188"/>
                <a:gd name="T55" fmla="*/ 30 h 262"/>
                <a:gd name="T56" fmla="*/ 157 w 188"/>
                <a:gd name="T57" fmla="*/ 68 h 262"/>
                <a:gd name="T58" fmla="*/ 145 w 188"/>
                <a:gd name="T59" fmla="*/ 116 h 262"/>
                <a:gd name="T60" fmla="*/ 126 w 188"/>
                <a:gd name="T61" fmla="*/ 151 h 262"/>
                <a:gd name="T62" fmla="*/ 102 w 188"/>
                <a:gd name="T63" fmla="*/ 17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8" h="262">
                  <a:moveTo>
                    <a:pt x="1" y="245"/>
                  </a:moveTo>
                  <a:lnTo>
                    <a:pt x="0" y="250"/>
                  </a:lnTo>
                  <a:lnTo>
                    <a:pt x="0" y="252"/>
                  </a:lnTo>
                  <a:lnTo>
                    <a:pt x="3" y="259"/>
                  </a:lnTo>
                  <a:lnTo>
                    <a:pt x="11" y="262"/>
                  </a:lnTo>
                  <a:lnTo>
                    <a:pt x="17" y="261"/>
                  </a:lnTo>
                  <a:lnTo>
                    <a:pt x="21" y="259"/>
                  </a:lnTo>
                  <a:lnTo>
                    <a:pt x="24" y="256"/>
                  </a:lnTo>
                  <a:lnTo>
                    <a:pt x="25" y="254"/>
                  </a:lnTo>
                  <a:lnTo>
                    <a:pt x="29" y="243"/>
                  </a:lnTo>
                  <a:lnTo>
                    <a:pt x="35" y="219"/>
                  </a:lnTo>
                  <a:lnTo>
                    <a:pt x="43" y="187"/>
                  </a:lnTo>
                  <a:lnTo>
                    <a:pt x="51" y="154"/>
                  </a:lnTo>
                  <a:lnTo>
                    <a:pt x="58" y="165"/>
                  </a:lnTo>
                  <a:lnTo>
                    <a:pt x="66" y="173"/>
                  </a:lnTo>
                  <a:lnTo>
                    <a:pt x="77" y="179"/>
                  </a:lnTo>
                  <a:lnTo>
                    <a:pt x="90" y="181"/>
                  </a:lnTo>
                  <a:lnTo>
                    <a:pt x="107" y="178"/>
                  </a:lnTo>
                  <a:lnTo>
                    <a:pt x="125" y="171"/>
                  </a:lnTo>
                  <a:lnTo>
                    <a:pt x="141" y="160"/>
                  </a:lnTo>
                  <a:lnTo>
                    <a:pt x="156" y="145"/>
                  </a:lnTo>
                  <a:lnTo>
                    <a:pt x="169" y="128"/>
                  </a:lnTo>
                  <a:lnTo>
                    <a:pt x="179" y="108"/>
                  </a:lnTo>
                  <a:lnTo>
                    <a:pt x="185" y="87"/>
                  </a:lnTo>
                  <a:lnTo>
                    <a:pt x="188" y="65"/>
                  </a:lnTo>
                  <a:lnTo>
                    <a:pt x="183" y="37"/>
                  </a:lnTo>
                  <a:lnTo>
                    <a:pt x="171" y="17"/>
                  </a:lnTo>
                  <a:lnTo>
                    <a:pt x="153" y="5"/>
                  </a:lnTo>
                  <a:lnTo>
                    <a:pt x="132" y="0"/>
                  </a:lnTo>
                  <a:lnTo>
                    <a:pt x="103" y="7"/>
                  </a:lnTo>
                  <a:lnTo>
                    <a:pt x="77" y="26"/>
                  </a:lnTo>
                  <a:lnTo>
                    <a:pt x="54" y="54"/>
                  </a:lnTo>
                  <a:lnTo>
                    <a:pt x="40" y="89"/>
                  </a:lnTo>
                  <a:lnTo>
                    <a:pt x="1" y="245"/>
                  </a:lnTo>
                  <a:close/>
                  <a:moveTo>
                    <a:pt x="90" y="172"/>
                  </a:moveTo>
                  <a:lnTo>
                    <a:pt x="80" y="171"/>
                  </a:lnTo>
                  <a:lnTo>
                    <a:pt x="73" y="167"/>
                  </a:lnTo>
                  <a:lnTo>
                    <a:pt x="67" y="162"/>
                  </a:lnTo>
                  <a:lnTo>
                    <a:pt x="62" y="156"/>
                  </a:lnTo>
                  <a:lnTo>
                    <a:pt x="59" y="149"/>
                  </a:lnTo>
                  <a:lnTo>
                    <a:pt x="57" y="144"/>
                  </a:lnTo>
                  <a:lnTo>
                    <a:pt x="56" y="139"/>
                  </a:lnTo>
                  <a:lnTo>
                    <a:pt x="55" y="136"/>
                  </a:lnTo>
                  <a:lnTo>
                    <a:pt x="57" y="131"/>
                  </a:lnTo>
                  <a:lnTo>
                    <a:pt x="59" y="122"/>
                  </a:lnTo>
                  <a:lnTo>
                    <a:pt x="66" y="93"/>
                  </a:lnTo>
                  <a:lnTo>
                    <a:pt x="71" y="74"/>
                  </a:lnTo>
                  <a:lnTo>
                    <a:pt x="77" y="59"/>
                  </a:lnTo>
                  <a:lnTo>
                    <a:pt x="82" y="47"/>
                  </a:lnTo>
                  <a:lnTo>
                    <a:pt x="96" y="29"/>
                  </a:lnTo>
                  <a:lnTo>
                    <a:pt x="109" y="17"/>
                  </a:lnTo>
                  <a:lnTo>
                    <a:pt x="121" y="11"/>
                  </a:lnTo>
                  <a:lnTo>
                    <a:pt x="132" y="9"/>
                  </a:lnTo>
                  <a:lnTo>
                    <a:pt x="142" y="11"/>
                  </a:lnTo>
                  <a:lnTo>
                    <a:pt x="151" y="18"/>
                  </a:lnTo>
                  <a:lnTo>
                    <a:pt x="157" y="30"/>
                  </a:lnTo>
                  <a:lnTo>
                    <a:pt x="159" y="48"/>
                  </a:lnTo>
                  <a:lnTo>
                    <a:pt x="157" y="68"/>
                  </a:lnTo>
                  <a:lnTo>
                    <a:pt x="152" y="92"/>
                  </a:lnTo>
                  <a:lnTo>
                    <a:pt x="145" y="116"/>
                  </a:lnTo>
                  <a:lnTo>
                    <a:pt x="137" y="134"/>
                  </a:lnTo>
                  <a:lnTo>
                    <a:pt x="126" y="151"/>
                  </a:lnTo>
                  <a:lnTo>
                    <a:pt x="114" y="162"/>
                  </a:lnTo>
                  <a:lnTo>
                    <a:pt x="102" y="170"/>
                  </a:lnTo>
                  <a:lnTo>
                    <a:pt x="90" y="1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13"/>
            <p:cNvSpPr>
              <a:spLocks noChangeAspect="1"/>
            </p:cNvSpPr>
            <p:nvPr/>
          </p:nvSpPr>
          <p:spPr bwMode="auto">
            <a:xfrm>
              <a:off x="1543" y="1"/>
              <a:ext cx="352" cy="885"/>
            </a:xfrm>
            <a:custGeom>
              <a:avLst/>
              <a:gdLst>
                <a:gd name="T0" fmla="*/ 27 w 352"/>
                <a:gd name="T1" fmla="*/ 865 h 885"/>
                <a:gd name="T2" fmla="*/ 37 w 352"/>
                <a:gd name="T3" fmla="*/ 854 h 885"/>
                <a:gd name="T4" fmla="*/ 37 w 352"/>
                <a:gd name="T5" fmla="*/ 838 h 885"/>
                <a:gd name="T6" fmla="*/ 26 w 352"/>
                <a:gd name="T7" fmla="*/ 829 h 885"/>
                <a:gd name="T8" fmla="*/ 12 w 352"/>
                <a:gd name="T9" fmla="*/ 829 h 885"/>
                <a:gd name="T10" fmla="*/ 2 w 352"/>
                <a:gd name="T11" fmla="*/ 838 h 885"/>
                <a:gd name="T12" fmla="*/ 3 w 352"/>
                <a:gd name="T13" fmla="*/ 862 h 885"/>
                <a:gd name="T14" fmla="*/ 27 w 352"/>
                <a:gd name="T15" fmla="*/ 882 h 885"/>
                <a:gd name="T16" fmla="*/ 65 w 352"/>
                <a:gd name="T17" fmla="*/ 880 h 885"/>
                <a:gd name="T18" fmla="*/ 98 w 352"/>
                <a:gd name="T19" fmla="*/ 849 h 885"/>
                <a:gd name="T20" fmla="*/ 123 w 352"/>
                <a:gd name="T21" fmla="*/ 793 h 885"/>
                <a:gd name="T22" fmla="*/ 145 w 352"/>
                <a:gd name="T23" fmla="*/ 718 h 885"/>
                <a:gd name="T24" fmla="*/ 197 w 352"/>
                <a:gd name="T25" fmla="*/ 486 h 885"/>
                <a:gd name="T26" fmla="*/ 244 w 352"/>
                <a:gd name="T27" fmla="*/ 233 h 885"/>
                <a:gd name="T28" fmla="*/ 265 w 352"/>
                <a:gd name="T29" fmla="*/ 123 h 885"/>
                <a:gd name="T30" fmla="*/ 281 w 352"/>
                <a:gd name="T31" fmla="*/ 60 h 885"/>
                <a:gd name="T32" fmla="*/ 298 w 352"/>
                <a:gd name="T33" fmla="*/ 17 h 885"/>
                <a:gd name="T34" fmla="*/ 318 w 352"/>
                <a:gd name="T35" fmla="*/ 10 h 885"/>
                <a:gd name="T36" fmla="*/ 331 w 352"/>
                <a:gd name="T37" fmla="*/ 16 h 885"/>
                <a:gd name="T38" fmla="*/ 324 w 352"/>
                <a:gd name="T39" fmla="*/ 20 h 885"/>
                <a:gd name="T40" fmla="*/ 315 w 352"/>
                <a:gd name="T41" fmla="*/ 30 h 885"/>
                <a:gd name="T42" fmla="*/ 315 w 352"/>
                <a:gd name="T43" fmla="*/ 46 h 885"/>
                <a:gd name="T44" fmla="*/ 326 w 352"/>
                <a:gd name="T45" fmla="*/ 55 h 885"/>
                <a:gd name="T46" fmla="*/ 339 w 352"/>
                <a:gd name="T47" fmla="*/ 56 h 885"/>
                <a:gd name="T48" fmla="*/ 350 w 352"/>
                <a:gd name="T49" fmla="*/ 46 h 885"/>
                <a:gd name="T50" fmla="*/ 348 w 352"/>
                <a:gd name="T51" fmla="*/ 22 h 885"/>
                <a:gd name="T52" fmla="*/ 324 w 352"/>
                <a:gd name="T53" fmla="*/ 3 h 885"/>
                <a:gd name="T54" fmla="*/ 287 w 352"/>
                <a:gd name="T55" fmla="*/ 8 h 885"/>
                <a:gd name="T56" fmla="*/ 251 w 352"/>
                <a:gd name="T57" fmla="*/ 71 h 885"/>
                <a:gd name="T58" fmla="*/ 232 w 352"/>
                <a:gd name="T59" fmla="*/ 135 h 885"/>
                <a:gd name="T60" fmla="*/ 214 w 352"/>
                <a:gd name="T61" fmla="*/ 205 h 885"/>
                <a:gd name="T62" fmla="*/ 186 w 352"/>
                <a:gd name="T63" fmla="*/ 329 h 885"/>
                <a:gd name="T64" fmla="*/ 152 w 352"/>
                <a:gd name="T65" fmla="*/ 495 h 885"/>
                <a:gd name="T66" fmla="*/ 119 w 352"/>
                <a:gd name="T67" fmla="*/ 683 h 885"/>
                <a:gd name="T68" fmla="*/ 97 w 352"/>
                <a:gd name="T69" fmla="*/ 785 h 885"/>
                <a:gd name="T70" fmla="*/ 88 w 352"/>
                <a:gd name="T71" fmla="*/ 818 h 885"/>
                <a:gd name="T72" fmla="*/ 74 w 352"/>
                <a:gd name="T73" fmla="*/ 851 h 885"/>
                <a:gd name="T74" fmla="*/ 55 w 352"/>
                <a:gd name="T75" fmla="*/ 873 h 885"/>
                <a:gd name="T76" fmla="*/ 33 w 352"/>
                <a:gd name="T77" fmla="*/ 874 h 885"/>
                <a:gd name="T78" fmla="*/ 21 w 352"/>
                <a:gd name="T79" fmla="*/ 868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2" h="885">
                  <a:moveTo>
                    <a:pt x="19" y="867"/>
                  </a:moveTo>
                  <a:lnTo>
                    <a:pt x="27" y="865"/>
                  </a:lnTo>
                  <a:lnTo>
                    <a:pt x="33" y="860"/>
                  </a:lnTo>
                  <a:lnTo>
                    <a:pt x="37" y="854"/>
                  </a:lnTo>
                  <a:lnTo>
                    <a:pt x="38" y="847"/>
                  </a:lnTo>
                  <a:lnTo>
                    <a:pt x="37" y="838"/>
                  </a:lnTo>
                  <a:lnTo>
                    <a:pt x="32" y="832"/>
                  </a:lnTo>
                  <a:lnTo>
                    <a:pt x="26" y="829"/>
                  </a:lnTo>
                  <a:lnTo>
                    <a:pt x="19" y="828"/>
                  </a:lnTo>
                  <a:lnTo>
                    <a:pt x="12" y="829"/>
                  </a:lnTo>
                  <a:lnTo>
                    <a:pt x="6" y="832"/>
                  </a:lnTo>
                  <a:lnTo>
                    <a:pt x="2" y="838"/>
                  </a:lnTo>
                  <a:lnTo>
                    <a:pt x="0" y="848"/>
                  </a:lnTo>
                  <a:lnTo>
                    <a:pt x="3" y="862"/>
                  </a:lnTo>
                  <a:lnTo>
                    <a:pt x="13" y="874"/>
                  </a:lnTo>
                  <a:lnTo>
                    <a:pt x="27" y="882"/>
                  </a:lnTo>
                  <a:lnTo>
                    <a:pt x="44" y="885"/>
                  </a:lnTo>
                  <a:lnTo>
                    <a:pt x="65" y="880"/>
                  </a:lnTo>
                  <a:lnTo>
                    <a:pt x="83" y="868"/>
                  </a:lnTo>
                  <a:lnTo>
                    <a:pt x="98" y="849"/>
                  </a:lnTo>
                  <a:lnTo>
                    <a:pt x="112" y="824"/>
                  </a:lnTo>
                  <a:lnTo>
                    <a:pt x="123" y="793"/>
                  </a:lnTo>
                  <a:lnTo>
                    <a:pt x="134" y="757"/>
                  </a:lnTo>
                  <a:lnTo>
                    <a:pt x="145" y="718"/>
                  </a:lnTo>
                  <a:lnTo>
                    <a:pt x="155" y="676"/>
                  </a:lnTo>
                  <a:lnTo>
                    <a:pt x="197" y="486"/>
                  </a:lnTo>
                  <a:lnTo>
                    <a:pt x="233" y="295"/>
                  </a:lnTo>
                  <a:lnTo>
                    <a:pt x="244" y="233"/>
                  </a:lnTo>
                  <a:lnTo>
                    <a:pt x="255" y="175"/>
                  </a:lnTo>
                  <a:lnTo>
                    <a:pt x="265" y="123"/>
                  </a:lnTo>
                  <a:lnTo>
                    <a:pt x="276" y="79"/>
                  </a:lnTo>
                  <a:lnTo>
                    <a:pt x="281" y="60"/>
                  </a:lnTo>
                  <a:lnTo>
                    <a:pt x="288" y="37"/>
                  </a:lnTo>
                  <a:lnTo>
                    <a:pt x="298" y="17"/>
                  </a:lnTo>
                  <a:lnTo>
                    <a:pt x="309" y="9"/>
                  </a:lnTo>
                  <a:lnTo>
                    <a:pt x="318" y="10"/>
                  </a:lnTo>
                  <a:lnTo>
                    <a:pt x="325" y="12"/>
                  </a:lnTo>
                  <a:lnTo>
                    <a:pt x="331" y="16"/>
                  </a:lnTo>
                  <a:lnTo>
                    <a:pt x="333" y="18"/>
                  </a:lnTo>
                  <a:lnTo>
                    <a:pt x="324" y="20"/>
                  </a:lnTo>
                  <a:lnTo>
                    <a:pt x="318" y="24"/>
                  </a:lnTo>
                  <a:lnTo>
                    <a:pt x="315" y="30"/>
                  </a:lnTo>
                  <a:lnTo>
                    <a:pt x="313" y="37"/>
                  </a:lnTo>
                  <a:lnTo>
                    <a:pt x="315" y="46"/>
                  </a:lnTo>
                  <a:lnTo>
                    <a:pt x="320" y="52"/>
                  </a:lnTo>
                  <a:lnTo>
                    <a:pt x="326" y="55"/>
                  </a:lnTo>
                  <a:lnTo>
                    <a:pt x="332" y="57"/>
                  </a:lnTo>
                  <a:lnTo>
                    <a:pt x="339" y="56"/>
                  </a:lnTo>
                  <a:lnTo>
                    <a:pt x="346" y="52"/>
                  </a:lnTo>
                  <a:lnTo>
                    <a:pt x="350" y="46"/>
                  </a:lnTo>
                  <a:lnTo>
                    <a:pt x="352" y="37"/>
                  </a:lnTo>
                  <a:lnTo>
                    <a:pt x="348" y="22"/>
                  </a:lnTo>
                  <a:lnTo>
                    <a:pt x="338" y="10"/>
                  </a:lnTo>
                  <a:lnTo>
                    <a:pt x="324" y="3"/>
                  </a:lnTo>
                  <a:lnTo>
                    <a:pt x="309" y="0"/>
                  </a:lnTo>
                  <a:lnTo>
                    <a:pt x="287" y="8"/>
                  </a:lnTo>
                  <a:lnTo>
                    <a:pt x="268" y="32"/>
                  </a:lnTo>
                  <a:lnTo>
                    <a:pt x="251" y="71"/>
                  </a:lnTo>
                  <a:lnTo>
                    <a:pt x="234" y="124"/>
                  </a:lnTo>
                  <a:lnTo>
                    <a:pt x="232" y="135"/>
                  </a:lnTo>
                  <a:lnTo>
                    <a:pt x="225" y="162"/>
                  </a:lnTo>
                  <a:lnTo>
                    <a:pt x="214" y="205"/>
                  </a:lnTo>
                  <a:lnTo>
                    <a:pt x="201" y="261"/>
                  </a:lnTo>
                  <a:lnTo>
                    <a:pt x="186" y="329"/>
                  </a:lnTo>
                  <a:lnTo>
                    <a:pt x="169" y="407"/>
                  </a:lnTo>
                  <a:lnTo>
                    <a:pt x="152" y="495"/>
                  </a:lnTo>
                  <a:lnTo>
                    <a:pt x="136" y="589"/>
                  </a:lnTo>
                  <a:lnTo>
                    <a:pt x="119" y="683"/>
                  </a:lnTo>
                  <a:lnTo>
                    <a:pt x="101" y="772"/>
                  </a:lnTo>
                  <a:lnTo>
                    <a:pt x="97" y="785"/>
                  </a:lnTo>
                  <a:lnTo>
                    <a:pt x="93" y="800"/>
                  </a:lnTo>
                  <a:lnTo>
                    <a:pt x="88" y="818"/>
                  </a:lnTo>
                  <a:lnTo>
                    <a:pt x="81" y="835"/>
                  </a:lnTo>
                  <a:lnTo>
                    <a:pt x="74" y="851"/>
                  </a:lnTo>
                  <a:lnTo>
                    <a:pt x="65" y="864"/>
                  </a:lnTo>
                  <a:lnTo>
                    <a:pt x="55" y="873"/>
                  </a:lnTo>
                  <a:lnTo>
                    <a:pt x="43" y="876"/>
                  </a:lnTo>
                  <a:lnTo>
                    <a:pt x="33" y="874"/>
                  </a:lnTo>
                  <a:lnTo>
                    <a:pt x="26" y="871"/>
                  </a:lnTo>
                  <a:lnTo>
                    <a:pt x="21" y="868"/>
                  </a:lnTo>
                  <a:lnTo>
                    <a:pt x="19" y="86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14"/>
            <p:cNvSpPr>
              <a:spLocks noChangeAspect="1" noEditPoints="1"/>
            </p:cNvSpPr>
            <p:nvPr/>
          </p:nvSpPr>
          <p:spPr bwMode="auto">
            <a:xfrm>
              <a:off x="2001" y="265"/>
              <a:ext cx="195" cy="281"/>
            </a:xfrm>
            <a:custGeom>
              <a:avLst/>
              <a:gdLst>
                <a:gd name="T0" fmla="*/ 137 w 195"/>
                <a:gd name="T1" fmla="*/ 281 h 281"/>
                <a:gd name="T2" fmla="*/ 195 w 195"/>
                <a:gd name="T3" fmla="*/ 264 h 281"/>
                <a:gd name="T4" fmla="*/ 179 w 195"/>
                <a:gd name="T5" fmla="*/ 263 h 281"/>
                <a:gd name="T6" fmla="*/ 169 w 195"/>
                <a:gd name="T7" fmla="*/ 260 h 281"/>
                <a:gd name="T8" fmla="*/ 165 w 195"/>
                <a:gd name="T9" fmla="*/ 253 h 281"/>
                <a:gd name="T10" fmla="*/ 164 w 195"/>
                <a:gd name="T11" fmla="*/ 242 h 281"/>
                <a:gd name="T12" fmla="*/ 107 w 195"/>
                <a:gd name="T13" fmla="*/ 4 h 281"/>
                <a:gd name="T14" fmla="*/ 117 w 195"/>
                <a:gd name="T15" fmla="*/ 17 h 281"/>
                <a:gd name="T16" fmla="*/ 129 w 195"/>
                <a:gd name="T17" fmla="*/ 19 h 281"/>
                <a:gd name="T18" fmla="*/ 136 w 195"/>
                <a:gd name="T19" fmla="*/ 23 h 281"/>
                <a:gd name="T20" fmla="*/ 138 w 195"/>
                <a:gd name="T21" fmla="*/ 32 h 281"/>
                <a:gd name="T22" fmla="*/ 138 w 195"/>
                <a:gd name="T23" fmla="*/ 125 h 281"/>
                <a:gd name="T24" fmla="*/ 117 w 195"/>
                <a:gd name="T25" fmla="*/ 107 h 281"/>
                <a:gd name="T26" fmla="*/ 88 w 195"/>
                <a:gd name="T27" fmla="*/ 100 h 281"/>
                <a:gd name="T28" fmla="*/ 26 w 195"/>
                <a:gd name="T29" fmla="*/ 126 h 281"/>
                <a:gd name="T30" fmla="*/ 0 w 195"/>
                <a:gd name="T31" fmla="*/ 191 h 281"/>
                <a:gd name="T32" fmla="*/ 25 w 195"/>
                <a:gd name="T33" fmla="*/ 255 h 281"/>
                <a:gd name="T34" fmla="*/ 84 w 195"/>
                <a:gd name="T35" fmla="*/ 281 h 281"/>
                <a:gd name="T36" fmla="*/ 116 w 195"/>
                <a:gd name="T37" fmla="*/ 272 h 281"/>
                <a:gd name="T38" fmla="*/ 137 w 195"/>
                <a:gd name="T39" fmla="*/ 254 h 281"/>
                <a:gd name="T40" fmla="*/ 137 w 195"/>
                <a:gd name="T41" fmla="*/ 229 h 281"/>
                <a:gd name="T42" fmla="*/ 136 w 195"/>
                <a:gd name="T43" fmla="*/ 237 h 281"/>
                <a:gd name="T44" fmla="*/ 133 w 195"/>
                <a:gd name="T45" fmla="*/ 244 h 281"/>
                <a:gd name="T46" fmla="*/ 111 w 195"/>
                <a:gd name="T47" fmla="*/ 265 h 281"/>
                <a:gd name="T48" fmla="*/ 86 w 195"/>
                <a:gd name="T49" fmla="*/ 272 h 281"/>
                <a:gd name="T50" fmla="*/ 62 w 195"/>
                <a:gd name="T51" fmla="*/ 265 h 281"/>
                <a:gd name="T52" fmla="*/ 44 w 195"/>
                <a:gd name="T53" fmla="*/ 247 h 281"/>
                <a:gd name="T54" fmla="*/ 34 w 195"/>
                <a:gd name="T55" fmla="*/ 219 h 281"/>
                <a:gd name="T56" fmla="*/ 33 w 195"/>
                <a:gd name="T57" fmla="*/ 191 h 281"/>
                <a:gd name="T58" fmla="*/ 34 w 195"/>
                <a:gd name="T59" fmla="*/ 164 h 281"/>
                <a:gd name="T60" fmla="*/ 45 w 195"/>
                <a:gd name="T61" fmla="*/ 135 h 281"/>
                <a:gd name="T62" fmla="*/ 62 w 195"/>
                <a:gd name="T63" fmla="*/ 117 h 281"/>
                <a:gd name="T64" fmla="*/ 90 w 195"/>
                <a:gd name="T65" fmla="*/ 109 h 281"/>
                <a:gd name="T66" fmla="*/ 112 w 195"/>
                <a:gd name="T67" fmla="*/ 114 h 281"/>
                <a:gd name="T68" fmla="*/ 133 w 195"/>
                <a:gd name="T69" fmla="*/ 133 h 281"/>
                <a:gd name="T70" fmla="*/ 136 w 195"/>
                <a:gd name="T71" fmla="*/ 140 h 281"/>
                <a:gd name="T72" fmla="*/ 137 w 195"/>
                <a:gd name="T73" fmla="*/ 148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5" h="281">
                  <a:moveTo>
                    <a:pt x="137" y="254"/>
                  </a:moveTo>
                  <a:lnTo>
                    <a:pt x="137" y="281"/>
                  </a:lnTo>
                  <a:lnTo>
                    <a:pt x="195" y="276"/>
                  </a:lnTo>
                  <a:lnTo>
                    <a:pt x="195" y="264"/>
                  </a:lnTo>
                  <a:lnTo>
                    <a:pt x="186" y="264"/>
                  </a:lnTo>
                  <a:lnTo>
                    <a:pt x="179" y="263"/>
                  </a:lnTo>
                  <a:lnTo>
                    <a:pt x="173" y="262"/>
                  </a:lnTo>
                  <a:lnTo>
                    <a:pt x="169" y="260"/>
                  </a:lnTo>
                  <a:lnTo>
                    <a:pt x="167" y="257"/>
                  </a:lnTo>
                  <a:lnTo>
                    <a:pt x="165" y="253"/>
                  </a:lnTo>
                  <a:lnTo>
                    <a:pt x="165" y="248"/>
                  </a:lnTo>
                  <a:lnTo>
                    <a:pt x="164" y="242"/>
                  </a:lnTo>
                  <a:lnTo>
                    <a:pt x="164" y="0"/>
                  </a:lnTo>
                  <a:lnTo>
                    <a:pt x="107" y="4"/>
                  </a:lnTo>
                  <a:lnTo>
                    <a:pt x="107" y="17"/>
                  </a:lnTo>
                  <a:lnTo>
                    <a:pt x="117" y="17"/>
                  </a:lnTo>
                  <a:lnTo>
                    <a:pt x="124" y="17"/>
                  </a:lnTo>
                  <a:lnTo>
                    <a:pt x="129" y="19"/>
                  </a:lnTo>
                  <a:lnTo>
                    <a:pt x="133" y="21"/>
                  </a:lnTo>
                  <a:lnTo>
                    <a:pt x="136" y="23"/>
                  </a:lnTo>
                  <a:lnTo>
                    <a:pt x="137" y="27"/>
                  </a:lnTo>
                  <a:lnTo>
                    <a:pt x="138" y="32"/>
                  </a:lnTo>
                  <a:lnTo>
                    <a:pt x="138" y="39"/>
                  </a:lnTo>
                  <a:lnTo>
                    <a:pt x="138" y="125"/>
                  </a:lnTo>
                  <a:lnTo>
                    <a:pt x="129" y="115"/>
                  </a:lnTo>
                  <a:lnTo>
                    <a:pt x="117" y="107"/>
                  </a:lnTo>
                  <a:lnTo>
                    <a:pt x="103" y="102"/>
                  </a:lnTo>
                  <a:lnTo>
                    <a:pt x="88" y="100"/>
                  </a:lnTo>
                  <a:lnTo>
                    <a:pt x="55" y="107"/>
                  </a:lnTo>
                  <a:lnTo>
                    <a:pt x="26" y="126"/>
                  </a:lnTo>
                  <a:lnTo>
                    <a:pt x="7" y="155"/>
                  </a:lnTo>
                  <a:lnTo>
                    <a:pt x="0" y="191"/>
                  </a:lnTo>
                  <a:lnTo>
                    <a:pt x="6" y="226"/>
                  </a:lnTo>
                  <a:lnTo>
                    <a:pt x="25" y="255"/>
                  </a:lnTo>
                  <a:lnTo>
                    <a:pt x="52" y="274"/>
                  </a:lnTo>
                  <a:lnTo>
                    <a:pt x="84" y="281"/>
                  </a:lnTo>
                  <a:lnTo>
                    <a:pt x="101" y="278"/>
                  </a:lnTo>
                  <a:lnTo>
                    <a:pt x="116" y="272"/>
                  </a:lnTo>
                  <a:lnTo>
                    <a:pt x="128" y="264"/>
                  </a:lnTo>
                  <a:lnTo>
                    <a:pt x="137" y="254"/>
                  </a:lnTo>
                  <a:close/>
                  <a:moveTo>
                    <a:pt x="137" y="148"/>
                  </a:moveTo>
                  <a:lnTo>
                    <a:pt x="137" y="229"/>
                  </a:lnTo>
                  <a:lnTo>
                    <a:pt x="137" y="234"/>
                  </a:lnTo>
                  <a:lnTo>
                    <a:pt x="136" y="237"/>
                  </a:lnTo>
                  <a:lnTo>
                    <a:pt x="135" y="240"/>
                  </a:lnTo>
                  <a:lnTo>
                    <a:pt x="133" y="244"/>
                  </a:lnTo>
                  <a:lnTo>
                    <a:pt x="123" y="256"/>
                  </a:lnTo>
                  <a:lnTo>
                    <a:pt x="111" y="265"/>
                  </a:lnTo>
                  <a:lnTo>
                    <a:pt x="99" y="270"/>
                  </a:lnTo>
                  <a:lnTo>
                    <a:pt x="86" y="272"/>
                  </a:lnTo>
                  <a:lnTo>
                    <a:pt x="73" y="270"/>
                  </a:lnTo>
                  <a:lnTo>
                    <a:pt x="62" y="265"/>
                  </a:lnTo>
                  <a:lnTo>
                    <a:pt x="52" y="257"/>
                  </a:lnTo>
                  <a:lnTo>
                    <a:pt x="44" y="247"/>
                  </a:lnTo>
                  <a:lnTo>
                    <a:pt x="38" y="233"/>
                  </a:lnTo>
                  <a:lnTo>
                    <a:pt x="34" y="219"/>
                  </a:lnTo>
                  <a:lnTo>
                    <a:pt x="33" y="204"/>
                  </a:lnTo>
                  <a:lnTo>
                    <a:pt x="33" y="191"/>
                  </a:lnTo>
                  <a:lnTo>
                    <a:pt x="33" y="179"/>
                  </a:lnTo>
                  <a:lnTo>
                    <a:pt x="34" y="164"/>
                  </a:lnTo>
                  <a:lnTo>
                    <a:pt x="38" y="149"/>
                  </a:lnTo>
                  <a:lnTo>
                    <a:pt x="45" y="135"/>
                  </a:lnTo>
                  <a:lnTo>
                    <a:pt x="52" y="125"/>
                  </a:lnTo>
                  <a:lnTo>
                    <a:pt x="62" y="117"/>
                  </a:lnTo>
                  <a:lnTo>
                    <a:pt x="75" y="111"/>
                  </a:lnTo>
                  <a:lnTo>
                    <a:pt x="90" y="109"/>
                  </a:lnTo>
                  <a:lnTo>
                    <a:pt x="100" y="110"/>
                  </a:lnTo>
                  <a:lnTo>
                    <a:pt x="112" y="114"/>
                  </a:lnTo>
                  <a:lnTo>
                    <a:pt x="123" y="122"/>
                  </a:lnTo>
                  <a:lnTo>
                    <a:pt x="133" y="133"/>
                  </a:lnTo>
                  <a:lnTo>
                    <a:pt x="135" y="137"/>
                  </a:lnTo>
                  <a:lnTo>
                    <a:pt x="136" y="140"/>
                  </a:lnTo>
                  <a:lnTo>
                    <a:pt x="137" y="143"/>
                  </a:lnTo>
                  <a:lnTo>
                    <a:pt x="137" y="1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15"/>
            <p:cNvSpPr>
              <a:spLocks noChangeAspect="1"/>
            </p:cNvSpPr>
            <p:nvPr/>
          </p:nvSpPr>
          <p:spPr bwMode="auto">
            <a:xfrm>
              <a:off x="2220" y="361"/>
              <a:ext cx="188" cy="183"/>
            </a:xfrm>
            <a:custGeom>
              <a:avLst/>
              <a:gdLst>
                <a:gd name="T0" fmla="*/ 150 w 188"/>
                <a:gd name="T1" fmla="*/ 26 h 183"/>
                <a:gd name="T2" fmla="*/ 140 w 188"/>
                <a:gd name="T3" fmla="*/ 43 h 183"/>
                <a:gd name="T4" fmla="*/ 140 w 188"/>
                <a:gd name="T5" fmla="*/ 55 h 183"/>
                <a:gd name="T6" fmla="*/ 150 w 188"/>
                <a:gd name="T7" fmla="*/ 65 h 183"/>
                <a:gd name="T8" fmla="*/ 169 w 188"/>
                <a:gd name="T9" fmla="*/ 64 h 183"/>
                <a:gd name="T10" fmla="*/ 185 w 188"/>
                <a:gd name="T11" fmla="*/ 49 h 183"/>
                <a:gd name="T12" fmla="*/ 185 w 188"/>
                <a:gd name="T13" fmla="*/ 22 h 183"/>
                <a:gd name="T14" fmla="*/ 165 w 188"/>
                <a:gd name="T15" fmla="*/ 3 h 183"/>
                <a:gd name="T16" fmla="*/ 133 w 188"/>
                <a:gd name="T17" fmla="*/ 2 h 183"/>
                <a:gd name="T18" fmla="*/ 106 w 188"/>
                <a:gd name="T19" fmla="*/ 15 h 183"/>
                <a:gd name="T20" fmla="*/ 87 w 188"/>
                <a:gd name="T21" fmla="*/ 13 h 183"/>
                <a:gd name="T22" fmla="*/ 61 w 188"/>
                <a:gd name="T23" fmla="*/ 2 h 183"/>
                <a:gd name="T24" fmla="*/ 39 w 188"/>
                <a:gd name="T25" fmla="*/ 2 h 183"/>
                <a:gd name="T26" fmla="*/ 22 w 188"/>
                <a:gd name="T27" fmla="*/ 14 h 183"/>
                <a:gd name="T28" fmla="*/ 9 w 188"/>
                <a:gd name="T29" fmla="*/ 35 h 183"/>
                <a:gd name="T30" fmla="*/ 1 w 188"/>
                <a:gd name="T31" fmla="*/ 57 h 183"/>
                <a:gd name="T32" fmla="*/ 1 w 188"/>
                <a:gd name="T33" fmla="*/ 66 h 183"/>
                <a:gd name="T34" fmla="*/ 6 w 188"/>
                <a:gd name="T35" fmla="*/ 68 h 183"/>
                <a:gd name="T36" fmla="*/ 14 w 188"/>
                <a:gd name="T37" fmla="*/ 68 h 183"/>
                <a:gd name="T38" fmla="*/ 18 w 188"/>
                <a:gd name="T39" fmla="*/ 65 h 183"/>
                <a:gd name="T40" fmla="*/ 19 w 188"/>
                <a:gd name="T41" fmla="*/ 60 h 183"/>
                <a:gd name="T42" fmla="*/ 26 w 188"/>
                <a:gd name="T43" fmla="*/ 36 h 183"/>
                <a:gd name="T44" fmla="*/ 40 w 188"/>
                <a:gd name="T45" fmla="*/ 17 h 183"/>
                <a:gd name="T46" fmla="*/ 54 w 188"/>
                <a:gd name="T47" fmla="*/ 18 h 183"/>
                <a:gd name="T48" fmla="*/ 56 w 188"/>
                <a:gd name="T49" fmla="*/ 34 h 183"/>
                <a:gd name="T50" fmla="*/ 54 w 188"/>
                <a:gd name="T51" fmla="*/ 48 h 183"/>
                <a:gd name="T52" fmla="*/ 49 w 188"/>
                <a:gd name="T53" fmla="*/ 67 h 183"/>
                <a:gd name="T54" fmla="*/ 43 w 188"/>
                <a:gd name="T55" fmla="*/ 92 h 183"/>
                <a:gd name="T56" fmla="*/ 38 w 188"/>
                <a:gd name="T57" fmla="*/ 110 h 183"/>
                <a:gd name="T58" fmla="*/ 34 w 188"/>
                <a:gd name="T59" fmla="*/ 128 h 183"/>
                <a:gd name="T60" fmla="*/ 30 w 188"/>
                <a:gd name="T61" fmla="*/ 144 h 183"/>
                <a:gd name="T62" fmla="*/ 26 w 188"/>
                <a:gd name="T63" fmla="*/ 161 h 183"/>
                <a:gd name="T64" fmla="*/ 26 w 188"/>
                <a:gd name="T65" fmla="*/ 172 h 183"/>
                <a:gd name="T66" fmla="*/ 35 w 188"/>
                <a:gd name="T67" fmla="*/ 182 h 183"/>
                <a:gd name="T68" fmla="*/ 50 w 188"/>
                <a:gd name="T69" fmla="*/ 183 h 183"/>
                <a:gd name="T70" fmla="*/ 65 w 188"/>
                <a:gd name="T71" fmla="*/ 173 h 183"/>
                <a:gd name="T72" fmla="*/ 71 w 188"/>
                <a:gd name="T73" fmla="*/ 157 h 183"/>
                <a:gd name="T74" fmla="*/ 78 w 188"/>
                <a:gd name="T75" fmla="*/ 127 h 183"/>
                <a:gd name="T76" fmla="*/ 89 w 188"/>
                <a:gd name="T77" fmla="*/ 87 h 183"/>
                <a:gd name="T78" fmla="*/ 96 w 188"/>
                <a:gd name="T79" fmla="*/ 56 h 183"/>
                <a:gd name="T80" fmla="*/ 98 w 188"/>
                <a:gd name="T81" fmla="*/ 47 h 183"/>
                <a:gd name="T82" fmla="*/ 101 w 188"/>
                <a:gd name="T83" fmla="*/ 42 h 183"/>
                <a:gd name="T84" fmla="*/ 112 w 188"/>
                <a:gd name="T85" fmla="*/ 29 h 183"/>
                <a:gd name="T86" fmla="*/ 134 w 188"/>
                <a:gd name="T87" fmla="*/ 17 h 183"/>
                <a:gd name="T88" fmla="*/ 159 w 188"/>
                <a:gd name="T89" fmla="*/ 1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8" h="183">
                  <a:moveTo>
                    <a:pt x="163" y="20"/>
                  </a:moveTo>
                  <a:lnTo>
                    <a:pt x="150" y="26"/>
                  </a:lnTo>
                  <a:lnTo>
                    <a:pt x="143" y="34"/>
                  </a:lnTo>
                  <a:lnTo>
                    <a:pt x="140" y="43"/>
                  </a:lnTo>
                  <a:lnTo>
                    <a:pt x="139" y="48"/>
                  </a:lnTo>
                  <a:lnTo>
                    <a:pt x="140" y="55"/>
                  </a:lnTo>
                  <a:lnTo>
                    <a:pt x="144" y="61"/>
                  </a:lnTo>
                  <a:lnTo>
                    <a:pt x="150" y="65"/>
                  </a:lnTo>
                  <a:lnTo>
                    <a:pt x="159" y="66"/>
                  </a:lnTo>
                  <a:lnTo>
                    <a:pt x="169" y="64"/>
                  </a:lnTo>
                  <a:lnTo>
                    <a:pt x="178" y="58"/>
                  </a:lnTo>
                  <a:lnTo>
                    <a:pt x="185" y="49"/>
                  </a:lnTo>
                  <a:lnTo>
                    <a:pt x="188" y="35"/>
                  </a:lnTo>
                  <a:lnTo>
                    <a:pt x="185" y="22"/>
                  </a:lnTo>
                  <a:lnTo>
                    <a:pt x="177" y="11"/>
                  </a:lnTo>
                  <a:lnTo>
                    <a:pt x="165" y="3"/>
                  </a:lnTo>
                  <a:lnTo>
                    <a:pt x="149" y="0"/>
                  </a:lnTo>
                  <a:lnTo>
                    <a:pt x="133" y="2"/>
                  </a:lnTo>
                  <a:lnTo>
                    <a:pt x="119" y="8"/>
                  </a:lnTo>
                  <a:lnTo>
                    <a:pt x="106" y="15"/>
                  </a:lnTo>
                  <a:lnTo>
                    <a:pt x="96" y="24"/>
                  </a:lnTo>
                  <a:lnTo>
                    <a:pt x="87" y="13"/>
                  </a:lnTo>
                  <a:lnTo>
                    <a:pt x="75" y="6"/>
                  </a:lnTo>
                  <a:lnTo>
                    <a:pt x="61" y="2"/>
                  </a:lnTo>
                  <a:lnTo>
                    <a:pt x="49" y="0"/>
                  </a:lnTo>
                  <a:lnTo>
                    <a:pt x="39" y="2"/>
                  </a:lnTo>
                  <a:lnTo>
                    <a:pt x="30" y="6"/>
                  </a:lnTo>
                  <a:lnTo>
                    <a:pt x="22" y="14"/>
                  </a:lnTo>
                  <a:lnTo>
                    <a:pt x="15" y="23"/>
                  </a:lnTo>
                  <a:lnTo>
                    <a:pt x="9" y="35"/>
                  </a:lnTo>
                  <a:lnTo>
                    <a:pt x="4" y="48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6" y="68"/>
                  </a:lnTo>
                  <a:lnTo>
                    <a:pt x="9" y="68"/>
                  </a:lnTo>
                  <a:lnTo>
                    <a:pt x="14" y="68"/>
                  </a:lnTo>
                  <a:lnTo>
                    <a:pt x="17" y="66"/>
                  </a:lnTo>
                  <a:lnTo>
                    <a:pt x="18" y="65"/>
                  </a:lnTo>
                  <a:lnTo>
                    <a:pt x="18" y="64"/>
                  </a:lnTo>
                  <a:lnTo>
                    <a:pt x="19" y="60"/>
                  </a:lnTo>
                  <a:lnTo>
                    <a:pt x="20" y="54"/>
                  </a:lnTo>
                  <a:lnTo>
                    <a:pt x="26" y="36"/>
                  </a:lnTo>
                  <a:lnTo>
                    <a:pt x="33" y="23"/>
                  </a:lnTo>
                  <a:lnTo>
                    <a:pt x="40" y="17"/>
                  </a:lnTo>
                  <a:lnTo>
                    <a:pt x="47" y="15"/>
                  </a:lnTo>
                  <a:lnTo>
                    <a:pt x="54" y="18"/>
                  </a:lnTo>
                  <a:lnTo>
                    <a:pt x="57" y="29"/>
                  </a:lnTo>
                  <a:lnTo>
                    <a:pt x="56" y="34"/>
                  </a:lnTo>
                  <a:lnTo>
                    <a:pt x="56" y="40"/>
                  </a:lnTo>
                  <a:lnTo>
                    <a:pt x="54" y="48"/>
                  </a:lnTo>
                  <a:lnTo>
                    <a:pt x="51" y="59"/>
                  </a:lnTo>
                  <a:lnTo>
                    <a:pt x="49" y="67"/>
                  </a:lnTo>
                  <a:lnTo>
                    <a:pt x="46" y="80"/>
                  </a:lnTo>
                  <a:lnTo>
                    <a:pt x="43" y="92"/>
                  </a:lnTo>
                  <a:lnTo>
                    <a:pt x="40" y="102"/>
                  </a:lnTo>
                  <a:lnTo>
                    <a:pt x="38" y="110"/>
                  </a:lnTo>
                  <a:lnTo>
                    <a:pt x="36" y="119"/>
                  </a:lnTo>
                  <a:lnTo>
                    <a:pt x="34" y="128"/>
                  </a:lnTo>
                  <a:lnTo>
                    <a:pt x="32" y="135"/>
                  </a:lnTo>
                  <a:lnTo>
                    <a:pt x="30" y="144"/>
                  </a:lnTo>
                  <a:lnTo>
                    <a:pt x="27" y="153"/>
                  </a:lnTo>
                  <a:lnTo>
                    <a:pt x="26" y="161"/>
                  </a:lnTo>
                  <a:lnTo>
                    <a:pt x="25" y="166"/>
                  </a:lnTo>
                  <a:lnTo>
                    <a:pt x="26" y="172"/>
                  </a:lnTo>
                  <a:lnTo>
                    <a:pt x="30" y="178"/>
                  </a:lnTo>
                  <a:lnTo>
                    <a:pt x="35" y="182"/>
                  </a:lnTo>
                  <a:lnTo>
                    <a:pt x="44" y="183"/>
                  </a:lnTo>
                  <a:lnTo>
                    <a:pt x="50" y="183"/>
                  </a:lnTo>
                  <a:lnTo>
                    <a:pt x="58" y="179"/>
                  </a:lnTo>
                  <a:lnTo>
                    <a:pt x="65" y="173"/>
                  </a:lnTo>
                  <a:lnTo>
                    <a:pt x="70" y="162"/>
                  </a:lnTo>
                  <a:lnTo>
                    <a:pt x="71" y="157"/>
                  </a:lnTo>
                  <a:lnTo>
                    <a:pt x="74" y="145"/>
                  </a:lnTo>
                  <a:lnTo>
                    <a:pt x="78" y="127"/>
                  </a:lnTo>
                  <a:lnTo>
                    <a:pt x="84" y="107"/>
                  </a:lnTo>
                  <a:lnTo>
                    <a:pt x="89" y="87"/>
                  </a:lnTo>
                  <a:lnTo>
                    <a:pt x="93" y="69"/>
                  </a:lnTo>
                  <a:lnTo>
                    <a:pt x="96" y="56"/>
                  </a:lnTo>
                  <a:lnTo>
                    <a:pt x="97" y="50"/>
                  </a:lnTo>
                  <a:lnTo>
                    <a:pt x="98" y="47"/>
                  </a:lnTo>
                  <a:lnTo>
                    <a:pt x="100" y="44"/>
                  </a:lnTo>
                  <a:lnTo>
                    <a:pt x="101" y="42"/>
                  </a:lnTo>
                  <a:lnTo>
                    <a:pt x="104" y="38"/>
                  </a:lnTo>
                  <a:lnTo>
                    <a:pt x="112" y="29"/>
                  </a:lnTo>
                  <a:lnTo>
                    <a:pt x="122" y="22"/>
                  </a:lnTo>
                  <a:lnTo>
                    <a:pt x="134" y="17"/>
                  </a:lnTo>
                  <a:lnTo>
                    <a:pt x="148" y="15"/>
                  </a:lnTo>
                  <a:lnTo>
                    <a:pt x="159" y="17"/>
                  </a:lnTo>
                  <a:lnTo>
                    <a:pt x="163" y="2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16"/>
            <p:cNvSpPr>
              <a:spLocks noChangeAspect="1"/>
            </p:cNvSpPr>
            <p:nvPr/>
          </p:nvSpPr>
          <p:spPr bwMode="auto">
            <a:xfrm>
              <a:off x="2431" y="417"/>
              <a:ext cx="127" cy="191"/>
            </a:xfrm>
            <a:custGeom>
              <a:avLst/>
              <a:gdLst>
                <a:gd name="T0" fmla="*/ 76 w 127"/>
                <a:gd name="T1" fmla="*/ 95 h 191"/>
                <a:gd name="T2" fmla="*/ 95 w 127"/>
                <a:gd name="T3" fmla="*/ 117 h 191"/>
                <a:gd name="T4" fmla="*/ 97 w 127"/>
                <a:gd name="T5" fmla="*/ 149 h 191"/>
                <a:gd name="T6" fmla="*/ 91 w 127"/>
                <a:gd name="T7" fmla="*/ 166 h 191"/>
                <a:gd name="T8" fmla="*/ 80 w 127"/>
                <a:gd name="T9" fmla="*/ 177 h 191"/>
                <a:gd name="T10" fmla="*/ 68 w 127"/>
                <a:gd name="T11" fmla="*/ 181 h 191"/>
                <a:gd name="T12" fmla="*/ 51 w 127"/>
                <a:gd name="T13" fmla="*/ 181 h 191"/>
                <a:gd name="T14" fmla="*/ 25 w 127"/>
                <a:gd name="T15" fmla="*/ 172 h 191"/>
                <a:gd name="T16" fmla="*/ 22 w 127"/>
                <a:gd name="T17" fmla="*/ 161 h 191"/>
                <a:gd name="T18" fmla="*/ 30 w 127"/>
                <a:gd name="T19" fmla="*/ 152 h 191"/>
                <a:gd name="T20" fmla="*/ 29 w 127"/>
                <a:gd name="T21" fmla="*/ 141 h 191"/>
                <a:gd name="T22" fmla="*/ 21 w 127"/>
                <a:gd name="T23" fmla="*/ 133 h 191"/>
                <a:gd name="T24" fmla="*/ 10 w 127"/>
                <a:gd name="T25" fmla="*/ 132 h 191"/>
                <a:gd name="T26" fmla="*/ 1 w 127"/>
                <a:gd name="T27" fmla="*/ 140 h 191"/>
                <a:gd name="T28" fmla="*/ 5 w 127"/>
                <a:gd name="T29" fmla="*/ 165 h 191"/>
                <a:gd name="T30" fmla="*/ 38 w 127"/>
                <a:gd name="T31" fmla="*/ 188 h 191"/>
                <a:gd name="T32" fmla="*/ 89 w 127"/>
                <a:gd name="T33" fmla="*/ 186 h 191"/>
                <a:gd name="T34" fmla="*/ 123 w 127"/>
                <a:gd name="T35" fmla="*/ 157 h 191"/>
                <a:gd name="T36" fmla="*/ 124 w 127"/>
                <a:gd name="T37" fmla="*/ 121 h 191"/>
                <a:gd name="T38" fmla="*/ 100 w 127"/>
                <a:gd name="T39" fmla="*/ 95 h 191"/>
                <a:gd name="T40" fmla="*/ 98 w 127"/>
                <a:gd name="T41" fmla="*/ 77 h 191"/>
                <a:gd name="T42" fmla="*/ 117 w 127"/>
                <a:gd name="T43" fmla="*/ 52 h 191"/>
                <a:gd name="T44" fmla="*/ 118 w 127"/>
                <a:gd name="T45" fmla="*/ 31 h 191"/>
                <a:gd name="T46" fmla="*/ 109 w 127"/>
                <a:gd name="T47" fmla="*/ 17 h 191"/>
                <a:gd name="T48" fmla="*/ 94 w 127"/>
                <a:gd name="T49" fmla="*/ 7 h 191"/>
                <a:gd name="T50" fmla="*/ 74 w 127"/>
                <a:gd name="T51" fmla="*/ 1 h 191"/>
                <a:gd name="T52" fmla="*/ 41 w 127"/>
                <a:gd name="T53" fmla="*/ 3 h 191"/>
                <a:gd name="T54" fmla="*/ 13 w 127"/>
                <a:gd name="T55" fmla="*/ 22 h 191"/>
                <a:gd name="T56" fmla="*/ 10 w 127"/>
                <a:gd name="T57" fmla="*/ 44 h 191"/>
                <a:gd name="T58" fmla="*/ 17 w 127"/>
                <a:gd name="T59" fmla="*/ 51 h 191"/>
                <a:gd name="T60" fmla="*/ 29 w 127"/>
                <a:gd name="T61" fmla="*/ 51 h 191"/>
                <a:gd name="T62" fmla="*/ 36 w 127"/>
                <a:gd name="T63" fmla="*/ 44 h 191"/>
                <a:gd name="T64" fmla="*/ 36 w 127"/>
                <a:gd name="T65" fmla="*/ 33 h 191"/>
                <a:gd name="T66" fmla="*/ 29 w 127"/>
                <a:gd name="T67" fmla="*/ 25 h 191"/>
                <a:gd name="T68" fmla="*/ 32 w 127"/>
                <a:gd name="T69" fmla="*/ 16 h 191"/>
                <a:gd name="T70" fmla="*/ 53 w 127"/>
                <a:gd name="T71" fmla="*/ 9 h 191"/>
                <a:gd name="T72" fmla="*/ 72 w 127"/>
                <a:gd name="T73" fmla="*/ 10 h 191"/>
                <a:gd name="T74" fmla="*/ 89 w 127"/>
                <a:gd name="T75" fmla="*/ 24 h 191"/>
                <a:gd name="T76" fmla="*/ 89 w 127"/>
                <a:gd name="T77" fmla="*/ 56 h 191"/>
                <a:gd name="T78" fmla="*/ 74 w 127"/>
                <a:gd name="T79" fmla="*/ 78 h 191"/>
                <a:gd name="T80" fmla="*/ 59 w 127"/>
                <a:gd name="T81" fmla="*/ 83 h 191"/>
                <a:gd name="T82" fmla="*/ 43 w 127"/>
                <a:gd name="T83" fmla="*/ 84 h 191"/>
                <a:gd name="T84" fmla="*/ 39 w 127"/>
                <a:gd name="T85" fmla="*/ 85 h 191"/>
                <a:gd name="T86" fmla="*/ 40 w 127"/>
                <a:gd name="T87" fmla="*/ 92 h 191"/>
                <a:gd name="T88" fmla="*/ 61 w 127"/>
                <a:gd name="T89" fmla="*/ 9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91">
                  <a:moveTo>
                    <a:pt x="61" y="92"/>
                  </a:moveTo>
                  <a:lnTo>
                    <a:pt x="76" y="95"/>
                  </a:lnTo>
                  <a:lnTo>
                    <a:pt x="87" y="103"/>
                  </a:lnTo>
                  <a:lnTo>
                    <a:pt x="95" y="117"/>
                  </a:lnTo>
                  <a:lnTo>
                    <a:pt x="98" y="137"/>
                  </a:lnTo>
                  <a:lnTo>
                    <a:pt x="97" y="149"/>
                  </a:lnTo>
                  <a:lnTo>
                    <a:pt x="94" y="159"/>
                  </a:lnTo>
                  <a:lnTo>
                    <a:pt x="91" y="166"/>
                  </a:lnTo>
                  <a:lnTo>
                    <a:pt x="86" y="172"/>
                  </a:lnTo>
                  <a:lnTo>
                    <a:pt x="80" y="177"/>
                  </a:lnTo>
                  <a:lnTo>
                    <a:pt x="74" y="180"/>
                  </a:lnTo>
                  <a:lnTo>
                    <a:pt x="68" y="181"/>
                  </a:lnTo>
                  <a:lnTo>
                    <a:pt x="62" y="182"/>
                  </a:lnTo>
                  <a:lnTo>
                    <a:pt x="51" y="181"/>
                  </a:lnTo>
                  <a:lnTo>
                    <a:pt x="38" y="178"/>
                  </a:lnTo>
                  <a:lnTo>
                    <a:pt x="25" y="172"/>
                  </a:lnTo>
                  <a:lnTo>
                    <a:pt x="14" y="162"/>
                  </a:lnTo>
                  <a:lnTo>
                    <a:pt x="22" y="161"/>
                  </a:lnTo>
                  <a:lnTo>
                    <a:pt x="28" y="157"/>
                  </a:lnTo>
                  <a:lnTo>
                    <a:pt x="30" y="152"/>
                  </a:lnTo>
                  <a:lnTo>
                    <a:pt x="31" y="147"/>
                  </a:lnTo>
                  <a:lnTo>
                    <a:pt x="29" y="141"/>
                  </a:lnTo>
                  <a:lnTo>
                    <a:pt x="26" y="136"/>
                  </a:lnTo>
                  <a:lnTo>
                    <a:pt x="21" y="133"/>
                  </a:lnTo>
                  <a:lnTo>
                    <a:pt x="15" y="131"/>
                  </a:lnTo>
                  <a:lnTo>
                    <a:pt x="10" y="132"/>
                  </a:lnTo>
                  <a:lnTo>
                    <a:pt x="5" y="135"/>
                  </a:lnTo>
                  <a:lnTo>
                    <a:pt x="1" y="140"/>
                  </a:lnTo>
                  <a:lnTo>
                    <a:pt x="0" y="148"/>
                  </a:lnTo>
                  <a:lnTo>
                    <a:pt x="5" y="165"/>
                  </a:lnTo>
                  <a:lnTo>
                    <a:pt x="18" y="179"/>
                  </a:lnTo>
                  <a:lnTo>
                    <a:pt x="38" y="188"/>
                  </a:lnTo>
                  <a:lnTo>
                    <a:pt x="62" y="191"/>
                  </a:lnTo>
                  <a:lnTo>
                    <a:pt x="89" y="186"/>
                  </a:lnTo>
                  <a:lnTo>
                    <a:pt x="109" y="174"/>
                  </a:lnTo>
                  <a:lnTo>
                    <a:pt x="123" y="157"/>
                  </a:lnTo>
                  <a:lnTo>
                    <a:pt x="127" y="137"/>
                  </a:lnTo>
                  <a:lnTo>
                    <a:pt x="124" y="121"/>
                  </a:lnTo>
                  <a:lnTo>
                    <a:pt x="115" y="106"/>
                  </a:lnTo>
                  <a:lnTo>
                    <a:pt x="100" y="95"/>
                  </a:lnTo>
                  <a:lnTo>
                    <a:pt x="79" y="87"/>
                  </a:lnTo>
                  <a:lnTo>
                    <a:pt x="98" y="77"/>
                  </a:lnTo>
                  <a:lnTo>
                    <a:pt x="110" y="65"/>
                  </a:lnTo>
                  <a:lnTo>
                    <a:pt x="117" y="52"/>
                  </a:lnTo>
                  <a:lnTo>
                    <a:pt x="119" y="39"/>
                  </a:lnTo>
                  <a:lnTo>
                    <a:pt x="118" y="31"/>
                  </a:lnTo>
                  <a:lnTo>
                    <a:pt x="114" y="23"/>
                  </a:lnTo>
                  <a:lnTo>
                    <a:pt x="109" y="17"/>
                  </a:lnTo>
                  <a:lnTo>
                    <a:pt x="102" y="11"/>
                  </a:lnTo>
                  <a:lnTo>
                    <a:pt x="94" y="7"/>
                  </a:lnTo>
                  <a:lnTo>
                    <a:pt x="85" y="3"/>
                  </a:lnTo>
                  <a:lnTo>
                    <a:pt x="74" y="1"/>
                  </a:lnTo>
                  <a:lnTo>
                    <a:pt x="63" y="0"/>
                  </a:lnTo>
                  <a:lnTo>
                    <a:pt x="41" y="3"/>
                  </a:lnTo>
                  <a:lnTo>
                    <a:pt x="24" y="10"/>
                  </a:lnTo>
                  <a:lnTo>
                    <a:pt x="13" y="22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3" y="48"/>
                  </a:lnTo>
                  <a:lnTo>
                    <a:pt x="17" y="51"/>
                  </a:lnTo>
                  <a:lnTo>
                    <a:pt x="23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6" y="44"/>
                  </a:lnTo>
                  <a:lnTo>
                    <a:pt x="37" y="38"/>
                  </a:lnTo>
                  <a:lnTo>
                    <a:pt x="36" y="33"/>
                  </a:lnTo>
                  <a:lnTo>
                    <a:pt x="33" y="28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32" y="16"/>
                  </a:lnTo>
                  <a:lnTo>
                    <a:pt x="42" y="11"/>
                  </a:lnTo>
                  <a:lnTo>
                    <a:pt x="53" y="9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82" y="14"/>
                  </a:lnTo>
                  <a:lnTo>
                    <a:pt x="89" y="24"/>
                  </a:lnTo>
                  <a:lnTo>
                    <a:pt x="92" y="39"/>
                  </a:lnTo>
                  <a:lnTo>
                    <a:pt x="89" y="56"/>
                  </a:lnTo>
                  <a:lnTo>
                    <a:pt x="81" y="72"/>
                  </a:lnTo>
                  <a:lnTo>
                    <a:pt x="74" y="78"/>
                  </a:lnTo>
                  <a:lnTo>
                    <a:pt x="67" y="81"/>
                  </a:lnTo>
                  <a:lnTo>
                    <a:pt x="59" y="83"/>
                  </a:lnTo>
                  <a:lnTo>
                    <a:pt x="50" y="84"/>
                  </a:lnTo>
                  <a:lnTo>
                    <a:pt x="43" y="84"/>
                  </a:lnTo>
                  <a:lnTo>
                    <a:pt x="41" y="85"/>
                  </a:lnTo>
                  <a:lnTo>
                    <a:pt x="39" y="85"/>
                  </a:lnTo>
                  <a:lnTo>
                    <a:pt x="38" y="88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7"/>
            <p:cNvSpPr>
              <a:spLocks noChangeAspect="1" noEditPoints="1"/>
            </p:cNvSpPr>
            <p:nvPr/>
          </p:nvSpPr>
          <p:spPr bwMode="auto">
            <a:xfrm>
              <a:off x="2664" y="365"/>
              <a:ext cx="183" cy="258"/>
            </a:xfrm>
            <a:custGeom>
              <a:avLst/>
              <a:gdLst>
                <a:gd name="T0" fmla="*/ 183 w 183"/>
                <a:gd name="T1" fmla="*/ 19 h 258"/>
                <a:gd name="T2" fmla="*/ 171 w 183"/>
                <a:gd name="T3" fmla="*/ 8 h 258"/>
                <a:gd name="T4" fmla="*/ 162 w 183"/>
                <a:gd name="T5" fmla="*/ 11 h 258"/>
                <a:gd name="T6" fmla="*/ 155 w 183"/>
                <a:gd name="T7" fmla="*/ 26 h 258"/>
                <a:gd name="T8" fmla="*/ 140 w 183"/>
                <a:gd name="T9" fmla="*/ 7 h 258"/>
                <a:gd name="T10" fmla="*/ 118 w 183"/>
                <a:gd name="T11" fmla="*/ 0 h 258"/>
                <a:gd name="T12" fmla="*/ 84 w 183"/>
                <a:gd name="T13" fmla="*/ 10 h 258"/>
                <a:gd name="T14" fmla="*/ 54 w 183"/>
                <a:gd name="T15" fmla="*/ 35 h 258"/>
                <a:gd name="T16" fmla="*/ 32 w 183"/>
                <a:gd name="T17" fmla="*/ 72 h 258"/>
                <a:gd name="T18" fmla="*/ 23 w 183"/>
                <a:gd name="T19" fmla="*/ 113 h 258"/>
                <a:gd name="T20" fmla="*/ 39 w 183"/>
                <a:gd name="T21" fmla="*/ 160 h 258"/>
                <a:gd name="T22" fmla="*/ 76 w 183"/>
                <a:gd name="T23" fmla="*/ 176 h 258"/>
                <a:gd name="T24" fmla="*/ 106 w 183"/>
                <a:gd name="T25" fmla="*/ 166 h 258"/>
                <a:gd name="T26" fmla="*/ 122 w 183"/>
                <a:gd name="T27" fmla="*/ 153 h 258"/>
                <a:gd name="T28" fmla="*/ 117 w 183"/>
                <a:gd name="T29" fmla="*/ 177 h 258"/>
                <a:gd name="T30" fmla="*/ 110 w 183"/>
                <a:gd name="T31" fmla="*/ 203 h 258"/>
                <a:gd name="T32" fmla="*/ 108 w 183"/>
                <a:gd name="T33" fmla="*/ 209 h 258"/>
                <a:gd name="T34" fmla="*/ 102 w 183"/>
                <a:gd name="T35" fmla="*/ 221 h 258"/>
                <a:gd name="T36" fmla="*/ 89 w 183"/>
                <a:gd name="T37" fmla="*/ 237 h 258"/>
                <a:gd name="T38" fmla="*/ 67 w 183"/>
                <a:gd name="T39" fmla="*/ 247 h 258"/>
                <a:gd name="T40" fmla="*/ 38 w 183"/>
                <a:gd name="T41" fmla="*/ 249 h 258"/>
                <a:gd name="T42" fmla="*/ 28 w 183"/>
                <a:gd name="T43" fmla="*/ 241 h 258"/>
                <a:gd name="T44" fmla="*/ 36 w 183"/>
                <a:gd name="T45" fmla="*/ 230 h 258"/>
                <a:gd name="T46" fmla="*/ 36 w 183"/>
                <a:gd name="T47" fmla="*/ 220 h 258"/>
                <a:gd name="T48" fmla="*/ 29 w 183"/>
                <a:gd name="T49" fmla="*/ 212 h 258"/>
                <a:gd name="T50" fmla="*/ 15 w 183"/>
                <a:gd name="T51" fmla="*/ 212 h 258"/>
                <a:gd name="T52" fmla="*/ 3 w 183"/>
                <a:gd name="T53" fmla="*/ 223 h 258"/>
                <a:gd name="T54" fmla="*/ 3 w 183"/>
                <a:gd name="T55" fmla="*/ 244 h 258"/>
                <a:gd name="T56" fmla="*/ 29 w 183"/>
                <a:gd name="T57" fmla="*/ 257 h 258"/>
                <a:gd name="T58" fmla="*/ 86 w 183"/>
                <a:gd name="T59" fmla="*/ 253 h 258"/>
                <a:gd name="T60" fmla="*/ 129 w 183"/>
                <a:gd name="T61" fmla="*/ 222 h 258"/>
                <a:gd name="T62" fmla="*/ 181 w 183"/>
                <a:gd name="T63" fmla="*/ 26 h 258"/>
                <a:gd name="T64" fmla="*/ 122 w 183"/>
                <a:gd name="T65" fmla="*/ 140 h 258"/>
                <a:gd name="T66" fmla="*/ 103 w 183"/>
                <a:gd name="T67" fmla="*/ 159 h 258"/>
                <a:gd name="T68" fmla="*/ 86 w 183"/>
                <a:gd name="T69" fmla="*/ 166 h 258"/>
                <a:gd name="T70" fmla="*/ 65 w 183"/>
                <a:gd name="T71" fmla="*/ 164 h 258"/>
                <a:gd name="T72" fmla="*/ 53 w 183"/>
                <a:gd name="T73" fmla="*/ 143 h 258"/>
                <a:gd name="T74" fmla="*/ 54 w 183"/>
                <a:gd name="T75" fmla="*/ 112 h 258"/>
                <a:gd name="T76" fmla="*/ 66 w 183"/>
                <a:gd name="T77" fmla="*/ 64 h 258"/>
                <a:gd name="T78" fmla="*/ 83 w 183"/>
                <a:gd name="T79" fmla="*/ 31 h 258"/>
                <a:gd name="T80" fmla="*/ 106 w 183"/>
                <a:gd name="T81" fmla="*/ 12 h 258"/>
                <a:gd name="T82" fmla="*/ 127 w 183"/>
                <a:gd name="T83" fmla="*/ 10 h 258"/>
                <a:gd name="T84" fmla="*/ 140 w 183"/>
                <a:gd name="T85" fmla="*/ 19 h 258"/>
                <a:gd name="T86" fmla="*/ 147 w 183"/>
                <a:gd name="T87" fmla="*/ 32 h 258"/>
                <a:gd name="T88" fmla="*/ 150 w 183"/>
                <a:gd name="T89" fmla="*/ 41 h 258"/>
                <a:gd name="T90" fmla="*/ 149 w 183"/>
                <a:gd name="T91" fmla="*/ 4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3" h="258">
                  <a:moveTo>
                    <a:pt x="181" y="26"/>
                  </a:moveTo>
                  <a:lnTo>
                    <a:pt x="183" y="19"/>
                  </a:lnTo>
                  <a:lnTo>
                    <a:pt x="179" y="11"/>
                  </a:lnTo>
                  <a:lnTo>
                    <a:pt x="171" y="8"/>
                  </a:lnTo>
                  <a:lnTo>
                    <a:pt x="167" y="9"/>
                  </a:lnTo>
                  <a:lnTo>
                    <a:pt x="162" y="11"/>
                  </a:lnTo>
                  <a:lnTo>
                    <a:pt x="157" y="17"/>
                  </a:lnTo>
                  <a:lnTo>
                    <a:pt x="155" y="26"/>
                  </a:lnTo>
                  <a:lnTo>
                    <a:pt x="148" y="15"/>
                  </a:lnTo>
                  <a:lnTo>
                    <a:pt x="140" y="7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1" y="3"/>
                  </a:lnTo>
                  <a:lnTo>
                    <a:pt x="84" y="10"/>
                  </a:lnTo>
                  <a:lnTo>
                    <a:pt x="68" y="21"/>
                  </a:lnTo>
                  <a:lnTo>
                    <a:pt x="54" y="35"/>
                  </a:lnTo>
                  <a:lnTo>
                    <a:pt x="41" y="52"/>
                  </a:lnTo>
                  <a:lnTo>
                    <a:pt x="32" y="72"/>
                  </a:lnTo>
                  <a:lnTo>
                    <a:pt x="26" y="92"/>
                  </a:lnTo>
                  <a:lnTo>
                    <a:pt x="23" y="113"/>
                  </a:lnTo>
                  <a:lnTo>
                    <a:pt x="28" y="140"/>
                  </a:lnTo>
                  <a:lnTo>
                    <a:pt x="39" y="160"/>
                  </a:lnTo>
                  <a:lnTo>
                    <a:pt x="56" y="172"/>
                  </a:lnTo>
                  <a:lnTo>
                    <a:pt x="76" y="176"/>
                  </a:lnTo>
                  <a:lnTo>
                    <a:pt x="93" y="173"/>
                  </a:lnTo>
                  <a:lnTo>
                    <a:pt x="106" y="166"/>
                  </a:lnTo>
                  <a:lnTo>
                    <a:pt x="117" y="159"/>
                  </a:lnTo>
                  <a:lnTo>
                    <a:pt x="122" y="153"/>
                  </a:lnTo>
                  <a:lnTo>
                    <a:pt x="123" y="154"/>
                  </a:lnTo>
                  <a:lnTo>
                    <a:pt x="117" y="177"/>
                  </a:lnTo>
                  <a:lnTo>
                    <a:pt x="113" y="193"/>
                  </a:lnTo>
                  <a:lnTo>
                    <a:pt x="110" y="203"/>
                  </a:lnTo>
                  <a:lnTo>
                    <a:pt x="110" y="206"/>
                  </a:lnTo>
                  <a:lnTo>
                    <a:pt x="108" y="209"/>
                  </a:lnTo>
                  <a:lnTo>
                    <a:pt x="106" y="215"/>
                  </a:lnTo>
                  <a:lnTo>
                    <a:pt x="102" y="221"/>
                  </a:lnTo>
                  <a:lnTo>
                    <a:pt x="96" y="229"/>
                  </a:lnTo>
                  <a:lnTo>
                    <a:pt x="89" y="237"/>
                  </a:lnTo>
                  <a:lnTo>
                    <a:pt x="79" y="243"/>
                  </a:lnTo>
                  <a:lnTo>
                    <a:pt x="67" y="247"/>
                  </a:lnTo>
                  <a:lnTo>
                    <a:pt x="52" y="249"/>
                  </a:lnTo>
                  <a:lnTo>
                    <a:pt x="38" y="249"/>
                  </a:lnTo>
                  <a:lnTo>
                    <a:pt x="21" y="245"/>
                  </a:lnTo>
                  <a:lnTo>
                    <a:pt x="28" y="241"/>
                  </a:lnTo>
                  <a:lnTo>
                    <a:pt x="33" y="236"/>
                  </a:lnTo>
                  <a:lnTo>
                    <a:pt x="36" y="230"/>
                  </a:lnTo>
                  <a:lnTo>
                    <a:pt x="37" y="225"/>
                  </a:lnTo>
                  <a:lnTo>
                    <a:pt x="36" y="220"/>
                  </a:lnTo>
                  <a:lnTo>
                    <a:pt x="33" y="215"/>
                  </a:lnTo>
                  <a:lnTo>
                    <a:pt x="29" y="212"/>
                  </a:lnTo>
                  <a:lnTo>
                    <a:pt x="22" y="211"/>
                  </a:lnTo>
                  <a:lnTo>
                    <a:pt x="15" y="212"/>
                  </a:lnTo>
                  <a:lnTo>
                    <a:pt x="8" y="216"/>
                  </a:lnTo>
                  <a:lnTo>
                    <a:pt x="3" y="223"/>
                  </a:lnTo>
                  <a:lnTo>
                    <a:pt x="0" y="234"/>
                  </a:lnTo>
                  <a:lnTo>
                    <a:pt x="3" y="244"/>
                  </a:lnTo>
                  <a:lnTo>
                    <a:pt x="13" y="252"/>
                  </a:lnTo>
                  <a:lnTo>
                    <a:pt x="29" y="257"/>
                  </a:lnTo>
                  <a:lnTo>
                    <a:pt x="53" y="258"/>
                  </a:lnTo>
                  <a:lnTo>
                    <a:pt x="86" y="253"/>
                  </a:lnTo>
                  <a:lnTo>
                    <a:pt x="112" y="239"/>
                  </a:lnTo>
                  <a:lnTo>
                    <a:pt x="129" y="222"/>
                  </a:lnTo>
                  <a:lnTo>
                    <a:pt x="137" y="203"/>
                  </a:lnTo>
                  <a:lnTo>
                    <a:pt x="181" y="26"/>
                  </a:lnTo>
                  <a:close/>
                  <a:moveTo>
                    <a:pt x="130" y="125"/>
                  </a:moveTo>
                  <a:lnTo>
                    <a:pt x="122" y="140"/>
                  </a:lnTo>
                  <a:lnTo>
                    <a:pt x="110" y="153"/>
                  </a:lnTo>
                  <a:lnTo>
                    <a:pt x="103" y="159"/>
                  </a:lnTo>
                  <a:lnTo>
                    <a:pt x="95" y="163"/>
                  </a:lnTo>
                  <a:lnTo>
                    <a:pt x="86" y="166"/>
                  </a:lnTo>
                  <a:lnTo>
                    <a:pt x="77" y="167"/>
                  </a:lnTo>
                  <a:lnTo>
                    <a:pt x="65" y="164"/>
                  </a:lnTo>
                  <a:lnTo>
                    <a:pt x="57" y="155"/>
                  </a:lnTo>
                  <a:lnTo>
                    <a:pt x="53" y="143"/>
                  </a:lnTo>
                  <a:lnTo>
                    <a:pt x="52" y="131"/>
                  </a:lnTo>
                  <a:lnTo>
                    <a:pt x="54" y="112"/>
                  </a:lnTo>
                  <a:lnTo>
                    <a:pt x="59" y="88"/>
                  </a:lnTo>
                  <a:lnTo>
                    <a:pt x="66" y="64"/>
                  </a:lnTo>
                  <a:lnTo>
                    <a:pt x="74" y="45"/>
                  </a:lnTo>
                  <a:lnTo>
                    <a:pt x="83" y="31"/>
                  </a:lnTo>
                  <a:lnTo>
                    <a:pt x="94" y="19"/>
                  </a:lnTo>
                  <a:lnTo>
                    <a:pt x="106" y="12"/>
                  </a:lnTo>
                  <a:lnTo>
                    <a:pt x="118" y="9"/>
                  </a:lnTo>
                  <a:lnTo>
                    <a:pt x="127" y="10"/>
                  </a:lnTo>
                  <a:lnTo>
                    <a:pt x="134" y="14"/>
                  </a:lnTo>
                  <a:lnTo>
                    <a:pt x="140" y="19"/>
                  </a:lnTo>
                  <a:lnTo>
                    <a:pt x="144" y="26"/>
                  </a:lnTo>
                  <a:lnTo>
                    <a:pt x="147" y="32"/>
                  </a:lnTo>
                  <a:lnTo>
                    <a:pt x="149" y="37"/>
                  </a:lnTo>
                  <a:lnTo>
                    <a:pt x="150" y="41"/>
                  </a:lnTo>
                  <a:lnTo>
                    <a:pt x="150" y="43"/>
                  </a:lnTo>
                  <a:lnTo>
                    <a:pt x="149" y="49"/>
                  </a:lnTo>
                  <a:lnTo>
                    <a:pt x="130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8"/>
            <p:cNvSpPr>
              <a:spLocks noChangeAspect="1"/>
            </p:cNvSpPr>
            <p:nvPr/>
          </p:nvSpPr>
          <p:spPr bwMode="auto">
            <a:xfrm>
              <a:off x="2881" y="193"/>
              <a:ext cx="123" cy="185"/>
            </a:xfrm>
            <a:custGeom>
              <a:avLst/>
              <a:gdLst>
                <a:gd name="T0" fmla="*/ 123 w 123"/>
                <a:gd name="T1" fmla="*/ 134 h 185"/>
                <a:gd name="T2" fmla="*/ 113 w 123"/>
                <a:gd name="T3" fmla="*/ 134 h 185"/>
                <a:gd name="T4" fmla="*/ 112 w 123"/>
                <a:gd name="T5" fmla="*/ 140 h 185"/>
                <a:gd name="T6" fmla="*/ 111 w 123"/>
                <a:gd name="T7" fmla="*/ 148 h 185"/>
                <a:gd name="T8" fmla="*/ 109 w 123"/>
                <a:gd name="T9" fmla="*/ 155 h 185"/>
                <a:gd name="T10" fmla="*/ 106 w 123"/>
                <a:gd name="T11" fmla="*/ 159 h 185"/>
                <a:gd name="T12" fmla="*/ 101 w 123"/>
                <a:gd name="T13" fmla="*/ 160 h 185"/>
                <a:gd name="T14" fmla="*/ 93 w 123"/>
                <a:gd name="T15" fmla="*/ 161 h 185"/>
                <a:gd name="T16" fmla="*/ 84 w 123"/>
                <a:gd name="T17" fmla="*/ 161 h 185"/>
                <a:gd name="T18" fmla="*/ 78 w 123"/>
                <a:gd name="T19" fmla="*/ 161 h 185"/>
                <a:gd name="T20" fmla="*/ 27 w 123"/>
                <a:gd name="T21" fmla="*/ 161 h 185"/>
                <a:gd name="T22" fmla="*/ 46 w 123"/>
                <a:gd name="T23" fmla="*/ 145 h 185"/>
                <a:gd name="T24" fmla="*/ 60 w 123"/>
                <a:gd name="T25" fmla="*/ 133 h 185"/>
                <a:gd name="T26" fmla="*/ 71 w 123"/>
                <a:gd name="T27" fmla="*/ 123 h 185"/>
                <a:gd name="T28" fmla="*/ 83 w 123"/>
                <a:gd name="T29" fmla="*/ 114 h 185"/>
                <a:gd name="T30" fmla="*/ 98 w 123"/>
                <a:gd name="T31" fmla="*/ 102 h 185"/>
                <a:gd name="T32" fmla="*/ 110 w 123"/>
                <a:gd name="T33" fmla="*/ 88 h 185"/>
                <a:gd name="T34" fmla="*/ 119 w 123"/>
                <a:gd name="T35" fmla="*/ 72 h 185"/>
                <a:gd name="T36" fmla="*/ 123 w 123"/>
                <a:gd name="T37" fmla="*/ 54 h 185"/>
                <a:gd name="T38" fmla="*/ 117 w 123"/>
                <a:gd name="T39" fmla="*/ 31 h 185"/>
                <a:gd name="T40" fmla="*/ 103 w 123"/>
                <a:gd name="T41" fmla="*/ 14 h 185"/>
                <a:gd name="T42" fmla="*/ 83 w 123"/>
                <a:gd name="T43" fmla="*/ 3 h 185"/>
                <a:gd name="T44" fmla="*/ 57 w 123"/>
                <a:gd name="T45" fmla="*/ 0 h 185"/>
                <a:gd name="T46" fmla="*/ 45 w 123"/>
                <a:gd name="T47" fmla="*/ 1 h 185"/>
                <a:gd name="T48" fmla="*/ 34 w 123"/>
                <a:gd name="T49" fmla="*/ 4 h 185"/>
                <a:gd name="T50" fmla="*/ 24 w 123"/>
                <a:gd name="T51" fmla="*/ 9 h 185"/>
                <a:gd name="T52" fmla="*/ 16 w 123"/>
                <a:gd name="T53" fmla="*/ 15 h 185"/>
                <a:gd name="T54" fmla="*/ 9 w 123"/>
                <a:gd name="T55" fmla="*/ 22 h 185"/>
                <a:gd name="T56" fmla="*/ 4 w 123"/>
                <a:gd name="T57" fmla="*/ 31 h 185"/>
                <a:gd name="T58" fmla="*/ 1 w 123"/>
                <a:gd name="T59" fmla="*/ 40 h 185"/>
                <a:gd name="T60" fmla="*/ 0 w 123"/>
                <a:gd name="T61" fmla="*/ 49 h 185"/>
                <a:gd name="T62" fmla="*/ 2 w 123"/>
                <a:gd name="T63" fmla="*/ 58 h 185"/>
                <a:gd name="T64" fmla="*/ 6 w 123"/>
                <a:gd name="T65" fmla="*/ 63 h 185"/>
                <a:gd name="T66" fmla="*/ 11 w 123"/>
                <a:gd name="T67" fmla="*/ 65 h 185"/>
                <a:gd name="T68" fmla="*/ 15 w 123"/>
                <a:gd name="T69" fmla="*/ 65 h 185"/>
                <a:gd name="T70" fmla="*/ 20 w 123"/>
                <a:gd name="T71" fmla="*/ 64 h 185"/>
                <a:gd name="T72" fmla="*/ 24 w 123"/>
                <a:gd name="T73" fmla="*/ 61 h 185"/>
                <a:gd name="T74" fmla="*/ 28 w 123"/>
                <a:gd name="T75" fmla="*/ 57 h 185"/>
                <a:gd name="T76" fmla="*/ 29 w 123"/>
                <a:gd name="T77" fmla="*/ 50 h 185"/>
                <a:gd name="T78" fmla="*/ 29 w 123"/>
                <a:gd name="T79" fmla="*/ 46 h 185"/>
                <a:gd name="T80" fmla="*/ 26 w 123"/>
                <a:gd name="T81" fmla="*/ 41 h 185"/>
                <a:gd name="T82" fmla="*/ 21 w 123"/>
                <a:gd name="T83" fmla="*/ 37 h 185"/>
                <a:gd name="T84" fmla="*/ 13 w 123"/>
                <a:gd name="T85" fmla="*/ 36 h 185"/>
                <a:gd name="T86" fmla="*/ 21 w 123"/>
                <a:gd name="T87" fmla="*/ 23 h 185"/>
                <a:gd name="T88" fmla="*/ 32 w 123"/>
                <a:gd name="T89" fmla="*/ 15 h 185"/>
                <a:gd name="T90" fmla="*/ 43 w 123"/>
                <a:gd name="T91" fmla="*/ 11 h 185"/>
                <a:gd name="T92" fmla="*/ 54 w 123"/>
                <a:gd name="T93" fmla="*/ 10 h 185"/>
                <a:gd name="T94" fmla="*/ 72 w 123"/>
                <a:gd name="T95" fmla="*/ 13 h 185"/>
                <a:gd name="T96" fmla="*/ 85 w 123"/>
                <a:gd name="T97" fmla="*/ 23 h 185"/>
                <a:gd name="T98" fmla="*/ 93 w 123"/>
                <a:gd name="T99" fmla="*/ 37 h 185"/>
                <a:gd name="T100" fmla="*/ 96 w 123"/>
                <a:gd name="T101" fmla="*/ 54 h 185"/>
                <a:gd name="T102" fmla="*/ 93 w 123"/>
                <a:gd name="T103" fmla="*/ 71 h 185"/>
                <a:gd name="T104" fmla="*/ 86 w 123"/>
                <a:gd name="T105" fmla="*/ 86 h 185"/>
                <a:gd name="T106" fmla="*/ 77 w 123"/>
                <a:gd name="T107" fmla="*/ 98 h 185"/>
                <a:gd name="T108" fmla="*/ 69 w 123"/>
                <a:gd name="T109" fmla="*/ 107 h 185"/>
                <a:gd name="T110" fmla="*/ 3 w 123"/>
                <a:gd name="T111" fmla="*/ 174 h 185"/>
                <a:gd name="T112" fmla="*/ 0 w 123"/>
                <a:gd name="T113" fmla="*/ 177 h 185"/>
                <a:gd name="T114" fmla="*/ 0 w 123"/>
                <a:gd name="T115" fmla="*/ 185 h 185"/>
                <a:gd name="T116" fmla="*/ 114 w 123"/>
                <a:gd name="T117" fmla="*/ 185 h 185"/>
                <a:gd name="T118" fmla="*/ 123 w 123"/>
                <a:gd name="T119" fmla="*/ 13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85">
                  <a:moveTo>
                    <a:pt x="123" y="134"/>
                  </a:moveTo>
                  <a:lnTo>
                    <a:pt x="113" y="134"/>
                  </a:lnTo>
                  <a:lnTo>
                    <a:pt x="112" y="140"/>
                  </a:lnTo>
                  <a:lnTo>
                    <a:pt x="111" y="148"/>
                  </a:lnTo>
                  <a:lnTo>
                    <a:pt x="109" y="155"/>
                  </a:lnTo>
                  <a:lnTo>
                    <a:pt x="106" y="159"/>
                  </a:lnTo>
                  <a:lnTo>
                    <a:pt x="101" y="160"/>
                  </a:lnTo>
                  <a:lnTo>
                    <a:pt x="93" y="161"/>
                  </a:lnTo>
                  <a:lnTo>
                    <a:pt x="84" y="161"/>
                  </a:lnTo>
                  <a:lnTo>
                    <a:pt x="78" y="161"/>
                  </a:lnTo>
                  <a:lnTo>
                    <a:pt x="27" y="161"/>
                  </a:lnTo>
                  <a:lnTo>
                    <a:pt x="46" y="145"/>
                  </a:lnTo>
                  <a:lnTo>
                    <a:pt x="60" y="133"/>
                  </a:lnTo>
                  <a:lnTo>
                    <a:pt x="71" y="123"/>
                  </a:lnTo>
                  <a:lnTo>
                    <a:pt x="83" y="114"/>
                  </a:lnTo>
                  <a:lnTo>
                    <a:pt x="98" y="102"/>
                  </a:lnTo>
                  <a:lnTo>
                    <a:pt x="110" y="88"/>
                  </a:lnTo>
                  <a:lnTo>
                    <a:pt x="119" y="72"/>
                  </a:lnTo>
                  <a:lnTo>
                    <a:pt x="123" y="54"/>
                  </a:lnTo>
                  <a:lnTo>
                    <a:pt x="117" y="31"/>
                  </a:lnTo>
                  <a:lnTo>
                    <a:pt x="103" y="14"/>
                  </a:lnTo>
                  <a:lnTo>
                    <a:pt x="83" y="3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2" y="58"/>
                  </a:lnTo>
                  <a:lnTo>
                    <a:pt x="6" y="63"/>
                  </a:lnTo>
                  <a:lnTo>
                    <a:pt x="11" y="65"/>
                  </a:lnTo>
                  <a:lnTo>
                    <a:pt x="15" y="65"/>
                  </a:lnTo>
                  <a:lnTo>
                    <a:pt x="20" y="64"/>
                  </a:lnTo>
                  <a:lnTo>
                    <a:pt x="24" y="61"/>
                  </a:lnTo>
                  <a:lnTo>
                    <a:pt x="28" y="57"/>
                  </a:lnTo>
                  <a:lnTo>
                    <a:pt x="29" y="50"/>
                  </a:lnTo>
                  <a:lnTo>
                    <a:pt x="29" y="46"/>
                  </a:lnTo>
                  <a:lnTo>
                    <a:pt x="26" y="41"/>
                  </a:lnTo>
                  <a:lnTo>
                    <a:pt x="21" y="37"/>
                  </a:lnTo>
                  <a:lnTo>
                    <a:pt x="13" y="36"/>
                  </a:lnTo>
                  <a:lnTo>
                    <a:pt x="21" y="23"/>
                  </a:lnTo>
                  <a:lnTo>
                    <a:pt x="32" y="15"/>
                  </a:lnTo>
                  <a:lnTo>
                    <a:pt x="43" y="11"/>
                  </a:lnTo>
                  <a:lnTo>
                    <a:pt x="54" y="10"/>
                  </a:lnTo>
                  <a:lnTo>
                    <a:pt x="72" y="13"/>
                  </a:lnTo>
                  <a:lnTo>
                    <a:pt x="85" y="23"/>
                  </a:lnTo>
                  <a:lnTo>
                    <a:pt x="93" y="37"/>
                  </a:lnTo>
                  <a:lnTo>
                    <a:pt x="96" y="54"/>
                  </a:lnTo>
                  <a:lnTo>
                    <a:pt x="93" y="71"/>
                  </a:lnTo>
                  <a:lnTo>
                    <a:pt x="86" y="86"/>
                  </a:lnTo>
                  <a:lnTo>
                    <a:pt x="77" y="98"/>
                  </a:lnTo>
                  <a:lnTo>
                    <a:pt x="69" y="107"/>
                  </a:lnTo>
                  <a:lnTo>
                    <a:pt x="3" y="174"/>
                  </a:lnTo>
                  <a:lnTo>
                    <a:pt x="0" y="177"/>
                  </a:lnTo>
                  <a:lnTo>
                    <a:pt x="0" y="185"/>
                  </a:lnTo>
                  <a:lnTo>
                    <a:pt x="114" y="185"/>
                  </a:lnTo>
                  <a:lnTo>
                    <a:pt x="123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19"/>
            <p:cNvSpPr>
              <a:spLocks noChangeAspect="1"/>
            </p:cNvSpPr>
            <p:nvPr/>
          </p:nvSpPr>
          <p:spPr bwMode="auto">
            <a:xfrm>
              <a:off x="3081" y="243"/>
              <a:ext cx="92" cy="398"/>
            </a:xfrm>
            <a:custGeom>
              <a:avLst/>
              <a:gdLst>
                <a:gd name="T0" fmla="*/ 92 w 92"/>
                <a:gd name="T1" fmla="*/ 394 h 398"/>
                <a:gd name="T2" fmla="*/ 92 w 92"/>
                <a:gd name="T3" fmla="*/ 393 h 398"/>
                <a:gd name="T4" fmla="*/ 91 w 92"/>
                <a:gd name="T5" fmla="*/ 392 h 398"/>
                <a:gd name="T6" fmla="*/ 89 w 92"/>
                <a:gd name="T7" fmla="*/ 389 h 398"/>
                <a:gd name="T8" fmla="*/ 85 w 92"/>
                <a:gd name="T9" fmla="*/ 385 h 398"/>
                <a:gd name="T10" fmla="*/ 55 w 92"/>
                <a:gd name="T11" fmla="*/ 343 h 398"/>
                <a:gd name="T12" fmla="*/ 35 w 92"/>
                <a:gd name="T13" fmla="*/ 296 h 398"/>
                <a:gd name="T14" fmla="*/ 26 w 92"/>
                <a:gd name="T15" fmla="*/ 246 h 398"/>
                <a:gd name="T16" fmla="*/ 23 w 92"/>
                <a:gd name="T17" fmla="*/ 199 h 398"/>
                <a:gd name="T18" fmla="*/ 26 w 92"/>
                <a:gd name="T19" fmla="*/ 147 h 398"/>
                <a:gd name="T20" fmla="*/ 37 w 92"/>
                <a:gd name="T21" fmla="*/ 97 h 398"/>
                <a:gd name="T22" fmla="*/ 56 w 92"/>
                <a:gd name="T23" fmla="*/ 51 h 398"/>
                <a:gd name="T24" fmla="*/ 87 w 92"/>
                <a:gd name="T25" fmla="*/ 10 h 398"/>
                <a:gd name="T26" fmla="*/ 91 w 92"/>
                <a:gd name="T27" fmla="*/ 6 h 398"/>
                <a:gd name="T28" fmla="*/ 92 w 92"/>
                <a:gd name="T29" fmla="*/ 4 h 398"/>
                <a:gd name="T30" fmla="*/ 91 w 92"/>
                <a:gd name="T31" fmla="*/ 1 h 398"/>
                <a:gd name="T32" fmla="*/ 88 w 92"/>
                <a:gd name="T33" fmla="*/ 0 h 398"/>
                <a:gd name="T34" fmla="*/ 80 w 92"/>
                <a:gd name="T35" fmla="*/ 5 h 398"/>
                <a:gd name="T36" fmla="*/ 64 w 92"/>
                <a:gd name="T37" fmla="*/ 20 h 398"/>
                <a:gd name="T38" fmla="*/ 44 w 92"/>
                <a:gd name="T39" fmla="*/ 44 h 398"/>
                <a:gd name="T40" fmla="*/ 25 w 92"/>
                <a:gd name="T41" fmla="*/ 77 h 398"/>
                <a:gd name="T42" fmla="*/ 12 w 92"/>
                <a:gd name="T43" fmla="*/ 110 h 398"/>
                <a:gd name="T44" fmla="*/ 5 w 92"/>
                <a:gd name="T45" fmla="*/ 142 h 398"/>
                <a:gd name="T46" fmla="*/ 1 w 92"/>
                <a:gd name="T47" fmla="*/ 172 h 398"/>
                <a:gd name="T48" fmla="*/ 0 w 92"/>
                <a:gd name="T49" fmla="*/ 199 h 398"/>
                <a:gd name="T50" fmla="*/ 1 w 92"/>
                <a:gd name="T51" fmla="*/ 225 h 398"/>
                <a:gd name="T52" fmla="*/ 5 w 92"/>
                <a:gd name="T53" fmla="*/ 256 h 398"/>
                <a:gd name="T54" fmla="*/ 13 w 92"/>
                <a:gd name="T55" fmla="*/ 289 h 398"/>
                <a:gd name="T56" fmla="*/ 26 w 92"/>
                <a:gd name="T57" fmla="*/ 323 h 398"/>
                <a:gd name="T58" fmla="*/ 45 w 92"/>
                <a:gd name="T59" fmla="*/ 355 h 398"/>
                <a:gd name="T60" fmla="*/ 64 w 92"/>
                <a:gd name="T61" fmla="*/ 379 h 398"/>
                <a:gd name="T62" fmla="*/ 80 w 92"/>
                <a:gd name="T63" fmla="*/ 393 h 398"/>
                <a:gd name="T64" fmla="*/ 88 w 92"/>
                <a:gd name="T65" fmla="*/ 398 h 398"/>
                <a:gd name="T66" fmla="*/ 91 w 92"/>
                <a:gd name="T67" fmla="*/ 397 h 398"/>
                <a:gd name="T68" fmla="*/ 92 w 92"/>
                <a:gd name="T69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98">
                  <a:moveTo>
                    <a:pt x="92" y="394"/>
                  </a:moveTo>
                  <a:lnTo>
                    <a:pt x="92" y="393"/>
                  </a:lnTo>
                  <a:lnTo>
                    <a:pt x="91" y="392"/>
                  </a:lnTo>
                  <a:lnTo>
                    <a:pt x="89" y="389"/>
                  </a:lnTo>
                  <a:lnTo>
                    <a:pt x="85" y="385"/>
                  </a:lnTo>
                  <a:lnTo>
                    <a:pt x="55" y="343"/>
                  </a:lnTo>
                  <a:lnTo>
                    <a:pt x="35" y="296"/>
                  </a:lnTo>
                  <a:lnTo>
                    <a:pt x="26" y="246"/>
                  </a:lnTo>
                  <a:lnTo>
                    <a:pt x="23" y="199"/>
                  </a:lnTo>
                  <a:lnTo>
                    <a:pt x="26" y="147"/>
                  </a:lnTo>
                  <a:lnTo>
                    <a:pt x="37" y="97"/>
                  </a:lnTo>
                  <a:lnTo>
                    <a:pt x="56" y="51"/>
                  </a:lnTo>
                  <a:lnTo>
                    <a:pt x="87" y="10"/>
                  </a:lnTo>
                  <a:lnTo>
                    <a:pt x="91" y="6"/>
                  </a:lnTo>
                  <a:lnTo>
                    <a:pt x="92" y="4"/>
                  </a:lnTo>
                  <a:lnTo>
                    <a:pt x="91" y="1"/>
                  </a:lnTo>
                  <a:lnTo>
                    <a:pt x="88" y="0"/>
                  </a:lnTo>
                  <a:lnTo>
                    <a:pt x="80" y="5"/>
                  </a:lnTo>
                  <a:lnTo>
                    <a:pt x="64" y="20"/>
                  </a:lnTo>
                  <a:lnTo>
                    <a:pt x="44" y="44"/>
                  </a:lnTo>
                  <a:lnTo>
                    <a:pt x="25" y="77"/>
                  </a:lnTo>
                  <a:lnTo>
                    <a:pt x="12" y="110"/>
                  </a:lnTo>
                  <a:lnTo>
                    <a:pt x="5" y="142"/>
                  </a:lnTo>
                  <a:lnTo>
                    <a:pt x="1" y="172"/>
                  </a:lnTo>
                  <a:lnTo>
                    <a:pt x="0" y="199"/>
                  </a:lnTo>
                  <a:lnTo>
                    <a:pt x="1" y="225"/>
                  </a:lnTo>
                  <a:lnTo>
                    <a:pt x="5" y="256"/>
                  </a:lnTo>
                  <a:lnTo>
                    <a:pt x="13" y="289"/>
                  </a:lnTo>
                  <a:lnTo>
                    <a:pt x="26" y="323"/>
                  </a:lnTo>
                  <a:lnTo>
                    <a:pt x="45" y="355"/>
                  </a:lnTo>
                  <a:lnTo>
                    <a:pt x="64" y="379"/>
                  </a:lnTo>
                  <a:lnTo>
                    <a:pt x="80" y="393"/>
                  </a:lnTo>
                  <a:lnTo>
                    <a:pt x="88" y="398"/>
                  </a:lnTo>
                  <a:lnTo>
                    <a:pt x="91" y="397"/>
                  </a:lnTo>
                  <a:lnTo>
                    <a:pt x="92" y="39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20"/>
            <p:cNvSpPr>
              <a:spLocks noChangeAspect="1"/>
            </p:cNvSpPr>
            <p:nvPr/>
          </p:nvSpPr>
          <p:spPr bwMode="auto">
            <a:xfrm>
              <a:off x="3209" y="365"/>
              <a:ext cx="161" cy="181"/>
            </a:xfrm>
            <a:custGeom>
              <a:avLst/>
              <a:gdLst>
                <a:gd name="T0" fmla="*/ 21 w 161"/>
                <a:gd name="T1" fmla="*/ 163 h 181"/>
                <a:gd name="T2" fmla="*/ 23 w 161"/>
                <a:gd name="T3" fmla="*/ 178 h 181"/>
                <a:gd name="T4" fmla="*/ 39 w 161"/>
                <a:gd name="T5" fmla="*/ 178 h 181"/>
                <a:gd name="T6" fmla="*/ 48 w 161"/>
                <a:gd name="T7" fmla="*/ 160 h 181"/>
                <a:gd name="T8" fmla="*/ 59 w 161"/>
                <a:gd name="T9" fmla="*/ 119 h 181"/>
                <a:gd name="T10" fmla="*/ 64 w 161"/>
                <a:gd name="T11" fmla="*/ 95 h 181"/>
                <a:gd name="T12" fmla="*/ 72 w 161"/>
                <a:gd name="T13" fmla="*/ 66 h 181"/>
                <a:gd name="T14" fmla="*/ 77 w 161"/>
                <a:gd name="T15" fmla="*/ 49 h 181"/>
                <a:gd name="T16" fmla="*/ 89 w 161"/>
                <a:gd name="T17" fmla="*/ 30 h 181"/>
                <a:gd name="T18" fmla="*/ 100 w 161"/>
                <a:gd name="T19" fmla="*/ 19 h 181"/>
                <a:gd name="T20" fmla="*/ 116 w 161"/>
                <a:gd name="T21" fmla="*/ 11 h 181"/>
                <a:gd name="T22" fmla="*/ 135 w 161"/>
                <a:gd name="T23" fmla="*/ 10 h 181"/>
                <a:gd name="T24" fmla="*/ 143 w 161"/>
                <a:gd name="T25" fmla="*/ 13 h 181"/>
                <a:gd name="T26" fmla="*/ 136 w 161"/>
                <a:gd name="T27" fmla="*/ 17 h 181"/>
                <a:gd name="T28" fmla="*/ 126 w 161"/>
                <a:gd name="T29" fmla="*/ 28 h 181"/>
                <a:gd name="T30" fmla="*/ 125 w 161"/>
                <a:gd name="T31" fmla="*/ 41 h 181"/>
                <a:gd name="T32" fmla="*/ 132 w 161"/>
                <a:gd name="T33" fmla="*/ 48 h 181"/>
                <a:gd name="T34" fmla="*/ 147 w 161"/>
                <a:gd name="T35" fmla="*/ 48 h 181"/>
                <a:gd name="T36" fmla="*/ 159 w 161"/>
                <a:gd name="T37" fmla="*/ 36 h 181"/>
                <a:gd name="T38" fmla="*/ 159 w 161"/>
                <a:gd name="T39" fmla="*/ 16 h 181"/>
                <a:gd name="T40" fmla="*/ 142 w 161"/>
                <a:gd name="T41" fmla="*/ 2 h 181"/>
                <a:gd name="T42" fmla="*/ 110 w 161"/>
                <a:gd name="T43" fmla="*/ 4 h 181"/>
                <a:gd name="T44" fmla="*/ 85 w 161"/>
                <a:gd name="T45" fmla="*/ 22 h 181"/>
                <a:gd name="T46" fmla="*/ 73 w 161"/>
                <a:gd name="T47" fmla="*/ 19 h 181"/>
                <a:gd name="T48" fmla="*/ 54 w 161"/>
                <a:gd name="T49" fmla="*/ 3 h 181"/>
                <a:gd name="T50" fmla="*/ 29 w 161"/>
                <a:gd name="T51" fmla="*/ 3 h 181"/>
                <a:gd name="T52" fmla="*/ 15 w 161"/>
                <a:gd name="T53" fmla="*/ 17 h 181"/>
                <a:gd name="T54" fmla="*/ 7 w 161"/>
                <a:gd name="T55" fmla="*/ 35 h 181"/>
                <a:gd name="T56" fmla="*/ 0 w 161"/>
                <a:gd name="T57" fmla="*/ 57 h 181"/>
                <a:gd name="T58" fmla="*/ 2 w 161"/>
                <a:gd name="T59" fmla="*/ 65 h 181"/>
                <a:gd name="T60" fmla="*/ 7 w 161"/>
                <a:gd name="T61" fmla="*/ 65 h 181"/>
                <a:gd name="T62" fmla="*/ 10 w 161"/>
                <a:gd name="T63" fmla="*/ 62 h 181"/>
                <a:gd name="T64" fmla="*/ 16 w 161"/>
                <a:gd name="T65" fmla="*/ 37 h 181"/>
                <a:gd name="T66" fmla="*/ 30 w 161"/>
                <a:gd name="T67" fmla="*/ 13 h 181"/>
                <a:gd name="T68" fmla="*/ 45 w 161"/>
                <a:gd name="T69" fmla="*/ 10 h 181"/>
                <a:gd name="T70" fmla="*/ 51 w 161"/>
                <a:gd name="T71" fmla="*/ 18 h 181"/>
                <a:gd name="T72" fmla="*/ 52 w 161"/>
                <a:gd name="T73" fmla="*/ 33 h 181"/>
                <a:gd name="T74" fmla="*/ 49 w 161"/>
                <a:gd name="T75" fmla="*/ 48 h 181"/>
                <a:gd name="T76" fmla="*/ 23 w 161"/>
                <a:gd name="T77" fmla="*/ 15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1" h="181">
                  <a:moveTo>
                    <a:pt x="23" y="153"/>
                  </a:moveTo>
                  <a:lnTo>
                    <a:pt x="21" y="163"/>
                  </a:lnTo>
                  <a:lnTo>
                    <a:pt x="19" y="170"/>
                  </a:lnTo>
                  <a:lnTo>
                    <a:pt x="23" y="178"/>
                  </a:lnTo>
                  <a:lnTo>
                    <a:pt x="31" y="181"/>
                  </a:lnTo>
                  <a:lnTo>
                    <a:pt x="39" y="178"/>
                  </a:lnTo>
                  <a:lnTo>
                    <a:pt x="46" y="170"/>
                  </a:lnTo>
                  <a:lnTo>
                    <a:pt x="48" y="160"/>
                  </a:lnTo>
                  <a:lnTo>
                    <a:pt x="53" y="140"/>
                  </a:lnTo>
                  <a:lnTo>
                    <a:pt x="59" y="119"/>
                  </a:lnTo>
                  <a:lnTo>
                    <a:pt x="62" y="107"/>
                  </a:lnTo>
                  <a:lnTo>
                    <a:pt x="64" y="95"/>
                  </a:lnTo>
                  <a:lnTo>
                    <a:pt x="68" y="80"/>
                  </a:lnTo>
                  <a:lnTo>
                    <a:pt x="72" y="66"/>
                  </a:lnTo>
                  <a:lnTo>
                    <a:pt x="74" y="55"/>
                  </a:lnTo>
                  <a:lnTo>
                    <a:pt x="77" y="49"/>
                  </a:lnTo>
                  <a:lnTo>
                    <a:pt x="82" y="40"/>
                  </a:lnTo>
                  <a:lnTo>
                    <a:pt x="89" y="30"/>
                  </a:lnTo>
                  <a:lnTo>
                    <a:pt x="96" y="22"/>
                  </a:lnTo>
                  <a:lnTo>
                    <a:pt x="100" y="19"/>
                  </a:lnTo>
                  <a:lnTo>
                    <a:pt x="107" y="15"/>
                  </a:lnTo>
                  <a:lnTo>
                    <a:pt x="116" y="11"/>
                  </a:lnTo>
                  <a:lnTo>
                    <a:pt x="128" y="9"/>
                  </a:lnTo>
                  <a:lnTo>
                    <a:pt x="135" y="10"/>
                  </a:lnTo>
                  <a:lnTo>
                    <a:pt x="140" y="11"/>
                  </a:lnTo>
                  <a:lnTo>
                    <a:pt x="143" y="13"/>
                  </a:lnTo>
                  <a:lnTo>
                    <a:pt x="145" y="14"/>
                  </a:lnTo>
                  <a:lnTo>
                    <a:pt x="136" y="17"/>
                  </a:lnTo>
                  <a:lnTo>
                    <a:pt x="130" y="22"/>
                  </a:lnTo>
                  <a:lnTo>
                    <a:pt x="126" y="28"/>
                  </a:lnTo>
                  <a:lnTo>
                    <a:pt x="124" y="36"/>
                  </a:lnTo>
                  <a:lnTo>
                    <a:pt x="125" y="41"/>
                  </a:lnTo>
                  <a:lnTo>
                    <a:pt x="128" y="45"/>
                  </a:lnTo>
                  <a:lnTo>
                    <a:pt x="132" y="48"/>
                  </a:lnTo>
                  <a:lnTo>
                    <a:pt x="139" y="50"/>
                  </a:lnTo>
                  <a:lnTo>
                    <a:pt x="147" y="48"/>
                  </a:lnTo>
                  <a:lnTo>
                    <a:pt x="154" y="43"/>
                  </a:lnTo>
                  <a:lnTo>
                    <a:pt x="159" y="36"/>
                  </a:lnTo>
                  <a:lnTo>
                    <a:pt x="161" y="26"/>
                  </a:lnTo>
                  <a:lnTo>
                    <a:pt x="159" y="16"/>
                  </a:lnTo>
                  <a:lnTo>
                    <a:pt x="152" y="8"/>
                  </a:lnTo>
                  <a:lnTo>
                    <a:pt x="142" y="2"/>
                  </a:lnTo>
                  <a:lnTo>
                    <a:pt x="128" y="0"/>
                  </a:lnTo>
                  <a:lnTo>
                    <a:pt x="110" y="4"/>
                  </a:lnTo>
                  <a:lnTo>
                    <a:pt x="96" y="11"/>
                  </a:lnTo>
                  <a:lnTo>
                    <a:pt x="85" y="22"/>
                  </a:lnTo>
                  <a:lnTo>
                    <a:pt x="77" y="31"/>
                  </a:lnTo>
                  <a:lnTo>
                    <a:pt x="73" y="19"/>
                  </a:lnTo>
                  <a:lnTo>
                    <a:pt x="65" y="9"/>
                  </a:lnTo>
                  <a:lnTo>
                    <a:pt x="54" y="3"/>
                  </a:lnTo>
                  <a:lnTo>
                    <a:pt x="41" y="0"/>
                  </a:lnTo>
                  <a:lnTo>
                    <a:pt x="29" y="3"/>
                  </a:lnTo>
                  <a:lnTo>
                    <a:pt x="21" y="9"/>
                  </a:lnTo>
                  <a:lnTo>
                    <a:pt x="15" y="17"/>
                  </a:lnTo>
                  <a:lnTo>
                    <a:pt x="12" y="23"/>
                  </a:lnTo>
                  <a:lnTo>
                    <a:pt x="7" y="35"/>
                  </a:lnTo>
                  <a:lnTo>
                    <a:pt x="3" y="47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4" y="66"/>
                  </a:lnTo>
                  <a:lnTo>
                    <a:pt x="7" y="65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1" y="57"/>
                  </a:lnTo>
                  <a:lnTo>
                    <a:pt x="16" y="37"/>
                  </a:lnTo>
                  <a:lnTo>
                    <a:pt x="23" y="22"/>
                  </a:lnTo>
                  <a:lnTo>
                    <a:pt x="30" y="13"/>
                  </a:lnTo>
                  <a:lnTo>
                    <a:pt x="40" y="9"/>
                  </a:lnTo>
                  <a:lnTo>
                    <a:pt x="45" y="10"/>
                  </a:lnTo>
                  <a:lnTo>
                    <a:pt x="49" y="13"/>
                  </a:lnTo>
                  <a:lnTo>
                    <a:pt x="51" y="18"/>
                  </a:lnTo>
                  <a:lnTo>
                    <a:pt x="52" y="27"/>
                  </a:lnTo>
                  <a:lnTo>
                    <a:pt x="52" y="33"/>
                  </a:lnTo>
                  <a:lnTo>
                    <a:pt x="51" y="40"/>
                  </a:lnTo>
                  <a:lnTo>
                    <a:pt x="49" y="48"/>
                  </a:lnTo>
                  <a:lnTo>
                    <a:pt x="46" y="61"/>
                  </a:lnTo>
                  <a:lnTo>
                    <a:pt x="23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21"/>
            <p:cNvSpPr>
              <a:spLocks noChangeAspect="1"/>
            </p:cNvSpPr>
            <p:nvPr/>
          </p:nvSpPr>
          <p:spPr bwMode="auto">
            <a:xfrm>
              <a:off x="3406" y="417"/>
              <a:ext cx="101" cy="185"/>
            </a:xfrm>
            <a:custGeom>
              <a:avLst/>
              <a:gdLst>
                <a:gd name="T0" fmla="*/ 62 w 101"/>
                <a:gd name="T1" fmla="*/ 8 h 185"/>
                <a:gd name="T2" fmla="*/ 62 w 101"/>
                <a:gd name="T3" fmla="*/ 4 h 185"/>
                <a:gd name="T4" fmla="*/ 61 w 101"/>
                <a:gd name="T5" fmla="*/ 1 h 185"/>
                <a:gd name="T6" fmla="*/ 59 w 101"/>
                <a:gd name="T7" fmla="*/ 0 h 185"/>
                <a:gd name="T8" fmla="*/ 54 w 101"/>
                <a:gd name="T9" fmla="*/ 0 h 185"/>
                <a:gd name="T10" fmla="*/ 40 w 101"/>
                <a:gd name="T11" fmla="*/ 10 h 185"/>
                <a:gd name="T12" fmla="*/ 24 w 101"/>
                <a:gd name="T13" fmla="*/ 16 h 185"/>
                <a:gd name="T14" fmla="*/ 10 w 101"/>
                <a:gd name="T15" fmla="*/ 18 h 185"/>
                <a:gd name="T16" fmla="*/ 0 w 101"/>
                <a:gd name="T17" fmla="*/ 18 h 185"/>
                <a:gd name="T18" fmla="*/ 0 w 101"/>
                <a:gd name="T19" fmla="*/ 28 h 185"/>
                <a:gd name="T20" fmla="*/ 7 w 101"/>
                <a:gd name="T21" fmla="*/ 28 h 185"/>
                <a:gd name="T22" fmla="*/ 16 w 101"/>
                <a:gd name="T23" fmla="*/ 27 h 185"/>
                <a:gd name="T24" fmla="*/ 28 w 101"/>
                <a:gd name="T25" fmla="*/ 25 h 185"/>
                <a:gd name="T26" fmla="*/ 40 w 101"/>
                <a:gd name="T27" fmla="*/ 20 h 185"/>
                <a:gd name="T28" fmla="*/ 40 w 101"/>
                <a:gd name="T29" fmla="*/ 162 h 185"/>
                <a:gd name="T30" fmla="*/ 39 w 101"/>
                <a:gd name="T31" fmla="*/ 168 h 185"/>
                <a:gd name="T32" fmla="*/ 36 w 101"/>
                <a:gd name="T33" fmla="*/ 172 h 185"/>
                <a:gd name="T34" fmla="*/ 28 w 101"/>
                <a:gd name="T35" fmla="*/ 174 h 185"/>
                <a:gd name="T36" fmla="*/ 12 w 101"/>
                <a:gd name="T37" fmla="*/ 175 h 185"/>
                <a:gd name="T38" fmla="*/ 2 w 101"/>
                <a:gd name="T39" fmla="*/ 175 h 185"/>
                <a:gd name="T40" fmla="*/ 2 w 101"/>
                <a:gd name="T41" fmla="*/ 185 h 185"/>
                <a:gd name="T42" fmla="*/ 101 w 101"/>
                <a:gd name="T43" fmla="*/ 185 h 185"/>
                <a:gd name="T44" fmla="*/ 101 w 101"/>
                <a:gd name="T45" fmla="*/ 175 h 185"/>
                <a:gd name="T46" fmla="*/ 90 w 101"/>
                <a:gd name="T47" fmla="*/ 175 h 185"/>
                <a:gd name="T48" fmla="*/ 74 w 101"/>
                <a:gd name="T49" fmla="*/ 174 h 185"/>
                <a:gd name="T50" fmla="*/ 66 w 101"/>
                <a:gd name="T51" fmla="*/ 172 h 185"/>
                <a:gd name="T52" fmla="*/ 63 w 101"/>
                <a:gd name="T53" fmla="*/ 168 h 185"/>
                <a:gd name="T54" fmla="*/ 62 w 101"/>
                <a:gd name="T55" fmla="*/ 162 h 185"/>
                <a:gd name="T56" fmla="*/ 62 w 101"/>
                <a:gd name="T57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85">
                  <a:moveTo>
                    <a:pt x="62" y="8"/>
                  </a:moveTo>
                  <a:lnTo>
                    <a:pt x="62" y="4"/>
                  </a:lnTo>
                  <a:lnTo>
                    <a:pt x="61" y="1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0" y="10"/>
                  </a:lnTo>
                  <a:lnTo>
                    <a:pt x="24" y="16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16" y="27"/>
                  </a:lnTo>
                  <a:lnTo>
                    <a:pt x="28" y="25"/>
                  </a:lnTo>
                  <a:lnTo>
                    <a:pt x="40" y="20"/>
                  </a:lnTo>
                  <a:lnTo>
                    <a:pt x="40" y="162"/>
                  </a:lnTo>
                  <a:lnTo>
                    <a:pt x="39" y="168"/>
                  </a:lnTo>
                  <a:lnTo>
                    <a:pt x="36" y="172"/>
                  </a:lnTo>
                  <a:lnTo>
                    <a:pt x="28" y="174"/>
                  </a:lnTo>
                  <a:lnTo>
                    <a:pt x="12" y="175"/>
                  </a:lnTo>
                  <a:lnTo>
                    <a:pt x="2" y="175"/>
                  </a:lnTo>
                  <a:lnTo>
                    <a:pt x="2" y="185"/>
                  </a:lnTo>
                  <a:lnTo>
                    <a:pt x="101" y="185"/>
                  </a:lnTo>
                  <a:lnTo>
                    <a:pt x="101" y="175"/>
                  </a:lnTo>
                  <a:lnTo>
                    <a:pt x="90" y="175"/>
                  </a:lnTo>
                  <a:lnTo>
                    <a:pt x="74" y="174"/>
                  </a:lnTo>
                  <a:lnTo>
                    <a:pt x="66" y="172"/>
                  </a:lnTo>
                  <a:lnTo>
                    <a:pt x="63" y="168"/>
                  </a:lnTo>
                  <a:lnTo>
                    <a:pt x="62" y="162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22"/>
            <p:cNvSpPr>
              <a:spLocks noChangeAspect="1"/>
            </p:cNvSpPr>
            <p:nvPr/>
          </p:nvSpPr>
          <p:spPr bwMode="auto">
            <a:xfrm>
              <a:off x="3549" y="417"/>
              <a:ext cx="128" cy="191"/>
            </a:xfrm>
            <a:custGeom>
              <a:avLst/>
              <a:gdLst>
                <a:gd name="T0" fmla="*/ 76 w 128"/>
                <a:gd name="T1" fmla="*/ 95 h 191"/>
                <a:gd name="T2" fmla="*/ 96 w 128"/>
                <a:gd name="T3" fmla="*/ 117 h 191"/>
                <a:gd name="T4" fmla="*/ 98 w 128"/>
                <a:gd name="T5" fmla="*/ 149 h 191"/>
                <a:gd name="T6" fmla="*/ 92 w 128"/>
                <a:gd name="T7" fmla="*/ 166 h 191"/>
                <a:gd name="T8" fmla="*/ 81 w 128"/>
                <a:gd name="T9" fmla="*/ 177 h 191"/>
                <a:gd name="T10" fmla="*/ 69 w 128"/>
                <a:gd name="T11" fmla="*/ 181 h 191"/>
                <a:gd name="T12" fmla="*/ 52 w 128"/>
                <a:gd name="T13" fmla="*/ 181 h 191"/>
                <a:gd name="T14" fmla="*/ 26 w 128"/>
                <a:gd name="T15" fmla="*/ 172 h 191"/>
                <a:gd name="T16" fmla="*/ 23 w 128"/>
                <a:gd name="T17" fmla="*/ 161 h 191"/>
                <a:gd name="T18" fmla="*/ 31 w 128"/>
                <a:gd name="T19" fmla="*/ 152 h 191"/>
                <a:gd name="T20" fmla="*/ 30 w 128"/>
                <a:gd name="T21" fmla="*/ 141 h 191"/>
                <a:gd name="T22" fmla="*/ 22 w 128"/>
                <a:gd name="T23" fmla="*/ 133 h 191"/>
                <a:gd name="T24" fmla="*/ 11 w 128"/>
                <a:gd name="T25" fmla="*/ 132 h 191"/>
                <a:gd name="T26" fmla="*/ 2 w 128"/>
                <a:gd name="T27" fmla="*/ 140 h 191"/>
                <a:gd name="T28" fmla="*/ 6 w 128"/>
                <a:gd name="T29" fmla="*/ 165 h 191"/>
                <a:gd name="T30" fmla="*/ 39 w 128"/>
                <a:gd name="T31" fmla="*/ 188 h 191"/>
                <a:gd name="T32" fmla="*/ 90 w 128"/>
                <a:gd name="T33" fmla="*/ 186 h 191"/>
                <a:gd name="T34" fmla="*/ 124 w 128"/>
                <a:gd name="T35" fmla="*/ 157 h 191"/>
                <a:gd name="T36" fmla="*/ 125 w 128"/>
                <a:gd name="T37" fmla="*/ 121 h 191"/>
                <a:gd name="T38" fmla="*/ 100 w 128"/>
                <a:gd name="T39" fmla="*/ 95 h 191"/>
                <a:gd name="T40" fmla="*/ 99 w 128"/>
                <a:gd name="T41" fmla="*/ 77 h 191"/>
                <a:gd name="T42" fmla="*/ 118 w 128"/>
                <a:gd name="T43" fmla="*/ 52 h 191"/>
                <a:gd name="T44" fmla="*/ 119 w 128"/>
                <a:gd name="T45" fmla="*/ 31 h 191"/>
                <a:gd name="T46" fmla="*/ 110 w 128"/>
                <a:gd name="T47" fmla="*/ 17 h 191"/>
                <a:gd name="T48" fmla="*/ 95 w 128"/>
                <a:gd name="T49" fmla="*/ 7 h 191"/>
                <a:gd name="T50" fmla="*/ 75 w 128"/>
                <a:gd name="T51" fmla="*/ 1 h 191"/>
                <a:gd name="T52" fmla="*/ 42 w 128"/>
                <a:gd name="T53" fmla="*/ 3 h 191"/>
                <a:gd name="T54" fmla="*/ 13 w 128"/>
                <a:gd name="T55" fmla="*/ 22 h 191"/>
                <a:gd name="T56" fmla="*/ 10 w 128"/>
                <a:gd name="T57" fmla="*/ 44 h 191"/>
                <a:gd name="T58" fmla="*/ 18 w 128"/>
                <a:gd name="T59" fmla="*/ 51 h 191"/>
                <a:gd name="T60" fmla="*/ 29 w 128"/>
                <a:gd name="T61" fmla="*/ 51 h 191"/>
                <a:gd name="T62" fmla="*/ 37 w 128"/>
                <a:gd name="T63" fmla="*/ 44 h 191"/>
                <a:gd name="T64" fmla="*/ 37 w 128"/>
                <a:gd name="T65" fmla="*/ 33 h 191"/>
                <a:gd name="T66" fmla="*/ 29 w 128"/>
                <a:gd name="T67" fmla="*/ 25 h 191"/>
                <a:gd name="T68" fmla="*/ 32 w 128"/>
                <a:gd name="T69" fmla="*/ 16 h 191"/>
                <a:gd name="T70" fmla="*/ 54 w 128"/>
                <a:gd name="T71" fmla="*/ 9 h 191"/>
                <a:gd name="T72" fmla="*/ 73 w 128"/>
                <a:gd name="T73" fmla="*/ 10 h 191"/>
                <a:gd name="T74" fmla="*/ 90 w 128"/>
                <a:gd name="T75" fmla="*/ 24 h 191"/>
                <a:gd name="T76" fmla="*/ 90 w 128"/>
                <a:gd name="T77" fmla="*/ 56 h 191"/>
                <a:gd name="T78" fmla="*/ 75 w 128"/>
                <a:gd name="T79" fmla="*/ 78 h 191"/>
                <a:gd name="T80" fmla="*/ 60 w 128"/>
                <a:gd name="T81" fmla="*/ 83 h 191"/>
                <a:gd name="T82" fmla="*/ 44 w 128"/>
                <a:gd name="T83" fmla="*/ 84 h 191"/>
                <a:gd name="T84" fmla="*/ 40 w 128"/>
                <a:gd name="T85" fmla="*/ 85 h 191"/>
                <a:gd name="T86" fmla="*/ 41 w 128"/>
                <a:gd name="T87" fmla="*/ 92 h 191"/>
                <a:gd name="T88" fmla="*/ 61 w 128"/>
                <a:gd name="T89" fmla="*/ 9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" h="191">
                  <a:moveTo>
                    <a:pt x="61" y="92"/>
                  </a:moveTo>
                  <a:lnTo>
                    <a:pt x="76" y="95"/>
                  </a:lnTo>
                  <a:lnTo>
                    <a:pt x="88" y="103"/>
                  </a:lnTo>
                  <a:lnTo>
                    <a:pt x="96" y="117"/>
                  </a:lnTo>
                  <a:lnTo>
                    <a:pt x="99" y="137"/>
                  </a:lnTo>
                  <a:lnTo>
                    <a:pt x="98" y="149"/>
                  </a:lnTo>
                  <a:lnTo>
                    <a:pt x="95" y="159"/>
                  </a:lnTo>
                  <a:lnTo>
                    <a:pt x="92" y="166"/>
                  </a:lnTo>
                  <a:lnTo>
                    <a:pt x="87" y="172"/>
                  </a:lnTo>
                  <a:lnTo>
                    <a:pt x="81" y="177"/>
                  </a:lnTo>
                  <a:lnTo>
                    <a:pt x="75" y="180"/>
                  </a:lnTo>
                  <a:lnTo>
                    <a:pt x="69" y="181"/>
                  </a:lnTo>
                  <a:lnTo>
                    <a:pt x="62" y="182"/>
                  </a:lnTo>
                  <a:lnTo>
                    <a:pt x="52" y="181"/>
                  </a:lnTo>
                  <a:lnTo>
                    <a:pt x="39" y="178"/>
                  </a:lnTo>
                  <a:lnTo>
                    <a:pt x="26" y="172"/>
                  </a:lnTo>
                  <a:lnTo>
                    <a:pt x="15" y="162"/>
                  </a:lnTo>
                  <a:lnTo>
                    <a:pt x="23" y="161"/>
                  </a:lnTo>
                  <a:lnTo>
                    <a:pt x="28" y="157"/>
                  </a:lnTo>
                  <a:lnTo>
                    <a:pt x="31" y="152"/>
                  </a:lnTo>
                  <a:lnTo>
                    <a:pt x="31" y="147"/>
                  </a:lnTo>
                  <a:lnTo>
                    <a:pt x="30" y="141"/>
                  </a:lnTo>
                  <a:lnTo>
                    <a:pt x="27" y="136"/>
                  </a:lnTo>
                  <a:lnTo>
                    <a:pt x="22" y="133"/>
                  </a:lnTo>
                  <a:lnTo>
                    <a:pt x="16" y="131"/>
                  </a:lnTo>
                  <a:lnTo>
                    <a:pt x="11" y="132"/>
                  </a:lnTo>
                  <a:lnTo>
                    <a:pt x="5" y="135"/>
                  </a:lnTo>
                  <a:lnTo>
                    <a:pt x="2" y="140"/>
                  </a:lnTo>
                  <a:lnTo>
                    <a:pt x="0" y="148"/>
                  </a:lnTo>
                  <a:lnTo>
                    <a:pt x="6" y="165"/>
                  </a:lnTo>
                  <a:lnTo>
                    <a:pt x="19" y="179"/>
                  </a:lnTo>
                  <a:lnTo>
                    <a:pt x="39" y="188"/>
                  </a:lnTo>
                  <a:lnTo>
                    <a:pt x="63" y="191"/>
                  </a:lnTo>
                  <a:lnTo>
                    <a:pt x="90" y="186"/>
                  </a:lnTo>
                  <a:lnTo>
                    <a:pt x="110" y="174"/>
                  </a:lnTo>
                  <a:lnTo>
                    <a:pt x="124" y="157"/>
                  </a:lnTo>
                  <a:lnTo>
                    <a:pt x="128" y="137"/>
                  </a:lnTo>
                  <a:lnTo>
                    <a:pt x="125" y="121"/>
                  </a:lnTo>
                  <a:lnTo>
                    <a:pt x="116" y="106"/>
                  </a:lnTo>
                  <a:lnTo>
                    <a:pt x="100" y="95"/>
                  </a:lnTo>
                  <a:lnTo>
                    <a:pt x="80" y="87"/>
                  </a:lnTo>
                  <a:lnTo>
                    <a:pt x="99" y="77"/>
                  </a:lnTo>
                  <a:lnTo>
                    <a:pt x="111" y="65"/>
                  </a:lnTo>
                  <a:lnTo>
                    <a:pt x="118" y="52"/>
                  </a:lnTo>
                  <a:lnTo>
                    <a:pt x="120" y="39"/>
                  </a:lnTo>
                  <a:lnTo>
                    <a:pt x="119" y="31"/>
                  </a:lnTo>
                  <a:lnTo>
                    <a:pt x="115" y="23"/>
                  </a:lnTo>
                  <a:lnTo>
                    <a:pt x="110" y="17"/>
                  </a:lnTo>
                  <a:lnTo>
                    <a:pt x="103" y="11"/>
                  </a:lnTo>
                  <a:lnTo>
                    <a:pt x="95" y="7"/>
                  </a:lnTo>
                  <a:lnTo>
                    <a:pt x="85" y="3"/>
                  </a:lnTo>
                  <a:lnTo>
                    <a:pt x="75" y="1"/>
                  </a:lnTo>
                  <a:lnTo>
                    <a:pt x="64" y="0"/>
                  </a:lnTo>
                  <a:lnTo>
                    <a:pt x="42" y="3"/>
                  </a:lnTo>
                  <a:lnTo>
                    <a:pt x="25" y="10"/>
                  </a:lnTo>
                  <a:lnTo>
                    <a:pt x="13" y="22"/>
                  </a:lnTo>
                  <a:lnTo>
                    <a:pt x="9" y="37"/>
                  </a:lnTo>
                  <a:lnTo>
                    <a:pt x="10" y="44"/>
                  </a:lnTo>
                  <a:lnTo>
                    <a:pt x="13" y="48"/>
                  </a:lnTo>
                  <a:lnTo>
                    <a:pt x="18" y="51"/>
                  </a:lnTo>
                  <a:lnTo>
                    <a:pt x="24" y="52"/>
                  </a:lnTo>
                  <a:lnTo>
                    <a:pt x="29" y="51"/>
                  </a:lnTo>
                  <a:lnTo>
                    <a:pt x="34" y="48"/>
                  </a:lnTo>
                  <a:lnTo>
                    <a:pt x="37" y="44"/>
                  </a:lnTo>
                  <a:lnTo>
                    <a:pt x="38" y="38"/>
                  </a:lnTo>
                  <a:lnTo>
                    <a:pt x="37" y="33"/>
                  </a:lnTo>
                  <a:lnTo>
                    <a:pt x="34" y="28"/>
                  </a:lnTo>
                  <a:lnTo>
                    <a:pt x="29" y="25"/>
                  </a:lnTo>
                  <a:lnTo>
                    <a:pt x="24" y="24"/>
                  </a:lnTo>
                  <a:lnTo>
                    <a:pt x="32" y="16"/>
                  </a:lnTo>
                  <a:lnTo>
                    <a:pt x="43" y="11"/>
                  </a:lnTo>
                  <a:lnTo>
                    <a:pt x="54" y="9"/>
                  </a:lnTo>
                  <a:lnTo>
                    <a:pt x="63" y="8"/>
                  </a:lnTo>
                  <a:lnTo>
                    <a:pt x="73" y="10"/>
                  </a:lnTo>
                  <a:lnTo>
                    <a:pt x="83" y="14"/>
                  </a:lnTo>
                  <a:lnTo>
                    <a:pt x="90" y="24"/>
                  </a:lnTo>
                  <a:lnTo>
                    <a:pt x="93" y="39"/>
                  </a:lnTo>
                  <a:lnTo>
                    <a:pt x="90" y="56"/>
                  </a:lnTo>
                  <a:lnTo>
                    <a:pt x="82" y="72"/>
                  </a:lnTo>
                  <a:lnTo>
                    <a:pt x="75" y="78"/>
                  </a:lnTo>
                  <a:lnTo>
                    <a:pt x="68" y="81"/>
                  </a:lnTo>
                  <a:lnTo>
                    <a:pt x="60" y="83"/>
                  </a:lnTo>
                  <a:lnTo>
                    <a:pt x="51" y="84"/>
                  </a:lnTo>
                  <a:lnTo>
                    <a:pt x="44" y="84"/>
                  </a:lnTo>
                  <a:lnTo>
                    <a:pt x="42" y="85"/>
                  </a:lnTo>
                  <a:lnTo>
                    <a:pt x="40" y="85"/>
                  </a:lnTo>
                  <a:lnTo>
                    <a:pt x="39" y="88"/>
                  </a:lnTo>
                  <a:lnTo>
                    <a:pt x="41" y="92"/>
                  </a:lnTo>
                  <a:lnTo>
                    <a:pt x="46" y="92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23"/>
            <p:cNvSpPr>
              <a:spLocks noChangeAspect="1"/>
            </p:cNvSpPr>
            <p:nvPr/>
          </p:nvSpPr>
          <p:spPr bwMode="auto">
            <a:xfrm>
              <a:off x="3732" y="243"/>
              <a:ext cx="92" cy="398"/>
            </a:xfrm>
            <a:custGeom>
              <a:avLst/>
              <a:gdLst>
                <a:gd name="T0" fmla="*/ 92 w 92"/>
                <a:gd name="T1" fmla="*/ 199 h 398"/>
                <a:gd name="T2" fmla="*/ 91 w 92"/>
                <a:gd name="T3" fmla="*/ 173 h 398"/>
                <a:gd name="T4" fmla="*/ 87 w 92"/>
                <a:gd name="T5" fmla="*/ 142 h 398"/>
                <a:gd name="T6" fmla="*/ 79 w 92"/>
                <a:gd name="T7" fmla="*/ 108 h 398"/>
                <a:gd name="T8" fmla="*/ 66 w 92"/>
                <a:gd name="T9" fmla="*/ 75 h 398"/>
                <a:gd name="T10" fmla="*/ 46 w 92"/>
                <a:gd name="T11" fmla="*/ 42 h 398"/>
                <a:gd name="T12" fmla="*/ 27 w 92"/>
                <a:gd name="T13" fmla="*/ 19 h 398"/>
                <a:gd name="T14" fmla="*/ 12 w 92"/>
                <a:gd name="T15" fmla="*/ 5 h 398"/>
                <a:gd name="T16" fmla="*/ 4 w 92"/>
                <a:gd name="T17" fmla="*/ 0 h 398"/>
                <a:gd name="T18" fmla="*/ 1 w 92"/>
                <a:gd name="T19" fmla="*/ 1 h 398"/>
                <a:gd name="T20" fmla="*/ 0 w 92"/>
                <a:gd name="T21" fmla="*/ 4 h 398"/>
                <a:gd name="T22" fmla="*/ 0 w 92"/>
                <a:gd name="T23" fmla="*/ 5 h 398"/>
                <a:gd name="T24" fmla="*/ 1 w 92"/>
                <a:gd name="T25" fmla="*/ 6 h 398"/>
                <a:gd name="T26" fmla="*/ 3 w 92"/>
                <a:gd name="T27" fmla="*/ 9 h 398"/>
                <a:gd name="T28" fmla="*/ 7 w 92"/>
                <a:gd name="T29" fmla="*/ 13 h 398"/>
                <a:gd name="T30" fmla="*/ 33 w 92"/>
                <a:gd name="T31" fmla="*/ 47 h 398"/>
                <a:gd name="T32" fmla="*/ 52 w 92"/>
                <a:gd name="T33" fmla="*/ 89 h 398"/>
                <a:gd name="T34" fmla="*/ 65 w 92"/>
                <a:gd name="T35" fmla="*/ 140 h 398"/>
                <a:gd name="T36" fmla="*/ 69 w 92"/>
                <a:gd name="T37" fmla="*/ 199 h 398"/>
                <a:gd name="T38" fmla="*/ 66 w 92"/>
                <a:gd name="T39" fmla="*/ 250 h 398"/>
                <a:gd name="T40" fmla="*/ 55 w 92"/>
                <a:gd name="T41" fmla="*/ 300 h 398"/>
                <a:gd name="T42" fmla="*/ 36 w 92"/>
                <a:gd name="T43" fmla="*/ 346 h 398"/>
                <a:gd name="T44" fmla="*/ 5 w 92"/>
                <a:gd name="T45" fmla="*/ 387 h 398"/>
                <a:gd name="T46" fmla="*/ 0 w 92"/>
                <a:gd name="T47" fmla="*/ 392 h 398"/>
                <a:gd name="T48" fmla="*/ 0 w 92"/>
                <a:gd name="T49" fmla="*/ 394 h 398"/>
                <a:gd name="T50" fmla="*/ 1 w 92"/>
                <a:gd name="T51" fmla="*/ 397 h 398"/>
                <a:gd name="T52" fmla="*/ 4 w 92"/>
                <a:gd name="T53" fmla="*/ 398 h 398"/>
                <a:gd name="T54" fmla="*/ 12 w 92"/>
                <a:gd name="T55" fmla="*/ 393 h 398"/>
                <a:gd name="T56" fmla="*/ 28 w 92"/>
                <a:gd name="T57" fmla="*/ 378 h 398"/>
                <a:gd name="T58" fmla="*/ 48 w 92"/>
                <a:gd name="T59" fmla="*/ 354 h 398"/>
                <a:gd name="T60" fmla="*/ 67 w 92"/>
                <a:gd name="T61" fmla="*/ 320 h 398"/>
                <a:gd name="T62" fmla="*/ 79 w 92"/>
                <a:gd name="T63" fmla="*/ 287 h 398"/>
                <a:gd name="T64" fmla="*/ 87 w 92"/>
                <a:gd name="T65" fmla="*/ 256 h 398"/>
                <a:gd name="T66" fmla="*/ 91 w 92"/>
                <a:gd name="T67" fmla="*/ 226 h 398"/>
                <a:gd name="T68" fmla="*/ 92 w 92"/>
                <a:gd name="T69" fmla="*/ 19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98">
                  <a:moveTo>
                    <a:pt x="92" y="199"/>
                  </a:moveTo>
                  <a:lnTo>
                    <a:pt x="91" y="173"/>
                  </a:lnTo>
                  <a:lnTo>
                    <a:pt x="87" y="142"/>
                  </a:lnTo>
                  <a:lnTo>
                    <a:pt x="79" y="108"/>
                  </a:lnTo>
                  <a:lnTo>
                    <a:pt x="66" y="75"/>
                  </a:lnTo>
                  <a:lnTo>
                    <a:pt x="46" y="42"/>
                  </a:lnTo>
                  <a:lnTo>
                    <a:pt x="27" y="19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3" y="47"/>
                  </a:lnTo>
                  <a:lnTo>
                    <a:pt x="52" y="89"/>
                  </a:lnTo>
                  <a:lnTo>
                    <a:pt x="65" y="140"/>
                  </a:lnTo>
                  <a:lnTo>
                    <a:pt x="69" y="199"/>
                  </a:lnTo>
                  <a:lnTo>
                    <a:pt x="66" y="250"/>
                  </a:lnTo>
                  <a:lnTo>
                    <a:pt x="55" y="300"/>
                  </a:lnTo>
                  <a:lnTo>
                    <a:pt x="36" y="346"/>
                  </a:lnTo>
                  <a:lnTo>
                    <a:pt x="5" y="387"/>
                  </a:lnTo>
                  <a:lnTo>
                    <a:pt x="0" y="392"/>
                  </a:lnTo>
                  <a:lnTo>
                    <a:pt x="0" y="394"/>
                  </a:lnTo>
                  <a:lnTo>
                    <a:pt x="1" y="397"/>
                  </a:lnTo>
                  <a:lnTo>
                    <a:pt x="4" y="398"/>
                  </a:lnTo>
                  <a:lnTo>
                    <a:pt x="12" y="393"/>
                  </a:lnTo>
                  <a:lnTo>
                    <a:pt x="28" y="378"/>
                  </a:lnTo>
                  <a:lnTo>
                    <a:pt x="48" y="354"/>
                  </a:lnTo>
                  <a:lnTo>
                    <a:pt x="67" y="320"/>
                  </a:lnTo>
                  <a:lnTo>
                    <a:pt x="79" y="287"/>
                  </a:lnTo>
                  <a:lnTo>
                    <a:pt x="87" y="256"/>
                  </a:lnTo>
                  <a:lnTo>
                    <a:pt x="91" y="226"/>
                  </a:lnTo>
                  <a:lnTo>
                    <a:pt x="92" y="1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24"/>
            <p:cNvSpPr>
              <a:spLocks noChangeAspect="1" noEditPoints="1"/>
            </p:cNvSpPr>
            <p:nvPr/>
          </p:nvSpPr>
          <p:spPr bwMode="auto">
            <a:xfrm>
              <a:off x="3871" y="365"/>
              <a:ext cx="182" cy="258"/>
            </a:xfrm>
            <a:custGeom>
              <a:avLst/>
              <a:gdLst>
                <a:gd name="T0" fmla="*/ 182 w 182"/>
                <a:gd name="T1" fmla="*/ 19 h 258"/>
                <a:gd name="T2" fmla="*/ 170 w 182"/>
                <a:gd name="T3" fmla="*/ 8 h 258"/>
                <a:gd name="T4" fmla="*/ 161 w 182"/>
                <a:gd name="T5" fmla="*/ 11 h 258"/>
                <a:gd name="T6" fmla="*/ 154 w 182"/>
                <a:gd name="T7" fmla="*/ 26 h 258"/>
                <a:gd name="T8" fmla="*/ 139 w 182"/>
                <a:gd name="T9" fmla="*/ 7 h 258"/>
                <a:gd name="T10" fmla="*/ 117 w 182"/>
                <a:gd name="T11" fmla="*/ 0 h 258"/>
                <a:gd name="T12" fmla="*/ 83 w 182"/>
                <a:gd name="T13" fmla="*/ 10 h 258"/>
                <a:gd name="T14" fmla="*/ 53 w 182"/>
                <a:gd name="T15" fmla="*/ 35 h 258"/>
                <a:gd name="T16" fmla="*/ 31 w 182"/>
                <a:gd name="T17" fmla="*/ 72 h 258"/>
                <a:gd name="T18" fmla="*/ 22 w 182"/>
                <a:gd name="T19" fmla="*/ 113 h 258"/>
                <a:gd name="T20" fmla="*/ 38 w 182"/>
                <a:gd name="T21" fmla="*/ 160 h 258"/>
                <a:gd name="T22" fmla="*/ 75 w 182"/>
                <a:gd name="T23" fmla="*/ 176 h 258"/>
                <a:gd name="T24" fmla="*/ 106 w 182"/>
                <a:gd name="T25" fmla="*/ 166 h 258"/>
                <a:gd name="T26" fmla="*/ 121 w 182"/>
                <a:gd name="T27" fmla="*/ 153 h 258"/>
                <a:gd name="T28" fmla="*/ 116 w 182"/>
                <a:gd name="T29" fmla="*/ 177 h 258"/>
                <a:gd name="T30" fmla="*/ 110 w 182"/>
                <a:gd name="T31" fmla="*/ 203 h 258"/>
                <a:gd name="T32" fmla="*/ 107 w 182"/>
                <a:gd name="T33" fmla="*/ 209 h 258"/>
                <a:gd name="T34" fmla="*/ 101 w 182"/>
                <a:gd name="T35" fmla="*/ 221 h 258"/>
                <a:gd name="T36" fmla="*/ 88 w 182"/>
                <a:gd name="T37" fmla="*/ 237 h 258"/>
                <a:gd name="T38" fmla="*/ 66 w 182"/>
                <a:gd name="T39" fmla="*/ 247 h 258"/>
                <a:gd name="T40" fmla="*/ 37 w 182"/>
                <a:gd name="T41" fmla="*/ 249 h 258"/>
                <a:gd name="T42" fmla="*/ 27 w 182"/>
                <a:gd name="T43" fmla="*/ 241 h 258"/>
                <a:gd name="T44" fmla="*/ 35 w 182"/>
                <a:gd name="T45" fmla="*/ 230 h 258"/>
                <a:gd name="T46" fmla="*/ 35 w 182"/>
                <a:gd name="T47" fmla="*/ 220 h 258"/>
                <a:gd name="T48" fmla="*/ 28 w 182"/>
                <a:gd name="T49" fmla="*/ 212 h 258"/>
                <a:gd name="T50" fmla="*/ 14 w 182"/>
                <a:gd name="T51" fmla="*/ 212 h 258"/>
                <a:gd name="T52" fmla="*/ 2 w 182"/>
                <a:gd name="T53" fmla="*/ 223 h 258"/>
                <a:gd name="T54" fmla="*/ 2 w 182"/>
                <a:gd name="T55" fmla="*/ 244 h 258"/>
                <a:gd name="T56" fmla="*/ 28 w 182"/>
                <a:gd name="T57" fmla="*/ 257 h 258"/>
                <a:gd name="T58" fmla="*/ 85 w 182"/>
                <a:gd name="T59" fmla="*/ 253 h 258"/>
                <a:gd name="T60" fmla="*/ 128 w 182"/>
                <a:gd name="T61" fmla="*/ 222 h 258"/>
                <a:gd name="T62" fmla="*/ 180 w 182"/>
                <a:gd name="T63" fmla="*/ 26 h 258"/>
                <a:gd name="T64" fmla="*/ 121 w 182"/>
                <a:gd name="T65" fmla="*/ 140 h 258"/>
                <a:gd name="T66" fmla="*/ 102 w 182"/>
                <a:gd name="T67" fmla="*/ 159 h 258"/>
                <a:gd name="T68" fmla="*/ 85 w 182"/>
                <a:gd name="T69" fmla="*/ 166 h 258"/>
                <a:gd name="T70" fmla="*/ 64 w 182"/>
                <a:gd name="T71" fmla="*/ 164 h 258"/>
                <a:gd name="T72" fmla="*/ 52 w 182"/>
                <a:gd name="T73" fmla="*/ 143 h 258"/>
                <a:gd name="T74" fmla="*/ 53 w 182"/>
                <a:gd name="T75" fmla="*/ 112 h 258"/>
                <a:gd name="T76" fmla="*/ 65 w 182"/>
                <a:gd name="T77" fmla="*/ 64 h 258"/>
                <a:gd name="T78" fmla="*/ 82 w 182"/>
                <a:gd name="T79" fmla="*/ 31 h 258"/>
                <a:gd name="T80" fmla="*/ 105 w 182"/>
                <a:gd name="T81" fmla="*/ 12 h 258"/>
                <a:gd name="T82" fmla="*/ 126 w 182"/>
                <a:gd name="T83" fmla="*/ 10 h 258"/>
                <a:gd name="T84" fmla="*/ 139 w 182"/>
                <a:gd name="T85" fmla="*/ 19 h 258"/>
                <a:gd name="T86" fmla="*/ 146 w 182"/>
                <a:gd name="T87" fmla="*/ 32 h 258"/>
                <a:gd name="T88" fmla="*/ 149 w 182"/>
                <a:gd name="T89" fmla="*/ 41 h 258"/>
                <a:gd name="T90" fmla="*/ 148 w 182"/>
                <a:gd name="T91" fmla="*/ 4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258">
                  <a:moveTo>
                    <a:pt x="180" y="26"/>
                  </a:moveTo>
                  <a:lnTo>
                    <a:pt x="182" y="19"/>
                  </a:lnTo>
                  <a:lnTo>
                    <a:pt x="178" y="11"/>
                  </a:lnTo>
                  <a:lnTo>
                    <a:pt x="170" y="8"/>
                  </a:lnTo>
                  <a:lnTo>
                    <a:pt x="166" y="9"/>
                  </a:lnTo>
                  <a:lnTo>
                    <a:pt x="161" y="11"/>
                  </a:lnTo>
                  <a:lnTo>
                    <a:pt x="157" y="17"/>
                  </a:lnTo>
                  <a:lnTo>
                    <a:pt x="154" y="26"/>
                  </a:lnTo>
                  <a:lnTo>
                    <a:pt x="147" y="15"/>
                  </a:lnTo>
                  <a:lnTo>
                    <a:pt x="139" y="7"/>
                  </a:lnTo>
                  <a:lnTo>
                    <a:pt x="128" y="2"/>
                  </a:lnTo>
                  <a:lnTo>
                    <a:pt x="117" y="0"/>
                  </a:lnTo>
                  <a:lnTo>
                    <a:pt x="100" y="3"/>
                  </a:lnTo>
                  <a:lnTo>
                    <a:pt x="83" y="10"/>
                  </a:lnTo>
                  <a:lnTo>
                    <a:pt x="67" y="21"/>
                  </a:lnTo>
                  <a:lnTo>
                    <a:pt x="53" y="35"/>
                  </a:lnTo>
                  <a:lnTo>
                    <a:pt x="40" y="52"/>
                  </a:lnTo>
                  <a:lnTo>
                    <a:pt x="31" y="72"/>
                  </a:lnTo>
                  <a:lnTo>
                    <a:pt x="25" y="92"/>
                  </a:lnTo>
                  <a:lnTo>
                    <a:pt x="22" y="113"/>
                  </a:lnTo>
                  <a:lnTo>
                    <a:pt x="27" y="140"/>
                  </a:lnTo>
                  <a:lnTo>
                    <a:pt x="38" y="160"/>
                  </a:lnTo>
                  <a:lnTo>
                    <a:pt x="55" y="172"/>
                  </a:lnTo>
                  <a:lnTo>
                    <a:pt x="75" y="176"/>
                  </a:lnTo>
                  <a:lnTo>
                    <a:pt x="92" y="173"/>
                  </a:lnTo>
                  <a:lnTo>
                    <a:pt x="106" y="166"/>
                  </a:lnTo>
                  <a:lnTo>
                    <a:pt x="116" y="159"/>
                  </a:lnTo>
                  <a:lnTo>
                    <a:pt x="121" y="153"/>
                  </a:lnTo>
                  <a:lnTo>
                    <a:pt x="122" y="154"/>
                  </a:lnTo>
                  <a:lnTo>
                    <a:pt x="116" y="177"/>
                  </a:lnTo>
                  <a:lnTo>
                    <a:pt x="112" y="193"/>
                  </a:lnTo>
                  <a:lnTo>
                    <a:pt x="110" y="203"/>
                  </a:lnTo>
                  <a:lnTo>
                    <a:pt x="109" y="206"/>
                  </a:lnTo>
                  <a:lnTo>
                    <a:pt x="107" y="209"/>
                  </a:lnTo>
                  <a:lnTo>
                    <a:pt x="105" y="215"/>
                  </a:lnTo>
                  <a:lnTo>
                    <a:pt x="101" y="221"/>
                  </a:lnTo>
                  <a:lnTo>
                    <a:pt x="95" y="229"/>
                  </a:lnTo>
                  <a:lnTo>
                    <a:pt x="88" y="237"/>
                  </a:lnTo>
                  <a:lnTo>
                    <a:pt x="78" y="243"/>
                  </a:lnTo>
                  <a:lnTo>
                    <a:pt x="66" y="247"/>
                  </a:lnTo>
                  <a:lnTo>
                    <a:pt x="51" y="249"/>
                  </a:lnTo>
                  <a:lnTo>
                    <a:pt x="37" y="249"/>
                  </a:lnTo>
                  <a:lnTo>
                    <a:pt x="20" y="245"/>
                  </a:lnTo>
                  <a:lnTo>
                    <a:pt x="27" y="241"/>
                  </a:lnTo>
                  <a:lnTo>
                    <a:pt x="32" y="236"/>
                  </a:lnTo>
                  <a:lnTo>
                    <a:pt x="35" y="230"/>
                  </a:lnTo>
                  <a:lnTo>
                    <a:pt x="36" y="225"/>
                  </a:lnTo>
                  <a:lnTo>
                    <a:pt x="35" y="220"/>
                  </a:lnTo>
                  <a:lnTo>
                    <a:pt x="33" y="215"/>
                  </a:lnTo>
                  <a:lnTo>
                    <a:pt x="28" y="212"/>
                  </a:lnTo>
                  <a:lnTo>
                    <a:pt x="21" y="211"/>
                  </a:lnTo>
                  <a:lnTo>
                    <a:pt x="14" y="212"/>
                  </a:lnTo>
                  <a:lnTo>
                    <a:pt x="7" y="216"/>
                  </a:lnTo>
                  <a:lnTo>
                    <a:pt x="2" y="223"/>
                  </a:lnTo>
                  <a:lnTo>
                    <a:pt x="0" y="234"/>
                  </a:lnTo>
                  <a:lnTo>
                    <a:pt x="2" y="244"/>
                  </a:lnTo>
                  <a:lnTo>
                    <a:pt x="12" y="252"/>
                  </a:lnTo>
                  <a:lnTo>
                    <a:pt x="28" y="257"/>
                  </a:lnTo>
                  <a:lnTo>
                    <a:pt x="52" y="258"/>
                  </a:lnTo>
                  <a:lnTo>
                    <a:pt x="85" y="253"/>
                  </a:lnTo>
                  <a:lnTo>
                    <a:pt x="111" y="239"/>
                  </a:lnTo>
                  <a:lnTo>
                    <a:pt x="128" y="222"/>
                  </a:lnTo>
                  <a:lnTo>
                    <a:pt x="136" y="203"/>
                  </a:lnTo>
                  <a:lnTo>
                    <a:pt x="180" y="26"/>
                  </a:lnTo>
                  <a:close/>
                  <a:moveTo>
                    <a:pt x="129" y="125"/>
                  </a:moveTo>
                  <a:lnTo>
                    <a:pt x="121" y="140"/>
                  </a:lnTo>
                  <a:lnTo>
                    <a:pt x="109" y="153"/>
                  </a:lnTo>
                  <a:lnTo>
                    <a:pt x="102" y="159"/>
                  </a:lnTo>
                  <a:lnTo>
                    <a:pt x="94" y="163"/>
                  </a:lnTo>
                  <a:lnTo>
                    <a:pt x="85" y="166"/>
                  </a:lnTo>
                  <a:lnTo>
                    <a:pt x="77" y="167"/>
                  </a:lnTo>
                  <a:lnTo>
                    <a:pt x="64" y="164"/>
                  </a:lnTo>
                  <a:lnTo>
                    <a:pt x="56" y="155"/>
                  </a:lnTo>
                  <a:lnTo>
                    <a:pt x="52" y="143"/>
                  </a:lnTo>
                  <a:lnTo>
                    <a:pt x="51" y="131"/>
                  </a:lnTo>
                  <a:lnTo>
                    <a:pt x="53" y="112"/>
                  </a:lnTo>
                  <a:lnTo>
                    <a:pt x="58" y="88"/>
                  </a:lnTo>
                  <a:lnTo>
                    <a:pt x="65" y="64"/>
                  </a:lnTo>
                  <a:lnTo>
                    <a:pt x="73" y="45"/>
                  </a:lnTo>
                  <a:lnTo>
                    <a:pt x="82" y="31"/>
                  </a:lnTo>
                  <a:lnTo>
                    <a:pt x="93" y="19"/>
                  </a:lnTo>
                  <a:lnTo>
                    <a:pt x="105" y="12"/>
                  </a:lnTo>
                  <a:lnTo>
                    <a:pt x="117" y="9"/>
                  </a:lnTo>
                  <a:lnTo>
                    <a:pt x="126" y="10"/>
                  </a:lnTo>
                  <a:lnTo>
                    <a:pt x="133" y="14"/>
                  </a:lnTo>
                  <a:lnTo>
                    <a:pt x="139" y="19"/>
                  </a:lnTo>
                  <a:lnTo>
                    <a:pt x="143" y="26"/>
                  </a:lnTo>
                  <a:lnTo>
                    <a:pt x="146" y="32"/>
                  </a:lnTo>
                  <a:lnTo>
                    <a:pt x="148" y="37"/>
                  </a:lnTo>
                  <a:lnTo>
                    <a:pt x="149" y="41"/>
                  </a:lnTo>
                  <a:lnTo>
                    <a:pt x="149" y="43"/>
                  </a:lnTo>
                  <a:lnTo>
                    <a:pt x="148" y="49"/>
                  </a:lnTo>
                  <a:lnTo>
                    <a:pt x="129" y="12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25"/>
            <p:cNvSpPr>
              <a:spLocks noChangeAspect="1"/>
            </p:cNvSpPr>
            <p:nvPr/>
          </p:nvSpPr>
          <p:spPr bwMode="auto">
            <a:xfrm>
              <a:off x="4087" y="193"/>
              <a:ext cx="123" cy="185"/>
            </a:xfrm>
            <a:custGeom>
              <a:avLst/>
              <a:gdLst>
                <a:gd name="T0" fmla="*/ 123 w 123"/>
                <a:gd name="T1" fmla="*/ 134 h 185"/>
                <a:gd name="T2" fmla="*/ 113 w 123"/>
                <a:gd name="T3" fmla="*/ 134 h 185"/>
                <a:gd name="T4" fmla="*/ 112 w 123"/>
                <a:gd name="T5" fmla="*/ 140 h 185"/>
                <a:gd name="T6" fmla="*/ 111 w 123"/>
                <a:gd name="T7" fmla="*/ 148 h 185"/>
                <a:gd name="T8" fmla="*/ 109 w 123"/>
                <a:gd name="T9" fmla="*/ 155 h 185"/>
                <a:gd name="T10" fmla="*/ 106 w 123"/>
                <a:gd name="T11" fmla="*/ 159 h 185"/>
                <a:gd name="T12" fmla="*/ 101 w 123"/>
                <a:gd name="T13" fmla="*/ 160 h 185"/>
                <a:gd name="T14" fmla="*/ 93 w 123"/>
                <a:gd name="T15" fmla="*/ 161 h 185"/>
                <a:gd name="T16" fmla="*/ 84 w 123"/>
                <a:gd name="T17" fmla="*/ 161 h 185"/>
                <a:gd name="T18" fmla="*/ 78 w 123"/>
                <a:gd name="T19" fmla="*/ 161 h 185"/>
                <a:gd name="T20" fmla="*/ 27 w 123"/>
                <a:gd name="T21" fmla="*/ 161 h 185"/>
                <a:gd name="T22" fmla="*/ 46 w 123"/>
                <a:gd name="T23" fmla="*/ 145 h 185"/>
                <a:gd name="T24" fmla="*/ 60 w 123"/>
                <a:gd name="T25" fmla="*/ 133 h 185"/>
                <a:gd name="T26" fmla="*/ 71 w 123"/>
                <a:gd name="T27" fmla="*/ 123 h 185"/>
                <a:gd name="T28" fmla="*/ 83 w 123"/>
                <a:gd name="T29" fmla="*/ 114 h 185"/>
                <a:gd name="T30" fmla="*/ 98 w 123"/>
                <a:gd name="T31" fmla="*/ 102 h 185"/>
                <a:gd name="T32" fmla="*/ 110 w 123"/>
                <a:gd name="T33" fmla="*/ 88 h 185"/>
                <a:gd name="T34" fmla="*/ 119 w 123"/>
                <a:gd name="T35" fmla="*/ 72 h 185"/>
                <a:gd name="T36" fmla="*/ 123 w 123"/>
                <a:gd name="T37" fmla="*/ 54 h 185"/>
                <a:gd name="T38" fmla="*/ 117 w 123"/>
                <a:gd name="T39" fmla="*/ 31 h 185"/>
                <a:gd name="T40" fmla="*/ 103 w 123"/>
                <a:gd name="T41" fmla="*/ 14 h 185"/>
                <a:gd name="T42" fmla="*/ 83 w 123"/>
                <a:gd name="T43" fmla="*/ 3 h 185"/>
                <a:gd name="T44" fmla="*/ 58 w 123"/>
                <a:gd name="T45" fmla="*/ 0 h 185"/>
                <a:gd name="T46" fmla="*/ 45 w 123"/>
                <a:gd name="T47" fmla="*/ 1 h 185"/>
                <a:gd name="T48" fmla="*/ 34 w 123"/>
                <a:gd name="T49" fmla="*/ 4 h 185"/>
                <a:gd name="T50" fmla="*/ 24 w 123"/>
                <a:gd name="T51" fmla="*/ 9 h 185"/>
                <a:gd name="T52" fmla="*/ 16 w 123"/>
                <a:gd name="T53" fmla="*/ 15 h 185"/>
                <a:gd name="T54" fmla="*/ 9 w 123"/>
                <a:gd name="T55" fmla="*/ 22 h 185"/>
                <a:gd name="T56" fmla="*/ 4 w 123"/>
                <a:gd name="T57" fmla="*/ 31 h 185"/>
                <a:gd name="T58" fmla="*/ 1 w 123"/>
                <a:gd name="T59" fmla="*/ 40 h 185"/>
                <a:gd name="T60" fmla="*/ 0 w 123"/>
                <a:gd name="T61" fmla="*/ 49 h 185"/>
                <a:gd name="T62" fmla="*/ 2 w 123"/>
                <a:gd name="T63" fmla="*/ 58 h 185"/>
                <a:gd name="T64" fmla="*/ 6 w 123"/>
                <a:gd name="T65" fmla="*/ 63 h 185"/>
                <a:gd name="T66" fmla="*/ 11 w 123"/>
                <a:gd name="T67" fmla="*/ 65 h 185"/>
                <a:gd name="T68" fmla="*/ 15 w 123"/>
                <a:gd name="T69" fmla="*/ 65 h 185"/>
                <a:gd name="T70" fmla="*/ 20 w 123"/>
                <a:gd name="T71" fmla="*/ 64 h 185"/>
                <a:gd name="T72" fmla="*/ 24 w 123"/>
                <a:gd name="T73" fmla="*/ 61 h 185"/>
                <a:gd name="T74" fmla="*/ 28 w 123"/>
                <a:gd name="T75" fmla="*/ 57 h 185"/>
                <a:gd name="T76" fmla="*/ 29 w 123"/>
                <a:gd name="T77" fmla="*/ 50 h 185"/>
                <a:gd name="T78" fmla="*/ 29 w 123"/>
                <a:gd name="T79" fmla="*/ 46 h 185"/>
                <a:gd name="T80" fmla="*/ 26 w 123"/>
                <a:gd name="T81" fmla="*/ 41 h 185"/>
                <a:gd name="T82" fmla="*/ 22 w 123"/>
                <a:gd name="T83" fmla="*/ 37 h 185"/>
                <a:gd name="T84" fmla="*/ 13 w 123"/>
                <a:gd name="T85" fmla="*/ 36 h 185"/>
                <a:gd name="T86" fmla="*/ 21 w 123"/>
                <a:gd name="T87" fmla="*/ 23 h 185"/>
                <a:gd name="T88" fmla="*/ 32 w 123"/>
                <a:gd name="T89" fmla="*/ 15 h 185"/>
                <a:gd name="T90" fmla="*/ 43 w 123"/>
                <a:gd name="T91" fmla="*/ 11 h 185"/>
                <a:gd name="T92" fmla="*/ 54 w 123"/>
                <a:gd name="T93" fmla="*/ 10 h 185"/>
                <a:gd name="T94" fmla="*/ 72 w 123"/>
                <a:gd name="T95" fmla="*/ 13 h 185"/>
                <a:gd name="T96" fmla="*/ 85 w 123"/>
                <a:gd name="T97" fmla="*/ 23 h 185"/>
                <a:gd name="T98" fmla="*/ 93 w 123"/>
                <a:gd name="T99" fmla="*/ 37 h 185"/>
                <a:gd name="T100" fmla="*/ 96 w 123"/>
                <a:gd name="T101" fmla="*/ 54 h 185"/>
                <a:gd name="T102" fmla="*/ 93 w 123"/>
                <a:gd name="T103" fmla="*/ 71 h 185"/>
                <a:gd name="T104" fmla="*/ 86 w 123"/>
                <a:gd name="T105" fmla="*/ 86 h 185"/>
                <a:gd name="T106" fmla="*/ 77 w 123"/>
                <a:gd name="T107" fmla="*/ 98 h 185"/>
                <a:gd name="T108" fmla="*/ 69 w 123"/>
                <a:gd name="T109" fmla="*/ 107 h 185"/>
                <a:gd name="T110" fmla="*/ 3 w 123"/>
                <a:gd name="T111" fmla="*/ 174 h 185"/>
                <a:gd name="T112" fmla="*/ 0 w 123"/>
                <a:gd name="T113" fmla="*/ 177 h 185"/>
                <a:gd name="T114" fmla="*/ 0 w 123"/>
                <a:gd name="T115" fmla="*/ 185 h 185"/>
                <a:gd name="T116" fmla="*/ 114 w 123"/>
                <a:gd name="T117" fmla="*/ 185 h 185"/>
                <a:gd name="T118" fmla="*/ 123 w 123"/>
                <a:gd name="T119" fmla="*/ 13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85">
                  <a:moveTo>
                    <a:pt x="123" y="134"/>
                  </a:moveTo>
                  <a:lnTo>
                    <a:pt x="113" y="134"/>
                  </a:lnTo>
                  <a:lnTo>
                    <a:pt x="112" y="140"/>
                  </a:lnTo>
                  <a:lnTo>
                    <a:pt x="111" y="148"/>
                  </a:lnTo>
                  <a:lnTo>
                    <a:pt x="109" y="155"/>
                  </a:lnTo>
                  <a:lnTo>
                    <a:pt x="106" y="159"/>
                  </a:lnTo>
                  <a:lnTo>
                    <a:pt x="101" y="160"/>
                  </a:lnTo>
                  <a:lnTo>
                    <a:pt x="93" y="161"/>
                  </a:lnTo>
                  <a:lnTo>
                    <a:pt x="84" y="161"/>
                  </a:lnTo>
                  <a:lnTo>
                    <a:pt x="78" y="161"/>
                  </a:lnTo>
                  <a:lnTo>
                    <a:pt x="27" y="161"/>
                  </a:lnTo>
                  <a:lnTo>
                    <a:pt x="46" y="145"/>
                  </a:lnTo>
                  <a:lnTo>
                    <a:pt x="60" y="133"/>
                  </a:lnTo>
                  <a:lnTo>
                    <a:pt x="71" y="123"/>
                  </a:lnTo>
                  <a:lnTo>
                    <a:pt x="83" y="114"/>
                  </a:lnTo>
                  <a:lnTo>
                    <a:pt x="98" y="102"/>
                  </a:lnTo>
                  <a:lnTo>
                    <a:pt x="110" y="88"/>
                  </a:lnTo>
                  <a:lnTo>
                    <a:pt x="119" y="72"/>
                  </a:lnTo>
                  <a:lnTo>
                    <a:pt x="123" y="54"/>
                  </a:lnTo>
                  <a:lnTo>
                    <a:pt x="117" y="31"/>
                  </a:lnTo>
                  <a:lnTo>
                    <a:pt x="103" y="14"/>
                  </a:lnTo>
                  <a:lnTo>
                    <a:pt x="83" y="3"/>
                  </a:lnTo>
                  <a:lnTo>
                    <a:pt x="58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2" y="58"/>
                  </a:lnTo>
                  <a:lnTo>
                    <a:pt x="6" y="63"/>
                  </a:lnTo>
                  <a:lnTo>
                    <a:pt x="11" y="65"/>
                  </a:lnTo>
                  <a:lnTo>
                    <a:pt x="15" y="65"/>
                  </a:lnTo>
                  <a:lnTo>
                    <a:pt x="20" y="64"/>
                  </a:lnTo>
                  <a:lnTo>
                    <a:pt x="24" y="61"/>
                  </a:lnTo>
                  <a:lnTo>
                    <a:pt x="28" y="57"/>
                  </a:lnTo>
                  <a:lnTo>
                    <a:pt x="29" y="50"/>
                  </a:lnTo>
                  <a:lnTo>
                    <a:pt x="29" y="46"/>
                  </a:lnTo>
                  <a:lnTo>
                    <a:pt x="26" y="41"/>
                  </a:lnTo>
                  <a:lnTo>
                    <a:pt x="22" y="37"/>
                  </a:lnTo>
                  <a:lnTo>
                    <a:pt x="13" y="36"/>
                  </a:lnTo>
                  <a:lnTo>
                    <a:pt x="21" y="23"/>
                  </a:lnTo>
                  <a:lnTo>
                    <a:pt x="32" y="15"/>
                  </a:lnTo>
                  <a:lnTo>
                    <a:pt x="43" y="11"/>
                  </a:lnTo>
                  <a:lnTo>
                    <a:pt x="54" y="10"/>
                  </a:lnTo>
                  <a:lnTo>
                    <a:pt x="72" y="13"/>
                  </a:lnTo>
                  <a:lnTo>
                    <a:pt x="85" y="23"/>
                  </a:lnTo>
                  <a:lnTo>
                    <a:pt x="93" y="37"/>
                  </a:lnTo>
                  <a:lnTo>
                    <a:pt x="96" y="54"/>
                  </a:lnTo>
                  <a:lnTo>
                    <a:pt x="93" y="71"/>
                  </a:lnTo>
                  <a:lnTo>
                    <a:pt x="86" y="86"/>
                  </a:lnTo>
                  <a:lnTo>
                    <a:pt x="77" y="98"/>
                  </a:lnTo>
                  <a:lnTo>
                    <a:pt x="69" y="107"/>
                  </a:lnTo>
                  <a:lnTo>
                    <a:pt x="3" y="174"/>
                  </a:lnTo>
                  <a:lnTo>
                    <a:pt x="0" y="177"/>
                  </a:lnTo>
                  <a:lnTo>
                    <a:pt x="0" y="185"/>
                  </a:lnTo>
                  <a:lnTo>
                    <a:pt x="114" y="185"/>
                  </a:lnTo>
                  <a:lnTo>
                    <a:pt x="123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26"/>
            <p:cNvSpPr>
              <a:spLocks noChangeAspect="1"/>
            </p:cNvSpPr>
            <p:nvPr/>
          </p:nvSpPr>
          <p:spPr bwMode="auto">
            <a:xfrm>
              <a:off x="4287" y="243"/>
              <a:ext cx="92" cy="398"/>
            </a:xfrm>
            <a:custGeom>
              <a:avLst/>
              <a:gdLst>
                <a:gd name="T0" fmla="*/ 92 w 92"/>
                <a:gd name="T1" fmla="*/ 394 h 398"/>
                <a:gd name="T2" fmla="*/ 92 w 92"/>
                <a:gd name="T3" fmla="*/ 393 h 398"/>
                <a:gd name="T4" fmla="*/ 91 w 92"/>
                <a:gd name="T5" fmla="*/ 392 h 398"/>
                <a:gd name="T6" fmla="*/ 89 w 92"/>
                <a:gd name="T7" fmla="*/ 389 h 398"/>
                <a:gd name="T8" fmla="*/ 85 w 92"/>
                <a:gd name="T9" fmla="*/ 385 h 398"/>
                <a:gd name="T10" fmla="*/ 55 w 92"/>
                <a:gd name="T11" fmla="*/ 343 h 398"/>
                <a:gd name="T12" fmla="*/ 35 w 92"/>
                <a:gd name="T13" fmla="*/ 296 h 398"/>
                <a:gd name="T14" fmla="*/ 26 w 92"/>
                <a:gd name="T15" fmla="*/ 246 h 398"/>
                <a:gd name="T16" fmla="*/ 23 w 92"/>
                <a:gd name="T17" fmla="*/ 199 h 398"/>
                <a:gd name="T18" fmla="*/ 26 w 92"/>
                <a:gd name="T19" fmla="*/ 147 h 398"/>
                <a:gd name="T20" fmla="*/ 37 w 92"/>
                <a:gd name="T21" fmla="*/ 97 h 398"/>
                <a:gd name="T22" fmla="*/ 56 w 92"/>
                <a:gd name="T23" fmla="*/ 51 h 398"/>
                <a:gd name="T24" fmla="*/ 87 w 92"/>
                <a:gd name="T25" fmla="*/ 10 h 398"/>
                <a:gd name="T26" fmla="*/ 91 w 92"/>
                <a:gd name="T27" fmla="*/ 6 h 398"/>
                <a:gd name="T28" fmla="*/ 92 w 92"/>
                <a:gd name="T29" fmla="*/ 4 h 398"/>
                <a:gd name="T30" fmla="*/ 91 w 92"/>
                <a:gd name="T31" fmla="*/ 1 h 398"/>
                <a:gd name="T32" fmla="*/ 88 w 92"/>
                <a:gd name="T33" fmla="*/ 0 h 398"/>
                <a:gd name="T34" fmla="*/ 80 w 92"/>
                <a:gd name="T35" fmla="*/ 5 h 398"/>
                <a:gd name="T36" fmla="*/ 64 w 92"/>
                <a:gd name="T37" fmla="*/ 20 h 398"/>
                <a:gd name="T38" fmla="*/ 44 w 92"/>
                <a:gd name="T39" fmla="*/ 44 h 398"/>
                <a:gd name="T40" fmla="*/ 25 w 92"/>
                <a:gd name="T41" fmla="*/ 77 h 398"/>
                <a:gd name="T42" fmla="*/ 12 w 92"/>
                <a:gd name="T43" fmla="*/ 110 h 398"/>
                <a:gd name="T44" fmla="*/ 5 w 92"/>
                <a:gd name="T45" fmla="*/ 142 h 398"/>
                <a:gd name="T46" fmla="*/ 1 w 92"/>
                <a:gd name="T47" fmla="*/ 172 h 398"/>
                <a:gd name="T48" fmla="*/ 0 w 92"/>
                <a:gd name="T49" fmla="*/ 199 h 398"/>
                <a:gd name="T50" fmla="*/ 1 w 92"/>
                <a:gd name="T51" fmla="*/ 225 h 398"/>
                <a:gd name="T52" fmla="*/ 5 w 92"/>
                <a:gd name="T53" fmla="*/ 256 h 398"/>
                <a:gd name="T54" fmla="*/ 13 w 92"/>
                <a:gd name="T55" fmla="*/ 289 h 398"/>
                <a:gd name="T56" fmla="*/ 26 w 92"/>
                <a:gd name="T57" fmla="*/ 323 h 398"/>
                <a:gd name="T58" fmla="*/ 45 w 92"/>
                <a:gd name="T59" fmla="*/ 355 h 398"/>
                <a:gd name="T60" fmla="*/ 64 w 92"/>
                <a:gd name="T61" fmla="*/ 379 h 398"/>
                <a:gd name="T62" fmla="*/ 80 w 92"/>
                <a:gd name="T63" fmla="*/ 393 h 398"/>
                <a:gd name="T64" fmla="*/ 88 w 92"/>
                <a:gd name="T65" fmla="*/ 398 h 398"/>
                <a:gd name="T66" fmla="*/ 91 w 92"/>
                <a:gd name="T67" fmla="*/ 397 h 398"/>
                <a:gd name="T68" fmla="*/ 92 w 92"/>
                <a:gd name="T69" fmla="*/ 39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98">
                  <a:moveTo>
                    <a:pt x="92" y="394"/>
                  </a:moveTo>
                  <a:lnTo>
                    <a:pt x="92" y="393"/>
                  </a:lnTo>
                  <a:lnTo>
                    <a:pt x="91" y="392"/>
                  </a:lnTo>
                  <a:lnTo>
                    <a:pt x="89" y="389"/>
                  </a:lnTo>
                  <a:lnTo>
                    <a:pt x="85" y="385"/>
                  </a:lnTo>
                  <a:lnTo>
                    <a:pt x="55" y="343"/>
                  </a:lnTo>
                  <a:lnTo>
                    <a:pt x="35" y="296"/>
                  </a:lnTo>
                  <a:lnTo>
                    <a:pt x="26" y="246"/>
                  </a:lnTo>
                  <a:lnTo>
                    <a:pt x="23" y="199"/>
                  </a:lnTo>
                  <a:lnTo>
                    <a:pt x="26" y="147"/>
                  </a:lnTo>
                  <a:lnTo>
                    <a:pt x="37" y="97"/>
                  </a:lnTo>
                  <a:lnTo>
                    <a:pt x="56" y="51"/>
                  </a:lnTo>
                  <a:lnTo>
                    <a:pt x="87" y="10"/>
                  </a:lnTo>
                  <a:lnTo>
                    <a:pt x="91" y="6"/>
                  </a:lnTo>
                  <a:lnTo>
                    <a:pt x="92" y="4"/>
                  </a:lnTo>
                  <a:lnTo>
                    <a:pt x="91" y="1"/>
                  </a:lnTo>
                  <a:lnTo>
                    <a:pt x="88" y="0"/>
                  </a:lnTo>
                  <a:lnTo>
                    <a:pt x="80" y="5"/>
                  </a:lnTo>
                  <a:lnTo>
                    <a:pt x="64" y="20"/>
                  </a:lnTo>
                  <a:lnTo>
                    <a:pt x="44" y="44"/>
                  </a:lnTo>
                  <a:lnTo>
                    <a:pt x="25" y="77"/>
                  </a:lnTo>
                  <a:lnTo>
                    <a:pt x="12" y="110"/>
                  </a:lnTo>
                  <a:lnTo>
                    <a:pt x="5" y="142"/>
                  </a:lnTo>
                  <a:lnTo>
                    <a:pt x="1" y="172"/>
                  </a:lnTo>
                  <a:lnTo>
                    <a:pt x="0" y="199"/>
                  </a:lnTo>
                  <a:lnTo>
                    <a:pt x="1" y="225"/>
                  </a:lnTo>
                  <a:lnTo>
                    <a:pt x="5" y="256"/>
                  </a:lnTo>
                  <a:lnTo>
                    <a:pt x="13" y="289"/>
                  </a:lnTo>
                  <a:lnTo>
                    <a:pt x="26" y="323"/>
                  </a:lnTo>
                  <a:lnTo>
                    <a:pt x="45" y="355"/>
                  </a:lnTo>
                  <a:lnTo>
                    <a:pt x="64" y="379"/>
                  </a:lnTo>
                  <a:lnTo>
                    <a:pt x="80" y="393"/>
                  </a:lnTo>
                  <a:lnTo>
                    <a:pt x="88" y="398"/>
                  </a:lnTo>
                  <a:lnTo>
                    <a:pt x="91" y="397"/>
                  </a:lnTo>
                  <a:lnTo>
                    <a:pt x="92" y="39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27"/>
            <p:cNvSpPr>
              <a:spLocks noChangeAspect="1"/>
            </p:cNvSpPr>
            <p:nvPr/>
          </p:nvSpPr>
          <p:spPr bwMode="auto">
            <a:xfrm>
              <a:off x="4411" y="365"/>
              <a:ext cx="161" cy="181"/>
            </a:xfrm>
            <a:custGeom>
              <a:avLst/>
              <a:gdLst>
                <a:gd name="T0" fmla="*/ 21 w 161"/>
                <a:gd name="T1" fmla="*/ 163 h 181"/>
                <a:gd name="T2" fmla="*/ 23 w 161"/>
                <a:gd name="T3" fmla="*/ 178 h 181"/>
                <a:gd name="T4" fmla="*/ 39 w 161"/>
                <a:gd name="T5" fmla="*/ 178 h 181"/>
                <a:gd name="T6" fmla="*/ 49 w 161"/>
                <a:gd name="T7" fmla="*/ 160 h 181"/>
                <a:gd name="T8" fmla="*/ 59 w 161"/>
                <a:gd name="T9" fmla="*/ 119 h 181"/>
                <a:gd name="T10" fmla="*/ 65 w 161"/>
                <a:gd name="T11" fmla="*/ 95 h 181"/>
                <a:gd name="T12" fmla="*/ 72 w 161"/>
                <a:gd name="T13" fmla="*/ 66 h 181"/>
                <a:gd name="T14" fmla="*/ 77 w 161"/>
                <a:gd name="T15" fmla="*/ 49 h 181"/>
                <a:gd name="T16" fmla="*/ 89 w 161"/>
                <a:gd name="T17" fmla="*/ 30 h 181"/>
                <a:gd name="T18" fmla="*/ 100 w 161"/>
                <a:gd name="T19" fmla="*/ 19 h 181"/>
                <a:gd name="T20" fmla="*/ 117 w 161"/>
                <a:gd name="T21" fmla="*/ 11 h 181"/>
                <a:gd name="T22" fmla="*/ 135 w 161"/>
                <a:gd name="T23" fmla="*/ 10 h 181"/>
                <a:gd name="T24" fmla="*/ 144 w 161"/>
                <a:gd name="T25" fmla="*/ 13 h 181"/>
                <a:gd name="T26" fmla="*/ 137 w 161"/>
                <a:gd name="T27" fmla="*/ 17 h 181"/>
                <a:gd name="T28" fmla="*/ 126 w 161"/>
                <a:gd name="T29" fmla="*/ 28 h 181"/>
                <a:gd name="T30" fmla="*/ 125 w 161"/>
                <a:gd name="T31" fmla="*/ 41 h 181"/>
                <a:gd name="T32" fmla="*/ 133 w 161"/>
                <a:gd name="T33" fmla="*/ 48 h 181"/>
                <a:gd name="T34" fmla="*/ 147 w 161"/>
                <a:gd name="T35" fmla="*/ 48 h 181"/>
                <a:gd name="T36" fmla="*/ 159 w 161"/>
                <a:gd name="T37" fmla="*/ 36 h 181"/>
                <a:gd name="T38" fmla="*/ 159 w 161"/>
                <a:gd name="T39" fmla="*/ 16 h 181"/>
                <a:gd name="T40" fmla="*/ 142 w 161"/>
                <a:gd name="T41" fmla="*/ 2 h 181"/>
                <a:gd name="T42" fmla="*/ 111 w 161"/>
                <a:gd name="T43" fmla="*/ 4 h 181"/>
                <a:gd name="T44" fmla="*/ 85 w 161"/>
                <a:gd name="T45" fmla="*/ 22 h 181"/>
                <a:gd name="T46" fmla="*/ 73 w 161"/>
                <a:gd name="T47" fmla="*/ 19 h 181"/>
                <a:gd name="T48" fmla="*/ 55 w 161"/>
                <a:gd name="T49" fmla="*/ 3 h 181"/>
                <a:gd name="T50" fmla="*/ 30 w 161"/>
                <a:gd name="T51" fmla="*/ 3 h 181"/>
                <a:gd name="T52" fmla="*/ 16 w 161"/>
                <a:gd name="T53" fmla="*/ 17 h 181"/>
                <a:gd name="T54" fmla="*/ 7 w 161"/>
                <a:gd name="T55" fmla="*/ 35 h 181"/>
                <a:gd name="T56" fmla="*/ 1 w 161"/>
                <a:gd name="T57" fmla="*/ 57 h 181"/>
                <a:gd name="T58" fmla="*/ 2 w 161"/>
                <a:gd name="T59" fmla="*/ 65 h 181"/>
                <a:gd name="T60" fmla="*/ 7 w 161"/>
                <a:gd name="T61" fmla="*/ 65 h 181"/>
                <a:gd name="T62" fmla="*/ 10 w 161"/>
                <a:gd name="T63" fmla="*/ 62 h 181"/>
                <a:gd name="T64" fmla="*/ 17 w 161"/>
                <a:gd name="T65" fmla="*/ 37 h 181"/>
                <a:gd name="T66" fmla="*/ 31 w 161"/>
                <a:gd name="T67" fmla="*/ 13 h 181"/>
                <a:gd name="T68" fmla="*/ 45 w 161"/>
                <a:gd name="T69" fmla="*/ 10 h 181"/>
                <a:gd name="T70" fmla="*/ 52 w 161"/>
                <a:gd name="T71" fmla="*/ 18 h 181"/>
                <a:gd name="T72" fmla="*/ 52 w 161"/>
                <a:gd name="T73" fmla="*/ 33 h 181"/>
                <a:gd name="T74" fmla="*/ 49 w 161"/>
                <a:gd name="T75" fmla="*/ 48 h 181"/>
                <a:gd name="T76" fmla="*/ 23 w 161"/>
                <a:gd name="T77" fmla="*/ 15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1" h="181">
                  <a:moveTo>
                    <a:pt x="23" y="153"/>
                  </a:moveTo>
                  <a:lnTo>
                    <a:pt x="21" y="163"/>
                  </a:lnTo>
                  <a:lnTo>
                    <a:pt x="20" y="170"/>
                  </a:lnTo>
                  <a:lnTo>
                    <a:pt x="23" y="178"/>
                  </a:lnTo>
                  <a:lnTo>
                    <a:pt x="31" y="181"/>
                  </a:lnTo>
                  <a:lnTo>
                    <a:pt x="39" y="178"/>
                  </a:lnTo>
                  <a:lnTo>
                    <a:pt x="46" y="170"/>
                  </a:lnTo>
                  <a:lnTo>
                    <a:pt x="49" y="160"/>
                  </a:lnTo>
                  <a:lnTo>
                    <a:pt x="53" y="140"/>
                  </a:lnTo>
                  <a:lnTo>
                    <a:pt x="59" y="119"/>
                  </a:lnTo>
                  <a:lnTo>
                    <a:pt x="62" y="107"/>
                  </a:lnTo>
                  <a:lnTo>
                    <a:pt x="65" y="95"/>
                  </a:lnTo>
                  <a:lnTo>
                    <a:pt x="68" y="80"/>
                  </a:lnTo>
                  <a:lnTo>
                    <a:pt x="72" y="66"/>
                  </a:lnTo>
                  <a:lnTo>
                    <a:pt x="74" y="55"/>
                  </a:lnTo>
                  <a:lnTo>
                    <a:pt x="77" y="49"/>
                  </a:lnTo>
                  <a:lnTo>
                    <a:pt x="82" y="40"/>
                  </a:lnTo>
                  <a:lnTo>
                    <a:pt x="89" y="30"/>
                  </a:lnTo>
                  <a:lnTo>
                    <a:pt x="97" y="22"/>
                  </a:lnTo>
                  <a:lnTo>
                    <a:pt x="100" y="19"/>
                  </a:lnTo>
                  <a:lnTo>
                    <a:pt x="107" y="15"/>
                  </a:lnTo>
                  <a:lnTo>
                    <a:pt x="117" y="11"/>
                  </a:lnTo>
                  <a:lnTo>
                    <a:pt x="128" y="9"/>
                  </a:lnTo>
                  <a:lnTo>
                    <a:pt x="135" y="10"/>
                  </a:lnTo>
                  <a:lnTo>
                    <a:pt x="140" y="11"/>
                  </a:lnTo>
                  <a:lnTo>
                    <a:pt x="144" y="13"/>
                  </a:lnTo>
                  <a:lnTo>
                    <a:pt x="145" y="14"/>
                  </a:lnTo>
                  <a:lnTo>
                    <a:pt x="137" y="17"/>
                  </a:lnTo>
                  <a:lnTo>
                    <a:pt x="130" y="22"/>
                  </a:lnTo>
                  <a:lnTo>
                    <a:pt x="126" y="28"/>
                  </a:lnTo>
                  <a:lnTo>
                    <a:pt x="124" y="36"/>
                  </a:lnTo>
                  <a:lnTo>
                    <a:pt x="125" y="41"/>
                  </a:lnTo>
                  <a:lnTo>
                    <a:pt x="128" y="45"/>
                  </a:lnTo>
                  <a:lnTo>
                    <a:pt x="133" y="48"/>
                  </a:lnTo>
                  <a:lnTo>
                    <a:pt x="140" y="50"/>
                  </a:lnTo>
                  <a:lnTo>
                    <a:pt x="147" y="48"/>
                  </a:lnTo>
                  <a:lnTo>
                    <a:pt x="154" y="43"/>
                  </a:lnTo>
                  <a:lnTo>
                    <a:pt x="159" y="36"/>
                  </a:lnTo>
                  <a:lnTo>
                    <a:pt x="161" y="26"/>
                  </a:lnTo>
                  <a:lnTo>
                    <a:pt x="159" y="16"/>
                  </a:lnTo>
                  <a:lnTo>
                    <a:pt x="152" y="8"/>
                  </a:lnTo>
                  <a:lnTo>
                    <a:pt x="142" y="2"/>
                  </a:lnTo>
                  <a:lnTo>
                    <a:pt x="128" y="0"/>
                  </a:lnTo>
                  <a:lnTo>
                    <a:pt x="111" y="4"/>
                  </a:lnTo>
                  <a:lnTo>
                    <a:pt x="96" y="11"/>
                  </a:lnTo>
                  <a:lnTo>
                    <a:pt x="85" y="22"/>
                  </a:lnTo>
                  <a:lnTo>
                    <a:pt x="78" y="31"/>
                  </a:lnTo>
                  <a:lnTo>
                    <a:pt x="73" y="19"/>
                  </a:lnTo>
                  <a:lnTo>
                    <a:pt x="65" y="9"/>
                  </a:lnTo>
                  <a:lnTo>
                    <a:pt x="55" y="3"/>
                  </a:lnTo>
                  <a:lnTo>
                    <a:pt x="42" y="0"/>
                  </a:lnTo>
                  <a:lnTo>
                    <a:pt x="30" y="3"/>
                  </a:lnTo>
                  <a:lnTo>
                    <a:pt x="21" y="9"/>
                  </a:lnTo>
                  <a:lnTo>
                    <a:pt x="16" y="17"/>
                  </a:lnTo>
                  <a:lnTo>
                    <a:pt x="12" y="23"/>
                  </a:lnTo>
                  <a:lnTo>
                    <a:pt x="7" y="35"/>
                  </a:lnTo>
                  <a:lnTo>
                    <a:pt x="3" y="47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9" y="64"/>
                  </a:lnTo>
                  <a:lnTo>
                    <a:pt x="10" y="62"/>
                  </a:lnTo>
                  <a:lnTo>
                    <a:pt x="11" y="57"/>
                  </a:lnTo>
                  <a:lnTo>
                    <a:pt x="17" y="37"/>
                  </a:lnTo>
                  <a:lnTo>
                    <a:pt x="23" y="22"/>
                  </a:lnTo>
                  <a:lnTo>
                    <a:pt x="31" y="13"/>
                  </a:lnTo>
                  <a:lnTo>
                    <a:pt x="40" y="9"/>
                  </a:lnTo>
                  <a:lnTo>
                    <a:pt x="45" y="10"/>
                  </a:lnTo>
                  <a:lnTo>
                    <a:pt x="49" y="13"/>
                  </a:lnTo>
                  <a:lnTo>
                    <a:pt x="52" y="18"/>
                  </a:lnTo>
                  <a:lnTo>
                    <a:pt x="53" y="27"/>
                  </a:lnTo>
                  <a:lnTo>
                    <a:pt x="52" y="33"/>
                  </a:lnTo>
                  <a:lnTo>
                    <a:pt x="51" y="40"/>
                  </a:lnTo>
                  <a:lnTo>
                    <a:pt x="49" y="48"/>
                  </a:lnTo>
                  <a:lnTo>
                    <a:pt x="46" y="61"/>
                  </a:lnTo>
                  <a:lnTo>
                    <a:pt x="23" y="15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28"/>
            <p:cNvSpPr>
              <a:spLocks noChangeAspect="1"/>
            </p:cNvSpPr>
            <p:nvPr/>
          </p:nvSpPr>
          <p:spPr bwMode="auto">
            <a:xfrm>
              <a:off x="4599" y="417"/>
              <a:ext cx="123" cy="185"/>
            </a:xfrm>
            <a:custGeom>
              <a:avLst/>
              <a:gdLst>
                <a:gd name="T0" fmla="*/ 123 w 123"/>
                <a:gd name="T1" fmla="*/ 135 h 185"/>
                <a:gd name="T2" fmla="*/ 113 w 123"/>
                <a:gd name="T3" fmla="*/ 135 h 185"/>
                <a:gd name="T4" fmla="*/ 112 w 123"/>
                <a:gd name="T5" fmla="*/ 141 h 185"/>
                <a:gd name="T6" fmla="*/ 111 w 123"/>
                <a:gd name="T7" fmla="*/ 148 h 185"/>
                <a:gd name="T8" fmla="*/ 109 w 123"/>
                <a:gd name="T9" fmla="*/ 156 h 185"/>
                <a:gd name="T10" fmla="*/ 106 w 123"/>
                <a:gd name="T11" fmla="*/ 160 h 185"/>
                <a:gd name="T12" fmla="*/ 101 w 123"/>
                <a:gd name="T13" fmla="*/ 161 h 185"/>
                <a:gd name="T14" fmla="*/ 93 w 123"/>
                <a:gd name="T15" fmla="*/ 161 h 185"/>
                <a:gd name="T16" fmla="*/ 84 w 123"/>
                <a:gd name="T17" fmla="*/ 162 h 185"/>
                <a:gd name="T18" fmla="*/ 78 w 123"/>
                <a:gd name="T19" fmla="*/ 162 h 185"/>
                <a:gd name="T20" fmla="*/ 27 w 123"/>
                <a:gd name="T21" fmla="*/ 162 h 185"/>
                <a:gd name="T22" fmla="*/ 46 w 123"/>
                <a:gd name="T23" fmla="*/ 145 h 185"/>
                <a:gd name="T24" fmla="*/ 60 w 123"/>
                <a:gd name="T25" fmla="*/ 133 h 185"/>
                <a:gd name="T26" fmla="*/ 71 w 123"/>
                <a:gd name="T27" fmla="*/ 124 h 185"/>
                <a:gd name="T28" fmla="*/ 83 w 123"/>
                <a:gd name="T29" fmla="*/ 115 h 185"/>
                <a:gd name="T30" fmla="*/ 98 w 123"/>
                <a:gd name="T31" fmla="*/ 102 h 185"/>
                <a:gd name="T32" fmla="*/ 110 w 123"/>
                <a:gd name="T33" fmla="*/ 88 h 185"/>
                <a:gd name="T34" fmla="*/ 119 w 123"/>
                <a:gd name="T35" fmla="*/ 73 h 185"/>
                <a:gd name="T36" fmla="*/ 123 w 123"/>
                <a:gd name="T37" fmla="*/ 55 h 185"/>
                <a:gd name="T38" fmla="*/ 117 w 123"/>
                <a:gd name="T39" fmla="*/ 32 h 185"/>
                <a:gd name="T40" fmla="*/ 103 w 123"/>
                <a:gd name="T41" fmla="*/ 15 h 185"/>
                <a:gd name="T42" fmla="*/ 83 w 123"/>
                <a:gd name="T43" fmla="*/ 4 h 185"/>
                <a:gd name="T44" fmla="*/ 58 w 123"/>
                <a:gd name="T45" fmla="*/ 0 h 185"/>
                <a:gd name="T46" fmla="*/ 45 w 123"/>
                <a:gd name="T47" fmla="*/ 1 h 185"/>
                <a:gd name="T48" fmla="*/ 34 w 123"/>
                <a:gd name="T49" fmla="*/ 4 h 185"/>
                <a:gd name="T50" fmla="*/ 24 w 123"/>
                <a:gd name="T51" fmla="*/ 9 h 185"/>
                <a:gd name="T52" fmla="*/ 16 w 123"/>
                <a:gd name="T53" fmla="*/ 16 h 185"/>
                <a:gd name="T54" fmla="*/ 9 w 123"/>
                <a:gd name="T55" fmla="*/ 23 h 185"/>
                <a:gd name="T56" fmla="*/ 4 w 123"/>
                <a:gd name="T57" fmla="*/ 31 h 185"/>
                <a:gd name="T58" fmla="*/ 1 w 123"/>
                <a:gd name="T59" fmla="*/ 41 h 185"/>
                <a:gd name="T60" fmla="*/ 0 w 123"/>
                <a:gd name="T61" fmla="*/ 50 h 185"/>
                <a:gd name="T62" fmla="*/ 2 w 123"/>
                <a:gd name="T63" fmla="*/ 58 h 185"/>
                <a:gd name="T64" fmla="*/ 6 w 123"/>
                <a:gd name="T65" fmla="*/ 63 h 185"/>
                <a:gd name="T66" fmla="*/ 11 w 123"/>
                <a:gd name="T67" fmla="*/ 65 h 185"/>
                <a:gd name="T68" fmla="*/ 15 w 123"/>
                <a:gd name="T69" fmla="*/ 66 h 185"/>
                <a:gd name="T70" fmla="*/ 20 w 123"/>
                <a:gd name="T71" fmla="*/ 65 h 185"/>
                <a:gd name="T72" fmla="*/ 24 w 123"/>
                <a:gd name="T73" fmla="*/ 62 h 185"/>
                <a:gd name="T74" fmla="*/ 28 w 123"/>
                <a:gd name="T75" fmla="*/ 57 h 185"/>
                <a:gd name="T76" fmla="*/ 29 w 123"/>
                <a:gd name="T77" fmla="*/ 51 h 185"/>
                <a:gd name="T78" fmla="*/ 29 w 123"/>
                <a:gd name="T79" fmla="*/ 46 h 185"/>
                <a:gd name="T80" fmla="*/ 26 w 123"/>
                <a:gd name="T81" fmla="*/ 42 h 185"/>
                <a:gd name="T82" fmla="*/ 22 w 123"/>
                <a:gd name="T83" fmla="*/ 38 h 185"/>
                <a:gd name="T84" fmla="*/ 13 w 123"/>
                <a:gd name="T85" fmla="*/ 36 h 185"/>
                <a:gd name="T86" fmla="*/ 21 w 123"/>
                <a:gd name="T87" fmla="*/ 24 h 185"/>
                <a:gd name="T88" fmla="*/ 32 w 123"/>
                <a:gd name="T89" fmla="*/ 16 h 185"/>
                <a:gd name="T90" fmla="*/ 43 w 123"/>
                <a:gd name="T91" fmla="*/ 11 h 185"/>
                <a:gd name="T92" fmla="*/ 54 w 123"/>
                <a:gd name="T93" fmla="*/ 10 h 185"/>
                <a:gd name="T94" fmla="*/ 72 w 123"/>
                <a:gd name="T95" fmla="*/ 14 h 185"/>
                <a:gd name="T96" fmla="*/ 85 w 123"/>
                <a:gd name="T97" fmla="*/ 24 h 185"/>
                <a:gd name="T98" fmla="*/ 93 w 123"/>
                <a:gd name="T99" fmla="*/ 38 h 185"/>
                <a:gd name="T100" fmla="*/ 96 w 123"/>
                <a:gd name="T101" fmla="*/ 55 h 185"/>
                <a:gd name="T102" fmla="*/ 93 w 123"/>
                <a:gd name="T103" fmla="*/ 72 h 185"/>
                <a:gd name="T104" fmla="*/ 86 w 123"/>
                <a:gd name="T105" fmla="*/ 87 h 185"/>
                <a:gd name="T106" fmla="*/ 77 w 123"/>
                <a:gd name="T107" fmla="*/ 99 h 185"/>
                <a:gd name="T108" fmla="*/ 69 w 123"/>
                <a:gd name="T109" fmla="*/ 108 h 185"/>
                <a:gd name="T110" fmla="*/ 3 w 123"/>
                <a:gd name="T111" fmla="*/ 174 h 185"/>
                <a:gd name="T112" fmla="*/ 0 w 123"/>
                <a:gd name="T113" fmla="*/ 178 h 185"/>
                <a:gd name="T114" fmla="*/ 0 w 123"/>
                <a:gd name="T115" fmla="*/ 185 h 185"/>
                <a:gd name="T116" fmla="*/ 114 w 123"/>
                <a:gd name="T117" fmla="*/ 185 h 185"/>
                <a:gd name="T118" fmla="*/ 123 w 123"/>
                <a:gd name="T119" fmla="*/ 13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185">
                  <a:moveTo>
                    <a:pt x="123" y="135"/>
                  </a:moveTo>
                  <a:lnTo>
                    <a:pt x="113" y="135"/>
                  </a:lnTo>
                  <a:lnTo>
                    <a:pt x="112" y="141"/>
                  </a:lnTo>
                  <a:lnTo>
                    <a:pt x="111" y="148"/>
                  </a:lnTo>
                  <a:lnTo>
                    <a:pt x="109" y="156"/>
                  </a:lnTo>
                  <a:lnTo>
                    <a:pt x="106" y="160"/>
                  </a:lnTo>
                  <a:lnTo>
                    <a:pt x="101" y="161"/>
                  </a:lnTo>
                  <a:lnTo>
                    <a:pt x="93" y="161"/>
                  </a:lnTo>
                  <a:lnTo>
                    <a:pt x="84" y="162"/>
                  </a:lnTo>
                  <a:lnTo>
                    <a:pt x="78" y="162"/>
                  </a:lnTo>
                  <a:lnTo>
                    <a:pt x="27" y="162"/>
                  </a:lnTo>
                  <a:lnTo>
                    <a:pt x="46" y="145"/>
                  </a:lnTo>
                  <a:lnTo>
                    <a:pt x="60" y="133"/>
                  </a:lnTo>
                  <a:lnTo>
                    <a:pt x="71" y="124"/>
                  </a:lnTo>
                  <a:lnTo>
                    <a:pt x="83" y="115"/>
                  </a:lnTo>
                  <a:lnTo>
                    <a:pt x="98" y="102"/>
                  </a:lnTo>
                  <a:lnTo>
                    <a:pt x="110" y="88"/>
                  </a:lnTo>
                  <a:lnTo>
                    <a:pt x="119" y="73"/>
                  </a:lnTo>
                  <a:lnTo>
                    <a:pt x="123" y="55"/>
                  </a:lnTo>
                  <a:lnTo>
                    <a:pt x="117" y="32"/>
                  </a:lnTo>
                  <a:lnTo>
                    <a:pt x="103" y="15"/>
                  </a:lnTo>
                  <a:lnTo>
                    <a:pt x="83" y="4"/>
                  </a:lnTo>
                  <a:lnTo>
                    <a:pt x="58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9" y="23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6" y="63"/>
                  </a:lnTo>
                  <a:lnTo>
                    <a:pt x="11" y="65"/>
                  </a:lnTo>
                  <a:lnTo>
                    <a:pt x="15" y="66"/>
                  </a:lnTo>
                  <a:lnTo>
                    <a:pt x="20" y="65"/>
                  </a:lnTo>
                  <a:lnTo>
                    <a:pt x="24" y="62"/>
                  </a:lnTo>
                  <a:lnTo>
                    <a:pt x="28" y="57"/>
                  </a:lnTo>
                  <a:lnTo>
                    <a:pt x="29" y="51"/>
                  </a:lnTo>
                  <a:lnTo>
                    <a:pt x="29" y="46"/>
                  </a:lnTo>
                  <a:lnTo>
                    <a:pt x="26" y="42"/>
                  </a:lnTo>
                  <a:lnTo>
                    <a:pt x="22" y="38"/>
                  </a:lnTo>
                  <a:lnTo>
                    <a:pt x="13" y="36"/>
                  </a:lnTo>
                  <a:lnTo>
                    <a:pt x="21" y="24"/>
                  </a:lnTo>
                  <a:lnTo>
                    <a:pt x="32" y="16"/>
                  </a:lnTo>
                  <a:lnTo>
                    <a:pt x="43" y="11"/>
                  </a:lnTo>
                  <a:lnTo>
                    <a:pt x="54" y="10"/>
                  </a:lnTo>
                  <a:lnTo>
                    <a:pt x="72" y="14"/>
                  </a:lnTo>
                  <a:lnTo>
                    <a:pt x="85" y="24"/>
                  </a:lnTo>
                  <a:lnTo>
                    <a:pt x="93" y="38"/>
                  </a:lnTo>
                  <a:lnTo>
                    <a:pt x="96" y="55"/>
                  </a:lnTo>
                  <a:lnTo>
                    <a:pt x="93" y="72"/>
                  </a:lnTo>
                  <a:lnTo>
                    <a:pt x="86" y="87"/>
                  </a:lnTo>
                  <a:lnTo>
                    <a:pt x="77" y="99"/>
                  </a:lnTo>
                  <a:lnTo>
                    <a:pt x="69" y="108"/>
                  </a:lnTo>
                  <a:lnTo>
                    <a:pt x="3" y="174"/>
                  </a:lnTo>
                  <a:lnTo>
                    <a:pt x="0" y="178"/>
                  </a:lnTo>
                  <a:lnTo>
                    <a:pt x="0" y="185"/>
                  </a:lnTo>
                  <a:lnTo>
                    <a:pt x="114" y="185"/>
                  </a:lnTo>
                  <a:lnTo>
                    <a:pt x="123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29"/>
            <p:cNvSpPr>
              <a:spLocks noChangeAspect="1"/>
            </p:cNvSpPr>
            <p:nvPr/>
          </p:nvSpPr>
          <p:spPr bwMode="auto">
            <a:xfrm>
              <a:off x="4752" y="417"/>
              <a:ext cx="128" cy="191"/>
            </a:xfrm>
            <a:custGeom>
              <a:avLst/>
              <a:gdLst>
                <a:gd name="T0" fmla="*/ 76 w 128"/>
                <a:gd name="T1" fmla="*/ 95 h 191"/>
                <a:gd name="T2" fmla="*/ 95 w 128"/>
                <a:gd name="T3" fmla="*/ 117 h 191"/>
                <a:gd name="T4" fmla="*/ 97 w 128"/>
                <a:gd name="T5" fmla="*/ 149 h 191"/>
                <a:gd name="T6" fmla="*/ 91 w 128"/>
                <a:gd name="T7" fmla="*/ 166 h 191"/>
                <a:gd name="T8" fmla="*/ 80 w 128"/>
                <a:gd name="T9" fmla="*/ 177 h 191"/>
                <a:gd name="T10" fmla="*/ 68 w 128"/>
                <a:gd name="T11" fmla="*/ 181 h 191"/>
                <a:gd name="T12" fmla="*/ 51 w 128"/>
                <a:gd name="T13" fmla="*/ 181 h 191"/>
                <a:gd name="T14" fmla="*/ 25 w 128"/>
                <a:gd name="T15" fmla="*/ 172 h 191"/>
                <a:gd name="T16" fmla="*/ 22 w 128"/>
                <a:gd name="T17" fmla="*/ 161 h 191"/>
                <a:gd name="T18" fmla="*/ 30 w 128"/>
                <a:gd name="T19" fmla="*/ 152 h 191"/>
                <a:gd name="T20" fmla="*/ 30 w 128"/>
                <a:gd name="T21" fmla="*/ 141 h 191"/>
                <a:gd name="T22" fmla="*/ 21 w 128"/>
                <a:gd name="T23" fmla="*/ 133 h 191"/>
                <a:gd name="T24" fmla="*/ 10 w 128"/>
                <a:gd name="T25" fmla="*/ 132 h 191"/>
                <a:gd name="T26" fmla="*/ 1 w 128"/>
                <a:gd name="T27" fmla="*/ 140 h 191"/>
                <a:gd name="T28" fmla="*/ 5 w 128"/>
                <a:gd name="T29" fmla="*/ 165 h 191"/>
                <a:gd name="T30" fmla="*/ 38 w 128"/>
                <a:gd name="T31" fmla="*/ 188 h 191"/>
                <a:gd name="T32" fmla="*/ 89 w 128"/>
                <a:gd name="T33" fmla="*/ 186 h 191"/>
                <a:gd name="T34" fmla="*/ 123 w 128"/>
                <a:gd name="T35" fmla="*/ 157 h 191"/>
                <a:gd name="T36" fmla="*/ 124 w 128"/>
                <a:gd name="T37" fmla="*/ 121 h 191"/>
                <a:gd name="T38" fmla="*/ 100 w 128"/>
                <a:gd name="T39" fmla="*/ 95 h 191"/>
                <a:gd name="T40" fmla="*/ 98 w 128"/>
                <a:gd name="T41" fmla="*/ 77 h 191"/>
                <a:gd name="T42" fmla="*/ 117 w 128"/>
                <a:gd name="T43" fmla="*/ 52 h 191"/>
                <a:gd name="T44" fmla="*/ 118 w 128"/>
                <a:gd name="T45" fmla="*/ 31 h 191"/>
                <a:gd name="T46" fmla="*/ 109 w 128"/>
                <a:gd name="T47" fmla="*/ 17 h 191"/>
                <a:gd name="T48" fmla="*/ 94 w 128"/>
                <a:gd name="T49" fmla="*/ 7 h 191"/>
                <a:gd name="T50" fmla="*/ 74 w 128"/>
                <a:gd name="T51" fmla="*/ 1 h 191"/>
                <a:gd name="T52" fmla="*/ 41 w 128"/>
                <a:gd name="T53" fmla="*/ 3 h 191"/>
                <a:gd name="T54" fmla="*/ 13 w 128"/>
                <a:gd name="T55" fmla="*/ 22 h 191"/>
                <a:gd name="T56" fmla="*/ 10 w 128"/>
                <a:gd name="T57" fmla="*/ 44 h 191"/>
                <a:gd name="T58" fmla="*/ 17 w 128"/>
                <a:gd name="T59" fmla="*/ 51 h 191"/>
                <a:gd name="T60" fmla="*/ 29 w 128"/>
                <a:gd name="T61" fmla="*/ 51 h 191"/>
                <a:gd name="T62" fmla="*/ 36 w 128"/>
                <a:gd name="T63" fmla="*/ 44 h 191"/>
                <a:gd name="T64" fmla="*/ 36 w 128"/>
                <a:gd name="T65" fmla="*/ 33 h 191"/>
                <a:gd name="T66" fmla="*/ 29 w 128"/>
                <a:gd name="T67" fmla="*/ 25 h 191"/>
                <a:gd name="T68" fmla="*/ 32 w 128"/>
                <a:gd name="T69" fmla="*/ 16 h 191"/>
                <a:gd name="T70" fmla="*/ 53 w 128"/>
                <a:gd name="T71" fmla="*/ 9 h 191"/>
                <a:gd name="T72" fmla="*/ 72 w 128"/>
                <a:gd name="T73" fmla="*/ 10 h 191"/>
                <a:gd name="T74" fmla="*/ 89 w 128"/>
                <a:gd name="T75" fmla="*/ 24 h 191"/>
                <a:gd name="T76" fmla="*/ 89 w 128"/>
                <a:gd name="T77" fmla="*/ 56 h 191"/>
                <a:gd name="T78" fmla="*/ 74 w 128"/>
                <a:gd name="T79" fmla="*/ 78 h 191"/>
                <a:gd name="T80" fmla="*/ 59 w 128"/>
                <a:gd name="T81" fmla="*/ 83 h 191"/>
                <a:gd name="T82" fmla="*/ 44 w 128"/>
                <a:gd name="T83" fmla="*/ 84 h 191"/>
                <a:gd name="T84" fmla="*/ 40 w 128"/>
                <a:gd name="T85" fmla="*/ 85 h 191"/>
                <a:gd name="T86" fmla="*/ 40 w 128"/>
                <a:gd name="T87" fmla="*/ 92 h 191"/>
                <a:gd name="T88" fmla="*/ 61 w 128"/>
                <a:gd name="T89" fmla="*/ 9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8" h="191">
                  <a:moveTo>
                    <a:pt x="61" y="92"/>
                  </a:moveTo>
                  <a:lnTo>
                    <a:pt x="76" y="95"/>
                  </a:lnTo>
                  <a:lnTo>
                    <a:pt x="87" y="103"/>
                  </a:lnTo>
                  <a:lnTo>
                    <a:pt x="95" y="117"/>
                  </a:lnTo>
                  <a:lnTo>
                    <a:pt x="98" y="137"/>
                  </a:lnTo>
                  <a:lnTo>
                    <a:pt x="97" y="149"/>
                  </a:lnTo>
                  <a:lnTo>
                    <a:pt x="95" y="159"/>
                  </a:lnTo>
                  <a:lnTo>
                    <a:pt x="91" y="166"/>
                  </a:lnTo>
                  <a:lnTo>
                    <a:pt x="86" y="172"/>
                  </a:lnTo>
                  <a:lnTo>
                    <a:pt x="80" y="177"/>
                  </a:lnTo>
                  <a:lnTo>
                    <a:pt x="74" y="180"/>
                  </a:lnTo>
                  <a:lnTo>
                    <a:pt x="68" y="181"/>
                  </a:lnTo>
                  <a:lnTo>
                    <a:pt x="62" y="182"/>
                  </a:lnTo>
                  <a:lnTo>
                    <a:pt x="51" y="181"/>
                  </a:lnTo>
                  <a:lnTo>
                    <a:pt x="38" y="178"/>
                  </a:lnTo>
                  <a:lnTo>
                    <a:pt x="25" y="172"/>
                  </a:lnTo>
                  <a:lnTo>
                    <a:pt x="15" y="162"/>
                  </a:lnTo>
                  <a:lnTo>
                    <a:pt x="22" y="161"/>
                  </a:lnTo>
                  <a:lnTo>
                    <a:pt x="28" y="157"/>
                  </a:lnTo>
                  <a:lnTo>
                    <a:pt x="30" y="152"/>
                  </a:lnTo>
                  <a:lnTo>
                    <a:pt x="31" y="147"/>
                  </a:lnTo>
                  <a:lnTo>
                    <a:pt x="30" y="141"/>
                  </a:lnTo>
                  <a:lnTo>
                    <a:pt x="26" y="136"/>
                  </a:lnTo>
                  <a:lnTo>
                    <a:pt x="21" y="133"/>
                  </a:lnTo>
                  <a:lnTo>
                    <a:pt x="15" y="131"/>
                  </a:lnTo>
                  <a:lnTo>
                    <a:pt x="10" y="132"/>
                  </a:lnTo>
                  <a:lnTo>
                    <a:pt x="5" y="135"/>
                  </a:lnTo>
                  <a:lnTo>
                    <a:pt x="1" y="140"/>
                  </a:lnTo>
                  <a:lnTo>
                    <a:pt x="0" y="148"/>
                  </a:lnTo>
                  <a:lnTo>
                    <a:pt x="5" y="165"/>
                  </a:lnTo>
                  <a:lnTo>
                    <a:pt x="19" y="179"/>
                  </a:lnTo>
                  <a:lnTo>
                    <a:pt x="38" y="188"/>
                  </a:lnTo>
                  <a:lnTo>
                    <a:pt x="62" y="191"/>
                  </a:lnTo>
                  <a:lnTo>
                    <a:pt x="89" y="186"/>
                  </a:lnTo>
                  <a:lnTo>
                    <a:pt x="110" y="174"/>
                  </a:lnTo>
                  <a:lnTo>
                    <a:pt x="123" y="157"/>
                  </a:lnTo>
                  <a:lnTo>
                    <a:pt x="128" y="137"/>
                  </a:lnTo>
                  <a:lnTo>
                    <a:pt x="124" y="121"/>
                  </a:lnTo>
                  <a:lnTo>
                    <a:pt x="115" y="106"/>
                  </a:lnTo>
                  <a:lnTo>
                    <a:pt x="100" y="95"/>
                  </a:lnTo>
                  <a:lnTo>
                    <a:pt x="79" y="87"/>
                  </a:lnTo>
                  <a:lnTo>
                    <a:pt x="98" y="77"/>
                  </a:lnTo>
                  <a:lnTo>
                    <a:pt x="110" y="65"/>
                  </a:lnTo>
                  <a:lnTo>
                    <a:pt x="117" y="52"/>
                  </a:lnTo>
                  <a:lnTo>
                    <a:pt x="119" y="39"/>
                  </a:lnTo>
                  <a:lnTo>
                    <a:pt x="118" y="31"/>
                  </a:lnTo>
                  <a:lnTo>
                    <a:pt x="114" y="23"/>
                  </a:lnTo>
                  <a:lnTo>
                    <a:pt x="109" y="17"/>
                  </a:lnTo>
                  <a:lnTo>
                    <a:pt x="103" y="11"/>
                  </a:lnTo>
                  <a:lnTo>
                    <a:pt x="94" y="7"/>
                  </a:lnTo>
                  <a:lnTo>
                    <a:pt x="85" y="3"/>
                  </a:lnTo>
                  <a:lnTo>
                    <a:pt x="74" y="1"/>
                  </a:lnTo>
                  <a:lnTo>
                    <a:pt x="63" y="0"/>
                  </a:lnTo>
                  <a:lnTo>
                    <a:pt x="41" y="3"/>
                  </a:lnTo>
                  <a:lnTo>
                    <a:pt x="24" y="10"/>
                  </a:lnTo>
                  <a:lnTo>
                    <a:pt x="13" y="22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3" y="48"/>
                  </a:lnTo>
                  <a:lnTo>
                    <a:pt x="17" y="51"/>
                  </a:lnTo>
                  <a:lnTo>
                    <a:pt x="23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6" y="44"/>
                  </a:lnTo>
                  <a:lnTo>
                    <a:pt x="37" y="38"/>
                  </a:lnTo>
                  <a:lnTo>
                    <a:pt x="36" y="33"/>
                  </a:lnTo>
                  <a:lnTo>
                    <a:pt x="33" y="28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32" y="16"/>
                  </a:lnTo>
                  <a:lnTo>
                    <a:pt x="42" y="11"/>
                  </a:lnTo>
                  <a:lnTo>
                    <a:pt x="53" y="9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82" y="14"/>
                  </a:lnTo>
                  <a:lnTo>
                    <a:pt x="89" y="24"/>
                  </a:lnTo>
                  <a:lnTo>
                    <a:pt x="92" y="39"/>
                  </a:lnTo>
                  <a:lnTo>
                    <a:pt x="89" y="56"/>
                  </a:lnTo>
                  <a:lnTo>
                    <a:pt x="81" y="72"/>
                  </a:lnTo>
                  <a:lnTo>
                    <a:pt x="74" y="78"/>
                  </a:lnTo>
                  <a:lnTo>
                    <a:pt x="67" y="81"/>
                  </a:lnTo>
                  <a:lnTo>
                    <a:pt x="59" y="83"/>
                  </a:lnTo>
                  <a:lnTo>
                    <a:pt x="50" y="84"/>
                  </a:lnTo>
                  <a:lnTo>
                    <a:pt x="44" y="84"/>
                  </a:lnTo>
                  <a:lnTo>
                    <a:pt x="41" y="85"/>
                  </a:lnTo>
                  <a:lnTo>
                    <a:pt x="40" y="85"/>
                  </a:lnTo>
                  <a:lnTo>
                    <a:pt x="38" y="88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30"/>
            <p:cNvSpPr>
              <a:spLocks noChangeAspect="1"/>
            </p:cNvSpPr>
            <p:nvPr/>
          </p:nvSpPr>
          <p:spPr bwMode="auto">
            <a:xfrm>
              <a:off x="4938" y="243"/>
              <a:ext cx="92" cy="398"/>
            </a:xfrm>
            <a:custGeom>
              <a:avLst/>
              <a:gdLst>
                <a:gd name="T0" fmla="*/ 92 w 92"/>
                <a:gd name="T1" fmla="*/ 199 h 398"/>
                <a:gd name="T2" fmla="*/ 91 w 92"/>
                <a:gd name="T3" fmla="*/ 173 h 398"/>
                <a:gd name="T4" fmla="*/ 87 w 92"/>
                <a:gd name="T5" fmla="*/ 142 h 398"/>
                <a:gd name="T6" fmla="*/ 79 w 92"/>
                <a:gd name="T7" fmla="*/ 108 h 398"/>
                <a:gd name="T8" fmla="*/ 66 w 92"/>
                <a:gd name="T9" fmla="*/ 75 h 398"/>
                <a:gd name="T10" fmla="*/ 46 w 92"/>
                <a:gd name="T11" fmla="*/ 42 h 398"/>
                <a:gd name="T12" fmla="*/ 27 w 92"/>
                <a:gd name="T13" fmla="*/ 19 h 398"/>
                <a:gd name="T14" fmla="*/ 12 w 92"/>
                <a:gd name="T15" fmla="*/ 5 h 398"/>
                <a:gd name="T16" fmla="*/ 4 w 92"/>
                <a:gd name="T17" fmla="*/ 0 h 398"/>
                <a:gd name="T18" fmla="*/ 1 w 92"/>
                <a:gd name="T19" fmla="*/ 1 h 398"/>
                <a:gd name="T20" fmla="*/ 0 w 92"/>
                <a:gd name="T21" fmla="*/ 4 h 398"/>
                <a:gd name="T22" fmla="*/ 0 w 92"/>
                <a:gd name="T23" fmla="*/ 5 h 398"/>
                <a:gd name="T24" fmla="*/ 1 w 92"/>
                <a:gd name="T25" fmla="*/ 6 h 398"/>
                <a:gd name="T26" fmla="*/ 3 w 92"/>
                <a:gd name="T27" fmla="*/ 9 h 398"/>
                <a:gd name="T28" fmla="*/ 7 w 92"/>
                <a:gd name="T29" fmla="*/ 13 h 398"/>
                <a:gd name="T30" fmla="*/ 33 w 92"/>
                <a:gd name="T31" fmla="*/ 47 h 398"/>
                <a:gd name="T32" fmla="*/ 52 w 92"/>
                <a:gd name="T33" fmla="*/ 89 h 398"/>
                <a:gd name="T34" fmla="*/ 65 w 92"/>
                <a:gd name="T35" fmla="*/ 140 h 398"/>
                <a:gd name="T36" fmla="*/ 69 w 92"/>
                <a:gd name="T37" fmla="*/ 199 h 398"/>
                <a:gd name="T38" fmla="*/ 66 w 92"/>
                <a:gd name="T39" fmla="*/ 250 h 398"/>
                <a:gd name="T40" fmla="*/ 55 w 92"/>
                <a:gd name="T41" fmla="*/ 300 h 398"/>
                <a:gd name="T42" fmla="*/ 36 w 92"/>
                <a:gd name="T43" fmla="*/ 346 h 398"/>
                <a:gd name="T44" fmla="*/ 5 w 92"/>
                <a:gd name="T45" fmla="*/ 387 h 398"/>
                <a:gd name="T46" fmla="*/ 0 w 92"/>
                <a:gd name="T47" fmla="*/ 392 h 398"/>
                <a:gd name="T48" fmla="*/ 0 w 92"/>
                <a:gd name="T49" fmla="*/ 394 h 398"/>
                <a:gd name="T50" fmla="*/ 1 w 92"/>
                <a:gd name="T51" fmla="*/ 397 h 398"/>
                <a:gd name="T52" fmla="*/ 4 w 92"/>
                <a:gd name="T53" fmla="*/ 398 h 398"/>
                <a:gd name="T54" fmla="*/ 12 w 92"/>
                <a:gd name="T55" fmla="*/ 393 h 398"/>
                <a:gd name="T56" fmla="*/ 28 w 92"/>
                <a:gd name="T57" fmla="*/ 378 h 398"/>
                <a:gd name="T58" fmla="*/ 48 w 92"/>
                <a:gd name="T59" fmla="*/ 354 h 398"/>
                <a:gd name="T60" fmla="*/ 67 w 92"/>
                <a:gd name="T61" fmla="*/ 320 h 398"/>
                <a:gd name="T62" fmla="*/ 79 w 92"/>
                <a:gd name="T63" fmla="*/ 287 h 398"/>
                <a:gd name="T64" fmla="*/ 87 w 92"/>
                <a:gd name="T65" fmla="*/ 256 h 398"/>
                <a:gd name="T66" fmla="*/ 91 w 92"/>
                <a:gd name="T67" fmla="*/ 226 h 398"/>
                <a:gd name="T68" fmla="*/ 92 w 92"/>
                <a:gd name="T69" fmla="*/ 19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2" h="398">
                  <a:moveTo>
                    <a:pt x="92" y="199"/>
                  </a:moveTo>
                  <a:lnTo>
                    <a:pt x="91" y="173"/>
                  </a:lnTo>
                  <a:lnTo>
                    <a:pt x="87" y="142"/>
                  </a:lnTo>
                  <a:lnTo>
                    <a:pt x="79" y="108"/>
                  </a:lnTo>
                  <a:lnTo>
                    <a:pt x="66" y="75"/>
                  </a:lnTo>
                  <a:lnTo>
                    <a:pt x="46" y="42"/>
                  </a:lnTo>
                  <a:lnTo>
                    <a:pt x="27" y="19"/>
                  </a:lnTo>
                  <a:lnTo>
                    <a:pt x="12" y="5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3" y="9"/>
                  </a:lnTo>
                  <a:lnTo>
                    <a:pt x="7" y="13"/>
                  </a:lnTo>
                  <a:lnTo>
                    <a:pt x="33" y="47"/>
                  </a:lnTo>
                  <a:lnTo>
                    <a:pt x="52" y="89"/>
                  </a:lnTo>
                  <a:lnTo>
                    <a:pt x="65" y="140"/>
                  </a:lnTo>
                  <a:lnTo>
                    <a:pt x="69" y="199"/>
                  </a:lnTo>
                  <a:lnTo>
                    <a:pt x="66" y="250"/>
                  </a:lnTo>
                  <a:lnTo>
                    <a:pt x="55" y="300"/>
                  </a:lnTo>
                  <a:lnTo>
                    <a:pt x="36" y="346"/>
                  </a:lnTo>
                  <a:lnTo>
                    <a:pt x="5" y="387"/>
                  </a:lnTo>
                  <a:lnTo>
                    <a:pt x="0" y="392"/>
                  </a:lnTo>
                  <a:lnTo>
                    <a:pt x="0" y="394"/>
                  </a:lnTo>
                  <a:lnTo>
                    <a:pt x="1" y="397"/>
                  </a:lnTo>
                  <a:lnTo>
                    <a:pt x="4" y="398"/>
                  </a:lnTo>
                  <a:lnTo>
                    <a:pt x="12" y="393"/>
                  </a:lnTo>
                  <a:lnTo>
                    <a:pt x="28" y="378"/>
                  </a:lnTo>
                  <a:lnTo>
                    <a:pt x="48" y="354"/>
                  </a:lnTo>
                  <a:lnTo>
                    <a:pt x="67" y="320"/>
                  </a:lnTo>
                  <a:lnTo>
                    <a:pt x="79" y="287"/>
                  </a:lnTo>
                  <a:lnTo>
                    <a:pt x="87" y="256"/>
                  </a:lnTo>
                  <a:lnTo>
                    <a:pt x="91" y="226"/>
                  </a:lnTo>
                  <a:lnTo>
                    <a:pt x="92" y="1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31"/>
            <p:cNvSpPr>
              <a:spLocks noChangeAspect="1"/>
            </p:cNvSpPr>
            <p:nvPr/>
          </p:nvSpPr>
          <p:spPr bwMode="auto">
            <a:xfrm>
              <a:off x="5093" y="269"/>
              <a:ext cx="283" cy="281"/>
            </a:xfrm>
            <a:custGeom>
              <a:avLst/>
              <a:gdLst>
                <a:gd name="T0" fmla="*/ 227 w 283"/>
                <a:gd name="T1" fmla="*/ 46 h 281"/>
                <a:gd name="T2" fmla="*/ 241 w 283"/>
                <a:gd name="T3" fmla="*/ 28 h 281"/>
                <a:gd name="T4" fmla="*/ 254 w 283"/>
                <a:gd name="T5" fmla="*/ 18 h 281"/>
                <a:gd name="T6" fmla="*/ 266 w 283"/>
                <a:gd name="T7" fmla="*/ 14 h 281"/>
                <a:gd name="T8" fmla="*/ 278 w 283"/>
                <a:gd name="T9" fmla="*/ 13 h 281"/>
                <a:gd name="T10" fmla="*/ 280 w 283"/>
                <a:gd name="T11" fmla="*/ 12 h 281"/>
                <a:gd name="T12" fmla="*/ 282 w 283"/>
                <a:gd name="T13" fmla="*/ 9 h 281"/>
                <a:gd name="T14" fmla="*/ 282 w 283"/>
                <a:gd name="T15" fmla="*/ 6 h 281"/>
                <a:gd name="T16" fmla="*/ 283 w 283"/>
                <a:gd name="T17" fmla="*/ 5 h 281"/>
                <a:gd name="T18" fmla="*/ 281 w 283"/>
                <a:gd name="T19" fmla="*/ 2 h 281"/>
                <a:gd name="T20" fmla="*/ 278 w 283"/>
                <a:gd name="T21" fmla="*/ 0 h 281"/>
                <a:gd name="T22" fmla="*/ 206 w 283"/>
                <a:gd name="T23" fmla="*/ 0 h 281"/>
                <a:gd name="T24" fmla="*/ 204 w 283"/>
                <a:gd name="T25" fmla="*/ 0 h 281"/>
                <a:gd name="T26" fmla="*/ 201 w 283"/>
                <a:gd name="T27" fmla="*/ 1 h 281"/>
                <a:gd name="T28" fmla="*/ 199 w 283"/>
                <a:gd name="T29" fmla="*/ 4 h 281"/>
                <a:gd name="T30" fmla="*/ 198 w 283"/>
                <a:gd name="T31" fmla="*/ 8 h 281"/>
                <a:gd name="T32" fmla="*/ 200 w 283"/>
                <a:gd name="T33" fmla="*/ 12 h 281"/>
                <a:gd name="T34" fmla="*/ 204 w 283"/>
                <a:gd name="T35" fmla="*/ 13 h 281"/>
                <a:gd name="T36" fmla="*/ 212 w 283"/>
                <a:gd name="T37" fmla="*/ 14 h 281"/>
                <a:gd name="T38" fmla="*/ 218 w 283"/>
                <a:gd name="T39" fmla="*/ 16 h 281"/>
                <a:gd name="T40" fmla="*/ 221 w 283"/>
                <a:gd name="T41" fmla="*/ 20 h 281"/>
                <a:gd name="T42" fmla="*/ 223 w 283"/>
                <a:gd name="T43" fmla="*/ 26 h 281"/>
                <a:gd name="T44" fmla="*/ 222 w 283"/>
                <a:gd name="T45" fmla="*/ 31 h 281"/>
                <a:gd name="T46" fmla="*/ 220 w 283"/>
                <a:gd name="T47" fmla="*/ 35 h 281"/>
                <a:gd name="T48" fmla="*/ 218 w 283"/>
                <a:gd name="T49" fmla="*/ 39 h 281"/>
                <a:gd name="T50" fmla="*/ 217 w 283"/>
                <a:gd name="T51" fmla="*/ 41 h 281"/>
                <a:gd name="T52" fmla="*/ 95 w 283"/>
                <a:gd name="T53" fmla="*/ 235 h 281"/>
                <a:gd name="T54" fmla="*/ 68 w 283"/>
                <a:gd name="T55" fmla="*/ 25 h 281"/>
                <a:gd name="T56" fmla="*/ 70 w 283"/>
                <a:gd name="T57" fmla="*/ 20 h 281"/>
                <a:gd name="T58" fmla="*/ 75 w 283"/>
                <a:gd name="T59" fmla="*/ 16 h 281"/>
                <a:gd name="T60" fmla="*/ 84 w 283"/>
                <a:gd name="T61" fmla="*/ 14 h 281"/>
                <a:gd name="T62" fmla="*/ 95 w 283"/>
                <a:gd name="T63" fmla="*/ 13 h 281"/>
                <a:gd name="T64" fmla="*/ 99 w 283"/>
                <a:gd name="T65" fmla="*/ 13 h 281"/>
                <a:gd name="T66" fmla="*/ 102 w 283"/>
                <a:gd name="T67" fmla="*/ 12 h 281"/>
                <a:gd name="T68" fmla="*/ 105 w 283"/>
                <a:gd name="T69" fmla="*/ 9 h 281"/>
                <a:gd name="T70" fmla="*/ 105 w 283"/>
                <a:gd name="T71" fmla="*/ 5 h 281"/>
                <a:gd name="T72" fmla="*/ 103 w 283"/>
                <a:gd name="T73" fmla="*/ 1 h 281"/>
                <a:gd name="T74" fmla="*/ 100 w 283"/>
                <a:gd name="T75" fmla="*/ 0 h 281"/>
                <a:gd name="T76" fmla="*/ 51 w 283"/>
                <a:gd name="T77" fmla="*/ 2 h 281"/>
                <a:gd name="T78" fmla="*/ 29 w 283"/>
                <a:gd name="T79" fmla="*/ 1 h 281"/>
                <a:gd name="T80" fmla="*/ 7 w 283"/>
                <a:gd name="T81" fmla="*/ 0 h 281"/>
                <a:gd name="T82" fmla="*/ 5 w 283"/>
                <a:gd name="T83" fmla="*/ 0 h 281"/>
                <a:gd name="T84" fmla="*/ 3 w 283"/>
                <a:gd name="T85" fmla="*/ 1 h 281"/>
                <a:gd name="T86" fmla="*/ 1 w 283"/>
                <a:gd name="T87" fmla="*/ 4 h 281"/>
                <a:gd name="T88" fmla="*/ 0 w 283"/>
                <a:gd name="T89" fmla="*/ 8 h 281"/>
                <a:gd name="T90" fmla="*/ 2 w 283"/>
                <a:gd name="T91" fmla="*/ 12 h 281"/>
                <a:gd name="T92" fmla="*/ 10 w 283"/>
                <a:gd name="T93" fmla="*/ 13 h 281"/>
                <a:gd name="T94" fmla="*/ 23 w 283"/>
                <a:gd name="T95" fmla="*/ 13 h 281"/>
                <a:gd name="T96" fmla="*/ 29 w 283"/>
                <a:gd name="T97" fmla="*/ 16 h 281"/>
                <a:gd name="T98" fmla="*/ 33 w 283"/>
                <a:gd name="T99" fmla="*/ 20 h 281"/>
                <a:gd name="T100" fmla="*/ 34 w 283"/>
                <a:gd name="T101" fmla="*/ 26 h 281"/>
                <a:gd name="T102" fmla="*/ 65 w 283"/>
                <a:gd name="T103" fmla="*/ 272 h 281"/>
                <a:gd name="T104" fmla="*/ 66 w 283"/>
                <a:gd name="T105" fmla="*/ 277 h 281"/>
                <a:gd name="T106" fmla="*/ 67 w 283"/>
                <a:gd name="T107" fmla="*/ 279 h 281"/>
                <a:gd name="T108" fmla="*/ 70 w 283"/>
                <a:gd name="T109" fmla="*/ 281 h 281"/>
                <a:gd name="T110" fmla="*/ 73 w 283"/>
                <a:gd name="T111" fmla="*/ 281 h 281"/>
                <a:gd name="T112" fmla="*/ 80 w 283"/>
                <a:gd name="T113" fmla="*/ 279 h 281"/>
                <a:gd name="T114" fmla="*/ 84 w 283"/>
                <a:gd name="T115" fmla="*/ 274 h 281"/>
                <a:gd name="T116" fmla="*/ 227 w 283"/>
                <a:gd name="T117" fmla="*/ 4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3" h="281">
                  <a:moveTo>
                    <a:pt x="227" y="46"/>
                  </a:moveTo>
                  <a:lnTo>
                    <a:pt x="241" y="28"/>
                  </a:lnTo>
                  <a:lnTo>
                    <a:pt x="254" y="18"/>
                  </a:lnTo>
                  <a:lnTo>
                    <a:pt x="266" y="14"/>
                  </a:lnTo>
                  <a:lnTo>
                    <a:pt x="278" y="13"/>
                  </a:lnTo>
                  <a:lnTo>
                    <a:pt x="280" y="12"/>
                  </a:lnTo>
                  <a:lnTo>
                    <a:pt x="282" y="9"/>
                  </a:lnTo>
                  <a:lnTo>
                    <a:pt x="282" y="6"/>
                  </a:lnTo>
                  <a:lnTo>
                    <a:pt x="283" y="5"/>
                  </a:lnTo>
                  <a:lnTo>
                    <a:pt x="281" y="2"/>
                  </a:lnTo>
                  <a:lnTo>
                    <a:pt x="278" y="0"/>
                  </a:lnTo>
                  <a:lnTo>
                    <a:pt x="206" y="0"/>
                  </a:lnTo>
                  <a:lnTo>
                    <a:pt x="204" y="0"/>
                  </a:lnTo>
                  <a:lnTo>
                    <a:pt x="201" y="1"/>
                  </a:lnTo>
                  <a:lnTo>
                    <a:pt x="199" y="4"/>
                  </a:lnTo>
                  <a:lnTo>
                    <a:pt x="198" y="8"/>
                  </a:lnTo>
                  <a:lnTo>
                    <a:pt x="200" y="12"/>
                  </a:lnTo>
                  <a:lnTo>
                    <a:pt x="204" y="13"/>
                  </a:lnTo>
                  <a:lnTo>
                    <a:pt x="212" y="14"/>
                  </a:lnTo>
                  <a:lnTo>
                    <a:pt x="218" y="16"/>
                  </a:lnTo>
                  <a:lnTo>
                    <a:pt x="221" y="20"/>
                  </a:lnTo>
                  <a:lnTo>
                    <a:pt x="223" y="26"/>
                  </a:lnTo>
                  <a:lnTo>
                    <a:pt x="222" y="31"/>
                  </a:lnTo>
                  <a:lnTo>
                    <a:pt x="220" y="35"/>
                  </a:lnTo>
                  <a:lnTo>
                    <a:pt x="218" y="39"/>
                  </a:lnTo>
                  <a:lnTo>
                    <a:pt x="217" y="41"/>
                  </a:lnTo>
                  <a:lnTo>
                    <a:pt x="95" y="235"/>
                  </a:lnTo>
                  <a:lnTo>
                    <a:pt x="68" y="25"/>
                  </a:lnTo>
                  <a:lnTo>
                    <a:pt x="70" y="20"/>
                  </a:lnTo>
                  <a:lnTo>
                    <a:pt x="75" y="16"/>
                  </a:lnTo>
                  <a:lnTo>
                    <a:pt x="84" y="14"/>
                  </a:lnTo>
                  <a:lnTo>
                    <a:pt x="95" y="13"/>
                  </a:lnTo>
                  <a:lnTo>
                    <a:pt x="99" y="13"/>
                  </a:lnTo>
                  <a:lnTo>
                    <a:pt x="102" y="12"/>
                  </a:lnTo>
                  <a:lnTo>
                    <a:pt x="105" y="9"/>
                  </a:lnTo>
                  <a:lnTo>
                    <a:pt x="105" y="5"/>
                  </a:lnTo>
                  <a:lnTo>
                    <a:pt x="103" y="1"/>
                  </a:lnTo>
                  <a:lnTo>
                    <a:pt x="100" y="0"/>
                  </a:lnTo>
                  <a:lnTo>
                    <a:pt x="51" y="2"/>
                  </a:lnTo>
                  <a:lnTo>
                    <a:pt x="2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2" y="12"/>
                  </a:lnTo>
                  <a:lnTo>
                    <a:pt x="10" y="13"/>
                  </a:lnTo>
                  <a:lnTo>
                    <a:pt x="23" y="13"/>
                  </a:lnTo>
                  <a:lnTo>
                    <a:pt x="29" y="16"/>
                  </a:lnTo>
                  <a:lnTo>
                    <a:pt x="33" y="20"/>
                  </a:lnTo>
                  <a:lnTo>
                    <a:pt x="34" y="26"/>
                  </a:lnTo>
                  <a:lnTo>
                    <a:pt x="65" y="272"/>
                  </a:lnTo>
                  <a:lnTo>
                    <a:pt x="66" y="277"/>
                  </a:lnTo>
                  <a:lnTo>
                    <a:pt x="67" y="279"/>
                  </a:lnTo>
                  <a:lnTo>
                    <a:pt x="70" y="281"/>
                  </a:lnTo>
                  <a:lnTo>
                    <a:pt x="73" y="281"/>
                  </a:lnTo>
                  <a:lnTo>
                    <a:pt x="80" y="279"/>
                  </a:lnTo>
                  <a:lnTo>
                    <a:pt x="84" y="274"/>
                  </a:lnTo>
                  <a:lnTo>
                    <a:pt x="227" y="4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32"/>
            <p:cNvSpPr>
              <a:spLocks noChangeAspect="1"/>
            </p:cNvSpPr>
            <p:nvPr/>
          </p:nvSpPr>
          <p:spPr bwMode="auto">
            <a:xfrm>
              <a:off x="5332" y="417"/>
              <a:ext cx="101" cy="185"/>
            </a:xfrm>
            <a:custGeom>
              <a:avLst/>
              <a:gdLst>
                <a:gd name="T0" fmla="*/ 63 w 101"/>
                <a:gd name="T1" fmla="*/ 8 h 185"/>
                <a:gd name="T2" fmla="*/ 63 w 101"/>
                <a:gd name="T3" fmla="*/ 4 h 185"/>
                <a:gd name="T4" fmla="*/ 62 w 101"/>
                <a:gd name="T5" fmla="*/ 1 h 185"/>
                <a:gd name="T6" fmla="*/ 59 w 101"/>
                <a:gd name="T7" fmla="*/ 0 h 185"/>
                <a:gd name="T8" fmla="*/ 55 w 101"/>
                <a:gd name="T9" fmla="*/ 0 h 185"/>
                <a:gd name="T10" fmla="*/ 40 w 101"/>
                <a:gd name="T11" fmla="*/ 10 h 185"/>
                <a:gd name="T12" fmla="*/ 25 w 101"/>
                <a:gd name="T13" fmla="*/ 16 h 185"/>
                <a:gd name="T14" fmla="*/ 11 w 101"/>
                <a:gd name="T15" fmla="*/ 18 h 185"/>
                <a:gd name="T16" fmla="*/ 0 w 101"/>
                <a:gd name="T17" fmla="*/ 18 h 185"/>
                <a:gd name="T18" fmla="*/ 0 w 101"/>
                <a:gd name="T19" fmla="*/ 28 h 185"/>
                <a:gd name="T20" fmla="*/ 7 w 101"/>
                <a:gd name="T21" fmla="*/ 28 h 185"/>
                <a:gd name="T22" fmla="*/ 17 w 101"/>
                <a:gd name="T23" fmla="*/ 27 h 185"/>
                <a:gd name="T24" fmla="*/ 29 w 101"/>
                <a:gd name="T25" fmla="*/ 25 h 185"/>
                <a:gd name="T26" fmla="*/ 41 w 101"/>
                <a:gd name="T27" fmla="*/ 20 h 185"/>
                <a:gd name="T28" fmla="*/ 41 w 101"/>
                <a:gd name="T29" fmla="*/ 162 h 185"/>
                <a:gd name="T30" fmla="*/ 40 w 101"/>
                <a:gd name="T31" fmla="*/ 168 h 185"/>
                <a:gd name="T32" fmla="*/ 37 w 101"/>
                <a:gd name="T33" fmla="*/ 172 h 185"/>
                <a:gd name="T34" fmla="*/ 29 w 101"/>
                <a:gd name="T35" fmla="*/ 174 h 185"/>
                <a:gd name="T36" fmla="*/ 13 w 101"/>
                <a:gd name="T37" fmla="*/ 175 h 185"/>
                <a:gd name="T38" fmla="*/ 2 w 101"/>
                <a:gd name="T39" fmla="*/ 175 h 185"/>
                <a:gd name="T40" fmla="*/ 2 w 101"/>
                <a:gd name="T41" fmla="*/ 185 h 185"/>
                <a:gd name="T42" fmla="*/ 101 w 101"/>
                <a:gd name="T43" fmla="*/ 185 h 185"/>
                <a:gd name="T44" fmla="*/ 101 w 101"/>
                <a:gd name="T45" fmla="*/ 175 h 185"/>
                <a:gd name="T46" fmla="*/ 91 w 101"/>
                <a:gd name="T47" fmla="*/ 175 h 185"/>
                <a:gd name="T48" fmla="*/ 75 w 101"/>
                <a:gd name="T49" fmla="*/ 174 h 185"/>
                <a:gd name="T50" fmla="*/ 66 w 101"/>
                <a:gd name="T51" fmla="*/ 172 h 185"/>
                <a:gd name="T52" fmla="*/ 63 w 101"/>
                <a:gd name="T53" fmla="*/ 168 h 185"/>
                <a:gd name="T54" fmla="*/ 63 w 101"/>
                <a:gd name="T55" fmla="*/ 162 h 185"/>
                <a:gd name="T56" fmla="*/ 63 w 101"/>
                <a:gd name="T57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85">
                  <a:moveTo>
                    <a:pt x="63" y="8"/>
                  </a:moveTo>
                  <a:lnTo>
                    <a:pt x="63" y="4"/>
                  </a:lnTo>
                  <a:lnTo>
                    <a:pt x="62" y="1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40" y="10"/>
                  </a:lnTo>
                  <a:lnTo>
                    <a:pt x="25" y="16"/>
                  </a:lnTo>
                  <a:lnTo>
                    <a:pt x="11" y="18"/>
                  </a:lnTo>
                  <a:lnTo>
                    <a:pt x="0" y="18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17" y="27"/>
                  </a:lnTo>
                  <a:lnTo>
                    <a:pt x="29" y="25"/>
                  </a:lnTo>
                  <a:lnTo>
                    <a:pt x="41" y="20"/>
                  </a:lnTo>
                  <a:lnTo>
                    <a:pt x="41" y="162"/>
                  </a:lnTo>
                  <a:lnTo>
                    <a:pt x="40" y="168"/>
                  </a:lnTo>
                  <a:lnTo>
                    <a:pt x="37" y="172"/>
                  </a:lnTo>
                  <a:lnTo>
                    <a:pt x="29" y="174"/>
                  </a:lnTo>
                  <a:lnTo>
                    <a:pt x="13" y="175"/>
                  </a:lnTo>
                  <a:lnTo>
                    <a:pt x="2" y="175"/>
                  </a:lnTo>
                  <a:lnTo>
                    <a:pt x="2" y="185"/>
                  </a:lnTo>
                  <a:lnTo>
                    <a:pt x="101" y="185"/>
                  </a:lnTo>
                  <a:lnTo>
                    <a:pt x="101" y="175"/>
                  </a:lnTo>
                  <a:lnTo>
                    <a:pt x="91" y="175"/>
                  </a:lnTo>
                  <a:lnTo>
                    <a:pt x="75" y="174"/>
                  </a:lnTo>
                  <a:lnTo>
                    <a:pt x="66" y="172"/>
                  </a:lnTo>
                  <a:lnTo>
                    <a:pt x="63" y="168"/>
                  </a:lnTo>
                  <a:lnTo>
                    <a:pt x="63" y="162"/>
                  </a:lnTo>
                  <a:lnTo>
                    <a:pt x="63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33"/>
            <p:cNvSpPr>
              <a:spLocks noChangeAspect="1"/>
            </p:cNvSpPr>
            <p:nvPr/>
          </p:nvSpPr>
          <p:spPr bwMode="auto">
            <a:xfrm>
              <a:off x="5479" y="417"/>
              <a:ext cx="122" cy="185"/>
            </a:xfrm>
            <a:custGeom>
              <a:avLst/>
              <a:gdLst>
                <a:gd name="T0" fmla="*/ 122 w 122"/>
                <a:gd name="T1" fmla="*/ 135 h 185"/>
                <a:gd name="T2" fmla="*/ 113 w 122"/>
                <a:gd name="T3" fmla="*/ 135 h 185"/>
                <a:gd name="T4" fmla="*/ 112 w 122"/>
                <a:gd name="T5" fmla="*/ 141 h 185"/>
                <a:gd name="T6" fmla="*/ 111 w 122"/>
                <a:gd name="T7" fmla="*/ 148 h 185"/>
                <a:gd name="T8" fmla="*/ 108 w 122"/>
                <a:gd name="T9" fmla="*/ 156 h 185"/>
                <a:gd name="T10" fmla="*/ 106 w 122"/>
                <a:gd name="T11" fmla="*/ 160 h 185"/>
                <a:gd name="T12" fmla="*/ 101 w 122"/>
                <a:gd name="T13" fmla="*/ 161 h 185"/>
                <a:gd name="T14" fmla="*/ 93 w 122"/>
                <a:gd name="T15" fmla="*/ 161 h 185"/>
                <a:gd name="T16" fmla="*/ 84 w 122"/>
                <a:gd name="T17" fmla="*/ 162 h 185"/>
                <a:gd name="T18" fmla="*/ 78 w 122"/>
                <a:gd name="T19" fmla="*/ 162 h 185"/>
                <a:gd name="T20" fmla="*/ 27 w 122"/>
                <a:gd name="T21" fmla="*/ 162 h 185"/>
                <a:gd name="T22" fmla="*/ 46 w 122"/>
                <a:gd name="T23" fmla="*/ 145 h 185"/>
                <a:gd name="T24" fmla="*/ 60 w 122"/>
                <a:gd name="T25" fmla="*/ 133 h 185"/>
                <a:gd name="T26" fmla="*/ 71 w 122"/>
                <a:gd name="T27" fmla="*/ 124 h 185"/>
                <a:gd name="T28" fmla="*/ 83 w 122"/>
                <a:gd name="T29" fmla="*/ 115 h 185"/>
                <a:gd name="T30" fmla="*/ 98 w 122"/>
                <a:gd name="T31" fmla="*/ 102 h 185"/>
                <a:gd name="T32" fmla="*/ 110 w 122"/>
                <a:gd name="T33" fmla="*/ 88 h 185"/>
                <a:gd name="T34" fmla="*/ 119 w 122"/>
                <a:gd name="T35" fmla="*/ 73 h 185"/>
                <a:gd name="T36" fmla="*/ 122 w 122"/>
                <a:gd name="T37" fmla="*/ 55 h 185"/>
                <a:gd name="T38" fmla="*/ 117 w 122"/>
                <a:gd name="T39" fmla="*/ 32 h 185"/>
                <a:gd name="T40" fmla="*/ 103 w 122"/>
                <a:gd name="T41" fmla="*/ 15 h 185"/>
                <a:gd name="T42" fmla="*/ 83 w 122"/>
                <a:gd name="T43" fmla="*/ 4 h 185"/>
                <a:gd name="T44" fmla="*/ 57 w 122"/>
                <a:gd name="T45" fmla="*/ 0 h 185"/>
                <a:gd name="T46" fmla="*/ 45 w 122"/>
                <a:gd name="T47" fmla="*/ 1 h 185"/>
                <a:gd name="T48" fmla="*/ 34 w 122"/>
                <a:gd name="T49" fmla="*/ 4 h 185"/>
                <a:gd name="T50" fmla="*/ 24 w 122"/>
                <a:gd name="T51" fmla="*/ 9 h 185"/>
                <a:gd name="T52" fmla="*/ 16 w 122"/>
                <a:gd name="T53" fmla="*/ 16 h 185"/>
                <a:gd name="T54" fmla="*/ 9 w 122"/>
                <a:gd name="T55" fmla="*/ 23 h 185"/>
                <a:gd name="T56" fmla="*/ 4 w 122"/>
                <a:gd name="T57" fmla="*/ 31 h 185"/>
                <a:gd name="T58" fmla="*/ 1 w 122"/>
                <a:gd name="T59" fmla="*/ 41 h 185"/>
                <a:gd name="T60" fmla="*/ 0 w 122"/>
                <a:gd name="T61" fmla="*/ 50 h 185"/>
                <a:gd name="T62" fmla="*/ 2 w 122"/>
                <a:gd name="T63" fmla="*/ 58 h 185"/>
                <a:gd name="T64" fmla="*/ 6 w 122"/>
                <a:gd name="T65" fmla="*/ 63 h 185"/>
                <a:gd name="T66" fmla="*/ 11 w 122"/>
                <a:gd name="T67" fmla="*/ 65 h 185"/>
                <a:gd name="T68" fmla="*/ 15 w 122"/>
                <a:gd name="T69" fmla="*/ 66 h 185"/>
                <a:gd name="T70" fmla="*/ 20 w 122"/>
                <a:gd name="T71" fmla="*/ 65 h 185"/>
                <a:gd name="T72" fmla="*/ 24 w 122"/>
                <a:gd name="T73" fmla="*/ 62 h 185"/>
                <a:gd name="T74" fmla="*/ 28 w 122"/>
                <a:gd name="T75" fmla="*/ 57 h 185"/>
                <a:gd name="T76" fmla="*/ 29 w 122"/>
                <a:gd name="T77" fmla="*/ 51 h 185"/>
                <a:gd name="T78" fmla="*/ 29 w 122"/>
                <a:gd name="T79" fmla="*/ 46 h 185"/>
                <a:gd name="T80" fmla="*/ 26 w 122"/>
                <a:gd name="T81" fmla="*/ 42 h 185"/>
                <a:gd name="T82" fmla="*/ 21 w 122"/>
                <a:gd name="T83" fmla="*/ 38 h 185"/>
                <a:gd name="T84" fmla="*/ 13 w 122"/>
                <a:gd name="T85" fmla="*/ 36 h 185"/>
                <a:gd name="T86" fmla="*/ 21 w 122"/>
                <a:gd name="T87" fmla="*/ 24 h 185"/>
                <a:gd name="T88" fmla="*/ 31 w 122"/>
                <a:gd name="T89" fmla="*/ 16 h 185"/>
                <a:gd name="T90" fmla="*/ 43 w 122"/>
                <a:gd name="T91" fmla="*/ 11 h 185"/>
                <a:gd name="T92" fmla="*/ 53 w 122"/>
                <a:gd name="T93" fmla="*/ 10 h 185"/>
                <a:gd name="T94" fmla="*/ 72 w 122"/>
                <a:gd name="T95" fmla="*/ 14 h 185"/>
                <a:gd name="T96" fmla="*/ 85 w 122"/>
                <a:gd name="T97" fmla="*/ 24 h 185"/>
                <a:gd name="T98" fmla="*/ 93 w 122"/>
                <a:gd name="T99" fmla="*/ 38 h 185"/>
                <a:gd name="T100" fmla="*/ 96 w 122"/>
                <a:gd name="T101" fmla="*/ 55 h 185"/>
                <a:gd name="T102" fmla="*/ 93 w 122"/>
                <a:gd name="T103" fmla="*/ 72 h 185"/>
                <a:gd name="T104" fmla="*/ 86 w 122"/>
                <a:gd name="T105" fmla="*/ 87 h 185"/>
                <a:gd name="T106" fmla="*/ 77 w 122"/>
                <a:gd name="T107" fmla="*/ 99 h 185"/>
                <a:gd name="T108" fmla="*/ 69 w 122"/>
                <a:gd name="T109" fmla="*/ 108 h 185"/>
                <a:gd name="T110" fmla="*/ 2 w 122"/>
                <a:gd name="T111" fmla="*/ 174 h 185"/>
                <a:gd name="T112" fmla="*/ 0 w 122"/>
                <a:gd name="T113" fmla="*/ 178 h 185"/>
                <a:gd name="T114" fmla="*/ 0 w 122"/>
                <a:gd name="T115" fmla="*/ 185 h 185"/>
                <a:gd name="T116" fmla="*/ 114 w 122"/>
                <a:gd name="T117" fmla="*/ 185 h 185"/>
                <a:gd name="T118" fmla="*/ 122 w 122"/>
                <a:gd name="T119" fmla="*/ 13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2" h="185">
                  <a:moveTo>
                    <a:pt x="122" y="135"/>
                  </a:moveTo>
                  <a:lnTo>
                    <a:pt x="113" y="135"/>
                  </a:lnTo>
                  <a:lnTo>
                    <a:pt x="112" y="141"/>
                  </a:lnTo>
                  <a:lnTo>
                    <a:pt x="111" y="148"/>
                  </a:lnTo>
                  <a:lnTo>
                    <a:pt x="108" y="156"/>
                  </a:lnTo>
                  <a:lnTo>
                    <a:pt x="106" y="160"/>
                  </a:lnTo>
                  <a:lnTo>
                    <a:pt x="101" y="161"/>
                  </a:lnTo>
                  <a:lnTo>
                    <a:pt x="93" y="161"/>
                  </a:lnTo>
                  <a:lnTo>
                    <a:pt x="84" y="162"/>
                  </a:lnTo>
                  <a:lnTo>
                    <a:pt x="78" y="162"/>
                  </a:lnTo>
                  <a:lnTo>
                    <a:pt x="27" y="162"/>
                  </a:lnTo>
                  <a:lnTo>
                    <a:pt x="46" y="145"/>
                  </a:lnTo>
                  <a:lnTo>
                    <a:pt x="60" y="133"/>
                  </a:lnTo>
                  <a:lnTo>
                    <a:pt x="71" y="124"/>
                  </a:lnTo>
                  <a:lnTo>
                    <a:pt x="83" y="115"/>
                  </a:lnTo>
                  <a:lnTo>
                    <a:pt x="98" y="102"/>
                  </a:lnTo>
                  <a:lnTo>
                    <a:pt x="110" y="88"/>
                  </a:lnTo>
                  <a:lnTo>
                    <a:pt x="119" y="73"/>
                  </a:lnTo>
                  <a:lnTo>
                    <a:pt x="122" y="55"/>
                  </a:lnTo>
                  <a:lnTo>
                    <a:pt x="117" y="32"/>
                  </a:lnTo>
                  <a:lnTo>
                    <a:pt x="103" y="15"/>
                  </a:lnTo>
                  <a:lnTo>
                    <a:pt x="83" y="4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4" y="4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9" y="23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6" y="63"/>
                  </a:lnTo>
                  <a:lnTo>
                    <a:pt x="11" y="65"/>
                  </a:lnTo>
                  <a:lnTo>
                    <a:pt x="15" y="66"/>
                  </a:lnTo>
                  <a:lnTo>
                    <a:pt x="20" y="65"/>
                  </a:lnTo>
                  <a:lnTo>
                    <a:pt x="24" y="62"/>
                  </a:lnTo>
                  <a:lnTo>
                    <a:pt x="28" y="57"/>
                  </a:lnTo>
                  <a:lnTo>
                    <a:pt x="29" y="51"/>
                  </a:lnTo>
                  <a:lnTo>
                    <a:pt x="29" y="46"/>
                  </a:lnTo>
                  <a:lnTo>
                    <a:pt x="26" y="42"/>
                  </a:lnTo>
                  <a:lnTo>
                    <a:pt x="21" y="38"/>
                  </a:lnTo>
                  <a:lnTo>
                    <a:pt x="13" y="36"/>
                  </a:lnTo>
                  <a:lnTo>
                    <a:pt x="21" y="24"/>
                  </a:lnTo>
                  <a:lnTo>
                    <a:pt x="31" y="16"/>
                  </a:lnTo>
                  <a:lnTo>
                    <a:pt x="43" y="11"/>
                  </a:lnTo>
                  <a:lnTo>
                    <a:pt x="53" y="10"/>
                  </a:lnTo>
                  <a:lnTo>
                    <a:pt x="72" y="14"/>
                  </a:lnTo>
                  <a:lnTo>
                    <a:pt x="85" y="24"/>
                  </a:lnTo>
                  <a:lnTo>
                    <a:pt x="93" y="38"/>
                  </a:lnTo>
                  <a:lnTo>
                    <a:pt x="96" y="55"/>
                  </a:lnTo>
                  <a:lnTo>
                    <a:pt x="93" y="72"/>
                  </a:lnTo>
                  <a:lnTo>
                    <a:pt x="86" y="87"/>
                  </a:lnTo>
                  <a:lnTo>
                    <a:pt x="77" y="99"/>
                  </a:lnTo>
                  <a:lnTo>
                    <a:pt x="69" y="108"/>
                  </a:lnTo>
                  <a:lnTo>
                    <a:pt x="2" y="174"/>
                  </a:lnTo>
                  <a:lnTo>
                    <a:pt x="0" y="178"/>
                  </a:lnTo>
                  <a:lnTo>
                    <a:pt x="0" y="185"/>
                  </a:lnTo>
                  <a:lnTo>
                    <a:pt x="114" y="185"/>
                  </a:lnTo>
                  <a:lnTo>
                    <a:pt x="122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34"/>
            <p:cNvSpPr>
              <a:spLocks noChangeAspect="1"/>
            </p:cNvSpPr>
            <p:nvPr/>
          </p:nvSpPr>
          <p:spPr bwMode="auto">
            <a:xfrm>
              <a:off x="5632" y="417"/>
              <a:ext cx="127" cy="191"/>
            </a:xfrm>
            <a:custGeom>
              <a:avLst/>
              <a:gdLst>
                <a:gd name="T0" fmla="*/ 75 w 127"/>
                <a:gd name="T1" fmla="*/ 95 h 191"/>
                <a:gd name="T2" fmla="*/ 95 w 127"/>
                <a:gd name="T3" fmla="*/ 117 h 191"/>
                <a:gd name="T4" fmla="*/ 97 w 127"/>
                <a:gd name="T5" fmla="*/ 149 h 191"/>
                <a:gd name="T6" fmla="*/ 91 w 127"/>
                <a:gd name="T7" fmla="*/ 166 h 191"/>
                <a:gd name="T8" fmla="*/ 80 w 127"/>
                <a:gd name="T9" fmla="*/ 177 h 191"/>
                <a:gd name="T10" fmla="*/ 68 w 127"/>
                <a:gd name="T11" fmla="*/ 181 h 191"/>
                <a:gd name="T12" fmla="*/ 51 w 127"/>
                <a:gd name="T13" fmla="*/ 181 h 191"/>
                <a:gd name="T14" fmla="*/ 25 w 127"/>
                <a:gd name="T15" fmla="*/ 172 h 191"/>
                <a:gd name="T16" fmla="*/ 22 w 127"/>
                <a:gd name="T17" fmla="*/ 161 h 191"/>
                <a:gd name="T18" fmla="*/ 30 w 127"/>
                <a:gd name="T19" fmla="*/ 152 h 191"/>
                <a:gd name="T20" fmla="*/ 29 w 127"/>
                <a:gd name="T21" fmla="*/ 141 h 191"/>
                <a:gd name="T22" fmla="*/ 21 w 127"/>
                <a:gd name="T23" fmla="*/ 133 h 191"/>
                <a:gd name="T24" fmla="*/ 10 w 127"/>
                <a:gd name="T25" fmla="*/ 132 h 191"/>
                <a:gd name="T26" fmla="*/ 1 w 127"/>
                <a:gd name="T27" fmla="*/ 140 h 191"/>
                <a:gd name="T28" fmla="*/ 5 w 127"/>
                <a:gd name="T29" fmla="*/ 165 h 191"/>
                <a:gd name="T30" fmla="*/ 38 w 127"/>
                <a:gd name="T31" fmla="*/ 188 h 191"/>
                <a:gd name="T32" fmla="*/ 89 w 127"/>
                <a:gd name="T33" fmla="*/ 186 h 191"/>
                <a:gd name="T34" fmla="*/ 123 w 127"/>
                <a:gd name="T35" fmla="*/ 157 h 191"/>
                <a:gd name="T36" fmla="*/ 124 w 127"/>
                <a:gd name="T37" fmla="*/ 121 h 191"/>
                <a:gd name="T38" fmla="*/ 100 w 127"/>
                <a:gd name="T39" fmla="*/ 95 h 191"/>
                <a:gd name="T40" fmla="*/ 98 w 127"/>
                <a:gd name="T41" fmla="*/ 77 h 191"/>
                <a:gd name="T42" fmla="*/ 117 w 127"/>
                <a:gd name="T43" fmla="*/ 52 h 191"/>
                <a:gd name="T44" fmla="*/ 118 w 127"/>
                <a:gd name="T45" fmla="*/ 31 h 191"/>
                <a:gd name="T46" fmla="*/ 109 w 127"/>
                <a:gd name="T47" fmla="*/ 17 h 191"/>
                <a:gd name="T48" fmla="*/ 94 w 127"/>
                <a:gd name="T49" fmla="*/ 7 h 191"/>
                <a:gd name="T50" fmla="*/ 74 w 127"/>
                <a:gd name="T51" fmla="*/ 1 h 191"/>
                <a:gd name="T52" fmla="*/ 41 w 127"/>
                <a:gd name="T53" fmla="*/ 3 h 191"/>
                <a:gd name="T54" fmla="*/ 13 w 127"/>
                <a:gd name="T55" fmla="*/ 22 h 191"/>
                <a:gd name="T56" fmla="*/ 9 w 127"/>
                <a:gd name="T57" fmla="*/ 44 h 191"/>
                <a:gd name="T58" fmla="*/ 17 w 127"/>
                <a:gd name="T59" fmla="*/ 51 h 191"/>
                <a:gd name="T60" fmla="*/ 29 w 127"/>
                <a:gd name="T61" fmla="*/ 51 h 191"/>
                <a:gd name="T62" fmla="*/ 36 w 127"/>
                <a:gd name="T63" fmla="*/ 44 h 191"/>
                <a:gd name="T64" fmla="*/ 36 w 127"/>
                <a:gd name="T65" fmla="*/ 33 h 191"/>
                <a:gd name="T66" fmla="*/ 29 w 127"/>
                <a:gd name="T67" fmla="*/ 25 h 191"/>
                <a:gd name="T68" fmla="*/ 31 w 127"/>
                <a:gd name="T69" fmla="*/ 16 h 191"/>
                <a:gd name="T70" fmla="*/ 53 w 127"/>
                <a:gd name="T71" fmla="*/ 9 h 191"/>
                <a:gd name="T72" fmla="*/ 72 w 127"/>
                <a:gd name="T73" fmla="*/ 10 h 191"/>
                <a:gd name="T74" fmla="*/ 89 w 127"/>
                <a:gd name="T75" fmla="*/ 24 h 191"/>
                <a:gd name="T76" fmla="*/ 89 w 127"/>
                <a:gd name="T77" fmla="*/ 56 h 191"/>
                <a:gd name="T78" fmla="*/ 74 w 127"/>
                <a:gd name="T79" fmla="*/ 78 h 191"/>
                <a:gd name="T80" fmla="*/ 59 w 127"/>
                <a:gd name="T81" fmla="*/ 83 h 191"/>
                <a:gd name="T82" fmla="*/ 43 w 127"/>
                <a:gd name="T83" fmla="*/ 84 h 191"/>
                <a:gd name="T84" fmla="*/ 39 w 127"/>
                <a:gd name="T85" fmla="*/ 85 h 191"/>
                <a:gd name="T86" fmla="*/ 40 w 127"/>
                <a:gd name="T87" fmla="*/ 92 h 191"/>
                <a:gd name="T88" fmla="*/ 60 w 127"/>
                <a:gd name="T89" fmla="*/ 9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91">
                  <a:moveTo>
                    <a:pt x="60" y="92"/>
                  </a:moveTo>
                  <a:lnTo>
                    <a:pt x="75" y="95"/>
                  </a:lnTo>
                  <a:lnTo>
                    <a:pt x="87" y="103"/>
                  </a:lnTo>
                  <a:lnTo>
                    <a:pt x="95" y="117"/>
                  </a:lnTo>
                  <a:lnTo>
                    <a:pt x="98" y="137"/>
                  </a:lnTo>
                  <a:lnTo>
                    <a:pt x="97" y="149"/>
                  </a:lnTo>
                  <a:lnTo>
                    <a:pt x="94" y="159"/>
                  </a:lnTo>
                  <a:lnTo>
                    <a:pt x="91" y="166"/>
                  </a:lnTo>
                  <a:lnTo>
                    <a:pt x="86" y="172"/>
                  </a:lnTo>
                  <a:lnTo>
                    <a:pt x="80" y="177"/>
                  </a:lnTo>
                  <a:lnTo>
                    <a:pt x="74" y="180"/>
                  </a:lnTo>
                  <a:lnTo>
                    <a:pt x="68" y="181"/>
                  </a:lnTo>
                  <a:lnTo>
                    <a:pt x="62" y="182"/>
                  </a:lnTo>
                  <a:lnTo>
                    <a:pt x="51" y="181"/>
                  </a:lnTo>
                  <a:lnTo>
                    <a:pt x="38" y="178"/>
                  </a:lnTo>
                  <a:lnTo>
                    <a:pt x="25" y="172"/>
                  </a:lnTo>
                  <a:lnTo>
                    <a:pt x="14" y="162"/>
                  </a:lnTo>
                  <a:lnTo>
                    <a:pt x="22" y="161"/>
                  </a:lnTo>
                  <a:lnTo>
                    <a:pt x="28" y="157"/>
                  </a:lnTo>
                  <a:lnTo>
                    <a:pt x="30" y="152"/>
                  </a:lnTo>
                  <a:lnTo>
                    <a:pt x="31" y="147"/>
                  </a:lnTo>
                  <a:lnTo>
                    <a:pt x="29" y="141"/>
                  </a:lnTo>
                  <a:lnTo>
                    <a:pt x="26" y="136"/>
                  </a:lnTo>
                  <a:lnTo>
                    <a:pt x="21" y="133"/>
                  </a:lnTo>
                  <a:lnTo>
                    <a:pt x="15" y="131"/>
                  </a:lnTo>
                  <a:lnTo>
                    <a:pt x="10" y="132"/>
                  </a:lnTo>
                  <a:lnTo>
                    <a:pt x="5" y="135"/>
                  </a:lnTo>
                  <a:lnTo>
                    <a:pt x="1" y="140"/>
                  </a:lnTo>
                  <a:lnTo>
                    <a:pt x="0" y="148"/>
                  </a:lnTo>
                  <a:lnTo>
                    <a:pt x="5" y="165"/>
                  </a:lnTo>
                  <a:lnTo>
                    <a:pt x="18" y="179"/>
                  </a:lnTo>
                  <a:lnTo>
                    <a:pt x="38" y="188"/>
                  </a:lnTo>
                  <a:lnTo>
                    <a:pt x="62" y="191"/>
                  </a:lnTo>
                  <a:lnTo>
                    <a:pt x="89" y="186"/>
                  </a:lnTo>
                  <a:lnTo>
                    <a:pt x="109" y="174"/>
                  </a:lnTo>
                  <a:lnTo>
                    <a:pt x="123" y="157"/>
                  </a:lnTo>
                  <a:lnTo>
                    <a:pt x="127" y="137"/>
                  </a:lnTo>
                  <a:lnTo>
                    <a:pt x="124" y="121"/>
                  </a:lnTo>
                  <a:lnTo>
                    <a:pt x="115" y="106"/>
                  </a:lnTo>
                  <a:lnTo>
                    <a:pt x="100" y="95"/>
                  </a:lnTo>
                  <a:lnTo>
                    <a:pt x="79" y="87"/>
                  </a:lnTo>
                  <a:lnTo>
                    <a:pt x="98" y="77"/>
                  </a:lnTo>
                  <a:lnTo>
                    <a:pt x="110" y="65"/>
                  </a:lnTo>
                  <a:lnTo>
                    <a:pt x="117" y="52"/>
                  </a:lnTo>
                  <a:lnTo>
                    <a:pt x="119" y="39"/>
                  </a:lnTo>
                  <a:lnTo>
                    <a:pt x="118" y="31"/>
                  </a:lnTo>
                  <a:lnTo>
                    <a:pt x="114" y="23"/>
                  </a:lnTo>
                  <a:lnTo>
                    <a:pt x="109" y="17"/>
                  </a:lnTo>
                  <a:lnTo>
                    <a:pt x="102" y="11"/>
                  </a:lnTo>
                  <a:lnTo>
                    <a:pt x="94" y="7"/>
                  </a:lnTo>
                  <a:lnTo>
                    <a:pt x="85" y="3"/>
                  </a:lnTo>
                  <a:lnTo>
                    <a:pt x="74" y="1"/>
                  </a:lnTo>
                  <a:lnTo>
                    <a:pt x="63" y="0"/>
                  </a:lnTo>
                  <a:lnTo>
                    <a:pt x="41" y="3"/>
                  </a:lnTo>
                  <a:lnTo>
                    <a:pt x="24" y="10"/>
                  </a:lnTo>
                  <a:lnTo>
                    <a:pt x="13" y="22"/>
                  </a:lnTo>
                  <a:lnTo>
                    <a:pt x="8" y="37"/>
                  </a:lnTo>
                  <a:lnTo>
                    <a:pt x="9" y="44"/>
                  </a:lnTo>
                  <a:lnTo>
                    <a:pt x="13" y="48"/>
                  </a:lnTo>
                  <a:lnTo>
                    <a:pt x="17" y="51"/>
                  </a:lnTo>
                  <a:lnTo>
                    <a:pt x="23" y="52"/>
                  </a:lnTo>
                  <a:lnTo>
                    <a:pt x="29" y="51"/>
                  </a:lnTo>
                  <a:lnTo>
                    <a:pt x="33" y="48"/>
                  </a:lnTo>
                  <a:lnTo>
                    <a:pt x="36" y="44"/>
                  </a:lnTo>
                  <a:lnTo>
                    <a:pt x="37" y="38"/>
                  </a:lnTo>
                  <a:lnTo>
                    <a:pt x="36" y="33"/>
                  </a:lnTo>
                  <a:lnTo>
                    <a:pt x="33" y="28"/>
                  </a:lnTo>
                  <a:lnTo>
                    <a:pt x="29" y="25"/>
                  </a:lnTo>
                  <a:lnTo>
                    <a:pt x="23" y="24"/>
                  </a:lnTo>
                  <a:lnTo>
                    <a:pt x="31" y="16"/>
                  </a:lnTo>
                  <a:lnTo>
                    <a:pt x="42" y="11"/>
                  </a:lnTo>
                  <a:lnTo>
                    <a:pt x="53" y="9"/>
                  </a:lnTo>
                  <a:lnTo>
                    <a:pt x="62" y="8"/>
                  </a:lnTo>
                  <a:lnTo>
                    <a:pt x="72" y="10"/>
                  </a:lnTo>
                  <a:lnTo>
                    <a:pt x="82" y="14"/>
                  </a:lnTo>
                  <a:lnTo>
                    <a:pt x="89" y="24"/>
                  </a:lnTo>
                  <a:lnTo>
                    <a:pt x="92" y="39"/>
                  </a:lnTo>
                  <a:lnTo>
                    <a:pt x="89" y="56"/>
                  </a:lnTo>
                  <a:lnTo>
                    <a:pt x="81" y="72"/>
                  </a:lnTo>
                  <a:lnTo>
                    <a:pt x="74" y="78"/>
                  </a:lnTo>
                  <a:lnTo>
                    <a:pt x="67" y="81"/>
                  </a:lnTo>
                  <a:lnTo>
                    <a:pt x="59" y="83"/>
                  </a:lnTo>
                  <a:lnTo>
                    <a:pt x="50" y="84"/>
                  </a:lnTo>
                  <a:lnTo>
                    <a:pt x="43" y="84"/>
                  </a:lnTo>
                  <a:lnTo>
                    <a:pt x="41" y="85"/>
                  </a:lnTo>
                  <a:lnTo>
                    <a:pt x="39" y="85"/>
                  </a:lnTo>
                  <a:lnTo>
                    <a:pt x="38" y="88"/>
                  </a:lnTo>
                  <a:lnTo>
                    <a:pt x="40" y="92"/>
                  </a:lnTo>
                  <a:lnTo>
                    <a:pt x="46" y="92"/>
                  </a:lnTo>
                  <a:lnTo>
                    <a:pt x="60" y="9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3" name="Group 37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914057" y="5005447"/>
            <a:ext cx="1356466" cy="275252"/>
            <a:chOff x="1" y="0"/>
            <a:chExt cx="5756" cy="1168"/>
          </a:xfrm>
        </p:grpSpPr>
        <p:sp>
          <p:nvSpPr>
            <p:cNvPr id="234" name="Freeform 38"/>
            <p:cNvSpPr>
              <a:spLocks noChangeAspect="1"/>
            </p:cNvSpPr>
            <p:nvPr/>
          </p:nvSpPr>
          <p:spPr bwMode="auto">
            <a:xfrm>
              <a:off x="1" y="329"/>
              <a:ext cx="632" cy="628"/>
            </a:xfrm>
            <a:custGeom>
              <a:avLst/>
              <a:gdLst>
                <a:gd name="T0" fmla="*/ 507 w 632"/>
                <a:gd name="T1" fmla="*/ 101 h 628"/>
                <a:gd name="T2" fmla="*/ 539 w 632"/>
                <a:gd name="T3" fmla="*/ 61 h 628"/>
                <a:gd name="T4" fmla="*/ 568 w 632"/>
                <a:gd name="T5" fmla="*/ 39 h 628"/>
                <a:gd name="T6" fmla="*/ 596 w 632"/>
                <a:gd name="T7" fmla="*/ 29 h 628"/>
                <a:gd name="T8" fmla="*/ 621 w 632"/>
                <a:gd name="T9" fmla="*/ 27 h 628"/>
                <a:gd name="T10" fmla="*/ 627 w 632"/>
                <a:gd name="T11" fmla="*/ 24 h 628"/>
                <a:gd name="T12" fmla="*/ 631 w 632"/>
                <a:gd name="T13" fmla="*/ 19 h 628"/>
                <a:gd name="T14" fmla="*/ 632 w 632"/>
                <a:gd name="T15" fmla="*/ 13 h 628"/>
                <a:gd name="T16" fmla="*/ 632 w 632"/>
                <a:gd name="T17" fmla="*/ 10 h 628"/>
                <a:gd name="T18" fmla="*/ 629 w 632"/>
                <a:gd name="T19" fmla="*/ 2 h 628"/>
                <a:gd name="T20" fmla="*/ 621 w 632"/>
                <a:gd name="T21" fmla="*/ 0 h 628"/>
                <a:gd name="T22" fmla="*/ 460 w 632"/>
                <a:gd name="T23" fmla="*/ 0 h 628"/>
                <a:gd name="T24" fmla="*/ 456 w 632"/>
                <a:gd name="T25" fmla="*/ 0 h 628"/>
                <a:gd name="T26" fmla="*/ 450 w 632"/>
                <a:gd name="T27" fmla="*/ 2 h 628"/>
                <a:gd name="T28" fmla="*/ 445 w 632"/>
                <a:gd name="T29" fmla="*/ 6 h 628"/>
                <a:gd name="T30" fmla="*/ 444 w 632"/>
                <a:gd name="T31" fmla="*/ 16 h 628"/>
                <a:gd name="T32" fmla="*/ 448 w 632"/>
                <a:gd name="T33" fmla="*/ 25 h 628"/>
                <a:gd name="T34" fmla="*/ 458 w 632"/>
                <a:gd name="T35" fmla="*/ 27 h 628"/>
                <a:gd name="T36" fmla="*/ 474 w 632"/>
                <a:gd name="T37" fmla="*/ 30 h 628"/>
                <a:gd name="T38" fmla="*/ 487 w 632"/>
                <a:gd name="T39" fmla="*/ 35 h 628"/>
                <a:gd name="T40" fmla="*/ 495 w 632"/>
                <a:gd name="T41" fmla="*/ 44 h 628"/>
                <a:gd name="T42" fmla="*/ 498 w 632"/>
                <a:gd name="T43" fmla="*/ 57 h 628"/>
                <a:gd name="T44" fmla="*/ 496 w 632"/>
                <a:gd name="T45" fmla="*/ 67 h 628"/>
                <a:gd name="T46" fmla="*/ 492 w 632"/>
                <a:gd name="T47" fmla="*/ 78 h 628"/>
                <a:gd name="T48" fmla="*/ 487 w 632"/>
                <a:gd name="T49" fmla="*/ 87 h 628"/>
                <a:gd name="T50" fmla="*/ 485 w 632"/>
                <a:gd name="T51" fmla="*/ 90 h 628"/>
                <a:gd name="T52" fmla="*/ 213 w 632"/>
                <a:gd name="T53" fmla="*/ 526 h 628"/>
                <a:gd name="T54" fmla="*/ 153 w 632"/>
                <a:gd name="T55" fmla="*/ 54 h 628"/>
                <a:gd name="T56" fmla="*/ 156 w 632"/>
                <a:gd name="T57" fmla="*/ 43 h 628"/>
                <a:gd name="T58" fmla="*/ 168 w 632"/>
                <a:gd name="T59" fmla="*/ 35 h 628"/>
                <a:gd name="T60" fmla="*/ 187 w 632"/>
                <a:gd name="T61" fmla="*/ 29 h 628"/>
                <a:gd name="T62" fmla="*/ 214 w 632"/>
                <a:gd name="T63" fmla="*/ 27 h 628"/>
                <a:gd name="T64" fmla="*/ 222 w 632"/>
                <a:gd name="T65" fmla="*/ 27 h 628"/>
                <a:gd name="T66" fmla="*/ 229 w 632"/>
                <a:gd name="T67" fmla="*/ 25 h 628"/>
                <a:gd name="T68" fmla="*/ 234 w 632"/>
                <a:gd name="T69" fmla="*/ 20 h 628"/>
                <a:gd name="T70" fmla="*/ 236 w 632"/>
                <a:gd name="T71" fmla="*/ 9 h 628"/>
                <a:gd name="T72" fmla="*/ 231 w 632"/>
                <a:gd name="T73" fmla="*/ 1 h 628"/>
                <a:gd name="T74" fmla="*/ 223 w 632"/>
                <a:gd name="T75" fmla="*/ 0 h 628"/>
                <a:gd name="T76" fmla="*/ 114 w 632"/>
                <a:gd name="T77" fmla="*/ 2 h 628"/>
                <a:gd name="T78" fmla="*/ 65 w 632"/>
                <a:gd name="T79" fmla="*/ 1 h 628"/>
                <a:gd name="T80" fmla="*/ 16 w 632"/>
                <a:gd name="T81" fmla="*/ 0 h 628"/>
                <a:gd name="T82" fmla="*/ 11 w 632"/>
                <a:gd name="T83" fmla="*/ 0 h 628"/>
                <a:gd name="T84" fmla="*/ 6 w 632"/>
                <a:gd name="T85" fmla="*/ 2 h 628"/>
                <a:gd name="T86" fmla="*/ 1 w 632"/>
                <a:gd name="T87" fmla="*/ 6 h 628"/>
                <a:gd name="T88" fmla="*/ 0 w 632"/>
                <a:gd name="T89" fmla="*/ 16 h 628"/>
                <a:gd name="T90" fmla="*/ 5 w 632"/>
                <a:gd name="T91" fmla="*/ 26 h 628"/>
                <a:gd name="T92" fmla="*/ 22 w 632"/>
                <a:gd name="T93" fmla="*/ 27 h 628"/>
                <a:gd name="T94" fmla="*/ 51 w 632"/>
                <a:gd name="T95" fmla="*/ 29 h 628"/>
                <a:gd name="T96" fmla="*/ 66 w 632"/>
                <a:gd name="T97" fmla="*/ 34 h 628"/>
                <a:gd name="T98" fmla="*/ 73 w 632"/>
                <a:gd name="T99" fmla="*/ 43 h 628"/>
                <a:gd name="T100" fmla="*/ 75 w 632"/>
                <a:gd name="T101" fmla="*/ 58 h 628"/>
                <a:gd name="T102" fmla="*/ 145 w 632"/>
                <a:gd name="T103" fmla="*/ 607 h 628"/>
                <a:gd name="T104" fmla="*/ 147 w 632"/>
                <a:gd name="T105" fmla="*/ 618 h 628"/>
                <a:gd name="T106" fmla="*/ 151 w 632"/>
                <a:gd name="T107" fmla="*/ 624 h 628"/>
                <a:gd name="T108" fmla="*/ 156 w 632"/>
                <a:gd name="T109" fmla="*/ 627 h 628"/>
                <a:gd name="T110" fmla="*/ 163 w 632"/>
                <a:gd name="T111" fmla="*/ 628 h 628"/>
                <a:gd name="T112" fmla="*/ 178 w 632"/>
                <a:gd name="T113" fmla="*/ 624 h 628"/>
                <a:gd name="T114" fmla="*/ 188 w 632"/>
                <a:gd name="T115" fmla="*/ 612 h 628"/>
                <a:gd name="T116" fmla="*/ 507 w 632"/>
                <a:gd name="T117" fmla="*/ 101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2" h="628">
                  <a:moveTo>
                    <a:pt x="507" y="101"/>
                  </a:moveTo>
                  <a:lnTo>
                    <a:pt x="539" y="61"/>
                  </a:lnTo>
                  <a:lnTo>
                    <a:pt x="568" y="39"/>
                  </a:lnTo>
                  <a:lnTo>
                    <a:pt x="596" y="29"/>
                  </a:lnTo>
                  <a:lnTo>
                    <a:pt x="621" y="27"/>
                  </a:lnTo>
                  <a:lnTo>
                    <a:pt x="627" y="24"/>
                  </a:lnTo>
                  <a:lnTo>
                    <a:pt x="631" y="19"/>
                  </a:lnTo>
                  <a:lnTo>
                    <a:pt x="632" y="13"/>
                  </a:lnTo>
                  <a:lnTo>
                    <a:pt x="632" y="10"/>
                  </a:lnTo>
                  <a:lnTo>
                    <a:pt x="629" y="2"/>
                  </a:lnTo>
                  <a:lnTo>
                    <a:pt x="621" y="0"/>
                  </a:lnTo>
                  <a:lnTo>
                    <a:pt x="460" y="0"/>
                  </a:lnTo>
                  <a:lnTo>
                    <a:pt x="456" y="0"/>
                  </a:lnTo>
                  <a:lnTo>
                    <a:pt x="450" y="2"/>
                  </a:lnTo>
                  <a:lnTo>
                    <a:pt x="445" y="6"/>
                  </a:lnTo>
                  <a:lnTo>
                    <a:pt x="444" y="16"/>
                  </a:lnTo>
                  <a:lnTo>
                    <a:pt x="448" y="25"/>
                  </a:lnTo>
                  <a:lnTo>
                    <a:pt x="458" y="27"/>
                  </a:lnTo>
                  <a:lnTo>
                    <a:pt x="474" y="30"/>
                  </a:lnTo>
                  <a:lnTo>
                    <a:pt x="487" y="35"/>
                  </a:lnTo>
                  <a:lnTo>
                    <a:pt x="495" y="44"/>
                  </a:lnTo>
                  <a:lnTo>
                    <a:pt x="498" y="57"/>
                  </a:lnTo>
                  <a:lnTo>
                    <a:pt x="496" y="67"/>
                  </a:lnTo>
                  <a:lnTo>
                    <a:pt x="492" y="78"/>
                  </a:lnTo>
                  <a:lnTo>
                    <a:pt x="487" y="87"/>
                  </a:lnTo>
                  <a:lnTo>
                    <a:pt x="485" y="90"/>
                  </a:lnTo>
                  <a:lnTo>
                    <a:pt x="213" y="526"/>
                  </a:lnTo>
                  <a:lnTo>
                    <a:pt x="153" y="54"/>
                  </a:lnTo>
                  <a:lnTo>
                    <a:pt x="156" y="43"/>
                  </a:lnTo>
                  <a:lnTo>
                    <a:pt x="168" y="35"/>
                  </a:lnTo>
                  <a:lnTo>
                    <a:pt x="187" y="29"/>
                  </a:lnTo>
                  <a:lnTo>
                    <a:pt x="214" y="27"/>
                  </a:lnTo>
                  <a:lnTo>
                    <a:pt x="222" y="27"/>
                  </a:lnTo>
                  <a:lnTo>
                    <a:pt x="229" y="25"/>
                  </a:lnTo>
                  <a:lnTo>
                    <a:pt x="234" y="20"/>
                  </a:lnTo>
                  <a:lnTo>
                    <a:pt x="236" y="9"/>
                  </a:lnTo>
                  <a:lnTo>
                    <a:pt x="231" y="1"/>
                  </a:lnTo>
                  <a:lnTo>
                    <a:pt x="223" y="0"/>
                  </a:lnTo>
                  <a:lnTo>
                    <a:pt x="114" y="2"/>
                  </a:lnTo>
                  <a:lnTo>
                    <a:pt x="65" y="1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2"/>
                  </a:lnTo>
                  <a:lnTo>
                    <a:pt x="1" y="6"/>
                  </a:lnTo>
                  <a:lnTo>
                    <a:pt x="0" y="16"/>
                  </a:lnTo>
                  <a:lnTo>
                    <a:pt x="5" y="26"/>
                  </a:lnTo>
                  <a:lnTo>
                    <a:pt x="22" y="27"/>
                  </a:lnTo>
                  <a:lnTo>
                    <a:pt x="51" y="29"/>
                  </a:lnTo>
                  <a:lnTo>
                    <a:pt x="66" y="34"/>
                  </a:lnTo>
                  <a:lnTo>
                    <a:pt x="73" y="43"/>
                  </a:lnTo>
                  <a:lnTo>
                    <a:pt x="75" y="58"/>
                  </a:lnTo>
                  <a:lnTo>
                    <a:pt x="145" y="607"/>
                  </a:lnTo>
                  <a:lnTo>
                    <a:pt x="147" y="618"/>
                  </a:lnTo>
                  <a:lnTo>
                    <a:pt x="151" y="624"/>
                  </a:lnTo>
                  <a:lnTo>
                    <a:pt x="156" y="627"/>
                  </a:lnTo>
                  <a:lnTo>
                    <a:pt x="163" y="628"/>
                  </a:lnTo>
                  <a:lnTo>
                    <a:pt x="178" y="624"/>
                  </a:lnTo>
                  <a:lnTo>
                    <a:pt x="188" y="612"/>
                  </a:lnTo>
                  <a:lnTo>
                    <a:pt x="507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39"/>
            <p:cNvSpPr>
              <a:spLocks noChangeAspect="1" noEditPoints="1"/>
            </p:cNvSpPr>
            <p:nvPr/>
          </p:nvSpPr>
          <p:spPr bwMode="auto">
            <a:xfrm>
              <a:off x="960" y="610"/>
              <a:ext cx="590" cy="209"/>
            </a:xfrm>
            <a:custGeom>
              <a:avLst/>
              <a:gdLst>
                <a:gd name="T0" fmla="*/ 560 w 590"/>
                <a:gd name="T1" fmla="*/ 36 h 209"/>
                <a:gd name="T2" fmla="*/ 570 w 590"/>
                <a:gd name="T3" fmla="*/ 36 h 209"/>
                <a:gd name="T4" fmla="*/ 580 w 590"/>
                <a:gd name="T5" fmla="*/ 34 h 209"/>
                <a:gd name="T6" fmla="*/ 587 w 590"/>
                <a:gd name="T7" fmla="*/ 28 h 209"/>
                <a:gd name="T8" fmla="*/ 590 w 590"/>
                <a:gd name="T9" fmla="*/ 18 h 209"/>
                <a:gd name="T10" fmla="*/ 587 w 590"/>
                <a:gd name="T11" fmla="*/ 8 h 209"/>
                <a:gd name="T12" fmla="*/ 580 w 590"/>
                <a:gd name="T13" fmla="*/ 2 h 209"/>
                <a:gd name="T14" fmla="*/ 570 w 590"/>
                <a:gd name="T15" fmla="*/ 0 h 209"/>
                <a:gd name="T16" fmla="*/ 561 w 590"/>
                <a:gd name="T17" fmla="*/ 0 h 209"/>
                <a:gd name="T18" fmla="*/ 29 w 590"/>
                <a:gd name="T19" fmla="*/ 0 h 209"/>
                <a:gd name="T20" fmla="*/ 19 w 590"/>
                <a:gd name="T21" fmla="*/ 0 h 209"/>
                <a:gd name="T22" fmla="*/ 10 w 590"/>
                <a:gd name="T23" fmla="*/ 2 h 209"/>
                <a:gd name="T24" fmla="*/ 2 w 590"/>
                <a:gd name="T25" fmla="*/ 8 h 209"/>
                <a:gd name="T26" fmla="*/ 0 w 590"/>
                <a:gd name="T27" fmla="*/ 18 h 209"/>
                <a:gd name="T28" fmla="*/ 2 w 590"/>
                <a:gd name="T29" fmla="*/ 28 h 209"/>
                <a:gd name="T30" fmla="*/ 10 w 590"/>
                <a:gd name="T31" fmla="*/ 34 h 209"/>
                <a:gd name="T32" fmla="*/ 19 w 590"/>
                <a:gd name="T33" fmla="*/ 36 h 209"/>
                <a:gd name="T34" fmla="*/ 30 w 590"/>
                <a:gd name="T35" fmla="*/ 36 h 209"/>
                <a:gd name="T36" fmla="*/ 560 w 590"/>
                <a:gd name="T37" fmla="*/ 36 h 209"/>
                <a:gd name="T38" fmla="*/ 561 w 590"/>
                <a:gd name="T39" fmla="*/ 209 h 209"/>
                <a:gd name="T40" fmla="*/ 570 w 590"/>
                <a:gd name="T41" fmla="*/ 209 h 209"/>
                <a:gd name="T42" fmla="*/ 580 w 590"/>
                <a:gd name="T43" fmla="*/ 207 h 209"/>
                <a:gd name="T44" fmla="*/ 587 w 590"/>
                <a:gd name="T45" fmla="*/ 201 h 209"/>
                <a:gd name="T46" fmla="*/ 590 w 590"/>
                <a:gd name="T47" fmla="*/ 191 h 209"/>
                <a:gd name="T48" fmla="*/ 587 w 590"/>
                <a:gd name="T49" fmla="*/ 181 h 209"/>
                <a:gd name="T50" fmla="*/ 580 w 590"/>
                <a:gd name="T51" fmla="*/ 175 h 209"/>
                <a:gd name="T52" fmla="*/ 570 w 590"/>
                <a:gd name="T53" fmla="*/ 173 h 209"/>
                <a:gd name="T54" fmla="*/ 560 w 590"/>
                <a:gd name="T55" fmla="*/ 173 h 209"/>
                <a:gd name="T56" fmla="*/ 30 w 590"/>
                <a:gd name="T57" fmla="*/ 173 h 209"/>
                <a:gd name="T58" fmla="*/ 19 w 590"/>
                <a:gd name="T59" fmla="*/ 173 h 209"/>
                <a:gd name="T60" fmla="*/ 10 w 590"/>
                <a:gd name="T61" fmla="*/ 175 h 209"/>
                <a:gd name="T62" fmla="*/ 2 w 590"/>
                <a:gd name="T63" fmla="*/ 181 h 209"/>
                <a:gd name="T64" fmla="*/ 0 w 590"/>
                <a:gd name="T65" fmla="*/ 191 h 209"/>
                <a:gd name="T66" fmla="*/ 2 w 590"/>
                <a:gd name="T67" fmla="*/ 201 h 209"/>
                <a:gd name="T68" fmla="*/ 10 w 590"/>
                <a:gd name="T69" fmla="*/ 207 h 209"/>
                <a:gd name="T70" fmla="*/ 19 w 590"/>
                <a:gd name="T71" fmla="*/ 209 h 209"/>
                <a:gd name="T72" fmla="*/ 29 w 590"/>
                <a:gd name="T73" fmla="*/ 209 h 209"/>
                <a:gd name="T74" fmla="*/ 561 w 590"/>
                <a:gd name="T7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0" h="209">
                  <a:moveTo>
                    <a:pt x="560" y="36"/>
                  </a:moveTo>
                  <a:lnTo>
                    <a:pt x="570" y="36"/>
                  </a:lnTo>
                  <a:lnTo>
                    <a:pt x="580" y="34"/>
                  </a:lnTo>
                  <a:lnTo>
                    <a:pt x="587" y="28"/>
                  </a:lnTo>
                  <a:lnTo>
                    <a:pt x="590" y="18"/>
                  </a:lnTo>
                  <a:lnTo>
                    <a:pt x="587" y="8"/>
                  </a:lnTo>
                  <a:lnTo>
                    <a:pt x="580" y="2"/>
                  </a:lnTo>
                  <a:lnTo>
                    <a:pt x="570" y="0"/>
                  </a:lnTo>
                  <a:lnTo>
                    <a:pt x="561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0" y="2"/>
                  </a:lnTo>
                  <a:lnTo>
                    <a:pt x="2" y="8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10" y="34"/>
                  </a:lnTo>
                  <a:lnTo>
                    <a:pt x="19" y="36"/>
                  </a:lnTo>
                  <a:lnTo>
                    <a:pt x="30" y="36"/>
                  </a:lnTo>
                  <a:lnTo>
                    <a:pt x="560" y="36"/>
                  </a:lnTo>
                  <a:close/>
                  <a:moveTo>
                    <a:pt x="561" y="209"/>
                  </a:moveTo>
                  <a:lnTo>
                    <a:pt x="570" y="209"/>
                  </a:lnTo>
                  <a:lnTo>
                    <a:pt x="580" y="207"/>
                  </a:lnTo>
                  <a:lnTo>
                    <a:pt x="587" y="201"/>
                  </a:lnTo>
                  <a:lnTo>
                    <a:pt x="590" y="191"/>
                  </a:lnTo>
                  <a:lnTo>
                    <a:pt x="587" y="181"/>
                  </a:lnTo>
                  <a:lnTo>
                    <a:pt x="580" y="175"/>
                  </a:lnTo>
                  <a:lnTo>
                    <a:pt x="570" y="173"/>
                  </a:lnTo>
                  <a:lnTo>
                    <a:pt x="560" y="173"/>
                  </a:lnTo>
                  <a:lnTo>
                    <a:pt x="30" y="173"/>
                  </a:lnTo>
                  <a:lnTo>
                    <a:pt x="19" y="173"/>
                  </a:lnTo>
                  <a:lnTo>
                    <a:pt x="10" y="175"/>
                  </a:lnTo>
                  <a:lnTo>
                    <a:pt x="2" y="181"/>
                  </a:lnTo>
                  <a:lnTo>
                    <a:pt x="0" y="191"/>
                  </a:lnTo>
                  <a:lnTo>
                    <a:pt x="2" y="201"/>
                  </a:lnTo>
                  <a:lnTo>
                    <a:pt x="10" y="207"/>
                  </a:lnTo>
                  <a:lnTo>
                    <a:pt x="19" y="209"/>
                  </a:lnTo>
                  <a:lnTo>
                    <a:pt x="29" y="209"/>
                  </a:lnTo>
                  <a:lnTo>
                    <a:pt x="561" y="20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40"/>
            <p:cNvSpPr>
              <a:spLocks noChangeAspect="1"/>
            </p:cNvSpPr>
            <p:nvPr/>
          </p:nvSpPr>
          <p:spPr bwMode="auto">
            <a:xfrm>
              <a:off x="1902" y="329"/>
              <a:ext cx="632" cy="628"/>
            </a:xfrm>
            <a:custGeom>
              <a:avLst/>
              <a:gdLst>
                <a:gd name="T0" fmla="*/ 507 w 632"/>
                <a:gd name="T1" fmla="*/ 101 h 628"/>
                <a:gd name="T2" fmla="*/ 539 w 632"/>
                <a:gd name="T3" fmla="*/ 61 h 628"/>
                <a:gd name="T4" fmla="*/ 568 w 632"/>
                <a:gd name="T5" fmla="*/ 39 h 628"/>
                <a:gd name="T6" fmla="*/ 595 w 632"/>
                <a:gd name="T7" fmla="*/ 29 h 628"/>
                <a:gd name="T8" fmla="*/ 621 w 632"/>
                <a:gd name="T9" fmla="*/ 27 h 628"/>
                <a:gd name="T10" fmla="*/ 627 w 632"/>
                <a:gd name="T11" fmla="*/ 24 h 628"/>
                <a:gd name="T12" fmla="*/ 631 w 632"/>
                <a:gd name="T13" fmla="*/ 19 h 628"/>
                <a:gd name="T14" fmla="*/ 632 w 632"/>
                <a:gd name="T15" fmla="*/ 13 h 628"/>
                <a:gd name="T16" fmla="*/ 632 w 632"/>
                <a:gd name="T17" fmla="*/ 10 h 628"/>
                <a:gd name="T18" fmla="*/ 629 w 632"/>
                <a:gd name="T19" fmla="*/ 2 h 628"/>
                <a:gd name="T20" fmla="*/ 621 w 632"/>
                <a:gd name="T21" fmla="*/ 0 h 628"/>
                <a:gd name="T22" fmla="*/ 460 w 632"/>
                <a:gd name="T23" fmla="*/ 0 h 628"/>
                <a:gd name="T24" fmla="*/ 455 w 632"/>
                <a:gd name="T25" fmla="*/ 0 h 628"/>
                <a:gd name="T26" fmla="*/ 450 w 632"/>
                <a:gd name="T27" fmla="*/ 2 h 628"/>
                <a:gd name="T28" fmla="*/ 445 w 632"/>
                <a:gd name="T29" fmla="*/ 6 h 628"/>
                <a:gd name="T30" fmla="*/ 444 w 632"/>
                <a:gd name="T31" fmla="*/ 16 h 628"/>
                <a:gd name="T32" fmla="*/ 448 w 632"/>
                <a:gd name="T33" fmla="*/ 25 h 628"/>
                <a:gd name="T34" fmla="*/ 458 w 632"/>
                <a:gd name="T35" fmla="*/ 27 h 628"/>
                <a:gd name="T36" fmla="*/ 474 w 632"/>
                <a:gd name="T37" fmla="*/ 30 h 628"/>
                <a:gd name="T38" fmla="*/ 487 w 632"/>
                <a:gd name="T39" fmla="*/ 35 h 628"/>
                <a:gd name="T40" fmla="*/ 495 w 632"/>
                <a:gd name="T41" fmla="*/ 44 h 628"/>
                <a:gd name="T42" fmla="*/ 498 w 632"/>
                <a:gd name="T43" fmla="*/ 57 h 628"/>
                <a:gd name="T44" fmla="*/ 496 w 632"/>
                <a:gd name="T45" fmla="*/ 67 h 628"/>
                <a:gd name="T46" fmla="*/ 492 w 632"/>
                <a:gd name="T47" fmla="*/ 78 h 628"/>
                <a:gd name="T48" fmla="*/ 487 w 632"/>
                <a:gd name="T49" fmla="*/ 87 h 628"/>
                <a:gd name="T50" fmla="*/ 485 w 632"/>
                <a:gd name="T51" fmla="*/ 90 h 628"/>
                <a:gd name="T52" fmla="*/ 213 w 632"/>
                <a:gd name="T53" fmla="*/ 526 h 628"/>
                <a:gd name="T54" fmla="*/ 152 w 632"/>
                <a:gd name="T55" fmla="*/ 54 h 628"/>
                <a:gd name="T56" fmla="*/ 156 w 632"/>
                <a:gd name="T57" fmla="*/ 43 h 628"/>
                <a:gd name="T58" fmla="*/ 168 w 632"/>
                <a:gd name="T59" fmla="*/ 35 h 628"/>
                <a:gd name="T60" fmla="*/ 187 w 632"/>
                <a:gd name="T61" fmla="*/ 29 h 628"/>
                <a:gd name="T62" fmla="*/ 214 w 632"/>
                <a:gd name="T63" fmla="*/ 27 h 628"/>
                <a:gd name="T64" fmla="*/ 222 w 632"/>
                <a:gd name="T65" fmla="*/ 27 h 628"/>
                <a:gd name="T66" fmla="*/ 229 w 632"/>
                <a:gd name="T67" fmla="*/ 25 h 628"/>
                <a:gd name="T68" fmla="*/ 234 w 632"/>
                <a:gd name="T69" fmla="*/ 20 h 628"/>
                <a:gd name="T70" fmla="*/ 236 w 632"/>
                <a:gd name="T71" fmla="*/ 9 h 628"/>
                <a:gd name="T72" fmla="*/ 231 w 632"/>
                <a:gd name="T73" fmla="*/ 1 h 628"/>
                <a:gd name="T74" fmla="*/ 223 w 632"/>
                <a:gd name="T75" fmla="*/ 0 h 628"/>
                <a:gd name="T76" fmla="*/ 113 w 632"/>
                <a:gd name="T77" fmla="*/ 2 h 628"/>
                <a:gd name="T78" fmla="*/ 65 w 632"/>
                <a:gd name="T79" fmla="*/ 1 h 628"/>
                <a:gd name="T80" fmla="*/ 16 w 632"/>
                <a:gd name="T81" fmla="*/ 0 h 628"/>
                <a:gd name="T82" fmla="*/ 11 w 632"/>
                <a:gd name="T83" fmla="*/ 0 h 628"/>
                <a:gd name="T84" fmla="*/ 6 w 632"/>
                <a:gd name="T85" fmla="*/ 2 h 628"/>
                <a:gd name="T86" fmla="*/ 1 w 632"/>
                <a:gd name="T87" fmla="*/ 6 h 628"/>
                <a:gd name="T88" fmla="*/ 0 w 632"/>
                <a:gd name="T89" fmla="*/ 16 h 628"/>
                <a:gd name="T90" fmla="*/ 5 w 632"/>
                <a:gd name="T91" fmla="*/ 26 h 628"/>
                <a:gd name="T92" fmla="*/ 22 w 632"/>
                <a:gd name="T93" fmla="*/ 27 h 628"/>
                <a:gd name="T94" fmla="*/ 51 w 632"/>
                <a:gd name="T95" fmla="*/ 29 h 628"/>
                <a:gd name="T96" fmla="*/ 66 w 632"/>
                <a:gd name="T97" fmla="*/ 34 h 628"/>
                <a:gd name="T98" fmla="*/ 73 w 632"/>
                <a:gd name="T99" fmla="*/ 43 h 628"/>
                <a:gd name="T100" fmla="*/ 75 w 632"/>
                <a:gd name="T101" fmla="*/ 58 h 628"/>
                <a:gd name="T102" fmla="*/ 145 w 632"/>
                <a:gd name="T103" fmla="*/ 607 h 628"/>
                <a:gd name="T104" fmla="*/ 147 w 632"/>
                <a:gd name="T105" fmla="*/ 618 h 628"/>
                <a:gd name="T106" fmla="*/ 151 w 632"/>
                <a:gd name="T107" fmla="*/ 624 h 628"/>
                <a:gd name="T108" fmla="*/ 156 w 632"/>
                <a:gd name="T109" fmla="*/ 627 h 628"/>
                <a:gd name="T110" fmla="*/ 163 w 632"/>
                <a:gd name="T111" fmla="*/ 628 h 628"/>
                <a:gd name="T112" fmla="*/ 178 w 632"/>
                <a:gd name="T113" fmla="*/ 624 h 628"/>
                <a:gd name="T114" fmla="*/ 188 w 632"/>
                <a:gd name="T115" fmla="*/ 612 h 628"/>
                <a:gd name="T116" fmla="*/ 507 w 632"/>
                <a:gd name="T117" fmla="*/ 101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2" h="628">
                  <a:moveTo>
                    <a:pt x="507" y="101"/>
                  </a:moveTo>
                  <a:lnTo>
                    <a:pt x="539" y="61"/>
                  </a:lnTo>
                  <a:lnTo>
                    <a:pt x="568" y="39"/>
                  </a:lnTo>
                  <a:lnTo>
                    <a:pt x="595" y="29"/>
                  </a:lnTo>
                  <a:lnTo>
                    <a:pt x="621" y="27"/>
                  </a:lnTo>
                  <a:lnTo>
                    <a:pt x="627" y="24"/>
                  </a:lnTo>
                  <a:lnTo>
                    <a:pt x="631" y="19"/>
                  </a:lnTo>
                  <a:lnTo>
                    <a:pt x="632" y="13"/>
                  </a:lnTo>
                  <a:lnTo>
                    <a:pt x="632" y="10"/>
                  </a:lnTo>
                  <a:lnTo>
                    <a:pt x="629" y="2"/>
                  </a:lnTo>
                  <a:lnTo>
                    <a:pt x="621" y="0"/>
                  </a:lnTo>
                  <a:lnTo>
                    <a:pt x="460" y="0"/>
                  </a:lnTo>
                  <a:lnTo>
                    <a:pt x="455" y="0"/>
                  </a:lnTo>
                  <a:lnTo>
                    <a:pt x="450" y="2"/>
                  </a:lnTo>
                  <a:lnTo>
                    <a:pt x="445" y="6"/>
                  </a:lnTo>
                  <a:lnTo>
                    <a:pt x="444" y="16"/>
                  </a:lnTo>
                  <a:lnTo>
                    <a:pt x="448" y="25"/>
                  </a:lnTo>
                  <a:lnTo>
                    <a:pt x="458" y="27"/>
                  </a:lnTo>
                  <a:lnTo>
                    <a:pt x="474" y="30"/>
                  </a:lnTo>
                  <a:lnTo>
                    <a:pt x="487" y="35"/>
                  </a:lnTo>
                  <a:lnTo>
                    <a:pt x="495" y="44"/>
                  </a:lnTo>
                  <a:lnTo>
                    <a:pt x="498" y="57"/>
                  </a:lnTo>
                  <a:lnTo>
                    <a:pt x="496" y="67"/>
                  </a:lnTo>
                  <a:lnTo>
                    <a:pt x="492" y="78"/>
                  </a:lnTo>
                  <a:lnTo>
                    <a:pt x="487" y="87"/>
                  </a:lnTo>
                  <a:lnTo>
                    <a:pt x="485" y="90"/>
                  </a:lnTo>
                  <a:lnTo>
                    <a:pt x="213" y="526"/>
                  </a:lnTo>
                  <a:lnTo>
                    <a:pt x="152" y="54"/>
                  </a:lnTo>
                  <a:lnTo>
                    <a:pt x="156" y="43"/>
                  </a:lnTo>
                  <a:lnTo>
                    <a:pt x="168" y="35"/>
                  </a:lnTo>
                  <a:lnTo>
                    <a:pt x="187" y="29"/>
                  </a:lnTo>
                  <a:lnTo>
                    <a:pt x="214" y="27"/>
                  </a:lnTo>
                  <a:lnTo>
                    <a:pt x="222" y="27"/>
                  </a:lnTo>
                  <a:lnTo>
                    <a:pt x="229" y="25"/>
                  </a:lnTo>
                  <a:lnTo>
                    <a:pt x="234" y="20"/>
                  </a:lnTo>
                  <a:lnTo>
                    <a:pt x="236" y="9"/>
                  </a:lnTo>
                  <a:lnTo>
                    <a:pt x="231" y="1"/>
                  </a:lnTo>
                  <a:lnTo>
                    <a:pt x="223" y="0"/>
                  </a:lnTo>
                  <a:lnTo>
                    <a:pt x="113" y="2"/>
                  </a:lnTo>
                  <a:lnTo>
                    <a:pt x="65" y="1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2"/>
                  </a:lnTo>
                  <a:lnTo>
                    <a:pt x="1" y="6"/>
                  </a:lnTo>
                  <a:lnTo>
                    <a:pt x="0" y="16"/>
                  </a:lnTo>
                  <a:lnTo>
                    <a:pt x="5" y="26"/>
                  </a:lnTo>
                  <a:lnTo>
                    <a:pt x="22" y="27"/>
                  </a:lnTo>
                  <a:lnTo>
                    <a:pt x="51" y="29"/>
                  </a:lnTo>
                  <a:lnTo>
                    <a:pt x="66" y="34"/>
                  </a:lnTo>
                  <a:lnTo>
                    <a:pt x="73" y="43"/>
                  </a:lnTo>
                  <a:lnTo>
                    <a:pt x="75" y="58"/>
                  </a:lnTo>
                  <a:lnTo>
                    <a:pt x="145" y="607"/>
                  </a:lnTo>
                  <a:lnTo>
                    <a:pt x="147" y="618"/>
                  </a:lnTo>
                  <a:lnTo>
                    <a:pt x="151" y="624"/>
                  </a:lnTo>
                  <a:lnTo>
                    <a:pt x="156" y="627"/>
                  </a:lnTo>
                  <a:lnTo>
                    <a:pt x="163" y="628"/>
                  </a:lnTo>
                  <a:lnTo>
                    <a:pt x="178" y="624"/>
                  </a:lnTo>
                  <a:lnTo>
                    <a:pt x="188" y="612"/>
                  </a:lnTo>
                  <a:lnTo>
                    <a:pt x="507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41"/>
            <p:cNvSpPr>
              <a:spLocks noChangeAspect="1"/>
            </p:cNvSpPr>
            <p:nvPr/>
          </p:nvSpPr>
          <p:spPr bwMode="auto">
            <a:xfrm>
              <a:off x="2437" y="651"/>
              <a:ext cx="226" cy="415"/>
            </a:xfrm>
            <a:custGeom>
              <a:avLst/>
              <a:gdLst>
                <a:gd name="T0" fmla="*/ 141 w 226"/>
                <a:gd name="T1" fmla="*/ 17 h 415"/>
                <a:gd name="T2" fmla="*/ 140 w 226"/>
                <a:gd name="T3" fmla="*/ 7 h 415"/>
                <a:gd name="T4" fmla="*/ 138 w 226"/>
                <a:gd name="T5" fmla="*/ 2 h 415"/>
                <a:gd name="T6" fmla="*/ 132 w 226"/>
                <a:gd name="T7" fmla="*/ 0 h 415"/>
                <a:gd name="T8" fmla="*/ 122 w 226"/>
                <a:gd name="T9" fmla="*/ 0 h 415"/>
                <a:gd name="T10" fmla="*/ 90 w 226"/>
                <a:gd name="T11" fmla="*/ 23 h 415"/>
                <a:gd name="T12" fmla="*/ 56 w 226"/>
                <a:gd name="T13" fmla="*/ 34 h 415"/>
                <a:gd name="T14" fmla="*/ 24 w 226"/>
                <a:gd name="T15" fmla="*/ 39 h 415"/>
                <a:gd name="T16" fmla="*/ 0 w 226"/>
                <a:gd name="T17" fmla="*/ 40 h 415"/>
                <a:gd name="T18" fmla="*/ 0 w 226"/>
                <a:gd name="T19" fmla="*/ 62 h 415"/>
                <a:gd name="T20" fmla="*/ 16 w 226"/>
                <a:gd name="T21" fmla="*/ 62 h 415"/>
                <a:gd name="T22" fmla="*/ 38 w 226"/>
                <a:gd name="T23" fmla="*/ 60 h 415"/>
                <a:gd name="T24" fmla="*/ 64 w 226"/>
                <a:gd name="T25" fmla="*/ 55 h 415"/>
                <a:gd name="T26" fmla="*/ 91 w 226"/>
                <a:gd name="T27" fmla="*/ 45 h 415"/>
                <a:gd name="T28" fmla="*/ 91 w 226"/>
                <a:gd name="T29" fmla="*/ 363 h 415"/>
                <a:gd name="T30" fmla="*/ 89 w 226"/>
                <a:gd name="T31" fmla="*/ 376 h 415"/>
                <a:gd name="T32" fmla="*/ 83 w 226"/>
                <a:gd name="T33" fmla="*/ 385 h 415"/>
                <a:gd name="T34" fmla="*/ 64 w 226"/>
                <a:gd name="T35" fmla="*/ 390 h 415"/>
                <a:gd name="T36" fmla="*/ 28 w 226"/>
                <a:gd name="T37" fmla="*/ 392 h 415"/>
                <a:gd name="T38" fmla="*/ 5 w 226"/>
                <a:gd name="T39" fmla="*/ 392 h 415"/>
                <a:gd name="T40" fmla="*/ 5 w 226"/>
                <a:gd name="T41" fmla="*/ 415 h 415"/>
                <a:gd name="T42" fmla="*/ 226 w 226"/>
                <a:gd name="T43" fmla="*/ 415 h 415"/>
                <a:gd name="T44" fmla="*/ 226 w 226"/>
                <a:gd name="T45" fmla="*/ 392 h 415"/>
                <a:gd name="T46" fmla="*/ 203 w 226"/>
                <a:gd name="T47" fmla="*/ 392 h 415"/>
                <a:gd name="T48" fmla="*/ 167 w 226"/>
                <a:gd name="T49" fmla="*/ 390 h 415"/>
                <a:gd name="T50" fmla="*/ 148 w 226"/>
                <a:gd name="T51" fmla="*/ 385 h 415"/>
                <a:gd name="T52" fmla="*/ 142 w 226"/>
                <a:gd name="T53" fmla="*/ 376 h 415"/>
                <a:gd name="T54" fmla="*/ 141 w 226"/>
                <a:gd name="T55" fmla="*/ 363 h 415"/>
                <a:gd name="T56" fmla="*/ 141 w 226"/>
                <a:gd name="T57" fmla="*/ 1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6" h="415">
                  <a:moveTo>
                    <a:pt x="141" y="17"/>
                  </a:moveTo>
                  <a:lnTo>
                    <a:pt x="140" y="7"/>
                  </a:lnTo>
                  <a:lnTo>
                    <a:pt x="138" y="2"/>
                  </a:lnTo>
                  <a:lnTo>
                    <a:pt x="132" y="0"/>
                  </a:lnTo>
                  <a:lnTo>
                    <a:pt x="122" y="0"/>
                  </a:lnTo>
                  <a:lnTo>
                    <a:pt x="90" y="23"/>
                  </a:lnTo>
                  <a:lnTo>
                    <a:pt x="56" y="34"/>
                  </a:lnTo>
                  <a:lnTo>
                    <a:pt x="24" y="39"/>
                  </a:lnTo>
                  <a:lnTo>
                    <a:pt x="0" y="40"/>
                  </a:lnTo>
                  <a:lnTo>
                    <a:pt x="0" y="62"/>
                  </a:lnTo>
                  <a:lnTo>
                    <a:pt x="16" y="62"/>
                  </a:lnTo>
                  <a:lnTo>
                    <a:pt x="38" y="60"/>
                  </a:lnTo>
                  <a:lnTo>
                    <a:pt x="64" y="55"/>
                  </a:lnTo>
                  <a:lnTo>
                    <a:pt x="91" y="45"/>
                  </a:lnTo>
                  <a:lnTo>
                    <a:pt x="91" y="363"/>
                  </a:lnTo>
                  <a:lnTo>
                    <a:pt x="89" y="376"/>
                  </a:lnTo>
                  <a:lnTo>
                    <a:pt x="83" y="385"/>
                  </a:lnTo>
                  <a:lnTo>
                    <a:pt x="64" y="390"/>
                  </a:lnTo>
                  <a:lnTo>
                    <a:pt x="28" y="392"/>
                  </a:lnTo>
                  <a:lnTo>
                    <a:pt x="5" y="392"/>
                  </a:lnTo>
                  <a:lnTo>
                    <a:pt x="5" y="415"/>
                  </a:lnTo>
                  <a:lnTo>
                    <a:pt x="226" y="415"/>
                  </a:lnTo>
                  <a:lnTo>
                    <a:pt x="226" y="392"/>
                  </a:lnTo>
                  <a:lnTo>
                    <a:pt x="203" y="392"/>
                  </a:lnTo>
                  <a:lnTo>
                    <a:pt x="167" y="390"/>
                  </a:lnTo>
                  <a:lnTo>
                    <a:pt x="148" y="385"/>
                  </a:lnTo>
                  <a:lnTo>
                    <a:pt x="142" y="376"/>
                  </a:lnTo>
                  <a:lnTo>
                    <a:pt x="141" y="363"/>
                  </a:lnTo>
                  <a:lnTo>
                    <a:pt x="14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42"/>
            <p:cNvSpPr>
              <a:spLocks noChangeAspect="1"/>
            </p:cNvSpPr>
            <p:nvPr/>
          </p:nvSpPr>
          <p:spPr bwMode="auto">
            <a:xfrm>
              <a:off x="2765" y="651"/>
              <a:ext cx="275" cy="415"/>
            </a:xfrm>
            <a:custGeom>
              <a:avLst/>
              <a:gdLst>
                <a:gd name="T0" fmla="*/ 275 w 275"/>
                <a:gd name="T1" fmla="*/ 301 h 415"/>
                <a:gd name="T2" fmla="*/ 254 w 275"/>
                <a:gd name="T3" fmla="*/ 301 h 415"/>
                <a:gd name="T4" fmla="*/ 251 w 275"/>
                <a:gd name="T5" fmla="*/ 314 h 415"/>
                <a:gd name="T6" fmla="*/ 248 w 275"/>
                <a:gd name="T7" fmla="*/ 332 h 415"/>
                <a:gd name="T8" fmla="*/ 243 w 275"/>
                <a:gd name="T9" fmla="*/ 348 h 415"/>
                <a:gd name="T10" fmla="*/ 237 w 275"/>
                <a:gd name="T11" fmla="*/ 357 h 415"/>
                <a:gd name="T12" fmla="*/ 227 w 275"/>
                <a:gd name="T13" fmla="*/ 360 h 415"/>
                <a:gd name="T14" fmla="*/ 208 w 275"/>
                <a:gd name="T15" fmla="*/ 361 h 415"/>
                <a:gd name="T16" fmla="*/ 189 w 275"/>
                <a:gd name="T17" fmla="*/ 361 h 415"/>
                <a:gd name="T18" fmla="*/ 176 w 275"/>
                <a:gd name="T19" fmla="*/ 361 h 415"/>
                <a:gd name="T20" fmla="*/ 62 w 275"/>
                <a:gd name="T21" fmla="*/ 361 h 415"/>
                <a:gd name="T22" fmla="*/ 103 w 275"/>
                <a:gd name="T23" fmla="*/ 325 h 415"/>
                <a:gd name="T24" fmla="*/ 134 w 275"/>
                <a:gd name="T25" fmla="*/ 298 h 415"/>
                <a:gd name="T26" fmla="*/ 160 w 275"/>
                <a:gd name="T27" fmla="*/ 277 h 415"/>
                <a:gd name="T28" fmla="*/ 186 w 275"/>
                <a:gd name="T29" fmla="*/ 256 h 415"/>
                <a:gd name="T30" fmla="*/ 219 w 275"/>
                <a:gd name="T31" fmla="*/ 228 h 415"/>
                <a:gd name="T32" fmla="*/ 248 w 275"/>
                <a:gd name="T33" fmla="*/ 198 h 415"/>
                <a:gd name="T34" fmla="*/ 268 w 275"/>
                <a:gd name="T35" fmla="*/ 163 h 415"/>
                <a:gd name="T36" fmla="*/ 275 w 275"/>
                <a:gd name="T37" fmla="*/ 122 h 415"/>
                <a:gd name="T38" fmla="*/ 263 w 275"/>
                <a:gd name="T39" fmla="*/ 71 h 415"/>
                <a:gd name="T40" fmla="*/ 232 w 275"/>
                <a:gd name="T41" fmla="*/ 32 h 415"/>
                <a:gd name="T42" fmla="*/ 186 w 275"/>
                <a:gd name="T43" fmla="*/ 8 h 415"/>
                <a:gd name="T44" fmla="*/ 129 w 275"/>
                <a:gd name="T45" fmla="*/ 0 h 415"/>
                <a:gd name="T46" fmla="*/ 102 w 275"/>
                <a:gd name="T47" fmla="*/ 2 h 415"/>
                <a:gd name="T48" fmla="*/ 77 w 275"/>
                <a:gd name="T49" fmla="*/ 9 h 415"/>
                <a:gd name="T50" fmla="*/ 55 w 275"/>
                <a:gd name="T51" fmla="*/ 20 h 415"/>
                <a:gd name="T52" fmla="*/ 36 w 275"/>
                <a:gd name="T53" fmla="*/ 34 h 415"/>
                <a:gd name="T54" fmla="*/ 21 w 275"/>
                <a:gd name="T55" fmla="*/ 51 h 415"/>
                <a:gd name="T56" fmla="*/ 10 w 275"/>
                <a:gd name="T57" fmla="*/ 70 h 415"/>
                <a:gd name="T58" fmla="*/ 2 w 275"/>
                <a:gd name="T59" fmla="*/ 90 h 415"/>
                <a:gd name="T60" fmla="*/ 0 w 275"/>
                <a:gd name="T61" fmla="*/ 111 h 415"/>
                <a:gd name="T62" fmla="*/ 4 w 275"/>
                <a:gd name="T63" fmla="*/ 130 h 415"/>
                <a:gd name="T64" fmla="*/ 14 w 275"/>
                <a:gd name="T65" fmla="*/ 141 h 415"/>
                <a:gd name="T66" fmla="*/ 25 w 275"/>
                <a:gd name="T67" fmla="*/ 146 h 415"/>
                <a:gd name="T68" fmla="*/ 33 w 275"/>
                <a:gd name="T69" fmla="*/ 146 h 415"/>
                <a:gd name="T70" fmla="*/ 44 w 275"/>
                <a:gd name="T71" fmla="*/ 144 h 415"/>
                <a:gd name="T72" fmla="*/ 55 w 275"/>
                <a:gd name="T73" fmla="*/ 138 h 415"/>
                <a:gd name="T74" fmla="*/ 63 w 275"/>
                <a:gd name="T75" fmla="*/ 128 h 415"/>
                <a:gd name="T76" fmla="*/ 66 w 275"/>
                <a:gd name="T77" fmla="*/ 114 h 415"/>
                <a:gd name="T78" fmla="*/ 65 w 275"/>
                <a:gd name="T79" fmla="*/ 103 h 415"/>
                <a:gd name="T80" fmla="*/ 60 w 275"/>
                <a:gd name="T81" fmla="*/ 93 h 415"/>
                <a:gd name="T82" fmla="*/ 49 w 275"/>
                <a:gd name="T83" fmla="*/ 84 h 415"/>
                <a:gd name="T84" fmla="*/ 30 w 275"/>
                <a:gd name="T85" fmla="*/ 80 h 415"/>
                <a:gd name="T86" fmla="*/ 47 w 275"/>
                <a:gd name="T87" fmla="*/ 53 h 415"/>
                <a:gd name="T88" fmla="*/ 71 w 275"/>
                <a:gd name="T89" fmla="*/ 35 h 415"/>
                <a:gd name="T90" fmla="*/ 96 w 275"/>
                <a:gd name="T91" fmla="*/ 25 h 415"/>
                <a:gd name="T92" fmla="*/ 120 w 275"/>
                <a:gd name="T93" fmla="*/ 22 h 415"/>
                <a:gd name="T94" fmla="*/ 161 w 275"/>
                <a:gd name="T95" fmla="*/ 31 h 415"/>
                <a:gd name="T96" fmla="*/ 191 w 275"/>
                <a:gd name="T97" fmla="*/ 53 h 415"/>
                <a:gd name="T98" fmla="*/ 209 w 275"/>
                <a:gd name="T99" fmla="*/ 85 h 415"/>
                <a:gd name="T100" fmla="*/ 215 w 275"/>
                <a:gd name="T101" fmla="*/ 122 h 415"/>
                <a:gd name="T102" fmla="*/ 208 w 275"/>
                <a:gd name="T103" fmla="*/ 160 h 415"/>
                <a:gd name="T104" fmla="*/ 193 w 275"/>
                <a:gd name="T105" fmla="*/ 193 h 415"/>
                <a:gd name="T106" fmla="*/ 174 w 275"/>
                <a:gd name="T107" fmla="*/ 221 h 415"/>
                <a:gd name="T108" fmla="*/ 156 w 275"/>
                <a:gd name="T109" fmla="*/ 241 h 415"/>
                <a:gd name="T110" fmla="*/ 6 w 275"/>
                <a:gd name="T111" fmla="*/ 390 h 415"/>
                <a:gd name="T112" fmla="*/ 1 w 275"/>
                <a:gd name="T113" fmla="*/ 398 h 415"/>
                <a:gd name="T114" fmla="*/ 0 w 275"/>
                <a:gd name="T115" fmla="*/ 415 h 415"/>
                <a:gd name="T116" fmla="*/ 256 w 275"/>
                <a:gd name="T117" fmla="*/ 415 h 415"/>
                <a:gd name="T118" fmla="*/ 275 w 275"/>
                <a:gd name="T119" fmla="*/ 3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5" h="415">
                  <a:moveTo>
                    <a:pt x="275" y="301"/>
                  </a:moveTo>
                  <a:lnTo>
                    <a:pt x="254" y="301"/>
                  </a:lnTo>
                  <a:lnTo>
                    <a:pt x="251" y="314"/>
                  </a:lnTo>
                  <a:lnTo>
                    <a:pt x="248" y="332"/>
                  </a:lnTo>
                  <a:lnTo>
                    <a:pt x="243" y="348"/>
                  </a:lnTo>
                  <a:lnTo>
                    <a:pt x="237" y="357"/>
                  </a:lnTo>
                  <a:lnTo>
                    <a:pt x="227" y="360"/>
                  </a:lnTo>
                  <a:lnTo>
                    <a:pt x="208" y="361"/>
                  </a:lnTo>
                  <a:lnTo>
                    <a:pt x="189" y="361"/>
                  </a:lnTo>
                  <a:lnTo>
                    <a:pt x="176" y="361"/>
                  </a:lnTo>
                  <a:lnTo>
                    <a:pt x="62" y="361"/>
                  </a:lnTo>
                  <a:lnTo>
                    <a:pt x="103" y="325"/>
                  </a:lnTo>
                  <a:lnTo>
                    <a:pt x="134" y="298"/>
                  </a:lnTo>
                  <a:lnTo>
                    <a:pt x="160" y="277"/>
                  </a:lnTo>
                  <a:lnTo>
                    <a:pt x="186" y="256"/>
                  </a:lnTo>
                  <a:lnTo>
                    <a:pt x="219" y="228"/>
                  </a:lnTo>
                  <a:lnTo>
                    <a:pt x="248" y="198"/>
                  </a:lnTo>
                  <a:lnTo>
                    <a:pt x="268" y="163"/>
                  </a:lnTo>
                  <a:lnTo>
                    <a:pt x="275" y="122"/>
                  </a:lnTo>
                  <a:lnTo>
                    <a:pt x="263" y="71"/>
                  </a:lnTo>
                  <a:lnTo>
                    <a:pt x="232" y="32"/>
                  </a:lnTo>
                  <a:lnTo>
                    <a:pt x="186" y="8"/>
                  </a:lnTo>
                  <a:lnTo>
                    <a:pt x="129" y="0"/>
                  </a:lnTo>
                  <a:lnTo>
                    <a:pt x="102" y="2"/>
                  </a:lnTo>
                  <a:lnTo>
                    <a:pt x="77" y="9"/>
                  </a:lnTo>
                  <a:lnTo>
                    <a:pt x="55" y="20"/>
                  </a:lnTo>
                  <a:lnTo>
                    <a:pt x="36" y="34"/>
                  </a:lnTo>
                  <a:lnTo>
                    <a:pt x="21" y="51"/>
                  </a:lnTo>
                  <a:lnTo>
                    <a:pt x="10" y="70"/>
                  </a:lnTo>
                  <a:lnTo>
                    <a:pt x="2" y="90"/>
                  </a:lnTo>
                  <a:lnTo>
                    <a:pt x="0" y="111"/>
                  </a:lnTo>
                  <a:lnTo>
                    <a:pt x="4" y="130"/>
                  </a:lnTo>
                  <a:lnTo>
                    <a:pt x="14" y="141"/>
                  </a:lnTo>
                  <a:lnTo>
                    <a:pt x="25" y="146"/>
                  </a:lnTo>
                  <a:lnTo>
                    <a:pt x="33" y="146"/>
                  </a:lnTo>
                  <a:lnTo>
                    <a:pt x="44" y="144"/>
                  </a:lnTo>
                  <a:lnTo>
                    <a:pt x="55" y="138"/>
                  </a:lnTo>
                  <a:lnTo>
                    <a:pt x="63" y="128"/>
                  </a:lnTo>
                  <a:lnTo>
                    <a:pt x="66" y="114"/>
                  </a:lnTo>
                  <a:lnTo>
                    <a:pt x="65" y="103"/>
                  </a:lnTo>
                  <a:lnTo>
                    <a:pt x="60" y="93"/>
                  </a:lnTo>
                  <a:lnTo>
                    <a:pt x="49" y="84"/>
                  </a:lnTo>
                  <a:lnTo>
                    <a:pt x="30" y="80"/>
                  </a:lnTo>
                  <a:lnTo>
                    <a:pt x="47" y="53"/>
                  </a:lnTo>
                  <a:lnTo>
                    <a:pt x="71" y="35"/>
                  </a:lnTo>
                  <a:lnTo>
                    <a:pt x="96" y="25"/>
                  </a:lnTo>
                  <a:lnTo>
                    <a:pt x="120" y="22"/>
                  </a:lnTo>
                  <a:lnTo>
                    <a:pt x="161" y="31"/>
                  </a:lnTo>
                  <a:lnTo>
                    <a:pt x="191" y="53"/>
                  </a:lnTo>
                  <a:lnTo>
                    <a:pt x="209" y="85"/>
                  </a:lnTo>
                  <a:lnTo>
                    <a:pt x="215" y="122"/>
                  </a:lnTo>
                  <a:lnTo>
                    <a:pt x="208" y="160"/>
                  </a:lnTo>
                  <a:lnTo>
                    <a:pt x="193" y="193"/>
                  </a:lnTo>
                  <a:lnTo>
                    <a:pt x="174" y="221"/>
                  </a:lnTo>
                  <a:lnTo>
                    <a:pt x="156" y="241"/>
                  </a:lnTo>
                  <a:lnTo>
                    <a:pt x="6" y="390"/>
                  </a:lnTo>
                  <a:lnTo>
                    <a:pt x="1" y="398"/>
                  </a:lnTo>
                  <a:lnTo>
                    <a:pt x="0" y="415"/>
                  </a:lnTo>
                  <a:lnTo>
                    <a:pt x="256" y="415"/>
                  </a:lnTo>
                  <a:lnTo>
                    <a:pt x="275" y="3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43"/>
            <p:cNvSpPr>
              <a:spLocks noChangeAspect="1"/>
            </p:cNvSpPr>
            <p:nvPr/>
          </p:nvSpPr>
          <p:spPr bwMode="auto">
            <a:xfrm>
              <a:off x="3370" y="418"/>
              <a:ext cx="590" cy="593"/>
            </a:xfrm>
            <a:custGeom>
              <a:avLst/>
              <a:gdLst>
                <a:gd name="T0" fmla="*/ 313 w 590"/>
                <a:gd name="T1" fmla="*/ 314 h 593"/>
                <a:gd name="T2" fmla="*/ 561 w 590"/>
                <a:gd name="T3" fmla="*/ 314 h 593"/>
                <a:gd name="T4" fmla="*/ 571 w 590"/>
                <a:gd name="T5" fmla="*/ 314 h 593"/>
                <a:gd name="T6" fmla="*/ 580 w 590"/>
                <a:gd name="T7" fmla="*/ 312 h 593"/>
                <a:gd name="T8" fmla="*/ 587 w 590"/>
                <a:gd name="T9" fmla="*/ 307 h 593"/>
                <a:gd name="T10" fmla="*/ 590 w 590"/>
                <a:gd name="T11" fmla="*/ 296 h 593"/>
                <a:gd name="T12" fmla="*/ 587 w 590"/>
                <a:gd name="T13" fmla="*/ 286 h 593"/>
                <a:gd name="T14" fmla="*/ 580 w 590"/>
                <a:gd name="T15" fmla="*/ 281 h 593"/>
                <a:gd name="T16" fmla="*/ 571 w 590"/>
                <a:gd name="T17" fmla="*/ 279 h 593"/>
                <a:gd name="T18" fmla="*/ 561 w 590"/>
                <a:gd name="T19" fmla="*/ 279 h 593"/>
                <a:gd name="T20" fmla="*/ 313 w 590"/>
                <a:gd name="T21" fmla="*/ 279 h 593"/>
                <a:gd name="T22" fmla="*/ 313 w 590"/>
                <a:gd name="T23" fmla="*/ 29 h 593"/>
                <a:gd name="T24" fmla="*/ 313 w 590"/>
                <a:gd name="T25" fmla="*/ 19 h 593"/>
                <a:gd name="T26" fmla="*/ 311 w 590"/>
                <a:gd name="T27" fmla="*/ 9 h 593"/>
                <a:gd name="T28" fmla="*/ 305 w 590"/>
                <a:gd name="T29" fmla="*/ 2 h 593"/>
                <a:gd name="T30" fmla="*/ 295 w 590"/>
                <a:gd name="T31" fmla="*/ 0 h 593"/>
                <a:gd name="T32" fmla="*/ 285 w 590"/>
                <a:gd name="T33" fmla="*/ 2 h 593"/>
                <a:gd name="T34" fmla="*/ 280 w 590"/>
                <a:gd name="T35" fmla="*/ 9 h 593"/>
                <a:gd name="T36" fmla="*/ 278 w 590"/>
                <a:gd name="T37" fmla="*/ 19 h 593"/>
                <a:gd name="T38" fmla="*/ 278 w 590"/>
                <a:gd name="T39" fmla="*/ 29 h 593"/>
                <a:gd name="T40" fmla="*/ 278 w 590"/>
                <a:gd name="T41" fmla="*/ 279 h 593"/>
                <a:gd name="T42" fmla="*/ 29 w 590"/>
                <a:gd name="T43" fmla="*/ 279 h 593"/>
                <a:gd name="T44" fmla="*/ 19 w 590"/>
                <a:gd name="T45" fmla="*/ 279 h 593"/>
                <a:gd name="T46" fmla="*/ 10 w 590"/>
                <a:gd name="T47" fmla="*/ 281 h 593"/>
                <a:gd name="T48" fmla="*/ 2 w 590"/>
                <a:gd name="T49" fmla="*/ 286 h 593"/>
                <a:gd name="T50" fmla="*/ 0 w 590"/>
                <a:gd name="T51" fmla="*/ 296 h 593"/>
                <a:gd name="T52" fmla="*/ 2 w 590"/>
                <a:gd name="T53" fmla="*/ 307 h 593"/>
                <a:gd name="T54" fmla="*/ 10 w 590"/>
                <a:gd name="T55" fmla="*/ 312 h 593"/>
                <a:gd name="T56" fmla="*/ 19 w 590"/>
                <a:gd name="T57" fmla="*/ 314 h 593"/>
                <a:gd name="T58" fmla="*/ 29 w 590"/>
                <a:gd name="T59" fmla="*/ 314 h 593"/>
                <a:gd name="T60" fmla="*/ 278 w 590"/>
                <a:gd name="T61" fmla="*/ 314 h 593"/>
                <a:gd name="T62" fmla="*/ 278 w 590"/>
                <a:gd name="T63" fmla="*/ 564 h 593"/>
                <a:gd name="T64" fmla="*/ 278 w 590"/>
                <a:gd name="T65" fmla="*/ 574 h 593"/>
                <a:gd name="T66" fmla="*/ 280 w 590"/>
                <a:gd name="T67" fmla="*/ 584 h 593"/>
                <a:gd name="T68" fmla="*/ 285 w 590"/>
                <a:gd name="T69" fmla="*/ 590 h 593"/>
                <a:gd name="T70" fmla="*/ 295 w 590"/>
                <a:gd name="T71" fmla="*/ 593 h 593"/>
                <a:gd name="T72" fmla="*/ 305 w 590"/>
                <a:gd name="T73" fmla="*/ 590 h 593"/>
                <a:gd name="T74" fmla="*/ 311 w 590"/>
                <a:gd name="T75" fmla="*/ 584 h 593"/>
                <a:gd name="T76" fmla="*/ 313 w 590"/>
                <a:gd name="T77" fmla="*/ 574 h 593"/>
                <a:gd name="T78" fmla="*/ 313 w 590"/>
                <a:gd name="T79" fmla="*/ 564 h 593"/>
                <a:gd name="T80" fmla="*/ 313 w 590"/>
                <a:gd name="T81" fmla="*/ 314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0" h="593">
                  <a:moveTo>
                    <a:pt x="313" y="314"/>
                  </a:moveTo>
                  <a:lnTo>
                    <a:pt x="561" y="314"/>
                  </a:lnTo>
                  <a:lnTo>
                    <a:pt x="571" y="314"/>
                  </a:lnTo>
                  <a:lnTo>
                    <a:pt x="580" y="312"/>
                  </a:lnTo>
                  <a:lnTo>
                    <a:pt x="587" y="307"/>
                  </a:lnTo>
                  <a:lnTo>
                    <a:pt x="590" y="296"/>
                  </a:lnTo>
                  <a:lnTo>
                    <a:pt x="587" y="286"/>
                  </a:lnTo>
                  <a:lnTo>
                    <a:pt x="580" y="281"/>
                  </a:lnTo>
                  <a:lnTo>
                    <a:pt x="571" y="279"/>
                  </a:lnTo>
                  <a:lnTo>
                    <a:pt x="561" y="279"/>
                  </a:lnTo>
                  <a:lnTo>
                    <a:pt x="313" y="279"/>
                  </a:lnTo>
                  <a:lnTo>
                    <a:pt x="313" y="29"/>
                  </a:lnTo>
                  <a:lnTo>
                    <a:pt x="313" y="19"/>
                  </a:lnTo>
                  <a:lnTo>
                    <a:pt x="311" y="9"/>
                  </a:lnTo>
                  <a:lnTo>
                    <a:pt x="305" y="2"/>
                  </a:lnTo>
                  <a:lnTo>
                    <a:pt x="295" y="0"/>
                  </a:lnTo>
                  <a:lnTo>
                    <a:pt x="285" y="2"/>
                  </a:lnTo>
                  <a:lnTo>
                    <a:pt x="280" y="9"/>
                  </a:lnTo>
                  <a:lnTo>
                    <a:pt x="278" y="19"/>
                  </a:lnTo>
                  <a:lnTo>
                    <a:pt x="278" y="29"/>
                  </a:lnTo>
                  <a:lnTo>
                    <a:pt x="278" y="279"/>
                  </a:lnTo>
                  <a:lnTo>
                    <a:pt x="29" y="279"/>
                  </a:lnTo>
                  <a:lnTo>
                    <a:pt x="19" y="279"/>
                  </a:lnTo>
                  <a:lnTo>
                    <a:pt x="10" y="281"/>
                  </a:lnTo>
                  <a:lnTo>
                    <a:pt x="2" y="286"/>
                  </a:lnTo>
                  <a:lnTo>
                    <a:pt x="0" y="296"/>
                  </a:lnTo>
                  <a:lnTo>
                    <a:pt x="2" y="307"/>
                  </a:lnTo>
                  <a:lnTo>
                    <a:pt x="10" y="312"/>
                  </a:lnTo>
                  <a:lnTo>
                    <a:pt x="19" y="314"/>
                  </a:lnTo>
                  <a:lnTo>
                    <a:pt x="29" y="314"/>
                  </a:lnTo>
                  <a:lnTo>
                    <a:pt x="278" y="314"/>
                  </a:lnTo>
                  <a:lnTo>
                    <a:pt x="278" y="564"/>
                  </a:lnTo>
                  <a:lnTo>
                    <a:pt x="278" y="574"/>
                  </a:lnTo>
                  <a:lnTo>
                    <a:pt x="280" y="584"/>
                  </a:lnTo>
                  <a:lnTo>
                    <a:pt x="285" y="590"/>
                  </a:lnTo>
                  <a:lnTo>
                    <a:pt x="295" y="593"/>
                  </a:lnTo>
                  <a:lnTo>
                    <a:pt x="305" y="590"/>
                  </a:lnTo>
                  <a:lnTo>
                    <a:pt x="311" y="584"/>
                  </a:lnTo>
                  <a:lnTo>
                    <a:pt x="313" y="574"/>
                  </a:lnTo>
                  <a:lnTo>
                    <a:pt x="313" y="564"/>
                  </a:lnTo>
                  <a:lnTo>
                    <a:pt x="313" y="3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44"/>
            <p:cNvSpPr>
              <a:spLocks noChangeAspect="1"/>
            </p:cNvSpPr>
            <p:nvPr/>
          </p:nvSpPr>
          <p:spPr bwMode="auto">
            <a:xfrm>
              <a:off x="4252" y="329"/>
              <a:ext cx="633" cy="628"/>
            </a:xfrm>
            <a:custGeom>
              <a:avLst/>
              <a:gdLst>
                <a:gd name="T0" fmla="*/ 508 w 633"/>
                <a:gd name="T1" fmla="*/ 101 h 628"/>
                <a:gd name="T2" fmla="*/ 539 w 633"/>
                <a:gd name="T3" fmla="*/ 61 h 628"/>
                <a:gd name="T4" fmla="*/ 569 w 633"/>
                <a:gd name="T5" fmla="*/ 39 h 628"/>
                <a:gd name="T6" fmla="*/ 596 w 633"/>
                <a:gd name="T7" fmla="*/ 29 h 628"/>
                <a:gd name="T8" fmla="*/ 622 w 633"/>
                <a:gd name="T9" fmla="*/ 27 h 628"/>
                <a:gd name="T10" fmla="*/ 628 w 633"/>
                <a:gd name="T11" fmla="*/ 24 h 628"/>
                <a:gd name="T12" fmla="*/ 631 w 633"/>
                <a:gd name="T13" fmla="*/ 19 h 628"/>
                <a:gd name="T14" fmla="*/ 633 w 633"/>
                <a:gd name="T15" fmla="*/ 13 h 628"/>
                <a:gd name="T16" fmla="*/ 633 w 633"/>
                <a:gd name="T17" fmla="*/ 10 h 628"/>
                <a:gd name="T18" fmla="*/ 630 w 633"/>
                <a:gd name="T19" fmla="*/ 2 h 628"/>
                <a:gd name="T20" fmla="*/ 622 w 633"/>
                <a:gd name="T21" fmla="*/ 0 h 628"/>
                <a:gd name="T22" fmla="*/ 461 w 633"/>
                <a:gd name="T23" fmla="*/ 0 h 628"/>
                <a:gd name="T24" fmla="*/ 456 w 633"/>
                <a:gd name="T25" fmla="*/ 0 h 628"/>
                <a:gd name="T26" fmla="*/ 451 w 633"/>
                <a:gd name="T27" fmla="*/ 2 h 628"/>
                <a:gd name="T28" fmla="*/ 446 w 633"/>
                <a:gd name="T29" fmla="*/ 6 h 628"/>
                <a:gd name="T30" fmla="*/ 444 w 633"/>
                <a:gd name="T31" fmla="*/ 16 h 628"/>
                <a:gd name="T32" fmla="*/ 449 w 633"/>
                <a:gd name="T33" fmla="*/ 25 h 628"/>
                <a:gd name="T34" fmla="*/ 458 w 633"/>
                <a:gd name="T35" fmla="*/ 27 h 628"/>
                <a:gd name="T36" fmla="*/ 475 w 633"/>
                <a:gd name="T37" fmla="*/ 30 h 628"/>
                <a:gd name="T38" fmla="*/ 488 w 633"/>
                <a:gd name="T39" fmla="*/ 35 h 628"/>
                <a:gd name="T40" fmla="*/ 496 w 633"/>
                <a:gd name="T41" fmla="*/ 44 h 628"/>
                <a:gd name="T42" fmla="*/ 499 w 633"/>
                <a:gd name="T43" fmla="*/ 57 h 628"/>
                <a:gd name="T44" fmla="*/ 497 w 633"/>
                <a:gd name="T45" fmla="*/ 67 h 628"/>
                <a:gd name="T46" fmla="*/ 493 w 633"/>
                <a:gd name="T47" fmla="*/ 78 h 628"/>
                <a:gd name="T48" fmla="*/ 488 w 633"/>
                <a:gd name="T49" fmla="*/ 87 h 628"/>
                <a:gd name="T50" fmla="*/ 486 w 633"/>
                <a:gd name="T51" fmla="*/ 90 h 628"/>
                <a:gd name="T52" fmla="*/ 213 w 633"/>
                <a:gd name="T53" fmla="*/ 526 h 628"/>
                <a:gd name="T54" fmla="*/ 153 w 633"/>
                <a:gd name="T55" fmla="*/ 54 h 628"/>
                <a:gd name="T56" fmla="*/ 157 w 633"/>
                <a:gd name="T57" fmla="*/ 43 h 628"/>
                <a:gd name="T58" fmla="*/ 168 w 633"/>
                <a:gd name="T59" fmla="*/ 35 h 628"/>
                <a:gd name="T60" fmla="*/ 188 w 633"/>
                <a:gd name="T61" fmla="*/ 29 h 628"/>
                <a:gd name="T62" fmla="*/ 214 w 633"/>
                <a:gd name="T63" fmla="*/ 27 h 628"/>
                <a:gd name="T64" fmla="*/ 223 w 633"/>
                <a:gd name="T65" fmla="*/ 27 h 628"/>
                <a:gd name="T66" fmla="*/ 230 w 633"/>
                <a:gd name="T67" fmla="*/ 25 h 628"/>
                <a:gd name="T68" fmla="*/ 235 w 633"/>
                <a:gd name="T69" fmla="*/ 20 h 628"/>
                <a:gd name="T70" fmla="*/ 236 w 633"/>
                <a:gd name="T71" fmla="*/ 9 h 628"/>
                <a:gd name="T72" fmla="*/ 232 w 633"/>
                <a:gd name="T73" fmla="*/ 1 h 628"/>
                <a:gd name="T74" fmla="*/ 224 w 633"/>
                <a:gd name="T75" fmla="*/ 0 h 628"/>
                <a:gd name="T76" fmla="*/ 114 w 633"/>
                <a:gd name="T77" fmla="*/ 2 h 628"/>
                <a:gd name="T78" fmla="*/ 65 w 633"/>
                <a:gd name="T79" fmla="*/ 1 h 628"/>
                <a:gd name="T80" fmla="*/ 17 w 633"/>
                <a:gd name="T81" fmla="*/ 0 h 628"/>
                <a:gd name="T82" fmla="*/ 12 w 633"/>
                <a:gd name="T83" fmla="*/ 0 h 628"/>
                <a:gd name="T84" fmla="*/ 6 w 633"/>
                <a:gd name="T85" fmla="*/ 2 h 628"/>
                <a:gd name="T86" fmla="*/ 2 w 633"/>
                <a:gd name="T87" fmla="*/ 6 h 628"/>
                <a:gd name="T88" fmla="*/ 0 w 633"/>
                <a:gd name="T89" fmla="*/ 16 h 628"/>
                <a:gd name="T90" fmla="*/ 6 w 633"/>
                <a:gd name="T91" fmla="*/ 26 h 628"/>
                <a:gd name="T92" fmla="*/ 23 w 633"/>
                <a:gd name="T93" fmla="*/ 27 h 628"/>
                <a:gd name="T94" fmla="*/ 51 w 633"/>
                <a:gd name="T95" fmla="*/ 29 h 628"/>
                <a:gd name="T96" fmla="*/ 67 w 633"/>
                <a:gd name="T97" fmla="*/ 34 h 628"/>
                <a:gd name="T98" fmla="*/ 73 w 633"/>
                <a:gd name="T99" fmla="*/ 43 h 628"/>
                <a:gd name="T100" fmla="*/ 76 w 633"/>
                <a:gd name="T101" fmla="*/ 58 h 628"/>
                <a:gd name="T102" fmla="*/ 146 w 633"/>
                <a:gd name="T103" fmla="*/ 607 h 628"/>
                <a:gd name="T104" fmla="*/ 148 w 633"/>
                <a:gd name="T105" fmla="*/ 618 h 628"/>
                <a:gd name="T106" fmla="*/ 152 w 633"/>
                <a:gd name="T107" fmla="*/ 624 h 628"/>
                <a:gd name="T108" fmla="*/ 157 w 633"/>
                <a:gd name="T109" fmla="*/ 627 h 628"/>
                <a:gd name="T110" fmla="*/ 164 w 633"/>
                <a:gd name="T111" fmla="*/ 628 h 628"/>
                <a:gd name="T112" fmla="*/ 179 w 633"/>
                <a:gd name="T113" fmla="*/ 624 h 628"/>
                <a:gd name="T114" fmla="*/ 188 w 633"/>
                <a:gd name="T115" fmla="*/ 612 h 628"/>
                <a:gd name="T116" fmla="*/ 508 w 633"/>
                <a:gd name="T117" fmla="*/ 101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3" h="628">
                  <a:moveTo>
                    <a:pt x="508" y="101"/>
                  </a:moveTo>
                  <a:lnTo>
                    <a:pt x="539" y="61"/>
                  </a:lnTo>
                  <a:lnTo>
                    <a:pt x="569" y="39"/>
                  </a:lnTo>
                  <a:lnTo>
                    <a:pt x="596" y="29"/>
                  </a:lnTo>
                  <a:lnTo>
                    <a:pt x="622" y="27"/>
                  </a:lnTo>
                  <a:lnTo>
                    <a:pt x="628" y="24"/>
                  </a:lnTo>
                  <a:lnTo>
                    <a:pt x="631" y="19"/>
                  </a:lnTo>
                  <a:lnTo>
                    <a:pt x="633" y="13"/>
                  </a:lnTo>
                  <a:lnTo>
                    <a:pt x="633" y="10"/>
                  </a:lnTo>
                  <a:lnTo>
                    <a:pt x="630" y="2"/>
                  </a:lnTo>
                  <a:lnTo>
                    <a:pt x="622" y="0"/>
                  </a:lnTo>
                  <a:lnTo>
                    <a:pt x="461" y="0"/>
                  </a:lnTo>
                  <a:lnTo>
                    <a:pt x="456" y="0"/>
                  </a:lnTo>
                  <a:lnTo>
                    <a:pt x="451" y="2"/>
                  </a:lnTo>
                  <a:lnTo>
                    <a:pt x="446" y="6"/>
                  </a:lnTo>
                  <a:lnTo>
                    <a:pt x="444" y="16"/>
                  </a:lnTo>
                  <a:lnTo>
                    <a:pt x="449" y="25"/>
                  </a:lnTo>
                  <a:lnTo>
                    <a:pt x="458" y="27"/>
                  </a:lnTo>
                  <a:lnTo>
                    <a:pt x="475" y="30"/>
                  </a:lnTo>
                  <a:lnTo>
                    <a:pt x="488" y="35"/>
                  </a:lnTo>
                  <a:lnTo>
                    <a:pt x="496" y="44"/>
                  </a:lnTo>
                  <a:lnTo>
                    <a:pt x="499" y="57"/>
                  </a:lnTo>
                  <a:lnTo>
                    <a:pt x="497" y="67"/>
                  </a:lnTo>
                  <a:lnTo>
                    <a:pt x="493" y="78"/>
                  </a:lnTo>
                  <a:lnTo>
                    <a:pt x="488" y="87"/>
                  </a:lnTo>
                  <a:lnTo>
                    <a:pt x="486" y="90"/>
                  </a:lnTo>
                  <a:lnTo>
                    <a:pt x="213" y="526"/>
                  </a:lnTo>
                  <a:lnTo>
                    <a:pt x="153" y="54"/>
                  </a:lnTo>
                  <a:lnTo>
                    <a:pt x="157" y="43"/>
                  </a:lnTo>
                  <a:lnTo>
                    <a:pt x="168" y="35"/>
                  </a:lnTo>
                  <a:lnTo>
                    <a:pt x="188" y="29"/>
                  </a:lnTo>
                  <a:lnTo>
                    <a:pt x="214" y="27"/>
                  </a:lnTo>
                  <a:lnTo>
                    <a:pt x="223" y="27"/>
                  </a:lnTo>
                  <a:lnTo>
                    <a:pt x="230" y="25"/>
                  </a:lnTo>
                  <a:lnTo>
                    <a:pt x="235" y="20"/>
                  </a:lnTo>
                  <a:lnTo>
                    <a:pt x="236" y="9"/>
                  </a:lnTo>
                  <a:lnTo>
                    <a:pt x="232" y="1"/>
                  </a:lnTo>
                  <a:lnTo>
                    <a:pt x="224" y="0"/>
                  </a:lnTo>
                  <a:lnTo>
                    <a:pt x="114" y="2"/>
                  </a:lnTo>
                  <a:lnTo>
                    <a:pt x="65" y="1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16"/>
                  </a:lnTo>
                  <a:lnTo>
                    <a:pt x="6" y="26"/>
                  </a:lnTo>
                  <a:lnTo>
                    <a:pt x="23" y="27"/>
                  </a:lnTo>
                  <a:lnTo>
                    <a:pt x="51" y="29"/>
                  </a:lnTo>
                  <a:lnTo>
                    <a:pt x="67" y="34"/>
                  </a:lnTo>
                  <a:lnTo>
                    <a:pt x="73" y="43"/>
                  </a:lnTo>
                  <a:lnTo>
                    <a:pt x="76" y="58"/>
                  </a:lnTo>
                  <a:lnTo>
                    <a:pt x="146" y="607"/>
                  </a:lnTo>
                  <a:lnTo>
                    <a:pt x="148" y="618"/>
                  </a:lnTo>
                  <a:lnTo>
                    <a:pt x="152" y="624"/>
                  </a:lnTo>
                  <a:lnTo>
                    <a:pt x="157" y="627"/>
                  </a:lnTo>
                  <a:lnTo>
                    <a:pt x="164" y="628"/>
                  </a:lnTo>
                  <a:lnTo>
                    <a:pt x="179" y="624"/>
                  </a:lnTo>
                  <a:lnTo>
                    <a:pt x="188" y="612"/>
                  </a:lnTo>
                  <a:lnTo>
                    <a:pt x="508" y="1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45"/>
            <p:cNvSpPr>
              <a:spLocks noChangeAspect="1"/>
            </p:cNvSpPr>
            <p:nvPr/>
          </p:nvSpPr>
          <p:spPr bwMode="auto">
            <a:xfrm>
              <a:off x="4995" y="0"/>
              <a:ext cx="162" cy="624"/>
            </a:xfrm>
            <a:custGeom>
              <a:avLst/>
              <a:gdLst>
                <a:gd name="T0" fmla="*/ 150 w 162"/>
                <a:gd name="T1" fmla="*/ 0 h 624"/>
                <a:gd name="T2" fmla="*/ 76 w 162"/>
                <a:gd name="T3" fmla="*/ 71 h 624"/>
                <a:gd name="T4" fmla="*/ 31 w 162"/>
                <a:gd name="T5" fmla="*/ 152 h 624"/>
                <a:gd name="T6" fmla="*/ 7 w 162"/>
                <a:gd name="T7" fmla="*/ 235 h 624"/>
                <a:gd name="T8" fmla="*/ 0 w 162"/>
                <a:gd name="T9" fmla="*/ 312 h 624"/>
                <a:gd name="T10" fmla="*/ 6 w 162"/>
                <a:gd name="T11" fmla="*/ 386 h 624"/>
                <a:gd name="T12" fmla="*/ 29 w 162"/>
                <a:gd name="T13" fmla="*/ 468 h 624"/>
                <a:gd name="T14" fmla="*/ 74 w 162"/>
                <a:gd name="T15" fmla="*/ 551 h 624"/>
                <a:gd name="T16" fmla="*/ 150 w 162"/>
                <a:gd name="T17" fmla="*/ 624 h 624"/>
                <a:gd name="T18" fmla="*/ 157 w 162"/>
                <a:gd name="T19" fmla="*/ 623 h 624"/>
                <a:gd name="T20" fmla="*/ 162 w 162"/>
                <a:gd name="T21" fmla="*/ 617 h 624"/>
                <a:gd name="T22" fmla="*/ 156 w 162"/>
                <a:gd name="T23" fmla="*/ 607 h 624"/>
                <a:gd name="T24" fmla="*/ 103 w 162"/>
                <a:gd name="T25" fmla="*/ 546 h 624"/>
                <a:gd name="T26" fmla="*/ 68 w 162"/>
                <a:gd name="T27" fmla="*/ 474 h 624"/>
                <a:gd name="T28" fmla="*/ 49 w 162"/>
                <a:gd name="T29" fmla="*/ 396 h 624"/>
                <a:gd name="T30" fmla="*/ 42 w 162"/>
                <a:gd name="T31" fmla="*/ 312 h 624"/>
                <a:gd name="T32" fmla="*/ 53 w 162"/>
                <a:gd name="T33" fmla="*/ 202 h 624"/>
                <a:gd name="T34" fmla="*/ 81 w 162"/>
                <a:gd name="T35" fmla="*/ 118 h 624"/>
                <a:gd name="T36" fmla="*/ 118 w 162"/>
                <a:gd name="T37" fmla="*/ 57 h 624"/>
                <a:gd name="T38" fmla="*/ 157 w 162"/>
                <a:gd name="T39" fmla="*/ 15 h 624"/>
                <a:gd name="T40" fmla="*/ 162 w 162"/>
                <a:gd name="T41" fmla="*/ 8 h 624"/>
                <a:gd name="T42" fmla="*/ 157 w 162"/>
                <a:gd name="T43" fmla="*/ 1 h 624"/>
                <a:gd name="T44" fmla="*/ 150 w 162"/>
                <a:gd name="T4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" h="624">
                  <a:moveTo>
                    <a:pt x="150" y="0"/>
                  </a:moveTo>
                  <a:lnTo>
                    <a:pt x="76" y="71"/>
                  </a:lnTo>
                  <a:lnTo>
                    <a:pt x="31" y="152"/>
                  </a:lnTo>
                  <a:lnTo>
                    <a:pt x="7" y="235"/>
                  </a:lnTo>
                  <a:lnTo>
                    <a:pt x="0" y="312"/>
                  </a:lnTo>
                  <a:lnTo>
                    <a:pt x="6" y="386"/>
                  </a:lnTo>
                  <a:lnTo>
                    <a:pt x="29" y="468"/>
                  </a:lnTo>
                  <a:lnTo>
                    <a:pt x="74" y="551"/>
                  </a:lnTo>
                  <a:lnTo>
                    <a:pt x="150" y="624"/>
                  </a:lnTo>
                  <a:lnTo>
                    <a:pt x="157" y="623"/>
                  </a:lnTo>
                  <a:lnTo>
                    <a:pt x="162" y="617"/>
                  </a:lnTo>
                  <a:lnTo>
                    <a:pt x="156" y="607"/>
                  </a:lnTo>
                  <a:lnTo>
                    <a:pt x="103" y="546"/>
                  </a:lnTo>
                  <a:lnTo>
                    <a:pt x="68" y="474"/>
                  </a:lnTo>
                  <a:lnTo>
                    <a:pt x="49" y="396"/>
                  </a:lnTo>
                  <a:lnTo>
                    <a:pt x="42" y="312"/>
                  </a:lnTo>
                  <a:lnTo>
                    <a:pt x="53" y="202"/>
                  </a:lnTo>
                  <a:lnTo>
                    <a:pt x="81" y="118"/>
                  </a:lnTo>
                  <a:lnTo>
                    <a:pt x="118" y="57"/>
                  </a:lnTo>
                  <a:lnTo>
                    <a:pt x="157" y="15"/>
                  </a:lnTo>
                  <a:lnTo>
                    <a:pt x="162" y="8"/>
                  </a:lnTo>
                  <a:lnTo>
                    <a:pt x="157" y="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46"/>
            <p:cNvSpPr>
              <a:spLocks noChangeAspect="1"/>
            </p:cNvSpPr>
            <p:nvPr/>
          </p:nvSpPr>
          <p:spPr bwMode="auto">
            <a:xfrm>
              <a:off x="5229" y="54"/>
              <a:ext cx="286" cy="427"/>
            </a:xfrm>
            <a:custGeom>
              <a:avLst/>
              <a:gdLst>
                <a:gd name="T0" fmla="*/ 170 w 286"/>
                <a:gd name="T1" fmla="*/ 212 h 427"/>
                <a:gd name="T2" fmla="*/ 213 w 286"/>
                <a:gd name="T3" fmla="*/ 263 h 427"/>
                <a:gd name="T4" fmla="*/ 217 w 286"/>
                <a:gd name="T5" fmla="*/ 333 h 427"/>
                <a:gd name="T6" fmla="*/ 203 w 286"/>
                <a:gd name="T7" fmla="*/ 373 h 427"/>
                <a:gd name="T8" fmla="*/ 180 w 286"/>
                <a:gd name="T9" fmla="*/ 396 h 427"/>
                <a:gd name="T10" fmla="*/ 153 w 286"/>
                <a:gd name="T11" fmla="*/ 406 h 427"/>
                <a:gd name="T12" fmla="*/ 115 w 286"/>
                <a:gd name="T13" fmla="*/ 405 h 427"/>
                <a:gd name="T14" fmla="*/ 57 w 286"/>
                <a:gd name="T15" fmla="*/ 386 h 427"/>
                <a:gd name="T16" fmla="*/ 51 w 286"/>
                <a:gd name="T17" fmla="*/ 359 h 427"/>
                <a:gd name="T18" fmla="*/ 67 w 286"/>
                <a:gd name="T19" fmla="*/ 339 h 427"/>
                <a:gd name="T20" fmla="*/ 66 w 286"/>
                <a:gd name="T21" fmla="*/ 315 h 427"/>
                <a:gd name="T22" fmla="*/ 48 w 286"/>
                <a:gd name="T23" fmla="*/ 297 h 427"/>
                <a:gd name="T24" fmla="*/ 22 w 286"/>
                <a:gd name="T25" fmla="*/ 296 h 427"/>
                <a:gd name="T26" fmla="*/ 3 w 286"/>
                <a:gd name="T27" fmla="*/ 314 h 427"/>
                <a:gd name="T28" fmla="*/ 11 w 286"/>
                <a:gd name="T29" fmla="*/ 370 h 427"/>
                <a:gd name="T30" fmla="*/ 86 w 286"/>
                <a:gd name="T31" fmla="*/ 420 h 427"/>
                <a:gd name="T32" fmla="*/ 199 w 286"/>
                <a:gd name="T33" fmla="*/ 417 h 427"/>
                <a:gd name="T34" fmla="*/ 275 w 286"/>
                <a:gd name="T35" fmla="*/ 352 h 427"/>
                <a:gd name="T36" fmla="*/ 279 w 286"/>
                <a:gd name="T37" fmla="*/ 271 h 427"/>
                <a:gd name="T38" fmla="*/ 223 w 286"/>
                <a:gd name="T39" fmla="*/ 211 h 427"/>
                <a:gd name="T40" fmla="*/ 219 w 286"/>
                <a:gd name="T41" fmla="*/ 173 h 427"/>
                <a:gd name="T42" fmla="*/ 262 w 286"/>
                <a:gd name="T43" fmla="*/ 116 h 427"/>
                <a:gd name="T44" fmla="*/ 264 w 286"/>
                <a:gd name="T45" fmla="*/ 68 h 427"/>
                <a:gd name="T46" fmla="*/ 245 w 286"/>
                <a:gd name="T47" fmla="*/ 37 h 427"/>
                <a:gd name="T48" fmla="*/ 211 w 286"/>
                <a:gd name="T49" fmla="*/ 15 h 427"/>
                <a:gd name="T50" fmla="*/ 166 w 286"/>
                <a:gd name="T51" fmla="*/ 2 h 427"/>
                <a:gd name="T52" fmla="*/ 93 w 286"/>
                <a:gd name="T53" fmla="*/ 6 h 427"/>
                <a:gd name="T54" fmla="*/ 29 w 286"/>
                <a:gd name="T55" fmla="*/ 50 h 427"/>
                <a:gd name="T56" fmla="*/ 22 w 286"/>
                <a:gd name="T57" fmla="*/ 98 h 427"/>
                <a:gd name="T58" fmla="*/ 39 w 286"/>
                <a:gd name="T59" fmla="*/ 115 h 427"/>
                <a:gd name="T60" fmla="*/ 65 w 286"/>
                <a:gd name="T61" fmla="*/ 114 h 427"/>
                <a:gd name="T62" fmla="*/ 81 w 286"/>
                <a:gd name="T63" fmla="*/ 97 h 427"/>
                <a:gd name="T64" fmla="*/ 81 w 286"/>
                <a:gd name="T65" fmla="*/ 73 h 427"/>
                <a:gd name="T66" fmla="*/ 65 w 286"/>
                <a:gd name="T67" fmla="*/ 55 h 427"/>
                <a:gd name="T68" fmla="*/ 71 w 286"/>
                <a:gd name="T69" fmla="*/ 35 h 427"/>
                <a:gd name="T70" fmla="*/ 119 w 286"/>
                <a:gd name="T71" fmla="*/ 20 h 427"/>
                <a:gd name="T72" fmla="*/ 161 w 286"/>
                <a:gd name="T73" fmla="*/ 21 h 427"/>
                <a:gd name="T74" fmla="*/ 200 w 286"/>
                <a:gd name="T75" fmla="*/ 53 h 427"/>
                <a:gd name="T76" fmla="*/ 200 w 286"/>
                <a:gd name="T77" fmla="*/ 126 h 427"/>
                <a:gd name="T78" fmla="*/ 167 w 286"/>
                <a:gd name="T79" fmla="*/ 174 h 427"/>
                <a:gd name="T80" fmla="*/ 133 w 286"/>
                <a:gd name="T81" fmla="*/ 186 h 427"/>
                <a:gd name="T82" fmla="*/ 98 w 286"/>
                <a:gd name="T83" fmla="*/ 188 h 427"/>
                <a:gd name="T84" fmla="*/ 89 w 286"/>
                <a:gd name="T85" fmla="*/ 191 h 427"/>
                <a:gd name="T86" fmla="*/ 91 w 286"/>
                <a:gd name="T87" fmla="*/ 205 h 427"/>
                <a:gd name="T88" fmla="*/ 136 w 286"/>
                <a:gd name="T89" fmla="*/ 206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6" h="427">
                  <a:moveTo>
                    <a:pt x="136" y="206"/>
                  </a:moveTo>
                  <a:lnTo>
                    <a:pt x="170" y="212"/>
                  </a:lnTo>
                  <a:lnTo>
                    <a:pt x="196" y="231"/>
                  </a:lnTo>
                  <a:lnTo>
                    <a:pt x="213" y="263"/>
                  </a:lnTo>
                  <a:lnTo>
                    <a:pt x="220" y="307"/>
                  </a:lnTo>
                  <a:lnTo>
                    <a:pt x="217" y="333"/>
                  </a:lnTo>
                  <a:lnTo>
                    <a:pt x="212" y="355"/>
                  </a:lnTo>
                  <a:lnTo>
                    <a:pt x="203" y="373"/>
                  </a:lnTo>
                  <a:lnTo>
                    <a:pt x="192" y="386"/>
                  </a:lnTo>
                  <a:lnTo>
                    <a:pt x="180" y="396"/>
                  </a:lnTo>
                  <a:lnTo>
                    <a:pt x="167" y="402"/>
                  </a:lnTo>
                  <a:lnTo>
                    <a:pt x="153" y="406"/>
                  </a:lnTo>
                  <a:lnTo>
                    <a:pt x="139" y="407"/>
                  </a:lnTo>
                  <a:lnTo>
                    <a:pt x="115" y="405"/>
                  </a:lnTo>
                  <a:lnTo>
                    <a:pt x="86" y="399"/>
                  </a:lnTo>
                  <a:lnTo>
                    <a:pt x="57" y="386"/>
                  </a:lnTo>
                  <a:lnTo>
                    <a:pt x="33" y="363"/>
                  </a:lnTo>
                  <a:lnTo>
                    <a:pt x="51" y="359"/>
                  </a:lnTo>
                  <a:lnTo>
                    <a:pt x="62" y="350"/>
                  </a:lnTo>
                  <a:lnTo>
                    <a:pt x="67" y="339"/>
                  </a:lnTo>
                  <a:lnTo>
                    <a:pt x="69" y="328"/>
                  </a:lnTo>
                  <a:lnTo>
                    <a:pt x="66" y="315"/>
                  </a:lnTo>
                  <a:lnTo>
                    <a:pt x="59" y="304"/>
                  </a:lnTo>
                  <a:lnTo>
                    <a:pt x="48" y="297"/>
                  </a:lnTo>
                  <a:lnTo>
                    <a:pt x="35" y="294"/>
                  </a:lnTo>
                  <a:lnTo>
                    <a:pt x="22" y="296"/>
                  </a:lnTo>
                  <a:lnTo>
                    <a:pt x="11" y="303"/>
                  </a:lnTo>
                  <a:lnTo>
                    <a:pt x="3" y="314"/>
                  </a:lnTo>
                  <a:lnTo>
                    <a:pt x="0" y="330"/>
                  </a:lnTo>
                  <a:lnTo>
                    <a:pt x="11" y="370"/>
                  </a:lnTo>
                  <a:lnTo>
                    <a:pt x="42" y="401"/>
                  </a:lnTo>
                  <a:lnTo>
                    <a:pt x="86" y="420"/>
                  </a:lnTo>
                  <a:lnTo>
                    <a:pt x="140" y="427"/>
                  </a:lnTo>
                  <a:lnTo>
                    <a:pt x="199" y="417"/>
                  </a:lnTo>
                  <a:lnTo>
                    <a:pt x="246" y="390"/>
                  </a:lnTo>
                  <a:lnTo>
                    <a:pt x="275" y="352"/>
                  </a:lnTo>
                  <a:lnTo>
                    <a:pt x="286" y="307"/>
                  </a:lnTo>
                  <a:lnTo>
                    <a:pt x="279" y="271"/>
                  </a:lnTo>
                  <a:lnTo>
                    <a:pt x="257" y="238"/>
                  </a:lnTo>
                  <a:lnTo>
                    <a:pt x="223" y="211"/>
                  </a:lnTo>
                  <a:lnTo>
                    <a:pt x="178" y="195"/>
                  </a:lnTo>
                  <a:lnTo>
                    <a:pt x="219" y="173"/>
                  </a:lnTo>
                  <a:lnTo>
                    <a:pt x="247" y="146"/>
                  </a:lnTo>
                  <a:lnTo>
                    <a:pt x="262" y="116"/>
                  </a:lnTo>
                  <a:lnTo>
                    <a:pt x="267" y="86"/>
                  </a:lnTo>
                  <a:lnTo>
                    <a:pt x="264" y="68"/>
                  </a:lnTo>
                  <a:lnTo>
                    <a:pt x="257" y="52"/>
                  </a:lnTo>
                  <a:lnTo>
                    <a:pt x="245" y="37"/>
                  </a:lnTo>
                  <a:lnTo>
                    <a:pt x="230" y="25"/>
                  </a:lnTo>
                  <a:lnTo>
                    <a:pt x="211" y="15"/>
                  </a:lnTo>
                  <a:lnTo>
                    <a:pt x="190" y="6"/>
                  </a:lnTo>
                  <a:lnTo>
                    <a:pt x="166" y="2"/>
                  </a:lnTo>
                  <a:lnTo>
                    <a:pt x="141" y="0"/>
                  </a:lnTo>
                  <a:lnTo>
                    <a:pt x="93" y="6"/>
                  </a:lnTo>
                  <a:lnTo>
                    <a:pt x="55" y="23"/>
                  </a:lnTo>
                  <a:lnTo>
                    <a:pt x="29" y="50"/>
                  </a:lnTo>
                  <a:lnTo>
                    <a:pt x="19" y="84"/>
                  </a:lnTo>
                  <a:lnTo>
                    <a:pt x="22" y="98"/>
                  </a:lnTo>
                  <a:lnTo>
                    <a:pt x="29" y="108"/>
                  </a:lnTo>
                  <a:lnTo>
                    <a:pt x="39" y="115"/>
                  </a:lnTo>
                  <a:lnTo>
                    <a:pt x="52" y="117"/>
                  </a:lnTo>
                  <a:lnTo>
                    <a:pt x="65" y="114"/>
                  </a:lnTo>
                  <a:lnTo>
                    <a:pt x="75" y="107"/>
                  </a:lnTo>
                  <a:lnTo>
                    <a:pt x="81" y="97"/>
                  </a:lnTo>
                  <a:lnTo>
                    <a:pt x="83" y="85"/>
                  </a:lnTo>
                  <a:lnTo>
                    <a:pt x="81" y="73"/>
                  </a:lnTo>
                  <a:lnTo>
                    <a:pt x="75" y="62"/>
                  </a:lnTo>
                  <a:lnTo>
                    <a:pt x="65" y="55"/>
                  </a:lnTo>
                  <a:lnTo>
                    <a:pt x="52" y="53"/>
                  </a:lnTo>
                  <a:lnTo>
                    <a:pt x="71" y="35"/>
                  </a:lnTo>
                  <a:lnTo>
                    <a:pt x="95" y="25"/>
                  </a:lnTo>
                  <a:lnTo>
                    <a:pt x="119" y="20"/>
                  </a:lnTo>
                  <a:lnTo>
                    <a:pt x="139" y="18"/>
                  </a:lnTo>
                  <a:lnTo>
                    <a:pt x="161" y="21"/>
                  </a:lnTo>
                  <a:lnTo>
                    <a:pt x="184" y="32"/>
                  </a:lnTo>
                  <a:lnTo>
                    <a:pt x="200" y="53"/>
                  </a:lnTo>
                  <a:lnTo>
                    <a:pt x="206" y="86"/>
                  </a:lnTo>
                  <a:lnTo>
                    <a:pt x="200" y="126"/>
                  </a:lnTo>
                  <a:lnTo>
                    <a:pt x="181" y="160"/>
                  </a:lnTo>
                  <a:lnTo>
                    <a:pt x="167" y="174"/>
                  </a:lnTo>
                  <a:lnTo>
                    <a:pt x="151" y="182"/>
                  </a:lnTo>
                  <a:lnTo>
                    <a:pt x="133" y="186"/>
                  </a:lnTo>
                  <a:lnTo>
                    <a:pt x="113" y="187"/>
                  </a:lnTo>
                  <a:lnTo>
                    <a:pt x="98" y="188"/>
                  </a:lnTo>
                  <a:lnTo>
                    <a:pt x="93" y="189"/>
                  </a:lnTo>
                  <a:lnTo>
                    <a:pt x="89" y="191"/>
                  </a:lnTo>
                  <a:lnTo>
                    <a:pt x="86" y="197"/>
                  </a:lnTo>
                  <a:lnTo>
                    <a:pt x="91" y="205"/>
                  </a:lnTo>
                  <a:lnTo>
                    <a:pt x="103" y="206"/>
                  </a:lnTo>
                  <a:lnTo>
                    <a:pt x="136" y="20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47"/>
            <p:cNvSpPr>
              <a:spLocks noChangeAspect="1"/>
            </p:cNvSpPr>
            <p:nvPr/>
          </p:nvSpPr>
          <p:spPr bwMode="auto">
            <a:xfrm>
              <a:off x="5596" y="0"/>
              <a:ext cx="161" cy="624"/>
            </a:xfrm>
            <a:custGeom>
              <a:avLst/>
              <a:gdLst>
                <a:gd name="T0" fmla="*/ 12 w 161"/>
                <a:gd name="T1" fmla="*/ 0 h 624"/>
                <a:gd name="T2" fmla="*/ 4 w 161"/>
                <a:gd name="T3" fmla="*/ 1 h 624"/>
                <a:gd name="T4" fmla="*/ 0 w 161"/>
                <a:gd name="T5" fmla="*/ 8 h 624"/>
                <a:gd name="T6" fmla="*/ 6 w 161"/>
                <a:gd name="T7" fmla="*/ 17 h 624"/>
                <a:gd name="T8" fmla="*/ 46 w 161"/>
                <a:gd name="T9" fmla="*/ 61 h 624"/>
                <a:gd name="T10" fmla="*/ 82 w 161"/>
                <a:gd name="T11" fmla="*/ 123 h 624"/>
                <a:gd name="T12" fmla="*/ 108 w 161"/>
                <a:gd name="T13" fmla="*/ 205 h 624"/>
                <a:gd name="T14" fmla="*/ 119 w 161"/>
                <a:gd name="T15" fmla="*/ 312 h 624"/>
                <a:gd name="T16" fmla="*/ 111 w 161"/>
                <a:gd name="T17" fmla="*/ 404 h 624"/>
                <a:gd name="T18" fmla="*/ 90 w 161"/>
                <a:gd name="T19" fmla="*/ 483 h 624"/>
                <a:gd name="T20" fmla="*/ 56 w 161"/>
                <a:gd name="T21" fmla="*/ 549 h 624"/>
                <a:gd name="T22" fmla="*/ 11 w 161"/>
                <a:gd name="T23" fmla="*/ 602 h 624"/>
                <a:gd name="T24" fmla="*/ 2 w 161"/>
                <a:gd name="T25" fmla="*/ 612 h 624"/>
                <a:gd name="T26" fmla="*/ 0 w 161"/>
                <a:gd name="T27" fmla="*/ 617 h 624"/>
                <a:gd name="T28" fmla="*/ 2 w 161"/>
                <a:gd name="T29" fmla="*/ 621 h 624"/>
                <a:gd name="T30" fmla="*/ 8 w 161"/>
                <a:gd name="T31" fmla="*/ 624 h 624"/>
                <a:gd name="T32" fmla="*/ 13 w 161"/>
                <a:gd name="T33" fmla="*/ 622 h 624"/>
                <a:gd name="T34" fmla="*/ 22 w 161"/>
                <a:gd name="T35" fmla="*/ 616 h 624"/>
                <a:gd name="T36" fmla="*/ 35 w 161"/>
                <a:gd name="T37" fmla="*/ 607 h 624"/>
                <a:gd name="T38" fmla="*/ 50 w 161"/>
                <a:gd name="T39" fmla="*/ 594 h 624"/>
                <a:gd name="T40" fmla="*/ 66 w 161"/>
                <a:gd name="T41" fmla="*/ 577 h 624"/>
                <a:gd name="T42" fmla="*/ 83 w 161"/>
                <a:gd name="T43" fmla="*/ 556 h 624"/>
                <a:gd name="T44" fmla="*/ 100 w 161"/>
                <a:gd name="T45" fmla="*/ 532 h 624"/>
                <a:gd name="T46" fmla="*/ 116 w 161"/>
                <a:gd name="T47" fmla="*/ 505 h 624"/>
                <a:gd name="T48" fmla="*/ 148 w 161"/>
                <a:gd name="T49" fmla="*/ 417 h 624"/>
                <a:gd name="T50" fmla="*/ 161 w 161"/>
                <a:gd name="T51" fmla="*/ 312 h 624"/>
                <a:gd name="T52" fmla="*/ 155 w 161"/>
                <a:gd name="T53" fmla="*/ 239 h 624"/>
                <a:gd name="T54" fmla="*/ 133 w 161"/>
                <a:gd name="T55" fmla="*/ 156 h 624"/>
                <a:gd name="T56" fmla="*/ 87 w 161"/>
                <a:gd name="T57" fmla="*/ 74 h 624"/>
                <a:gd name="T58" fmla="*/ 12 w 161"/>
                <a:gd name="T59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1" h="624">
                  <a:moveTo>
                    <a:pt x="12" y="0"/>
                  </a:moveTo>
                  <a:lnTo>
                    <a:pt x="4" y="1"/>
                  </a:lnTo>
                  <a:lnTo>
                    <a:pt x="0" y="8"/>
                  </a:lnTo>
                  <a:lnTo>
                    <a:pt x="6" y="17"/>
                  </a:lnTo>
                  <a:lnTo>
                    <a:pt x="46" y="61"/>
                  </a:lnTo>
                  <a:lnTo>
                    <a:pt x="82" y="123"/>
                  </a:lnTo>
                  <a:lnTo>
                    <a:pt x="108" y="205"/>
                  </a:lnTo>
                  <a:lnTo>
                    <a:pt x="119" y="312"/>
                  </a:lnTo>
                  <a:lnTo>
                    <a:pt x="111" y="404"/>
                  </a:lnTo>
                  <a:lnTo>
                    <a:pt x="90" y="483"/>
                  </a:lnTo>
                  <a:lnTo>
                    <a:pt x="56" y="549"/>
                  </a:lnTo>
                  <a:lnTo>
                    <a:pt x="11" y="602"/>
                  </a:lnTo>
                  <a:lnTo>
                    <a:pt x="2" y="612"/>
                  </a:lnTo>
                  <a:lnTo>
                    <a:pt x="0" y="617"/>
                  </a:lnTo>
                  <a:lnTo>
                    <a:pt x="2" y="621"/>
                  </a:lnTo>
                  <a:lnTo>
                    <a:pt x="8" y="624"/>
                  </a:lnTo>
                  <a:lnTo>
                    <a:pt x="13" y="622"/>
                  </a:lnTo>
                  <a:lnTo>
                    <a:pt x="22" y="616"/>
                  </a:lnTo>
                  <a:lnTo>
                    <a:pt x="35" y="607"/>
                  </a:lnTo>
                  <a:lnTo>
                    <a:pt x="50" y="594"/>
                  </a:lnTo>
                  <a:lnTo>
                    <a:pt x="66" y="577"/>
                  </a:lnTo>
                  <a:lnTo>
                    <a:pt x="83" y="556"/>
                  </a:lnTo>
                  <a:lnTo>
                    <a:pt x="100" y="532"/>
                  </a:lnTo>
                  <a:lnTo>
                    <a:pt x="116" y="505"/>
                  </a:lnTo>
                  <a:lnTo>
                    <a:pt x="148" y="417"/>
                  </a:lnTo>
                  <a:lnTo>
                    <a:pt x="161" y="312"/>
                  </a:lnTo>
                  <a:lnTo>
                    <a:pt x="155" y="239"/>
                  </a:lnTo>
                  <a:lnTo>
                    <a:pt x="133" y="156"/>
                  </a:lnTo>
                  <a:lnTo>
                    <a:pt x="87" y="7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48"/>
            <p:cNvSpPr>
              <a:spLocks noChangeAspect="1"/>
            </p:cNvSpPr>
            <p:nvPr/>
          </p:nvSpPr>
          <p:spPr bwMode="auto">
            <a:xfrm>
              <a:off x="4788" y="753"/>
              <a:ext cx="226" cy="415"/>
            </a:xfrm>
            <a:custGeom>
              <a:avLst/>
              <a:gdLst>
                <a:gd name="T0" fmla="*/ 140 w 226"/>
                <a:gd name="T1" fmla="*/ 18 h 415"/>
                <a:gd name="T2" fmla="*/ 140 w 226"/>
                <a:gd name="T3" fmla="*/ 8 h 415"/>
                <a:gd name="T4" fmla="*/ 137 w 226"/>
                <a:gd name="T5" fmla="*/ 3 h 415"/>
                <a:gd name="T6" fmla="*/ 132 w 226"/>
                <a:gd name="T7" fmla="*/ 1 h 415"/>
                <a:gd name="T8" fmla="*/ 122 w 226"/>
                <a:gd name="T9" fmla="*/ 0 h 415"/>
                <a:gd name="T10" fmla="*/ 89 w 226"/>
                <a:gd name="T11" fmla="*/ 23 h 415"/>
                <a:gd name="T12" fmla="*/ 56 w 226"/>
                <a:gd name="T13" fmla="*/ 35 h 415"/>
                <a:gd name="T14" fmla="*/ 24 w 226"/>
                <a:gd name="T15" fmla="*/ 39 h 415"/>
                <a:gd name="T16" fmla="*/ 0 w 226"/>
                <a:gd name="T17" fmla="*/ 40 h 415"/>
                <a:gd name="T18" fmla="*/ 0 w 226"/>
                <a:gd name="T19" fmla="*/ 62 h 415"/>
                <a:gd name="T20" fmla="*/ 16 w 226"/>
                <a:gd name="T21" fmla="*/ 62 h 415"/>
                <a:gd name="T22" fmla="*/ 38 w 226"/>
                <a:gd name="T23" fmla="*/ 60 h 415"/>
                <a:gd name="T24" fmla="*/ 64 w 226"/>
                <a:gd name="T25" fmla="*/ 55 h 415"/>
                <a:gd name="T26" fmla="*/ 90 w 226"/>
                <a:gd name="T27" fmla="*/ 45 h 415"/>
                <a:gd name="T28" fmla="*/ 90 w 226"/>
                <a:gd name="T29" fmla="*/ 363 h 415"/>
                <a:gd name="T30" fmla="*/ 89 w 226"/>
                <a:gd name="T31" fmla="*/ 376 h 415"/>
                <a:gd name="T32" fmla="*/ 82 w 226"/>
                <a:gd name="T33" fmla="*/ 385 h 415"/>
                <a:gd name="T34" fmla="*/ 64 w 226"/>
                <a:gd name="T35" fmla="*/ 390 h 415"/>
                <a:gd name="T36" fmla="*/ 28 w 226"/>
                <a:gd name="T37" fmla="*/ 392 h 415"/>
                <a:gd name="T38" fmla="*/ 5 w 226"/>
                <a:gd name="T39" fmla="*/ 392 h 415"/>
                <a:gd name="T40" fmla="*/ 5 w 226"/>
                <a:gd name="T41" fmla="*/ 415 h 415"/>
                <a:gd name="T42" fmla="*/ 226 w 226"/>
                <a:gd name="T43" fmla="*/ 415 h 415"/>
                <a:gd name="T44" fmla="*/ 226 w 226"/>
                <a:gd name="T45" fmla="*/ 392 h 415"/>
                <a:gd name="T46" fmla="*/ 203 w 226"/>
                <a:gd name="T47" fmla="*/ 392 h 415"/>
                <a:gd name="T48" fmla="*/ 167 w 226"/>
                <a:gd name="T49" fmla="*/ 390 h 415"/>
                <a:gd name="T50" fmla="*/ 148 w 226"/>
                <a:gd name="T51" fmla="*/ 385 h 415"/>
                <a:gd name="T52" fmla="*/ 141 w 226"/>
                <a:gd name="T53" fmla="*/ 376 h 415"/>
                <a:gd name="T54" fmla="*/ 140 w 226"/>
                <a:gd name="T55" fmla="*/ 363 h 415"/>
                <a:gd name="T56" fmla="*/ 140 w 226"/>
                <a:gd name="T57" fmla="*/ 18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6" h="415">
                  <a:moveTo>
                    <a:pt x="140" y="18"/>
                  </a:moveTo>
                  <a:lnTo>
                    <a:pt x="140" y="8"/>
                  </a:lnTo>
                  <a:lnTo>
                    <a:pt x="137" y="3"/>
                  </a:lnTo>
                  <a:lnTo>
                    <a:pt x="132" y="1"/>
                  </a:lnTo>
                  <a:lnTo>
                    <a:pt x="122" y="0"/>
                  </a:lnTo>
                  <a:lnTo>
                    <a:pt x="89" y="23"/>
                  </a:lnTo>
                  <a:lnTo>
                    <a:pt x="56" y="35"/>
                  </a:lnTo>
                  <a:lnTo>
                    <a:pt x="24" y="39"/>
                  </a:lnTo>
                  <a:lnTo>
                    <a:pt x="0" y="40"/>
                  </a:lnTo>
                  <a:lnTo>
                    <a:pt x="0" y="62"/>
                  </a:lnTo>
                  <a:lnTo>
                    <a:pt x="16" y="62"/>
                  </a:lnTo>
                  <a:lnTo>
                    <a:pt x="38" y="60"/>
                  </a:lnTo>
                  <a:lnTo>
                    <a:pt x="64" y="55"/>
                  </a:lnTo>
                  <a:lnTo>
                    <a:pt x="90" y="45"/>
                  </a:lnTo>
                  <a:lnTo>
                    <a:pt x="90" y="363"/>
                  </a:lnTo>
                  <a:lnTo>
                    <a:pt x="89" y="376"/>
                  </a:lnTo>
                  <a:lnTo>
                    <a:pt x="82" y="385"/>
                  </a:lnTo>
                  <a:lnTo>
                    <a:pt x="64" y="390"/>
                  </a:lnTo>
                  <a:lnTo>
                    <a:pt x="28" y="392"/>
                  </a:lnTo>
                  <a:lnTo>
                    <a:pt x="5" y="392"/>
                  </a:lnTo>
                  <a:lnTo>
                    <a:pt x="5" y="415"/>
                  </a:lnTo>
                  <a:lnTo>
                    <a:pt x="226" y="415"/>
                  </a:lnTo>
                  <a:lnTo>
                    <a:pt x="226" y="392"/>
                  </a:lnTo>
                  <a:lnTo>
                    <a:pt x="203" y="392"/>
                  </a:lnTo>
                  <a:lnTo>
                    <a:pt x="167" y="390"/>
                  </a:lnTo>
                  <a:lnTo>
                    <a:pt x="148" y="385"/>
                  </a:lnTo>
                  <a:lnTo>
                    <a:pt x="141" y="376"/>
                  </a:lnTo>
                  <a:lnTo>
                    <a:pt x="140" y="363"/>
                  </a:lnTo>
                  <a:lnTo>
                    <a:pt x="140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49"/>
            <p:cNvSpPr>
              <a:spLocks noChangeAspect="1"/>
            </p:cNvSpPr>
            <p:nvPr/>
          </p:nvSpPr>
          <p:spPr bwMode="auto">
            <a:xfrm>
              <a:off x="5116" y="753"/>
              <a:ext cx="274" cy="415"/>
            </a:xfrm>
            <a:custGeom>
              <a:avLst/>
              <a:gdLst>
                <a:gd name="T0" fmla="*/ 274 w 274"/>
                <a:gd name="T1" fmla="*/ 301 h 415"/>
                <a:gd name="T2" fmla="*/ 253 w 274"/>
                <a:gd name="T3" fmla="*/ 301 h 415"/>
                <a:gd name="T4" fmla="*/ 251 w 274"/>
                <a:gd name="T5" fmla="*/ 315 h 415"/>
                <a:gd name="T6" fmla="*/ 248 w 274"/>
                <a:gd name="T7" fmla="*/ 332 h 415"/>
                <a:gd name="T8" fmla="*/ 243 w 274"/>
                <a:gd name="T9" fmla="*/ 348 h 415"/>
                <a:gd name="T10" fmla="*/ 237 w 274"/>
                <a:gd name="T11" fmla="*/ 358 h 415"/>
                <a:gd name="T12" fmla="*/ 227 w 274"/>
                <a:gd name="T13" fmla="*/ 360 h 415"/>
                <a:gd name="T14" fmla="*/ 208 w 274"/>
                <a:gd name="T15" fmla="*/ 361 h 415"/>
                <a:gd name="T16" fmla="*/ 188 w 274"/>
                <a:gd name="T17" fmla="*/ 362 h 415"/>
                <a:gd name="T18" fmla="*/ 176 w 274"/>
                <a:gd name="T19" fmla="*/ 362 h 415"/>
                <a:gd name="T20" fmla="*/ 61 w 274"/>
                <a:gd name="T21" fmla="*/ 362 h 415"/>
                <a:gd name="T22" fmla="*/ 103 w 274"/>
                <a:gd name="T23" fmla="*/ 325 h 415"/>
                <a:gd name="T24" fmla="*/ 134 w 274"/>
                <a:gd name="T25" fmla="*/ 298 h 415"/>
                <a:gd name="T26" fmla="*/ 159 w 274"/>
                <a:gd name="T27" fmla="*/ 277 h 415"/>
                <a:gd name="T28" fmla="*/ 186 w 274"/>
                <a:gd name="T29" fmla="*/ 257 h 415"/>
                <a:gd name="T30" fmla="*/ 219 w 274"/>
                <a:gd name="T31" fmla="*/ 229 h 415"/>
                <a:gd name="T32" fmla="*/ 247 w 274"/>
                <a:gd name="T33" fmla="*/ 198 h 415"/>
                <a:gd name="T34" fmla="*/ 267 w 274"/>
                <a:gd name="T35" fmla="*/ 163 h 415"/>
                <a:gd name="T36" fmla="*/ 274 w 274"/>
                <a:gd name="T37" fmla="*/ 122 h 415"/>
                <a:gd name="T38" fmla="*/ 263 w 274"/>
                <a:gd name="T39" fmla="*/ 71 h 415"/>
                <a:gd name="T40" fmla="*/ 232 w 274"/>
                <a:gd name="T41" fmla="*/ 32 h 415"/>
                <a:gd name="T42" fmla="*/ 185 w 274"/>
                <a:gd name="T43" fmla="*/ 9 h 415"/>
                <a:gd name="T44" fmla="*/ 129 w 274"/>
                <a:gd name="T45" fmla="*/ 0 h 415"/>
                <a:gd name="T46" fmla="*/ 101 w 274"/>
                <a:gd name="T47" fmla="*/ 3 h 415"/>
                <a:gd name="T48" fmla="*/ 76 w 274"/>
                <a:gd name="T49" fmla="*/ 9 h 415"/>
                <a:gd name="T50" fmla="*/ 54 w 274"/>
                <a:gd name="T51" fmla="*/ 20 h 415"/>
                <a:gd name="T52" fmla="*/ 36 w 274"/>
                <a:gd name="T53" fmla="*/ 35 h 415"/>
                <a:gd name="T54" fmla="*/ 20 w 274"/>
                <a:gd name="T55" fmla="*/ 51 h 415"/>
                <a:gd name="T56" fmla="*/ 9 w 274"/>
                <a:gd name="T57" fmla="*/ 70 h 415"/>
                <a:gd name="T58" fmla="*/ 2 w 274"/>
                <a:gd name="T59" fmla="*/ 90 h 415"/>
                <a:gd name="T60" fmla="*/ 0 w 274"/>
                <a:gd name="T61" fmla="*/ 112 h 415"/>
                <a:gd name="T62" fmla="*/ 4 w 274"/>
                <a:gd name="T63" fmla="*/ 131 h 415"/>
                <a:gd name="T64" fmla="*/ 14 w 274"/>
                <a:gd name="T65" fmla="*/ 141 h 415"/>
                <a:gd name="T66" fmla="*/ 25 w 274"/>
                <a:gd name="T67" fmla="*/ 146 h 415"/>
                <a:gd name="T68" fmla="*/ 33 w 274"/>
                <a:gd name="T69" fmla="*/ 147 h 415"/>
                <a:gd name="T70" fmla="*/ 44 w 274"/>
                <a:gd name="T71" fmla="*/ 145 h 415"/>
                <a:gd name="T72" fmla="*/ 55 w 274"/>
                <a:gd name="T73" fmla="*/ 139 h 415"/>
                <a:gd name="T74" fmla="*/ 63 w 274"/>
                <a:gd name="T75" fmla="*/ 128 h 415"/>
                <a:gd name="T76" fmla="*/ 66 w 274"/>
                <a:gd name="T77" fmla="*/ 114 h 415"/>
                <a:gd name="T78" fmla="*/ 64 w 274"/>
                <a:gd name="T79" fmla="*/ 104 h 415"/>
                <a:gd name="T80" fmla="*/ 59 w 274"/>
                <a:gd name="T81" fmla="*/ 93 h 415"/>
                <a:gd name="T82" fmla="*/ 48 w 274"/>
                <a:gd name="T83" fmla="*/ 84 h 415"/>
                <a:gd name="T84" fmla="*/ 29 w 274"/>
                <a:gd name="T85" fmla="*/ 81 h 415"/>
                <a:gd name="T86" fmla="*/ 47 w 274"/>
                <a:gd name="T87" fmla="*/ 53 h 415"/>
                <a:gd name="T88" fmla="*/ 71 w 274"/>
                <a:gd name="T89" fmla="*/ 35 h 415"/>
                <a:gd name="T90" fmla="*/ 96 w 274"/>
                <a:gd name="T91" fmla="*/ 25 h 415"/>
                <a:gd name="T92" fmla="*/ 120 w 274"/>
                <a:gd name="T93" fmla="*/ 23 h 415"/>
                <a:gd name="T94" fmla="*/ 161 w 274"/>
                <a:gd name="T95" fmla="*/ 31 h 415"/>
                <a:gd name="T96" fmla="*/ 190 w 274"/>
                <a:gd name="T97" fmla="*/ 53 h 415"/>
                <a:gd name="T98" fmla="*/ 208 w 274"/>
                <a:gd name="T99" fmla="*/ 85 h 415"/>
                <a:gd name="T100" fmla="*/ 214 w 274"/>
                <a:gd name="T101" fmla="*/ 122 h 415"/>
                <a:gd name="T102" fmla="*/ 208 w 274"/>
                <a:gd name="T103" fmla="*/ 160 h 415"/>
                <a:gd name="T104" fmla="*/ 193 w 274"/>
                <a:gd name="T105" fmla="*/ 194 h 415"/>
                <a:gd name="T106" fmla="*/ 173 w 274"/>
                <a:gd name="T107" fmla="*/ 221 h 415"/>
                <a:gd name="T108" fmla="*/ 156 w 274"/>
                <a:gd name="T109" fmla="*/ 242 h 415"/>
                <a:gd name="T110" fmla="*/ 6 w 274"/>
                <a:gd name="T111" fmla="*/ 390 h 415"/>
                <a:gd name="T112" fmla="*/ 0 w 274"/>
                <a:gd name="T113" fmla="*/ 398 h 415"/>
                <a:gd name="T114" fmla="*/ 0 w 274"/>
                <a:gd name="T115" fmla="*/ 415 h 415"/>
                <a:gd name="T116" fmla="*/ 256 w 274"/>
                <a:gd name="T117" fmla="*/ 415 h 415"/>
                <a:gd name="T118" fmla="*/ 274 w 274"/>
                <a:gd name="T119" fmla="*/ 3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4" h="415">
                  <a:moveTo>
                    <a:pt x="274" y="301"/>
                  </a:moveTo>
                  <a:lnTo>
                    <a:pt x="253" y="301"/>
                  </a:lnTo>
                  <a:lnTo>
                    <a:pt x="251" y="315"/>
                  </a:lnTo>
                  <a:lnTo>
                    <a:pt x="248" y="332"/>
                  </a:lnTo>
                  <a:lnTo>
                    <a:pt x="243" y="348"/>
                  </a:lnTo>
                  <a:lnTo>
                    <a:pt x="237" y="358"/>
                  </a:lnTo>
                  <a:lnTo>
                    <a:pt x="227" y="360"/>
                  </a:lnTo>
                  <a:lnTo>
                    <a:pt x="208" y="361"/>
                  </a:lnTo>
                  <a:lnTo>
                    <a:pt x="188" y="362"/>
                  </a:lnTo>
                  <a:lnTo>
                    <a:pt x="176" y="362"/>
                  </a:lnTo>
                  <a:lnTo>
                    <a:pt x="61" y="362"/>
                  </a:lnTo>
                  <a:lnTo>
                    <a:pt x="103" y="325"/>
                  </a:lnTo>
                  <a:lnTo>
                    <a:pt x="134" y="298"/>
                  </a:lnTo>
                  <a:lnTo>
                    <a:pt x="159" y="277"/>
                  </a:lnTo>
                  <a:lnTo>
                    <a:pt x="186" y="257"/>
                  </a:lnTo>
                  <a:lnTo>
                    <a:pt x="219" y="229"/>
                  </a:lnTo>
                  <a:lnTo>
                    <a:pt x="247" y="198"/>
                  </a:lnTo>
                  <a:lnTo>
                    <a:pt x="267" y="163"/>
                  </a:lnTo>
                  <a:lnTo>
                    <a:pt x="274" y="122"/>
                  </a:lnTo>
                  <a:lnTo>
                    <a:pt x="263" y="71"/>
                  </a:lnTo>
                  <a:lnTo>
                    <a:pt x="232" y="32"/>
                  </a:lnTo>
                  <a:lnTo>
                    <a:pt x="185" y="9"/>
                  </a:lnTo>
                  <a:lnTo>
                    <a:pt x="129" y="0"/>
                  </a:lnTo>
                  <a:lnTo>
                    <a:pt x="101" y="3"/>
                  </a:lnTo>
                  <a:lnTo>
                    <a:pt x="76" y="9"/>
                  </a:lnTo>
                  <a:lnTo>
                    <a:pt x="54" y="20"/>
                  </a:lnTo>
                  <a:lnTo>
                    <a:pt x="36" y="35"/>
                  </a:lnTo>
                  <a:lnTo>
                    <a:pt x="20" y="51"/>
                  </a:lnTo>
                  <a:lnTo>
                    <a:pt x="9" y="70"/>
                  </a:lnTo>
                  <a:lnTo>
                    <a:pt x="2" y="90"/>
                  </a:lnTo>
                  <a:lnTo>
                    <a:pt x="0" y="112"/>
                  </a:lnTo>
                  <a:lnTo>
                    <a:pt x="4" y="131"/>
                  </a:lnTo>
                  <a:lnTo>
                    <a:pt x="14" y="141"/>
                  </a:lnTo>
                  <a:lnTo>
                    <a:pt x="25" y="146"/>
                  </a:lnTo>
                  <a:lnTo>
                    <a:pt x="33" y="147"/>
                  </a:lnTo>
                  <a:lnTo>
                    <a:pt x="44" y="145"/>
                  </a:lnTo>
                  <a:lnTo>
                    <a:pt x="55" y="139"/>
                  </a:lnTo>
                  <a:lnTo>
                    <a:pt x="63" y="128"/>
                  </a:lnTo>
                  <a:lnTo>
                    <a:pt x="66" y="114"/>
                  </a:lnTo>
                  <a:lnTo>
                    <a:pt x="64" y="104"/>
                  </a:lnTo>
                  <a:lnTo>
                    <a:pt x="59" y="93"/>
                  </a:lnTo>
                  <a:lnTo>
                    <a:pt x="48" y="84"/>
                  </a:lnTo>
                  <a:lnTo>
                    <a:pt x="29" y="81"/>
                  </a:lnTo>
                  <a:lnTo>
                    <a:pt x="47" y="53"/>
                  </a:lnTo>
                  <a:lnTo>
                    <a:pt x="71" y="35"/>
                  </a:lnTo>
                  <a:lnTo>
                    <a:pt x="96" y="25"/>
                  </a:lnTo>
                  <a:lnTo>
                    <a:pt x="120" y="23"/>
                  </a:lnTo>
                  <a:lnTo>
                    <a:pt x="161" y="31"/>
                  </a:lnTo>
                  <a:lnTo>
                    <a:pt x="190" y="53"/>
                  </a:lnTo>
                  <a:lnTo>
                    <a:pt x="208" y="85"/>
                  </a:lnTo>
                  <a:lnTo>
                    <a:pt x="214" y="122"/>
                  </a:lnTo>
                  <a:lnTo>
                    <a:pt x="208" y="160"/>
                  </a:lnTo>
                  <a:lnTo>
                    <a:pt x="193" y="194"/>
                  </a:lnTo>
                  <a:lnTo>
                    <a:pt x="173" y="221"/>
                  </a:lnTo>
                  <a:lnTo>
                    <a:pt x="156" y="242"/>
                  </a:lnTo>
                  <a:lnTo>
                    <a:pt x="6" y="390"/>
                  </a:lnTo>
                  <a:lnTo>
                    <a:pt x="0" y="398"/>
                  </a:lnTo>
                  <a:lnTo>
                    <a:pt x="0" y="415"/>
                  </a:lnTo>
                  <a:lnTo>
                    <a:pt x="256" y="415"/>
                  </a:lnTo>
                  <a:lnTo>
                    <a:pt x="274" y="30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6" name="Group 820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1968254" y="3900593"/>
            <a:ext cx="5958006" cy="464435"/>
            <a:chOff x="0" y="0"/>
            <a:chExt cx="5760" cy="449"/>
          </a:xfrm>
        </p:grpSpPr>
        <p:sp>
          <p:nvSpPr>
            <p:cNvPr id="247" name="Freeform 821"/>
            <p:cNvSpPr>
              <a:spLocks noChangeAspect="1"/>
            </p:cNvSpPr>
            <p:nvPr/>
          </p:nvSpPr>
          <p:spPr bwMode="auto">
            <a:xfrm>
              <a:off x="0" y="109"/>
              <a:ext cx="120" cy="113"/>
            </a:xfrm>
            <a:custGeom>
              <a:avLst/>
              <a:gdLst/>
              <a:ahLst/>
              <a:cxnLst>
                <a:cxn ang="0">
                  <a:pos x="111" y="73"/>
                </a:cxn>
                <a:cxn ang="0">
                  <a:pos x="111" y="71"/>
                </a:cxn>
                <a:cxn ang="0">
                  <a:pos x="108" y="71"/>
                </a:cxn>
                <a:cxn ang="0">
                  <a:pos x="104" y="81"/>
                </a:cxn>
                <a:cxn ang="0">
                  <a:pos x="96" y="94"/>
                </a:cxn>
                <a:cxn ang="0">
                  <a:pos x="86" y="103"/>
                </a:cxn>
                <a:cxn ang="0">
                  <a:pos x="72" y="107"/>
                </a:cxn>
                <a:cxn ang="0">
                  <a:pos x="38" y="108"/>
                </a:cxn>
                <a:cxn ang="0">
                  <a:pos x="34" y="108"/>
                </a:cxn>
                <a:cxn ang="0">
                  <a:pos x="32" y="106"/>
                </a:cxn>
                <a:cxn ang="0">
                  <a:pos x="33" y="102"/>
                </a:cxn>
                <a:cxn ang="0">
                  <a:pos x="61" y="57"/>
                </a:cxn>
                <a:cxn ang="0">
                  <a:pos x="69" y="57"/>
                </a:cxn>
                <a:cxn ang="0">
                  <a:pos x="73" y="59"/>
                </a:cxn>
                <a:cxn ang="0">
                  <a:pos x="75" y="62"/>
                </a:cxn>
                <a:cxn ang="0">
                  <a:pos x="75" y="65"/>
                </a:cxn>
                <a:cxn ang="0">
                  <a:pos x="74" y="73"/>
                </a:cxn>
                <a:cxn ang="0">
                  <a:pos x="74" y="76"/>
                </a:cxn>
                <a:cxn ang="0">
                  <a:pos x="77" y="76"/>
                </a:cxn>
                <a:cxn ang="0">
                  <a:pos x="87" y="34"/>
                </a:cxn>
                <a:cxn ang="0">
                  <a:pos x="85" y="32"/>
                </a:cxn>
                <a:cxn ang="0">
                  <a:pos x="83" y="35"/>
                </a:cxn>
                <a:cxn ang="0">
                  <a:pos x="80" y="43"/>
                </a:cxn>
                <a:cxn ang="0">
                  <a:pos x="76" y="48"/>
                </a:cxn>
                <a:cxn ang="0">
                  <a:pos x="70" y="51"/>
                </a:cxn>
                <a:cxn ang="0">
                  <a:pos x="61" y="52"/>
                </a:cxn>
                <a:cxn ang="0">
                  <a:pos x="55" y="12"/>
                </a:cxn>
                <a:cxn ang="0">
                  <a:pos x="58" y="6"/>
                </a:cxn>
                <a:cxn ang="0">
                  <a:pos x="64" y="5"/>
                </a:cxn>
                <a:cxn ang="0">
                  <a:pos x="95" y="5"/>
                </a:cxn>
                <a:cxn ang="0">
                  <a:pos x="105" y="7"/>
                </a:cxn>
                <a:cxn ang="0">
                  <a:pos x="110" y="12"/>
                </a:cxn>
                <a:cxn ang="0">
                  <a:pos x="113" y="19"/>
                </a:cxn>
                <a:cxn ang="0">
                  <a:pos x="113" y="26"/>
                </a:cxn>
                <a:cxn ang="0">
                  <a:pos x="113" y="30"/>
                </a:cxn>
                <a:cxn ang="0">
                  <a:pos x="112" y="35"/>
                </a:cxn>
                <a:cxn ang="0">
                  <a:pos x="114" y="37"/>
                </a:cxn>
                <a:cxn ang="0">
                  <a:pos x="117" y="33"/>
                </a:cxn>
                <a:cxn ang="0">
                  <a:pos x="120" y="2"/>
                </a:cxn>
                <a:cxn ang="0">
                  <a:pos x="118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7" y="3"/>
                </a:cxn>
                <a:cxn ang="0">
                  <a:pos x="31" y="5"/>
                </a:cxn>
                <a:cxn ang="0">
                  <a:pos x="39" y="5"/>
                </a:cxn>
                <a:cxn ang="0">
                  <a:pos x="42" y="8"/>
                </a:cxn>
                <a:cxn ang="0">
                  <a:pos x="41" y="12"/>
                </a:cxn>
                <a:cxn ang="0">
                  <a:pos x="19" y="102"/>
                </a:cxn>
                <a:cxn ang="0">
                  <a:pos x="17" y="105"/>
                </a:cxn>
                <a:cxn ang="0">
                  <a:pos x="14" y="107"/>
                </a:cxn>
                <a:cxn ang="0">
                  <a:pos x="8" y="108"/>
                </a:cxn>
                <a:cxn ang="0">
                  <a:pos x="2" y="108"/>
                </a:cxn>
                <a:cxn ang="0">
                  <a:pos x="0" y="109"/>
                </a:cxn>
                <a:cxn ang="0">
                  <a:pos x="1" y="113"/>
                </a:cxn>
                <a:cxn ang="0">
                  <a:pos x="90" y="113"/>
                </a:cxn>
                <a:cxn ang="0">
                  <a:pos x="94" y="113"/>
                </a:cxn>
                <a:cxn ang="0">
                  <a:pos x="95" y="110"/>
                </a:cxn>
              </a:cxnLst>
              <a:rect l="0" t="0" r="r" b="b"/>
              <a:pathLst>
                <a:path w="120" h="113">
                  <a:moveTo>
                    <a:pt x="111" y="74"/>
                  </a:moveTo>
                  <a:lnTo>
                    <a:pt x="111" y="73"/>
                  </a:lnTo>
                  <a:lnTo>
                    <a:pt x="112" y="72"/>
                  </a:lnTo>
                  <a:lnTo>
                    <a:pt x="111" y="71"/>
                  </a:lnTo>
                  <a:lnTo>
                    <a:pt x="110" y="70"/>
                  </a:lnTo>
                  <a:lnTo>
                    <a:pt x="108" y="71"/>
                  </a:lnTo>
                  <a:lnTo>
                    <a:pt x="107" y="72"/>
                  </a:lnTo>
                  <a:lnTo>
                    <a:pt x="104" y="81"/>
                  </a:lnTo>
                  <a:lnTo>
                    <a:pt x="100" y="88"/>
                  </a:lnTo>
                  <a:lnTo>
                    <a:pt x="96" y="94"/>
                  </a:lnTo>
                  <a:lnTo>
                    <a:pt x="91" y="99"/>
                  </a:lnTo>
                  <a:lnTo>
                    <a:pt x="86" y="103"/>
                  </a:lnTo>
                  <a:lnTo>
                    <a:pt x="80" y="106"/>
                  </a:lnTo>
                  <a:lnTo>
                    <a:pt x="72" y="107"/>
                  </a:lnTo>
                  <a:lnTo>
                    <a:pt x="62" y="108"/>
                  </a:lnTo>
                  <a:lnTo>
                    <a:pt x="38" y="108"/>
                  </a:lnTo>
                  <a:lnTo>
                    <a:pt x="36" y="108"/>
                  </a:lnTo>
                  <a:lnTo>
                    <a:pt x="34" y="108"/>
                  </a:lnTo>
                  <a:lnTo>
                    <a:pt x="33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3" y="102"/>
                  </a:lnTo>
                  <a:lnTo>
                    <a:pt x="44" y="57"/>
                  </a:lnTo>
                  <a:lnTo>
                    <a:pt x="61" y="57"/>
                  </a:lnTo>
                  <a:lnTo>
                    <a:pt x="65" y="57"/>
                  </a:lnTo>
                  <a:lnTo>
                    <a:pt x="69" y="57"/>
                  </a:lnTo>
                  <a:lnTo>
                    <a:pt x="71" y="58"/>
                  </a:lnTo>
                  <a:lnTo>
                    <a:pt x="73" y="59"/>
                  </a:lnTo>
                  <a:lnTo>
                    <a:pt x="74" y="60"/>
                  </a:lnTo>
                  <a:lnTo>
                    <a:pt x="75" y="62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5" y="67"/>
                  </a:lnTo>
                  <a:lnTo>
                    <a:pt x="74" y="73"/>
                  </a:lnTo>
                  <a:lnTo>
                    <a:pt x="73" y="75"/>
                  </a:lnTo>
                  <a:lnTo>
                    <a:pt x="74" y="76"/>
                  </a:lnTo>
                  <a:lnTo>
                    <a:pt x="75" y="76"/>
                  </a:lnTo>
                  <a:lnTo>
                    <a:pt x="77" y="76"/>
                  </a:lnTo>
                  <a:lnTo>
                    <a:pt x="78" y="73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5" y="32"/>
                  </a:lnTo>
                  <a:lnTo>
                    <a:pt x="84" y="33"/>
                  </a:lnTo>
                  <a:lnTo>
                    <a:pt x="83" y="35"/>
                  </a:lnTo>
                  <a:lnTo>
                    <a:pt x="82" y="40"/>
                  </a:lnTo>
                  <a:lnTo>
                    <a:pt x="80" y="43"/>
                  </a:lnTo>
                  <a:lnTo>
                    <a:pt x="78" y="46"/>
                  </a:lnTo>
                  <a:lnTo>
                    <a:pt x="76" y="48"/>
                  </a:lnTo>
                  <a:lnTo>
                    <a:pt x="74" y="50"/>
                  </a:lnTo>
                  <a:lnTo>
                    <a:pt x="70" y="51"/>
                  </a:lnTo>
                  <a:lnTo>
                    <a:pt x="66" y="51"/>
                  </a:lnTo>
                  <a:lnTo>
                    <a:pt x="61" y="52"/>
                  </a:lnTo>
                  <a:lnTo>
                    <a:pt x="46" y="52"/>
                  </a:lnTo>
                  <a:lnTo>
                    <a:pt x="55" y="12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5"/>
                  </a:lnTo>
                  <a:lnTo>
                    <a:pt x="64" y="5"/>
                  </a:lnTo>
                  <a:lnTo>
                    <a:pt x="88" y="5"/>
                  </a:lnTo>
                  <a:lnTo>
                    <a:pt x="95" y="5"/>
                  </a:lnTo>
                  <a:lnTo>
                    <a:pt x="100" y="6"/>
                  </a:lnTo>
                  <a:lnTo>
                    <a:pt x="105" y="7"/>
                  </a:lnTo>
                  <a:lnTo>
                    <a:pt x="108" y="9"/>
                  </a:lnTo>
                  <a:lnTo>
                    <a:pt x="110" y="12"/>
                  </a:lnTo>
                  <a:lnTo>
                    <a:pt x="112" y="15"/>
                  </a:lnTo>
                  <a:lnTo>
                    <a:pt x="113" y="19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2" y="32"/>
                  </a:lnTo>
                  <a:lnTo>
                    <a:pt x="112" y="35"/>
                  </a:lnTo>
                  <a:lnTo>
                    <a:pt x="113" y="37"/>
                  </a:lnTo>
                  <a:lnTo>
                    <a:pt x="114" y="37"/>
                  </a:lnTo>
                  <a:lnTo>
                    <a:pt x="116" y="36"/>
                  </a:lnTo>
                  <a:lnTo>
                    <a:pt x="117" y="33"/>
                  </a:lnTo>
                  <a:lnTo>
                    <a:pt x="120" y="4"/>
                  </a:lnTo>
                  <a:lnTo>
                    <a:pt x="120" y="2"/>
                  </a:lnTo>
                  <a:lnTo>
                    <a:pt x="119" y="0"/>
                  </a:lnTo>
                  <a:lnTo>
                    <a:pt x="118" y="0"/>
                  </a:lnTo>
                  <a:lnTo>
                    <a:pt x="115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1" y="12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8" y="104"/>
                  </a:lnTo>
                  <a:lnTo>
                    <a:pt x="17" y="105"/>
                  </a:lnTo>
                  <a:lnTo>
                    <a:pt x="16" y="107"/>
                  </a:lnTo>
                  <a:lnTo>
                    <a:pt x="14" y="107"/>
                  </a:lnTo>
                  <a:lnTo>
                    <a:pt x="12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2" y="108"/>
                  </a:lnTo>
                  <a:lnTo>
                    <a:pt x="1" y="108"/>
                  </a:lnTo>
                  <a:lnTo>
                    <a:pt x="0" y="109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4" y="113"/>
                  </a:lnTo>
                  <a:lnTo>
                    <a:pt x="90" y="113"/>
                  </a:lnTo>
                  <a:lnTo>
                    <a:pt x="93" y="113"/>
                  </a:lnTo>
                  <a:lnTo>
                    <a:pt x="94" y="113"/>
                  </a:lnTo>
                  <a:lnTo>
                    <a:pt x="95" y="112"/>
                  </a:lnTo>
                  <a:lnTo>
                    <a:pt x="95" y="110"/>
                  </a:lnTo>
                  <a:lnTo>
                    <a:pt x="111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Freeform 822"/>
            <p:cNvSpPr>
              <a:spLocks noChangeAspect="1" noEditPoints="1"/>
            </p:cNvSpPr>
            <p:nvPr/>
          </p:nvSpPr>
          <p:spPr bwMode="auto">
            <a:xfrm>
              <a:off x="180" y="161"/>
              <a:ext cx="111" cy="39"/>
            </a:xfrm>
            <a:custGeom>
              <a:avLst/>
              <a:gdLst/>
              <a:ahLst/>
              <a:cxnLst>
                <a:cxn ang="0">
                  <a:pos x="105" y="7"/>
                </a:cxn>
                <a:cxn ang="0">
                  <a:pos x="107" y="7"/>
                </a:cxn>
                <a:cxn ang="0">
                  <a:pos x="109" y="6"/>
                </a:cxn>
                <a:cxn ang="0">
                  <a:pos x="110" y="5"/>
                </a:cxn>
                <a:cxn ang="0">
                  <a:pos x="111" y="3"/>
                </a:cxn>
                <a:cxn ang="0">
                  <a:pos x="110" y="1"/>
                </a:cxn>
                <a:cxn ang="0">
                  <a:pos x="109" y="0"/>
                </a:cxn>
                <a:cxn ang="0">
                  <a:pos x="107" y="0"/>
                </a:cxn>
                <a:cxn ang="0">
                  <a:pos x="105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105" y="7"/>
                </a:cxn>
                <a:cxn ang="0">
                  <a:pos x="105" y="39"/>
                </a:cxn>
                <a:cxn ang="0">
                  <a:pos x="107" y="39"/>
                </a:cxn>
                <a:cxn ang="0">
                  <a:pos x="109" y="39"/>
                </a:cxn>
                <a:cxn ang="0">
                  <a:pos x="110" y="38"/>
                </a:cxn>
                <a:cxn ang="0">
                  <a:pos x="111" y="36"/>
                </a:cxn>
                <a:cxn ang="0">
                  <a:pos x="110" y="34"/>
                </a:cxn>
                <a:cxn ang="0">
                  <a:pos x="109" y="33"/>
                </a:cxn>
                <a:cxn ang="0">
                  <a:pos x="107" y="32"/>
                </a:cxn>
                <a:cxn ang="0">
                  <a:pos x="105" y="32"/>
                </a:cxn>
                <a:cxn ang="0">
                  <a:pos x="6" y="32"/>
                </a:cxn>
                <a:cxn ang="0">
                  <a:pos x="4" y="32"/>
                </a:cxn>
                <a:cxn ang="0">
                  <a:pos x="2" y="33"/>
                </a:cxn>
                <a:cxn ang="0">
                  <a:pos x="1" y="34"/>
                </a:cxn>
                <a:cxn ang="0">
                  <a:pos x="0" y="36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4" y="39"/>
                </a:cxn>
                <a:cxn ang="0">
                  <a:pos x="6" y="39"/>
                </a:cxn>
                <a:cxn ang="0">
                  <a:pos x="105" y="39"/>
                </a:cxn>
              </a:cxnLst>
              <a:rect l="0" t="0" r="r" b="b"/>
              <a:pathLst>
                <a:path w="111" h="39">
                  <a:moveTo>
                    <a:pt x="105" y="7"/>
                  </a:moveTo>
                  <a:lnTo>
                    <a:pt x="107" y="7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3"/>
                  </a:lnTo>
                  <a:lnTo>
                    <a:pt x="110" y="1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105" y="7"/>
                  </a:lnTo>
                  <a:close/>
                  <a:moveTo>
                    <a:pt x="105" y="39"/>
                  </a:moveTo>
                  <a:lnTo>
                    <a:pt x="107" y="39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1" y="36"/>
                  </a:lnTo>
                  <a:lnTo>
                    <a:pt x="110" y="34"/>
                  </a:lnTo>
                  <a:lnTo>
                    <a:pt x="109" y="33"/>
                  </a:lnTo>
                  <a:lnTo>
                    <a:pt x="107" y="32"/>
                  </a:lnTo>
                  <a:lnTo>
                    <a:pt x="105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3"/>
                  </a:lnTo>
                  <a:lnTo>
                    <a:pt x="1" y="34"/>
                  </a:lnTo>
                  <a:lnTo>
                    <a:pt x="0" y="36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105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Freeform 823"/>
            <p:cNvSpPr>
              <a:spLocks noChangeAspect="1"/>
            </p:cNvSpPr>
            <p:nvPr/>
          </p:nvSpPr>
          <p:spPr bwMode="auto">
            <a:xfrm>
              <a:off x="352" y="109"/>
              <a:ext cx="120" cy="113"/>
            </a:xfrm>
            <a:custGeom>
              <a:avLst/>
              <a:gdLst/>
              <a:ahLst/>
              <a:cxnLst>
                <a:cxn ang="0">
                  <a:pos x="112" y="73"/>
                </a:cxn>
                <a:cxn ang="0">
                  <a:pos x="112" y="71"/>
                </a:cxn>
                <a:cxn ang="0">
                  <a:pos x="108" y="71"/>
                </a:cxn>
                <a:cxn ang="0">
                  <a:pos x="104" y="81"/>
                </a:cxn>
                <a:cxn ang="0">
                  <a:pos x="96" y="94"/>
                </a:cxn>
                <a:cxn ang="0">
                  <a:pos x="86" y="103"/>
                </a:cxn>
                <a:cxn ang="0">
                  <a:pos x="72" y="107"/>
                </a:cxn>
                <a:cxn ang="0">
                  <a:pos x="38" y="108"/>
                </a:cxn>
                <a:cxn ang="0">
                  <a:pos x="35" y="108"/>
                </a:cxn>
                <a:cxn ang="0">
                  <a:pos x="32" y="106"/>
                </a:cxn>
                <a:cxn ang="0">
                  <a:pos x="33" y="102"/>
                </a:cxn>
                <a:cxn ang="0">
                  <a:pos x="61" y="57"/>
                </a:cxn>
                <a:cxn ang="0">
                  <a:pos x="69" y="57"/>
                </a:cxn>
                <a:cxn ang="0">
                  <a:pos x="73" y="59"/>
                </a:cxn>
                <a:cxn ang="0">
                  <a:pos x="75" y="62"/>
                </a:cxn>
                <a:cxn ang="0">
                  <a:pos x="75" y="65"/>
                </a:cxn>
                <a:cxn ang="0">
                  <a:pos x="74" y="73"/>
                </a:cxn>
                <a:cxn ang="0">
                  <a:pos x="74" y="76"/>
                </a:cxn>
                <a:cxn ang="0">
                  <a:pos x="77" y="76"/>
                </a:cxn>
                <a:cxn ang="0">
                  <a:pos x="88" y="34"/>
                </a:cxn>
                <a:cxn ang="0">
                  <a:pos x="86" y="32"/>
                </a:cxn>
                <a:cxn ang="0">
                  <a:pos x="83" y="35"/>
                </a:cxn>
                <a:cxn ang="0">
                  <a:pos x="80" y="43"/>
                </a:cxn>
                <a:cxn ang="0">
                  <a:pos x="77" y="48"/>
                </a:cxn>
                <a:cxn ang="0">
                  <a:pos x="71" y="51"/>
                </a:cxn>
                <a:cxn ang="0">
                  <a:pos x="61" y="52"/>
                </a:cxn>
                <a:cxn ang="0">
                  <a:pos x="56" y="12"/>
                </a:cxn>
                <a:cxn ang="0">
                  <a:pos x="58" y="6"/>
                </a:cxn>
                <a:cxn ang="0">
                  <a:pos x="65" y="5"/>
                </a:cxn>
                <a:cxn ang="0">
                  <a:pos x="95" y="5"/>
                </a:cxn>
                <a:cxn ang="0">
                  <a:pos x="105" y="7"/>
                </a:cxn>
                <a:cxn ang="0">
                  <a:pos x="111" y="12"/>
                </a:cxn>
                <a:cxn ang="0">
                  <a:pos x="113" y="19"/>
                </a:cxn>
                <a:cxn ang="0">
                  <a:pos x="113" y="26"/>
                </a:cxn>
                <a:cxn ang="0">
                  <a:pos x="113" y="30"/>
                </a:cxn>
                <a:cxn ang="0">
                  <a:pos x="113" y="35"/>
                </a:cxn>
                <a:cxn ang="0">
                  <a:pos x="115" y="37"/>
                </a:cxn>
                <a:cxn ang="0">
                  <a:pos x="117" y="33"/>
                </a:cxn>
                <a:cxn ang="0">
                  <a:pos x="120" y="2"/>
                </a:cxn>
                <a:cxn ang="0">
                  <a:pos x="118" y="0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7" y="3"/>
                </a:cxn>
                <a:cxn ang="0">
                  <a:pos x="32" y="5"/>
                </a:cxn>
                <a:cxn ang="0">
                  <a:pos x="39" y="5"/>
                </a:cxn>
                <a:cxn ang="0">
                  <a:pos x="42" y="8"/>
                </a:cxn>
                <a:cxn ang="0">
                  <a:pos x="42" y="12"/>
                </a:cxn>
                <a:cxn ang="0">
                  <a:pos x="19" y="102"/>
                </a:cxn>
                <a:cxn ang="0">
                  <a:pos x="18" y="105"/>
                </a:cxn>
                <a:cxn ang="0">
                  <a:pos x="15" y="107"/>
                </a:cxn>
                <a:cxn ang="0">
                  <a:pos x="9" y="108"/>
                </a:cxn>
                <a:cxn ang="0">
                  <a:pos x="3" y="108"/>
                </a:cxn>
                <a:cxn ang="0">
                  <a:pos x="0" y="109"/>
                </a:cxn>
                <a:cxn ang="0">
                  <a:pos x="1" y="113"/>
                </a:cxn>
                <a:cxn ang="0">
                  <a:pos x="91" y="113"/>
                </a:cxn>
                <a:cxn ang="0">
                  <a:pos x="94" y="113"/>
                </a:cxn>
                <a:cxn ang="0">
                  <a:pos x="96" y="110"/>
                </a:cxn>
              </a:cxnLst>
              <a:rect l="0" t="0" r="r" b="b"/>
              <a:pathLst>
                <a:path w="120" h="113">
                  <a:moveTo>
                    <a:pt x="111" y="74"/>
                  </a:moveTo>
                  <a:lnTo>
                    <a:pt x="112" y="73"/>
                  </a:lnTo>
                  <a:lnTo>
                    <a:pt x="112" y="72"/>
                  </a:lnTo>
                  <a:lnTo>
                    <a:pt x="112" y="71"/>
                  </a:lnTo>
                  <a:lnTo>
                    <a:pt x="110" y="70"/>
                  </a:lnTo>
                  <a:lnTo>
                    <a:pt x="108" y="71"/>
                  </a:lnTo>
                  <a:lnTo>
                    <a:pt x="108" y="72"/>
                  </a:lnTo>
                  <a:lnTo>
                    <a:pt x="104" y="81"/>
                  </a:lnTo>
                  <a:lnTo>
                    <a:pt x="100" y="88"/>
                  </a:lnTo>
                  <a:lnTo>
                    <a:pt x="96" y="94"/>
                  </a:lnTo>
                  <a:lnTo>
                    <a:pt x="92" y="99"/>
                  </a:lnTo>
                  <a:lnTo>
                    <a:pt x="86" y="103"/>
                  </a:lnTo>
                  <a:lnTo>
                    <a:pt x="80" y="106"/>
                  </a:lnTo>
                  <a:lnTo>
                    <a:pt x="72" y="107"/>
                  </a:lnTo>
                  <a:lnTo>
                    <a:pt x="62" y="108"/>
                  </a:lnTo>
                  <a:lnTo>
                    <a:pt x="38" y="108"/>
                  </a:lnTo>
                  <a:lnTo>
                    <a:pt x="36" y="108"/>
                  </a:lnTo>
                  <a:lnTo>
                    <a:pt x="35" y="108"/>
                  </a:lnTo>
                  <a:lnTo>
                    <a:pt x="33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3" y="102"/>
                  </a:lnTo>
                  <a:lnTo>
                    <a:pt x="45" y="57"/>
                  </a:lnTo>
                  <a:lnTo>
                    <a:pt x="61" y="57"/>
                  </a:lnTo>
                  <a:lnTo>
                    <a:pt x="66" y="57"/>
                  </a:lnTo>
                  <a:lnTo>
                    <a:pt x="69" y="57"/>
                  </a:lnTo>
                  <a:lnTo>
                    <a:pt x="72" y="58"/>
                  </a:lnTo>
                  <a:lnTo>
                    <a:pt x="73" y="59"/>
                  </a:lnTo>
                  <a:lnTo>
                    <a:pt x="74" y="60"/>
                  </a:lnTo>
                  <a:lnTo>
                    <a:pt x="75" y="62"/>
                  </a:lnTo>
                  <a:lnTo>
                    <a:pt x="75" y="63"/>
                  </a:lnTo>
                  <a:lnTo>
                    <a:pt x="75" y="65"/>
                  </a:lnTo>
                  <a:lnTo>
                    <a:pt x="75" y="67"/>
                  </a:lnTo>
                  <a:lnTo>
                    <a:pt x="74" y="73"/>
                  </a:lnTo>
                  <a:lnTo>
                    <a:pt x="73" y="75"/>
                  </a:lnTo>
                  <a:lnTo>
                    <a:pt x="74" y="76"/>
                  </a:lnTo>
                  <a:lnTo>
                    <a:pt x="76" y="76"/>
                  </a:lnTo>
                  <a:lnTo>
                    <a:pt x="77" y="76"/>
                  </a:lnTo>
                  <a:lnTo>
                    <a:pt x="78" y="73"/>
                  </a:lnTo>
                  <a:lnTo>
                    <a:pt x="88" y="34"/>
                  </a:lnTo>
                  <a:lnTo>
                    <a:pt x="87" y="33"/>
                  </a:lnTo>
                  <a:lnTo>
                    <a:pt x="86" y="32"/>
                  </a:lnTo>
                  <a:lnTo>
                    <a:pt x="84" y="33"/>
                  </a:lnTo>
                  <a:lnTo>
                    <a:pt x="83" y="35"/>
                  </a:lnTo>
                  <a:lnTo>
                    <a:pt x="82" y="40"/>
                  </a:lnTo>
                  <a:lnTo>
                    <a:pt x="80" y="43"/>
                  </a:lnTo>
                  <a:lnTo>
                    <a:pt x="79" y="46"/>
                  </a:lnTo>
                  <a:lnTo>
                    <a:pt x="77" y="48"/>
                  </a:lnTo>
                  <a:lnTo>
                    <a:pt x="74" y="50"/>
                  </a:lnTo>
                  <a:lnTo>
                    <a:pt x="71" y="51"/>
                  </a:lnTo>
                  <a:lnTo>
                    <a:pt x="67" y="51"/>
                  </a:lnTo>
                  <a:lnTo>
                    <a:pt x="61" y="52"/>
                  </a:lnTo>
                  <a:lnTo>
                    <a:pt x="46" y="52"/>
                  </a:lnTo>
                  <a:lnTo>
                    <a:pt x="56" y="12"/>
                  </a:lnTo>
                  <a:lnTo>
                    <a:pt x="57" y="8"/>
                  </a:lnTo>
                  <a:lnTo>
                    <a:pt x="58" y="6"/>
                  </a:lnTo>
                  <a:lnTo>
                    <a:pt x="60" y="5"/>
                  </a:lnTo>
                  <a:lnTo>
                    <a:pt x="65" y="5"/>
                  </a:lnTo>
                  <a:lnTo>
                    <a:pt x="88" y="5"/>
                  </a:lnTo>
                  <a:lnTo>
                    <a:pt x="95" y="5"/>
                  </a:lnTo>
                  <a:lnTo>
                    <a:pt x="101" y="6"/>
                  </a:lnTo>
                  <a:lnTo>
                    <a:pt x="105" y="7"/>
                  </a:lnTo>
                  <a:lnTo>
                    <a:pt x="108" y="9"/>
                  </a:lnTo>
                  <a:lnTo>
                    <a:pt x="111" y="12"/>
                  </a:lnTo>
                  <a:lnTo>
                    <a:pt x="112" y="15"/>
                  </a:lnTo>
                  <a:lnTo>
                    <a:pt x="113" y="19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3" y="32"/>
                  </a:lnTo>
                  <a:lnTo>
                    <a:pt x="113" y="35"/>
                  </a:lnTo>
                  <a:lnTo>
                    <a:pt x="113" y="37"/>
                  </a:lnTo>
                  <a:lnTo>
                    <a:pt x="115" y="37"/>
                  </a:lnTo>
                  <a:lnTo>
                    <a:pt x="116" y="36"/>
                  </a:lnTo>
                  <a:lnTo>
                    <a:pt x="117" y="33"/>
                  </a:lnTo>
                  <a:lnTo>
                    <a:pt x="120" y="4"/>
                  </a:lnTo>
                  <a:lnTo>
                    <a:pt x="120" y="2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7" y="3"/>
                  </a:lnTo>
                  <a:lnTo>
                    <a:pt x="28" y="5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9" y="5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9"/>
                  </a:lnTo>
                  <a:lnTo>
                    <a:pt x="42" y="12"/>
                  </a:lnTo>
                  <a:lnTo>
                    <a:pt x="20" y="100"/>
                  </a:lnTo>
                  <a:lnTo>
                    <a:pt x="19" y="102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6" y="107"/>
                  </a:lnTo>
                  <a:lnTo>
                    <a:pt x="15" y="107"/>
                  </a:lnTo>
                  <a:lnTo>
                    <a:pt x="12" y="108"/>
                  </a:lnTo>
                  <a:lnTo>
                    <a:pt x="9" y="108"/>
                  </a:lnTo>
                  <a:lnTo>
                    <a:pt x="5" y="108"/>
                  </a:lnTo>
                  <a:lnTo>
                    <a:pt x="3" y="108"/>
                  </a:lnTo>
                  <a:lnTo>
                    <a:pt x="1" y="108"/>
                  </a:lnTo>
                  <a:lnTo>
                    <a:pt x="0" y="109"/>
                  </a:lnTo>
                  <a:lnTo>
                    <a:pt x="0" y="111"/>
                  </a:lnTo>
                  <a:lnTo>
                    <a:pt x="1" y="113"/>
                  </a:lnTo>
                  <a:lnTo>
                    <a:pt x="5" y="113"/>
                  </a:lnTo>
                  <a:lnTo>
                    <a:pt x="91" y="113"/>
                  </a:lnTo>
                  <a:lnTo>
                    <a:pt x="93" y="113"/>
                  </a:lnTo>
                  <a:lnTo>
                    <a:pt x="94" y="113"/>
                  </a:lnTo>
                  <a:lnTo>
                    <a:pt x="95" y="112"/>
                  </a:lnTo>
                  <a:lnTo>
                    <a:pt x="96" y="110"/>
                  </a:lnTo>
                  <a:lnTo>
                    <a:pt x="111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824"/>
            <p:cNvSpPr>
              <a:spLocks noChangeAspect="1"/>
            </p:cNvSpPr>
            <p:nvPr/>
          </p:nvSpPr>
          <p:spPr bwMode="auto">
            <a:xfrm>
              <a:off x="478" y="167"/>
              <a:ext cx="57" cy="82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5" y="1"/>
                </a:cxn>
                <a:cxn ang="0">
                  <a:pos x="10" y="1"/>
                </a:cxn>
                <a:cxn ang="0">
                  <a:pos x="10" y="5"/>
                </a:cxn>
                <a:cxn ang="0">
                  <a:pos x="15" y="5"/>
                </a:cxn>
                <a:cxn ang="0">
                  <a:pos x="17" y="6"/>
                </a:cxn>
                <a:cxn ang="0">
                  <a:pos x="17" y="9"/>
                </a:cxn>
                <a:cxn ang="0">
                  <a:pos x="0" y="78"/>
                </a:cxn>
                <a:cxn ang="0">
                  <a:pos x="1" y="81"/>
                </a:cxn>
                <a:cxn ang="0">
                  <a:pos x="8" y="80"/>
                </a:cxn>
                <a:cxn ang="0">
                  <a:pos x="10" y="76"/>
                </a:cxn>
                <a:cxn ang="0">
                  <a:pos x="11" y="70"/>
                </a:cxn>
                <a:cxn ang="0">
                  <a:pos x="13" y="62"/>
                </a:cxn>
                <a:cxn ang="0">
                  <a:pos x="15" y="56"/>
                </a:cxn>
                <a:cxn ang="0">
                  <a:pos x="21" y="55"/>
                </a:cxn>
                <a:cxn ang="0">
                  <a:pos x="29" y="60"/>
                </a:cxn>
                <a:cxn ang="0">
                  <a:pos x="30" y="66"/>
                </a:cxn>
                <a:cxn ang="0">
                  <a:pos x="29" y="70"/>
                </a:cxn>
                <a:cxn ang="0">
                  <a:pos x="33" y="79"/>
                </a:cxn>
                <a:cxn ang="0">
                  <a:pos x="42" y="82"/>
                </a:cxn>
                <a:cxn ang="0">
                  <a:pos x="49" y="79"/>
                </a:cxn>
                <a:cxn ang="0">
                  <a:pos x="53" y="73"/>
                </a:cxn>
                <a:cxn ang="0">
                  <a:pos x="56" y="67"/>
                </a:cxn>
                <a:cxn ang="0">
                  <a:pos x="56" y="64"/>
                </a:cxn>
                <a:cxn ang="0">
                  <a:pos x="54" y="62"/>
                </a:cxn>
                <a:cxn ang="0">
                  <a:pos x="52" y="65"/>
                </a:cxn>
                <a:cxn ang="0">
                  <a:pos x="49" y="74"/>
                </a:cxn>
                <a:cxn ang="0">
                  <a:pos x="42" y="79"/>
                </a:cxn>
                <a:cxn ang="0">
                  <a:pos x="39" y="77"/>
                </a:cxn>
                <a:cxn ang="0">
                  <a:pos x="38" y="72"/>
                </a:cxn>
                <a:cxn ang="0">
                  <a:pos x="39" y="67"/>
                </a:cxn>
                <a:cxn ang="0">
                  <a:pos x="39" y="64"/>
                </a:cxn>
                <a:cxn ang="0">
                  <a:pos x="37" y="57"/>
                </a:cxn>
                <a:cxn ang="0">
                  <a:pos x="32" y="54"/>
                </a:cxn>
                <a:cxn ang="0">
                  <a:pos x="25" y="52"/>
                </a:cxn>
                <a:cxn ang="0">
                  <a:pos x="20" y="51"/>
                </a:cxn>
                <a:cxn ang="0">
                  <a:pos x="26" y="47"/>
                </a:cxn>
                <a:cxn ang="0">
                  <a:pos x="30" y="44"/>
                </a:cxn>
                <a:cxn ang="0">
                  <a:pos x="39" y="36"/>
                </a:cxn>
                <a:cxn ang="0">
                  <a:pos x="48" y="33"/>
                </a:cxn>
                <a:cxn ang="0">
                  <a:pos x="52" y="34"/>
                </a:cxn>
                <a:cxn ang="0">
                  <a:pos x="47" y="37"/>
                </a:cxn>
                <a:cxn ang="0">
                  <a:pos x="46" y="41"/>
                </a:cxn>
                <a:cxn ang="0">
                  <a:pos x="51" y="45"/>
                </a:cxn>
                <a:cxn ang="0">
                  <a:pos x="55" y="43"/>
                </a:cxn>
                <a:cxn ang="0">
                  <a:pos x="57" y="37"/>
                </a:cxn>
                <a:cxn ang="0">
                  <a:pos x="55" y="32"/>
                </a:cxn>
                <a:cxn ang="0">
                  <a:pos x="48" y="29"/>
                </a:cxn>
                <a:cxn ang="0">
                  <a:pos x="39" y="32"/>
                </a:cxn>
                <a:cxn ang="0">
                  <a:pos x="30" y="40"/>
                </a:cxn>
                <a:cxn ang="0">
                  <a:pos x="16" y="50"/>
                </a:cxn>
              </a:cxnLst>
              <a:rect l="0" t="0" r="r" b="b"/>
              <a:pathLst>
                <a:path w="57" h="82">
                  <a:moveTo>
                    <a:pt x="28" y="3"/>
                  </a:moveTo>
                  <a:lnTo>
                    <a:pt x="28" y="2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5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1" y="81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9" y="77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11" y="70"/>
                  </a:lnTo>
                  <a:lnTo>
                    <a:pt x="12" y="66"/>
                  </a:lnTo>
                  <a:lnTo>
                    <a:pt x="13" y="62"/>
                  </a:lnTo>
                  <a:lnTo>
                    <a:pt x="14" y="58"/>
                  </a:lnTo>
                  <a:lnTo>
                    <a:pt x="15" y="56"/>
                  </a:lnTo>
                  <a:lnTo>
                    <a:pt x="15" y="54"/>
                  </a:lnTo>
                  <a:lnTo>
                    <a:pt x="21" y="55"/>
                  </a:lnTo>
                  <a:lnTo>
                    <a:pt x="26" y="57"/>
                  </a:lnTo>
                  <a:lnTo>
                    <a:pt x="29" y="60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29" y="68"/>
                  </a:lnTo>
                  <a:lnTo>
                    <a:pt x="29" y="70"/>
                  </a:lnTo>
                  <a:lnTo>
                    <a:pt x="30" y="75"/>
                  </a:lnTo>
                  <a:lnTo>
                    <a:pt x="33" y="79"/>
                  </a:lnTo>
                  <a:lnTo>
                    <a:pt x="37" y="81"/>
                  </a:lnTo>
                  <a:lnTo>
                    <a:pt x="42" y="82"/>
                  </a:lnTo>
                  <a:lnTo>
                    <a:pt x="45" y="81"/>
                  </a:lnTo>
                  <a:lnTo>
                    <a:pt x="49" y="79"/>
                  </a:lnTo>
                  <a:lnTo>
                    <a:pt x="51" y="76"/>
                  </a:lnTo>
                  <a:lnTo>
                    <a:pt x="53" y="73"/>
                  </a:lnTo>
                  <a:lnTo>
                    <a:pt x="55" y="70"/>
                  </a:lnTo>
                  <a:lnTo>
                    <a:pt x="56" y="67"/>
                  </a:lnTo>
                  <a:lnTo>
                    <a:pt x="56" y="65"/>
                  </a:lnTo>
                  <a:lnTo>
                    <a:pt x="56" y="64"/>
                  </a:lnTo>
                  <a:lnTo>
                    <a:pt x="55" y="63"/>
                  </a:lnTo>
                  <a:lnTo>
                    <a:pt x="54" y="62"/>
                  </a:lnTo>
                  <a:lnTo>
                    <a:pt x="53" y="63"/>
                  </a:lnTo>
                  <a:lnTo>
                    <a:pt x="52" y="65"/>
                  </a:lnTo>
                  <a:lnTo>
                    <a:pt x="51" y="69"/>
                  </a:lnTo>
                  <a:lnTo>
                    <a:pt x="49" y="74"/>
                  </a:lnTo>
                  <a:lnTo>
                    <a:pt x="46" y="77"/>
                  </a:lnTo>
                  <a:lnTo>
                    <a:pt x="42" y="79"/>
                  </a:lnTo>
                  <a:lnTo>
                    <a:pt x="40" y="78"/>
                  </a:lnTo>
                  <a:lnTo>
                    <a:pt x="39" y="77"/>
                  </a:lnTo>
                  <a:lnTo>
                    <a:pt x="38" y="75"/>
                  </a:lnTo>
                  <a:lnTo>
                    <a:pt x="38" y="72"/>
                  </a:lnTo>
                  <a:lnTo>
                    <a:pt x="38" y="70"/>
                  </a:lnTo>
                  <a:lnTo>
                    <a:pt x="39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60"/>
                  </a:lnTo>
                  <a:lnTo>
                    <a:pt x="37" y="57"/>
                  </a:lnTo>
                  <a:lnTo>
                    <a:pt x="34" y="55"/>
                  </a:lnTo>
                  <a:lnTo>
                    <a:pt x="32" y="54"/>
                  </a:lnTo>
                  <a:lnTo>
                    <a:pt x="28" y="53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20" y="51"/>
                  </a:lnTo>
                  <a:lnTo>
                    <a:pt x="23" y="49"/>
                  </a:lnTo>
                  <a:lnTo>
                    <a:pt x="26" y="47"/>
                  </a:lnTo>
                  <a:lnTo>
                    <a:pt x="28" y="45"/>
                  </a:lnTo>
                  <a:lnTo>
                    <a:pt x="30" y="44"/>
                  </a:lnTo>
                  <a:lnTo>
                    <a:pt x="34" y="39"/>
                  </a:lnTo>
                  <a:lnTo>
                    <a:pt x="39" y="36"/>
                  </a:lnTo>
                  <a:lnTo>
                    <a:pt x="43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49" y="35"/>
                  </a:lnTo>
                  <a:lnTo>
                    <a:pt x="47" y="37"/>
                  </a:lnTo>
                  <a:lnTo>
                    <a:pt x="46" y="39"/>
                  </a:lnTo>
                  <a:lnTo>
                    <a:pt x="46" y="41"/>
                  </a:lnTo>
                  <a:lnTo>
                    <a:pt x="47" y="44"/>
                  </a:lnTo>
                  <a:lnTo>
                    <a:pt x="51" y="45"/>
                  </a:lnTo>
                  <a:lnTo>
                    <a:pt x="53" y="44"/>
                  </a:lnTo>
                  <a:lnTo>
                    <a:pt x="55" y="43"/>
                  </a:lnTo>
                  <a:lnTo>
                    <a:pt x="57" y="41"/>
                  </a:lnTo>
                  <a:lnTo>
                    <a:pt x="57" y="37"/>
                  </a:lnTo>
                  <a:lnTo>
                    <a:pt x="57" y="35"/>
                  </a:lnTo>
                  <a:lnTo>
                    <a:pt x="55" y="32"/>
                  </a:lnTo>
                  <a:lnTo>
                    <a:pt x="52" y="30"/>
                  </a:lnTo>
                  <a:lnTo>
                    <a:pt x="48" y="29"/>
                  </a:lnTo>
                  <a:lnTo>
                    <a:pt x="43" y="30"/>
                  </a:lnTo>
                  <a:lnTo>
                    <a:pt x="39" y="32"/>
                  </a:lnTo>
                  <a:lnTo>
                    <a:pt x="34" y="36"/>
                  </a:lnTo>
                  <a:lnTo>
                    <a:pt x="30" y="40"/>
                  </a:lnTo>
                  <a:lnTo>
                    <a:pt x="23" y="46"/>
                  </a:lnTo>
                  <a:lnTo>
                    <a:pt x="16" y="50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Freeform 825"/>
            <p:cNvSpPr>
              <a:spLocks noChangeAspect="1" noEditPoints="1"/>
            </p:cNvSpPr>
            <p:nvPr/>
          </p:nvSpPr>
          <p:spPr bwMode="auto">
            <a:xfrm>
              <a:off x="548" y="170"/>
              <a:ext cx="35" cy="79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29" y="1"/>
                </a:cxn>
                <a:cxn ang="0">
                  <a:pos x="25" y="1"/>
                </a:cxn>
                <a:cxn ang="0">
                  <a:pos x="21" y="4"/>
                </a:cxn>
                <a:cxn ang="0">
                  <a:pos x="22" y="10"/>
                </a:cxn>
                <a:cxn ang="0">
                  <a:pos x="28" y="11"/>
                </a:cxn>
                <a:cxn ang="0">
                  <a:pos x="31" y="7"/>
                </a:cxn>
                <a:cxn ang="0">
                  <a:pos x="8" y="64"/>
                </a:cxn>
                <a:cxn ang="0">
                  <a:pos x="7" y="69"/>
                </a:cxn>
                <a:cxn ang="0">
                  <a:pos x="10" y="76"/>
                </a:cxn>
                <a:cxn ang="0">
                  <a:pos x="18" y="79"/>
                </a:cxn>
                <a:cxn ang="0">
                  <a:pos x="26" y="76"/>
                </a:cxn>
                <a:cxn ang="0">
                  <a:pos x="31" y="71"/>
                </a:cxn>
                <a:cxn ang="0">
                  <a:pos x="34" y="64"/>
                </a:cxn>
                <a:cxn ang="0">
                  <a:pos x="35" y="61"/>
                </a:cxn>
                <a:cxn ang="0">
                  <a:pos x="33" y="59"/>
                </a:cxn>
                <a:cxn ang="0">
                  <a:pos x="31" y="61"/>
                </a:cxn>
                <a:cxn ang="0">
                  <a:pos x="25" y="72"/>
                </a:cxn>
                <a:cxn ang="0">
                  <a:pos x="19" y="76"/>
                </a:cxn>
                <a:cxn ang="0">
                  <a:pos x="16" y="71"/>
                </a:cxn>
                <a:cxn ang="0">
                  <a:pos x="18" y="64"/>
                </a:cxn>
                <a:cxn ang="0">
                  <a:pos x="23" y="51"/>
                </a:cxn>
                <a:cxn ang="0">
                  <a:pos x="26" y="42"/>
                </a:cxn>
                <a:cxn ang="0">
                  <a:pos x="28" y="36"/>
                </a:cxn>
                <a:cxn ang="0">
                  <a:pos x="25" y="29"/>
                </a:cxn>
                <a:cxn ang="0">
                  <a:pos x="17" y="26"/>
                </a:cxn>
                <a:cxn ang="0">
                  <a:pos x="9" y="29"/>
                </a:cxn>
                <a:cxn ang="0">
                  <a:pos x="4" y="34"/>
                </a:cxn>
                <a:cxn ang="0">
                  <a:pos x="1" y="40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" y="44"/>
                </a:cxn>
                <a:cxn ang="0">
                  <a:pos x="10" y="33"/>
                </a:cxn>
                <a:cxn ang="0">
                  <a:pos x="16" y="30"/>
                </a:cxn>
                <a:cxn ang="0">
                  <a:pos x="19" y="34"/>
                </a:cxn>
                <a:cxn ang="0">
                  <a:pos x="19" y="38"/>
                </a:cxn>
                <a:cxn ang="0">
                  <a:pos x="16" y="45"/>
                </a:cxn>
              </a:cxnLst>
              <a:rect l="0" t="0" r="r" b="b"/>
              <a:pathLst>
                <a:path w="35" h="79">
                  <a:moveTo>
                    <a:pt x="32" y="5"/>
                  </a:moveTo>
                  <a:lnTo>
                    <a:pt x="32" y="3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3" y="2"/>
                  </a:lnTo>
                  <a:lnTo>
                    <a:pt x="21" y="4"/>
                  </a:lnTo>
                  <a:lnTo>
                    <a:pt x="21" y="7"/>
                  </a:lnTo>
                  <a:lnTo>
                    <a:pt x="22" y="10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0" y="9"/>
                  </a:lnTo>
                  <a:lnTo>
                    <a:pt x="31" y="7"/>
                  </a:lnTo>
                  <a:lnTo>
                    <a:pt x="32" y="5"/>
                  </a:lnTo>
                  <a:close/>
                  <a:moveTo>
                    <a:pt x="8" y="64"/>
                  </a:moveTo>
                  <a:lnTo>
                    <a:pt x="8" y="66"/>
                  </a:lnTo>
                  <a:lnTo>
                    <a:pt x="7" y="69"/>
                  </a:lnTo>
                  <a:lnTo>
                    <a:pt x="8" y="73"/>
                  </a:lnTo>
                  <a:lnTo>
                    <a:pt x="10" y="76"/>
                  </a:lnTo>
                  <a:lnTo>
                    <a:pt x="14" y="78"/>
                  </a:lnTo>
                  <a:lnTo>
                    <a:pt x="18" y="79"/>
                  </a:lnTo>
                  <a:lnTo>
                    <a:pt x="22" y="78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1"/>
                  </a:lnTo>
                  <a:lnTo>
                    <a:pt x="33" y="67"/>
                  </a:lnTo>
                  <a:lnTo>
                    <a:pt x="34" y="64"/>
                  </a:lnTo>
                  <a:lnTo>
                    <a:pt x="35" y="62"/>
                  </a:lnTo>
                  <a:lnTo>
                    <a:pt x="35" y="61"/>
                  </a:lnTo>
                  <a:lnTo>
                    <a:pt x="34" y="60"/>
                  </a:lnTo>
                  <a:lnTo>
                    <a:pt x="33" y="59"/>
                  </a:lnTo>
                  <a:lnTo>
                    <a:pt x="32" y="60"/>
                  </a:lnTo>
                  <a:lnTo>
                    <a:pt x="31" y="61"/>
                  </a:lnTo>
                  <a:lnTo>
                    <a:pt x="29" y="68"/>
                  </a:lnTo>
                  <a:lnTo>
                    <a:pt x="25" y="72"/>
                  </a:lnTo>
                  <a:lnTo>
                    <a:pt x="22" y="75"/>
                  </a:lnTo>
                  <a:lnTo>
                    <a:pt x="19" y="76"/>
                  </a:lnTo>
                  <a:lnTo>
                    <a:pt x="16" y="75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8" y="64"/>
                  </a:lnTo>
                  <a:lnTo>
                    <a:pt x="21" y="55"/>
                  </a:lnTo>
                  <a:lnTo>
                    <a:pt x="23" y="51"/>
                  </a:lnTo>
                  <a:lnTo>
                    <a:pt x="24" y="47"/>
                  </a:lnTo>
                  <a:lnTo>
                    <a:pt x="26" y="42"/>
                  </a:lnTo>
                  <a:lnTo>
                    <a:pt x="27" y="40"/>
                  </a:lnTo>
                  <a:lnTo>
                    <a:pt x="28" y="36"/>
                  </a:lnTo>
                  <a:lnTo>
                    <a:pt x="27" y="32"/>
                  </a:lnTo>
                  <a:lnTo>
                    <a:pt x="25" y="29"/>
                  </a:lnTo>
                  <a:lnTo>
                    <a:pt x="21" y="27"/>
                  </a:lnTo>
                  <a:lnTo>
                    <a:pt x="17" y="26"/>
                  </a:lnTo>
                  <a:lnTo>
                    <a:pt x="13" y="27"/>
                  </a:lnTo>
                  <a:lnTo>
                    <a:pt x="9" y="29"/>
                  </a:lnTo>
                  <a:lnTo>
                    <a:pt x="6" y="31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1" y="40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1" y="45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4"/>
                  </a:lnTo>
                  <a:lnTo>
                    <a:pt x="7" y="37"/>
                  </a:lnTo>
                  <a:lnTo>
                    <a:pt x="10" y="33"/>
                  </a:lnTo>
                  <a:lnTo>
                    <a:pt x="13" y="30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17" y="41"/>
                  </a:lnTo>
                  <a:lnTo>
                    <a:pt x="16" y="45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826"/>
            <p:cNvSpPr>
              <a:spLocks noChangeAspect="1"/>
            </p:cNvSpPr>
            <p:nvPr/>
          </p:nvSpPr>
          <p:spPr bwMode="auto">
            <a:xfrm>
              <a:off x="594" y="196"/>
              <a:ext cx="71" cy="53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9" y="52"/>
                </a:cxn>
                <a:cxn ang="0">
                  <a:pos x="14" y="52"/>
                </a:cxn>
                <a:cxn ang="0">
                  <a:pos x="17" y="47"/>
                </a:cxn>
                <a:cxn ang="0">
                  <a:pos x="19" y="38"/>
                </a:cxn>
                <a:cxn ang="0">
                  <a:pos x="22" y="25"/>
                </a:cxn>
                <a:cxn ang="0">
                  <a:pos x="24" y="19"/>
                </a:cxn>
                <a:cxn ang="0">
                  <a:pos x="27" y="14"/>
                </a:cxn>
                <a:cxn ang="0">
                  <a:pos x="34" y="7"/>
                </a:cxn>
                <a:cxn ang="0">
                  <a:pos x="45" y="4"/>
                </a:cxn>
                <a:cxn ang="0">
                  <a:pos x="51" y="7"/>
                </a:cxn>
                <a:cxn ang="0">
                  <a:pos x="52" y="12"/>
                </a:cxn>
                <a:cxn ang="0">
                  <a:pos x="49" y="25"/>
                </a:cxn>
                <a:cxn ang="0">
                  <a:pos x="45" y="36"/>
                </a:cxn>
                <a:cxn ang="0">
                  <a:pos x="43" y="43"/>
                </a:cxn>
                <a:cxn ang="0">
                  <a:pos x="46" y="50"/>
                </a:cxn>
                <a:cxn ang="0">
                  <a:pos x="54" y="53"/>
                </a:cxn>
                <a:cxn ang="0">
                  <a:pos x="62" y="50"/>
                </a:cxn>
                <a:cxn ang="0">
                  <a:pos x="67" y="45"/>
                </a:cxn>
                <a:cxn ang="0">
                  <a:pos x="70" y="38"/>
                </a:cxn>
                <a:cxn ang="0">
                  <a:pos x="71" y="35"/>
                </a:cxn>
                <a:cxn ang="0">
                  <a:pos x="69" y="33"/>
                </a:cxn>
                <a:cxn ang="0">
                  <a:pos x="67" y="35"/>
                </a:cxn>
                <a:cxn ang="0">
                  <a:pos x="61" y="46"/>
                </a:cxn>
                <a:cxn ang="0">
                  <a:pos x="54" y="50"/>
                </a:cxn>
                <a:cxn ang="0">
                  <a:pos x="52" y="45"/>
                </a:cxn>
                <a:cxn ang="0">
                  <a:pos x="52" y="42"/>
                </a:cxn>
                <a:cxn ang="0">
                  <a:pos x="54" y="36"/>
                </a:cxn>
                <a:cxn ang="0">
                  <a:pos x="58" y="26"/>
                </a:cxn>
                <a:cxn ang="0">
                  <a:pos x="60" y="14"/>
                </a:cxn>
                <a:cxn ang="0">
                  <a:pos x="59" y="7"/>
                </a:cxn>
                <a:cxn ang="0">
                  <a:pos x="55" y="3"/>
                </a:cxn>
                <a:cxn ang="0">
                  <a:pos x="50" y="1"/>
                </a:cxn>
                <a:cxn ang="0">
                  <a:pos x="45" y="0"/>
                </a:cxn>
                <a:cxn ang="0">
                  <a:pos x="33" y="4"/>
                </a:cxn>
                <a:cxn ang="0">
                  <a:pos x="26" y="11"/>
                </a:cxn>
                <a:cxn ang="0">
                  <a:pos x="21" y="2"/>
                </a:cxn>
                <a:cxn ang="0">
                  <a:pos x="13" y="0"/>
                </a:cxn>
                <a:cxn ang="0">
                  <a:pos x="7" y="2"/>
                </a:cxn>
                <a:cxn ang="0">
                  <a:pos x="4" y="7"/>
                </a:cxn>
                <a:cxn ang="0">
                  <a:pos x="1" y="14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3" y="19"/>
                </a:cxn>
                <a:cxn ang="0">
                  <a:pos x="4" y="16"/>
                </a:cxn>
                <a:cxn ang="0">
                  <a:pos x="8" y="7"/>
                </a:cxn>
                <a:cxn ang="0">
                  <a:pos x="13" y="4"/>
                </a:cxn>
                <a:cxn ang="0">
                  <a:pos x="16" y="5"/>
                </a:cxn>
                <a:cxn ang="0">
                  <a:pos x="17" y="9"/>
                </a:cxn>
                <a:cxn ang="0">
                  <a:pos x="15" y="19"/>
                </a:cxn>
                <a:cxn ang="0">
                  <a:pos x="12" y="29"/>
                </a:cxn>
              </a:cxnLst>
              <a:rect l="0" t="0" r="r" b="b"/>
              <a:pathLst>
                <a:path w="71" h="53">
                  <a:moveTo>
                    <a:pt x="9" y="44"/>
                  </a:moveTo>
                  <a:lnTo>
                    <a:pt x="8" y="47"/>
                  </a:lnTo>
                  <a:lnTo>
                    <a:pt x="7" y="49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7" y="47"/>
                  </a:lnTo>
                  <a:lnTo>
                    <a:pt x="18" y="43"/>
                  </a:lnTo>
                  <a:lnTo>
                    <a:pt x="19" y="38"/>
                  </a:lnTo>
                  <a:lnTo>
                    <a:pt x="21" y="33"/>
                  </a:lnTo>
                  <a:lnTo>
                    <a:pt x="22" y="25"/>
                  </a:lnTo>
                  <a:lnTo>
                    <a:pt x="23" y="22"/>
                  </a:lnTo>
                  <a:lnTo>
                    <a:pt x="24" y="19"/>
                  </a:lnTo>
                  <a:lnTo>
                    <a:pt x="25" y="17"/>
                  </a:lnTo>
                  <a:lnTo>
                    <a:pt x="27" y="14"/>
                  </a:lnTo>
                  <a:lnTo>
                    <a:pt x="30" y="11"/>
                  </a:lnTo>
                  <a:lnTo>
                    <a:pt x="34" y="7"/>
                  </a:lnTo>
                  <a:lnTo>
                    <a:pt x="39" y="4"/>
                  </a:lnTo>
                  <a:lnTo>
                    <a:pt x="45" y="4"/>
                  </a:lnTo>
                  <a:lnTo>
                    <a:pt x="49" y="4"/>
                  </a:lnTo>
                  <a:lnTo>
                    <a:pt x="51" y="7"/>
                  </a:lnTo>
                  <a:lnTo>
                    <a:pt x="52" y="9"/>
                  </a:lnTo>
                  <a:lnTo>
                    <a:pt x="52" y="12"/>
                  </a:lnTo>
                  <a:lnTo>
                    <a:pt x="51" y="18"/>
                  </a:lnTo>
                  <a:lnTo>
                    <a:pt x="49" y="25"/>
                  </a:lnTo>
                  <a:lnTo>
                    <a:pt x="47" y="32"/>
                  </a:lnTo>
                  <a:lnTo>
                    <a:pt x="45" y="36"/>
                  </a:lnTo>
                  <a:lnTo>
                    <a:pt x="43" y="40"/>
                  </a:lnTo>
                  <a:lnTo>
                    <a:pt x="43" y="43"/>
                  </a:lnTo>
                  <a:lnTo>
                    <a:pt x="44" y="47"/>
                  </a:lnTo>
                  <a:lnTo>
                    <a:pt x="46" y="50"/>
                  </a:lnTo>
                  <a:lnTo>
                    <a:pt x="50" y="52"/>
                  </a:lnTo>
                  <a:lnTo>
                    <a:pt x="54" y="53"/>
                  </a:lnTo>
                  <a:lnTo>
                    <a:pt x="58" y="52"/>
                  </a:lnTo>
                  <a:lnTo>
                    <a:pt x="62" y="50"/>
                  </a:lnTo>
                  <a:lnTo>
                    <a:pt x="64" y="48"/>
                  </a:lnTo>
                  <a:lnTo>
                    <a:pt x="67" y="45"/>
                  </a:lnTo>
                  <a:lnTo>
                    <a:pt x="69" y="41"/>
                  </a:lnTo>
                  <a:lnTo>
                    <a:pt x="70" y="38"/>
                  </a:lnTo>
                  <a:lnTo>
                    <a:pt x="71" y="36"/>
                  </a:lnTo>
                  <a:lnTo>
                    <a:pt x="71" y="35"/>
                  </a:lnTo>
                  <a:lnTo>
                    <a:pt x="70" y="34"/>
                  </a:lnTo>
                  <a:lnTo>
                    <a:pt x="69" y="33"/>
                  </a:lnTo>
                  <a:lnTo>
                    <a:pt x="67" y="34"/>
                  </a:lnTo>
                  <a:lnTo>
                    <a:pt x="67" y="35"/>
                  </a:lnTo>
                  <a:lnTo>
                    <a:pt x="64" y="42"/>
                  </a:lnTo>
                  <a:lnTo>
                    <a:pt x="61" y="46"/>
                  </a:lnTo>
                  <a:lnTo>
                    <a:pt x="58" y="49"/>
                  </a:lnTo>
                  <a:lnTo>
                    <a:pt x="54" y="50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2"/>
                  </a:lnTo>
                  <a:lnTo>
                    <a:pt x="53" y="39"/>
                  </a:lnTo>
                  <a:lnTo>
                    <a:pt x="54" y="36"/>
                  </a:lnTo>
                  <a:lnTo>
                    <a:pt x="56" y="32"/>
                  </a:lnTo>
                  <a:lnTo>
                    <a:pt x="58" y="26"/>
                  </a:lnTo>
                  <a:lnTo>
                    <a:pt x="60" y="19"/>
                  </a:lnTo>
                  <a:lnTo>
                    <a:pt x="60" y="14"/>
                  </a:lnTo>
                  <a:lnTo>
                    <a:pt x="60" y="10"/>
                  </a:lnTo>
                  <a:lnTo>
                    <a:pt x="59" y="7"/>
                  </a:lnTo>
                  <a:lnTo>
                    <a:pt x="57" y="4"/>
                  </a:lnTo>
                  <a:lnTo>
                    <a:pt x="55" y="3"/>
                  </a:lnTo>
                  <a:lnTo>
                    <a:pt x="53" y="1"/>
                  </a:lnTo>
                  <a:lnTo>
                    <a:pt x="50" y="1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9" y="1"/>
                  </a:lnTo>
                  <a:lnTo>
                    <a:pt x="33" y="4"/>
                  </a:lnTo>
                  <a:lnTo>
                    <a:pt x="29" y="7"/>
                  </a:lnTo>
                  <a:lnTo>
                    <a:pt x="26" y="11"/>
                  </a:lnTo>
                  <a:lnTo>
                    <a:pt x="24" y="6"/>
                  </a:lnTo>
                  <a:lnTo>
                    <a:pt x="21" y="2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1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7" y="9"/>
                  </a:lnTo>
                  <a:lnTo>
                    <a:pt x="16" y="14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12" y="29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827"/>
            <p:cNvSpPr>
              <a:spLocks noChangeAspect="1"/>
            </p:cNvSpPr>
            <p:nvPr/>
          </p:nvSpPr>
          <p:spPr bwMode="auto">
            <a:xfrm>
              <a:off x="688" y="125"/>
              <a:ext cx="111" cy="111"/>
            </a:xfrm>
            <a:custGeom>
              <a:avLst/>
              <a:gdLst/>
              <a:ahLst/>
              <a:cxnLst>
                <a:cxn ang="0">
                  <a:pos x="59" y="59"/>
                </a:cxn>
                <a:cxn ang="0">
                  <a:pos x="105" y="59"/>
                </a:cxn>
                <a:cxn ang="0">
                  <a:pos x="107" y="59"/>
                </a:cxn>
                <a:cxn ang="0">
                  <a:pos x="109" y="58"/>
                </a:cxn>
                <a:cxn ang="0">
                  <a:pos x="110" y="57"/>
                </a:cxn>
                <a:cxn ang="0">
                  <a:pos x="111" y="55"/>
                </a:cxn>
                <a:cxn ang="0">
                  <a:pos x="110" y="54"/>
                </a:cxn>
                <a:cxn ang="0">
                  <a:pos x="109" y="53"/>
                </a:cxn>
                <a:cxn ang="0">
                  <a:pos x="107" y="52"/>
                </a:cxn>
                <a:cxn ang="0">
                  <a:pos x="105" y="52"/>
                </a:cxn>
                <a:cxn ang="0">
                  <a:pos x="59" y="52"/>
                </a:cxn>
                <a:cxn ang="0">
                  <a:pos x="59" y="6"/>
                </a:cxn>
                <a:cxn ang="0">
                  <a:pos x="59" y="4"/>
                </a:cxn>
                <a:cxn ang="0">
                  <a:pos x="58" y="2"/>
                </a:cxn>
                <a:cxn ang="0">
                  <a:pos x="57" y="1"/>
                </a:cxn>
                <a:cxn ang="0">
                  <a:pos x="55" y="0"/>
                </a:cxn>
                <a:cxn ang="0">
                  <a:pos x="53" y="1"/>
                </a:cxn>
                <a:cxn ang="0">
                  <a:pos x="53" y="2"/>
                </a:cxn>
                <a:cxn ang="0">
                  <a:pos x="52" y="4"/>
                </a:cxn>
                <a:cxn ang="0">
                  <a:pos x="52" y="6"/>
                </a:cxn>
                <a:cxn ang="0">
                  <a:pos x="52" y="52"/>
                </a:cxn>
                <a:cxn ang="0">
                  <a:pos x="6" y="52"/>
                </a:cxn>
                <a:cxn ang="0">
                  <a:pos x="4" y="52"/>
                </a:cxn>
                <a:cxn ang="0">
                  <a:pos x="2" y="53"/>
                </a:cxn>
                <a:cxn ang="0">
                  <a:pos x="1" y="54"/>
                </a:cxn>
                <a:cxn ang="0">
                  <a:pos x="0" y="55"/>
                </a:cxn>
                <a:cxn ang="0">
                  <a:pos x="1" y="57"/>
                </a:cxn>
                <a:cxn ang="0">
                  <a:pos x="2" y="58"/>
                </a:cxn>
                <a:cxn ang="0">
                  <a:pos x="4" y="59"/>
                </a:cxn>
                <a:cxn ang="0">
                  <a:pos x="6" y="59"/>
                </a:cxn>
                <a:cxn ang="0">
                  <a:pos x="52" y="59"/>
                </a:cxn>
                <a:cxn ang="0">
                  <a:pos x="52" y="105"/>
                </a:cxn>
                <a:cxn ang="0">
                  <a:pos x="52" y="107"/>
                </a:cxn>
                <a:cxn ang="0">
                  <a:pos x="53" y="109"/>
                </a:cxn>
                <a:cxn ang="0">
                  <a:pos x="53" y="110"/>
                </a:cxn>
                <a:cxn ang="0">
                  <a:pos x="55" y="111"/>
                </a:cxn>
                <a:cxn ang="0">
                  <a:pos x="57" y="110"/>
                </a:cxn>
                <a:cxn ang="0">
                  <a:pos x="58" y="109"/>
                </a:cxn>
                <a:cxn ang="0">
                  <a:pos x="59" y="107"/>
                </a:cxn>
                <a:cxn ang="0">
                  <a:pos x="59" y="105"/>
                </a:cxn>
                <a:cxn ang="0">
                  <a:pos x="59" y="59"/>
                </a:cxn>
              </a:cxnLst>
              <a:rect l="0" t="0" r="r" b="b"/>
              <a:pathLst>
                <a:path w="111" h="111">
                  <a:moveTo>
                    <a:pt x="59" y="59"/>
                  </a:moveTo>
                  <a:lnTo>
                    <a:pt x="105" y="59"/>
                  </a:lnTo>
                  <a:lnTo>
                    <a:pt x="107" y="59"/>
                  </a:lnTo>
                  <a:lnTo>
                    <a:pt x="109" y="58"/>
                  </a:lnTo>
                  <a:lnTo>
                    <a:pt x="110" y="57"/>
                  </a:lnTo>
                  <a:lnTo>
                    <a:pt x="111" y="55"/>
                  </a:lnTo>
                  <a:lnTo>
                    <a:pt x="110" y="54"/>
                  </a:lnTo>
                  <a:lnTo>
                    <a:pt x="109" y="53"/>
                  </a:lnTo>
                  <a:lnTo>
                    <a:pt x="107" y="52"/>
                  </a:lnTo>
                  <a:lnTo>
                    <a:pt x="105" y="52"/>
                  </a:lnTo>
                  <a:lnTo>
                    <a:pt x="59" y="52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58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2" y="52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3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58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52" y="59"/>
                  </a:lnTo>
                  <a:lnTo>
                    <a:pt x="52" y="105"/>
                  </a:lnTo>
                  <a:lnTo>
                    <a:pt x="52" y="107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5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9" y="107"/>
                  </a:lnTo>
                  <a:lnTo>
                    <a:pt x="59" y="105"/>
                  </a:lnTo>
                  <a:lnTo>
                    <a:pt x="59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828"/>
            <p:cNvSpPr>
              <a:spLocks noChangeAspect="1"/>
            </p:cNvSpPr>
            <p:nvPr/>
          </p:nvSpPr>
          <p:spPr bwMode="auto">
            <a:xfrm>
              <a:off x="843" y="0"/>
              <a:ext cx="55" cy="111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4" y="2"/>
                </a:cxn>
                <a:cxn ang="0">
                  <a:pos x="33" y="0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2" y="6"/>
                </a:cxn>
                <a:cxn ang="0">
                  <a:pos x="13" y="9"/>
                </a:cxn>
                <a:cxn ang="0">
                  <a:pos x="5" y="10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3" y="15"/>
                </a:cxn>
                <a:cxn ang="0">
                  <a:pos x="9" y="15"/>
                </a:cxn>
                <a:cxn ang="0">
                  <a:pos x="15" y="14"/>
                </a:cxn>
                <a:cxn ang="0">
                  <a:pos x="22" y="11"/>
                </a:cxn>
                <a:cxn ang="0">
                  <a:pos x="22" y="97"/>
                </a:cxn>
                <a:cxn ang="0">
                  <a:pos x="21" y="100"/>
                </a:cxn>
                <a:cxn ang="0">
                  <a:pos x="21" y="101"/>
                </a:cxn>
                <a:cxn ang="0">
                  <a:pos x="21" y="103"/>
                </a:cxn>
                <a:cxn ang="0">
                  <a:pos x="19" y="104"/>
                </a:cxn>
                <a:cxn ang="0">
                  <a:pos x="18" y="105"/>
                </a:cxn>
                <a:cxn ang="0">
                  <a:pos x="15" y="105"/>
                </a:cxn>
                <a:cxn ang="0">
                  <a:pos x="11" y="105"/>
                </a:cxn>
                <a:cxn ang="0">
                  <a:pos x="6" y="106"/>
                </a:cxn>
                <a:cxn ang="0">
                  <a:pos x="1" y="106"/>
                </a:cxn>
                <a:cxn ang="0">
                  <a:pos x="1" y="111"/>
                </a:cxn>
                <a:cxn ang="0">
                  <a:pos x="55" y="111"/>
                </a:cxn>
                <a:cxn ang="0">
                  <a:pos x="55" y="106"/>
                </a:cxn>
                <a:cxn ang="0">
                  <a:pos x="49" y="106"/>
                </a:cxn>
                <a:cxn ang="0">
                  <a:pos x="44" y="105"/>
                </a:cxn>
                <a:cxn ang="0">
                  <a:pos x="41" y="105"/>
                </a:cxn>
                <a:cxn ang="0">
                  <a:pos x="38" y="105"/>
                </a:cxn>
                <a:cxn ang="0">
                  <a:pos x="36" y="104"/>
                </a:cxn>
                <a:cxn ang="0">
                  <a:pos x="35" y="103"/>
                </a:cxn>
                <a:cxn ang="0">
                  <a:pos x="34" y="101"/>
                </a:cxn>
                <a:cxn ang="0">
                  <a:pos x="34" y="100"/>
                </a:cxn>
                <a:cxn ang="0">
                  <a:pos x="34" y="97"/>
                </a:cxn>
                <a:cxn ang="0">
                  <a:pos x="34" y="4"/>
                </a:cxn>
              </a:cxnLst>
              <a:rect l="0" t="0" r="r" b="b"/>
              <a:pathLst>
                <a:path w="55" h="111">
                  <a:moveTo>
                    <a:pt x="34" y="4"/>
                  </a:moveTo>
                  <a:lnTo>
                    <a:pt x="34" y="2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2" y="6"/>
                  </a:lnTo>
                  <a:lnTo>
                    <a:pt x="13" y="9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15"/>
                  </a:lnTo>
                  <a:lnTo>
                    <a:pt x="9" y="15"/>
                  </a:lnTo>
                  <a:lnTo>
                    <a:pt x="15" y="14"/>
                  </a:lnTo>
                  <a:lnTo>
                    <a:pt x="22" y="11"/>
                  </a:lnTo>
                  <a:lnTo>
                    <a:pt x="22" y="97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3"/>
                  </a:lnTo>
                  <a:lnTo>
                    <a:pt x="19" y="104"/>
                  </a:lnTo>
                  <a:lnTo>
                    <a:pt x="18" y="105"/>
                  </a:lnTo>
                  <a:lnTo>
                    <a:pt x="15" y="105"/>
                  </a:lnTo>
                  <a:lnTo>
                    <a:pt x="11" y="105"/>
                  </a:lnTo>
                  <a:lnTo>
                    <a:pt x="6" y="106"/>
                  </a:lnTo>
                  <a:lnTo>
                    <a:pt x="1" y="106"/>
                  </a:lnTo>
                  <a:lnTo>
                    <a:pt x="1" y="111"/>
                  </a:lnTo>
                  <a:lnTo>
                    <a:pt x="55" y="111"/>
                  </a:lnTo>
                  <a:lnTo>
                    <a:pt x="55" y="106"/>
                  </a:lnTo>
                  <a:lnTo>
                    <a:pt x="49" y="106"/>
                  </a:lnTo>
                  <a:lnTo>
                    <a:pt x="44" y="105"/>
                  </a:lnTo>
                  <a:lnTo>
                    <a:pt x="41" y="105"/>
                  </a:lnTo>
                  <a:lnTo>
                    <a:pt x="38" y="105"/>
                  </a:lnTo>
                  <a:lnTo>
                    <a:pt x="36" y="104"/>
                  </a:lnTo>
                  <a:lnTo>
                    <a:pt x="35" y="103"/>
                  </a:lnTo>
                  <a:lnTo>
                    <a:pt x="34" y="101"/>
                  </a:lnTo>
                  <a:lnTo>
                    <a:pt x="34" y="100"/>
                  </a:lnTo>
                  <a:lnTo>
                    <a:pt x="34" y="97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Line 829"/>
            <p:cNvSpPr>
              <a:spLocks noChangeAspect="1" noChangeShapeType="1"/>
            </p:cNvSpPr>
            <p:nvPr/>
          </p:nvSpPr>
          <p:spPr bwMode="auto">
            <a:xfrm>
              <a:off x="828" y="181"/>
              <a:ext cx="83" cy="1"/>
            </a:xfrm>
            <a:prstGeom prst="line">
              <a:avLst/>
            </a:prstGeom>
            <a:noFill/>
            <a:ln w="15875">
              <a:solidFill>
                <a:prstClr val="black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830"/>
            <p:cNvSpPr>
              <a:spLocks noChangeAspect="1"/>
            </p:cNvSpPr>
            <p:nvPr/>
          </p:nvSpPr>
          <p:spPr bwMode="auto">
            <a:xfrm>
              <a:off x="836" y="226"/>
              <a:ext cx="67" cy="111"/>
            </a:xfrm>
            <a:custGeom>
              <a:avLst/>
              <a:gdLst/>
              <a:ahLst/>
              <a:cxnLst>
                <a:cxn ang="0">
                  <a:pos x="13" y="98"/>
                </a:cxn>
                <a:cxn ang="0">
                  <a:pos x="31" y="81"/>
                </a:cxn>
                <a:cxn ang="0">
                  <a:pos x="47" y="66"/>
                </a:cxn>
                <a:cxn ang="0">
                  <a:pos x="58" y="54"/>
                </a:cxn>
                <a:cxn ang="0">
                  <a:pos x="65" y="44"/>
                </a:cxn>
                <a:cxn ang="0">
                  <a:pos x="67" y="32"/>
                </a:cxn>
                <a:cxn ang="0">
                  <a:pos x="64" y="19"/>
                </a:cxn>
                <a:cxn ang="0">
                  <a:pos x="57" y="9"/>
                </a:cxn>
                <a:cxn ang="0">
                  <a:pos x="45" y="2"/>
                </a:cxn>
                <a:cxn ang="0">
                  <a:pos x="31" y="0"/>
                </a:cxn>
                <a:cxn ang="0">
                  <a:pos x="19" y="3"/>
                </a:cxn>
                <a:cxn ang="0">
                  <a:pos x="9" y="9"/>
                </a:cxn>
                <a:cxn ang="0">
                  <a:pos x="3" y="19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3" y="37"/>
                </a:cxn>
                <a:cxn ang="0">
                  <a:pos x="5" y="38"/>
                </a:cxn>
                <a:cxn ang="0">
                  <a:pos x="6" y="39"/>
                </a:cxn>
                <a:cxn ang="0">
                  <a:pos x="8" y="39"/>
                </a:cxn>
                <a:cxn ang="0">
                  <a:pos x="9" y="39"/>
                </a:cxn>
                <a:cxn ang="0">
                  <a:pos x="9" y="39"/>
                </a:cxn>
                <a:cxn ang="0">
                  <a:pos x="12" y="39"/>
                </a:cxn>
                <a:cxn ang="0">
                  <a:pos x="15" y="38"/>
                </a:cxn>
                <a:cxn ang="0">
                  <a:pos x="17" y="35"/>
                </a:cxn>
                <a:cxn ang="0">
                  <a:pos x="18" y="31"/>
                </a:cxn>
                <a:cxn ang="0">
                  <a:pos x="17" y="27"/>
                </a:cxn>
                <a:cxn ang="0">
                  <a:pos x="16" y="25"/>
                </a:cxn>
                <a:cxn ang="0">
                  <a:pos x="13" y="23"/>
                </a:cxn>
                <a:cxn ang="0">
                  <a:pos x="9" y="22"/>
                </a:cxn>
                <a:cxn ang="0">
                  <a:pos x="8" y="22"/>
                </a:cxn>
                <a:cxn ang="0">
                  <a:pos x="7" y="22"/>
                </a:cxn>
                <a:cxn ang="0">
                  <a:pos x="11" y="15"/>
                </a:cxn>
                <a:cxn ang="0">
                  <a:pos x="16" y="10"/>
                </a:cxn>
                <a:cxn ang="0">
                  <a:pos x="22" y="6"/>
                </a:cxn>
                <a:cxn ang="0">
                  <a:pos x="29" y="5"/>
                </a:cxn>
                <a:cxn ang="0">
                  <a:pos x="39" y="7"/>
                </a:cxn>
                <a:cxn ang="0">
                  <a:pos x="46" y="13"/>
                </a:cxn>
                <a:cxn ang="0">
                  <a:pos x="50" y="22"/>
                </a:cxn>
                <a:cxn ang="0">
                  <a:pos x="51" y="32"/>
                </a:cxn>
                <a:cxn ang="0">
                  <a:pos x="50" y="42"/>
                </a:cxn>
                <a:cxn ang="0">
                  <a:pos x="46" y="52"/>
                </a:cxn>
                <a:cxn ang="0">
                  <a:pos x="41" y="61"/>
                </a:cxn>
                <a:cxn ang="0">
                  <a:pos x="34" y="69"/>
                </a:cxn>
                <a:cxn ang="0">
                  <a:pos x="2" y="105"/>
                </a:cxn>
                <a:cxn ang="0">
                  <a:pos x="1" y="106"/>
                </a:cxn>
                <a:cxn ang="0">
                  <a:pos x="1" y="107"/>
                </a:cxn>
                <a:cxn ang="0">
                  <a:pos x="0" y="108"/>
                </a:cxn>
                <a:cxn ang="0">
                  <a:pos x="0" y="111"/>
                </a:cxn>
                <a:cxn ang="0">
                  <a:pos x="62" y="111"/>
                </a:cxn>
                <a:cxn ang="0">
                  <a:pos x="67" y="82"/>
                </a:cxn>
                <a:cxn ang="0">
                  <a:pos x="62" y="82"/>
                </a:cxn>
                <a:cxn ang="0">
                  <a:pos x="62" y="86"/>
                </a:cxn>
                <a:cxn ang="0">
                  <a:pos x="61" y="90"/>
                </a:cxn>
                <a:cxn ang="0">
                  <a:pos x="60" y="94"/>
                </a:cxn>
                <a:cxn ang="0">
                  <a:pos x="59" y="97"/>
                </a:cxn>
                <a:cxn ang="0">
                  <a:pos x="56" y="97"/>
                </a:cxn>
                <a:cxn ang="0">
                  <a:pos x="52" y="98"/>
                </a:cxn>
                <a:cxn ang="0">
                  <a:pos x="47" y="98"/>
                </a:cxn>
                <a:cxn ang="0">
                  <a:pos x="43" y="98"/>
                </a:cxn>
                <a:cxn ang="0">
                  <a:pos x="13" y="98"/>
                </a:cxn>
              </a:cxnLst>
              <a:rect l="0" t="0" r="r" b="b"/>
              <a:pathLst>
                <a:path w="67" h="111">
                  <a:moveTo>
                    <a:pt x="13" y="98"/>
                  </a:moveTo>
                  <a:lnTo>
                    <a:pt x="31" y="81"/>
                  </a:lnTo>
                  <a:lnTo>
                    <a:pt x="47" y="66"/>
                  </a:lnTo>
                  <a:lnTo>
                    <a:pt x="58" y="54"/>
                  </a:lnTo>
                  <a:lnTo>
                    <a:pt x="65" y="44"/>
                  </a:lnTo>
                  <a:lnTo>
                    <a:pt x="67" y="32"/>
                  </a:lnTo>
                  <a:lnTo>
                    <a:pt x="64" y="19"/>
                  </a:lnTo>
                  <a:lnTo>
                    <a:pt x="57" y="9"/>
                  </a:lnTo>
                  <a:lnTo>
                    <a:pt x="45" y="2"/>
                  </a:lnTo>
                  <a:lnTo>
                    <a:pt x="31" y="0"/>
                  </a:lnTo>
                  <a:lnTo>
                    <a:pt x="19" y="3"/>
                  </a:lnTo>
                  <a:lnTo>
                    <a:pt x="9" y="9"/>
                  </a:lnTo>
                  <a:lnTo>
                    <a:pt x="3" y="19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3" y="37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12" y="39"/>
                  </a:lnTo>
                  <a:lnTo>
                    <a:pt x="15" y="38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7" y="27"/>
                  </a:lnTo>
                  <a:lnTo>
                    <a:pt x="16" y="25"/>
                  </a:lnTo>
                  <a:lnTo>
                    <a:pt x="13" y="23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0" y="22"/>
                  </a:lnTo>
                  <a:lnTo>
                    <a:pt x="51" y="32"/>
                  </a:lnTo>
                  <a:lnTo>
                    <a:pt x="50" y="42"/>
                  </a:lnTo>
                  <a:lnTo>
                    <a:pt x="46" y="52"/>
                  </a:lnTo>
                  <a:lnTo>
                    <a:pt x="41" y="61"/>
                  </a:lnTo>
                  <a:lnTo>
                    <a:pt x="34" y="69"/>
                  </a:lnTo>
                  <a:lnTo>
                    <a:pt x="2" y="105"/>
                  </a:lnTo>
                  <a:lnTo>
                    <a:pt x="1" y="106"/>
                  </a:lnTo>
                  <a:lnTo>
                    <a:pt x="1" y="107"/>
                  </a:lnTo>
                  <a:lnTo>
                    <a:pt x="0" y="108"/>
                  </a:lnTo>
                  <a:lnTo>
                    <a:pt x="0" y="111"/>
                  </a:lnTo>
                  <a:lnTo>
                    <a:pt x="62" y="111"/>
                  </a:lnTo>
                  <a:lnTo>
                    <a:pt x="67" y="82"/>
                  </a:lnTo>
                  <a:lnTo>
                    <a:pt x="62" y="82"/>
                  </a:lnTo>
                  <a:lnTo>
                    <a:pt x="62" y="86"/>
                  </a:lnTo>
                  <a:lnTo>
                    <a:pt x="61" y="90"/>
                  </a:lnTo>
                  <a:lnTo>
                    <a:pt x="60" y="94"/>
                  </a:lnTo>
                  <a:lnTo>
                    <a:pt x="59" y="97"/>
                  </a:lnTo>
                  <a:lnTo>
                    <a:pt x="56" y="97"/>
                  </a:lnTo>
                  <a:lnTo>
                    <a:pt x="52" y="98"/>
                  </a:lnTo>
                  <a:lnTo>
                    <a:pt x="47" y="98"/>
                  </a:lnTo>
                  <a:lnTo>
                    <a:pt x="43" y="98"/>
                  </a:lnTo>
                  <a:lnTo>
                    <a:pt x="13" y="9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Freeform 831"/>
            <p:cNvSpPr>
              <a:spLocks noChangeAspect="1"/>
            </p:cNvSpPr>
            <p:nvPr/>
          </p:nvSpPr>
          <p:spPr bwMode="auto">
            <a:xfrm>
              <a:off x="967" y="65"/>
              <a:ext cx="221" cy="233"/>
            </a:xfrm>
            <a:custGeom>
              <a:avLst/>
              <a:gdLst/>
              <a:ahLst/>
              <a:cxnLst>
                <a:cxn ang="0">
                  <a:pos x="201" y="233"/>
                </a:cxn>
                <a:cxn ang="0">
                  <a:pos x="221" y="179"/>
                </a:cxn>
                <a:cxn ang="0">
                  <a:pos x="217" y="179"/>
                </a:cxn>
                <a:cxn ang="0">
                  <a:pos x="210" y="191"/>
                </a:cxn>
                <a:cxn ang="0">
                  <a:pos x="200" y="201"/>
                </a:cxn>
                <a:cxn ang="0">
                  <a:pos x="188" y="208"/>
                </a:cxn>
                <a:cxn ang="0">
                  <a:pos x="174" y="213"/>
                </a:cxn>
                <a:cxn ang="0">
                  <a:pos x="169" y="214"/>
                </a:cxn>
                <a:cxn ang="0">
                  <a:pos x="159" y="216"/>
                </a:cxn>
                <a:cxn ang="0">
                  <a:pos x="143" y="218"/>
                </a:cxn>
                <a:cxn ang="0">
                  <a:pos x="123" y="218"/>
                </a:cxn>
                <a:cxn ang="0">
                  <a:pos x="22" y="218"/>
                </a:cxn>
                <a:cxn ang="0">
                  <a:pos x="107" y="119"/>
                </a:cxn>
                <a:cxn ang="0">
                  <a:pos x="108" y="117"/>
                </a:cxn>
                <a:cxn ang="0">
                  <a:pos x="108" y="116"/>
                </a:cxn>
                <a:cxn ang="0">
                  <a:pos x="108" y="115"/>
                </a:cxn>
                <a:cxn ang="0">
                  <a:pos x="107" y="114"/>
                </a:cxn>
                <a:cxn ang="0">
                  <a:pos x="30" y="7"/>
                </a:cxn>
                <a:cxn ang="0">
                  <a:pos x="121" y="7"/>
                </a:cxn>
                <a:cxn ang="0">
                  <a:pos x="136" y="8"/>
                </a:cxn>
                <a:cxn ang="0">
                  <a:pos x="148" y="9"/>
                </a:cxn>
                <a:cxn ang="0">
                  <a:pos x="156" y="10"/>
                </a:cxn>
                <a:cxn ang="0">
                  <a:pos x="160" y="10"/>
                </a:cxn>
                <a:cxn ang="0">
                  <a:pos x="167" y="11"/>
                </a:cxn>
                <a:cxn ang="0">
                  <a:pos x="176" y="14"/>
                </a:cxn>
                <a:cxn ang="0">
                  <a:pos x="186" y="17"/>
                </a:cxn>
                <a:cxn ang="0">
                  <a:pos x="196" y="23"/>
                </a:cxn>
                <a:cxn ang="0">
                  <a:pos x="200" y="26"/>
                </a:cxn>
                <a:cxn ang="0">
                  <a:pos x="206" y="30"/>
                </a:cxn>
                <a:cxn ang="0">
                  <a:pos x="212" y="37"/>
                </a:cxn>
                <a:cxn ang="0">
                  <a:pos x="217" y="46"/>
                </a:cxn>
                <a:cxn ang="0">
                  <a:pos x="221" y="46"/>
                </a:cxn>
                <a:cxn ang="0">
                  <a:pos x="201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88" y="127"/>
                </a:cxn>
                <a:cxn ang="0">
                  <a:pos x="2" y="228"/>
                </a:cxn>
                <a:cxn ang="0">
                  <a:pos x="1" y="230"/>
                </a:cxn>
                <a:cxn ang="0">
                  <a:pos x="1" y="231"/>
                </a:cxn>
                <a:cxn ang="0">
                  <a:pos x="2" y="233"/>
                </a:cxn>
                <a:cxn ang="0">
                  <a:pos x="5" y="233"/>
                </a:cxn>
                <a:cxn ang="0">
                  <a:pos x="201" y="233"/>
                </a:cxn>
              </a:cxnLst>
              <a:rect l="0" t="0" r="r" b="b"/>
              <a:pathLst>
                <a:path w="221" h="233">
                  <a:moveTo>
                    <a:pt x="201" y="233"/>
                  </a:moveTo>
                  <a:lnTo>
                    <a:pt x="221" y="179"/>
                  </a:lnTo>
                  <a:lnTo>
                    <a:pt x="217" y="179"/>
                  </a:lnTo>
                  <a:lnTo>
                    <a:pt x="210" y="191"/>
                  </a:lnTo>
                  <a:lnTo>
                    <a:pt x="200" y="201"/>
                  </a:lnTo>
                  <a:lnTo>
                    <a:pt x="188" y="208"/>
                  </a:lnTo>
                  <a:lnTo>
                    <a:pt x="174" y="213"/>
                  </a:lnTo>
                  <a:lnTo>
                    <a:pt x="169" y="214"/>
                  </a:lnTo>
                  <a:lnTo>
                    <a:pt x="159" y="216"/>
                  </a:lnTo>
                  <a:lnTo>
                    <a:pt x="143" y="218"/>
                  </a:lnTo>
                  <a:lnTo>
                    <a:pt x="123" y="218"/>
                  </a:lnTo>
                  <a:lnTo>
                    <a:pt x="22" y="218"/>
                  </a:lnTo>
                  <a:lnTo>
                    <a:pt x="107" y="119"/>
                  </a:lnTo>
                  <a:lnTo>
                    <a:pt x="108" y="117"/>
                  </a:lnTo>
                  <a:lnTo>
                    <a:pt x="108" y="116"/>
                  </a:lnTo>
                  <a:lnTo>
                    <a:pt x="108" y="115"/>
                  </a:lnTo>
                  <a:lnTo>
                    <a:pt x="107" y="114"/>
                  </a:lnTo>
                  <a:lnTo>
                    <a:pt x="30" y="7"/>
                  </a:lnTo>
                  <a:lnTo>
                    <a:pt x="121" y="7"/>
                  </a:lnTo>
                  <a:lnTo>
                    <a:pt x="136" y="8"/>
                  </a:lnTo>
                  <a:lnTo>
                    <a:pt x="148" y="9"/>
                  </a:lnTo>
                  <a:lnTo>
                    <a:pt x="156" y="10"/>
                  </a:lnTo>
                  <a:lnTo>
                    <a:pt x="160" y="10"/>
                  </a:lnTo>
                  <a:lnTo>
                    <a:pt x="167" y="11"/>
                  </a:lnTo>
                  <a:lnTo>
                    <a:pt x="176" y="14"/>
                  </a:lnTo>
                  <a:lnTo>
                    <a:pt x="186" y="17"/>
                  </a:lnTo>
                  <a:lnTo>
                    <a:pt x="196" y="23"/>
                  </a:lnTo>
                  <a:lnTo>
                    <a:pt x="200" y="26"/>
                  </a:lnTo>
                  <a:lnTo>
                    <a:pt x="206" y="30"/>
                  </a:lnTo>
                  <a:lnTo>
                    <a:pt x="212" y="37"/>
                  </a:lnTo>
                  <a:lnTo>
                    <a:pt x="217" y="46"/>
                  </a:lnTo>
                  <a:lnTo>
                    <a:pt x="221" y="46"/>
                  </a:lnTo>
                  <a:lnTo>
                    <a:pt x="201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8" y="127"/>
                  </a:lnTo>
                  <a:lnTo>
                    <a:pt x="2" y="228"/>
                  </a:lnTo>
                  <a:lnTo>
                    <a:pt x="1" y="230"/>
                  </a:lnTo>
                  <a:lnTo>
                    <a:pt x="1" y="231"/>
                  </a:lnTo>
                  <a:lnTo>
                    <a:pt x="2" y="233"/>
                  </a:lnTo>
                  <a:lnTo>
                    <a:pt x="5" y="233"/>
                  </a:lnTo>
                  <a:lnTo>
                    <a:pt x="201" y="2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Freeform 832"/>
            <p:cNvSpPr>
              <a:spLocks noChangeAspect="1" noEditPoints="1"/>
            </p:cNvSpPr>
            <p:nvPr/>
          </p:nvSpPr>
          <p:spPr bwMode="auto">
            <a:xfrm>
              <a:off x="1002" y="371"/>
              <a:ext cx="71" cy="53"/>
            </a:xfrm>
            <a:custGeom>
              <a:avLst/>
              <a:gdLst/>
              <a:ahLst/>
              <a:cxnLst>
                <a:cxn ang="0">
                  <a:pos x="63" y="27"/>
                </a:cxn>
                <a:cxn ang="0">
                  <a:pos x="70" y="11"/>
                </a:cxn>
                <a:cxn ang="0">
                  <a:pos x="70" y="6"/>
                </a:cxn>
                <a:cxn ang="0">
                  <a:pos x="68" y="7"/>
                </a:cxn>
                <a:cxn ang="0">
                  <a:pos x="62" y="20"/>
                </a:cxn>
                <a:cxn ang="0">
                  <a:pos x="56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41" y="2"/>
                </a:cxn>
                <a:cxn ang="0">
                  <a:pos x="21" y="3"/>
                </a:cxn>
                <a:cxn ang="0">
                  <a:pos x="3" y="21"/>
                </a:cxn>
                <a:cxn ang="0">
                  <a:pos x="0" y="37"/>
                </a:cxn>
                <a:cxn ang="0">
                  <a:pos x="3" y="44"/>
                </a:cxn>
                <a:cxn ang="0">
                  <a:pos x="8" y="49"/>
                </a:cxn>
                <a:cxn ang="0">
                  <a:pos x="16" y="53"/>
                </a:cxn>
                <a:cxn ang="0">
                  <a:pos x="36" y="50"/>
                </a:cxn>
                <a:cxn ang="0">
                  <a:pos x="50" y="48"/>
                </a:cxn>
                <a:cxn ang="0">
                  <a:pos x="57" y="53"/>
                </a:cxn>
                <a:cxn ang="0">
                  <a:pos x="65" y="52"/>
                </a:cxn>
                <a:cxn ang="0">
                  <a:pos x="70" y="47"/>
                </a:cxn>
                <a:cxn ang="0">
                  <a:pos x="70" y="44"/>
                </a:cxn>
                <a:cxn ang="0">
                  <a:pos x="68" y="44"/>
                </a:cxn>
                <a:cxn ang="0">
                  <a:pos x="66" y="47"/>
                </a:cxn>
                <a:cxn ang="0">
                  <a:pos x="62" y="50"/>
                </a:cxn>
                <a:cxn ang="0">
                  <a:pos x="59" y="50"/>
                </a:cxn>
                <a:cxn ang="0">
                  <a:pos x="57" y="44"/>
                </a:cxn>
                <a:cxn ang="0">
                  <a:pos x="47" y="39"/>
                </a:cxn>
                <a:cxn ang="0">
                  <a:pos x="32" y="48"/>
                </a:cxn>
                <a:cxn ang="0">
                  <a:pos x="22" y="50"/>
                </a:cxn>
                <a:cxn ang="0">
                  <a:pos x="13" y="46"/>
                </a:cxn>
                <a:cxn ang="0">
                  <a:pos x="10" y="37"/>
                </a:cxn>
                <a:cxn ang="0">
                  <a:pos x="11" y="27"/>
                </a:cxn>
                <a:cxn ang="0">
                  <a:pos x="17" y="13"/>
                </a:cxn>
                <a:cxn ang="0">
                  <a:pos x="26" y="6"/>
                </a:cxn>
                <a:cxn ang="0">
                  <a:pos x="33" y="4"/>
                </a:cxn>
                <a:cxn ang="0">
                  <a:pos x="43" y="9"/>
                </a:cxn>
                <a:cxn ang="0">
                  <a:pos x="46" y="20"/>
                </a:cxn>
                <a:cxn ang="0">
                  <a:pos x="47" y="39"/>
                </a:cxn>
              </a:cxnLst>
              <a:rect l="0" t="0" r="r" b="b"/>
              <a:pathLst>
                <a:path w="71" h="53">
                  <a:moveTo>
                    <a:pt x="56" y="35"/>
                  </a:moveTo>
                  <a:lnTo>
                    <a:pt x="63" y="27"/>
                  </a:lnTo>
                  <a:lnTo>
                    <a:pt x="68" y="18"/>
                  </a:lnTo>
                  <a:lnTo>
                    <a:pt x="70" y="11"/>
                  </a:lnTo>
                  <a:lnTo>
                    <a:pt x="71" y="8"/>
                  </a:lnTo>
                  <a:lnTo>
                    <a:pt x="70" y="6"/>
                  </a:lnTo>
                  <a:lnTo>
                    <a:pt x="69" y="6"/>
                  </a:lnTo>
                  <a:lnTo>
                    <a:pt x="68" y="7"/>
                  </a:lnTo>
                  <a:lnTo>
                    <a:pt x="67" y="9"/>
                  </a:lnTo>
                  <a:lnTo>
                    <a:pt x="62" y="20"/>
                  </a:lnTo>
                  <a:lnTo>
                    <a:pt x="56" y="30"/>
                  </a:lnTo>
                  <a:lnTo>
                    <a:pt x="56" y="28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5" y="19"/>
                  </a:lnTo>
                  <a:lnTo>
                    <a:pt x="53" y="12"/>
                  </a:lnTo>
                  <a:lnTo>
                    <a:pt x="48" y="6"/>
                  </a:lnTo>
                  <a:lnTo>
                    <a:pt x="41" y="2"/>
                  </a:lnTo>
                  <a:lnTo>
                    <a:pt x="33" y="0"/>
                  </a:lnTo>
                  <a:lnTo>
                    <a:pt x="21" y="3"/>
                  </a:lnTo>
                  <a:lnTo>
                    <a:pt x="10" y="11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" y="40"/>
                  </a:lnTo>
                  <a:lnTo>
                    <a:pt x="3" y="44"/>
                  </a:lnTo>
                  <a:lnTo>
                    <a:pt x="5" y="47"/>
                  </a:lnTo>
                  <a:lnTo>
                    <a:pt x="8" y="49"/>
                  </a:lnTo>
                  <a:lnTo>
                    <a:pt x="12" y="51"/>
                  </a:lnTo>
                  <a:lnTo>
                    <a:pt x="16" y="53"/>
                  </a:lnTo>
                  <a:lnTo>
                    <a:pt x="21" y="53"/>
                  </a:lnTo>
                  <a:lnTo>
                    <a:pt x="36" y="50"/>
                  </a:lnTo>
                  <a:lnTo>
                    <a:pt x="48" y="43"/>
                  </a:lnTo>
                  <a:lnTo>
                    <a:pt x="50" y="48"/>
                  </a:lnTo>
                  <a:lnTo>
                    <a:pt x="54" y="51"/>
                  </a:lnTo>
                  <a:lnTo>
                    <a:pt x="57" y="53"/>
                  </a:lnTo>
                  <a:lnTo>
                    <a:pt x="60" y="53"/>
                  </a:lnTo>
                  <a:lnTo>
                    <a:pt x="65" y="52"/>
                  </a:lnTo>
                  <a:lnTo>
                    <a:pt x="68" y="50"/>
                  </a:lnTo>
                  <a:lnTo>
                    <a:pt x="70" y="47"/>
                  </a:lnTo>
                  <a:lnTo>
                    <a:pt x="71" y="45"/>
                  </a:lnTo>
                  <a:lnTo>
                    <a:pt x="70" y="44"/>
                  </a:lnTo>
                  <a:lnTo>
                    <a:pt x="69" y="43"/>
                  </a:lnTo>
                  <a:lnTo>
                    <a:pt x="68" y="44"/>
                  </a:lnTo>
                  <a:lnTo>
                    <a:pt x="67" y="45"/>
                  </a:lnTo>
                  <a:lnTo>
                    <a:pt x="66" y="47"/>
                  </a:lnTo>
                  <a:lnTo>
                    <a:pt x="64" y="49"/>
                  </a:lnTo>
                  <a:lnTo>
                    <a:pt x="62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48"/>
                  </a:lnTo>
                  <a:lnTo>
                    <a:pt x="57" y="44"/>
                  </a:lnTo>
                  <a:lnTo>
                    <a:pt x="56" y="35"/>
                  </a:lnTo>
                  <a:close/>
                  <a:moveTo>
                    <a:pt x="47" y="39"/>
                  </a:moveTo>
                  <a:lnTo>
                    <a:pt x="39" y="45"/>
                  </a:lnTo>
                  <a:lnTo>
                    <a:pt x="32" y="48"/>
                  </a:lnTo>
                  <a:lnTo>
                    <a:pt x="26" y="49"/>
                  </a:lnTo>
                  <a:lnTo>
                    <a:pt x="22" y="50"/>
                  </a:lnTo>
                  <a:lnTo>
                    <a:pt x="16" y="49"/>
                  </a:lnTo>
                  <a:lnTo>
                    <a:pt x="13" y="46"/>
                  </a:lnTo>
                  <a:lnTo>
                    <a:pt x="10" y="42"/>
                  </a:lnTo>
                  <a:lnTo>
                    <a:pt x="10" y="37"/>
                  </a:lnTo>
                  <a:lnTo>
                    <a:pt x="10" y="33"/>
                  </a:lnTo>
                  <a:lnTo>
                    <a:pt x="11" y="27"/>
                  </a:lnTo>
                  <a:lnTo>
                    <a:pt x="13" y="19"/>
                  </a:lnTo>
                  <a:lnTo>
                    <a:pt x="17" y="13"/>
                  </a:lnTo>
                  <a:lnTo>
                    <a:pt x="21" y="8"/>
                  </a:lnTo>
                  <a:lnTo>
                    <a:pt x="26" y="6"/>
                  </a:lnTo>
                  <a:lnTo>
                    <a:pt x="30" y="4"/>
                  </a:lnTo>
                  <a:lnTo>
                    <a:pt x="33" y="4"/>
                  </a:lnTo>
                  <a:lnTo>
                    <a:pt x="39" y="5"/>
                  </a:lnTo>
                  <a:lnTo>
                    <a:pt x="43" y="9"/>
                  </a:lnTo>
                  <a:lnTo>
                    <a:pt x="45" y="14"/>
                  </a:lnTo>
                  <a:lnTo>
                    <a:pt x="46" y="20"/>
                  </a:lnTo>
                  <a:lnTo>
                    <a:pt x="47" y="29"/>
                  </a:lnTo>
                  <a:lnTo>
                    <a:pt x="47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833"/>
            <p:cNvSpPr>
              <a:spLocks noChangeAspect="1" noEditPoints="1"/>
            </p:cNvSpPr>
            <p:nvPr/>
          </p:nvSpPr>
          <p:spPr bwMode="auto">
            <a:xfrm>
              <a:off x="1088" y="341"/>
              <a:ext cx="67" cy="105"/>
            </a:xfrm>
            <a:custGeom>
              <a:avLst/>
              <a:gdLst/>
              <a:ahLst/>
              <a:cxnLst>
                <a:cxn ang="0">
                  <a:pos x="66" y="9"/>
                </a:cxn>
                <a:cxn ang="0">
                  <a:pos x="56" y="1"/>
                </a:cxn>
                <a:cxn ang="0">
                  <a:pos x="37" y="3"/>
                </a:cxn>
                <a:cxn ang="0">
                  <a:pos x="22" y="20"/>
                </a:cxn>
                <a:cxn ang="0">
                  <a:pos x="0" y="103"/>
                </a:cxn>
                <a:cxn ang="0">
                  <a:pos x="1" y="105"/>
                </a:cxn>
                <a:cxn ang="0">
                  <a:pos x="4" y="104"/>
                </a:cxn>
                <a:cxn ang="0">
                  <a:pos x="14" y="76"/>
                </a:cxn>
                <a:cxn ang="0">
                  <a:pos x="22" y="82"/>
                </a:cxn>
                <a:cxn ang="0">
                  <a:pos x="41" y="81"/>
                </a:cxn>
                <a:cxn ang="0">
                  <a:pos x="60" y="65"/>
                </a:cxn>
                <a:cxn ang="0">
                  <a:pos x="63" y="48"/>
                </a:cxn>
                <a:cxn ang="0">
                  <a:pos x="58" y="39"/>
                </a:cxn>
                <a:cxn ang="0">
                  <a:pos x="59" y="32"/>
                </a:cxn>
                <a:cxn ang="0">
                  <a:pos x="66" y="22"/>
                </a:cxn>
                <a:cxn ang="0">
                  <a:pos x="44" y="35"/>
                </a:cxn>
                <a:cxn ang="0">
                  <a:pos x="39" y="36"/>
                </a:cxn>
                <a:cxn ang="0">
                  <a:pos x="33" y="36"/>
                </a:cxn>
                <a:cxn ang="0">
                  <a:pos x="39" y="35"/>
                </a:cxn>
                <a:cxn ang="0">
                  <a:pos x="44" y="35"/>
                </a:cxn>
                <a:cxn ang="0">
                  <a:pos x="59" y="19"/>
                </a:cxn>
                <a:cxn ang="0">
                  <a:pos x="54" y="29"/>
                </a:cxn>
                <a:cxn ang="0">
                  <a:pos x="48" y="33"/>
                </a:cxn>
                <a:cxn ang="0">
                  <a:pos x="43" y="32"/>
                </a:cxn>
                <a:cxn ang="0">
                  <a:pos x="35" y="32"/>
                </a:cxn>
                <a:cxn ang="0">
                  <a:pos x="30" y="34"/>
                </a:cxn>
                <a:cxn ang="0">
                  <a:pos x="29" y="38"/>
                </a:cxn>
                <a:cxn ang="0">
                  <a:pos x="34" y="39"/>
                </a:cxn>
                <a:cxn ang="0">
                  <a:pos x="49" y="38"/>
                </a:cxn>
                <a:cxn ang="0">
                  <a:pos x="55" y="50"/>
                </a:cxn>
                <a:cxn ang="0">
                  <a:pos x="47" y="71"/>
                </a:cxn>
                <a:cxn ang="0">
                  <a:pos x="29" y="80"/>
                </a:cxn>
                <a:cxn ang="0">
                  <a:pos x="18" y="76"/>
                </a:cxn>
                <a:cxn ang="0">
                  <a:pos x="14" y="65"/>
                </a:cxn>
                <a:cxn ang="0">
                  <a:pos x="22" y="31"/>
                </a:cxn>
                <a:cxn ang="0">
                  <a:pos x="31" y="13"/>
                </a:cxn>
                <a:cxn ang="0">
                  <a:pos x="48" y="3"/>
                </a:cxn>
                <a:cxn ang="0">
                  <a:pos x="57" y="6"/>
                </a:cxn>
                <a:cxn ang="0">
                  <a:pos x="60" y="14"/>
                </a:cxn>
              </a:cxnLst>
              <a:rect l="0" t="0" r="r" b="b"/>
              <a:pathLst>
                <a:path w="67" h="105">
                  <a:moveTo>
                    <a:pt x="67" y="16"/>
                  </a:moveTo>
                  <a:lnTo>
                    <a:pt x="66" y="9"/>
                  </a:lnTo>
                  <a:lnTo>
                    <a:pt x="62" y="4"/>
                  </a:lnTo>
                  <a:lnTo>
                    <a:pt x="56" y="1"/>
                  </a:lnTo>
                  <a:lnTo>
                    <a:pt x="48" y="0"/>
                  </a:lnTo>
                  <a:lnTo>
                    <a:pt x="37" y="3"/>
                  </a:lnTo>
                  <a:lnTo>
                    <a:pt x="28" y="10"/>
                  </a:lnTo>
                  <a:lnTo>
                    <a:pt x="22" y="20"/>
                  </a:lnTo>
                  <a:lnTo>
                    <a:pt x="18" y="30"/>
                  </a:lnTo>
                  <a:lnTo>
                    <a:pt x="0" y="103"/>
                  </a:lnTo>
                  <a:lnTo>
                    <a:pt x="0" y="104"/>
                  </a:lnTo>
                  <a:lnTo>
                    <a:pt x="1" y="105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11" y="73"/>
                  </a:lnTo>
                  <a:lnTo>
                    <a:pt x="14" y="76"/>
                  </a:lnTo>
                  <a:lnTo>
                    <a:pt x="17" y="80"/>
                  </a:lnTo>
                  <a:lnTo>
                    <a:pt x="22" y="82"/>
                  </a:lnTo>
                  <a:lnTo>
                    <a:pt x="29" y="83"/>
                  </a:lnTo>
                  <a:lnTo>
                    <a:pt x="41" y="81"/>
                  </a:lnTo>
                  <a:lnTo>
                    <a:pt x="52" y="75"/>
                  </a:lnTo>
                  <a:lnTo>
                    <a:pt x="60" y="65"/>
                  </a:lnTo>
                  <a:lnTo>
                    <a:pt x="63" y="53"/>
                  </a:lnTo>
                  <a:lnTo>
                    <a:pt x="63" y="48"/>
                  </a:lnTo>
                  <a:lnTo>
                    <a:pt x="61" y="43"/>
                  </a:lnTo>
                  <a:lnTo>
                    <a:pt x="58" y="39"/>
                  </a:lnTo>
                  <a:lnTo>
                    <a:pt x="54" y="36"/>
                  </a:lnTo>
                  <a:lnTo>
                    <a:pt x="59" y="32"/>
                  </a:lnTo>
                  <a:lnTo>
                    <a:pt x="63" y="28"/>
                  </a:lnTo>
                  <a:lnTo>
                    <a:pt x="66" y="22"/>
                  </a:lnTo>
                  <a:lnTo>
                    <a:pt x="67" y="16"/>
                  </a:lnTo>
                  <a:close/>
                  <a:moveTo>
                    <a:pt x="44" y="35"/>
                  </a:moveTo>
                  <a:lnTo>
                    <a:pt x="42" y="36"/>
                  </a:lnTo>
                  <a:lnTo>
                    <a:pt x="39" y="36"/>
                  </a:lnTo>
                  <a:lnTo>
                    <a:pt x="35" y="36"/>
                  </a:lnTo>
                  <a:lnTo>
                    <a:pt x="33" y="36"/>
                  </a:lnTo>
                  <a:lnTo>
                    <a:pt x="36" y="35"/>
                  </a:lnTo>
                  <a:lnTo>
                    <a:pt x="39" y="35"/>
                  </a:lnTo>
                  <a:lnTo>
                    <a:pt x="42" y="35"/>
                  </a:lnTo>
                  <a:lnTo>
                    <a:pt x="44" y="35"/>
                  </a:lnTo>
                  <a:close/>
                  <a:moveTo>
                    <a:pt x="60" y="14"/>
                  </a:moveTo>
                  <a:lnTo>
                    <a:pt x="59" y="19"/>
                  </a:lnTo>
                  <a:lnTo>
                    <a:pt x="57" y="24"/>
                  </a:lnTo>
                  <a:lnTo>
                    <a:pt x="54" y="29"/>
                  </a:lnTo>
                  <a:lnTo>
                    <a:pt x="50" y="33"/>
                  </a:lnTo>
                  <a:lnTo>
                    <a:pt x="48" y="33"/>
                  </a:lnTo>
                  <a:lnTo>
                    <a:pt x="46" y="32"/>
                  </a:lnTo>
                  <a:lnTo>
                    <a:pt x="43" y="32"/>
                  </a:lnTo>
                  <a:lnTo>
                    <a:pt x="39" y="32"/>
                  </a:lnTo>
                  <a:lnTo>
                    <a:pt x="35" y="32"/>
                  </a:lnTo>
                  <a:lnTo>
                    <a:pt x="32" y="32"/>
                  </a:lnTo>
                  <a:lnTo>
                    <a:pt x="30" y="34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31" y="39"/>
                  </a:lnTo>
                  <a:lnTo>
                    <a:pt x="34" y="39"/>
                  </a:lnTo>
                  <a:lnTo>
                    <a:pt x="38" y="39"/>
                  </a:lnTo>
                  <a:lnTo>
                    <a:pt x="49" y="38"/>
                  </a:lnTo>
                  <a:lnTo>
                    <a:pt x="53" y="43"/>
                  </a:lnTo>
                  <a:lnTo>
                    <a:pt x="55" y="50"/>
                  </a:lnTo>
                  <a:lnTo>
                    <a:pt x="53" y="62"/>
                  </a:lnTo>
                  <a:lnTo>
                    <a:pt x="47" y="71"/>
                  </a:lnTo>
                  <a:lnTo>
                    <a:pt x="39" y="77"/>
                  </a:lnTo>
                  <a:lnTo>
                    <a:pt x="29" y="80"/>
                  </a:lnTo>
                  <a:lnTo>
                    <a:pt x="23" y="79"/>
                  </a:lnTo>
                  <a:lnTo>
                    <a:pt x="18" y="76"/>
                  </a:lnTo>
                  <a:lnTo>
                    <a:pt x="15" y="71"/>
                  </a:lnTo>
                  <a:lnTo>
                    <a:pt x="14" y="65"/>
                  </a:lnTo>
                  <a:lnTo>
                    <a:pt x="14" y="62"/>
                  </a:lnTo>
                  <a:lnTo>
                    <a:pt x="22" y="31"/>
                  </a:lnTo>
                  <a:lnTo>
                    <a:pt x="25" y="22"/>
                  </a:lnTo>
                  <a:lnTo>
                    <a:pt x="31" y="13"/>
                  </a:lnTo>
                  <a:lnTo>
                    <a:pt x="39" y="6"/>
                  </a:lnTo>
                  <a:lnTo>
                    <a:pt x="48" y="3"/>
                  </a:lnTo>
                  <a:lnTo>
                    <a:pt x="53" y="4"/>
                  </a:lnTo>
                  <a:lnTo>
                    <a:pt x="57" y="6"/>
                  </a:lnTo>
                  <a:lnTo>
                    <a:pt x="59" y="9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Freeform 834"/>
            <p:cNvSpPr>
              <a:spLocks noChangeAspect="1"/>
            </p:cNvSpPr>
            <p:nvPr/>
          </p:nvSpPr>
          <p:spPr bwMode="auto">
            <a:xfrm>
              <a:off x="1609" y="65"/>
              <a:ext cx="221" cy="233"/>
            </a:xfrm>
            <a:custGeom>
              <a:avLst/>
              <a:gdLst/>
              <a:ahLst/>
              <a:cxnLst>
                <a:cxn ang="0">
                  <a:pos x="201" y="233"/>
                </a:cxn>
                <a:cxn ang="0">
                  <a:pos x="221" y="179"/>
                </a:cxn>
                <a:cxn ang="0">
                  <a:pos x="216" y="179"/>
                </a:cxn>
                <a:cxn ang="0">
                  <a:pos x="210" y="191"/>
                </a:cxn>
                <a:cxn ang="0">
                  <a:pos x="200" y="201"/>
                </a:cxn>
                <a:cxn ang="0">
                  <a:pos x="187" y="208"/>
                </a:cxn>
                <a:cxn ang="0">
                  <a:pos x="173" y="213"/>
                </a:cxn>
                <a:cxn ang="0">
                  <a:pos x="168" y="214"/>
                </a:cxn>
                <a:cxn ang="0">
                  <a:pos x="158" y="216"/>
                </a:cxn>
                <a:cxn ang="0">
                  <a:pos x="143" y="218"/>
                </a:cxn>
                <a:cxn ang="0">
                  <a:pos x="122" y="218"/>
                </a:cxn>
                <a:cxn ang="0">
                  <a:pos x="22" y="218"/>
                </a:cxn>
                <a:cxn ang="0">
                  <a:pos x="106" y="119"/>
                </a:cxn>
                <a:cxn ang="0">
                  <a:pos x="107" y="117"/>
                </a:cxn>
                <a:cxn ang="0">
                  <a:pos x="108" y="116"/>
                </a:cxn>
                <a:cxn ang="0">
                  <a:pos x="107" y="115"/>
                </a:cxn>
                <a:cxn ang="0">
                  <a:pos x="106" y="114"/>
                </a:cxn>
                <a:cxn ang="0">
                  <a:pos x="29" y="7"/>
                </a:cxn>
                <a:cxn ang="0">
                  <a:pos x="120" y="7"/>
                </a:cxn>
                <a:cxn ang="0">
                  <a:pos x="135" y="8"/>
                </a:cxn>
                <a:cxn ang="0">
                  <a:pos x="147" y="9"/>
                </a:cxn>
                <a:cxn ang="0">
                  <a:pos x="155" y="10"/>
                </a:cxn>
                <a:cxn ang="0">
                  <a:pos x="159" y="10"/>
                </a:cxn>
                <a:cxn ang="0">
                  <a:pos x="166" y="11"/>
                </a:cxn>
                <a:cxn ang="0">
                  <a:pos x="176" y="14"/>
                </a:cxn>
                <a:cxn ang="0">
                  <a:pos x="185" y="17"/>
                </a:cxn>
                <a:cxn ang="0">
                  <a:pos x="195" y="23"/>
                </a:cxn>
                <a:cxn ang="0">
                  <a:pos x="200" y="26"/>
                </a:cxn>
                <a:cxn ang="0">
                  <a:pos x="205" y="30"/>
                </a:cxn>
                <a:cxn ang="0">
                  <a:pos x="211" y="37"/>
                </a:cxn>
                <a:cxn ang="0">
                  <a:pos x="216" y="46"/>
                </a:cxn>
                <a:cxn ang="0">
                  <a:pos x="221" y="46"/>
                </a:cxn>
                <a:cxn ang="0">
                  <a:pos x="201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87" y="127"/>
                </a:cxn>
                <a:cxn ang="0">
                  <a:pos x="2" y="228"/>
                </a:cxn>
                <a:cxn ang="0">
                  <a:pos x="0" y="230"/>
                </a:cxn>
                <a:cxn ang="0">
                  <a:pos x="0" y="231"/>
                </a:cxn>
                <a:cxn ang="0">
                  <a:pos x="1" y="233"/>
                </a:cxn>
                <a:cxn ang="0">
                  <a:pos x="4" y="233"/>
                </a:cxn>
                <a:cxn ang="0">
                  <a:pos x="201" y="233"/>
                </a:cxn>
              </a:cxnLst>
              <a:rect l="0" t="0" r="r" b="b"/>
              <a:pathLst>
                <a:path w="221" h="233">
                  <a:moveTo>
                    <a:pt x="201" y="233"/>
                  </a:moveTo>
                  <a:lnTo>
                    <a:pt x="221" y="179"/>
                  </a:lnTo>
                  <a:lnTo>
                    <a:pt x="216" y="179"/>
                  </a:lnTo>
                  <a:lnTo>
                    <a:pt x="210" y="191"/>
                  </a:lnTo>
                  <a:lnTo>
                    <a:pt x="200" y="201"/>
                  </a:lnTo>
                  <a:lnTo>
                    <a:pt x="187" y="208"/>
                  </a:lnTo>
                  <a:lnTo>
                    <a:pt x="173" y="213"/>
                  </a:lnTo>
                  <a:lnTo>
                    <a:pt x="168" y="214"/>
                  </a:lnTo>
                  <a:lnTo>
                    <a:pt x="158" y="216"/>
                  </a:lnTo>
                  <a:lnTo>
                    <a:pt x="143" y="218"/>
                  </a:lnTo>
                  <a:lnTo>
                    <a:pt x="122" y="218"/>
                  </a:lnTo>
                  <a:lnTo>
                    <a:pt x="22" y="218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6"/>
                  </a:lnTo>
                  <a:lnTo>
                    <a:pt x="107" y="115"/>
                  </a:lnTo>
                  <a:lnTo>
                    <a:pt x="106" y="114"/>
                  </a:lnTo>
                  <a:lnTo>
                    <a:pt x="29" y="7"/>
                  </a:lnTo>
                  <a:lnTo>
                    <a:pt x="120" y="7"/>
                  </a:lnTo>
                  <a:lnTo>
                    <a:pt x="135" y="8"/>
                  </a:lnTo>
                  <a:lnTo>
                    <a:pt x="147" y="9"/>
                  </a:lnTo>
                  <a:lnTo>
                    <a:pt x="155" y="10"/>
                  </a:lnTo>
                  <a:lnTo>
                    <a:pt x="159" y="10"/>
                  </a:lnTo>
                  <a:lnTo>
                    <a:pt x="166" y="11"/>
                  </a:lnTo>
                  <a:lnTo>
                    <a:pt x="176" y="14"/>
                  </a:lnTo>
                  <a:lnTo>
                    <a:pt x="185" y="17"/>
                  </a:lnTo>
                  <a:lnTo>
                    <a:pt x="195" y="23"/>
                  </a:lnTo>
                  <a:lnTo>
                    <a:pt x="200" y="26"/>
                  </a:lnTo>
                  <a:lnTo>
                    <a:pt x="205" y="30"/>
                  </a:lnTo>
                  <a:lnTo>
                    <a:pt x="211" y="37"/>
                  </a:lnTo>
                  <a:lnTo>
                    <a:pt x="216" y="46"/>
                  </a:lnTo>
                  <a:lnTo>
                    <a:pt x="221" y="46"/>
                  </a:lnTo>
                  <a:lnTo>
                    <a:pt x="201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7" y="127"/>
                  </a:lnTo>
                  <a:lnTo>
                    <a:pt x="2" y="228"/>
                  </a:lnTo>
                  <a:lnTo>
                    <a:pt x="0" y="230"/>
                  </a:lnTo>
                  <a:lnTo>
                    <a:pt x="0" y="231"/>
                  </a:lnTo>
                  <a:lnTo>
                    <a:pt x="1" y="233"/>
                  </a:lnTo>
                  <a:lnTo>
                    <a:pt x="4" y="233"/>
                  </a:lnTo>
                  <a:lnTo>
                    <a:pt x="201" y="2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835"/>
            <p:cNvSpPr>
              <a:spLocks noChangeAspect="1" noEditPoints="1"/>
            </p:cNvSpPr>
            <p:nvPr/>
          </p:nvSpPr>
          <p:spPr bwMode="auto">
            <a:xfrm>
              <a:off x="1226" y="364"/>
              <a:ext cx="65" cy="74"/>
            </a:xfrm>
            <a:custGeom>
              <a:avLst/>
              <a:gdLst/>
              <a:ahLst/>
              <a:cxnLst>
                <a:cxn ang="0">
                  <a:pos x="9" y="67"/>
                </a:cxn>
                <a:cxn ang="0">
                  <a:pos x="6" y="69"/>
                </a:cxn>
                <a:cxn ang="0">
                  <a:pos x="1" y="70"/>
                </a:cxn>
                <a:cxn ang="0">
                  <a:pos x="1" y="73"/>
                </a:cxn>
                <a:cxn ang="0">
                  <a:pos x="24" y="74"/>
                </a:cxn>
                <a:cxn ang="0">
                  <a:pos x="26" y="71"/>
                </a:cxn>
                <a:cxn ang="0">
                  <a:pos x="23" y="69"/>
                </a:cxn>
                <a:cxn ang="0">
                  <a:pos x="20" y="69"/>
                </a:cxn>
                <a:cxn ang="0">
                  <a:pos x="18" y="68"/>
                </a:cxn>
                <a:cxn ang="0">
                  <a:pos x="19" y="63"/>
                </a:cxn>
                <a:cxn ang="0">
                  <a:pos x="23" y="45"/>
                </a:cxn>
                <a:cxn ang="0">
                  <a:pos x="27" y="50"/>
                </a:cxn>
                <a:cxn ang="0">
                  <a:pos x="35" y="52"/>
                </a:cxn>
                <a:cxn ang="0">
                  <a:pos x="55" y="42"/>
                </a:cxn>
                <a:cxn ang="0">
                  <a:pos x="65" y="19"/>
                </a:cxn>
                <a:cxn ang="0">
                  <a:pos x="64" y="10"/>
                </a:cxn>
                <a:cxn ang="0">
                  <a:pos x="59" y="4"/>
                </a:cxn>
                <a:cxn ang="0">
                  <a:pos x="54" y="1"/>
                </a:cxn>
                <a:cxn ang="0">
                  <a:pos x="48" y="0"/>
                </a:cxn>
                <a:cxn ang="0">
                  <a:pos x="38" y="2"/>
                </a:cxn>
                <a:cxn ang="0">
                  <a:pos x="31" y="8"/>
                </a:cxn>
                <a:cxn ang="0">
                  <a:pos x="26" y="1"/>
                </a:cxn>
                <a:cxn ang="0">
                  <a:pos x="19" y="0"/>
                </a:cxn>
                <a:cxn ang="0">
                  <a:pos x="14" y="1"/>
                </a:cxn>
                <a:cxn ang="0">
                  <a:pos x="10" y="6"/>
                </a:cxn>
                <a:cxn ang="0">
                  <a:pos x="7" y="13"/>
                </a:cxn>
                <a:cxn ang="0">
                  <a:pos x="6" y="17"/>
                </a:cxn>
                <a:cxn ang="0">
                  <a:pos x="8" y="19"/>
                </a:cxn>
                <a:cxn ang="0">
                  <a:pos x="9" y="18"/>
                </a:cxn>
                <a:cxn ang="0">
                  <a:pos x="10" y="15"/>
                </a:cxn>
                <a:cxn ang="0">
                  <a:pos x="14" y="7"/>
                </a:cxn>
                <a:cxn ang="0">
                  <a:pos x="19" y="3"/>
                </a:cxn>
                <a:cxn ang="0">
                  <a:pos x="22" y="4"/>
                </a:cxn>
                <a:cxn ang="0">
                  <a:pos x="23" y="8"/>
                </a:cxn>
                <a:cxn ang="0">
                  <a:pos x="9" y="65"/>
                </a:cxn>
                <a:cxn ang="0">
                  <a:pos x="36" y="8"/>
                </a:cxn>
                <a:cxn ang="0">
                  <a:pos x="44" y="3"/>
                </a:cxn>
                <a:cxn ang="0">
                  <a:pos x="51" y="3"/>
                </a:cxn>
                <a:cxn ang="0">
                  <a:pos x="55" y="9"/>
                </a:cxn>
                <a:cxn ang="0">
                  <a:pos x="55" y="19"/>
                </a:cxn>
                <a:cxn ang="0">
                  <a:pos x="52" y="32"/>
                </a:cxn>
                <a:cxn ang="0">
                  <a:pos x="47" y="42"/>
                </a:cxn>
                <a:cxn ang="0">
                  <a:pos x="40" y="48"/>
                </a:cxn>
                <a:cxn ang="0">
                  <a:pos x="30" y="47"/>
                </a:cxn>
                <a:cxn ang="0">
                  <a:pos x="25" y="41"/>
                </a:cxn>
                <a:cxn ang="0">
                  <a:pos x="25" y="37"/>
                </a:cxn>
              </a:cxnLst>
              <a:rect l="0" t="0" r="r" b="b"/>
              <a:pathLst>
                <a:path w="65" h="74">
                  <a:moveTo>
                    <a:pt x="9" y="65"/>
                  </a:moveTo>
                  <a:lnTo>
                    <a:pt x="9" y="67"/>
                  </a:lnTo>
                  <a:lnTo>
                    <a:pt x="8" y="68"/>
                  </a:lnTo>
                  <a:lnTo>
                    <a:pt x="6" y="69"/>
                  </a:lnTo>
                  <a:lnTo>
                    <a:pt x="3" y="69"/>
                  </a:lnTo>
                  <a:lnTo>
                    <a:pt x="1" y="70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24" y="74"/>
                  </a:lnTo>
                  <a:lnTo>
                    <a:pt x="26" y="73"/>
                  </a:lnTo>
                  <a:lnTo>
                    <a:pt x="26" y="71"/>
                  </a:lnTo>
                  <a:lnTo>
                    <a:pt x="25" y="70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20" y="69"/>
                  </a:lnTo>
                  <a:lnTo>
                    <a:pt x="18" y="69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9" y="63"/>
                  </a:lnTo>
                  <a:lnTo>
                    <a:pt x="21" y="53"/>
                  </a:lnTo>
                  <a:lnTo>
                    <a:pt x="23" y="45"/>
                  </a:lnTo>
                  <a:lnTo>
                    <a:pt x="25" y="47"/>
                  </a:lnTo>
                  <a:lnTo>
                    <a:pt x="27" y="50"/>
                  </a:lnTo>
                  <a:lnTo>
                    <a:pt x="31" y="51"/>
                  </a:lnTo>
                  <a:lnTo>
                    <a:pt x="35" y="52"/>
                  </a:lnTo>
                  <a:lnTo>
                    <a:pt x="46" y="49"/>
                  </a:lnTo>
                  <a:lnTo>
                    <a:pt x="55" y="42"/>
                  </a:lnTo>
                  <a:lnTo>
                    <a:pt x="62" y="31"/>
                  </a:lnTo>
                  <a:lnTo>
                    <a:pt x="65" y="19"/>
                  </a:lnTo>
                  <a:lnTo>
                    <a:pt x="65" y="14"/>
                  </a:lnTo>
                  <a:lnTo>
                    <a:pt x="64" y="10"/>
                  </a:lnTo>
                  <a:lnTo>
                    <a:pt x="62" y="7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2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7" y="13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6" y="4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2" y="12"/>
                  </a:lnTo>
                  <a:lnTo>
                    <a:pt x="9" y="65"/>
                  </a:lnTo>
                  <a:close/>
                  <a:moveTo>
                    <a:pt x="31" y="13"/>
                  </a:moveTo>
                  <a:lnTo>
                    <a:pt x="36" y="8"/>
                  </a:lnTo>
                  <a:lnTo>
                    <a:pt x="40" y="5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51" y="3"/>
                  </a:lnTo>
                  <a:lnTo>
                    <a:pt x="53" y="5"/>
                  </a:lnTo>
                  <a:lnTo>
                    <a:pt x="55" y="9"/>
                  </a:lnTo>
                  <a:lnTo>
                    <a:pt x="56" y="14"/>
                  </a:lnTo>
                  <a:lnTo>
                    <a:pt x="55" y="19"/>
                  </a:lnTo>
                  <a:lnTo>
                    <a:pt x="54" y="25"/>
                  </a:lnTo>
                  <a:lnTo>
                    <a:pt x="52" y="32"/>
                  </a:lnTo>
                  <a:lnTo>
                    <a:pt x="50" y="37"/>
                  </a:lnTo>
                  <a:lnTo>
                    <a:pt x="47" y="42"/>
                  </a:lnTo>
                  <a:lnTo>
                    <a:pt x="44" y="45"/>
                  </a:lnTo>
                  <a:lnTo>
                    <a:pt x="40" y="48"/>
                  </a:lnTo>
                  <a:lnTo>
                    <a:pt x="35" y="49"/>
                  </a:lnTo>
                  <a:lnTo>
                    <a:pt x="30" y="47"/>
                  </a:lnTo>
                  <a:lnTo>
                    <a:pt x="27" y="44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31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Freeform 836"/>
            <p:cNvSpPr>
              <a:spLocks noChangeAspect="1"/>
            </p:cNvSpPr>
            <p:nvPr/>
          </p:nvSpPr>
          <p:spPr bwMode="auto">
            <a:xfrm>
              <a:off x="1306" y="375"/>
              <a:ext cx="35" cy="56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4" y="3"/>
                </a:cxn>
                <a:cxn ang="0">
                  <a:pos x="9" y="5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2" y="9"/>
                </a:cxn>
                <a:cxn ang="0">
                  <a:pos x="4" y="9"/>
                </a:cxn>
                <a:cxn ang="0">
                  <a:pos x="7" y="9"/>
                </a:cxn>
                <a:cxn ang="0">
                  <a:pos x="10" y="8"/>
                </a:cxn>
                <a:cxn ang="0">
                  <a:pos x="14" y="7"/>
                </a:cxn>
                <a:cxn ang="0">
                  <a:pos x="14" y="49"/>
                </a:cxn>
                <a:cxn ang="0">
                  <a:pos x="14" y="50"/>
                </a:cxn>
                <a:cxn ang="0">
                  <a:pos x="13" y="51"/>
                </a:cxn>
                <a:cxn ang="0">
                  <a:pos x="10" y="52"/>
                </a:cxn>
                <a:cxn ang="0">
                  <a:pos x="5" y="52"/>
                </a:cxn>
                <a:cxn ang="0">
                  <a:pos x="1" y="52"/>
                </a:cxn>
                <a:cxn ang="0">
                  <a:pos x="1" y="56"/>
                </a:cxn>
                <a:cxn ang="0">
                  <a:pos x="35" y="56"/>
                </a:cxn>
                <a:cxn ang="0">
                  <a:pos x="35" y="52"/>
                </a:cxn>
                <a:cxn ang="0">
                  <a:pos x="30" y="52"/>
                </a:cxn>
                <a:cxn ang="0">
                  <a:pos x="25" y="52"/>
                </a:cxn>
                <a:cxn ang="0">
                  <a:pos x="23" y="51"/>
                </a:cxn>
                <a:cxn ang="0">
                  <a:pos x="22" y="50"/>
                </a:cxn>
                <a:cxn ang="0">
                  <a:pos x="22" y="49"/>
                </a:cxn>
                <a:cxn ang="0">
                  <a:pos x="22" y="3"/>
                </a:cxn>
              </a:cxnLst>
              <a:rect l="0" t="0" r="r" b="b"/>
              <a:pathLst>
                <a:path w="35" h="56">
                  <a:moveTo>
                    <a:pt x="22" y="3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9" y="5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9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4" y="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0" y="52"/>
                  </a:lnTo>
                  <a:lnTo>
                    <a:pt x="5" y="52"/>
                  </a:lnTo>
                  <a:lnTo>
                    <a:pt x="1" y="52"/>
                  </a:lnTo>
                  <a:lnTo>
                    <a:pt x="1" y="56"/>
                  </a:lnTo>
                  <a:lnTo>
                    <a:pt x="35" y="56"/>
                  </a:lnTo>
                  <a:lnTo>
                    <a:pt x="35" y="52"/>
                  </a:lnTo>
                  <a:lnTo>
                    <a:pt x="30" y="52"/>
                  </a:lnTo>
                  <a:lnTo>
                    <a:pt x="25" y="52"/>
                  </a:lnTo>
                  <a:lnTo>
                    <a:pt x="23" y="51"/>
                  </a:lnTo>
                  <a:lnTo>
                    <a:pt x="22" y="50"/>
                  </a:lnTo>
                  <a:lnTo>
                    <a:pt x="22" y="49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Freeform 837"/>
            <p:cNvSpPr>
              <a:spLocks noChangeAspect="1"/>
            </p:cNvSpPr>
            <p:nvPr/>
          </p:nvSpPr>
          <p:spPr bwMode="auto">
            <a:xfrm>
              <a:off x="1372" y="348"/>
              <a:ext cx="79" cy="76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78" y="4"/>
                </a:cxn>
                <a:cxn ang="0">
                  <a:pos x="79" y="3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5" y="0"/>
                </a:cxn>
                <a:cxn ang="0">
                  <a:pos x="74" y="0"/>
                </a:cxn>
                <a:cxn ang="0">
                  <a:pos x="3" y="35"/>
                </a:cxn>
                <a:cxn ang="0">
                  <a:pos x="1" y="36"/>
                </a:cxn>
                <a:cxn ang="0">
                  <a:pos x="0" y="38"/>
                </a:cxn>
                <a:cxn ang="0">
                  <a:pos x="1" y="40"/>
                </a:cxn>
                <a:cxn ang="0">
                  <a:pos x="3" y="41"/>
                </a:cxn>
                <a:cxn ang="0">
                  <a:pos x="74" y="75"/>
                </a:cxn>
                <a:cxn ang="0">
                  <a:pos x="75" y="76"/>
                </a:cxn>
                <a:cxn ang="0">
                  <a:pos x="76" y="76"/>
                </a:cxn>
                <a:cxn ang="0">
                  <a:pos x="78" y="75"/>
                </a:cxn>
                <a:cxn ang="0">
                  <a:pos x="79" y="73"/>
                </a:cxn>
                <a:cxn ang="0">
                  <a:pos x="78" y="71"/>
                </a:cxn>
                <a:cxn ang="0">
                  <a:pos x="76" y="70"/>
                </a:cxn>
                <a:cxn ang="0">
                  <a:pos x="10" y="38"/>
                </a:cxn>
                <a:cxn ang="0">
                  <a:pos x="76" y="6"/>
                </a:cxn>
              </a:cxnLst>
              <a:rect l="0" t="0" r="r" b="b"/>
              <a:pathLst>
                <a:path w="79" h="76">
                  <a:moveTo>
                    <a:pt x="76" y="6"/>
                  </a:moveTo>
                  <a:lnTo>
                    <a:pt x="78" y="4"/>
                  </a:lnTo>
                  <a:lnTo>
                    <a:pt x="79" y="3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4" y="0"/>
                  </a:lnTo>
                  <a:lnTo>
                    <a:pt x="3" y="35"/>
                  </a:lnTo>
                  <a:lnTo>
                    <a:pt x="1" y="36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3" y="41"/>
                  </a:lnTo>
                  <a:lnTo>
                    <a:pt x="74" y="75"/>
                  </a:lnTo>
                  <a:lnTo>
                    <a:pt x="75" y="76"/>
                  </a:lnTo>
                  <a:lnTo>
                    <a:pt x="76" y="76"/>
                  </a:lnTo>
                  <a:lnTo>
                    <a:pt x="78" y="75"/>
                  </a:lnTo>
                  <a:lnTo>
                    <a:pt x="79" y="73"/>
                  </a:lnTo>
                  <a:lnTo>
                    <a:pt x="78" y="71"/>
                  </a:lnTo>
                  <a:lnTo>
                    <a:pt x="76" y="70"/>
                  </a:lnTo>
                  <a:lnTo>
                    <a:pt x="10" y="38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Freeform 838"/>
            <p:cNvSpPr>
              <a:spLocks noChangeAspect="1" noEditPoints="1"/>
            </p:cNvSpPr>
            <p:nvPr/>
          </p:nvSpPr>
          <p:spPr bwMode="auto">
            <a:xfrm>
              <a:off x="1463" y="364"/>
              <a:ext cx="65" cy="74"/>
            </a:xfrm>
            <a:custGeom>
              <a:avLst/>
              <a:gdLst/>
              <a:ahLst/>
              <a:cxnLst>
                <a:cxn ang="0">
                  <a:pos x="8" y="67"/>
                </a:cxn>
                <a:cxn ang="0">
                  <a:pos x="6" y="69"/>
                </a:cxn>
                <a:cxn ang="0">
                  <a:pos x="1" y="70"/>
                </a:cxn>
                <a:cxn ang="0">
                  <a:pos x="0" y="73"/>
                </a:cxn>
                <a:cxn ang="0">
                  <a:pos x="24" y="74"/>
                </a:cxn>
                <a:cxn ang="0">
                  <a:pos x="26" y="71"/>
                </a:cxn>
                <a:cxn ang="0">
                  <a:pos x="23" y="69"/>
                </a:cxn>
                <a:cxn ang="0">
                  <a:pos x="19" y="69"/>
                </a:cxn>
                <a:cxn ang="0">
                  <a:pos x="17" y="68"/>
                </a:cxn>
                <a:cxn ang="0">
                  <a:pos x="18" y="63"/>
                </a:cxn>
                <a:cxn ang="0">
                  <a:pos x="23" y="45"/>
                </a:cxn>
                <a:cxn ang="0">
                  <a:pos x="27" y="50"/>
                </a:cxn>
                <a:cxn ang="0">
                  <a:pos x="35" y="52"/>
                </a:cxn>
                <a:cxn ang="0">
                  <a:pos x="55" y="42"/>
                </a:cxn>
                <a:cxn ang="0">
                  <a:pos x="65" y="19"/>
                </a:cxn>
                <a:cxn ang="0">
                  <a:pos x="63" y="10"/>
                </a:cxn>
                <a:cxn ang="0">
                  <a:pos x="59" y="4"/>
                </a:cxn>
                <a:cxn ang="0">
                  <a:pos x="53" y="1"/>
                </a:cxn>
                <a:cxn ang="0">
                  <a:pos x="47" y="0"/>
                </a:cxn>
                <a:cxn ang="0">
                  <a:pos x="37" y="2"/>
                </a:cxn>
                <a:cxn ang="0">
                  <a:pos x="31" y="8"/>
                </a:cxn>
                <a:cxn ang="0">
                  <a:pos x="25" y="1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10" y="6"/>
                </a:cxn>
                <a:cxn ang="0">
                  <a:pos x="7" y="13"/>
                </a:cxn>
                <a:cxn ang="0">
                  <a:pos x="5" y="17"/>
                </a:cxn>
                <a:cxn ang="0">
                  <a:pos x="7" y="19"/>
                </a:cxn>
                <a:cxn ang="0">
                  <a:pos x="9" y="18"/>
                </a:cxn>
                <a:cxn ang="0">
                  <a:pos x="10" y="15"/>
                </a:cxn>
                <a:cxn ang="0">
                  <a:pos x="13" y="7"/>
                </a:cxn>
                <a:cxn ang="0">
                  <a:pos x="18" y="3"/>
                </a:cxn>
                <a:cxn ang="0">
                  <a:pos x="21" y="4"/>
                </a:cxn>
                <a:cxn ang="0">
                  <a:pos x="22" y="8"/>
                </a:cxn>
                <a:cxn ang="0">
                  <a:pos x="9" y="65"/>
                </a:cxn>
                <a:cxn ang="0">
                  <a:pos x="35" y="8"/>
                </a:cxn>
                <a:cxn ang="0">
                  <a:pos x="44" y="3"/>
                </a:cxn>
                <a:cxn ang="0">
                  <a:pos x="50" y="3"/>
                </a:cxn>
                <a:cxn ang="0">
                  <a:pos x="55" y="9"/>
                </a:cxn>
                <a:cxn ang="0">
                  <a:pos x="55" y="19"/>
                </a:cxn>
                <a:cxn ang="0">
                  <a:pos x="52" y="32"/>
                </a:cxn>
                <a:cxn ang="0">
                  <a:pos x="47" y="42"/>
                </a:cxn>
                <a:cxn ang="0">
                  <a:pos x="39" y="48"/>
                </a:cxn>
                <a:cxn ang="0">
                  <a:pos x="30" y="47"/>
                </a:cxn>
                <a:cxn ang="0">
                  <a:pos x="25" y="41"/>
                </a:cxn>
                <a:cxn ang="0">
                  <a:pos x="25" y="37"/>
                </a:cxn>
              </a:cxnLst>
              <a:rect l="0" t="0" r="r" b="b"/>
              <a:pathLst>
                <a:path w="65" h="74">
                  <a:moveTo>
                    <a:pt x="9" y="65"/>
                  </a:moveTo>
                  <a:lnTo>
                    <a:pt x="8" y="67"/>
                  </a:lnTo>
                  <a:lnTo>
                    <a:pt x="7" y="68"/>
                  </a:lnTo>
                  <a:lnTo>
                    <a:pt x="6" y="69"/>
                  </a:lnTo>
                  <a:lnTo>
                    <a:pt x="3" y="69"/>
                  </a:lnTo>
                  <a:lnTo>
                    <a:pt x="1" y="70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1" y="74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26" y="71"/>
                  </a:lnTo>
                  <a:lnTo>
                    <a:pt x="25" y="70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8" y="69"/>
                  </a:lnTo>
                  <a:lnTo>
                    <a:pt x="17" y="68"/>
                  </a:lnTo>
                  <a:lnTo>
                    <a:pt x="18" y="66"/>
                  </a:lnTo>
                  <a:lnTo>
                    <a:pt x="18" y="63"/>
                  </a:lnTo>
                  <a:lnTo>
                    <a:pt x="21" y="53"/>
                  </a:lnTo>
                  <a:lnTo>
                    <a:pt x="23" y="45"/>
                  </a:lnTo>
                  <a:lnTo>
                    <a:pt x="24" y="47"/>
                  </a:lnTo>
                  <a:lnTo>
                    <a:pt x="27" y="50"/>
                  </a:lnTo>
                  <a:lnTo>
                    <a:pt x="30" y="51"/>
                  </a:lnTo>
                  <a:lnTo>
                    <a:pt x="35" y="52"/>
                  </a:lnTo>
                  <a:lnTo>
                    <a:pt x="45" y="49"/>
                  </a:lnTo>
                  <a:lnTo>
                    <a:pt x="55" y="42"/>
                  </a:lnTo>
                  <a:lnTo>
                    <a:pt x="62" y="31"/>
                  </a:lnTo>
                  <a:lnTo>
                    <a:pt x="65" y="19"/>
                  </a:lnTo>
                  <a:lnTo>
                    <a:pt x="64" y="14"/>
                  </a:lnTo>
                  <a:lnTo>
                    <a:pt x="63" y="10"/>
                  </a:lnTo>
                  <a:lnTo>
                    <a:pt x="61" y="7"/>
                  </a:lnTo>
                  <a:lnTo>
                    <a:pt x="59" y="4"/>
                  </a:lnTo>
                  <a:lnTo>
                    <a:pt x="56" y="2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7" y="13"/>
                  </a:lnTo>
                  <a:lnTo>
                    <a:pt x="6" y="16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9" y="65"/>
                  </a:lnTo>
                  <a:close/>
                  <a:moveTo>
                    <a:pt x="31" y="13"/>
                  </a:moveTo>
                  <a:lnTo>
                    <a:pt x="35" y="8"/>
                  </a:lnTo>
                  <a:lnTo>
                    <a:pt x="40" y="5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5"/>
                  </a:lnTo>
                  <a:lnTo>
                    <a:pt x="55" y="9"/>
                  </a:lnTo>
                  <a:lnTo>
                    <a:pt x="55" y="14"/>
                  </a:lnTo>
                  <a:lnTo>
                    <a:pt x="55" y="19"/>
                  </a:lnTo>
                  <a:lnTo>
                    <a:pt x="54" y="25"/>
                  </a:lnTo>
                  <a:lnTo>
                    <a:pt x="52" y="32"/>
                  </a:lnTo>
                  <a:lnTo>
                    <a:pt x="49" y="37"/>
                  </a:lnTo>
                  <a:lnTo>
                    <a:pt x="47" y="42"/>
                  </a:lnTo>
                  <a:lnTo>
                    <a:pt x="43" y="45"/>
                  </a:lnTo>
                  <a:lnTo>
                    <a:pt x="39" y="48"/>
                  </a:lnTo>
                  <a:lnTo>
                    <a:pt x="35" y="49"/>
                  </a:lnTo>
                  <a:lnTo>
                    <a:pt x="30" y="47"/>
                  </a:lnTo>
                  <a:lnTo>
                    <a:pt x="26" y="44"/>
                  </a:lnTo>
                  <a:lnTo>
                    <a:pt x="25" y="41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31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839"/>
            <p:cNvSpPr>
              <a:spLocks noChangeAspect="1"/>
            </p:cNvSpPr>
            <p:nvPr/>
          </p:nvSpPr>
          <p:spPr bwMode="auto">
            <a:xfrm>
              <a:off x="1541" y="374"/>
              <a:ext cx="69" cy="57"/>
            </a:xfrm>
            <a:custGeom>
              <a:avLst/>
              <a:gdLst/>
              <a:ahLst/>
              <a:cxnLst>
                <a:cxn ang="0">
                  <a:pos x="34" y="30"/>
                </a:cxn>
                <a:cxn ang="0">
                  <a:pos x="41" y="31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42" y="40"/>
                </a:cxn>
                <a:cxn ang="0">
                  <a:pos x="45" y="40"/>
                </a:cxn>
                <a:cxn ang="0">
                  <a:pos x="50" y="18"/>
                </a:cxn>
                <a:cxn ang="0">
                  <a:pos x="48" y="17"/>
                </a:cxn>
                <a:cxn ang="0">
                  <a:pos x="47" y="19"/>
                </a:cxn>
                <a:cxn ang="0">
                  <a:pos x="43" y="25"/>
                </a:cxn>
                <a:cxn ang="0">
                  <a:pos x="35" y="27"/>
                </a:cxn>
                <a:cxn ang="0">
                  <a:pos x="30" y="7"/>
                </a:cxn>
                <a:cxn ang="0">
                  <a:pos x="31" y="4"/>
                </a:cxn>
                <a:cxn ang="0">
                  <a:pos x="34" y="4"/>
                </a:cxn>
                <a:cxn ang="0">
                  <a:pos x="56" y="4"/>
                </a:cxn>
                <a:cxn ang="0">
                  <a:pos x="63" y="9"/>
                </a:cxn>
                <a:cxn ang="0">
                  <a:pos x="64" y="17"/>
                </a:cxn>
                <a:cxn ang="0">
                  <a:pos x="64" y="20"/>
                </a:cxn>
                <a:cxn ang="0">
                  <a:pos x="67" y="20"/>
                </a:cxn>
                <a:cxn ang="0">
                  <a:pos x="68" y="3"/>
                </a:cxn>
                <a:cxn ang="0">
                  <a:pos x="68" y="0"/>
                </a:cxn>
                <a:cxn ang="0">
                  <a:pos x="16" y="0"/>
                </a:cxn>
                <a:cxn ang="0">
                  <a:pos x="13" y="3"/>
                </a:cxn>
                <a:cxn ang="0">
                  <a:pos x="16" y="4"/>
                </a:cxn>
                <a:cxn ang="0">
                  <a:pos x="21" y="5"/>
                </a:cxn>
                <a:cxn ang="0">
                  <a:pos x="21" y="7"/>
                </a:cxn>
                <a:cxn ang="0">
                  <a:pos x="10" y="51"/>
                </a:cxn>
                <a:cxn ang="0">
                  <a:pos x="7" y="53"/>
                </a:cxn>
                <a:cxn ang="0">
                  <a:pos x="1" y="53"/>
                </a:cxn>
                <a:cxn ang="0">
                  <a:pos x="0" y="56"/>
                </a:cxn>
                <a:cxn ang="0">
                  <a:pos x="7" y="57"/>
                </a:cxn>
                <a:cxn ang="0">
                  <a:pos x="27" y="57"/>
                </a:cxn>
                <a:cxn ang="0">
                  <a:pos x="29" y="54"/>
                </a:cxn>
                <a:cxn ang="0">
                  <a:pos x="26" y="53"/>
                </a:cxn>
                <a:cxn ang="0">
                  <a:pos x="21" y="53"/>
                </a:cxn>
                <a:cxn ang="0">
                  <a:pos x="19" y="52"/>
                </a:cxn>
                <a:cxn ang="0">
                  <a:pos x="19" y="50"/>
                </a:cxn>
              </a:cxnLst>
              <a:rect l="0" t="0" r="r" b="b"/>
              <a:pathLst>
                <a:path w="69" h="57">
                  <a:moveTo>
                    <a:pt x="24" y="30"/>
                  </a:moveTo>
                  <a:lnTo>
                    <a:pt x="34" y="30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2" y="33"/>
                  </a:lnTo>
                  <a:lnTo>
                    <a:pt x="42" y="34"/>
                  </a:lnTo>
                  <a:lnTo>
                    <a:pt x="42" y="37"/>
                  </a:lnTo>
                  <a:lnTo>
                    <a:pt x="42" y="38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3" y="40"/>
                  </a:lnTo>
                  <a:lnTo>
                    <a:pt x="45" y="40"/>
                  </a:lnTo>
                  <a:lnTo>
                    <a:pt x="45" y="38"/>
                  </a:lnTo>
                  <a:lnTo>
                    <a:pt x="50" y="18"/>
                  </a:lnTo>
                  <a:lnTo>
                    <a:pt x="50" y="18"/>
                  </a:lnTo>
                  <a:lnTo>
                    <a:pt x="48" y="17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5"/>
                  </a:lnTo>
                  <a:lnTo>
                    <a:pt x="39" y="26"/>
                  </a:lnTo>
                  <a:lnTo>
                    <a:pt x="35" y="27"/>
                  </a:lnTo>
                  <a:lnTo>
                    <a:pt x="25" y="27"/>
                  </a:lnTo>
                  <a:lnTo>
                    <a:pt x="30" y="7"/>
                  </a:lnTo>
                  <a:lnTo>
                    <a:pt x="30" y="5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49" y="4"/>
                  </a:lnTo>
                  <a:lnTo>
                    <a:pt x="56" y="4"/>
                  </a:lnTo>
                  <a:lnTo>
                    <a:pt x="61" y="6"/>
                  </a:lnTo>
                  <a:lnTo>
                    <a:pt x="63" y="9"/>
                  </a:lnTo>
                  <a:lnTo>
                    <a:pt x="64" y="14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4" y="20"/>
                  </a:lnTo>
                  <a:lnTo>
                    <a:pt x="65" y="20"/>
                  </a:lnTo>
                  <a:lnTo>
                    <a:pt x="67" y="20"/>
                  </a:lnTo>
                  <a:lnTo>
                    <a:pt x="67" y="18"/>
                  </a:lnTo>
                  <a:lnTo>
                    <a:pt x="68" y="3"/>
                  </a:lnTo>
                  <a:lnTo>
                    <a:pt x="69" y="2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1" y="53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7" y="57"/>
                  </a:lnTo>
                  <a:lnTo>
                    <a:pt x="20" y="57"/>
                  </a:lnTo>
                  <a:lnTo>
                    <a:pt x="27" y="57"/>
                  </a:lnTo>
                  <a:lnTo>
                    <a:pt x="28" y="57"/>
                  </a:lnTo>
                  <a:lnTo>
                    <a:pt x="29" y="54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4" y="53"/>
                  </a:lnTo>
                  <a:lnTo>
                    <a:pt x="21" y="53"/>
                  </a:lnTo>
                  <a:lnTo>
                    <a:pt x="19" y="53"/>
                  </a:lnTo>
                  <a:lnTo>
                    <a:pt x="19" y="52"/>
                  </a:lnTo>
                  <a:lnTo>
                    <a:pt x="19" y="51"/>
                  </a:lnTo>
                  <a:lnTo>
                    <a:pt x="19" y="5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840"/>
            <p:cNvSpPr>
              <a:spLocks noChangeAspect="1" noEditPoints="1"/>
            </p:cNvSpPr>
            <p:nvPr/>
          </p:nvSpPr>
          <p:spPr bwMode="auto">
            <a:xfrm>
              <a:off x="1627" y="394"/>
              <a:ext cx="58" cy="38"/>
            </a:xfrm>
            <a:custGeom>
              <a:avLst/>
              <a:gdLst/>
              <a:ahLst/>
              <a:cxnLst>
                <a:cxn ang="0">
                  <a:pos x="51" y="19"/>
                </a:cxn>
                <a:cxn ang="0">
                  <a:pos x="56" y="8"/>
                </a:cxn>
                <a:cxn ang="0">
                  <a:pos x="56" y="4"/>
                </a:cxn>
                <a:cxn ang="0">
                  <a:pos x="54" y="4"/>
                </a:cxn>
                <a:cxn ang="0">
                  <a:pos x="52" y="11"/>
                </a:cxn>
                <a:cxn ang="0">
                  <a:pos x="47" y="18"/>
                </a:cxn>
                <a:cxn ang="0">
                  <a:pos x="45" y="19"/>
                </a:cxn>
                <a:cxn ang="0">
                  <a:pos x="44" y="12"/>
                </a:cxn>
                <a:cxn ang="0">
                  <a:pos x="41" y="6"/>
                </a:cxn>
                <a:cxn ang="0">
                  <a:pos x="35" y="2"/>
                </a:cxn>
                <a:cxn ang="0">
                  <a:pos x="29" y="0"/>
                </a:cxn>
                <a:cxn ang="0">
                  <a:pos x="17" y="2"/>
                </a:cxn>
                <a:cxn ang="0">
                  <a:pos x="2" y="14"/>
                </a:cxn>
                <a:cxn ang="0">
                  <a:pos x="2" y="29"/>
                </a:cxn>
                <a:cxn ang="0">
                  <a:pos x="10" y="37"/>
                </a:cxn>
                <a:cxn ang="0">
                  <a:pos x="22" y="38"/>
                </a:cxn>
                <a:cxn ang="0">
                  <a:pos x="33" y="34"/>
                </a:cxn>
                <a:cxn ang="0">
                  <a:pos x="41" y="33"/>
                </a:cxn>
                <a:cxn ang="0">
                  <a:pos x="46" y="37"/>
                </a:cxn>
                <a:cxn ang="0">
                  <a:pos x="53" y="37"/>
                </a:cxn>
                <a:cxn ang="0">
                  <a:pos x="57" y="34"/>
                </a:cxn>
                <a:cxn ang="0">
                  <a:pos x="57" y="31"/>
                </a:cxn>
                <a:cxn ang="0">
                  <a:pos x="55" y="31"/>
                </a:cxn>
                <a:cxn ang="0">
                  <a:pos x="53" y="33"/>
                </a:cxn>
                <a:cxn ang="0">
                  <a:pos x="50" y="35"/>
                </a:cxn>
                <a:cxn ang="0">
                  <a:pos x="48" y="35"/>
                </a:cxn>
                <a:cxn ang="0">
                  <a:pos x="46" y="30"/>
                </a:cxn>
                <a:cxn ang="0">
                  <a:pos x="39" y="27"/>
                </a:cxn>
                <a:cxn ang="0">
                  <a:pos x="31" y="32"/>
                </a:cxn>
                <a:cxn ang="0">
                  <a:pos x="18" y="35"/>
                </a:cxn>
                <a:cxn ang="0">
                  <a:pos x="11" y="33"/>
                </a:cxn>
                <a:cxn ang="0">
                  <a:pos x="8" y="25"/>
                </a:cxn>
                <a:cxn ang="0">
                  <a:pos x="9" y="18"/>
                </a:cxn>
                <a:cxn ang="0">
                  <a:pos x="13" y="9"/>
                </a:cxn>
                <a:cxn ang="0">
                  <a:pos x="19" y="5"/>
                </a:cxn>
                <a:cxn ang="0">
                  <a:pos x="26" y="3"/>
                </a:cxn>
                <a:cxn ang="0">
                  <a:pos x="35" y="8"/>
                </a:cxn>
                <a:cxn ang="0">
                  <a:pos x="38" y="16"/>
                </a:cxn>
                <a:cxn ang="0">
                  <a:pos x="39" y="27"/>
                </a:cxn>
              </a:cxnLst>
              <a:rect l="0" t="0" r="r" b="b"/>
              <a:pathLst>
                <a:path w="58" h="38">
                  <a:moveTo>
                    <a:pt x="46" y="25"/>
                  </a:moveTo>
                  <a:lnTo>
                    <a:pt x="51" y="19"/>
                  </a:lnTo>
                  <a:lnTo>
                    <a:pt x="54" y="13"/>
                  </a:lnTo>
                  <a:lnTo>
                    <a:pt x="56" y="8"/>
                  </a:lnTo>
                  <a:lnTo>
                    <a:pt x="57" y="5"/>
                  </a:lnTo>
                  <a:lnTo>
                    <a:pt x="56" y="4"/>
                  </a:lnTo>
                  <a:lnTo>
                    <a:pt x="55" y="4"/>
                  </a:lnTo>
                  <a:lnTo>
                    <a:pt x="54" y="4"/>
                  </a:lnTo>
                  <a:lnTo>
                    <a:pt x="53" y="6"/>
                  </a:lnTo>
                  <a:lnTo>
                    <a:pt x="52" y="11"/>
                  </a:lnTo>
                  <a:lnTo>
                    <a:pt x="50" y="15"/>
                  </a:lnTo>
                  <a:lnTo>
                    <a:pt x="47" y="18"/>
                  </a:lnTo>
                  <a:lnTo>
                    <a:pt x="45" y="21"/>
                  </a:lnTo>
                  <a:lnTo>
                    <a:pt x="45" y="19"/>
                  </a:lnTo>
                  <a:lnTo>
                    <a:pt x="45" y="16"/>
                  </a:lnTo>
                  <a:lnTo>
                    <a:pt x="44" y="12"/>
                  </a:lnTo>
                  <a:lnTo>
                    <a:pt x="43" y="9"/>
                  </a:lnTo>
                  <a:lnTo>
                    <a:pt x="41" y="6"/>
                  </a:lnTo>
                  <a:lnTo>
                    <a:pt x="38" y="4"/>
                  </a:lnTo>
                  <a:lnTo>
                    <a:pt x="35" y="2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17" y="2"/>
                  </a:lnTo>
                  <a:lnTo>
                    <a:pt x="8" y="7"/>
                  </a:lnTo>
                  <a:lnTo>
                    <a:pt x="2" y="14"/>
                  </a:lnTo>
                  <a:lnTo>
                    <a:pt x="0" y="23"/>
                  </a:lnTo>
                  <a:lnTo>
                    <a:pt x="2" y="29"/>
                  </a:lnTo>
                  <a:lnTo>
                    <a:pt x="5" y="33"/>
                  </a:lnTo>
                  <a:lnTo>
                    <a:pt x="10" y="37"/>
                  </a:lnTo>
                  <a:lnTo>
                    <a:pt x="18" y="38"/>
                  </a:lnTo>
                  <a:lnTo>
                    <a:pt x="22" y="38"/>
                  </a:lnTo>
                  <a:lnTo>
                    <a:pt x="27" y="37"/>
                  </a:lnTo>
                  <a:lnTo>
                    <a:pt x="33" y="34"/>
                  </a:lnTo>
                  <a:lnTo>
                    <a:pt x="39" y="31"/>
                  </a:lnTo>
                  <a:lnTo>
                    <a:pt x="41" y="33"/>
                  </a:lnTo>
                  <a:lnTo>
                    <a:pt x="43" y="36"/>
                  </a:lnTo>
                  <a:lnTo>
                    <a:pt x="46" y="37"/>
                  </a:lnTo>
                  <a:lnTo>
                    <a:pt x="49" y="38"/>
                  </a:lnTo>
                  <a:lnTo>
                    <a:pt x="53" y="37"/>
                  </a:lnTo>
                  <a:lnTo>
                    <a:pt x="56" y="36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7" y="31"/>
                  </a:lnTo>
                  <a:lnTo>
                    <a:pt x="56" y="31"/>
                  </a:lnTo>
                  <a:lnTo>
                    <a:pt x="55" y="31"/>
                  </a:lnTo>
                  <a:lnTo>
                    <a:pt x="55" y="32"/>
                  </a:lnTo>
                  <a:lnTo>
                    <a:pt x="53" y="33"/>
                  </a:lnTo>
                  <a:lnTo>
                    <a:pt x="52" y="34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48" y="35"/>
                  </a:lnTo>
                  <a:lnTo>
                    <a:pt x="47" y="33"/>
                  </a:lnTo>
                  <a:lnTo>
                    <a:pt x="46" y="30"/>
                  </a:lnTo>
                  <a:lnTo>
                    <a:pt x="46" y="25"/>
                  </a:lnTo>
                  <a:close/>
                  <a:moveTo>
                    <a:pt x="39" y="27"/>
                  </a:moveTo>
                  <a:lnTo>
                    <a:pt x="35" y="30"/>
                  </a:lnTo>
                  <a:lnTo>
                    <a:pt x="31" y="32"/>
                  </a:lnTo>
                  <a:lnTo>
                    <a:pt x="25" y="34"/>
                  </a:lnTo>
                  <a:lnTo>
                    <a:pt x="18" y="35"/>
                  </a:lnTo>
                  <a:lnTo>
                    <a:pt x="14" y="34"/>
                  </a:lnTo>
                  <a:lnTo>
                    <a:pt x="11" y="33"/>
                  </a:lnTo>
                  <a:lnTo>
                    <a:pt x="9" y="30"/>
                  </a:lnTo>
                  <a:lnTo>
                    <a:pt x="8" y="25"/>
                  </a:lnTo>
                  <a:lnTo>
                    <a:pt x="8" y="22"/>
                  </a:lnTo>
                  <a:lnTo>
                    <a:pt x="9" y="18"/>
                  </a:lnTo>
                  <a:lnTo>
                    <a:pt x="11" y="14"/>
                  </a:lnTo>
                  <a:lnTo>
                    <a:pt x="13" y="9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32" y="4"/>
                  </a:lnTo>
                  <a:lnTo>
                    <a:pt x="35" y="8"/>
                  </a:lnTo>
                  <a:lnTo>
                    <a:pt x="37" y="12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9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841"/>
            <p:cNvSpPr>
              <a:spLocks noChangeAspect="1"/>
            </p:cNvSpPr>
            <p:nvPr/>
          </p:nvSpPr>
          <p:spPr bwMode="auto">
            <a:xfrm>
              <a:off x="1715" y="401"/>
              <a:ext cx="15" cy="36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7"/>
                </a:cxn>
                <a:cxn ang="0">
                  <a:pos x="10" y="22"/>
                </a:cxn>
                <a:cxn ang="0">
                  <a:pos x="8" y="28"/>
                </a:cxn>
                <a:cxn ang="0">
                  <a:pos x="3" y="33"/>
                </a:cxn>
                <a:cxn ang="0">
                  <a:pos x="2" y="35"/>
                </a:cxn>
                <a:cxn ang="0">
                  <a:pos x="3" y="36"/>
                </a:cxn>
                <a:cxn ang="0">
                  <a:pos x="4" y="36"/>
                </a:cxn>
                <a:cxn ang="0">
                  <a:pos x="5" y="36"/>
                </a:cxn>
                <a:cxn ang="0">
                  <a:pos x="6" y="35"/>
                </a:cxn>
                <a:cxn ang="0">
                  <a:pos x="8" y="33"/>
                </a:cxn>
                <a:cxn ang="0">
                  <a:pos x="10" y="30"/>
                </a:cxn>
                <a:cxn ang="0">
                  <a:pos x="12" y="27"/>
                </a:cxn>
                <a:cxn ang="0">
                  <a:pos x="14" y="23"/>
                </a:cxn>
                <a:cxn ang="0">
                  <a:pos x="15" y="18"/>
                </a:cxn>
                <a:cxn ang="0">
                  <a:pos x="15" y="13"/>
                </a:cxn>
                <a:cxn ang="0">
                  <a:pos x="15" y="8"/>
                </a:cxn>
                <a:cxn ang="0">
                  <a:pos x="13" y="4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4" y="13"/>
                </a:cxn>
                <a:cxn ang="0">
                  <a:pos x="7" y="14"/>
                </a:cxn>
                <a:cxn ang="0">
                  <a:pos x="11" y="13"/>
                </a:cxn>
                <a:cxn ang="0">
                  <a:pos x="12" y="12"/>
                </a:cxn>
              </a:cxnLst>
              <a:rect l="0" t="0" r="r" b="b"/>
              <a:pathLst>
                <a:path w="15" h="36">
                  <a:moveTo>
                    <a:pt x="12" y="12"/>
                  </a:moveTo>
                  <a:lnTo>
                    <a:pt x="12" y="17"/>
                  </a:lnTo>
                  <a:lnTo>
                    <a:pt x="10" y="22"/>
                  </a:lnTo>
                  <a:lnTo>
                    <a:pt x="8" y="28"/>
                  </a:lnTo>
                  <a:lnTo>
                    <a:pt x="3" y="33"/>
                  </a:lnTo>
                  <a:lnTo>
                    <a:pt x="2" y="35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6" y="35"/>
                  </a:lnTo>
                  <a:lnTo>
                    <a:pt x="8" y="33"/>
                  </a:lnTo>
                  <a:lnTo>
                    <a:pt x="10" y="30"/>
                  </a:lnTo>
                  <a:lnTo>
                    <a:pt x="12" y="27"/>
                  </a:lnTo>
                  <a:lnTo>
                    <a:pt x="14" y="23"/>
                  </a:lnTo>
                  <a:lnTo>
                    <a:pt x="15" y="18"/>
                  </a:lnTo>
                  <a:lnTo>
                    <a:pt x="15" y="13"/>
                  </a:lnTo>
                  <a:lnTo>
                    <a:pt x="15" y="8"/>
                  </a:lnTo>
                  <a:lnTo>
                    <a:pt x="13" y="4"/>
                  </a:lnTo>
                  <a:lnTo>
                    <a:pt x="11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11" y="13"/>
                  </a:lnTo>
                  <a:lnTo>
                    <a:pt x="12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842"/>
            <p:cNvSpPr>
              <a:spLocks noChangeAspect="1" noEditPoints="1"/>
            </p:cNvSpPr>
            <p:nvPr/>
          </p:nvSpPr>
          <p:spPr bwMode="auto">
            <a:xfrm>
              <a:off x="1742" y="364"/>
              <a:ext cx="65" cy="74"/>
            </a:xfrm>
            <a:custGeom>
              <a:avLst/>
              <a:gdLst/>
              <a:ahLst/>
              <a:cxnLst>
                <a:cxn ang="0">
                  <a:pos x="8" y="67"/>
                </a:cxn>
                <a:cxn ang="0">
                  <a:pos x="6" y="69"/>
                </a:cxn>
                <a:cxn ang="0">
                  <a:pos x="1" y="70"/>
                </a:cxn>
                <a:cxn ang="0">
                  <a:pos x="1" y="73"/>
                </a:cxn>
                <a:cxn ang="0">
                  <a:pos x="24" y="74"/>
                </a:cxn>
                <a:cxn ang="0">
                  <a:pos x="26" y="71"/>
                </a:cxn>
                <a:cxn ang="0">
                  <a:pos x="23" y="69"/>
                </a:cxn>
                <a:cxn ang="0">
                  <a:pos x="19" y="69"/>
                </a:cxn>
                <a:cxn ang="0">
                  <a:pos x="18" y="68"/>
                </a:cxn>
                <a:cxn ang="0">
                  <a:pos x="19" y="63"/>
                </a:cxn>
                <a:cxn ang="0">
                  <a:pos x="23" y="45"/>
                </a:cxn>
                <a:cxn ang="0">
                  <a:pos x="27" y="50"/>
                </a:cxn>
                <a:cxn ang="0">
                  <a:pos x="35" y="52"/>
                </a:cxn>
                <a:cxn ang="0">
                  <a:pos x="55" y="42"/>
                </a:cxn>
                <a:cxn ang="0">
                  <a:pos x="65" y="19"/>
                </a:cxn>
                <a:cxn ang="0">
                  <a:pos x="63" y="10"/>
                </a:cxn>
                <a:cxn ang="0">
                  <a:pos x="59" y="4"/>
                </a:cxn>
                <a:cxn ang="0">
                  <a:pos x="54" y="1"/>
                </a:cxn>
                <a:cxn ang="0">
                  <a:pos x="48" y="0"/>
                </a:cxn>
                <a:cxn ang="0">
                  <a:pos x="38" y="2"/>
                </a:cxn>
                <a:cxn ang="0">
                  <a:pos x="31" y="8"/>
                </a:cxn>
                <a:cxn ang="0">
                  <a:pos x="26" y="1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10" y="6"/>
                </a:cxn>
                <a:cxn ang="0">
                  <a:pos x="7" y="13"/>
                </a:cxn>
                <a:cxn ang="0">
                  <a:pos x="6" y="17"/>
                </a:cxn>
                <a:cxn ang="0">
                  <a:pos x="8" y="19"/>
                </a:cxn>
                <a:cxn ang="0">
                  <a:pos x="9" y="18"/>
                </a:cxn>
                <a:cxn ang="0">
                  <a:pos x="10" y="15"/>
                </a:cxn>
                <a:cxn ang="0">
                  <a:pos x="13" y="7"/>
                </a:cxn>
                <a:cxn ang="0">
                  <a:pos x="19" y="3"/>
                </a:cxn>
                <a:cxn ang="0">
                  <a:pos x="22" y="4"/>
                </a:cxn>
                <a:cxn ang="0">
                  <a:pos x="23" y="8"/>
                </a:cxn>
                <a:cxn ang="0">
                  <a:pos x="9" y="65"/>
                </a:cxn>
                <a:cxn ang="0">
                  <a:pos x="36" y="8"/>
                </a:cxn>
                <a:cxn ang="0">
                  <a:pos x="44" y="3"/>
                </a:cxn>
                <a:cxn ang="0">
                  <a:pos x="50" y="3"/>
                </a:cxn>
                <a:cxn ang="0">
                  <a:pos x="55" y="9"/>
                </a:cxn>
                <a:cxn ang="0">
                  <a:pos x="55" y="19"/>
                </a:cxn>
                <a:cxn ang="0">
                  <a:pos x="52" y="32"/>
                </a:cxn>
                <a:cxn ang="0">
                  <a:pos x="47" y="42"/>
                </a:cxn>
                <a:cxn ang="0">
                  <a:pos x="39" y="48"/>
                </a:cxn>
                <a:cxn ang="0">
                  <a:pos x="30" y="47"/>
                </a:cxn>
                <a:cxn ang="0">
                  <a:pos x="25" y="41"/>
                </a:cxn>
                <a:cxn ang="0">
                  <a:pos x="25" y="37"/>
                </a:cxn>
              </a:cxnLst>
              <a:rect l="0" t="0" r="r" b="b"/>
              <a:pathLst>
                <a:path w="65" h="74">
                  <a:moveTo>
                    <a:pt x="9" y="65"/>
                  </a:moveTo>
                  <a:lnTo>
                    <a:pt x="8" y="67"/>
                  </a:lnTo>
                  <a:lnTo>
                    <a:pt x="7" y="68"/>
                  </a:lnTo>
                  <a:lnTo>
                    <a:pt x="6" y="69"/>
                  </a:lnTo>
                  <a:lnTo>
                    <a:pt x="3" y="69"/>
                  </a:lnTo>
                  <a:lnTo>
                    <a:pt x="1" y="70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26" y="71"/>
                  </a:lnTo>
                  <a:lnTo>
                    <a:pt x="25" y="70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8" y="69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9" y="63"/>
                  </a:lnTo>
                  <a:lnTo>
                    <a:pt x="21" y="53"/>
                  </a:lnTo>
                  <a:lnTo>
                    <a:pt x="23" y="45"/>
                  </a:lnTo>
                  <a:lnTo>
                    <a:pt x="25" y="47"/>
                  </a:lnTo>
                  <a:lnTo>
                    <a:pt x="27" y="50"/>
                  </a:lnTo>
                  <a:lnTo>
                    <a:pt x="30" y="51"/>
                  </a:lnTo>
                  <a:lnTo>
                    <a:pt x="35" y="52"/>
                  </a:lnTo>
                  <a:lnTo>
                    <a:pt x="46" y="49"/>
                  </a:lnTo>
                  <a:lnTo>
                    <a:pt x="55" y="42"/>
                  </a:lnTo>
                  <a:lnTo>
                    <a:pt x="62" y="31"/>
                  </a:lnTo>
                  <a:lnTo>
                    <a:pt x="65" y="19"/>
                  </a:lnTo>
                  <a:lnTo>
                    <a:pt x="65" y="14"/>
                  </a:lnTo>
                  <a:lnTo>
                    <a:pt x="63" y="10"/>
                  </a:lnTo>
                  <a:lnTo>
                    <a:pt x="61" y="7"/>
                  </a:lnTo>
                  <a:lnTo>
                    <a:pt x="59" y="4"/>
                  </a:lnTo>
                  <a:lnTo>
                    <a:pt x="57" y="2"/>
                  </a:lnTo>
                  <a:lnTo>
                    <a:pt x="54" y="1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8" y="2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9" y="4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10" y="6"/>
                  </a:lnTo>
                  <a:lnTo>
                    <a:pt x="8" y="9"/>
                  </a:lnTo>
                  <a:lnTo>
                    <a:pt x="7" y="13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9" y="19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16" y="4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3" y="8"/>
                  </a:lnTo>
                  <a:lnTo>
                    <a:pt x="22" y="12"/>
                  </a:lnTo>
                  <a:lnTo>
                    <a:pt x="9" y="65"/>
                  </a:lnTo>
                  <a:close/>
                  <a:moveTo>
                    <a:pt x="31" y="13"/>
                  </a:moveTo>
                  <a:lnTo>
                    <a:pt x="36" y="8"/>
                  </a:lnTo>
                  <a:lnTo>
                    <a:pt x="40" y="5"/>
                  </a:lnTo>
                  <a:lnTo>
                    <a:pt x="44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5"/>
                  </a:lnTo>
                  <a:lnTo>
                    <a:pt x="55" y="9"/>
                  </a:lnTo>
                  <a:lnTo>
                    <a:pt x="56" y="14"/>
                  </a:lnTo>
                  <a:lnTo>
                    <a:pt x="55" y="19"/>
                  </a:lnTo>
                  <a:lnTo>
                    <a:pt x="54" y="25"/>
                  </a:lnTo>
                  <a:lnTo>
                    <a:pt x="52" y="32"/>
                  </a:lnTo>
                  <a:lnTo>
                    <a:pt x="50" y="37"/>
                  </a:lnTo>
                  <a:lnTo>
                    <a:pt x="47" y="42"/>
                  </a:lnTo>
                  <a:lnTo>
                    <a:pt x="43" y="45"/>
                  </a:lnTo>
                  <a:lnTo>
                    <a:pt x="39" y="48"/>
                  </a:lnTo>
                  <a:lnTo>
                    <a:pt x="35" y="49"/>
                  </a:lnTo>
                  <a:lnTo>
                    <a:pt x="30" y="47"/>
                  </a:lnTo>
                  <a:lnTo>
                    <a:pt x="27" y="44"/>
                  </a:lnTo>
                  <a:lnTo>
                    <a:pt x="25" y="41"/>
                  </a:lnTo>
                  <a:lnTo>
                    <a:pt x="25" y="39"/>
                  </a:lnTo>
                  <a:lnTo>
                    <a:pt x="25" y="37"/>
                  </a:lnTo>
                  <a:lnTo>
                    <a:pt x="31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843"/>
            <p:cNvSpPr>
              <a:spLocks noChangeAspect="1"/>
            </p:cNvSpPr>
            <p:nvPr/>
          </p:nvSpPr>
          <p:spPr bwMode="auto">
            <a:xfrm>
              <a:off x="1818" y="375"/>
              <a:ext cx="41" cy="56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38" y="40"/>
                </a:cxn>
                <a:cxn ang="0">
                  <a:pos x="38" y="41"/>
                </a:cxn>
                <a:cxn ang="0">
                  <a:pos x="37" y="44"/>
                </a:cxn>
                <a:cxn ang="0">
                  <a:pos x="36" y="46"/>
                </a:cxn>
                <a:cxn ang="0">
                  <a:pos x="35" y="47"/>
                </a:cxn>
                <a:cxn ang="0">
                  <a:pos x="34" y="48"/>
                </a:cxn>
                <a:cxn ang="0">
                  <a:pos x="31" y="48"/>
                </a:cxn>
                <a:cxn ang="0">
                  <a:pos x="28" y="48"/>
                </a:cxn>
                <a:cxn ang="0">
                  <a:pos x="27" y="48"/>
                </a:cxn>
                <a:cxn ang="0">
                  <a:pos x="10" y="48"/>
                </a:cxn>
                <a:cxn ang="0">
                  <a:pos x="19" y="42"/>
                </a:cxn>
                <a:cxn ang="0">
                  <a:pos x="27" y="36"/>
                </a:cxn>
                <a:cxn ang="0">
                  <a:pos x="32" y="32"/>
                </a:cxn>
                <a:cxn ang="0">
                  <a:pos x="37" y="28"/>
                </a:cxn>
                <a:cxn ang="0">
                  <a:pos x="40" y="23"/>
                </a:cxn>
                <a:cxn ang="0">
                  <a:pos x="41" y="17"/>
                </a:cxn>
                <a:cxn ang="0">
                  <a:pos x="40" y="10"/>
                </a:cxn>
                <a:cxn ang="0">
                  <a:pos x="35" y="5"/>
                </a:cxn>
                <a:cxn ang="0">
                  <a:pos x="28" y="1"/>
                </a:cxn>
                <a:cxn ang="0">
                  <a:pos x="19" y="0"/>
                </a:cxn>
                <a:cxn ang="0">
                  <a:pos x="12" y="1"/>
                </a:cxn>
                <a:cxn ang="0">
                  <a:pos x="5" y="5"/>
                </a:cxn>
                <a:cxn ang="0">
                  <a:pos x="1" y="9"/>
                </a:cxn>
                <a:cxn ang="0">
                  <a:pos x="0" y="15"/>
                </a:cxn>
                <a:cxn ang="0">
                  <a:pos x="1" y="18"/>
                </a:cxn>
                <a:cxn ang="0">
                  <a:pos x="2" y="19"/>
                </a:cxn>
                <a:cxn ang="0">
                  <a:pos x="4" y="20"/>
                </a:cxn>
                <a:cxn ang="0">
                  <a:pos x="5" y="20"/>
                </a:cxn>
                <a:cxn ang="0">
                  <a:pos x="7" y="20"/>
                </a:cxn>
                <a:cxn ang="0">
                  <a:pos x="8" y="19"/>
                </a:cxn>
                <a:cxn ang="0">
                  <a:pos x="9" y="17"/>
                </a:cxn>
                <a:cxn ang="0">
                  <a:pos x="10" y="15"/>
                </a:cxn>
                <a:cxn ang="0">
                  <a:pos x="8" y="12"/>
                </a:cxn>
                <a:cxn ang="0">
                  <a:pos x="5" y="10"/>
                </a:cxn>
                <a:cxn ang="0">
                  <a:pos x="7" y="8"/>
                </a:cxn>
                <a:cxn ang="0">
                  <a:pos x="10" y="6"/>
                </a:cxn>
                <a:cxn ang="0">
                  <a:pos x="14" y="5"/>
                </a:cxn>
                <a:cxn ang="0">
                  <a:pos x="18" y="4"/>
                </a:cxn>
                <a:cxn ang="0">
                  <a:pos x="23" y="5"/>
                </a:cxn>
                <a:cxn ang="0">
                  <a:pos x="28" y="7"/>
                </a:cxn>
                <a:cxn ang="0">
                  <a:pos x="31" y="12"/>
                </a:cxn>
                <a:cxn ang="0">
                  <a:pos x="32" y="17"/>
                </a:cxn>
                <a:cxn ang="0">
                  <a:pos x="32" y="22"/>
                </a:cxn>
                <a:cxn ang="0">
                  <a:pos x="29" y="26"/>
                </a:cxn>
                <a:cxn ang="0">
                  <a:pos x="26" y="31"/>
                </a:cxn>
                <a:cxn ang="0">
                  <a:pos x="21" y="35"/>
                </a:cxn>
                <a:cxn ang="0">
                  <a:pos x="1" y="52"/>
                </a:cxn>
                <a:cxn ang="0">
                  <a:pos x="0" y="53"/>
                </a:cxn>
                <a:cxn ang="0">
                  <a:pos x="0" y="53"/>
                </a:cxn>
                <a:cxn ang="0">
                  <a:pos x="0" y="56"/>
                </a:cxn>
                <a:cxn ang="0">
                  <a:pos x="39" y="56"/>
                </a:cxn>
                <a:cxn ang="0">
                  <a:pos x="41" y="40"/>
                </a:cxn>
              </a:cxnLst>
              <a:rect l="0" t="0" r="r" b="b"/>
              <a:pathLst>
                <a:path w="41" h="56">
                  <a:moveTo>
                    <a:pt x="41" y="40"/>
                  </a:moveTo>
                  <a:lnTo>
                    <a:pt x="38" y="40"/>
                  </a:lnTo>
                  <a:lnTo>
                    <a:pt x="38" y="41"/>
                  </a:lnTo>
                  <a:lnTo>
                    <a:pt x="37" y="44"/>
                  </a:lnTo>
                  <a:lnTo>
                    <a:pt x="36" y="46"/>
                  </a:lnTo>
                  <a:lnTo>
                    <a:pt x="35" y="47"/>
                  </a:lnTo>
                  <a:lnTo>
                    <a:pt x="34" y="48"/>
                  </a:lnTo>
                  <a:lnTo>
                    <a:pt x="31" y="48"/>
                  </a:lnTo>
                  <a:lnTo>
                    <a:pt x="28" y="48"/>
                  </a:lnTo>
                  <a:lnTo>
                    <a:pt x="27" y="48"/>
                  </a:lnTo>
                  <a:lnTo>
                    <a:pt x="10" y="48"/>
                  </a:lnTo>
                  <a:lnTo>
                    <a:pt x="19" y="42"/>
                  </a:lnTo>
                  <a:lnTo>
                    <a:pt x="27" y="36"/>
                  </a:lnTo>
                  <a:lnTo>
                    <a:pt x="32" y="32"/>
                  </a:lnTo>
                  <a:lnTo>
                    <a:pt x="37" y="28"/>
                  </a:lnTo>
                  <a:lnTo>
                    <a:pt x="40" y="23"/>
                  </a:lnTo>
                  <a:lnTo>
                    <a:pt x="41" y="17"/>
                  </a:lnTo>
                  <a:lnTo>
                    <a:pt x="40" y="10"/>
                  </a:lnTo>
                  <a:lnTo>
                    <a:pt x="35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19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8" y="19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8" y="12"/>
                  </a:lnTo>
                  <a:lnTo>
                    <a:pt x="5" y="10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5"/>
                  </a:lnTo>
                  <a:lnTo>
                    <a:pt x="18" y="4"/>
                  </a:lnTo>
                  <a:lnTo>
                    <a:pt x="23" y="5"/>
                  </a:lnTo>
                  <a:lnTo>
                    <a:pt x="28" y="7"/>
                  </a:lnTo>
                  <a:lnTo>
                    <a:pt x="31" y="12"/>
                  </a:lnTo>
                  <a:lnTo>
                    <a:pt x="32" y="17"/>
                  </a:lnTo>
                  <a:lnTo>
                    <a:pt x="32" y="22"/>
                  </a:lnTo>
                  <a:lnTo>
                    <a:pt x="29" y="26"/>
                  </a:lnTo>
                  <a:lnTo>
                    <a:pt x="26" y="31"/>
                  </a:lnTo>
                  <a:lnTo>
                    <a:pt x="21" y="35"/>
                  </a:lnTo>
                  <a:lnTo>
                    <a:pt x="1" y="52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39" y="56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Freeform 844"/>
            <p:cNvSpPr>
              <a:spLocks noChangeAspect="1"/>
            </p:cNvSpPr>
            <p:nvPr/>
          </p:nvSpPr>
          <p:spPr bwMode="auto">
            <a:xfrm>
              <a:off x="1888" y="348"/>
              <a:ext cx="79" cy="76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78" y="4"/>
                </a:cxn>
                <a:cxn ang="0">
                  <a:pos x="79" y="3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5" y="0"/>
                </a:cxn>
                <a:cxn ang="0">
                  <a:pos x="74" y="0"/>
                </a:cxn>
                <a:cxn ang="0">
                  <a:pos x="3" y="35"/>
                </a:cxn>
                <a:cxn ang="0">
                  <a:pos x="1" y="36"/>
                </a:cxn>
                <a:cxn ang="0">
                  <a:pos x="0" y="38"/>
                </a:cxn>
                <a:cxn ang="0">
                  <a:pos x="1" y="40"/>
                </a:cxn>
                <a:cxn ang="0">
                  <a:pos x="2" y="41"/>
                </a:cxn>
                <a:cxn ang="0">
                  <a:pos x="73" y="75"/>
                </a:cxn>
                <a:cxn ang="0">
                  <a:pos x="75" y="76"/>
                </a:cxn>
                <a:cxn ang="0">
                  <a:pos x="76" y="76"/>
                </a:cxn>
                <a:cxn ang="0">
                  <a:pos x="78" y="75"/>
                </a:cxn>
                <a:cxn ang="0">
                  <a:pos x="79" y="73"/>
                </a:cxn>
                <a:cxn ang="0">
                  <a:pos x="78" y="71"/>
                </a:cxn>
                <a:cxn ang="0">
                  <a:pos x="76" y="70"/>
                </a:cxn>
                <a:cxn ang="0">
                  <a:pos x="9" y="38"/>
                </a:cxn>
                <a:cxn ang="0">
                  <a:pos x="76" y="6"/>
                </a:cxn>
              </a:cxnLst>
              <a:rect l="0" t="0" r="r" b="b"/>
              <a:pathLst>
                <a:path w="79" h="76">
                  <a:moveTo>
                    <a:pt x="76" y="6"/>
                  </a:moveTo>
                  <a:lnTo>
                    <a:pt x="78" y="4"/>
                  </a:lnTo>
                  <a:lnTo>
                    <a:pt x="79" y="3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4" y="0"/>
                  </a:lnTo>
                  <a:lnTo>
                    <a:pt x="3" y="35"/>
                  </a:lnTo>
                  <a:lnTo>
                    <a:pt x="1" y="36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73" y="75"/>
                  </a:lnTo>
                  <a:lnTo>
                    <a:pt x="75" y="76"/>
                  </a:lnTo>
                  <a:lnTo>
                    <a:pt x="76" y="76"/>
                  </a:lnTo>
                  <a:lnTo>
                    <a:pt x="78" y="75"/>
                  </a:lnTo>
                  <a:lnTo>
                    <a:pt x="79" y="73"/>
                  </a:lnTo>
                  <a:lnTo>
                    <a:pt x="78" y="71"/>
                  </a:lnTo>
                  <a:lnTo>
                    <a:pt x="76" y="70"/>
                  </a:lnTo>
                  <a:lnTo>
                    <a:pt x="9" y="38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Freeform 845"/>
            <p:cNvSpPr>
              <a:spLocks noChangeAspect="1" noEditPoints="1"/>
            </p:cNvSpPr>
            <p:nvPr/>
          </p:nvSpPr>
          <p:spPr bwMode="auto">
            <a:xfrm>
              <a:off x="1979" y="364"/>
              <a:ext cx="64" cy="74"/>
            </a:xfrm>
            <a:custGeom>
              <a:avLst/>
              <a:gdLst/>
              <a:ahLst/>
              <a:cxnLst>
                <a:cxn ang="0">
                  <a:pos x="8" y="67"/>
                </a:cxn>
                <a:cxn ang="0">
                  <a:pos x="5" y="69"/>
                </a:cxn>
                <a:cxn ang="0">
                  <a:pos x="1" y="70"/>
                </a:cxn>
                <a:cxn ang="0">
                  <a:pos x="0" y="73"/>
                </a:cxn>
                <a:cxn ang="0">
                  <a:pos x="23" y="74"/>
                </a:cxn>
                <a:cxn ang="0">
                  <a:pos x="26" y="71"/>
                </a:cxn>
                <a:cxn ang="0">
                  <a:pos x="23" y="69"/>
                </a:cxn>
                <a:cxn ang="0">
                  <a:pos x="19" y="69"/>
                </a:cxn>
                <a:cxn ang="0">
                  <a:pos x="17" y="68"/>
                </a:cxn>
                <a:cxn ang="0">
                  <a:pos x="18" y="63"/>
                </a:cxn>
                <a:cxn ang="0">
                  <a:pos x="23" y="45"/>
                </a:cxn>
                <a:cxn ang="0">
                  <a:pos x="26" y="50"/>
                </a:cxn>
                <a:cxn ang="0">
                  <a:pos x="35" y="52"/>
                </a:cxn>
                <a:cxn ang="0">
                  <a:pos x="55" y="42"/>
                </a:cxn>
                <a:cxn ang="0">
                  <a:pos x="64" y="19"/>
                </a:cxn>
                <a:cxn ang="0">
                  <a:pos x="63" y="10"/>
                </a:cxn>
                <a:cxn ang="0">
                  <a:pos x="59" y="4"/>
                </a:cxn>
                <a:cxn ang="0">
                  <a:pos x="53" y="1"/>
                </a:cxn>
                <a:cxn ang="0">
                  <a:pos x="47" y="0"/>
                </a:cxn>
                <a:cxn ang="0">
                  <a:pos x="37" y="2"/>
                </a:cxn>
                <a:cxn ang="0">
                  <a:pos x="31" y="8"/>
                </a:cxn>
                <a:cxn ang="0">
                  <a:pos x="25" y="1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9" y="6"/>
                </a:cxn>
                <a:cxn ang="0">
                  <a:pos x="6" y="13"/>
                </a:cxn>
                <a:cxn ang="0">
                  <a:pos x="5" y="17"/>
                </a:cxn>
                <a:cxn ang="0">
                  <a:pos x="7" y="19"/>
                </a:cxn>
                <a:cxn ang="0">
                  <a:pos x="9" y="18"/>
                </a:cxn>
                <a:cxn ang="0">
                  <a:pos x="10" y="15"/>
                </a:cxn>
                <a:cxn ang="0">
                  <a:pos x="13" y="7"/>
                </a:cxn>
                <a:cxn ang="0">
                  <a:pos x="18" y="3"/>
                </a:cxn>
                <a:cxn ang="0">
                  <a:pos x="21" y="4"/>
                </a:cxn>
                <a:cxn ang="0">
                  <a:pos x="22" y="8"/>
                </a:cxn>
                <a:cxn ang="0">
                  <a:pos x="8" y="65"/>
                </a:cxn>
                <a:cxn ang="0">
                  <a:pos x="35" y="8"/>
                </a:cxn>
                <a:cxn ang="0">
                  <a:pos x="43" y="3"/>
                </a:cxn>
                <a:cxn ang="0">
                  <a:pos x="50" y="3"/>
                </a:cxn>
                <a:cxn ang="0">
                  <a:pos x="54" y="9"/>
                </a:cxn>
                <a:cxn ang="0">
                  <a:pos x="55" y="19"/>
                </a:cxn>
                <a:cxn ang="0">
                  <a:pos x="51" y="32"/>
                </a:cxn>
                <a:cxn ang="0">
                  <a:pos x="46" y="42"/>
                </a:cxn>
                <a:cxn ang="0">
                  <a:pos x="39" y="48"/>
                </a:cxn>
                <a:cxn ang="0">
                  <a:pos x="29" y="47"/>
                </a:cxn>
                <a:cxn ang="0">
                  <a:pos x="25" y="41"/>
                </a:cxn>
                <a:cxn ang="0">
                  <a:pos x="25" y="37"/>
                </a:cxn>
              </a:cxnLst>
              <a:rect l="0" t="0" r="r" b="b"/>
              <a:pathLst>
                <a:path w="64" h="74">
                  <a:moveTo>
                    <a:pt x="8" y="65"/>
                  </a:moveTo>
                  <a:lnTo>
                    <a:pt x="8" y="67"/>
                  </a:lnTo>
                  <a:lnTo>
                    <a:pt x="7" y="68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1" y="70"/>
                  </a:lnTo>
                  <a:lnTo>
                    <a:pt x="0" y="72"/>
                  </a:lnTo>
                  <a:lnTo>
                    <a:pt x="0" y="73"/>
                  </a:lnTo>
                  <a:lnTo>
                    <a:pt x="1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1"/>
                  </a:lnTo>
                  <a:lnTo>
                    <a:pt x="25" y="70"/>
                  </a:lnTo>
                  <a:lnTo>
                    <a:pt x="23" y="69"/>
                  </a:lnTo>
                  <a:lnTo>
                    <a:pt x="21" y="69"/>
                  </a:lnTo>
                  <a:lnTo>
                    <a:pt x="19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7" y="66"/>
                  </a:lnTo>
                  <a:lnTo>
                    <a:pt x="18" y="63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4" y="47"/>
                  </a:lnTo>
                  <a:lnTo>
                    <a:pt x="26" y="50"/>
                  </a:lnTo>
                  <a:lnTo>
                    <a:pt x="30" y="51"/>
                  </a:lnTo>
                  <a:lnTo>
                    <a:pt x="35" y="52"/>
                  </a:lnTo>
                  <a:lnTo>
                    <a:pt x="45" y="49"/>
                  </a:lnTo>
                  <a:lnTo>
                    <a:pt x="55" y="42"/>
                  </a:lnTo>
                  <a:lnTo>
                    <a:pt x="62" y="31"/>
                  </a:lnTo>
                  <a:lnTo>
                    <a:pt x="64" y="19"/>
                  </a:lnTo>
                  <a:lnTo>
                    <a:pt x="64" y="14"/>
                  </a:lnTo>
                  <a:lnTo>
                    <a:pt x="63" y="10"/>
                  </a:lnTo>
                  <a:lnTo>
                    <a:pt x="61" y="7"/>
                  </a:lnTo>
                  <a:lnTo>
                    <a:pt x="59" y="4"/>
                  </a:lnTo>
                  <a:lnTo>
                    <a:pt x="56" y="2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31" y="8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1" y="3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8" y="65"/>
                  </a:lnTo>
                  <a:close/>
                  <a:moveTo>
                    <a:pt x="30" y="13"/>
                  </a:moveTo>
                  <a:lnTo>
                    <a:pt x="35" y="8"/>
                  </a:lnTo>
                  <a:lnTo>
                    <a:pt x="40" y="5"/>
                  </a:lnTo>
                  <a:lnTo>
                    <a:pt x="43" y="3"/>
                  </a:lnTo>
                  <a:lnTo>
                    <a:pt x="47" y="3"/>
                  </a:lnTo>
                  <a:lnTo>
                    <a:pt x="50" y="3"/>
                  </a:lnTo>
                  <a:lnTo>
                    <a:pt x="53" y="5"/>
                  </a:lnTo>
                  <a:lnTo>
                    <a:pt x="54" y="9"/>
                  </a:lnTo>
                  <a:lnTo>
                    <a:pt x="55" y="14"/>
                  </a:lnTo>
                  <a:lnTo>
                    <a:pt x="55" y="19"/>
                  </a:lnTo>
                  <a:lnTo>
                    <a:pt x="53" y="25"/>
                  </a:lnTo>
                  <a:lnTo>
                    <a:pt x="51" y="32"/>
                  </a:lnTo>
                  <a:lnTo>
                    <a:pt x="49" y="37"/>
                  </a:lnTo>
                  <a:lnTo>
                    <a:pt x="46" y="42"/>
                  </a:lnTo>
                  <a:lnTo>
                    <a:pt x="43" y="45"/>
                  </a:lnTo>
                  <a:lnTo>
                    <a:pt x="39" y="48"/>
                  </a:lnTo>
                  <a:lnTo>
                    <a:pt x="35" y="49"/>
                  </a:lnTo>
                  <a:lnTo>
                    <a:pt x="29" y="47"/>
                  </a:lnTo>
                  <a:lnTo>
                    <a:pt x="26" y="44"/>
                  </a:lnTo>
                  <a:lnTo>
                    <a:pt x="25" y="41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Freeform 846"/>
            <p:cNvSpPr>
              <a:spLocks noChangeAspect="1"/>
            </p:cNvSpPr>
            <p:nvPr/>
          </p:nvSpPr>
          <p:spPr bwMode="auto">
            <a:xfrm>
              <a:off x="2057" y="376"/>
              <a:ext cx="68" cy="56"/>
            </a:xfrm>
            <a:custGeom>
              <a:avLst/>
              <a:gdLst/>
              <a:ahLst/>
              <a:cxnLst>
                <a:cxn ang="0">
                  <a:pos x="34" y="30"/>
                </a:cxn>
                <a:cxn ang="0">
                  <a:pos x="41" y="31"/>
                </a:cxn>
                <a:cxn ang="0">
                  <a:pos x="42" y="34"/>
                </a:cxn>
                <a:cxn ang="0">
                  <a:pos x="41" y="38"/>
                </a:cxn>
                <a:cxn ang="0">
                  <a:pos x="42" y="39"/>
                </a:cxn>
                <a:cxn ang="0">
                  <a:pos x="44" y="39"/>
                </a:cxn>
                <a:cxn ang="0">
                  <a:pos x="50" y="18"/>
                </a:cxn>
                <a:cxn ang="0">
                  <a:pos x="48" y="16"/>
                </a:cxn>
                <a:cxn ang="0">
                  <a:pos x="46" y="18"/>
                </a:cxn>
                <a:cxn ang="0">
                  <a:pos x="43" y="25"/>
                </a:cxn>
                <a:cxn ang="0">
                  <a:pos x="34" y="26"/>
                </a:cxn>
                <a:cxn ang="0">
                  <a:pos x="30" y="6"/>
                </a:cxn>
                <a:cxn ang="0">
                  <a:pos x="31" y="4"/>
                </a:cxn>
                <a:cxn ang="0">
                  <a:pos x="34" y="4"/>
                </a:cxn>
                <a:cxn ang="0">
                  <a:pos x="56" y="4"/>
                </a:cxn>
                <a:cxn ang="0">
                  <a:pos x="63" y="9"/>
                </a:cxn>
                <a:cxn ang="0">
                  <a:pos x="64" y="17"/>
                </a:cxn>
                <a:cxn ang="0">
                  <a:pos x="64" y="19"/>
                </a:cxn>
                <a:cxn ang="0">
                  <a:pos x="67" y="19"/>
                </a:cxn>
                <a:cxn ang="0">
                  <a:pos x="68" y="3"/>
                </a:cxn>
                <a:cxn ang="0">
                  <a:pos x="68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21" y="4"/>
                </a:cxn>
                <a:cxn ang="0">
                  <a:pos x="21" y="6"/>
                </a:cxn>
                <a:cxn ang="0">
                  <a:pos x="10" y="51"/>
                </a:cxn>
                <a:cxn ang="0">
                  <a:pos x="7" y="53"/>
                </a:cxn>
                <a:cxn ang="0">
                  <a:pos x="1" y="53"/>
                </a:cxn>
                <a:cxn ang="0">
                  <a:pos x="0" y="56"/>
                </a:cxn>
                <a:cxn ang="0">
                  <a:pos x="7" y="56"/>
                </a:cxn>
                <a:cxn ang="0">
                  <a:pos x="27" y="56"/>
                </a:cxn>
                <a:cxn ang="0">
                  <a:pos x="29" y="54"/>
                </a:cxn>
                <a:cxn ang="0">
                  <a:pos x="26" y="53"/>
                </a:cxn>
                <a:cxn ang="0">
                  <a:pos x="21" y="52"/>
                </a:cxn>
                <a:cxn ang="0">
                  <a:pos x="18" y="51"/>
                </a:cxn>
                <a:cxn ang="0">
                  <a:pos x="19" y="49"/>
                </a:cxn>
              </a:cxnLst>
              <a:rect l="0" t="0" r="r" b="b"/>
              <a:pathLst>
                <a:path w="68" h="56">
                  <a:moveTo>
                    <a:pt x="24" y="30"/>
                  </a:moveTo>
                  <a:lnTo>
                    <a:pt x="34" y="30"/>
                  </a:lnTo>
                  <a:lnTo>
                    <a:pt x="38" y="30"/>
                  </a:lnTo>
                  <a:lnTo>
                    <a:pt x="41" y="31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1" y="38"/>
                  </a:lnTo>
                  <a:lnTo>
                    <a:pt x="41" y="38"/>
                  </a:lnTo>
                  <a:lnTo>
                    <a:pt x="42" y="39"/>
                  </a:lnTo>
                  <a:lnTo>
                    <a:pt x="43" y="40"/>
                  </a:lnTo>
                  <a:lnTo>
                    <a:pt x="44" y="39"/>
                  </a:lnTo>
                  <a:lnTo>
                    <a:pt x="45" y="38"/>
                  </a:lnTo>
                  <a:lnTo>
                    <a:pt x="50" y="18"/>
                  </a:lnTo>
                  <a:lnTo>
                    <a:pt x="50" y="17"/>
                  </a:lnTo>
                  <a:lnTo>
                    <a:pt x="48" y="16"/>
                  </a:lnTo>
                  <a:lnTo>
                    <a:pt x="47" y="17"/>
                  </a:lnTo>
                  <a:lnTo>
                    <a:pt x="46" y="18"/>
                  </a:lnTo>
                  <a:lnTo>
                    <a:pt x="45" y="22"/>
                  </a:lnTo>
                  <a:lnTo>
                    <a:pt x="43" y="25"/>
                  </a:lnTo>
                  <a:lnTo>
                    <a:pt x="39" y="26"/>
                  </a:lnTo>
                  <a:lnTo>
                    <a:pt x="34" y="26"/>
                  </a:lnTo>
                  <a:lnTo>
                    <a:pt x="25" y="2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49" y="4"/>
                  </a:lnTo>
                  <a:lnTo>
                    <a:pt x="56" y="4"/>
                  </a:lnTo>
                  <a:lnTo>
                    <a:pt x="61" y="6"/>
                  </a:lnTo>
                  <a:lnTo>
                    <a:pt x="63" y="9"/>
                  </a:lnTo>
                  <a:lnTo>
                    <a:pt x="64" y="14"/>
                  </a:lnTo>
                  <a:lnTo>
                    <a:pt x="64" y="17"/>
                  </a:lnTo>
                  <a:lnTo>
                    <a:pt x="63" y="18"/>
                  </a:lnTo>
                  <a:lnTo>
                    <a:pt x="64" y="19"/>
                  </a:lnTo>
                  <a:lnTo>
                    <a:pt x="65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3"/>
                  </a:lnTo>
                  <a:lnTo>
                    <a:pt x="68" y="1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21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10" y="50"/>
                  </a:lnTo>
                  <a:lnTo>
                    <a:pt x="10" y="51"/>
                  </a:lnTo>
                  <a:lnTo>
                    <a:pt x="9" y="52"/>
                  </a:lnTo>
                  <a:lnTo>
                    <a:pt x="7" y="53"/>
                  </a:lnTo>
                  <a:lnTo>
                    <a:pt x="3" y="53"/>
                  </a:lnTo>
                  <a:lnTo>
                    <a:pt x="1" y="53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1" y="56"/>
                  </a:lnTo>
                  <a:lnTo>
                    <a:pt x="7" y="56"/>
                  </a:lnTo>
                  <a:lnTo>
                    <a:pt x="20" y="56"/>
                  </a:lnTo>
                  <a:lnTo>
                    <a:pt x="27" y="56"/>
                  </a:lnTo>
                  <a:lnTo>
                    <a:pt x="28" y="56"/>
                  </a:lnTo>
                  <a:lnTo>
                    <a:pt x="29" y="54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4" y="53"/>
                  </a:lnTo>
                  <a:lnTo>
                    <a:pt x="21" y="52"/>
                  </a:lnTo>
                  <a:lnTo>
                    <a:pt x="19" y="52"/>
                  </a:lnTo>
                  <a:lnTo>
                    <a:pt x="18" y="51"/>
                  </a:lnTo>
                  <a:lnTo>
                    <a:pt x="19" y="51"/>
                  </a:lnTo>
                  <a:lnTo>
                    <a:pt x="19" y="49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Freeform 847"/>
            <p:cNvSpPr>
              <a:spLocks noChangeAspect="1" noEditPoints="1"/>
            </p:cNvSpPr>
            <p:nvPr/>
          </p:nvSpPr>
          <p:spPr bwMode="auto">
            <a:xfrm>
              <a:off x="2142" y="374"/>
              <a:ext cx="53" cy="75"/>
            </a:xfrm>
            <a:custGeom>
              <a:avLst/>
              <a:gdLst/>
              <a:ahLst/>
              <a:cxnLst>
                <a:cxn ang="0">
                  <a:pos x="51" y="6"/>
                </a:cxn>
                <a:cxn ang="0">
                  <a:pos x="42" y="0"/>
                </a:cxn>
                <a:cxn ang="0">
                  <a:pos x="33" y="0"/>
                </a:cxn>
                <a:cxn ang="0">
                  <a:pos x="25" y="4"/>
                </a:cxn>
                <a:cxn ang="0">
                  <a:pos x="19" y="10"/>
                </a:cxn>
                <a:cxn ang="0">
                  <a:pos x="14" y="17"/>
                </a:cxn>
                <a:cxn ang="0">
                  <a:pos x="0" y="73"/>
                </a:cxn>
                <a:cxn ang="0">
                  <a:pos x="2" y="75"/>
                </a:cxn>
                <a:cxn ang="0">
                  <a:pos x="4" y="73"/>
                </a:cxn>
                <a:cxn ang="0">
                  <a:pos x="9" y="52"/>
                </a:cxn>
                <a:cxn ang="0">
                  <a:pos x="23" y="59"/>
                </a:cxn>
                <a:cxn ang="0">
                  <a:pos x="42" y="53"/>
                </a:cxn>
                <a:cxn ang="0">
                  <a:pos x="50" y="39"/>
                </a:cxn>
                <a:cxn ang="0">
                  <a:pos x="48" y="31"/>
                </a:cxn>
                <a:cxn ang="0">
                  <a:pos x="43" y="26"/>
                </a:cxn>
                <a:cxn ang="0">
                  <a:pos x="49" y="20"/>
                </a:cxn>
                <a:cxn ang="0">
                  <a:pos x="53" y="12"/>
                </a:cxn>
                <a:cxn ang="0">
                  <a:pos x="29" y="26"/>
                </a:cxn>
                <a:cxn ang="0">
                  <a:pos x="31" y="25"/>
                </a:cxn>
                <a:cxn ang="0">
                  <a:pos x="47" y="10"/>
                </a:cxn>
                <a:cxn ang="0">
                  <a:pos x="45" y="18"/>
                </a:cxn>
                <a:cxn ang="0">
                  <a:pos x="39" y="24"/>
                </a:cxn>
                <a:cxn ang="0">
                  <a:pos x="31" y="23"/>
                </a:cxn>
                <a:cxn ang="0">
                  <a:pos x="25" y="23"/>
                </a:cxn>
                <a:cxn ang="0">
                  <a:pos x="22" y="26"/>
                </a:cxn>
                <a:cxn ang="0">
                  <a:pos x="24" y="28"/>
                </a:cxn>
                <a:cxn ang="0">
                  <a:pos x="29" y="29"/>
                </a:cxn>
                <a:cxn ang="0">
                  <a:pos x="39" y="27"/>
                </a:cxn>
                <a:cxn ang="0">
                  <a:pos x="43" y="37"/>
                </a:cxn>
                <a:cxn ang="0">
                  <a:pos x="38" y="51"/>
                </a:cxn>
                <a:cxn ang="0">
                  <a:pos x="23" y="56"/>
                </a:cxn>
                <a:cxn ang="0">
                  <a:pos x="15" y="54"/>
                </a:cxn>
                <a:cxn ang="0">
                  <a:pos x="11" y="46"/>
                </a:cxn>
                <a:cxn ang="0">
                  <a:pos x="16" y="22"/>
                </a:cxn>
                <a:cxn ang="0">
                  <a:pos x="24" y="9"/>
                </a:cxn>
                <a:cxn ang="0">
                  <a:pos x="37" y="2"/>
                </a:cxn>
                <a:cxn ang="0">
                  <a:pos x="43" y="4"/>
                </a:cxn>
                <a:cxn ang="0">
                  <a:pos x="47" y="10"/>
                </a:cxn>
              </a:cxnLst>
              <a:rect l="0" t="0" r="r" b="b"/>
              <a:pathLst>
                <a:path w="53" h="75">
                  <a:moveTo>
                    <a:pt x="53" y="12"/>
                  </a:moveTo>
                  <a:lnTo>
                    <a:pt x="51" y="6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9" y="2"/>
                  </a:lnTo>
                  <a:lnTo>
                    <a:pt x="25" y="4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3" y="21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2" y="75"/>
                  </a:lnTo>
                  <a:lnTo>
                    <a:pt x="3" y="74"/>
                  </a:lnTo>
                  <a:lnTo>
                    <a:pt x="4" y="73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5" y="58"/>
                  </a:lnTo>
                  <a:lnTo>
                    <a:pt x="23" y="59"/>
                  </a:lnTo>
                  <a:lnTo>
                    <a:pt x="33" y="58"/>
                  </a:lnTo>
                  <a:lnTo>
                    <a:pt x="42" y="53"/>
                  </a:lnTo>
                  <a:lnTo>
                    <a:pt x="48" y="47"/>
                  </a:lnTo>
                  <a:lnTo>
                    <a:pt x="50" y="39"/>
                  </a:lnTo>
                  <a:lnTo>
                    <a:pt x="50" y="35"/>
                  </a:lnTo>
                  <a:lnTo>
                    <a:pt x="48" y="31"/>
                  </a:lnTo>
                  <a:lnTo>
                    <a:pt x="46" y="28"/>
                  </a:lnTo>
                  <a:lnTo>
                    <a:pt x="43" y="26"/>
                  </a:lnTo>
                  <a:lnTo>
                    <a:pt x="46" y="23"/>
                  </a:lnTo>
                  <a:lnTo>
                    <a:pt x="49" y="20"/>
                  </a:lnTo>
                  <a:lnTo>
                    <a:pt x="52" y="16"/>
                  </a:lnTo>
                  <a:lnTo>
                    <a:pt x="53" y="12"/>
                  </a:lnTo>
                  <a:close/>
                  <a:moveTo>
                    <a:pt x="34" y="26"/>
                  </a:moveTo>
                  <a:lnTo>
                    <a:pt x="29" y="26"/>
                  </a:lnTo>
                  <a:lnTo>
                    <a:pt x="26" y="26"/>
                  </a:lnTo>
                  <a:lnTo>
                    <a:pt x="31" y="25"/>
                  </a:lnTo>
                  <a:lnTo>
                    <a:pt x="34" y="26"/>
                  </a:lnTo>
                  <a:close/>
                  <a:moveTo>
                    <a:pt x="47" y="10"/>
                  </a:moveTo>
                  <a:lnTo>
                    <a:pt x="46" y="14"/>
                  </a:lnTo>
                  <a:lnTo>
                    <a:pt x="45" y="18"/>
                  </a:lnTo>
                  <a:lnTo>
                    <a:pt x="42" y="21"/>
                  </a:lnTo>
                  <a:lnTo>
                    <a:pt x="39" y="24"/>
                  </a:lnTo>
                  <a:lnTo>
                    <a:pt x="35" y="23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25" y="23"/>
                  </a:lnTo>
                  <a:lnTo>
                    <a:pt x="23" y="24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4" y="28"/>
                  </a:lnTo>
                  <a:lnTo>
                    <a:pt x="26" y="29"/>
                  </a:lnTo>
                  <a:lnTo>
                    <a:pt x="29" y="29"/>
                  </a:lnTo>
                  <a:lnTo>
                    <a:pt x="35" y="28"/>
                  </a:lnTo>
                  <a:lnTo>
                    <a:pt x="39" y="27"/>
                  </a:lnTo>
                  <a:lnTo>
                    <a:pt x="42" y="31"/>
                  </a:lnTo>
                  <a:lnTo>
                    <a:pt x="43" y="37"/>
                  </a:lnTo>
                  <a:lnTo>
                    <a:pt x="42" y="45"/>
                  </a:lnTo>
                  <a:lnTo>
                    <a:pt x="38" y="51"/>
                  </a:lnTo>
                  <a:lnTo>
                    <a:pt x="31" y="55"/>
                  </a:lnTo>
                  <a:lnTo>
                    <a:pt x="23" y="56"/>
                  </a:lnTo>
                  <a:lnTo>
                    <a:pt x="19" y="56"/>
                  </a:lnTo>
                  <a:lnTo>
                    <a:pt x="15" y="54"/>
                  </a:lnTo>
                  <a:lnTo>
                    <a:pt x="12" y="51"/>
                  </a:lnTo>
                  <a:lnTo>
                    <a:pt x="11" y="46"/>
                  </a:lnTo>
                  <a:lnTo>
                    <a:pt x="11" y="43"/>
                  </a:lnTo>
                  <a:lnTo>
                    <a:pt x="16" y="22"/>
                  </a:lnTo>
                  <a:lnTo>
                    <a:pt x="19" y="15"/>
                  </a:lnTo>
                  <a:lnTo>
                    <a:pt x="24" y="9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0" y="3"/>
                  </a:lnTo>
                  <a:lnTo>
                    <a:pt x="43" y="4"/>
                  </a:lnTo>
                  <a:lnTo>
                    <a:pt x="46" y="6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Freeform 848"/>
            <p:cNvSpPr>
              <a:spLocks noChangeAspect="1"/>
            </p:cNvSpPr>
            <p:nvPr/>
          </p:nvSpPr>
          <p:spPr bwMode="auto">
            <a:xfrm>
              <a:off x="2230" y="97"/>
              <a:ext cx="37" cy="167"/>
            </a:xfrm>
            <a:custGeom>
              <a:avLst/>
              <a:gdLst/>
              <a:ahLst/>
              <a:cxnLst>
                <a:cxn ang="0">
                  <a:pos x="36" y="7"/>
                </a:cxn>
                <a:cxn ang="0">
                  <a:pos x="37" y="5"/>
                </a:cxn>
                <a:cxn ang="0">
                  <a:pos x="37" y="4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2" y="1"/>
                </a:cxn>
                <a:cxn ang="0">
                  <a:pos x="30" y="4"/>
                </a:cxn>
                <a:cxn ang="0">
                  <a:pos x="1" y="81"/>
                </a:cxn>
                <a:cxn ang="0">
                  <a:pos x="0" y="83"/>
                </a:cxn>
                <a:cxn ang="0">
                  <a:pos x="0" y="84"/>
                </a:cxn>
                <a:cxn ang="0">
                  <a:pos x="1" y="86"/>
                </a:cxn>
                <a:cxn ang="0">
                  <a:pos x="30" y="163"/>
                </a:cxn>
                <a:cxn ang="0">
                  <a:pos x="31" y="166"/>
                </a:cxn>
                <a:cxn ang="0">
                  <a:pos x="34" y="167"/>
                </a:cxn>
                <a:cxn ang="0">
                  <a:pos x="36" y="166"/>
                </a:cxn>
                <a:cxn ang="0">
                  <a:pos x="37" y="164"/>
                </a:cxn>
                <a:cxn ang="0">
                  <a:pos x="37" y="163"/>
                </a:cxn>
                <a:cxn ang="0">
                  <a:pos x="36" y="161"/>
                </a:cxn>
                <a:cxn ang="0">
                  <a:pos x="7" y="83"/>
                </a:cxn>
                <a:cxn ang="0">
                  <a:pos x="36" y="7"/>
                </a:cxn>
              </a:cxnLst>
              <a:rect l="0" t="0" r="r" b="b"/>
              <a:pathLst>
                <a:path w="37" h="167">
                  <a:moveTo>
                    <a:pt x="36" y="7"/>
                  </a:moveTo>
                  <a:lnTo>
                    <a:pt x="37" y="5"/>
                  </a:lnTo>
                  <a:lnTo>
                    <a:pt x="37" y="4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1"/>
                  </a:lnTo>
                  <a:lnTo>
                    <a:pt x="30" y="4"/>
                  </a:lnTo>
                  <a:lnTo>
                    <a:pt x="1" y="81"/>
                  </a:lnTo>
                  <a:lnTo>
                    <a:pt x="0" y="83"/>
                  </a:lnTo>
                  <a:lnTo>
                    <a:pt x="0" y="84"/>
                  </a:lnTo>
                  <a:lnTo>
                    <a:pt x="1" y="86"/>
                  </a:lnTo>
                  <a:lnTo>
                    <a:pt x="30" y="163"/>
                  </a:lnTo>
                  <a:lnTo>
                    <a:pt x="31" y="166"/>
                  </a:lnTo>
                  <a:lnTo>
                    <a:pt x="34" y="167"/>
                  </a:lnTo>
                  <a:lnTo>
                    <a:pt x="36" y="166"/>
                  </a:lnTo>
                  <a:lnTo>
                    <a:pt x="37" y="164"/>
                  </a:lnTo>
                  <a:lnTo>
                    <a:pt x="37" y="163"/>
                  </a:lnTo>
                  <a:lnTo>
                    <a:pt x="36" y="161"/>
                  </a:lnTo>
                  <a:lnTo>
                    <a:pt x="7" y="83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849"/>
            <p:cNvSpPr>
              <a:spLocks noChangeAspect="1" noEditPoints="1"/>
            </p:cNvSpPr>
            <p:nvPr/>
          </p:nvSpPr>
          <p:spPr bwMode="auto">
            <a:xfrm>
              <a:off x="2272" y="149"/>
              <a:ext cx="86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8" y="100"/>
                </a:cxn>
                <a:cxn ang="0">
                  <a:pos x="2" y="100"/>
                </a:cxn>
                <a:cxn ang="0">
                  <a:pos x="0" y="102"/>
                </a:cxn>
                <a:cxn ang="0">
                  <a:pos x="0" y="105"/>
                </a:cxn>
                <a:cxn ang="0">
                  <a:pos x="32" y="105"/>
                </a:cxn>
                <a:cxn ang="0">
                  <a:pos x="34" y="105"/>
                </a:cxn>
                <a:cxn ang="0">
                  <a:pos x="35" y="102"/>
                </a:cxn>
                <a:cxn ang="0">
                  <a:pos x="31" y="100"/>
                </a:cxn>
                <a:cxn ang="0">
                  <a:pos x="24" y="100"/>
                </a:cxn>
                <a:cxn ang="0">
                  <a:pos x="23" y="98"/>
                </a:cxn>
                <a:cxn ang="0">
                  <a:pos x="27" y="82"/>
                </a:cxn>
                <a:cxn ang="0">
                  <a:pos x="31" y="64"/>
                </a:cxn>
                <a:cxn ang="0">
                  <a:pos x="36" y="71"/>
                </a:cxn>
                <a:cxn ang="0">
                  <a:pos x="46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6" y="26"/>
                </a:cxn>
                <a:cxn ang="0">
                  <a:pos x="80" y="7"/>
                </a:cxn>
                <a:cxn ang="0">
                  <a:pos x="64" y="0"/>
                </a:cxn>
                <a:cxn ang="0">
                  <a:pos x="52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19" y="3"/>
                </a:cxn>
                <a:cxn ang="0">
                  <a:pos x="15" y="9"/>
                </a:cxn>
                <a:cxn ang="0">
                  <a:pos x="12" y="19"/>
                </a:cxn>
                <a:cxn ang="0">
                  <a:pos x="10" y="25"/>
                </a:cxn>
                <a:cxn ang="0">
                  <a:pos x="12" y="27"/>
                </a:cxn>
                <a:cxn ang="0">
                  <a:pos x="14" y="26"/>
                </a:cxn>
                <a:cxn ang="0">
                  <a:pos x="15" y="23"/>
                </a:cxn>
                <a:cxn ang="0">
                  <a:pos x="20" y="9"/>
                </a:cxn>
                <a:cxn ang="0">
                  <a:pos x="27" y="3"/>
                </a:cxn>
                <a:cxn ang="0">
                  <a:pos x="31" y="5"/>
                </a:cxn>
                <a:cxn ang="0">
                  <a:pos x="32" y="11"/>
                </a:cxn>
                <a:cxn ang="0">
                  <a:pos x="31" y="19"/>
                </a:cxn>
                <a:cxn ang="0">
                  <a:pos x="42" y="21"/>
                </a:cxn>
                <a:cxn ang="0">
                  <a:pos x="45" y="15"/>
                </a:cxn>
                <a:cxn ang="0">
                  <a:pos x="50" y="9"/>
                </a:cxn>
                <a:cxn ang="0">
                  <a:pos x="58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4" y="19"/>
                </a:cxn>
                <a:cxn ang="0">
                  <a:pos x="71" y="38"/>
                </a:cxn>
                <a:cxn ang="0">
                  <a:pos x="66" y="54"/>
                </a:cxn>
                <a:cxn ang="0">
                  <a:pos x="56" y="67"/>
                </a:cxn>
                <a:cxn ang="0">
                  <a:pos x="46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3" y="56"/>
                </a:cxn>
                <a:cxn ang="0">
                  <a:pos x="34" y="54"/>
                </a:cxn>
              </a:cxnLst>
              <a:rect l="0" t="0" r="r" b="b"/>
              <a:pathLst>
                <a:path w="86" h="105">
                  <a:moveTo>
                    <a:pt x="13" y="94"/>
                  </a:moveTo>
                  <a:lnTo>
                    <a:pt x="12" y="97"/>
                  </a:lnTo>
                  <a:lnTo>
                    <a:pt x="10" y="99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2" y="105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4"/>
                  </a:lnTo>
                  <a:lnTo>
                    <a:pt x="35" y="102"/>
                  </a:lnTo>
                  <a:lnTo>
                    <a:pt x="34" y="101"/>
                  </a:lnTo>
                  <a:lnTo>
                    <a:pt x="31" y="100"/>
                  </a:lnTo>
                  <a:lnTo>
                    <a:pt x="27" y="100"/>
                  </a:lnTo>
                  <a:lnTo>
                    <a:pt x="24" y="100"/>
                  </a:lnTo>
                  <a:lnTo>
                    <a:pt x="23" y="99"/>
                  </a:lnTo>
                  <a:lnTo>
                    <a:pt x="23" y="98"/>
                  </a:lnTo>
                  <a:lnTo>
                    <a:pt x="24" y="92"/>
                  </a:lnTo>
                  <a:lnTo>
                    <a:pt x="27" y="82"/>
                  </a:lnTo>
                  <a:lnTo>
                    <a:pt x="29" y="71"/>
                  </a:lnTo>
                  <a:lnTo>
                    <a:pt x="31" y="64"/>
                  </a:lnTo>
                  <a:lnTo>
                    <a:pt x="33" y="68"/>
                  </a:lnTo>
                  <a:lnTo>
                    <a:pt x="36" y="71"/>
                  </a:lnTo>
                  <a:lnTo>
                    <a:pt x="41" y="74"/>
                  </a:lnTo>
                  <a:lnTo>
                    <a:pt x="46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5" y="35"/>
                  </a:lnTo>
                  <a:lnTo>
                    <a:pt x="86" y="26"/>
                  </a:lnTo>
                  <a:lnTo>
                    <a:pt x="85" y="15"/>
                  </a:lnTo>
                  <a:lnTo>
                    <a:pt x="80" y="7"/>
                  </a:lnTo>
                  <a:lnTo>
                    <a:pt x="73" y="1"/>
                  </a:lnTo>
                  <a:lnTo>
                    <a:pt x="64" y="0"/>
                  </a:lnTo>
                  <a:lnTo>
                    <a:pt x="58" y="1"/>
                  </a:lnTo>
                  <a:lnTo>
                    <a:pt x="52" y="3"/>
                  </a:lnTo>
                  <a:lnTo>
                    <a:pt x="47" y="7"/>
                  </a:lnTo>
                  <a:lnTo>
                    <a:pt x="43" y="12"/>
                  </a:lnTo>
                  <a:lnTo>
                    <a:pt x="40" y="6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3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5" y="23"/>
                  </a:lnTo>
                  <a:lnTo>
                    <a:pt x="17" y="15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1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3" y="18"/>
                  </a:lnTo>
                  <a:lnTo>
                    <a:pt x="45" y="15"/>
                  </a:lnTo>
                  <a:lnTo>
                    <a:pt x="48" y="12"/>
                  </a:lnTo>
                  <a:lnTo>
                    <a:pt x="50" y="9"/>
                  </a:lnTo>
                  <a:lnTo>
                    <a:pt x="55" y="6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8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4" y="19"/>
                  </a:lnTo>
                  <a:lnTo>
                    <a:pt x="74" y="28"/>
                  </a:lnTo>
                  <a:lnTo>
                    <a:pt x="71" y="38"/>
                  </a:lnTo>
                  <a:lnTo>
                    <a:pt x="69" y="47"/>
                  </a:lnTo>
                  <a:lnTo>
                    <a:pt x="66" y="54"/>
                  </a:lnTo>
                  <a:lnTo>
                    <a:pt x="61" y="62"/>
                  </a:lnTo>
                  <a:lnTo>
                    <a:pt x="56" y="67"/>
                  </a:lnTo>
                  <a:lnTo>
                    <a:pt x="51" y="70"/>
                  </a:lnTo>
                  <a:lnTo>
                    <a:pt x="46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7" y="67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4" y="59"/>
                  </a:lnTo>
                  <a:lnTo>
                    <a:pt x="33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Freeform 850"/>
            <p:cNvSpPr>
              <a:spLocks noChangeAspect="1"/>
            </p:cNvSpPr>
            <p:nvPr/>
          </p:nvSpPr>
          <p:spPr bwMode="auto">
            <a:xfrm>
              <a:off x="2372" y="170"/>
              <a:ext cx="43" cy="78"/>
            </a:xfrm>
            <a:custGeom>
              <a:avLst/>
              <a:gdLst/>
              <a:ahLst/>
              <a:cxnLst>
                <a:cxn ang="0">
                  <a:pos x="27" y="3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17" y="5"/>
                </a:cxn>
                <a:cxn ang="0">
                  <a:pos x="11" y="7"/>
                </a:cxn>
                <a:cxn ang="0">
                  <a:pos x="5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3" y="12"/>
                </a:cxn>
                <a:cxn ang="0">
                  <a:pos x="7" y="11"/>
                </a:cxn>
                <a:cxn ang="0">
                  <a:pos x="12" y="10"/>
                </a:cxn>
                <a:cxn ang="0">
                  <a:pos x="17" y="9"/>
                </a:cxn>
                <a:cxn ang="0">
                  <a:pos x="17" y="68"/>
                </a:cxn>
                <a:cxn ang="0">
                  <a:pos x="17" y="71"/>
                </a:cxn>
                <a:cxn ang="0">
                  <a:pos x="16" y="72"/>
                </a:cxn>
                <a:cxn ang="0">
                  <a:pos x="12" y="73"/>
                </a:cxn>
                <a:cxn ang="0">
                  <a:pos x="5" y="73"/>
                </a:cxn>
                <a:cxn ang="0">
                  <a:pos x="1" y="73"/>
                </a:cxn>
                <a:cxn ang="0">
                  <a:pos x="1" y="78"/>
                </a:cxn>
                <a:cxn ang="0">
                  <a:pos x="43" y="78"/>
                </a:cxn>
                <a:cxn ang="0">
                  <a:pos x="43" y="73"/>
                </a:cxn>
                <a:cxn ang="0">
                  <a:pos x="38" y="73"/>
                </a:cxn>
                <a:cxn ang="0">
                  <a:pos x="31" y="73"/>
                </a:cxn>
                <a:cxn ang="0">
                  <a:pos x="28" y="72"/>
                </a:cxn>
                <a:cxn ang="0">
                  <a:pos x="27" y="71"/>
                </a:cxn>
                <a:cxn ang="0">
                  <a:pos x="27" y="68"/>
                </a:cxn>
                <a:cxn ang="0">
                  <a:pos x="27" y="3"/>
                </a:cxn>
              </a:cxnLst>
              <a:rect l="0" t="0" r="r" b="b"/>
              <a:pathLst>
                <a:path w="43" h="78">
                  <a:moveTo>
                    <a:pt x="27" y="3"/>
                  </a:moveTo>
                  <a:lnTo>
                    <a:pt x="26" y="2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5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1"/>
                  </a:lnTo>
                  <a:lnTo>
                    <a:pt x="12" y="10"/>
                  </a:lnTo>
                  <a:lnTo>
                    <a:pt x="17" y="9"/>
                  </a:lnTo>
                  <a:lnTo>
                    <a:pt x="17" y="68"/>
                  </a:lnTo>
                  <a:lnTo>
                    <a:pt x="17" y="71"/>
                  </a:lnTo>
                  <a:lnTo>
                    <a:pt x="16" y="72"/>
                  </a:lnTo>
                  <a:lnTo>
                    <a:pt x="12" y="73"/>
                  </a:lnTo>
                  <a:lnTo>
                    <a:pt x="5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43" y="78"/>
                  </a:lnTo>
                  <a:lnTo>
                    <a:pt x="43" y="73"/>
                  </a:lnTo>
                  <a:lnTo>
                    <a:pt x="38" y="73"/>
                  </a:lnTo>
                  <a:lnTo>
                    <a:pt x="31" y="73"/>
                  </a:lnTo>
                  <a:lnTo>
                    <a:pt x="28" y="72"/>
                  </a:lnTo>
                  <a:lnTo>
                    <a:pt x="27" y="71"/>
                  </a:lnTo>
                  <a:lnTo>
                    <a:pt x="27" y="68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Freeform 851"/>
            <p:cNvSpPr>
              <a:spLocks noChangeAspect="1" noEditPoints="1"/>
            </p:cNvSpPr>
            <p:nvPr/>
          </p:nvSpPr>
          <p:spPr bwMode="auto">
            <a:xfrm>
              <a:off x="2429" y="149"/>
              <a:ext cx="87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8" y="100"/>
                </a:cxn>
                <a:cxn ang="0">
                  <a:pos x="2" y="100"/>
                </a:cxn>
                <a:cxn ang="0">
                  <a:pos x="0" y="102"/>
                </a:cxn>
                <a:cxn ang="0">
                  <a:pos x="0" y="105"/>
                </a:cxn>
                <a:cxn ang="0">
                  <a:pos x="32" y="105"/>
                </a:cxn>
                <a:cxn ang="0">
                  <a:pos x="34" y="105"/>
                </a:cxn>
                <a:cxn ang="0">
                  <a:pos x="35" y="102"/>
                </a:cxn>
                <a:cxn ang="0">
                  <a:pos x="31" y="100"/>
                </a:cxn>
                <a:cxn ang="0">
                  <a:pos x="24" y="100"/>
                </a:cxn>
                <a:cxn ang="0">
                  <a:pos x="23" y="98"/>
                </a:cxn>
                <a:cxn ang="0">
                  <a:pos x="27" y="82"/>
                </a:cxn>
                <a:cxn ang="0">
                  <a:pos x="31" y="64"/>
                </a:cxn>
                <a:cxn ang="0">
                  <a:pos x="36" y="71"/>
                </a:cxn>
                <a:cxn ang="0">
                  <a:pos x="47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7" y="26"/>
                </a:cxn>
                <a:cxn ang="0">
                  <a:pos x="80" y="7"/>
                </a:cxn>
                <a:cxn ang="0">
                  <a:pos x="64" y="0"/>
                </a:cxn>
                <a:cxn ang="0">
                  <a:pos x="53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19" y="3"/>
                </a:cxn>
                <a:cxn ang="0">
                  <a:pos x="15" y="9"/>
                </a:cxn>
                <a:cxn ang="0">
                  <a:pos x="12" y="19"/>
                </a:cxn>
                <a:cxn ang="0">
                  <a:pos x="10" y="25"/>
                </a:cxn>
                <a:cxn ang="0">
                  <a:pos x="12" y="27"/>
                </a:cxn>
                <a:cxn ang="0">
                  <a:pos x="14" y="26"/>
                </a:cxn>
                <a:cxn ang="0">
                  <a:pos x="15" y="23"/>
                </a:cxn>
                <a:cxn ang="0">
                  <a:pos x="20" y="9"/>
                </a:cxn>
                <a:cxn ang="0">
                  <a:pos x="27" y="3"/>
                </a:cxn>
                <a:cxn ang="0">
                  <a:pos x="31" y="5"/>
                </a:cxn>
                <a:cxn ang="0">
                  <a:pos x="32" y="11"/>
                </a:cxn>
                <a:cxn ang="0">
                  <a:pos x="31" y="19"/>
                </a:cxn>
                <a:cxn ang="0">
                  <a:pos x="42" y="21"/>
                </a:cxn>
                <a:cxn ang="0">
                  <a:pos x="46" y="15"/>
                </a:cxn>
                <a:cxn ang="0">
                  <a:pos x="51" y="9"/>
                </a:cxn>
                <a:cxn ang="0">
                  <a:pos x="58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5" y="19"/>
                </a:cxn>
                <a:cxn ang="0">
                  <a:pos x="71" y="38"/>
                </a:cxn>
                <a:cxn ang="0">
                  <a:pos x="66" y="54"/>
                </a:cxn>
                <a:cxn ang="0">
                  <a:pos x="56" y="67"/>
                </a:cxn>
                <a:cxn ang="0">
                  <a:pos x="46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3" y="56"/>
                </a:cxn>
                <a:cxn ang="0">
                  <a:pos x="34" y="54"/>
                </a:cxn>
              </a:cxnLst>
              <a:rect l="0" t="0" r="r" b="b"/>
              <a:pathLst>
                <a:path w="87" h="105">
                  <a:moveTo>
                    <a:pt x="13" y="94"/>
                  </a:moveTo>
                  <a:lnTo>
                    <a:pt x="12" y="97"/>
                  </a:lnTo>
                  <a:lnTo>
                    <a:pt x="10" y="99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2" y="105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4"/>
                  </a:lnTo>
                  <a:lnTo>
                    <a:pt x="35" y="102"/>
                  </a:lnTo>
                  <a:lnTo>
                    <a:pt x="34" y="101"/>
                  </a:lnTo>
                  <a:lnTo>
                    <a:pt x="31" y="100"/>
                  </a:lnTo>
                  <a:lnTo>
                    <a:pt x="27" y="100"/>
                  </a:lnTo>
                  <a:lnTo>
                    <a:pt x="24" y="100"/>
                  </a:lnTo>
                  <a:lnTo>
                    <a:pt x="23" y="99"/>
                  </a:lnTo>
                  <a:lnTo>
                    <a:pt x="23" y="98"/>
                  </a:lnTo>
                  <a:lnTo>
                    <a:pt x="24" y="92"/>
                  </a:lnTo>
                  <a:lnTo>
                    <a:pt x="27" y="82"/>
                  </a:lnTo>
                  <a:lnTo>
                    <a:pt x="29" y="71"/>
                  </a:lnTo>
                  <a:lnTo>
                    <a:pt x="31" y="64"/>
                  </a:lnTo>
                  <a:lnTo>
                    <a:pt x="33" y="68"/>
                  </a:lnTo>
                  <a:lnTo>
                    <a:pt x="36" y="71"/>
                  </a:lnTo>
                  <a:lnTo>
                    <a:pt x="41" y="74"/>
                  </a:lnTo>
                  <a:lnTo>
                    <a:pt x="47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6" y="35"/>
                  </a:lnTo>
                  <a:lnTo>
                    <a:pt x="87" y="26"/>
                  </a:lnTo>
                  <a:lnTo>
                    <a:pt x="85" y="15"/>
                  </a:lnTo>
                  <a:lnTo>
                    <a:pt x="80" y="7"/>
                  </a:lnTo>
                  <a:lnTo>
                    <a:pt x="73" y="1"/>
                  </a:lnTo>
                  <a:lnTo>
                    <a:pt x="64" y="0"/>
                  </a:lnTo>
                  <a:lnTo>
                    <a:pt x="58" y="1"/>
                  </a:lnTo>
                  <a:lnTo>
                    <a:pt x="53" y="3"/>
                  </a:lnTo>
                  <a:lnTo>
                    <a:pt x="47" y="7"/>
                  </a:lnTo>
                  <a:lnTo>
                    <a:pt x="43" y="12"/>
                  </a:lnTo>
                  <a:lnTo>
                    <a:pt x="41" y="6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3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5" y="23"/>
                  </a:lnTo>
                  <a:lnTo>
                    <a:pt x="17" y="15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1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3" y="18"/>
                  </a:lnTo>
                  <a:lnTo>
                    <a:pt x="46" y="15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8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5" y="19"/>
                  </a:lnTo>
                  <a:lnTo>
                    <a:pt x="74" y="28"/>
                  </a:lnTo>
                  <a:lnTo>
                    <a:pt x="71" y="38"/>
                  </a:lnTo>
                  <a:lnTo>
                    <a:pt x="69" y="47"/>
                  </a:lnTo>
                  <a:lnTo>
                    <a:pt x="66" y="54"/>
                  </a:lnTo>
                  <a:lnTo>
                    <a:pt x="61" y="62"/>
                  </a:lnTo>
                  <a:lnTo>
                    <a:pt x="56" y="67"/>
                  </a:lnTo>
                  <a:lnTo>
                    <a:pt x="51" y="70"/>
                  </a:lnTo>
                  <a:lnTo>
                    <a:pt x="46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7" y="67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4" y="59"/>
                  </a:lnTo>
                  <a:lnTo>
                    <a:pt x="33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Freeform 852"/>
            <p:cNvSpPr>
              <a:spLocks noChangeAspect="1"/>
            </p:cNvSpPr>
            <p:nvPr/>
          </p:nvSpPr>
          <p:spPr bwMode="auto">
            <a:xfrm>
              <a:off x="2526" y="170"/>
              <a:ext cx="51" cy="78"/>
            </a:xfrm>
            <a:custGeom>
              <a:avLst/>
              <a:gdLst/>
              <a:ahLst/>
              <a:cxnLst>
                <a:cxn ang="0">
                  <a:pos x="51" y="56"/>
                </a:cxn>
                <a:cxn ang="0">
                  <a:pos x="47" y="56"/>
                </a:cxn>
                <a:cxn ang="0">
                  <a:pos x="47" y="59"/>
                </a:cxn>
                <a:cxn ang="0">
                  <a:pos x="46" y="62"/>
                </a:cxn>
                <a:cxn ang="0">
                  <a:pos x="45" y="65"/>
                </a:cxn>
                <a:cxn ang="0">
                  <a:pos x="44" y="67"/>
                </a:cxn>
                <a:cxn ang="0">
                  <a:pos x="42" y="67"/>
                </a:cxn>
                <a:cxn ang="0">
                  <a:pos x="39" y="68"/>
                </a:cxn>
                <a:cxn ang="0">
                  <a:pos x="35" y="68"/>
                </a:cxn>
                <a:cxn ang="0">
                  <a:pos x="32" y="68"/>
                </a:cxn>
                <a:cxn ang="0">
                  <a:pos x="11" y="68"/>
                </a:cxn>
                <a:cxn ang="0">
                  <a:pos x="19" y="61"/>
                </a:cxn>
                <a:cxn ang="0">
                  <a:pos x="25" y="56"/>
                </a:cxn>
                <a:cxn ang="0">
                  <a:pos x="29" y="52"/>
                </a:cxn>
                <a:cxn ang="0">
                  <a:pos x="34" y="48"/>
                </a:cxn>
                <a:cxn ang="0">
                  <a:pos x="41" y="43"/>
                </a:cxn>
                <a:cxn ang="0">
                  <a:pos x="46" y="37"/>
                </a:cxn>
                <a:cxn ang="0">
                  <a:pos x="50" y="31"/>
                </a:cxn>
                <a:cxn ang="0">
                  <a:pos x="51" y="23"/>
                </a:cxn>
                <a:cxn ang="0">
                  <a:pos x="49" y="13"/>
                </a:cxn>
                <a:cxn ang="0">
                  <a:pos x="43" y="6"/>
                </a:cxn>
                <a:cxn ang="0">
                  <a:pos x="34" y="2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4"/>
                </a:cxn>
                <a:cxn ang="0">
                  <a:pos x="6" y="7"/>
                </a:cxn>
                <a:cxn ang="0">
                  <a:pos x="3" y="10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2" y="27"/>
                </a:cxn>
                <a:cxn ang="0">
                  <a:pos x="4" y="27"/>
                </a:cxn>
                <a:cxn ang="0">
                  <a:pos x="6" y="28"/>
                </a:cxn>
                <a:cxn ang="0">
                  <a:pos x="8" y="27"/>
                </a:cxn>
                <a:cxn ang="0">
                  <a:pos x="10" y="26"/>
                </a:cxn>
                <a:cxn ang="0">
                  <a:pos x="11" y="24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1" y="18"/>
                </a:cxn>
                <a:cxn ang="0">
                  <a:pos x="9" y="16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13" y="7"/>
                </a:cxn>
                <a:cxn ang="0">
                  <a:pos x="18" y="5"/>
                </a:cxn>
                <a:cxn ang="0">
                  <a:pos x="22" y="4"/>
                </a:cxn>
                <a:cxn ang="0">
                  <a:pos x="30" y="6"/>
                </a:cxn>
                <a:cxn ang="0">
                  <a:pos x="35" y="10"/>
                </a:cxn>
                <a:cxn ang="0">
                  <a:pos x="39" y="16"/>
                </a:cxn>
                <a:cxn ang="0">
                  <a:pos x="40" y="23"/>
                </a:cxn>
                <a:cxn ang="0">
                  <a:pos x="39" y="30"/>
                </a:cxn>
                <a:cxn ang="0">
                  <a:pos x="36" y="36"/>
                </a:cxn>
                <a:cxn ang="0">
                  <a:pos x="32" y="42"/>
                </a:cxn>
                <a:cxn ang="0">
                  <a:pos x="29" y="45"/>
                </a:cxn>
                <a:cxn ang="0">
                  <a:pos x="1" y="73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7" y="78"/>
                </a:cxn>
                <a:cxn ang="0">
                  <a:pos x="51" y="56"/>
                </a:cxn>
              </a:cxnLst>
              <a:rect l="0" t="0" r="r" b="b"/>
              <a:pathLst>
                <a:path w="51" h="78">
                  <a:moveTo>
                    <a:pt x="51" y="56"/>
                  </a:moveTo>
                  <a:lnTo>
                    <a:pt x="47" y="56"/>
                  </a:lnTo>
                  <a:lnTo>
                    <a:pt x="47" y="59"/>
                  </a:lnTo>
                  <a:lnTo>
                    <a:pt x="46" y="62"/>
                  </a:lnTo>
                  <a:lnTo>
                    <a:pt x="45" y="65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39" y="68"/>
                  </a:lnTo>
                  <a:lnTo>
                    <a:pt x="35" y="68"/>
                  </a:lnTo>
                  <a:lnTo>
                    <a:pt x="32" y="68"/>
                  </a:lnTo>
                  <a:lnTo>
                    <a:pt x="11" y="68"/>
                  </a:lnTo>
                  <a:lnTo>
                    <a:pt x="19" y="61"/>
                  </a:lnTo>
                  <a:lnTo>
                    <a:pt x="25" y="56"/>
                  </a:lnTo>
                  <a:lnTo>
                    <a:pt x="29" y="52"/>
                  </a:lnTo>
                  <a:lnTo>
                    <a:pt x="34" y="48"/>
                  </a:lnTo>
                  <a:lnTo>
                    <a:pt x="41" y="43"/>
                  </a:lnTo>
                  <a:lnTo>
                    <a:pt x="46" y="37"/>
                  </a:lnTo>
                  <a:lnTo>
                    <a:pt x="50" y="31"/>
                  </a:lnTo>
                  <a:lnTo>
                    <a:pt x="51" y="23"/>
                  </a:lnTo>
                  <a:lnTo>
                    <a:pt x="49" y="13"/>
                  </a:lnTo>
                  <a:lnTo>
                    <a:pt x="43" y="6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6" y="7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6" y="28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8" y="10"/>
                  </a:lnTo>
                  <a:lnTo>
                    <a:pt x="13" y="7"/>
                  </a:lnTo>
                  <a:lnTo>
                    <a:pt x="18" y="5"/>
                  </a:lnTo>
                  <a:lnTo>
                    <a:pt x="22" y="4"/>
                  </a:lnTo>
                  <a:lnTo>
                    <a:pt x="30" y="6"/>
                  </a:lnTo>
                  <a:lnTo>
                    <a:pt x="35" y="10"/>
                  </a:lnTo>
                  <a:lnTo>
                    <a:pt x="39" y="16"/>
                  </a:lnTo>
                  <a:lnTo>
                    <a:pt x="40" y="23"/>
                  </a:lnTo>
                  <a:lnTo>
                    <a:pt x="39" y="30"/>
                  </a:lnTo>
                  <a:lnTo>
                    <a:pt x="36" y="36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7" y="78"/>
                  </a:lnTo>
                  <a:lnTo>
                    <a:pt x="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853"/>
            <p:cNvSpPr>
              <a:spLocks noChangeAspect="1"/>
            </p:cNvSpPr>
            <p:nvPr/>
          </p:nvSpPr>
          <p:spPr bwMode="auto">
            <a:xfrm>
              <a:off x="2613" y="97"/>
              <a:ext cx="6" cy="167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0" y="165"/>
                </a:cxn>
                <a:cxn ang="0">
                  <a:pos x="1" y="166"/>
                </a:cxn>
                <a:cxn ang="0">
                  <a:pos x="3" y="167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6" y="163"/>
                </a:cxn>
                <a:cxn ang="0">
                  <a:pos x="6" y="161"/>
                </a:cxn>
                <a:cxn ang="0">
                  <a:pos x="6" y="6"/>
                </a:cxn>
              </a:cxnLst>
              <a:rect l="0" t="0" r="r" b="b"/>
              <a:pathLst>
                <a:path w="6" h="167">
                  <a:moveTo>
                    <a:pt x="6" y="6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1" y="166"/>
                  </a:lnTo>
                  <a:lnTo>
                    <a:pt x="3" y="167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6" y="16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Freeform 854"/>
            <p:cNvSpPr>
              <a:spLocks noChangeAspect="1"/>
            </p:cNvSpPr>
            <p:nvPr/>
          </p:nvSpPr>
          <p:spPr bwMode="auto">
            <a:xfrm>
              <a:off x="2647" y="105"/>
              <a:ext cx="118" cy="12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116" y="0"/>
                </a:cxn>
                <a:cxn ang="0">
                  <a:pos x="102" y="15"/>
                </a:cxn>
                <a:cxn ang="0">
                  <a:pos x="95" y="6"/>
                </a:cxn>
                <a:cxn ang="0">
                  <a:pos x="75" y="0"/>
                </a:cxn>
                <a:cxn ang="0">
                  <a:pos x="47" y="6"/>
                </a:cxn>
                <a:cxn ang="0">
                  <a:pos x="24" y="23"/>
                </a:cxn>
                <a:cxn ang="0">
                  <a:pos x="7" y="47"/>
                </a:cxn>
                <a:cxn ang="0">
                  <a:pos x="0" y="75"/>
                </a:cxn>
                <a:cxn ang="0">
                  <a:pos x="4" y="93"/>
                </a:cxn>
                <a:cxn ang="0">
                  <a:pos x="13" y="108"/>
                </a:cxn>
                <a:cxn ang="0">
                  <a:pos x="27" y="117"/>
                </a:cxn>
                <a:cxn ang="0">
                  <a:pos x="46" y="121"/>
                </a:cxn>
                <a:cxn ang="0">
                  <a:pos x="66" y="117"/>
                </a:cxn>
                <a:cxn ang="0">
                  <a:pos x="76" y="112"/>
                </a:cxn>
                <a:cxn ang="0">
                  <a:pos x="81" y="107"/>
                </a:cxn>
                <a:cxn ang="0">
                  <a:pos x="84" y="113"/>
                </a:cxn>
                <a:cxn ang="0">
                  <a:pos x="88" y="117"/>
                </a:cxn>
                <a:cxn ang="0">
                  <a:pos x="90" y="115"/>
                </a:cxn>
                <a:cxn ang="0">
                  <a:pos x="91" y="109"/>
                </a:cxn>
                <a:cxn ang="0">
                  <a:pos x="95" y="93"/>
                </a:cxn>
                <a:cxn ang="0">
                  <a:pos x="99" y="80"/>
                </a:cxn>
                <a:cxn ang="0">
                  <a:pos x="103" y="77"/>
                </a:cxn>
                <a:cxn ang="0">
                  <a:pos x="110" y="77"/>
                </a:cxn>
                <a:cxn ang="0">
                  <a:pos x="111" y="75"/>
                </a:cxn>
                <a:cxn ang="0">
                  <a:pos x="111" y="72"/>
                </a:cxn>
                <a:cxn ang="0">
                  <a:pos x="69" y="72"/>
                </a:cxn>
                <a:cxn ang="0">
                  <a:pos x="66" y="72"/>
                </a:cxn>
                <a:cxn ang="0">
                  <a:pos x="65" y="75"/>
                </a:cxn>
                <a:cxn ang="0">
                  <a:pos x="70" y="77"/>
                </a:cxn>
                <a:cxn ang="0">
                  <a:pos x="73" y="77"/>
                </a:cxn>
                <a:cxn ang="0">
                  <a:pos x="79" y="77"/>
                </a:cxn>
                <a:cxn ang="0">
                  <a:pos x="83" y="78"/>
                </a:cxn>
                <a:cxn ang="0">
                  <a:pos x="84" y="80"/>
                </a:cxn>
                <a:cxn ang="0">
                  <a:pos x="83" y="86"/>
                </a:cxn>
                <a:cxn ang="0">
                  <a:pos x="81" y="96"/>
                </a:cxn>
                <a:cxn ang="0">
                  <a:pos x="65" y="112"/>
                </a:cxn>
                <a:cxn ang="0">
                  <a:pos x="49" y="116"/>
                </a:cxn>
                <a:cxn ang="0">
                  <a:pos x="26" y="108"/>
                </a:cxn>
                <a:cxn ang="0">
                  <a:pos x="15" y="81"/>
                </a:cxn>
                <a:cxn ang="0">
                  <a:pos x="16" y="73"/>
                </a:cxn>
                <a:cxn ang="0">
                  <a:pos x="18" y="60"/>
                </a:cxn>
                <a:cxn ang="0">
                  <a:pos x="24" y="43"/>
                </a:cxn>
                <a:cxn ang="0">
                  <a:pos x="34" y="26"/>
                </a:cxn>
                <a:cxn ang="0">
                  <a:pos x="52" y="11"/>
                </a:cxn>
                <a:cxn ang="0">
                  <a:pos x="76" y="5"/>
                </a:cxn>
                <a:cxn ang="0">
                  <a:pos x="96" y="14"/>
                </a:cxn>
                <a:cxn ang="0">
                  <a:pos x="103" y="37"/>
                </a:cxn>
                <a:cxn ang="0">
                  <a:pos x="102" y="43"/>
                </a:cxn>
                <a:cxn ang="0">
                  <a:pos x="102" y="46"/>
                </a:cxn>
                <a:cxn ang="0">
                  <a:pos x="105" y="47"/>
                </a:cxn>
                <a:cxn ang="0">
                  <a:pos x="107" y="47"/>
                </a:cxn>
                <a:cxn ang="0">
                  <a:pos x="108" y="44"/>
                </a:cxn>
              </a:cxnLst>
              <a:rect l="0" t="0" r="r" b="b"/>
              <a:pathLst>
                <a:path w="118" h="121">
                  <a:moveTo>
                    <a:pt x="118" y="1"/>
                  </a:moveTo>
                  <a:lnTo>
                    <a:pt x="118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4" y="2"/>
                  </a:lnTo>
                  <a:lnTo>
                    <a:pt x="102" y="15"/>
                  </a:lnTo>
                  <a:lnTo>
                    <a:pt x="100" y="11"/>
                  </a:lnTo>
                  <a:lnTo>
                    <a:pt x="95" y="6"/>
                  </a:lnTo>
                  <a:lnTo>
                    <a:pt x="86" y="2"/>
                  </a:lnTo>
                  <a:lnTo>
                    <a:pt x="75" y="0"/>
                  </a:lnTo>
                  <a:lnTo>
                    <a:pt x="61" y="1"/>
                  </a:lnTo>
                  <a:lnTo>
                    <a:pt x="47" y="6"/>
                  </a:lnTo>
                  <a:lnTo>
                    <a:pt x="35" y="13"/>
                  </a:lnTo>
                  <a:lnTo>
                    <a:pt x="24" y="23"/>
                  </a:lnTo>
                  <a:lnTo>
                    <a:pt x="14" y="34"/>
                  </a:lnTo>
                  <a:lnTo>
                    <a:pt x="7" y="47"/>
                  </a:lnTo>
                  <a:lnTo>
                    <a:pt x="2" y="61"/>
                  </a:lnTo>
                  <a:lnTo>
                    <a:pt x="0" y="75"/>
                  </a:lnTo>
                  <a:lnTo>
                    <a:pt x="1" y="85"/>
                  </a:lnTo>
                  <a:lnTo>
                    <a:pt x="4" y="93"/>
                  </a:lnTo>
                  <a:lnTo>
                    <a:pt x="8" y="101"/>
                  </a:lnTo>
                  <a:lnTo>
                    <a:pt x="13" y="108"/>
                  </a:lnTo>
                  <a:lnTo>
                    <a:pt x="19" y="113"/>
                  </a:lnTo>
                  <a:lnTo>
                    <a:pt x="27" y="117"/>
                  </a:lnTo>
                  <a:lnTo>
                    <a:pt x="36" y="120"/>
                  </a:lnTo>
                  <a:lnTo>
                    <a:pt x="46" y="121"/>
                  </a:lnTo>
                  <a:lnTo>
                    <a:pt x="56" y="120"/>
                  </a:lnTo>
                  <a:lnTo>
                    <a:pt x="66" y="117"/>
                  </a:lnTo>
                  <a:lnTo>
                    <a:pt x="72" y="114"/>
                  </a:lnTo>
                  <a:lnTo>
                    <a:pt x="76" y="112"/>
                  </a:lnTo>
                  <a:lnTo>
                    <a:pt x="78" y="109"/>
                  </a:lnTo>
                  <a:lnTo>
                    <a:pt x="81" y="107"/>
                  </a:lnTo>
                  <a:lnTo>
                    <a:pt x="82" y="110"/>
                  </a:lnTo>
                  <a:lnTo>
                    <a:pt x="84" y="113"/>
                  </a:lnTo>
                  <a:lnTo>
                    <a:pt x="87" y="116"/>
                  </a:lnTo>
                  <a:lnTo>
                    <a:pt x="88" y="117"/>
                  </a:lnTo>
                  <a:lnTo>
                    <a:pt x="89" y="116"/>
                  </a:lnTo>
                  <a:lnTo>
                    <a:pt x="90" y="115"/>
                  </a:lnTo>
                  <a:lnTo>
                    <a:pt x="91" y="112"/>
                  </a:lnTo>
                  <a:lnTo>
                    <a:pt x="91" y="109"/>
                  </a:lnTo>
                  <a:lnTo>
                    <a:pt x="92" y="106"/>
                  </a:lnTo>
                  <a:lnTo>
                    <a:pt x="95" y="93"/>
                  </a:lnTo>
                  <a:lnTo>
                    <a:pt x="97" y="85"/>
                  </a:lnTo>
                  <a:lnTo>
                    <a:pt x="99" y="80"/>
                  </a:lnTo>
                  <a:lnTo>
                    <a:pt x="100" y="78"/>
                  </a:lnTo>
                  <a:lnTo>
                    <a:pt x="103" y="77"/>
                  </a:lnTo>
                  <a:lnTo>
                    <a:pt x="109" y="77"/>
                  </a:lnTo>
                  <a:lnTo>
                    <a:pt x="110" y="77"/>
                  </a:lnTo>
                  <a:lnTo>
                    <a:pt x="111" y="76"/>
                  </a:lnTo>
                  <a:lnTo>
                    <a:pt x="111" y="75"/>
                  </a:lnTo>
                  <a:lnTo>
                    <a:pt x="112" y="73"/>
                  </a:lnTo>
                  <a:lnTo>
                    <a:pt x="111" y="72"/>
                  </a:lnTo>
                  <a:lnTo>
                    <a:pt x="109" y="72"/>
                  </a:lnTo>
                  <a:lnTo>
                    <a:pt x="69" y="72"/>
                  </a:lnTo>
                  <a:lnTo>
                    <a:pt x="68" y="72"/>
                  </a:lnTo>
                  <a:lnTo>
                    <a:pt x="66" y="72"/>
                  </a:lnTo>
                  <a:lnTo>
                    <a:pt x="66" y="73"/>
                  </a:lnTo>
                  <a:lnTo>
                    <a:pt x="65" y="75"/>
                  </a:lnTo>
                  <a:lnTo>
                    <a:pt x="66" y="77"/>
                  </a:lnTo>
                  <a:lnTo>
                    <a:pt x="70" y="77"/>
                  </a:lnTo>
                  <a:lnTo>
                    <a:pt x="71" y="77"/>
                  </a:lnTo>
                  <a:lnTo>
                    <a:pt x="73" y="77"/>
                  </a:lnTo>
                  <a:lnTo>
                    <a:pt x="76" y="77"/>
                  </a:lnTo>
                  <a:lnTo>
                    <a:pt x="79" y="77"/>
                  </a:lnTo>
                  <a:lnTo>
                    <a:pt x="82" y="78"/>
                  </a:lnTo>
                  <a:lnTo>
                    <a:pt x="83" y="78"/>
                  </a:lnTo>
                  <a:lnTo>
                    <a:pt x="84" y="79"/>
                  </a:lnTo>
                  <a:lnTo>
                    <a:pt x="84" y="80"/>
                  </a:lnTo>
                  <a:lnTo>
                    <a:pt x="84" y="82"/>
                  </a:lnTo>
                  <a:lnTo>
                    <a:pt x="83" y="86"/>
                  </a:lnTo>
                  <a:lnTo>
                    <a:pt x="82" y="91"/>
                  </a:lnTo>
                  <a:lnTo>
                    <a:pt x="81" y="96"/>
                  </a:lnTo>
                  <a:lnTo>
                    <a:pt x="75" y="106"/>
                  </a:lnTo>
                  <a:lnTo>
                    <a:pt x="65" y="112"/>
                  </a:lnTo>
                  <a:lnTo>
                    <a:pt x="56" y="115"/>
                  </a:lnTo>
                  <a:lnTo>
                    <a:pt x="49" y="116"/>
                  </a:lnTo>
                  <a:lnTo>
                    <a:pt x="37" y="114"/>
                  </a:lnTo>
                  <a:lnTo>
                    <a:pt x="26" y="108"/>
                  </a:lnTo>
                  <a:lnTo>
                    <a:pt x="18" y="97"/>
                  </a:lnTo>
                  <a:lnTo>
                    <a:pt x="15" y="81"/>
                  </a:lnTo>
                  <a:lnTo>
                    <a:pt x="15" y="78"/>
                  </a:lnTo>
                  <a:lnTo>
                    <a:pt x="16" y="73"/>
                  </a:lnTo>
                  <a:lnTo>
                    <a:pt x="17" y="67"/>
                  </a:lnTo>
                  <a:lnTo>
                    <a:pt x="18" y="60"/>
                  </a:lnTo>
                  <a:lnTo>
                    <a:pt x="21" y="52"/>
                  </a:lnTo>
                  <a:lnTo>
                    <a:pt x="24" y="43"/>
                  </a:lnTo>
                  <a:lnTo>
                    <a:pt x="29" y="35"/>
                  </a:lnTo>
                  <a:lnTo>
                    <a:pt x="34" y="26"/>
                  </a:lnTo>
                  <a:lnTo>
                    <a:pt x="42" y="18"/>
                  </a:lnTo>
                  <a:lnTo>
                    <a:pt x="52" y="11"/>
                  </a:lnTo>
                  <a:lnTo>
                    <a:pt x="64" y="7"/>
                  </a:lnTo>
                  <a:lnTo>
                    <a:pt x="76" y="5"/>
                  </a:lnTo>
                  <a:lnTo>
                    <a:pt x="87" y="7"/>
                  </a:lnTo>
                  <a:lnTo>
                    <a:pt x="96" y="14"/>
                  </a:lnTo>
                  <a:lnTo>
                    <a:pt x="101" y="24"/>
                  </a:lnTo>
                  <a:lnTo>
                    <a:pt x="103" y="37"/>
                  </a:lnTo>
                  <a:lnTo>
                    <a:pt x="103" y="41"/>
                  </a:lnTo>
                  <a:lnTo>
                    <a:pt x="102" y="43"/>
                  </a:lnTo>
                  <a:lnTo>
                    <a:pt x="102" y="44"/>
                  </a:lnTo>
                  <a:lnTo>
                    <a:pt x="102" y="46"/>
                  </a:lnTo>
                  <a:lnTo>
                    <a:pt x="103" y="47"/>
                  </a:lnTo>
                  <a:lnTo>
                    <a:pt x="105" y="47"/>
                  </a:lnTo>
                  <a:lnTo>
                    <a:pt x="106" y="47"/>
                  </a:lnTo>
                  <a:lnTo>
                    <a:pt x="107" y="47"/>
                  </a:lnTo>
                  <a:lnTo>
                    <a:pt x="107" y="46"/>
                  </a:lnTo>
                  <a:lnTo>
                    <a:pt x="108" y="44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855"/>
            <p:cNvSpPr>
              <a:spLocks noChangeAspect="1" noEditPoints="1"/>
            </p:cNvSpPr>
            <p:nvPr/>
          </p:nvSpPr>
          <p:spPr bwMode="auto">
            <a:xfrm>
              <a:off x="2776" y="102"/>
              <a:ext cx="72" cy="53"/>
            </a:xfrm>
            <a:custGeom>
              <a:avLst/>
              <a:gdLst/>
              <a:ahLst/>
              <a:cxnLst>
                <a:cxn ang="0">
                  <a:pos x="63" y="26"/>
                </a:cxn>
                <a:cxn ang="0">
                  <a:pos x="71" y="11"/>
                </a:cxn>
                <a:cxn ang="0">
                  <a:pos x="71" y="6"/>
                </a:cxn>
                <a:cxn ang="0">
                  <a:pos x="68" y="6"/>
                </a:cxn>
                <a:cxn ang="0">
                  <a:pos x="63" y="20"/>
                </a:cxn>
                <a:cxn ang="0">
                  <a:pos x="56" y="28"/>
                </a:cxn>
                <a:cxn ang="0">
                  <a:pos x="56" y="21"/>
                </a:cxn>
                <a:cxn ang="0">
                  <a:pos x="53" y="11"/>
                </a:cxn>
                <a:cxn ang="0">
                  <a:pos x="42" y="2"/>
                </a:cxn>
                <a:cxn ang="0">
                  <a:pos x="21" y="3"/>
                </a:cxn>
                <a:cxn ang="0">
                  <a:pos x="3" y="21"/>
                </a:cxn>
                <a:cxn ang="0">
                  <a:pos x="1" y="37"/>
                </a:cxn>
                <a:cxn ang="0">
                  <a:pos x="3" y="44"/>
                </a:cxn>
                <a:cxn ang="0">
                  <a:pos x="9" y="49"/>
                </a:cxn>
                <a:cxn ang="0">
                  <a:pos x="17" y="52"/>
                </a:cxn>
                <a:cxn ang="0">
                  <a:pos x="36" y="50"/>
                </a:cxn>
                <a:cxn ang="0">
                  <a:pos x="51" y="48"/>
                </a:cxn>
                <a:cxn ang="0">
                  <a:pos x="57" y="53"/>
                </a:cxn>
                <a:cxn ang="0">
                  <a:pos x="65" y="52"/>
                </a:cxn>
                <a:cxn ang="0">
                  <a:pos x="71" y="47"/>
                </a:cxn>
                <a:cxn ang="0">
                  <a:pos x="71" y="43"/>
                </a:cxn>
                <a:cxn ang="0">
                  <a:pos x="68" y="44"/>
                </a:cxn>
                <a:cxn ang="0">
                  <a:pos x="66" y="47"/>
                </a:cxn>
                <a:cxn ang="0">
                  <a:pos x="62" y="49"/>
                </a:cxn>
                <a:cxn ang="0">
                  <a:pos x="60" y="49"/>
                </a:cxn>
                <a:cxn ang="0">
                  <a:pos x="57" y="44"/>
                </a:cxn>
                <a:cxn ang="0">
                  <a:pos x="48" y="39"/>
                </a:cxn>
                <a:cxn ang="0">
                  <a:pos x="32" y="48"/>
                </a:cxn>
                <a:cxn ang="0">
                  <a:pos x="22" y="50"/>
                </a:cxn>
                <a:cxn ang="0">
                  <a:pos x="13" y="46"/>
                </a:cxn>
                <a:cxn ang="0">
                  <a:pos x="10" y="37"/>
                </a:cxn>
                <a:cxn ang="0">
                  <a:pos x="12" y="26"/>
                </a:cxn>
                <a:cxn ang="0">
                  <a:pos x="18" y="12"/>
                </a:cxn>
                <a:cxn ang="0">
                  <a:pos x="26" y="5"/>
                </a:cxn>
                <a:cxn ang="0">
                  <a:pos x="34" y="4"/>
                </a:cxn>
                <a:cxn ang="0">
                  <a:pos x="43" y="9"/>
                </a:cxn>
                <a:cxn ang="0">
                  <a:pos x="46" y="20"/>
                </a:cxn>
                <a:cxn ang="0">
                  <a:pos x="48" y="39"/>
                </a:cxn>
              </a:cxnLst>
              <a:rect l="0" t="0" r="r" b="b"/>
              <a:pathLst>
                <a:path w="72" h="53">
                  <a:moveTo>
                    <a:pt x="57" y="35"/>
                  </a:moveTo>
                  <a:lnTo>
                    <a:pt x="63" y="26"/>
                  </a:lnTo>
                  <a:lnTo>
                    <a:pt x="68" y="18"/>
                  </a:lnTo>
                  <a:lnTo>
                    <a:pt x="71" y="11"/>
                  </a:lnTo>
                  <a:lnTo>
                    <a:pt x="72" y="7"/>
                  </a:lnTo>
                  <a:lnTo>
                    <a:pt x="71" y="6"/>
                  </a:lnTo>
                  <a:lnTo>
                    <a:pt x="70" y="6"/>
                  </a:lnTo>
                  <a:lnTo>
                    <a:pt x="68" y="6"/>
                  </a:lnTo>
                  <a:lnTo>
                    <a:pt x="67" y="9"/>
                  </a:lnTo>
                  <a:lnTo>
                    <a:pt x="63" y="20"/>
                  </a:lnTo>
                  <a:lnTo>
                    <a:pt x="56" y="30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6" y="21"/>
                  </a:lnTo>
                  <a:lnTo>
                    <a:pt x="56" y="19"/>
                  </a:lnTo>
                  <a:lnTo>
                    <a:pt x="53" y="11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1" y="3"/>
                  </a:lnTo>
                  <a:lnTo>
                    <a:pt x="11" y="10"/>
                  </a:lnTo>
                  <a:lnTo>
                    <a:pt x="3" y="21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3" y="44"/>
                  </a:lnTo>
                  <a:lnTo>
                    <a:pt x="6" y="47"/>
                  </a:lnTo>
                  <a:lnTo>
                    <a:pt x="9" y="49"/>
                  </a:lnTo>
                  <a:lnTo>
                    <a:pt x="13" y="51"/>
                  </a:lnTo>
                  <a:lnTo>
                    <a:pt x="17" y="52"/>
                  </a:lnTo>
                  <a:lnTo>
                    <a:pt x="21" y="53"/>
                  </a:lnTo>
                  <a:lnTo>
                    <a:pt x="36" y="50"/>
                  </a:lnTo>
                  <a:lnTo>
                    <a:pt x="48" y="43"/>
                  </a:lnTo>
                  <a:lnTo>
                    <a:pt x="51" y="48"/>
                  </a:lnTo>
                  <a:lnTo>
                    <a:pt x="54" y="51"/>
                  </a:lnTo>
                  <a:lnTo>
                    <a:pt x="57" y="53"/>
                  </a:lnTo>
                  <a:lnTo>
                    <a:pt x="60" y="53"/>
                  </a:lnTo>
                  <a:lnTo>
                    <a:pt x="65" y="52"/>
                  </a:lnTo>
                  <a:lnTo>
                    <a:pt x="68" y="50"/>
                  </a:lnTo>
                  <a:lnTo>
                    <a:pt x="71" y="47"/>
                  </a:lnTo>
                  <a:lnTo>
                    <a:pt x="71" y="45"/>
                  </a:lnTo>
                  <a:lnTo>
                    <a:pt x="71" y="43"/>
                  </a:lnTo>
                  <a:lnTo>
                    <a:pt x="69" y="43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6" y="47"/>
                  </a:lnTo>
                  <a:lnTo>
                    <a:pt x="64" y="49"/>
                  </a:lnTo>
                  <a:lnTo>
                    <a:pt x="62" y="49"/>
                  </a:lnTo>
                  <a:lnTo>
                    <a:pt x="61" y="50"/>
                  </a:lnTo>
                  <a:lnTo>
                    <a:pt x="60" y="49"/>
                  </a:lnTo>
                  <a:lnTo>
                    <a:pt x="58" y="48"/>
                  </a:lnTo>
                  <a:lnTo>
                    <a:pt x="57" y="44"/>
                  </a:lnTo>
                  <a:lnTo>
                    <a:pt x="57" y="35"/>
                  </a:lnTo>
                  <a:close/>
                  <a:moveTo>
                    <a:pt x="48" y="39"/>
                  </a:moveTo>
                  <a:lnTo>
                    <a:pt x="39" y="45"/>
                  </a:lnTo>
                  <a:lnTo>
                    <a:pt x="32" y="48"/>
                  </a:lnTo>
                  <a:lnTo>
                    <a:pt x="26" y="49"/>
                  </a:lnTo>
                  <a:lnTo>
                    <a:pt x="22" y="50"/>
                  </a:lnTo>
                  <a:lnTo>
                    <a:pt x="17" y="49"/>
                  </a:lnTo>
                  <a:lnTo>
                    <a:pt x="13" y="46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3"/>
                  </a:lnTo>
                  <a:lnTo>
                    <a:pt x="12" y="26"/>
                  </a:lnTo>
                  <a:lnTo>
                    <a:pt x="14" y="19"/>
                  </a:lnTo>
                  <a:lnTo>
                    <a:pt x="18" y="12"/>
                  </a:lnTo>
                  <a:lnTo>
                    <a:pt x="22" y="8"/>
                  </a:lnTo>
                  <a:lnTo>
                    <a:pt x="26" y="5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9" y="5"/>
                  </a:lnTo>
                  <a:lnTo>
                    <a:pt x="43" y="9"/>
                  </a:lnTo>
                  <a:lnTo>
                    <a:pt x="45" y="14"/>
                  </a:lnTo>
                  <a:lnTo>
                    <a:pt x="46" y="20"/>
                  </a:lnTo>
                  <a:lnTo>
                    <a:pt x="47" y="29"/>
                  </a:lnTo>
                  <a:lnTo>
                    <a:pt x="48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Freeform 856"/>
            <p:cNvSpPr>
              <a:spLocks noChangeAspect="1" noEditPoints="1"/>
            </p:cNvSpPr>
            <p:nvPr/>
          </p:nvSpPr>
          <p:spPr bwMode="auto">
            <a:xfrm>
              <a:off x="2860" y="71"/>
              <a:ext cx="68" cy="105"/>
            </a:xfrm>
            <a:custGeom>
              <a:avLst/>
              <a:gdLst/>
              <a:ahLst/>
              <a:cxnLst>
                <a:cxn ang="0">
                  <a:pos x="67" y="10"/>
                </a:cxn>
                <a:cxn ang="0">
                  <a:pos x="57" y="2"/>
                </a:cxn>
                <a:cxn ang="0">
                  <a:pos x="38" y="3"/>
                </a:cxn>
                <a:cxn ang="0">
                  <a:pos x="22" y="21"/>
                </a:cxn>
                <a:cxn ang="0">
                  <a:pos x="0" y="104"/>
                </a:cxn>
                <a:cxn ang="0">
                  <a:pos x="2" y="105"/>
                </a:cxn>
                <a:cxn ang="0">
                  <a:pos x="4" y="104"/>
                </a:cxn>
                <a:cxn ang="0">
                  <a:pos x="14" y="77"/>
                </a:cxn>
                <a:cxn ang="0">
                  <a:pos x="23" y="83"/>
                </a:cxn>
                <a:cxn ang="0">
                  <a:pos x="42" y="82"/>
                </a:cxn>
                <a:cxn ang="0">
                  <a:pos x="61" y="66"/>
                </a:cxn>
                <a:cxn ang="0">
                  <a:pos x="64" y="49"/>
                </a:cxn>
                <a:cxn ang="0">
                  <a:pos x="59" y="40"/>
                </a:cxn>
                <a:cxn ang="0">
                  <a:pos x="60" y="33"/>
                </a:cxn>
                <a:cxn ang="0">
                  <a:pos x="67" y="23"/>
                </a:cxn>
                <a:cxn ang="0">
                  <a:pos x="45" y="36"/>
                </a:cxn>
                <a:cxn ang="0">
                  <a:pos x="39" y="37"/>
                </a:cxn>
                <a:cxn ang="0">
                  <a:pos x="34" y="37"/>
                </a:cxn>
                <a:cxn ang="0">
                  <a:pos x="39" y="36"/>
                </a:cxn>
                <a:cxn ang="0">
                  <a:pos x="45" y="36"/>
                </a:cxn>
                <a:cxn ang="0">
                  <a:pos x="60" y="20"/>
                </a:cxn>
                <a:cxn ang="0">
                  <a:pos x="55" y="30"/>
                </a:cxn>
                <a:cxn ang="0">
                  <a:pos x="49" y="33"/>
                </a:cxn>
                <a:cxn ang="0">
                  <a:pos x="44" y="33"/>
                </a:cxn>
                <a:cxn ang="0">
                  <a:pos x="36" y="33"/>
                </a:cxn>
                <a:cxn ang="0">
                  <a:pos x="31" y="34"/>
                </a:cxn>
                <a:cxn ang="0">
                  <a:pos x="30" y="39"/>
                </a:cxn>
                <a:cxn ang="0">
                  <a:pos x="35" y="40"/>
                </a:cxn>
                <a:cxn ang="0">
                  <a:pos x="50" y="39"/>
                </a:cxn>
                <a:cxn ang="0">
                  <a:pos x="56" y="51"/>
                </a:cxn>
                <a:cxn ang="0">
                  <a:pos x="48" y="72"/>
                </a:cxn>
                <a:cxn ang="0">
                  <a:pos x="30" y="80"/>
                </a:cxn>
                <a:cxn ang="0">
                  <a:pos x="19" y="77"/>
                </a:cxn>
                <a:cxn ang="0">
                  <a:pos x="14" y="66"/>
                </a:cxn>
                <a:cxn ang="0">
                  <a:pos x="23" y="31"/>
                </a:cxn>
                <a:cxn ang="0">
                  <a:pos x="32" y="13"/>
                </a:cxn>
                <a:cxn ang="0">
                  <a:pos x="49" y="4"/>
                </a:cxn>
                <a:cxn ang="0">
                  <a:pos x="57" y="7"/>
                </a:cxn>
                <a:cxn ang="0">
                  <a:pos x="61" y="15"/>
                </a:cxn>
              </a:cxnLst>
              <a:rect l="0" t="0" r="r" b="b"/>
              <a:pathLst>
                <a:path w="68" h="105">
                  <a:moveTo>
                    <a:pt x="68" y="17"/>
                  </a:moveTo>
                  <a:lnTo>
                    <a:pt x="67" y="10"/>
                  </a:lnTo>
                  <a:lnTo>
                    <a:pt x="63" y="5"/>
                  </a:lnTo>
                  <a:lnTo>
                    <a:pt x="57" y="2"/>
                  </a:lnTo>
                  <a:lnTo>
                    <a:pt x="49" y="0"/>
                  </a:lnTo>
                  <a:lnTo>
                    <a:pt x="38" y="3"/>
                  </a:lnTo>
                  <a:lnTo>
                    <a:pt x="29" y="11"/>
                  </a:lnTo>
                  <a:lnTo>
                    <a:pt x="22" y="21"/>
                  </a:lnTo>
                  <a:lnTo>
                    <a:pt x="19" y="30"/>
                  </a:lnTo>
                  <a:lnTo>
                    <a:pt x="0" y="104"/>
                  </a:lnTo>
                  <a:lnTo>
                    <a:pt x="1" y="105"/>
                  </a:lnTo>
                  <a:lnTo>
                    <a:pt x="2" y="105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12" y="73"/>
                  </a:lnTo>
                  <a:lnTo>
                    <a:pt x="14" y="77"/>
                  </a:lnTo>
                  <a:lnTo>
                    <a:pt x="18" y="81"/>
                  </a:lnTo>
                  <a:lnTo>
                    <a:pt x="23" y="83"/>
                  </a:lnTo>
                  <a:lnTo>
                    <a:pt x="29" y="84"/>
                  </a:lnTo>
                  <a:lnTo>
                    <a:pt x="42" y="82"/>
                  </a:lnTo>
                  <a:lnTo>
                    <a:pt x="53" y="76"/>
                  </a:lnTo>
                  <a:lnTo>
                    <a:pt x="61" y="66"/>
                  </a:lnTo>
                  <a:lnTo>
                    <a:pt x="64" y="54"/>
                  </a:lnTo>
                  <a:lnTo>
                    <a:pt x="64" y="49"/>
                  </a:lnTo>
                  <a:lnTo>
                    <a:pt x="62" y="44"/>
                  </a:lnTo>
                  <a:lnTo>
                    <a:pt x="59" y="40"/>
                  </a:lnTo>
                  <a:lnTo>
                    <a:pt x="55" y="36"/>
                  </a:lnTo>
                  <a:lnTo>
                    <a:pt x="60" y="33"/>
                  </a:lnTo>
                  <a:lnTo>
                    <a:pt x="64" y="29"/>
                  </a:lnTo>
                  <a:lnTo>
                    <a:pt x="67" y="23"/>
                  </a:lnTo>
                  <a:lnTo>
                    <a:pt x="68" y="17"/>
                  </a:lnTo>
                  <a:close/>
                  <a:moveTo>
                    <a:pt x="45" y="36"/>
                  </a:moveTo>
                  <a:lnTo>
                    <a:pt x="43" y="37"/>
                  </a:lnTo>
                  <a:lnTo>
                    <a:pt x="39" y="37"/>
                  </a:lnTo>
                  <a:lnTo>
                    <a:pt x="36" y="37"/>
                  </a:lnTo>
                  <a:lnTo>
                    <a:pt x="34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2" y="36"/>
                  </a:lnTo>
                  <a:lnTo>
                    <a:pt x="45" y="36"/>
                  </a:lnTo>
                  <a:close/>
                  <a:moveTo>
                    <a:pt x="61" y="15"/>
                  </a:moveTo>
                  <a:lnTo>
                    <a:pt x="60" y="20"/>
                  </a:lnTo>
                  <a:lnTo>
                    <a:pt x="58" y="25"/>
                  </a:lnTo>
                  <a:lnTo>
                    <a:pt x="55" y="30"/>
                  </a:lnTo>
                  <a:lnTo>
                    <a:pt x="50" y="34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4" y="33"/>
                  </a:lnTo>
                  <a:lnTo>
                    <a:pt x="39" y="32"/>
                  </a:lnTo>
                  <a:lnTo>
                    <a:pt x="36" y="33"/>
                  </a:lnTo>
                  <a:lnTo>
                    <a:pt x="33" y="33"/>
                  </a:lnTo>
                  <a:lnTo>
                    <a:pt x="31" y="34"/>
                  </a:lnTo>
                  <a:lnTo>
                    <a:pt x="30" y="37"/>
                  </a:lnTo>
                  <a:lnTo>
                    <a:pt x="30" y="39"/>
                  </a:lnTo>
                  <a:lnTo>
                    <a:pt x="32" y="40"/>
                  </a:lnTo>
                  <a:lnTo>
                    <a:pt x="35" y="40"/>
                  </a:lnTo>
                  <a:lnTo>
                    <a:pt x="39" y="40"/>
                  </a:lnTo>
                  <a:lnTo>
                    <a:pt x="50" y="39"/>
                  </a:lnTo>
                  <a:lnTo>
                    <a:pt x="54" y="44"/>
                  </a:lnTo>
                  <a:lnTo>
                    <a:pt x="56" y="51"/>
                  </a:lnTo>
                  <a:lnTo>
                    <a:pt x="54" y="63"/>
                  </a:lnTo>
                  <a:lnTo>
                    <a:pt x="48" y="72"/>
                  </a:lnTo>
                  <a:lnTo>
                    <a:pt x="40" y="78"/>
                  </a:lnTo>
                  <a:lnTo>
                    <a:pt x="30" y="80"/>
                  </a:lnTo>
                  <a:lnTo>
                    <a:pt x="24" y="79"/>
                  </a:lnTo>
                  <a:lnTo>
                    <a:pt x="19" y="77"/>
                  </a:lnTo>
                  <a:lnTo>
                    <a:pt x="16" y="72"/>
                  </a:lnTo>
                  <a:lnTo>
                    <a:pt x="14" y="66"/>
                  </a:lnTo>
                  <a:lnTo>
                    <a:pt x="15" y="62"/>
                  </a:lnTo>
                  <a:lnTo>
                    <a:pt x="23" y="31"/>
                  </a:lnTo>
                  <a:lnTo>
                    <a:pt x="26" y="22"/>
                  </a:lnTo>
                  <a:lnTo>
                    <a:pt x="32" y="13"/>
                  </a:lnTo>
                  <a:lnTo>
                    <a:pt x="40" y="7"/>
                  </a:lnTo>
                  <a:lnTo>
                    <a:pt x="49" y="4"/>
                  </a:lnTo>
                  <a:lnTo>
                    <a:pt x="54" y="4"/>
                  </a:lnTo>
                  <a:lnTo>
                    <a:pt x="57" y="7"/>
                  </a:lnTo>
                  <a:lnTo>
                    <a:pt x="60" y="10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857"/>
            <p:cNvSpPr>
              <a:spLocks noChangeAspect="1"/>
            </p:cNvSpPr>
            <p:nvPr/>
          </p:nvSpPr>
          <p:spPr bwMode="auto">
            <a:xfrm>
              <a:off x="2962" y="97"/>
              <a:ext cx="38" cy="167"/>
            </a:xfrm>
            <a:custGeom>
              <a:avLst/>
              <a:gdLst/>
              <a:ahLst/>
              <a:cxnLst>
                <a:cxn ang="0">
                  <a:pos x="38" y="165"/>
                </a:cxn>
                <a:cxn ang="0">
                  <a:pos x="38" y="165"/>
                </a:cxn>
                <a:cxn ang="0">
                  <a:pos x="38" y="164"/>
                </a:cxn>
                <a:cxn ang="0">
                  <a:pos x="37" y="163"/>
                </a:cxn>
                <a:cxn ang="0">
                  <a:pos x="35" y="162"/>
                </a:cxn>
                <a:cxn ang="0">
                  <a:pos x="23" y="144"/>
                </a:cxn>
                <a:cxn ang="0">
                  <a:pos x="15" y="124"/>
                </a:cxn>
                <a:cxn ang="0">
                  <a:pos x="10" y="103"/>
                </a:cxn>
                <a:cxn ang="0">
                  <a:pos x="9" y="83"/>
                </a:cxn>
                <a:cxn ang="0">
                  <a:pos x="11" y="62"/>
                </a:cxn>
                <a:cxn ang="0">
                  <a:pos x="15" y="41"/>
                </a:cxn>
                <a:cxn ang="0">
                  <a:pos x="23" y="22"/>
                </a:cxn>
                <a:cxn ang="0">
                  <a:pos x="36" y="5"/>
                </a:cxn>
                <a:cxn ang="0">
                  <a:pos x="38" y="3"/>
                </a:cxn>
                <a:cxn ang="0">
                  <a:pos x="38" y="2"/>
                </a:cxn>
                <a:cxn ang="0">
                  <a:pos x="38" y="1"/>
                </a:cxn>
                <a:cxn ang="0">
                  <a:pos x="37" y="0"/>
                </a:cxn>
                <a:cxn ang="0">
                  <a:pos x="33" y="2"/>
                </a:cxn>
                <a:cxn ang="0">
                  <a:pos x="26" y="9"/>
                </a:cxn>
                <a:cxn ang="0">
                  <a:pos x="18" y="19"/>
                </a:cxn>
                <a:cxn ang="0">
                  <a:pos x="10" y="33"/>
                </a:cxn>
                <a:cxn ang="0">
                  <a:pos x="5" y="46"/>
                </a:cxn>
                <a:cxn ang="0">
                  <a:pos x="2" y="60"/>
                </a:cxn>
                <a:cxn ang="0">
                  <a:pos x="0" y="72"/>
                </a:cxn>
                <a:cxn ang="0">
                  <a:pos x="0" y="83"/>
                </a:cxn>
                <a:cxn ang="0">
                  <a:pos x="0" y="94"/>
                </a:cxn>
                <a:cxn ang="0">
                  <a:pos x="2" y="107"/>
                </a:cxn>
                <a:cxn ang="0">
                  <a:pos x="5" y="121"/>
                </a:cxn>
                <a:cxn ang="0">
                  <a:pos x="11" y="135"/>
                </a:cxn>
                <a:cxn ang="0">
                  <a:pos x="19" y="149"/>
                </a:cxn>
                <a:cxn ang="0">
                  <a:pos x="27" y="159"/>
                </a:cxn>
                <a:cxn ang="0">
                  <a:pos x="33" y="165"/>
                </a:cxn>
                <a:cxn ang="0">
                  <a:pos x="37" y="167"/>
                </a:cxn>
                <a:cxn ang="0">
                  <a:pos x="38" y="166"/>
                </a:cxn>
                <a:cxn ang="0">
                  <a:pos x="38" y="165"/>
                </a:cxn>
              </a:cxnLst>
              <a:rect l="0" t="0" r="r" b="b"/>
              <a:pathLst>
                <a:path w="38" h="167">
                  <a:moveTo>
                    <a:pt x="38" y="165"/>
                  </a:moveTo>
                  <a:lnTo>
                    <a:pt x="38" y="165"/>
                  </a:lnTo>
                  <a:lnTo>
                    <a:pt x="38" y="164"/>
                  </a:lnTo>
                  <a:lnTo>
                    <a:pt x="37" y="163"/>
                  </a:lnTo>
                  <a:lnTo>
                    <a:pt x="35" y="162"/>
                  </a:lnTo>
                  <a:lnTo>
                    <a:pt x="23" y="144"/>
                  </a:lnTo>
                  <a:lnTo>
                    <a:pt x="15" y="124"/>
                  </a:lnTo>
                  <a:lnTo>
                    <a:pt x="10" y="103"/>
                  </a:lnTo>
                  <a:lnTo>
                    <a:pt x="9" y="83"/>
                  </a:lnTo>
                  <a:lnTo>
                    <a:pt x="11" y="62"/>
                  </a:lnTo>
                  <a:lnTo>
                    <a:pt x="15" y="41"/>
                  </a:lnTo>
                  <a:lnTo>
                    <a:pt x="23" y="22"/>
                  </a:lnTo>
                  <a:lnTo>
                    <a:pt x="36" y="5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3" y="2"/>
                  </a:lnTo>
                  <a:lnTo>
                    <a:pt x="26" y="9"/>
                  </a:lnTo>
                  <a:lnTo>
                    <a:pt x="18" y="19"/>
                  </a:lnTo>
                  <a:lnTo>
                    <a:pt x="10" y="33"/>
                  </a:lnTo>
                  <a:lnTo>
                    <a:pt x="5" y="46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2" y="107"/>
                  </a:lnTo>
                  <a:lnTo>
                    <a:pt x="5" y="121"/>
                  </a:lnTo>
                  <a:lnTo>
                    <a:pt x="11" y="135"/>
                  </a:lnTo>
                  <a:lnTo>
                    <a:pt x="19" y="149"/>
                  </a:lnTo>
                  <a:lnTo>
                    <a:pt x="27" y="159"/>
                  </a:lnTo>
                  <a:lnTo>
                    <a:pt x="33" y="165"/>
                  </a:lnTo>
                  <a:lnTo>
                    <a:pt x="37" y="167"/>
                  </a:lnTo>
                  <a:lnTo>
                    <a:pt x="38" y="166"/>
                  </a:lnTo>
                  <a:lnTo>
                    <a:pt x="38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858"/>
            <p:cNvSpPr>
              <a:spLocks noChangeAspect="1"/>
            </p:cNvSpPr>
            <p:nvPr/>
          </p:nvSpPr>
          <p:spPr bwMode="auto">
            <a:xfrm>
              <a:off x="3018" y="150"/>
              <a:ext cx="55" cy="74"/>
            </a:xfrm>
            <a:custGeom>
              <a:avLst/>
              <a:gdLst/>
              <a:ahLst/>
              <a:cxnLst>
                <a:cxn ang="0">
                  <a:pos x="42" y="35"/>
                </a:cxn>
                <a:cxn ang="0">
                  <a:pos x="44" y="34"/>
                </a:cxn>
                <a:cxn ang="0">
                  <a:pos x="46" y="34"/>
                </a:cxn>
                <a:cxn ang="0">
                  <a:pos x="47" y="33"/>
                </a:cxn>
                <a:cxn ang="0">
                  <a:pos x="47" y="32"/>
                </a:cxn>
                <a:cxn ang="0">
                  <a:pos x="47" y="30"/>
                </a:cxn>
                <a:cxn ang="0">
                  <a:pos x="46" y="30"/>
                </a:cxn>
                <a:cxn ang="0">
                  <a:pos x="45" y="29"/>
                </a:cxn>
                <a:cxn ang="0">
                  <a:pos x="43" y="29"/>
                </a:cxn>
                <a:cxn ang="0">
                  <a:pos x="16" y="29"/>
                </a:cxn>
                <a:cxn ang="0">
                  <a:pos x="20" y="20"/>
                </a:cxn>
                <a:cxn ang="0">
                  <a:pos x="26" y="12"/>
                </a:cxn>
                <a:cxn ang="0">
                  <a:pos x="34" y="7"/>
                </a:cxn>
                <a:cxn ang="0">
                  <a:pos x="44" y="6"/>
                </a:cxn>
                <a:cxn ang="0">
                  <a:pos x="49" y="6"/>
                </a:cxn>
                <a:cxn ang="0">
                  <a:pos x="51" y="5"/>
                </a:cxn>
                <a:cxn ang="0">
                  <a:pos x="53" y="5"/>
                </a:cxn>
                <a:cxn ang="0">
                  <a:pos x="54" y="4"/>
                </a:cxn>
                <a:cxn ang="0">
                  <a:pos x="55" y="3"/>
                </a:cxn>
                <a:cxn ang="0">
                  <a:pos x="54" y="1"/>
                </a:cxn>
                <a:cxn ang="0">
                  <a:pos x="53" y="1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6" y="1"/>
                </a:cxn>
                <a:cxn ang="0">
                  <a:pos x="28" y="3"/>
                </a:cxn>
                <a:cxn ang="0">
                  <a:pos x="21" y="7"/>
                </a:cxn>
                <a:cxn ang="0">
                  <a:pos x="14" y="12"/>
                </a:cxn>
                <a:cxn ang="0">
                  <a:pos x="8" y="18"/>
                </a:cxn>
                <a:cxn ang="0">
                  <a:pos x="4" y="25"/>
                </a:cxn>
                <a:cxn ang="0">
                  <a:pos x="1" y="33"/>
                </a:cxn>
                <a:cxn ang="0">
                  <a:pos x="0" y="43"/>
                </a:cxn>
                <a:cxn ang="0">
                  <a:pos x="2" y="55"/>
                </a:cxn>
                <a:cxn ang="0">
                  <a:pos x="9" y="65"/>
                </a:cxn>
                <a:cxn ang="0">
                  <a:pos x="18" y="72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8" y="73"/>
                </a:cxn>
                <a:cxn ang="0">
                  <a:pos x="42" y="72"/>
                </a:cxn>
                <a:cxn ang="0">
                  <a:pos x="45" y="70"/>
                </a:cxn>
                <a:cxn ang="0">
                  <a:pos x="48" y="69"/>
                </a:cxn>
                <a:cxn ang="0">
                  <a:pos x="50" y="68"/>
                </a:cxn>
                <a:cxn ang="0">
                  <a:pos x="51" y="66"/>
                </a:cxn>
                <a:cxn ang="0">
                  <a:pos x="52" y="66"/>
                </a:cxn>
                <a:cxn ang="0">
                  <a:pos x="51" y="64"/>
                </a:cxn>
                <a:cxn ang="0">
                  <a:pos x="50" y="63"/>
                </a:cxn>
                <a:cxn ang="0">
                  <a:pos x="49" y="63"/>
                </a:cxn>
                <a:cxn ang="0">
                  <a:pos x="48" y="64"/>
                </a:cxn>
                <a:cxn ang="0">
                  <a:pos x="40" y="68"/>
                </a:cxn>
                <a:cxn ang="0">
                  <a:pos x="31" y="70"/>
                </a:cxn>
                <a:cxn ang="0">
                  <a:pos x="24" y="69"/>
                </a:cxn>
                <a:cxn ang="0">
                  <a:pos x="18" y="65"/>
                </a:cxn>
                <a:cxn ang="0">
                  <a:pos x="14" y="58"/>
                </a:cxn>
                <a:cxn ang="0">
                  <a:pos x="13" y="49"/>
                </a:cxn>
                <a:cxn ang="0">
                  <a:pos x="13" y="44"/>
                </a:cxn>
                <a:cxn ang="0">
                  <a:pos x="13" y="40"/>
                </a:cxn>
                <a:cxn ang="0">
                  <a:pos x="14" y="37"/>
                </a:cxn>
                <a:cxn ang="0">
                  <a:pos x="14" y="35"/>
                </a:cxn>
                <a:cxn ang="0">
                  <a:pos x="42" y="35"/>
                </a:cxn>
              </a:cxnLst>
              <a:rect l="0" t="0" r="r" b="b"/>
              <a:pathLst>
                <a:path w="55" h="74">
                  <a:moveTo>
                    <a:pt x="42" y="35"/>
                  </a:moveTo>
                  <a:lnTo>
                    <a:pt x="44" y="34"/>
                  </a:lnTo>
                  <a:lnTo>
                    <a:pt x="46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6" y="30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16" y="29"/>
                  </a:lnTo>
                  <a:lnTo>
                    <a:pt x="20" y="20"/>
                  </a:lnTo>
                  <a:lnTo>
                    <a:pt x="26" y="12"/>
                  </a:lnTo>
                  <a:lnTo>
                    <a:pt x="34" y="7"/>
                  </a:lnTo>
                  <a:lnTo>
                    <a:pt x="44" y="6"/>
                  </a:lnTo>
                  <a:lnTo>
                    <a:pt x="49" y="6"/>
                  </a:lnTo>
                  <a:lnTo>
                    <a:pt x="51" y="5"/>
                  </a:lnTo>
                  <a:lnTo>
                    <a:pt x="53" y="5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1" y="7"/>
                  </a:lnTo>
                  <a:lnTo>
                    <a:pt x="14" y="12"/>
                  </a:lnTo>
                  <a:lnTo>
                    <a:pt x="8" y="18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3"/>
                  </a:lnTo>
                  <a:lnTo>
                    <a:pt x="2" y="55"/>
                  </a:lnTo>
                  <a:lnTo>
                    <a:pt x="9" y="65"/>
                  </a:lnTo>
                  <a:lnTo>
                    <a:pt x="18" y="72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8" y="73"/>
                  </a:lnTo>
                  <a:lnTo>
                    <a:pt x="42" y="72"/>
                  </a:lnTo>
                  <a:lnTo>
                    <a:pt x="45" y="70"/>
                  </a:lnTo>
                  <a:lnTo>
                    <a:pt x="48" y="69"/>
                  </a:lnTo>
                  <a:lnTo>
                    <a:pt x="50" y="68"/>
                  </a:lnTo>
                  <a:lnTo>
                    <a:pt x="51" y="66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8" y="64"/>
                  </a:lnTo>
                  <a:lnTo>
                    <a:pt x="40" y="68"/>
                  </a:lnTo>
                  <a:lnTo>
                    <a:pt x="31" y="70"/>
                  </a:lnTo>
                  <a:lnTo>
                    <a:pt x="24" y="69"/>
                  </a:lnTo>
                  <a:lnTo>
                    <a:pt x="18" y="65"/>
                  </a:lnTo>
                  <a:lnTo>
                    <a:pt x="14" y="58"/>
                  </a:lnTo>
                  <a:lnTo>
                    <a:pt x="13" y="49"/>
                  </a:lnTo>
                  <a:lnTo>
                    <a:pt x="13" y="44"/>
                  </a:lnTo>
                  <a:lnTo>
                    <a:pt x="13" y="40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Freeform 859"/>
            <p:cNvSpPr>
              <a:spLocks noChangeAspect="1"/>
            </p:cNvSpPr>
            <p:nvPr/>
          </p:nvSpPr>
          <p:spPr bwMode="auto">
            <a:xfrm>
              <a:off x="3090" y="170"/>
              <a:ext cx="42" cy="78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16" y="5"/>
                </a:cxn>
                <a:cxn ang="0">
                  <a:pos x="10" y="7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3" y="12"/>
                </a:cxn>
                <a:cxn ang="0">
                  <a:pos x="7" y="11"/>
                </a:cxn>
                <a:cxn ang="0">
                  <a:pos x="12" y="10"/>
                </a:cxn>
                <a:cxn ang="0">
                  <a:pos x="17" y="9"/>
                </a:cxn>
                <a:cxn ang="0">
                  <a:pos x="17" y="68"/>
                </a:cxn>
                <a:cxn ang="0">
                  <a:pos x="16" y="71"/>
                </a:cxn>
                <a:cxn ang="0">
                  <a:pos x="15" y="72"/>
                </a:cxn>
                <a:cxn ang="0">
                  <a:pos x="12" y="73"/>
                </a:cxn>
                <a:cxn ang="0">
                  <a:pos x="5" y="73"/>
                </a:cxn>
                <a:cxn ang="0">
                  <a:pos x="0" y="73"/>
                </a:cxn>
                <a:cxn ang="0">
                  <a:pos x="0" y="78"/>
                </a:cxn>
                <a:cxn ang="0">
                  <a:pos x="42" y="78"/>
                </a:cxn>
                <a:cxn ang="0">
                  <a:pos x="42" y="73"/>
                </a:cxn>
                <a:cxn ang="0">
                  <a:pos x="38" y="73"/>
                </a:cxn>
                <a:cxn ang="0">
                  <a:pos x="31" y="73"/>
                </a:cxn>
                <a:cxn ang="0">
                  <a:pos x="27" y="72"/>
                </a:cxn>
                <a:cxn ang="0">
                  <a:pos x="26" y="71"/>
                </a:cxn>
                <a:cxn ang="0">
                  <a:pos x="26" y="68"/>
                </a:cxn>
                <a:cxn ang="0">
                  <a:pos x="26" y="3"/>
                </a:cxn>
              </a:cxnLst>
              <a:rect l="0" t="0" r="r" b="b"/>
              <a:pathLst>
                <a:path w="42" h="78">
                  <a:moveTo>
                    <a:pt x="26" y="3"/>
                  </a:move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6" y="5"/>
                  </a:lnTo>
                  <a:lnTo>
                    <a:pt x="10" y="7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1"/>
                  </a:lnTo>
                  <a:lnTo>
                    <a:pt x="12" y="10"/>
                  </a:lnTo>
                  <a:lnTo>
                    <a:pt x="17" y="9"/>
                  </a:lnTo>
                  <a:lnTo>
                    <a:pt x="17" y="68"/>
                  </a:lnTo>
                  <a:lnTo>
                    <a:pt x="16" y="71"/>
                  </a:lnTo>
                  <a:lnTo>
                    <a:pt x="15" y="72"/>
                  </a:lnTo>
                  <a:lnTo>
                    <a:pt x="12" y="73"/>
                  </a:lnTo>
                  <a:lnTo>
                    <a:pt x="5" y="73"/>
                  </a:lnTo>
                  <a:lnTo>
                    <a:pt x="0" y="73"/>
                  </a:lnTo>
                  <a:lnTo>
                    <a:pt x="0" y="78"/>
                  </a:lnTo>
                  <a:lnTo>
                    <a:pt x="42" y="78"/>
                  </a:lnTo>
                  <a:lnTo>
                    <a:pt x="42" y="73"/>
                  </a:lnTo>
                  <a:lnTo>
                    <a:pt x="38" y="73"/>
                  </a:lnTo>
                  <a:lnTo>
                    <a:pt x="31" y="73"/>
                  </a:lnTo>
                  <a:lnTo>
                    <a:pt x="27" y="72"/>
                  </a:lnTo>
                  <a:lnTo>
                    <a:pt x="26" y="71"/>
                  </a:lnTo>
                  <a:lnTo>
                    <a:pt x="26" y="68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Freeform 860"/>
            <p:cNvSpPr>
              <a:spLocks noChangeAspect="1"/>
            </p:cNvSpPr>
            <p:nvPr/>
          </p:nvSpPr>
          <p:spPr bwMode="auto">
            <a:xfrm>
              <a:off x="3168" y="97"/>
              <a:ext cx="38" cy="167"/>
            </a:xfrm>
            <a:custGeom>
              <a:avLst/>
              <a:gdLst/>
              <a:ahLst/>
              <a:cxnLst>
                <a:cxn ang="0">
                  <a:pos x="38" y="165"/>
                </a:cxn>
                <a:cxn ang="0">
                  <a:pos x="38" y="165"/>
                </a:cxn>
                <a:cxn ang="0">
                  <a:pos x="38" y="164"/>
                </a:cxn>
                <a:cxn ang="0">
                  <a:pos x="37" y="163"/>
                </a:cxn>
                <a:cxn ang="0">
                  <a:pos x="36" y="162"/>
                </a:cxn>
                <a:cxn ang="0">
                  <a:pos x="23" y="144"/>
                </a:cxn>
                <a:cxn ang="0">
                  <a:pos x="15" y="124"/>
                </a:cxn>
                <a:cxn ang="0">
                  <a:pos x="11" y="103"/>
                </a:cxn>
                <a:cxn ang="0">
                  <a:pos x="10" y="83"/>
                </a:cxn>
                <a:cxn ang="0">
                  <a:pos x="11" y="62"/>
                </a:cxn>
                <a:cxn ang="0">
                  <a:pos x="15" y="41"/>
                </a:cxn>
                <a:cxn ang="0">
                  <a:pos x="23" y="22"/>
                </a:cxn>
                <a:cxn ang="0">
                  <a:pos x="36" y="5"/>
                </a:cxn>
                <a:cxn ang="0">
                  <a:pos x="38" y="3"/>
                </a:cxn>
                <a:cxn ang="0">
                  <a:pos x="38" y="2"/>
                </a:cxn>
                <a:cxn ang="0">
                  <a:pos x="38" y="1"/>
                </a:cxn>
                <a:cxn ang="0">
                  <a:pos x="37" y="0"/>
                </a:cxn>
                <a:cxn ang="0">
                  <a:pos x="33" y="2"/>
                </a:cxn>
                <a:cxn ang="0">
                  <a:pos x="27" y="9"/>
                </a:cxn>
                <a:cxn ang="0">
                  <a:pos x="18" y="19"/>
                </a:cxn>
                <a:cxn ang="0">
                  <a:pos x="10" y="33"/>
                </a:cxn>
                <a:cxn ang="0">
                  <a:pos x="5" y="46"/>
                </a:cxn>
                <a:cxn ang="0">
                  <a:pos x="2" y="60"/>
                </a:cxn>
                <a:cxn ang="0">
                  <a:pos x="0" y="72"/>
                </a:cxn>
                <a:cxn ang="0">
                  <a:pos x="0" y="83"/>
                </a:cxn>
                <a:cxn ang="0">
                  <a:pos x="0" y="94"/>
                </a:cxn>
                <a:cxn ang="0">
                  <a:pos x="2" y="107"/>
                </a:cxn>
                <a:cxn ang="0">
                  <a:pos x="5" y="121"/>
                </a:cxn>
                <a:cxn ang="0">
                  <a:pos x="11" y="135"/>
                </a:cxn>
                <a:cxn ang="0">
                  <a:pos x="19" y="149"/>
                </a:cxn>
                <a:cxn ang="0">
                  <a:pos x="27" y="159"/>
                </a:cxn>
                <a:cxn ang="0">
                  <a:pos x="33" y="165"/>
                </a:cxn>
                <a:cxn ang="0">
                  <a:pos x="37" y="167"/>
                </a:cxn>
                <a:cxn ang="0">
                  <a:pos x="38" y="166"/>
                </a:cxn>
                <a:cxn ang="0">
                  <a:pos x="38" y="165"/>
                </a:cxn>
              </a:cxnLst>
              <a:rect l="0" t="0" r="r" b="b"/>
              <a:pathLst>
                <a:path w="38" h="167">
                  <a:moveTo>
                    <a:pt x="38" y="165"/>
                  </a:moveTo>
                  <a:lnTo>
                    <a:pt x="38" y="165"/>
                  </a:lnTo>
                  <a:lnTo>
                    <a:pt x="38" y="164"/>
                  </a:lnTo>
                  <a:lnTo>
                    <a:pt x="37" y="163"/>
                  </a:lnTo>
                  <a:lnTo>
                    <a:pt x="36" y="162"/>
                  </a:lnTo>
                  <a:lnTo>
                    <a:pt x="23" y="144"/>
                  </a:lnTo>
                  <a:lnTo>
                    <a:pt x="15" y="124"/>
                  </a:lnTo>
                  <a:lnTo>
                    <a:pt x="11" y="103"/>
                  </a:lnTo>
                  <a:lnTo>
                    <a:pt x="10" y="83"/>
                  </a:lnTo>
                  <a:lnTo>
                    <a:pt x="11" y="62"/>
                  </a:lnTo>
                  <a:lnTo>
                    <a:pt x="15" y="41"/>
                  </a:lnTo>
                  <a:lnTo>
                    <a:pt x="23" y="22"/>
                  </a:lnTo>
                  <a:lnTo>
                    <a:pt x="36" y="5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3" y="2"/>
                  </a:lnTo>
                  <a:lnTo>
                    <a:pt x="27" y="9"/>
                  </a:lnTo>
                  <a:lnTo>
                    <a:pt x="18" y="19"/>
                  </a:lnTo>
                  <a:lnTo>
                    <a:pt x="10" y="33"/>
                  </a:lnTo>
                  <a:lnTo>
                    <a:pt x="5" y="46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2" y="107"/>
                  </a:lnTo>
                  <a:lnTo>
                    <a:pt x="5" y="121"/>
                  </a:lnTo>
                  <a:lnTo>
                    <a:pt x="11" y="135"/>
                  </a:lnTo>
                  <a:lnTo>
                    <a:pt x="19" y="149"/>
                  </a:lnTo>
                  <a:lnTo>
                    <a:pt x="27" y="159"/>
                  </a:lnTo>
                  <a:lnTo>
                    <a:pt x="33" y="165"/>
                  </a:lnTo>
                  <a:lnTo>
                    <a:pt x="37" y="167"/>
                  </a:lnTo>
                  <a:lnTo>
                    <a:pt x="38" y="166"/>
                  </a:lnTo>
                  <a:lnTo>
                    <a:pt x="38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Freeform 861"/>
            <p:cNvSpPr>
              <a:spLocks noChangeAspect="1" noEditPoints="1"/>
            </p:cNvSpPr>
            <p:nvPr/>
          </p:nvSpPr>
          <p:spPr bwMode="auto">
            <a:xfrm>
              <a:off x="3211" y="149"/>
              <a:ext cx="87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8" y="100"/>
                </a:cxn>
                <a:cxn ang="0">
                  <a:pos x="3" y="100"/>
                </a:cxn>
                <a:cxn ang="0">
                  <a:pos x="1" y="102"/>
                </a:cxn>
                <a:cxn ang="0">
                  <a:pos x="1" y="105"/>
                </a:cxn>
                <a:cxn ang="0">
                  <a:pos x="33" y="105"/>
                </a:cxn>
                <a:cxn ang="0">
                  <a:pos x="35" y="105"/>
                </a:cxn>
                <a:cxn ang="0">
                  <a:pos x="36" y="102"/>
                </a:cxn>
                <a:cxn ang="0">
                  <a:pos x="32" y="100"/>
                </a:cxn>
                <a:cxn ang="0">
                  <a:pos x="25" y="100"/>
                </a:cxn>
                <a:cxn ang="0">
                  <a:pos x="24" y="98"/>
                </a:cxn>
                <a:cxn ang="0">
                  <a:pos x="27" y="82"/>
                </a:cxn>
                <a:cxn ang="0">
                  <a:pos x="32" y="64"/>
                </a:cxn>
                <a:cxn ang="0">
                  <a:pos x="37" y="71"/>
                </a:cxn>
                <a:cxn ang="0">
                  <a:pos x="47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7" y="26"/>
                </a:cxn>
                <a:cxn ang="0">
                  <a:pos x="81" y="7"/>
                </a:cxn>
                <a:cxn ang="0">
                  <a:pos x="65" y="0"/>
                </a:cxn>
                <a:cxn ang="0">
                  <a:pos x="53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20" y="3"/>
                </a:cxn>
                <a:cxn ang="0">
                  <a:pos x="16" y="9"/>
                </a:cxn>
                <a:cxn ang="0">
                  <a:pos x="12" y="19"/>
                </a:cxn>
                <a:cxn ang="0">
                  <a:pos x="11" y="25"/>
                </a:cxn>
                <a:cxn ang="0">
                  <a:pos x="13" y="27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20" y="9"/>
                </a:cxn>
                <a:cxn ang="0">
                  <a:pos x="28" y="3"/>
                </a:cxn>
                <a:cxn ang="0">
                  <a:pos x="31" y="5"/>
                </a:cxn>
                <a:cxn ang="0">
                  <a:pos x="33" y="11"/>
                </a:cxn>
                <a:cxn ang="0">
                  <a:pos x="32" y="19"/>
                </a:cxn>
                <a:cxn ang="0">
                  <a:pos x="42" y="21"/>
                </a:cxn>
                <a:cxn ang="0">
                  <a:pos x="46" y="15"/>
                </a:cxn>
                <a:cxn ang="0">
                  <a:pos x="51" y="9"/>
                </a:cxn>
                <a:cxn ang="0">
                  <a:pos x="59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5" y="19"/>
                </a:cxn>
                <a:cxn ang="0">
                  <a:pos x="72" y="38"/>
                </a:cxn>
                <a:cxn ang="0">
                  <a:pos x="67" y="54"/>
                </a:cxn>
                <a:cxn ang="0">
                  <a:pos x="57" y="67"/>
                </a:cxn>
                <a:cxn ang="0">
                  <a:pos x="47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4" y="56"/>
                </a:cxn>
                <a:cxn ang="0">
                  <a:pos x="34" y="54"/>
                </a:cxn>
              </a:cxnLst>
              <a:rect l="0" t="0" r="r" b="b"/>
              <a:pathLst>
                <a:path w="87" h="105">
                  <a:moveTo>
                    <a:pt x="13" y="94"/>
                  </a:moveTo>
                  <a:lnTo>
                    <a:pt x="12" y="97"/>
                  </a:lnTo>
                  <a:lnTo>
                    <a:pt x="11" y="99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1" y="101"/>
                  </a:lnTo>
                  <a:lnTo>
                    <a:pt x="1" y="102"/>
                  </a:lnTo>
                  <a:lnTo>
                    <a:pt x="0" y="103"/>
                  </a:lnTo>
                  <a:lnTo>
                    <a:pt x="1" y="105"/>
                  </a:lnTo>
                  <a:lnTo>
                    <a:pt x="2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5" y="104"/>
                  </a:lnTo>
                  <a:lnTo>
                    <a:pt x="36" y="102"/>
                  </a:lnTo>
                  <a:lnTo>
                    <a:pt x="35" y="101"/>
                  </a:lnTo>
                  <a:lnTo>
                    <a:pt x="32" y="100"/>
                  </a:lnTo>
                  <a:lnTo>
                    <a:pt x="27" y="100"/>
                  </a:lnTo>
                  <a:lnTo>
                    <a:pt x="25" y="100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5" y="92"/>
                  </a:lnTo>
                  <a:lnTo>
                    <a:pt x="27" y="82"/>
                  </a:lnTo>
                  <a:lnTo>
                    <a:pt x="30" y="71"/>
                  </a:lnTo>
                  <a:lnTo>
                    <a:pt x="32" y="64"/>
                  </a:lnTo>
                  <a:lnTo>
                    <a:pt x="34" y="68"/>
                  </a:lnTo>
                  <a:lnTo>
                    <a:pt x="37" y="71"/>
                  </a:lnTo>
                  <a:lnTo>
                    <a:pt x="41" y="74"/>
                  </a:lnTo>
                  <a:lnTo>
                    <a:pt x="47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6" y="35"/>
                  </a:lnTo>
                  <a:lnTo>
                    <a:pt x="87" y="26"/>
                  </a:lnTo>
                  <a:lnTo>
                    <a:pt x="85" y="15"/>
                  </a:lnTo>
                  <a:lnTo>
                    <a:pt x="81" y="7"/>
                  </a:lnTo>
                  <a:lnTo>
                    <a:pt x="74" y="1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3" y="3"/>
                  </a:lnTo>
                  <a:lnTo>
                    <a:pt x="48" y="7"/>
                  </a:lnTo>
                  <a:lnTo>
                    <a:pt x="43" y="12"/>
                  </a:lnTo>
                  <a:lnTo>
                    <a:pt x="41" y="6"/>
                  </a:lnTo>
                  <a:lnTo>
                    <a:pt x="37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4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8" y="15"/>
                  </a:lnTo>
                  <a:lnTo>
                    <a:pt x="20" y="9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3" y="11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4" y="18"/>
                  </a:lnTo>
                  <a:lnTo>
                    <a:pt x="46" y="15"/>
                  </a:lnTo>
                  <a:lnTo>
                    <a:pt x="49" y="12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9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5" y="19"/>
                  </a:lnTo>
                  <a:lnTo>
                    <a:pt x="74" y="28"/>
                  </a:lnTo>
                  <a:lnTo>
                    <a:pt x="72" y="38"/>
                  </a:lnTo>
                  <a:lnTo>
                    <a:pt x="69" y="47"/>
                  </a:lnTo>
                  <a:lnTo>
                    <a:pt x="67" y="54"/>
                  </a:lnTo>
                  <a:lnTo>
                    <a:pt x="62" y="62"/>
                  </a:lnTo>
                  <a:lnTo>
                    <a:pt x="57" y="67"/>
                  </a:lnTo>
                  <a:lnTo>
                    <a:pt x="52" y="70"/>
                  </a:lnTo>
                  <a:lnTo>
                    <a:pt x="47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8" y="67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59"/>
                  </a:lnTo>
                  <a:lnTo>
                    <a:pt x="34" y="57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Freeform 862"/>
            <p:cNvSpPr>
              <a:spLocks noChangeAspect="1"/>
            </p:cNvSpPr>
            <p:nvPr/>
          </p:nvSpPr>
          <p:spPr bwMode="auto">
            <a:xfrm>
              <a:off x="3312" y="170"/>
              <a:ext cx="42" cy="78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17" y="5"/>
                </a:cxn>
                <a:cxn ang="0">
                  <a:pos x="10" y="7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3" y="12"/>
                </a:cxn>
                <a:cxn ang="0">
                  <a:pos x="7" y="11"/>
                </a:cxn>
                <a:cxn ang="0">
                  <a:pos x="12" y="10"/>
                </a:cxn>
                <a:cxn ang="0">
                  <a:pos x="17" y="9"/>
                </a:cxn>
                <a:cxn ang="0">
                  <a:pos x="17" y="68"/>
                </a:cxn>
                <a:cxn ang="0">
                  <a:pos x="16" y="71"/>
                </a:cxn>
                <a:cxn ang="0">
                  <a:pos x="15" y="72"/>
                </a:cxn>
                <a:cxn ang="0">
                  <a:pos x="12" y="73"/>
                </a:cxn>
                <a:cxn ang="0">
                  <a:pos x="5" y="73"/>
                </a:cxn>
                <a:cxn ang="0">
                  <a:pos x="1" y="73"/>
                </a:cxn>
                <a:cxn ang="0">
                  <a:pos x="1" y="78"/>
                </a:cxn>
                <a:cxn ang="0">
                  <a:pos x="42" y="78"/>
                </a:cxn>
                <a:cxn ang="0">
                  <a:pos x="42" y="73"/>
                </a:cxn>
                <a:cxn ang="0">
                  <a:pos x="38" y="73"/>
                </a:cxn>
                <a:cxn ang="0">
                  <a:pos x="31" y="73"/>
                </a:cxn>
                <a:cxn ang="0">
                  <a:pos x="27" y="72"/>
                </a:cxn>
                <a:cxn ang="0">
                  <a:pos x="26" y="71"/>
                </a:cxn>
                <a:cxn ang="0">
                  <a:pos x="26" y="68"/>
                </a:cxn>
                <a:cxn ang="0">
                  <a:pos x="26" y="3"/>
                </a:cxn>
              </a:cxnLst>
              <a:rect l="0" t="0" r="r" b="b"/>
              <a:pathLst>
                <a:path w="42" h="78">
                  <a:moveTo>
                    <a:pt x="26" y="3"/>
                  </a:moveTo>
                  <a:lnTo>
                    <a:pt x="26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7" y="5"/>
                  </a:lnTo>
                  <a:lnTo>
                    <a:pt x="10" y="7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1"/>
                  </a:lnTo>
                  <a:lnTo>
                    <a:pt x="12" y="10"/>
                  </a:lnTo>
                  <a:lnTo>
                    <a:pt x="17" y="9"/>
                  </a:lnTo>
                  <a:lnTo>
                    <a:pt x="17" y="68"/>
                  </a:lnTo>
                  <a:lnTo>
                    <a:pt x="16" y="71"/>
                  </a:lnTo>
                  <a:lnTo>
                    <a:pt x="15" y="72"/>
                  </a:lnTo>
                  <a:lnTo>
                    <a:pt x="12" y="73"/>
                  </a:lnTo>
                  <a:lnTo>
                    <a:pt x="5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42" y="78"/>
                  </a:lnTo>
                  <a:lnTo>
                    <a:pt x="42" y="73"/>
                  </a:lnTo>
                  <a:lnTo>
                    <a:pt x="38" y="73"/>
                  </a:lnTo>
                  <a:lnTo>
                    <a:pt x="31" y="73"/>
                  </a:lnTo>
                  <a:lnTo>
                    <a:pt x="27" y="72"/>
                  </a:lnTo>
                  <a:lnTo>
                    <a:pt x="26" y="71"/>
                  </a:lnTo>
                  <a:lnTo>
                    <a:pt x="26" y="68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Freeform 863"/>
            <p:cNvSpPr>
              <a:spLocks noChangeAspect="1"/>
            </p:cNvSpPr>
            <p:nvPr/>
          </p:nvSpPr>
          <p:spPr bwMode="auto">
            <a:xfrm>
              <a:off x="3383" y="97"/>
              <a:ext cx="39" cy="167"/>
            </a:xfrm>
            <a:custGeom>
              <a:avLst/>
              <a:gdLst/>
              <a:ahLst/>
              <a:cxnLst>
                <a:cxn ang="0">
                  <a:pos x="39" y="83"/>
                </a:cxn>
                <a:cxn ang="0">
                  <a:pos x="38" y="73"/>
                </a:cxn>
                <a:cxn ang="0">
                  <a:pos x="37" y="60"/>
                </a:cxn>
                <a:cxn ang="0">
                  <a:pos x="33" y="46"/>
                </a:cxn>
                <a:cxn ang="0">
                  <a:pos x="28" y="32"/>
                </a:cxn>
                <a:cxn ang="0">
                  <a:pos x="20" y="18"/>
                </a:cxn>
                <a:cxn ang="0">
                  <a:pos x="12" y="8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3" y="6"/>
                </a:cxn>
                <a:cxn ang="0">
                  <a:pos x="14" y="20"/>
                </a:cxn>
                <a:cxn ang="0">
                  <a:pos x="22" y="38"/>
                </a:cxn>
                <a:cxn ang="0">
                  <a:pos x="27" y="59"/>
                </a:cxn>
                <a:cxn ang="0">
                  <a:pos x="29" y="83"/>
                </a:cxn>
                <a:cxn ang="0">
                  <a:pos x="28" y="105"/>
                </a:cxn>
                <a:cxn ang="0">
                  <a:pos x="23" y="126"/>
                </a:cxn>
                <a:cxn ang="0">
                  <a:pos x="15" y="145"/>
                </a:cxn>
                <a:cxn ang="0">
                  <a:pos x="2" y="162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1" y="166"/>
                </a:cxn>
                <a:cxn ang="0">
                  <a:pos x="2" y="167"/>
                </a:cxn>
                <a:cxn ang="0">
                  <a:pos x="5" y="165"/>
                </a:cxn>
                <a:cxn ang="0">
                  <a:pos x="12" y="159"/>
                </a:cxn>
                <a:cxn ang="0">
                  <a:pos x="20" y="148"/>
                </a:cxn>
                <a:cxn ang="0">
                  <a:pos x="28" y="134"/>
                </a:cxn>
                <a:cxn ang="0">
                  <a:pos x="33" y="121"/>
                </a:cxn>
                <a:cxn ang="0">
                  <a:pos x="37" y="107"/>
                </a:cxn>
                <a:cxn ang="0">
                  <a:pos x="38" y="95"/>
                </a:cxn>
                <a:cxn ang="0">
                  <a:pos x="39" y="83"/>
                </a:cxn>
              </a:cxnLst>
              <a:rect l="0" t="0" r="r" b="b"/>
              <a:pathLst>
                <a:path w="39" h="167">
                  <a:moveTo>
                    <a:pt x="39" y="83"/>
                  </a:moveTo>
                  <a:lnTo>
                    <a:pt x="38" y="73"/>
                  </a:lnTo>
                  <a:lnTo>
                    <a:pt x="37" y="60"/>
                  </a:lnTo>
                  <a:lnTo>
                    <a:pt x="33" y="46"/>
                  </a:lnTo>
                  <a:lnTo>
                    <a:pt x="28" y="32"/>
                  </a:lnTo>
                  <a:lnTo>
                    <a:pt x="20" y="18"/>
                  </a:lnTo>
                  <a:lnTo>
                    <a:pt x="12" y="8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14" y="20"/>
                  </a:lnTo>
                  <a:lnTo>
                    <a:pt x="22" y="38"/>
                  </a:lnTo>
                  <a:lnTo>
                    <a:pt x="27" y="59"/>
                  </a:lnTo>
                  <a:lnTo>
                    <a:pt x="29" y="83"/>
                  </a:lnTo>
                  <a:lnTo>
                    <a:pt x="28" y="105"/>
                  </a:lnTo>
                  <a:lnTo>
                    <a:pt x="23" y="126"/>
                  </a:lnTo>
                  <a:lnTo>
                    <a:pt x="15" y="145"/>
                  </a:lnTo>
                  <a:lnTo>
                    <a:pt x="2" y="162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1" y="166"/>
                  </a:lnTo>
                  <a:lnTo>
                    <a:pt x="2" y="167"/>
                  </a:lnTo>
                  <a:lnTo>
                    <a:pt x="5" y="165"/>
                  </a:lnTo>
                  <a:lnTo>
                    <a:pt x="12" y="159"/>
                  </a:lnTo>
                  <a:lnTo>
                    <a:pt x="20" y="148"/>
                  </a:lnTo>
                  <a:lnTo>
                    <a:pt x="28" y="134"/>
                  </a:lnTo>
                  <a:lnTo>
                    <a:pt x="33" y="121"/>
                  </a:lnTo>
                  <a:lnTo>
                    <a:pt x="37" y="107"/>
                  </a:lnTo>
                  <a:lnTo>
                    <a:pt x="38" y="95"/>
                  </a:lnTo>
                  <a:lnTo>
                    <a:pt x="39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864"/>
            <p:cNvSpPr>
              <a:spLocks noChangeAspect="1"/>
            </p:cNvSpPr>
            <p:nvPr/>
          </p:nvSpPr>
          <p:spPr bwMode="auto">
            <a:xfrm>
              <a:off x="3448" y="125"/>
              <a:ext cx="111" cy="111"/>
            </a:xfrm>
            <a:custGeom>
              <a:avLst/>
              <a:gdLst/>
              <a:ahLst/>
              <a:cxnLst>
                <a:cxn ang="0">
                  <a:pos x="59" y="59"/>
                </a:cxn>
                <a:cxn ang="0">
                  <a:pos x="105" y="59"/>
                </a:cxn>
                <a:cxn ang="0">
                  <a:pos x="107" y="59"/>
                </a:cxn>
                <a:cxn ang="0">
                  <a:pos x="109" y="58"/>
                </a:cxn>
                <a:cxn ang="0">
                  <a:pos x="110" y="57"/>
                </a:cxn>
                <a:cxn ang="0">
                  <a:pos x="111" y="55"/>
                </a:cxn>
                <a:cxn ang="0">
                  <a:pos x="110" y="54"/>
                </a:cxn>
                <a:cxn ang="0">
                  <a:pos x="109" y="53"/>
                </a:cxn>
                <a:cxn ang="0">
                  <a:pos x="107" y="52"/>
                </a:cxn>
                <a:cxn ang="0">
                  <a:pos x="105" y="52"/>
                </a:cxn>
                <a:cxn ang="0">
                  <a:pos x="59" y="52"/>
                </a:cxn>
                <a:cxn ang="0">
                  <a:pos x="59" y="6"/>
                </a:cxn>
                <a:cxn ang="0">
                  <a:pos x="59" y="4"/>
                </a:cxn>
                <a:cxn ang="0">
                  <a:pos x="58" y="2"/>
                </a:cxn>
                <a:cxn ang="0">
                  <a:pos x="57" y="1"/>
                </a:cxn>
                <a:cxn ang="0">
                  <a:pos x="55" y="0"/>
                </a:cxn>
                <a:cxn ang="0">
                  <a:pos x="53" y="1"/>
                </a:cxn>
                <a:cxn ang="0">
                  <a:pos x="53" y="2"/>
                </a:cxn>
                <a:cxn ang="0">
                  <a:pos x="52" y="4"/>
                </a:cxn>
                <a:cxn ang="0">
                  <a:pos x="52" y="6"/>
                </a:cxn>
                <a:cxn ang="0">
                  <a:pos x="52" y="52"/>
                </a:cxn>
                <a:cxn ang="0">
                  <a:pos x="6" y="52"/>
                </a:cxn>
                <a:cxn ang="0">
                  <a:pos x="4" y="52"/>
                </a:cxn>
                <a:cxn ang="0">
                  <a:pos x="2" y="53"/>
                </a:cxn>
                <a:cxn ang="0">
                  <a:pos x="1" y="54"/>
                </a:cxn>
                <a:cxn ang="0">
                  <a:pos x="0" y="55"/>
                </a:cxn>
                <a:cxn ang="0">
                  <a:pos x="1" y="57"/>
                </a:cxn>
                <a:cxn ang="0">
                  <a:pos x="2" y="58"/>
                </a:cxn>
                <a:cxn ang="0">
                  <a:pos x="4" y="59"/>
                </a:cxn>
                <a:cxn ang="0">
                  <a:pos x="6" y="59"/>
                </a:cxn>
                <a:cxn ang="0">
                  <a:pos x="52" y="59"/>
                </a:cxn>
                <a:cxn ang="0">
                  <a:pos x="52" y="105"/>
                </a:cxn>
                <a:cxn ang="0">
                  <a:pos x="52" y="107"/>
                </a:cxn>
                <a:cxn ang="0">
                  <a:pos x="53" y="109"/>
                </a:cxn>
                <a:cxn ang="0">
                  <a:pos x="53" y="110"/>
                </a:cxn>
                <a:cxn ang="0">
                  <a:pos x="55" y="111"/>
                </a:cxn>
                <a:cxn ang="0">
                  <a:pos x="57" y="110"/>
                </a:cxn>
                <a:cxn ang="0">
                  <a:pos x="58" y="109"/>
                </a:cxn>
                <a:cxn ang="0">
                  <a:pos x="59" y="107"/>
                </a:cxn>
                <a:cxn ang="0">
                  <a:pos x="59" y="105"/>
                </a:cxn>
                <a:cxn ang="0">
                  <a:pos x="59" y="59"/>
                </a:cxn>
              </a:cxnLst>
              <a:rect l="0" t="0" r="r" b="b"/>
              <a:pathLst>
                <a:path w="111" h="111">
                  <a:moveTo>
                    <a:pt x="59" y="59"/>
                  </a:moveTo>
                  <a:lnTo>
                    <a:pt x="105" y="59"/>
                  </a:lnTo>
                  <a:lnTo>
                    <a:pt x="107" y="59"/>
                  </a:lnTo>
                  <a:lnTo>
                    <a:pt x="109" y="58"/>
                  </a:lnTo>
                  <a:lnTo>
                    <a:pt x="110" y="57"/>
                  </a:lnTo>
                  <a:lnTo>
                    <a:pt x="111" y="55"/>
                  </a:lnTo>
                  <a:lnTo>
                    <a:pt x="110" y="54"/>
                  </a:lnTo>
                  <a:lnTo>
                    <a:pt x="109" y="53"/>
                  </a:lnTo>
                  <a:lnTo>
                    <a:pt x="107" y="52"/>
                  </a:lnTo>
                  <a:lnTo>
                    <a:pt x="105" y="52"/>
                  </a:lnTo>
                  <a:lnTo>
                    <a:pt x="59" y="52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58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2" y="52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3"/>
                  </a:lnTo>
                  <a:lnTo>
                    <a:pt x="1" y="54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58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52" y="59"/>
                  </a:lnTo>
                  <a:lnTo>
                    <a:pt x="52" y="105"/>
                  </a:lnTo>
                  <a:lnTo>
                    <a:pt x="52" y="107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5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9" y="107"/>
                  </a:lnTo>
                  <a:lnTo>
                    <a:pt x="59" y="105"/>
                  </a:lnTo>
                  <a:lnTo>
                    <a:pt x="59" y="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Freeform 865"/>
            <p:cNvSpPr>
              <a:spLocks noChangeAspect="1"/>
            </p:cNvSpPr>
            <p:nvPr/>
          </p:nvSpPr>
          <p:spPr bwMode="auto">
            <a:xfrm>
              <a:off x="3575" y="150"/>
              <a:ext cx="55" cy="74"/>
            </a:xfrm>
            <a:custGeom>
              <a:avLst/>
              <a:gdLst/>
              <a:ahLst/>
              <a:cxnLst>
                <a:cxn ang="0">
                  <a:pos x="42" y="35"/>
                </a:cxn>
                <a:cxn ang="0">
                  <a:pos x="44" y="34"/>
                </a:cxn>
                <a:cxn ang="0">
                  <a:pos x="46" y="34"/>
                </a:cxn>
                <a:cxn ang="0">
                  <a:pos x="47" y="33"/>
                </a:cxn>
                <a:cxn ang="0">
                  <a:pos x="47" y="32"/>
                </a:cxn>
                <a:cxn ang="0">
                  <a:pos x="47" y="30"/>
                </a:cxn>
                <a:cxn ang="0">
                  <a:pos x="46" y="30"/>
                </a:cxn>
                <a:cxn ang="0">
                  <a:pos x="45" y="29"/>
                </a:cxn>
                <a:cxn ang="0">
                  <a:pos x="43" y="29"/>
                </a:cxn>
                <a:cxn ang="0">
                  <a:pos x="16" y="29"/>
                </a:cxn>
                <a:cxn ang="0">
                  <a:pos x="20" y="20"/>
                </a:cxn>
                <a:cxn ang="0">
                  <a:pos x="26" y="12"/>
                </a:cxn>
                <a:cxn ang="0">
                  <a:pos x="34" y="7"/>
                </a:cxn>
                <a:cxn ang="0">
                  <a:pos x="44" y="6"/>
                </a:cxn>
                <a:cxn ang="0">
                  <a:pos x="49" y="6"/>
                </a:cxn>
                <a:cxn ang="0">
                  <a:pos x="51" y="5"/>
                </a:cxn>
                <a:cxn ang="0">
                  <a:pos x="53" y="5"/>
                </a:cxn>
                <a:cxn ang="0">
                  <a:pos x="54" y="4"/>
                </a:cxn>
                <a:cxn ang="0">
                  <a:pos x="55" y="3"/>
                </a:cxn>
                <a:cxn ang="0">
                  <a:pos x="54" y="1"/>
                </a:cxn>
                <a:cxn ang="0">
                  <a:pos x="53" y="1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6" y="1"/>
                </a:cxn>
                <a:cxn ang="0">
                  <a:pos x="28" y="3"/>
                </a:cxn>
                <a:cxn ang="0">
                  <a:pos x="21" y="7"/>
                </a:cxn>
                <a:cxn ang="0">
                  <a:pos x="14" y="12"/>
                </a:cxn>
                <a:cxn ang="0">
                  <a:pos x="8" y="18"/>
                </a:cxn>
                <a:cxn ang="0">
                  <a:pos x="4" y="25"/>
                </a:cxn>
                <a:cxn ang="0">
                  <a:pos x="1" y="33"/>
                </a:cxn>
                <a:cxn ang="0">
                  <a:pos x="0" y="43"/>
                </a:cxn>
                <a:cxn ang="0">
                  <a:pos x="2" y="55"/>
                </a:cxn>
                <a:cxn ang="0">
                  <a:pos x="9" y="65"/>
                </a:cxn>
                <a:cxn ang="0">
                  <a:pos x="18" y="72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8" y="73"/>
                </a:cxn>
                <a:cxn ang="0">
                  <a:pos x="42" y="72"/>
                </a:cxn>
                <a:cxn ang="0">
                  <a:pos x="45" y="70"/>
                </a:cxn>
                <a:cxn ang="0">
                  <a:pos x="48" y="69"/>
                </a:cxn>
                <a:cxn ang="0">
                  <a:pos x="50" y="68"/>
                </a:cxn>
                <a:cxn ang="0">
                  <a:pos x="51" y="66"/>
                </a:cxn>
                <a:cxn ang="0">
                  <a:pos x="52" y="66"/>
                </a:cxn>
                <a:cxn ang="0">
                  <a:pos x="52" y="64"/>
                </a:cxn>
                <a:cxn ang="0">
                  <a:pos x="50" y="63"/>
                </a:cxn>
                <a:cxn ang="0">
                  <a:pos x="50" y="63"/>
                </a:cxn>
                <a:cxn ang="0">
                  <a:pos x="48" y="64"/>
                </a:cxn>
                <a:cxn ang="0">
                  <a:pos x="40" y="68"/>
                </a:cxn>
                <a:cxn ang="0">
                  <a:pos x="31" y="70"/>
                </a:cxn>
                <a:cxn ang="0">
                  <a:pos x="24" y="69"/>
                </a:cxn>
                <a:cxn ang="0">
                  <a:pos x="18" y="65"/>
                </a:cxn>
                <a:cxn ang="0">
                  <a:pos x="14" y="58"/>
                </a:cxn>
                <a:cxn ang="0">
                  <a:pos x="13" y="49"/>
                </a:cxn>
                <a:cxn ang="0">
                  <a:pos x="13" y="44"/>
                </a:cxn>
                <a:cxn ang="0">
                  <a:pos x="13" y="40"/>
                </a:cxn>
                <a:cxn ang="0">
                  <a:pos x="14" y="37"/>
                </a:cxn>
                <a:cxn ang="0">
                  <a:pos x="14" y="35"/>
                </a:cxn>
                <a:cxn ang="0">
                  <a:pos x="42" y="35"/>
                </a:cxn>
              </a:cxnLst>
              <a:rect l="0" t="0" r="r" b="b"/>
              <a:pathLst>
                <a:path w="55" h="74">
                  <a:moveTo>
                    <a:pt x="42" y="35"/>
                  </a:moveTo>
                  <a:lnTo>
                    <a:pt x="44" y="34"/>
                  </a:lnTo>
                  <a:lnTo>
                    <a:pt x="46" y="34"/>
                  </a:lnTo>
                  <a:lnTo>
                    <a:pt x="47" y="33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6" y="30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16" y="29"/>
                  </a:lnTo>
                  <a:lnTo>
                    <a:pt x="20" y="20"/>
                  </a:lnTo>
                  <a:lnTo>
                    <a:pt x="26" y="12"/>
                  </a:lnTo>
                  <a:lnTo>
                    <a:pt x="34" y="7"/>
                  </a:lnTo>
                  <a:lnTo>
                    <a:pt x="44" y="6"/>
                  </a:lnTo>
                  <a:lnTo>
                    <a:pt x="49" y="6"/>
                  </a:lnTo>
                  <a:lnTo>
                    <a:pt x="51" y="5"/>
                  </a:lnTo>
                  <a:lnTo>
                    <a:pt x="53" y="5"/>
                  </a:lnTo>
                  <a:lnTo>
                    <a:pt x="54" y="4"/>
                  </a:lnTo>
                  <a:lnTo>
                    <a:pt x="55" y="3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1" y="7"/>
                  </a:lnTo>
                  <a:lnTo>
                    <a:pt x="14" y="12"/>
                  </a:lnTo>
                  <a:lnTo>
                    <a:pt x="8" y="18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3"/>
                  </a:lnTo>
                  <a:lnTo>
                    <a:pt x="2" y="55"/>
                  </a:lnTo>
                  <a:lnTo>
                    <a:pt x="9" y="65"/>
                  </a:lnTo>
                  <a:lnTo>
                    <a:pt x="18" y="72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8" y="73"/>
                  </a:lnTo>
                  <a:lnTo>
                    <a:pt x="42" y="72"/>
                  </a:lnTo>
                  <a:lnTo>
                    <a:pt x="45" y="70"/>
                  </a:lnTo>
                  <a:lnTo>
                    <a:pt x="48" y="69"/>
                  </a:lnTo>
                  <a:lnTo>
                    <a:pt x="50" y="68"/>
                  </a:lnTo>
                  <a:lnTo>
                    <a:pt x="51" y="66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48" y="64"/>
                  </a:lnTo>
                  <a:lnTo>
                    <a:pt x="40" y="68"/>
                  </a:lnTo>
                  <a:lnTo>
                    <a:pt x="31" y="70"/>
                  </a:lnTo>
                  <a:lnTo>
                    <a:pt x="24" y="69"/>
                  </a:lnTo>
                  <a:lnTo>
                    <a:pt x="18" y="65"/>
                  </a:lnTo>
                  <a:lnTo>
                    <a:pt x="14" y="58"/>
                  </a:lnTo>
                  <a:lnTo>
                    <a:pt x="13" y="49"/>
                  </a:lnTo>
                  <a:lnTo>
                    <a:pt x="13" y="44"/>
                  </a:lnTo>
                  <a:lnTo>
                    <a:pt x="13" y="40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866"/>
            <p:cNvSpPr>
              <a:spLocks noChangeAspect="1"/>
            </p:cNvSpPr>
            <p:nvPr/>
          </p:nvSpPr>
          <p:spPr bwMode="auto">
            <a:xfrm>
              <a:off x="3643" y="170"/>
              <a:ext cx="51" cy="78"/>
            </a:xfrm>
            <a:custGeom>
              <a:avLst/>
              <a:gdLst/>
              <a:ahLst/>
              <a:cxnLst>
                <a:cxn ang="0">
                  <a:pos x="51" y="56"/>
                </a:cxn>
                <a:cxn ang="0">
                  <a:pos x="47" y="56"/>
                </a:cxn>
                <a:cxn ang="0">
                  <a:pos x="47" y="59"/>
                </a:cxn>
                <a:cxn ang="0">
                  <a:pos x="46" y="62"/>
                </a:cxn>
                <a:cxn ang="0">
                  <a:pos x="45" y="65"/>
                </a:cxn>
                <a:cxn ang="0">
                  <a:pos x="44" y="67"/>
                </a:cxn>
                <a:cxn ang="0">
                  <a:pos x="42" y="67"/>
                </a:cxn>
                <a:cxn ang="0">
                  <a:pos x="39" y="68"/>
                </a:cxn>
                <a:cxn ang="0">
                  <a:pos x="35" y="68"/>
                </a:cxn>
                <a:cxn ang="0">
                  <a:pos x="33" y="68"/>
                </a:cxn>
                <a:cxn ang="0">
                  <a:pos x="11" y="68"/>
                </a:cxn>
                <a:cxn ang="0">
                  <a:pos x="19" y="61"/>
                </a:cxn>
                <a:cxn ang="0">
                  <a:pos x="25" y="56"/>
                </a:cxn>
                <a:cxn ang="0">
                  <a:pos x="30" y="52"/>
                </a:cxn>
                <a:cxn ang="0">
                  <a:pos x="35" y="48"/>
                </a:cxn>
                <a:cxn ang="0">
                  <a:pos x="41" y="43"/>
                </a:cxn>
                <a:cxn ang="0">
                  <a:pos x="46" y="37"/>
                </a:cxn>
                <a:cxn ang="0">
                  <a:pos x="50" y="31"/>
                </a:cxn>
                <a:cxn ang="0">
                  <a:pos x="51" y="23"/>
                </a:cxn>
                <a:cxn ang="0">
                  <a:pos x="49" y="13"/>
                </a:cxn>
                <a:cxn ang="0">
                  <a:pos x="43" y="6"/>
                </a:cxn>
                <a:cxn ang="0">
                  <a:pos x="35" y="2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4" y="10"/>
                </a:cxn>
                <a:cxn ang="0">
                  <a:pos x="2" y="13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1" y="25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8"/>
                </a:cxn>
                <a:cxn ang="0">
                  <a:pos x="8" y="27"/>
                </a:cxn>
                <a:cxn ang="0">
                  <a:pos x="10" y="26"/>
                </a:cxn>
                <a:cxn ang="0">
                  <a:pos x="12" y="24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1" y="18"/>
                </a:cxn>
                <a:cxn ang="0">
                  <a:pos x="9" y="16"/>
                </a:cxn>
                <a:cxn ang="0">
                  <a:pos x="5" y="15"/>
                </a:cxn>
                <a:cxn ang="0">
                  <a:pos x="9" y="10"/>
                </a:cxn>
                <a:cxn ang="0">
                  <a:pos x="13" y="7"/>
                </a:cxn>
                <a:cxn ang="0">
                  <a:pos x="18" y="5"/>
                </a:cxn>
                <a:cxn ang="0">
                  <a:pos x="22" y="4"/>
                </a:cxn>
                <a:cxn ang="0">
                  <a:pos x="30" y="6"/>
                </a:cxn>
                <a:cxn ang="0">
                  <a:pos x="36" y="10"/>
                </a:cxn>
                <a:cxn ang="0">
                  <a:pos x="39" y="16"/>
                </a:cxn>
                <a:cxn ang="0">
                  <a:pos x="40" y="23"/>
                </a:cxn>
                <a:cxn ang="0">
                  <a:pos x="39" y="30"/>
                </a:cxn>
                <a:cxn ang="0">
                  <a:pos x="36" y="36"/>
                </a:cxn>
                <a:cxn ang="0">
                  <a:pos x="32" y="42"/>
                </a:cxn>
                <a:cxn ang="0">
                  <a:pos x="29" y="45"/>
                </a:cxn>
                <a:cxn ang="0">
                  <a:pos x="1" y="73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8" y="78"/>
                </a:cxn>
                <a:cxn ang="0">
                  <a:pos x="51" y="56"/>
                </a:cxn>
              </a:cxnLst>
              <a:rect l="0" t="0" r="r" b="b"/>
              <a:pathLst>
                <a:path w="51" h="78">
                  <a:moveTo>
                    <a:pt x="51" y="56"/>
                  </a:moveTo>
                  <a:lnTo>
                    <a:pt x="47" y="56"/>
                  </a:lnTo>
                  <a:lnTo>
                    <a:pt x="47" y="59"/>
                  </a:lnTo>
                  <a:lnTo>
                    <a:pt x="46" y="62"/>
                  </a:lnTo>
                  <a:lnTo>
                    <a:pt x="45" y="65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39" y="68"/>
                  </a:lnTo>
                  <a:lnTo>
                    <a:pt x="35" y="68"/>
                  </a:lnTo>
                  <a:lnTo>
                    <a:pt x="33" y="68"/>
                  </a:lnTo>
                  <a:lnTo>
                    <a:pt x="11" y="68"/>
                  </a:lnTo>
                  <a:lnTo>
                    <a:pt x="19" y="61"/>
                  </a:lnTo>
                  <a:lnTo>
                    <a:pt x="25" y="56"/>
                  </a:lnTo>
                  <a:lnTo>
                    <a:pt x="30" y="52"/>
                  </a:lnTo>
                  <a:lnTo>
                    <a:pt x="35" y="48"/>
                  </a:lnTo>
                  <a:lnTo>
                    <a:pt x="41" y="43"/>
                  </a:lnTo>
                  <a:lnTo>
                    <a:pt x="46" y="37"/>
                  </a:lnTo>
                  <a:lnTo>
                    <a:pt x="50" y="31"/>
                  </a:lnTo>
                  <a:lnTo>
                    <a:pt x="51" y="23"/>
                  </a:lnTo>
                  <a:lnTo>
                    <a:pt x="49" y="13"/>
                  </a:lnTo>
                  <a:lnTo>
                    <a:pt x="43" y="6"/>
                  </a:lnTo>
                  <a:lnTo>
                    <a:pt x="35" y="2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8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3" y="7"/>
                  </a:lnTo>
                  <a:lnTo>
                    <a:pt x="18" y="5"/>
                  </a:lnTo>
                  <a:lnTo>
                    <a:pt x="22" y="4"/>
                  </a:lnTo>
                  <a:lnTo>
                    <a:pt x="30" y="6"/>
                  </a:lnTo>
                  <a:lnTo>
                    <a:pt x="36" y="10"/>
                  </a:lnTo>
                  <a:lnTo>
                    <a:pt x="39" y="16"/>
                  </a:lnTo>
                  <a:lnTo>
                    <a:pt x="40" y="23"/>
                  </a:lnTo>
                  <a:lnTo>
                    <a:pt x="39" y="30"/>
                  </a:lnTo>
                  <a:lnTo>
                    <a:pt x="36" y="36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8" y="78"/>
                  </a:lnTo>
                  <a:lnTo>
                    <a:pt x="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Freeform 867"/>
            <p:cNvSpPr>
              <a:spLocks noChangeAspect="1"/>
            </p:cNvSpPr>
            <p:nvPr/>
          </p:nvSpPr>
          <p:spPr bwMode="auto">
            <a:xfrm>
              <a:off x="3727" y="97"/>
              <a:ext cx="38" cy="167"/>
            </a:xfrm>
            <a:custGeom>
              <a:avLst/>
              <a:gdLst/>
              <a:ahLst/>
              <a:cxnLst>
                <a:cxn ang="0">
                  <a:pos x="38" y="165"/>
                </a:cxn>
                <a:cxn ang="0">
                  <a:pos x="38" y="165"/>
                </a:cxn>
                <a:cxn ang="0">
                  <a:pos x="38" y="164"/>
                </a:cxn>
                <a:cxn ang="0">
                  <a:pos x="37" y="163"/>
                </a:cxn>
                <a:cxn ang="0">
                  <a:pos x="35" y="162"/>
                </a:cxn>
                <a:cxn ang="0">
                  <a:pos x="23" y="144"/>
                </a:cxn>
                <a:cxn ang="0">
                  <a:pos x="15" y="124"/>
                </a:cxn>
                <a:cxn ang="0">
                  <a:pos x="10" y="103"/>
                </a:cxn>
                <a:cxn ang="0">
                  <a:pos x="9" y="83"/>
                </a:cxn>
                <a:cxn ang="0">
                  <a:pos x="11" y="62"/>
                </a:cxn>
                <a:cxn ang="0">
                  <a:pos x="15" y="41"/>
                </a:cxn>
                <a:cxn ang="0">
                  <a:pos x="23" y="22"/>
                </a:cxn>
                <a:cxn ang="0">
                  <a:pos x="36" y="5"/>
                </a:cxn>
                <a:cxn ang="0">
                  <a:pos x="38" y="3"/>
                </a:cxn>
                <a:cxn ang="0">
                  <a:pos x="38" y="2"/>
                </a:cxn>
                <a:cxn ang="0">
                  <a:pos x="38" y="1"/>
                </a:cxn>
                <a:cxn ang="0">
                  <a:pos x="36" y="0"/>
                </a:cxn>
                <a:cxn ang="0">
                  <a:pos x="33" y="2"/>
                </a:cxn>
                <a:cxn ang="0">
                  <a:pos x="26" y="9"/>
                </a:cxn>
                <a:cxn ang="0">
                  <a:pos x="18" y="19"/>
                </a:cxn>
                <a:cxn ang="0">
                  <a:pos x="10" y="33"/>
                </a:cxn>
                <a:cxn ang="0">
                  <a:pos x="5" y="46"/>
                </a:cxn>
                <a:cxn ang="0">
                  <a:pos x="2" y="60"/>
                </a:cxn>
                <a:cxn ang="0">
                  <a:pos x="0" y="72"/>
                </a:cxn>
                <a:cxn ang="0">
                  <a:pos x="0" y="83"/>
                </a:cxn>
                <a:cxn ang="0">
                  <a:pos x="0" y="94"/>
                </a:cxn>
                <a:cxn ang="0">
                  <a:pos x="2" y="107"/>
                </a:cxn>
                <a:cxn ang="0">
                  <a:pos x="5" y="121"/>
                </a:cxn>
                <a:cxn ang="0">
                  <a:pos x="11" y="135"/>
                </a:cxn>
                <a:cxn ang="0">
                  <a:pos x="19" y="149"/>
                </a:cxn>
                <a:cxn ang="0">
                  <a:pos x="27" y="159"/>
                </a:cxn>
                <a:cxn ang="0">
                  <a:pos x="33" y="165"/>
                </a:cxn>
                <a:cxn ang="0">
                  <a:pos x="36" y="167"/>
                </a:cxn>
                <a:cxn ang="0">
                  <a:pos x="38" y="166"/>
                </a:cxn>
                <a:cxn ang="0">
                  <a:pos x="38" y="165"/>
                </a:cxn>
              </a:cxnLst>
              <a:rect l="0" t="0" r="r" b="b"/>
              <a:pathLst>
                <a:path w="38" h="167">
                  <a:moveTo>
                    <a:pt x="38" y="165"/>
                  </a:moveTo>
                  <a:lnTo>
                    <a:pt x="38" y="165"/>
                  </a:lnTo>
                  <a:lnTo>
                    <a:pt x="38" y="164"/>
                  </a:lnTo>
                  <a:lnTo>
                    <a:pt x="37" y="163"/>
                  </a:lnTo>
                  <a:lnTo>
                    <a:pt x="35" y="162"/>
                  </a:lnTo>
                  <a:lnTo>
                    <a:pt x="23" y="144"/>
                  </a:lnTo>
                  <a:lnTo>
                    <a:pt x="15" y="124"/>
                  </a:lnTo>
                  <a:lnTo>
                    <a:pt x="10" y="103"/>
                  </a:lnTo>
                  <a:lnTo>
                    <a:pt x="9" y="83"/>
                  </a:lnTo>
                  <a:lnTo>
                    <a:pt x="11" y="62"/>
                  </a:lnTo>
                  <a:lnTo>
                    <a:pt x="15" y="41"/>
                  </a:lnTo>
                  <a:lnTo>
                    <a:pt x="23" y="22"/>
                  </a:lnTo>
                  <a:lnTo>
                    <a:pt x="36" y="5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3" y="2"/>
                  </a:lnTo>
                  <a:lnTo>
                    <a:pt x="26" y="9"/>
                  </a:lnTo>
                  <a:lnTo>
                    <a:pt x="18" y="19"/>
                  </a:lnTo>
                  <a:lnTo>
                    <a:pt x="10" y="33"/>
                  </a:lnTo>
                  <a:lnTo>
                    <a:pt x="5" y="46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2" y="107"/>
                  </a:lnTo>
                  <a:lnTo>
                    <a:pt x="5" y="121"/>
                  </a:lnTo>
                  <a:lnTo>
                    <a:pt x="11" y="135"/>
                  </a:lnTo>
                  <a:lnTo>
                    <a:pt x="19" y="149"/>
                  </a:lnTo>
                  <a:lnTo>
                    <a:pt x="27" y="159"/>
                  </a:lnTo>
                  <a:lnTo>
                    <a:pt x="33" y="165"/>
                  </a:lnTo>
                  <a:lnTo>
                    <a:pt x="36" y="167"/>
                  </a:lnTo>
                  <a:lnTo>
                    <a:pt x="38" y="166"/>
                  </a:lnTo>
                  <a:lnTo>
                    <a:pt x="38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Freeform 868"/>
            <p:cNvSpPr>
              <a:spLocks noChangeAspect="1" noEditPoints="1"/>
            </p:cNvSpPr>
            <p:nvPr/>
          </p:nvSpPr>
          <p:spPr bwMode="auto">
            <a:xfrm>
              <a:off x="3768" y="149"/>
              <a:ext cx="87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9" y="100"/>
                </a:cxn>
                <a:cxn ang="0">
                  <a:pos x="3" y="100"/>
                </a:cxn>
                <a:cxn ang="0">
                  <a:pos x="1" y="102"/>
                </a:cxn>
                <a:cxn ang="0">
                  <a:pos x="1" y="105"/>
                </a:cxn>
                <a:cxn ang="0">
                  <a:pos x="33" y="105"/>
                </a:cxn>
                <a:cxn ang="0">
                  <a:pos x="35" y="105"/>
                </a:cxn>
                <a:cxn ang="0">
                  <a:pos x="36" y="102"/>
                </a:cxn>
                <a:cxn ang="0">
                  <a:pos x="32" y="100"/>
                </a:cxn>
                <a:cxn ang="0">
                  <a:pos x="25" y="100"/>
                </a:cxn>
                <a:cxn ang="0">
                  <a:pos x="24" y="98"/>
                </a:cxn>
                <a:cxn ang="0">
                  <a:pos x="27" y="82"/>
                </a:cxn>
                <a:cxn ang="0">
                  <a:pos x="32" y="64"/>
                </a:cxn>
                <a:cxn ang="0">
                  <a:pos x="37" y="71"/>
                </a:cxn>
                <a:cxn ang="0">
                  <a:pos x="47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7" y="26"/>
                </a:cxn>
                <a:cxn ang="0">
                  <a:pos x="81" y="7"/>
                </a:cxn>
                <a:cxn ang="0">
                  <a:pos x="65" y="0"/>
                </a:cxn>
                <a:cxn ang="0">
                  <a:pos x="53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20" y="3"/>
                </a:cxn>
                <a:cxn ang="0">
                  <a:pos x="16" y="9"/>
                </a:cxn>
                <a:cxn ang="0">
                  <a:pos x="12" y="19"/>
                </a:cxn>
                <a:cxn ang="0">
                  <a:pos x="11" y="25"/>
                </a:cxn>
                <a:cxn ang="0">
                  <a:pos x="13" y="27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21" y="9"/>
                </a:cxn>
                <a:cxn ang="0">
                  <a:pos x="28" y="3"/>
                </a:cxn>
                <a:cxn ang="0">
                  <a:pos x="31" y="5"/>
                </a:cxn>
                <a:cxn ang="0">
                  <a:pos x="33" y="11"/>
                </a:cxn>
                <a:cxn ang="0">
                  <a:pos x="32" y="19"/>
                </a:cxn>
                <a:cxn ang="0">
                  <a:pos x="42" y="21"/>
                </a:cxn>
                <a:cxn ang="0">
                  <a:pos x="46" y="15"/>
                </a:cxn>
                <a:cxn ang="0">
                  <a:pos x="51" y="9"/>
                </a:cxn>
                <a:cxn ang="0">
                  <a:pos x="59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5" y="19"/>
                </a:cxn>
                <a:cxn ang="0">
                  <a:pos x="72" y="38"/>
                </a:cxn>
                <a:cxn ang="0">
                  <a:pos x="67" y="54"/>
                </a:cxn>
                <a:cxn ang="0">
                  <a:pos x="57" y="67"/>
                </a:cxn>
                <a:cxn ang="0">
                  <a:pos x="47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4" y="56"/>
                </a:cxn>
                <a:cxn ang="0">
                  <a:pos x="34" y="54"/>
                </a:cxn>
              </a:cxnLst>
              <a:rect l="0" t="0" r="r" b="b"/>
              <a:pathLst>
                <a:path w="87" h="105">
                  <a:moveTo>
                    <a:pt x="13" y="94"/>
                  </a:moveTo>
                  <a:lnTo>
                    <a:pt x="12" y="97"/>
                  </a:lnTo>
                  <a:lnTo>
                    <a:pt x="11" y="99"/>
                  </a:lnTo>
                  <a:lnTo>
                    <a:pt x="9" y="100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2" y="101"/>
                  </a:lnTo>
                  <a:lnTo>
                    <a:pt x="1" y="102"/>
                  </a:lnTo>
                  <a:lnTo>
                    <a:pt x="0" y="103"/>
                  </a:lnTo>
                  <a:lnTo>
                    <a:pt x="1" y="105"/>
                  </a:lnTo>
                  <a:lnTo>
                    <a:pt x="3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5" y="101"/>
                  </a:lnTo>
                  <a:lnTo>
                    <a:pt x="32" y="100"/>
                  </a:lnTo>
                  <a:lnTo>
                    <a:pt x="27" y="100"/>
                  </a:lnTo>
                  <a:lnTo>
                    <a:pt x="25" y="100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5" y="92"/>
                  </a:lnTo>
                  <a:lnTo>
                    <a:pt x="27" y="82"/>
                  </a:lnTo>
                  <a:lnTo>
                    <a:pt x="30" y="71"/>
                  </a:lnTo>
                  <a:lnTo>
                    <a:pt x="32" y="64"/>
                  </a:lnTo>
                  <a:lnTo>
                    <a:pt x="34" y="68"/>
                  </a:lnTo>
                  <a:lnTo>
                    <a:pt x="37" y="71"/>
                  </a:lnTo>
                  <a:lnTo>
                    <a:pt x="41" y="74"/>
                  </a:lnTo>
                  <a:lnTo>
                    <a:pt x="47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6" y="35"/>
                  </a:lnTo>
                  <a:lnTo>
                    <a:pt x="87" y="26"/>
                  </a:lnTo>
                  <a:lnTo>
                    <a:pt x="85" y="15"/>
                  </a:lnTo>
                  <a:lnTo>
                    <a:pt x="81" y="7"/>
                  </a:lnTo>
                  <a:lnTo>
                    <a:pt x="74" y="1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3" y="3"/>
                  </a:lnTo>
                  <a:lnTo>
                    <a:pt x="48" y="7"/>
                  </a:lnTo>
                  <a:lnTo>
                    <a:pt x="43" y="12"/>
                  </a:lnTo>
                  <a:lnTo>
                    <a:pt x="41" y="6"/>
                  </a:lnTo>
                  <a:lnTo>
                    <a:pt x="37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4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8" y="15"/>
                  </a:lnTo>
                  <a:lnTo>
                    <a:pt x="21" y="9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32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4" y="18"/>
                  </a:lnTo>
                  <a:lnTo>
                    <a:pt x="46" y="15"/>
                  </a:lnTo>
                  <a:lnTo>
                    <a:pt x="49" y="12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9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5" y="19"/>
                  </a:lnTo>
                  <a:lnTo>
                    <a:pt x="74" y="28"/>
                  </a:lnTo>
                  <a:lnTo>
                    <a:pt x="72" y="38"/>
                  </a:lnTo>
                  <a:lnTo>
                    <a:pt x="69" y="47"/>
                  </a:lnTo>
                  <a:lnTo>
                    <a:pt x="67" y="54"/>
                  </a:lnTo>
                  <a:lnTo>
                    <a:pt x="62" y="62"/>
                  </a:lnTo>
                  <a:lnTo>
                    <a:pt x="57" y="67"/>
                  </a:lnTo>
                  <a:lnTo>
                    <a:pt x="52" y="70"/>
                  </a:lnTo>
                  <a:lnTo>
                    <a:pt x="47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8" y="67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59"/>
                  </a:lnTo>
                  <a:lnTo>
                    <a:pt x="34" y="57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869"/>
            <p:cNvSpPr>
              <a:spLocks noChangeAspect="1"/>
            </p:cNvSpPr>
            <p:nvPr/>
          </p:nvSpPr>
          <p:spPr bwMode="auto">
            <a:xfrm>
              <a:off x="3865" y="170"/>
              <a:ext cx="51" cy="78"/>
            </a:xfrm>
            <a:custGeom>
              <a:avLst/>
              <a:gdLst/>
              <a:ahLst/>
              <a:cxnLst>
                <a:cxn ang="0">
                  <a:pos x="51" y="56"/>
                </a:cxn>
                <a:cxn ang="0">
                  <a:pos x="48" y="56"/>
                </a:cxn>
                <a:cxn ang="0">
                  <a:pos x="47" y="59"/>
                </a:cxn>
                <a:cxn ang="0">
                  <a:pos x="46" y="62"/>
                </a:cxn>
                <a:cxn ang="0">
                  <a:pos x="46" y="65"/>
                </a:cxn>
                <a:cxn ang="0">
                  <a:pos x="45" y="67"/>
                </a:cxn>
                <a:cxn ang="0">
                  <a:pos x="43" y="67"/>
                </a:cxn>
                <a:cxn ang="0">
                  <a:pos x="39" y="68"/>
                </a:cxn>
                <a:cxn ang="0">
                  <a:pos x="35" y="68"/>
                </a:cxn>
                <a:cxn ang="0">
                  <a:pos x="33" y="68"/>
                </a:cxn>
                <a:cxn ang="0">
                  <a:pos x="12" y="68"/>
                </a:cxn>
                <a:cxn ang="0">
                  <a:pos x="19" y="61"/>
                </a:cxn>
                <a:cxn ang="0">
                  <a:pos x="25" y="56"/>
                </a:cxn>
                <a:cxn ang="0">
                  <a:pos x="30" y="52"/>
                </a:cxn>
                <a:cxn ang="0">
                  <a:pos x="35" y="48"/>
                </a:cxn>
                <a:cxn ang="0">
                  <a:pos x="41" y="43"/>
                </a:cxn>
                <a:cxn ang="0">
                  <a:pos x="46" y="37"/>
                </a:cxn>
                <a:cxn ang="0">
                  <a:pos x="50" y="31"/>
                </a:cxn>
                <a:cxn ang="0">
                  <a:pos x="51" y="23"/>
                </a:cxn>
                <a:cxn ang="0">
                  <a:pos x="49" y="13"/>
                </a:cxn>
                <a:cxn ang="0">
                  <a:pos x="43" y="6"/>
                </a:cxn>
                <a:cxn ang="0">
                  <a:pos x="35" y="2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4" y="10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1" y="25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8"/>
                </a:cxn>
                <a:cxn ang="0">
                  <a:pos x="8" y="27"/>
                </a:cxn>
                <a:cxn ang="0">
                  <a:pos x="10" y="26"/>
                </a:cxn>
                <a:cxn ang="0">
                  <a:pos x="12" y="24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1" y="18"/>
                </a:cxn>
                <a:cxn ang="0">
                  <a:pos x="9" y="16"/>
                </a:cxn>
                <a:cxn ang="0">
                  <a:pos x="6" y="15"/>
                </a:cxn>
                <a:cxn ang="0">
                  <a:pos x="9" y="10"/>
                </a:cxn>
                <a:cxn ang="0">
                  <a:pos x="13" y="7"/>
                </a:cxn>
                <a:cxn ang="0">
                  <a:pos x="18" y="5"/>
                </a:cxn>
                <a:cxn ang="0">
                  <a:pos x="23" y="4"/>
                </a:cxn>
                <a:cxn ang="0">
                  <a:pos x="30" y="6"/>
                </a:cxn>
                <a:cxn ang="0">
                  <a:pos x="36" y="10"/>
                </a:cxn>
                <a:cxn ang="0">
                  <a:pos x="39" y="16"/>
                </a:cxn>
                <a:cxn ang="0">
                  <a:pos x="40" y="23"/>
                </a:cxn>
                <a:cxn ang="0">
                  <a:pos x="39" y="30"/>
                </a:cxn>
                <a:cxn ang="0">
                  <a:pos x="36" y="36"/>
                </a:cxn>
                <a:cxn ang="0">
                  <a:pos x="33" y="42"/>
                </a:cxn>
                <a:cxn ang="0">
                  <a:pos x="29" y="45"/>
                </a:cxn>
                <a:cxn ang="0">
                  <a:pos x="1" y="73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8" y="78"/>
                </a:cxn>
                <a:cxn ang="0">
                  <a:pos x="51" y="56"/>
                </a:cxn>
              </a:cxnLst>
              <a:rect l="0" t="0" r="r" b="b"/>
              <a:pathLst>
                <a:path w="51" h="78">
                  <a:moveTo>
                    <a:pt x="51" y="56"/>
                  </a:moveTo>
                  <a:lnTo>
                    <a:pt x="48" y="56"/>
                  </a:lnTo>
                  <a:lnTo>
                    <a:pt x="47" y="59"/>
                  </a:lnTo>
                  <a:lnTo>
                    <a:pt x="46" y="62"/>
                  </a:lnTo>
                  <a:lnTo>
                    <a:pt x="46" y="65"/>
                  </a:lnTo>
                  <a:lnTo>
                    <a:pt x="45" y="67"/>
                  </a:lnTo>
                  <a:lnTo>
                    <a:pt x="43" y="67"/>
                  </a:lnTo>
                  <a:lnTo>
                    <a:pt x="39" y="68"/>
                  </a:lnTo>
                  <a:lnTo>
                    <a:pt x="35" y="68"/>
                  </a:lnTo>
                  <a:lnTo>
                    <a:pt x="33" y="68"/>
                  </a:lnTo>
                  <a:lnTo>
                    <a:pt x="12" y="68"/>
                  </a:lnTo>
                  <a:lnTo>
                    <a:pt x="19" y="61"/>
                  </a:lnTo>
                  <a:lnTo>
                    <a:pt x="25" y="56"/>
                  </a:lnTo>
                  <a:lnTo>
                    <a:pt x="30" y="52"/>
                  </a:lnTo>
                  <a:lnTo>
                    <a:pt x="35" y="48"/>
                  </a:lnTo>
                  <a:lnTo>
                    <a:pt x="41" y="43"/>
                  </a:lnTo>
                  <a:lnTo>
                    <a:pt x="46" y="37"/>
                  </a:lnTo>
                  <a:lnTo>
                    <a:pt x="50" y="31"/>
                  </a:lnTo>
                  <a:lnTo>
                    <a:pt x="51" y="23"/>
                  </a:lnTo>
                  <a:lnTo>
                    <a:pt x="49" y="13"/>
                  </a:lnTo>
                  <a:lnTo>
                    <a:pt x="43" y="6"/>
                  </a:lnTo>
                  <a:lnTo>
                    <a:pt x="35" y="2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8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6" y="15"/>
                  </a:lnTo>
                  <a:lnTo>
                    <a:pt x="9" y="10"/>
                  </a:lnTo>
                  <a:lnTo>
                    <a:pt x="13" y="7"/>
                  </a:lnTo>
                  <a:lnTo>
                    <a:pt x="18" y="5"/>
                  </a:lnTo>
                  <a:lnTo>
                    <a:pt x="23" y="4"/>
                  </a:lnTo>
                  <a:lnTo>
                    <a:pt x="30" y="6"/>
                  </a:lnTo>
                  <a:lnTo>
                    <a:pt x="36" y="10"/>
                  </a:lnTo>
                  <a:lnTo>
                    <a:pt x="39" y="16"/>
                  </a:lnTo>
                  <a:lnTo>
                    <a:pt x="40" y="23"/>
                  </a:lnTo>
                  <a:lnTo>
                    <a:pt x="39" y="30"/>
                  </a:lnTo>
                  <a:lnTo>
                    <a:pt x="36" y="36"/>
                  </a:lnTo>
                  <a:lnTo>
                    <a:pt x="33" y="42"/>
                  </a:lnTo>
                  <a:lnTo>
                    <a:pt x="29" y="4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8" y="78"/>
                  </a:lnTo>
                  <a:lnTo>
                    <a:pt x="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870"/>
            <p:cNvSpPr>
              <a:spLocks noChangeAspect="1"/>
            </p:cNvSpPr>
            <p:nvPr/>
          </p:nvSpPr>
          <p:spPr bwMode="auto">
            <a:xfrm>
              <a:off x="3942" y="97"/>
              <a:ext cx="38" cy="167"/>
            </a:xfrm>
            <a:custGeom>
              <a:avLst/>
              <a:gdLst/>
              <a:ahLst/>
              <a:cxnLst>
                <a:cxn ang="0">
                  <a:pos x="38" y="83"/>
                </a:cxn>
                <a:cxn ang="0">
                  <a:pos x="38" y="73"/>
                </a:cxn>
                <a:cxn ang="0">
                  <a:pos x="36" y="60"/>
                </a:cxn>
                <a:cxn ang="0">
                  <a:pos x="33" y="46"/>
                </a:cxn>
                <a:cxn ang="0">
                  <a:pos x="27" y="32"/>
                </a:cxn>
                <a:cxn ang="0">
                  <a:pos x="19" y="18"/>
                </a:cxn>
                <a:cxn ang="0">
                  <a:pos x="11" y="8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6"/>
                </a:cxn>
                <a:cxn ang="0">
                  <a:pos x="14" y="20"/>
                </a:cxn>
                <a:cxn ang="0">
                  <a:pos x="22" y="38"/>
                </a:cxn>
                <a:cxn ang="0">
                  <a:pos x="27" y="59"/>
                </a:cxn>
                <a:cxn ang="0">
                  <a:pos x="29" y="83"/>
                </a:cxn>
                <a:cxn ang="0">
                  <a:pos x="27" y="105"/>
                </a:cxn>
                <a:cxn ang="0">
                  <a:pos x="23" y="126"/>
                </a:cxn>
                <a:cxn ang="0">
                  <a:pos x="15" y="145"/>
                </a:cxn>
                <a:cxn ang="0">
                  <a:pos x="2" y="162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6"/>
                </a:cxn>
                <a:cxn ang="0">
                  <a:pos x="2" y="167"/>
                </a:cxn>
                <a:cxn ang="0">
                  <a:pos x="5" y="165"/>
                </a:cxn>
                <a:cxn ang="0">
                  <a:pos x="12" y="159"/>
                </a:cxn>
                <a:cxn ang="0">
                  <a:pos x="20" y="148"/>
                </a:cxn>
                <a:cxn ang="0">
                  <a:pos x="28" y="134"/>
                </a:cxn>
                <a:cxn ang="0">
                  <a:pos x="33" y="121"/>
                </a:cxn>
                <a:cxn ang="0">
                  <a:pos x="36" y="107"/>
                </a:cxn>
                <a:cxn ang="0">
                  <a:pos x="38" y="95"/>
                </a:cxn>
                <a:cxn ang="0">
                  <a:pos x="38" y="83"/>
                </a:cxn>
              </a:cxnLst>
              <a:rect l="0" t="0" r="r" b="b"/>
              <a:pathLst>
                <a:path w="38" h="167">
                  <a:moveTo>
                    <a:pt x="38" y="83"/>
                  </a:moveTo>
                  <a:lnTo>
                    <a:pt x="38" y="73"/>
                  </a:lnTo>
                  <a:lnTo>
                    <a:pt x="36" y="60"/>
                  </a:lnTo>
                  <a:lnTo>
                    <a:pt x="33" y="46"/>
                  </a:lnTo>
                  <a:lnTo>
                    <a:pt x="27" y="32"/>
                  </a:lnTo>
                  <a:lnTo>
                    <a:pt x="19" y="18"/>
                  </a:lnTo>
                  <a:lnTo>
                    <a:pt x="11" y="8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14" y="20"/>
                  </a:lnTo>
                  <a:lnTo>
                    <a:pt x="22" y="38"/>
                  </a:lnTo>
                  <a:lnTo>
                    <a:pt x="27" y="59"/>
                  </a:lnTo>
                  <a:lnTo>
                    <a:pt x="29" y="83"/>
                  </a:lnTo>
                  <a:lnTo>
                    <a:pt x="27" y="105"/>
                  </a:lnTo>
                  <a:lnTo>
                    <a:pt x="23" y="126"/>
                  </a:lnTo>
                  <a:lnTo>
                    <a:pt x="15" y="145"/>
                  </a:lnTo>
                  <a:lnTo>
                    <a:pt x="2" y="162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6"/>
                  </a:lnTo>
                  <a:lnTo>
                    <a:pt x="2" y="167"/>
                  </a:lnTo>
                  <a:lnTo>
                    <a:pt x="5" y="165"/>
                  </a:lnTo>
                  <a:lnTo>
                    <a:pt x="12" y="159"/>
                  </a:lnTo>
                  <a:lnTo>
                    <a:pt x="20" y="148"/>
                  </a:lnTo>
                  <a:lnTo>
                    <a:pt x="28" y="134"/>
                  </a:lnTo>
                  <a:lnTo>
                    <a:pt x="33" y="121"/>
                  </a:lnTo>
                  <a:lnTo>
                    <a:pt x="36" y="107"/>
                  </a:lnTo>
                  <a:lnTo>
                    <a:pt x="38" y="95"/>
                  </a:lnTo>
                  <a:lnTo>
                    <a:pt x="38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Freeform 871"/>
            <p:cNvSpPr>
              <a:spLocks noChangeAspect="1"/>
            </p:cNvSpPr>
            <p:nvPr/>
          </p:nvSpPr>
          <p:spPr bwMode="auto">
            <a:xfrm>
              <a:off x="4007" y="97"/>
              <a:ext cx="38" cy="167"/>
            </a:xfrm>
            <a:custGeom>
              <a:avLst/>
              <a:gdLst/>
              <a:ahLst/>
              <a:cxnLst>
                <a:cxn ang="0">
                  <a:pos x="38" y="83"/>
                </a:cxn>
                <a:cxn ang="0">
                  <a:pos x="38" y="73"/>
                </a:cxn>
                <a:cxn ang="0">
                  <a:pos x="36" y="60"/>
                </a:cxn>
                <a:cxn ang="0">
                  <a:pos x="33" y="46"/>
                </a:cxn>
                <a:cxn ang="0">
                  <a:pos x="27" y="32"/>
                </a:cxn>
                <a:cxn ang="0">
                  <a:pos x="19" y="18"/>
                </a:cxn>
                <a:cxn ang="0">
                  <a:pos x="11" y="8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3" y="6"/>
                </a:cxn>
                <a:cxn ang="0">
                  <a:pos x="14" y="20"/>
                </a:cxn>
                <a:cxn ang="0">
                  <a:pos x="22" y="38"/>
                </a:cxn>
                <a:cxn ang="0">
                  <a:pos x="27" y="59"/>
                </a:cxn>
                <a:cxn ang="0">
                  <a:pos x="29" y="83"/>
                </a:cxn>
                <a:cxn ang="0">
                  <a:pos x="28" y="105"/>
                </a:cxn>
                <a:cxn ang="0">
                  <a:pos x="23" y="126"/>
                </a:cxn>
                <a:cxn ang="0">
                  <a:pos x="15" y="145"/>
                </a:cxn>
                <a:cxn ang="0">
                  <a:pos x="2" y="162"/>
                </a:cxn>
                <a:cxn ang="0">
                  <a:pos x="0" y="164"/>
                </a:cxn>
                <a:cxn ang="0">
                  <a:pos x="0" y="165"/>
                </a:cxn>
                <a:cxn ang="0">
                  <a:pos x="0" y="166"/>
                </a:cxn>
                <a:cxn ang="0">
                  <a:pos x="2" y="167"/>
                </a:cxn>
                <a:cxn ang="0">
                  <a:pos x="5" y="165"/>
                </a:cxn>
                <a:cxn ang="0">
                  <a:pos x="12" y="159"/>
                </a:cxn>
                <a:cxn ang="0">
                  <a:pos x="20" y="148"/>
                </a:cxn>
                <a:cxn ang="0">
                  <a:pos x="28" y="134"/>
                </a:cxn>
                <a:cxn ang="0">
                  <a:pos x="33" y="121"/>
                </a:cxn>
                <a:cxn ang="0">
                  <a:pos x="36" y="107"/>
                </a:cxn>
                <a:cxn ang="0">
                  <a:pos x="38" y="95"/>
                </a:cxn>
                <a:cxn ang="0">
                  <a:pos x="38" y="83"/>
                </a:cxn>
              </a:cxnLst>
              <a:rect l="0" t="0" r="r" b="b"/>
              <a:pathLst>
                <a:path w="38" h="167">
                  <a:moveTo>
                    <a:pt x="38" y="83"/>
                  </a:moveTo>
                  <a:lnTo>
                    <a:pt x="38" y="73"/>
                  </a:lnTo>
                  <a:lnTo>
                    <a:pt x="36" y="60"/>
                  </a:lnTo>
                  <a:lnTo>
                    <a:pt x="33" y="46"/>
                  </a:lnTo>
                  <a:lnTo>
                    <a:pt x="27" y="32"/>
                  </a:lnTo>
                  <a:lnTo>
                    <a:pt x="19" y="18"/>
                  </a:lnTo>
                  <a:lnTo>
                    <a:pt x="11" y="8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3" y="6"/>
                  </a:lnTo>
                  <a:lnTo>
                    <a:pt x="14" y="20"/>
                  </a:lnTo>
                  <a:lnTo>
                    <a:pt x="22" y="38"/>
                  </a:lnTo>
                  <a:lnTo>
                    <a:pt x="27" y="59"/>
                  </a:lnTo>
                  <a:lnTo>
                    <a:pt x="29" y="83"/>
                  </a:lnTo>
                  <a:lnTo>
                    <a:pt x="28" y="105"/>
                  </a:lnTo>
                  <a:lnTo>
                    <a:pt x="23" y="126"/>
                  </a:lnTo>
                  <a:lnTo>
                    <a:pt x="15" y="145"/>
                  </a:lnTo>
                  <a:lnTo>
                    <a:pt x="2" y="162"/>
                  </a:lnTo>
                  <a:lnTo>
                    <a:pt x="0" y="164"/>
                  </a:lnTo>
                  <a:lnTo>
                    <a:pt x="0" y="165"/>
                  </a:lnTo>
                  <a:lnTo>
                    <a:pt x="0" y="166"/>
                  </a:lnTo>
                  <a:lnTo>
                    <a:pt x="2" y="167"/>
                  </a:lnTo>
                  <a:lnTo>
                    <a:pt x="5" y="165"/>
                  </a:lnTo>
                  <a:lnTo>
                    <a:pt x="12" y="159"/>
                  </a:lnTo>
                  <a:lnTo>
                    <a:pt x="20" y="148"/>
                  </a:lnTo>
                  <a:lnTo>
                    <a:pt x="28" y="134"/>
                  </a:lnTo>
                  <a:lnTo>
                    <a:pt x="33" y="121"/>
                  </a:lnTo>
                  <a:lnTo>
                    <a:pt x="36" y="107"/>
                  </a:lnTo>
                  <a:lnTo>
                    <a:pt x="38" y="95"/>
                  </a:lnTo>
                  <a:lnTo>
                    <a:pt x="38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872"/>
            <p:cNvSpPr>
              <a:spLocks noChangeAspect="1"/>
            </p:cNvSpPr>
            <p:nvPr/>
          </p:nvSpPr>
          <p:spPr bwMode="auto">
            <a:xfrm>
              <a:off x="4081" y="97"/>
              <a:ext cx="6" cy="167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0" y="165"/>
                </a:cxn>
                <a:cxn ang="0">
                  <a:pos x="1" y="166"/>
                </a:cxn>
                <a:cxn ang="0">
                  <a:pos x="3" y="167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6" y="163"/>
                </a:cxn>
                <a:cxn ang="0">
                  <a:pos x="6" y="161"/>
                </a:cxn>
                <a:cxn ang="0">
                  <a:pos x="6" y="6"/>
                </a:cxn>
              </a:cxnLst>
              <a:rect l="0" t="0" r="r" b="b"/>
              <a:pathLst>
                <a:path w="6" h="167">
                  <a:moveTo>
                    <a:pt x="6" y="6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0" y="165"/>
                  </a:lnTo>
                  <a:lnTo>
                    <a:pt x="1" y="166"/>
                  </a:lnTo>
                  <a:lnTo>
                    <a:pt x="3" y="167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6" y="16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Freeform 873"/>
            <p:cNvSpPr>
              <a:spLocks noChangeAspect="1" noEditPoints="1"/>
            </p:cNvSpPr>
            <p:nvPr/>
          </p:nvSpPr>
          <p:spPr bwMode="auto">
            <a:xfrm>
              <a:off x="4102" y="149"/>
              <a:ext cx="86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8" y="100"/>
                </a:cxn>
                <a:cxn ang="0">
                  <a:pos x="2" y="100"/>
                </a:cxn>
                <a:cxn ang="0">
                  <a:pos x="0" y="102"/>
                </a:cxn>
                <a:cxn ang="0">
                  <a:pos x="0" y="105"/>
                </a:cxn>
                <a:cxn ang="0">
                  <a:pos x="32" y="105"/>
                </a:cxn>
                <a:cxn ang="0">
                  <a:pos x="34" y="105"/>
                </a:cxn>
                <a:cxn ang="0">
                  <a:pos x="35" y="102"/>
                </a:cxn>
                <a:cxn ang="0">
                  <a:pos x="31" y="100"/>
                </a:cxn>
                <a:cxn ang="0">
                  <a:pos x="24" y="100"/>
                </a:cxn>
                <a:cxn ang="0">
                  <a:pos x="23" y="98"/>
                </a:cxn>
                <a:cxn ang="0">
                  <a:pos x="27" y="82"/>
                </a:cxn>
                <a:cxn ang="0">
                  <a:pos x="31" y="64"/>
                </a:cxn>
                <a:cxn ang="0">
                  <a:pos x="36" y="71"/>
                </a:cxn>
                <a:cxn ang="0">
                  <a:pos x="46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6" y="26"/>
                </a:cxn>
                <a:cxn ang="0">
                  <a:pos x="80" y="7"/>
                </a:cxn>
                <a:cxn ang="0">
                  <a:pos x="64" y="0"/>
                </a:cxn>
                <a:cxn ang="0">
                  <a:pos x="52" y="3"/>
                </a:cxn>
                <a:cxn ang="0">
                  <a:pos x="42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19" y="3"/>
                </a:cxn>
                <a:cxn ang="0">
                  <a:pos x="15" y="9"/>
                </a:cxn>
                <a:cxn ang="0">
                  <a:pos x="12" y="19"/>
                </a:cxn>
                <a:cxn ang="0">
                  <a:pos x="10" y="25"/>
                </a:cxn>
                <a:cxn ang="0">
                  <a:pos x="12" y="27"/>
                </a:cxn>
                <a:cxn ang="0">
                  <a:pos x="14" y="26"/>
                </a:cxn>
                <a:cxn ang="0">
                  <a:pos x="15" y="23"/>
                </a:cxn>
                <a:cxn ang="0">
                  <a:pos x="20" y="9"/>
                </a:cxn>
                <a:cxn ang="0">
                  <a:pos x="27" y="3"/>
                </a:cxn>
                <a:cxn ang="0">
                  <a:pos x="31" y="5"/>
                </a:cxn>
                <a:cxn ang="0">
                  <a:pos x="32" y="11"/>
                </a:cxn>
                <a:cxn ang="0">
                  <a:pos x="31" y="19"/>
                </a:cxn>
                <a:cxn ang="0">
                  <a:pos x="42" y="21"/>
                </a:cxn>
                <a:cxn ang="0">
                  <a:pos x="45" y="15"/>
                </a:cxn>
                <a:cxn ang="0">
                  <a:pos x="50" y="9"/>
                </a:cxn>
                <a:cxn ang="0">
                  <a:pos x="58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4" y="19"/>
                </a:cxn>
                <a:cxn ang="0">
                  <a:pos x="71" y="38"/>
                </a:cxn>
                <a:cxn ang="0">
                  <a:pos x="66" y="54"/>
                </a:cxn>
                <a:cxn ang="0">
                  <a:pos x="56" y="67"/>
                </a:cxn>
                <a:cxn ang="0">
                  <a:pos x="46" y="71"/>
                </a:cxn>
                <a:cxn ang="0">
                  <a:pos x="39" y="69"/>
                </a:cxn>
                <a:cxn ang="0">
                  <a:pos x="35" y="64"/>
                </a:cxn>
                <a:cxn ang="0">
                  <a:pos x="34" y="59"/>
                </a:cxn>
                <a:cxn ang="0">
                  <a:pos x="33" y="56"/>
                </a:cxn>
                <a:cxn ang="0">
                  <a:pos x="34" y="54"/>
                </a:cxn>
              </a:cxnLst>
              <a:rect l="0" t="0" r="r" b="b"/>
              <a:pathLst>
                <a:path w="86" h="105">
                  <a:moveTo>
                    <a:pt x="12" y="94"/>
                  </a:moveTo>
                  <a:lnTo>
                    <a:pt x="12" y="97"/>
                  </a:lnTo>
                  <a:lnTo>
                    <a:pt x="10" y="99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2" y="105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4"/>
                  </a:lnTo>
                  <a:lnTo>
                    <a:pt x="35" y="102"/>
                  </a:lnTo>
                  <a:lnTo>
                    <a:pt x="34" y="101"/>
                  </a:lnTo>
                  <a:lnTo>
                    <a:pt x="31" y="100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3" y="99"/>
                  </a:lnTo>
                  <a:lnTo>
                    <a:pt x="23" y="98"/>
                  </a:lnTo>
                  <a:lnTo>
                    <a:pt x="24" y="92"/>
                  </a:lnTo>
                  <a:lnTo>
                    <a:pt x="27" y="82"/>
                  </a:lnTo>
                  <a:lnTo>
                    <a:pt x="29" y="71"/>
                  </a:lnTo>
                  <a:lnTo>
                    <a:pt x="31" y="64"/>
                  </a:lnTo>
                  <a:lnTo>
                    <a:pt x="33" y="68"/>
                  </a:lnTo>
                  <a:lnTo>
                    <a:pt x="36" y="71"/>
                  </a:lnTo>
                  <a:lnTo>
                    <a:pt x="41" y="74"/>
                  </a:lnTo>
                  <a:lnTo>
                    <a:pt x="46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7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5" y="35"/>
                  </a:lnTo>
                  <a:lnTo>
                    <a:pt x="86" y="26"/>
                  </a:lnTo>
                  <a:lnTo>
                    <a:pt x="85" y="15"/>
                  </a:lnTo>
                  <a:lnTo>
                    <a:pt x="80" y="7"/>
                  </a:lnTo>
                  <a:lnTo>
                    <a:pt x="73" y="1"/>
                  </a:lnTo>
                  <a:lnTo>
                    <a:pt x="64" y="0"/>
                  </a:lnTo>
                  <a:lnTo>
                    <a:pt x="58" y="1"/>
                  </a:lnTo>
                  <a:lnTo>
                    <a:pt x="52" y="3"/>
                  </a:lnTo>
                  <a:lnTo>
                    <a:pt x="47" y="7"/>
                  </a:lnTo>
                  <a:lnTo>
                    <a:pt x="42" y="12"/>
                  </a:lnTo>
                  <a:lnTo>
                    <a:pt x="40" y="6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3" y="14"/>
                  </a:lnTo>
                  <a:lnTo>
                    <a:pt x="12" y="19"/>
                  </a:lnTo>
                  <a:lnTo>
                    <a:pt x="10" y="23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5" y="23"/>
                  </a:lnTo>
                  <a:lnTo>
                    <a:pt x="17" y="15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1" y="19"/>
                  </a:lnTo>
                  <a:lnTo>
                    <a:pt x="12" y="94"/>
                  </a:lnTo>
                  <a:close/>
                  <a:moveTo>
                    <a:pt x="42" y="21"/>
                  </a:moveTo>
                  <a:lnTo>
                    <a:pt x="43" y="18"/>
                  </a:lnTo>
                  <a:lnTo>
                    <a:pt x="45" y="15"/>
                  </a:lnTo>
                  <a:lnTo>
                    <a:pt x="48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58" y="4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8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4" y="19"/>
                  </a:lnTo>
                  <a:lnTo>
                    <a:pt x="74" y="28"/>
                  </a:lnTo>
                  <a:lnTo>
                    <a:pt x="71" y="38"/>
                  </a:lnTo>
                  <a:lnTo>
                    <a:pt x="69" y="47"/>
                  </a:lnTo>
                  <a:lnTo>
                    <a:pt x="66" y="54"/>
                  </a:lnTo>
                  <a:lnTo>
                    <a:pt x="61" y="62"/>
                  </a:lnTo>
                  <a:lnTo>
                    <a:pt x="56" y="67"/>
                  </a:lnTo>
                  <a:lnTo>
                    <a:pt x="51" y="70"/>
                  </a:lnTo>
                  <a:lnTo>
                    <a:pt x="46" y="71"/>
                  </a:lnTo>
                  <a:lnTo>
                    <a:pt x="42" y="71"/>
                  </a:lnTo>
                  <a:lnTo>
                    <a:pt x="39" y="69"/>
                  </a:lnTo>
                  <a:lnTo>
                    <a:pt x="37" y="67"/>
                  </a:lnTo>
                  <a:lnTo>
                    <a:pt x="35" y="64"/>
                  </a:lnTo>
                  <a:lnTo>
                    <a:pt x="34" y="62"/>
                  </a:lnTo>
                  <a:lnTo>
                    <a:pt x="34" y="59"/>
                  </a:lnTo>
                  <a:lnTo>
                    <a:pt x="33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Freeform 874"/>
            <p:cNvSpPr>
              <a:spLocks noChangeAspect="1"/>
            </p:cNvSpPr>
            <p:nvPr/>
          </p:nvSpPr>
          <p:spPr bwMode="auto">
            <a:xfrm>
              <a:off x="4204" y="170"/>
              <a:ext cx="42" cy="78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16" y="5"/>
                </a:cxn>
                <a:cxn ang="0">
                  <a:pos x="10" y="7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3" y="12"/>
                </a:cxn>
                <a:cxn ang="0">
                  <a:pos x="7" y="11"/>
                </a:cxn>
                <a:cxn ang="0">
                  <a:pos x="12" y="10"/>
                </a:cxn>
                <a:cxn ang="0">
                  <a:pos x="17" y="9"/>
                </a:cxn>
                <a:cxn ang="0">
                  <a:pos x="17" y="68"/>
                </a:cxn>
                <a:cxn ang="0">
                  <a:pos x="16" y="71"/>
                </a:cxn>
                <a:cxn ang="0">
                  <a:pos x="15" y="72"/>
                </a:cxn>
                <a:cxn ang="0">
                  <a:pos x="12" y="73"/>
                </a:cxn>
                <a:cxn ang="0">
                  <a:pos x="5" y="73"/>
                </a:cxn>
                <a:cxn ang="0">
                  <a:pos x="1" y="73"/>
                </a:cxn>
                <a:cxn ang="0">
                  <a:pos x="1" y="78"/>
                </a:cxn>
                <a:cxn ang="0">
                  <a:pos x="42" y="78"/>
                </a:cxn>
                <a:cxn ang="0">
                  <a:pos x="42" y="73"/>
                </a:cxn>
                <a:cxn ang="0">
                  <a:pos x="38" y="73"/>
                </a:cxn>
                <a:cxn ang="0">
                  <a:pos x="31" y="73"/>
                </a:cxn>
                <a:cxn ang="0">
                  <a:pos x="27" y="72"/>
                </a:cxn>
                <a:cxn ang="0">
                  <a:pos x="26" y="71"/>
                </a:cxn>
                <a:cxn ang="0">
                  <a:pos x="26" y="68"/>
                </a:cxn>
                <a:cxn ang="0">
                  <a:pos x="26" y="3"/>
                </a:cxn>
              </a:cxnLst>
              <a:rect l="0" t="0" r="r" b="b"/>
              <a:pathLst>
                <a:path w="42" h="78">
                  <a:moveTo>
                    <a:pt x="26" y="3"/>
                  </a:moveTo>
                  <a:lnTo>
                    <a:pt x="26" y="2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16" y="5"/>
                  </a:lnTo>
                  <a:lnTo>
                    <a:pt x="10" y="7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3" y="12"/>
                  </a:lnTo>
                  <a:lnTo>
                    <a:pt x="7" y="11"/>
                  </a:lnTo>
                  <a:lnTo>
                    <a:pt x="12" y="10"/>
                  </a:lnTo>
                  <a:lnTo>
                    <a:pt x="17" y="9"/>
                  </a:lnTo>
                  <a:lnTo>
                    <a:pt x="17" y="68"/>
                  </a:lnTo>
                  <a:lnTo>
                    <a:pt x="16" y="71"/>
                  </a:lnTo>
                  <a:lnTo>
                    <a:pt x="15" y="72"/>
                  </a:lnTo>
                  <a:lnTo>
                    <a:pt x="12" y="73"/>
                  </a:lnTo>
                  <a:lnTo>
                    <a:pt x="5" y="73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42" y="78"/>
                  </a:lnTo>
                  <a:lnTo>
                    <a:pt x="42" y="73"/>
                  </a:lnTo>
                  <a:lnTo>
                    <a:pt x="38" y="73"/>
                  </a:lnTo>
                  <a:lnTo>
                    <a:pt x="31" y="73"/>
                  </a:lnTo>
                  <a:lnTo>
                    <a:pt x="27" y="72"/>
                  </a:lnTo>
                  <a:lnTo>
                    <a:pt x="26" y="71"/>
                  </a:lnTo>
                  <a:lnTo>
                    <a:pt x="26" y="68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Freeform 875"/>
            <p:cNvSpPr>
              <a:spLocks noChangeAspect="1" noEditPoints="1"/>
            </p:cNvSpPr>
            <p:nvPr/>
          </p:nvSpPr>
          <p:spPr bwMode="auto">
            <a:xfrm>
              <a:off x="4260" y="149"/>
              <a:ext cx="87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9" y="100"/>
                </a:cxn>
                <a:cxn ang="0">
                  <a:pos x="3" y="100"/>
                </a:cxn>
                <a:cxn ang="0">
                  <a:pos x="1" y="102"/>
                </a:cxn>
                <a:cxn ang="0">
                  <a:pos x="1" y="105"/>
                </a:cxn>
                <a:cxn ang="0">
                  <a:pos x="33" y="105"/>
                </a:cxn>
                <a:cxn ang="0">
                  <a:pos x="35" y="105"/>
                </a:cxn>
                <a:cxn ang="0">
                  <a:pos x="36" y="102"/>
                </a:cxn>
                <a:cxn ang="0">
                  <a:pos x="32" y="100"/>
                </a:cxn>
                <a:cxn ang="0">
                  <a:pos x="25" y="100"/>
                </a:cxn>
                <a:cxn ang="0">
                  <a:pos x="24" y="98"/>
                </a:cxn>
                <a:cxn ang="0">
                  <a:pos x="27" y="82"/>
                </a:cxn>
                <a:cxn ang="0">
                  <a:pos x="32" y="64"/>
                </a:cxn>
                <a:cxn ang="0">
                  <a:pos x="37" y="71"/>
                </a:cxn>
                <a:cxn ang="0">
                  <a:pos x="47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7" y="26"/>
                </a:cxn>
                <a:cxn ang="0">
                  <a:pos x="81" y="7"/>
                </a:cxn>
                <a:cxn ang="0">
                  <a:pos x="65" y="0"/>
                </a:cxn>
                <a:cxn ang="0">
                  <a:pos x="53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20" y="3"/>
                </a:cxn>
                <a:cxn ang="0">
                  <a:pos x="16" y="9"/>
                </a:cxn>
                <a:cxn ang="0">
                  <a:pos x="12" y="19"/>
                </a:cxn>
                <a:cxn ang="0">
                  <a:pos x="11" y="25"/>
                </a:cxn>
                <a:cxn ang="0">
                  <a:pos x="13" y="27"/>
                </a:cxn>
                <a:cxn ang="0">
                  <a:pos x="14" y="26"/>
                </a:cxn>
                <a:cxn ang="0">
                  <a:pos x="16" y="23"/>
                </a:cxn>
                <a:cxn ang="0">
                  <a:pos x="21" y="9"/>
                </a:cxn>
                <a:cxn ang="0">
                  <a:pos x="28" y="3"/>
                </a:cxn>
                <a:cxn ang="0">
                  <a:pos x="31" y="5"/>
                </a:cxn>
                <a:cxn ang="0">
                  <a:pos x="33" y="11"/>
                </a:cxn>
                <a:cxn ang="0">
                  <a:pos x="32" y="19"/>
                </a:cxn>
                <a:cxn ang="0">
                  <a:pos x="42" y="21"/>
                </a:cxn>
                <a:cxn ang="0">
                  <a:pos x="46" y="15"/>
                </a:cxn>
                <a:cxn ang="0">
                  <a:pos x="51" y="9"/>
                </a:cxn>
                <a:cxn ang="0">
                  <a:pos x="59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5" y="19"/>
                </a:cxn>
                <a:cxn ang="0">
                  <a:pos x="72" y="38"/>
                </a:cxn>
                <a:cxn ang="0">
                  <a:pos x="67" y="54"/>
                </a:cxn>
                <a:cxn ang="0">
                  <a:pos x="57" y="67"/>
                </a:cxn>
                <a:cxn ang="0">
                  <a:pos x="47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4" y="56"/>
                </a:cxn>
                <a:cxn ang="0">
                  <a:pos x="34" y="54"/>
                </a:cxn>
              </a:cxnLst>
              <a:rect l="0" t="0" r="r" b="b"/>
              <a:pathLst>
                <a:path w="87" h="105">
                  <a:moveTo>
                    <a:pt x="13" y="94"/>
                  </a:moveTo>
                  <a:lnTo>
                    <a:pt x="12" y="97"/>
                  </a:lnTo>
                  <a:lnTo>
                    <a:pt x="11" y="99"/>
                  </a:lnTo>
                  <a:lnTo>
                    <a:pt x="9" y="100"/>
                  </a:lnTo>
                  <a:lnTo>
                    <a:pt x="4" y="100"/>
                  </a:lnTo>
                  <a:lnTo>
                    <a:pt x="3" y="100"/>
                  </a:lnTo>
                  <a:lnTo>
                    <a:pt x="2" y="101"/>
                  </a:lnTo>
                  <a:lnTo>
                    <a:pt x="1" y="102"/>
                  </a:lnTo>
                  <a:lnTo>
                    <a:pt x="0" y="103"/>
                  </a:lnTo>
                  <a:lnTo>
                    <a:pt x="1" y="105"/>
                  </a:lnTo>
                  <a:lnTo>
                    <a:pt x="3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5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5" y="101"/>
                  </a:lnTo>
                  <a:lnTo>
                    <a:pt x="32" y="100"/>
                  </a:lnTo>
                  <a:lnTo>
                    <a:pt x="27" y="100"/>
                  </a:lnTo>
                  <a:lnTo>
                    <a:pt x="25" y="100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5" y="92"/>
                  </a:lnTo>
                  <a:lnTo>
                    <a:pt x="27" y="82"/>
                  </a:lnTo>
                  <a:lnTo>
                    <a:pt x="30" y="71"/>
                  </a:lnTo>
                  <a:lnTo>
                    <a:pt x="32" y="64"/>
                  </a:lnTo>
                  <a:lnTo>
                    <a:pt x="34" y="68"/>
                  </a:lnTo>
                  <a:lnTo>
                    <a:pt x="37" y="71"/>
                  </a:lnTo>
                  <a:lnTo>
                    <a:pt x="41" y="74"/>
                  </a:lnTo>
                  <a:lnTo>
                    <a:pt x="47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6" y="35"/>
                  </a:lnTo>
                  <a:lnTo>
                    <a:pt x="87" y="26"/>
                  </a:lnTo>
                  <a:lnTo>
                    <a:pt x="85" y="15"/>
                  </a:lnTo>
                  <a:lnTo>
                    <a:pt x="81" y="7"/>
                  </a:lnTo>
                  <a:lnTo>
                    <a:pt x="74" y="1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3" y="3"/>
                  </a:lnTo>
                  <a:lnTo>
                    <a:pt x="48" y="7"/>
                  </a:lnTo>
                  <a:lnTo>
                    <a:pt x="43" y="12"/>
                  </a:lnTo>
                  <a:lnTo>
                    <a:pt x="41" y="6"/>
                  </a:lnTo>
                  <a:lnTo>
                    <a:pt x="37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4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8" y="15"/>
                  </a:lnTo>
                  <a:lnTo>
                    <a:pt x="21" y="9"/>
                  </a:lnTo>
                  <a:lnTo>
                    <a:pt x="24" y="5"/>
                  </a:lnTo>
                  <a:lnTo>
                    <a:pt x="28" y="3"/>
                  </a:lnTo>
                  <a:lnTo>
                    <a:pt x="30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32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4" y="18"/>
                  </a:lnTo>
                  <a:lnTo>
                    <a:pt x="46" y="15"/>
                  </a:lnTo>
                  <a:lnTo>
                    <a:pt x="49" y="12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9" y="4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9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5" y="19"/>
                  </a:lnTo>
                  <a:lnTo>
                    <a:pt x="74" y="28"/>
                  </a:lnTo>
                  <a:lnTo>
                    <a:pt x="72" y="38"/>
                  </a:lnTo>
                  <a:lnTo>
                    <a:pt x="69" y="47"/>
                  </a:lnTo>
                  <a:lnTo>
                    <a:pt x="67" y="54"/>
                  </a:lnTo>
                  <a:lnTo>
                    <a:pt x="62" y="62"/>
                  </a:lnTo>
                  <a:lnTo>
                    <a:pt x="57" y="67"/>
                  </a:lnTo>
                  <a:lnTo>
                    <a:pt x="52" y="70"/>
                  </a:lnTo>
                  <a:lnTo>
                    <a:pt x="47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8" y="67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59"/>
                  </a:lnTo>
                  <a:lnTo>
                    <a:pt x="34" y="57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Freeform 876"/>
            <p:cNvSpPr>
              <a:spLocks noChangeAspect="1"/>
            </p:cNvSpPr>
            <p:nvPr/>
          </p:nvSpPr>
          <p:spPr bwMode="auto">
            <a:xfrm>
              <a:off x="4356" y="170"/>
              <a:ext cx="51" cy="78"/>
            </a:xfrm>
            <a:custGeom>
              <a:avLst/>
              <a:gdLst/>
              <a:ahLst/>
              <a:cxnLst>
                <a:cxn ang="0">
                  <a:pos x="51" y="56"/>
                </a:cxn>
                <a:cxn ang="0">
                  <a:pos x="47" y="56"/>
                </a:cxn>
                <a:cxn ang="0">
                  <a:pos x="47" y="59"/>
                </a:cxn>
                <a:cxn ang="0">
                  <a:pos x="46" y="62"/>
                </a:cxn>
                <a:cxn ang="0">
                  <a:pos x="45" y="65"/>
                </a:cxn>
                <a:cxn ang="0">
                  <a:pos x="44" y="67"/>
                </a:cxn>
                <a:cxn ang="0">
                  <a:pos x="42" y="67"/>
                </a:cxn>
                <a:cxn ang="0">
                  <a:pos x="38" y="68"/>
                </a:cxn>
                <a:cxn ang="0">
                  <a:pos x="35" y="68"/>
                </a:cxn>
                <a:cxn ang="0">
                  <a:pos x="32" y="68"/>
                </a:cxn>
                <a:cxn ang="0">
                  <a:pos x="11" y="68"/>
                </a:cxn>
                <a:cxn ang="0">
                  <a:pos x="19" y="61"/>
                </a:cxn>
                <a:cxn ang="0">
                  <a:pos x="25" y="56"/>
                </a:cxn>
                <a:cxn ang="0">
                  <a:pos x="29" y="52"/>
                </a:cxn>
                <a:cxn ang="0">
                  <a:pos x="34" y="48"/>
                </a:cxn>
                <a:cxn ang="0">
                  <a:pos x="41" y="43"/>
                </a:cxn>
                <a:cxn ang="0">
                  <a:pos x="46" y="37"/>
                </a:cxn>
                <a:cxn ang="0">
                  <a:pos x="50" y="31"/>
                </a:cxn>
                <a:cxn ang="0">
                  <a:pos x="51" y="23"/>
                </a:cxn>
                <a:cxn ang="0">
                  <a:pos x="49" y="13"/>
                </a:cxn>
                <a:cxn ang="0">
                  <a:pos x="43" y="6"/>
                </a:cxn>
                <a:cxn ang="0">
                  <a:pos x="34" y="2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4"/>
                </a:cxn>
                <a:cxn ang="0">
                  <a:pos x="6" y="7"/>
                </a:cxn>
                <a:cxn ang="0">
                  <a:pos x="3" y="10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2" y="27"/>
                </a:cxn>
                <a:cxn ang="0">
                  <a:pos x="4" y="27"/>
                </a:cxn>
                <a:cxn ang="0">
                  <a:pos x="6" y="28"/>
                </a:cxn>
                <a:cxn ang="0">
                  <a:pos x="8" y="27"/>
                </a:cxn>
                <a:cxn ang="0">
                  <a:pos x="10" y="26"/>
                </a:cxn>
                <a:cxn ang="0">
                  <a:pos x="11" y="24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1" y="18"/>
                </a:cxn>
                <a:cxn ang="0">
                  <a:pos x="9" y="16"/>
                </a:cxn>
                <a:cxn ang="0">
                  <a:pos x="5" y="15"/>
                </a:cxn>
                <a:cxn ang="0">
                  <a:pos x="8" y="10"/>
                </a:cxn>
                <a:cxn ang="0">
                  <a:pos x="13" y="7"/>
                </a:cxn>
                <a:cxn ang="0">
                  <a:pos x="17" y="5"/>
                </a:cxn>
                <a:cxn ang="0">
                  <a:pos x="22" y="4"/>
                </a:cxn>
                <a:cxn ang="0">
                  <a:pos x="30" y="6"/>
                </a:cxn>
                <a:cxn ang="0">
                  <a:pos x="35" y="10"/>
                </a:cxn>
                <a:cxn ang="0">
                  <a:pos x="39" y="16"/>
                </a:cxn>
                <a:cxn ang="0">
                  <a:pos x="40" y="23"/>
                </a:cxn>
                <a:cxn ang="0">
                  <a:pos x="38" y="30"/>
                </a:cxn>
                <a:cxn ang="0">
                  <a:pos x="36" y="36"/>
                </a:cxn>
                <a:cxn ang="0">
                  <a:pos x="32" y="42"/>
                </a:cxn>
                <a:cxn ang="0">
                  <a:pos x="29" y="45"/>
                </a:cxn>
                <a:cxn ang="0">
                  <a:pos x="1" y="73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7" y="78"/>
                </a:cxn>
                <a:cxn ang="0">
                  <a:pos x="51" y="56"/>
                </a:cxn>
              </a:cxnLst>
              <a:rect l="0" t="0" r="r" b="b"/>
              <a:pathLst>
                <a:path w="51" h="78">
                  <a:moveTo>
                    <a:pt x="51" y="56"/>
                  </a:moveTo>
                  <a:lnTo>
                    <a:pt x="47" y="56"/>
                  </a:lnTo>
                  <a:lnTo>
                    <a:pt x="47" y="59"/>
                  </a:lnTo>
                  <a:lnTo>
                    <a:pt x="46" y="62"/>
                  </a:lnTo>
                  <a:lnTo>
                    <a:pt x="45" y="65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38" y="68"/>
                  </a:lnTo>
                  <a:lnTo>
                    <a:pt x="35" y="68"/>
                  </a:lnTo>
                  <a:lnTo>
                    <a:pt x="32" y="68"/>
                  </a:lnTo>
                  <a:lnTo>
                    <a:pt x="11" y="68"/>
                  </a:lnTo>
                  <a:lnTo>
                    <a:pt x="19" y="61"/>
                  </a:lnTo>
                  <a:lnTo>
                    <a:pt x="25" y="56"/>
                  </a:lnTo>
                  <a:lnTo>
                    <a:pt x="29" y="52"/>
                  </a:lnTo>
                  <a:lnTo>
                    <a:pt x="34" y="48"/>
                  </a:lnTo>
                  <a:lnTo>
                    <a:pt x="41" y="43"/>
                  </a:lnTo>
                  <a:lnTo>
                    <a:pt x="46" y="37"/>
                  </a:lnTo>
                  <a:lnTo>
                    <a:pt x="50" y="31"/>
                  </a:lnTo>
                  <a:lnTo>
                    <a:pt x="51" y="23"/>
                  </a:lnTo>
                  <a:lnTo>
                    <a:pt x="49" y="13"/>
                  </a:lnTo>
                  <a:lnTo>
                    <a:pt x="43" y="6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4"/>
                  </a:lnTo>
                  <a:lnTo>
                    <a:pt x="6" y="7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6" y="28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1" y="24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5" y="15"/>
                  </a:lnTo>
                  <a:lnTo>
                    <a:pt x="8" y="10"/>
                  </a:lnTo>
                  <a:lnTo>
                    <a:pt x="13" y="7"/>
                  </a:lnTo>
                  <a:lnTo>
                    <a:pt x="17" y="5"/>
                  </a:lnTo>
                  <a:lnTo>
                    <a:pt x="22" y="4"/>
                  </a:lnTo>
                  <a:lnTo>
                    <a:pt x="30" y="6"/>
                  </a:lnTo>
                  <a:lnTo>
                    <a:pt x="35" y="10"/>
                  </a:lnTo>
                  <a:lnTo>
                    <a:pt x="39" y="16"/>
                  </a:lnTo>
                  <a:lnTo>
                    <a:pt x="40" y="23"/>
                  </a:lnTo>
                  <a:lnTo>
                    <a:pt x="38" y="30"/>
                  </a:lnTo>
                  <a:lnTo>
                    <a:pt x="36" y="36"/>
                  </a:lnTo>
                  <a:lnTo>
                    <a:pt x="32" y="42"/>
                  </a:lnTo>
                  <a:lnTo>
                    <a:pt x="29" y="45"/>
                  </a:lnTo>
                  <a:lnTo>
                    <a:pt x="1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7" y="78"/>
                  </a:lnTo>
                  <a:lnTo>
                    <a:pt x="51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Freeform 877"/>
            <p:cNvSpPr>
              <a:spLocks noChangeAspect="1"/>
            </p:cNvSpPr>
            <p:nvPr/>
          </p:nvSpPr>
          <p:spPr bwMode="auto">
            <a:xfrm>
              <a:off x="4432" y="97"/>
              <a:ext cx="37" cy="167"/>
            </a:xfrm>
            <a:custGeom>
              <a:avLst/>
              <a:gdLst/>
              <a:ahLst/>
              <a:cxnLst>
                <a:cxn ang="0">
                  <a:pos x="36" y="86"/>
                </a:cxn>
                <a:cxn ang="0">
                  <a:pos x="37" y="84"/>
                </a:cxn>
                <a:cxn ang="0">
                  <a:pos x="37" y="83"/>
                </a:cxn>
                <a:cxn ang="0">
                  <a:pos x="37" y="83"/>
                </a:cxn>
                <a:cxn ang="0">
                  <a:pos x="36" y="81"/>
                </a:cxn>
                <a:cxn ang="0">
                  <a:pos x="7" y="4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30" y="83"/>
                </a:cxn>
                <a:cxn ang="0">
                  <a:pos x="1" y="160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67"/>
                </a:cxn>
                <a:cxn ang="0">
                  <a:pos x="6" y="166"/>
                </a:cxn>
                <a:cxn ang="0">
                  <a:pos x="7" y="164"/>
                </a:cxn>
                <a:cxn ang="0">
                  <a:pos x="36" y="86"/>
                </a:cxn>
              </a:cxnLst>
              <a:rect l="0" t="0" r="r" b="b"/>
              <a:pathLst>
                <a:path w="37" h="167">
                  <a:moveTo>
                    <a:pt x="36" y="86"/>
                  </a:moveTo>
                  <a:lnTo>
                    <a:pt x="37" y="84"/>
                  </a:lnTo>
                  <a:lnTo>
                    <a:pt x="37" y="83"/>
                  </a:lnTo>
                  <a:lnTo>
                    <a:pt x="37" y="83"/>
                  </a:lnTo>
                  <a:lnTo>
                    <a:pt x="36" y="81"/>
                  </a:lnTo>
                  <a:lnTo>
                    <a:pt x="7" y="4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0" y="83"/>
                  </a:lnTo>
                  <a:lnTo>
                    <a:pt x="1" y="160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67"/>
                  </a:lnTo>
                  <a:lnTo>
                    <a:pt x="6" y="166"/>
                  </a:lnTo>
                  <a:lnTo>
                    <a:pt x="7" y="164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Freeform 878"/>
            <p:cNvSpPr>
              <a:spLocks noChangeAspect="1" noEditPoints="1"/>
            </p:cNvSpPr>
            <p:nvPr/>
          </p:nvSpPr>
          <p:spPr bwMode="auto">
            <a:xfrm>
              <a:off x="4493" y="164"/>
              <a:ext cx="88" cy="84"/>
            </a:xfrm>
            <a:custGeom>
              <a:avLst/>
              <a:gdLst/>
              <a:ahLst/>
              <a:cxnLst>
                <a:cxn ang="0">
                  <a:pos x="47" y="3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1" y="3"/>
                </a:cxn>
                <a:cxn ang="0">
                  <a:pos x="14" y="71"/>
                </a:cxn>
                <a:cxn ang="0">
                  <a:pos x="13" y="74"/>
                </a:cxn>
                <a:cxn ang="0">
                  <a:pos x="10" y="77"/>
                </a:cxn>
                <a:cxn ang="0">
                  <a:pos x="7" y="79"/>
                </a:cxn>
                <a:cxn ang="0">
                  <a:pos x="0" y="79"/>
                </a:cxn>
                <a:cxn ang="0">
                  <a:pos x="0" y="84"/>
                </a:cxn>
                <a:cxn ang="0">
                  <a:pos x="26" y="84"/>
                </a:cxn>
                <a:cxn ang="0">
                  <a:pos x="26" y="79"/>
                </a:cxn>
                <a:cxn ang="0">
                  <a:pos x="23" y="79"/>
                </a:cxn>
                <a:cxn ang="0">
                  <a:pos x="20" y="78"/>
                </a:cxn>
                <a:cxn ang="0">
                  <a:pos x="18" y="76"/>
                </a:cxn>
                <a:cxn ang="0">
                  <a:pos x="18" y="74"/>
                </a:cxn>
                <a:cxn ang="0">
                  <a:pos x="18" y="73"/>
                </a:cxn>
                <a:cxn ang="0">
                  <a:pos x="18" y="72"/>
                </a:cxn>
                <a:cxn ang="0">
                  <a:pos x="24" y="57"/>
                </a:cxn>
                <a:cxn ang="0">
                  <a:pos x="57" y="57"/>
                </a:cxn>
                <a:cxn ang="0">
                  <a:pos x="64" y="74"/>
                </a:cxn>
                <a:cxn ang="0">
                  <a:pos x="64" y="76"/>
                </a:cxn>
                <a:cxn ang="0">
                  <a:pos x="63" y="78"/>
                </a:cxn>
                <a:cxn ang="0">
                  <a:pos x="61" y="79"/>
                </a:cxn>
                <a:cxn ang="0">
                  <a:pos x="58" y="79"/>
                </a:cxn>
                <a:cxn ang="0">
                  <a:pos x="55" y="79"/>
                </a:cxn>
                <a:cxn ang="0">
                  <a:pos x="55" y="84"/>
                </a:cxn>
                <a:cxn ang="0">
                  <a:pos x="88" y="84"/>
                </a:cxn>
                <a:cxn ang="0">
                  <a:pos x="88" y="79"/>
                </a:cxn>
                <a:cxn ang="0">
                  <a:pos x="85" y="79"/>
                </a:cxn>
                <a:cxn ang="0">
                  <a:pos x="81" y="79"/>
                </a:cxn>
                <a:cxn ang="0">
                  <a:pos x="78" y="78"/>
                </a:cxn>
                <a:cxn ang="0">
                  <a:pos x="76" y="77"/>
                </a:cxn>
                <a:cxn ang="0">
                  <a:pos x="75" y="75"/>
                </a:cxn>
                <a:cxn ang="0">
                  <a:pos x="47" y="3"/>
                </a:cxn>
                <a:cxn ang="0">
                  <a:pos x="40" y="15"/>
                </a:cxn>
                <a:cxn ang="0">
                  <a:pos x="55" y="53"/>
                </a:cxn>
                <a:cxn ang="0">
                  <a:pos x="25" y="53"/>
                </a:cxn>
                <a:cxn ang="0">
                  <a:pos x="40" y="15"/>
                </a:cxn>
              </a:cxnLst>
              <a:rect l="0" t="0" r="r" b="b"/>
              <a:pathLst>
                <a:path w="88" h="84">
                  <a:moveTo>
                    <a:pt x="47" y="3"/>
                  </a:moveTo>
                  <a:lnTo>
                    <a:pt x="46" y="1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1" y="3"/>
                  </a:lnTo>
                  <a:lnTo>
                    <a:pt x="14" y="71"/>
                  </a:lnTo>
                  <a:lnTo>
                    <a:pt x="13" y="74"/>
                  </a:lnTo>
                  <a:lnTo>
                    <a:pt x="10" y="77"/>
                  </a:lnTo>
                  <a:lnTo>
                    <a:pt x="7" y="79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26" y="84"/>
                  </a:lnTo>
                  <a:lnTo>
                    <a:pt x="26" y="79"/>
                  </a:lnTo>
                  <a:lnTo>
                    <a:pt x="23" y="79"/>
                  </a:lnTo>
                  <a:lnTo>
                    <a:pt x="20" y="78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24" y="57"/>
                  </a:lnTo>
                  <a:lnTo>
                    <a:pt x="57" y="57"/>
                  </a:lnTo>
                  <a:lnTo>
                    <a:pt x="64" y="74"/>
                  </a:lnTo>
                  <a:lnTo>
                    <a:pt x="64" y="76"/>
                  </a:lnTo>
                  <a:lnTo>
                    <a:pt x="63" y="78"/>
                  </a:lnTo>
                  <a:lnTo>
                    <a:pt x="61" y="79"/>
                  </a:lnTo>
                  <a:lnTo>
                    <a:pt x="58" y="79"/>
                  </a:lnTo>
                  <a:lnTo>
                    <a:pt x="55" y="79"/>
                  </a:lnTo>
                  <a:lnTo>
                    <a:pt x="55" y="84"/>
                  </a:lnTo>
                  <a:lnTo>
                    <a:pt x="88" y="84"/>
                  </a:lnTo>
                  <a:lnTo>
                    <a:pt x="88" y="79"/>
                  </a:lnTo>
                  <a:lnTo>
                    <a:pt x="85" y="79"/>
                  </a:lnTo>
                  <a:lnTo>
                    <a:pt x="81" y="79"/>
                  </a:lnTo>
                  <a:lnTo>
                    <a:pt x="78" y="78"/>
                  </a:lnTo>
                  <a:lnTo>
                    <a:pt x="76" y="77"/>
                  </a:lnTo>
                  <a:lnTo>
                    <a:pt x="75" y="75"/>
                  </a:lnTo>
                  <a:lnTo>
                    <a:pt x="47" y="3"/>
                  </a:lnTo>
                  <a:close/>
                  <a:moveTo>
                    <a:pt x="40" y="15"/>
                  </a:moveTo>
                  <a:lnTo>
                    <a:pt x="55" y="53"/>
                  </a:lnTo>
                  <a:lnTo>
                    <a:pt x="25" y="53"/>
                  </a:lnTo>
                  <a:lnTo>
                    <a:pt x="40" y="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Freeform 879"/>
            <p:cNvSpPr>
              <a:spLocks noChangeAspect="1"/>
            </p:cNvSpPr>
            <p:nvPr/>
          </p:nvSpPr>
          <p:spPr bwMode="auto">
            <a:xfrm>
              <a:off x="4609" y="205"/>
              <a:ext cx="19" cy="49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18" y="10"/>
                </a:cxn>
                <a:cxn ang="0">
                  <a:pos x="16" y="4"/>
                </a:cxn>
                <a:cxn ang="0">
                  <a:pos x="13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5" y="16"/>
                </a:cxn>
                <a:cxn ang="0">
                  <a:pos x="8" y="17"/>
                </a:cxn>
                <a:cxn ang="0">
                  <a:pos x="11" y="17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5" y="15"/>
                </a:cxn>
                <a:cxn ang="0">
                  <a:pos x="15" y="17"/>
                </a:cxn>
                <a:cxn ang="0">
                  <a:pos x="14" y="26"/>
                </a:cxn>
                <a:cxn ang="0">
                  <a:pos x="12" y="33"/>
                </a:cxn>
                <a:cxn ang="0">
                  <a:pos x="8" y="40"/>
                </a:cxn>
                <a:cxn ang="0">
                  <a:pos x="4" y="45"/>
                </a:cxn>
                <a:cxn ang="0">
                  <a:pos x="2" y="47"/>
                </a:cxn>
                <a:cxn ang="0">
                  <a:pos x="2" y="47"/>
                </a:cxn>
                <a:cxn ang="0">
                  <a:pos x="3" y="49"/>
                </a:cxn>
                <a:cxn ang="0">
                  <a:pos x="4" y="49"/>
                </a:cxn>
                <a:cxn ang="0">
                  <a:pos x="7" y="47"/>
                </a:cxn>
                <a:cxn ang="0">
                  <a:pos x="12" y="40"/>
                </a:cxn>
                <a:cxn ang="0">
                  <a:pos x="17" y="30"/>
                </a:cxn>
                <a:cxn ang="0">
                  <a:pos x="19" y="17"/>
                </a:cxn>
              </a:cxnLst>
              <a:rect l="0" t="0" r="r" b="b"/>
              <a:pathLst>
                <a:path w="19" h="49">
                  <a:moveTo>
                    <a:pt x="19" y="17"/>
                  </a:moveTo>
                  <a:lnTo>
                    <a:pt x="18" y="10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7"/>
                  </a:lnTo>
                  <a:lnTo>
                    <a:pt x="14" y="26"/>
                  </a:lnTo>
                  <a:lnTo>
                    <a:pt x="12" y="33"/>
                  </a:lnTo>
                  <a:lnTo>
                    <a:pt x="8" y="40"/>
                  </a:lnTo>
                  <a:lnTo>
                    <a:pt x="4" y="45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7" y="47"/>
                  </a:lnTo>
                  <a:lnTo>
                    <a:pt x="12" y="40"/>
                  </a:lnTo>
                  <a:lnTo>
                    <a:pt x="17" y="3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880"/>
            <p:cNvSpPr>
              <a:spLocks noChangeAspect="1" noEditPoints="1"/>
            </p:cNvSpPr>
            <p:nvPr/>
          </p:nvSpPr>
          <p:spPr bwMode="auto">
            <a:xfrm>
              <a:off x="5007" y="149"/>
              <a:ext cx="93" cy="75"/>
            </a:xfrm>
            <a:custGeom>
              <a:avLst/>
              <a:gdLst/>
              <a:ahLst/>
              <a:cxnLst>
                <a:cxn ang="0">
                  <a:pos x="70" y="17"/>
                </a:cxn>
                <a:cxn ang="0">
                  <a:pos x="55" y="1"/>
                </a:cxn>
                <a:cxn ang="0">
                  <a:pos x="37" y="1"/>
                </a:cxn>
                <a:cxn ang="0">
                  <a:pos x="21" y="8"/>
                </a:cxn>
                <a:cxn ang="0">
                  <a:pos x="8" y="22"/>
                </a:cxn>
                <a:cxn ang="0">
                  <a:pos x="1" y="38"/>
                </a:cxn>
                <a:cxn ang="0">
                  <a:pos x="2" y="58"/>
                </a:cxn>
                <a:cxn ang="0">
                  <a:pos x="16" y="73"/>
                </a:cxn>
                <a:cxn ang="0">
                  <a:pos x="44" y="72"/>
                </a:cxn>
                <a:cxn ang="0">
                  <a:pos x="65" y="67"/>
                </a:cxn>
                <a:cxn ang="0">
                  <a:pos x="72" y="74"/>
                </a:cxn>
                <a:cxn ang="0">
                  <a:pos x="83" y="74"/>
                </a:cxn>
                <a:cxn ang="0">
                  <a:pos x="90" y="66"/>
                </a:cxn>
                <a:cxn ang="0">
                  <a:pos x="91" y="62"/>
                </a:cxn>
                <a:cxn ang="0">
                  <a:pos x="88" y="62"/>
                </a:cxn>
                <a:cxn ang="0">
                  <a:pos x="85" y="68"/>
                </a:cxn>
                <a:cxn ang="0">
                  <a:pos x="79" y="71"/>
                </a:cxn>
                <a:cxn ang="0">
                  <a:pos x="76" y="71"/>
                </a:cxn>
                <a:cxn ang="0">
                  <a:pos x="74" y="67"/>
                </a:cxn>
                <a:cxn ang="0">
                  <a:pos x="73" y="62"/>
                </a:cxn>
                <a:cxn ang="0">
                  <a:pos x="73" y="56"/>
                </a:cxn>
                <a:cxn ang="0">
                  <a:pos x="73" y="52"/>
                </a:cxn>
                <a:cxn ang="0">
                  <a:pos x="73" y="50"/>
                </a:cxn>
                <a:cxn ang="0">
                  <a:pos x="84" y="34"/>
                </a:cxn>
                <a:cxn ang="0">
                  <a:pos x="93" y="13"/>
                </a:cxn>
                <a:cxn ang="0">
                  <a:pos x="93" y="8"/>
                </a:cxn>
                <a:cxn ang="0">
                  <a:pos x="90" y="8"/>
                </a:cxn>
                <a:cxn ang="0">
                  <a:pos x="83" y="28"/>
                </a:cxn>
                <a:cxn ang="0">
                  <a:pos x="73" y="34"/>
                </a:cxn>
                <a:cxn ang="0">
                  <a:pos x="51" y="64"/>
                </a:cxn>
                <a:cxn ang="0">
                  <a:pos x="34" y="71"/>
                </a:cxn>
                <a:cxn ang="0">
                  <a:pos x="21" y="70"/>
                </a:cxn>
                <a:cxn ang="0">
                  <a:pos x="14" y="61"/>
                </a:cxn>
                <a:cxn ang="0">
                  <a:pos x="13" y="45"/>
                </a:cxn>
                <a:cxn ang="0">
                  <a:pos x="18" y="26"/>
                </a:cxn>
                <a:cxn ang="0">
                  <a:pos x="28" y="11"/>
                </a:cxn>
                <a:cxn ang="0">
                  <a:pos x="40" y="4"/>
                </a:cxn>
                <a:cxn ang="0">
                  <a:pos x="50" y="4"/>
                </a:cxn>
                <a:cxn ang="0">
                  <a:pos x="57" y="11"/>
                </a:cxn>
                <a:cxn ang="0">
                  <a:pos x="60" y="21"/>
                </a:cxn>
                <a:cxn ang="0">
                  <a:pos x="61" y="33"/>
                </a:cxn>
                <a:cxn ang="0">
                  <a:pos x="61" y="43"/>
                </a:cxn>
                <a:cxn ang="0">
                  <a:pos x="61" y="53"/>
                </a:cxn>
              </a:cxnLst>
              <a:rect l="0" t="0" r="r" b="b"/>
              <a:pathLst>
                <a:path w="93" h="75">
                  <a:moveTo>
                    <a:pt x="73" y="34"/>
                  </a:moveTo>
                  <a:lnTo>
                    <a:pt x="70" y="17"/>
                  </a:lnTo>
                  <a:lnTo>
                    <a:pt x="63" y="7"/>
                  </a:lnTo>
                  <a:lnTo>
                    <a:pt x="55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28" y="4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2" y="58"/>
                  </a:lnTo>
                  <a:lnTo>
                    <a:pt x="7" y="67"/>
                  </a:lnTo>
                  <a:lnTo>
                    <a:pt x="16" y="73"/>
                  </a:lnTo>
                  <a:lnTo>
                    <a:pt x="27" y="75"/>
                  </a:lnTo>
                  <a:lnTo>
                    <a:pt x="44" y="72"/>
                  </a:lnTo>
                  <a:lnTo>
                    <a:pt x="62" y="61"/>
                  </a:lnTo>
                  <a:lnTo>
                    <a:pt x="65" y="67"/>
                  </a:lnTo>
                  <a:lnTo>
                    <a:pt x="68" y="71"/>
                  </a:lnTo>
                  <a:lnTo>
                    <a:pt x="72" y="74"/>
                  </a:lnTo>
                  <a:lnTo>
                    <a:pt x="77" y="75"/>
                  </a:lnTo>
                  <a:lnTo>
                    <a:pt x="83" y="74"/>
                  </a:lnTo>
                  <a:lnTo>
                    <a:pt x="88" y="70"/>
                  </a:lnTo>
                  <a:lnTo>
                    <a:pt x="90" y="66"/>
                  </a:lnTo>
                  <a:lnTo>
                    <a:pt x="91" y="63"/>
                  </a:lnTo>
                  <a:lnTo>
                    <a:pt x="91" y="62"/>
                  </a:lnTo>
                  <a:lnTo>
                    <a:pt x="89" y="62"/>
                  </a:lnTo>
                  <a:lnTo>
                    <a:pt x="88" y="62"/>
                  </a:lnTo>
                  <a:lnTo>
                    <a:pt x="87" y="63"/>
                  </a:lnTo>
                  <a:lnTo>
                    <a:pt x="85" y="68"/>
                  </a:lnTo>
                  <a:lnTo>
                    <a:pt x="81" y="70"/>
                  </a:lnTo>
                  <a:lnTo>
                    <a:pt x="79" y="71"/>
                  </a:lnTo>
                  <a:lnTo>
                    <a:pt x="78" y="71"/>
                  </a:lnTo>
                  <a:lnTo>
                    <a:pt x="76" y="71"/>
                  </a:lnTo>
                  <a:lnTo>
                    <a:pt x="75" y="69"/>
                  </a:lnTo>
                  <a:lnTo>
                    <a:pt x="74" y="67"/>
                  </a:lnTo>
                  <a:lnTo>
                    <a:pt x="73" y="64"/>
                  </a:lnTo>
                  <a:lnTo>
                    <a:pt x="73" y="62"/>
                  </a:lnTo>
                  <a:lnTo>
                    <a:pt x="73" y="59"/>
                  </a:lnTo>
                  <a:lnTo>
                    <a:pt x="73" y="56"/>
                  </a:lnTo>
                  <a:lnTo>
                    <a:pt x="73" y="54"/>
                  </a:lnTo>
                  <a:lnTo>
                    <a:pt x="73" y="52"/>
                  </a:lnTo>
                  <a:lnTo>
                    <a:pt x="73" y="51"/>
                  </a:lnTo>
                  <a:lnTo>
                    <a:pt x="73" y="50"/>
                  </a:lnTo>
                  <a:lnTo>
                    <a:pt x="74" y="49"/>
                  </a:lnTo>
                  <a:lnTo>
                    <a:pt x="84" y="34"/>
                  </a:lnTo>
                  <a:lnTo>
                    <a:pt x="90" y="22"/>
                  </a:lnTo>
                  <a:lnTo>
                    <a:pt x="93" y="13"/>
                  </a:lnTo>
                  <a:lnTo>
                    <a:pt x="93" y="9"/>
                  </a:lnTo>
                  <a:lnTo>
                    <a:pt x="93" y="8"/>
                  </a:lnTo>
                  <a:lnTo>
                    <a:pt x="91" y="8"/>
                  </a:lnTo>
                  <a:lnTo>
                    <a:pt x="90" y="8"/>
                  </a:lnTo>
                  <a:lnTo>
                    <a:pt x="89" y="11"/>
                  </a:lnTo>
                  <a:lnTo>
                    <a:pt x="83" y="28"/>
                  </a:lnTo>
                  <a:lnTo>
                    <a:pt x="73" y="44"/>
                  </a:lnTo>
                  <a:lnTo>
                    <a:pt x="73" y="34"/>
                  </a:lnTo>
                  <a:close/>
                  <a:moveTo>
                    <a:pt x="62" y="57"/>
                  </a:moveTo>
                  <a:lnTo>
                    <a:pt x="51" y="64"/>
                  </a:lnTo>
                  <a:lnTo>
                    <a:pt x="42" y="69"/>
                  </a:lnTo>
                  <a:lnTo>
                    <a:pt x="34" y="71"/>
                  </a:lnTo>
                  <a:lnTo>
                    <a:pt x="28" y="71"/>
                  </a:lnTo>
                  <a:lnTo>
                    <a:pt x="21" y="70"/>
                  </a:lnTo>
                  <a:lnTo>
                    <a:pt x="16" y="66"/>
                  </a:lnTo>
                  <a:lnTo>
                    <a:pt x="14" y="61"/>
                  </a:lnTo>
                  <a:lnTo>
                    <a:pt x="13" y="53"/>
                  </a:lnTo>
                  <a:lnTo>
                    <a:pt x="13" y="45"/>
                  </a:lnTo>
                  <a:lnTo>
                    <a:pt x="15" y="36"/>
                  </a:lnTo>
                  <a:lnTo>
                    <a:pt x="18" y="26"/>
                  </a:lnTo>
                  <a:lnTo>
                    <a:pt x="22" y="18"/>
                  </a:lnTo>
                  <a:lnTo>
                    <a:pt x="28" y="11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7"/>
                  </a:lnTo>
                  <a:lnTo>
                    <a:pt x="57" y="11"/>
                  </a:lnTo>
                  <a:lnTo>
                    <a:pt x="59" y="16"/>
                  </a:lnTo>
                  <a:lnTo>
                    <a:pt x="60" y="21"/>
                  </a:lnTo>
                  <a:lnTo>
                    <a:pt x="61" y="27"/>
                  </a:lnTo>
                  <a:lnTo>
                    <a:pt x="61" y="33"/>
                  </a:lnTo>
                  <a:lnTo>
                    <a:pt x="61" y="38"/>
                  </a:lnTo>
                  <a:lnTo>
                    <a:pt x="61" y="43"/>
                  </a:lnTo>
                  <a:lnTo>
                    <a:pt x="61" y="49"/>
                  </a:lnTo>
                  <a:lnTo>
                    <a:pt x="61" y="53"/>
                  </a:lnTo>
                  <a:lnTo>
                    <a:pt x="62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881"/>
            <p:cNvSpPr>
              <a:spLocks noChangeAspect="1"/>
            </p:cNvSpPr>
            <p:nvPr/>
          </p:nvSpPr>
          <p:spPr bwMode="auto">
            <a:xfrm>
              <a:off x="5121" y="205"/>
              <a:ext cx="20" cy="49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19" y="10"/>
                </a:cxn>
                <a:cxn ang="0">
                  <a:pos x="17" y="4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12"/>
                </a:cxn>
                <a:cxn ang="0">
                  <a:pos x="2" y="14"/>
                </a:cxn>
                <a:cxn ang="0">
                  <a:pos x="5" y="16"/>
                </a:cxn>
                <a:cxn ang="0">
                  <a:pos x="9" y="17"/>
                </a:cxn>
                <a:cxn ang="0">
                  <a:pos x="12" y="17"/>
                </a:cxn>
                <a:cxn ang="0">
                  <a:pos x="15" y="15"/>
                </a:cxn>
                <a:cxn ang="0">
                  <a:pos x="16" y="15"/>
                </a:cxn>
                <a:cxn ang="0">
                  <a:pos x="16" y="15"/>
                </a:cxn>
                <a:cxn ang="0">
                  <a:pos x="16" y="17"/>
                </a:cxn>
                <a:cxn ang="0">
                  <a:pos x="15" y="26"/>
                </a:cxn>
                <a:cxn ang="0">
                  <a:pos x="12" y="33"/>
                </a:cxn>
                <a:cxn ang="0">
                  <a:pos x="9" y="40"/>
                </a:cxn>
                <a:cxn ang="0">
                  <a:pos x="5" y="45"/>
                </a:cxn>
                <a:cxn ang="0">
                  <a:pos x="3" y="47"/>
                </a:cxn>
                <a:cxn ang="0">
                  <a:pos x="3" y="47"/>
                </a:cxn>
                <a:cxn ang="0">
                  <a:pos x="3" y="49"/>
                </a:cxn>
                <a:cxn ang="0">
                  <a:pos x="4" y="49"/>
                </a:cxn>
                <a:cxn ang="0">
                  <a:pos x="8" y="47"/>
                </a:cxn>
                <a:cxn ang="0">
                  <a:pos x="13" y="40"/>
                </a:cxn>
                <a:cxn ang="0">
                  <a:pos x="17" y="30"/>
                </a:cxn>
                <a:cxn ang="0">
                  <a:pos x="20" y="17"/>
                </a:cxn>
              </a:cxnLst>
              <a:rect l="0" t="0" r="r" b="b"/>
              <a:pathLst>
                <a:path w="20" h="49">
                  <a:moveTo>
                    <a:pt x="20" y="17"/>
                  </a:moveTo>
                  <a:lnTo>
                    <a:pt x="19" y="10"/>
                  </a:lnTo>
                  <a:lnTo>
                    <a:pt x="17" y="4"/>
                  </a:lnTo>
                  <a:lnTo>
                    <a:pt x="13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5" y="26"/>
                  </a:lnTo>
                  <a:lnTo>
                    <a:pt x="12" y="33"/>
                  </a:lnTo>
                  <a:lnTo>
                    <a:pt x="9" y="40"/>
                  </a:lnTo>
                  <a:lnTo>
                    <a:pt x="5" y="45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8" y="47"/>
                  </a:lnTo>
                  <a:lnTo>
                    <a:pt x="13" y="40"/>
                  </a:lnTo>
                  <a:lnTo>
                    <a:pt x="17" y="30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Freeform 882"/>
            <p:cNvSpPr>
              <a:spLocks noChangeAspect="1" noEditPoints="1"/>
            </p:cNvSpPr>
            <p:nvPr/>
          </p:nvSpPr>
          <p:spPr bwMode="auto">
            <a:xfrm>
              <a:off x="5186" y="105"/>
              <a:ext cx="91" cy="149"/>
            </a:xfrm>
            <a:custGeom>
              <a:avLst/>
              <a:gdLst/>
              <a:ahLst/>
              <a:cxnLst>
                <a:cxn ang="0">
                  <a:pos x="90" y="18"/>
                </a:cxn>
                <a:cxn ang="0">
                  <a:pos x="87" y="10"/>
                </a:cxn>
                <a:cxn ang="0">
                  <a:pos x="81" y="3"/>
                </a:cxn>
                <a:cxn ang="0">
                  <a:pos x="73" y="0"/>
                </a:cxn>
                <a:cxn ang="0">
                  <a:pos x="62" y="0"/>
                </a:cxn>
                <a:cxn ang="0">
                  <a:pos x="52" y="4"/>
                </a:cxn>
                <a:cxn ang="0">
                  <a:pos x="42" y="13"/>
                </a:cxn>
                <a:cxn ang="0">
                  <a:pos x="30" y="32"/>
                </a:cxn>
                <a:cxn ang="0">
                  <a:pos x="0" y="148"/>
                </a:cxn>
                <a:cxn ang="0">
                  <a:pos x="2" y="149"/>
                </a:cxn>
                <a:cxn ang="0">
                  <a:pos x="4" y="149"/>
                </a:cxn>
                <a:cxn ang="0">
                  <a:pos x="19" y="109"/>
                </a:cxn>
                <a:cxn ang="0">
                  <a:pos x="30" y="118"/>
                </a:cxn>
                <a:cxn ang="0">
                  <a:pos x="48" y="118"/>
                </a:cxn>
                <a:cxn ang="0">
                  <a:pos x="64" y="111"/>
                </a:cxn>
                <a:cxn ang="0">
                  <a:pos x="80" y="92"/>
                </a:cxn>
                <a:cxn ang="0">
                  <a:pos x="83" y="67"/>
                </a:cxn>
                <a:cxn ang="0">
                  <a:pos x="76" y="54"/>
                </a:cxn>
                <a:cxn ang="0">
                  <a:pos x="79" y="45"/>
                </a:cxn>
                <a:cxn ang="0">
                  <a:pos x="89" y="31"/>
                </a:cxn>
                <a:cxn ang="0">
                  <a:pos x="61" y="50"/>
                </a:cxn>
                <a:cxn ang="0">
                  <a:pos x="53" y="51"/>
                </a:cxn>
                <a:cxn ang="0">
                  <a:pos x="46" y="51"/>
                </a:cxn>
                <a:cxn ang="0">
                  <a:pos x="49" y="49"/>
                </a:cxn>
                <a:cxn ang="0">
                  <a:pos x="54" y="49"/>
                </a:cxn>
                <a:cxn ang="0">
                  <a:pos x="61" y="50"/>
                </a:cxn>
                <a:cxn ang="0">
                  <a:pos x="80" y="27"/>
                </a:cxn>
                <a:cxn ang="0">
                  <a:pos x="73" y="42"/>
                </a:cxn>
                <a:cxn ang="0">
                  <a:pos x="60" y="46"/>
                </a:cxn>
                <a:cxn ang="0">
                  <a:pos x="50" y="45"/>
                </a:cxn>
                <a:cxn ang="0">
                  <a:pos x="43" y="48"/>
                </a:cxn>
                <a:cxn ang="0">
                  <a:pos x="42" y="53"/>
                </a:cxn>
                <a:cxn ang="0">
                  <a:pos x="50" y="55"/>
                </a:cxn>
                <a:cxn ang="0">
                  <a:pos x="57" y="55"/>
                </a:cxn>
                <a:cxn ang="0">
                  <a:pos x="63" y="54"/>
                </a:cxn>
                <a:cxn ang="0">
                  <a:pos x="70" y="57"/>
                </a:cxn>
                <a:cxn ang="0">
                  <a:pos x="73" y="66"/>
                </a:cxn>
                <a:cxn ang="0">
                  <a:pos x="73" y="79"/>
                </a:cxn>
                <a:cxn ang="0">
                  <a:pos x="68" y="94"/>
                </a:cxn>
                <a:cxn ang="0">
                  <a:pos x="60" y="106"/>
                </a:cxn>
                <a:cxn ang="0">
                  <a:pos x="45" y="114"/>
                </a:cxn>
                <a:cxn ang="0">
                  <a:pos x="30" y="113"/>
                </a:cxn>
                <a:cxn ang="0">
                  <a:pos x="20" y="102"/>
                </a:cxn>
                <a:cxn ang="0">
                  <a:pos x="19" y="91"/>
                </a:cxn>
                <a:cxn ang="0">
                  <a:pos x="31" y="44"/>
                </a:cxn>
                <a:cxn ang="0">
                  <a:pos x="35" y="32"/>
                </a:cxn>
                <a:cxn ang="0">
                  <a:pos x="42" y="18"/>
                </a:cxn>
                <a:cxn ang="0">
                  <a:pos x="53" y="8"/>
                </a:cxn>
                <a:cxn ang="0">
                  <a:pos x="66" y="3"/>
                </a:cxn>
                <a:cxn ang="0">
                  <a:pos x="77" y="7"/>
                </a:cxn>
                <a:cxn ang="0">
                  <a:pos x="82" y="19"/>
                </a:cxn>
              </a:cxnLst>
              <a:rect l="0" t="0" r="r" b="b"/>
              <a:pathLst>
                <a:path w="91" h="149">
                  <a:moveTo>
                    <a:pt x="91" y="22"/>
                  </a:moveTo>
                  <a:lnTo>
                    <a:pt x="90" y="18"/>
                  </a:lnTo>
                  <a:lnTo>
                    <a:pt x="89" y="14"/>
                  </a:lnTo>
                  <a:lnTo>
                    <a:pt x="87" y="10"/>
                  </a:lnTo>
                  <a:lnTo>
                    <a:pt x="85" y="6"/>
                  </a:lnTo>
                  <a:lnTo>
                    <a:pt x="81" y="3"/>
                  </a:lnTo>
                  <a:lnTo>
                    <a:pt x="78" y="1"/>
                  </a:lnTo>
                  <a:lnTo>
                    <a:pt x="73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1"/>
                  </a:lnTo>
                  <a:lnTo>
                    <a:pt x="52" y="4"/>
                  </a:lnTo>
                  <a:lnTo>
                    <a:pt x="48" y="7"/>
                  </a:lnTo>
                  <a:lnTo>
                    <a:pt x="42" y="13"/>
                  </a:lnTo>
                  <a:lnTo>
                    <a:pt x="35" y="22"/>
                  </a:lnTo>
                  <a:lnTo>
                    <a:pt x="30" y="32"/>
                  </a:lnTo>
                  <a:lnTo>
                    <a:pt x="27" y="42"/>
                  </a:lnTo>
                  <a:lnTo>
                    <a:pt x="0" y="148"/>
                  </a:lnTo>
                  <a:lnTo>
                    <a:pt x="1" y="149"/>
                  </a:lnTo>
                  <a:lnTo>
                    <a:pt x="2" y="149"/>
                  </a:lnTo>
                  <a:lnTo>
                    <a:pt x="4" y="149"/>
                  </a:lnTo>
                  <a:lnTo>
                    <a:pt x="4" y="149"/>
                  </a:lnTo>
                  <a:lnTo>
                    <a:pt x="16" y="103"/>
                  </a:lnTo>
                  <a:lnTo>
                    <a:pt x="19" y="109"/>
                  </a:lnTo>
                  <a:lnTo>
                    <a:pt x="24" y="115"/>
                  </a:lnTo>
                  <a:lnTo>
                    <a:pt x="30" y="118"/>
                  </a:lnTo>
                  <a:lnTo>
                    <a:pt x="39" y="119"/>
                  </a:lnTo>
                  <a:lnTo>
                    <a:pt x="48" y="118"/>
                  </a:lnTo>
                  <a:lnTo>
                    <a:pt x="56" y="115"/>
                  </a:lnTo>
                  <a:lnTo>
                    <a:pt x="64" y="111"/>
                  </a:lnTo>
                  <a:lnTo>
                    <a:pt x="71" y="106"/>
                  </a:lnTo>
                  <a:lnTo>
                    <a:pt x="80" y="92"/>
                  </a:lnTo>
                  <a:lnTo>
                    <a:pt x="84" y="75"/>
                  </a:lnTo>
                  <a:lnTo>
                    <a:pt x="83" y="67"/>
                  </a:lnTo>
                  <a:lnTo>
                    <a:pt x="80" y="60"/>
                  </a:lnTo>
                  <a:lnTo>
                    <a:pt x="76" y="54"/>
                  </a:lnTo>
                  <a:lnTo>
                    <a:pt x="72" y="50"/>
                  </a:lnTo>
                  <a:lnTo>
                    <a:pt x="79" y="45"/>
                  </a:lnTo>
                  <a:lnTo>
                    <a:pt x="85" y="39"/>
                  </a:lnTo>
                  <a:lnTo>
                    <a:pt x="89" y="31"/>
                  </a:lnTo>
                  <a:lnTo>
                    <a:pt x="91" y="22"/>
                  </a:lnTo>
                  <a:close/>
                  <a:moveTo>
                    <a:pt x="61" y="50"/>
                  </a:moveTo>
                  <a:lnTo>
                    <a:pt x="58" y="51"/>
                  </a:lnTo>
                  <a:lnTo>
                    <a:pt x="53" y="51"/>
                  </a:lnTo>
                  <a:lnTo>
                    <a:pt x="49" y="51"/>
                  </a:lnTo>
                  <a:lnTo>
                    <a:pt x="46" y="51"/>
                  </a:lnTo>
                  <a:lnTo>
                    <a:pt x="47" y="50"/>
                  </a:lnTo>
                  <a:lnTo>
                    <a:pt x="49" y="49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8" y="49"/>
                  </a:lnTo>
                  <a:lnTo>
                    <a:pt x="61" y="50"/>
                  </a:lnTo>
                  <a:close/>
                  <a:moveTo>
                    <a:pt x="82" y="19"/>
                  </a:moveTo>
                  <a:lnTo>
                    <a:pt x="80" y="27"/>
                  </a:lnTo>
                  <a:lnTo>
                    <a:pt x="77" y="35"/>
                  </a:lnTo>
                  <a:lnTo>
                    <a:pt x="73" y="42"/>
                  </a:lnTo>
                  <a:lnTo>
                    <a:pt x="67" y="47"/>
                  </a:lnTo>
                  <a:lnTo>
                    <a:pt x="60" y="46"/>
                  </a:lnTo>
                  <a:lnTo>
                    <a:pt x="54" y="45"/>
                  </a:lnTo>
                  <a:lnTo>
                    <a:pt x="50" y="45"/>
                  </a:lnTo>
                  <a:lnTo>
                    <a:pt x="46" y="46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42" y="53"/>
                  </a:lnTo>
                  <a:lnTo>
                    <a:pt x="46" y="55"/>
                  </a:lnTo>
                  <a:lnTo>
                    <a:pt x="50" y="55"/>
                  </a:lnTo>
                  <a:lnTo>
                    <a:pt x="53" y="55"/>
                  </a:lnTo>
                  <a:lnTo>
                    <a:pt x="57" y="55"/>
                  </a:lnTo>
                  <a:lnTo>
                    <a:pt x="60" y="55"/>
                  </a:lnTo>
                  <a:lnTo>
                    <a:pt x="63" y="54"/>
                  </a:lnTo>
                  <a:lnTo>
                    <a:pt x="66" y="53"/>
                  </a:lnTo>
                  <a:lnTo>
                    <a:pt x="70" y="57"/>
                  </a:lnTo>
                  <a:lnTo>
                    <a:pt x="72" y="61"/>
                  </a:lnTo>
                  <a:lnTo>
                    <a:pt x="73" y="66"/>
                  </a:lnTo>
                  <a:lnTo>
                    <a:pt x="73" y="71"/>
                  </a:lnTo>
                  <a:lnTo>
                    <a:pt x="73" y="79"/>
                  </a:lnTo>
                  <a:lnTo>
                    <a:pt x="71" y="87"/>
                  </a:lnTo>
                  <a:lnTo>
                    <a:pt x="68" y="94"/>
                  </a:lnTo>
                  <a:lnTo>
                    <a:pt x="65" y="100"/>
                  </a:lnTo>
                  <a:lnTo>
                    <a:pt x="60" y="106"/>
                  </a:lnTo>
                  <a:lnTo>
                    <a:pt x="53" y="111"/>
                  </a:lnTo>
                  <a:lnTo>
                    <a:pt x="45" y="114"/>
                  </a:lnTo>
                  <a:lnTo>
                    <a:pt x="38" y="115"/>
                  </a:lnTo>
                  <a:lnTo>
                    <a:pt x="30" y="113"/>
                  </a:lnTo>
                  <a:lnTo>
                    <a:pt x="24" y="109"/>
                  </a:lnTo>
                  <a:lnTo>
                    <a:pt x="20" y="102"/>
                  </a:lnTo>
                  <a:lnTo>
                    <a:pt x="19" y="94"/>
                  </a:lnTo>
                  <a:lnTo>
                    <a:pt x="19" y="91"/>
                  </a:lnTo>
                  <a:lnTo>
                    <a:pt x="20" y="86"/>
                  </a:lnTo>
                  <a:lnTo>
                    <a:pt x="31" y="44"/>
                  </a:lnTo>
                  <a:lnTo>
                    <a:pt x="32" y="38"/>
                  </a:lnTo>
                  <a:lnTo>
                    <a:pt x="35" y="32"/>
                  </a:lnTo>
                  <a:lnTo>
                    <a:pt x="38" y="25"/>
                  </a:lnTo>
                  <a:lnTo>
                    <a:pt x="42" y="18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59" y="5"/>
                  </a:lnTo>
                  <a:lnTo>
                    <a:pt x="66" y="3"/>
                  </a:lnTo>
                  <a:lnTo>
                    <a:pt x="73" y="4"/>
                  </a:lnTo>
                  <a:lnTo>
                    <a:pt x="77" y="7"/>
                  </a:lnTo>
                  <a:lnTo>
                    <a:pt x="81" y="12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Freeform 883"/>
            <p:cNvSpPr>
              <a:spLocks noChangeAspect="1" noEditPoints="1"/>
            </p:cNvSpPr>
            <p:nvPr/>
          </p:nvSpPr>
          <p:spPr bwMode="auto">
            <a:xfrm>
              <a:off x="5338" y="161"/>
              <a:ext cx="111" cy="39"/>
            </a:xfrm>
            <a:custGeom>
              <a:avLst/>
              <a:gdLst/>
              <a:ahLst/>
              <a:cxnLst>
                <a:cxn ang="0">
                  <a:pos x="105" y="7"/>
                </a:cxn>
                <a:cxn ang="0">
                  <a:pos x="107" y="7"/>
                </a:cxn>
                <a:cxn ang="0">
                  <a:pos x="109" y="6"/>
                </a:cxn>
                <a:cxn ang="0">
                  <a:pos x="110" y="5"/>
                </a:cxn>
                <a:cxn ang="0">
                  <a:pos x="111" y="3"/>
                </a:cxn>
                <a:cxn ang="0">
                  <a:pos x="110" y="1"/>
                </a:cxn>
                <a:cxn ang="0">
                  <a:pos x="109" y="0"/>
                </a:cxn>
                <a:cxn ang="0">
                  <a:pos x="107" y="0"/>
                </a:cxn>
                <a:cxn ang="0">
                  <a:pos x="105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105" y="7"/>
                </a:cxn>
                <a:cxn ang="0">
                  <a:pos x="105" y="39"/>
                </a:cxn>
                <a:cxn ang="0">
                  <a:pos x="107" y="39"/>
                </a:cxn>
                <a:cxn ang="0">
                  <a:pos x="109" y="39"/>
                </a:cxn>
                <a:cxn ang="0">
                  <a:pos x="110" y="38"/>
                </a:cxn>
                <a:cxn ang="0">
                  <a:pos x="111" y="36"/>
                </a:cxn>
                <a:cxn ang="0">
                  <a:pos x="110" y="34"/>
                </a:cxn>
                <a:cxn ang="0">
                  <a:pos x="109" y="33"/>
                </a:cxn>
                <a:cxn ang="0">
                  <a:pos x="107" y="32"/>
                </a:cxn>
                <a:cxn ang="0">
                  <a:pos x="105" y="32"/>
                </a:cxn>
                <a:cxn ang="0">
                  <a:pos x="6" y="32"/>
                </a:cxn>
                <a:cxn ang="0">
                  <a:pos x="4" y="32"/>
                </a:cxn>
                <a:cxn ang="0">
                  <a:pos x="2" y="33"/>
                </a:cxn>
                <a:cxn ang="0">
                  <a:pos x="1" y="34"/>
                </a:cxn>
                <a:cxn ang="0">
                  <a:pos x="0" y="36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4" y="39"/>
                </a:cxn>
                <a:cxn ang="0">
                  <a:pos x="6" y="39"/>
                </a:cxn>
                <a:cxn ang="0">
                  <a:pos x="105" y="39"/>
                </a:cxn>
              </a:cxnLst>
              <a:rect l="0" t="0" r="r" b="b"/>
              <a:pathLst>
                <a:path w="111" h="39">
                  <a:moveTo>
                    <a:pt x="105" y="7"/>
                  </a:moveTo>
                  <a:lnTo>
                    <a:pt x="107" y="7"/>
                  </a:lnTo>
                  <a:lnTo>
                    <a:pt x="109" y="6"/>
                  </a:lnTo>
                  <a:lnTo>
                    <a:pt x="110" y="5"/>
                  </a:lnTo>
                  <a:lnTo>
                    <a:pt x="111" y="3"/>
                  </a:lnTo>
                  <a:lnTo>
                    <a:pt x="110" y="1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105" y="7"/>
                  </a:lnTo>
                  <a:close/>
                  <a:moveTo>
                    <a:pt x="105" y="39"/>
                  </a:moveTo>
                  <a:lnTo>
                    <a:pt x="107" y="39"/>
                  </a:lnTo>
                  <a:lnTo>
                    <a:pt x="109" y="39"/>
                  </a:lnTo>
                  <a:lnTo>
                    <a:pt x="110" y="38"/>
                  </a:lnTo>
                  <a:lnTo>
                    <a:pt x="111" y="36"/>
                  </a:lnTo>
                  <a:lnTo>
                    <a:pt x="110" y="34"/>
                  </a:lnTo>
                  <a:lnTo>
                    <a:pt x="109" y="33"/>
                  </a:lnTo>
                  <a:lnTo>
                    <a:pt x="107" y="32"/>
                  </a:lnTo>
                  <a:lnTo>
                    <a:pt x="105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3"/>
                  </a:lnTo>
                  <a:lnTo>
                    <a:pt x="1" y="34"/>
                  </a:lnTo>
                  <a:lnTo>
                    <a:pt x="0" y="36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105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884"/>
            <p:cNvSpPr>
              <a:spLocks noChangeAspect="1"/>
            </p:cNvSpPr>
            <p:nvPr/>
          </p:nvSpPr>
          <p:spPr bwMode="auto">
            <a:xfrm>
              <a:off x="5510" y="149"/>
              <a:ext cx="90" cy="75"/>
            </a:xfrm>
            <a:custGeom>
              <a:avLst/>
              <a:gdLst/>
              <a:ahLst/>
              <a:cxnLst>
                <a:cxn ang="0">
                  <a:pos x="9" y="68"/>
                </a:cxn>
                <a:cxn ang="0">
                  <a:pos x="10" y="74"/>
                </a:cxn>
                <a:cxn ang="0">
                  <a:pos x="17" y="74"/>
                </a:cxn>
                <a:cxn ang="0">
                  <a:pos x="20" y="69"/>
                </a:cxn>
                <a:cxn ang="0">
                  <a:pos x="22" y="62"/>
                </a:cxn>
                <a:cxn ang="0">
                  <a:pos x="26" y="43"/>
                </a:cxn>
                <a:cxn ang="0">
                  <a:pos x="30" y="29"/>
                </a:cxn>
                <a:cxn ang="0">
                  <a:pos x="31" y="25"/>
                </a:cxn>
                <a:cxn ang="0">
                  <a:pos x="34" y="18"/>
                </a:cxn>
                <a:cxn ang="0">
                  <a:pos x="48" y="6"/>
                </a:cxn>
                <a:cxn ang="0">
                  <a:pos x="63" y="4"/>
                </a:cxn>
                <a:cxn ang="0">
                  <a:pos x="67" y="11"/>
                </a:cxn>
                <a:cxn ang="0">
                  <a:pos x="66" y="24"/>
                </a:cxn>
                <a:cxn ang="0">
                  <a:pos x="59" y="46"/>
                </a:cxn>
                <a:cxn ang="0">
                  <a:pos x="55" y="58"/>
                </a:cxn>
                <a:cxn ang="0">
                  <a:pos x="56" y="67"/>
                </a:cxn>
                <a:cxn ang="0">
                  <a:pos x="63" y="74"/>
                </a:cxn>
                <a:cxn ang="0">
                  <a:pos x="78" y="71"/>
                </a:cxn>
                <a:cxn ang="0">
                  <a:pos x="89" y="54"/>
                </a:cxn>
                <a:cxn ang="0">
                  <a:pos x="89" y="48"/>
                </a:cxn>
                <a:cxn ang="0">
                  <a:pos x="86" y="48"/>
                </a:cxn>
                <a:cxn ang="0">
                  <a:pos x="83" y="59"/>
                </a:cxn>
                <a:cxn ang="0">
                  <a:pos x="74" y="70"/>
                </a:cxn>
                <a:cxn ang="0">
                  <a:pos x="66" y="70"/>
                </a:cxn>
                <a:cxn ang="0">
                  <a:pos x="66" y="60"/>
                </a:cxn>
                <a:cxn ang="0">
                  <a:pos x="70" y="46"/>
                </a:cxn>
                <a:cxn ang="0">
                  <a:pos x="77" y="26"/>
                </a:cxn>
                <a:cxn ang="0">
                  <a:pos x="76" y="10"/>
                </a:cxn>
                <a:cxn ang="0">
                  <a:pos x="67" y="1"/>
                </a:cxn>
                <a:cxn ang="0">
                  <a:pos x="49" y="1"/>
                </a:cxn>
                <a:cxn ang="0">
                  <a:pos x="36" y="10"/>
                </a:cxn>
                <a:cxn ang="0">
                  <a:pos x="31" y="8"/>
                </a:cxn>
                <a:cxn ang="0">
                  <a:pos x="23" y="0"/>
                </a:cxn>
                <a:cxn ang="0">
                  <a:pos x="13" y="1"/>
                </a:cxn>
                <a:cxn ang="0">
                  <a:pos x="7" y="6"/>
                </a:cxn>
                <a:cxn ang="0">
                  <a:pos x="3" y="14"/>
                </a:cxn>
                <a:cxn ang="0">
                  <a:pos x="0" y="23"/>
                </a:cxn>
                <a:cxn ang="0">
                  <a:pos x="1" y="27"/>
                </a:cxn>
                <a:cxn ang="0">
                  <a:pos x="3" y="27"/>
                </a:cxn>
                <a:cxn ang="0">
                  <a:pos x="4" y="25"/>
                </a:cxn>
                <a:cxn ang="0">
                  <a:pos x="7" y="15"/>
                </a:cxn>
                <a:cxn ang="0">
                  <a:pos x="13" y="5"/>
                </a:cxn>
                <a:cxn ang="0">
                  <a:pos x="19" y="4"/>
                </a:cxn>
                <a:cxn ang="0">
                  <a:pos x="22" y="7"/>
                </a:cxn>
                <a:cxn ang="0">
                  <a:pos x="22" y="13"/>
                </a:cxn>
                <a:cxn ang="0">
                  <a:pos x="21" y="20"/>
                </a:cxn>
                <a:cxn ang="0">
                  <a:pos x="10" y="63"/>
                </a:cxn>
              </a:cxnLst>
              <a:rect l="0" t="0" r="r" b="b"/>
              <a:pathLst>
                <a:path w="90" h="75">
                  <a:moveTo>
                    <a:pt x="10" y="63"/>
                  </a:moveTo>
                  <a:lnTo>
                    <a:pt x="9" y="68"/>
                  </a:lnTo>
                  <a:lnTo>
                    <a:pt x="8" y="71"/>
                  </a:lnTo>
                  <a:lnTo>
                    <a:pt x="10" y="74"/>
                  </a:lnTo>
                  <a:lnTo>
                    <a:pt x="13" y="75"/>
                  </a:lnTo>
                  <a:lnTo>
                    <a:pt x="17" y="74"/>
                  </a:lnTo>
                  <a:lnTo>
                    <a:pt x="19" y="70"/>
                  </a:lnTo>
                  <a:lnTo>
                    <a:pt x="20" y="69"/>
                  </a:lnTo>
                  <a:lnTo>
                    <a:pt x="21" y="66"/>
                  </a:lnTo>
                  <a:lnTo>
                    <a:pt x="22" y="62"/>
                  </a:lnTo>
                  <a:lnTo>
                    <a:pt x="22" y="58"/>
                  </a:lnTo>
                  <a:lnTo>
                    <a:pt x="26" y="43"/>
                  </a:lnTo>
                  <a:lnTo>
                    <a:pt x="29" y="32"/>
                  </a:lnTo>
                  <a:lnTo>
                    <a:pt x="30" y="29"/>
                  </a:lnTo>
                  <a:lnTo>
                    <a:pt x="30" y="27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4" y="18"/>
                  </a:lnTo>
                  <a:lnTo>
                    <a:pt x="40" y="11"/>
                  </a:lnTo>
                  <a:lnTo>
                    <a:pt x="48" y="6"/>
                  </a:lnTo>
                  <a:lnTo>
                    <a:pt x="58" y="3"/>
                  </a:lnTo>
                  <a:lnTo>
                    <a:pt x="63" y="4"/>
                  </a:lnTo>
                  <a:lnTo>
                    <a:pt x="65" y="7"/>
                  </a:lnTo>
                  <a:lnTo>
                    <a:pt x="67" y="11"/>
                  </a:lnTo>
                  <a:lnTo>
                    <a:pt x="67" y="15"/>
                  </a:lnTo>
                  <a:lnTo>
                    <a:pt x="66" y="24"/>
                  </a:lnTo>
                  <a:lnTo>
                    <a:pt x="63" y="35"/>
                  </a:lnTo>
                  <a:lnTo>
                    <a:pt x="59" y="46"/>
                  </a:lnTo>
                  <a:lnTo>
                    <a:pt x="56" y="54"/>
                  </a:lnTo>
                  <a:lnTo>
                    <a:pt x="55" y="58"/>
                  </a:lnTo>
                  <a:lnTo>
                    <a:pt x="55" y="61"/>
                  </a:lnTo>
                  <a:lnTo>
                    <a:pt x="56" y="67"/>
                  </a:lnTo>
                  <a:lnTo>
                    <a:pt x="59" y="71"/>
                  </a:lnTo>
                  <a:lnTo>
                    <a:pt x="63" y="74"/>
                  </a:lnTo>
                  <a:lnTo>
                    <a:pt x="68" y="75"/>
                  </a:lnTo>
                  <a:lnTo>
                    <a:pt x="78" y="71"/>
                  </a:lnTo>
                  <a:lnTo>
                    <a:pt x="85" y="63"/>
                  </a:lnTo>
                  <a:lnTo>
                    <a:pt x="89" y="54"/>
                  </a:lnTo>
                  <a:lnTo>
                    <a:pt x="90" y="49"/>
                  </a:lnTo>
                  <a:lnTo>
                    <a:pt x="89" y="48"/>
                  </a:lnTo>
                  <a:lnTo>
                    <a:pt x="88" y="48"/>
                  </a:lnTo>
                  <a:lnTo>
                    <a:pt x="86" y="48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5"/>
                  </a:lnTo>
                  <a:lnTo>
                    <a:pt x="74" y="70"/>
                  </a:lnTo>
                  <a:lnTo>
                    <a:pt x="69" y="71"/>
                  </a:lnTo>
                  <a:lnTo>
                    <a:pt x="66" y="70"/>
                  </a:lnTo>
                  <a:lnTo>
                    <a:pt x="65" y="66"/>
                  </a:lnTo>
                  <a:lnTo>
                    <a:pt x="66" y="60"/>
                  </a:lnTo>
                  <a:lnTo>
                    <a:pt x="68" y="54"/>
                  </a:lnTo>
                  <a:lnTo>
                    <a:pt x="70" y="46"/>
                  </a:lnTo>
                  <a:lnTo>
                    <a:pt x="74" y="36"/>
                  </a:lnTo>
                  <a:lnTo>
                    <a:pt x="77" y="26"/>
                  </a:lnTo>
                  <a:lnTo>
                    <a:pt x="78" y="17"/>
                  </a:lnTo>
                  <a:lnTo>
                    <a:pt x="76" y="10"/>
                  </a:lnTo>
                  <a:lnTo>
                    <a:pt x="73" y="4"/>
                  </a:lnTo>
                  <a:lnTo>
                    <a:pt x="67" y="1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41" y="5"/>
                  </a:lnTo>
                  <a:lnTo>
                    <a:pt x="36" y="10"/>
                  </a:lnTo>
                  <a:lnTo>
                    <a:pt x="33" y="14"/>
                  </a:lnTo>
                  <a:lnTo>
                    <a:pt x="31" y="8"/>
                  </a:lnTo>
                  <a:lnTo>
                    <a:pt x="28" y="3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5" y="23"/>
                  </a:lnTo>
                  <a:lnTo>
                    <a:pt x="7" y="15"/>
                  </a:lnTo>
                  <a:lnTo>
                    <a:pt x="10" y="9"/>
                  </a:lnTo>
                  <a:lnTo>
                    <a:pt x="13" y="5"/>
                  </a:lnTo>
                  <a:lnTo>
                    <a:pt x="17" y="3"/>
                  </a:lnTo>
                  <a:lnTo>
                    <a:pt x="19" y="4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2" y="16"/>
                  </a:lnTo>
                  <a:lnTo>
                    <a:pt x="21" y="20"/>
                  </a:lnTo>
                  <a:lnTo>
                    <a:pt x="19" y="25"/>
                  </a:lnTo>
                  <a:lnTo>
                    <a:pt x="10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Freeform 885"/>
            <p:cNvSpPr>
              <a:spLocks noChangeAspect="1"/>
            </p:cNvSpPr>
            <p:nvPr/>
          </p:nvSpPr>
          <p:spPr bwMode="auto">
            <a:xfrm>
              <a:off x="5618" y="205"/>
              <a:ext cx="19" cy="49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19" y="10"/>
                </a:cxn>
                <a:cxn ang="0">
                  <a:pos x="16" y="4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12"/>
                </a:cxn>
                <a:cxn ang="0">
                  <a:pos x="2" y="14"/>
                </a:cxn>
                <a:cxn ang="0">
                  <a:pos x="5" y="16"/>
                </a:cxn>
                <a:cxn ang="0">
                  <a:pos x="9" y="17"/>
                </a:cxn>
                <a:cxn ang="0">
                  <a:pos x="12" y="17"/>
                </a:cxn>
                <a:cxn ang="0">
                  <a:pos x="15" y="15"/>
                </a:cxn>
                <a:cxn ang="0">
                  <a:pos x="15" y="15"/>
                </a:cxn>
                <a:cxn ang="0">
                  <a:pos x="16" y="15"/>
                </a:cxn>
                <a:cxn ang="0">
                  <a:pos x="16" y="17"/>
                </a:cxn>
                <a:cxn ang="0">
                  <a:pos x="15" y="26"/>
                </a:cxn>
                <a:cxn ang="0">
                  <a:pos x="12" y="33"/>
                </a:cxn>
                <a:cxn ang="0">
                  <a:pos x="8" y="40"/>
                </a:cxn>
                <a:cxn ang="0">
                  <a:pos x="4" y="45"/>
                </a:cxn>
                <a:cxn ang="0">
                  <a:pos x="3" y="47"/>
                </a:cxn>
                <a:cxn ang="0">
                  <a:pos x="3" y="47"/>
                </a:cxn>
                <a:cxn ang="0">
                  <a:pos x="3" y="49"/>
                </a:cxn>
                <a:cxn ang="0">
                  <a:pos x="4" y="49"/>
                </a:cxn>
                <a:cxn ang="0">
                  <a:pos x="7" y="47"/>
                </a:cxn>
                <a:cxn ang="0">
                  <a:pos x="12" y="40"/>
                </a:cxn>
                <a:cxn ang="0">
                  <a:pos x="17" y="30"/>
                </a:cxn>
                <a:cxn ang="0">
                  <a:pos x="19" y="17"/>
                </a:cxn>
              </a:cxnLst>
              <a:rect l="0" t="0" r="r" b="b"/>
              <a:pathLst>
                <a:path w="19" h="49">
                  <a:moveTo>
                    <a:pt x="19" y="17"/>
                  </a:moveTo>
                  <a:lnTo>
                    <a:pt x="19" y="10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5" y="16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5" y="26"/>
                  </a:lnTo>
                  <a:lnTo>
                    <a:pt x="12" y="33"/>
                  </a:lnTo>
                  <a:lnTo>
                    <a:pt x="8" y="40"/>
                  </a:lnTo>
                  <a:lnTo>
                    <a:pt x="4" y="45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7" y="47"/>
                  </a:lnTo>
                  <a:lnTo>
                    <a:pt x="12" y="40"/>
                  </a:lnTo>
                  <a:lnTo>
                    <a:pt x="17" y="3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2" name="Freeform 886"/>
            <p:cNvSpPr>
              <a:spLocks noChangeAspect="1" noEditPoints="1"/>
            </p:cNvSpPr>
            <p:nvPr/>
          </p:nvSpPr>
          <p:spPr bwMode="auto">
            <a:xfrm>
              <a:off x="5673" y="149"/>
              <a:ext cx="87" cy="105"/>
            </a:xfrm>
            <a:custGeom>
              <a:avLst/>
              <a:gdLst/>
              <a:ahLst/>
              <a:cxnLst>
                <a:cxn ang="0">
                  <a:pos x="12" y="97"/>
                </a:cxn>
                <a:cxn ang="0">
                  <a:pos x="8" y="100"/>
                </a:cxn>
                <a:cxn ang="0">
                  <a:pos x="2" y="100"/>
                </a:cxn>
                <a:cxn ang="0">
                  <a:pos x="0" y="102"/>
                </a:cxn>
                <a:cxn ang="0">
                  <a:pos x="0" y="105"/>
                </a:cxn>
                <a:cxn ang="0">
                  <a:pos x="32" y="105"/>
                </a:cxn>
                <a:cxn ang="0">
                  <a:pos x="34" y="105"/>
                </a:cxn>
                <a:cxn ang="0">
                  <a:pos x="35" y="102"/>
                </a:cxn>
                <a:cxn ang="0">
                  <a:pos x="31" y="100"/>
                </a:cxn>
                <a:cxn ang="0">
                  <a:pos x="24" y="100"/>
                </a:cxn>
                <a:cxn ang="0">
                  <a:pos x="23" y="98"/>
                </a:cxn>
                <a:cxn ang="0">
                  <a:pos x="27" y="82"/>
                </a:cxn>
                <a:cxn ang="0">
                  <a:pos x="31" y="64"/>
                </a:cxn>
                <a:cxn ang="0">
                  <a:pos x="37" y="71"/>
                </a:cxn>
                <a:cxn ang="0">
                  <a:pos x="47" y="75"/>
                </a:cxn>
                <a:cxn ang="0">
                  <a:pos x="61" y="71"/>
                </a:cxn>
                <a:cxn ang="0">
                  <a:pos x="74" y="60"/>
                </a:cxn>
                <a:cxn ang="0">
                  <a:pos x="83" y="44"/>
                </a:cxn>
                <a:cxn ang="0">
                  <a:pos x="87" y="26"/>
                </a:cxn>
                <a:cxn ang="0">
                  <a:pos x="80" y="7"/>
                </a:cxn>
                <a:cxn ang="0">
                  <a:pos x="64" y="0"/>
                </a:cxn>
                <a:cxn ang="0">
                  <a:pos x="53" y="3"/>
                </a:cxn>
                <a:cxn ang="0">
                  <a:pos x="43" y="12"/>
                </a:cxn>
                <a:cxn ang="0">
                  <a:pos x="37" y="2"/>
                </a:cxn>
                <a:cxn ang="0">
                  <a:pos x="28" y="0"/>
                </a:cxn>
                <a:cxn ang="0">
                  <a:pos x="19" y="3"/>
                </a:cxn>
                <a:cxn ang="0">
                  <a:pos x="15" y="9"/>
                </a:cxn>
                <a:cxn ang="0">
                  <a:pos x="12" y="19"/>
                </a:cxn>
                <a:cxn ang="0">
                  <a:pos x="10" y="25"/>
                </a:cxn>
                <a:cxn ang="0">
                  <a:pos x="12" y="27"/>
                </a:cxn>
                <a:cxn ang="0">
                  <a:pos x="14" y="26"/>
                </a:cxn>
                <a:cxn ang="0">
                  <a:pos x="15" y="23"/>
                </a:cxn>
                <a:cxn ang="0">
                  <a:pos x="20" y="9"/>
                </a:cxn>
                <a:cxn ang="0">
                  <a:pos x="27" y="3"/>
                </a:cxn>
                <a:cxn ang="0">
                  <a:pos x="31" y="5"/>
                </a:cxn>
                <a:cxn ang="0">
                  <a:pos x="32" y="11"/>
                </a:cxn>
                <a:cxn ang="0">
                  <a:pos x="31" y="19"/>
                </a:cxn>
                <a:cxn ang="0">
                  <a:pos x="42" y="21"/>
                </a:cxn>
                <a:cxn ang="0">
                  <a:pos x="46" y="15"/>
                </a:cxn>
                <a:cxn ang="0">
                  <a:pos x="51" y="9"/>
                </a:cxn>
                <a:cxn ang="0">
                  <a:pos x="58" y="4"/>
                </a:cxn>
                <a:cxn ang="0">
                  <a:pos x="64" y="3"/>
                </a:cxn>
                <a:cxn ang="0">
                  <a:pos x="72" y="7"/>
                </a:cxn>
                <a:cxn ang="0">
                  <a:pos x="75" y="19"/>
                </a:cxn>
                <a:cxn ang="0">
                  <a:pos x="72" y="38"/>
                </a:cxn>
                <a:cxn ang="0">
                  <a:pos x="66" y="54"/>
                </a:cxn>
                <a:cxn ang="0">
                  <a:pos x="56" y="67"/>
                </a:cxn>
                <a:cxn ang="0">
                  <a:pos x="46" y="71"/>
                </a:cxn>
                <a:cxn ang="0">
                  <a:pos x="40" y="69"/>
                </a:cxn>
                <a:cxn ang="0">
                  <a:pos x="36" y="64"/>
                </a:cxn>
                <a:cxn ang="0">
                  <a:pos x="34" y="59"/>
                </a:cxn>
                <a:cxn ang="0">
                  <a:pos x="33" y="56"/>
                </a:cxn>
                <a:cxn ang="0">
                  <a:pos x="34" y="54"/>
                </a:cxn>
              </a:cxnLst>
              <a:rect l="0" t="0" r="r" b="b"/>
              <a:pathLst>
                <a:path w="87" h="105">
                  <a:moveTo>
                    <a:pt x="13" y="94"/>
                  </a:moveTo>
                  <a:lnTo>
                    <a:pt x="12" y="97"/>
                  </a:lnTo>
                  <a:lnTo>
                    <a:pt x="10" y="99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0" y="103"/>
                  </a:lnTo>
                  <a:lnTo>
                    <a:pt x="0" y="105"/>
                  </a:lnTo>
                  <a:lnTo>
                    <a:pt x="2" y="105"/>
                  </a:lnTo>
                  <a:lnTo>
                    <a:pt x="32" y="105"/>
                  </a:lnTo>
                  <a:lnTo>
                    <a:pt x="33" y="105"/>
                  </a:lnTo>
                  <a:lnTo>
                    <a:pt x="34" y="105"/>
                  </a:lnTo>
                  <a:lnTo>
                    <a:pt x="35" y="104"/>
                  </a:lnTo>
                  <a:lnTo>
                    <a:pt x="35" y="102"/>
                  </a:lnTo>
                  <a:lnTo>
                    <a:pt x="34" y="101"/>
                  </a:lnTo>
                  <a:lnTo>
                    <a:pt x="31" y="100"/>
                  </a:lnTo>
                  <a:lnTo>
                    <a:pt x="27" y="100"/>
                  </a:lnTo>
                  <a:lnTo>
                    <a:pt x="24" y="100"/>
                  </a:lnTo>
                  <a:lnTo>
                    <a:pt x="23" y="99"/>
                  </a:lnTo>
                  <a:lnTo>
                    <a:pt x="23" y="98"/>
                  </a:lnTo>
                  <a:lnTo>
                    <a:pt x="24" y="92"/>
                  </a:lnTo>
                  <a:lnTo>
                    <a:pt x="27" y="82"/>
                  </a:lnTo>
                  <a:lnTo>
                    <a:pt x="30" y="71"/>
                  </a:lnTo>
                  <a:lnTo>
                    <a:pt x="31" y="64"/>
                  </a:lnTo>
                  <a:lnTo>
                    <a:pt x="33" y="68"/>
                  </a:lnTo>
                  <a:lnTo>
                    <a:pt x="37" y="71"/>
                  </a:lnTo>
                  <a:lnTo>
                    <a:pt x="41" y="74"/>
                  </a:lnTo>
                  <a:lnTo>
                    <a:pt x="47" y="75"/>
                  </a:lnTo>
                  <a:lnTo>
                    <a:pt x="54" y="74"/>
                  </a:lnTo>
                  <a:lnTo>
                    <a:pt x="61" y="71"/>
                  </a:lnTo>
                  <a:lnTo>
                    <a:pt x="68" y="66"/>
                  </a:lnTo>
                  <a:lnTo>
                    <a:pt x="74" y="60"/>
                  </a:lnTo>
                  <a:lnTo>
                    <a:pt x="79" y="52"/>
                  </a:lnTo>
                  <a:lnTo>
                    <a:pt x="83" y="44"/>
                  </a:lnTo>
                  <a:lnTo>
                    <a:pt x="86" y="35"/>
                  </a:lnTo>
                  <a:lnTo>
                    <a:pt x="87" y="26"/>
                  </a:lnTo>
                  <a:lnTo>
                    <a:pt x="85" y="15"/>
                  </a:lnTo>
                  <a:lnTo>
                    <a:pt x="80" y="7"/>
                  </a:lnTo>
                  <a:lnTo>
                    <a:pt x="73" y="1"/>
                  </a:lnTo>
                  <a:lnTo>
                    <a:pt x="64" y="0"/>
                  </a:lnTo>
                  <a:lnTo>
                    <a:pt x="58" y="1"/>
                  </a:lnTo>
                  <a:lnTo>
                    <a:pt x="53" y="3"/>
                  </a:lnTo>
                  <a:lnTo>
                    <a:pt x="47" y="7"/>
                  </a:lnTo>
                  <a:lnTo>
                    <a:pt x="43" y="12"/>
                  </a:lnTo>
                  <a:lnTo>
                    <a:pt x="41" y="6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9" y="3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3" y="14"/>
                  </a:lnTo>
                  <a:lnTo>
                    <a:pt x="12" y="19"/>
                  </a:lnTo>
                  <a:lnTo>
                    <a:pt x="11" y="23"/>
                  </a:lnTo>
                  <a:lnTo>
                    <a:pt x="10" y="25"/>
                  </a:lnTo>
                  <a:lnTo>
                    <a:pt x="11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5" y="25"/>
                  </a:lnTo>
                  <a:lnTo>
                    <a:pt x="15" y="23"/>
                  </a:lnTo>
                  <a:lnTo>
                    <a:pt x="17" y="15"/>
                  </a:lnTo>
                  <a:lnTo>
                    <a:pt x="20" y="9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1" y="5"/>
                  </a:lnTo>
                  <a:lnTo>
                    <a:pt x="32" y="7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1" y="19"/>
                  </a:lnTo>
                  <a:lnTo>
                    <a:pt x="13" y="94"/>
                  </a:lnTo>
                  <a:close/>
                  <a:moveTo>
                    <a:pt x="42" y="21"/>
                  </a:moveTo>
                  <a:lnTo>
                    <a:pt x="43" y="18"/>
                  </a:lnTo>
                  <a:lnTo>
                    <a:pt x="46" y="15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5" y="6"/>
                  </a:lnTo>
                  <a:lnTo>
                    <a:pt x="58" y="4"/>
                  </a:lnTo>
                  <a:lnTo>
                    <a:pt x="62" y="3"/>
                  </a:lnTo>
                  <a:lnTo>
                    <a:pt x="64" y="3"/>
                  </a:lnTo>
                  <a:lnTo>
                    <a:pt x="68" y="4"/>
                  </a:lnTo>
                  <a:lnTo>
                    <a:pt x="72" y="7"/>
                  </a:lnTo>
                  <a:lnTo>
                    <a:pt x="74" y="12"/>
                  </a:lnTo>
                  <a:lnTo>
                    <a:pt x="75" y="19"/>
                  </a:lnTo>
                  <a:lnTo>
                    <a:pt x="74" y="28"/>
                  </a:lnTo>
                  <a:lnTo>
                    <a:pt x="72" y="38"/>
                  </a:lnTo>
                  <a:lnTo>
                    <a:pt x="69" y="47"/>
                  </a:lnTo>
                  <a:lnTo>
                    <a:pt x="66" y="54"/>
                  </a:lnTo>
                  <a:lnTo>
                    <a:pt x="62" y="62"/>
                  </a:lnTo>
                  <a:lnTo>
                    <a:pt x="56" y="67"/>
                  </a:lnTo>
                  <a:lnTo>
                    <a:pt x="51" y="70"/>
                  </a:lnTo>
                  <a:lnTo>
                    <a:pt x="46" y="71"/>
                  </a:lnTo>
                  <a:lnTo>
                    <a:pt x="43" y="71"/>
                  </a:lnTo>
                  <a:lnTo>
                    <a:pt x="40" y="69"/>
                  </a:lnTo>
                  <a:lnTo>
                    <a:pt x="37" y="67"/>
                  </a:lnTo>
                  <a:lnTo>
                    <a:pt x="36" y="64"/>
                  </a:lnTo>
                  <a:lnTo>
                    <a:pt x="35" y="62"/>
                  </a:lnTo>
                  <a:lnTo>
                    <a:pt x="34" y="59"/>
                  </a:lnTo>
                  <a:lnTo>
                    <a:pt x="33" y="57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3" name="TextBox 362"/>
          <p:cNvSpPr txBox="1"/>
          <p:nvPr/>
        </p:nvSpPr>
        <p:spPr>
          <a:xfrm>
            <a:off x="239860" y="390790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Energy (EOS)</a:t>
            </a:r>
            <a:endParaRPr lang="ru-RU" sz="1600" dirty="0"/>
          </a:p>
        </p:txBody>
      </p:sp>
      <p:grpSp>
        <p:nvGrpSpPr>
          <p:cNvPr id="364" name="Group 52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4495185" y="6348724"/>
            <a:ext cx="371726" cy="226093"/>
            <a:chOff x="1" y="0"/>
            <a:chExt cx="1848" cy="1124"/>
          </a:xfrm>
        </p:grpSpPr>
        <p:sp>
          <p:nvSpPr>
            <p:cNvPr id="365" name="Freeform 53"/>
            <p:cNvSpPr>
              <a:spLocks noChangeAspect="1" noEditPoints="1"/>
            </p:cNvSpPr>
            <p:nvPr/>
          </p:nvSpPr>
          <p:spPr bwMode="auto">
            <a:xfrm>
              <a:off x="1" y="347"/>
              <a:ext cx="514" cy="726"/>
            </a:xfrm>
            <a:custGeom>
              <a:avLst/>
              <a:gdLst>
                <a:gd name="T0" fmla="*/ 514 w 514"/>
                <a:gd name="T1" fmla="*/ 52 h 726"/>
                <a:gd name="T2" fmla="*/ 481 w 514"/>
                <a:gd name="T3" fmla="*/ 22 h 726"/>
                <a:gd name="T4" fmla="*/ 456 w 514"/>
                <a:gd name="T5" fmla="*/ 31 h 726"/>
                <a:gd name="T6" fmla="*/ 435 w 514"/>
                <a:gd name="T7" fmla="*/ 70 h 726"/>
                <a:gd name="T8" fmla="*/ 393 w 514"/>
                <a:gd name="T9" fmla="*/ 19 h 726"/>
                <a:gd name="T10" fmla="*/ 331 w 514"/>
                <a:gd name="T11" fmla="*/ 0 h 726"/>
                <a:gd name="T12" fmla="*/ 236 w 514"/>
                <a:gd name="T13" fmla="*/ 26 h 726"/>
                <a:gd name="T14" fmla="*/ 150 w 514"/>
                <a:gd name="T15" fmla="*/ 98 h 726"/>
                <a:gd name="T16" fmla="*/ 88 w 514"/>
                <a:gd name="T17" fmla="*/ 200 h 726"/>
                <a:gd name="T18" fmla="*/ 64 w 514"/>
                <a:gd name="T19" fmla="*/ 319 h 726"/>
                <a:gd name="T20" fmla="*/ 109 w 514"/>
                <a:gd name="T21" fmla="*/ 449 h 726"/>
                <a:gd name="T22" fmla="*/ 214 w 514"/>
                <a:gd name="T23" fmla="*/ 496 h 726"/>
                <a:gd name="T24" fmla="*/ 299 w 514"/>
                <a:gd name="T25" fmla="*/ 468 h 726"/>
                <a:gd name="T26" fmla="*/ 343 w 514"/>
                <a:gd name="T27" fmla="*/ 431 h 726"/>
                <a:gd name="T28" fmla="*/ 329 w 514"/>
                <a:gd name="T29" fmla="*/ 497 h 726"/>
                <a:gd name="T30" fmla="*/ 310 w 514"/>
                <a:gd name="T31" fmla="*/ 570 h 726"/>
                <a:gd name="T32" fmla="*/ 304 w 514"/>
                <a:gd name="T33" fmla="*/ 588 h 726"/>
                <a:gd name="T34" fmla="*/ 286 w 514"/>
                <a:gd name="T35" fmla="*/ 623 h 726"/>
                <a:gd name="T36" fmla="*/ 249 w 514"/>
                <a:gd name="T37" fmla="*/ 666 h 726"/>
                <a:gd name="T38" fmla="*/ 187 w 514"/>
                <a:gd name="T39" fmla="*/ 697 h 726"/>
                <a:gd name="T40" fmla="*/ 105 w 514"/>
                <a:gd name="T41" fmla="*/ 700 h 726"/>
                <a:gd name="T42" fmla="*/ 78 w 514"/>
                <a:gd name="T43" fmla="*/ 680 h 726"/>
                <a:gd name="T44" fmla="*/ 100 w 514"/>
                <a:gd name="T45" fmla="*/ 648 h 726"/>
                <a:gd name="T46" fmla="*/ 100 w 514"/>
                <a:gd name="T47" fmla="*/ 618 h 726"/>
                <a:gd name="T48" fmla="*/ 79 w 514"/>
                <a:gd name="T49" fmla="*/ 596 h 726"/>
                <a:gd name="T50" fmla="*/ 40 w 514"/>
                <a:gd name="T51" fmla="*/ 597 h 726"/>
                <a:gd name="T52" fmla="*/ 6 w 514"/>
                <a:gd name="T53" fmla="*/ 628 h 726"/>
                <a:gd name="T54" fmla="*/ 8 w 514"/>
                <a:gd name="T55" fmla="*/ 688 h 726"/>
                <a:gd name="T56" fmla="*/ 80 w 514"/>
                <a:gd name="T57" fmla="*/ 722 h 726"/>
                <a:gd name="T58" fmla="*/ 242 w 514"/>
                <a:gd name="T59" fmla="*/ 712 h 726"/>
                <a:gd name="T60" fmla="*/ 362 w 514"/>
                <a:gd name="T61" fmla="*/ 624 h 726"/>
                <a:gd name="T62" fmla="*/ 510 w 514"/>
                <a:gd name="T63" fmla="*/ 73 h 726"/>
                <a:gd name="T64" fmla="*/ 343 w 514"/>
                <a:gd name="T65" fmla="*/ 394 h 726"/>
                <a:gd name="T66" fmla="*/ 288 w 514"/>
                <a:gd name="T67" fmla="*/ 446 h 726"/>
                <a:gd name="T68" fmla="*/ 242 w 514"/>
                <a:gd name="T69" fmla="*/ 468 h 726"/>
                <a:gd name="T70" fmla="*/ 182 w 514"/>
                <a:gd name="T71" fmla="*/ 461 h 726"/>
                <a:gd name="T72" fmla="*/ 147 w 514"/>
                <a:gd name="T73" fmla="*/ 403 h 726"/>
                <a:gd name="T74" fmla="*/ 150 w 514"/>
                <a:gd name="T75" fmla="*/ 315 h 726"/>
                <a:gd name="T76" fmla="*/ 184 w 514"/>
                <a:gd name="T77" fmla="*/ 179 h 726"/>
                <a:gd name="T78" fmla="*/ 232 w 514"/>
                <a:gd name="T79" fmla="*/ 85 h 726"/>
                <a:gd name="T80" fmla="*/ 297 w 514"/>
                <a:gd name="T81" fmla="*/ 32 h 726"/>
                <a:gd name="T82" fmla="*/ 357 w 514"/>
                <a:gd name="T83" fmla="*/ 28 h 726"/>
                <a:gd name="T84" fmla="*/ 393 w 514"/>
                <a:gd name="T85" fmla="*/ 53 h 726"/>
                <a:gd name="T86" fmla="*/ 413 w 514"/>
                <a:gd name="T87" fmla="*/ 88 h 726"/>
                <a:gd name="T88" fmla="*/ 421 w 514"/>
                <a:gd name="T89" fmla="*/ 115 h 726"/>
                <a:gd name="T90" fmla="*/ 418 w 514"/>
                <a:gd name="T91" fmla="*/ 138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726">
                  <a:moveTo>
                    <a:pt x="510" y="73"/>
                  </a:moveTo>
                  <a:lnTo>
                    <a:pt x="514" y="52"/>
                  </a:lnTo>
                  <a:lnTo>
                    <a:pt x="504" y="30"/>
                  </a:lnTo>
                  <a:lnTo>
                    <a:pt x="481" y="22"/>
                  </a:lnTo>
                  <a:lnTo>
                    <a:pt x="470" y="24"/>
                  </a:lnTo>
                  <a:lnTo>
                    <a:pt x="456" y="31"/>
                  </a:lnTo>
                  <a:lnTo>
                    <a:pt x="443" y="46"/>
                  </a:lnTo>
                  <a:lnTo>
                    <a:pt x="435" y="70"/>
                  </a:lnTo>
                  <a:lnTo>
                    <a:pt x="417" y="41"/>
                  </a:lnTo>
                  <a:lnTo>
                    <a:pt x="393" y="19"/>
                  </a:lnTo>
                  <a:lnTo>
                    <a:pt x="364" y="4"/>
                  </a:lnTo>
                  <a:lnTo>
                    <a:pt x="331" y="0"/>
                  </a:lnTo>
                  <a:lnTo>
                    <a:pt x="283" y="6"/>
                  </a:lnTo>
                  <a:lnTo>
                    <a:pt x="236" y="26"/>
                  </a:lnTo>
                  <a:lnTo>
                    <a:pt x="191" y="58"/>
                  </a:lnTo>
                  <a:lnTo>
                    <a:pt x="150" y="98"/>
                  </a:lnTo>
                  <a:lnTo>
                    <a:pt x="115" y="146"/>
                  </a:lnTo>
                  <a:lnTo>
                    <a:pt x="88" y="200"/>
                  </a:lnTo>
                  <a:lnTo>
                    <a:pt x="71" y="258"/>
                  </a:lnTo>
                  <a:lnTo>
                    <a:pt x="64" y="319"/>
                  </a:lnTo>
                  <a:lnTo>
                    <a:pt x="77" y="393"/>
                  </a:lnTo>
                  <a:lnTo>
                    <a:pt x="109" y="449"/>
                  </a:lnTo>
                  <a:lnTo>
                    <a:pt x="156" y="484"/>
                  </a:lnTo>
                  <a:lnTo>
                    <a:pt x="214" y="496"/>
                  </a:lnTo>
                  <a:lnTo>
                    <a:pt x="260" y="488"/>
                  </a:lnTo>
                  <a:lnTo>
                    <a:pt x="299" y="468"/>
                  </a:lnTo>
                  <a:lnTo>
                    <a:pt x="328" y="446"/>
                  </a:lnTo>
                  <a:lnTo>
                    <a:pt x="343" y="431"/>
                  </a:lnTo>
                  <a:lnTo>
                    <a:pt x="344" y="432"/>
                  </a:lnTo>
                  <a:lnTo>
                    <a:pt x="329" y="497"/>
                  </a:lnTo>
                  <a:lnTo>
                    <a:pt x="317" y="543"/>
                  </a:lnTo>
                  <a:lnTo>
                    <a:pt x="310" y="570"/>
                  </a:lnTo>
                  <a:lnTo>
                    <a:pt x="307" y="580"/>
                  </a:lnTo>
                  <a:lnTo>
                    <a:pt x="304" y="588"/>
                  </a:lnTo>
                  <a:lnTo>
                    <a:pt x="297" y="604"/>
                  </a:lnTo>
                  <a:lnTo>
                    <a:pt x="286" y="623"/>
                  </a:lnTo>
                  <a:lnTo>
                    <a:pt x="270" y="645"/>
                  </a:lnTo>
                  <a:lnTo>
                    <a:pt x="249" y="666"/>
                  </a:lnTo>
                  <a:lnTo>
                    <a:pt x="221" y="684"/>
                  </a:lnTo>
                  <a:lnTo>
                    <a:pt x="187" y="697"/>
                  </a:lnTo>
                  <a:lnTo>
                    <a:pt x="146" y="702"/>
                  </a:lnTo>
                  <a:lnTo>
                    <a:pt x="105" y="700"/>
                  </a:lnTo>
                  <a:lnTo>
                    <a:pt x="56" y="690"/>
                  </a:lnTo>
                  <a:lnTo>
                    <a:pt x="78" y="680"/>
                  </a:lnTo>
                  <a:lnTo>
                    <a:pt x="92" y="664"/>
                  </a:lnTo>
                  <a:lnTo>
                    <a:pt x="100" y="648"/>
                  </a:lnTo>
                  <a:lnTo>
                    <a:pt x="102" y="632"/>
                  </a:lnTo>
                  <a:lnTo>
                    <a:pt x="100" y="618"/>
                  </a:lnTo>
                  <a:lnTo>
                    <a:pt x="93" y="605"/>
                  </a:lnTo>
                  <a:lnTo>
                    <a:pt x="79" y="596"/>
                  </a:lnTo>
                  <a:lnTo>
                    <a:pt x="60" y="593"/>
                  </a:lnTo>
                  <a:lnTo>
                    <a:pt x="40" y="597"/>
                  </a:lnTo>
                  <a:lnTo>
                    <a:pt x="20" y="609"/>
                  </a:lnTo>
                  <a:lnTo>
                    <a:pt x="6" y="628"/>
                  </a:lnTo>
                  <a:lnTo>
                    <a:pt x="0" y="658"/>
                  </a:lnTo>
                  <a:lnTo>
                    <a:pt x="8" y="688"/>
                  </a:lnTo>
                  <a:lnTo>
                    <a:pt x="34" y="710"/>
                  </a:lnTo>
                  <a:lnTo>
                    <a:pt x="80" y="722"/>
                  </a:lnTo>
                  <a:lnTo>
                    <a:pt x="148" y="726"/>
                  </a:lnTo>
                  <a:lnTo>
                    <a:pt x="242" y="712"/>
                  </a:lnTo>
                  <a:lnTo>
                    <a:pt x="313" y="674"/>
                  </a:lnTo>
                  <a:lnTo>
                    <a:pt x="362" y="624"/>
                  </a:lnTo>
                  <a:lnTo>
                    <a:pt x="386" y="572"/>
                  </a:lnTo>
                  <a:lnTo>
                    <a:pt x="510" y="73"/>
                  </a:lnTo>
                  <a:close/>
                  <a:moveTo>
                    <a:pt x="365" y="352"/>
                  </a:moveTo>
                  <a:lnTo>
                    <a:pt x="343" y="394"/>
                  </a:lnTo>
                  <a:lnTo>
                    <a:pt x="307" y="431"/>
                  </a:lnTo>
                  <a:lnTo>
                    <a:pt x="288" y="446"/>
                  </a:lnTo>
                  <a:lnTo>
                    <a:pt x="266" y="459"/>
                  </a:lnTo>
                  <a:lnTo>
                    <a:pt x="242" y="468"/>
                  </a:lnTo>
                  <a:lnTo>
                    <a:pt x="217" y="471"/>
                  </a:lnTo>
                  <a:lnTo>
                    <a:pt x="182" y="461"/>
                  </a:lnTo>
                  <a:lnTo>
                    <a:pt x="160" y="437"/>
                  </a:lnTo>
                  <a:lnTo>
                    <a:pt x="147" y="403"/>
                  </a:lnTo>
                  <a:lnTo>
                    <a:pt x="144" y="368"/>
                  </a:lnTo>
                  <a:lnTo>
                    <a:pt x="150" y="315"/>
                  </a:lnTo>
                  <a:lnTo>
                    <a:pt x="164" y="247"/>
                  </a:lnTo>
                  <a:lnTo>
                    <a:pt x="184" y="179"/>
                  </a:lnTo>
                  <a:lnTo>
                    <a:pt x="207" y="124"/>
                  </a:lnTo>
                  <a:lnTo>
                    <a:pt x="232" y="85"/>
                  </a:lnTo>
                  <a:lnTo>
                    <a:pt x="263" y="53"/>
                  </a:lnTo>
                  <a:lnTo>
                    <a:pt x="297" y="32"/>
                  </a:lnTo>
                  <a:lnTo>
                    <a:pt x="332" y="24"/>
                  </a:lnTo>
                  <a:lnTo>
                    <a:pt x="357" y="28"/>
                  </a:lnTo>
                  <a:lnTo>
                    <a:pt x="378" y="38"/>
                  </a:lnTo>
                  <a:lnTo>
                    <a:pt x="393" y="53"/>
                  </a:lnTo>
                  <a:lnTo>
                    <a:pt x="405" y="70"/>
                  </a:lnTo>
                  <a:lnTo>
                    <a:pt x="413" y="88"/>
                  </a:lnTo>
                  <a:lnTo>
                    <a:pt x="418" y="103"/>
                  </a:lnTo>
                  <a:lnTo>
                    <a:pt x="421" y="115"/>
                  </a:lnTo>
                  <a:lnTo>
                    <a:pt x="422" y="121"/>
                  </a:lnTo>
                  <a:lnTo>
                    <a:pt x="418" y="138"/>
                  </a:lnTo>
                  <a:lnTo>
                    <a:pt x="365" y="3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6" name="Freeform 54"/>
            <p:cNvSpPr>
              <a:spLocks noChangeAspect="1"/>
            </p:cNvSpPr>
            <p:nvPr/>
          </p:nvSpPr>
          <p:spPr bwMode="auto">
            <a:xfrm>
              <a:off x="662" y="0"/>
              <a:ext cx="260" cy="1124"/>
            </a:xfrm>
            <a:custGeom>
              <a:avLst/>
              <a:gdLst>
                <a:gd name="T0" fmla="*/ 260 w 260"/>
                <a:gd name="T1" fmla="*/ 1113 h 1124"/>
                <a:gd name="T2" fmla="*/ 259 w 260"/>
                <a:gd name="T3" fmla="*/ 1110 h 1124"/>
                <a:gd name="T4" fmla="*/ 257 w 260"/>
                <a:gd name="T5" fmla="*/ 1107 h 1124"/>
                <a:gd name="T6" fmla="*/ 252 w 260"/>
                <a:gd name="T7" fmla="*/ 1100 h 1124"/>
                <a:gd name="T8" fmla="*/ 241 w 260"/>
                <a:gd name="T9" fmla="*/ 1088 h 1124"/>
                <a:gd name="T10" fmla="*/ 154 w 260"/>
                <a:gd name="T11" fmla="*/ 970 h 1124"/>
                <a:gd name="T12" fmla="*/ 100 w 260"/>
                <a:gd name="T13" fmla="*/ 836 h 1124"/>
                <a:gd name="T14" fmla="*/ 73 w 260"/>
                <a:gd name="T15" fmla="*/ 697 h 1124"/>
                <a:gd name="T16" fmla="*/ 65 w 260"/>
                <a:gd name="T17" fmla="*/ 562 h 1124"/>
                <a:gd name="T18" fmla="*/ 74 w 260"/>
                <a:gd name="T19" fmla="*/ 416 h 1124"/>
                <a:gd name="T20" fmla="*/ 104 w 260"/>
                <a:gd name="T21" fmla="*/ 276 h 1124"/>
                <a:gd name="T22" fmla="*/ 159 w 260"/>
                <a:gd name="T23" fmla="*/ 146 h 1124"/>
                <a:gd name="T24" fmla="*/ 246 w 260"/>
                <a:gd name="T25" fmla="*/ 31 h 1124"/>
                <a:gd name="T26" fmla="*/ 258 w 260"/>
                <a:gd name="T27" fmla="*/ 17 h 1124"/>
                <a:gd name="T28" fmla="*/ 260 w 260"/>
                <a:gd name="T29" fmla="*/ 11 h 1124"/>
                <a:gd name="T30" fmla="*/ 257 w 260"/>
                <a:gd name="T31" fmla="*/ 3 h 1124"/>
                <a:gd name="T32" fmla="*/ 249 w 260"/>
                <a:gd name="T33" fmla="*/ 0 h 1124"/>
                <a:gd name="T34" fmla="*/ 225 w 260"/>
                <a:gd name="T35" fmla="*/ 15 h 1124"/>
                <a:gd name="T36" fmla="*/ 180 w 260"/>
                <a:gd name="T37" fmla="*/ 56 h 1124"/>
                <a:gd name="T38" fmla="*/ 125 w 260"/>
                <a:gd name="T39" fmla="*/ 125 h 1124"/>
                <a:gd name="T40" fmla="*/ 70 w 260"/>
                <a:gd name="T41" fmla="*/ 219 h 1124"/>
                <a:gd name="T42" fmla="*/ 36 w 260"/>
                <a:gd name="T43" fmla="*/ 312 h 1124"/>
                <a:gd name="T44" fmla="*/ 14 w 260"/>
                <a:gd name="T45" fmla="*/ 402 h 1124"/>
                <a:gd name="T46" fmla="*/ 3 w 260"/>
                <a:gd name="T47" fmla="*/ 486 h 1124"/>
                <a:gd name="T48" fmla="*/ 0 w 260"/>
                <a:gd name="T49" fmla="*/ 562 h 1124"/>
                <a:gd name="T50" fmla="*/ 3 w 260"/>
                <a:gd name="T51" fmla="*/ 636 h 1124"/>
                <a:gd name="T52" fmla="*/ 14 w 260"/>
                <a:gd name="T53" fmla="*/ 723 h 1124"/>
                <a:gd name="T54" fmla="*/ 37 w 260"/>
                <a:gd name="T55" fmla="*/ 817 h 1124"/>
                <a:gd name="T56" fmla="*/ 74 w 260"/>
                <a:gd name="T57" fmla="*/ 913 h 1124"/>
                <a:gd name="T58" fmla="*/ 128 w 260"/>
                <a:gd name="T59" fmla="*/ 1004 h 1124"/>
                <a:gd name="T60" fmla="*/ 182 w 260"/>
                <a:gd name="T61" fmla="*/ 1070 h 1124"/>
                <a:gd name="T62" fmla="*/ 226 w 260"/>
                <a:gd name="T63" fmla="*/ 1110 h 1124"/>
                <a:gd name="T64" fmla="*/ 249 w 260"/>
                <a:gd name="T65" fmla="*/ 1124 h 1124"/>
                <a:gd name="T66" fmla="*/ 257 w 260"/>
                <a:gd name="T67" fmla="*/ 1122 h 1124"/>
                <a:gd name="T68" fmla="*/ 260 w 260"/>
                <a:gd name="T69" fmla="*/ 1113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0" h="1124">
                  <a:moveTo>
                    <a:pt x="260" y="1113"/>
                  </a:moveTo>
                  <a:lnTo>
                    <a:pt x="259" y="1110"/>
                  </a:lnTo>
                  <a:lnTo>
                    <a:pt x="257" y="1107"/>
                  </a:lnTo>
                  <a:lnTo>
                    <a:pt x="252" y="1100"/>
                  </a:lnTo>
                  <a:lnTo>
                    <a:pt x="241" y="1088"/>
                  </a:lnTo>
                  <a:lnTo>
                    <a:pt x="154" y="970"/>
                  </a:lnTo>
                  <a:lnTo>
                    <a:pt x="100" y="836"/>
                  </a:lnTo>
                  <a:lnTo>
                    <a:pt x="73" y="697"/>
                  </a:lnTo>
                  <a:lnTo>
                    <a:pt x="65" y="562"/>
                  </a:lnTo>
                  <a:lnTo>
                    <a:pt x="74" y="416"/>
                  </a:lnTo>
                  <a:lnTo>
                    <a:pt x="104" y="276"/>
                  </a:lnTo>
                  <a:lnTo>
                    <a:pt x="159" y="146"/>
                  </a:lnTo>
                  <a:lnTo>
                    <a:pt x="246" y="31"/>
                  </a:lnTo>
                  <a:lnTo>
                    <a:pt x="258" y="17"/>
                  </a:lnTo>
                  <a:lnTo>
                    <a:pt x="260" y="11"/>
                  </a:lnTo>
                  <a:lnTo>
                    <a:pt x="257" y="3"/>
                  </a:lnTo>
                  <a:lnTo>
                    <a:pt x="249" y="0"/>
                  </a:lnTo>
                  <a:lnTo>
                    <a:pt x="225" y="15"/>
                  </a:lnTo>
                  <a:lnTo>
                    <a:pt x="180" y="56"/>
                  </a:lnTo>
                  <a:lnTo>
                    <a:pt x="125" y="125"/>
                  </a:lnTo>
                  <a:lnTo>
                    <a:pt x="70" y="219"/>
                  </a:lnTo>
                  <a:lnTo>
                    <a:pt x="36" y="312"/>
                  </a:lnTo>
                  <a:lnTo>
                    <a:pt x="14" y="402"/>
                  </a:lnTo>
                  <a:lnTo>
                    <a:pt x="3" y="486"/>
                  </a:lnTo>
                  <a:lnTo>
                    <a:pt x="0" y="562"/>
                  </a:lnTo>
                  <a:lnTo>
                    <a:pt x="3" y="636"/>
                  </a:lnTo>
                  <a:lnTo>
                    <a:pt x="14" y="723"/>
                  </a:lnTo>
                  <a:lnTo>
                    <a:pt x="37" y="817"/>
                  </a:lnTo>
                  <a:lnTo>
                    <a:pt x="74" y="913"/>
                  </a:lnTo>
                  <a:lnTo>
                    <a:pt x="128" y="1004"/>
                  </a:lnTo>
                  <a:lnTo>
                    <a:pt x="182" y="1070"/>
                  </a:lnTo>
                  <a:lnTo>
                    <a:pt x="226" y="1110"/>
                  </a:lnTo>
                  <a:lnTo>
                    <a:pt x="249" y="1124"/>
                  </a:lnTo>
                  <a:lnTo>
                    <a:pt x="257" y="1122"/>
                  </a:lnTo>
                  <a:lnTo>
                    <a:pt x="260" y="11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7" name="Freeform 55"/>
            <p:cNvSpPr>
              <a:spLocks noChangeAspect="1"/>
            </p:cNvSpPr>
            <p:nvPr/>
          </p:nvSpPr>
          <p:spPr bwMode="auto">
            <a:xfrm>
              <a:off x="1023" y="347"/>
              <a:ext cx="456" cy="509"/>
            </a:xfrm>
            <a:custGeom>
              <a:avLst/>
              <a:gdLst>
                <a:gd name="T0" fmla="*/ 60 w 456"/>
                <a:gd name="T1" fmla="*/ 458 h 509"/>
                <a:gd name="T2" fmla="*/ 65 w 456"/>
                <a:gd name="T3" fmla="*/ 501 h 509"/>
                <a:gd name="T4" fmla="*/ 111 w 456"/>
                <a:gd name="T5" fmla="*/ 501 h 509"/>
                <a:gd name="T6" fmla="*/ 137 w 456"/>
                <a:gd name="T7" fmla="*/ 450 h 509"/>
                <a:gd name="T8" fmla="*/ 166 w 456"/>
                <a:gd name="T9" fmla="*/ 335 h 509"/>
                <a:gd name="T10" fmla="*/ 183 w 456"/>
                <a:gd name="T11" fmla="*/ 265 h 509"/>
                <a:gd name="T12" fmla="*/ 203 w 456"/>
                <a:gd name="T13" fmla="*/ 184 h 509"/>
                <a:gd name="T14" fmla="*/ 218 w 456"/>
                <a:gd name="T15" fmla="*/ 136 h 509"/>
                <a:gd name="T16" fmla="*/ 252 w 456"/>
                <a:gd name="T17" fmla="*/ 84 h 509"/>
                <a:gd name="T18" fmla="*/ 284 w 456"/>
                <a:gd name="T19" fmla="*/ 52 h 509"/>
                <a:gd name="T20" fmla="*/ 329 w 456"/>
                <a:gd name="T21" fmla="*/ 29 h 509"/>
                <a:gd name="T22" fmla="*/ 382 w 456"/>
                <a:gd name="T23" fmla="*/ 26 h 509"/>
                <a:gd name="T24" fmla="*/ 406 w 456"/>
                <a:gd name="T25" fmla="*/ 36 h 509"/>
                <a:gd name="T26" fmla="*/ 386 w 456"/>
                <a:gd name="T27" fmla="*/ 46 h 509"/>
                <a:gd name="T28" fmla="*/ 356 w 456"/>
                <a:gd name="T29" fmla="*/ 78 h 509"/>
                <a:gd name="T30" fmla="*/ 354 w 456"/>
                <a:gd name="T31" fmla="*/ 113 h 509"/>
                <a:gd name="T32" fmla="*/ 374 w 456"/>
                <a:gd name="T33" fmla="*/ 135 h 509"/>
                <a:gd name="T34" fmla="*/ 416 w 456"/>
                <a:gd name="T35" fmla="*/ 134 h 509"/>
                <a:gd name="T36" fmla="*/ 450 w 456"/>
                <a:gd name="T37" fmla="*/ 100 h 509"/>
                <a:gd name="T38" fmla="*/ 449 w 456"/>
                <a:gd name="T39" fmla="*/ 45 h 509"/>
                <a:gd name="T40" fmla="*/ 401 w 456"/>
                <a:gd name="T41" fmla="*/ 5 h 509"/>
                <a:gd name="T42" fmla="*/ 312 w 456"/>
                <a:gd name="T43" fmla="*/ 9 h 509"/>
                <a:gd name="T44" fmla="*/ 241 w 456"/>
                <a:gd name="T45" fmla="*/ 59 h 509"/>
                <a:gd name="T46" fmla="*/ 207 w 456"/>
                <a:gd name="T47" fmla="*/ 51 h 509"/>
                <a:gd name="T48" fmla="*/ 154 w 456"/>
                <a:gd name="T49" fmla="*/ 6 h 509"/>
                <a:gd name="T50" fmla="*/ 84 w 456"/>
                <a:gd name="T51" fmla="*/ 6 h 509"/>
                <a:gd name="T52" fmla="*/ 45 w 456"/>
                <a:gd name="T53" fmla="*/ 45 h 509"/>
                <a:gd name="T54" fmla="*/ 20 w 456"/>
                <a:gd name="T55" fmla="*/ 96 h 509"/>
                <a:gd name="T56" fmla="*/ 2 w 456"/>
                <a:gd name="T57" fmla="*/ 160 h 509"/>
                <a:gd name="T58" fmla="*/ 5 w 456"/>
                <a:gd name="T59" fmla="*/ 182 h 509"/>
                <a:gd name="T60" fmla="*/ 20 w 456"/>
                <a:gd name="T61" fmla="*/ 183 h 509"/>
                <a:gd name="T62" fmla="*/ 28 w 456"/>
                <a:gd name="T63" fmla="*/ 172 h 509"/>
                <a:gd name="T64" fmla="*/ 47 w 456"/>
                <a:gd name="T65" fmla="*/ 103 h 509"/>
                <a:gd name="T66" fmla="*/ 87 w 456"/>
                <a:gd name="T67" fmla="*/ 34 h 509"/>
                <a:gd name="T68" fmla="*/ 128 w 456"/>
                <a:gd name="T69" fmla="*/ 26 h 509"/>
                <a:gd name="T70" fmla="*/ 146 w 456"/>
                <a:gd name="T71" fmla="*/ 49 h 509"/>
                <a:gd name="T72" fmla="*/ 148 w 456"/>
                <a:gd name="T73" fmla="*/ 92 h 509"/>
                <a:gd name="T74" fmla="*/ 140 w 456"/>
                <a:gd name="T75" fmla="*/ 134 h 509"/>
                <a:gd name="T76" fmla="*/ 66 w 456"/>
                <a:gd name="T77" fmla="*/ 43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6" h="509">
                  <a:moveTo>
                    <a:pt x="66" y="430"/>
                  </a:moveTo>
                  <a:lnTo>
                    <a:pt x="60" y="458"/>
                  </a:lnTo>
                  <a:lnTo>
                    <a:pt x="56" y="478"/>
                  </a:lnTo>
                  <a:lnTo>
                    <a:pt x="65" y="501"/>
                  </a:lnTo>
                  <a:lnTo>
                    <a:pt x="88" y="509"/>
                  </a:lnTo>
                  <a:lnTo>
                    <a:pt x="111" y="501"/>
                  </a:lnTo>
                  <a:lnTo>
                    <a:pt x="130" y="477"/>
                  </a:lnTo>
                  <a:lnTo>
                    <a:pt x="137" y="450"/>
                  </a:lnTo>
                  <a:lnTo>
                    <a:pt x="151" y="394"/>
                  </a:lnTo>
                  <a:lnTo>
                    <a:pt x="166" y="335"/>
                  </a:lnTo>
                  <a:lnTo>
                    <a:pt x="175" y="299"/>
                  </a:lnTo>
                  <a:lnTo>
                    <a:pt x="183" y="265"/>
                  </a:lnTo>
                  <a:lnTo>
                    <a:pt x="193" y="224"/>
                  </a:lnTo>
                  <a:lnTo>
                    <a:pt x="203" y="184"/>
                  </a:lnTo>
                  <a:lnTo>
                    <a:pt x="210" y="153"/>
                  </a:lnTo>
                  <a:lnTo>
                    <a:pt x="218" y="136"/>
                  </a:lnTo>
                  <a:lnTo>
                    <a:pt x="233" y="111"/>
                  </a:lnTo>
                  <a:lnTo>
                    <a:pt x="252" y="84"/>
                  </a:lnTo>
                  <a:lnTo>
                    <a:pt x="273" y="61"/>
                  </a:lnTo>
                  <a:lnTo>
                    <a:pt x="284" y="52"/>
                  </a:lnTo>
                  <a:lnTo>
                    <a:pt x="303" y="40"/>
                  </a:lnTo>
                  <a:lnTo>
                    <a:pt x="329" y="29"/>
                  </a:lnTo>
                  <a:lnTo>
                    <a:pt x="363" y="24"/>
                  </a:lnTo>
                  <a:lnTo>
                    <a:pt x="382" y="26"/>
                  </a:lnTo>
                  <a:lnTo>
                    <a:pt x="397" y="31"/>
                  </a:lnTo>
                  <a:lnTo>
                    <a:pt x="406" y="36"/>
                  </a:lnTo>
                  <a:lnTo>
                    <a:pt x="410" y="38"/>
                  </a:lnTo>
                  <a:lnTo>
                    <a:pt x="386" y="46"/>
                  </a:lnTo>
                  <a:lnTo>
                    <a:pt x="368" y="60"/>
                  </a:lnTo>
                  <a:lnTo>
                    <a:pt x="356" y="78"/>
                  </a:lnTo>
                  <a:lnTo>
                    <a:pt x="351" y="99"/>
                  </a:lnTo>
                  <a:lnTo>
                    <a:pt x="354" y="113"/>
                  </a:lnTo>
                  <a:lnTo>
                    <a:pt x="362" y="126"/>
                  </a:lnTo>
                  <a:lnTo>
                    <a:pt x="374" y="135"/>
                  </a:lnTo>
                  <a:lnTo>
                    <a:pt x="394" y="139"/>
                  </a:lnTo>
                  <a:lnTo>
                    <a:pt x="416" y="134"/>
                  </a:lnTo>
                  <a:lnTo>
                    <a:pt x="436" y="121"/>
                  </a:lnTo>
                  <a:lnTo>
                    <a:pt x="450" y="100"/>
                  </a:lnTo>
                  <a:lnTo>
                    <a:pt x="456" y="73"/>
                  </a:lnTo>
                  <a:lnTo>
                    <a:pt x="449" y="45"/>
                  </a:lnTo>
                  <a:lnTo>
                    <a:pt x="431" y="21"/>
                  </a:lnTo>
                  <a:lnTo>
                    <a:pt x="401" y="5"/>
                  </a:lnTo>
                  <a:lnTo>
                    <a:pt x="363" y="0"/>
                  </a:lnTo>
                  <a:lnTo>
                    <a:pt x="312" y="9"/>
                  </a:lnTo>
                  <a:lnTo>
                    <a:pt x="272" y="31"/>
                  </a:lnTo>
                  <a:lnTo>
                    <a:pt x="241" y="59"/>
                  </a:lnTo>
                  <a:lnTo>
                    <a:pt x="219" y="86"/>
                  </a:lnTo>
                  <a:lnTo>
                    <a:pt x="207" y="51"/>
                  </a:lnTo>
                  <a:lnTo>
                    <a:pt x="185" y="24"/>
                  </a:lnTo>
                  <a:lnTo>
                    <a:pt x="154" y="6"/>
                  </a:lnTo>
                  <a:lnTo>
                    <a:pt x="117" y="0"/>
                  </a:lnTo>
                  <a:lnTo>
                    <a:pt x="84" y="6"/>
                  </a:lnTo>
                  <a:lnTo>
                    <a:pt x="60" y="24"/>
                  </a:lnTo>
                  <a:lnTo>
                    <a:pt x="45" y="45"/>
                  </a:lnTo>
                  <a:lnTo>
                    <a:pt x="34" y="63"/>
                  </a:lnTo>
                  <a:lnTo>
                    <a:pt x="20" y="96"/>
                  </a:lnTo>
                  <a:lnTo>
                    <a:pt x="9" y="131"/>
                  </a:lnTo>
                  <a:lnTo>
                    <a:pt x="2" y="160"/>
                  </a:lnTo>
                  <a:lnTo>
                    <a:pt x="0" y="172"/>
                  </a:lnTo>
                  <a:lnTo>
                    <a:pt x="5" y="182"/>
                  </a:lnTo>
                  <a:lnTo>
                    <a:pt x="13" y="184"/>
                  </a:lnTo>
                  <a:lnTo>
                    <a:pt x="20" y="183"/>
                  </a:lnTo>
                  <a:lnTo>
                    <a:pt x="24" y="180"/>
                  </a:lnTo>
                  <a:lnTo>
                    <a:pt x="28" y="172"/>
                  </a:lnTo>
                  <a:lnTo>
                    <a:pt x="32" y="158"/>
                  </a:lnTo>
                  <a:lnTo>
                    <a:pt x="47" y="103"/>
                  </a:lnTo>
                  <a:lnTo>
                    <a:pt x="65" y="61"/>
                  </a:lnTo>
                  <a:lnTo>
                    <a:pt x="87" y="34"/>
                  </a:lnTo>
                  <a:lnTo>
                    <a:pt x="114" y="24"/>
                  </a:lnTo>
                  <a:lnTo>
                    <a:pt x="128" y="26"/>
                  </a:lnTo>
                  <a:lnTo>
                    <a:pt x="138" y="34"/>
                  </a:lnTo>
                  <a:lnTo>
                    <a:pt x="146" y="49"/>
                  </a:lnTo>
                  <a:lnTo>
                    <a:pt x="148" y="76"/>
                  </a:lnTo>
                  <a:lnTo>
                    <a:pt x="148" y="92"/>
                  </a:lnTo>
                  <a:lnTo>
                    <a:pt x="145" y="110"/>
                  </a:lnTo>
                  <a:lnTo>
                    <a:pt x="140" y="134"/>
                  </a:lnTo>
                  <a:lnTo>
                    <a:pt x="131" y="170"/>
                  </a:lnTo>
                  <a:lnTo>
                    <a:pt x="66" y="43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" name="Freeform 56"/>
            <p:cNvSpPr>
              <a:spLocks noChangeAspect="1"/>
            </p:cNvSpPr>
            <p:nvPr/>
          </p:nvSpPr>
          <p:spPr bwMode="auto">
            <a:xfrm>
              <a:off x="1590" y="0"/>
              <a:ext cx="259" cy="1124"/>
            </a:xfrm>
            <a:custGeom>
              <a:avLst/>
              <a:gdLst>
                <a:gd name="T0" fmla="*/ 259 w 259"/>
                <a:gd name="T1" fmla="*/ 562 h 1124"/>
                <a:gd name="T2" fmla="*/ 257 w 259"/>
                <a:gd name="T3" fmla="*/ 488 h 1124"/>
                <a:gd name="T4" fmla="*/ 245 w 259"/>
                <a:gd name="T5" fmla="*/ 401 h 1124"/>
                <a:gd name="T6" fmla="*/ 223 w 259"/>
                <a:gd name="T7" fmla="*/ 307 h 1124"/>
                <a:gd name="T8" fmla="*/ 185 w 259"/>
                <a:gd name="T9" fmla="*/ 212 h 1124"/>
                <a:gd name="T10" fmla="*/ 131 w 259"/>
                <a:gd name="T11" fmla="*/ 120 h 1124"/>
                <a:gd name="T12" fmla="*/ 77 w 259"/>
                <a:gd name="T13" fmla="*/ 54 h 1124"/>
                <a:gd name="T14" fmla="*/ 33 w 259"/>
                <a:gd name="T15" fmla="*/ 14 h 1124"/>
                <a:gd name="T16" fmla="*/ 11 w 259"/>
                <a:gd name="T17" fmla="*/ 0 h 1124"/>
                <a:gd name="T18" fmla="*/ 3 w 259"/>
                <a:gd name="T19" fmla="*/ 3 h 1124"/>
                <a:gd name="T20" fmla="*/ 0 w 259"/>
                <a:gd name="T21" fmla="*/ 11 h 1124"/>
                <a:gd name="T22" fmla="*/ 0 w 259"/>
                <a:gd name="T23" fmla="*/ 14 h 1124"/>
                <a:gd name="T24" fmla="*/ 2 w 259"/>
                <a:gd name="T25" fmla="*/ 18 h 1124"/>
                <a:gd name="T26" fmla="*/ 9 w 259"/>
                <a:gd name="T27" fmla="*/ 25 h 1124"/>
                <a:gd name="T28" fmla="*/ 20 w 259"/>
                <a:gd name="T29" fmla="*/ 37 h 1124"/>
                <a:gd name="T30" fmla="*/ 94 w 259"/>
                <a:gd name="T31" fmla="*/ 133 h 1124"/>
                <a:gd name="T32" fmla="*/ 148 w 259"/>
                <a:gd name="T33" fmla="*/ 254 h 1124"/>
                <a:gd name="T34" fmla="*/ 183 w 259"/>
                <a:gd name="T35" fmla="*/ 396 h 1124"/>
                <a:gd name="T36" fmla="*/ 194 w 259"/>
                <a:gd name="T37" fmla="*/ 562 h 1124"/>
                <a:gd name="T38" fmla="*/ 186 w 259"/>
                <a:gd name="T39" fmla="*/ 706 h 1124"/>
                <a:gd name="T40" fmla="*/ 156 w 259"/>
                <a:gd name="T41" fmla="*/ 847 h 1124"/>
                <a:gd name="T42" fmla="*/ 101 w 259"/>
                <a:gd name="T43" fmla="*/ 978 h 1124"/>
                <a:gd name="T44" fmla="*/ 14 w 259"/>
                <a:gd name="T45" fmla="*/ 1094 h 1124"/>
                <a:gd name="T46" fmla="*/ 1 w 259"/>
                <a:gd name="T47" fmla="*/ 1107 h 1124"/>
                <a:gd name="T48" fmla="*/ 0 w 259"/>
                <a:gd name="T49" fmla="*/ 1113 h 1124"/>
                <a:gd name="T50" fmla="*/ 3 w 259"/>
                <a:gd name="T51" fmla="*/ 1121 h 1124"/>
                <a:gd name="T52" fmla="*/ 11 w 259"/>
                <a:gd name="T53" fmla="*/ 1124 h 1124"/>
                <a:gd name="T54" fmla="*/ 34 w 259"/>
                <a:gd name="T55" fmla="*/ 1110 h 1124"/>
                <a:gd name="T56" fmla="*/ 79 w 259"/>
                <a:gd name="T57" fmla="*/ 1068 h 1124"/>
                <a:gd name="T58" fmla="*/ 134 w 259"/>
                <a:gd name="T59" fmla="*/ 999 h 1124"/>
                <a:gd name="T60" fmla="*/ 189 w 259"/>
                <a:gd name="T61" fmla="*/ 905 h 1124"/>
                <a:gd name="T62" fmla="*/ 224 w 259"/>
                <a:gd name="T63" fmla="*/ 812 h 1124"/>
                <a:gd name="T64" fmla="*/ 245 w 259"/>
                <a:gd name="T65" fmla="*/ 723 h 1124"/>
                <a:gd name="T66" fmla="*/ 256 w 259"/>
                <a:gd name="T67" fmla="*/ 638 h 1124"/>
                <a:gd name="T68" fmla="*/ 259 w 259"/>
                <a:gd name="T69" fmla="*/ 562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24">
                  <a:moveTo>
                    <a:pt x="259" y="562"/>
                  </a:moveTo>
                  <a:lnTo>
                    <a:pt x="257" y="488"/>
                  </a:lnTo>
                  <a:lnTo>
                    <a:pt x="245" y="401"/>
                  </a:lnTo>
                  <a:lnTo>
                    <a:pt x="223" y="307"/>
                  </a:lnTo>
                  <a:lnTo>
                    <a:pt x="185" y="212"/>
                  </a:lnTo>
                  <a:lnTo>
                    <a:pt x="131" y="120"/>
                  </a:lnTo>
                  <a:lnTo>
                    <a:pt x="77" y="54"/>
                  </a:lnTo>
                  <a:lnTo>
                    <a:pt x="33" y="14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9" y="25"/>
                  </a:lnTo>
                  <a:lnTo>
                    <a:pt x="20" y="37"/>
                  </a:lnTo>
                  <a:lnTo>
                    <a:pt x="94" y="133"/>
                  </a:lnTo>
                  <a:lnTo>
                    <a:pt x="148" y="254"/>
                  </a:lnTo>
                  <a:lnTo>
                    <a:pt x="183" y="396"/>
                  </a:lnTo>
                  <a:lnTo>
                    <a:pt x="194" y="562"/>
                  </a:lnTo>
                  <a:lnTo>
                    <a:pt x="186" y="706"/>
                  </a:lnTo>
                  <a:lnTo>
                    <a:pt x="156" y="847"/>
                  </a:lnTo>
                  <a:lnTo>
                    <a:pt x="101" y="978"/>
                  </a:lnTo>
                  <a:lnTo>
                    <a:pt x="14" y="1094"/>
                  </a:lnTo>
                  <a:lnTo>
                    <a:pt x="1" y="1107"/>
                  </a:lnTo>
                  <a:lnTo>
                    <a:pt x="0" y="1113"/>
                  </a:lnTo>
                  <a:lnTo>
                    <a:pt x="3" y="1121"/>
                  </a:lnTo>
                  <a:lnTo>
                    <a:pt x="11" y="1124"/>
                  </a:lnTo>
                  <a:lnTo>
                    <a:pt x="34" y="1110"/>
                  </a:lnTo>
                  <a:lnTo>
                    <a:pt x="79" y="1068"/>
                  </a:lnTo>
                  <a:lnTo>
                    <a:pt x="134" y="999"/>
                  </a:lnTo>
                  <a:lnTo>
                    <a:pt x="189" y="905"/>
                  </a:lnTo>
                  <a:lnTo>
                    <a:pt x="224" y="812"/>
                  </a:lnTo>
                  <a:lnTo>
                    <a:pt x="245" y="723"/>
                  </a:lnTo>
                  <a:lnTo>
                    <a:pt x="256" y="638"/>
                  </a:lnTo>
                  <a:lnTo>
                    <a:pt x="259" y="5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9" name="TextBox 368"/>
          <p:cNvSpPr txBox="1"/>
          <p:nvPr/>
        </p:nvSpPr>
        <p:spPr>
          <a:xfrm>
            <a:off x="5169361" y="6306493"/>
            <a:ext cx="1484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Defect function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&#10;\[&#10;T_{ab}\to G_{ab}&#10;\]&#10;&#10;&#10;\end{document}" title="IguanaTex Bitmap Display">
            <a:extLst>
              <a:ext uri="{FF2B5EF4-FFF2-40B4-BE49-F238E27FC236}">
                <a16:creationId xmlns:a16="http://schemas.microsoft.com/office/drawing/2014/main" id="{CF489BAF-3D43-4DEA-B9EB-91D9D137F4F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13" y="1161005"/>
            <a:ext cx="1141333" cy="2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77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EOS dependence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51520" y="2322670"/>
            <a:ext cx="873391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Ideally</a:t>
            </a:r>
          </a:p>
          <a:p>
            <a:pPr algn="l"/>
            <a:endParaRPr lang="en-US" dirty="0">
              <a:solidFill>
                <a:prstClr val="black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Self-consistent consideration of transport and EOS</a:t>
            </a:r>
            <a:endParaRPr lang="ru-RU" dirty="0">
              <a:solidFill>
                <a:prstClr val="black"/>
              </a:solidFill>
            </a:endParaRPr>
          </a:p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210" y="5701850"/>
            <a:ext cx="43414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What to interpolate it this case?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849" y="1094481"/>
            <a:ext cx="80383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BHF equations can be solved on a grid </a:t>
            </a:r>
            <a:r>
              <a:rPr lang="en-US" dirty="0" err="1">
                <a:solidFill>
                  <a:prstClr val="black"/>
                </a:solidFill>
              </a:rPr>
              <a:t>n</a:t>
            </a:r>
            <a:r>
              <a:rPr lang="en-US" baseline="-25000" dirty="0" err="1">
                <a:solidFill>
                  <a:prstClr val="black"/>
                </a:solidFill>
              </a:rPr>
              <a:t>B</a:t>
            </a:r>
            <a:r>
              <a:rPr lang="en-US" dirty="0">
                <a:solidFill>
                  <a:prstClr val="black"/>
                </a:solidFill>
              </a:rPr>
              <a:t> and </a:t>
            </a:r>
            <a:r>
              <a:rPr lang="en-US" dirty="0" err="1">
                <a:solidFill>
                  <a:prstClr val="black"/>
                </a:solidFill>
              </a:rPr>
              <a:t>x</a:t>
            </a:r>
            <a:r>
              <a:rPr lang="en-US" baseline="-25000" dirty="0" err="1">
                <a:solidFill>
                  <a:prstClr val="black"/>
                </a:solidFill>
              </a:rPr>
              <a:t>p</a:t>
            </a:r>
            <a:r>
              <a:rPr lang="en-US" dirty="0">
                <a:solidFill>
                  <a:prstClr val="black"/>
                </a:solidFill>
              </a:rPr>
              <a:t>  for each microscopic interaction</a:t>
            </a:r>
            <a:endParaRPr lang="en-US" baseline="-25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1520" y="3941634"/>
                <a:ext cx="8052648" cy="122520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solidFill>
                      <a:prstClr val="black"/>
                    </a:solidFill>
                  </a:rPr>
                  <a:t>Alternatively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</a:rPr>
                  <a:t>Use some microscopic calculations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>
                    <a:solidFill>
                      <a:prstClr val="black"/>
                    </a:solidFill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</a:rPr>
                  <a:t>for the selected EOS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941634"/>
                <a:ext cx="8052648" cy="12252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520" y="1725086"/>
                <a:ext cx="4575035" cy="3942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NS cores: beta-equilibrium 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25086"/>
                <a:ext cx="4575035" cy="394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284681"/>
            <a:ext cx="592470" cy="569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5D5D5D"/>
                </a:solidFill>
                <a:effectLst/>
                <a:latin typeface="Helvetica Neue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189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Various interaction models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03738" y="796640"/>
            <a:ext cx="228742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Two-</a:t>
            </a:r>
            <a:r>
              <a:rPr lang="en-US" b="0" dirty="0" err="1">
                <a:solidFill>
                  <a:schemeClr val="tx1"/>
                </a:solidFill>
              </a:rPr>
              <a:t>nuleon</a:t>
            </a:r>
            <a:r>
              <a:rPr lang="en-US" b="0" dirty="0">
                <a:solidFill>
                  <a:schemeClr val="tx1"/>
                </a:solidFill>
              </a:rPr>
              <a:t> potentials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327" y="130283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Argonne v18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5327" y="2145260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CDBonn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18263" y="4757393"/>
            <a:ext cx="17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Av18+TBFmic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3270" y="1672165"/>
            <a:ext cx="2034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5"/>
                </a:solidFill>
              </a:rPr>
              <a:t>Wiringa</a:t>
            </a:r>
            <a:r>
              <a:rPr lang="en-US" sz="1600" i="1" dirty="0">
                <a:solidFill>
                  <a:schemeClr val="accent5"/>
                </a:solidFill>
              </a:rPr>
              <a:t> et al., 1995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12142" y="2521490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5"/>
                </a:solidFill>
              </a:rPr>
              <a:t>Machleidt</a:t>
            </a:r>
            <a:r>
              <a:rPr lang="en-US" sz="1600" i="1" dirty="0">
                <a:solidFill>
                  <a:schemeClr val="accent5"/>
                </a:solidFill>
              </a:rPr>
              <a:t>, 2001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24115" y="364818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Urbana IX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53452" y="5329899"/>
            <a:ext cx="4419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Grange et al., 1989, </a:t>
            </a:r>
            <a:r>
              <a:rPr lang="en-US" sz="1600" i="1" dirty="0" err="1">
                <a:solidFill>
                  <a:schemeClr val="accent5"/>
                </a:solidFill>
              </a:rPr>
              <a:t>Li&amp;Schulze</a:t>
            </a:r>
            <a:r>
              <a:rPr lang="en-US" sz="1600" i="1" dirty="0">
                <a:solidFill>
                  <a:schemeClr val="accent5"/>
                </a:solidFill>
              </a:rPr>
              <a:t> 2008,2012,..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51466" y="1187460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Effective masses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3560" y="1412776"/>
            <a:ext cx="3888432" cy="50855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4879" y="764704"/>
            <a:ext cx="3109569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i="1" dirty="0" err="1">
                <a:solidFill>
                  <a:schemeClr val="tx1"/>
                </a:solidFill>
              </a:rPr>
              <a:t>Baldo</a:t>
            </a:r>
            <a:r>
              <a:rPr lang="en-US" sz="1600" b="0" i="1" dirty="0">
                <a:solidFill>
                  <a:schemeClr val="tx1"/>
                </a:solidFill>
              </a:rPr>
              <a:t> et al. PRC, 89, 048801 (2014)</a:t>
            </a:r>
            <a:endParaRPr lang="ru-RU" sz="1600" b="0" i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C51E95-B543-4A01-957A-AEA6AD7EEE75}"/>
              </a:ext>
            </a:extLst>
          </p:cNvPr>
          <p:cNvSpPr txBox="1"/>
          <p:nvPr/>
        </p:nvSpPr>
        <p:spPr>
          <a:xfrm>
            <a:off x="406257" y="3053883"/>
            <a:ext cx="21178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Three-nuclear forces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761C7-AE47-4BCA-8733-FFB7CE0A48F3}"/>
              </a:ext>
            </a:extLst>
          </p:cNvPr>
          <p:cNvSpPr txBox="1"/>
          <p:nvPr/>
        </p:nvSpPr>
        <p:spPr>
          <a:xfrm>
            <a:off x="406257" y="4123987"/>
            <a:ext cx="243111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Meson-exchange model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F7868-E03E-4875-8954-A14F995C2702}"/>
              </a:ext>
            </a:extLst>
          </p:cNvPr>
          <p:cNvSpPr txBox="1"/>
          <p:nvPr/>
        </p:nvSpPr>
        <p:spPr>
          <a:xfrm>
            <a:off x="353452" y="6162270"/>
            <a:ext cx="335445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Shternin &amp; </a:t>
            </a:r>
            <a:r>
              <a:rPr lang="en-US" sz="1400" b="0" dirty="0" err="1"/>
              <a:t>Baldo</a:t>
            </a:r>
            <a:r>
              <a:rPr lang="en-US" sz="1400" b="0" dirty="0"/>
              <a:t> </a:t>
            </a:r>
            <a:r>
              <a:rPr lang="en-US" sz="1400" b="0" i="1" dirty="0"/>
              <a:t>PRD </a:t>
            </a:r>
            <a:r>
              <a:rPr lang="en-US" sz="1400" b="0" dirty="0"/>
              <a:t> </a:t>
            </a:r>
            <a:r>
              <a:rPr lang="en-US" sz="1400" dirty="0"/>
              <a:t>102</a:t>
            </a:r>
            <a:r>
              <a:rPr lang="en-US" sz="1400" b="0" dirty="0"/>
              <a:t>, 063010 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AC6BD-80F7-4042-9828-DAA36B15392D}"/>
              </a:ext>
            </a:extLst>
          </p:cNvPr>
          <p:cNvSpPr txBox="1"/>
          <p:nvPr/>
        </p:nvSpPr>
        <p:spPr>
          <a:xfrm>
            <a:off x="2260427" y="3670414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/>
                </a:solidFill>
              </a:rPr>
              <a:t>Carlson et al., 1983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59059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Effective cross-sections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359FC6-39F0-4A8E-8AA2-ACCC1C86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73101"/>
            <a:ext cx="6023508" cy="5777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B1D7D5-A8A3-402D-B703-97761ADA4BDE}"/>
              </a:ext>
            </a:extLst>
          </p:cNvPr>
          <p:cNvSpPr txBox="1"/>
          <p:nvPr/>
        </p:nvSpPr>
        <p:spPr>
          <a:xfrm>
            <a:off x="73751" y="2002511"/>
            <a:ext cx="165618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Shternin &amp; </a:t>
            </a:r>
            <a:r>
              <a:rPr lang="en-US" sz="1200" b="0" dirty="0" err="1"/>
              <a:t>Baldo</a:t>
            </a:r>
            <a:r>
              <a:rPr lang="en-US" sz="1200" b="0" dirty="0"/>
              <a:t> </a:t>
            </a:r>
            <a:r>
              <a:rPr lang="en-US" sz="1200" b="0" i="1" dirty="0"/>
              <a:t>PRD </a:t>
            </a:r>
            <a:r>
              <a:rPr lang="en-US" sz="1200" b="0" dirty="0"/>
              <a:t> </a:t>
            </a:r>
            <a:r>
              <a:rPr lang="en-US" sz="1200" dirty="0"/>
              <a:t>102</a:t>
            </a:r>
            <a:r>
              <a:rPr lang="en-US" sz="1200" b="0" dirty="0"/>
              <a:t>, 063010 (2020)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E2BCC6-4E2B-43B9-A9B5-76FD7F3DD973}"/>
              </a:ext>
            </a:extLst>
          </p:cNvPr>
          <p:cNvSpPr txBox="1"/>
          <p:nvPr/>
        </p:nvSpPr>
        <p:spPr>
          <a:xfrm>
            <a:off x="73751" y="1297811"/>
            <a:ext cx="21939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/>
                </a:solidFill>
              </a:rPr>
              <a:t>Bsk21 EOS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/>
                </a:solidFill>
              </a:rPr>
              <a:t>5 NN potentials</a:t>
            </a:r>
          </a:p>
        </p:txBody>
      </p:sp>
      <p:pic>
        <p:nvPicPr>
          <p:cNvPr id="10" name="Рисунок 9" descr="\documentclass{article}&#10;\usepackage{amsmath}&#10;\usepackage{amssymb}&#10;\usepackage{bm}&#10;\usepackage{color}&#10;\pagestyle{empty}&#10;\begin{document}&#10;&#10;\[&#10;m_{a}^{*2}m_{b}^{*2}S_\alpha&#10;\]&#10;&#10;&#10;\end{document}" title="IguanaTex Bitmap Display">
            <a:extLst>
              <a:ext uri="{FF2B5EF4-FFF2-40B4-BE49-F238E27FC236}">
                <a16:creationId xmlns:a16="http://schemas.microsoft.com/office/drawing/2014/main" id="{C5A443C4-1AEB-4B77-8EB9-9201F099A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3" y="3196166"/>
            <a:ext cx="1148952" cy="286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784545-F1E0-4EEA-A99C-82BC9083D16F}"/>
              </a:ext>
            </a:extLst>
          </p:cNvPr>
          <p:cNvSpPr txBox="1"/>
          <p:nvPr/>
        </p:nvSpPr>
        <p:spPr>
          <a:xfrm>
            <a:off x="73751" y="2800604"/>
            <a:ext cx="1470737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prstClr val="black"/>
                </a:solidFill>
              </a:rPr>
              <a:t>We show</a:t>
            </a:r>
          </a:p>
        </p:txBody>
      </p:sp>
    </p:spTree>
    <p:extLst>
      <p:ext uri="{BB962C8B-B14F-4D97-AF65-F5344CB8AC3E}">
        <p14:creationId xmlns:p14="http://schemas.microsoft.com/office/powerpoint/2010/main" val="1358927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Fitting expressions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6" name="Рисунок 5" descr="\documentclass{article}&#10;\usepackage{amsmath}&#10;\usepackage{amssymb}&#10;\usepackage{bm}&#10;\usepackage{color}&#10;\pagestyle{empty}&#10;\begin{document}&#10;&#10;\[&#10;    S_\alpha(n_B) = a\left( \frac{n_0}{n_B} \right)^p + b\left( \frac{n_B}{n_0} \right)^q + c&#10;\]&#10;&#10;&#10;&#10;\end{document}" title="IguanaTex Bitmap Display">
            <a:extLst>
              <a:ext uri="{FF2B5EF4-FFF2-40B4-BE49-F238E27FC236}">
                <a16:creationId xmlns:a16="http://schemas.microsoft.com/office/drawing/2014/main" id="{6035CB2A-5C61-4EA5-B9E6-9F1ED2953D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8" y="2372076"/>
            <a:ext cx="3948190" cy="623238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\begin{tabular}{@{\extracolsep{\fill}}llllllcc@{}}&#10;\hline&#10;cross-sec. &amp; $a$ &amp; $p$ &amp; $b$ &amp; $q$ &amp; $c$ &amp; rrms [\%] &amp; max error [\%]&#10;\\&#10;\hline&#10;$S_{nn2}$  &amp; 0.912    &amp; 1.23     &amp; 0.00631  &amp; 2.248   &amp; 4.045    &amp; 0.05 &amp; 0.1 \\&#10;$S_{pp2}$  &amp; 25.6     &amp; 1.23     &amp; 0.404    &amp; 0.932   &amp; 0.000    &amp; 0.7  &amp; 3.1 \\&#10;$S_{nn4}$  &amp; 0.0151   &amp; 2.42     &amp; $-$0.00334 &amp; 1.26    &amp; 0.409    &amp; 0.2  &amp; 0.5 \\&#10;$S_{pp4}$  &amp; 3.04     &amp; 1.12     &amp; $-$2.00    &amp; $-$0.336  &amp; 1.10     &amp; 1.1  &amp; 2.2 \\&#10;$S_{np1}$  &amp; 7.03     &amp; 0.518    &amp; 0.0789   &amp; 1.43    &amp; 0.000    &amp; 0.3  &amp; 0.8 \\&#10;$S_{np2}$  &amp; 2.879    &amp; 0.03806  &amp; 0.02942  &amp; 1.115   &amp; $-$2.674   &amp; 1.0  &amp; 2.4 \\&#10;$S_{np4}$  &amp; 0.03562  &amp; 0.0514   &amp; 0.001068 &amp; 1.802   &amp; $-$0.02000 &amp; 1.8  &amp; 3.9 \\&#10;$S'_{np2}$ &amp; $-$0.1833  &amp; 0.5109   &amp; 0.001413 &amp; 2.139   &amp; $-$0.4024  &amp; 0.2  &amp; 0.4 \\&#10;$S'_{np4}$ &amp; $-$0.4658  &amp; $-$0.03099 &amp; 0.06761  &amp; 0.2137  &amp; 0.3855   &amp; 1.3  &amp; 4.0 \\&#10;\hline&#10;\end{tabular}&#10;&#10;&#10;&#10;\end{document}" title="IguanaTex Bitmap Display">
            <a:extLst>
              <a:ext uri="{FF2B5EF4-FFF2-40B4-BE49-F238E27FC236}">
                <a16:creationId xmlns:a16="http://schemas.microsoft.com/office/drawing/2014/main" id="{6021E5C6-9252-45DF-83E9-0CA64C58F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84" y="3212976"/>
            <a:ext cx="5813632" cy="172819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607FC09-F185-4272-9509-59931DB496B8}"/>
              </a:ext>
            </a:extLst>
          </p:cNvPr>
          <p:cNvSpPr txBox="1"/>
          <p:nvPr/>
        </p:nvSpPr>
        <p:spPr>
          <a:xfrm>
            <a:off x="585064" y="1785082"/>
            <a:ext cx="47070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Toy model (poor man solutions)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7AD689-61A3-47EA-B23C-1F0A74DAFCDF}"/>
              </a:ext>
            </a:extLst>
          </p:cNvPr>
          <p:cNvSpPr txBox="1"/>
          <p:nvPr/>
        </p:nvSpPr>
        <p:spPr>
          <a:xfrm>
            <a:off x="657072" y="5452605"/>
            <a:ext cx="65792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We also constructed approximations for an arbitrary proton fraction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08BD72B-4B17-452E-980D-73D591F3F162}"/>
              </a:ext>
            </a:extLst>
          </p:cNvPr>
          <p:cNvSpPr txBox="1"/>
          <p:nvPr/>
        </p:nvSpPr>
        <p:spPr>
          <a:xfrm>
            <a:off x="579427" y="869648"/>
            <a:ext cx="55767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In-vacuum cross-sections</a:t>
            </a:r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&#10;\[&#10;S_\alpha(p_{Fn},p_{Fp})&#10;\]&#10;&#10;&#10;\end{document}" title="IguanaTex Bitmap Display">
            <a:extLst>
              <a:ext uri="{FF2B5EF4-FFF2-40B4-BE49-F238E27FC236}">
                <a16:creationId xmlns:a16="http://schemas.microsoft.com/office/drawing/2014/main" id="{55D709AB-B0F6-4632-B396-EDEF2DE800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77" y="6029886"/>
            <a:ext cx="1391238" cy="2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77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77681D-5737-4842-9290-818FAA9EF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85515"/>
            <a:ext cx="6060013" cy="5753397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Effective transport cross-sections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9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General formalism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59</a:t>
            </a:fld>
            <a:endParaRPr lang="ru-RU" dirty="0"/>
          </a:p>
        </p:txBody>
      </p:sp>
      <p:pic>
        <p:nvPicPr>
          <p:cNvPr id="19" name="Рисунок 18" descr="\documentclass{article}&#10;\usepackage{amsmath}&#10;\usepackage{amssymb}&#10;\usepackage{bm}&#10;\usepackage{color}&#10;\pagestyle{empty}&#10;\begin{document}&#10;&#10;\[&#10;    f_a^{\mathrm{l.e.}}=f_a^{\mathrm{l.e.}}(\varepsilon_a^{\mathrm{l.e.}}(\bm{p}))=f_F\left(\frac{\varepsilon_a^{\mathrm{l.e.}}(\bm{p}) -\mu_a(\bm{r},t)}{T(\bm{r},t)}\right)&#10;\]&#10;&#10;&#10;&#10;\end{document}" title="IguanaTex Bitmap Display">
            <a:extLst>
              <a:ext uri="{FF2B5EF4-FFF2-40B4-BE49-F238E27FC236}">
                <a16:creationId xmlns:a16="http://schemas.microsoft.com/office/drawing/2014/main" id="{24C386F1-A8FC-4A4F-9967-C0411D4C92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19" y="689343"/>
            <a:ext cx="4337001" cy="543473"/>
          </a:xfrm>
          <a:prstGeom prst="rect">
            <a:avLst/>
          </a:prstGeom>
        </p:spPr>
      </p:pic>
      <p:pic>
        <p:nvPicPr>
          <p:cNvPr id="6" name="Рисунок 5" descr="\documentclass{article}&#10;\usepackage{amsmath}&#10;\usepackage{amssymb}&#10;\usepackage{bm}&#10;\usepackage{color}&#10;\pagestyle{empty}&#10;\begin{document}&#10;&#10;\[&#10;    \overline{\delta f_a(\bm{p})} \equiv - \frac{1}{T} f_F'(x_a) \Phi_a(\bm{p})&#10;\]&#10;&#10;&#10;\end{document}" title="IguanaTex Bitmap Display">
            <a:extLst>
              <a:ext uri="{FF2B5EF4-FFF2-40B4-BE49-F238E27FC236}">
                <a16:creationId xmlns:a16="http://schemas.microsoft.com/office/drawing/2014/main" id="{A92E1645-E920-4D04-9491-12331D6AA3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53769"/>
            <a:ext cx="2881498" cy="514988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symb}&#10;\usepackage{bm}&#10;\usepackage{color}&#10;\pagestyle{empty}&#10;\begin{document}&#10;&#10;\[&#10;x_a\equiv \frac{\varepsilon_a-\mu_a}{T}&#10;\]&#10;&#10;&#10;\end{document}" title="IguanaTex Bitmap Display">
            <a:extLst>
              <a:ext uri="{FF2B5EF4-FFF2-40B4-BE49-F238E27FC236}">
                <a16:creationId xmlns:a16="http://schemas.microsoft.com/office/drawing/2014/main" id="{F7F5BCE1-476F-4A3D-AADC-8EFA6017A00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74" y="5937002"/>
            <a:ext cx="1230151" cy="3885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4C2D61D-0F7C-4E73-A12B-D666D0E9AEB2}"/>
              </a:ext>
            </a:extLst>
          </p:cNvPr>
          <p:cNvSpPr txBox="1"/>
          <p:nvPr/>
        </p:nvSpPr>
        <p:spPr>
          <a:xfrm>
            <a:off x="681983" y="795249"/>
            <a:ext cx="25938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Chapman-</a:t>
            </a:r>
            <a:r>
              <a:rPr lang="en-US" b="0" dirty="0" err="1">
                <a:solidFill>
                  <a:prstClr val="black"/>
                </a:solidFill>
              </a:rPr>
              <a:t>Enskog</a:t>
            </a:r>
            <a:r>
              <a:rPr lang="en-US" b="0" dirty="0">
                <a:solidFill>
                  <a:prstClr val="black"/>
                </a:solidFill>
              </a:rPr>
              <a:t> method</a:t>
            </a:r>
          </a:p>
        </p:txBody>
      </p:sp>
      <p:pic>
        <p:nvPicPr>
          <p:cNvPr id="30" name="Рисунок 29" descr="\documentclass{article}&#10;\usepackage{amsmath}&#10;\usepackage{amssymb}&#10;\usepackage{bm}&#10;\usepackage{color}&#10;\pagestyle{empty}&#10;\begin{document}&#10;&#10;\[&#10;    f_a(\bm{p})=f_a^{\mathrm{l.e.}}(p^\mu_{(a),\mathrm{l.e.}}) +\delta f_a(\bm{p})=&#10;    f_a^{\mathrm{l.e.}}\left(p^\mu_{(a)} \right)+\overline{\delta f_a(\bm{p})}.&#10;\]&#10;&#10;&#10;&#10;\end{document}" title="IguanaTex Bitmap Display">
            <a:extLst>
              <a:ext uri="{FF2B5EF4-FFF2-40B4-BE49-F238E27FC236}">
                <a16:creationId xmlns:a16="http://schemas.microsoft.com/office/drawing/2014/main" id="{4BBBB6A0-B92F-4C57-9232-2BDDDC84C5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4" y="1493179"/>
            <a:ext cx="5904762" cy="455619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usepackage{amssymb}&#10;\usepackage{bm}&#10;\usepackage{color}&#10;\pagestyle{empty}&#10;\begin{document}&#10;&#10;\begin{eqnarray}&#10; \bm{J}_{(q)}&amp;=&amp;\sum_a\int_{\bm{p}} \bm{v}_a\,(\varepsilon_a-h_a)\, \overline{\delta f}_a\nonumber\\&#10;    \Delta\bm{j}_{(a)}&amp;=&amp;\int_{\bm{p}} \bm{v}_a\, \overline{\delta f}_a,\qquad \bm{i}_a=\Delta \bm{j}_{(a)} - \sum_b \Delta \bm{j}_{(b)}  \nonumber \\&#10;     \Pi^{\langle ij\rangle}&amp;=&amp;\sum_a \int_{\bm{p}} p^{\langle i} v_a^{j\rangle} \, \overline{\delta f}_a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6CD417A1-A1B2-48D7-BDB1-2960DD1A6A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25" y="2954836"/>
            <a:ext cx="4369657" cy="1770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2AAA09-3D0C-44EC-A308-A4B77949C42C}"/>
              </a:ext>
            </a:extLst>
          </p:cNvPr>
          <p:cNvSpPr txBox="1"/>
          <p:nvPr/>
        </p:nvSpPr>
        <p:spPr>
          <a:xfrm>
            <a:off x="681983" y="2261983"/>
            <a:ext cx="25938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Non-equilibrium fluxes</a:t>
            </a:r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&#10;\[&#10;\int_{\bm p}\equiv\sum_{\sigma}\int \frac{d^3{\bm p}}{(2\pi)^3}&#10;\]&#10;&#10;&#10;\end{document}" title="IguanaTex Bitmap Display">
            <a:extLst>
              <a:ext uri="{FF2B5EF4-FFF2-40B4-BE49-F238E27FC236}">
                <a16:creationId xmlns:a16="http://schemas.microsoft.com/office/drawing/2014/main" id="{93ACDA63-5F6E-41D1-9093-277690BB660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38" y="2209161"/>
            <a:ext cx="1306488" cy="4579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41A0A62-0970-40C1-9FB9-73FDD9F48482}"/>
              </a:ext>
            </a:extLst>
          </p:cNvPr>
          <p:cNvSpPr txBox="1"/>
          <p:nvPr/>
        </p:nvSpPr>
        <p:spPr>
          <a:xfrm>
            <a:off x="1907704" y="3037555"/>
            <a:ext cx="16573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Heat current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F2689-6CD4-4985-BEFD-7235DE5BDE9D}"/>
              </a:ext>
            </a:extLst>
          </p:cNvPr>
          <p:cNvSpPr txBox="1"/>
          <p:nvPr/>
        </p:nvSpPr>
        <p:spPr>
          <a:xfrm>
            <a:off x="1907704" y="3604018"/>
            <a:ext cx="16573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Particle current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ACF201-9F10-4615-A209-284F642EF223}"/>
              </a:ext>
            </a:extLst>
          </p:cNvPr>
          <p:cNvSpPr txBox="1"/>
          <p:nvPr/>
        </p:nvSpPr>
        <p:spPr>
          <a:xfrm>
            <a:off x="683568" y="4193531"/>
            <a:ext cx="28814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Viscous stress tensor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7DC55B-C17E-4DF8-921D-3BB055DCE73B}"/>
              </a:ext>
            </a:extLst>
          </p:cNvPr>
          <p:cNvSpPr txBox="1"/>
          <p:nvPr/>
        </p:nvSpPr>
        <p:spPr>
          <a:xfrm>
            <a:off x="683568" y="5214970"/>
            <a:ext cx="9602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Define</a:t>
            </a:r>
          </a:p>
        </p:txBody>
      </p:sp>
      <p:pic>
        <p:nvPicPr>
          <p:cNvPr id="16" name="Рисунок 15" descr="\documentclass{article}&#10;\usepackage{amsmath}&#10;\usepackage{amssymb}&#10;\usepackage{bm}&#10;\usepackage{color}&#10;\pagestyle{empty}&#10;\begin{document}&#10;&#10;&#10;\[&#10;\frac{1}{T}f_F'(x_a)\approx -\delta(\varepsilon_a-\mu_a)&#10;\]&#10;&#10;\end{document}" title="IguanaTex Bitmap Display">
            <a:extLst>
              <a:ext uri="{FF2B5EF4-FFF2-40B4-BE49-F238E27FC236}">
                <a16:creationId xmlns:a16="http://schemas.microsoft.com/office/drawing/2014/main" id="{53D806A1-C1AE-4BB5-B26B-CDFB0B5E42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69371"/>
            <a:ext cx="2350474" cy="460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0667A-F37E-4D06-9A58-4EDFF2796F63}"/>
                  </a:ext>
                </a:extLst>
              </p:cNvPr>
              <p:cNvSpPr txBox="1"/>
              <p:nvPr/>
            </p:nvSpPr>
            <p:spPr>
              <a:xfrm>
                <a:off x="664895" y="5974077"/>
                <a:ext cx="3115017" cy="64633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 defTabSz="2470845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ru-RU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  <m:r>
                      <a:rPr lang="en-US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>
                    <a:solidFill>
                      <a:prstClr val="black"/>
                    </a:solidFill>
                  </a:rPr>
                  <a:t>– the function in question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0667A-F37E-4D06-9A58-4EDFF2796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95" y="5974077"/>
                <a:ext cx="3115017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59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Diversity of transport properties of NSs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410BE1-163E-4777-ABD0-B46CF8D43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833402"/>
            <a:ext cx="5166573" cy="5166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D02A83-F688-4633-A6F2-F1A98EFF7359}"/>
              </a:ext>
            </a:extLst>
          </p:cNvPr>
          <p:cNvSpPr txBox="1"/>
          <p:nvPr/>
        </p:nvSpPr>
        <p:spPr>
          <a:xfrm>
            <a:off x="7164288" y="6079351"/>
            <a:ext cx="1788631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sz="1200" b="0" dirty="0">
                <a:latin typeface="+mn-lt"/>
              </a:rPr>
              <a:t>figure by Andreas Schmitt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E1AB36F-12AE-86DA-3CCE-2DD99F286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924199"/>
            <a:ext cx="3020798" cy="6991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sz="1600" b="0" i="0" dirty="0">
                <a:solidFill>
                  <a:schemeClr val="tx1"/>
                </a:solidFill>
                <a:effectLst/>
                <a:latin typeface="PTSerifRegular"/>
              </a:rPr>
              <a:t>Dependence of transport properties on EOS</a:t>
            </a:r>
            <a:endParaRPr lang="el-GR" sz="1600" b="0" i="1" baseline="-25000" dirty="0">
              <a:solidFill>
                <a:schemeClr val="tx1"/>
              </a:solidFill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5DFD5A0-1545-C73E-14E6-1AE08B14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116497"/>
            <a:ext cx="3096344" cy="18944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sz="1400" b="0" i="0" dirty="0">
                <a:solidFill>
                  <a:schemeClr val="tx1"/>
                </a:solidFill>
                <a:effectLst/>
                <a:latin typeface="PTSerifRegular"/>
              </a:rPr>
              <a:t>Transport in NS cores in magnetic field is less elaborated than in the crust </a:t>
            </a:r>
          </a:p>
          <a:p>
            <a:pPr algn="just">
              <a:lnSpc>
                <a:spcPct val="130000"/>
              </a:lnSpc>
              <a:spcAft>
                <a:spcPct val="70000"/>
              </a:spcAft>
            </a:pPr>
            <a:r>
              <a:rPr lang="en-US" sz="1400" b="0" i="0" dirty="0">
                <a:solidFill>
                  <a:schemeClr val="tx1"/>
                </a:solidFill>
                <a:effectLst/>
                <a:latin typeface="PTSerifRegular"/>
              </a:rPr>
              <a:t>Essentially, diffusion (electric conductivity) in connection to the magnetic field evolution problem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D1445-D58B-CBA6-B102-96F355D3B7F4}"/>
              </a:ext>
            </a:extLst>
          </p:cNvPr>
          <p:cNvSpPr txBox="1"/>
          <p:nvPr/>
        </p:nvSpPr>
        <p:spPr>
          <a:xfrm>
            <a:off x="323528" y="5301208"/>
            <a:ext cx="309634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0" dirty="0">
                <a:latin typeface="+mn-lt"/>
              </a:rPr>
              <a:t>Shternin &amp; </a:t>
            </a:r>
            <a:r>
              <a:rPr lang="en-US" sz="1400" b="0" dirty="0" err="1">
                <a:latin typeface="+mn-lt"/>
              </a:rPr>
              <a:t>Ofengeim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b="0" i="1" dirty="0">
                <a:latin typeface="+mn-lt"/>
              </a:rPr>
              <a:t>EPJA</a:t>
            </a:r>
            <a:r>
              <a:rPr lang="en-US" sz="1400" b="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58</a:t>
            </a:r>
            <a:r>
              <a:rPr lang="en-US" sz="1400" b="0" dirty="0">
                <a:latin typeface="+mn-lt"/>
              </a:rPr>
              <a:t>, 42 (</a:t>
            </a:r>
            <a:r>
              <a:rPr lang="en-US" sz="1400" b="0" dirty="0"/>
              <a:t>2022</a:t>
            </a:r>
            <a:r>
              <a:rPr lang="en-US" sz="1400" b="0" dirty="0">
                <a:latin typeface="+mn-lt"/>
              </a:rPr>
              <a:t>)</a:t>
            </a:r>
          </a:p>
          <a:p>
            <a:pPr algn="l"/>
            <a:r>
              <a:rPr lang="en-US" sz="1400" b="0" dirty="0" err="1"/>
              <a:t>CompOSE</a:t>
            </a:r>
            <a:r>
              <a:rPr lang="en-US" sz="1400" b="0" dirty="0"/>
              <a:t> topical issue</a:t>
            </a:r>
            <a:endParaRPr lang="en-US" sz="1400" b="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C27406-6710-1BB2-43A4-C53C23D3D580}"/>
              </a:ext>
            </a:extLst>
          </p:cNvPr>
          <p:cNvSpPr txBox="1"/>
          <p:nvPr/>
        </p:nvSpPr>
        <p:spPr>
          <a:xfrm>
            <a:off x="4788024" y="6024173"/>
            <a:ext cx="221706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/>
              <a:t>See, e.g., Schmitt &amp;</a:t>
            </a:r>
            <a:r>
              <a:rPr lang="en-US" sz="1200" b="0" dirty="0">
                <a:latin typeface="+mn-lt"/>
              </a:rPr>
              <a:t>Shternin (2018) for a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D980B-ADA0-612D-41B4-EB937B6839BB}"/>
              </a:ext>
            </a:extLst>
          </p:cNvPr>
          <p:cNvSpPr txBox="1"/>
          <p:nvPr/>
        </p:nvSpPr>
        <p:spPr>
          <a:xfrm>
            <a:off x="348942" y="928100"/>
            <a:ext cx="25238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Main content of the talk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0B68DFD-70D3-D846-70B2-F2D6206ED31B}"/>
              </a:ext>
            </a:extLst>
          </p:cNvPr>
          <p:cNvSpPr/>
          <p:nvPr/>
        </p:nvSpPr>
        <p:spPr>
          <a:xfrm>
            <a:off x="3275856" y="673101"/>
            <a:ext cx="2523820" cy="117172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2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1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17"/>
    </mc:Choice>
    <mc:Fallback xmlns="">
      <p:transition spd="slow" advTm="5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General formalism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60</a:t>
            </a:fld>
            <a:endParaRPr lang="ru-RU" dirty="0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&#10;\[&#10;  T\frac{\mathrm{d} S}{\mathrm{d}t}=  T\varsigma = -\sum_{k=\zeta,\eta,q,Da} {\cal Y}_k\cdot {\cal X}_k&#10;= -\sum_a\int_{\bm{p}} \Phi_a(\bm{p}) I_a\left[\left\{\Phi_b\right\}\right]&#10;\]&#10;&#10;&#10;\end{document}" title="IguanaTex Bitmap Display">
            <a:extLst>
              <a:ext uri="{FF2B5EF4-FFF2-40B4-BE49-F238E27FC236}">
                <a16:creationId xmlns:a16="http://schemas.microsoft.com/office/drawing/2014/main" id="{69DA4CC6-3E14-4711-93AC-42E595E13B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82372"/>
            <a:ext cx="6506585" cy="693256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\[&#10;    {\cal Y}_k=-\sum_{k'}\hat{L}_{kk'} {\cal X}_{k'}&#10;\]&#10;&#10;&#10;&#10;\end{document}" title="IguanaTex Bitmap Display">
            <a:extLst>
              <a:ext uri="{FF2B5EF4-FFF2-40B4-BE49-F238E27FC236}">
                <a16:creationId xmlns:a16="http://schemas.microsoft.com/office/drawing/2014/main" id="{993F0B73-42F7-4C2D-A24C-21835EFADB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022671"/>
            <a:ext cx="2085774" cy="547488"/>
          </a:xfrm>
          <a:prstGeom prst="rect">
            <a:avLst/>
          </a:prstGeom>
        </p:spPr>
      </p:pic>
      <p:pic>
        <p:nvPicPr>
          <p:cNvPr id="26" name="Рисунок 25" descr="\documentclass{article}&#10;\usepackage{amsmath}&#10;\usepackage{amssymb}&#10;\usepackage{bm}&#10;\usepackage{color}&#10;\pagestyle{empty}&#10;\begin{document}&#10;&#10;\[&#10;    \Phi_a(\bm{p})=\sum_k\hat{{\cal G}}^{a}_k(\bm{p})\cdot {\cal X}_k&#10;\]&#10;&#10;&#10;\end{document}" title="IguanaTex Bitmap Display">
            <a:extLst>
              <a:ext uri="{FF2B5EF4-FFF2-40B4-BE49-F238E27FC236}">
                <a16:creationId xmlns:a16="http://schemas.microsoft.com/office/drawing/2014/main" id="{7F23C93F-9A06-4E64-BE68-9568B7B23D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97759"/>
            <a:ext cx="2483809" cy="54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080BEE0-76A7-44ED-A64F-B7E3FF891C9C}"/>
              </a:ext>
            </a:extLst>
          </p:cNvPr>
          <p:cNvSpPr txBox="1"/>
          <p:nvPr/>
        </p:nvSpPr>
        <p:spPr>
          <a:xfrm>
            <a:off x="572707" y="1397759"/>
            <a:ext cx="273630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Linear relations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9131E4-13B7-46DD-9E6B-D5101AF82134}"/>
              </a:ext>
            </a:extLst>
          </p:cNvPr>
          <p:cNvSpPr txBox="1"/>
          <p:nvPr/>
        </p:nvSpPr>
        <p:spPr>
          <a:xfrm>
            <a:off x="572707" y="2392743"/>
            <a:ext cx="25564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Entropy generation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C0DE5B-EB76-47C1-85BA-EBC7610E5DE8}"/>
              </a:ext>
            </a:extLst>
          </p:cNvPr>
          <p:cNvSpPr txBox="1"/>
          <p:nvPr/>
        </p:nvSpPr>
        <p:spPr>
          <a:xfrm>
            <a:off x="577998" y="4323045"/>
            <a:ext cx="309105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Transport coefficients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BA80B7-6EE6-43D9-A2D0-FDABF8C99C92}"/>
              </a:ext>
            </a:extLst>
          </p:cNvPr>
          <p:cNvSpPr txBox="1"/>
          <p:nvPr/>
        </p:nvSpPr>
        <p:spPr>
          <a:xfrm>
            <a:off x="3957083" y="4731593"/>
            <a:ext cx="27031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– thermodynamic forces </a:t>
            </a:r>
          </a:p>
        </p:txBody>
      </p:sp>
      <p:pic>
        <p:nvPicPr>
          <p:cNvPr id="40" name="Рисунок 39" descr="\documentclass{article}&#10;\usepackage{amsmath}&#10;\usepackage{amssymb}&#10;\usepackage{bm}&#10;\usepackage{color}&#10;\pagestyle{empty}&#10;\begin{document}&#10;&#10;\[&#10;{\cal X}_k&#10;\]&#10;&#10;&#10;\end{document}" title="IguanaTex Bitmap Display">
            <a:extLst>
              <a:ext uri="{FF2B5EF4-FFF2-40B4-BE49-F238E27FC236}">
                <a16:creationId xmlns:a16="http://schemas.microsoft.com/office/drawing/2014/main" id="{0CE50208-5F38-42CF-B0D5-E54F52E580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54" y="4841465"/>
            <a:ext cx="268190" cy="2118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789D251-8D00-4A38-98E4-8FC09B2AECEB}"/>
              </a:ext>
            </a:extLst>
          </p:cNvPr>
          <p:cNvSpPr txBox="1"/>
          <p:nvPr/>
        </p:nvSpPr>
        <p:spPr>
          <a:xfrm>
            <a:off x="3957083" y="5337706"/>
            <a:ext cx="27031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– thermodynamic fluxes</a:t>
            </a:r>
          </a:p>
        </p:txBody>
      </p:sp>
      <p:pic>
        <p:nvPicPr>
          <p:cNvPr id="13" name="Рисунок 12" descr="\documentclass{article}&#10;\usepackage{amsmath}&#10;\usepackage{amssymb}&#10;\usepackage{bm}&#10;\usepackage{color}&#10;\pagestyle{empty}&#10;\begin{document}&#10;&#10;\[&#10;{\cal Y}_k&#10;\]&#10;&#10;&#10;\end{document}" title="IguanaTex Bitmap Display">
            <a:extLst>
              <a:ext uri="{FF2B5EF4-FFF2-40B4-BE49-F238E27FC236}">
                <a16:creationId xmlns:a16="http://schemas.microsoft.com/office/drawing/2014/main" id="{A5E34B28-68BC-4F45-8FB4-472C87E662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67" y="5441936"/>
            <a:ext cx="264062" cy="2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12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Irreducible spherical tensors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61</a:t>
            </a:fld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A68F61-ED0E-4B95-9255-1E2B53AE9177}"/>
              </a:ext>
            </a:extLst>
          </p:cNvPr>
          <p:cNvSpPr txBox="1"/>
          <p:nvPr/>
        </p:nvSpPr>
        <p:spPr>
          <a:xfrm>
            <a:off x="467718" y="4130455"/>
            <a:ext cx="28638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LHS of the kinetic equation:</a:t>
            </a:r>
          </a:p>
        </p:txBody>
      </p:sp>
      <p:pic>
        <p:nvPicPr>
          <p:cNvPr id="13" name="Рисунок 12" descr="IguanaTex Bitmap Display&#10;&#10;\documentclass{article}&#10;\usepackage{amsmath}&#10;\usepackage{amssymb}&#10;\usepackage{bm}&#10;\usepackage{color}&#10;\pagestyle{empty}&#10;\begin{document}&#10;&#10;\[&#10;    -\frac{1}{T}f_F'(x)\sum_k\sqrt{\frac{4\pi}{2\ell_k+1}} D^a_k(p) \left(Y_{\ell_k}(\hat{\bm{p}})\cdot {\color{red} ({\cal X}_{k})_{\ell_k}}\right)&#10;\]&#10;&#10;&#10;\end{document}">
            <a:extLst>
              <a:ext uri="{FF2B5EF4-FFF2-40B4-BE49-F238E27FC236}">
                <a16:creationId xmlns:a16="http://schemas.microsoft.com/office/drawing/2014/main" id="{0B370CCF-F127-459E-AA7C-C4DBA2005A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2" y="4627199"/>
            <a:ext cx="4216601" cy="578291"/>
          </a:xfrm>
          <a:prstGeom prst="rect">
            <a:avLst/>
          </a:prstGeom>
        </p:spPr>
      </p:pic>
      <p:pic>
        <p:nvPicPr>
          <p:cNvPr id="10" name="Рисунок 9" descr="IguanaTex Bitmap Display&#10;&#10;\documentclass{article}&#10;\usepackage{amsmath}&#10;\usepackage{amssymb}&#10;\usepackage{bm}&#10;\usepackage{color}&#10;\pagestyle{empty}&#10;\begin{document}&#10;&#10;\[&#10;    \left(Y_{\ell_k}(\hat{\bm{p}})\cdot ({\cal X}_{k})_{\ell_k}\right)=\sum_{m=-\ell_k}^{\ell_k} Y^*_{\ell_k m}(\hat{\bm{p}}) ({\cal X}_{k})_{\ell_k m}&#10;\]&#10;&#10;&#10;&#10;\end{document}">
            <a:extLst>
              <a:ext uri="{FF2B5EF4-FFF2-40B4-BE49-F238E27FC236}">
                <a16:creationId xmlns:a16="http://schemas.microsoft.com/office/drawing/2014/main" id="{0EB5D9F2-120B-403C-AB35-BA5CF7CE7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" y="5500310"/>
            <a:ext cx="3959465" cy="6708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536A2F-B19B-400C-A596-3FBA2B4245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680" y="952106"/>
            <a:ext cx="4321276" cy="423857"/>
          </a:xfrm>
          <a:prstGeom prst="rect">
            <a:avLst/>
          </a:prstGeom>
        </p:spPr>
      </p:pic>
      <p:pic>
        <p:nvPicPr>
          <p:cNvPr id="25" name="Рисунок 24" descr="IguanaTex Bitmap Display&#10;&#10;\documentclass{article}&#10;\usepackage{amsmath}&#10;\usepackage{amssymb}&#10;\usepackage{bm}&#10;\usepackage{color}&#10;\pagestyle{empty}&#10;\begin{document}&#10;&#10;\[&#10;\begin{tabular}{@{\extracolsep{\fill}}lcc@{}}&#10;\hline&#10;Force ($k$) &amp; \multicolumn{1}{c}{$\ell$} &amp; \multicolumn{1}{c}{$D_k^a$} &#10;\\&#10;\hline&#10;$\kappa$ &amp; 1 &amp; $v_a (\varepsilon_a-h_a)$  \\&#10;$\eta$ &amp; 2 &amp; $\sqrt{2/3}\,(pv_a)$  \\&#10;$Da$ &amp; 1 &amp; $v_a$\\&#10;\hline&#10;\end{tabular}&#10;\]&#10;&#10;&#10;\end{document}">
            <a:extLst>
              <a:ext uri="{FF2B5EF4-FFF2-40B4-BE49-F238E27FC236}">
                <a16:creationId xmlns:a16="http://schemas.microsoft.com/office/drawing/2014/main" id="{1D70B93B-46E4-4050-AAFE-289490AAD72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76052"/>
            <a:ext cx="3008429" cy="1269669"/>
          </a:xfrm>
          <a:prstGeom prst="rect">
            <a:avLst/>
          </a:prstGeom>
        </p:spPr>
      </p:pic>
      <p:pic>
        <p:nvPicPr>
          <p:cNvPr id="29" name="Рисунок 28" descr="IguanaTex Bitmap Display&#10;&#10;\documentclass{article}&#10;\usepackage{amsmath}&#10;\usepackage{amssymb}&#10;\usepackage{bm}&#10;\usepackage{color}&#10;\pagestyle{empty}&#10;\begin{document}&#10;&#10;\[&#10;Y_{10}=\sqrt{\frac{3}{4\pi}}\cos\theta=\sqrt{\frac{3}{4\pi}}\frac{z}{r} \to T_{10} =  V_z&#10;\]&#10;&#10;&#10;\end{document}">
            <a:extLst>
              <a:ext uri="{FF2B5EF4-FFF2-40B4-BE49-F238E27FC236}">
                <a16:creationId xmlns:a16="http://schemas.microsoft.com/office/drawing/2014/main" id="{6FBB24C4-9EF8-4081-8375-81BBE0DAEA9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299" y="1752282"/>
            <a:ext cx="2833071" cy="401974"/>
          </a:xfrm>
          <a:prstGeom prst="rect">
            <a:avLst/>
          </a:prstGeom>
        </p:spPr>
      </p:pic>
      <p:pic>
        <p:nvPicPr>
          <p:cNvPr id="31" name="Рисунок 30" descr="IguanaTex Bitmap Display&#10;&#10;\documentclass{article}&#10;\usepackage{amsmath}&#10;\usepackage{amssymb}&#10;\usepackage{bm}&#10;\usepackage{color}&#10;\pagestyle{empty}&#10;\begin{document}&#10;&#10;\[&#10;Y_{1\pm 1}=\sqrt{\frac{3}{4\pi}}\frac{x\pm iy}{\sqrt{2}r}\to T_{1\pm 1} = \mp\frac{V_x\pm i V_y}{\sqrt{2}}&#10;\]&#10;&#10;&#10;\end{document}">
            <a:extLst>
              <a:ext uri="{FF2B5EF4-FFF2-40B4-BE49-F238E27FC236}">
                <a16:creationId xmlns:a16="http://schemas.microsoft.com/office/drawing/2014/main" id="{FFE09895-165E-460C-8E73-265E81DAF3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93" y="2246871"/>
            <a:ext cx="3038526" cy="426152"/>
          </a:xfrm>
          <a:prstGeom prst="rect">
            <a:avLst/>
          </a:prstGeom>
        </p:spPr>
      </p:pic>
      <p:pic>
        <p:nvPicPr>
          <p:cNvPr id="36" name="Рисунок 35" descr="IguanaTex Bitmap Display&#10;&#10;\documentclass{article}&#10;\usepackage{amsmath}&#10;\usepackage{amssymb}&#10;\usepackage{bm}&#10;\usepackage{color}&#10;\pagestyle{empty}&#10;\begin{document}&#10;&#10;\[&#10;Y_{2\pm 2} =\sqrt{\frac{15}{32\pi}} \frac{(x\pm iy)^2}{r^2} \to T_{2\pm 2}=(V_x\pm iV_y)^2=V_xV_x-V_yV_y\pm i (V_xV_y+V_y V_x)=T_{xx}-T_{yy}\pm 2i T_{xy}&#10;\]&#10;&#10;&#10;\end{document}">
            <a:extLst>
              <a:ext uri="{FF2B5EF4-FFF2-40B4-BE49-F238E27FC236}">
                <a16:creationId xmlns:a16="http://schemas.microsoft.com/office/drawing/2014/main" id="{50F62D7C-E89D-436B-B633-A7B5D2B4F6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27" y="3356662"/>
            <a:ext cx="6832951" cy="397156"/>
          </a:xfrm>
          <a:prstGeom prst="rect">
            <a:avLst/>
          </a:prstGeom>
        </p:spPr>
      </p:pic>
      <p:pic>
        <p:nvPicPr>
          <p:cNvPr id="38" name="Рисунок 37" descr="IguanaTex Bitmap Display&#10;&#10;\documentclass{article}&#10;\usepackage{amsmath}&#10;\usepackage{amssymb}&#10;\usepackage{bm}&#10;\usepackage{color}&#10;\pagestyle{empty}&#10;\begin{document}&#10;&#10;\[&#10;9=1\oplus 3\oplus 5&#10;\]&#10;&#10;&#10;\end{document}">
            <a:extLst>
              <a:ext uri="{FF2B5EF4-FFF2-40B4-BE49-F238E27FC236}">
                <a16:creationId xmlns:a16="http://schemas.microsoft.com/office/drawing/2014/main" id="{E92FC5B9-206B-45D0-AE05-691FE5BCA56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49" y="1021741"/>
            <a:ext cx="1440000" cy="19047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C9097F9-66D7-44B6-8647-1682C0CE3721}"/>
              </a:ext>
            </a:extLst>
          </p:cNvPr>
          <p:cNvSpPr txBox="1"/>
          <p:nvPr/>
        </p:nvSpPr>
        <p:spPr>
          <a:xfrm>
            <a:off x="470237" y="944496"/>
            <a:ext cx="82384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Dyadic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024B90-6A82-46B9-8694-5FD8FDAF3E0F}"/>
              </a:ext>
            </a:extLst>
          </p:cNvPr>
          <p:cNvSpPr txBox="1"/>
          <p:nvPr/>
        </p:nvSpPr>
        <p:spPr>
          <a:xfrm>
            <a:off x="470237" y="1784924"/>
            <a:ext cx="293204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Vector</a:t>
            </a:r>
            <a:r>
              <a:rPr lang="ru-RU" b="0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</a:rPr>
              <a:t>is a rank</a:t>
            </a:r>
            <a:r>
              <a:rPr lang="ru-RU" b="0" dirty="0">
                <a:solidFill>
                  <a:prstClr val="black"/>
                </a:solidFill>
              </a:rPr>
              <a:t> 1 </a:t>
            </a:r>
            <a:r>
              <a:rPr lang="en-US" b="0" dirty="0">
                <a:solidFill>
                  <a:prstClr val="black"/>
                </a:solidFill>
              </a:rPr>
              <a:t>tensor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8E0DD-6878-4C41-9106-A3F4D4E48A1A}"/>
              </a:ext>
            </a:extLst>
          </p:cNvPr>
          <p:cNvSpPr txBox="1"/>
          <p:nvPr/>
        </p:nvSpPr>
        <p:spPr>
          <a:xfrm>
            <a:off x="483966" y="2703827"/>
            <a:ext cx="166452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Rank</a:t>
            </a:r>
            <a:r>
              <a:rPr lang="ru-RU" b="0" dirty="0">
                <a:solidFill>
                  <a:prstClr val="black"/>
                </a:solidFill>
              </a:rPr>
              <a:t> 2 </a:t>
            </a:r>
            <a:r>
              <a:rPr lang="en-US" b="0" dirty="0">
                <a:solidFill>
                  <a:prstClr val="black"/>
                </a:solidFill>
              </a:rPr>
              <a:t>tensor</a:t>
            </a:r>
          </a:p>
        </p:txBody>
      </p:sp>
    </p:spTree>
    <p:extLst>
      <p:ext uri="{BB962C8B-B14F-4D97-AF65-F5344CB8AC3E}">
        <p14:creationId xmlns:p14="http://schemas.microsoft.com/office/powerpoint/2010/main" val="3982045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Solution steps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62</a:t>
            </a:fld>
            <a:endParaRPr lang="ru-RU"/>
          </a:p>
        </p:txBody>
      </p:sp>
      <p:pic>
        <p:nvPicPr>
          <p:cNvPr id="11" name="Рисунок 10" descr="\documentclass{article}&#10;\usepackage{amsmath}&#10;\usepackage{amssymb}&#10;\usepackage{bm}&#10;\usepackage{color}&#10;\pagestyle{empty}&#10;\begin{document}&#10;&#10;\[&#10;    \Phi=\sum_{n=1}^N c_n \Phi_n&#10;\]&#10;&#10;&#10;\end{document}" title="IguanaTex Bitmap Display">
            <a:extLst>
              <a:ext uri="{FF2B5EF4-FFF2-40B4-BE49-F238E27FC236}">
                <a16:creationId xmlns:a16="http://schemas.microsoft.com/office/drawing/2014/main" id="{DC6BAEE4-438C-4C5F-AE39-04A66E716D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66127"/>
            <a:ext cx="1476571" cy="734476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\[&#10;    \langle \Phi_n |X \rangle= \sum_m \langle \Phi_n | \hat{L}+\hat{M}|\Phi_m\rangle c_m&#10;\]&#10;&#10;&#10;\end{document}" title="IguanaTex Bitmap Display">
            <a:extLst>
              <a:ext uri="{FF2B5EF4-FFF2-40B4-BE49-F238E27FC236}">
                <a16:creationId xmlns:a16="http://schemas.microsoft.com/office/drawing/2014/main" id="{ACBA2C69-01E9-41D6-8524-30C627D143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643890"/>
            <a:ext cx="3561143" cy="533333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\[&#10;    \langle \Psi|\Phi\rangle = \int_{\bm{p}} \Psi(\bm{p})^*\Phi(\bm{p})&#10;\]&#10;&#10;&#10;\end{document}" title="IguanaTex Bitmap Display">
            <a:extLst>
              <a:ext uri="{FF2B5EF4-FFF2-40B4-BE49-F238E27FC236}">
                <a16:creationId xmlns:a16="http://schemas.microsoft.com/office/drawing/2014/main" id="{AC2EB221-DE1C-49C5-A3D5-A9B93B0F60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3" y="1590724"/>
            <a:ext cx="2442667" cy="611048"/>
          </a:xfrm>
          <a:prstGeom prst="rect">
            <a:avLst/>
          </a:prstGeom>
        </p:spPr>
      </p:pic>
      <p:pic>
        <p:nvPicPr>
          <p:cNvPr id="21" name="Рисунок 20" descr="\documentclass{article}&#10;\usepackage{amsmath}&#10;\pagestyle{empty}&#10;\begin{document}&#10;&#10;\[&#10;X= (\hat{L}+\hat{M})\Phi&#10;\]&#10;&#10;&#10;\end{document}" title="IguanaTex Bitmap Display">
            <a:extLst>
              <a:ext uri="{FF2B5EF4-FFF2-40B4-BE49-F238E27FC236}">
                <a16:creationId xmlns:a16="http://schemas.microsoft.com/office/drawing/2014/main" id="{FFDC627D-E264-4074-B755-7AC4E27C54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04" y="837052"/>
            <a:ext cx="1733353" cy="31319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08760DF-15A7-48D6-A8EC-D017A4670A1E}"/>
              </a:ext>
            </a:extLst>
          </p:cNvPr>
          <p:cNvSpPr/>
          <p:nvPr/>
        </p:nvSpPr>
        <p:spPr>
          <a:xfrm>
            <a:off x="179512" y="796772"/>
            <a:ext cx="27363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Transport equation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4F428A3-64B1-43EA-A01F-A22D57BDD0D4}"/>
              </a:ext>
            </a:extLst>
          </p:cNvPr>
          <p:cNvSpPr/>
          <p:nvPr/>
        </p:nvSpPr>
        <p:spPr>
          <a:xfrm>
            <a:off x="179512" y="1658396"/>
            <a:ext cx="273630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Scalar product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E4B9892-A5EF-4CC4-B628-2505A40A78A4}"/>
              </a:ext>
            </a:extLst>
          </p:cNvPr>
          <p:cNvSpPr/>
          <p:nvPr/>
        </p:nvSpPr>
        <p:spPr>
          <a:xfrm>
            <a:off x="179511" y="2633611"/>
            <a:ext cx="38394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Test function expansion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0DB0B9A-76BF-4E58-91FE-4CF64D651B2A}"/>
              </a:ext>
            </a:extLst>
          </p:cNvPr>
          <p:cNvSpPr/>
          <p:nvPr/>
        </p:nvSpPr>
        <p:spPr>
          <a:xfrm>
            <a:off x="188926" y="3602219"/>
            <a:ext cx="2870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err="1">
                <a:solidFill>
                  <a:prstClr val="black"/>
                </a:solidFill>
              </a:rPr>
              <a:t>Bubnov-Galerkin</a:t>
            </a:r>
            <a:r>
              <a:rPr lang="en-US" dirty="0">
                <a:solidFill>
                  <a:prstClr val="black"/>
                </a:solidFill>
              </a:rPr>
              <a:t> method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48B755-BFAA-4A7B-B086-5D55B395D2BE}"/>
              </a:ext>
            </a:extLst>
          </p:cNvPr>
          <p:cNvSpPr/>
          <p:nvPr/>
        </p:nvSpPr>
        <p:spPr>
          <a:xfrm>
            <a:off x="179511" y="4422851"/>
            <a:ext cx="31683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Not really a variational method in magnetized case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3" name="Рисунок 32" descr="\documentclass{article}&#10;\usepackage{amsmath}&#10;\usepackage{amssymb}&#10;\usepackage{bm}&#10;\usepackage{color}&#10;\pagestyle{empty}&#10;\begin{document}&#10;&#10;\[&#10;\langle \Phi | X \rangle = \langle \Phi | \hat{L} |\Phi \rangle = -T\varsigma \leq 0&#10;\]&#10;&#10;&#10;\end{document}" title="IguanaTex Bitmap Display">
            <a:extLst>
              <a:ext uri="{FF2B5EF4-FFF2-40B4-BE49-F238E27FC236}">
                <a16:creationId xmlns:a16="http://schemas.microsoft.com/office/drawing/2014/main" id="{35CDE60F-23F7-4094-807E-6DB7FAC4B4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4" y="4593689"/>
            <a:ext cx="3147133" cy="304653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8B29B63-CE4B-4154-9064-958FF0472FBB}"/>
              </a:ext>
            </a:extLst>
          </p:cNvPr>
          <p:cNvSpPr/>
          <p:nvPr/>
        </p:nvSpPr>
        <p:spPr>
          <a:xfrm>
            <a:off x="200136" y="5494581"/>
            <a:ext cx="61720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There exist exact solutions (in form of series) for Fermi systems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186FC0-2107-437B-B6EF-1B077C866181}"/>
              </a:ext>
            </a:extLst>
          </p:cNvPr>
          <p:cNvSpPr txBox="1"/>
          <p:nvPr/>
        </p:nvSpPr>
        <p:spPr>
          <a:xfrm>
            <a:off x="868211" y="6027702"/>
            <a:ext cx="5224507" cy="52322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Brooker and Sykes,</a:t>
            </a:r>
            <a:r>
              <a:rPr kumimoji="0" lang="en-US" sz="1400" b="0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1968; </a:t>
            </a:r>
            <a:r>
              <a:rPr lang="en-US" sz="1400" b="0" i="1" kern="0" dirty="0" err="1">
                <a:solidFill>
                  <a:prstClr val="black"/>
                </a:solidFill>
                <a:latin typeface="Calibri"/>
              </a:rPr>
              <a:t>Hojgard</a:t>
            </a:r>
            <a:r>
              <a:rPr lang="en-US" sz="1400" b="0" i="1" kern="0" dirty="0">
                <a:solidFill>
                  <a:prstClr val="black"/>
                </a:solidFill>
                <a:latin typeface="Calibri"/>
              </a:rPr>
              <a:t> Jensen et al., 1968</a:t>
            </a:r>
            <a:endParaRPr lang="ru-RU" sz="1400" b="0" i="1" kern="0" dirty="0">
              <a:solidFill>
                <a:prstClr val="black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i="1" kern="0" dirty="0" err="1">
                <a:solidFill>
                  <a:prstClr val="black"/>
                </a:solidFill>
                <a:latin typeface="Calibri"/>
              </a:rPr>
              <a:t>Fowers</a:t>
            </a:r>
            <a:r>
              <a:rPr lang="en-US" sz="1400" b="0" i="1" kern="0" dirty="0">
                <a:solidFill>
                  <a:prstClr val="black"/>
                </a:solidFill>
                <a:latin typeface="Calibri"/>
              </a:rPr>
              <a:t> and Itoh, 1979; Anderson et al., 1987; </a:t>
            </a:r>
            <a:r>
              <a:rPr lang="en-US" sz="1400" b="0" i="1" kern="0" dirty="0" err="1">
                <a:solidFill>
                  <a:prstClr val="black"/>
                </a:solidFill>
                <a:latin typeface="Calibri"/>
              </a:rPr>
              <a:t>Pethick</a:t>
            </a:r>
            <a:r>
              <a:rPr lang="en-US" sz="1400" b="0" i="1" kern="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b="0" i="1" kern="0" dirty="0" err="1">
                <a:solidFill>
                  <a:prstClr val="black"/>
                </a:solidFill>
                <a:latin typeface="Calibri"/>
              </a:rPr>
              <a:t>Schwenk</a:t>
            </a:r>
            <a:r>
              <a:rPr lang="en-US" sz="1400" b="0" i="1" kern="0" dirty="0">
                <a:solidFill>
                  <a:prstClr val="black"/>
                </a:solidFill>
                <a:latin typeface="Calibri"/>
              </a:rPr>
              <a:t> 2009 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34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Simplest approximation. Transport matrix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63</a:t>
            </a:fld>
            <a:endParaRPr lang="ru-RU"/>
          </a:p>
        </p:txBody>
      </p:sp>
      <p:pic>
        <p:nvPicPr>
          <p:cNvPr id="13" name="Рисунок 12" descr="IguanaTex Bitmap Display&#10;&#10;\documentclass{article}&#10;\usepackage{amsmath}&#10;\usepackage{amssymb}&#10;\usepackage{bm}&#10;\usepackage{color}&#10;\pagestyle{empty}&#10;\begin{document}&#10;&#10;\[&#10;\mathrm{d}\bm{p}=m^* p_{F} T \mathrm{d} x \mathrm{d}\Omega_{\bm{p}}&#10;\]&#10;&#10;&#10;\end{document}">
            <a:extLst>
              <a:ext uri="{FF2B5EF4-FFF2-40B4-BE49-F238E27FC236}">
                <a16:creationId xmlns:a16="http://schemas.microsoft.com/office/drawing/2014/main" id="{E86FEE81-A1B7-4E4D-8E1A-62DC4565AC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99" y="1815583"/>
            <a:ext cx="2165333" cy="260571"/>
          </a:xfrm>
          <a:prstGeom prst="rect">
            <a:avLst/>
          </a:prstGeom>
        </p:spPr>
      </p:pic>
      <p:pic>
        <p:nvPicPr>
          <p:cNvPr id="14" name="Рисунок 13" descr="IguanaTex Bitmap Display&#10;&#10;\documentclass{article}&#10;\usepackage{amsmath}&#10;\usepackage{amssymb}&#10;\usepackage{bm}&#10;\usepackage{color}&#10;\pagestyle{empty}&#10;\begin{document}&#10;&#10;\[&#10;x=\frac{\varepsilon-\mu}{T}\to -\infty\dots\infty&#10;\]&#10;&#10;&#10;\end{document}">
            <a:extLst>
              <a:ext uri="{FF2B5EF4-FFF2-40B4-BE49-F238E27FC236}">
                <a16:creationId xmlns:a16="http://schemas.microsoft.com/office/drawing/2014/main" id="{9AE1C7FB-AADC-4FD1-ABD8-480C97BE1F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3" y="2279325"/>
            <a:ext cx="2578286" cy="458667"/>
          </a:xfrm>
          <a:prstGeom prst="rect">
            <a:avLst/>
          </a:prstGeom>
        </p:spPr>
      </p:pic>
      <p:pic>
        <p:nvPicPr>
          <p:cNvPr id="15" name="Рисунок 14" descr="IguanaTex Bitmap Display&#10;&#10;\documentclass{article}&#10;\usepackage{amsmath}&#10;\usepackage{amssymb}&#10;\usepackage{bm}&#10;\usepackage{color}&#10;\pagestyle{empty}&#10;\begin{document}&#10;&#10;\[&#10;h\approx\mu&#10;\]&#10;&#10;&#10;\end{document}">
            <a:extLst>
              <a:ext uri="{FF2B5EF4-FFF2-40B4-BE49-F238E27FC236}">
                <a16:creationId xmlns:a16="http://schemas.microsoft.com/office/drawing/2014/main" id="{E0FF386A-1411-4591-909B-1F9A8FEA895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83" y="2369830"/>
            <a:ext cx="614095" cy="230095"/>
          </a:xfrm>
          <a:prstGeom prst="rect">
            <a:avLst/>
          </a:prstGeom>
        </p:spPr>
      </p:pic>
      <p:pic>
        <p:nvPicPr>
          <p:cNvPr id="36" name="Рисунок 35" descr="\documentclass{article}&#10;\usepackage{amsmath}&#10;\usepackage{amssymb}&#10;\usepackage{bm}&#10;\usepackage{color}&#10;\pagestyle{empty}&#10;\begin{document}&#10;&#10;\[&#10;    \left(\Phi^k_a(p_1)\right)_{\ell 1}=-\sqrt{\frac{4\pi}{2\ell+1}} \widetilde{D}_k(p_{\mathrm{F}a}) {\color{red}\widetilde{\lambda}^k_a} \widetilde{X}_k(x_1) \left ({\cal X}_k\right)_{\ell 1}\]&#10;&#10;\end{document}" title="IguanaTex Bitmap Display">
            <a:extLst>
              <a:ext uri="{FF2B5EF4-FFF2-40B4-BE49-F238E27FC236}">
                <a16:creationId xmlns:a16="http://schemas.microsoft.com/office/drawing/2014/main" id="{4FCE2EE0-CB0B-4F72-9E36-6D573EA6936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99" y="3530915"/>
            <a:ext cx="4475340" cy="511378"/>
          </a:xfrm>
          <a:prstGeom prst="rect">
            <a:avLst/>
          </a:prstGeom>
        </p:spPr>
      </p:pic>
      <p:pic>
        <p:nvPicPr>
          <p:cNvPr id="26" name="Рисунок 25" descr="IguanaTex Bitmap Display&#10;&#10;\documentclass{article}&#10;\usepackage{amsmath}&#10;\usepackage{amssymb}&#10;\usepackage{bm}&#10;\usepackage{color}&#10;\pagestyle{empty}&#10;\begin{document}&#10;&#10;\[&#10;\begin{tabular}{@{\extracolsep{\fill}}lccccc@{}}&#10;\hline&#10;Force ($k$) &amp; \multicolumn{1}{c}{$\ell$} &amp; \multicolumn{1}{c}{$D_k^a$} &amp; \multicolumn{1}{c}{$\widetilde{D}_k$} &amp; \multicolumn{1}{c}{$\widetilde{X}_k$} &amp;&#10;\multicolumn{1}{c}{$\xi_k$}&#10;\\&#10;\hline&#10;$\kappa$ &amp; 1 &amp; $v_a (\varepsilon_a-h_a)$ &amp; $T$ &amp; $x$ &amp; $-1$ \\&#10;$\eta$ &amp; 2 &amp; $\sqrt{2/3}\,(pv_a)$ &amp; $\sqrt{2/3}\,p_{\mathrm{F}a}$ &amp; $1$ &amp; $+1$ \\&#10;$Da$ &amp; 1 &amp; $v_a$ &amp; $1$ &amp; $1$ &amp; $+1$\\&#10;\hline&#10;\end{tabular}&#10;\]&#10;&#10;&#10;\end{document}">
            <a:extLst>
              <a:ext uri="{FF2B5EF4-FFF2-40B4-BE49-F238E27FC236}">
                <a16:creationId xmlns:a16="http://schemas.microsoft.com/office/drawing/2014/main" id="{EEDFC2D9-9934-4A1F-B7AC-AA8FB713C5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7" y="4325969"/>
            <a:ext cx="5249209" cy="1200983"/>
          </a:xfrm>
          <a:prstGeom prst="rect">
            <a:avLst/>
          </a:prstGeom>
        </p:spPr>
      </p:pic>
      <p:pic>
        <p:nvPicPr>
          <p:cNvPr id="27" name="Рисунок 26" descr="IguanaTex Bitmap Display&#10;&#10;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>
            <a:extLst>
              <a:ext uri="{FF2B5EF4-FFF2-40B4-BE49-F238E27FC236}">
                <a16:creationId xmlns:a16="http://schemas.microsoft.com/office/drawing/2014/main" id="{FAAB09AF-46BB-4035-B69E-14B91C937B3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1" y="836876"/>
            <a:ext cx="7309107" cy="6316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0BE2C1-8C9E-4742-BD3B-83E337BCF826}"/>
              </a:ext>
            </a:extLst>
          </p:cNvPr>
          <p:cNvSpPr txBox="1"/>
          <p:nvPr/>
        </p:nvSpPr>
        <p:spPr>
          <a:xfrm>
            <a:off x="323528" y="2843563"/>
            <a:ext cx="495179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Collision integral conserves </a:t>
            </a:r>
            <a:r>
              <a:rPr lang="ru-RU" b="0" dirty="0">
                <a:solidFill>
                  <a:prstClr val="black"/>
                </a:solidFill>
              </a:rPr>
              <a:t> </a:t>
            </a:r>
            <a:r>
              <a:rPr lang="en-US" b="0" dirty="0">
                <a:solidFill>
                  <a:prstClr val="black"/>
                </a:solidFill>
              </a:rPr>
              <a:t>x – parity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3EBE1C-1889-47B0-B008-889FF80A41BA}"/>
              </a:ext>
            </a:extLst>
          </p:cNvPr>
          <p:cNvSpPr txBox="1"/>
          <p:nvPr/>
        </p:nvSpPr>
        <p:spPr>
          <a:xfrm>
            <a:off x="323528" y="3610972"/>
            <a:ext cx="405815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Simplest “variational” solution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4D6F46-12B6-487E-94B2-56CF1FB58826}"/>
              </a:ext>
            </a:extLst>
          </p:cNvPr>
          <p:cNvSpPr txBox="1"/>
          <p:nvPr/>
        </p:nvSpPr>
        <p:spPr>
          <a:xfrm>
            <a:off x="323528" y="1756859"/>
            <a:ext cx="386328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Quasiparticles at Fermi surface</a:t>
            </a:r>
          </a:p>
        </p:txBody>
      </p:sp>
      <p:pic>
        <p:nvPicPr>
          <p:cNvPr id="34" name="Рисунок 33" descr="\documentclass{article}&#10;\usepackage{amsmath}&#10;\usepackage{amssymb}&#10;\usepackage{bm}&#10;\usepackage{color}&#10;\pagestyle{empty}&#10;\begin{document}&#10;&#10;\[&#10;    \left(\Phi^\kappa_a(p_1)\right)_{1 +1}=-\sqrt{\frac{4\pi}{3}} T {\color{red}\widetilde{\lambda}^\kappa_a }x_1 \left (\frac{\nabla T}{T}+\dot{\bm{V}}\right)_{1+1}\]&#10;&#10;\end{document}" title="IguanaTex Bitmap Display">
            <a:extLst>
              <a:ext uri="{FF2B5EF4-FFF2-40B4-BE49-F238E27FC236}">
                <a16:creationId xmlns:a16="http://schemas.microsoft.com/office/drawing/2014/main" id="{0F9F666E-AA73-46A5-9BFB-FC3A4E2F22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99" y="5816424"/>
            <a:ext cx="4106462" cy="5758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8F62199-DEA1-42B8-A02C-C849A5B6B86E}"/>
              </a:ext>
            </a:extLst>
          </p:cNvPr>
          <p:cNvSpPr txBox="1"/>
          <p:nvPr/>
        </p:nvSpPr>
        <p:spPr>
          <a:xfrm>
            <a:off x="323528" y="5883769"/>
            <a:ext cx="230425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Thermal conductivity</a:t>
            </a:r>
          </a:p>
        </p:txBody>
      </p:sp>
      <p:pic>
        <p:nvPicPr>
          <p:cNvPr id="39" name="Рисунок 38" descr="\documentclass{article}&#10;\usepackage{amsmath}&#10;\usepackage{amssymb}&#10;\usepackage{bm}&#10;\usepackage{color}&#10;\pagestyle{empty}&#10;\begin{document}&#10;&#10;&#10;\[&#10;\frac{1}{T}f_F'(x_a)\approx -\delta(\varepsilon_a-\mu_a)&#10;\]&#10;&#10;\end{document}" title="IguanaTex Bitmap Display">
            <a:extLst>
              <a:ext uri="{FF2B5EF4-FFF2-40B4-BE49-F238E27FC236}">
                <a16:creationId xmlns:a16="http://schemas.microsoft.com/office/drawing/2014/main" id="{B152AC76-AFD1-4307-889C-A871B082E4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23" y="2256158"/>
            <a:ext cx="2332920" cy="4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55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0B55522-6767-47D0-AEBA-BA8F7405FC2F}"/>
              </a:ext>
            </a:extLst>
          </p:cNvPr>
          <p:cNvSpPr txBox="1"/>
          <p:nvPr/>
        </p:nvSpPr>
        <p:spPr>
          <a:xfrm>
            <a:off x="396933" y="2259149"/>
            <a:ext cx="691137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Variational parameter </a:t>
            </a:r>
            <a:r>
              <a:rPr lang="ru-RU" b="0" dirty="0">
                <a:solidFill>
                  <a:prstClr val="black"/>
                </a:solidFill>
              </a:rPr>
              <a:t>(</a:t>
            </a:r>
            <a:r>
              <a:rPr lang="en-US" b="0" dirty="0">
                <a:solidFill>
                  <a:prstClr val="black"/>
                </a:solidFill>
              </a:rPr>
              <a:t>complex effective mean free path</a:t>
            </a:r>
            <a:r>
              <a:rPr lang="ru-RU" b="0" dirty="0">
                <a:solidFill>
                  <a:prstClr val="black"/>
                </a:solidFill>
              </a:rPr>
              <a:t>)</a:t>
            </a:r>
            <a:endParaRPr lang="en-US" b="0" dirty="0">
              <a:solidFill>
                <a:prstClr val="black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Simplest approximation. Transport matrix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8" name="Рисунок 7" descr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 title="IguanaTex Bitmap Display">
            <a:extLst>
              <a:ext uri="{FF2B5EF4-FFF2-40B4-BE49-F238E27FC236}">
                <a16:creationId xmlns:a16="http://schemas.microsoft.com/office/drawing/2014/main" id="{294FCFD6-5792-41F4-9B3A-15D0CD2BCA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33" y="3012881"/>
            <a:ext cx="3331906" cy="484281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 title="IguanaTex Bitmap Display">
            <a:extLst>
              <a:ext uri="{FF2B5EF4-FFF2-40B4-BE49-F238E27FC236}">
                <a16:creationId xmlns:a16="http://schemas.microsoft.com/office/drawing/2014/main" id="{DD729DB3-7C5E-4305-A95B-86FDF85D40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3" y="3788412"/>
            <a:ext cx="3461607" cy="624509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&#10;\[&#10;    \Lambda^k_a=\sum_{b} \Lambda^k_{ab}+{\Lambda'}^k_{aa}.&#10;\]&#10;&#10;\end{document}" title="IguanaTex Bitmap Display">
            <a:extLst>
              <a:ext uri="{FF2B5EF4-FFF2-40B4-BE49-F238E27FC236}">
                <a16:creationId xmlns:a16="http://schemas.microsoft.com/office/drawing/2014/main" id="{2E2CF8F2-3310-4038-B3C2-FFEBE9C2CB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93" y="4643158"/>
            <a:ext cx="1870119" cy="471310"/>
          </a:xfrm>
          <a:prstGeom prst="rect">
            <a:avLst/>
          </a:prstGeom>
        </p:spPr>
      </p:pic>
      <p:pic>
        <p:nvPicPr>
          <p:cNvPr id="22" name="Рисунок 21" descr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\\&#10;    \widetilde{\eta}_a&amp;=&amp;\frac{n_ap_{\mathrm{F}a}}{5} \widetilde{\lambda}_a^{\eta}\nonumber&#10;\end{eqnarray}&#10;&#10;&#10;\end{document}" title="IguanaTex Bitmap Display">
            <a:extLst>
              <a:ext uri="{FF2B5EF4-FFF2-40B4-BE49-F238E27FC236}">
                <a16:creationId xmlns:a16="http://schemas.microsoft.com/office/drawing/2014/main" id="{F779182A-E0BB-450D-AFE6-44F9869ACB2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64" y="5359189"/>
            <a:ext cx="2010031" cy="1166079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\[&#10;    \left(\Phi^k_a(p_1)\right)_{\ell 1}=-\sqrt{\frac{4\pi}{2\ell+1}} \widetilde{D}_k(p_{\mathrm{F}a}) {\color{blue} \widetilde{\lambda}^k_a} \widetilde{X}_k(x_1) \left ({\cal X}_k\right)_{\ell 1}\]&#10;&#10;\end{document}" title="IguanaTex Bitmap Display">
            <a:extLst>
              <a:ext uri="{FF2B5EF4-FFF2-40B4-BE49-F238E27FC236}">
                <a16:creationId xmlns:a16="http://schemas.microsoft.com/office/drawing/2014/main" id="{CA51524D-B66E-494E-8479-40A3AE8752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87" y="1513295"/>
            <a:ext cx="4101710" cy="468685"/>
          </a:xfrm>
          <a:prstGeom prst="rect">
            <a:avLst/>
          </a:prstGeom>
        </p:spPr>
      </p:pic>
      <p:pic>
        <p:nvPicPr>
          <p:cNvPr id="27" name="Рисунок 26" descr="IguanaTex Bitmap Display&#10;&#10;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>
            <a:extLst>
              <a:ext uri="{FF2B5EF4-FFF2-40B4-BE49-F238E27FC236}">
                <a16:creationId xmlns:a16="http://schemas.microsoft.com/office/drawing/2014/main" id="{FAAB09AF-46BB-4035-B69E-14B91C937B3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1" y="836876"/>
            <a:ext cx="7309107" cy="631645"/>
          </a:xfrm>
          <a:prstGeom prst="rect">
            <a:avLst/>
          </a:prstGeom>
        </p:spPr>
      </p:pic>
      <p:pic>
        <p:nvPicPr>
          <p:cNvPr id="7" name="Рисунок 6" descr="\documentclass{article}&#10;\usepackage{amsmath}&#10;\usepackage{amssymb}&#10;\usepackage{bm}&#10;\usepackage{color}&#10;\pagestyle{empty}&#10;\begin{document}&#10;&#10;&#10;\[&#10;\lambda^k_a=\tau^k_a v_{\mathrm{F}a}&#10;\]&#10;&#10;\end{document}" title="IguanaTex Bitmap Display">
            <a:extLst>
              <a:ext uri="{FF2B5EF4-FFF2-40B4-BE49-F238E27FC236}">
                <a16:creationId xmlns:a16="http://schemas.microsoft.com/office/drawing/2014/main" id="{F2501AB6-2B43-4916-9DC5-E98187482C1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77" y="2312002"/>
            <a:ext cx="1216845" cy="294580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\[&#10;    \langle \Phi_n |X \rangle= \sum_{m=1}^N \langle \Phi_n | \hat{L}|\Phi_m\rangle c_m \to&#10;\]&#10;&#10;&#10;\end{document}" title="IguanaTex Bitmap Display">
            <a:extLst>
              <a:ext uri="{FF2B5EF4-FFF2-40B4-BE49-F238E27FC236}">
                <a16:creationId xmlns:a16="http://schemas.microsoft.com/office/drawing/2014/main" id="{D3987AF8-6643-4224-AE14-2AD4C4AB3D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0" y="2864050"/>
            <a:ext cx="3011002" cy="6552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07AE723-1E0C-42AC-8F9F-2D706B44111C}"/>
              </a:ext>
            </a:extLst>
          </p:cNvPr>
          <p:cNvSpPr txBox="1"/>
          <p:nvPr/>
        </p:nvSpPr>
        <p:spPr>
          <a:xfrm>
            <a:off x="386652" y="3860188"/>
            <a:ext cx="245819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Transport matrix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18FC9A-0ECA-4B1A-985D-5D44CB0091EE}"/>
              </a:ext>
            </a:extLst>
          </p:cNvPr>
          <p:cNvSpPr txBox="1"/>
          <p:nvPr/>
        </p:nvSpPr>
        <p:spPr>
          <a:xfrm>
            <a:off x="386653" y="5473570"/>
            <a:ext cx="22411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Thermal conductivity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DA316-C10F-4F33-87A1-A5D631ED3A23}"/>
              </a:ext>
            </a:extLst>
          </p:cNvPr>
          <p:cNvSpPr txBox="1"/>
          <p:nvPr/>
        </p:nvSpPr>
        <p:spPr>
          <a:xfrm>
            <a:off x="386652" y="6079609"/>
            <a:ext cx="22411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Shear viscosity</a:t>
            </a:r>
          </a:p>
        </p:txBody>
      </p:sp>
    </p:spTree>
    <p:extLst>
      <p:ext uri="{BB962C8B-B14F-4D97-AF65-F5344CB8AC3E}">
        <p14:creationId xmlns:p14="http://schemas.microsoft.com/office/powerpoint/2010/main" val="3462895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A1C947-9A6C-4D4D-9718-4BC2807C4BF6}"/>
              </a:ext>
            </a:extLst>
          </p:cNvPr>
          <p:cNvSpPr txBox="1"/>
          <p:nvPr/>
        </p:nvSpPr>
        <p:spPr>
          <a:xfrm>
            <a:off x="397542" y="1190158"/>
            <a:ext cx="2390524" cy="3000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Mathematical expression</a:t>
            </a:r>
            <a:endParaRPr lang="ru-RU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Рисунок 11" descr="\documentclass{article}&#10;\usepackage{amsmath}&#10;\usepackage{xcolor}&#10;\usepackage{physics}&#10;\pagestyle{empty}&#10;\renewcommand{\d}{\differential}&#10;\newsavebox\MBox&#10;\newcommand\Cline[2][red]{{\sbox\MBox{$#2$}%&#10;  \rlap{\usebox\MBox}\color{#1}\rule[-1.2\dp\MBox]{\wd\MBox}{0.5pt}}}&#10;\begin{document}&#10;&#10;&#10;\[&#10;x(1-f(x)) =  \int \differential x' (1-f(x')) \frac{x'-x}{e^{x' - x} - 1} \left[ \left(C_i^{1l} + \Cline{\frac{C_i^{1t}}{|w|}}\right)\,(\Psi_i(x) - \Psi_i(x')) + \Cline{C_i^{2t}\frac{\Psi_i(x')}{|w|^{1/3}}} \right] - &#10;\]&#10;\[&#10;- \sum_j \lambda_{ij} \int \d x' (1-f(x')) \frac{x'-x}{e^{x' - x} - 1}\Psi_j (x') - \sum_j \lambda_{ij}' \int \differential x' \frac{1-f(x')}{1-e^{x' - x}} \Cline{F(x,x')} \, \Psi_j(x') + \Cline[blue]{i f(-x)\omega_{B,i}\tau_i \Psi_i(x)}&#10;\]&#10;&#10;\end{document}" title="IguanaTex Bitmap Display">
            <a:extLst>
              <a:ext uri="{FF2B5EF4-FFF2-40B4-BE49-F238E27FC236}">
                <a16:creationId xmlns:a16="http://schemas.microsoft.com/office/drawing/2014/main" id="{FD3B4334-2887-4C4F-BD45-B0007C918B6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7" y="1899847"/>
            <a:ext cx="8179566" cy="1151794"/>
          </a:xfrm>
          <a:prstGeom prst="rect">
            <a:avLst/>
          </a:prstGeom>
        </p:spPr>
      </p:pic>
      <p:pic>
        <p:nvPicPr>
          <p:cNvPr id="14" name="Рисунок 13" descr="\documentclass{article}&#10;\usepackage{amsmath}&#10;\pagestyle{empty}&#10;\begin{document}&#10;&#10;\[&#10;\kappa_i = \frac{\pi^2 n_i T}{3 m^*_i}\tau_i \int \mathrm{d} x\, x f(x)f(-x)\Psi_i(x)&#10;\]&#10;&#10;\end{document}" title="IguanaTex Bitmap Display">
            <a:extLst>
              <a:ext uri="{FF2B5EF4-FFF2-40B4-BE49-F238E27FC236}">
                <a16:creationId xmlns:a16="http://schemas.microsoft.com/office/drawing/2014/main" id="{3E565933-B748-4437-ACF8-8BA7E8D009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4" y="4233785"/>
            <a:ext cx="2895489" cy="445055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pagestyle{empty}&#10;\begin{document}&#10;&#10;\[&#10;\eta_i = \frac{p_{Fi}^2 n_i}{5 m_i^*}\tau_i \int \mathrm{d} x f(x) f(-x) \Psi_i(x)&#10;\]&#10;&#10;&#10;&#10;\end{document}" title="IguanaTex Bitmap Display">
            <a:extLst>
              <a:ext uri="{FF2B5EF4-FFF2-40B4-BE49-F238E27FC236}">
                <a16:creationId xmlns:a16="http://schemas.microsoft.com/office/drawing/2014/main" id="{E7442288-866F-435C-99F5-E3E3A6269B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13" y="4330949"/>
            <a:ext cx="2852422" cy="47100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FBD1B79-59DE-4665-BFC4-8546A3405124}"/>
              </a:ext>
            </a:extLst>
          </p:cNvPr>
          <p:cNvSpPr txBox="1"/>
          <p:nvPr/>
        </p:nvSpPr>
        <p:spPr>
          <a:xfrm>
            <a:off x="581586" y="3732309"/>
            <a:ext cx="1502334" cy="276999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>
                <a:solidFill>
                  <a:prstClr val="black"/>
                </a:solidFill>
                <a:latin typeface="Calibri"/>
              </a:rPr>
              <a:t>Thermal conductivity</a:t>
            </a:r>
            <a:endParaRPr lang="ru-RU" sz="1200" b="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D6F4BE-DA65-48B8-B758-7D2D6D3E2A6C}"/>
              </a:ext>
            </a:extLst>
          </p:cNvPr>
          <p:cNvSpPr txBox="1"/>
          <p:nvPr/>
        </p:nvSpPr>
        <p:spPr>
          <a:xfrm>
            <a:off x="4851245" y="3732309"/>
            <a:ext cx="1103187" cy="276999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>
                <a:solidFill>
                  <a:prstClr val="black"/>
                </a:solidFill>
                <a:latin typeface="Calibri"/>
              </a:rPr>
              <a:t>Shear viscosity</a:t>
            </a:r>
            <a:endParaRPr lang="ru-RU" sz="1200" b="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Рисунок 9" descr="\documentclass{article}&#10;\usepackage{amsmath}&#10;\pagestyle{empty}&#10;\begin{document}&#10;&#10;&#10;\[ w = x'-x\]&#10;&#10;\end{document}" title="IguanaTex Bitmap Display">
            <a:extLst>
              <a:ext uri="{FF2B5EF4-FFF2-40B4-BE49-F238E27FC236}">
                <a16:creationId xmlns:a16="http://schemas.microsoft.com/office/drawing/2014/main" id="{B921BEF4-BF6A-4840-9A00-41231409277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88" y="3271616"/>
            <a:ext cx="816001" cy="143565"/>
          </a:xfrm>
          <a:prstGeom prst="rect">
            <a:avLst/>
          </a:prstGeom>
        </p:spPr>
      </p:pic>
      <p:pic>
        <p:nvPicPr>
          <p:cNvPr id="18" name="Рисунок 17" descr="\documentclass{article}&#10;\usepackage{amsmath}&#10;\pagestyle{empty}&#10;\begin{document}&#10;\[&#10;x = \frac{\varepsilon - \mu}{T}&#10;\]&#10;&#10;\end{document}" title="IguanaTex Bitmap Display">
            <a:extLst>
              <a:ext uri="{FF2B5EF4-FFF2-40B4-BE49-F238E27FC236}">
                <a16:creationId xmlns:a16="http://schemas.microsoft.com/office/drawing/2014/main" id="{54B5F540-FF55-4FD7-999B-69F4F507BFD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9" y="3204264"/>
            <a:ext cx="754518" cy="318081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83090A4E-819C-4597-87F5-0E5D50D6BDCD}"/>
              </a:ext>
            </a:extLst>
          </p:cNvPr>
          <p:cNvCxnSpPr/>
          <p:nvPr/>
        </p:nvCxnSpPr>
        <p:spPr>
          <a:xfrm flipV="1">
            <a:off x="7652759" y="3004381"/>
            <a:ext cx="0" cy="35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9452B2-8501-443B-80ED-F9CDC36D2649}"/>
              </a:ext>
            </a:extLst>
          </p:cNvPr>
          <p:cNvSpPr txBox="1"/>
          <p:nvPr/>
        </p:nvSpPr>
        <p:spPr>
          <a:xfrm>
            <a:off x="6925878" y="3409136"/>
            <a:ext cx="1124026" cy="276999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 err="1">
                <a:solidFill>
                  <a:prstClr val="black"/>
                </a:solidFill>
                <a:latin typeface="Calibri"/>
              </a:rPr>
              <a:t>Cylcotron</a:t>
            </a:r>
            <a:r>
              <a:rPr lang="en-US" sz="1200" b="0" kern="0" dirty="0">
                <a:solidFill>
                  <a:prstClr val="black"/>
                </a:solidFill>
                <a:latin typeface="Calibri"/>
              </a:rPr>
              <a:t> term</a:t>
            </a:r>
            <a:endParaRPr lang="ru-RU" sz="1200" b="0" kern="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51289DA-5FB1-48FD-8389-F973D59997F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4572001" y="1652009"/>
            <a:ext cx="895172" cy="247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5430673-CCE7-442A-B829-270238B200F4}"/>
              </a:ext>
            </a:extLst>
          </p:cNvPr>
          <p:cNvCxnSpPr>
            <a:cxnSpLocks/>
          </p:cNvCxnSpPr>
          <p:nvPr/>
        </p:nvCxnSpPr>
        <p:spPr>
          <a:xfrm>
            <a:off x="5671203" y="1652009"/>
            <a:ext cx="1116294" cy="301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F685292-EBD3-4F28-87F4-4AD2B5ABE4D3}"/>
              </a:ext>
            </a:extLst>
          </p:cNvPr>
          <p:cNvSpPr txBox="1"/>
          <p:nvPr/>
        </p:nvSpPr>
        <p:spPr>
          <a:xfrm>
            <a:off x="4607945" y="1323700"/>
            <a:ext cx="4161717" cy="276999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>
                <a:solidFill>
                  <a:prstClr val="black"/>
                </a:solidFill>
                <a:latin typeface="Calibri"/>
              </a:rPr>
              <a:t>Electromagnetic interactions result in apparently singular terms</a:t>
            </a:r>
            <a:endParaRPr lang="ru-RU" sz="1200" b="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C93F22-38E4-4E35-81A9-491709CBF34A}"/>
              </a:ext>
            </a:extLst>
          </p:cNvPr>
          <p:cNvSpPr txBox="1"/>
          <p:nvPr/>
        </p:nvSpPr>
        <p:spPr>
          <a:xfrm>
            <a:off x="581586" y="5068834"/>
            <a:ext cx="5617161" cy="276999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kern="0" dirty="0">
                <a:solidFill>
                  <a:prstClr val="black"/>
                </a:solidFill>
                <a:latin typeface="Calibri"/>
              </a:rPr>
              <a:t>System of equations can be solved numerically, e.g. by the quadrature method</a:t>
            </a:r>
            <a:endParaRPr lang="ru-RU" sz="1200" b="0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23DBA8A1-25F7-8C6A-1A14-429EF2143493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B1CF3F3A-DB84-ACFE-8291-E2F814FDD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Exact solution of the linearized transport equations</a:t>
              </a:r>
              <a:endParaRPr lang="ru-RU" sz="2000" dirty="0"/>
            </a:p>
          </p:txBody>
        </p:sp>
        <p:sp>
          <p:nvSpPr>
            <p:cNvPr id="23" name="Line 4">
              <a:extLst>
                <a:ext uri="{FF2B5EF4-FFF2-40B4-BE49-F238E27FC236}">
                  <a16:creationId xmlns:a16="http://schemas.microsoft.com/office/drawing/2014/main" id="{3841D45A-A49F-9F6D-7424-3CF49993B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5">
              <a:extLst>
                <a:ext uri="{FF2B5EF4-FFF2-40B4-BE49-F238E27FC236}">
                  <a16:creationId xmlns:a16="http://schemas.microsoft.com/office/drawing/2014/main" id="{A172BCBB-4F94-84B5-FD24-B4828EA24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09580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A1C947-9A6C-4D4D-9718-4BC2807C4BF6}"/>
              </a:ext>
            </a:extLst>
          </p:cNvPr>
          <p:cNvSpPr txBox="1"/>
          <p:nvPr/>
        </p:nvSpPr>
        <p:spPr>
          <a:xfrm>
            <a:off x="418755" y="1001144"/>
            <a:ext cx="2390524" cy="3000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Results</a:t>
            </a:r>
            <a:r>
              <a:rPr lang="ru-RU" sz="1350" b="0" dirty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B=0</a:t>
            </a:r>
            <a:endParaRPr lang="ru-RU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A64C78-859E-4F7C-BC10-781EEDA87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27" y="1722412"/>
            <a:ext cx="2879093" cy="21162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950A25-6A18-4744-A8C2-39BC7781A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27" y="3824434"/>
            <a:ext cx="2879093" cy="21153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2E87CC-82E5-4948-B072-E1463C54E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1682407"/>
            <a:ext cx="2879093" cy="21010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7F80B2-8634-4709-9442-A3AE65076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2" y="3784431"/>
            <a:ext cx="2879093" cy="2155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9F2A00-6230-4A0B-8A7C-D3FE7FCC53C8}"/>
              </a:ext>
            </a:extLst>
          </p:cNvPr>
          <p:cNvSpPr txBox="1"/>
          <p:nvPr/>
        </p:nvSpPr>
        <p:spPr>
          <a:xfrm>
            <a:off x="6996515" y="2534934"/>
            <a:ext cx="1506200" cy="646331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prstClr val="black"/>
                </a:solidFill>
                <a:latin typeface="Calibri"/>
              </a:rPr>
              <a:t>Vacuum cross-sections 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0" kern="0" dirty="0">
              <a:solidFill>
                <a:prstClr val="black"/>
              </a:solidFill>
              <a:latin typeface="Calibri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kern="0" dirty="0">
                <a:solidFill>
                  <a:prstClr val="black"/>
                </a:solidFill>
                <a:latin typeface="Calibri"/>
              </a:rPr>
              <a:t>Filled areas correspond to 39 EOSs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54576-FA3C-420E-8498-B170049D9216}"/>
              </a:ext>
            </a:extLst>
          </p:cNvPr>
          <p:cNvSpPr txBox="1"/>
          <p:nvPr/>
        </p:nvSpPr>
        <p:spPr>
          <a:xfrm>
            <a:off x="7749614" y="3891074"/>
            <a:ext cx="1319592" cy="219291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b="0" i="1" kern="0" dirty="0">
                <a:solidFill>
                  <a:prstClr val="black"/>
                </a:solidFill>
                <a:latin typeface="Calibri"/>
              </a:rPr>
              <a:t>Shternin &amp; </a:t>
            </a:r>
            <a:r>
              <a:rPr lang="en-US" sz="825" b="0" i="1" kern="0" dirty="0" err="1">
                <a:solidFill>
                  <a:prstClr val="black"/>
                </a:solidFill>
                <a:latin typeface="Calibri"/>
              </a:rPr>
              <a:t>Ofengeim</a:t>
            </a:r>
            <a:r>
              <a:rPr lang="en-US" sz="825" b="0" i="1" kern="0" dirty="0">
                <a:solidFill>
                  <a:prstClr val="black"/>
                </a:solidFill>
                <a:latin typeface="Calibri"/>
              </a:rPr>
              <a:t> 2022</a:t>
            </a:r>
            <a:endParaRPr lang="ru-RU" sz="825" b="0" i="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44882-85F8-4B1C-97DA-8942871A52FC}"/>
              </a:ext>
            </a:extLst>
          </p:cNvPr>
          <p:cNvSpPr txBox="1"/>
          <p:nvPr/>
        </p:nvSpPr>
        <p:spPr>
          <a:xfrm>
            <a:off x="467944" y="1389814"/>
            <a:ext cx="3240642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Partial contributions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598F92-743F-4B13-9179-552F28F1DFEE}"/>
              </a:ext>
            </a:extLst>
          </p:cNvPr>
          <p:cNvSpPr txBox="1"/>
          <p:nvPr/>
        </p:nvSpPr>
        <p:spPr>
          <a:xfrm>
            <a:off x="4079804" y="1389814"/>
            <a:ext cx="2799461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Exact and variational solutions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5640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A1C947-9A6C-4D4D-9718-4BC2807C4BF6}"/>
              </a:ext>
            </a:extLst>
          </p:cNvPr>
          <p:cNvSpPr txBox="1"/>
          <p:nvPr/>
        </p:nvSpPr>
        <p:spPr>
          <a:xfrm>
            <a:off x="251533" y="1030376"/>
            <a:ext cx="2951817" cy="3000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Results</a:t>
            </a:r>
            <a:r>
              <a:rPr lang="ru-RU" sz="1350" b="0" dirty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B&gt;0</a:t>
            </a:r>
            <a:r>
              <a:rPr lang="ru-RU" sz="1350" b="0" dirty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Thermal conductivity</a:t>
            </a:r>
            <a:endParaRPr lang="ru-RU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F9097-AF83-432E-8625-29E41552C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87" y="1751139"/>
            <a:ext cx="2749883" cy="2016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E1547-B6FF-418E-A8F9-DA911898D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0" y="3796102"/>
            <a:ext cx="2906338" cy="2125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C5D27-F43B-4168-93E3-55C0768D5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1" y="1751139"/>
            <a:ext cx="2776857" cy="20449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4B1CB8-7116-49E4-B4FB-D05723246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1" y="3876357"/>
            <a:ext cx="2778136" cy="2044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74C90-418C-448D-93BF-04046774AC5C}"/>
              </a:ext>
            </a:extLst>
          </p:cNvPr>
          <p:cNvSpPr txBox="1"/>
          <p:nvPr/>
        </p:nvSpPr>
        <p:spPr>
          <a:xfrm>
            <a:off x="418088" y="1447820"/>
            <a:ext cx="3240642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Partial contributions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E008F-B787-4738-A086-ED5EA85FFA3E}"/>
              </a:ext>
            </a:extLst>
          </p:cNvPr>
          <p:cNvSpPr txBox="1"/>
          <p:nvPr/>
        </p:nvSpPr>
        <p:spPr>
          <a:xfrm>
            <a:off x="4750088" y="1447820"/>
            <a:ext cx="2799461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Exact and variational solutions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78931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A43CFA-EF99-46B5-B7C4-EC088FEBC7BE}"/>
              </a:ext>
            </a:extLst>
          </p:cNvPr>
          <p:cNvSpPr txBox="1"/>
          <p:nvPr/>
        </p:nvSpPr>
        <p:spPr>
          <a:xfrm>
            <a:off x="358923" y="1089347"/>
            <a:ext cx="2390524" cy="3000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Results</a:t>
            </a:r>
            <a:r>
              <a:rPr lang="ru-RU" sz="1350" b="0" dirty="0">
                <a:solidFill>
                  <a:prstClr val="white"/>
                </a:solidFill>
                <a:latin typeface="Calibri" panose="020F0502020204030204"/>
              </a:rPr>
              <a:t>. </a:t>
            </a:r>
            <a:r>
              <a:rPr lang="en-US" sz="1350" b="0" dirty="0">
                <a:solidFill>
                  <a:prstClr val="white"/>
                </a:solidFill>
                <a:latin typeface="Calibri" panose="020F0502020204030204"/>
              </a:rPr>
              <a:t>B&gt;0. Shear viscosity</a:t>
            </a:r>
            <a:endParaRPr lang="ru-RU" sz="13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043019-740D-4747-BA97-8DE4A9C07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72" y="1796286"/>
            <a:ext cx="2773585" cy="2034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B4EED4-B227-4A8A-AE0C-6B1311B47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33" y="3830415"/>
            <a:ext cx="2773585" cy="2034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8958A7-D890-484C-9EEA-D0C7DCA7D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7" y="1736064"/>
            <a:ext cx="2735758" cy="20273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55F7A1-57E8-410F-9D84-FCDC54E01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6" y="3764158"/>
            <a:ext cx="2797873" cy="2056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FE40A7-10DD-42C4-BFFA-F321BD48194B}"/>
              </a:ext>
            </a:extLst>
          </p:cNvPr>
          <p:cNvSpPr txBox="1"/>
          <p:nvPr/>
        </p:nvSpPr>
        <p:spPr>
          <a:xfrm>
            <a:off x="500508" y="1457594"/>
            <a:ext cx="3240642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Partial contributions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299DE-C1FC-4B78-BCB6-B2641FBBE32E}"/>
              </a:ext>
            </a:extLst>
          </p:cNvPr>
          <p:cNvSpPr txBox="1"/>
          <p:nvPr/>
        </p:nvSpPr>
        <p:spPr>
          <a:xfrm>
            <a:off x="5082595" y="1458583"/>
            <a:ext cx="2799461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white"/>
                </a:solidFill>
                <a:latin typeface="Calibri" panose="020F0502020204030204"/>
              </a:rPr>
              <a:t>Exact and variational solutions</a:t>
            </a:r>
            <a:endParaRPr lang="ru-RU" sz="1050" b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56511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Integration of the Fermi-liquid equations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7" name="Рисунок 6" descr="\documentclass{article}&#10;\usepackage{amsmath}&#10;\usepackage{amssymb}&#10;\usepackage{bm}&#10;\usepackage{color}&#10;\pagestyle{empty}&#10;\begin{document}&#10;&#10;\[&#10;    \frac{\partial f_a }{\partial t} +\frac{\partial \varepsilon_a}{\partial{\bm{p}}}\nabla f_a -&#10;    \left(\frac{\partial \varepsilon_a}{\partial{\mathbf{r}}}-q_a\left(\bm{E}+\left[\bm{v}_a\times\bm{B}\right]\right)\right)&#10;    \nabla_{\bm{p}} f_a&#10;    = I_a[\left\{f_b\right\}]&#10;\]&#10;&#10;&#10;&#10;\end{document}" title="IguanaTex Bitmap Display">
            <a:extLst>
              <a:ext uri="{FF2B5EF4-FFF2-40B4-BE49-F238E27FC236}">
                <a16:creationId xmlns:a16="http://schemas.microsoft.com/office/drawing/2014/main" id="{60EC6493-F59D-4FED-99DB-D40D01DA6B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5428806" cy="483719"/>
          </a:xfrm>
          <a:prstGeom prst="rect">
            <a:avLst/>
          </a:prstGeom>
        </p:spPr>
      </p:pic>
      <p:pic>
        <p:nvPicPr>
          <p:cNvPr id="5" name="Рисунок 4" descr="\documentclass{article}&#10;\usepackage{amsmath}&#10;\usepackage{amssymb}&#10;\usepackage{bm}&#10;\usepackage{color}&#10;\pagestyle{empty}&#10;\begin{document}&#10;&#10;\[&#10;    \langle \psi \rangle = \int_{\bm{p}} \psi f_a&#10;\]&#10;&#10;&#10;\end{document}" title="IguanaTex Bitmap Display">
            <a:extLst>
              <a:ext uri="{FF2B5EF4-FFF2-40B4-BE49-F238E27FC236}">
                <a16:creationId xmlns:a16="http://schemas.microsoft.com/office/drawing/2014/main" id="{36EE8086-D79C-4B7A-BCB7-3CC229E45E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7" y="1420915"/>
            <a:ext cx="1104953" cy="483719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    \partial_\mu \langle v^\mu_a \psi\rangle =\frac{\partial\langle\psi\rangle}{\partial t} + &#10;    \nabla \langle \bm{v}_a\psi\rangle=\left\langle\frac{\partial\psi}{\partial t}+\bm{v}_a\nabla\psi-\left(\nabla\varepsilon_a-\bm{F}_a\right)\frac{\partial \psi}{\partial \bm{p}}\right\rangle+\int_{\bm{p}}\psi I_a&#10;\]&#10;&#10;&#10;\end{document}" title="IguanaTex Bitmap Display">
            <a:extLst>
              <a:ext uri="{FF2B5EF4-FFF2-40B4-BE49-F238E27FC236}">
                <a16:creationId xmlns:a16="http://schemas.microsoft.com/office/drawing/2014/main" id="{8F898B46-E73C-4BAB-8848-A0CB36970E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7" y="1988842"/>
            <a:ext cx="7017517" cy="552508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\[&#10;    v^\mu_a=\frac{\partial\varepsilon_a}{\partial p^\mu_{(a)}}=(1,\bm{v}_a)&#10;\]&#10;&#10;&#10;\end{document}" title="IguanaTex Bitmap Display">
            <a:extLst>
              <a:ext uri="{FF2B5EF4-FFF2-40B4-BE49-F238E27FC236}">
                <a16:creationId xmlns:a16="http://schemas.microsoft.com/office/drawing/2014/main" id="{26DB7A62-5B99-4A15-BD88-CDBE16E6C6F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" y="2625558"/>
            <a:ext cx="1879812" cy="552508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usepackage{amssymb}&#10;\usepackage{bm}&#10;\usepackage{color}&#10;\pagestyle{empty}&#10;\begin{document}&#10;&#10;\[&#10;\psi=1, \quad \partial_\mu j^\mu_{(a)} =0 ,\quad j^\mu_{(a)}=\langle v^\mu_{a} \rangle&#10;\]&#10;&#10;&#10;\end{document}" title="IguanaTex Bitmap Display">
            <a:extLst>
              <a:ext uri="{FF2B5EF4-FFF2-40B4-BE49-F238E27FC236}">
                <a16:creationId xmlns:a16="http://schemas.microsoft.com/office/drawing/2014/main" id="{62F2A96D-7C2E-4B7D-9B9F-B19125A034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6" y="3396731"/>
            <a:ext cx="3353529" cy="307262"/>
          </a:xfrm>
          <a:prstGeom prst="rect">
            <a:avLst/>
          </a:prstGeom>
        </p:spPr>
      </p:pic>
      <p:pic>
        <p:nvPicPr>
          <p:cNvPr id="20" name="Рисунок 19" descr="\documentclass{article}&#10;\usepackage{amsmath}&#10;\usepackage{amssymb}&#10;\usepackage{bm}&#10;\usepackage{color}&#10;\pagestyle{empty}&#10;\begin{document}&#10;&#10;\[&#10;\psi=p^{\mu}_{(a)}, \quad      \partial_\mu {\cal T}^{\mu\nu} =  F^{\mu\lambda}J_\lambda, \quad     {\cal T}^{\mu\nu}_{(a)}=\int_{\bm{p}} p^\mu v_a^\nu f_a(\bm{p})-g^{\mu\nu} &#10;    \left(\int_{\bm{p}} \varepsilon_a(\bm{p}) f_a(\bm{p})-{\cal T}^{00}_{(a)} \right)&#10;\]&#10;&#10;&#10;\end{document}" title="IguanaTex Bitmap Display">
            <a:extLst>
              <a:ext uri="{FF2B5EF4-FFF2-40B4-BE49-F238E27FC236}">
                <a16:creationId xmlns:a16="http://schemas.microsoft.com/office/drawing/2014/main" id="{BA07CF9D-6B1E-47B9-AD7A-7AF04B63E12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7" y="3861795"/>
            <a:ext cx="7812360" cy="560762"/>
          </a:xfrm>
          <a:prstGeom prst="rect">
            <a:avLst/>
          </a:prstGeom>
        </p:spPr>
      </p:pic>
      <p:pic>
        <p:nvPicPr>
          <p:cNvPr id="22" name="Рисунок 21" descr="\documentclass{article}&#10;\usepackage{amsmath}&#10;\usepackage{amssymb}&#10;\usepackage{bm}&#10;\usepackage{color}&#10;\pagestyle{empty}&#10;\begin{document}&#10;&#10;\[&#10;\psi=\psi_S^{(a)}=-\log f_a +(1-f_a^{-1})\log(1-f_a)&#10;\]&#10;&#10;&#10;\end{document}" title="IguanaTex Bitmap Display">
            <a:extLst>
              <a:ext uri="{FF2B5EF4-FFF2-40B4-BE49-F238E27FC236}">
                <a16:creationId xmlns:a16="http://schemas.microsoft.com/office/drawing/2014/main" id="{D46FCF52-CD72-4DE6-85C7-63EFC203BC0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6" y="4689658"/>
            <a:ext cx="4737524" cy="341333"/>
          </a:xfrm>
          <a:prstGeom prst="rect">
            <a:avLst/>
          </a:prstGeom>
        </p:spPr>
      </p:pic>
      <p:pic>
        <p:nvPicPr>
          <p:cNvPr id="24" name="Рисунок 23" descr="\documentclass{article}&#10;\usepackage{amsmath}&#10;\usepackage{amssymb}&#10;\usepackage{bm}&#10;\usepackage{color}&#10;\pagestyle{empty}&#10;\begin{document}&#10;&#10;\[&#10;    \partial_\mu \langle v^\mu_{a} \psi_{S}^{(a)}\rangle \equiv \varsigma_a= \int_{\bm{p}}\log\left(\frac{1-f_a}{f_a}\right)\, I_a [\{f_b\}]&#10;\]&#10;&#10;&#10;\end{document}" title="IguanaTex Bitmap Display">
            <a:extLst>
              <a:ext uri="{FF2B5EF4-FFF2-40B4-BE49-F238E27FC236}">
                <a16:creationId xmlns:a16="http://schemas.microsoft.com/office/drawing/2014/main" id="{528A4E0A-6B86-4395-9F9C-4145E3EAFA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2" y="5298092"/>
            <a:ext cx="4311538" cy="570928"/>
          </a:xfrm>
          <a:prstGeom prst="rect">
            <a:avLst/>
          </a:prstGeom>
        </p:spPr>
      </p:pic>
      <p:pic>
        <p:nvPicPr>
          <p:cNvPr id="26" name="Рисунок 25" descr="\documentclass{article}&#10;\usepackage{amsmath}&#10;\usepackage{amssymb}&#10;\usepackage{bm}&#10;\usepackage{color}&#10;\pagestyle{empty}&#10;\begin{document}&#10;&#10;\[&#10;    \log\frac{1-f_a}{f_a}\approx \frac{\varepsilon_a-\mu_a}{T} - \frac{1}{T}\Phi_a&#10;\]&#10;&#10;&#10;&#10;\end{document}" title="IguanaTex Bitmap Display">
            <a:extLst>
              <a:ext uri="{FF2B5EF4-FFF2-40B4-BE49-F238E27FC236}">
                <a16:creationId xmlns:a16="http://schemas.microsoft.com/office/drawing/2014/main" id="{6E60D6D7-855D-4845-AE53-B560D14C973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093296"/>
            <a:ext cx="2640352" cy="4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coefficients in neutron star cores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4" name="Рисунок 10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5" y="1434504"/>
            <a:ext cx="3219378" cy="2787661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2731068" y="741289"/>
            <a:ext cx="4548040" cy="40011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chemeClr val="tx1"/>
                </a:solidFill>
                <a:latin typeface="Calibri"/>
              </a:rPr>
              <a:t>Composition</a:t>
            </a:r>
            <a:r>
              <a:rPr lang="ru-RU" b="0" kern="0" dirty="0">
                <a:solidFill>
                  <a:schemeClr val="tx1"/>
                </a:solidFill>
                <a:latin typeface="Calibri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npe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matter in beta-equilibrium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23928" y="1484784"/>
            <a:ext cx="470403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dirty="0">
                <a:solidFill>
                  <a:sysClr val="windowText" lastClr="000000"/>
                </a:solidFill>
              </a:rPr>
              <a:t>Transport coefficients are mediated by quasiparticles collisions (weak coupling)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98612E3-6B2C-4A73-BC4B-1A9B61261D1C}"/>
              </a:ext>
            </a:extLst>
          </p:cNvPr>
          <p:cNvSpPr txBox="1"/>
          <p:nvPr/>
        </p:nvSpPr>
        <p:spPr>
          <a:xfrm>
            <a:off x="4675659" y="2373016"/>
            <a:ext cx="19845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Strong interactions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BF7AC4B-03C1-46C0-8878-22D9C8AC5261}"/>
              </a:ext>
            </a:extLst>
          </p:cNvPr>
          <p:cNvSpPr txBox="1"/>
          <p:nvPr/>
        </p:nvSpPr>
        <p:spPr>
          <a:xfrm>
            <a:off x="4675659" y="3000619"/>
            <a:ext cx="284866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Electromagnetic interactions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1BE4A89-8220-4A3E-AB5A-CB10EED9666C}"/>
              </a:ext>
            </a:extLst>
          </p:cNvPr>
          <p:cNvSpPr txBox="1"/>
          <p:nvPr/>
        </p:nvSpPr>
        <p:spPr>
          <a:xfrm>
            <a:off x="3563888" y="3888207"/>
            <a:ext cx="2592288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Thermal conductivity</a:t>
            </a: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prstClr val="black"/>
                </a:solidFill>
              </a:rPr>
              <a:t>Diffusion</a:t>
            </a:r>
          </a:p>
          <a:p>
            <a:pPr algn="l" defTabSz="2470845" fontAlgn="auto">
              <a:spcBef>
                <a:spcPts val="2400"/>
              </a:spcBef>
              <a:spcAft>
                <a:spcPts val="0"/>
              </a:spcAft>
            </a:pPr>
            <a:r>
              <a:rPr lang="en-US" sz="2000" b="0" dirty="0">
                <a:solidFill>
                  <a:schemeClr val="tx1"/>
                </a:solidFill>
              </a:rPr>
              <a:t>Shear viscosity</a:t>
            </a:r>
            <a:endParaRPr lang="ru-RU" sz="2000" b="0" dirty="0">
              <a:solidFill>
                <a:schemeClr val="tx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43D3106-CBE9-4BAC-BA1D-08B2A996F7F9}"/>
              </a:ext>
            </a:extLst>
          </p:cNvPr>
          <p:cNvSpPr txBox="1"/>
          <p:nvPr/>
        </p:nvSpPr>
        <p:spPr>
          <a:xfrm>
            <a:off x="457200" y="5563507"/>
            <a:ext cx="346672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No pairing</a:t>
            </a:r>
            <a:endParaRPr lang="ru-RU" b="0" dirty="0">
              <a:solidFill>
                <a:prstClr val="black"/>
              </a:solidFill>
            </a:endParaRP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No reactions</a:t>
            </a:r>
            <a:endParaRPr lang="ru-RU" b="0" dirty="0">
              <a:solidFill>
                <a:prstClr val="black"/>
              </a:solidFill>
            </a:endParaRPr>
          </a:p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Bulk viscosity is not considered</a:t>
            </a:r>
            <a:endParaRPr lang="ru-RU" b="0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\documentclass{article}&#10;\usepackage{amsmath}&#10;\usepackage{amssymb}&#10;\usepackage{bm}&#10;\usepackage{color}&#10;\pagestyle{empty}&#10;\begin{document}&#10;&#10;\begin{eqnarray}&#10;\bm{J}_q&amp;=&amp;-\hat{\kappa}\nabla T \nonumber \\&#10;\bm{i}_a &amp;=&amp; -\sum_b \hat{D}_{ab}\nabla\frac{\mu_b}{T}\nonumber\\&#10;\hat{\Pi}&amp;=&amp;2\hat{\eta}\hat{V}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07D43944-DC57-4A6C-8547-25C6D6603E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80" y="4000718"/>
            <a:ext cx="2133601" cy="115380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C36520A-B1EF-4646-F6F4-FFD2E17860A9}"/>
              </a:ext>
            </a:extLst>
          </p:cNvPr>
          <p:cNvSpPr/>
          <p:nvPr/>
        </p:nvSpPr>
        <p:spPr>
          <a:xfrm>
            <a:off x="2495089" y="2132856"/>
            <a:ext cx="947424" cy="2104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F6695D2-3766-384E-01DB-2A52E8147E62}"/>
              </a:ext>
            </a:extLst>
          </p:cNvPr>
          <p:cNvSpPr/>
          <p:nvPr/>
        </p:nvSpPr>
        <p:spPr>
          <a:xfrm>
            <a:off x="2339752" y="2482741"/>
            <a:ext cx="1080120" cy="2261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681D6ED4-C5D5-9EDB-7793-9B9DBBC9BCDF}"/>
              </a:ext>
            </a:extLst>
          </p:cNvPr>
          <p:cNvSpPr/>
          <p:nvPr/>
        </p:nvSpPr>
        <p:spPr>
          <a:xfrm>
            <a:off x="2123728" y="2936012"/>
            <a:ext cx="1080120" cy="3489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B2E1F-10F4-80AE-EA8D-0C4706D379C6}"/>
              </a:ext>
            </a:extLst>
          </p:cNvPr>
          <p:cNvSpPr txBox="1"/>
          <p:nvPr/>
        </p:nvSpPr>
        <p:spPr>
          <a:xfrm>
            <a:off x="4211960" y="5840506"/>
            <a:ext cx="39604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But, magnetic field is taken into account</a:t>
            </a:r>
            <a:endParaRPr lang="ru-RU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1"/>
    </mc:Choice>
    <mc:Fallback xmlns="">
      <p:transition spd="slow" advTm="3893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Relativistic hydrodynamics equations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70</a:t>
            </a:fld>
            <a:endParaRPr lang="ru-RU"/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\[&#10;    \partial_\mu {\cal T}^{\mu\nu} =  F^{\mu\lambda}J_\lambda&#10;\]&#10;&#10;&#10;\end{document}" title="IguanaTex Bitmap Display">
            <a:extLst>
              <a:ext uri="{FF2B5EF4-FFF2-40B4-BE49-F238E27FC236}">
                <a16:creationId xmlns:a16="http://schemas.microsoft.com/office/drawing/2014/main" id="{9605C3DE-FEBE-4AF3-B1A1-B5A747FC8B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" y="1372611"/>
            <a:ext cx="1544931" cy="268450"/>
          </a:xfrm>
          <a:prstGeom prst="rect">
            <a:avLst/>
          </a:prstGeom>
        </p:spPr>
      </p:pic>
      <p:pic>
        <p:nvPicPr>
          <p:cNvPr id="11" name="Рисунок 10" descr="\documentclass{article}&#10;\usepackage{amsmath}&#10;\usepackage{amssymb}&#10;\usepackage{bm}&#10;\usepackage{color}&#10;\pagestyle{empty}&#10;\begin{document}&#10;&#10;\[&#10;    \partial_\mu j^\mu_{(a)}=0&#10;\]&#10;&#10;&#10;\end{document}" title="IguanaTex Bitmap Display">
            <a:extLst>
              <a:ext uri="{FF2B5EF4-FFF2-40B4-BE49-F238E27FC236}">
                <a16:creationId xmlns:a16="http://schemas.microsoft.com/office/drawing/2014/main" id="{44E66656-0C99-4FED-BE14-66109E747C2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9" y="917630"/>
            <a:ext cx="1006269" cy="303473"/>
          </a:xfrm>
          <a:prstGeom prst="rect">
            <a:avLst/>
          </a:prstGeom>
        </p:spPr>
      </p:pic>
      <p:pic>
        <p:nvPicPr>
          <p:cNvPr id="9" name="Рисунок 8" descr="\documentclass{article}&#10;\usepackage{amsmath}&#10;\usepackage{amssymb}&#10;\usepackage{bm}&#10;\usepackage{color}&#10;\pagestyle{empty}&#10;\begin{document}&#10;&#10;\[&#10;    J^\mu=\sum_{a=1}^r q_a j^\mu_{(a)}&#10;\]&#10;&#10;&#10;&#10;\end{document}" title="IguanaTex Bitmap Display">
            <a:extLst>
              <a:ext uri="{FF2B5EF4-FFF2-40B4-BE49-F238E27FC236}">
                <a16:creationId xmlns:a16="http://schemas.microsoft.com/office/drawing/2014/main" id="{3A147687-691A-42A7-AC38-034A4231E81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" y="1734945"/>
            <a:ext cx="1347474" cy="575312"/>
          </a:xfrm>
          <a:prstGeom prst="rect">
            <a:avLst/>
          </a:prstGeom>
        </p:spPr>
      </p:pic>
      <p:pic>
        <p:nvPicPr>
          <p:cNvPr id="13" name="Рисунок 12" descr="\documentclass{article}&#10;\usepackage{amsmath}&#10;\usepackage{amssymb}&#10;\usepackage{bm}&#10;\usepackage{color}&#10;\pagestyle{empty}&#10;\begin{document}&#10;&#10;&#10;\[&#10;F_{\mu\nu}=\partial_\mu A_\nu-\partial_\nu A_\mu&#10;\]&#10;&#10;\end{document}" title="IguanaTex Bitmap Display">
            <a:extLst>
              <a:ext uri="{FF2B5EF4-FFF2-40B4-BE49-F238E27FC236}">
                <a16:creationId xmlns:a16="http://schemas.microsoft.com/office/drawing/2014/main" id="{D689C135-4ECB-4D29-8858-4A013017F1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17" y="1419100"/>
            <a:ext cx="2200381" cy="257524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\[&#10;U^\mu=\gamma(1,\bm{V}), \quad \gamma=(1-V^2)^{-1/2}&#10;\]&#10;&#10;&#10;&#10;\end{document}" title="IguanaTex Bitmap Display">
            <a:extLst>
              <a:ext uri="{FF2B5EF4-FFF2-40B4-BE49-F238E27FC236}">
                <a16:creationId xmlns:a16="http://schemas.microsoft.com/office/drawing/2014/main" id="{165C882E-6856-49CA-8291-6C4A3A8B85F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6" y="2476123"/>
            <a:ext cx="3726340" cy="302280"/>
          </a:xfrm>
          <a:prstGeom prst="rect">
            <a:avLst/>
          </a:prstGeom>
        </p:spPr>
      </p:pic>
      <p:pic>
        <p:nvPicPr>
          <p:cNvPr id="19" name="Рисунок 18" descr="\documentclass{article}&#10;\usepackage{amsmath}&#10;\usepackage{amssymb}&#10;\usepackage{bm}&#10;\usepackage{color}&#10;\pagestyle{empty}&#10;\begin{document}&#10;&#10;\[&#10;\Delta^{\mu\nu}=g^{\mu\nu}-U^\mu U^\nu&#10;\]&#10;&#10;&#10;&#10;\end{document}" title="IguanaTex Bitmap Display">
            <a:extLst>
              <a:ext uri="{FF2B5EF4-FFF2-40B4-BE49-F238E27FC236}">
                <a16:creationId xmlns:a16="http://schemas.microsoft.com/office/drawing/2014/main" id="{0BA6080F-DC72-496D-8615-1697B9AEB5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6" y="2997143"/>
            <a:ext cx="2115047" cy="234667"/>
          </a:xfrm>
          <a:prstGeom prst="rect">
            <a:avLst/>
          </a:prstGeom>
        </p:spPr>
      </p:pic>
      <p:pic>
        <p:nvPicPr>
          <p:cNvPr id="21" name="Рисунок 20" descr="\documentclass{article}&#10;\usepackage{amsmath}&#10;\usepackage{amssymb}&#10;\usepackage{bm}&#10;\usepackage{color}&#10;\pagestyle{empty}&#10;\begin{document}&#10;&#10;\[&#10;    \partial^\mu=U^\mu U^\nu\partial_\nu + \Delta^{\mu\nu} \partial_\nu\equiv U^\mu D + \nabla^\mu&#10;\]&#10;&#10;&#10;&#10;\end{document}" title="IguanaTex Bitmap Display">
            <a:extLst>
              <a:ext uri="{FF2B5EF4-FFF2-40B4-BE49-F238E27FC236}">
                <a16:creationId xmlns:a16="http://schemas.microsoft.com/office/drawing/2014/main" id="{DB77DB81-EEF7-4EFF-BD30-89BBF2D0D04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" y="3404822"/>
            <a:ext cx="4086857" cy="222476"/>
          </a:xfrm>
          <a:prstGeom prst="rect">
            <a:avLst/>
          </a:prstGeom>
        </p:spPr>
      </p:pic>
      <p:pic>
        <p:nvPicPr>
          <p:cNvPr id="25" name="Рисунок 24" descr="\documentclass{article}&#10;\usepackage{amsmath}&#10;\usepackage{amssymb}&#10;\usepackage{bm}&#10;\usepackage{color}&#10;\pagestyle{empty}&#10;\begin{document}&#10;&#10;In the LRF, $D\to \partial_t$ and $\nabla^\mu\to (0,-\bm{\nabla})$&#10;&#10;&#10;\end{document}" title="IguanaTex Bitmap Display">
            <a:extLst>
              <a:ext uri="{FF2B5EF4-FFF2-40B4-BE49-F238E27FC236}">
                <a16:creationId xmlns:a16="http://schemas.microsoft.com/office/drawing/2014/main" id="{F85C7A08-DE9D-495D-9529-9251683F00B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38" y="3429000"/>
            <a:ext cx="4042994" cy="254919"/>
          </a:xfrm>
          <a:prstGeom prst="rect">
            <a:avLst/>
          </a:prstGeom>
        </p:spPr>
      </p:pic>
      <p:pic>
        <p:nvPicPr>
          <p:cNvPr id="27" name="Рисунок 26" descr="\documentclass{article}&#10;\usepackage{amsmath}&#10;\usepackage{amssymb}&#10;\usepackage{bm}&#10;\usepackage{color}&#10;\pagestyle{empty}&#10;\begin{document}&#10;&#10;\[&#10;    j^\mu_{(a)}=n_a U^\mu+\Delta j^\mu_{(a)}&#10;\]&#10;&#10;&#10;\end{document}" title="IguanaTex Bitmap Display">
            <a:extLst>
              <a:ext uri="{FF2B5EF4-FFF2-40B4-BE49-F238E27FC236}">
                <a16:creationId xmlns:a16="http://schemas.microsoft.com/office/drawing/2014/main" id="{584E7766-F5ED-4CA8-BA0E-951007554A1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3" y="4102034"/>
            <a:ext cx="2208000" cy="330667"/>
          </a:xfrm>
          <a:prstGeom prst="rect">
            <a:avLst/>
          </a:prstGeom>
        </p:spPr>
      </p:pic>
      <p:pic>
        <p:nvPicPr>
          <p:cNvPr id="29" name="Рисунок 28" descr="\documentclass{article}&#10;\usepackage{amsmath}&#10;\usepackage{amssymb}&#10;\usepackage{bm}&#10;\usepackage{color}&#10;\pagestyle{empty}&#10;\begin{document}&#10;&#10;\[&#10;    j^\mu\equiv \sum_{a=1}^r j^\mu_{(a)}\equiv n U^\mu+\Delta j^\mu&#10;\]&#10;&#10;&#10;\end{document}" title="IguanaTex Bitmap Display">
            <a:extLst>
              <a:ext uri="{FF2B5EF4-FFF2-40B4-BE49-F238E27FC236}">
                <a16:creationId xmlns:a16="http://schemas.microsoft.com/office/drawing/2014/main" id="{FEE6F724-4A4D-43F9-8BCC-06A6472D680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3" y="4598567"/>
            <a:ext cx="2968381" cy="690286"/>
          </a:xfrm>
          <a:prstGeom prst="rect">
            <a:avLst/>
          </a:prstGeom>
        </p:spPr>
      </p:pic>
      <p:pic>
        <p:nvPicPr>
          <p:cNvPr id="31" name="Рисунок 30" descr="\documentclass{article}&#10;\usepackage{amsmath}&#10;\usepackage{amssymb}&#10;\usepackage{bm}&#10;\usepackage{color}&#10;\pagestyle{empty}&#10;\begin{document}&#10;&#10;\[&#10;    n=\sum_{a=1}^r n_a&#10;\]&#10;&#10;&#10;\end{document}" title="IguanaTex Bitmap Display">
            <a:extLst>
              <a:ext uri="{FF2B5EF4-FFF2-40B4-BE49-F238E27FC236}">
                <a16:creationId xmlns:a16="http://schemas.microsoft.com/office/drawing/2014/main" id="{8DF9A5BB-23A6-4A2F-BFCC-3AE413476D9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86" y="4570684"/>
            <a:ext cx="1145905" cy="690286"/>
          </a:xfrm>
          <a:prstGeom prst="rect">
            <a:avLst/>
          </a:prstGeom>
        </p:spPr>
      </p:pic>
      <p:pic>
        <p:nvPicPr>
          <p:cNvPr id="33" name="Рисунок 32" descr="\documentclass{article}&#10;\usepackage{amsmath}&#10;\usepackage{amssymb}&#10;\usepackage{bm}&#10;\usepackage{color}&#10;\pagestyle{empty}&#10;\begin{document}&#10;&#10;\[&#10;    {\cal T}^{\mu\nu}=(\mathcal{E}+P) U^\mu U^\nu - Pg^{\mu\nu} +\Delta {\cal T}^{\mu\nu}&#10;\]&#10;&#10;&#10;\end{document}" title="IguanaTex Bitmap Display">
            <a:extLst>
              <a:ext uri="{FF2B5EF4-FFF2-40B4-BE49-F238E27FC236}">
                <a16:creationId xmlns:a16="http://schemas.microsoft.com/office/drawing/2014/main" id="{6BDAE0C4-9649-48C5-8196-0E229B7860D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4" y="5531384"/>
            <a:ext cx="4137143" cy="254476"/>
          </a:xfrm>
          <a:prstGeom prst="rect">
            <a:avLst/>
          </a:prstGeom>
        </p:spPr>
      </p:pic>
      <p:pic>
        <p:nvPicPr>
          <p:cNvPr id="35" name="Рисунок 34" descr="\documentclass{article}&#10;\usepackage{amsmath}&#10;\usepackage{amssymb}&#10;\usepackage{bm}&#10;\usepackage{color}&#10;\pagestyle{empty}&#10;\begin{document}&#10;&#10;\[&#10;    F^{\mu\nu}=E^\mu U^\nu - E^\nu U^\mu +\epsilon^{\mu\nu\alpha\beta} U_\alpha B_\beta&#10;\]&#10;&#10;&#10;\end{document}" title="IguanaTex Bitmap Display">
            <a:extLst>
              <a:ext uri="{FF2B5EF4-FFF2-40B4-BE49-F238E27FC236}">
                <a16:creationId xmlns:a16="http://schemas.microsoft.com/office/drawing/2014/main" id="{E2531FF8-5C79-4AA2-A86C-78227863730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2" y="6129154"/>
            <a:ext cx="3946666" cy="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38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Relativistic hydrodynamics equations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71</a:t>
            </a:fld>
            <a:endParaRPr lang="ru-RU"/>
          </a:p>
        </p:txBody>
      </p:sp>
      <p:pic>
        <p:nvPicPr>
          <p:cNvPr id="20" name="Рисунок 19" descr="\documentclass{article}&#10;\usepackage{amsmath}&#10;\usepackage{amssymb}&#10;\usepackage{bm}&#10;\usepackage{color}&#10;\pagestyle{empty}&#10;\begin{document}&#10;&#10;\[&#10;    j^\mu_{(a)}=n_a U^\mu+\Delta j^\mu_{(a)}&#10;\]&#10;&#10;&#10;\end{document}" title="IguanaTex Bitmap Display">
            <a:extLst>
              <a:ext uri="{FF2B5EF4-FFF2-40B4-BE49-F238E27FC236}">
                <a16:creationId xmlns:a16="http://schemas.microsoft.com/office/drawing/2014/main" id="{B149885C-AA89-4231-AE90-A1667AA1C3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45794"/>
            <a:ext cx="2208000" cy="330667"/>
          </a:xfrm>
          <a:prstGeom prst="rect">
            <a:avLst/>
          </a:prstGeom>
        </p:spPr>
      </p:pic>
      <p:pic>
        <p:nvPicPr>
          <p:cNvPr id="22" name="Рисунок 21" descr="\documentclass{article}&#10;\usepackage{amsmath}&#10;\usepackage{amssymb}&#10;\usepackage{bm}&#10;\usepackage{color}&#10;\pagestyle{empty}&#10;\begin{document}&#10;&#10;\[&#10;    {\cal T}^{\mu\nu}=(\mathcal{E}+P) U^\mu U^\nu - Pg^{\mu\nu} +\Delta {\cal T}^{\mu\nu}&#10;\]&#10;&#10;&#10;\end{document}" title="IguanaTex Bitmap Display">
            <a:extLst>
              <a:ext uri="{FF2B5EF4-FFF2-40B4-BE49-F238E27FC236}">
                <a16:creationId xmlns:a16="http://schemas.microsoft.com/office/drawing/2014/main" id="{1E565B5A-15DA-4CC0-8D13-50E99632AE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8817"/>
            <a:ext cx="4137143" cy="254476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&#10;\[&#10;    \Delta {\cal T}^{\mu\nu}=U^\mu {\cal Q}^\nu +U^\nu {\cal Q}^\mu + \Pi^{\mu\nu}&#10;\]&#10;&#10;\end{document}" title="IguanaTex Bitmap Display">
            <a:extLst>
              <a:ext uri="{FF2B5EF4-FFF2-40B4-BE49-F238E27FC236}">
                <a16:creationId xmlns:a16="http://schemas.microsoft.com/office/drawing/2014/main" id="{51EB1B34-07B0-4218-80EB-EC6554F71D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6" y="2401615"/>
            <a:ext cx="3361524" cy="214857"/>
          </a:xfrm>
          <a:prstGeom prst="rect">
            <a:avLst/>
          </a:prstGeom>
        </p:spPr>
      </p:pic>
      <p:pic>
        <p:nvPicPr>
          <p:cNvPr id="18" name="Рисунок 17" descr="\documentclass{article}&#10;\usepackage{amsmath}&#10;\usepackage{amssymb}&#10;\usepackage{bm}&#10;\usepackage{color}&#10;\pagestyle{empty}&#10;\begin{document}&#10;&#10;\[&#10;    {\cal Q}^\mu=U_\nu \Delta {\cal T}^{\nu\lambda}\Delta^\mu_\lambda\equiv I^\mu_{(q)}+h\Delta j^\mu=J^\mu_{(q)}+\sum_a h_a \Delta j^\mu_{(a)}&#10;\]&#10;&#10;&#10;\end{document}" title="IguanaTex Bitmap Display">
            <a:extLst>
              <a:ext uri="{FF2B5EF4-FFF2-40B4-BE49-F238E27FC236}">
                <a16:creationId xmlns:a16="http://schemas.microsoft.com/office/drawing/2014/main" id="{27F4BDA1-C968-437B-A510-2EC0C2CAA8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26541"/>
            <a:ext cx="5888000" cy="533333"/>
          </a:xfrm>
          <a:prstGeom prst="rect">
            <a:avLst/>
          </a:prstGeom>
        </p:spPr>
      </p:pic>
      <p:pic>
        <p:nvPicPr>
          <p:cNvPr id="24" name="Рисунок 23" descr="\documentclass{article}&#10;\usepackage{amsmath}&#10;\usepackage{amssymb}&#10;\usepackage{bm}&#10;\usepackage{color}&#10;\pagestyle{empty}&#10;\begin{document}&#10;&#10;\[&#10;J^\mu_{(q)}=I^\mu_{(q)}-\sum_a h_a i^\mu_{(a)}&#10;\]&#10;&#10;&#10;&#10;\end{document}" title="IguanaTex Bitmap Display">
            <a:extLst>
              <a:ext uri="{FF2B5EF4-FFF2-40B4-BE49-F238E27FC236}">
                <a16:creationId xmlns:a16="http://schemas.microsoft.com/office/drawing/2014/main" id="{DED54EEB-AA31-45D9-993F-486EF80A96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6" y="3791469"/>
            <a:ext cx="2430476" cy="533333"/>
          </a:xfrm>
          <a:prstGeom prst="rect">
            <a:avLst/>
          </a:prstGeom>
        </p:spPr>
      </p:pic>
      <p:pic>
        <p:nvPicPr>
          <p:cNvPr id="28" name="Рисунок 27" descr="\documentclass{article}&#10;\usepackage{amsmath}&#10;\usepackage{amssymb}&#10;\usepackage{bm}&#10;\usepackage{color}&#10;\pagestyle{empty}&#10;\begin{document}&#10;&#10;&#10;\[&#10;  \Pi^{\mu\nu}=\Delta^\mu_{\lambda} {\cal T}^{\lambda\delta} \Delta^{\nu}_\delta+  P\Delta^{\mu\nu}=\Delta^\mu_{\lambda} \Delta{\cal T}^{\lambda\delta} \Delta^{\nu}_\delta&#10;\]&#10;&#10;\end{document}" title="IguanaTex Bitmap Display">
            <a:extLst>
              <a:ext uri="{FF2B5EF4-FFF2-40B4-BE49-F238E27FC236}">
                <a16:creationId xmlns:a16="http://schemas.microsoft.com/office/drawing/2014/main" id="{57CB60DB-9B05-407B-ACA6-0EDC4D208F9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7" y="4710998"/>
            <a:ext cx="4493714" cy="310857"/>
          </a:xfrm>
          <a:prstGeom prst="rect">
            <a:avLst/>
          </a:prstGeom>
        </p:spPr>
      </p:pic>
      <p:pic>
        <p:nvPicPr>
          <p:cNvPr id="36" name="Рисунок 35" descr="\documentclass{article}&#10;\usepackage{amsmath}&#10;\usepackage{amssymb}&#10;\usepackage{bm}&#10;\usepackage{color}&#10;\pagestyle{empty}&#10;\begin{document}&#10;&#10;\[&#10;    j_{(a)}^\mu=y_a j^\mu + (\Delta j^\mu_{(a)} - y_a\Delta j^\mu) \equiv y_a j^\mu + i^\mu_{(a)}&#10;\]&#10;&#10;\end{document}" title="IguanaTex Bitmap Display">
            <a:extLst>
              <a:ext uri="{FF2B5EF4-FFF2-40B4-BE49-F238E27FC236}">
                <a16:creationId xmlns:a16="http://schemas.microsoft.com/office/drawing/2014/main" id="{DDF08B04-CB59-4F7C-94BE-DCD18DDD8C3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0" y="1658425"/>
            <a:ext cx="4832000" cy="330667"/>
          </a:xfrm>
          <a:prstGeom prst="rect">
            <a:avLst/>
          </a:prstGeom>
        </p:spPr>
      </p:pic>
      <p:pic>
        <p:nvPicPr>
          <p:cNvPr id="38" name="Рисунок 37" descr="\documentclass{article}&#10;\usepackage{amsmath}&#10;\usepackage{amssymb}&#10;\usepackage{bm}&#10;\usepackage{color}&#10;\pagestyle{empty}&#10;\begin{document}&#10;&#10;\[&#10;y_a\equiv n_a/n&#10;\]&#10;&#10;&#10;&#10;\end{document}" title="IguanaTex Bitmap Display">
            <a:extLst>
              <a:ext uri="{FF2B5EF4-FFF2-40B4-BE49-F238E27FC236}">
                <a16:creationId xmlns:a16="http://schemas.microsoft.com/office/drawing/2014/main" id="{03819971-651F-4CF0-A07D-F6B4CF91FA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70009"/>
            <a:ext cx="1123048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689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72</a:t>
            </a:fld>
            <a:endParaRPr lang="ru-RU"/>
          </a:p>
        </p:txBody>
      </p:sp>
      <p:pic>
        <p:nvPicPr>
          <p:cNvPr id="5" name="Рисунок 4" descr="\documentclass{article}&#10;\usepackage{amsmath}&#10;\usepackage{amssymb}&#10;\usepackage{bm}&#10;\usepackage{color}&#10;\pagestyle{empty}&#10;\begin{document}&#10;&#10;\allowdisplaybreaks&#10;\begin{eqnarray}&#10;Dn_a&amp;+&amp;n_a \nabla_\mu U^\mu = - \partial_\mu \Delta j_{(a)}^\mu, \label{eq:particle_continuity}\\&#10;    D{\cal E} &amp;+&amp; H\nabla_\mu U^\mu = - U_\nu\partial_\mu\Delta {\cal T}^{\mu\nu}+E^\sigma J_\sigma,\label{eq:energy_cons}\\&#10;    H DU^\lambda &amp;-&amp;\nabla^\lambda P-\Delta^{\lambda}_\nu F^{\nu\sigma} J_\sigma = -&#10;    \Delta^{\lambda}_{\nu}\partial_\mu\Delta {\cal T}^{\mu\nu}.\label{eq:NavierStokes}&#10;\end{eqnarray}&#10;&#10;&#10;\end{document}" title="IguanaTex Bitmap Display">
            <a:extLst>
              <a:ext uri="{FF2B5EF4-FFF2-40B4-BE49-F238E27FC236}">
                <a16:creationId xmlns:a16="http://schemas.microsoft.com/office/drawing/2014/main" id="{4A1C47B5-4AE4-446C-8421-EBAB42C5E7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0" y="1506267"/>
            <a:ext cx="6969904" cy="1075809"/>
          </a:xfrm>
          <a:prstGeom prst="rect">
            <a:avLst/>
          </a:prstGeom>
        </p:spPr>
      </p:pic>
      <p:pic>
        <p:nvPicPr>
          <p:cNvPr id="16" name="Рисунок 15" descr="\documentclass{article}&#10;\usepackage{amsmath}&#10;\usepackage{amssymb}&#10;\usepackage{bm}&#10;\usepackage{color}&#10;\pagestyle{empty}&#10;\begin{document}&#10;&#10;\begin{eqnarray}&#10;    d{\cal E} &amp;=&amp; TdS +\sum_a \mu_a d n_a, \label{eq:SecondLaw}\\&#10;    H&amp;\equiv&amp; {\cal E}+P=TS + \sum_a \mu_a n_a, \label{eq:Enthalpy}\\&#10;    dP &amp;=&amp; SdT + \sum_a n_a d\mu_a,\label{eq:GibbsDuhem}&#10;\end{eqnarray}&#10;&#10;&#10;\end{document}" title="IguanaTex Bitmap Display">
            <a:extLst>
              <a:ext uri="{FF2B5EF4-FFF2-40B4-BE49-F238E27FC236}">
                <a16:creationId xmlns:a16="http://schemas.microsoft.com/office/drawing/2014/main" id="{1BE4F794-14D9-47DC-84D1-E7F6468597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5" y="3685092"/>
            <a:ext cx="6211047" cy="1898667"/>
          </a:xfrm>
          <a:prstGeom prst="rect">
            <a:avLst/>
          </a:prstGeom>
        </p:spPr>
      </p:pic>
      <p:pic>
        <p:nvPicPr>
          <p:cNvPr id="17" name="Рисунок 16" descr="\documentclass{article}&#10;\usepackage{amsmath}&#10;\usepackage{amssymb}&#10;\usepackage{bm}&#10;\usepackage{color}&#10;\pagestyle{empty}&#10;\begin{document}&#10;&#10;&#10;\begin{eqnarray}&#10;U_\mu\Delta j^\mu_{(a)} &amp;=&amp;0\nonumber\\&#10;U_\mu U_\nu \Delta {\cal T}^{\mu\nu}&amp;=&amp;0,\nonumber&#10;\end{eqnarray}&#10;&#10;\end{document}" title="IguanaTex Bitmap Display">
            <a:extLst>
              <a:ext uri="{FF2B5EF4-FFF2-40B4-BE49-F238E27FC236}">
                <a16:creationId xmlns:a16="http://schemas.microsoft.com/office/drawing/2014/main" id="{E0ADF8EC-FD44-45A6-A09E-5AEE4113D1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5" y="5724701"/>
            <a:ext cx="2133466" cy="688659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E^\lambda\equiv U_\nu F^{\lambda\nu}&#10;\]&#10;&#10;&#10;\end{document}" title="IguanaTex Bitmap Display">
            <a:extLst>
              <a:ext uri="{FF2B5EF4-FFF2-40B4-BE49-F238E27FC236}">
                <a16:creationId xmlns:a16="http://schemas.microsoft.com/office/drawing/2014/main" id="{E30ECF6D-746E-4FA9-974E-DFE65934A3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9" y="2912501"/>
            <a:ext cx="1383619" cy="268190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&#10;\[&#10;B^\mu\equiv \frac{1}{2}\epsilon^{\mu\nu\alpha\beta} U_\nu F_{\alpha\beta}&#10;\]&#10;&#10;&#10;\end{document}" title="IguanaTex Bitmap Display">
            <a:extLst>
              <a:ext uri="{FF2B5EF4-FFF2-40B4-BE49-F238E27FC236}">
                <a16:creationId xmlns:a16="http://schemas.microsoft.com/office/drawing/2014/main" id="{047A4D86-CDFD-4725-B4C3-11BB3090F2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9834"/>
            <a:ext cx="2166857" cy="513524"/>
          </a:xfrm>
          <a:prstGeom prst="rect">
            <a:avLst/>
          </a:prstGeom>
        </p:spPr>
      </p:pic>
      <p:grpSp>
        <p:nvGrpSpPr>
          <p:cNvPr id="12" name="Group 2">
            <a:extLst>
              <a:ext uri="{FF2B5EF4-FFF2-40B4-BE49-F238E27FC236}">
                <a16:creationId xmlns:a16="http://schemas.microsoft.com/office/drawing/2014/main" id="{8B3D44DE-285B-FAC4-C449-56190A4D8B4B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241A0F02-450B-9B33-DF72-1381D6A16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Relativistic hydrodynamics equations</a:t>
              </a:r>
              <a:endParaRPr lang="ru-RU" sz="2000" dirty="0"/>
            </a:p>
          </p:txBody>
        </p:sp>
        <p:sp>
          <p:nvSpPr>
            <p:cNvPr id="14" name="Line 4">
              <a:extLst>
                <a:ext uri="{FF2B5EF4-FFF2-40B4-BE49-F238E27FC236}">
                  <a16:creationId xmlns:a16="http://schemas.microsoft.com/office/drawing/2014/main" id="{9958569C-2CD9-6D0E-3B71-F461DADF4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401E6830-0365-69DC-EDF6-9250652A4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230333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775"/>
            <a:ext cx="9144000" cy="0"/>
            <a:chOff x="0" y="300"/>
            <a:chExt cx="5760" cy="0"/>
          </a:xfrm>
        </p:grpSpPr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73</a:t>
            </a:fld>
            <a:endParaRPr lang="ru-RU"/>
          </a:p>
        </p:txBody>
      </p:sp>
      <p:pic>
        <p:nvPicPr>
          <p:cNvPr id="36" name="Рисунок 35" descr="\documentclass{article}&#10;\usepackage{amsmath}&#10;\usepackage{amssymb}&#10;\usepackage{bm}&#10;\usepackage{color}&#10;\pagestyle{empty}&#10;\begin{document}&#10;&#10;\begin{subequations}\label{eq:zetas}&#10;\allowdisplaybreaks&#10;\begin{eqnarray}&#10;    T\varsigma &#10;    &amp;=&amp;\Pi^{\mu\nu} \nabla_\mu U_\nu -I_{(q)}^\mu\left( \frac{\nabla_\mu T}{T} - DU_\mu\right)-&#10;   T \sum_a i^\mu_{(a)}\nabla_\mu\frac{\mu_a}{T}+\frac{1}{n}j_\mu F^{\mu\lambda}J_\lambda \nonumber\\&#10;    &amp;=&amp;\Pi^{\mu\nu} \nabla_\mu U_\nu -J_{(q)}^\mu\left( \frac{\nabla_\mu T}{T} - DU_\mu\right)-&#10;    \sum_a i^\mu_{(a)}\left(d_{(a)\mu}^{\mathrm{E}}-\frac{h_a}{hn}\Delta_{\mu\nu}F^{\nu\lambda} J_\lambda\right)\nonumber\\&#10;    &amp;=&amp;\Pi^{\mu\nu} \nabla_\mu U_\nu -J_{(q)}^\mu\left( \frac{\nabla_\mu T}{T} - DU_\mu\right)-&#10;    \sum_a \Delta j^\mu_{(a)}\left(d_{(a)\mu}-\frac{h_a}{hn}\Delta_{\mu\nu}F^{\nu\lambda} J_\lambda\right)\nonumber&#10;\end{eqnarray}&#10;\end{subequations}&#10;&#10;&#10;\end{document}" title="IguanaTex Bitmap Display">
            <a:extLst>
              <a:ext uri="{FF2B5EF4-FFF2-40B4-BE49-F238E27FC236}">
                <a16:creationId xmlns:a16="http://schemas.microsoft.com/office/drawing/2014/main" id="{EA386698-988C-4C5D-ABAD-6454B00653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5" y="2546006"/>
            <a:ext cx="5941686" cy="1525035"/>
          </a:xfrm>
          <a:prstGeom prst="rect">
            <a:avLst/>
          </a:prstGeom>
        </p:spPr>
      </p:pic>
      <p:pic>
        <p:nvPicPr>
          <p:cNvPr id="8" name="Рисунок 7" descr="\documentclass{article}&#10;\usepackage{amsmath}&#10;\usepackage{amssymb}&#10;\usepackage{bm}&#10;\usepackage{color}&#10;\pagestyle{empty}&#10;\begin{document}&#10;&#10;\[&#10;    \widetilde{d}_{(a)}^\mu = T\nabla^\mu\frac{\mu_a}{T}&#10;    -T\frac{h_a}{h}\sum_b y_b\nabla^\mu \frac{\mu_b}{T}\]&#10;&#10;&#10;\end{document}" title="IguanaTex Bitmap Display">
            <a:extLst>
              <a:ext uri="{FF2B5EF4-FFF2-40B4-BE49-F238E27FC236}">
                <a16:creationId xmlns:a16="http://schemas.microsoft.com/office/drawing/2014/main" id="{0E50D2B7-ED4F-47C1-9A11-3D57564D57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2" y="4410720"/>
            <a:ext cx="2880320" cy="503174"/>
          </a:xfrm>
          <a:prstGeom prst="rect">
            <a:avLst/>
          </a:prstGeom>
        </p:spPr>
      </p:pic>
      <p:pic>
        <p:nvPicPr>
          <p:cNvPr id="12" name="Рисунок 11" descr="\documentclass{article}&#10;\usepackage{amsmath}&#10;\usepackage{amssymb}&#10;\usepackage{bm}&#10;\usepackage{color}&#10;\pagestyle{empty}&#10;\begin{document}&#10;&#10;&#10;\[&#10;    d_{(a)}^\mu = \widetilde{d}_{(a)}^\mu+ q_aE^\mu,&#10;\]&#10;&#10;\end{document}" title="IguanaTex Bitmap Display">
            <a:extLst>
              <a:ext uri="{FF2B5EF4-FFF2-40B4-BE49-F238E27FC236}">
                <a16:creationId xmlns:a16="http://schemas.microsoft.com/office/drawing/2014/main" id="{C73603FB-862C-4F14-93B0-0B724ECA23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7" y="4991465"/>
            <a:ext cx="1872208" cy="341893"/>
          </a:xfrm>
          <a:prstGeom prst="rect">
            <a:avLst/>
          </a:prstGeom>
        </p:spPr>
      </p:pic>
      <p:pic>
        <p:nvPicPr>
          <p:cNvPr id="15" name="Рисунок 14" descr="\documentclass{article}&#10;\usepackage{amsmath}&#10;\usepackage{amssymb}&#10;\usepackage{bm}&#10;\usepackage{color}&#10;\pagestyle{empty}&#10;\begin{document}&#10;&#10;\[&#10;    d_{(a)}^{\mathrm{E}\mu}=\widetilde{d}_{(a)}^\mu-\frac{q_a}{n}j_\nu {F^{\nu\mu}}&#10;\]&#10;&#10;&#10;&#10;\end{document}" title="IguanaTex Bitmap Display">
            <a:extLst>
              <a:ext uri="{FF2B5EF4-FFF2-40B4-BE49-F238E27FC236}">
                <a16:creationId xmlns:a16="http://schemas.microsoft.com/office/drawing/2014/main" id="{21151E9C-A51B-487C-9507-C96FA454C1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3" y="5607896"/>
            <a:ext cx="2189809" cy="416119"/>
          </a:xfrm>
          <a:prstGeom prst="rect">
            <a:avLst/>
          </a:prstGeom>
        </p:spPr>
      </p:pic>
      <p:pic>
        <p:nvPicPr>
          <p:cNvPr id="38" name="Рисунок 37" descr="\documentclass{article}&#10;\usepackage{amsmath}&#10;\usepackage{amssymb}&#10;\usepackage{bm}&#10;\usepackage{color}&#10;\pagestyle{empty}&#10;\begin{document}&#10;&#10;\[&#10;S^\mu=\frac{S}{n}j^\mu +\frac{1}{T}\left(I^\mu_q-\sum_a\mu_a i^\mu_{(a)}\right)=\sum_a s_a j^\mu_{(a)}+\frac{J^\mu_{(q)}}{T}&#10;\]&#10;&#10;&#10;\end{document}" title="IguanaTex Bitmap Display">
            <a:extLst>
              <a:ext uri="{FF2B5EF4-FFF2-40B4-BE49-F238E27FC236}">
                <a16:creationId xmlns:a16="http://schemas.microsoft.com/office/drawing/2014/main" id="{D2B3F025-3053-4171-9343-CC777455960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5" y="1611936"/>
            <a:ext cx="4350407" cy="563606"/>
          </a:xfrm>
          <a:prstGeom prst="rect">
            <a:avLst/>
          </a:prstGeom>
        </p:spPr>
      </p:pic>
      <p:pic>
        <p:nvPicPr>
          <p:cNvPr id="40" name="Рисунок 39" descr="\documentclass{article}&#10;\usepackage{amsmath}&#10;\usepackage{amssymb}&#10;\usepackage{bm}&#10;\usepackage{color}&#10;\pagestyle{empty}&#10;\begin{document}&#10;&#10;\[&#10;    \varsigma\equiv \partial_\mu S^\mu = \Delta {\cal T}^{\mu\nu}\partial_\mu\frac{U_\nu}{T}-\sum_a\Delta j_{(a)}^\mu \partial_\mu\frac{\mu_a}{T}-\frac{1}{T}E^\lambda J_\lambda&#10;\]&#10;&#10;&#10;\end{document}" title="IguanaTex Bitmap Display">
            <a:extLst>
              <a:ext uri="{FF2B5EF4-FFF2-40B4-BE49-F238E27FC236}">
                <a16:creationId xmlns:a16="http://schemas.microsoft.com/office/drawing/2014/main" id="{BC55E859-886F-4F13-9861-956526380F6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45" y="868264"/>
            <a:ext cx="5700571" cy="635429"/>
          </a:xfrm>
          <a:prstGeom prst="rect">
            <a:avLst/>
          </a:prstGeom>
        </p:spPr>
      </p:pic>
      <p:grpSp>
        <p:nvGrpSpPr>
          <p:cNvPr id="13" name="Group 2">
            <a:extLst>
              <a:ext uri="{FF2B5EF4-FFF2-40B4-BE49-F238E27FC236}">
                <a16:creationId xmlns:a16="http://schemas.microsoft.com/office/drawing/2014/main" id="{0856FD11-8FDE-87F7-CC08-2498BACDA273}"/>
              </a:ext>
            </a:extLst>
          </p:cNvPr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14" name="Text Box 3">
              <a:extLst>
                <a:ext uri="{FF2B5EF4-FFF2-40B4-BE49-F238E27FC236}">
                  <a16:creationId xmlns:a16="http://schemas.microsoft.com/office/drawing/2014/main" id="{A133C1EE-B6DC-57CA-E376-180716B17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Relativistic hydrodynamics equations (1</a:t>
              </a:r>
              <a:r>
                <a:rPr lang="en-US" sz="2000" baseline="30000" dirty="0"/>
                <a:t>st</a:t>
              </a:r>
              <a:r>
                <a:rPr lang="en-US" sz="2000" dirty="0"/>
                <a:t> order)</a:t>
              </a:r>
              <a:endParaRPr lang="ru-RU" sz="2000" dirty="0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E59C112B-0D3F-B1A9-F23A-D6B37BE1D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EBAFB671-895C-BF1E-E03F-DD0FAA3AF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174535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Electrical conductivity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74</a:t>
            </a:fld>
            <a:endParaRPr lang="ru-RU" dirty="0"/>
          </a:p>
        </p:txBody>
      </p:sp>
      <p:pic>
        <p:nvPicPr>
          <p:cNvPr id="16" name="Рисунок 15" descr="\documentclass{article}&#10;\usepackage{amsmath}&#10;\usepackage{amssymb}&#10;\usepackage{bm}&#10;\usepackage{color}&#10;\pagestyle{empty}&#10;\begin{document}&#10;&#10;\[&#10;    n_a\left(\bm{d}_{(a)}+\frac{h_a}{hn}\left[\bm{J}\times\bm{B} \right]\right)=\sum_bJ_{ab}(\bm{w}_b-\bm{w}_a)+n_aq_a[\bm{w}_a\times\bm{B}]&#10;\]&#10;&#10;\end{document}" title="IguanaTex Bitmap Display">
            <a:extLst>
              <a:ext uri="{FF2B5EF4-FFF2-40B4-BE49-F238E27FC236}">
                <a16:creationId xmlns:a16="http://schemas.microsoft.com/office/drawing/2014/main" id="{1DA4E5EF-E61A-5BFA-5FD9-D815A119E3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2" y="980728"/>
            <a:ext cx="5556721" cy="555951"/>
          </a:xfrm>
          <a:prstGeom prst="rect">
            <a:avLst/>
          </a:prstGeom>
        </p:spPr>
      </p:pic>
      <p:pic>
        <p:nvPicPr>
          <p:cNvPr id="10" name="Рисунок 9" descr="\documentclass{article}&#10;\usepackage{amsmath}&#10;\usepackage{amssymb}&#10;\usepackage{bm}&#10;\usepackage{color}&#10;\pagestyle{empty}&#10;\begin{document}&#10;&#10;\[&#10;    \bm{d}_{(a)}=T\nabla\frac{\mu_a}{T}&#10;    -T\frac{h_a}{h}\sum_b y_b\nabla \frac{\mu_b}{T}- q_a\bm{E}&#10;\]&#10;&#10;&#10;\end{document}" title="IguanaTex Bitmap Display">
            <a:extLst>
              <a:ext uri="{FF2B5EF4-FFF2-40B4-BE49-F238E27FC236}">
                <a16:creationId xmlns:a16="http://schemas.microsoft.com/office/drawing/2014/main" id="{5087C7A5-4DB0-B0E3-90BA-AF647CCD6E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6" y="1700808"/>
            <a:ext cx="3577544" cy="547048"/>
          </a:xfrm>
          <a:prstGeom prst="rect">
            <a:avLst/>
          </a:prstGeom>
        </p:spPr>
      </p:pic>
      <p:pic>
        <p:nvPicPr>
          <p:cNvPr id="21" name="Рисунок 20" descr="\documentclass{article}&#10;\usepackage{amsmath}&#10;\usepackage{amssymb}&#10;\usepackage{bm}&#10;\usepackage{color}&#10;\pagestyle{empty}&#10;\begin{document}&#10;&#10;\[&#10;\bm{J}=\sum_a q_an_a \bm{w}_a&#10;\]&#10;&#10;&#10;&#10;\end{document}" title="IguanaTex Bitmap Display">
            <a:extLst>
              <a:ext uri="{FF2B5EF4-FFF2-40B4-BE49-F238E27FC236}">
                <a16:creationId xmlns:a16="http://schemas.microsoft.com/office/drawing/2014/main" id="{340108F4-D43E-0138-946C-DA55C00B58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2" y="2492896"/>
            <a:ext cx="1738960" cy="534284"/>
          </a:xfrm>
          <a:prstGeom prst="rect">
            <a:avLst/>
          </a:prstGeom>
        </p:spPr>
      </p:pic>
      <p:pic>
        <p:nvPicPr>
          <p:cNvPr id="23" name="Рисунок 22" descr="\documentclass{article}&#10;\usepackage{amsmath}&#10;\usepackage{amssymb}&#10;\usepackage{bm}&#10;\usepackage{color}&#10;\pagestyle{empty}&#10;\begin{document}&#10;&#10;\[&#10;\sum_a n_a \bm{d}_{(a)}=0&#10;\]&#10;&#10;&#10;&#10;\end{document}" title="IguanaTex Bitmap Display">
            <a:extLst>
              <a:ext uri="{FF2B5EF4-FFF2-40B4-BE49-F238E27FC236}">
                <a16:creationId xmlns:a16="http://schemas.microsoft.com/office/drawing/2014/main" id="{63AB41C8-21FF-4102-0650-DE2AFE08CA2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66468"/>
            <a:ext cx="1557333" cy="533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C5F5F2-E756-C775-B6D1-5ABE1991D455}"/>
              </a:ext>
            </a:extLst>
          </p:cNvPr>
          <p:cNvSpPr txBox="1"/>
          <p:nvPr/>
        </p:nvSpPr>
        <p:spPr>
          <a:xfrm>
            <a:off x="311831" y="4448274"/>
            <a:ext cx="34590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Inversion in non-magnetized case</a:t>
            </a:r>
          </a:p>
        </p:txBody>
      </p:sp>
      <p:pic>
        <p:nvPicPr>
          <p:cNvPr id="28" name="Рисунок 27" descr="\documentclass{article}&#10;\usepackage{amsmath}&#10;\usepackage{amssymb}&#10;\usepackage{bm}&#10;\usepackage{color}&#10;\pagestyle{empty}&#10;\begin{document}&#10;&#10;\[&#10;\bm{w}_a=-\sum_b \mathfrak{D}_{ab} n_b\bm{d}_b&#10;\]&#10;&#10;&#10;\end{document}" title="IguanaTex Bitmap Display">
            <a:extLst>
              <a:ext uri="{FF2B5EF4-FFF2-40B4-BE49-F238E27FC236}">
                <a16:creationId xmlns:a16="http://schemas.microsoft.com/office/drawing/2014/main" id="{A6CA69FE-916F-3DB6-41FD-ED35008B59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3" y="5029426"/>
            <a:ext cx="2223484" cy="547488"/>
          </a:xfrm>
          <a:prstGeom prst="rect">
            <a:avLst/>
          </a:prstGeom>
        </p:spPr>
      </p:pic>
      <p:pic>
        <p:nvPicPr>
          <p:cNvPr id="36" name="Рисунок 35" descr="\documentclass{article}&#10;\usepackage{amsmath}&#10;\usepackage{amssymb}&#10;\usepackage{bm}&#10;\usepackage{color}&#10;\pagestyle{empty}&#10;\begin{document}&#10;&#10;\[&#10;\sum_a\mathfrak{Z}_a \bm{w}_a=0, \quad \sum_a\mathfrak{Z}_a=1&#10;\]&#10;&#10;\end{document}" title="IguanaTex Bitmap Display">
            <a:extLst>
              <a:ext uri="{FF2B5EF4-FFF2-40B4-BE49-F238E27FC236}">
                <a16:creationId xmlns:a16="http://schemas.microsoft.com/office/drawing/2014/main" id="{A33113F0-D3AE-6B06-EDF8-F2A1AF9624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3" y="5684877"/>
            <a:ext cx="2967768" cy="536191"/>
          </a:xfrm>
          <a:prstGeom prst="rect">
            <a:avLst/>
          </a:prstGeom>
        </p:spPr>
      </p:pic>
      <p:pic>
        <p:nvPicPr>
          <p:cNvPr id="42" name="Рисунок 41" descr="\documentclass{article}&#10;\usepackage{amsmath}&#10;\usepackage{amssymb}&#10;\usepackage{bm}&#10;\usepackage{color}&#10;\pagestyle{empty}&#10;\begin{document}&#10;&#10;\[&#10;T\varsigma = -&#10;\sum_a n_a\bm{w}_a\left(\bm{d}_{(a)}+\frac{h_a}{hn}\left[\bm{J}\times\bm{B} \right]\right)=\frac{1}{2}\sum_{ab}J_{ab}(\bm{w}_b-\bm{w}_a)^2&#10;\]&#10;&#10;&#10;\end{document}" title="IguanaTex Bitmap Display">
            <a:extLst>
              <a:ext uri="{FF2B5EF4-FFF2-40B4-BE49-F238E27FC236}">
                <a16:creationId xmlns:a16="http://schemas.microsoft.com/office/drawing/2014/main" id="{2DCABCFA-9258-6753-6C38-70C5CC7324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9" y="3650422"/>
            <a:ext cx="6891545" cy="67784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6EF28FD-52E2-82FD-5C91-48576FBF1F04}"/>
              </a:ext>
            </a:extLst>
          </p:cNvPr>
          <p:cNvSpPr txBox="1"/>
          <p:nvPr/>
        </p:nvSpPr>
        <p:spPr>
          <a:xfrm>
            <a:off x="311831" y="3127865"/>
            <a:ext cx="354286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Entropy generation rate in diffusion</a:t>
            </a:r>
          </a:p>
        </p:txBody>
      </p:sp>
    </p:spTree>
    <p:extLst>
      <p:ext uri="{BB962C8B-B14F-4D97-AF65-F5344CB8AC3E}">
        <p14:creationId xmlns:p14="http://schemas.microsoft.com/office/powerpoint/2010/main" val="1417728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Electrical conductivity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75</a:t>
            </a:fld>
            <a:endParaRPr lang="ru-RU" dirty="0"/>
          </a:p>
        </p:txBody>
      </p:sp>
      <p:pic>
        <p:nvPicPr>
          <p:cNvPr id="16" name="Рисунок 15" descr="\documentclass{article}&#10;\usepackage{amsmath}&#10;\usepackage{amssymb}&#10;\usepackage{bm}&#10;\usepackage{color}&#10;\pagestyle{empty}&#10;\begin{document}&#10;&#10;\[&#10;    n_a\left(\bm{d}_{(a)}+\frac{h_a}{hn}\left[\bm{J}\times\bm{B} \right]\right)=\sum_bJ_{ab}(\bm{w}_b-\bm{w}_a)+n_aq_a[\bm{w}_a\times\bm{B}]&#10;\]&#10;&#10;\end{document}" title="IguanaTex Bitmap Display">
            <a:extLst>
              <a:ext uri="{FF2B5EF4-FFF2-40B4-BE49-F238E27FC236}">
                <a16:creationId xmlns:a16="http://schemas.microsoft.com/office/drawing/2014/main" id="{1DA4E5EF-E61A-5BFA-5FD9-D815A119E3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2" y="980728"/>
            <a:ext cx="5556721" cy="5559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C5F5F2-E756-C775-B6D1-5ABE1991D455}"/>
              </a:ext>
            </a:extLst>
          </p:cNvPr>
          <p:cNvSpPr txBox="1"/>
          <p:nvPr/>
        </p:nvSpPr>
        <p:spPr>
          <a:xfrm>
            <a:off x="278525" y="1789053"/>
            <a:ext cx="34590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Inversion in magnetized case</a:t>
            </a:r>
          </a:p>
        </p:txBody>
      </p:sp>
      <p:pic>
        <p:nvPicPr>
          <p:cNvPr id="38" name="Рисунок 37" descr="\documentclass{article}&#10;\usepackage{amsmath}&#10;\usepackage{amssymb}&#10;\usepackage{bm}&#10;\usepackage{color}&#10;\pagestyle{empty}&#10;\begin{document}&#10;&#10;\[&#10;\bm{w}_a=-\sum_b \mathfrak{D}_{ab} n_b\left(\bm{d}_b-q_b[\bm{w}_b\times\bm{B}]+\frac{h_b}{hn}[\bm{J}\times\bm{B}]\right)&#10;\]&#10;&#10;&#10;\end{document}" title="IguanaTex Bitmap Display">
            <a:extLst>
              <a:ext uri="{FF2B5EF4-FFF2-40B4-BE49-F238E27FC236}">
                <a16:creationId xmlns:a16="http://schemas.microsoft.com/office/drawing/2014/main" id="{C45A50B3-6CB7-166C-8F52-204F80B845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3" y="2291550"/>
            <a:ext cx="5662733" cy="678507"/>
          </a:xfrm>
          <a:prstGeom prst="rect">
            <a:avLst/>
          </a:prstGeom>
        </p:spPr>
      </p:pic>
      <p:pic>
        <p:nvPicPr>
          <p:cNvPr id="35" name="Рисунок 34" descr="\documentclass{article}&#10;\usepackage{amsmath}&#10;\usepackage{amssymb}&#10;\usepackage{bm}&#10;\usepackage{color}&#10;\pagestyle{empty}&#10;\begin{document}&#10;&#10;\[&#10;\widetilde{w}_a+i\sum_b \mathfrak{D}_{ab} n_b q_b\widetilde{w}_b B=-\sum_b \mathfrak{D}_{ab}\left( n_b\widetilde{d}_b-i\mathfrak{X}_b\widetilde{J}B\right)&#10;\]&#10;&#10;&#10;\end{document}" title="IguanaTex Bitmap Display">
            <a:extLst>
              <a:ext uri="{FF2B5EF4-FFF2-40B4-BE49-F238E27FC236}">
                <a16:creationId xmlns:a16="http://schemas.microsoft.com/office/drawing/2014/main" id="{63E988A2-2015-9165-AAD8-9B99FEE394E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0" y="3445552"/>
            <a:ext cx="5770665" cy="606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1EC228-DB48-EC6C-D8D7-612A7CEA66E8}"/>
              </a:ext>
            </a:extLst>
          </p:cNvPr>
          <p:cNvSpPr txBox="1"/>
          <p:nvPr/>
        </p:nvSpPr>
        <p:spPr>
          <a:xfrm>
            <a:off x="277587" y="2865171"/>
            <a:ext cx="34590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Cyclic components</a:t>
            </a:r>
          </a:p>
        </p:txBody>
      </p:sp>
      <p:pic>
        <p:nvPicPr>
          <p:cNvPr id="40" name="Рисунок 39" descr="\documentclass{article}&#10;\usepackage{amsmath}&#10;\usepackage{amssymb}&#10;\usepackage{bm}&#10;\usepackage{color}&#10;\pagestyle{empty}&#10;\begin{document}&#10;&#10;\[&#10;n_a q_a\widetilde{w}_a=-\sum_{cb} \mathfrak{R}_{ac} n_cq_c\mathfrak{D}_{cb}\left( n_b\widetilde{d}_b-i\mathfrak{X}_b\widetilde{J}B\right)&#10;\]&#10;&#10;&#10;\end{document}" title="IguanaTex Bitmap Display">
            <a:extLst>
              <a:ext uri="{FF2B5EF4-FFF2-40B4-BE49-F238E27FC236}">
                <a16:creationId xmlns:a16="http://schemas.microsoft.com/office/drawing/2014/main" id="{2040446E-45BA-FD98-5A5F-6871FD2816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0" y="4797152"/>
            <a:ext cx="4932929" cy="608548"/>
          </a:xfrm>
          <a:prstGeom prst="rect">
            <a:avLst/>
          </a:prstGeom>
        </p:spPr>
      </p:pic>
      <p:pic>
        <p:nvPicPr>
          <p:cNvPr id="52" name="Рисунок 51" descr="\documentclass{article}&#10;\usepackage{amsmath}&#10;\usepackage{amssymb}&#10;\usepackage{bm}&#10;\usepackage{color}&#10;\pagestyle{empty}&#10;\begin{document}&#10;&#10;\[&#10;\mathfrak{R}_{ab}=\left(\delta_{ab}+iBn_aq_a\mathfrak{D}_{ab}\right)^{-1}&#10;\]&#10;&#10;&#10;&#10;\end{document}" title="IguanaTex Bitmap Display">
            <a:extLst>
              <a:ext uri="{FF2B5EF4-FFF2-40B4-BE49-F238E27FC236}">
                <a16:creationId xmlns:a16="http://schemas.microsoft.com/office/drawing/2014/main" id="{024A1378-D48C-51D7-9D94-F4E1850B16C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16763"/>
            <a:ext cx="3048327" cy="3087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A842A5-CFE0-7EEC-A228-2236E432A5A8}"/>
              </a:ext>
            </a:extLst>
          </p:cNvPr>
          <p:cNvSpPr txBox="1"/>
          <p:nvPr/>
        </p:nvSpPr>
        <p:spPr>
          <a:xfrm>
            <a:off x="277587" y="4203839"/>
            <a:ext cx="112606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Inversion</a:t>
            </a:r>
          </a:p>
        </p:txBody>
      </p:sp>
      <p:pic>
        <p:nvPicPr>
          <p:cNvPr id="33" name="Рисунок 32" descr="\documentclass{article}&#10;\usepackage{amsmath}&#10;\usepackage{amssymb}&#10;\usepackage{bm}&#10;\usepackage{color}&#10;\pagestyle{empty}&#10;\begin{document}&#10;&#10;\[&#10;\widetilde{J}=\widetilde{\sigma}\widetilde{E},\quad&#10;\widetilde{\sigma}=\frac{\sum_{abc} \mathfrak{R}_{ac} n_cq_c\mathfrak{D}_{cb}n_bq_b}&#10;{1-iB\sum_{abc}\mathfrak{R}_{ac} n_cq_c\mathfrak{D}_{cb}\mathfrak{X}_b}&#10;\]&#10;&#10;&#10;\end{document}" title="IguanaTex Bitmap Display">
            <a:extLst>
              <a:ext uri="{FF2B5EF4-FFF2-40B4-BE49-F238E27FC236}">
                <a16:creationId xmlns:a16="http://schemas.microsoft.com/office/drawing/2014/main" id="{CD4DF0AA-5666-EF91-F395-75A2C337377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9" y="5517232"/>
            <a:ext cx="4687238" cy="615619"/>
          </a:xfrm>
          <a:prstGeom prst="rect">
            <a:avLst/>
          </a:prstGeom>
        </p:spPr>
      </p:pic>
      <p:pic>
        <p:nvPicPr>
          <p:cNvPr id="44" name="Рисунок 43" descr="\documentclass{article}&#10;\usepackage{amsmath}&#10;\usepackage{amssymb}&#10;\usepackage{bm}&#10;\usepackage{color}&#10;\pagestyle{empty}&#10;\begin{document}&#10;&#10;&#10;\[&#10;\mathfrak{Z}_a=\mathfrak{X}_a&#10;\]&#10;&#10;\end{document}" title="IguanaTex Bitmap Display">
            <a:extLst>
              <a:ext uri="{FF2B5EF4-FFF2-40B4-BE49-F238E27FC236}">
                <a16:creationId xmlns:a16="http://schemas.microsoft.com/office/drawing/2014/main" id="{5EE55997-44A2-B72C-7290-C53AC0B88A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63" y="6426912"/>
            <a:ext cx="894476" cy="224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A19A3C3-ABD9-2ECE-4833-70FA9E568B4B}"/>
              </a:ext>
            </a:extLst>
          </p:cNvPr>
          <p:cNvSpPr txBox="1"/>
          <p:nvPr/>
        </p:nvSpPr>
        <p:spPr>
          <a:xfrm>
            <a:off x="395536" y="6300028"/>
            <a:ext cx="144016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dirty="0"/>
              <a:t>In </a:t>
            </a:r>
            <a:r>
              <a:rPr lang="en-US" dirty="0" err="1"/>
              <a:t>c.m.</a:t>
            </a:r>
            <a:r>
              <a:rPr lang="en-US" dirty="0"/>
              <a:t> frame</a:t>
            </a:r>
          </a:p>
        </p:txBody>
      </p:sp>
      <p:pic>
        <p:nvPicPr>
          <p:cNvPr id="50" name="Рисунок 49" descr="\documentclass{article}&#10;\usepackage{amsmath}&#10;\usepackage{amssymb}&#10;\usepackage{bm}&#10;\usepackage{color}&#10;\pagestyle{empty}&#10;\begin{document}&#10;&#10;\[&#10;\widetilde{\sigma}_{\mathrm{c.m.}}=\sum_{abc} \mathfrak{R}_{ac} n_cq_c\mathfrak{D}_{cb}n_bq_b&#10;\]&#10;&#10;&#10;\end{document}" title="IguanaTex Bitmap Display">
            <a:extLst>
              <a:ext uri="{FF2B5EF4-FFF2-40B4-BE49-F238E27FC236}">
                <a16:creationId xmlns:a16="http://schemas.microsoft.com/office/drawing/2014/main" id="{48C146FE-6226-7A44-05B8-DB3D8191BFE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172" y="6309320"/>
            <a:ext cx="3018860" cy="5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39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7462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Transport in magnetic field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18150-E4E8-400E-BDD5-92484C3B8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61" y="851463"/>
            <a:ext cx="6264839" cy="53896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3A9A1A-AE15-4A0D-8726-8242F4313C1D}"/>
              </a:ext>
            </a:extLst>
          </p:cNvPr>
          <p:cNvSpPr txBox="1"/>
          <p:nvPr/>
        </p:nvSpPr>
        <p:spPr>
          <a:xfrm>
            <a:off x="4932041" y="6217850"/>
            <a:ext cx="3024336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dirty="0">
                <a:latin typeface="+mn-lt"/>
              </a:rPr>
              <a:t>Yakovlev &amp; </a:t>
            </a:r>
            <a:r>
              <a:rPr lang="en-US" sz="1200" b="0" dirty="0" err="1">
                <a:latin typeface="+mn-lt"/>
              </a:rPr>
              <a:t>Shalybkov</a:t>
            </a:r>
            <a:r>
              <a:rPr lang="en-US" sz="1200" b="0" dirty="0">
                <a:latin typeface="+mn-lt"/>
              </a:rPr>
              <a:t> </a:t>
            </a:r>
            <a:r>
              <a:rPr lang="en-US" sz="1200" b="0" i="1" dirty="0" err="1">
                <a:latin typeface="+mn-lt"/>
              </a:rPr>
              <a:t>Ap&amp;SS</a:t>
            </a:r>
            <a:r>
              <a:rPr lang="en-US" sz="1200" b="0" dirty="0">
                <a:latin typeface="+mn-lt"/>
              </a:rPr>
              <a:t> </a:t>
            </a:r>
            <a:r>
              <a:rPr lang="en-US" sz="1200" dirty="0">
                <a:latin typeface="+mn-lt"/>
              </a:rPr>
              <a:t>176</a:t>
            </a:r>
            <a:r>
              <a:rPr lang="en-US" sz="1200" b="0" dirty="0">
                <a:latin typeface="+mn-lt"/>
              </a:rPr>
              <a:t>, 191 (1991)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98A90-183E-421D-B0CB-9AD44B2CD89F}"/>
              </a:ext>
            </a:extLst>
          </p:cNvPr>
          <p:cNvSpPr txBox="1"/>
          <p:nvPr/>
        </p:nvSpPr>
        <p:spPr>
          <a:xfrm>
            <a:off x="323528" y="4293263"/>
            <a:ext cx="275052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Transport coefficients become tensors</a:t>
            </a:r>
          </a:p>
        </p:txBody>
      </p:sp>
      <p:pic>
        <p:nvPicPr>
          <p:cNvPr id="13" name="Рисунок 12" descr="\documentclass{article}&#10;\usepackage{amsmath}&#10;\usepackage{amssymb}&#10;\usepackage{bm}&#10;\usepackage{color}&#10;\pagestyle{empty}&#10;\begin{document}&#10;&#10;\[&#10; \omega_{\mathrm{BF}a}=\frac{q_a B}{m_a^*}&#10;\]&#10;&#10;&#10;\end{document}" title="IguanaTex Bitmap Display">
            <a:extLst>
              <a:ext uri="{FF2B5EF4-FFF2-40B4-BE49-F238E27FC236}">
                <a16:creationId xmlns:a16="http://schemas.microsoft.com/office/drawing/2014/main" id="{56695EB1-B657-42CC-AF34-307EFA5829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2" y="1280298"/>
            <a:ext cx="1357714" cy="5805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96F49F-FD26-41C5-B979-DEB24A2E343E}"/>
              </a:ext>
            </a:extLst>
          </p:cNvPr>
          <p:cNvSpPr txBox="1"/>
          <p:nvPr/>
        </p:nvSpPr>
        <p:spPr>
          <a:xfrm>
            <a:off x="323528" y="779334"/>
            <a:ext cx="20882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cyclotron frequency</a:t>
            </a:r>
          </a:p>
        </p:txBody>
      </p:sp>
      <p:pic>
        <p:nvPicPr>
          <p:cNvPr id="15" name="Рисунок 14" descr="\documentclass{article}&#10;\usepackage{amsmath}&#10;\usepackage{amssymb}&#10;\usepackage{bm}&#10;\usepackage{color}&#10;\pagestyle{empty}&#10;\begin{document}&#10;&#10;\begin{eqnarray}&#10;\bm{J}_q&amp;=&amp;-\hat{\kappa}\nabla T \nonumber \\&#10;\bm{i}_a &amp;=&amp; -\sum_b \hat{D}_{ab}\nabla\frac{\mu_b}{T}\nonumber\\&#10;\hat{\Pi}&amp;=&amp;2\hat{\eta}\hat{V}\nonumber&#10;\end{eqnarray}&#10;&#10;&#10;&#10;\end{document}" title="IguanaTex Bitmap Display">
            <a:extLst>
              <a:ext uri="{FF2B5EF4-FFF2-40B4-BE49-F238E27FC236}">
                <a16:creationId xmlns:a16="http://schemas.microsoft.com/office/drawing/2014/main" id="{901FE385-4DA5-9ABF-EF71-22A5CE6F54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145074"/>
            <a:ext cx="2152901" cy="1164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10F0E6-356B-FE38-61B8-4D2618D78A2E}"/>
              </a:ext>
            </a:extLst>
          </p:cNvPr>
          <p:cNvSpPr txBox="1"/>
          <p:nvPr/>
        </p:nvSpPr>
        <p:spPr>
          <a:xfrm>
            <a:off x="323528" y="2070320"/>
            <a:ext cx="20882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magnetization</a:t>
            </a:r>
          </a:p>
        </p:txBody>
      </p:sp>
      <p:pic>
        <p:nvPicPr>
          <p:cNvPr id="6" name="Рисунок 5" descr="\documentclass{article}&#10;\usepackage{amsmath}&#10;\usepackage{amssymb}&#10;\usepackage{bm}&#10;\usepackage{color}&#10;\pagestyle{empty}&#10;\begin{document}&#10;&#10;\[&#10;x_{\mathrm{Hall}} =\omega_{\mathrm{BF}a}\tau_a \gtrsim 1&#10;\]&#10;&#10;&#10;\end{document}" title="IguanaTex Bitmap Display">
            <a:extLst>
              <a:ext uri="{FF2B5EF4-FFF2-40B4-BE49-F238E27FC236}">
                <a16:creationId xmlns:a16="http://schemas.microsoft.com/office/drawing/2014/main" id="{84C99224-E3B8-9A95-C13A-7DA334B9EE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4" y="2562716"/>
            <a:ext cx="2082042" cy="2447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4EEA61-4C1A-3807-C3E1-F07EB645C288}"/>
              </a:ext>
            </a:extLst>
          </p:cNvPr>
          <p:cNvSpPr txBox="1"/>
          <p:nvPr/>
        </p:nvSpPr>
        <p:spPr>
          <a:xfrm>
            <a:off x="323528" y="3175914"/>
            <a:ext cx="275052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2470845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</a:rPr>
              <a:t>Non-quantizing B-field</a:t>
            </a:r>
          </a:p>
        </p:txBody>
      </p:sp>
      <p:pic>
        <p:nvPicPr>
          <p:cNvPr id="20" name="Рисунок 19" descr="\documentclass{article}&#10;\usepackage{amsmath}&#10;\usepackage{amssymb}&#10;\usepackage{bm}&#10;\usepackage{color}&#10;\pagestyle{empty}&#10;\begin{document}&#10;&#10;\[&#10; \hbar\omega_{\mathrm{BF}a}\lesssim T&#10;\]&#10;&#10;&#10;\end{document}" title="IguanaTex Bitmap Display">
            <a:extLst>
              <a:ext uri="{FF2B5EF4-FFF2-40B4-BE49-F238E27FC236}">
                <a16:creationId xmlns:a16="http://schemas.microsoft.com/office/drawing/2014/main" id="{458351B9-33AE-E461-5855-BA5E9CAC3B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4" y="3832652"/>
            <a:ext cx="1190392" cy="2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81"/>
    </mc:Choice>
    <mc:Fallback xmlns="">
      <p:transition spd="slow" advTm="9208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7475"/>
            <a:ext cx="9144000" cy="476250"/>
            <a:chOff x="0" y="0"/>
            <a:chExt cx="5760" cy="300"/>
          </a:xfrm>
        </p:grpSpPr>
        <p:sp>
          <p:nvSpPr>
            <p:cNvPr id="5837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/>
                <a:t>Plan of the talk</a:t>
              </a:r>
              <a:endParaRPr lang="ru-RU" sz="2000" dirty="0"/>
            </a:p>
          </p:txBody>
        </p:sp>
        <p:sp>
          <p:nvSpPr>
            <p:cNvPr id="58372" name="Line 4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Line 5"/>
            <p:cNvSpPr>
              <a:spLocks noChangeShapeType="1"/>
            </p:cNvSpPr>
            <p:nvPr/>
          </p:nvSpPr>
          <p:spPr bwMode="auto">
            <a:xfrm>
              <a:off x="0" y="300"/>
              <a:ext cx="576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59568" y="798102"/>
            <a:ext cx="86049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1. Formalism of the transport theory of multicomponent Fermi liquids in magnetic field.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complex transport coefficients</a:t>
            </a:r>
            <a:r>
              <a:rPr lang="en-US" dirty="0"/>
              <a:t>.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relaxation time approximation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5141D-0D43-41F2-922F-3F16CB93271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DA4A896C-66BE-7F04-5DE9-3981FD7C6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1844824"/>
            <a:ext cx="86049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2. Results for a wide range of EOSs (COMPOSE+). 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Strategies for in-medium scattering treatment for transport</a:t>
            </a:r>
          </a:p>
          <a:p>
            <a:pPr algn="just">
              <a:spcAft>
                <a:spcPts val="0"/>
              </a:spcAft>
            </a:pPr>
            <a:r>
              <a:rPr lang="en-US" dirty="0"/>
              <a:t>	Poor man approximations.	</a:t>
            </a:r>
            <a:endParaRPr lang="ru-RU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735B981-A799-790F-B9C7-2F1B3091C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2924944"/>
            <a:ext cx="399640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/>
              <a:t>3. Results.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B3721B-E4F1-C7EF-4B1C-B610C9A7D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97795"/>
            <a:ext cx="3816424" cy="36275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40A4D9-6B62-1FAD-92EC-0F7A25FAE065}"/>
              </a:ext>
            </a:extLst>
          </p:cNvPr>
          <p:cNvSpPr txBox="1"/>
          <p:nvPr/>
        </p:nvSpPr>
        <p:spPr>
          <a:xfrm>
            <a:off x="1907704" y="4879280"/>
            <a:ext cx="252028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defTabSz="2470845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</a:defRPr>
            </a:lvl1pPr>
          </a:lstStyle>
          <a:p>
            <a:r>
              <a:rPr lang="en-US" sz="1400" dirty="0"/>
              <a:t>In the magnetized matter thermal conductivity is weakly modified, however the shear viscosity is affected strongly even in the moderate magnetic field.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08"/>
    </mc:Choice>
    <mc:Fallback xmlns="">
      <p:transition spd="slow" advTm="6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590,1762"/>
  <p:tag name="LATEXADDIN" val="\documentclass{article}&#10;\usepackage{amsmath}&#10;\usepackage{amssymb}&#10;\usepackage{bm}&#10;\usepackage{color}&#10;\pagestyle{empty}&#10;\begin{document}&#10;&#10;\[&#10;R\sim 13 ~\mathrm{km}&#10;\]&#10;&#10;&#10;&#10;\end{document}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628,796"/>
  <p:tag name="LATEXADDIN" val="\documentclass{article}&#10;\usepackage{amsmath}&#10;\usepackage{amssymb}&#10;\usepackage{bm}&#10;\usepackage{color}&#10;\pagestyle{empty}&#10;\begin{document}&#10;&#10;\[&#10;|T_{ab}|^2\neq |T_{ab}(w)|^2\Rightarrow \Lambda^k_{ab}\propto T^2&#10;\]&#10;&#10;&#10;\end{document}"/>
  <p:tag name="IGUANATEXSIZE" val="20"/>
  <p:tag name="IGUANATEXCURSOR" val="1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932,1335"/>
  <p:tag name="LATEXADDIN" val="\documentclass{article}&#10;\usepackage{amsmath}&#10;\usepackage{amssymb}&#10;\usepackage{bm}&#10;\usepackage{color}&#10;\pagestyle{empty}&#10;\begin{document}&#10;&#10;\[&#10;|T_{ab}|^2= |T_{ab}|^2(w)&#10;\]&#10;&#10;&#10;\end{document}"/>
  <p:tag name="IGUANATEXSIZE" val="20"/>
  <p:tag name="IGUANATEXCURSOR" val="1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585,6768"/>
  <p:tag name="LATEXADDIN" val="\documentclass{article}&#10;\usepackage{amsmath}&#10;\usepackage{amssymb}&#10;\usepackage{bm}&#10;\usepackage{color}&#10;\pagestyle{empty}&#10;\begin{document}&#10;&#10;\[&#10;\eta_\ell\propto T^{-5/3}&#10;\]&#10;&#10;&#10;\end{document}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,4829"/>
  <p:tag name="ORIGINALWIDTH" val="522,6846"/>
  <p:tag name="LATEXADDIN" val="\documentclass{article}&#10;\usepackage{amsmath}&#10;\usepackage{amssymb}&#10;\usepackage{bm}&#10;\usepackage{color}&#10;\pagestyle{empty}&#10;\begin{document}&#10;&#10;\[&#10;\eta_B\propto T^{-2}&#10;\]&#10;&#10;&#10;\end{document}"/>
  <p:tag name="IGUANATEXSIZE" val="20"/>
  <p:tag name="IGUANATEXCURSOR" val="1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7,9077"/>
  <p:tag name="LATEXADDIN" val="\documentclass{article}&#10;\usepackage{amsmath}&#10;\usepackage{amssymb}&#10;\usepackage{bm}&#10;\usepackage{color}&#10;\pagestyle{empty}&#10;\begin{document}&#10;&#10;\[&#10;\kappa_\ell= \mathrm{const}(T)&#10;\]&#10;&#10;&#10;\end{document}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339"/>
  <p:tag name="ORIGINALWIDTH" val="525,6843"/>
  <p:tag name="LATEXADDIN" val="\documentclass{article}&#10;\usepackage{amsmath}&#10;\usepackage{amssymb}&#10;\usepackage{bm}&#10;\usepackage{color}&#10;\pagestyle{empty}&#10;\begin{document}&#10;&#10;\[&#10;\kappa_B\propto T^{-1}&#10;\]&#10;&#10;&#10;\end{document}"/>
  <p:tag name="IGUANATEXSIZE" val="20"/>
  <p:tag name="IGUANATEXCURSOR" val="14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657,668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/>
  <p:tag name="IGUANATEXSIZE" val="20"/>
  <p:tag name="IGUANATEXCURSOR" val="3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3124,11"/>
  <p:tag name="LATEXADDIN" val="\documentclass{article}&#10;\usepackage{amsmath}&#10;\usepackage{color}&#10;\usepackage{bm}&#10;\pagestyle{empty}&#10;\begin{document}&#10;&#10;\[&#10;T_{ab}\to M_{ab}= 4\pi  \alpha_f&#10;\left( \frac{J^{(0)}_1J^{(0)}_2 }{q^2+{\color{blue} \Pi_l(\omega,q)}}&#10;-\frac{\bm{J}_{1t}\cdot\bm{J}_{2t}}{q^2-\omega^2+{\color{red} \Pi_t(\omega,q)}}\right)&#10;\]&#10;&#10;&#10;\end{document}"/>
  <p:tag name="IGUANATEXSIZE" val="20"/>
  <p:tag name="IGUANATEXCURSOR" val="1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4,7094"/>
  <p:tag name="ORIGINALWIDTH" val="1526,059"/>
  <p:tag name="LATEXADDIN" val="\documentclass{article}&#10;\usepackage{amsmath}&#10;\pagestyle{empty}&#10;\begin{document}&#10;&#10;\[&#10;\kappa_{e\mu}^{t} = &#10;\frac{\pi^2}{54\zeta(3)}&#10;\frac{k_B  (p_{Fe}^2+p_{Fp}^2)}{\alpha_f}&#10;\]&#10;&#10;&#10;\end{document}"/>
  <p:tag name="IGUANATEXSIZE" val="20"/>
  <p:tag name="IGUANATEXCURSOR" val="1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,2066"/>
  <p:tag name="ORIGINALWIDTH" val="1542,557"/>
  <p:tag name="LATEXADDIN" val="\documentclass{article}&#10;\usepackage{amsmath,amssymb}&#10;\usepackage{color}&#10;\pagestyle{empty}&#10;\begin{document}&#10;&#10;\[&#10;\eta_{e\mu}^{t} =\frac{1.1}{\alpha_f}&#10;\frac{n_e^2+n_\mu^2}{q_t^{1/3}} {\color{red} (k_B T)^{-5/3}}&#10;\]&#10;&#10;&#10;\end{document}"/>
  <p:tag name="IGUANATEXSIZE" val="20"/>
  <p:tag name="IGUANATEXCURSOR" val="12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677,1653"/>
  <p:tag name="LATEXADDIN" val="\documentclass{article}&#10;\usepackage{amsmath}&#10;\usepackage{amssymb}&#10;\usepackage{bm}&#10;\usepackage{color}&#10;\pagestyle{empty}&#10;\begin{document}&#10;&#10;\[&#10;\overline{\rho}\sim \mathrm{few}\times \rho_0&#10;\]&#10;&#10;&#10;\end{document}"/>
  <p:tag name="IGUANATEXSIZE" val="20"/>
  <p:tag name="IGUANATEXCURSOR" val="18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8.9689"/>
  <p:tag name="ORIGINALWIDTH" val="1055.118"/>
  <p:tag name="LATEXADDIN" val="\documentclass{article}&#10;\usepackage{amsmath}&#10;\usepackage{color}&#10;\pagestyle{empty}&#10;\begin{document}&#10;&#10;\[&#10;\Pi_t(\omega,q)=-i\frac{\pi}{4}{\color{red} \frac{\omega}{q}}q_t^2&#10;\]&#10;&#10;&#10;\end{document}"/>
  <p:tag name="IGUANATEXSIZE" val="20"/>
  <p:tag name="IGUANATEXCURSOR" val="16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7323"/>
  <p:tag name="ORIGINALWIDTH" val="774.6531"/>
  <p:tag name="LATEXADDIN" val="\documentclass{article}&#10;\usepackage{amsmath}&#10;\pagestyle{empty}&#10;\begin{document}&#10;&#10;\[&#10;\Pi_l(\omega,q)=q_{\rm TF}^2&#10;\]&#10;&#10;&#10;\end{document}"/>
  <p:tag name="IGUANATEXSIZE" val="20"/>
  <p:tag name="IGUANATEXCURSOR" val="1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.7364"/>
  <p:tag name="ORIGINALWIDTH" val="758.9051"/>
  <p:tag name="LATEXADDIN" val="\documentclass{article}&#10;\usepackage{amsmath}&#10;\pagestyle{empty}&#10;\begin{document}&#10;&#10;\[&#10;\omega\sim T \ll q v_{Fi} &#10;\]&#10;&#10;&#10;&#10;\end{document}"/>
  <p:tag name="IGUANATEXSIZE" val="20"/>
  <p:tag name="IGUANATEXCURSOR" val="10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652,043"/>
  <p:tag name="LATEXADDIN" val="\documentclass{article}&#10;\usepackage{amsmath}&#10;\pagestyle{empty}&#10;\begin{document}&#10;&#10;\[&#10;\Lambda_{ab}\propto \left\langle\left|T_{ab}\right|^2 w_{tr}(q) &#10;{\cal F}_{\rm Pauli}(\omega) \right\rangle&#10;\]&#10;&#10;&#10;&#10;\end{document}"/>
  <p:tag name="IGUANATEXSIZE" val="20"/>
  <p:tag name="IGUANATEXCURSOR" val="10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2378,703"/>
  <p:tag name="LATEXADDIN" val="\documentclass{article}&#10;\usepackage{amsmath}&#10;\usepackage{color}&#10;\pagestyle{empty}&#10;\begin{document}&#10;&#10;\[&#10;\Lambda_{ab}={\color{blue} \Lambda_{ab}^l} + {\color{red} \Lambda_{ab}^t}&#10;\qquad&#10;{\color{blue} \Lambda_{ab}^l \propto T^2} \quad&#10;{\color{red} \Lambda_{ab}^t \propto T^{2-\xi}} &#10;\]&#10;&#10;&#10;&#10;\end{document}"/>
  <p:tag name="IGUANATEXSIZE" val="20"/>
  <p:tag name="IGUANATEXCURSOR" val="2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022,497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/>
  <p:tag name="IGUANATEXSIZE" val="20"/>
  <p:tag name="IGUANATEXCURSOR" val="3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437,9453"/>
  <p:tag name="LATEXADDIN" val="\documentclass{article}&#10;\usepackage{amsmath}&#10;\usepackage{amssymb}&#10;\usepackage{bm}&#10;\usepackage{color}&#10;\pagestyle{empty}&#10;\begin{document}&#10;&#10;\[&#10;k=\kappa,\,\eta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937,008"/>
  <p:tag name="LATEXADDIN" val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/>
  <p:tag name="IGUANATEXSIZE" val="20"/>
  <p:tag name="IGUANATEXCURSOR" val="3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0,465"/>
  <p:tag name="ORIGINALWIDTH" val="1112,861"/>
  <p:tag name="LATEXADDIN" val="\documentclass{article}&#10;\usepackage{amsmath}&#10;\usepackage{amssymb}&#10;\usepackage{bm}&#10;\usepackage{color}&#10;\pagestyle{empty}&#10;\begin{document}&#10;&#10;&#10;\[&#10;    \Lambda^k_a=\sum_{b} \Lambda^k_{ab}+{\Lambda'}^k_{aa}.&#10;\]&#10;&#10;\end{document}"/>
  <p:tag name="IGUANATEXSIZE" val="20"/>
  <p:tag name="IGUANATEXCURSOR" val="19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947,506"/>
  <p:tag name="LATEXADDIN" val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,\quad \ell=e,\,\mu\nonumber&#10;\end{eqnarray}&#10;&#10;&#10;\end{document}"/>
  <p:tag name="IGUANATEXSIZE" val="20"/>
  <p:tag name="IGUANATEXCURSOR" val="30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8"/>
  <p:tag name="ORIGINALWIDTH" val="477"/>
  <p:tag name="LATEXADDIN" val="\documentclass{article}&#10;\usepackage{amsmath,amssymb}&#10;\usepackage{bm}&#10;\pagestyle{empty}&#10;\begin{document}&#10;&#10;\[&#10;T_{\rm s}\sim 10^6~{\rm K}&#10;\]&#10;&#10;\end{document}"/>
  <p:tag name="IGUANATEXSIZE" val="20"/>
  <p:tag name="IGUANATEXCURSOR" val="13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673,041"/>
  <p:tag name="LATEXADDIN" val="\documentclass{article}&#10;\usepackage{amsmath}&#10;\usepackage{amssymb}&#10;\usepackage{bm}&#10;\usepackage{color}&#10;\pagestyle{empty}&#10;\begin{document}&#10;&#10;\[&#10;\Lambda^k_{ab}\propto m_a^{*2}m_b^{*2}\langle D^k(\Omega,w) |{T}_{ab}|^2\rangle&#10;\]&#10;&#10;&#10;\end{document}"/>
  <p:tag name="IGUANATEXSIZE" val="20"/>
  <p:tag name="IGUANATEXCURSOR" val="2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628,796"/>
  <p:tag name="LATEXADDIN" val="\documentclass{article}&#10;\usepackage{amsmath}&#10;\usepackage{amssymb}&#10;\usepackage{bm}&#10;\usepackage{color}&#10;\pagestyle{empty}&#10;\begin{document}&#10;&#10;\[&#10;|T_{ab}|^2\neq |T_{ab}(w)|^2\Rightarrow \Lambda^k_{ab}\propto T^2&#10;\]&#10;&#10;&#10;\end{document}"/>
  <p:tag name="IGUANATEXSIZE" val="20"/>
  <p:tag name="IGUANATEXCURSOR" val="1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932,1335"/>
  <p:tag name="LATEXADDIN" val="\documentclass{article}&#10;\usepackage{amsmath}&#10;\usepackage{amssymb}&#10;\usepackage{bm}&#10;\usepackage{color}&#10;\pagestyle{empty}&#10;\begin{document}&#10;&#10;\[&#10;|T_{ab}|^2= |T_{ab}|^2(w)&#10;\]&#10;&#10;&#10;\end{document}"/>
  <p:tag name="IGUANATEXSIZE" val="20"/>
  <p:tag name="IGUANATEXCURSOR" val="1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585,6768"/>
  <p:tag name="LATEXADDIN" val="\documentclass{article}&#10;\usepackage{amsmath}&#10;\usepackage{amssymb}&#10;\usepackage{bm}&#10;\usepackage{color}&#10;\pagestyle{empty}&#10;\begin{document}&#10;&#10;\[&#10;\eta_\ell\propto T^{-5/3}&#10;\]&#10;&#10;&#10;\end{document}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,4829"/>
  <p:tag name="ORIGINALWIDTH" val="522,6846"/>
  <p:tag name="LATEXADDIN" val="\documentclass{article}&#10;\usepackage{amsmath}&#10;\usepackage{amssymb}&#10;\usepackage{bm}&#10;\usepackage{color}&#10;\pagestyle{empty}&#10;\begin{document}&#10;&#10;\[&#10;\eta_B\propto T^{-2}&#10;\]&#10;&#10;&#10;\end{document}"/>
  <p:tag name="IGUANATEXSIZE" val="20"/>
  <p:tag name="IGUANATEXCURSOR" val="1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37,9077"/>
  <p:tag name="LATEXADDIN" val="\documentclass{article}&#10;\usepackage{amsmath}&#10;\usepackage{amssymb}&#10;\usepackage{bm}&#10;\usepackage{color}&#10;\pagestyle{empty}&#10;\begin{document}&#10;&#10;\[&#10;\kappa_\ell= \mathrm{const}(T)&#10;\]&#10;&#10;&#10;\end{document}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339"/>
  <p:tag name="ORIGINALWIDTH" val="525,6843"/>
  <p:tag name="LATEXADDIN" val="\documentclass{article}&#10;\usepackage{amsmath}&#10;\usepackage{amssymb}&#10;\usepackage{bm}&#10;\usepackage{color}&#10;\pagestyle{empty}&#10;\begin{document}&#10;&#10;\[&#10;\kappa_B\propto T^{-1}&#10;\]&#10;&#10;&#10;\end{document}"/>
  <p:tag name="IGUANATEXSIZE" val="20"/>
  <p:tag name="IGUANATEXCURSOR" val="14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657,668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/>
  <p:tag name="IGUANATEXSIZE" val="20"/>
  <p:tag name="IGUANATEXCURSOR" val="3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6|1.8|2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580,8"/>
  <p:tag name="LATEXADDIN" val="\documentclass{article}&#10;\usepackage{amsmath,amssymb}&#10;\usepackage{bm}&#10;\pagestyle{empty}&#10;\begin{document}&#10;&#10;\[&#10;T_{\rm int} \lesssim 10^{10}~{\rm K}&#10;\]&#10;&#10;\end{document}"/>
  <p:tag name="IGUANATEXSIZE" val="20"/>
  <p:tag name="IGUANATEXCURSOR" val="12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,7113"/>
  <p:tag name="ORIGINALWIDTH" val="1831,271"/>
  <p:tag name="LATEXADDIN" val="\documentclass{article}&#10;\usepackage{amsmath}&#10;\usepackage{amssymb}&#10;\usepackage{bm}&#10;\usepackage{color}&#10;\pagestyle{empty}&#10;\begin{document}&#10;&#10;\[&#10;    \Lambda^\kappa_{nn}+{\Lambda'}^\kappa_{nn}=\frac{64 T^2 {\color{red} m_n^{*4}}}{5m_N^2 p_{\mathrm{F}n}} {\color{red}S_{nn2}(p_{\mathrm{F}n})}&#10;\]&#10;&#10;&#10;\end{document}"/>
  <p:tag name="IGUANATEXSIZE" val="20"/>
  <p:tag name="IGUANATEXCURSOR" val="28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5.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022,497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/>
  <p:tag name="IGUANATEXSIZE" val="20"/>
  <p:tag name="IGUANATEXCURSOR" val="3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437,9453"/>
  <p:tag name="LATEXADDIN" val="\documentclass{article}&#10;\usepackage{amsmath}&#10;\usepackage{amssymb}&#10;\usepackage{bm}&#10;\usepackage{color}&#10;\pagestyle{empty}&#10;\begin{document}&#10;&#10;\[&#10;k=\kappa,\,\eta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900,262"/>
  <p:tag name="LATEXADDIN" val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&#10;\]&#10;&#10;&#10;\end{document}"/>
  <p:tag name="IGUANATEXSIZE" val="20"/>
  <p:tag name="IGUANATEXCURSOR" val="29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0,465"/>
  <p:tag name="ORIGINALWIDTH" val="1112,861"/>
  <p:tag name="LATEXADDIN" val="\documentclass{article}&#10;\usepackage{amsmath}&#10;\usepackage{amssymb}&#10;\usepackage{bm}&#10;\usepackage{color}&#10;\pagestyle{empty}&#10;\begin{document}&#10;&#10;&#10;\[&#10;    \Lambda^k_a=\sum_{b} \Lambda^k_{ab}+{\Lambda'}^k_{aa}.&#10;\]&#10;&#10;\end{document}"/>
  <p:tag name="IGUANATEXSIZE" val="20"/>
  <p:tag name="IGUANATEXCURSOR" val="19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,7278"/>
  <p:tag name="ORIGINALWIDTH" val="759,655"/>
  <p:tag name="LATEXADDIN" val="\documentclass{article}&#10;\usepackage{amsmath}&#10;\usepackage{amssymb}&#10;\usepackage{bm}&#10;\usepackage{color}&#10;\pagestyle{empty}&#10;\begin{document}&#10;&#10;\[&#10;{\Lambda'}^k_{np}\mathrm{Re}\widetilde{\lambda}_p \ll 1&#10;\]&#10;&#10;&#10;&#10;\end{document}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145"/>
  <p:tag name="ORIGINALWIDTH" val="618,6727"/>
  <p:tag name="LATEXADDIN" val="\documentclass{article}&#10;\usepackage{amsmath}&#10;\usepackage{amssymb}&#10;\usepackage{bm}&#10;\usepackage{color}&#10;\pagestyle{empty}&#10;\begin{document}&#10;&#10;&#10;\[&#10;\mathrm{Re}\widetilde{\lambda}^k_n\approx\frac{1}{\Lambda^k_n}&#10;\]&#10;&#10;\end{document}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,7079"/>
  <p:tag name="ORIGINALWIDTH" val="1172,853"/>
  <p:tag name="LATEXADDIN" val="\documentclass{article}&#10;\usepackage{amsmath}&#10;\usepackage{amssymb}&#10;\usepackage{bm}&#10;\usepackage{color}&#10;\pagestyle{empty}&#10;\begin{document}&#10;&#10;&#10;\[&#10;    \mathrm{Im}\,\widetilde{\lambda}^k_{n}=-\frac{{\Lambda'}^k_{np}}{{\Lambda}^k_{n}}\ &#10;    \mathrm{Im}\,\widetilde{\lambda}^k_{p}&#10;\]&#10;&#10;\end{document}"/>
  <p:tag name="IGUANATEXSIZE" val="20"/>
  <p:tag name="IGUANATEXCURSOR" val="27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59,655"/>
  <p:tag name="LATEXADDIN" val="\documentclass{article}&#10;\usepackage{amsmath}&#10;\usepackage{amssymb}&#10;\usepackage{bm}&#10;\usepackage{color}&#10;\pagestyle{empty}&#10;\begin{document}&#10;&#10;\[&#10;\eta_0=\widetilde{\eta}(B=0)&#10;\]&#10;&#10;&#10;\end{document}"/>
  <p:tag name="IGUANATEXSIZE" val="20"/>
  <p:tag name="IGUANATEXCURSOR" val="16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1004,125"/>
  <p:tag name="LATEXADDIN" val="\documentclass{article}&#10;\usepackage{amsmath}&#10;\usepackage{amssymb}&#10;\usepackage{bm}&#10;\usepackage{color}&#10;\pagestyle{empty}&#10;\begin{document}&#10;&#10;&#10;\[&#10;B_s\sim 10^{9}-10^{13}~\mathrm{G}&#10;\]&#10;&#10;&#10;&#10;\end{document}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773,1534"/>
  <p:tag name="LATEXADDIN" val="\documentclass{article}&#10;\usepackage{amsmath}&#10;\usepackage{amssymb}&#10;\usepackage{bm}&#10;\usepackage{color}&#10;\pagestyle{empty}&#10;\begin{document}&#10;&#10;\[&#10;\kappa_\parallel=\widetilde{\kappa}(B=0)&#10;\]&#10;&#10;&#10;\end{document}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9629"/>
  <p:tag name="ORIGINALWIDTH" val="989,1264"/>
  <p:tag name="LATEXADDIN" val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&#10;\end{eqnarray}&#10;&#10;&#10;\end{document}"/>
  <p:tag name="IGUANATEXSIZE" val="20"/>
  <p:tag name="IGUANATEXCURSOR" val="2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,2216"/>
  <p:tag name="ORIGINALWIDTH" val="939,6325"/>
  <p:tag name="LATEXADDIN" val="\documentclass{article}&#10;\usepackage{amsmath}&#10;\usepackage{amssymb}&#10;\usepackage{bm}&#10;\usepackage{color}&#10;\pagestyle{empty}&#10;\begin{document}&#10;&#10;\begin{eqnarray}&#10;    \widetilde{\eta}_a&amp;=&amp;\frac{n_ap_{\mathrm{F}a}}{5} \widetilde{\lambda}_a^{\eta}\nonumber&#10;\end{eqnarray}&#10;&#10;\end{document}"/>
  <p:tag name="IGUANATEXSIZE" val="20"/>
  <p:tag name="IGUANATEXCURSOR" val="2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59,655"/>
  <p:tag name="LATEXADDIN" val="\documentclass{article}&#10;\usepackage{amsmath}&#10;\usepackage{amssymb}&#10;\usepackage{bm}&#10;\usepackage{color}&#10;\pagestyle{empty}&#10;\begin{document}&#10;&#10;\[&#10;\eta_0=\widetilde{\eta}(B=0)&#10;\]&#10;&#10;&#10;\end{document}"/>
  <p:tag name="IGUANATEXSIZE" val="20"/>
  <p:tag name="IGUANATEXCURSOR" val="16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773,1534"/>
  <p:tag name="LATEXADDIN" val="\documentclass{article}&#10;\usepackage{amsmath}&#10;\usepackage{amssymb}&#10;\usepackage{bm}&#10;\usepackage{color}&#10;\pagestyle{empty}&#10;\begin{document}&#10;&#10;\[&#10;\kappa_\parallel=\widetilde{\kappa}(B=0)&#10;\]&#10;&#10;&#10;\end{document}"/>
  <p:tag name="IGUANATEXSIZE" val="20"/>
  <p:tag name="IGUANATEXCURSOR" val="1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9629"/>
  <p:tag name="ORIGINALWIDTH" val="989,1264"/>
  <p:tag name="LATEXADDIN" val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&#10;\end{eqnarray}&#10;&#10;&#10;\end{document}"/>
  <p:tag name="IGUANATEXSIZE" val="20"/>
  <p:tag name="IGUANATEXCURSOR" val="2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,2216"/>
  <p:tag name="ORIGINALWIDTH" val="939,6325"/>
  <p:tag name="LATEXADDIN" val="\documentclass{article}&#10;\usepackage{amsmath}&#10;\usepackage{amssymb}&#10;\usepackage{bm}&#10;\usepackage{color}&#10;\pagestyle{empty}&#10;\begin{document}&#10;&#10;\begin{eqnarray}&#10;    \widetilde{\eta}_a&amp;=&amp;\frac{n_ap_{\mathrm{F}a}}{5} \widetilde{\lambda}_a^{\eta}\nonumber&#10;\end{eqnarray}&#10;&#10;\end{document}"/>
  <p:tag name="IGUANATEXSIZE" val="20"/>
  <p:tag name="IGUANATEXCURSOR" val="2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,7195"/>
  <p:tag name="ORIGINALWIDTH" val="844,3944"/>
  <p:tag name="LATEXADDIN" val="\documentclass{article}&#10;\usepackage{amsmath}&#10;\usepackage{amssymb}&#10;\usepackage{bm}&#10;\usepackage{color}&#10;\pagestyle{empty}&#10;\begin{document}&#10;&#10;\[&#10;x_{\mathrm{Hall}} =\frac{\omega_{\mathrm{BF}a}}{v_{\mathrm{F}a}}\lambda_a&#10;\]&#10;&#10;&#10;\end{document}"/>
  <p:tag name="IGUANATEXSIZE" val="20"/>
  <p:tag name="IGUANATEXCURSOR" val="21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630,6712"/>
  <p:tag name="LATEXADDIN" val="\documentclass{article}&#10;\usepackage{amsmath}&#10;\usepackage{amssymb}&#10;\usepackage{bm}&#10;\usepackage{color}&#10;\pagestyle{empty}&#10;\begin{document}&#10;&#10;\[&#10;\lambda_a\propto T^{-2+\xi}&#10;\]&#10;&#10;&#10;\end{document}"/>
  <p:tag name="IGUANATEXSIZE" val="20"/>
  <p:tag name="IGUANATEXCURSOR" val="1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,7195"/>
  <p:tag name="ORIGINALWIDTH" val="844,3944"/>
  <p:tag name="LATEXADDIN" val="\documentclass{article}&#10;\usepackage{amsmath}&#10;\usepackage{amssymb}&#10;\usepackage{bm}&#10;\usepackage{color}&#10;\pagestyle{empty}&#10;\begin{document}&#10;&#10;\[&#10;x_{\mathrm{Hall}} =\frac{\omega_{\mathrm{BF}a}}{v_{\mathrm{F}a}}\lambda_a&#10;\]&#10;&#10;&#10;\end{document}"/>
  <p:tag name="IGUANATEXSIZE" val="20"/>
  <p:tag name="IGUANATEXCURSOR" val="21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053,618"/>
  <p:tag name="LATEXADDIN" val="\documentclass{article}&#10;\usepackage{amsmath}&#10;\usepackage{amssymb}&#10;\usepackage{bm}&#10;\usepackage{color}&#10;\pagestyle{empty}&#10;\begin{document}&#10;&#10;\[&#10;B_s\sim 10^{14}-10^{15}~\mathrm{G}&#10;\]&#10;&#10;&#10;\end{document}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,7143"/>
  <p:tag name="ORIGINALWIDTH" val="668,1664"/>
  <p:tag name="LATEXADDIN" val="\documentclass{article}&#10;\usepackage{amsmath}&#10;\usepackage{amssymb}&#10;\usepackage{bm}&#10;\usepackage{color}&#10;\pagestyle{empty}&#10;\begin{document}&#10;&#10;\[&#10; \omega_{\mathrm{BF}a}=\frac{q_a B}{m_a^*}&#10;\]&#10;&#10;&#10;\end{document}"/>
  <p:tag name="IGUANATEXSIZE" val="20"/>
  <p:tag name="IGUANATEXCURSOR" val="14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842.1447"/>
  <p:tag name="LATEXADDIN" val="\documentclass{article}&#10;\usepackage{amsmath}&#10;\pagestyle{empty}&#10;\begin{document}&#10;&#10;\[&#10;T_{\mathrm{C}}\sim 5\times 10^9~\mathrm{K}&#10;\]&#10;&#10;&#10;\end{document}"/>
  <p:tag name="IGUANATEXSIZE" val="20"/>
  <p:tag name="IGUANATEXCURSOR" val="8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938.8826"/>
  <p:tag name="LATEXADDIN" val="\documentclass{article}&#10;\usepackage{amsmath}&#10;\pagestyle{empty}&#10;\begin{document}&#10;&#10;\[&#10;T_{\mathrm{C}}\sim 0.5\times 10^9~\mathrm{K}&#10;\]&#10;&#10;&#10;\end{document}"/>
  <p:tag name="IGUANATEXSIZE" val="20"/>
  <p:tag name="IGUANATEXCURSOR" val="1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857.1428"/>
  <p:tag name="LATEXADDIN" val="\documentclass{article}&#10;\usepackage{amsmath,amssymb}&#10;\usepackage{bm}&#10;\usepackage{color}&#10;\pagestyle{empty}&#10;\begin{document}&#10;&#10;\[&#10;\nu\propto \exp(-\Delta/T)&#10;\]&#10;&#10;&#10;\end{document}"/>
  <p:tag name="IGUANATEXSIZE" val="20"/>
  <p:tag name="IGUANATEXCURSOR" val="14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.7364"/>
  <p:tag name="ORIGINALWIDTH" val="803.8995"/>
  <p:tag name="LATEXADDIN" val="\documentclass{article}&#10;\usepackage{amsmath}&#10;\pagestyle{empty}&#10;\begin{document}&#10;&#10;\[&#10;\nu_n=\nu_{nn}+\nu_{np}&#10;\]&#10;&#10;&#10;\end{document}"/>
  <p:tag name="IGUANATEXSIZE" val="20"/>
  <p:tag name="IGUANATEXCURSOR" val="10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8"/>
  <p:tag name="ORIGINALWIDTH" val="353,4"/>
  <p:tag name="LATEXADDIN" val="\documentclass{article}&#10;\usepackage{amsmath,amssymb}&#10;\usepackage{bm}&#10;\usepackage{color}&#10;\pagestyle{empty}&#10;\begin{document}&#10;&#10;\[&#10;\nu_{ci}\propto T^2&#10;\]&#10;&#10;&#10;\end{document}"/>
  <p:tag name="IGUANATEXSIZE" val="20"/>
  <p:tag name="IGUANATEXCURSOR" val="14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.9839"/>
  <p:tag name="ORIGINALWIDTH" val="948.6314"/>
  <p:tag name="LATEXADDIN" val="\documentclass{article}&#10;\usepackage{amsmath}&#10;\pagestyle{empty}&#10;\begin{document}&#10;&#10;\[&#10;\nu_{\ell p}\propto\mathrm{exp}(-\Delta/T)&#10;\]&#10;&#10;&#10;\end{document}"/>
  <p:tag name="IGUANATEXSIZE" val="20"/>
  <p:tag name="IGUANATEXCURSOR" val="12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2362"/>
  <p:tag name="ORIGINALWIDTH" val="755.1556"/>
  <p:tag name="LATEXADDIN" val="\documentclass{article}&#10;\usepackage{amsmath,amssymb}&#10;\usepackage{bm}&#10;\usepackage{color}&#10;\pagestyle{empty}&#10;\begin{document}&#10;&#10;&#10;\[&#10;\nu_e=\nu_{ee}+\nu_{e\mu}&#10;\]&#10;&#10;\end{document}"/>
  <p:tag name="IGUANATEXSIZE" val="20"/>
  <p:tag name="IGUANATEXCURSOR" val="15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.7319"/>
  <p:tag name="ORIGINALWIDTH" val="542.9321"/>
  <p:tag name="LATEXADDIN" val="\documentclass{article}&#10;\usepackage{amsmath}&#10;\pagestyle{empty}&#10;\begin{document}&#10;&#10;\[&#10;\Pi_l^\mathrm{SF}\approx \Pi_l^\mathrm{N}&#10;\]&#10;&#10;&#10;\end{document}"/>
  <p:tag name="IGUANATEXSIZE" val="20"/>
  <p:tag name="IGUANATEXCURSOR" val="12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.2167"/>
  <p:tag name="ORIGINALWIDTH" val="690.6636"/>
  <p:tag name="LATEXADDIN" val="\documentclass{article}&#10;\usepackage{amsmath}&#10;\pagestyle{empty}&#10;\begin{document}&#10;&#10;\[&#10;\Pi_t=\sum\limits_i \Pi_{t,i}&#10;\]&#10;&#10;&#10;\end{document}"/>
  <p:tag name="IGUANATEXSIZE" val="20"/>
  <p:tag name="IGUANATEXCURSOR" val="10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1967.754"/>
  <p:tag name="LATEXADDIN" val="\documentclass{article}&#10;\usepackage{amsmath}&#10;\pagestyle{empty}&#10;\begin{document}&#10;&#10;\[&#10;\Pi_{t,p}(\omega,q)=\Pi_{t,p}(0,q)\gg \Pi_{t,e/\mu}(\omega,q)&#10;\]&#10;&#10;&#10;\end{document}"/>
  <p:tag name="IGUANATEXSIZE" val="20"/>
  <p:tag name="IGUANATEXCURSOR" val="13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.982"/>
  <p:tag name="ORIGINALWIDTH" val="1220.847"/>
  <p:tag name="LATEXADDIN" val="\documentclass{article}&#10;\usepackage{amsmath}&#10;\usepackage{color}&#10;\pagestyle{empty}&#10;\begin{document}&#10;&#10;\[&#10;{\nu_{ci}^t \propto T^{\color{red} 2-\xi}\to\nu_{ci}^t \propto T^{\color{red} 2}} &#10;\]&#10;&#10;&#10;&#10;\end{document}"/>
  <p:tag name="IGUANATEXSIZE" val="20"/>
  <p:tag name="IGUANATEXCURSOR" val="18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1.7135"/>
  <p:tag name="ORIGINALWIDTH" val="1387.327"/>
  <p:tag name="LATEXADDIN" val="\documentclass{article}&#10;\usepackage{amsmath}&#10;\pagestyle{empty}&#10;\begin{document}&#10;\[&#10;q^2_M=\frac{4\alpha_f}{3\pi} p_p v_p = \frac{q_{TF,p}^2}{3}v_p^2&#10;\]&#10;&#10;&#10;&#10;\end{document}"/>
  <p:tag name="IGUANATEXSIZE" val="20"/>
  <p:tag name="IGUANATEXCURSOR" val="13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333.7083"/>
  <p:tag name="LATEXADDIN" val="\documentclass{article}&#10;\usepackage{amsmath}&#10;\pagestyle{empty}&#10;\begin{document}&#10;&#10;\[&#10;\sim \frac{3\pi^2}{4\zeta}&#10;\]&#10;&#10;&#10;&#10;\end{document}"/>
  <p:tag name="IGUANATEXSIZE" val="20"/>
  <p:tag name="IGUANATEXCURSOR" val="10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6.468"/>
  <p:tag name="ORIGINALWIDTH" val="560.9299"/>
  <p:tag name="LATEXADDIN" val="\documentclass{article}&#10;\usepackage{amsmath,amssymb}&#10;\usepackage{color}&#10;\usepackage{bm}&#10;\pagestyle{empty}&#10;\begin{document}&#10;&#10;\[&#10;\zeta=\frac{\hbar q v_{Fp}}{\Delta}&#10;\]&#10;&#10;&#10;\end{document}"/>
  <p:tag name="IGUANATEXSIZE" val="20"/>
  <p:tag name="IGUANATEXCURSOR" val="16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716.9104"/>
  <p:tag name="LATEXADDIN" val="\documentclass{article}&#10;\usepackage{amsmath}&#10;\pagestyle{empty}&#10;\begin{document}&#10;&#10;\[&#10;\kappa_{e\mu}\ll \kappa_n[nn]&#10;\]&#10;&#10;&#10;\end{document}"/>
  <p:tag name="IGUANATEXSIZE" val="20"/>
  <p:tag name="IGUANATEXCURSOR" val="11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4837"/>
  <p:tag name="ORIGINALWIDTH" val="701.1624"/>
  <p:tag name="LATEXADDIN" val="\documentclass{article}&#10;\usepackage{amsmath}&#10;\pagestyle{empty}&#10;\begin{document}&#10;&#10;\[&#10;\eta_{e\mu}\gg \eta_n[nn]&#10;\]&#10;&#10;&#10;\end{document}"/>
  <p:tag name="IGUANATEXSIZE" val="20"/>
  <p:tag name="IGUANATEXCURSOR" val="10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9.2088"/>
  <p:tag name="ORIGINALWIDTH" val="989.1264"/>
  <p:tag name="LATEXADDIN" val="\documentclass{article}&#10;\usepackage{amsmath}&#10;\usepackage{color}&#10;\pagestyle{empty}&#10;\begin{document}&#10;&#10;\[&#10;\kappa_{e\mu}^{t,Lon} = \frac{5\;{\color{blue} q_M^3}}{18\pi^2\alpha^2_f {\color{red} T}}&#10;\]&#10;&#10;&#10;\end{document}"/>
  <p:tag name="IGUANATEXSIZE" val="20"/>
  <p:tag name="IGUANATEXCURSOR" val="13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1.2073"/>
  <p:tag name="ORIGINALWIDTH" val="1676.79"/>
  <p:tag name="LATEXADDIN" val="\documentclass{article}&#10;\usepackage{amsmath,amssymb}&#10;\usepackage{color}&#10;\pagestyle{empty}&#10;\begin{document}&#10;&#10;\[&#10;\eta_{e\mu}^{t,Lon} =\frac{6\;{\color{blue} q_M}}{5\alpha_f^{2} &#10;{\color{red}(k_B T)^2}}&#10;\frac{n_e^2+n_\mu^2}{p_{Fe}^2+p_{F\mu}^2} &#10;\]&#10;&#10;&#10;\end{document}"/>
  <p:tag name="IGUANATEXSIZE" val="20"/>
  <p:tag name="IGUANATEXCURSOR" val="14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330,334"/>
  <p:tag name="LATEXADDIN" val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\nonumber&#10;\end{eqnarray}&#10;&#10;&#10;\end{document}"/>
  <p:tag name="IGUANATEXSIZE" val="20"/>
  <p:tag name="IGUANATEXCURSOR" val="28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6,6667"/>
  <p:tag name="ORIGINALWIDTH" val="1241,845"/>
  <p:tag name="LATEXADDIN" val="\documentclass{article}&#10;\usepackage{amsmath}&#10;\usepackage{amssymb}&#10;\usepackage{bm}&#10;\usepackage{color}&#10;\pagestyle{empty}&#10;\begin{document}&#10;&#10;\begin{eqnarray}&#10;\bm{J}_q&amp;=&amp;-\hat{\kappa}\nabla T \nonumber \\&#10;\bm{i}_a &amp;=&amp; -\sum_b \hat{D}_{ab}\nabla\frac{\mu_b}{T}\nonumber\\&#10;\hat{\Pi}&amp;=&amp;2\hat{\eta}\hat{V}\nonumber&#10;\end{eqnarray}&#10;&#10;&#10;&#10;\end{document}"/>
  <p:tag name="IGUANATEXSIZE" val="20"/>
  <p:tag name="IGUANATEXCURSOR" val="3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145"/>
  <p:tag name="ORIGINALWIDTH" val="660,6674"/>
  <p:tag name="LATEXADDIN" val="\documentclass{article}&#10;\usepackage{amsmath}&#10;\usepackage{amssymb}&#10;\usepackage{bm}&#10;\usepackage{color}&#10;\pagestyle{empty}&#10;\begin{document}&#10;&#10;&#10;\[&#10;    \mathrm{Re}\ \widetilde{\lambda}^k_n=\frac{1}{\Lambda^k_n}&#10;\]&#10;&#10;\end{document}"/>
  <p:tag name="IGUANATEXSIZE" val="20"/>
  <p:tag name="IGUANATEXCURSOR" val="2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,2058"/>
  <p:tag name="ORIGINALWIDTH" val="1544,057"/>
  <p:tag name="LATEXADDIN" val="\documentclass{article}&#10;\usepackage{amsmath}&#10;\usepackage{amssymb}&#10;\usepackage{bm}&#10;\usepackage{color}&#10;\pagestyle{empty}&#10;\begin{document}&#10;&#10;\[&#10;    \mathrm{Re}\ \widetilde{\lambda}^k_p=\mathrm{Re}\ \frac{1-{\Lambda'}^k_{pn}/\Lambda^k_n}{\Lambda^k_p+i\omega_{\mathrm{BF}p}/v_{\mathrm{F}p}}&#10;\]&#10;&#10;&#10;&#10;\end{document}"/>
  <p:tag name="IGUANATEXSIZE" val="20"/>
  <p:tag name="IGUANATEXCURSOR" val="28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900,262"/>
  <p:tag name="LATEXADDIN" val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&#10;\]&#10;&#10;&#10;\end{document}"/>
  <p:tag name="IGUANATEXSIZE" val="20"/>
  <p:tag name="IGUANATEXCURSOR" val="29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989,1264"/>
  <p:tag name="LATEXADDIN" val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\\&#10;    \widetilde{\eta}_a&amp;=&amp;\frac{n_ap_{\mathrm{F}a}}{5} \widetilde{\lambda}_a^{\eta}\nonumber&#10;\end{eqnarray}&#10;&#10;&#10;\end{document}"/>
  <p:tag name="IGUANATEXSIZE" val="20"/>
  <p:tag name="IGUANATEXCURSOR" val="3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,7079"/>
  <p:tag name="ORIGINALWIDTH" val="1172,853"/>
  <p:tag name="LATEXADDIN" val="\documentclass{article}&#10;\usepackage{amsmath}&#10;\usepackage{amssymb}&#10;\usepackage{bm}&#10;\usepackage{color}&#10;\pagestyle{empty}&#10;\begin{document}&#10;&#10;&#10;\[&#10;    \mathrm{Im}\,\widetilde{\lambda}^k_{n}=-\frac{{\Lambda'}^k_{np}}{{\Lambda}^k_{n}}\ &#10;    \mathrm{Im}\,\widetilde{\lambda}^k_{p}&#10;\]&#10;&#10;\end{document}"/>
  <p:tag name="IGUANATEXSIZE" val="20"/>
  <p:tag name="IGUANATEXCURSOR" val="27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,9532"/>
  <p:tag name="ORIGINALWIDTH" val="3679,79"/>
  <p:tag name="LATEXADDIN" val="\documentclass{article}&#10;\usepackage{amsmath}&#10;\usepackage{amssymb}&#10;\usepackage{bm}&#10;\usepackage{color}&#10;\pagestyle{empty}&#10;\begin{document}&#10;&#10;\[&#10;    \left(&#10;    \Lambda^k_p- \frac{{\Lambda'}^k_{np}{\Lambda'}^k_{pn}}{\Lambda^k_n} &#10;    \right)\mathrm{Im}\ \widetilde{\lambda}^k_p=-\frac{\omega_{\mathrm{BF}p}}{v_{\mathrm{F}p}}\,\mathrm{Re}\ \widetilde{\lambda}_p&#10;    -{\Lambda'}^k_{pe}\,\mathrm{Im}\ \widetilde{\lambda}^k_e-{\Lambda'}^k_{p\mu}\,\mathrm{Im}\ \widetilde{\lambda}^k_\mu\]&#10;&#10;&#10;\end{document}"/>
  <p:tag name="IGUANATEXSIZE" val="20"/>
  <p:tag name="IGUANATEXCURSOR" val="35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1,9235"/>
  <p:tag name="ORIGINALWIDTH" val="2026,997"/>
  <p:tag name="LATEXADDIN" val="\documentclass{article}&#10;\usepackage{amsmath}&#10;\usepackage{amssymb}&#10;\usepackage{bm}&#10;\usepackage{color}&#10;\pagestyle{empty}&#10;\begin{document}&#10;&#10;\begin{eqnarray}&#10;    \mathrm{Im}\,\widetilde{\eta}&amp;\approx&amp;\mathrm{Im}\,\widetilde{\eta}_{e\mu}= -\frac{n_ep_{Fe}^2+n_\mu p_{F\mu}^2}{5e B}\nonumber\\&#10;    \mathrm{Im}\,\widetilde{\kappa}&amp;\approx&amp;\mathrm{Im}\,\widetilde{\kappa}_{e\mu}= -\frac{\pi^2T}{3}\frac{n_e+n_\mu}{e B}\nonumber&#10;\end{eqnarray}&#10;&#10;&#10;\end{document}"/>
  <p:tag name="IGUANATEXSIZE" val="20"/>
  <p:tag name="IGUANATEXCURSOR" val="4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937,008"/>
  <p:tag name="LATEXADDIN" val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/>
  <p:tag name="IGUANATEXSIZE" val="20"/>
  <p:tag name="IGUANATEXCURSOR" val="3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,7131"/>
  <p:tag name="ORIGINALWIDTH" val="1330,334"/>
  <p:tag name="LATEXADDIN" val="\documentclass{article}&#10;\usepackage{amsmath}&#10;\usepackage{amssymb}&#10;\usepackage{bm}&#10;\usepackage{color}&#10;\pagestyle{empty}&#10;\begin{document}&#10;&#10;\begin{eqnarray}\label{eq:lambda_ell}&#10;    \widetilde{\lambda}^k_\ell&amp;=&amp;\frac{1}{\Lambda^k_\ell+i\omega_{\mathrm{BF}\ell}/v_{\mathrm{F}\ell}}\nonumber&#10;\end{eqnarray}&#10;&#10;&#10;\end{document}"/>
  <p:tag name="IGUANATEXSIZE" val="20"/>
  <p:tag name="IGUANATEXCURSOR" val="28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1565,054"/>
  <p:tag name="LATEXADDIN" val="\documentclass{article}&#10;\usepackage{amsmath}&#10;\usepackage{amssymb}&#10;\usepackage{bm}&#10;\usepackage{color}&#10;\pagestyle{empty}&#10;\begin{document}&#10;&#10;&#10;$x_{\mathrm{Hall}{e,\mu}}\gg 1$ (but $x_{\mathrm{Hall}p}\ll 1$)&#10;&#10;\end{document}"/>
  <p:tag name="IGUANATEXSIZE" val="20"/>
  <p:tag name="IGUANATEXCURSOR" val="20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,7143"/>
  <p:tag name="ORIGINALWIDTH" val="668,1664"/>
  <p:tag name="LATEXADDIN" val="\documentclass{article}&#10;\usepackage{amsmath}&#10;\usepackage{amssymb}&#10;\usepackage{bm}&#10;\usepackage{color}&#10;\pagestyle{empty}&#10;\begin{document}&#10;&#10;\[&#10; \omega_{\mathrm{BF}a}=\frac{q_a B}{m_a^*}&#10;\]&#10;&#10;&#10;\end{document}"/>
  <p:tag name="IGUANATEXSIZE" val="20"/>
  <p:tag name="IGUANATEXCURSOR" val="14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022,497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/>
  <p:tag name="IGUANATEXSIZE" val="20"/>
  <p:tag name="IGUANATEXCURSOR" val="3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437,9453"/>
  <p:tag name="LATEXADDIN" val="\documentclass{article}&#10;\usepackage{amsmath}&#10;\usepackage{amssymb}&#10;\usepackage{bm}&#10;\usepackage{color}&#10;\pagestyle{empty}&#10;\begin{document}&#10;&#10;\[&#10;k=\kappa,\,\eta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103"/>
  <p:tag name="ORIGINALWIDTH" val="1328,084"/>
  <p:tag name="LATEXADDIN" val="\documentclass{article}&#10;\usepackage{amsmath}&#10;\usepackage{amssymb}&#10;\usepackage{bm}&#10;\usepackage{color}&#10;\pagestyle{empty}&#10;\begin{document}&#10;&#10;\[&#10;    \int_w  = \int_0^\infty \mathrm{d}w \frac{(w/2)^2}{\sinh^2(w/2)} &#10;\]&#10;&#10;&#10;\end{document}"/>
  <p:tag name="IGUANATEXSIZE" val="20"/>
  <p:tag name="IGUANATEXCURSOR" val="2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7,4166"/>
  <p:tag name="ORIGINALWIDTH" val="3049,119"/>
  <p:tag name="LATEXADDIN" val="\documentclass{article}&#10;\usepackage{amsmath}&#10;\usepackage{amssymb}&#10;\usepackage{bm}&#10;\usepackage{color}&#10;\pagestyle{empty}&#10;\begin{document}&#10;\begin{eqnarray}&#10;    \Lambda^\eta_{ab} &amp;=&amp; \frac{3 T^2 m_a^{*2}m_b^{*2}}{4\pi^4 p_{\mathrm{F}a}^2}&#10;    \int_w \left\langle\frac{q^2}{p_{\mathrm{F}a}^2}\left(1-\frac{q^2}{4p_{\mathrm{F}a}^2}\right){\cal Q}_{ab}\right\rangle\nonumber\\&#10;      {\Lambda'}^{\eta}_{ab} &amp;=&amp; -\frac{3 T^2 m_a^{*2}m_b^{*2}}{4\pi^4 p_{\mathrm{F}a}^2}&#10;    \int_w  \left\langle\frac{q^2}{p_{\mathrm{F}a}^2}\left(\frac{\bm{p}_1(\bm{p}_{2}+\bm{p}_{2'})}{2p_{\mathrm{F}a}p_{\mathrm{F}b}}\right){\cal Q}_{ab}\right\rangle\nonumber&#10;\end{eqnarray}&#10;&#10;&#10;&#10;\end{document}"/>
  <p:tag name="IGUANATEXSIZE" val="20"/>
  <p:tag name="IGUANATEXCURSOR" val="3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7,4166"/>
  <p:tag name="ORIGINALWIDTH" val="3176,603"/>
  <p:tag name="LATEXADDIN" val="\documentclass{article}&#10;\usepackage{amsmath}&#10;\usepackage{amssymb}&#10;\usepackage{bm}&#10;\usepackage{color}&#10;\pagestyle{empty}&#10;\begin{document}&#10;&#10;\begin{eqnarray}&#10;    \Lambda^\kappa_{ab} &amp;=&amp; \frac{3 T^2 m_a^{*2}m_b^{*2}}{4\pi^4 p_{\mathrm{F}a}^2}&#10;    \int_w \left\langle\left(\frac{w^2}{\pi^2} + \left[\frac{1}{3}-\frac{w^2}{6\pi^2}\right]\frac{q^2}{p_{\mathrm{F}a}^2}\right){\cal Q}_{ab}\right\rangle\nonumber\\&#10;    {\Lambda'}^{\kappa}_{ab} &amp;=&amp; -\frac{3 T^2 m_a^{*2}m_b^{*2}}{4\pi^4 p_{\mathrm{F}a}^2}&#10;    \int_w \frac{w^2}{\pi^2} \left\langle\left(\frac{\bm{p}_1(\bm{p}_{2}+\bm{p}_{2'})}{2p_{\mathrm{F}a}p_{\mathrm{F}b}}\right){\cal Q}_{ab}\right\rangle,\nonumber&#10;\end{eqnarray}&#10;&#10;&#10;\end{document}"/>
  <p:tag name="IGUANATEXSIZE" val="20"/>
  <p:tag name="IGUANATEXCURSOR" val="6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,7154"/>
  <p:tag name="ORIGINALWIDTH" val="3946,757"/>
  <p:tag name="LATEXADDIN" val="\documentclass{article}&#10;\usepackage{amsmath}&#10;\usepackage{amssymb}&#10;\usepackage{bm}&#10;\usepackage{color}&#10;\pagestyle{empty}&#10;\begin{document}&#10;\[&#10;   \left\langle A(\{\bm{p}_i\})\right\rangle =\frac{p_1p_2p_{1'}p_{2'}}{16\pi^2} \int\mathrm{d}\hat{\bm{p}}_{1} \mathrm{d}\hat{\bm{p}}_{1'}\mathrm{d}\hat{\bm{p}}_{2}\mathrm{d}\hat{\bm{p}}_{2'}\ A(\{\bm{p}_i\})&#10;     \delta(\bm{p}_{1'}+\bm{p}_{2'}-\bm{p}_{1}-\bm{p}_2)&#10;\]&#10;&#10;\end{document}"/>
  <p:tag name="IGUANATEXSIZE" val="20"/>
  <p:tag name="IGUANATEXCURSOR" val="40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9861"/>
  <p:tag name="ORIGINALWIDTH" val="797,9002"/>
  <p:tag name="LATEXADDIN" val="\documentclass{article}&#10;\usepackage{amsmath}&#10;\usepackage{amssymb}&#10;\usepackage{bm}&#10;\usepackage{color}&#10;\pagestyle{empty}&#10;\begin{document}&#10;&#10;\[&#10;1+2\to 1'+2'&#10;\]&#10;&#10;&#10;\end{document}"/>
  <p:tag name="IGUANATEXSIZE" val="20"/>
  <p:tag name="IGUANATEXCURSOR" val="1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4"/>
  <p:tag name="ORIGINALWIDTH" val="665,1669"/>
  <p:tag name="LATEXADDIN" val="\documentclass{article}&#10;\usepackage{amsmath}&#10;\usepackage{amssymb}&#10;\usepackage{bm}&#10;\usepackage{color}&#10;\pagestyle{empty}&#10;\begin{document}&#10;&#10;\[&#10;\bm{q}=\bm{p}_{1'}-\bm{p}_1&#10;\]&#10;&#10;&#10;\end{document}"/>
  <p:tag name="IGUANATEXSIZE" val="20"/>
  <p:tag name="IGUANATEXCURSOR" val="1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683,9145"/>
  <p:tag name="LATEXADDIN" val="\documentclass{article}&#10;\usepackage{amsmath}&#10;\usepackage{amssymb}&#10;\usepackage{bm}&#10;\usepackage{color}&#10;\pagestyle{empty}&#10;\begin{document}&#10;&#10;\[&#10;w=\frac{\varepsilon_{1'}-\varepsilon_1}{T}&#10;\]&#10;&#10;&#10;\end{document}"/>
  <p:tag name="IGUANATEXSIZE" val="20"/>
  <p:tag name="IGUANATEXCURSOR" val="18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577,053"/>
  <p:tag name="LATEXADDIN" val="\documentclass{article}&#10;\usepackage{amsmath}&#10;\usepackage{amssymb}&#10;\usepackage{bm}&#10;\usepackage{color}&#10;\pagestyle{empty}&#10;\begin{document}&#10;&#10;\[&#10;\Lambda^k_{ab}\propto m_a^{*2}m_b^{*2}\langle D^k(\Omega,w) {\cal Q}_{ab}\rangle&#10;\]&#10;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66,6667"/>
  <p:tag name="ORIGINALWIDTH" val="1241,845"/>
  <p:tag name="LATEXADDIN" val="\documentclass{article}&#10;\usepackage{amsmath}&#10;\usepackage{amssymb}&#10;\usepackage{bm}&#10;\usepackage{color}&#10;\pagestyle{empty}&#10;\begin{document}&#10;&#10;\begin{eqnarray}&#10;\bm{J}_q&amp;=&amp;-\hat{\kappa}\nabla T \nonumber \\&#10;\bm{i}_a &amp;=&amp; -\sum_b \hat{D}_{ab}\nabla\frac{\mu_b}{T}\nonumber\\&#10;\hat{\Pi}&amp;=&amp;2\hat{\eta}\hat{V}\nonumber&#10;\end{eqnarray}&#10;&#10;&#10;&#10;\end{document}"/>
  <p:tag name="IGUANATEXSIZE" val="20"/>
  <p:tag name="IGUANATEXCURSOR" val="3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,2085"/>
  <p:tag name="ORIGINALWIDTH" val="2078,74"/>
  <p:tag name="LATEXADDIN" val="\documentclass{article}&#10;\usepackage{amsmath}&#10;\usepackage{amssymb}&#10;\usepackage{bm}&#10;\usepackage{color}&#10;\pagestyle{empty}&#10;\begin{document}&#10;&#10;\[&#10;    {\cal Q}_{ab}=\frac{1}{4(1+\delta_{ab})} \sum_{\mathrm{spins}} |T_{ab}(12\to 1'2' )|^2&#10;\]&#10;&#10;&#10;\end{document}"/>
  <p:tag name="IGUANATEXSIZE" val="20"/>
  <p:tag name="IGUANATEXCURSOR" val="23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1952,756"/>
  <p:tag name="LATEXADDIN" val="\documentclass{article}&#10;\usepackage{amsmath}&#10;\usepackage{amssymb}&#10;\usepackage{bm}&#10;\usepackage{color}&#10;\pagestyle{empty}&#10;\begin{document}&#10;&#10;\[&#10;    \frac{\mathrm{d}\sigma_{ab}}{\mathrm{d}\Omega}(E_\mathrm{lab},\theta_{\mathrm{cm}}) = \frac{m_N^2}{16\pi^2}(1+\delta_{ab}){\cal Q}_{ab}&#10;\]&#10;&#10;&#10;&#10;\end{document}"/>
  <p:tag name="IGUANATEXSIZE" val="20"/>
  <p:tag name="IGUANATEXCURSOR" val="2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577,053"/>
  <p:tag name="LATEXADDIN" val="\documentclass{article}&#10;\usepackage{amsmath}&#10;\usepackage{amssymb}&#10;\usepackage{bm}&#10;\usepackage{color}&#10;\pagestyle{empty}&#10;\begin{document}&#10;&#10;\[&#10;\Lambda^k_{ab}\propto m_a^{*2}m_b^{*2}\langle D^k(\Omega,w) {\cal Q}_{ab}\rangle&#10;\]&#10;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436,82"/>
  <p:tag name="LATEXADDIN" val="\documentclass{article}&#10;\usepackage{amsmath}&#10;\usepackage{amssymb}&#10;\usepackage{bm}&#10;\usepackage{color}&#10;\pagestyle{empty}&#10;\begin{document}&#10;&#10;\[&#10;{\cal Q}_{ab}\neq {\cal Q}_{ab}(w)\Rightarrow \Lambda^k_{ab}\propto T^2&#10;\]&#10;&#10;&#10;\end{document}"/>
  <p:tag name="IGUANATEXSIZE" val="20"/>
  <p:tag name="IGUANATEXCURSOR" val="21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366"/>
  <p:tag name="ORIGINALWIDTH" val="561,6797"/>
  <p:tag name="LATEXADDIN" val="\documentclass{article}&#10;\usepackage{amsmath}&#10;\usepackage{amssymb}&#10;\usepackage{bm}&#10;\usepackage{color}&#10;\pagestyle{empty}&#10;\begin{document}&#10;&#10;\[&#10;T_{ab}\to G_{ab}&#10;\]&#10;&#10;&#10;\end{document}"/>
  <p:tag name="IGUANATEXSIZE" val="20"/>
  <p:tag name="IGUANATEXCURSOR" val="1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3484,064"/>
  <p:tag name="LATEXADDIN" val="\documentclass{article}&#10;\usepackage{amsmath}&#10;\usepackage{amssymb}&#10;\usepackage{bm}&#10;\usepackage{color}&#10;\pagestyle{empty}&#10;\begin{document}&#10;&#10;\[&#10;T_{ab}\to M_{\mathrm{OPE}}   = g_{aa} g_{bb} \Bar{u}_a(p'_1) \gamma^5 u_a(p_1) &#10;        D_\pi(p'_1-p_1) \, \bar{u}_b(p'_2) \gamma^5 u_b(p_2)&#10;\]&#10;&#10;&#10;\end{document}"/>
  <p:tag name="IGUANATEXSIZE" val="20"/>
  <p:tag name="IGUANATEXCURSOR" val="22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961"/>
  <p:tag name="ORIGINALWIDTH" val="4065,992"/>
  <p:tag name="LATEXADDIN" val="\documentclass{article}&#10;\usepackage{amsmath}&#10;\usepackage{amssymb}&#10;\usepackage{bm}&#10;\usepackage{color}&#10;\pagestyle{empty}&#10;\begin{document}&#10;&#10;\[&#10;    {\cal Q}_{ab} = \frac{1}{16(1+\delta_{ab})\varepsilon^2_a\varepsilon^2_b} \left[ &#10;    \frac{g_{aa}^2g_{bb}^2q^4}{(q^2 + m_\pi^2)^2} &#10;    + \frac{g^4_{ab} q'^4}{(q'^2+m_\pi^2)^2} + \frac{g_{aa}g_{bb}g^2_{ab} q^2 q'^2}{(q^2+m_\pi^2)(q'^2+m_\pi^2)}&#10;    \right]&#10;\]&#10;&#10;&#10;\end{document}"/>
  <p:tag name="IGUANATEXSIZE" val="20"/>
  <p:tag name="IGUANATEXCURSOR" val="2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9644"/>
  <p:tag name="ORIGINALWIDTH" val="2037.495"/>
  <p:tag name="LATEXADDIN" val="\documentclass{article}&#10;\usepackage{amsmath,amssymb}&#10;\usepackage{color}&#10;\usepackage{bm}&#10;\pagestyle{empty}&#10;\begin{document}&#10;&#10;\[&#10;D^R_\pi(\omega,k)=\frac{1}{\omega^2-m_\pi^2 -k ^2 -\Sigma^R(\omega,k)}&#10;\]&#10;&#10;&#10;\end{document}"/>
  <p:tag name="IGUANATEXSIZE" val="20"/>
  <p:tag name="IGUANATEXCURSOR" val="19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7.7315"/>
  <p:tag name="ORIGINALWIDTH" val="1608.549"/>
  <p:tag name="LATEXADDIN" val="\documentclass{article}&#10;\usepackage{amsmath,amssymb}&#10;\usepackage{color}&#10;\usepackage{bm}&#10;\pagestyle{empty}&#10;\begin{document}&#10;&#10;\[&#10;\Gamma\to\Gamma \times (1+1.6 (n/n_0)^{1/3})^{-1}&#10;\]&#10;&#10;&#10;\end{document}"/>
  <p:tag name="IGUANATEXSIZE" val="20"/>
  <p:tag name="IGUANATEXCURSOR" val="13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,9655"/>
  <p:tag name="ORIGINALWIDTH" val="1952,756"/>
  <p:tag name="LATEXADDIN" val="\documentclass{article}&#10;\usepackage{amsmath}&#10;\usepackage{amssymb}&#10;\usepackage{bm}&#10;\usepackage{color}&#10;\pagestyle{empty}&#10;\begin{document}&#10;&#10;\[&#10;    \frac{\mathrm{d}\sigma_{ab}}{\mathrm{d}\Omega}(E_\mathrm{lab},\theta_{\mathrm{cm}}) = \frac{m_N^2}{16\pi^2}(1+\delta_{ab}){\cal Q}_{ab}&#10;\]&#10;&#10;&#10;&#10;\end{document}"/>
  <p:tag name="IGUANATEXSIZE" val="20"/>
  <p:tag name="IGUANATEXCURSOR" val="2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61,6423"/>
  <p:tag name="LATEXADDIN" val="\documentclass{article}&#10;\usepackage{amsmath}&#10;\usepackage{amssymb}&#10;\usepackage{bm}&#10;\usepackage{color}&#10;\pagestyle{empty}&#10;\begin{document}&#10;&#10;\[&#10;M=(1-2) M_\odot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1024,372"/>
  <p:tag name="LATEXADDIN" val="\documentclass{article}&#10;\usepackage{amsmath}&#10;\usepackage{amssymb}&#10;\usepackage{bm}&#10;\usepackage{color}&#10;\pagestyle{empty}&#10;\begin{document}&#10;&#10;\[&#10;x_{\mathrm{Hall}} =\omega_{\mathrm{BF}a}\tau_a \gtrsim 1&#10;\]&#10;&#10;&#10;\end{document}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9613"/>
  <p:tag name="ORIGINALWIDTH" val="611,1736"/>
  <p:tag name="LATEXADDIN" val="\documentclass{article}&#10;\usepackage{amsmath}&#10;\usepackage{amssymb}&#10;\usepackage{bm}&#10;\usepackage{color}&#10;\pagestyle{empty}&#10;\begin{document}&#10;&#10;\[&#10;E_\mathrm{lab} = \frac{2 p^2}{m_N^2}&#10;\]&#10;&#10;&#10;\end{document}"/>
  <p:tag name="IGUANATEXSIZE" val="20"/>
  <p:tag name="IGUANATEXCURSOR" val="1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6,9629"/>
  <p:tag name="ORIGINALWIDTH" val="950,1313"/>
  <p:tag name="LATEXADDIN" val="\documentclass{article}&#10;\usepackage{amsmath}&#10;\usepackage{amssymb}&#10;\usepackage{bm}&#10;\usepackage{color}&#10;\pagestyle{empty}&#10;\begin{document}&#10;&#10;\[&#10;  \cos \theta_{\mathrm{cm}}=1-\frac{q^2}{2p^2}&#10;\]&#10;&#10;&#10;\end{document}"/>
  <p:tag name="IGUANATEXSIZE" val="20"/>
  <p:tag name="IGUANATEXCURSOR" val="18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,7113"/>
  <p:tag name="ORIGINALWIDTH" val="1831,271"/>
  <p:tag name="LATEXADDIN" val="\documentclass{article}&#10;\usepackage{amsmath}&#10;\usepackage{amssymb}&#10;\usepackage{bm}&#10;\usepackage{color}&#10;\pagestyle{empty}&#10;\begin{document}&#10;&#10;\[&#10;    \Lambda^\kappa_{nn}+{\Lambda'}^\kappa_{nn}=\frac{64 T^2 m_n^{*4}}{5m_N^2 p_{\mathrm{F}n}} S_{nn2}(p_{\mathrm{F}n})&#10;\]&#10;&#10;&#10;\end{document}"/>
  <p:tag name="IGUANATEXSIZE" val="20"/>
  <p:tag name="IGUANATEXCURSOR" val="2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,7113"/>
  <p:tag name="ORIGINALWIDTH" val="2115,486"/>
  <p:tag name="LATEXADDIN" val="\documentclass{article}&#10;\usepackage{amsmath}&#10;\usepackage{amssymb}&#10;\usepackage{bm}&#10;\usepackage{color}&#10;\pagestyle{empty}&#10;\begin{document}&#10;&#10;\[&#10;    S_{nn2}(p_{\mathrm{F}n}) = \frac{m_N^2}{128\pi^2 p_{\mathrm{F}n}^3}  \left\langle (q^2+q'^2){\cal Q}_{nn} \right\rangle&#10;\]&#10;&#10;&#10;&#10;\end{document}"/>
  <p:tag name="IGUANATEXSIZE" val="20"/>
  <p:tag name="IGUANATEXCURSOR" val="14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,4597"/>
  <p:tag name="ORIGINALWIDTH" val="1780,277"/>
  <p:tag name="LATEXADDIN" val="\documentclass{article}&#10;\usepackage{amsmath}&#10;\usepackage{amssymb}&#10;\usepackage{bm}&#10;\usepackage{color}&#10;\pagestyle{empty}&#10;\begin{document}&#10;&#10;\[&#10;    \Lambda^\kappa_{pp}+{\Lambda'}^\kappa_{pp}=\frac{64 T^2 m_p^{*4}}{5m_N^2 p_{\mathrm{F}p}} S_{nn2}(p_{\mathrm{F}p})&#10;\]&#10;&#10;&#10;\end{document}"/>
  <p:tag name="IGUANATEXSIZE" val="20"/>
  <p:tag name="IGUANATEXCURSOR" val="2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833,1458"/>
  <p:tag name="LATEXADDIN" val="\documentclass{article}&#10;\usepackage{amsmath}&#10;\usepackage{amssymb}&#10;\usepackage{bm}&#10;\usepackage{color}&#10;\pagestyle{empty}&#10;\begin{document}&#10;&#10;&#10;\[&#10;\bm{p}=\frac{1}{2}(\bm{p}_2-\bm{p}_1)&#10;\]&#10;&#10;\end{document}"/>
  <p:tag name="IGUANATEXSIZE" val="20"/>
  <p:tag name="IGUANATEXCURSOR" val="1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6,783"/>
  <p:tag name="ORIGINALWIDTH" val="2973,378"/>
  <p:tag name="LATEXADDIN" val="\documentclass{article}&#10;\usepackage{amsmath}&#10;\usepackage{amssymb}&#10;\usepackage{bm}&#10;\usepackage{color}&#10;\pagestyle{empty}&#10;\begin{document}&#10;&#10;\begin{eqnarray}&#10;    \Lambda^\kappa_{nn}+{\Lambda'}^\kappa_{nn}&amp;=&amp;\frac{64 T^2 m_n^{*4}}{5m_N^2 p_{\mathrm{F}n}} S_{nn2}(p_{\mathrm{F}n})\nonumber\\&#10; \Lambda^\kappa_{pp}+{\Lambda'}^\kappa_{pp}&amp;=&amp;\frac{64 T^2 m_p^{*4}}{5m_N^2 p_{\mathrm{F}p}} S_{nn2}&#10;(p_{\mathrm{F}p})\nonumber\\&#10; \Lambda^\kappa_{np} &amp;=&amp; \frac{64 T^2 m_{n}^{*2} m_{p}^{*2}}{5m_N^2 p_{\mathrm{F}n}} (S_{np1}+S_{np2})\nonumber\\&#10;    \Lambda^\kappa_{pn}&amp;=&amp;\frac{64 T^2 m_n^{*2} m_p^{*2} p_{\mathrm{F}n}}{5m_N^2 {p_{\mathrm{F}p}}^2} \left(S_{np1}+\frac{p_{\mathrm{F}n}^2}{p_{\mathrm{F}p}^2}S_{np2}\right)\nonumber\\&#10;    {\Lambda'}^\kappa_{np}&amp;=&amp;\frac{p_{\mathrm{F}p}^2}{p_{\mathrm{F}n}^2}{\Lambda'}^\kappa_{pn}=\frac{64 T^2 m_n^{*2} m_p^{*2}}{5m_N^2 p_{\mathrm{F}p}} S'_{np2}\nonumber\\&#10;    \Lambda^\eta_{aa}+{\Lambda'}^\eta_{aa}&amp;=&amp;\frac{64 T^2 m_a^{*4}}{m_N^2 p_{\mathrm{F}a}} S_{nn4}(p_{\mathrm{F}a})\nonumber\\&#10;    \Lambda^\eta_{np}&amp;=&amp;\frac{64 T^2 m_n^{*2} m_p^{*2}}{m_N^2 p_{\mathrm{F}n}} (S_{p2}-S_{p4})\nonumber\\&#10;    \Lambda^\eta_{pn}&amp;=&amp;\frac{64 T^2 m_n^{*2}m_p^{*2}}{m_N^2 p_{\mathrm{F}p}} \left(\frac{p_{\mathrm{F}n}^3}{p_{\mathrm{F}p}^3}S_{np2}-\frac{p_{\mathrm{F}n}^5}{p_{\mathrm{F}p}^5}S_{np4}\right)\nonumber\\&#10;    {\Lambda'}^\eta_{np}&amp;=&amp;\frac{p_{\mathrm{F}p}^4}{p_{\mathrm{F}n}^4}{\Lambda'}^\eta_{pn}=\frac{64 T^2 m_n^{*2} m_p^{*2}}{m_N^2 p_{\mathrm{F}p}} S'_{np4}\nonumber\\&#10;    J_{np}&amp;=&amp;J_{pn}=\frac{64}{9\pi^2} T^2 \frac{m_n^{*2}m_p^{*2}}{m_N^2} p_{\mathrm{F}n}^3 S_{np2}\nonumber&#10;\end{eqnarray}&#10;&#10;&#10;\end{document}"/>
  <p:tag name="IGUANATEXSIZE" val="20"/>
  <p:tag name="IGUANATEXCURSOR" val="14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30,446"/>
  <p:tag name="ORIGINALWIDTH" val="3498,313"/>
  <p:tag name="LATEXADDIN" val="\documentclass{article}&#10;\usepackage{amsmath}&#10;\usepackage{amssymb}&#10;\usepackage{bm}&#10;\usepackage{color}&#10;\pagestyle{empty}&#10;\begin{document}&#10;&#10;\begin{eqnarray}&#10;    S_{nn2}(p_{\mathrm{F}a}) &amp;=&amp; \frac{m_N^2}{128\pi^2 p_{\mathrm{F}a}^3}  \left\langle (q^2+q'^2){\cal Q}_{aa} \right\rangle\nonumber\\&#10;   S_{np1}&amp;=&amp;\frac{m_N^2}{64\pi^2p_{\mathrm{F}n}} \langle {\cal Q}_{np}\rangle\nonumber\\&#10;    S_{np2}&amp;=&amp; \frac{m_N^2}{256\pi^2 p_{\mathrm{F}n}^3} \langle {q^2\cal Q}_{np} \rangle\nonumber\\&#10;    S_{nn4}(p_{\mathrm{F}a}) &amp;=&amp;\frac{m_N^2}{16\pi^2}  \frac{1}{(2p_{\mathrm{F}a})^5}\langle q^2{q'}^2{\cal Q}_{aa}\rangle\nonumber\\&#10;    S_{np4} &amp;=&amp; \frac{m_N^2}{16\pi^2} \frac{1}{2(2p_{\mathrm{F}n})^5}\langle q^4 {\cal Q}_{np}\rangle\nonumber\\&#10;    S'_{np4} &amp;=&amp; \frac{m_N^2}{16\pi^2} \frac{1}{32p_{\mathrm{F}n}^5}\left\langle q^2\left( (p_{\mathrm{F}n}^2+p_{\mathrm{F}p}^2) -P^2-\frac{q^2}{2}\right){\cal Q}_{np}\right\rangle\nonumber\\&#10;    S'_{np2}&amp; = &amp;\frac{m_N^2}{16\pi^2} \frac{1}{8p_{\mathrm{F}n}^3}\left\langle\left( (p_{\mathrm{F}n}^2+p_{\mathrm{F}p}^2) -P^2-\frac{q^2}{2}\right){\cal Q}_{np}\right\rangle\nonumber&#10;\end{eqnarray}&#10;&#10;&#10;&#10;\end{document}"/>
  <p:tag name="IGUANATEXSIZE" val="20"/>
  <p:tag name="IGUANATEXCURSOR" val="62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103,112"/>
  <p:tag name="LATEXADDIN" val="\documentclass{article}&#10;\usepackage{amsmath}&#10;\usepackage{amssymb}&#10;\usepackage{bm}&#10;\usepackage{color}&#10;\pagestyle{empty}&#10;\begin{document}&#10;&#10;&#10;\[&#10;\Lambda_{ab} \propto m_a^{*2}m_b^{*2} T^2 S_{ab}&#10;\]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&#10;\langle p_1 p_2 |G^{\alpha\beta}(\omega)|p_3p_4\rangle=\langle p_1 p_2|V^{\alpha\beta}|p_3p_4\rangle+\sum_{k_1,k_2} \langle p_1 p_2 |V^{\alpha\beta}|k_1k_2\rangle \frac{Q^{\alpha\beta}(k_1,k_2)}{\omega-\epsilon_\alpha(k_1)-\epsilon_\beta(k_2)} &#10;\langle k_1 k_2 |G^{\alpha\beta} |p_3 p_4\rangle&#10;$$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,985"/>
  <p:tag name="ORIGINALWIDTH" val="585,6768"/>
  <p:tag name="LATEXADDIN" val="\documentclass{article}&#10;\usepackage{amsmath}&#10;\usepackage{amssymb}&#10;\usepackage{bm}&#10;\usepackage{color}&#10;\pagestyle{empty}&#10;\begin{document}&#10;&#10;\[&#10; \hbar\omega_{\mathrm{BF}a}\lesssim T&#10;\]&#10;&#10;&#10;\end{document}"/>
  <p:tag name="IGUANATEXSIZE" val="20"/>
  <p:tag name="IGUANATEXCURSOR" val="17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&#10;\epsilon_\alpha(p)=\frac{p^2}{2m_\alpha}+U_\alpha(p)&#10;$$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&#10;U_\alpha(p_1)=\sum_{\beta; p_2&lt;p_{F\beta}} \langle p_1 p_2 |G^{\alpha\beta}(\epsilon_1(p_1)+\epsilon_2(p_2))| p_1 p_2\rangle_{\rm A}&#10;$$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V^{(3)}_{12}=\rho\int {\rm d} \bm{r}_{3}\, g^2(r_{13}) g^2(r_{23}) V_{123} $$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V=V_{12}+V^{(3)}_{12}$$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E=E_{kin}+\frac{1}{2}\sum_{\alpha\beta}\sum_{p_1&lt;p_{F\alpha},p_2&lt;p_{F\beta}}\langle p_1 p_2 |G^{\alpha\beta}(\epsilon_1(p_1)+\epsilon_2(p_2))| p_1 p_2\rangle_{\rm A}, \qquad \alpha,\beta=n,p$$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$g(r)$$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2366"/>
  <p:tag name="ORIGINALWIDTH" val="561,6797"/>
  <p:tag name="LATEXADDIN" val="\documentclass{article}&#10;\usepackage{amsmath}&#10;\usepackage{amssymb}&#10;\usepackage{bm}&#10;\usepackage{color}&#10;\pagestyle{empty}&#10;\begin{document}&#10;&#10;\[&#10;T_{ab}\to G_{ab}&#10;\]&#10;&#10;&#10;\end{document}"/>
  <p:tag name="IGUANATEXSIZE" val="20"/>
  <p:tag name="IGUANATEXCURSOR" val="1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565,4293"/>
  <p:tag name="LATEXADDIN" val="\documentclass{article}&#10;\usepackage{amsmath}&#10;\usepackage{amssymb}&#10;\usepackage{bm}&#10;\usepackage{color}&#10;\pagestyle{empty}&#10;\begin{document}&#10;&#10;\[&#10;m_{a}^{*2}m_{b}^{*2}S_\alpha&#10;\]&#10;&#10;&#10;\end{document}"/>
  <p:tag name="IGUANATEXSIZE" val="20"/>
  <p:tag name="IGUANATEXCURSOR" val="16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6,7116"/>
  <p:tag name="ORIGINALWIDTH" val="1943,007"/>
  <p:tag name="LATEXADDIN" val="\documentclass{article}&#10;\usepackage{amsmath}&#10;\usepackage{amssymb}&#10;\usepackage{bm}&#10;\usepackage{color}&#10;\pagestyle{empty}&#10;\begin{document}&#10;&#10;\[&#10;    S_\alpha(n_B) = a\left( \frac{n_0}{n_B} \right)^p + b\left( \frac{n_B}{n_0} \right)^q + c&#10;\]&#10;&#10;&#10;&#10;\end{document}"/>
  <p:tag name="IGUANATEXSIZE" val="20"/>
  <p:tag name="IGUANATEXCURSOR" val="23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5,561"/>
  <p:tag name="ORIGINALWIDTH" val="5100,112"/>
  <p:tag name="LATEXADDIN" val="\documentclass{article}&#10;\usepackage{amsmath}&#10;\usepackage{amssymb}&#10;\usepackage{bm}&#10;\usepackage{color}&#10;\pagestyle{empty}&#10;\begin{document}&#10;&#10;\begin{tabular}{@{\extracolsep{\fill}}llllllcc@{}}&#10;\hline&#10;cross-sec. &amp; $a$ &amp; $p$ &amp; $b$ &amp; $q$ &amp; $c$ &amp; rrms [\%] &amp; max error [\%]&#10;\\&#10;\hline&#10;$S_{nn2}$  &amp; 0.912    &amp; 1.23     &amp; 0.00631  &amp; 2.248   &amp; 4.045    &amp; 0.05 &amp; 0.1 \\&#10;$S_{pp2}$  &amp; 25.6     &amp; 1.23     &amp; 0.404    &amp; 0.932   &amp; 0.000    &amp; 0.7  &amp; 3.1 \\&#10;$S_{nn4}$  &amp; 0.0151   &amp; 2.42     &amp; $-$0.00334 &amp; 1.26    &amp; 0.409    &amp; 0.2  &amp; 0.5 \\&#10;$S_{pp4}$  &amp; 3.04     &amp; 1.12     &amp; $-$2.00    &amp; $-$0.336  &amp; 1.10     &amp; 1.1  &amp; 2.2 \\&#10;$S_{np1}$  &amp; 7.03     &amp; 0.518    &amp; 0.0789   &amp; 1.43    &amp; 0.000    &amp; 0.3  &amp; 0.8 \\&#10;$S_{np2}$  &amp; 2.879    &amp; 0.03806  &amp; 0.02942  &amp; 1.115   &amp; $-$2.674   &amp; 1.0  &amp; 2.4 \\&#10;$S_{np4}$  &amp; 0.03562  &amp; 0.0514   &amp; 0.001068 &amp; 1.802   &amp; $-$0.02000 &amp; 1.8  &amp; 3.9 \\&#10;$S'_{np2}$ &amp; $-$0.1833  &amp; 0.5109   &amp; 0.001413 &amp; 2.139   &amp; $-$0.4024  &amp; 0.2  &amp; 0.4 \\&#10;$S'_{np4}$ &amp; $-$0.4658  &amp; $-$0.03099 &amp; 0.06761  &amp; 0.2137  &amp; 0.3855   &amp; 1.3  &amp; 4.0 \\&#10;\hline&#10;\end{tabular}&#10;&#10;&#10;&#10;\end{document}"/>
  <p:tag name="IGUANATEXSIZE" val="20"/>
  <p:tag name="IGUANATEXCURSOR" val="1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684,6644"/>
  <p:tag name="LATEXADDIN" val="\documentclass{article}&#10;\usepackage{amsmath}&#10;\usepackage{amssymb}&#10;\usepackage{bm}&#10;\usepackage{color}&#10;\pagestyle{empty}&#10;\begin{document}&#10;&#10;\[&#10;S_\alpha(p_{Fn},p_{Fp})&#10;\]&#10;&#10;&#10;\end{document}"/>
  <p:tag name="IGUANATEXSIZE" val="20"/>
  <p:tag name="IGUANATEXCURSOR" val="16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9613"/>
  <p:tag name="ORIGINALWIDTH" val="2488,189"/>
  <p:tag name="LATEXADDIN" val="\documentclass{article}&#10;\usepackage{amsmath}&#10;\usepackage{amssymb}&#10;\usepackage{bm}&#10;\usepackage{color}&#10;\pagestyle{empty}&#10;\begin{document}&#10;&#10;\[&#10;    f_a^{\mathrm{l.e.}}=f_a^{\mathrm{l.e.}}(\varepsilon_a^{\mathrm{l.e.}}(\bm{p}))=f_F\left(\frac{\varepsilon_a^{\mathrm{l.e.}}(\bm{p}) -\mu_a(\bm{r},t)}{T(\bm{r},t)}\right)&#10;\]&#10;&#10;&#10;&#10;\end{document}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417,323"/>
  <p:tag name="LATEXADDIN" val="\documentclass{article}&#10;\usepackage{amsmath}&#10;\usepackage{amssymb}&#10;\usepackage{bm}&#10;\usepackage{color}&#10;\pagestyle{empty}&#10;\begin{document}&#10;&#10;\[&#10;    \overline{\delta f_a(\bm{p})} \equiv - \frac{1}{T} f_F'(x_a) \Phi_a(\bm{p})&#10;\]&#10;&#10;&#10;\end{document}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714,6606"/>
  <p:tag name="LATEXADDIN" val="\documentclass{article}&#10;\usepackage{amsmath}&#10;\usepackage{amssymb}&#10;\usepackage{bm}&#10;\usepackage{color}&#10;\pagestyle{empty}&#10;\begin{document}&#10;&#10;\[&#10;x_a\equiv \frac{\varepsilon_a-\mu_a}{T}&#10;\]&#10;&#10;&#10;\end{document}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2905,887"/>
  <p:tag name="LATEXADDIN" val="\documentclass{article}&#10;\usepackage{amsmath}&#10;\usepackage{amssymb}&#10;\usepackage{bm}&#10;\usepackage{color}&#10;\pagestyle{empty}&#10;\begin{document}&#10;&#10;\[&#10;    f_a(\bm{p})=f_a^{\mathrm{l.e.}}(p^\mu_{(a),\mathrm{l.e.}}) +\delta f_a(\bm{p})=&#10;    f_a^{\mathrm{l.e.}}\left(p^\mu_{(a)} \right)+\overline{\delta f_a(\bm{p})}.&#10;\]&#10;&#10;&#10;&#10;\end{document}"/>
  <p:tag name="IGUANATEXSIZE" val="20"/>
  <p:tag name="IGUANATEXCURSOR" val="3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0,116"/>
  <p:tag name="ORIGINALWIDTH" val="2650,918"/>
  <p:tag name="LATEXADDIN" val="\documentclass{article}&#10;\usepackage{amsmath}&#10;\usepackage{amssymb}&#10;\usepackage{bm}&#10;\usepackage{color}&#10;\pagestyle{empty}&#10;\begin{document}&#10;&#10;\begin{eqnarray}&#10; \bm{J}_{(q)}&amp;=&amp;\sum_a\int_{\bm{p}} \bm{v}_a\,(\varepsilon_a-h_a)\, \overline{\delta f}_a\nonumber\\&#10;    \Delta\bm{j}_{(a)}&amp;=&amp;\int_{\bm{p}} \bm{v}_a\, \overline{\delta f}_a,\qquad \bm{i}_a=\Delta \bm{j}_{(a)} - \sum_b \Delta \bm{j}_{(b)}  \nonumber \\&#10;     \Pi^{\langle ij\rangle}&amp;=&amp;\sum_a \int_{\bm{p}} p^{\langle i} v_a^{j\rangle} \, \overline{\delta f}_a\nonumber&#10;\end{eqnarray}&#10;&#10;&#10;&#10;\end{document}"/>
  <p:tag name="IGUANATEXSIZE" val="20"/>
  <p:tag name="IGUANATEXCURSOR" val="3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945,6318"/>
  <p:tag name="LATEXADDIN" val="\documentclass{article}&#10;\usepackage{amsmath}&#10;\usepackage{amssymb}&#10;\usepackage{bm}&#10;\usepackage{color}&#10;\pagestyle{empty}&#10;\begin{document}&#10;&#10;\[&#10;\int_{\bm p}\equiv\sum_{\sigma}\int \frac{d^3{\bm p}}{(2\pi)^3}&#10;\]&#10;&#10;&#10;\end{document}"/>
  <p:tag name="IGUANATEXSIZE" val="20"/>
  <p:tag name="IGUANATEXCURSOR" val="2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289,839"/>
  <p:tag name="LATEXADDIN" val="\documentclass{article}&#10;\usepackage{amsmath}&#10;\usepackage{amssymb}&#10;\usepackage{bm}&#10;\usepackage{color}&#10;\pagestyle{empty}&#10;\begin{document}&#10;&#10;&#10;\[&#10;\frac{1}{T}f_F'(x_a)\approx -\delta(\varepsilon_a-\mu_a)&#10;\]&#10;&#10;\end{document}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0,4574"/>
  <p:tag name="ORIGINALWIDTH" val="3199,1"/>
  <p:tag name="LATEXADDIN" val="\documentclass{article}&#10;\usepackage{amsmath}&#10;\usepackage{amssymb}&#10;\usepackage{bm}&#10;\usepackage{color}&#10;\pagestyle{empty}&#10;\begin{document}&#10;&#10;\[&#10;  T\frac{\mathrm{d} S}{\mathrm{d}t}=  T\varsigma = -\sum_{k=\zeta,\eta,q,Da} {\cal Y}_k\cdot {\cal X}_k&#10;= -\sum_a\int_{\bm{p}} \Phi_a(\bm{p}) I_a\left[\left\{\Phi_b\right\}\right]&#10;\]&#10;&#10;&#10;\end{document}"/>
  <p:tag name="IGUANATEXSIZE" val="20"/>
  <p:tag name="IGUANATEXCURSOR" val="3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025,872"/>
  <p:tag name="LATEXADDIN" val="\documentclass{article}&#10;\usepackage{amsmath}&#10;\usepackage{amssymb}&#10;\usepackage{bm}&#10;\usepackage{color}&#10;\pagestyle{empty}&#10;\begin{document}&#10;&#10;\[&#10;    {\cal Y}_k=-\sum_{k'}\hat{L}_{kk'} {\cal X}_{k'}&#10;\]&#10;&#10;&#10;&#10;\end{document}"/>
  <p:tag name="IGUANATEXSIZE" val="20"/>
  <p:tag name="IGUANATEXCURSOR" val="1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3358,08"/>
  <p:tag name="LATEXADDIN" val="\documentclass{article}&#10;\usepackage{amsmath}&#10;\usepackage{amssymb}&#10;\usepackage{bm}&#10;\usepackage{color}&#10;\pagestyle{empty}&#10;\begin{document}&#10;&#10;\[&#10;    \frac{\partial f_a }{\partial t} +\frac{\partial \varepsilon_a}{\partial{\bm{p}}}\nabla f_a -&#10;    \left(\frac{\partial \varepsilon_a}{\partial{\mathbf{r}}}-{\color{blue} q_a\left(\bm{E}+\left[\bm{v}_a\times\bm{B}\right]\right)}\right)&#10;    \nabla_{\bm{p}} f_a&#10;    = I_a[\left\{f_b\right\}]&#10;\]&#10;&#10;&#10;&#10;\end{document}"/>
  <p:tag name="IGUANATEXSIZE" val="20"/>
  <p:tag name="IGUANATEXCURSOR" val="37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222,347"/>
  <p:tag name="LATEXADDIN" val="\documentclass{article}&#10;\usepackage{amsmath}&#10;\usepackage{amssymb}&#10;\usepackage{bm}&#10;\usepackage{color}&#10;\pagestyle{empty}&#10;\begin{document}&#10;&#10;\[&#10;    \Phi_a(\bm{p})=\sum_k\hat{{\cal G}}^{a}_k(\bm{p})\cdot {\cal X}_k&#10;\]&#10;&#10;&#10;\end{document}"/>
  <p:tag name="IGUANATEXSIZE" val="20"/>
  <p:tag name="IGUANATEXCURSOR" val="20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131,9835"/>
  <p:tag name="LATEXADDIN" val="\documentclass{article}&#10;\usepackage{amsmath}&#10;\usepackage{amssymb}&#10;\usepackage{bm}&#10;\usepackage{color}&#10;\pagestyle{empty}&#10;\begin{document}&#10;&#10;\[&#10;{\cal X}_k&#10;\]&#10;&#10;&#10;\end{document}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128,9839"/>
  <p:tag name="LATEXADDIN" val="\documentclass{article}&#10;\usepackage{amsmath}&#10;\usepackage{amssymb}&#10;\usepackage{bm}&#10;\usepackage{color}&#10;\pagestyle{empty}&#10;\begin{document}&#10;&#10;\[&#10;{\cal Y}_k&#10;\]&#10;&#10;&#10;\end{document}"/>
  <p:tag name="IGUANATEXSIZE" val="20"/>
  <p:tag name="IGUANATEXCURSOR" val="14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1,9572"/>
  <p:tag name="ORIGINALWIDTH" val="2500,188"/>
  <p:tag name="LATEXADDIN" val="\documentclass{article}&#10;\usepackage{amsmath}&#10;\usepackage{amssymb}&#10;\usepackage{bm}&#10;\usepackage{color}&#10;\pagestyle{empty}&#10;\begin{document}&#10;&#10;\[&#10;    -\frac{1}{T}f_F'(x)\sum_k\sqrt{\frac{4\pi}{2\ell_k+1}} D^a_k(p) \left(Y_{\ell_k}(\hat{\bm{p}})\cdot {\color{red} ({\cal X}_{k})_{\ell_k}}\right)&#10;\]&#10;&#10;&#10;\end{document}"/>
  <p:tag name="IGUANATEXSIZE" val="20"/>
  <p:tag name="IGUANATEXCURSOR" val="28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2,4522"/>
  <p:tag name="ORIGINALWIDTH" val="2257,218"/>
  <p:tag name="LATEXADDIN" val="\documentclass{article}&#10;\usepackage{amsmath}&#10;\usepackage{amssymb}&#10;\usepackage{bm}&#10;\usepackage{color}&#10;\pagestyle{empty}&#10;\begin{document}&#10;&#10;\[&#10;    \left(Y_{\ell_k}(\hat{\bm{p}})\cdot ({\cal X}_{k})_{\ell_k}\right)=\sum_{m=-\ell_k}^{\ell_k} Y^*_{\ell_k m}(\hat{\bm{p}}) ({\cal X}_{k})_{\ell_k m}&#10;\]&#10;&#10;&#10;&#10;\end{document}"/>
  <p:tag name="IGUANATEXSIZE" val="20"/>
  <p:tag name="IGUANATEXCURSOR" val="29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4,6719"/>
  <p:tag name="ORIGINALWIDTH" val="1480,315"/>
  <p:tag name="LATEXADDIN" val="\documentclass{article}&#10;\usepackage{amsmath}&#10;\usepackage{amssymb}&#10;\usepackage{bm}&#10;\usepackage{color}&#10;\pagestyle{empty}&#10;\begin{document}&#10;&#10;\[&#10;\begin{tabular}{@{\extracolsep{\fill}}lcc@{}}&#10;\hline&#10;Force ($k$) &amp; \multicolumn{1}{c}{$\ell$} &amp; \multicolumn{1}{c}{$D_k^a$} &#10;\\&#10;\hline&#10;$\kappa$ &amp; 1 &amp; $v_a (\varepsilon_a-h_a)$  \\&#10;$\eta$ &amp; 2 &amp; $\sqrt{2/3}\,(pv_a)$  \\&#10;$Da$ &amp; 1 &amp; $v_a$\\&#10;\hline&#10;\end{tabular}&#10;\]&#10;&#10;&#10;\end{document}"/>
  <p:tag name="IGUANATEXSIZE" val="20"/>
  <p:tag name="IGUANATEXCURSOR" val="26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109,486"/>
  <p:tag name="LATEXADDIN" val="\documentclass{article}&#10;\usepackage{amsmath}&#10;\usepackage{amssymb}&#10;\usepackage{bm}&#10;\usepackage{color}&#10;\pagestyle{empty}&#10;\begin{document}&#10;&#10;\[&#10;Y_{10}=\sqrt{\frac{3}{4\pi}}\cos\theta=\sqrt{\frac{3}{4\pi}}\frac{z}{r} \to T_{10} =  V_z&#10;\]&#10;&#10;&#10;\end{document}"/>
  <p:tag name="IGUANATEXSIZE" val="20"/>
  <p:tag name="IGUANATEXCURSOR" val="22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103"/>
  <p:tag name="ORIGINALWIDTH" val="2262,467"/>
  <p:tag name="LATEXADDIN" val="\documentclass{article}&#10;\usepackage{amsmath}&#10;\usepackage{amssymb}&#10;\usepackage{bm}&#10;\usepackage{color}&#10;\pagestyle{empty}&#10;\begin{document}&#10;&#10;\[&#10;Y_{1\pm 1}=\sqrt{\frac{3}{4\pi}}\frac{x\pm iy}{\sqrt{2}r}\to T_{1\pm 1} = \mp\frac{V_x\pm i V_y}{\sqrt{2}}&#10;\]&#10;&#10;&#10;\end{document}"/>
  <p:tag name="IGUANATEXSIZE" val="20"/>
  <p:tag name="IGUANATEXCURSOR" val="24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5150,356"/>
  <p:tag name="LATEXADDIN" val="\documentclass{article}&#10;\usepackage{amsmath}&#10;\usepackage{amssymb}&#10;\usepackage{bm}&#10;\usepackage{color}&#10;\pagestyle{empty}&#10;\begin{document}&#10;&#10;\[&#10;Y_{2\pm 2} =\sqrt{\frac{15}{32\pi}} \frac{(x\pm iy)^2}{r^2} \to T_{2\pm 2}=(V_x\pm iV_y)^2=V_xV_x-V_yV_y\pm i (V_xV_y+V_y V_x)=T_{xx}-T_{yy}\pm 2i T_{xy}&#10;\]&#10;&#10;&#10;\end{document}"/>
  <p:tag name="IGUANATEXSIZE" val="20"/>
  <p:tag name="IGUANATEXCURSOR" val="2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,73827"/>
  <p:tag name="ORIGINALWIDTH" val="708,6614"/>
  <p:tag name="LATEXADDIN" val="\documentclass{article}&#10;\usepackage{amsmath}&#10;\usepackage{amssymb}&#10;\usepackage{bm}&#10;\usepackage{color}&#10;\pagestyle{empty}&#10;\begin{document}&#10;&#10;\[&#10;9=1\oplus 3\oplus 5&#10;\]&#10;&#10;&#10;\end{document}"/>
  <p:tag name="IGUANATEXSIZE" val="20"/>
  <p:tag name="IGUANATEXCURSOR" val="1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842,8947"/>
  <p:tag name="LATEXADDIN" val="\documentclass{article}&#10;\usepackage{amsmath}&#10;\usepackage{amssymb}&#10;\usepackage{bm}&#10;\usepackage{color}&#10;\pagestyle{empty}&#10;\begin{document}&#10;&#10;\[&#10;\bm{v}_a(\bm{p}) =\frac{\partial \varepsilon_a(\bm{p})}{\partial \bm{p}}&#10;\]&#10;&#10;\end{document}"/>
  <p:tag name="IGUANATEXSIZE" val="20"/>
  <p:tag name="IGUANATEXCURSOR" val="2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726,6591"/>
  <p:tag name="LATEXADDIN" val="\documentclass{article}&#10;\usepackage{amsmath}&#10;\usepackage{amssymb}&#10;\usepackage{bm}&#10;\usepackage{color}&#10;\pagestyle{empty}&#10;\begin{document}&#10;&#10;\[&#10;    \Phi=\sum_{n=1}^N c_n \Phi_n&#10;\]&#10;&#10;&#10;\end{document}"/>
  <p:tag name="IGUANATEXSIZE" val="20"/>
  <p:tag name="IGUANATEXCURSOR" val="1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752,531"/>
  <p:tag name="LATEXADDIN" val="\documentclass{article}&#10;\usepackage{amsmath}&#10;\usepackage{amssymb}&#10;\usepackage{bm}&#10;\usepackage{color}&#10;\pagestyle{empty}&#10;\begin{document}&#10;&#10;\[&#10;    \langle \Phi_n |X \rangle= \sum_m \langle \Phi_n | \hat{L}+\hat{M}|\Phi_m\rangle c_m&#10;\]&#10;&#10;&#10;\end{document}"/>
  <p:tag name="IGUANATEXSIZE" val="20"/>
  <p:tag name="IGUANATEXCURSOR" val="22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,7124"/>
  <p:tag name="ORIGINALWIDTH" val="1202,1"/>
  <p:tag name="LATEXADDIN" val="\documentclass{article}&#10;\usepackage{amsmath}&#10;\usepackage{amssymb}&#10;\usepackage{bm}&#10;\usepackage{color}&#10;\pagestyle{empty}&#10;\begin{document}&#10;&#10;\[&#10;    \langle \Psi|\Phi\rangle = \int_{\bm{p}} \Psi(\bm{p})^*\Phi(\bm{p})&#10;\]&#10;&#10;&#10;\end{document}"/>
  <p:tag name="IGUANATEXSIZE" val="20"/>
  <p:tag name="IGUANATEXCURSOR" val="21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827,1466"/>
  <p:tag name="LATEXADDIN" val="\documentclass{article}&#10;\usepackage{amsmath}&#10;\pagestyle{empty}&#10;\begin{document}&#10;&#10;\[&#10;X= (\hat{L}+\hat{M})\Phi&#10;\]&#10;&#10;&#10;\end{document}"/>
  <p:tag name="IGUANATEXSIZE" val="20"/>
  <p:tag name="IGUANATEXCURSOR" val="1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1548,556"/>
  <p:tag name="LATEXADDIN" val="\documentclass{article}&#10;\usepackage{amsmath}&#10;\usepackage{amssymb}&#10;\usepackage{bm}&#10;\usepackage{color}&#10;\pagestyle{empty}&#10;\begin{document}&#10;&#10;\[&#10;\langle \Phi | X \rangle = \langle \Phi | \hat{L} |\Phi \rangle = -T\varsigma \leq 0&#10;\]&#10;&#10;&#10;\end{document}"/>
  <p:tag name="IGUANATEXSIZE" val="20"/>
  <p:tag name="IGUANATEXCURSOR" val="19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2339"/>
  <p:tag name="ORIGINALWIDTH" val="1065,617"/>
  <p:tag name="LATEXADDIN" val="\documentclass{article}&#10;\usepackage{amsmath}&#10;\usepackage{amssymb}&#10;\usepackage{bm}&#10;\usepackage{color}&#10;\pagestyle{empty}&#10;\begin{document}&#10;&#10;\[&#10;\mathrm{d}\bm{p}=m^* p_{F} T \mathrm{d} x \mathrm{d}\Omega_{\bm{p}}&#10;\]&#10;&#10;&#10;\end{document}"/>
  <p:tag name="IGUANATEXSIZE" val="20"/>
  <p:tag name="IGUANATEXCURSOR" val="2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1268,841"/>
  <p:tag name="LATEXADDIN" val="\documentclass{article}&#10;\usepackage{amsmath}&#10;\usepackage{amssymb}&#10;\usepackage{bm}&#10;\usepackage{color}&#10;\pagestyle{empty}&#10;\begin{document}&#10;&#10;\[&#10;x=\frac{\varepsilon-\mu}{T}\to -\infty\dots\infty&#10;\]&#10;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302,2122"/>
  <p:tag name="LATEXADDIN" val="\documentclass{article}&#10;\usepackage{amsmath}&#10;\usepackage{amssymb}&#10;\usepackage{bm}&#10;\usepackage{color}&#10;\pagestyle{empty}&#10;\begin{document}&#10;&#10;\[&#10;h\approx\mu&#10;\]&#10;&#10;&#10;\end{document}"/>
  <p:tag name="IGUANATEXSIZE" val="20"/>
  <p:tag name="IGUANATEXCURSOR" val="15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626,172"/>
  <p:tag name="LATEXADDIN" val="\documentclass{article}&#10;\usepackage{amsmath}&#10;\usepackage{amssymb}&#10;\usepackage{bm}&#10;\usepackage{color}&#10;\pagestyle{empty}&#10;\begin{document}&#10;&#10;\[&#10;    \left(\Phi^k_a(p_1)\right)_{\ell 1}=-\sqrt{\frac{4\pi}{2\ell+1}} \widetilde{D}_k(p_{\mathrm{F}a}) {\color{red}\widetilde{\lambda}^k_a} \widetilde{X}_k(x_1) \left ({\cal X}_k\right)_{\ell 1}\]&#10;&#10;\end{document}"/>
  <p:tag name="IGUANATEXSIZE" val="20"/>
  <p:tag name="IGUANATEXCURSOR" val="2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1,1699"/>
  <p:tag name="ORIGINALWIDTH" val="2802,4"/>
  <p:tag name="LATEXADDIN" val="\documentclass{article}&#10;\usepackage{amsmath}&#10;\usepackage{amssymb}&#10;\usepackage{bm}&#10;\usepackage{color}&#10;\pagestyle{empty}&#10;\begin{document}&#10;&#10;\[&#10;\begin{tabular}{@{\extracolsep{\fill}}lccccc@{}}&#10;\hline&#10;Force ($k$) &amp; \multicolumn{1}{c}{$\ell$} &amp; \multicolumn{1}{c}{$D_k^a$} &amp; \multicolumn{1}{c}{$\widetilde{D}_k$} &amp; \multicolumn{1}{c}{$\widetilde{X}_k$} &amp;&#10;\multicolumn{1}{c}{$\xi_k$}&#10;\\&#10;\hline&#10;$\kappa$ &amp; 1 &amp; $v_a (\varepsilon_a-h_a)$ &amp; $T$ &amp; $x$ &amp; $-1$ \\&#10;$\eta$ &amp; 2 &amp; $\sqrt{2/3}\,(pv_a)$ &amp; $\sqrt{2/3}\,p_{\mathrm{F}a}$ &amp; $1$ &amp; $+1$ \\&#10;$Da$ &amp; 1 &amp; $v_a$ &amp; $1$ &amp; $1$ &amp; $+1$\\&#10;\hline&#10;\end{tabular}&#10;\]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5,099"/>
  <p:tag name="LATEXADDIN" val="\documentclass{article}&#10;\usepackage{amsmath}&#10;\usepackage{amssymb}&#10;\usepackage{bm}&#10;\usepackage{color}&#10;\pagestyle{empty}&#10;\begin{document}&#10;&#10;\[&#10;\varepsilon_a(\bm{p})=\varepsilon_a(\bm{p})[\{f_b(\bm{p})\}]&#10;\]&#10;&#10;&#10;\end{document}"/>
  <p:tag name="IGUANATEXSIZE" val="20"/>
  <p:tag name="IGUANATEXCURSOR" val="2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1,9535"/>
  <p:tag name="ORIGINALWIDTH" val="4320,21"/>
  <p:tag name="LATEXADDIN" val="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/>
  <p:tag name="IGUANATEXSIZE" val="20"/>
  <p:tag name="IGUANATEXCURSOR" val="3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5,958"/>
  <p:tag name="ORIGINALWIDTH" val="2408,699"/>
  <p:tag name="LATEXADDIN" val="\documentclass{article}&#10;\usepackage{amsmath}&#10;\usepackage{amssymb}&#10;\usepackage{bm}&#10;\usepackage{color}&#10;\pagestyle{empty}&#10;\begin{document}&#10;&#10;\[&#10;    \left(\Phi^\kappa_a(p_1)\right)_{1 +1}=-\sqrt{\frac{4\pi}{3}} T {\color{red}\widetilde{\lambda}^\kappa_a }x_1 \left (\frac{\nabla T}{T}+\dot{\bm{V}}\right)_{1+1}\]&#10;&#10;\end{document}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289,839"/>
  <p:tag name="LATEXADDIN" val="\documentclass{article}&#10;\usepackage{amsmath}&#10;\usepackage{amssymb}&#10;\usepackage{bm}&#10;\usepackage{color}&#10;\pagestyle{empty}&#10;\begin{document}&#10;&#10;&#10;\[&#10;\frac{1}{T}f_F'(x_a)\approx -\delta(\varepsilon_a-\mu_a)&#10;\]&#10;&#10;\end{document}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022,497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i\frac{\omega_{\mathrm{BF}a}}{v_{\mathrm{F}a}}\widetilde{\lambda}^k_a&#10;\]&#10;&#10;&#10;\end{document}"/>
  <p:tag name="IGUANATEXSIZE" val="20"/>
  <p:tag name="IGUANATEXCURSOR" val="3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937,008"/>
  <p:tag name="LATEXADDIN" val="\documentclass{article}&#10;\usepackage{amsmath}&#10;\usepackage{amssymb}&#10;\usepackage{bm}&#10;\usepackage{color}&#10;\pagestyle{empty}&#10;\begin{document}&#10;&#10;\[&#10;   1=\left(\Lambda^k_{a}+i\frac{\omega_{\mathrm{BF}a}}{v_{\mathrm{F}a}}\right)\widetilde{\lambda}^k_a+ \sum_{b\neq a}{\Lambda'}^{k}_{ab}\widetilde{\lambda}^k_b,&#10;\]&#10;&#10;&#10;\end{document}"/>
  <p:tag name="IGUANATEXSIZE" val="20"/>
  <p:tag name="IGUANATEXCURSOR" val="3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0,465"/>
  <p:tag name="ORIGINALWIDTH" val="1112,861"/>
  <p:tag name="LATEXADDIN" val="\documentclass{article}&#10;\usepackage{amsmath}&#10;\usepackage{amssymb}&#10;\usepackage{bm}&#10;\usepackage{color}&#10;\pagestyle{empty}&#10;\begin{document}&#10;&#10;&#10;\[&#10;    \Lambda^k_a=\sum_{b} \Lambda^k_{ab}+{\Lambda'}^k_{aa}.&#10;\]&#10;&#10;\end{document}"/>
  <p:tag name="IGUANATEXSIZE" val="20"/>
  <p:tag name="IGUANATEXCURSOR" val="19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989,1264"/>
  <p:tag name="LATEXADDIN" val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\nonumber\\&#10;    \widetilde{\eta}_a&amp;=&amp;\frac{n_ap_{\mathrm{F}a}}{5} \widetilde{\lambda}_a^{\eta}\nonumber&#10;\end{eqnarray}&#10;&#10;&#10;\end{document}"/>
  <p:tag name="IGUANATEXSIZE" val="20"/>
  <p:tag name="IGUANATEXCURSOR" val="3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2626,172"/>
  <p:tag name="LATEXADDIN" val="\documentclass{article}&#10;\usepackage{amsmath}&#10;\usepackage{amssymb}&#10;\usepackage{bm}&#10;\usepackage{color}&#10;\pagestyle{empty}&#10;\begin{document}&#10;&#10;\[&#10;    \left(\Phi^k_a(p_1)\right)_{\ell 1}=-\sqrt{\frac{4\pi}{2\ell+1}} \widetilde{D}_k(p_{\mathrm{F}a}) {\color{blue} \widetilde{\lambda}^k_a} \widetilde{X}_k(x_1) \left ({\cal X}_k\right)_{\ell 1}\]&#10;&#10;\end{document}"/>
  <p:tag name="IGUANATEXSIZE" val="20"/>
  <p:tag name="IGUANATEXCURSOR" val="2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1,9535"/>
  <p:tag name="ORIGINALWIDTH" val="4320,21"/>
  <p:tag name="LATEXADDIN" val="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/>
  <p:tag name="IGUANATEXSIZE" val="20"/>
  <p:tag name="IGUANATEXCURSOR" val="3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598,4252"/>
  <p:tag name="LATEXADDIN" val="\documentclass{article}&#10;\usepackage{amsmath}&#10;\usepackage{amssymb}&#10;\usepackage{bm}&#10;\usepackage{color}&#10;\pagestyle{empty}&#10;\begin{document}&#10;&#10;&#10;\[&#10;\lambda^k_a=\tau^k_a v_{\mathrm{F}a}&#10;\]&#10;&#10;\end{document}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9613"/>
  <p:tag name="ORIGINALWIDTH" val="2488,189"/>
  <p:tag name="LATEXADDIN" val="\documentclass{article}&#10;\usepackage{amsmath}&#10;\usepackage{amssymb}&#10;\usepackage{bm}&#10;\usepackage{color}&#10;\pagestyle{empty}&#10;\begin{document}&#10;&#10;\[&#10;    f_a^{\mathrm{l.e.}}=f_a^{\mathrm{l.e.}}(\varepsilon_a^{\mathrm{l.e.}}(\bm{p}))=f_F\left(\frac{\varepsilon_a^{\mathrm{l.e.}}(\bm{p}) -\mu_a(\bm{r},t)}{T(\bm{r},t)}\right)&#10;\]&#10;&#10;&#10;&#10;\end{document}"/>
  <p:tag name="IGUANATEXSIZE" val="20"/>
  <p:tag name="IGUANATEXCURSOR" val="1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1662,542"/>
  <p:tag name="LATEXADDIN" val="\documentclass{article}&#10;\usepackage{amsmath}&#10;\usepackage{amssymb}&#10;\usepackage{bm}&#10;\usepackage{color}&#10;\pagestyle{empty}&#10;\begin{document}&#10;&#10;\[&#10;    \langle \Phi_n |X \rangle= \sum_{m=1}^N \langle \Phi_n | \hat{L}|\Phi_m\rangle c_m \to&#10;\]&#10;&#10;&#10;\end{document}"/>
  <p:tag name="IGUANATEXSIZE" val="20"/>
  <p:tag name="IGUANATEXCURSOR" val="23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4,9044"/>
  <p:tag name="ORIGINALWIDTH" val="5475,815"/>
  <p:tag name="LATEXADDIN" val="\documentclass{article}&#10;\usepackage{amsmath}&#10;\usepackage{xcolor}&#10;\usepackage{physics}&#10;\pagestyle{empty}&#10;\renewcommand{\d}{\differential}&#10;\newsavebox\MBox&#10;\newcommand\Cline[2][red]{{\sbox\MBox{$#2$}%&#10;  \rlap{\usebox\MBox}\color{#1}\rule[-1.2\dp\MBox]{\wd\MBox}{0.5pt}}}&#10;\begin{document}&#10;&#10;&#10;\[&#10;x(1-f(x)) =  \int \differential x' (1-f(x')) \frac{x'-x}{e^{x' - x} - 1} \left[ \left(C_i^{1l} + \Cline{\frac{C_i^{1t}}{|w|}}\right)\,(\Psi_i(x) - \Psi_i(x')) + \Cline{C_i^{2t}\frac{\Psi_i(x')}{|w|^{1/3}}} \right] - &#10;\]&#10;\[&#10;- \sum_j \lambda_{ij} \int \d x' (1-f(x')) \frac{x'-x}{e^{x' - x} - 1}\Psi_j (x') - \sum_j \lambda_{ij}' \int \differential x' \frac{1-f(x')}{1-e^{x' - x}} \Cline{F(x,x')} \, \Psi_j(x') + \Cline[blue]{i f(-x)\omega_{B,i}\tau_i \Psi_i(x)}&#10;\]&#10;&#10;\end{document}"/>
  <p:tag name="IGUANATEXSIZE" val="20"/>
  <p:tag name="IGUANATEXCURSOR" val="7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2009,749"/>
  <p:tag name="LATEXADDIN" val="\documentclass{article}&#10;\usepackage{amsmath}&#10;\pagestyle{empty}&#10;\begin{document}&#10;&#10;\[&#10;\kappa_i = \frac{\pi^2 n_i T}{3 m^*_i}\tau_i \int \mathrm{d} x\, x f(x)f(-x)\Psi_i(x)&#10;\]&#10;&#10;\end{document}"/>
  <p:tag name="IGUANATEXSIZE" val="20"/>
  <p:tag name="IGUANATEXCURSOR" val="16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1871,016"/>
  <p:tag name="LATEXADDIN" val="\documentclass{article}&#10;\usepackage{amsmath}&#10;\pagestyle{empty}&#10;\begin{document}&#10;&#10;\[&#10;\eta_i = \frac{p_{Fi}^2 n_i}{5 m_i^*}\tau_i \int \mathrm{d} x f(x) f(-x) \Psi_i(x)&#10;\]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12,75"/>
  <p:tag name="LATEXFORMWIDTH" val="384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,9872"/>
  <p:tag name="ORIGINALWIDTH" val="579,6776"/>
  <p:tag name="LATEXADDIN" val="\documentclass{article}&#10;\usepackage{amsmath}&#10;\pagestyle{empty}&#10;\begin{document}&#10;&#10;&#10;\[ w = x'-x\]&#10;&#10;\end{document}"/>
  <p:tag name="IGUANATEXSIZE" val="20"/>
  <p:tag name="IGUANATEXCURSOR" val="9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535,433"/>
  <p:tag name="LATEXADDIN" val="\documentclass{article}&#10;\usepackage{amsmath}&#10;\pagestyle{empty}&#10;\begin{document}&#10;\[&#10;x = \frac{\varepsilon - \mu}{T}&#10;\]&#10;&#10;\end{document}"/>
  <p:tag name="IGUANATEXSIZE" val="20"/>
  <p:tag name="IGUANATEXCURSOR" val="11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3358,08"/>
  <p:tag name="LATEXADDIN" val="\documentclass{article}&#10;\usepackage{amsmath}&#10;\usepackage{amssymb}&#10;\usepackage{bm}&#10;\usepackage{color}&#10;\pagestyle{empty}&#10;\begin{document}&#10;&#10;\[&#10;    \frac{\partial f_a }{\partial t} +\frac{\partial \varepsilon_a}{\partial{\bm{p}}}\nabla f_a -&#10;    \left(\frac{\partial \varepsilon_a}{\partial{\mathbf{r}}}-q_a\left(\bm{E}+\left[\bm{v}_a\times\bm{B}\right]\right)\right)&#10;    \nabla_{\bm{p}} f_a&#10;    = I_a[\left\{f_b\right\}]&#10;\]&#10;&#10;&#10;&#10;\end{document}"/>
  <p:tag name="IGUANATEXSIZE" val="20"/>
  <p:tag name="IGUANATEXCURSOR" val="23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,7124"/>
  <p:tag name="ORIGINALWIDTH" val="686,9141"/>
  <p:tag name="LATEXADDIN" val="\documentclass{article}&#10;\usepackage{amsmath}&#10;\usepackage{amssymb}&#10;\usepackage{bm}&#10;\usepackage{color}&#10;\pagestyle{empty}&#10;\begin{document}&#10;&#10;\[&#10;    \langle \psi \rangle = \int_{\bm{p}} \psi f_a&#10;\]&#10;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2111"/>
  <p:tag name="ORIGINALWIDTH" val="3952,756"/>
  <p:tag name="LATEXADDIN" val="\documentclass{article}&#10;\usepackage{amsmath}&#10;\usepackage{amssymb}&#10;\usepackage{bm}&#10;\usepackage{color}&#10;\pagestyle{empty}&#10;\begin{document}&#10;&#10;\[&#10;    \partial_\mu \langle v^\mu_a \psi\rangle =\frac{\partial\langle\psi\rangle}{\partial t} + &#10;    \nabla \langle \bm{v}_a\psi\rangle=\left\langle\frac{\partial\psi}{\partial t}+\bm{v}_a\nabla\psi-\left(\nabla\varepsilon_a-\bm{F}_a\right)\frac{\partial \psi}{\partial \bm{p}}\right\rangle+\int_{\bm{p}}\psi I_a&#10;\]&#10;&#10;&#10;\end{document}"/>
  <p:tag name="IGUANATEXSIZE" val="20"/>
  <p:tag name="IGUANATEXCURSOR" val="4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,4597"/>
  <p:tag name="ORIGINALWIDTH" val="1097,113"/>
  <p:tag name="LATEXADDIN" val="\documentclass{article}&#10;\usepackage{amsmath}&#10;\usepackage{amssymb}&#10;\usepackage{bm}&#10;\usepackage{color}&#10;\pagestyle{empty}&#10;\begin{document}&#10;&#10;\[&#10;    v^\mu_a=\frac{\partial\varepsilon_a}{\partial p^\mu_{(a)}}=(1,\bm{v}_a)&#10;\]&#10;&#10;&#10;\end{document}"/>
  <p:tag name="IGUANATEXSIZE" val="20"/>
  <p:tag name="IGUANATEXCURSOR" val="21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585,302"/>
  <p:tag name="LATEXADDIN" val="\documentclass{article}&#10;\usepackage{amsmath}&#10;\usepackage{amssymb}&#10;\usepackage{bm}&#10;\usepackage{color}&#10;\pagestyle{empty}&#10;\begin{document}&#10;&#10;&#10;\[&#10;    f_a=f_a^{\mathrm{eq}}+\delta f_a^{(0)}+\delta f_a^{(1)}+\dots&#10;\]&#10;&#10;\end{document}"/>
  <p:tag name="IGUANATEXSIZE" val="20"/>
  <p:tag name="IGUANATEXCURSOR" val="2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1790,776"/>
  <p:tag name="LATEXADDIN" val="\documentclass{article}&#10;\usepackage{amsmath}&#10;\usepackage{amssymb}&#10;\usepackage{bm}&#10;\usepackage{color}&#10;\pagestyle{empty}&#10;\begin{document}&#10;&#10;\[&#10;\psi=1, \quad \partial_\mu j^\mu_{(a)} =0 ,\quad j^\mu_{(a)}=\langle v^\mu_{a} \rangle&#10;\]&#10;&#10;&#10;\end{document}"/>
  <p:tag name="IGUANATEXSIZE" val="20"/>
  <p:tag name="IGUANATEXCURSOR" val="18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2111"/>
  <p:tag name="ORIGINALWIDTH" val="4338,208"/>
  <p:tag name="LATEXADDIN" val="\documentclass{article}&#10;\usepackage{amsmath}&#10;\usepackage{amssymb}&#10;\usepackage{bm}&#10;\usepackage{color}&#10;\pagestyle{empty}&#10;\begin{document}&#10;&#10;\[&#10;\psi=p^{\mu}_{(a)}, \quad      \partial_\mu {\cal T}^{\mu\nu} =  F^{\mu\lambda}J_\lambda, \quad     {\cal T}^{\mu\nu}_{(a)}=\int_{\bm{p}} p^\mu v_a^\nu f_a(\bm{p})-g^{\mu\nu} &#10;    \left(\int_{\bm{p}} \varepsilon_a(\bm{p}) f_a(\bm{p})-{\cal T}^{00}_{(a)} \right)&#10;\]&#10;&#10;&#10;\end{document}"/>
  <p:tag name="IGUANATEXSIZE" val="20"/>
  <p:tag name="IGUANATEXCURSOR" val="23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2331,458"/>
  <p:tag name="LATEXADDIN" val="\documentclass{article}&#10;\usepackage{amsmath}&#10;\usepackage{amssymb}&#10;\usepackage{bm}&#10;\usepackage{color}&#10;\pagestyle{empty}&#10;\begin{document}&#10;&#10;\[&#10;\psi=\psi_S^{(a)}=-\log f_a +(1-f_a^{-1})\log(1-f_a)&#10;\]&#10;&#10;&#10;\end{document}"/>
  <p:tag name="IGUANATEXSIZE" val="20"/>
  <p:tag name="IGUANATEXCURSOR" val="19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,2111"/>
  <p:tag name="ORIGINALWIDTH" val="2350,206"/>
  <p:tag name="LATEXADDIN" val="\documentclass{article}&#10;\usepackage{amsmath}&#10;\usepackage{amssymb}&#10;\usepackage{bm}&#10;\usepackage{color}&#10;\pagestyle{empty}&#10;\begin{document}&#10;&#10;\[&#10;    \partial_\mu \langle v^\mu_{a} \psi_{S}^{(a)}\rangle \equiv \varsigma_a= \int_{\bm{p}}\log\left(\frac{1-f_a}{f_a}\right)\, I_a [\{f_b\}]&#10;\]&#10;&#10;&#10;\end{document}"/>
  <p:tag name="IGUANATEXSIZE" val="20"/>
  <p:tag name="IGUANATEXCURSOR" val="28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,7147"/>
  <p:tag name="ORIGINALWIDTH" val="1557,555"/>
  <p:tag name="LATEXADDIN" val="\documentclass{article}&#10;\usepackage{amsmath}&#10;\usepackage{amssymb}&#10;\usepackage{bm}&#10;\usepackage{color}&#10;\pagestyle{empty}&#10;\begin{document}&#10;&#10;\[&#10;    \log\frac{1-f_a}{f_a}\approx \frac{\varepsilon_a-\mu_a}{T} - \frac{1}{T}\Phi_a&#10;\]&#10;&#10;&#10;&#10;\end{document}"/>
  <p:tag name="IGUANATEXSIZE" val="20"/>
  <p:tag name="IGUANATEXCURSOR" val="22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863,1422"/>
  <p:tag name="LATEXADDIN" val="\documentclass{article}&#10;\usepackage{amsmath}&#10;\usepackage{amssymb}&#10;\usepackage{bm}&#10;\usepackage{color}&#10;\pagestyle{empty}&#10;\begin{document}&#10;&#10;\[&#10;    \partial_\mu {\cal T}^{\mu\nu} =  F^{\mu\lambda}J_\lambda&#10;\]&#10;&#10;&#10;\end{document}"/>
  <p:tag name="IGUANATEXSIZE" val="20"/>
  <p:tag name="IGUANATEXCURSOR" val="20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541,4323"/>
  <p:tag name="LATEXADDIN" val="\documentclass{article}&#10;\usepackage{amsmath}&#10;\usepackage{amssymb}&#10;\usepackage{bm}&#10;\usepackage{color}&#10;\pagestyle{empty}&#10;\begin{document}&#10;&#10;\[&#10;    \partial_\mu j^\mu_{(a)}=0&#10;\]&#10;&#10;&#10;\end{document}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9,7076"/>
  <p:tag name="ORIGINALWIDTH" val="795,6506"/>
  <p:tag name="LATEXADDIN" val="\documentclass{article}&#10;\usepackage{amsmath}&#10;\usepackage{amssymb}&#10;\usepackage{bm}&#10;\usepackage{color}&#10;\pagestyle{empty}&#10;\begin{document}&#10;&#10;\[&#10;    J^\mu=\sum_{a=1}^r q_a j^\mu_{(a)}&#10;\]&#10;&#10;&#10;&#10;\end{document}"/>
  <p:tag name="IGUANATEXSIZE" val="20"/>
  <p:tag name="IGUANATEXCURSOR" val="1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,7342"/>
  <p:tag name="ORIGINALWIDTH" val="1082,865"/>
  <p:tag name="LATEXADDIN" val="\documentclass{article}&#10;\usepackage{amsmath}&#10;\usepackage{amssymb}&#10;\usepackage{bm}&#10;\usepackage{color}&#10;\pagestyle{empty}&#10;\begin{document}&#10;&#10;&#10;\[&#10;F_{\mu\nu}=\partial_\mu A_\nu-\partial_\nu A_\mu&#10;\]&#10;&#10;\end{document}"/>
  <p:tag name="IGUANATEXSIZE" val="20"/>
  <p:tag name="IGUANATEXCURSOR" val="18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832,771"/>
  <p:tag name="LATEXADDIN" val="\documentclass{article}&#10;\usepackage{amsmath}&#10;\usepackage{amssymb}&#10;\usepackage{bm}&#10;\usepackage{color}&#10;\pagestyle{empty}&#10;\begin{document}&#10;&#10;\[&#10;U^\mu=\gamma(1,\bm{V}), \quad \gamma=(1-V^2)^{-1/2}&#10;\]&#10;&#10;&#10;&#10;\end{document}"/>
  <p:tag name="IGUANATEXSIZE" val="20"/>
  <p:tag name="IGUANATEXCURSOR" val="19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536,558"/>
  <p:tag name="LATEXADDIN" val="\documentclass{article}&#10;\usepackage{amsmath}&#10;\usepackage{amssymb}&#10;\usepackage{bm}&#10;\usepackage{color}&#10;\pagestyle{empty}&#10;\begin{document}&#10;&#10;\[&#10;    \varepsilon_a=\varepsilon_a^{\mathrm{eq}}+\delta\varepsilon_a^{(0)}+\delta\varepsilon_a^{(1)}+\dots&#10;\]&#10;&#10;&#10;&#10;\end{document}"/>
  <p:tag name="IGUANATEXSIZE" val="20"/>
  <p:tag name="IGUANATEXCURSOR" val="24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,4856"/>
  <p:tag name="ORIGINALWIDTH" val="1040,87"/>
  <p:tag name="LATEXADDIN" val="\documentclass{article}&#10;\usepackage{amsmath}&#10;\usepackage{amssymb}&#10;\usepackage{bm}&#10;\usepackage{color}&#10;\pagestyle{empty}&#10;\begin{document}&#10;&#10;\[&#10;\Delta^{\mu\nu}=g^{\mu\nu}-U^\mu U^\nu&#10;\]&#10;&#10;&#10;&#10;\end{document}"/>
  <p:tag name="IGUANATEXSIZE" val="20"/>
  <p:tag name="IGUANATEXCURSOR" val="1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2011,249"/>
  <p:tag name="LATEXADDIN" val="\documentclass{article}&#10;\usepackage{amsmath}&#10;\usepackage{amssymb}&#10;\usepackage{bm}&#10;\usepackage{color}&#10;\pagestyle{empty}&#10;\begin{document}&#10;&#10;\[&#10;    \partial^\mu=U^\mu U^\nu\partial_\nu + \Delta^{\mu\nu} \partial_\nu\equiv U^\mu D + \nabla^\mu&#10;\]&#10;&#10;&#10;&#10;\end{document}"/>
  <p:tag name="IGUANATEXSIZE" val="20"/>
  <p:tag name="IGUANATEXCURSOR" val="23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69,479"/>
  <p:tag name="LATEXADDIN" val="\documentclass{article}&#10;\usepackage{amsmath}&#10;\usepackage{amssymb}&#10;\usepackage{bm}&#10;\usepackage{color}&#10;\pagestyle{empty}&#10;\begin{document}&#10;&#10;In the LRF, $D\to \partial_t$ and $\nabla^\mu\to (0,-\bm{\nabla})$&#10;&#10;&#10;\end{document}"/>
  <p:tag name="IGUANATEXSIZE" val="20"/>
  <p:tag name="IGUANATEXCURSOR" val="20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1086,614"/>
  <p:tag name="LATEXADDIN" val="\documentclass{article}&#10;\usepackage{amsmath}&#10;\usepackage{amssymb}&#10;\usepackage{bm}&#10;\usepackage{color}&#10;\pagestyle{empty}&#10;\begin{document}&#10;&#10;\[&#10;    j^\mu_{(a)}=n_a U^\mu+\Delta j^\mu_{(a)}&#10;\]&#10;&#10;&#10;\end{document}"/>
  <p:tag name="IGUANATEXSIZE" val="20"/>
  <p:tag name="IGUANATEXCURSOR" val="18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9,7076"/>
  <p:tag name="ORIGINALWIDTH" val="1460,817"/>
  <p:tag name="LATEXADDIN" val="\documentclass{article}&#10;\usepackage{amsmath}&#10;\usepackage{amssymb}&#10;\usepackage{bm}&#10;\usepackage{color}&#10;\pagestyle{empty}&#10;\begin{document}&#10;&#10;\[&#10;    j^\mu\equiv \sum_{a=1}^r j^\mu_{(a)}\equiv n U^\mu+\Delta j^\mu&#10;\]&#10;&#10;&#10;\end{document}"/>
  <p:tag name="IGUANATEXSIZE" val="20"/>
  <p:tag name="IGUANATEXCURSOR" val="20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9,7076"/>
  <p:tag name="ORIGINALWIDTH" val="563,9295"/>
  <p:tag name="LATEXADDIN" val="\documentclass{article}&#10;\usepackage{amsmath}&#10;\usepackage{amssymb}&#10;\usepackage{bm}&#10;\usepackage{color}&#10;\pagestyle{empty}&#10;\begin{document}&#10;&#10;\[&#10;    n=\sum_{a=1}^r n_a&#10;\]&#10;&#10;&#10;\end{document}"/>
  <p:tag name="IGUANATEXSIZE" val="20"/>
  <p:tag name="IGUANATEXCURSOR" val="16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35,996"/>
  <p:tag name="LATEXADDIN" val="\documentclass{article}&#10;\usepackage{amsmath}&#10;\usepackage{amssymb}&#10;\usepackage{bm}&#10;\usepackage{color}&#10;\pagestyle{empty}&#10;\begin{document}&#10;&#10;\[&#10;    {\cal T}^{\mu\nu}=(\mathcal{E}+P) U^\mu U^\nu - Pg^{\mu\nu} +\Delta {\cal T}^{\mu\nu}&#10;\]&#10;&#10;&#10;\end{document}"/>
  <p:tag name="IGUANATEXSIZE" val="20"/>
  <p:tag name="IGUANATEXCURSOR" val="2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9813"/>
  <p:tag name="ORIGINALWIDTH" val="1942,257"/>
  <p:tag name="LATEXADDIN" val="\documentclass{article}&#10;\usepackage{amsmath}&#10;\usepackage{amssymb}&#10;\usepackage{bm}&#10;\usepackage{color}&#10;\pagestyle{empty}&#10;\begin{document}&#10;&#10;\[&#10;    F^{\mu\nu}=E^\mu U^\nu - E^\nu U^\mu +\epsilon^{\mu\nu\alpha\beta} U_\alpha B_\beta&#10;\]&#10;&#10;&#10;\end{document}"/>
  <p:tag name="IGUANATEXSIZE" val="20"/>
  <p:tag name="IGUANATEXCURSOR" val="22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1086,614"/>
  <p:tag name="LATEXADDIN" val="\documentclass{article}&#10;\usepackage{amsmath}&#10;\usepackage{amssymb}&#10;\usepackage{bm}&#10;\usepackage{color}&#10;\pagestyle{empty}&#10;\begin{document}&#10;&#10;\[&#10;    j^\mu_{(a)}=n_a U^\mu+\Delta j^\mu_{(a)}&#10;\]&#10;&#10;&#10;\end{document}"/>
  <p:tag name="IGUANATEXSIZE" val="20"/>
  <p:tag name="IGUANATEXCURSOR" val="18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35,996"/>
  <p:tag name="LATEXADDIN" val="\documentclass{article}&#10;\usepackage{amsmath}&#10;\usepackage{amssymb}&#10;\usepackage{bm}&#10;\usepackage{color}&#10;\pagestyle{empty}&#10;\begin{document}&#10;&#10;\[&#10;    {\cal T}^{\mu\nu}=(\mathcal{E}+P) U^\mu U^\nu - Pg^{\mu\nu} +\Delta {\cal T}^{\mu\nu}&#10;\]&#10;&#10;&#10;\end{document}"/>
  <p:tag name="IGUANATEXSIZE" val="20"/>
  <p:tag name="IGUANATEXCURSOR" val="2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43,6821"/>
  <p:tag name="LATEXADDIN" val="\documentclass{article}&#10;\usepackage{amsmath}&#10;\usepackage{amssymb}&#10;\usepackage{bm}&#10;\usepackage{color}&#10;\pagestyle{empty}&#10;\begin{document}&#10;&#10;\[&#10;\mathrm{Kn}=\lambda/L&#10;\]&#10;&#10;&#10;&#10;\end{document}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1654,293"/>
  <p:tag name="LATEXADDIN" val="\documentclass{article}&#10;\usepackage{amsmath}&#10;\usepackage{amssymb}&#10;\usepackage{bm}&#10;\usepackage{color}&#10;\pagestyle{empty}&#10;\begin{document}&#10;&#10;&#10;\[&#10;    \Delta {\cal T}^{\mu\nu}=U^\mu {\cal Q}^\nu +U^\nu {\cal Q}^\mu + \Pi^{\mu\nu}&#10;\]&#10;&#10;\end{document}"/>
  <p:tag name="IGUANATEXSIZE" val="20"/>
  <p:tag name="IGUANATEXCURSOR" val="22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2897,638"/>
  <p:tag name="LATEXADDIN" val="\documentclass{article}&#10;\usepackage{amsmath}&#10;\usepackage{amssymb}&#10;\usepackage{bm}&#10;\usepackage{color}&#10;\pagestyle{empty}&#10;\begin{document}&#10;&#10;\[&#10;    {\cal Q}^\mu=U_\nu \Delta {\cal T}^{\nu\lambda}\Delta^\mu_\lambda\equiv I^\mu_{(q)}+h\Delta j^\mu=J^\mu_{(q)}+\sum_a h_a \Delta j^\mu_{(a)}&#10;\]&#10;&#10;&#10;\end{document}"/>
  <p:tag name="IGUANATEXSIZE" val="20"/>
  <p:tag name="IGUANATEXCURSOR" val="28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196,1"/>
  <p:tag name="LATEXADDIN" val="\documentclass{article}&#10;\usepackage{amsmath}&#10;\usepackage{amssymb}&#10;\usepackage{bm}&#10;\usepackage{color}&#10;\pagestyle{empty}&#10;\begin{document}&#10;&#10;\[&#10;J^\mu_{(q)}=I^\mu_{(q)}-\sum_a h_a i^\mu_{(a)}&#10;\]&#10;&#10;&#10;&#10;\end{document}"/>
  <p:tag name="IGUANATEXSIZE" val="20"/>
  <p:tag name="IGUANATEXCURSOR" val="18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2211,474"/>
  <p:tag name="LATEXADDIN" val="\documentclass{article}&#10;\usepackage{amsmath}&#10;\usepackage{amssymb}&#10;\usepackage{bm}&#10;\usepackage{color}&#10;\pagestyle{empty}&#10;\begin{document}&#10;&#10;&#10;\[&#10;  \Pi^{\mu\nu}=\Delta^\mu_{\lambda} {\cal T}^{\lambda\delta} \Delta^{\nu}_\delta+  P\Delta^{\mu\nu}=\Delta^\mu_{\lambda} \Delta{\cal T}^{\lambda\delta} \Delta^{\nu}_\delta&#10;\]&#10;&#10;\end{document}"/>
  <p:tag name="IGUANATEXSIZE" val="20"/>
  <p:tag name="IGUANATEXCURSOR" val="3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,7297"/>
  <p:tag name="ORIGINALWIDTH" val="2377,953"/>
  <p:tag name="LATEXADDIN" val="\documentclass{article}&#10;\usepackage{amsmath}&#10;\usepackage{amssymb}&#10;\usepackage{bm}&#10;\usepackage{color}&#10;\pagestyle{empty}&#10;\begin{document}&#10;&#10;\[&#10;    j_{(a)}^\mu=y_a j^\mu + (\Delta j^\mu_{(a)} - y_a\Delta j^\mu) \equiv y_a j^\mu + i^\mu_{(a)}&#10;\]&#10;&#10;\end{document}"/>
  <p:tag name="IGUANATEXSIZE" val="20"/>
  <p:tag name="IGUANATEXCURSOR" val="24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52,681"/>
  <p:tag name="LATEXADDIN" val="\documentclass{article}&#10;\usepackage{amsmath}&#10;\usepackage{amssymb}&#10;\usepackage{bm}&#10;\usepackage{color}&#10;\pagestyle{empty}&#10;\begin{document}&#10;&#10;\[&#10;y_a\equiv n_a/n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9,4338"/>
  <p:tag name="ORIGINALWIDTH" val="3430,071"/>
  <p:tag name="LATEXADDIN" val="\documentclass{article}&#10;\usepackage{amsmath}&#10;\usepackage{amssymb}&#10;\usepackage{bm}&#10;\usepackage{color}&#10;\pagestyle{empty}&#10;\begin{document}&#10;&#10;\allowdisplaybreaks&#10;\begin{eqnarray}&#10;Dn_a&amp;+&amp;n_a \nabla_\mu U^\mu = - \partial_\mu \Delta j_{(a)}^\mu, \label{eq:particle_continuity}\\&#10;    D{\cal E} &amp;+&amp; H\nabla_\mu U^\mu = - U_\nu\partial_\mu\Delta {\cal T}^{\mu\nu}+E^\sigma J_\sigma,\label{eq:energy_cons}\\&#10;    H DU^\lambda &amp;-&amp;\nabla^\lambda P-\Delta^{\lambda}_\nu F^{\nu\sigma} J_\sigma = -&#10;    \Delta^{\lambda}_{\nu}\partial_\mu\Delta {\cal T}^{\mu\nu}.\label{eq:NavierStokes}&#10;\end{eqnarray}&#10;&#10;&#10;\end{document}"/>
  <p:tag name="IGUANATEXSIZE" val="20"/>
  <p:tag name="IGUANATEXCURSOR" val="13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4,3832"/>
  <p:tag name="ORIGINALWIDTH" val="3056,618"/>
  <p:tag name="LATEXADDIN" val="\documentclass{article}&#10;\usepackage{amsmath}&#10;\usepackage{amssymb}&#10;\usepackage{bm}&#10;\usepackage{color}&#10;\pagestyle{empty}&#10;\begin{document}&#10;&#10;\begin{eqnarray}&#10;    d{\cal E} &amp;=&amp; TdS +\sum_a \mu_a d n_a, \label{eq:SecondLaw}\\&#10;    H&amp;\equiv&amp; {\cal E}+P=TS + \sum_a \mu_a n_a, \label{eq:Enthalpy}\\&#10;    dP &amp;=&amp; SdT + \sum_a n_a d\mu_a,\label{eq:GibbsDuhem}&#10;\end{eqnarray}&#10;&#10;&#10;\end{document}"/>
  <p:tag name="IGUANATEXSIZE" val="20"/>
  <p:tag name="IGUANATEXCURSOR" val="3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,2077"/>
  <p:tag name="ORIGINALWIDTH" val="1049,869"/>
  <p:tag name="LATEXADDIN" val="\documentclass{article}&#10;\usepackage{amsmath}&#10;\usepackage{amssymb}&#10;\usepackage{bm}&#10;\usepackage{color}&#10;\pagestyle{empty}&#10;\begin{document}&#10;&#10;&#10;\begin{eqnarray}&#10;U_\mu\Delta j^\mu_{(a)} &amp;=&amp;0\nonumber\\&#10;U_\mu U_\nu \Delta {\cal T}^{\mu\nu}&amp;=&amp;0,\nonumber&#10;\end{eqnarray}&#10;&#10;\end{document}"/>
  <p:tag name="IGUANATEXSIZE" val="20"/>
  <p:tag name="IGUANATEXCURSOR" val="19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680,9149"/>
  <p:tag name="LATEXADDIN" val="\documentclass{article}&#10;\usepackage{amsmath}&#10;\usepackage{amssymb}&#10;\usepackage{bm}&#10;\usepackage{color}&#10;\pagestyle{empty}&#10;\begin{document}&#10;&#10;\[&#10;E^\lambda\equiv U_\nu F^{\lambda\nu}&#10;\]&#10;&#10;&#10;\end{document}"/>
  <p:tag name="IGUANATEXSIZE" val="20"/>
  <p:tag name="IGUANATEXCURSOR" val="1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590,1762"/>
  <p:tag name="LATEXADDIN" val="\documentclass{article}&#10;\usepackage{amsmath}&#10;\usepackage{amssymb}&#10;\usepackage{bm}&#10;\usepackage{color}&#10;\pagestyle{empty}&#10;\begin{document}&#10;&#10;\[&#10;R\sim 13 ~\mathrm{km}&#10;\]&#10;&#10;&#10;&#10;\end{document}"/>
  <p:tag name="IGUANATEXSIZE" val="20"/>
  <p:tag name="IGUANATEXCURSOR" val="16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902,8871"/>
  <p:tag name="LATEXADDIN" val="\documentclass{article}&#10;\usepackage{amsmath}&#10;\usepackage{amssymb}&#10;\usepackage{bm}&#10;\usepackage{color}&#10;\pagestyle{empty}&#10;\begin{document}&#10;&#10;\[&#10;\partial T,\quad \partial\mu_a,\quad \partial \bm{V}&#10;\]&#10;&#10;&#10;\end{document}"/>
  <p:tag name="IGUANATEXSIZE" val="20"/>
  <p:tag name="IGUANATEXCURSOR" val="1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066,367"/>
  <p:tag name="LATEXADDIN" val="\documentclass{article}&#10;\usepackage{amsmath}&#10;\usepackage{amssymb}&#10;\usepackage{bm}&#10;\usepackage{color}&#10;\pagestyle{empty}&#10;\begin{document}&#10;&#10;&#10;\[&#10;B^\mu\equiv \frac{1}{2}\epsilon^{\mu\nu\alpha\beta} U_\nu F_{\alpha\beta}&#10;\]&#10;&#10;&#10;\end{document}"/>
  <p:tag name="IGUANATEXSIZE" val="20"/>
  <p:tag name="IGUANATEXCURSOR" val="21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6,363"/>
  <p:tag name="ORIGINALWIDTH" val="4275,216"/>
  <p:tag name="LATEXADDIN" val="\documentclass{article}&#10;\usepackage{amsmath}&#10;\usepackage{amssymb}&#10;\usepackage{bm}&#10;\usepackage{color}&#10;\pagestyle{empty}&#10;\begin{document}&#10;&#10;\begin{subequations}\label{eq:zetas}&#10;\allowdisplaybreaks&#10;\begin{eqnarray}&#10;    T\varsigma &#10;    &amp;=&amp;\Pi^{\mu\nu} \nabla_\mu U_\nu -I_{(q)}^\mu\left( \frac{\nabla_\mu T}{T} - DU_\mu\right)-&#10;   T \sum_a i^\mu_{(a)}\nabla_\mu\frac{\mu_a}{T}+\frac{1}{n}j_\mu F^{\mu\lambda}J_\lambda \nonumber\\&#10;    &amp;=&amp;\Pi^{\mu\nu} \nabla_\mu U_\nu -J_{(q)}^\mu\left( \frac{\nabla_\mu T}{T} - DU_\mu\right)-&#10;    \sum_a i^\mu_{(a)}\left(d_{(a)\mu}^{\mathrm{E}}-\frac{h_a}{hn}\Delta_{\mu\nu}F^{\nu\lambda} J_\lambda\right)\nonumber\\&#10;    &amp;=&amp;\Pi^{\mu\nu} \nabla_\mu U_\nu -J_{(q)}^\mu\left( \frac{\nabla_\mu T}{T} - DU_\mu\right)-&#10;    \sum_a \Delta j^\mu_{(a)}\left(d_{(a)\mu}-\frac{h_a}{hn}\Delta_{\mu\nu}F^{\nu\lambda} J_\lambda\right)\nonumber&#10;\end{eqnarray}&#10;\end{subequations}&#10;&#10;&#10;\end{document}"/>
  <p:tag name="IGUANATEXSIZE" val="20"/>
  <p:tag name="IGUANATEXCURSOR" val="42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9598"/>
  <p:tag name="ORIGINALWIDTH" val="1837,27"/>
  <p:tag name="LATEXADDIN" val="\documentclass{article}&#10;\usepackage{amsmath}&#10;\usepackage{amssymb}&#10;\usepackage{bm}&#10;\usepackage{color}&#10;\pagestyle{empty}&#10;\begin{document}&#10;&#10;\[&#10;    \widetilde{d}_{(a)}^\mu = T\nabla^\mu\frac{\mu_a}{T}&#10;    -T\frac{h_a}{h}\sum_b y_b\nabla^\mu \frac{\mu_b}{T}\]&#10;&#10;&#10;\end{document}"/>
  <p:tag name="IGUANATEXSIZE" val="20"/>
  <p:tag name="IGUANATEXCURSOR" val="2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,4765"/>
  <p:tag name="ORIGINALWIDTH" val="1026,622"/>
  <p:tag name="LATEXADDIN" val="\documentclass{article}&#10;\usepackage{amsmath}&#10;\usepackage{amssymb}&#10;\usepackage{bm}&#10;\usepackage{color}&#10;\pagestyle{empty}&#10;\begin{document}&#10;&#10;&#10;\[&#10;    d_{(a)}^\mu = \widetilde{d}_{(a)}^\mu+ q_aE^\mu,&#10;\]&#10;&#10;\end{document}"/>
  <p:tag name="IGUANATEXSIZE" val="20"/>
  <p:tag name="IGUANATEXCURSOR" val="1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1187,851"/>
  <p:tag name="LATEXADDIN" val="\documentclass{article}&#10;\usepackage{amsmath}&#10;\usepackage{amssymb}&#10;\usepackage{bm}&#10;\usepackage{color}&#10;\pagestyle{empty}&#10;\begin{document}&#10;&#10;\[&#10;    d_{(a)}^{\mathrm{E}\mu}=\widetilde{d}_{(a)}^\mu-\frac{q_a}{n}j_\nu {F^{\nu\mu}}&#10;\]&#10;&#10;&#10;&#10;\end{document}"/>
  <p:tag name="IGUANATEXSIZE" val="20"/>
  <p:tag name="IGUANATEXCURSOR" val="22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882,64"/>
  <p:tag name="LATEXADDIN" val="\documentclass{article}&#10;\usepackage{amsmath}&#10;\usepackage{amssymb}&#10;\usepackage{bm}&#10;\usepackage{color}&#10;\pagestyle{empty}&#10;\begin{document}&#10;&#10;\[&#10;S^\mu=\frac{S}{n}j^\mu +\frac{1}{T}\left(I^\mu_q-\sum_a\mu_a i^\mu_{(a)}\right)=\sum_a s_a j^\mu_{(a)}+\frac{J^\mu_{(q)}}{T}&#10;\]&#10;&#10;&#10;\end{document}"/>
  <p:tag name="IGUANATEXSIZE" val="20"/>
  <p:tag name="IGUANATEXCURSOR" val="2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2,7109"/>
  <p:tag name="ORIGINALWIDTH" val="2805,399"/>
  <p:tag name="LATEXADDIN" val="\documentclass{article}&#10;\usepackage{amsmath}&#10;\usepackage{amssymb}&#10;\usepackage{bm}&#10;\usepackage{color}&#10;\pagestyle{empty}&#10;\begin{document}&#10;&#10;\[&#10;    \varsigma\equiv \partial_\mu S^\mu = \Delta {\cal T}^{\mu\nu}\partial_\mu\frac{U_\nu}{T}-\sum_a\Delta j_{(a)}^\mu \partial_\mu\frac{\mu_a}{T}-\frac{1}{T}E^\lambda J_\lambda&#10;\]&#10;&#10;&#10;\end{document}"/>
  <p:tag name="IGUANATEXSIZE" val="20"/>
  <p:tag name="IGUANATEXCURSOR" val="31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3319,085"/>
  <p:tag name="LATEXADDIN" val="\documentclass{article}&#10;\usepackage{amsmath}&#10;\usepackage{amssymb}&#10;\usepackage{bm}&#10;\usepackage{color}&#10;\pagestyle{empty}&#10;\begin{document}&#10;&#10;\[&#10;    n_a\left(\bm{d}_{(a)}+\frac{h_a}{hn}\left[\bm{J}\times\bm{B} \right]\right)=\sum_bJ_{ab}(\bm{w}_b-\bm{w}_a)+n_aq_a[\bm{w}_a\times\bm{B}]&#10;\]&#10;&#10;\end{document}"/>
  <p:tag name="IGUANATEXSIZE" val="20"/>
  <p:tag name="IGUANATEXCURSOR" val="2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9598"/>
  <p:tag name="ORIGINALWIDTH" val="2098,988"/>
  <p:tag name="LATEXADDIN" val="\documentclass{article}&#10;\usepackage{amsmath}&#10;\usepackage{amssymb}&#10;\usepackage{bm}&#10;\usepackage{color}&#10;\pagestyle{empty}&#10;\begin{document}&#10;&#10;\[&#10;    \bm{d}_{(a)}=T\nabla\frac{\mu_a}{T}&#10;    -T\frac{h_a}{h}\sum_b y_b\nabla \frac{\mu_b}{T}- q_a\bm{E}&#10;\]&#10;&#10;&#10;\end{document}"/>
  <p:tag name="IGUANATEXSIZE" val="20"/>
  <p:tag name="IGUANATEXCURSOR" val="24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855,6431"/>
  <p:tag name="LATEXADDIN" val="\documentclass{article}&#10;\usepackage{amsmath}&#10;\usepackage{amssymb}&#10;\usepackage{bm}&#10;\usepackage{color}&#10;\pagestyle{empty}&#10;\begin{document}&#10;&#10;\[&#10;\bm{J}=\sum_a q_an_a \bm{w}_a&#10;\]&#10;&#10;&#10;&#10;\end{document}"/>
  <p:tag name="IGUANATEXSIZE" val="20"/>
  <p:tag name="IGUANATEXCURSOR" val="16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55,9055"/>
  <p:tag name="LATEXADDIN" val="\documentclass{article}&#10;\usepackage{amsmath}&#10;\usepackage{amssymb}&#10;\usepackage{bm}&#10;\usepackage{color}&#10;\pagestyle{empty}&#10;\begin{document}&#10;&#10;\[&#10;m_a^*=p_{\mathrm{F}a}/v_{\mathrm{F}a}&#10;\]&#10;&#10;&#10;&#10;\end{document}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766,4042"/>
  <p:tag name="LATEXADDIN" val="\documentclass{article}&#10;\usepackage{amsmath}&#10;\usepackage{amssymb}&#10;\usepackage{bm}&#10;\usepackage{color}&#10;\pagestyle{empty}&#10;\begin{document}&#10;&#10;\[&#10;\sum_a n_a \bm{d}_{(a)}=0&#10;\]&#10;&#10;&#10;&#10;\end{document}"/>
  <p:tag name="IGUANATEXSIZE" val="20"/>
  <p:tag name="IGUANATEXCURSOR" val="16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093,363"/>
  <p:tag name="LATEXADDIN" val="\documentclass{article}&#10;\usepackage{amsmath}&#10;\usepackage{amssymb}&#10;\usepackage{bm}&#10;\usepackage{color}&#10;\pagestyle{empty}&#10;\begin{document}&#10;&#10;\[&#10;\bm{w}_a=-\sum_b \mathfrak{D}_{ab} n_b\bm{d}_b&#10;\]&#10;&#10;&#10;\end{document}"/>
  <p:tag name="IGUANATEXSIZE" val="20"/>
  <p:tag name="IGUANATEXCURSOR" val="16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454,818"/>
  <p:tag name="LATEXADDIN" val="\documentclass{article}&#10;\usepackage{amsmath}&#10;\usepackage{amssymb}&#10;\usepackage{bm}&#10;\usepackage{color}&#10;\pagestyle{empty}&#10;\begin{document}&#10;&#10;\[&#10;\sum_a\mathfrak{Z}_a \bm{w}_a=0, \quad \sum_a\mathfrak{Z}_a=1&#10;\]&#10;&#10;\end{document}"/>
  <p:tag name="IGUANATEXSIZE" val="20"/>
  <p:tag name="IGUANATEXCURSOR" val="20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3382,077"/>
  <p:tag name="LATEXADDIN" val="\documentclass{article}&#10;\usepackage{amsmath}&#10;\usepackage{amssymb}&#10;\usepackage{bm}&#10;\usepackage{color}&#10;\pagestyle{empty}&#10;\begin{document}&#10;&#10;\[&#10;T\varsigma = -&#10;\sum_a n_a\bm{w}_a\left(\bm{d}_{(a)}+\frac{h_a}{hn}\left[\bm{J}\times\bm{B} \right]\right)=\frac{1}{2}\sum_{ab}J_{ab}(\bm{w}_b-\bm{w}_a)^2&#10;\]&#10;&#10;&#10;\end{document}"/>
  <p:tag name="IGUANATEXSIZE" val="20"/>
  <p:tag name="IGUANATEXCURSOR" val="15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3319,085"/>
  <p:tag name="LATEXADDIN" val="\documentclass{article}&#10;\usepackage{amsmath}&#10;\usepackage{amssymb}&#10;\usepackage{bm}&#10;\usepackage{color}&#10;\pagestyle{empty}&#10;\begin{document}&#10;&#10;\[&#10;    n_a\left(\bm{d}_{(a)}+\frac{h_a}{hn}\left[\bm{J}\times\bm{B} \right]\right)=\sum_bJ_{ab}(\bm{w}_b-\bm{w}_a)+n_aq_a[\bm{w}_a\times\bm{B}]&#10;\]&#10;&#10;\end{document}"/>
  <p:tag name="IGUANATEXSIZE" val="20"/>
  <p:tag name="IGUANATEXCURSOR" val="2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2782,152"/>
  <p:tag name="LATEXADDIN" val="\documentclass{article}&#10;\usepackage{amsmath}&#10;\usepackage{amssymb}&#10;\usepackage{bm}&#10;\usepackage{color}&#10;\pagestyle{empty}&#10;\begin{document}&#10;&#10;\[&#10;\bm{w}_a=-\sum_b \mathfrak{D}_{ab} n_b\left(\bm{d}_b-q_b[\bm{w}_b\times\bm{B}]+\frac{h_b}{hn}[\bm{J}\times\bm{B}]\right)&#10;\]&#10;&#10;&#10;\end{document}"/>
  <p:tag name="IGUANATEXSIZE" val="20"/>
  <p:tag name="IGUANATEXCURSOR" val="22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833,896"/>
  <p:tag name="LATEXADDIN" val="\documentclass{article}&#10;\usepackage{amsmath}&#10;\usepackage{amssymb}&#10;\usepackage{bm}&#10;\usepackage{color}&#10;\pagestyle{empty}&#10;\begin{document}&#10;&#10;\[&#10;\widetilde{w}_a+i\sum_b \mathfrak{D}_{ab} n_b q_b\widetilde{w}_b B=-\sum_b \mathfrak{D}_{ab}\left( n_b\widetilde{d}_b-i\mathfrak{X}_b\widetilde{J}B\right)&#10;\]&#10;&#10;&#10;\end{document}"/>
  <p:tag name="IGUANATEXSIZE" val="20"/>
  <p:tag name="IGUANATEXCURSOR" val="2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421,447"/>
  <p:tag name="LATEXADDIN" val="\documentclass{article}&#10;\usepackage{amsmath}&#10;\usepackage{amssymb}&#10;\usepackage{bm}&#10;\usepackage{color}&#10;\pagestyle{empty}&#10;\begin{document}&#10;&#10;\[&#10;n_a q_a\widetilde{w}_a=-\sum_{cb} \mathfrak{R}_{ac} n_cq_c\mathfrak{D}_{cb}\left( n_b\widetilde{d}_b-i\mathfrak{X}_b\widetilde{J}B\right)&#10;\]&#10;&#10;&#10;\end{document}"/>
  <p:tag name="IGUANATEXSIZE" val="20"/>
  <p:tag name="IGUANATEXCURSOR" val="25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,4811"/>
  <p:tag name="ORIGINALWIDTH" val="1499,813"/>
  <p:tag name="LATEXADDIN" val="\documentclass{article}&#10;\usepackage{amsmath}&#10;\usepackage{amssymb}&#10;\usepackage{bm}&#10;\usepackage{color}&#10;\pagestyle{empty}&#10;\begin{document}&#10;&#10;\[&#10;\mathfrak{R}_{ab}=\left(\delta_{ab}+iBn_aq_a\mathfrak{D}_{ab}\right)^{-1}&#10;\]&#10;&#10;&#10;&#10;\end{document}"/>
  <p:tag name="IGUANATEXSIZE" val="20"/>
  <p:tag name="IGUANATEXCURSOR" val="178"/>
  <p:tag name="TRANSPARENCY" val="True"/>
  <p:tag name="LATEXENGINEID" val="0"/>
  <p:tag name="TEMPFOLDER" val="d:\temp\"/>
  <p:tag name="LATEXFORMHEIGHT" val="336,75"/>
  <p:tag name="LATEXFORMWIDTH" val="384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,9621"/>
  <p:tag name="ORIGINALWIDTH" val="2306,712"/>
  <p:tag name="LATEXADDIN" val="\documentclass{article}&#10;\usepackage{amsmath}&#10;\usepackage{amssymb}&#10;\usepackage{bm}&#10;\usepackage{color}&#10;\pagestyle{empty}&#10;\begin{document}&#10;&#10;\[&#10;\widetilde{J}=\widetilde{\sigma}\widetilde{E},\quad&#10;\widetilde{\sigma}=\frac{\sum_{abc} \mathfrak{R}_{ac} n_cq_c\mathfrak{D}_{cb}n_bq_b}&#10;{1-iB\sum_{abc}\mathfrak{R}_{ac} n_cq_c\mathfrak{D}_{cb}\mathfrak{X}_b}&#10;\]&#10;&#10;&#10;\end{document}"/>
  <p:tag name="IGUANATEXSIZE" val="20"/>
  <p:tag name="IGUANATEXCURSOR" val="27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550,806"/>
  <p:tag name="LATEXADDIN" val="\documentclass{article}&#10;\usepackage{amsmath}&#10;\usepackage{amssymb}&#10;\usepackage{bm}&#10;\usepackage{color}&#10;\pagestyle{empty}&#10;\begin{document}&#10;&#10;\[&#10;    \overline{\delta f_a(\bm{p})}^{(1)} \equiv - \frac{1}{T} f_F'(x_a) {\color{red} \Phi_a(\bm{p})}&#10;\]&#10;&#10;&#10;\end{document}"/>
  <p:tag name="IGUANATEXSIZE" val="20"/>
  <p:tag name="IGUANATEXCURSOR" val="2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440,1949"/>
  <p:tag name="LATEXADDIN" val="\documentclass{article}&#10;\usepackage{amsmath}&#10;\usepackage{amssymb}&#10;\usepackage{bm}&#10;\usepackage{color}&#10;\pagestyle{empty}&#10;\begin{document}&#10;&#10;&#10;\[&#10;\mathfrak{Z}_a=\mathfrak{X}_a&#10;\]&#10;&#10;\end{document}"/>
  <p:tag name="IGUANATEXSIZE" val="20"/>
  <p:tag name="IGUANATEXCURSOR" val="16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484,814"/>
  <p:tag name="LATEXADDIN" val="\documentclass{article}&#10;\usepackage{amsmath}&#10;\usepackage{amssymb}&#10;\usepackage{bm}&#10;\usepackage{color}&#10;\pagestyle{empty}&#10;\begin{document}&#10;&#10;\[&#10;\widetilde{\sigma}_{\mathrm{c.m.}}=\sum_{abc} \mathfrak{R}_{ac} n_cq_c\mathfrak{D}_{cb}n_bq_b&#10;\]&#10;&#10;&#10;\end{document}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,7218"/>
  <p:tag name="ORIGINALWIDTH" val="714,6606"/>
  <p:tag name="LATEXADDIN" val="\documentclass{article}&#10;\usepackage{amsmath}&#10;\usepackage{amssymb}&#10;\usepackage{bm}&#10;\usepackage{color}&#10;\pagestyle{empty}&#10;\begin{document}&#10;&#10;\[&#10;x_a\equiv \frac{\varepsilon_a-\mu_a}{T}&#10;\]&#10;&#10;&#10;\end{document}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289,839"/>
  <p:tag name="LATEXADDIN" val="\documentclass{article}&#10;\usepackage{amsmath}&#10;\usepackage{amssymb}&#10;\usepackage{bm}&#10;\usepackage{color}&#10;\pagestyle{empty}&#10;\begin{document}&#10;&#10;&#10;\[&#10;\frac{1}{T}f_F'(x_a)\approx -\delta(\varepsilon_a-\mu_a)&#10;\]&#10;&#10;\end{document}"/>
  <p:tag name="IGUANATEXSIZE" val="20"/>
  <p:tag name="IGUANATEXCURSOR" val="19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6,798"/>
  <p:tag name="ORIGINALWIDTH" val="2518,185"/>
  <p:tag name="LATEXADDIN" val="\documentclass{article}&#10;\usepackage{amsmath}&#10;\usepackage{amssymb}&#10;\usepackage{bm}&#10;\usepackage{color}&#10;\pagestyle{empty}&#10;\begin{document}&#10;&#10;\begin{eqnarray}&#10; &amp;&amp;- f_F'(x_a) \left\{\frac{\varepsilon_a-h_a}{T}\bm{v}_a{\color{red} \left(\frac{\nabla T}{T}+\dot{\bm{V}}&#10; %-\frac{\nabla P}{nh}+\frac{1}{nh}[\bm{J}\times\bm{B}]&#10; \right)}\right.\nonumber\\&#10; &amp;&amp;+\frac{1}{T}\left.\bm{v}_a{\color{red} \left(\bm{d}_{(a)} +\frac{h_a}{ h n}[\bm{J}\times\bm{B}] \right)}\right.&#10; \nonumber\\ &#10; &amp;&amp;+ \left. \frac{p_i v_{aj}}{T}{\color{red} V_{ij}}\right.&#10; \nonumber\\ &#10; &amp;&amp;+\frac{1}{3}(\bm{p}\bm{v}_a)\mathrm{div}\bm{V} -\left.\frac{\partial}{\partial t} \left(\frac{\varepsilon_a^{\mathrm{l.e.}}-\mu_a&#10; }{T}\right)\right\} \nonumber \\&#10;&amp;=&amp; \sum_b I_{ab\,\mathrm{lin}}[\Phi]+{\color{blue}\frac{q_a}{T}f_F'(x_a)\left[\bm{v}_a\times\bm{B}\right]\nabla_{\bm{p}} \Phi_a(\bm{p})}\nonumber&#10;\end{eqnarray}&#10;&#10;&#10;&#10;\end{document}"/>
  <p:tag name="IGUANATEXSIZE" val="20"/>
  <p:tag name="IGUANATEXCURSOR" val="7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7,87"/>
  <p:tag name="ORIGINALWIDTH" val="1853,018"/>
  <p:tag name="LATEXADDIN" val="\documentclass{article}&#10;\usepackage{amsmath}&#10;\usepackage{amssymb}&#10;\usepackage{bm}&#10;\usepackage{color}&#10;\pagestyle{empty}&#10;\begin{document}&#10;&#10;\begin{eqnarray}&#10; \bm{J}_{(q)}&amp;=&amp;\sum_a\int_{\bm{p}} \bm{v}_a\,(\varepsilon_a-h_a)\, \overline{\delta f}_a\nonumber\\&#10;    \Delta\bm{j}_{(a)}&amp;=&amp;\int_{\bm{p}} \bm{v}_a\, \overline{\delta f}_a \nonumber \\&#10;     \Pi^{\langle ij\rangle}&amp;=&amp;\sum_a \int_{\bm{p}} p^{\langle i} v_a^{j\rangle} \, \overline{\delta f}_a\nonumber&#10;\end{eqnarray}&#10;&#10;&#10;&#10;\end{document}"/>
  <p:tag name="IGUANATEXSIZE" val="20"/>
  <p:tag name="IGUANATEXCURSOR" val="34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9598"/>
  <p:tag name="ORIGINALWIDTH" val="2098,988"/>
  <p:tag name="LATEXADDIN" val="\documentclass{article}&#10;\usepackage{amsmath}&#10;\usepackage{amssymb}&#10;\usepackage{bm}&#10;\usepackage{color}&#10;\pagestyle{empty}&#10;\begin{document}&#10;&#10;\[&#10;    \bm{d}_{(a)}=T\nabla\frac{\mu_a}{T}&#10;    -T\frac{h_a}{h}\sum_b y_b\nabla \frac{\mu_b}{T}- {\color{blue} q_a\bm{E}}&#10;\]&#10;&#10;&#10;\end{document}"/>
  <p:tag name="IGUANATEXSIZE" val="20"/>
  <p:tag name="IGUANATEXCURSOR" val="24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,9621"/>
  <p:tag name="ORIGINALWIDTH" val="1871,766"/>
  <p:tag name="LATEXADDIN" val="\documentclass{article}&#10;\usepackage{amsmath}&#10;\usepackage{amssymb}&#10;\usepackage{bm}&#10;\usepackage{color}&#10;\pagestyle{empty}&#10;\begin{document}&#10;&#10;\[&#10;V_{ij}=\frac{1}{2}\left(\frac{\partial V_i}{\partial x_j}+\frac{\partial V_j}{\partial x_i}-\frac{2}{3}\delta_{ij}\mathrm{div}\bm{V}\right)&#10;\]&#10;&#10;&#10;&#10;&#10;\end{document}"/>
  <p:tag name="IGUANATEXSIZE" val="20"/>
  <p:tag name="IGUANATEXCURSOR" val="23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766,4042"/>
  <p:tag name="LATEXADDIN" val="\documentclass{article}&#10;\usepackage{amsmath}&#10;\usepackage{amssymb}&#10;\usepackage{bm}&#10;\usepackage{color}&#10;\pagestyle{empty}&#10;\begin{document}&#10;&#10;\[&#10;\sum\limits_a n_a \bm{d}_{(a)}=0&#10;\]&#10;&#10;&#10;\end{document}"/>
  <p:tag name="IGUANATEXSIZE" val="20"/>
  <p:tag name="IGUANATEXCURSOR" val="1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,7357"/>
  <p:tag name="ORIGINALWIDTH" val="677,1653"/>
  <p:tag name="LATEXADDIN" val="\documentclass{article}&#10;\usepackage{amsmath}&#10;\usepackage{amssymb}&#10;\usepackage{bm}&#10;\usepackage{color}&#10;\pagestyle{empty}&#10;\begin{document}&#10;&#10;\[&#10;\overline{\rho}\sim \mathrm{few}\times \rho_0&#10;\]&#10;&#10;&#10;\end{document}"/>
  <p:tag name="IGUANATEXSIZE" val="20"/>
  <p:tag name="IGUANATEXCURSOR" val="18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550,806"/>
  <p:tag name="LATEXADDIN" val="\documentclass{article}&#10;\usepackage{amsmath}&#10;\usepackage{amssymb}&#10;\usepackage{bm}&#10;\usepackage{color}&#10;\pagestyle{empty}&#10;\begin{document}&#10;&#10;\[&#10;    \overline{\delta f_a(\bm{p})}^{(1)} \equiv - \frac{1}{T} f_F'(x_a) {\color{red} \Phi_a(\bm{p})}&#10;\]&#10;&#10;&#10;\end{document}"/>
  <p:tag name="IGUANATEXSIZE" val="20"/>
  <p:tag name="IGUANATEXCURSOR" val="2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222,347"/>
  <p:tag name="LATEXADDIN" val="\documentclass{article}&#10;\usepackage{amsmath}&#10;\usepackage{amssymb}&#10;\usepackage{bm}&#10;\usepackage{color}&#10;\pagestyle{empty}&#10;\begin{document}&#10;&#10;\[&#10;    \Phi_a(\bm{p})=\sum_k\hat{{\cal G}}^{a}_k(\bm{p})\cdot {\color{red}{\cal X}_k}&#10;\]&#10;&#10;&#10;\end{document}"/>
  <p:tag name="IGUANATEXSIZE" val="20"/>
  <p:tag name="IGUANATEXCURSOR" val="21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131,9835"/>
  <p:tag name="LATEXADDIN" val="\documentclass{article}&#10;\usepackage{amsmath}&#10;\usepackage{amssymb}&#10;\usepackage{bm}&#10;\usepackage{color}&#10;\pagestyle{empty}&#10;\begin{document}&#10;&#10;\[&#10;{\cal X}_k&#10;\]&#10;&#10;&#10;\end{document}"/>
  <p:tag name="IGUANATEXSIZE" val="20"/>
  <p:tag name="IGUANATEXCURSOR" val="1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,219"/>
  <p:tag name="ORIGINALWIDTH" val="3181,102"/>
  <p:tag name="LATEXADDIN" val="\documentclass{article}&#10;\usepackage{amsmath}&#10;\usepackage{amssymb}&#10;\usepackage{bm}&#10;\usepackage{color}&#10;\pagestyle{empty}&#10;\begin{document}&#10;&#10;\[&#10;\frac{q_a}{T}f_F'(x_a)\left[\bm{v}_a\times\bm{B}\right]\nabla_{\bm{p}} \Phi_a(\bm{p}) = - i \frac{q_a v_a}{p T}f_F'(x_a) (\bm{B}\cdot\hat{\bm{\ell}}_{\bm{p}})  \Phi_a(\bm{p})&#10;\]&#10;&#10;&#10;&#10;\end{document}"/>
  <p:tag name="IGUANATEXSIZE" val="20"/>
  <p:tag name="IGUANATEXCURSOR" val="31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2306"/>
  <p:tag name="ORIGINALWIDTH" val="902,8871"/>
  <p:tag name="LATEXADDIN" val="\documentclass{article}&#10;\usepackage{amsmath}&#10;\usepackage{amssymb}&#10;\usepackage{bm}&#10;\usepackage{color}&#10;\pagestyle{empty}&#10;\begin{document}&#10;&#10;\[&#10;\hat{\bm{\ell}}_{\bm{p}}=-i\left[\bm{p}\times\nabla_{\bm{p}}\right]&#10;\]&#10;&#10;&#10;&#10;\end{document}"/>
  <p:tag name="IGUANATEXSIZE" val="20"/>
  <p:tag name="IGUANATEXCURSOR" val="20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612,298"/>
  <p:tag name="LATEXADDIN" val="\documentclass{article}&#10;\usepackage{amsmath}&#10;\usepackage{amssymb}&#10;\usepackage{bm}&#10;\usepackage{color}&#10;\pagestyle{empty}&#10;\begin{document}&#10;&#10;\[&#10;    \Phi_a(\bm{p})=\sum_{\ell m} \left(\Phi_a\right)_{\ell m} (p) Y^*_{\ell m }(\hat{\bm{p}})&#10;\]&#10;&#10;&#10;\end{document}"/>
  <p:tag name="IGUANATEXSIZE" val="20"/>
  <p:tag name="IGUANATEXCURSOR" val="23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2315,71"/>
  <p:tag name="LATEXADDIN" val="\documentclass{article}&#10;\usepackage{amsmath}&#10;\usepackage{amssymb}&#10;\usepackage{bm}&#10;\usepackage{color}&#10;\pagestyle{empty}&#10;\begin{document}&#10;&#10;\[&#10;    I_a[\{\Phi_b\}]=\sum_{\ell m \ell' m'} I_a[\{(\Phi_b)_{\ell' m'}\}]^{\ell m}_{\ell' m'} Y^*_{\ell m}(\hat{\bm{p}}).&#10;\]&#10;&#10;&#10;\end{document}"/>
  <p:tag name="IGUANATEXSIZE" val="20"/>
  <p:tag name="IGUANATEXCURSOR" val="2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,7319"/>
  <p:tag name="ORIGINALWIDTH" val="2230,971"/>
  <p:tag name="LATEXADDIN" val="\documentclass{article}&#10;\usepackage{amsmath}&#10;\usepackage{amssymb}&#10;\usepackage{bm}&#10;\usepackage{color}&#10;\pagestyle{empty}&#10;\begin{document}&#10;&#10;\[&#10; I_a^\ell[\{(\Phi_b)_{\ell' m'}\}]^{\ell m}_{\ell' m'} = I_a^\ell[\{(\Phi_b)_{\ell m}\}] \delta_{\ell\ell'}\delta_{mm'}&#10;\]&#10;&#10;&#10;\end{document}"/>
  <p:tag name="IGUANATEXSIZE" val="20"/>
  <p:tag name="IGUANATEXCURSOR" val="25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741,6573"/>
  <p:tag name="LATEXADDIN" val="\documentclass{article}&#10;\usepackage{amsmath}&#10;\usepackage{amssymb}&#10;\usepackage{bm}&#10;\usepackage{color}&#10;\pagestyle{empty}&#10;\begin{document}&#10;\[&#10;\bm{\mathcal{X}}_k\to \left(\mathcal{X}_k \right)_{\ell m}&#10;\]&#10;&#10;\end{document}"/>
  <p:tag name="IGUANATEXSIZE" val="20"/>
  <p:tag name="IGUANATEXCURSOR" val="15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1,9535"/>
  <p:tag name="ORIGINALWIDTH" val="4320,21"/>
  <p:tag name="LATEXADDIN" val="\documentclass{article}&#10;\usepackage{amsmath}&#10;\usepackage{amssymb}&#10;\usepackage{bm}&#10;\usepackage{color}&#10;\pagestyle{empty}&#10;\begin{document}&#10;&#10;\[&#10;    -\frac{1}{T}f_F'(x)\sum_{k|\ell_k=\ell}\sqrt{\frac{4\pi}{2\ell+1}} D^a_k(p) &#10;    ({{\cal X}_k})_{\ell m} = I^{\ell}_a[\{(\Phi_b)_{\ell m}\}] + i\frac{1}{T}f_F'(x) {\color{red} m} \omega_{\mathrm{B}a}(p)(\Phi_a)_{\ell m}&#10;\]&#10;&#10;&#10;\end{document}"/>
  <p:tag name="IGUANATEXSIZE" val="20"/>
  <p:tag name="IGUANATEXCURSOR" val="32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8"/>
  <p:tag name="ORIGINALWIDTH" val="477"/>
  <p:tag name="LATEXADDIN" val="\documentclass{article}&#10;\usepackage{amsmath,amssymb}&#10;\usepackage{bm}&#10;\pagestyle{empty}&#10;\begin{document}&#10;&#10;\[&#10;T_{\rm s}\sim 10^6~{\rm K}&#10;\]&#10;&#10;\end{document}"/>
  <p:tag name="IGUANATEXSIZE" val="20"/>
  <p:tag name="IGUANATEXCURSOR" val="13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23882"/>
  <p:tag name="ORIGINALWIDTH" val="657,6678"/>
  <p:tag name="LATEXADDIN" val="\documentclass{article}&#10;\usepackage{amsmath}&#10;\usepackage{amssymb}&#10;\usepackage{bm}&#10;\usepackage{color}&#10;\pagestyle{empty}&#10;\begin{document}&#10;&#10;&#10;\[&#10;\color{red}&#10;m=-\ell\dots \ell&#10;\]&#10;&#10;\end{document}"/>
  <p:tag name="IGUANATEXSIZE" val="20"/>
  <p:tag name="IGUANATEXCURSOR" val="1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1,579"/>
  <p:tag name="LATEXADDIN" val="\documentclass{article}&#10;\usepackage{amsmath}&#10;\usepackage{amssymb}&#10;\usepackage{bm}&#10;\usepackage{color}&#10;\pagestyle{empty}&#10;\begin{document}&#10;&#10;&#10;\[&#10;\color{red}&#10;    (\Phi_a(B))_{\ell m} = (\Phi_a(mB))_{\ell 1}&#10;\]&#10;&#10;\end{document}"/>
  <p:tag name="IGUANATEXSIZE" val="20"/>
  <p:tag name="IGUANATEXCURSOR" val="15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1846,269"/>
  <p:tag name="LATEXADDIN" val="\documentclass{article}&#10;\usepackage{amsmath}&#10;\usepackage{amssymb}&#10;\usepackage{bm}&#10;\usepackage{color}&#10;\pagestyle{empty}&#10;\begin{document}&#10;&#10;&#10;\[&#10;    \left(\Phi_a\right)_{\ell m}(p)=&#10;    \sum_k \left({\cal G}^a_{k}(p) \right)_{\ell m} \left({{\cal X}_k}\right)_{\ell m}&#10;\]&#10;&#10;\end{document}"/>
  <p:tag name="IGUANATEXSIZE" val="20"/>
  <p:tag name="IGUANATEXCURSOR" val="26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4,4657"/>
  <p:tag name="ORIGINALWIDTH" val="1491,563"/>
  <p:tag name="LATEXADDIN" val="\documentclass{article}&#10;\usepackage{amsmath}&#10;\usepackage{amssymb}&#10;\usepackage{bm}&#10;\usepackage{color}&#10;\pagestyle{empty}&#10;\begin{document}&#10;&#10;\[&#10;    ({\cal Y}_k)_{\ell m} = - \sum_{k'} &#10;{\color{red} L^{kk'}_{\ell m}} ({\cal X}_{k'})_{\ell m}&#10;\]&#10;&#10;&#10;\end{document}"/>
  <p:tag name="IGUANATEXSIZE" val="20"/>
  <p:tag name="IGUANATEXCURSOR" val="19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,7289"/>
  <p:tag name="ORIGINALWIDTH" val="1015,373"/>
  <p:tag name="LATEXADDIN" val="\documentclass{article}&#10;\usepackage{amsmath}&#10;\usepackage{amssymb}&#10;\usepackage{bm}&#10;\usepackage{color}&#10;\pagestyle{empty}&#10;\begin{document}&#10;&#10;\[&#10;  \color{red}  \widetilde{L}_{kk'}(B)\equiv L^{kk'}_{\ell_k 1}(B)&#10;\]&#10;&#10;&#10;&#10;\end{document}"/>
  <p:tag name="IGUANATEXSIZE" val="20"/>
  <p:tag name="IGUANATEXCURSOR" val="15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,2152"/>
  <p:tag name="ORIGINALWIDTH" val="891,6385"/>
  <p:tag name="LATEXADDIN" val="\documentclass{article}&#10;\usepackage{amsmath}&#10;\usepackage{amssymb}&#10;\usepackage{bm}&#10;\usepackage{color}&#10;\pagestyle{empty}&#10;\begin{document}&#10;&#10;\[&#10;    \omega_{\mathrm{B}a}=\frac{q_a {\color{red} B} v_a}{p} \Rightarrow&#10;\]&#10;&#10;&#10;\end{document}"/>
  <p:tag name="IGUANATEXSIZE" val="20"/>
  <p:tag name="IGUANATEXCURSOR" val="21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237"/>
  <p:tag name="ORIGINALWIDTH" val="128,9839"/>
  <p:tag name="LATEXADDIN" val="\documentclass{article}&#10;\usepackage{amsmath}&#10;\usepackage{amssymb}&#10;\usepackage{bm}&#10;\usepackage{color}&#10;\pagestyle{empty}&#10;\begin{document}&#10;&#10;\[&#10; {\cal Y}_k&#10;\]&#10;&#10;&#10;\end{document}"/>
  <p:tag name="IGUANATEXSIZE" val="20"/>
  <p:tag name="IGUANATEXCURSOR" val="14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3,026"/>
  <p:tag name="ORIGINALWIDTH" val="1079,115"/>
  <p:tag name="LATEXADDIN" val="\documentclass{article}&#10;\usepackage{amsmath}&#10;\usepackage{amssymb}&#10;\usepackage{bm}&#10;\usepackage{color}&#10;\pagestyle{empty}&#10;\begin{document}&#10;&#10;\begin{eqnarray}&#10;\kappa_\parallel&amp;=&amp; \widetilde{\kappa}(B=0),\nonumber\\&#10;\kappa_\perp &amp;=&amp; \mathrm{Re}\,\widetilde{\kappa}(B),\nonumber\\&#10; \kappa_{\Lambda}&amp;=&amp; - \mathrm{Im}\,\widetilde{\kappa}(B),\nonumber&#10;\end{eqnarray}&#10;&#10;\begin{eqnarray}&#10;\eta_0&amp;=&amp;\widetilde{\eta}(B=0),\nonumber\\ &#10;\eta_1&amp;=&amp;\mathrm{Re}\,\widetilde{\eta}(2B),\nonumber&#10;\\ &#10;\eta_3&amp;=&amp;-\mathrm{Im}\,\widetilde{\eta}(2B),\nonumber\\&#10;\eta_2&amp;=&amp;\mathrm{Re}\,\widetilde{\eta}(B), \nonumber\\&#10;\eta_4&amp;=&amp;-\mathrm{Im}\,\widetilde{\eta}(B).\nonumber&#10;\end{eqnarray}&#10;&#10;&#10;&#10;\end{document}"/>
  <p:tag name="IGUANATEXSIZE" val="20"/>
  <p:tag name="IGUANATEXCURSOR" val="6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1740,532"/>
  <p:tag name="LATEXADDIN" val="\documentclass{article}&#10;\usepackage{amsmath}&#10;\usepackage{amssymb}&#10;\usepackage{bm}&#10;\usepackage{color}&#10;\pagestyle{empty}&#10;\begin{document}&#10;&#10;\[&#10;\bm{J}_q=-\left(&#10;\begin{array}{lll}&#10;\kappa_\perp &amp; \kappa_\Lambda &amp; 0 \\&#10; -\kappa_\Lambda &amp; \kappa_\perp &amp; 0 \\&#10;0 &amp;0&amp; \kappa_\parallel&#10;\end{array}&#10;\right)\nabla T&#10;\]&#10;&#10;&#10;\end{document}"/>
  <p:tag name="IGUANATEXSIZE" val="20"/>
  <p:tag name="IGUANATEXCURSOR" val="21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"/>
  <p:tag name="ORIGINALWIDTH" val="580,8"/>
  <p:tag name="LATEXADDIN" val="\documentclass{article}&#10;\usepackage{amsmath,amssymb}&#10;\usepackage{bm}&#10;\pagestyle{empty}&#10;\begin{document}&#10;&#10;\[&#10;T_{\rm int} \lesssim 10^{10}~{\rm K}&#10;\]&#10;&#10;\end{document}"/>
  <p:tag name="IGUANATEXSIZE" val="20"/>
  <p:tag name="IGUANATEXCURSOR" val="12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4,9269"/>
  <p:tag name="ORIGINALWIDTH" val="2157,48"/>
  <p:tag name="LATEXADDIN" val="\documentclass{article}&#10;\usepackage{amsmath}&#10;\pagestyle{empty}&#10;\begin{document}&#10;&#10;\[&#10;\sigma_{zz}' = 2\eta_0V_{zz}&#10;\]&#10;\[&#10;\sigma_{xx}' = -\eta_0 V_{zz} + \eta_1(V_{xx}-V_{xy})-2\eta_3 V_{xy}&#10;\]&#10;\[&#10;\sigma_{xz}' = 2\eta_2V_{xz} + 2\eta_4V_{yz}&#10;\]&#10;&#10;&#10;\end{document}"/>
  <p:tag name="IGUANATEXSIZE" val="20"/>
  <p:tag name="IGUANATEXCURSOR" val="23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9681"/>
  <p:tag name="ORIGINALWIDTH" val="2575,178"/>
  <p:tag name="LATEXADDIN" val="\documentclass{article}&#10;\usepackage{amsmath}&#10;\usepackage{bm}&#10;\pagestyle{empty}&#10;\begin{document}&#10;&#10;\[&#10;\bm{J}_q = -\kappa_\perp \nabla T_\perp - \kappa_{\parallel}\nabla T_\parallel - \kappa_{\wedge}[\nabla T \times \bm{b}],\,\,\,\bm{b} = \frac{\bm{B}}{B}&#10;\]&#10;&#10;&#10;\end{document}"/>
  <p:tag name="IGUANATEXSIZE" val="20"/>
  <p:tag name="IGUANATEXCURSOR" val="5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92,9509"/>
  <p:tag name="LATEXADDIN" val="\documentclass{article}&#10;\usepackage{amsmath}&#10;\usepackage{amssymb}&#10;\usepackage{bm}&#10;\usepackage{color}&#10;\pagestyle{empty}&#10;\begin{document}&#10;&#10;\[&#10;\bm{B}\parallel Z:&#10;\]&#10;&#10;&#10;\end{document}"/>
  <p:tag name="IGUANATEXSIZE" val="20"/>
  <p:tag name="IGUANATEXCURSOR" val="1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92,9509"/>
  <p:tag name="LATEXADDIN" val="\documentclass{article}&#10;\usepackage{amsmath}&#10;\usepackage{amssymb}&#10;\usepackage{bm}&#10;\usepackage{color}&#10;\pagestyle{empty}&#10;\begin{document}&#10;&#10;\[&#10;\bm{B}\parallel Z:&#10;\]&#10;&#10;&#10;\end{document}"/>
  <p:tag name="IGUANATEXSIZE" val="20"/>
  <p:tag name="IGUANATEXCURSOR" val="1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,907"/>
  <p:tag name="ORIGINALWIDTH" val="3325,084"/>
  <p:tag name="LATEXADDIN" val="\documentclass{article}&#10;\usepackage{amsmath}&#10;\usepackage{amssymb}&#10;\usepackage{bm}&#10;\usepackage{color}&#10;\pagestyle{empty}&#10;\begin{document}&#10;&#10;\begin{eqnarray}&#10;    \left({{\cal Y}_k}\right)_{\ell m} &amp;=&amp; \sum_{ k'm' m''} \left({\cal D}^\ell_{mm'}(\hat{\bm{b}},0)\right)^* L^{kk'}_{\ell m'} \left({\cal X}_{k'}\right)_{\ell m''} {\cal D}^\ell_{m''m'}(\hat{\bm{b}},0) \nonumber\\&#10;    &amp;=&amp; \sqrt{\frac{4\pi}{2\ell+1}}\sum_{k'} \sum_{K=0}^{2\ell} &#10;    L^{kk'}_K\left[\left({\cal X}_{k'}\right)_{\ell}\otimes Y_K(\hat{\bm{b}})\right]_{\ell m}\nonumber&#10;\end{eqnarray}&#10;&#10;&#10;\end{document}"/>
  <p:tag name="IGUANATEXSIZE" val="20"/>
  <p:tag name="IGUANATEXCURSOR" val="52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9613"/>
  <p:tag name="ORIGINALWIDTH" val="2821,147"/>
  <p:tag name="LATEXADDIN" val="\documentclass{article}&#10;\usepackage{amsmath}&#10;\usepackage{amssymb}&#10;\usepackage{bm}&#10;\usepackage{color}&#10;\pagestyle{empty}&#10;\begin{document}&#10;&#10;\[&#10;    \left[\left({\cal X}_{k'}\right)_\ell\otimes Y_K(\hat{\bm{b}})\right]_{\ell m}=&#10;    \sum_{m''Q} C^{\ell m}_{\ell m'' KQ} \left({\cal X}_{k'}\right)_{\ell m''} Y_{KQ}(\hat{\bm{b}})&#10;\]&#10;&#10;&#10;\end{document}"/>
  <p:tag name="IGUANATEXSIZE" val="20"/>
  <p:tag name="IGUANATEXCURSOR" val="32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,7165"/>
  <p:tag name="ORIGINALWIDTH" val="1697,038"/>
  <p:tag name="LATEXADDIN" val="\documentclass{article}&#10;\usepackage{amsmath}&#10;\usepackage{amssymb}&#10;\usepackage{bm}&#10;\usepackage{color}&#10;\pagestyle{empty}&#10;\begin{document}&#10;&#10;\[&#10;    L^{kk'}_K=\sum_{m} (-1)^{\ell-m} C^{K0}_{\ell m \ell -m} L^{kk'}_{\ell m}&#10;\]&#10;&#10;&#10;\end{document}"/>
  <p:tag name="IGUANATEXSIZE" val="20"/>
  <p:tag name="IGUANATEXCURSOR" val="21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9681"/>
  <p:tag name="ORIGINALWIDTH" val="353,9557"/>
  <p:tag name="LATEXADDIN" val="\documentclass{article}&#10;\usepackage{amsmath}&#10;\usepackage{amssymb}&#10;\usepackage{bm}&#10;\usepackage{color}&#10;\pagestyle{empty}&#10;\begin{document}&#10;&#10;&#10;\[&#10;\hat{\bm{b}}=\frac{\bm{B}}{B}&#10;\]&#10;&#10;&#10;\end{document}"/>
  <p:tag name="IGUANATEXSIZE" val="20"/>
  <p:tag name="IGUANATEXCURSOR" val="17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1,9535"/>
  <p:tag name="ORIGINALWIDTH" val="4320,21"/>
  <p:tag name="LATEXADDIN" val="\documentclass{article}&#10;\usepackage{amsmath}&#10;\usepackage{amssymb}&#10;\usepackage{bm}&#10;\usepackage{color}&#10;\pagestyle{empty}&#10;\begin{document}&#10;&#10;\[&#10;    -\frac{1}{T}f_F'(x)\sum_{k|\ell_k=\ell}\sqrt{\frac{4\pi}{2\ell+1}} D^a_k(p) &#10;    %(-1)^m &#10;    ({{\cal X}_k})_{\ell m} = I^{\ell}_a[\{(\Phi_b)_{\ell m}\}] + i\frac{1}{T}f_F'(x) m \omega_{\mathrm{B}a}(p){\color{blue}(\Phi_a)_{\ell m}}&#10;\]&#10;&#10;&#10;\end{document}"/>
  <p:tag name="IGUANATEXSIZE" val="20"/>
  <p:tag name="IGUANATEXCURSOR" val="35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5,4593"/>
  <p:tag name="ORIGINALWIDTH" val="1451,819"/>
  <p:tag name="LATEXADDIN" val="\documentclass{article}&#10;\usepackage{amsmath}&#10;\usepackage{amssymb}&#10;\usepackage{bm}&#10;\usepackage{color}&#10;\pagestyle{empty}&#10;\begin{document}&#10;&#10;\[&#10;    I_a^\ell[\Phi_a]= \frac{1}{T}f_F'(x_a)\frac{{\color{blue}(\Phi_a)_{\ell m}}}{\color{red}{\tau^{(\ell)}_{a}(\varepsilon_a)}}.&#10;\]&#10;&#10;&#10;\end{document}"/>
  <p:tag name="IGUANATEXSIZE" val="20"/>
  <p:tag name="IGUANATEXCURSOR" val="26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,9839"/>
  <p:tag name="ORIGINALWIDTH" val="1004,125"/>
  <p:tag name="LATEXADDIN" val="\documentclass{article}&#10;\usepackage{amsmath}&#10;\usepackage{amssymb}&#10;\usepackage{bm}&#10;\usepackage{color}&#10;\pagestyle{empty}&#10;\begin{document}&#10;&#10;&#10;\[&#10;B_s\sim 10^{9}-10^{13}~\mathrm{G}&#10;\]&#10;&#10;&#10;&#10;\end{document}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,7143"/>
  <p:tag name="ORIGINALWIDTH" val="668,1664"/>
  <p:tag name="LATEXADDIN" val="\documentclass{article}&#10;\usepackage{amsmath}&#10;\usepackage{amssymb}&#10;\usepackage{bm}&#10;\usepackage{color}&#10;\pagestyle{empty}&#10;\begin{document}&#10;&#10;\[&#10; \omega_{\mathrm{BF}a}=\frac{q_a B}{m_a^*}&#10;\]&#10;&#10;&#10;\end{document}"/>
  <p:tag name="IGUANATEXSIZE" val="20"/>
  <p:tag name="IGUANATEXCURSOR" val="14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,7319"/>
  <p:tag name="ORIGINALWIDTH" val="858,6427"/>
  <p:tag name="LATEXADDIN" val="\documentclass{article}&#10;\usepackage{amsmath}&#10;\usepackage{amssymb}&#10;\usepackage{bm}&#10;\usepackage{color}&#10;\pagestyle{empty}&#10;\begin{document}&#10;&#10;\[&#10;\tau_{a}^{\ell}(\varepsilon_a)\to\tau_{a}^{\ell}(\mu_a)&#10;\]&#10;&#10;&#10;\end{document}"/>
  <p:tag name="IGUANATEXSIZE" val="20"/>
  <p:tag name="IGUANATEXCURSOR" val="19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4,4544"/>
  <p:tag name="ORIGINALWIDTH" val="3091,114"/>
  <p:tag name="LATEXADDIN" val="\documentclass{article}&#10;\usepackage{amsmath}&#10;\usepackage{amssymb}&#10;\usepackage{bm}&#10;\usepackage{color}&#10;\pagestyle{empty}&#10;\begin{document}&#10;&#10;\[&#10;     \left(\Phi_a\right)_{\ell m}(p)=&#10;     -\sum_k \sqrt{\frac{4\pi}{2\ell+1}} D^a_k(p)  {\color{red} \frac{\tau^{(\ell)}_a}{1+im\omega_{\mathrm{B}a}\tau^{(\ell)}_a}} \left({{\cal X}_k}\right)_{\ell m}.&#10;\]&#10;&#10;&#10;\end{document}"/>
  <p:tag name="IGUANATEXSIZE" val="20"/>
  <p:tag name="IGUANATEXCURSOR" val="306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1559,805"/>
  <p:tag name="LATEXADDIN" val="\documentclass{article}&#10;\usepackage{amsmath}&#10;\usepackage{amssymb}&#10;\usepackage{bm}&#10;\usepackage{color}&#10;\pagestyle{empty}&#10;\begin{document}&#10;&#10;\[&#10;    \widetilde{\eta}=\frac{n_a p_{\mathrm{F}a}^2}{5m_a^*}  {\color{red} \frac{\tau^{(2)}_a(\mu_a)}{1+i \omega_{\mathrm{BF}a} \tau^{(2)}_a(\mu_a)}}&#10;\]&#10;&#10;&#10;\end{document}"/>
  <p:tag name="IGUANATEXSIZE" val="20"/>
  <p:tag name="IGUANATEXCURSOR" val="21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1601,8"/>
  <p:tag name="LATEXADDIN" val="\documentclass{article}&#10;\usepackage{amsmath}&#10;\usepackage{amssymb}&#10;\usepackage{bm}&#10;\usepackage{color}&#10;\pagestyle{empty}&#10;\begin{document}&#10;&#10;\[&#10; \widetilde{\kappa}=\frac{\pi^2 n_a T}{3m_a^*}{\color{red} \frac{\tau^{(1)}_a(\mu_a)}{1+i\omega_{\mathrm{BF}a}\tau^{(1)}_a(\mu_a)}}&#10;\]&#10;&#10;&#10;\end{document}"/>
  <p:tag name="IGUANATEXSIZE" val="20"/>
  <p:tag name="IGUANATEXCURSOR" val="27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82,9771"/>
  <p:tag name="LATEXADDIN" val="\documentclass{article}&#10;\usepackage{amsmath}&#10;\usepackage{amssymb}&#10;\usepackage{bm}&#10;\usepackage{color}&#10;\pagestyle{empty}&#10;\begin{document}&#10;&#10;\[&#10;{\color{red} \widetilde{\tau}^{(1)}_a}&#10;\]&#10;&#10;&#10;&#10;\end{document}"/>
  <p:tag name="IGUANATEXSIZE" val="20"/>
  <p:tag name="IGUANATEXCURSOR" val="17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182,9771"/>
  <p:tag name="LATEXADDIN" val="\documentclass{article}&#10;\usepackage{amsmath}&#10;\usepackage{amssymb}&#10;\usepackage{bm}&#10;\usepackage{color}&#10;\pagestyle{empty}&#10;\begin{document}&#10;&#10;\[&#10;{\color{red} \widetilde{\tau}^{(2)}_a}&#10;\]&#10;&#10;&#10;&#10;\end{document}"/>
  <p:tag name="IGUANATEXSIZE" val="20"/>
  <p:tag name="IGUANATEXCURSOR" val="17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1559,805"/>
  <p:tag name="LATEXADDIN" val="\documentclass{article}&#10;\usepackage{amsmath}&#10;\usepackage{amssymb}&#10;\usepackage{bm}&#10;\usepackage{color}&#10;\pagestyle{empty}&#10;\begin{document}&#10;&#10;\[&#10;    \widetilde{\eta}=\frac{n_a p_{\mathrm{F}a}^2}{5m_a^*}  \frac{\tau^{(2)}_a(\mu_a)}{1+i \omega_{\mathrm{BF}a} \tau^{(2)}_a(\mu_a)}&#10;\]&#10;&#10;&#10;\end{document}"/>
  <p:tag name="IGUANATEXSIZE" val="20"/>
  <p:tag name="IGUANATEXCURSOR" val="27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,4548"/>
  <p:tag name="ORIGINALWIDTH" val="1601,8"/>
  <p:tag name="LATEXADDIN" val="\documentclass{article}&#10;\usepackage{amsmath}&#10;\usepackage{amssymb}&#10;\usepackage{bm}&#10;\usepackage{color}&#10;\pagestyle{empty}&#10;\begin{document}&#10;&#10;\[&#10; \widetilde{\kappa}=\frac{\pi^2 n_a T}{3m_a^*}\frac{\tau^{(1)}_a(\mu_a)}{1+i\omega_{\mathrm{BF}a}\tau^{(1)}_a(\mu_a)}&#10;\]&#10;&#10;&#10;\end{document}"/>
  <p:tag name="IGUANATEXSIZE" val="20"/>
  <p:tag name="IGUANATEXCURSOR" val="1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2,1635"/>
  <p:tag name="ORIGINALWIDTH" val="2005,999"/>
  <p:tag name="LATEXADDIN" val="\documentclass{article}&#10;\usepackage{amsmath}&#10;\usepackage{amssymb}&#10;\usepackage{bm}&#10;\usepackage{color}&#10;\pagestyle{empty}&#10;\begin{document}&#10;&#10;&#10;\begin{eqnarray}&#10;    \kappa_\perp &amp;=&amp; \frac{\pi^2 n_a T}{3m_a^*}\frac{1}{\omega_{\mathrm{BF}a}^2\tau^{(1)}_a(\mu_a)}\propto B^{-2}\nonumber\\&#10;    \kappa_{\mathrm{\Lambda}}&amp;=&amp; \frac{\pi^2 n_a T}{3m_a^*}\frac{1}{\omega_{\mathrm{BF}a}}\propto B^{-1}\nonumber&#10;\end{eqnarray}&#10;&#10;\end{document}"/>
  <p:tag name="IGUANATEXSIZE" val="20"/>
  <p:tag name="IGUANATEXCURSOR" val="30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,7338"/>
  <p:tag name="ORIGINALWIDTH" val="1053,618"/>
  <p:tag name="LATEXADDIN" val="\documentclass{article}&#10;\usepackage{amsmath}&#10;\usepackage{amssymb}&#10;\usepackage{bm}&#10;\usepackage{color}&#10;\pagestyle{empty}&#10;\begin{document}&#10;&#10;\[&#10;B_s\sim 10^{14}-10^{15}~\mathrm{G}&#10;\]&#10;&#10;&#10;\end{document}"/>
  <p:tag name="IGUANATEXSIZE" val="20"/>
  <p:tag name="IGUANATEXCURSOR" val="174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2,1635"/>
  <p:tag name="ORIGINALWIDTH" val="1909,261"/>
  <p:tag name="LATEXADDIN" val="\documentclass{article}&#10;\usepackage{amsmath}&#10;\usepackage{amssymb}&#10;\usepackage{bm}&#10;\usepackage{color}&#10;\pagestyle{empty}&#10;\begin{document}&#10;&#10;&#10;\begin{eqnarray}&#10;\eta_{1}&amp;=&amp;\frac{\eta_2}{4}=\frac{n_a p_{\mathrm{F}a}^2}{5m_a^*}  \frac{1}{4 \omega_{\mathrm{BF}a}^2 \tau^{(2)}_a(\mu_a)}\nonumber\\&#10;\eta_{3}&amp;=&amp;\frac{\eta_4}{2}=\frac{n_a p_{\mathrm{F}a}^2}{5m_a^*}\frac{1}{2\omega_{\mathrm{BF}a}}\nonumber&#10;\end{eqnarray}&#10;&#10;&#10;&#10;&#10;\end{document}"/>
  <p:tag name="IGUANATEXSIZE" val="20"/>
  <p:tag name="IGUANATEXCURSOR" val="3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25,122"/>
  <p:tag name="LATEXADDIN" val="\documentclass{article}&#10;\usepackage{amsmath}&#10;\usepackage{amssymb}&#10;\usepackage{bm}&#10;\usepackage{color}&#10;\pagestyle{empty}&#10;\begin{document}&#10;&#10;\[&#10;x_{\mathrm{Hall}} =\omega_{\mathrm{BF}a}\tau_a(\mu_a)&#10;\]&#10;&#10;&#10;\end{document}"/>
  <p:tag name="IGUANATEXSIZE" val="20"/>
  <p:tag name="IGUANATEXCURSOR" val="193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,9872"/>
  <p:tag name="ORIGINALWIDTH" val="500,1875"/>
  <p:tag name="LATEXADDIN" val="\documentclass{article}&#10;\usepackage{amsmath}&#10;\usepackage{amssymb}&#10;\usepackage{bm}&#10;\usepackage{color}&#10;\pagestyle{empty}&#10;\begin{document}&#10;&#10;\[&#10;x_\mathrm{Hall}\gg 1&#10;\]&#10;&#10;\end{document}"/>
  <p:tag name="IGUANATEXSIZE" val="20"/>
  <p:tag name="IGUANATEXCURSOR" val="16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9617"/>
  <p:tag name="ORIGINALWIDTH" val="5253,843"/>
  <p:tag name="LATEXADDIN" val="\documentclass{article}&#10;\usepackage{amsmath}&#10;\usepackage{amssymb}&#10;\usepackage{bm}&#10;\usepackage{color}&#10;\pagestyle{empty}&#10;\begin{document}&#10;&#10;\[&#10;I_{ab}[f] = -\frac{1}{1+\delta_{ab}}\int_{{\bm p}_{1'}}\int_{{\bm p}_{2}}\int_{{\bm p}_{2'}} w_{ab}({\bm p}_1,{\bm p}_{2};{\bm p}_{1'},{\bm p}_{2'})\left[f_{1}f_{2}(1-f_{1'})(1-f_{2'})-(1-f_{1})(1-f_2)f_{1'}f_{2'}\right] \nonumber&#10;\]&#10;&#10;&#10;\end{document}"/>
  <p:tag name="IGUANATEXSIZE" val="20"/>
  <p:tag name="IGUANATEXCURSOR" val="28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,2164"/>
  <p:tag name="ORIGINALWIDTH" val="932,1335"/>
  <p:tag name="LATEXADDIN" val="\documentclass{article}&#10;\usepackage{amsmath}&#10;\usepackage{amssymb}&#10;\usepackage{bm}&#10;\usepackage{color}&#10;\pagestyle{empty}&#10;\begin{document}&#10;&#10;\[&#10;  I_a[\{f_b\}]=\sum_b I_{ab}&#10;\]&#10;&#10;&#10;\end{document}"/>
  <p:tag name="IGUANATEXSIZE" val="20"/>
  <p:tag name="IGUANATEXCURSOR" val="16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602,9246"/>
  <p:tag name="LATEXADDIN" val="\documentclass{article}&#10;\usepackage{amsmath}&#10;\usepackage{amssymb}&#10;\usepackage{bm}&#10;\usepackage{color}&#10;\pagestyle{empty}&#10;\begin{document}&#10;&#10;&#10;\[&#10;\widetilde{\lambda}^k_a=\widetilde{\tau}^k_a v_{\mathrm{F}a}&#10;\]&#10;&#10;\end{document}"/>
  <p:tag name="IGUANATEXSIZE" val="20"/>
  <p:tag name="IGUANATEXCURSOR" val="18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,9283"/>
  <p:tag name="ORIGINALWIDTH" val="1184,852"/>
  <p:tag name="LATEXADDIN" val="\documentclass{article}&#10;\usepackage{amsmath}&#10;\usepackage{amssymb}&#10;\usepackage{bm}&#10;\usepackage{color}&#10;\pagestyle{empty}&#10;\begin{document}&#10;&#10;\begin{eqnarray}&#10;    \widetilde{\kappa}_a&amp;=&amp;\frac{\pi^2 n_a T}{3p_{\mathrm{F}a}}\widetilde{\lambda}_a^{\kappa}(B)\nonumber\\&#10;    \widetilde{\eta}_a&amp;=&amp;\frac{n_ap_{\mathrm{F}a}}{5} \widetilde{\lambda}_a^{\eta}(B)\nonumber&#10;\end{eqnarray}&#10;&#10;&#10;\end{document}"/>
  <p:tag name="IGUANATEXSIZE" val="20"/>
  <p:tag name="IGUANATEXCURSOR" val="25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,9632"/>
  <p:tag name="ORIGINALWIDTH" val="2657,668"/>
  <p:tag name="LATEXADDIN" val="\documentclass{article}&#10;\usepackage{amsmath}&#10;\usepackage{amssymb}&#10;\usepackage{bm}&#10;\usepackage{color}&#10;\pagestyle{empty}&#10;\begin{document}&#10;&#10;\[&#10;    1=\sum_{b}\left(\Lambda^k_{ab}\widetilde{\lambda}^k_a+{\Lambda'}^{k}_{ab}\widetilde{\lambda}^k_b\right) +{\color{blue}i\frac{\omega_{\mathrm{BF}a}}{v_{\mathrm{F}a}}\widetilde{\lambda}^k_a},\quad k=\kappa,\,\eta&#10;\]&#10;&#10;&#10;\end{document}"/>
  <p:tag name="IGUANATEXSIZE" val="20"/>
  <p:tag name="IGUANATEXCURSOR" val="33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2134,233"/>
  <p:tag name="LATEXADDIN" val="\documentclass{article}&#10;\usepackage{amsmath}&#10;\usepackage{amssymb}&#10;\usepackage{bm}&#10;\usepackage{color}&#10;\pagestyle{empty}&#10;\begin{document}&#10;&#10;\[&#10;\Lambda^k_{ab}\propto m_a^{*2}m_b^{*2}\langle D^k(\Omega) |T_{ab}(12\to 1'2')|^2\rangle&#10;\]&#10;&#10;&#10;\end{document}"/>
  <p:tag name="IGUANATEXSIZE" val="20"/>
  <p:tag name="IGUANATEXCURSOR" val="21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,4814"/>
  <p:tag name="ORIGINALWIDTH" val="2218,223"/>
  <p:tag name="LATEXADDIN" val="\documentclass{article}&#10;\usepackage{amsmath}&#10;\usepackage{amssymb}&#10;\usepackage{bm}&#10;\usepackage{color}&#10;\pagestyle{empty}&#10;\begin{document}&#10;&#10;\[&#10;    w_{ab}=(2\pi)^4\delta^{(4)}(P'-P) |T_{ab}(12\to 1'2')|^2&#10;\]&#10;&#10;&#10;&#10;\end{document}"/>
  <p:tag name="IGUANATEXSIZE" val="20"/>
  <p:tag name="IGUANATEXCURSOR" val="200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61,6423"/>
  <p:tag name="LATEXADDIN" val="\documentclass{article}&#10;\usepackage{amsmath}&#10;\usepackage{amssymb}&#10;\usepackage{bm}&#10;\usepackage{color}&#10;\pagestyle{empty}&#10;\begin{document}&#10;&#10;\[&#10;M=(1-2) M_\odot&#10;\]&#10;&#10;&#10;&#10;\end{document}"/>
  <p:tag name="IGUANATEXSIZE" val="20"/>
  <p:tag name="IGUANATEXCURSOR" val="15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9828"/>
  <p:tag name="ORIGINALWIDTH" val="893,1384"/>
  <p:tag name="LATEXADDIN" val="\documentclass{article}&#10;\usepackage{amsmath}&#10;\usepackage{amssymb}&#10;\usepackage{bm}&#10;\usepackage{color}&#10;\pagestyle{empty}&#10;\begin{document}&#10;&#10;\[&#10;    \Phi_a(\bm{p}_1)=\bm{p}_1\bm{w}_{(a)}&#10;\]&#10;&#10;&#10;\end{document}"/>
  <p:tag name="IGUANATEXSIZE" val="20"/>
  <p:tag name="IGUANATEXCURSOR" val="18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,4833"/>
  <p:tag name="ORIGINALWIDTH" val="821,8972"/>
  <p:tag name="LATEXADDIN" val="\documentclass{article}&#10;\usepackage{amsmath}&#10;\usepackage{amssymb}&#10;\usepackage{bm}&#10;\usepackage{color}&#10;\pagestyle{empty}&#10;\begin{document}&#10;&#10;\[&#10;    \Delta \bm{j}_{(a)}=n_a\bm{w}_{(a)}&#10;\]&#10;&#10;&#10;\end{document}"/>
  <p:tag name="IGUANATEXSIZE" val="20"/>
  <p:tag name="IGUANATEXCURSOR" val="179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5005,624"/>
  <p:tag name="LATEXADDIN" val="\documentclass{article}&#10;\usepackage{amsmath}&#10;\usepackage{amssymb}&#10;\usepackage{bm}&#10;\usepackage{color}&#10;\pagestyle{empty}&#10;\begin{document}&#10;&#10;\[&#10;    n_a\left(\bm{d}_{(a)}+\frac{h_a}{hn}\left[\bm{J}\times\bm{B} \right]\right)=\int_{\bm{p}_1}\bm{p}_1I_a[\left\{\Phi_b\right\}]+q_a\left[\Delta\bm{j}_{(a)}\times \bm{B}\right]=\sum_bJ_{ab}(\bm{w}_b-\bm{w}_a)+n_aq_a[\bm{w}_a\times\bm{B}]&#10;\]&#10;&#10;\end{document}"/>
  <p:tag name="IGUANATEXSIZE" val="20"/>
  <p:tag name="IGUANATEXCURSOR" val="381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,4623"/>
  <p:tag name="ORIGINALWIDTH" val="2219,722"/>
  <p:tag name="LATEXADDIN" val="\documentclass{article}&#10;\usepackage{amsmath}&#10;\usepackage{amssymb}&#10;\usepackage{bm}&#10;\usepackage{color}&#10;\pagestyle{empty}&#10;\begin{document}&#10;&#10;\[&#10;   J_{ab}=\frac{T^2m_a^{*2}m_b^{*2}}{12\pi^6}\int_w\langle q^2 |T_{ab}(12\to 1'2')|^2\rangle&#10;\]&#10;&#10;&#10;\end{document}"/>
  <p:tag name="IGUANATEXSIZE" val="20"/>
  <p:tag name="IGUANATEXCURSOR" val="217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,4586"/>
  <p:tag name="ORIGINALWIDTH" val="4379,453"/>
  <p:tag name="LATEXADDIN" val="\documentclass{article}&#10;\usepackage{amsmath}&#10;\usepackage{amssymb}&#10;\usepackage{bm}&#10;\usepackage{color}&#10;\pagestyle{empty}&#10;\begin{document}&#10;&#10;\[&#10;- \frac{1}{T}f_F'(x_a) \bm{v}_a{\color{red} \left(\bm{d}_{(a)} +\frac{h_a}{ h n}[\bm{J}\times\bm{B}] \right)}=\sum_b I_{ab\,\mathrm{lin}}[\Phi]+{\color{blue}\frac{q_a}{T}f_F'(x_a)\left[\bm{v}_a\times\bm{B}\right]\nabla_{\bm{p}_1} \Phi_a(\bm{p}_1)}&#10;\]&#10;&#10;&#10;&#10;\end{document}"/>
  <p:tag name="IGUANATEXSIZE" val="20"/>
  <p:tag name="IGUANATEXCURSOR" val="36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9598"/>
  <p:tag name="ORIGINALWIDTH" val="2098,988"/>
  <p:tag name="LATEXADDIN" val="\documentclass{article}&#10;\usepackage{amsmath}&#10;\usepackage{amssymb}&#10;\usepackage{bm}&#10;\usepackage{color}&#10;\pagestyle{empty}&#10;\begin{document}&#10;&#10;\[&#10;    \bm{d}_{(a)}=T\nabla\frac{\mu_a}{T}&#10;    -T\frac{h_a}{h}\sum_b y_b\nabla \frac{\mu_b}{T}- q_a\bm{E}&#10;\]&#10;&#10;&#10;\end{document}"/>
  <p:tag name="IGUANATEXSIZE" val="20"/>
  <p:tag name="IGUANATEXCURSOR" val="24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851,1436"/>
  <p:tag name="LATEXADDIN" val="\documentclass{article}&#10;\usepackage{amsmath}&#10;\usepackage{amssymb}&#10;\usepackage{bm}&#10;\usepackage{color}&#10;\pagestyle{empty}&#10;\begin{document}&#10;&#10;\[&#10;\bm{J}=\sum_a q_a\Delta\bm{j}_{(a)}&#10;\]&#10;&#10;&#10;&#10;\end{document}"/>
  <p:tag name="IGUANATEXSIZE" val="20"/>
  <p:tag name="IGUANATEXCURSOR" val="175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,9591"/>
  <p:tag name="ORIGINALWIDTH" val="1079,115"/>
  <p:tag name="LATEXADDIN" val="\documentclass{article}&#10;\usepackage{amsmath}&#10;\usepackage{amssymb}&#10;\usepackage{bm}&#10;\usepackage{color}&#10;\pagestyle{empty}&#10;\begin{document}&#10;&#10;\[&#10;    x_p=0.05 \left(\frac{n_B}{n_0}\right)^{0.65}&#10;\]&#10;&#10;&#10;\end{document}"/>
  <p:tag name="IGUANATEXSIZE" val="20"/>
  <p:tag name="IGUANATEXCURSOR" val="188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,982"/>
  <p:tag name="ORIGINALWIDTH" val="1673,041"/>
  <p:tag name="LATEXADDIN" val="\documentclass{article}&#10;\usepackage{amsmath}&#10;\usepackage{amssymb}&#10;\usepackage{bm}&#10;\usepackage{color}&#10;\pagestyle{empty}&#10;\begin{document}&#10;&#10;\[&#10;\Lambda^k_{ab}\propto m_a^{*2}m_b^{*2}\langle D^k(\Omega,w) |{T}_{ab}|^2\rangle&#10;\]&#10;&#10;&#10;\end{document}"/>
  <p:tag name="IGUANATEXSIZE" val="20"/>
  <p:tag name="IGUANATEXCURSOR" val="212"/>
  <p:tag name="TRANSPARENCY" val="True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69821</TotalTime>
  <Words>2747</Words>
  <Application>Microsoft Office PowerPoint</Application>
  <PresentationFormat>Экран (4:3)</PresentationFormat>
  <Paragraphs>522</Paragraphs>
  <Slides>75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9" baseType="lpstr">
      <vt:lpstr>Open Sans</vt:lpstr>
      <vt:lpstr>PTSerifRegular</vt:lpstr>
      <vt:lpstr>Symbol</vt:lpstr>
      <vt:lpstr>Calibri Light</vt:lpstr>
      <vt:lpstr>Roboto Light</vt:lpstr>
      <vt:lpstr>Calibri</vt:lpstr>
      <vt:lpstr>Arial</vt:lpstr>
      <vt:lpstr>Helvetica Neue</vt:lpstr>
      <vt:lpstr>Cambria Math</vt:lpstr>
      <vt:lpstr>1_Тема Office</vt:lpstr>
      <vt:lpstr>Тема Office</vt:lpstr>
      <vt:lpstr>2_Тема Office</vt:lpstr>
      <vt:lpstr>Оформление по умолчанию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Pairing gaps</vt:lpstr>
      <vt:lpstr>Презентация PowerPoint</vt:lpstr>
      <vt:lpstr>Pairing</vt:lpstr>
      <vt:lpstr>Electron transport in presence of proton pairing</vt:lpstr>
      <vt:lpstr>Screening in SC matter</vt:lpstr>
      <vt:lpstr>Transport in NS cores. Paired protons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Nuclear scattering. MOPE model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Fender</dc:creator>
  <cp:lastModifiedBy>peter Shternin</cp:lastModifiedBy>
  <cp:revision>1682</cp:revision>
  <cp:lastPrinted>2023-02-24T15:53:32Z</cp:lastPrinted>
  <dcterms:created xsi:type="dcterms:W3CDTF">2006-04-06T13:20:58Z</dcterms:created>
  <dcterms:modified xsi:type="dcterms:W3CDTF">2023-02-27T06:16:59Z</dcterms:modified>
</cp:coreProperties>
</file>