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5.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tags/tag1.xml" ContentType="application/vnd.openxmlformats-officedocument.presentationml.tags+xml"/>
  <Override PartName="/ppt/notesSlides/notesSlide6.xml" ContentType="application/vnd.openxmlformats-officedocument.presentationml.notesSlide+xml"/>
  <Override PartName="/ppt/ink/ink17.xml" ContentType="application/inkml+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ink/ink18.xml" ContentType="application/inkml+xml"/>
  <Override PartName="/ppt/tags/tag4.xml" ContentType="application/vnd.openxmlformats-officedocument.presentationml.tags+xml"/>
  <Override PartName="/ppt/notesSlides/notesSlide9.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tags/tag5.xml" ContentType="application/vnd.openxmlformats-officedocument.presentationml.tags+xml"/>
  <Override PartName="/ppt/notesSlides/notesSlide10.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8.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9.xml" ContentType="application/vnd.openxmlformats-officedocument.presentationml.notesSlide+xml"/>
  <Override PartName="/ppt/ink/ink55.xml" ContentType="application/inkml+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39" r:id="rId3"/>
    <p:sldId id="282" r:id="rId4"/>
    <p:sldId id="265" r:id="rId5"/>
    <p:sldId id="266" r:id="rId6"/>
    <p:sldId id="267" r:id="rId7"/>
    <p:sldId id="274" r:id="rId8"/>
    <p:sldId id="276" r:id="rId9"/>
    <p:sldId id="284" r:id="rId10"/>
    <p:sldId id="287" r:id="rId11"/>
    <p:sldId id="285" r:id="rId12"/>
    <p:sldId id="288" r:id="rId13"/>
    <p:sldId id="286" r:id="rId14"/>
    <p:sldId id="289" r:id="rId15"/>
    <p:sldId id="277" r:id="rId16"/>
    <p:sldId id="278" r:id="rId17"/>
    <p:sldId id="279" r:id="rId18"/>
    <p:sldId id="268" r:id="rId19"/>
    <p:sldId id="269" r:id="rId20"/>
    <p:sldId id="270" r:id="rId21"/>
    <p:sldId id="271" r:id="rId22"/>
    <p:sldId id="272" r:id="rId23"/>
    <p:sldId id="280" r:id="rId24"/>
    <p:sldId id="281" r:id="rId25"/>
    <p:sldId id="343" r:id="rId26"/>
    <p:sldId id="344" r:id="rId27"/>
    <p:sldId id="348" r:id="rId28"/>
    <p:sldId id="345" r:id="rId29"/>
    <p:sldId id="347" r:id="rId30"/>
    <p:sldId id="302" r:id="rId31"/>
    <p:sldId id="303" r:id="rId32"/>
    <p:sldId id="350" r:id="rId33"/>
    <p:sldId id="351" r:id="rId34"/>
    <p:sldId id="352" r:id="rId35"/>
    <p:sldId id="353" r:id="rId36"/>
    <p:sldId id="354" r:id="rId37"/>
    <p:sldId id="355" r:id="rId38"/>
    <p:sldId id="356" r:id="rId39"/>
    <p:sldId id="340" r:id="rId40"/>
    <p:sldId id="357" r:id="rId41"/>
    <p:sldId id="35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2" autoAdjust="0"/>
    <p:restoredTop sz="94660"/>
  </p:normalViewPr>
  <p:slideViewPr>
    <p:cSldViewPr snapToGrid="0">
      <p:cViewPr>
        <p:scale>
          <a:sx n="80" d="100"/>
          <a:sy n="80" d="100"/>
        </p:scale>
        <p:origin x="27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3:04.84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32,'3000'0,"-2982"0,1-1,-1-1,0-1,0-1,22-6,-8-2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5:17.60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1 164,'-1'-9,"1"1,0 0,1 0,0 0,0 0,1-1,0 1,1 1,6-16,-6 19,0 0,0 0,0 0,1 1,0-1,-1 1,1 0,0 0,1 0,-1 1,0-1,1 1,0 0,-1 1,1-1,0 1,0 0,5-1,50-6,1 3,-1 2,96 8,-38-1,192-2,-268-2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5:19.75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1,'9'0,"20"0,13 0,9 0,4 0,1 0,1 0,-2 0,-1 0,7 0,2 0,-1 0,-2 0,-3 0,-12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5:24.86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0 106,'0'-9,"9"-11,11-2,11 2,9 5,6 5,4 4,11 3,3 2,0 1,-2 1,-4 0,-2 0,-12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5:26.4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0 161,'0'-9,"0"-11,0-12,9 1,11 5,11 7,8 6,16 6,6 4,2 3,-1 1,-11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8:08:23.71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54,'1'-1,"-1"0,0-1,0 1,1 0,-1 0,1 0,-1 0,1 0,0 0,-1 1,1-1,0 0,-1 0,1 0,0 1,0-1,0 0,0 1,0-1,0 0,0 1,0-1,0 1,2-1,31-8,41-2,1 3,1 3,102 8,-119 3,1 2,89 25,32 6,-72-21,115 36,-161-39,-1-2,2-3,80 2,199-12,-150-4,1185 4,-1356-1,-1-2,0 0,1-2,-1-1,-1 0,1-2,-1 0,0-1,-1-1,0-1,-1-1,0-1,-1 0,-1-2,25-24,-12 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39:07.8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0,'8107'0,"-7824"17,11 0,-227-14,68 11,61 3,-107-18,-55-2,1 3,-1 0,0 3,0 0,50 13,-36-2,1-3,0-1,0-3,1-2,74-2,638-6,-463 4,-261-1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39:17.7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36,'16'0,"641"20,57-4,-453-18,301-19,-287 5,16-2,329 3,-389 18,2459-3,-2187 16,-87 0,291-15,-667-1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39:38.0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0,'4314'0,"-4256"3,1 3,112 26,-51-8,307 36,-269-41,-60-6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21:51:15.030"/>
    </inkml:context>
    <inkml:brush xml:id="br0">
      <inkml:brushProperty name="width" value="0.05" units="cm"/>
      <inkml:brushProperty name="height" value="0.05" units="cm"/>
      <inkml:brushProperty name="color" value="#E71224"/>
    </inkml:brush>
  </inkml:definitions>
  <inkml:trace contextRef="#ctx0" brushRef="#br0">1 3 24575,'135'-2'0,"153"5"0,-158 18 0,-15-1 0,162-10 0,-52-5 0,-180 0 0,50 12 0,29 5 0,-77-16 0,53 16 0,-60-12 0,1-2 0,56 5 0,528-10 0,-314-6 0,1125 3 0,-1420-1 0,-1 0 0,1 0 0,0-2 0,0 0 0,-1-1 0,1 0 0,-1-1 0,0-1 0,-1 0 0,22-13 0,4-2-1365,-4 5-5461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1:14.56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3:27.6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1,'6'4,"-1"0,1 0,0 0,0 0,0-1,1 0,-1 0,1-1,0 0,-1 0,10 1,82 7,-83-10,578 5,-303-9,-226 4,0 2,103 17,-76-4,164 6,98-23,-129-1,4848 3,-5057 1,-1-2,1 0,0-1,17-4,0-5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2:04.802"/>
    </inkml:context>
    <inkml:brush xml:id="br0">
      <inkml:brushProperty name="width" value="0.05" units="cm"/>
      <inkml:brushProperty name="height" value="0.05" units="cm"/>
      <inkml:brushProperty name="color" value="#E71224"/>
    </inkml:brush>
  </inkml:definitions>
  <inkml:trace contextRef="#ctx0" brushRef="#br0">18105 1 24575,'-14026'0'0,"13993"2"0,-1 1 0,1 2 0,-38 11 0,32-7 0,-69 7 0,-390-12 0,256-7 0,-1981 3 0,2188 2 0,0 2 0,0 1 0,-52 16 0,10-3 0,35-10 0,1 3 0,-71 26 0,99-31 0,0 0 0,1 1 0,-1 0 0,1 1 0,1 0 0,-1 1 0,2 0 0,-1 1 0,1 0 0,1 1 0,0 0 0,-9 13 0,-28 47 0,-35 63 0,73-117 0,0 0 0,1 1 0,1-1 0,1 1 0,0 1 0,-2 24 0,0 86 0,9 135 0,2-75 0,-6-72 0,5 134 0,2-222 0,14 55 0,-10-55 0,6 48 0,-10 119 0,-3-29 0,4-129 0,1 0 0,1-1 0,20 51 0,-14-44 0,17 83 0,-16 54 0,3 17 0,-2-71 0,1 141 0,-18 131 0,-2-143 0,1-174 0,0-45 0,1-1 0,2 1 0,1-1 0,2 1 0,17 67 0,-19-98 0,1 1 0,0-1 0,0 0 0,0 0 0,1 0 0,0-1 0,0 1 0,1-1 0,-1 0 0,1 0 0,0 0 0,1-1 0,-1 0 0,1 0 0,-1 0 0,1-1 0,1 0 0,-1 0 0,9 3 0,10 1 0,1 0 0,0-2 0,47 4 0,-12-2 0,296 22 0,4-31 0,-120-1 0,-87 1 0,183 5 0,-138 22 0,46 2 0,101-28 0,-363-2 0,0-1 0,0 0 0,1-2 0,-23-10 0,-90-40 0,128 56 0,-119-52 0,-145-74 0,128 56-1365,107 55-5461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2:06.678"/>
    </inkml:context>
    <inkml:brush xml:id="br0">
      <inkml:brushProperty name="width" value="0.05" units="cm"/>
      <inkml:brushProperty name="height" value="0.05" units="cm"/>
      <inkml:brushProperty name="color" value="#E71224"/>
    </inkml:brush>
  </inkml:definitions>
  <inkml:trace contextRef="#ctx0" brushRef="#br0">580 1 24575,'9'0'0,"-6"0"0,-13 0 0,-13 0 0,-12 9 0,-18 2 0,-9 1 0,-3-3 0,1-3 0,2-2 0,2 7 0,3 2 0,2-1 0,10-3-8191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2:09.127"/>
    </inkml:context>
    <inkml:brush xml:id="br0">
      <inkml:brushProperty name="width" value="0.05" units="cm"/>
      <inkml:brushProperty name="height" value="0.05" units="cm"/>
      <inkml:brushProperty name="color" value="#E71224"/>
    </inkml:brush>
  </inkml:definitions>
  <inkml:trace contextRef="#ctx0" brushRef="#br0">521 1 24575,'9'0'0,"-6"0"0,-12 9 0,-14 3 0,-12 0 0,0 6 0,-3 1 0,-4-4 0,-4-4 0,6 6 0,1-1 0,6 6 0,1 8 0,-4 0 0,-4 2 0,-5-3 0,5-6-8191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2:55.701"/>
    </inkml:context>
    <inkml:brush xml:id="br0">
      <inkml:brushProperty name="width" value="0.05" units="cm"/>
      <inkml:brushProperty name="height" value="0.05" units="cm"/>
      <inkml:brushProperty name="color" value="#E71224"/>
    </inkml:brush>
  </inkml:definitions>
  <inkml:trace contextRef="#ctx0" brushRef="#br0">1731 55 24575,'0'-2'0,"-1"0"0,1 0 0,-1 1 0,0-1 0,0 0 0,1 0 0,-1 1 0,0-1 0,0 1 0,-1-1 0,1 1 0,0-1 0,0 1 0,-1 0 0,1-1 0,-1 1 0,1 0 0,-1 0 0,0 0 0,1 0 0,-1 0 0,0 1 0,1-1 0,-1 0 0,0 1 0,0-1 0,-2 1 0,-57-11 0,55 10 0,-102-7 0,-138 8 0,96 3 0,135-2 0,0 0 0,0 1 0,1 1 0,-1 1 0,1 0 0,-1 1 0,1 0 0,0 1 0,1 1 0,0 0 0,0 0 0,-17 14 0,-13 14 0,2 1 0,-40 45 0,49-48 0,16-18 0,-39 42 0,-77 98 0,117-135 0,1 1 0,2 0 0,0 1 0,1 1 0,1 0 0,1 0 0,1 1 0,1 0 0,-5 32 0,4 15 0,-12 69 0,5-38 0,4 0 0,5 1 0,7 109 0,1-94 0,-1-93 0,2-1 0,1 1 0,1 0 0,1-1 0,1 0 0,1 0 0,1-1 0,17 32 0,1 13 0,-20-48 0,1-1 0,1 1 0,0-2 0,13 20 0,20 27 0,-24-34 0,27 32 0,-40-58 0,-1 1 0,0-1 0,0 1 0,0 0 0,-1 0 0,0 0 0,0 0 0,0 1 0,-1-1 0,2 10 0,-4-13 0,0 0 0,0 1 0,0-1 0,0 0 0,-1 0 0,1 0 0,-1 0 0,0 0 0,0 0 0,0 0 0,0 0 0,-1 0 0,1 0 0,-1-1 0,0 1 0,1-1 0,-1 1 0,0-1 0,-1 0 0,1 1 0,0-1 0,-1 0 0,1 0 0,-6 2 0,-10 6 0,-1-1 0,0 0 0,0-2 0,-1 0 0,0-2 0,0 0 0,-37 4 0,-37 10 0,61-12 0,-46 5 0,56-10 0,0 1 0,0 1 0,1 1 0,-42 14 0,61-17 0,-1-1 0,1 1 0,-1 0 0,1-1 0,0 2 0,0-1 0,0 0 0,0 1 0,0-1 0,0 1 0,1 0 0,-1 0 0,1 0 0,0 0 0,0 0 0,0 0 0,0 1 0,0-1 0,1 1 0,0-1 0,0 1 0,0 0 0,0 0 0,0-1 0,1 1 0,-1 0 0,1 0 0,0 0 0,0-1 0,1 1 0,-1 0 0,1 0 0,0-1 0,0 1 0,0 0 0,0-1 0,1 1 0,-1-1 0,1 1 0,0-1 0,0 0 0,0 0 0,1 0 0,-1 0 0,1 0 0,0 0 0,-1-1 0,1 1 0,0-1 0,1 0 0,-1 0 0,5 3 0,24 10 0,2-1 0,0-2 0,0-1 0,1-1 0,49 6 0,57 19 0,-113-27 0,-23-6 0,1 0 0,0 1 0,-1-1 0,0 1 0,0 0 0,0 0 0,0 1 0,0-1 0,0 1 0,-1 0 0,0 1 0,0-1 0,0 1 0,0-1 0,-1 1 0,0 0 0,0 0 0,0 1 0,-1-1 0,1 1 0,-1-1 0,0 1 0,-1 0 0,2 8 0,1 14 0,-2 1 0,0-1 0,-5 56 0,1-44 0,1 105 0,-6 86 0,3-202 0,-15 54 0,11-52 0,-6 44 0,8-8 0,2 1 0,9 106 0,-1-149 0,1-1 0,8 26 0,5 24 0,-15-54 0,1-1 0,0 0 0,1-1 0,1 1 0,1-1 0,1 0 0,0-1 0,2 0 0,0 0 0,0-1 0,2 0 0,0-1 0,0 0 0,2-1 0,0 0 0,0-1 0,1-1 0,1 0 0,0-1 0,25 13 0,17 5 0,-12-5 0,57 22 0,-103-46 0,42 16 0,1-2 0,0-1 0,0-2 0,1-3 0,50 4 0,-80-10 0,26 0 0,-38-2 0,0 0 0,0 0 0,0-1 0,0 1 0,0 0 0,-1-1 0,1 1 0,0-1 0,0 0 0,-1 1 0,1-1 0,0 0 0,-1 0 0,1 0 0,-1 0 0,1-1 0,1-1 0,19-22 25,1 1 0,0 1 0,2 1 0,46-31 0,42-39-1515,-84 63-5336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3:27.039"/>
    </inkml:context>
    <inkml:brush xml:id="br0">
      <inkml:brushProperty name="width" value="0.05" units="cm"/>
      <inkml:brushProperty name="height" value="0.05" units="cm"/>
      <inkml:brushProperty name="color" value="#E71224"/>
    </inkml:brush>
  </inkml:definitions>
  <inkml:trace contextRef="#ctx0" brushRef="#br0">1 1 24575,'9'0'0,"3"0"-8191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3:28.870"/>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3:31.03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3:33.46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3:34.0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23:34.647"/>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35:41.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1 119,'1320'0,"-1299"-1,1 0,-1-1,0-2,0 0,-1-1,1-1,-1-1,0 0,21-13,-12 8,1 1,1 2,-1 0,2 2,-1 2,40-3,194 8,-147 3,2352 1,-1299-6,406 2,-1531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54:26.421"/>
    </inkml:context>
    <inkml:brush xml:id="br0">
      <inkml:brushProperty name="width" value="0.05" units="cm"/>
      <inkml:brushProperty name="height" value="0.05" units="cm"/>
      <inkml:brushProperty name="color" value="#E71224"/>
    </inkml:brush>
  </inkml:definitions>
  <inkml:trace contextRef="#ctx0" brushRef="#br0">7085 56 24575,'-797'0'0,"753"2"0,0 3 0,-69 15 0,61-10 0,-65 6 0,-417-12 0,275-7 0,-1064 3 0,1278-3 0,1-1 0,-68-16 0,59 9 0,-64-4 0,-417 11 0,274 7 0,-692-3 0,906-3 0,0-1 0,-63-15 0,54 8 0,-59-3 0,-420 10 0,274 7 0,-215-3-1365,430 0-5461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54:30.299"/>
    </inkml:context>
    <inkml:brush xml:id="br0">
      <inkml:brushProperty name="width" value="0.05" units="cm"/>
      <inkml:brushProperty name="height" value="0.05" units="cm"/>
      <inkml:brushProperty name="color" value="#E71224"/>
    </inkml:brush>
  </inkml:definitions>
  <inkml:trace contextRef="#ctx0" brushRef="#br0">7298 1 24575,'-7252'0'-1365,"7206"0"-5461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12:54:53.791"/>
    </inkml:context>
    <inkml:brush xml:id="br0">
      <inkml:brushProperty name="width" value="0.05" units="cm"/>
      <inkml:brushProperty name="height" value="0.05" units="cm"/>
      <inkml:brushProperty name="color" value="#E71224"/>
    </inkml:brush>
  </inkml:definitions>
  <inkml:trace contextRef="#ctx0" brushRef="#br0">10260 3 24575,'-187'-3'0,"-206"7"0,235 21 0,105-15 0,-61 5 0,61-12 0,3-2 0,1 4 0,-50 10 0,27-2 0,-1-3 0,-87 2 0,-151-13 0,123-2 0,-8066 3-1365,8208 0-5461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0:50.7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1,'4757'0,"-4629"6,-1 7,195 43,-286-48,50 3,1-2,0-5,101-8,-47 1,2826 1,-1547 4,-996 32,-35 1,-205-19,12 1,57-19,176 3,-353 6,77 18,64 6,252-12,733 0,-811-21,-189 4,220-5,-381-1,-1-2,61-17,-59 12,0 2,45-4,205 0,117-8,-391 21,0-1,0-1,0 0,-1-2,1 0,-1-1,29-12,-28 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0:56.2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37,'6229'0,"-5946"-17,-30-1,920 17,-566 3,1763-2,-1939 35,-280-17,153-1,-259-16,73 13,15 2,62-17,-123-1,-1 2,1 4,84 14,-83-1,1-4,0-3,89 1,-161-11,155-2,172 21,-155-5,226-12,-184-5,122 1,391 5,-271 26,-56-3,1083-12,-920-17,738 3,-1262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16:06.02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27 6,'-26'4,"26"-4,0 0,0 1,0-1,0 0,0 1,0-1,0 0,0 1,0-1,0 0,0 1,1-1,-1 0,0 1,0-1,0 0,0 0,1 1,-1-1,0 0,0 1,0-1,1 0,-1 0,0 0,0 1,1-1,-1 0,0 0,1 0,-1 0,0 0,1 1,-1-1,0 0,1 0,52 18,80 2,-100-17,0 2,0 0,-1 2,45 17,-7 5,-38-13,1-2,1-2,0-1,0-1,71 9,277-17,-176-7,12 8,223-7,-393-2,1-2,86-26,42-8,-114 29,79-25,-86 21,114-19,4 23,211 13,-193 3,383-1,-479-2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3:27.53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104 78,'-5'0,"0"1,1 0,-1 0,0 0,1 1,-1 0,1 0,0 0,0 0,0 0,0 1,0 0,0 0,0 0,1 0,0 1,0-1,0 1,0 0,0 0,1 0,-1 0,1 0,0 0,1 1,-1-1,1 1,0-1,0 1,-1 8,1-7,0-1,0 0,1 1,-1-1,1 1,0-1,1 1,0-1,0 0,0 1,0-1,1 0,0 0,0 1,0-2,0 1,1 0,0 0,0-1,0 1,1-1,-1 0,1 0,0-1,0 1,10 5,-1-3,0-2,0 0,1 0,0-1,-1-1,1 0,16 0,106-6,-69 0,-35 4,-14 0,0 0,0-1,0-1,0-1,20-5,-34 7,0-1,0 1,0-1,-1 0,1 0,0 0,-1-1,0 1,1-1,-1 0,0 0,0 0,-1 0,1 0,0-1,-1 1,0-1,0 1,0-1,-1 0,1 0,-1 0,0 0,0 0,0 0,0-1,-1-4,0 2,-1 1,0 0,0-1,0 1,-1 0,0 0,0 0,-1 0,1 0,-1 1,-1-1,1 1,-1 0,0 0,0 0,0 0,-1 1,1 0,-1 0,-10-7,-12-7,-1 0,-50-22,65 34,-48-22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8:00:59.287"/>
    </inkml:context>
    <inkml:brush xml:id="br0">
      <inkml:brushProperty name="width" value="0.35" units="cm"/>
      <inkml:brushProperty name="height" value="2.1" units="cm"/>
      <inkml:brushProperty name="color" value="#33CCFF"/>
      <inkml:brushProperty name="ignorePressure" value="1"/>
      <inkml:brushProperty name="inkEffects" value="pencil"/>
    </inkml:brush>
  </inkml:definitions>
  <inkml:trace contextRef="#ctx0" brushRef="#br0">414 510,'-9'0,"-11"0,6 0,15 0,15 0,14 0,9 0,9 0,3-8,2-4,1 2,0 1,-10-6,-3-1,0 3,1-5,3 0,11 4,4-5,1 0,6 5,2 3,6 5,-1 2,-5-5,-5-3,-5 2,5 2,-1 3,8 2,-1 1,15-7,0-3,4 1,-5-6,10 0,-4 3,-7 3,-10-4,-9-1,-6 3,-4 4,-3 3,-2 3,0 1,0-6,9-3,3 1,-8-7,-5 0,-2 3,-1 4,2 3,10 3,3 2,9 2,2 0,-3 1,4 0,8-1,-2 1,3-1,-3 0,2 0,-3 1,1-2,-2 1,1 0,-2 0,3 0,-4 0,4 0,-4 0,-5 0,-6 0,-5 0,-3 0,-3 0,-2 0,9 0,2 0,0 0,-3 0,-1 0,6 0,1 0,7 0,0 0,-3 0,-5 0,-4 0,-4 0,-2 0,-2 0,-1 0,9 0,2 0,0 0,-2 9,-2 2,-3 8,-1 1,-1 6,-1-2,-10 4,-2-3,0-6,-6 3,0-2,3 3,4-1,3 4,-4 5,-2-1,-5 2,-1-4,-6 2,11-5,-1 3,2 5,4-3,3 1,3 5,-7 5,-1-6,-8 2,-8 2,0-6,-4 10,3-4,-1 2,-5 10,3-3,0-2,-5 1,-4 0,-3 2,-4 0,-2 1,-1 0,-1 1,0 0,0 0,1 0,-1 0,1 0,0 8,0 4,0-2,-9-10,-3-5,-7-11,-10-11,-9-1,-14-5,1 4,1-2,0-5,0-4,0-5,-1-2,-8-3,-3-1,0-1,2 0,3 0,2 0,-6 1,-2-1,1 1,3 0,2 0,3 0,-7 0,-2 0,1 0,3 0,3 0,2 0,1 0,2 0,0 0,1 0,0 0,-1 0,1 0,-10 0,-2 0,0 0,3 0,2-17,2-6,2 1,2 5,0 4,0 5,-7 4,-4 2,-8 2,-1 1,3 0,-4 0,1 0,5-1,4 1,5-1,2 0,3 0,-7 0,-3 0,-7 0,-1 0,-6 0,1 0,5 0,-3 0,2 0,-3-18,1-5,5 1,5 5,5 4,-5 5,0 4,-8 3,1 1,3 0,4 1,5 0,-6 0,0 0,2-1,3 0,3 0,2 0,-7 0,-1 0,1 0,2 0,-6 0,8 8,4 4,4-2,1-1,0-3,-1-2,0-2,-1-1,0-1,0 0,-1-1,0 1,-8-1,-3 1,0 0,2 0,3 0,2 0,2 0,-7 0,-3 0,2 0,2 0,-6 0,-1 0,2 0,4 0,3 0,2 0,3 0,1 0,1 0,0 0,-9 0,-3-9,9-11,5-11,2-8,9-7,2 4,7 2,-1-2,5-2,7-3,5-1,6-2,3 0,3-2,1 1,0 0,0 0,0 0,0 0,8 0,3 0,8 9,9 3,0-1,-5-2,-7-3,2-10,8-6,6 1,7 0,6 11,3 14,10 4,13 8,3-2,-3 5,3 4,-2 6,-4 4,-6 3,-5 3,-4 0,-2 1,-1 0,-1 0,-1 0,1-1,0 1,0-1,1 0,-1 0,-7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1:56.3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0,'7875'0,"-7414"38,-276-17,-125-15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2:00.5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0 105,'118'-3,"180"-28,-156 13,254 1,-192 2,-41 1,921 8,-596 9,2743-3,-2866 17,-42 0,441-16,-363-2,-366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8:21:53.04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0,'8363'0,"-8310"0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2:03.8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1,'6'0,"7"0,8 0,5 0,5 0,2 0,1 0,1 0,0 0,-1 0,-5 0,-8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3:50.20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34,'0'-1,"0"0,1-1,-1 1,1 0,-1 0,1 0,-1 0,1 0,0 0,-1 0,1 0,0 0,0 0,0 0,0 1,0-1,-1 0,1 1,1-1,-1 0,0 1,0-1,0 1,0 0,0-1,2 1,38-8,9 5,1 2,-1 3,91 14,154 48,-177-36,-80-19,326 69,-251-59,145 5,-93-14,225 42,-274-34,153 3,117-20,-213-3,8193-2,-4757 5,-3556-1,161-4,-172 1,0-2,-1-2,42-13,-10 1,0 3,1 4,91-5,222 13,-242 6,4606 2,-2996-4,-1648 5,174 31,-79-7,-27-9,0-7,256-14,-205-23,-178 17,0-3,72-24,-55 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5:07.02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124 0,'-8'0,"0"0,0 1,0 0,0 0,0 1,0 0,1 0,-12 5,16-6,1 1,-1-1,0 1,1 0,-1 0,1 0,0 0,-1 1,1-1,0 1,0-1,1 1,-1 0,1-1,-1 1,1 0,0 0,0 0,0 0,0 0,1 0,-1 1,1-1,-1 3,2-3,-1 0,1 0,-1 0,1 0,0 0,0-1,0 1,0 0,0-1,1 1,-1 0,1-1,0 0,0 1,0-1,0 0,0 0,0 0,1 0,-1-1,1 1,-1 0,1-1,-1 0,1 0,0 0,0 0,0 0,-1 0,5 0,11 3,0-1,1 0,25 0,-41-3,116 3,133-12,-95-15,36-2,52 23,-219 4,17-1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5:22.1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0,'3300'0,"-2950"26,-43 0,-129-25,244 17,149 15,-527-30,0 2,0 1,80 24,23 4,95 0,2-10,263-8,490-18,-880-4,219-39,-206 22,159-6,641 27,-448 5,-135-5,401 6,-448 17,39 3,42-18,0-16,517-79,-279 32,-2 54,-463 4,1707 2,-1806-3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5:27.45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30 0,'-2'0,"1"0,0 1,0-1,-1 0,1 0,0 1,0-1,0 1,-1-1,1 1,0-1,0 1,0-1,0 1,0 0,0 0,0 0,0 0,1-1,-1 1,0 0,0 0,1 1,-1-1,1 0,-1 0,1 0,-1 0,1 0,0 1,-1-1,1 0,0 0,0 2,0-1,-1 0,1 1,0-1,1 0,-1 0,0 0,1 0,-1 1,1-1,-1 0,1 0,0 0,0 0,0 0,0 0,1-1,-1 1,3 3,10 4,0 0,1-1,0-1,0 0,1-1,-1-1,1 0,30 4,-10-1,542 100,-438-85,-43-7,2-5,-1-4,164-8,-110-24,-101 14,71-4,302 13,-5 1,-363-4,57-14,-60 9,85-5,348 9,327-20,-50 6,-645 21,-59 2,-1 3,113 27,-31-5,-9-11,146 1,133-20,54 2,-254 24,-139-12,96 2,751-13,-409-3,-43-23,-55 1,963 20,-721 7,-589-3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5:56.942"/>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1 56,'7'1,"1"0,-1 1,0-1,1 2,-1-1,9 5,24 7,11-5,0-1,73 0,109-10,-78-2,1785 4,-1854-4,104-18,63-3,786 24,-488 3,838-2,-1246 7,213 38,-60-5,375-27,-397-16,1938 3,-2156-3,111-20,16-2,-127 19,0-3,66-19,-56 12,69-8,765 1,-589 27,910-5,-1154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6:13.626"/>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45 1,'-3'0,"0"1,0 0,-1 0,1 0,0 1,0-1,0 1,1-1,-5 4,-4 8,11-12,0-1,0 0,0 1,0-1,0 1,1-1,-1 0,0 1,0-1,0 1,0-1,0 0,1 1,-1-1,0 0,0 1,0-1,1 0,-1 1,0-1,1 0,-1 1,0-1,1 0,-1 0,0 1,1-1,-1 0,0 0,1 0,-1 0,1 0,-1 0,1 1,19 3,1 0,-1-1,1-1,0 0,36-4,-11 2,606-2,-621 4,-1 1,1 1,40 12,-36-7,0-2,41 3,517-6,-310-8,3542 5,-3758-5,97-16,27-3,708 15,-508 11,1917-3,-2256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6:37.873"/>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38 1,'-30'0,"23"0,20 0,4058 0,-3953 6,225 40,-218-24,181 9,-253-31,-10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7:03.22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37 210,'-37'0,"38"0,11 0,769 0,-730-4,0-2,0-2,98-30,-136 34,288-100,-269 93,1 2,0 1,0 1,67-3,141 10,-137 3,1224 0,-806-4,-465 3,-1 2,0 2,66 17,157 58,-245-71,-1-2,69 9,-48-13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7:05.93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20 53,'0'0,"-1"0,0 0,1 0,-1 0,0 0,0 0,1 0,-1 0,0 0,1 0,-1 0,0 1,1-1,-1 0,0 0,1 1,-1-1,1 1,-1-1,0 0,1 1,-1-1,1 1,-1-1,1 1,0 0,-1-1,1 1,-1-1,1 1,0 0,0-1,-1 1,1 0,0-1,0 1,0 0,0-1,0 1,0 0,0 0,0-1,0 1,0 0,0-1,0 1,1 0,-1-1,0 1,0 0,1-1,-1 1,0 0,1-1,-1 1,1-1,-1 1,1-1,-1 1,1-1,-1 1,1-1,-1 1,1-1,0 0,-1 1,2-1,13 6,1-1,-1-1,1-1,0 0,0-1,1-1,-1 0,28-3,-11 2,1022 0,-431-2,-587 0,-1-2,69-15,-63 10,0 1,46-1,241 9,67-3,-213-20,17-1,455 21,-341 5,-261-2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37:00.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1,'2154'0,"-1926"17,-40-1,115 5,-144-7,-2 0,150 6,-135-22,203 4,-357 0,-1 1,0 1,0 0,0 1,22 10,-22-8,0 0,1-2,0 0,27 4,200-5,-19-2,573 25,125-27,-881 2,-1 1,1 3,-1 1,65 21,-59-17,-1-3,1-2,59 1,-23-2,1056 16,-805-24,1291 3,-1593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7:08.22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0,'0'1,"0"0,0 0,1 0,-1 0,1 0,-1 0,0 0,1 0,0 0,-1 0,1 0,0-1,-1 1,1 0,0 0,0-1,-1 1,1 0,0-1,0 1,0-1,0 1,2 0,26 8,-25-8,47 9,0-2,0-3,1-2,58-4,-49 0,0 2,95 15,-63-1,155 5,96-21,-141-2,-82 9,222 39,-64-4,320-29,-370-14,157 2,-323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2:31.46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0,'3984'0,"-3896"5,0 3,94 21,-53-7,18-3,254 0,-332-20,24-1,0 5,96 14,87 22,544 3,310-42,-1087-2,71-13,-67 8,50-3,-62 8,56-13,16 0,-80 13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2:35.43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0,'52'3,"-1"1,0 4,52 13,-19-4,-9-7,0-3,148-8,-93-1,-44 2,152 21,-143-11,0-4,105-6,-87-2,2146 1,-2218-1,0-2,0-2,69-19,-28 6,-25 11,-1 2,1 3,81 5,-41 1,1752-1,-1066-3,-652 5,0 6,143 29,-193-29,-1-3,137-7,-129-3,157 16,-199-6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2:37.32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104 1,'-1'6,"0"1,0-1,-1 0,0 0,0 0,0 0,-4 7,-4 10,-7 21,3 1,1 0,3 1,1 0,3 1,-1 74,10 620,-3-484,0-226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42:40.47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34 1,'0'788,"-2"-734,-13 68,-1 40,16 219,0-352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27:56.83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1,'1895'0,"-1537"24,-97-3,15 13,-197-21,10-4,0-4,92-7,-66 0,-51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9T20:16:30.36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1,'987'0,"-949"0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7:37:21.0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39,'95'0,"-1"3,164 28,-151-15,0-5,214-4,-217-8,228 4,333-7,-522-7,155-32,-210 33,1 4,138 7,-78 2,-90-2,59 0,196-23,-200 10,1 5,126 9,-67 1,3747-3,-3852 4,127 22,-11 1,291-19,-91-5,-89 35,-97-8,477 31,-180-54,-287-10,1418 3,-1591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5:13.04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1,'12'0,"1"1,-1 0,0 1,0 0,0 1,0 0,0 1,-1 0,1 1,-1 0,0 1,12 9,14 7,0-2,77 29,-105-46,24 9,1 0,0-2,0-2,1-1,47 3,165-10,-147-2,-52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0T11:55:15.28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55,'0'-2,"1"0,-1 0,1 1,-1-1,1 0,0 1,0-1,0 1,0-1,0 1,0-1,0 1,1 0,-1-1,0 1,1 0,-1 0,1 0,-1 0,1 0,0 0,-1 1,1-1,0 1,-1-1,1 1,2-1,55-10,-54 11,124-9,159 10,-111 2,-62-3,-67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9FAE1-85BE-4A04-A52A-5AD9A37CDEAD}" type="datetimeFigureOut">
              <a:rPr lang="en-US" smtClean="0"/>
              <a:t>02/27/2023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FFA4D-AA53-4145-BD02-DA37FB415A00}" type="slidenum">
              <a:rPr lang="en-US" smtClean="0"/>
              <a:t>‹#›</a:t>
            </a:fld>
            <a:endParaRPr lang="en-US"/>
          </a:p>
        </p:txBody>
      </p:sp>
    </p:spTree>
    <p:extLst>
      <p:ext uri="{BB962C8B-B14F-4D97-AF65-F5344CB8AC3E}">
        <p14:creationId xmlns:p14="http://schemas.microsoft.com/office/powerpoint/2010/main" val="123257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4</a:t>
            </a:fld>
            <a:endParaRPr lang="en-US"/>
          </a:p>
        </p:txBody>
      </p:sp>
    </p:spTree>
    <p:extLst>
      <p:ext uri="{BB962C8B-B14F-4D97-AF65-F5344CB8AC3E}">
        <p14:creationId xmlns:p14="http://schemas.microsoft.com/office/powerpoint/2010/main" val="283680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13</a:t>
            </a:fld>
            <a:endParaRPr lang="en-US"/>
          </a:p>
        </p:txBody>
      </p:sp>
    </p:spTree>
    <p:extLst>
      <p:ext uri="{BB962C8B-B14F-4D97-AF65-F5344CB8AC3E}">
        <p14:creationId xmlns:p14="http://schemas.microsoft.com/office/powerpoint/2010/main" val="279392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14</a:t>
            </a:fld>
            <a:endParaRPr lang="en-US"/>
          </a:p>
        </p:txBody>
      </p:sp>
    </p:spTree>
    <p:extLst>
      <p:ext uri="{BB962C8B-B14F-4D97-AF65-F5344CB8AC3E}">
        <p14:creationId xmlns:p14="http://schemas.microsoft.com/office/powerpoint/2010/main" val="2714975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15</a:t>
            </a:fld>
            <a:endParaRPr lang="en-US"/>
          </a:p>
        </p:txBody>
      </p:sp>
    </p:spTree>
    <p:extLst>
      <p:ext uri="{BB962C8B-B14F-4D97-AF65-F5344CB8AC3E}">
        <p14:creationId xmlns:p14="http://schemas.microsoft.com/office/powerpoint/2010/main" val="306752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16</a:t>
            </a:fld>
            <a:endParaRPr lang="en-US"/>
          </a:p>
        </p:txBody>
      </p:sp>
    </p:spTree>
    <p:extLst>
      <p:ext uri="{BB962C8B-B14F-4D97-AF65-F5344CB8AC3E}">
        <p14:creationId xmlns:p14="http://schemas.microsoft.com/office/powerpoint/2010/main" val="214966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17</a:t>
            </a:fld>
            <a:endParaRPr lang="en-US"/>
          </a:p>
        </p:txBody>
      </p:sp>
    </p:spTree>
    <p:extLst>
      <p:ext uri="{BB962C8B-B14F-4D97-AF65-F5344CB8AC3E}">
        <p14:creationId xmlns:p14="http://schemas.microsoft.com/office/powerpoint/2010/main" val="254268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18</a:t>
            </a:fld>
            <a:endParaRPr lang="en-US"/>
          </a:p>
        </p:txBody>
      </p:sp>
    </p:spTree>
    <p:extLst>
      <p:ext uri="{BB962C8B-B14F-4D97-AF65-F5344CB8AC3E}">
        <p14:creationId xmlns:p14="http://schemas.microsoft.com/office/powerpoint/2010/main" val="213079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19</a:t>
            </a:fld>
            <a:endParaRPr lang="en-US"/>
          </a:p>
        </p:txBody>
      </p:sp>
    </p:spTree>
    <p:extLst>
      <p:ext uri="{BB962C8B-B14F-4D97-AF65-F5344CB8AC3E}">
        <p14:creationId xmlns:p14="http://schemas.microsoft.com/office/powerpoint/2010/main" val="251051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20</a:t>
            </a:fld>
            <a:endParaRPr lang="en-US"/>
          </a:p>
        </p:txBody>
      </p:sp>
    </p:spTree>
    <p:extLst>
      <p:ext uri="{BB962C8B-B14F-4D97-AF65-F5344CB8AC3E}">
        <p14:creationId xmlns:p14="http://schemas.microsoft.com/office/powerpoint/2010/main" val="4163476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21</a:t>
            </a:fld>
            <a:endParaRPr lang="en-US"/>
          </a:p>
        </p:txBody>
      </p:sp>
    </p:spTree>
    <p:extLst>
      <p:ext uri="{BB962C8B-B14F-4D97-AF65-F5344CB8AC3E}">
        <p14:creationId xmlns:p14="http://schemas.microsoft.com/office/powerpoint/2010/main" val="134944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22</a:t>
            </a:fld>
            <a:endParaRPr lang="en-US"/>
          </a:p>
        </p:txBody>
      </p:sp>
    </p:spTree>
    <p:extLst>
      <p:ext uri="{BB962C8B-B14F-4D97-AF65-F5344CB8AC3E}">
        <p14:creationId xmlns:p14="http://schemas.microsoft.com/office/powerpoint/2010/main" val="123105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5</a:t>
            </a:fld>
            <a:endParaRPr lang="en-US"/>
          </a:p>
        </p:txBody>
      </p:sp>
    </p:spTree>
    <p:extLst>
      <p:ext uri="{BB962C8B-B14F-4D97-AF65-F5344CB8AC3E}">
        <p14:creationId xmlns:p14="http://schemas.microsoft.com/office/powerpoint/2010/main" val="317878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23</a:t>
            </a:fld>
            <a:endParaRPr lang="en-US"/>
          </a:p>
        </p:txBody>
      </p:sp>
    </p:spTree>
    <p:extLst>
      <p:ext uri="{BB962C8B-B14F-4D97-AF65-F5344CB8AC3E}">
        <p14:creationId xmlns:p14="http://schemas.microsoft.com/office/powerpoint/2010/main" val="3960278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24</a:t>
            </a:fld>
            <a:endParaRPr lang="en-US"/>
          </a:p>
        </p:txBody>
      </p:sp>
    </p:spTree>
    <p:extLst>
      <p:ext uri="{BB962C8B-B14F-4D97-AF65-F5344CB8AC3E}">
        <p14:creationId xmlns:p14="http://schemas.microsoft.com/office/powerpoint/2010/main" val="333292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25</a:t>
            </a:fld>
            <a:endParaRPr lang="en-US"/>
          </a:p>
        </p:txBody>
      </p:sp>
    </p:spTree>
    <p:extLst>
      <p:ext uri="{BB962C8B-B14F-4D97-AF65-F5344CB8AC3E}">
        <p14:creationId xmlns:p14="http://schemas.microsoft.com/office/powerpoint/2010/main" val="782821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26</a:t>
            </a:fld>
            <a:endParaRPr lang="en-US"/>
          </a:p>
        </p:txBody>
      </p:sp>
    </p:spTree>
    <p:extLst>
      <p:ext uri="{BB962C8B-B14F-4D97-AF65-F5344CB8AC3E}">
        <p14:creationId xmlns:p14="http://schemas.microsoft.com/office/powerpoint/2010/main" val="2998521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27</a:t>
            </a:fld>
            <a:endParaRPr lang="en-US"/>
          </a:p>
        </p:txBody>
      </p:sp>
    </p:spTree>
    <p:extLst>
      <p:ext uri="{BB962C8B-B14F-4D97-AF65-F5344CB8AC3E}">
        <p14:creationId xmlns:p14="http://schemas.microsoft.com/office/powerpoint/2010/main" val="429581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28</a:t>
            </a:fld>
            <a:endParaRPr lang="en-US"/>
          </a:p>
        </p:txBody>
      </p:sp>
    </p:spTree>
    <p:extLst>
      <p:ext uri="{BB962C8B-B14F-4D97-AF65-F5344CB8AC3E}">
        <p14:creationId xmlns:p14="http://schemas.microsoft.com/office/powerpoint/2010/main" val="736559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29</a:t>
            </a:fld>
            <a:endParaRPr lang="en-US"/>
          </a:p>
        </p:txBody>
      </p:sp>
    </p:spTree>
    <p:extLst>
      <p:ext uri="{BB962C8B-B14F-4D97-AF65-F5344CB8AC3E}">
        <p14:creationId xmlns:p14="http://schemas.microsoft.com/office/powerpoint/2010/main" val="3084826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30</a:t>
            </a:fld>
            <a:endParaRPr lang="en-US"/>
          </a:p>
        </p:txBody>
      </p:sp>
    </p:spTree>
    <p:extLst>
      <p:ext uri="{BB962C8B-B14F-4D97-AF65-F5344CB8AC3E}">
        <p14:creationId xmlns:p14="http://schemas.microsoft.com/office/powerpoint/2010/main" val="275200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31</a:t>
            </a:fld>
            <a:endParaRPr lang="en-US"/>
          </a:p>
        </p:txBody>
      </p:sp>
    </p:spTree>
    <p:extLst>
      <p:ext uri="{BB962C8B-B14F-4D97-AF65-F5344CB8AC3E}">
        <p14:creationId xmlns:p14="http://schemas.microsoft.com/office/powerpoint/2010/main" val="375883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32</a:t>
            </a:fld>
            <a:endParaRPr lang="en-US"/>
          </a:p>
        </p:txBody>
      </p:sp>
    </p:spTree>
    <p:extLst>
      <p:ext uri="{BB962C8B-B14F-4D97-AF65-F5344CB8AC3E}">
        <p14:creationId xmlns:p14="http://schemas.microsoft.com/office/powerpoint/2010/main" val="294439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6</a:t>
            </a:fld>
            <a:endParaRPr lang="en-US"/>
          </a:p>
        </p:txBody>
      </p:sp>
    </p:spTree>
    <p:extLst>
      <p:ext uri="{BB962C8B-B14F-4D97-AF65-F5344CB8AC3E}">
        <p14:creationId xmlns:p14="http://schemas.microsoft.com/office/powerpoint/2010/main" val="2181503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33</a:t>
            </a:fld>
            <a:endParaRPr lang="en-US"/>
          </a:p>
        </p:txBody>
      </p:sp>
    </p:spTree>
    <p:extLst>
      <p:ext uri="{BB962C8B-B14F-4D97-AF65-F5344CB8AC3E}">
        <p14:creationId xmlns:p14="http://schemas.microsoft.com/office/powerpoint/2010/main" val="1441516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34</a:t>
            </a:fld>
            <a:endParaRPr lang="en-US"/>
          </a:p>
        </p:txBody>
      </p:sp>
    </p:spTree>
    <p:extLst>
      <p:ext uri="{BB962C8B-B14F-4D97-AF65-F5344CB8AC3E}">
        <p14:creationId xmlns:p14="http://schemas.microsoft.com/office/powerpoint/2010/main" val="1488844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35</a:t>
            </a:fld>
            <a:endParaRPr lang="en-US"/>
          </a:p>
        </p:txBody>
      </p:sp>
    </p:spTree>
    <p:extLst>
      <p:ext uri="{BB962C8B-B14F-4D97-AF65-F5344CB8AC3E}">
        <p14:creationId xmlns:p14="http://schemas.microsoft.com/office/powerpoint/2010/main" val="1081285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36</a:t>
            </a:fld>
            <a:endParaRPr lang="en-US"/>
          </a:p>
        </p:txBody>
      </p:sp>
    </p:spTree>
    <p:extLst>
      <p:ext uri="{BB962C8B-B14F-4D97-AF65-F5344CB8AC3E}">
        <p14:creationId xmlns:p14="http://schemas.microsoft.com/office/powerpoint/2010/main" val="539982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37</a:t>
            </a:fld>
            <a:endParaRPr lang="en-US"/>
          </a:p>
        </p:txBody>
      </p:sp>
    </p:spTree>
    <p:extLst>
      <p:ext uri="{BB962C8B-B14F-4D97-AF65-F5344CB8AC3E}">
        <p14:creationId xmlns:p14="http://schemas.microsoft.com/office/powerpoint/2010/main" val="3245580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38</a:t>
            </a:fld>
            <a:endParaRPr lang="en-US"/>
          </a:p>
        </p:txBody>
      </p:sp>
    </p:spTree>
    <p:extLst>
      <p:ext uri="{BB962C8B-B14F-4D97-AF65-F5344CB8AC3E}">
        <p14:creationId xmlns:p14="http://schemas.microsoft.com/office/powerpoint/2010/main" val="199147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39</a:t>
            </a:fld>
            <a:endParaRPr lang="en-US"/>
          </a:p>
        </p:txBody>
      </p:sp>
    </p:spTree>
    <p:extLst>
      <p:ext uri="{BB962C8B-B14F-4D97-AF65-F5344CB8AC3E}">
        <p14:creationId xmlns:p14="http://schemas.microsoft.com/office/powerpoint/2010/main" val="2515240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40</a:t>
            </a:fld>
            <a:endParaRPr lang="en-US"/>
          </a:p>
        </p:txBody>
      </p:sp>
    </p:spTree>
    <p:extLst>
      <p:ext uri="{BB962C8B-B14F-4D97-AF65-F5344CB8AC3E}">
        <p14:creationId xmlns:p14="http://schemas.microsoft.com/office/powerpoint/2010/main" val="1867245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41</a:t>
            </a:fld>
            <a:endParaRPr lang="en-US"/>
          </a:p>
        </p:txBody>
      </p:sp>
    </p:spTree>
    <p:extLst>
      <p:ext uri="{BB962C8B-B14F-4D97-AF65-F5344CB8AC3E}">
        <p14:creationId xmlns:p14="http://schemas.microsoft.com/office/powerpoint/2010/main" val="113549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7</a:t>
            </a:fld>
            <a:endParaRPr lang="en-US"/>
          </a:p>
        </p:txBody>
      </p:sp>
    </p:spTree>
    <p:extLst>
      <p:ext uri="{BB962C8B-B14F-4D97-AF65-F5344CB8AC3E}">
        <p14:creationId xmlns:p14="http://schemas.microsoft.com/office/powerpoint/2010/main" val="60964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8</a:t>
            </a:fld>
            <a:endParaRPr lang="en-US"/>
          </a:p>
        </p:txBody>
      </p:sp>
    </p:spTree>
    <p:extLst>
      <p:ext uri="{BB962C8B-B14F-4D97-AF65-F5344CB8AC3E}">
        <p14:creationId xmlns:p14="http://schemas.microsoft.com/office/powerpoint/2010/main" val="11886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9</a:t>
            </a:fld>
            <a:endParaRPr lang="en-US"/>
          </a:p>
        </p:txBody>
      </p:sp>
    </p:spTree>
    <p:extLst>
      <p:ext uri="{BB962C8B-B14F-4D97-AF65-F5344CB8AC3E}">
        <p14:creationId xmlns:p14="http://schemas.microsoft.com/office/powerpoint/2010/main" val="189561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10</a:t>
            </a:fld>
            <a:endParaRPr lang="en-US"/>
          </a:p>
        </p:txBody>
      </p:sp>
    </p:spTree>
    <p:extLst>
      <p:ext uri="{BB962C8B-B14F-4D97-AF65-F5344CB8AC3E}">
        <p14:creationId xmlns:p14="http://schemas.microsoft.com/office/powerpoint/2010/main" val="165739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11</a:t>
            </a:fld>
            <a:endParaRPr lang="en-US"/>
          </a:p>
        </p:txBody>
      </p:sp>
    </p:spTree>
    <p:extLst>
      <p:ext uri="{BB962C8B-B14F-4D97-AF65-F5344CB8AC3E}">
        <p14:creationId xmlns:p14="http://schemas.microsoft.com/office/powerpoint/2010/main" val="2585844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FFA4D-AA53-4145-BD02-DA37FB415A00}" type="slidenum">
              <a:rPr lang="en-US" smtClean="0"/>
              <a:t>12</a:t>
            </a:fld>
            <a:endParaRPr lang="en-US"/>
          </a:p>
        </p:txBody>
      </p:sp>
    </p:spTree>
    <p:extLst>
      <p:ext uri="{BB962C8B-B14F-4D97-AF65-F5344CB8AC3E}">
        <p14:creationId xmlns:p14="http://schemas.microsoft.com/office/powerpoint/2010/main" val="125490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7B3E-52EF-6438-1637-874F44DEE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AF5A08-E114-1E04-D6B8-5CE5B1A09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4DC84A-46DB-6023-7EE2-6698FCA4E917}"/>
              </a:ext>
            </a:extLst>
          </p:cNvPr>
          <p:cNvSpPr>
            <a:spLocks noGrp="1"/>
          </p:cNvSpPr>
          <p:nvPr>
            <p:ph type="dt" sz="half" idx="10"/>
          </p:nvPr>
        </p:nvSpPr>
        <p:spPr/>
        <p:txBody>
          <a:bodyPr/>
          <a:lstStyle/>
          <a:p>
            <a:fld id="{20C32A42-3A90-4F4C-9CAE-48AC288C4502}" type="datetime1">
              <a:rPr lang="en-US" smtClean="0"/>
              <a:t>02/27/2023</a:t>
            </a:fld>
            <a:endParaRPr lang="en-US"/>
          </a:p>
        </p:txBody>
      </p:sp>
      <p:sp>
        <p:nvSpPr>
          <p:cNvPr id="5" name="Footer Placeholder 4">
            <a:extLst>
              <a:ext uri="{FF2B5EF4-FFF2-40B4-BE49-F238E27FC236}">
                <a16:creationId xmlns:a16="http://schemas.microsoft.com/office/drawing/2014/main" id="{8BDEB8EA-E366-1C00-8013-A1D2F0EBA663}"/>
              </a:ext>
            </a:extLst>
          </p:cNvPr>
          <p:cNvSpPr>
            <a:spLocks noGrp="1"/>
          </p:cNvSpPr>
          <p:nvPr>
            <p:ph type="ftr" sz="quarter" idx="11"/>
          </p:nvPr>
        </p:nvSpPr>
        <p:spPr/>
        <p:txBody>
          <a:bodyPr/>
          <a:lstStyle/>
          <a:p>
            <a:r>
              <a:rPr lang="en-US"/>
              <a:t>Workshop: Advancing the Understanding of Non-Perturbative QCD Using Energy Flow</a:t>
            </a:r>
          </a:p>
        </p:txBody>
      </p:sp>
      <p:sp>
        <p:nvSpPr>
          <p:cNvPr id="6" name="Slide Number Placeholder 5">
            <a:extLst>
              <a:ext uri="{FF2B5EF4-FFF2-40B4-BE49-F238E27FC236}">
                <a16:creationId xmlns:a16="http://schemas.microsoft.com/office/drawing/2014/main" id="{18BE35AC-89BA-2C2A-F763-FA17111DA7A3}"/>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244112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7BB1-C4F0-4CE7-7FD5-33A90F4F12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85243-82EC-3242-0E0F-1F9CC584D7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0F147-B66F-CF54-C49D-4035E3044BC0}"/>
              </a:ext>
            </a:extLst>
          </p:cNvPr>
          <p:cNvSpPr>
            <a:spLocks noGrp="1"/>
          </p:cNvSpPr>
          <p:nvPr>
            <p:ph type="dt" sz="half" idx="10"/>
          </p:nvPr>
        </p:nvSpPr>
        <p:spPr/>
        <p:txBody>
          <a:bodyPr/>
          <a:lstStyle/>
          <a:p>
            <a:fld id="{5FA67BB9-A5ED-464A-9C25-56578216DF46}" type="datetime1">
              <a:rPr lang="en-US" smtClean="0"/>
              <a:t>02/27/2023</a:t>
            </a:fld>
            <a:endParaRPr lang="en-US"/>
          </a:p>
        </p:txBody>
      </p:sp>
      <p:sp>
        <p:nvSpPr>
          <p:cNvPr id="5" name="Footer Placeholder 4">
            <a:extLst>
              <a:ext uri="{FF2B5EF4-FFF2-40B4-BE49-F238E27FC236}">
                <a16:creationId xmlns:a16="http://schemas.microsoft.com/office/drawing/2014/main" id="{D44DC960-8BB1-BBB6-06E9-7B1233D6AED9}"/>
              </a:ext>
            </a:extLst>
          </p:cNvPr>
          <p:cNvSpPr>
            <a:spLocks noGrp="1"/>
          </p:cNvSpPr>
          <p:nvPr>
            <p:ph type="ftr" sz="quarter" idx="11"/>
          </p:nvPr>
        </p:nvSpPr>
        <p:spPr/>
        <p:txBody>
          <a:bodyPr/>
          <a:lstStyle/>
          <a:p>
            <a:r>
              <a:rPr lang="en-US"/>
              <a:t>Workshop: Advancing the Understanding of Non-Perturbative QCD Using Energy Flow</a:t>
            </a:r>
          </a:p>
        </p:txBody>
      </p:sp>
      <p:sp>
        <p:nvSpPr>
          <p:cNvPr id="6" name="Slide Number Placeholder 5">
            <a:extLst>
              <a:ext uri="{FF2B5EF4-FFF2-40B4-BE49-F238E27FC236}">
                <a16:creationId xmlns:a16="http://schemas.microsoft.com/office/drawing/2014/main" id="{67849C15-0A20-84B3-051B-A89016A7E04C}"/>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261972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F6C5B-D9F8-CA7F-DC7F-5B79E138B8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242AF-DE94-F7F3-0062-CDD1D2623D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EE1D-E95B-5E4C-55DB-06E783F5773C}"/>
              </a:ext>
            </a:extLst>
          </p:cNvPr>
          <p:cNvSpPr>
            <a:spLocks noGrp="1"/>
          </p:cNvSpPr>
          <p:nvPr>
            <p:ph type="dt" sz="half" idx="10"/>
          </p:nvPr>
        </p:nvSpPr>
        <p:spPr/>
        <p:txBody>
          <a:bodyPr/>
          <a:lstStyle/>
          <a:p>
            <a:fld id="{DEBED635-D7DD-4546-8DFF-C56503C2F06D}" type="datetime1">
              <a:rPr lang="en-US" smtClean="0"/>
              <a:t>02/27/2023</a:t>
            </a:fld>
            <a:endParaRPr lang="en-US"/>
          </a:p>
        </p:txBody>
      </p:sp>
      <p:sp>
        <p:nvSpPr>
          <p:cNvPr id="5" name="Footer Placeholder 4">
            <a:extLst>
              <a:ext uri="{FF2B5EF4-FFF2-40B4-BE49-F238E27FC236}">
                <a16:creationId xmlns:a16="http://schemas.microsoft.com/office/drawing/2014/main" id="{85A164CE-EBC3-075E-A827-E1C9AFE76893}"/>
              </a:ext>
            </a:extLst>
          </p:cNvPr>
          <p:cNvSpPr>
            <a:spLocks noGrp="1"/>
          </p:cNvSpPr>
          <p:nvPr>
            <p:ph type="ftr" sz="quarter" idx="11"/>
          </p:nvPr>
        </p:nvSpPr>
        <p:spPr/>
        <p:txBody>
          <a:bodyPr/>
          <a:lstStyle/>
          <a:p>
            <a:r>
              <a:rPr lang="en-US"/>
              <a:t>Workshop: Advancing the Understanding of Non-Perturbative QCD Using Energy Flow</a:t>
            </a:r>
          </a:p>
        </p:txBody>
      </p:sp>
      <p:sp>
        <p:nvSpPr>
          <p:cNvPr id="6" name="Slide Number Placeholder 5">
            <a:extLst>
              <a:ext uri="{FF2B5EF4-FFF2-40B4-BE49-F238E27FC236}">
                <a16:creationId xmlns:a16="http://schemas.microsoft.com/office/drawing/2014/main" id="{FCD622E2-C4CB-E318-FA55-F6C233DCFCE5}"/>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312417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075B-3337-78D4-3DAB-CBE07BA83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12854-29E2-539D-B261-7C4A063833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3DF3E-FBB9-FC30-2434-7D9AD1CF286F}"/>
              </a:ext>
            </a:extLst>
          </p:cNvPr>
          <p:cNvSpPr>
            <a:spLocks noGrp="1"/>
          </p:cNvSpPr>
          <p:nvPr>
            <p:ph type="dt" sz="half" idx="10"/>
          </p:nvPr>
        </p:nvSpPr>
        <p:spPr/>
        <p:txBody>
          <a:bodyPr/>
          <a:lstStyle/>
          <a:p>
            <a:fld id="{21ACBB28-7B32-4A78-83FF-59238B9E9390}" type="datetime1">
              <a:rPr lang="en-US" smtClean="0"/>
              <a:t>02/27/2023</a:t>
            </a:fld>
            <a:endParaRPr lang="en-US"/>
          </a:p>
        </p:txBody>
      </p:sp>
      <p:sp>
        <p:nvSpPr>
          <p:cNvPr id="5" name="Footer Placeholder 4">
            <a:extLst>
              <a:ext uri="{FF2B5EF4-FFF2-40B4-BE49-F238E27FC236}">
                <a16:creationId xmlns:a16="http://schemas.microsoft.com/office/drawing/2014/main" id="{5963837D-B49B-0397-B2A3-A8F8D0DA244C}"/>
              </a:ext>
            </a:extLst>
          </p:cNvPr>
          <p:cNvSpPr>
            <a:spLocks noGrp="1"/>
          </p:cNvSpPr>
          <p:nvPr>
            <p:ph type="ftr" sz="quarter" idx="11"/>
          </p:nvPr>
        </p:nvSpPr>
        <p:spPr/>
        <p:txBody>
          <a:bodyPr/>
          <a:lstStyle/>
          <a:p>
            <a:r>
              <a:rPr lang="en-US"/>
              <a:t>Workshop: Advancing the Understanding of Non-Perturbative QCD Using Energy Flow</a:t>
            </a:r>
          </a:p>
        </p:txBody>
      </p:sp>
      <p:sp>
        <p:nvSpPr>
          <p:cNvPr id="6" name="Slide Number Placeholder 5">
            <a:extLst>
              <a:ext uri="{FF2B5EF4-FFF2-40B4-BE49-F238E27FC236}">
                <a16:creationId xmlns:a16="http://schemas.microsoft.com/office/drawing/2014/main" id="{0603BF51-7B79-302B-0346-2352009FA2B7}"/>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270347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1690-7FD7-8EF0-9B27-5F34F8CDC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DF5D0-20A4-D1C5-CE50-EAA7E59817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68C813-A94C-A80F-FB39-4D6D4A084017}"/>
              </a:ext>
            </a:extLst>
          </p:cNvPr>
          <p:cNvSpPr>
            <a:spLocks noGrp="1"/>
          </p:cNvSpPr>
          <p:nvPr>
            <p:ph type="dt" sz="half" idx="10"/>
          </p:nvPr>
        </p:nvSpPr>
        <p:spPr/>
        <p:txBody>
          <a:bodyPr/>
          <a:lstStyle/>
          <a:p>
            <a:fld id="{FCAF9727-0768-427F-97E4-0F6359062152}" type="datetime1">
              <a:rPr lang="en-US" smtClean="0"/>
              <a:t>02/27/2023</a:t>
            </a:fld>
            <a:endParaRPr lang="en-US"/>
          </a:p>
        </p:txBody>
      </p:sp>
      <p:sp>
        <p:nvSpPr>
          <p:cNvPr id="5" name="Footer Placeholder 4">
            <a:extLst>
              <a:ext uri="{FF2B5EF4-FFF2-40B4-BE49-F238E27FC236}">
                <a16:creationId xmlns:a16="http://schemas.microsoft.com/office/drawing/2014/main" id="{428ABBE3-5A05-BFF0-EF2C-1AE85ACC7F8A}"/>
              </a:ext>
            </a:extLst>
          </p:cNvPr>
          <p:cNvSpPr>
            <a:spLocks noGrp="1"/>
          </p:cNvSpPr>
          <p:nvPr>
            <p:ph type="ftr" sz="quarter" idx="11"/>
          </p:nvPr>
        </p:nvSpPr>
        <p:spPr/>
        <p:txBody>
          <a:bodyPr/>
          <a:lstStyle/>
          <a:p>
            <a:r>
              <a:rPr lang="en-US"/>
              <a:t>Workshop: Advancing the Understanding of Non-Perturbative QCD Using Energy Flow</a:t>
            </a:r>
          </a:p>
        </p:txBody>
      </p:sp>
      <p:sp>
        <p:nvSpPr>
          <p:cNvPr id="6" name="Slide Number Placeholder 5">
            <a:extLst>
              <a:ext uri="{FF2B5EF4-FFF2-40B4-BE49-F238E27FC236}">
                <a16:creationId xmlns:a16="http://schemas.microsoft.com/office/drawing/2014/main" id="{B6AC822F-8DB9-B049-45A6-A885726ABE13}"/>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231846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3FD6-F0B4-60B3-7966-0DE669E94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EC6BD-AC2A-203E-5B1F-E8CE7CECB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6FAB4-9318-8B82-446B-CB599502B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0A1024-F3B3-DF3E-1DA6-6F672A11E7D4}"/>
              </a:ext>
            </a:extLst>
          </p:cNvPr>
          <p:cNvSpPr>
            <a:spLocks noGrp="1"/>
          </p:cNvSpPr>
          <p:nvPr>
            <p:ph type="dt" sz="half" idx="10"/>
          </p:nvPr>
        </p:nvSpPr>
        <p:spPr/>
        <p:txBody>
          <a:bodyPr/>
          <a:lstStyle/>
          <a:p>
            <a:fld id="{084AE664-40FE-4D46-8DA2-E4386A973F81}" type="datetime1">
              <a:rPr lang="en-US" smtClean="0"/>
              <a:t>02/27/2023</a:t>
            </a:fld>
            <a:endParaRPr lang="en-US"/>
          </a:p>
        </p:txBody>
      </p:sp>
      <p:sp>
        <p:nvSpPr>
          <p:cNvPr id="6" name="Footer Placeholder 5">
            <a:extLst>
              <a:ext uri="{FF2B5EF4-FFF2-40B4-BE49-F238E27FC236}">
                <a16:creationId xmlns:a16="http://schemas.microsoft.com/office/drawing/2014/main" id="{8ACD91CE-BEB6-5138-8B97-70DB4A3DB840}"/>
              </a:ext>
            </a:extLst>
          </p:cNvPr>
          <p:cNvSpPr>
            <a:spLocks noGrp="1"/>
          </p:cNvSpPr>
          <p:nvPr>
            <p:ph type="ftr" sz="quarter" idx="11"/>
          </p:nvPr>
        </p:nvSpPr>
        <p:spPr/>
        <p:txBody>
          <a:bodyPr/>
          <a:lstStyle/>
          <a:p>
            <a:r>
              <a:rPr lang="en-US"/>
              <a:t>Workshop: Advancing the Understanding of Non-Perturbative QCD Using Energy Flow</a:t>
            </a:r>
          </a:p>
        </p:txBody>
      </p:sp>
      <p:sp>
        <p:nvSpPr>
          <p:cNvPr id="7" name="Slide Number Placeholder 6">
            <a:extLst>
              <a:ext uri="{FF2B5EF4-FFF2-40B4-BE49-F238E27FC236}">
                <a16:creationId xmlns:a16="http://schemas.microsoft.com/office/drawing/2014/main" id="{9ABD3A3E-F533-674E-DFB9-EA7B760971FD}"/>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7185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1BAF-6F1B-BB9B-22D9-4F2E5A90F1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07E606-2B52-6A85-E91F-16B50C70B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48776-76E8-63FD-69AD-0F9FCFF6D3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D47E7B-B46B-7158-CE7B-118CF2B91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7C3C05-74D7-7AE4-D02F-B4D21E4E43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C01F58-1C21-18B9-95FB-62ACCA810465}"/>
              </a:ext>
            </a:extLst>
          </p:cNvPr>
          <p:cNvSpPr>
            <a:spLocks noGrp="1"/>
          </p:cNvSpPr>
          <p:nvPr>
            <p:ph type="dt" sz="half" idx="10"/>
          </p:nvPr>
        </p:nvSpPr>
        <p:spPr/>
        <p:txBody>
          <a:bodyPr/>
          <a:lstStyle/>
          <a:p>
            <a:fld id="{D4FB50E7-C0B5-46D9-B44A-74BC580C912F}" type="datetime1">
              <a:rPr lang="en-US" smtClean="0"/>
              <a:t>02/27/2023</a:t>
            </a:fld>
            <a:endParaRPr lang="en-US"/>
          </a:p>
        </p:txBody>
      </p:sp>
      <p:sp>
        <p:nvSpPr>
          <p:cNvPr id="8" name="Footer Placeholder 7">
            <a:extLst>
              <a:ext uri="{FF2B5EF4-FFF2-40B4-BE49-F238E27FC236}">
                <a16:creationId xmlns:a16="http://schemas.microsoft.com/office/drawing/2014/main" id="{35A08C13-1874-D800-9369-C2372E83A486}"/>
              </a:ext>
            </a:extLst>
          </p:cNvPr>
          <p:cNvSpPr>
            <a:spLocks noGrp="1"/>
          </p:cNvSpPr>
          <p:nvPr>
            <p:ph type="ftr" sz="quarter" idx="11"/>
          </p:nvPr>
        </p:nvSpPr>
        <p:spPr/>
        <p:txBody>
          <a:bodyPr/>
          <a:lstStyle/>
          <a:p>
            <a:r>
              <a:rPr lang="en-US"/>
              <a:t>Workshop: Advancing the Understanding of Non-Perturbative QCD Using Energy Flow</a:t>
            </a:r>
          </a:p>
        </p:txBody>
      </p:sp>
      <p:sp>
        <p:nvSpPr>
          <p:cNvPr id="9" name="Slide Number Placeholder 8">
            <a:extLst>
              <a:ext uri="{FF2B5EF4-FFF2-40B4-BE49-F238E27FC236}">
                <a16:creationId xmlns:a16="http://schemas.microsoft.com/office/drawing/2014/main" id="{81C23EAD-E81D-3515-FD1E-850B4D677C81}"/>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306842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25E8-2519-01B5-A174-9B4741AD63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798C21-0750-42DC-93A3-A04ED63098F3}"/>
              </a:ext>
            </a:extLst>
          </p:cNvPr>
          <p:cNvSpPr>
            <a:spLocks noGrp="1"/>
          </p:cNvSpPr>
          <p:nvPr>
            <p:ph type="dt" sz="half" idx="10"/>
          </p:nvPr>
        </p:nvSpPr>
        <p:spPr/>
        <p:txBody>
          <a:bodyPr/>
          <a:lstStyle/>
          <a:p>
            <a:fld id="{C1E27499-EC6E-41EE-9630-8F30E2DCC615}" type="datetime1">
              <a:rPr lang="en-US" smtClean="0"/>
              <a:t>02/27/2023</a:t>
            </a:fld>
            <a:endParaRPr lang="en-US"/>
          </a:p>
        </p:txBody>
      </p:sp>
      <p:sp>
        <p:nvSpPr>
          <p:cNvPr id="4" name="Footer Placeholder 3">
            <a:extLst>
              <a:ext uri="{FF2B5EF4-FFF2-40B4-BE49-F238E27FC236}">
                <a16:creationId xmlns:a16="http://schemas.microsoft.com/office/drawing/2014/main" id="{56689FD3-0148-2301-2D44-BFFB82BDA7B6}"/>
              </a:ext>
            </a:extLst>
          </p:cNvPr>
          <p:cNvSpPr>
            <a:spLocks noGrp="1"/>
          </p:cNvSpPr>
          <p:nvPr>
            <p:ph type="ftr" sz="quarter" idx="11"/>
          </p:nvPr>
        </p:nvSpPr>
        <p:spPr/>
        <p:txBody>
          <a:bodyPr/>
          <a:lstStyle/>
          <a:p>
            <a:r>
              <a:rPr lang="en-US"/>
              <a:t>Workshop: Advancing the Understanding of Non-Perturbative QCD Using Energy Flow</a:t>
            </a:r>
          </a:p>
        </p:txBody>
      </p:sp>
      <p:sp>
        <p:nvSpPr>
          <p:cNvPr id="5" name="Slide Number Placeholder 4">
            <a:extLst>
              <a:ext uri="{FF2B5EF4-FFF2-40B4-BE49-F238E27FC236}">
                <a16:creationId xmlns:a16="http://schemas.microsoft.com/office/drawing/2014/main" id="{C55C62A0-E259-0117-4EA6-07E3C02B77B6}"/>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263985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23B131-5373-B069-87A2-EFE76CB88E92}"/>
              </a:ext>
            </a:extLst>
          </p:cNvPr>
          <p:cNvSpPr>
            <a:spLocks noGrp="1"/>
          </p:cNvSpPr>
          <p:nvPr>
            <p:ph type="dt" sz="half" idx="10"/>
          </p:nvPr>
        </p:nvSpPr>
        <p:spPr/>
        <p:txBody>
          <a:bodyPr/>
          <a:lstStyle/>
          <a:p>
            <a:fld id="{877005CF-5100-441B-B96B-D1B2B4A393A0}" type="datetime1">
              <a:rPr lang="en-US" smtClean="0"/>
              <a:t>02/27/2023</a:t>
            </a:fld>
            <a:endParaRPr lang="en-US"/>
          </a:p>
        </p:txBody>
      </p:sp>
      <p:sp>
        <p:nvSpPr>
          <p:cNvPr id="3" name="Footer Placeholder 2">
            <a:extLst>
              <a:ext uri="{FF2B5EF4-FFF2-40B4-BE49-F238E27FC236}">
                <a16:creationId xmlns:a16="http://schemas.microsoft.com/office/drawing/2014/main" id="{4F1568CA-2627-CFF2-9D42-B78FD549E5CB}"/>
              </a:ext>
            </a:extLst>
          </p:cNvPr>
          <p:cNvSpPr>
            <a:spLocks noGrp="1"/>
          </p:cNvSpPr>
          <p:nvPr>
            <p:ph type="ftr" sz="quarter" idx="11"/>
          </p:nvPr>
        </p:nvSpPr>
        <p:spPr/>
        <p:txBody>
          <a:bodyPr/>
          <a:lstStyle/>
          <a:p>
            <a:r>
              <a:rPr lang="en-US"/>
              <a:t>Workshop: Advancing the Understanding of Non-Perturbative QCD Using Energy Flow</a:t>
            </a:r>
          </a:p>
        </p:txBody>
      </p:sp>
      <p:sp>
        <p:nvSpPr>
          <p:cNvPr id="4" name="Slide Number Placeholder 3">
            <a:extLst>
              <a:ext uri="{FF2B5EF4-FFF2-40B4-BE49-F238E27FC236}">
                <a16:creationId xmlns:a16="http://schemas.microsoft.com/office/drawing/2014/main" id="{69352720-4040-C3B4-C95C-0E471F18BBD9}"/>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391847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8DF6-30A8-2F1F-A64F-3947F33C9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977093-2763-6173-B186-B3278DDD2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A5E550-2512-3875-44D5-30B4019F7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53E15-212B-A54C-2797-533F5F1A13C5}"/>
              </a:ext>
            </a:extLst>
          </p:cNvPr>
          <p:cNvSpPr>
            <a:spLocks noGrp="1"/>
          </p:cNvSpPr>
          <p:nvPr>
            <p:ph type="dt" sz="half" idx="10"/>
          </p:nvPr>
        </p:nvSpPr>
        <p:spPr/>
        <p:txBody>
          <a:bodyPr/>
          <a:lstStyle/>
          <a:p>
            <a:fld id="{3EBD1C64-0FA3-4D69-9C71-A21DAD316A48}" type="datetime1">
              <a:rPr lang="en-US" smtClean="0"/>
              <a:t>02/27/2023</a:t>
            </a:fld>
            <a:endParaRPr lang="en-US"/>
          </a:p>
        </p:txBody>
      </p:sp>
      <p:sp>
        <p:nvSpPr>
          <p:cNvPr id="6" name="Footer Placeholder 5">
            <a:extLst>
              <a:ext uri="{FF2B5EF4-FFF2-40B4-BE49-F238E27FC236}">
                <a16:creationId xmlns:a16="http://schemas.microsoft.com/office/drawing/2014/main" id="{B196A381-13C9-2D8F-68F8-FA4174C83A05}"/>
              </a:ext>
            </a:extLst>
          </p:cNvPr>
          <p:cNvSpPr>
            <a:spLocks noGrp="1"/>
          </p:cNvSpPr>
          <p:nvPr>
            <p:ph type="ftr" sz="quarter" idx="11"/>
          </p:nvPr>
        </p:nvSpPr>
        <p:spPr/>
        <p:txBody>
          <a:bodyPr/>
          <a:lstStyle/>
          <a:p>
            <a:r>
              <a:rPr lang="en-US"/>
              <a:t>Workshop: Advancing the Understanding of Non-Perturbative QCD Using Energy Flow</a:t>
            </a:r>
          </a:p>
        </p:txBody>
      </p:sp>
      <p:sp>
        <p:nvSpPr>
          <p:cNvPr id="7" name="Slide Number Placeholder 6">
            <a:extLst>
              <a:ext uri="{FF2B5EF4-FFF2-40B4-BE49-F238E27FC236}">
                <a16:creationId xmlns:a16="http://schemas.microsoft.com/office/drawing/2014/main" id="{E960E970-8D59-0A76-043A-12D44A733FF3}"/>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310806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3324-C093-6044-9641-9AFA313F2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18AB55-AFBF-E30B-340C-EE5A1C5134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7F5E3-737A-0566-3579-89E1661A8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A4CA3-883D-D7C1-8EEF-07EFAB4AD532}"/>
              </a:ext>
            </a:extLst>
          </p:cNvPr>
          <p:cNvSpPr>
            <a:spLocks noGrp="1"/>
          </p:cNvSpPr>
          <p:nvPr>
            <p:ph type="dt" sz="half" idx="10"/>
          </p:nvPr>
        </p:nvSpPr>
        <p:spPr/>
        <p:txBody>
          <a:bodyPr/>
          <a:lstStyle/>
          <a:p>
            <a:fld id="{B51D3911-98A0-436B-A606-535C0F3E6D04}" type="datetime1">
              <a:rPr lang="en-US" smtClean="0"/>
              <a:t>02/27/2023</a:t>
            </a:fld>
            <a:endParaRPr lang="en-US"/>
          </a:p>
        </p:txBody>
      </p:sp>
      <p:sp>
        <p:nvSpPr>
          <p:cNvPr id="6" name="Footer Placeholder 5">
            <a:extLst>
              <a:ext uri="{FF2B5EF4-FFF2-40B4-BE49-F238E27FC236}">
                <a16:creationId xmlns:a16="http://schemas.microsoft.com/office/drawing/2014/main" id="{55FD7A27-4A09-5469-5725-63221FEB3012}"/>
              </a:ext>
            </a:extLst>
          </p:cNvPr>
          <p:cNvSpPr>
            <a:spLocks noGrp="1"/>
          </p:cNvSpPr>
          <p:nvPr>
            <p:ph type="ftr" sz="quarter" idx="11"/>
          </p:nvPr>
        </p:nvSpPr>
        <p:spPr/>
        <p:txBody>
          <a:bodyPr/>
          <a:lstStyle/>
          <a:p>
            <a:r>
              <a:rPr lang="en-US"/>
              <a:t>Workshop: Advancing the Understanding of Non-Perturbative QCD Using Energy Flow</a:t>
            </a:r>
          </a:p>
        </p:txBody>
      </p:sp>
      <p:sp>
        <p:nvSpPr>
          <p:cNvPr id="7" name="Slide Number Placeholder 6">
            <a:extLst>
              <a:ext uri="{FF2B5EF4-FFF2-40B4-BE49-F238E27FC236}">
                <a16:creationId xmlns:a16="http://schemas.microsoft.com/office/drawing/2014/main" id="{A13AA17C-C732-8144-37C3-B254619F5779}"/>
              </a:ext>
            </a:extLst>
          </p:cNvPr>
          <p:cNvSpPr>
            <a:spLocks noGrp="1"/>
          </p:cNvSpPr>
          <p:nvPr>
            <p:ph type="sldNum" sz="quarter" idx="12"/>
          </p:nvPr>
        </p:nvSpPr>
        <p:spPr/>
        <p:txBody>
          <a:bodyPr/>
          <a:lstStyle/>
          <a:p>
            <a:fld id="{808071F0-6C66-471F-A151-77D886E0FF87}" type="slidenum">
              <a:rPr lang="en-US" smtClean="0"/>
              <a:t>‹#›</a:t>
            </a:fld>
            <a:endParaRPr lang="en-US"/>
          </a:p>
        </p:txBody>
      </p:sp>
    </p:spTree>
    <p:extLst>
      <p:ext uri="{BB962C8B-B14F-4D97-AF65-F5344CB8AC3E}">
        <p14:creationId xmlns:p14="http://schemas.microsoft.com/office/powerpoint/2010/main" val="115568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3B54C-7E78-6068-7976-FBBF0318C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779B79-FA37-B00A-F001-DA4F2E6AD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227DA-74B6-4C8C-82F5-A88199FC4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1AB78-E4F9-41B6-A21F-F597F77D22BA}" type="datetime1">
              <a:rPr lang="en-US" smtClean="0"/>
              <a:t>02/27/2023</a:t>
            </a:fld>
            <a:endParaRPr lang="en-US"/>
          </a:p>
        </p:txBody>
      </p:sp>
      <p:sp>
        <p:nvSpPr>
          <p:cNvPr id="5" name="Footer Placeholder 4">
            <a:extLst>
              <a:ext uri="{FF2B5EF4-FFF2-40B4-BE49-F238E27FC236}">
                <a16:creationId xmlns:a16="http://schemas.microsoft.com/office/drawing/2014/main" id="{9F2B02D6-45A3-6951-D871-A451F3EB6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Workshop: Advancing the Understanding of Non-Perturbative QCD Using Energy Flow</a:t>
            </a:r>
          </a:p>
        </p:txBody>
      </p:sp>
      <p:sp>
        <p:nvSpPr>
          <p:cNvPr id="6" name="Slide Number Placeholder 5">
            <a:extLst>
              <a:ext uri="{FF2B5EF4-FFF2-40B4-BE49-F238E27FC236}">
                <a16:creationId xmlns:a16="http://schemas.microsoft.com/office/drawing/2014/main" id="{384ECC0D-0EE9-8A96-74AA-584F86714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071F0-6C66-471F-A151-77D886E0FF87}" type="slidenum">
              <a:rPr lang="en-US" smtClean="0"/>
              <a:t>‹#›</a:t>
            </a:fld>
            <a:endParaRPr lang="en-US"/>
          </a:p>
        </p:txBody>
      </p:sp>
    </p:spTree>
    <p:extLst>
      <p:ext uri="{BB962C8B-B14F-4D97-AF65-F5344CB8AC3E}">
        <p14:creationId xmlns:p14="http://schemas.microsoft.com/office/powerpoint/2010/main" val="43372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hyperlink" Target="https://indico.jinr.ru/event/3433/" TargetMode="External"/><Relationship Id="rId5" Type="http://schemas.openxmlformats.org/officeDocument/2006/relationships/image" Target="../media/image2.jpeg"/><Relationship Id="rId4" Type="http://schemas.openxmlformats.org/officeDocument/2006/relationships/hyperlink" Target="mailto:a.tawfik@fue.edu.e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7.xml"/><Relationship Id="rId7" Type="http://schemas.microsoft.com/office/2007/relationships/hdphoto" Target="../media/hdphoto15.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1.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jpeg"/><Relationship Id="rId3" Type="http://schemas.openxmlformats.org/officeDocument/2006/relationships/notesSlide" Target="../notesSlides/notesSlide8.xml"/><Relationship Id="rId7" Type="http://schemas.microsoft.com/office/2007/relationships/hdphoto" Target="../media/hdphoto15.wdp"/><Relationship Id="rId12" Type="http://schemas.openxmlformats.org/officeDocument/2006/relationships/image" Target="../media/image7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2.png"/><Relationship Id="rId11" Type="http://schemas.openxmlformats.org/officeDocument/2006/relationships/customXml" Target="../ink/ink18.xml"/><Relationship Id="rId5" Type="http://schemas.openxmlformats.org/officeDocument/2006/relationships/image" Target="../media/image1.wmf"/><Relationship Id="rId10" Type="http://schemas.microsoft.com/office/2007/relationships/hdphoto" Target="../media/hdphoto16.wdp"/><Relationship Id="rId4" Type="http://schemas.openxmlformats.org/officeDocument/2006/relationships/oleObject" Target="../embeddings/oleObject11.bin"/><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customXml" Target="../ink/ink20.xml"/><Relationship Id="rId18" Type="http://schemas.openxmlformats.org/officeDocument/2006/relationships/image" Target="../media/image75.png"/><Relationship Id="rId26" Type="http://schemas.openxmlformats.org/officeDocument/2006/relationships/customXml" Target="../ink/ink28.xml"/><Relationship Id="rId3" Type="http://schemas.openxmlformats.org/officeDocument/2006/relationships/notesSlide" Target="../notesSlides/notesSlide9.xml"/><Relationship Id="rId21" Type="http://schemas.openxmlformats.org/officeDocument/2006/relationships/customXml" Target="../ink/ink24.xml"/><Relationship Id="rId7" Type="http://schemas.openxmlformats.org/officeDocument/2006/relationships/image" Target="../media/image32.png"/><Relationship Id="rId12" Type="http://schemas.openxmlformats.org/officeDocument/2006/relationships/image" Target="../media/image72.png"/><Relationship Id="rId17" Type="http://schemas.openxmlformats.org/officeDocument/2006/relationships/customXml" Target="../ink/ink22.xml"/><Relationship Id="rId25" Type="http://schemas.openxmlformats.org/officeDocument/2006/relationships/customXml" Target="../ink/ink27.xml"/><Relationship Id="rId2" Type="http://schemas.openxmlformats.org/officeDocument/2006/relationships/slideLayout" Target="../slideLayouts/slideLayout1.xml"/><Relationship Id="rId16" Type="http://schemas.openxmlformats.org/officeDocument/2006/relationships/image" Target="../media/image74.png"/><Relationship Id="rId20" Type="http://schemas.openxmlformats.org/officeDocument/2006/relationships/image" Target="../media/image76.png"/><Relationship Id="rId1" Type="http://schemas.openxmlformats.org/officeDocument/2006/relationships/tags" Target="../tags/tag4.xml"/><Relationship Id="rId6" Type="http://schemas.openxmlformats.org/officeDocument/2006/relationships/image" Target="../media/image33.png"/><Relationship Id="rId11" Type="http://schemas.openxmlformats.org/officeDocument/2006/relationships/customXml" Target="../ink/ink19.xml"/><Relationship Id="rId24" Type="http://schemas.openxmlformats.org/officeDocument/2006/relationships/customXml" Target="../ink/ink26.xml"/><Relationship Id="rId5" Type="http://schemas.openxmlformats.org/officeDocument/2006/relationships/image" Target="../media/image1.wmf"/><Relationship Id="rId15" Type="http://schemas.openxmlformats.org/officeDocument/2006/relationships/customXml" Target="../ink/ink21.xml"/><Relationship Id="rId23" Type="http://schemas.openxmlformats.org/officeDocument/2006/relationships/customXml" Target="../ink/ink25.xml"/><Relationship Id="rId28" Type="http://schemas.openxmlformats.org/officeDocument/2006/relationships/image" Target="../media/image2.jpeg"/><Relationship Id="rId10" Type="http://schemas.microsoft.com/office/2007/relationships/hdphoto" Target="../media/hdphoto16.wdp"/><Relationship Id="rId19" Type="http://schemas.openxmlformats.org/officeDocument/2006/relationships/customXml" Target="../ink/ink23.xml"/><Relationship Id="rId4" Type="http://schemas.openxmlformats.org/officeDocument/2006/relationships/oleObject" Target="../embeddings/oleObject12.bin"/><Relationship Id="rId9" Type="http://schemas.openxmlformats.org/officeDocument/2006/relationships/image" Target="../media/image34.png"/><Relationship Id="rId14" Type="http://schemas.openxmlformats.org/officeDocument/2006/relationships/image" Target="../media/image73.png"/><Relationship Id="rId22" Type="http://schemas.openxmlformats.org/officeDocument/2006/relationships/image" Target="../media/image77.png"/><Relationship Id="rId27" Type="http://schemas.openxmlformats.org/officeDocument/2006/relationships/customXml" Target="../ink/ink29.xml"/></Relationships>
</file>

<file path=ppt/slides/_rels/slide13.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80.png"/><Relationship Id="rId18" Type="http://schemas.openxmlformats.org/officeDocument/2006/relationships/image" Target="../media/image36.png"/><Relationship Id="rId3" Type="http://schemas.openxmlformats.org/officeDocument/2006/relationships/notesSlide" Target="../notesSlides/notesSlide10.xml"/><Relationship Id="rId7" Type="http://schemas.microsoft.com/office/2007/relationships/hdphoto" Target="../media/hdphoto15.wdp"/><Relationship Id="rId12" Type="http://schemas.openxmlformats.org/officeDocument/2006/relationships/customXml" Target="../ink/ink32.xml"/><Relationship Id="rId17" Type="http://schemas.openxmlformats.org/officeDocument/2006/relationships/customXml" Target="../ink/ink34.xml"/><Relationship Id="rId2" Type="http://schemas.openxmlformats.org/officeDocument/2006/relationships/slideLayout" Target="../slideLayouts/slideLayout1.xml"/><Relationship Id="rId16" Type="http://schemas.openxmlformats.org/officeDocument/2006/relationships/image" Target="../media/image35.png"/><Relationship Id="rId1" Type="http://schemas.openxmlformats.org/officeDocument/2006/relationships/tags" Target="../tags/tag5.xml"/><Relationship Id="rId6" Type="http://schemas.openxmlformats.org/officeDocument/2006/relationships/image" Target="../media/image32.png"/><Relationship Id="rId11" Type="http://schemas.openxmlformats.org/officeDocument/2006/relationships/image" Target="../media/image79.png"/><Relationship Id="rId5" Type="http://schemas.openxmlformats.org/officeDocument/2006/relationships/image" Target="../media/image1.wmf"/><Relationship Id="rId15" Type="http://schemas.openxmlformats.org/officeDocument/2006/relationships/customXml" Target="../ink/ink33.xml"/><Relationship Id="rId10" Type="http://schemas.openxmlformats.org/officeDocument/2006/relationships/customXml" Target="../ink/ink31.xml"/><Relationship Id="rId4" Type="http://schemas.openxmlformats.org/officeDocument/2006/relationships/oleObject" Target="../embeddings/oleObject10.bin"/><Relationship Id="rId9" Type="http://schemas.openxmlformats.org/officeDocument/2006/relationships/image" Target="../media/image78.png"/><Relationship Id="rId1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7.wdp"/><Relationship Id="rId5" Type="http://schemas.openxmlformats.org/officeDocument/2006/relationships/image" Target="../media/image37.png"/><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8.wdp"/><Relationship Id="rId5" Type="http://schemas.openxmlformats.org/officeDocument/2006/relationships/image" Target="../media/image38.png"/><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oleObject" Target="../embeddings/oleObject16.bin"/><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9.wdp"/><Relationship Id="rId5" Type="http://schemas.openxmlformats.org/officeDocument/2006/relationships/image" Target="../media/image39.png"/><Relationship Id="rId4" Type="http://schemas.openxmlformats.org/officeDocument/2006/relationships/image" Target="../media/image1.wmf"/><Relationship Id="rId9"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link.aps.org/doi/10.1103/PhysRev.188.1530" TargetMode="External"/><Relationship Id="rId3" Type="http://schemas.openxmlformats.org/officeDocument/2006/relationships/oleObject" Target="../embeddings/oleObject17.bin"/><Relationship Id="rId7" Type="http://schemas.microsoft.com/office/2007/relationships/hdphoto" Target="../media/hdphoto21.wdp"/><Relationship Id="rId12"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customXml" Target="../ink/ink35.xml"/><Relationship Id="rId5" Type="http://schemas.openxmlformats.org/officeDocument/2006/relationships/image" Target="../media/image4.png"/><Relationship Id="rId10" Type="http://schemas.openxmlformats.org/officeDocument/2006/relationships/image" Target="../media/image43.png"/><Relationship Id="rId4" Type="http://schemas.openxmlformats.org/officeDocument/2006/relationships/image" Target="../media/image1.wmf"/><Relationship Id="rId9" Type="http://schemas.microsoft.com/office/2007/relationships/hdphoto" Target="../media/hdphoto22.wdp"/><Relationship Id="rId1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oleObject" Target="../embeddings/oleObject18.bin"/><Relationship Id="rId7" Type="http://schemas.microsoft.com/office/2007/relationships/hdphoto" Target="../media/hdphoto23.wd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2.bin"/><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80.png"/><Relationship Id="rId18" Type="http://schemas.openxmlformats.org/officeDocument/2006/relationships/image" Target="../media/image46.png"/><Relationship Id="rId3" Type="http://schemas.openxmlformats.org/officeDocument/2006/relationships/oleObject" Target="../embeddings/oleObject19.bin"/><Relationship Id="rId21" Type="http://schemas.openxmlformats.org/officeDocument/2006/relationships/customXml" Target="../ink/ink40.xml"/><Relationship Id="rId7" Type="http://schemas.microsoft.com/office/2007/relationships/hdphoto" Target="../media/hdphoto24.wdp"/><Relationship Id="rId17" Type="http://schemas.openxmlformats.org/officeDocument/2006/relationships/customXml" Target="../ink/ink38.xml"/><Relationship Id="rId2" Type="http://schemas.openxmlformats.org/officeDocument/2006/relationships/notesSlide" Target="../notesSlides/notesSlide17.xml"/><Relationship Id="rId16" Type="http://schemas.openxmlformats.org/officeDocument/2006/relationships/image" Target="../media/image2.jpeg"/><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png"/><Relationship Id="rId15" Type="http://schemas.openxmlformats.org/officeDocument/2006/relationships/image" Target="../media/image290.png"/><Relationship Id="rId19" Type="http://schemas.openxmlformats.org/officeDocument/2006/relationships/customXml" Target="../ink/ink39.xml"/><Relationship Id="rId4" Type="http://schemas.openxmlformats.org/officeDocument/2006/relationships/image" Target="../media/image1.wmf"/><Relationship Id="rId9" Type="http://schemas.openxmlformats.org/officeDocument/2006/relationships/customXml" Target="../ink/ink36.xml"/><Relationship Id="rId14" Type="http://schemas.openxmlformats.org/officeDocument/2006/relationships/customXml" Target="../ink/ink37.xml"/><Relationship Id="rId22" Type="http://schemas.openxmlformats.org/officeDocument/2006/relationships/image" Target="../media/image48.png"/></Relationships>
</file>

<file path=ppt/slides/_rels/slide21.xml.rels><?xml version="1.0" encoding="UTF-8" standalone="yes"?>
<Relationships xmlns="http://schemas.openxmlformats.org/package/2006/relationships"><Relationship Id="rId13" Type="http://schemas.openxmlformats.org/officeDocument/2006/relationships/image" Target="../media/image310.png"/><Relationship Id="rId18" Type="http://schemas.openxmlformats.org/officeDocument/2006/relationships/customXml" Target="../ink/ink45.xml"/><Relationship Id="rId26" Type="http://schemas.openxmlformats.org/officeDocument/2006/relationships/customXml" Target="../ink/ink48.xml"/><Relationship Id="rId39" Type="http://schemas.openxmlformats.org/officeDocument/2006/relationships/customXml" Target="../ink/ink53.xml"/><Relationship Id="rId3" Type="http://schemas.openxmlformats.org/officeDocument/2006/relationships/oleObject" Target="../embeddings/oleObject20.bin"/><Relationship Id="rId21" Type="http://schemas.openxmlformats.org/officeDocument/2006/relationships/image" Target="../media/image350.png"/><Relationship Id="rId34" Type="http://schemas.openxmlformats.org/officeDocument/2006/relationships/image" Target="../media/image2.jpeg"/><Relationship Id="rId42" Type="http://schemas.openxmlformats.org/officeDocument/2006/relationships/image" Target="../media/image59.png"/><Relationship Id="rId7" Type="http://schemas.openxmlformats.org/officeDocument/2006/relationships/customXml" Target="../ink/ink41.xml"/><Relationship Id="rId12" Type="http://schemas.openxmlformats.org/officeDocument/2006/relationships/customXml" Target="../ink/ink42.xml"/><Relationship Id="rId17" Type="http://schemas.openxmlformats.org/officeDocument/2006/relationships/image" Target="../media/image330.png"/><Relationship Id="rId25" Type="http://schemas.openxmlformats.org/officeDocument/2006/relationships/image" Target="../media/image370.png"/><Relationship Id="rId33" Type="http://schemas.openxmlformats.org/officeDocument/2006/relationships/image" Target="../media/image410.png"/><Relationship Id="rId38" Type="http://schemas.openxmlformats.org/officeDocument/2006/relationships/image" Target="../media/image51.png"/><Relationship Id="rId2" Type="http://schemas.openxmlformats.org/officeDocument/2006/relationships/notesSlide" Target="../notesSlides/notesSlide18.xml"/><Relationship Id="rId16" Type="http://schemas.openxmlformats.org/officeDocument/2006/relationships/customXml" Target="../ink/ink44.xml"/><Relationship Id="rId29" Type="http://schemas.openxmlformats.org/officeDocument/2006/relationships/image" Target="../media/image390.png"/><Relationship Id="rId41" Type="http://schemas.openxmlformats.org/officeDocument/2006/relationships/customXml" Target="../ink/ink54.xml"/><Relationship Id="rId1" Type="http://schemas.openxmlformats.org/officeDocument/2006/relationships/slideLayout" Target="../slideLayouts/slideLayout1.xml"/><Relationship Id="rId6" Type="http://schemas.microsoft.com/office/2007/relationships/hdphoto" Target="../media/hdphoto25.wdp"/><Relationship Id="rId11" Type="http://schemas.openxmlformats.org/officeDocument/2006/relationships/image" Target="../media/image300.png"/><Relationship Id="rId24" Type="http://schemas.openxmlformats.org/officeDocument/2006/relationships/customXml" Target="../ink/ink47.xml"/><Relationship Id="rId32" Type="http://schemas.openxmlformats.org/officeDocument/2006/relationships/customXml" Target="../ink/ink50.xml"/><Relationship Id="rId37" Type="http://schemas.openxmlformats.org/officeDocument/2006/relationships/customXml" Target="../ink/ink52.xml"/><Relationship Id="rId40"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320.png"/><Relationship Id="rId23" Type="http://schemas.openxmlformats.org/officeDocument/2006/relationships/image" Target="../media/image360.png"/><Relationship Id="rId36" Type="http://schemas.openxmlformats.org/officeDocument/2006/relationships/image" Target="../media/image50.png"/><Relationship Id="rId31" Type="http://schemas.openxmlformats.org/officeDocument/2006/relationships/image" Target="../media/image400.png"/><Relationship Id="rId4" Type="http://schemas.openxmlformats.org/officeDocument/2006/relationships/image" Target="../media/image1.wmf"/><Relationship Id="rId14" Type="http://schemas.openxmlformats.org/officeDocument/2006/relationships/customXml" Target="../ink/ink43.xml"/><Relationship Id="rId22" Type="http://schemas.openxmlformats.org/officeDocument/2006/relationships/customXml" Target="../ink/ink46.xml"/><Relationship Id="rId30" Type="http://schemas.openxmlformats.org/officeDocument/2006/relationships/customXml" Target="../ink/ink49.xml"/><Relationship Id="rId35" Type="http://schemas.openxmlformats.org/officeDocument/2006/relationships/customXml" Target="../ink/ink51.xml"/></Relationships>
</file>

<file path=ppt/slides/_rels/slide22.xml.rels><?xml version="1.0" encoding="UTF-8" standalone="yes"?>
<Relationships xmlns="http://schemas.openxmlformats.org/package/2006/relationships"><Relationship Id="rId8" Type="http://schemas.microsoft.com/office/2007/relationships/hdphoto" Target="../media/hdphoto27.wdp"/><Relationship Id="rId13" Type="http://schemas.openxmlformats.org/officeDocument/2006/relationships/image" Target="../media/image440.png"/><Relationship Id="rId3" Type="http://schemas.openxmlformats.org/officeDocument/2006/relationships/oleObject" Target="../embeddings/oleObject21.bin"/><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26.wdp"/><Relationship Id="rId5" Type="http://schemas.openxmlformats.org/officeDocument/2006/relationships/image" Target="../media/image60.png"/><Relationship Id="rId15" Type="http://schemas.openxmlformats.org/officeDocument/2006/relationships/image" Target="../media/image63.png"/><Relationship Id="rId4" Type="http://schemas.openxmlformats.org/officeDocument/2006/relationships/image" Target="../media/image1.wmf"/><Relationship Id="rId9" Type="http://schemas.openxmlformats.org/officeDocument/2006/relationships/customXml" Target="../ink/ink55.xml"/><Relationship Id="rId1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28.wdp"/><Relationship Id="rId5" Type="http://schemas.openxmlformats.org/officeDocument/2006/relationships/image" Target="../media/image64.png"/><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21.xml"/><Relationship Id="rId7" Type="http://schemas.microsoft.com/office/2007/relationships/hdphoto" Target="../media/hdphoto29.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5.png"/><Relationship Id="rId5" Type="http://schemas.openxmlformats.org/officeDocument/2006/relationships/image" Target="../media/image1.wmf"/><Relationship Id="rId10" Type="http://schemas.openxmlformats.org/officeDocument/2006/relationships/image" Target="../media/image2.jpeg"/><Relationship Id="rId4" Type="http://schemas.openxmlformats.org/officeDocument/2006/relationships/oleObject" Target="../embeddings/oleObject9.bin"/><Relationship Id="rId9"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68.png"/><Relationship Id="rId5" Type="http://schemas.openxmlformats.org/officeDocument/2006/relationships/image" Target="../media/image1.wmf"/><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68.png"/><Relationship Id="rId5" Type="http://schemas.openxmlformats.org/officeDocument/2006/relationships/image" Target="../media/image1.wmf"/><Relationship Id="rId4" Type="http://schemas.openxmlformats.org/officeDocument/2006/relationships/oleObject" Target="../embeddings/oleObject24.bin"/><Relationship Id="rId9" Type="http://schemas.microsoft.com/office/2007/relationships/hdphoto" Target="../media/hdphoto30.wdp"/></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2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8.png"/><Relationship Id="rId5" Type="http://schemas.openxmlformats.org/officeDocument/2006/relationships/image" Target="../media/image1.wmf"/><Relationship Id="rId10" Type="http://schemas.openxmlformats.org/officeDocument/2006/relationships/image" Target="../media/image82.png"/><Relationship Id="rId4" Type="http://schemas.openxmlformats.org/officeDocument/2006/relationships/oleObject" Target="../embeddings/oleObject25.bin"/><Relationship Id="rId9" Type="http://schemas.microsoft.com/office/2007/relationships/hdphoto" Target="../media/hdphoto31.wdp"/></Relationships>
</file>

<file path=ppt/slides/_rels/slide2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2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68.png"/><Relationship Id="rId5" Type="http://schemas.openxmlformats.org/officeDocument/2006/relationships/image" Target="../media/image1.wmf"/><Relationship Id="rId4" Type="http://schemas.openxmlformats.org/officeDocument/2006/relationships/oleObject" Target="../embeddings/oleObject26.bin"/><Relationship Id="rId9" Type="http://schemas.microsoft.com/office/2007/relationships/hdphoto" Target="../media/hdphoto32.wdp"/></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6.xml"/><Relationship Id="rId7" Type="http://schemas.openxmlformats.org/officeDocument/2006/relationships/image" Target="../media/image2.jpeg"/><Relationship Id="rId12" Type="http://schemas.openxmlformats.org/officeDocument/2006/relationships/image" Target="../media/image86.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68.png"/><Relationship Id="rId11" Type="http://schemas.microsoft.com/office/2007/relationships/hdphoto" Target="../media/hdphoto34.wdp"/><Relationship Id="rId5" Type="http://schemas.openxmlformats.org/officeDocument/2006/relationships/image" Target="../media/image1.wmf"/><Relationship Id="rId10" Type="http://schemas.openxmlformats.org/officeDocument/2006/relationships/image" Target="../media/image85.png"/><Relationship Id="rId4" Type="http://schemas.openxmlformats.org/officeDocument/2006/relationships/oleObject" Target="../embeddings/oleObject27.bin"/><Relationship Id="rId9" Type="http://schemas.microsoft.com/office/2007/relationships/hdphoto" Target="../media/hdphoto33.wdp"/></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3.bin"/><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microsoft.com/office/2007/relationships/hdphoto" Target="../media/hdphoto35.wdp"/><Relationship Id="rId3" Type="http://schemas.openxmlformats.org/officeDocument/2006/relationships/notesSlide" Target="../notesSlides/notesSlide27.xml"/><Relationship Id="rId7" Type="http://schemas.openxmlformats.org/officeDocument/2006/relationships/image" Target="../media/image88.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87.png"/><Relationship Id="rId5" Type="http://schemas.openxmlformats.org/officeDocument/2006/relationships/image" Target="../media/image1.wmf"/><Relationship Id="rId4" Type="http://schemas.openxmlformats.org/officeDocument/2006/relationships/oleObject" Target="../embeddings/oleObject28.bin"/><Relationship Id="rId9"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microsoft.com/office/2007/relationships/hdphoto" Target="../media/hdphoto36.wdp"/><Relationship Id="rId3" Type="http://schemas.openxmlformats.org/officeDocument/2006/relationships/notesSlide" Target="../notesSlides/notesSlide28.xml"/><Relationship Id="rId7" Type="http://schemas.openxmlformats.org/officeDocument/2006/relationships/image" Target="../media/image89.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87.png"/><Relationship Id="rId5" Type="http://schemas.openxmlformats.org/officeDocument/2006/relationships/image" Target="../media/image1.wmf"/><Relationship Id="rId4" Type="http://schemas.openxmlformats.org/officeDocument/2006/relationships/oleObject" Target="../embeddings/oleObject29.bin"/><Relationship Id="rId9" Type="http://schemas.openxmlformats.org/officeDocument/2006/relationships/image" Target="../media/image2.jpeg"/></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2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87.png"/><Relationship Id="rId5" Type="http://schemas.openxmlformats.org/officeDocument/2006/relationships/image" Target="../media/image1.wmf"/><Relationship Id="rId4" Type="http://schemas.openxmlformats.org/officeDocument/2006/relationships/oleObject" Target="../embeddings/oleObject30.bin"/><Relationship Id="rId9" Type="http://schemas.openxmlformats.org/officeDocument/2006/relationships/image" Target="../media/image91.pn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13" Type="http://schemas.microsoft.com/office/2007/relationships/hdphoto" Target="../media/hdphoto39.wdp"/><Relationship Id="rId3" Type="http://schemas.openxmlformats.org/officeDocument/2006/relationships/notesSlide" Target="../notesSlides/notesSlide30.xml"/><Relationship Id="rId7" Type="http://schemas.openxmlformats.org/officeDocument/2006/relationships/image" Target="../media/image2.jpeg"/><Relationship Id="rId12" Type="http://schemas.openxmlformats.org/officeDocument/2006/relationships/image" Target="../media/image94.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87.png"/><Relationship Id="rId11" Type="http://schemas.microsoft.com/office/2007/relationships/hdphoto" Target="../media/hdphoto38.wdp"/><Relationship Id="rId5" Type="http://schemas.openxmlformats.org/officeDocument/2006/relationships/image" Target="../media/image1.wmf"/><Relationship Id="rId10" Type="http://schemas.openxmlformats.org/officeDocument/2006/relationships/image" Target="../media/image93.png"/><Relationship Id="rId4" Type="http://schemas.openxmlformats.org/officeDocument/2006/relationships/oleObject" Target="../embeddings/oleObject31.bin"/><Relationship Id="rId9" Type="http://schemas.microsoft.com/office/2007/relationships/hdphoto" Target="../media/hdphoto37.wdp"/><Relationship Id="rId14" Type="http://schemas.openxmlformats.org/officeDocument/2006/relationships/image" Target="../media/image95.png"/></Relationships>
</file>

<file path=ppt/slides/_rels/slide3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3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87.png"/><Relationship Id="rId11" Type="http://schemas.openxmlformats.org/officeDocument/2006/relationships/image" Target="../media/image98.png"/><Relationship Id="rId5" Type="http://schemas.openxmlformats.org/officeDocument/2006/relationships/image" Target="../media/image1.wmf"/><Relationship Id="rId10" Type="http://schemas.openxmlformats.org/officeDocument/2006/relationships/image" Target="../media/image95.png"/><Relationship Id="rId4" Type="http://schemas.openxmlformats.org/officeDocument/2006/relationships/oleObject" Target="../embeddings/oleObject32.bin"/><Relationship Id="rId9" Type="http://schemas.openxmlformats.org/officeDocument/2006/relationships/image" Target="../media/image97.png"/></Relationships>
</file>

<file path=ppt/slides/_rels/slide3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3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87.png"/><Relationship Id="rId5" Type="http://schemas.openxmlformats.org/officeDocument/2006/relationships/image" Target="../media/image1.wmf"/><Relationship Id="rId4" Type="http://schemas.openxmlformats.org/officeDocument/2006/relationships/oleObject" Target="../embeddings/oleObject33.bin"/><Relationship Id="rId9" Type="http://schemas.openxmlformats.org/officeDocument/2006/relationships/image" Target="../media/image100.png"/></Relationships>
</file>

<file path=ppt/slides/_rels/slide3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3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87.png"/><Relationship Id="rId5" Type="http://schemas.openxmlformats.org/officeDocument/2006/relationships/image" Target="../media/image1.wmf"/><Relationship Id="rId4" Type="http://schemas.openxmlformats.org/officeDocument/2006/relationships/oleObject" Target="../embeddings/oleObject34.bin"/><Relationship Id="rId9" Type="http://schemas.microsoft.com/office/2007/relationships/hdphoto" Target="../media/hdphoto40.wdp"/></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3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87.png"/><Relationship Id="rId5" Type="http://schemas.openxmlformats.org/officeDocument/2006/relationships/image" Target="../media/image1.wmf"/><Relationship Id="rId4"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3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87.png"/><Relationship Id="rId11" Type="http://schemas.microsoft.com/office/2007/relationships/hdphoto" Target="../media/hdphoto42.wdp"/><Relationship Id="rId5" Type="http://schemas.openxmlformats.org/officeDocument/2006/relationships/image" Target="../media/image1.wmf"/><Relationship Id="rId10" Type="http://schemas.openxmlformats.org/officeDocument/2006/relationships/image" Target="../media/image104.png"/><Relationship Id="rId4" Type="http://schemas.openxmlformats.org/officeDocument/2006/relationships/oleObject" Target="../embeddings/oleObject36.bin"/><Relationship Id="rId9" Type="http://schemas.microsoft.com/office/2007/relationships/hdphoto" Target="../media/hdphoto41.wdp"/></Relationships>
</file>

<file path=ppt/slides/_rels/slide3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notesSlide" Target="../notesSlides/notesSlide36.xml"/><Relationship Id="rId7" Type="http://schemas.openxmlformats.org/officeDocument/2006/relationships/image" Target="../media/image105.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87.png"/><Relationship Id="rId11" Type="http://schemas.openxmlformats.org/officeDocument/2006/relationships/image" Target="../media/image2.jpeg"/><Relationship Id="rId5" Type="http://schemas.openxmlformats.org/officeDocument/2006/relationships/image" Target="../media/image1.wmf"/><Relationship Id="rId10" Type="http://schemas.openxmlformats.org/officeDocument/2006/relationships/image" Target="../media/image108.png"/><Relationship Id="rId4" Type="http://schemas.openxmlformats.org/officeDocument/2006/relationships/oleObject" Target="../embeddings/oleObject37.bin"/><Relationship Id="rId9" Type="http://schemas.openxmlformats.org/officeDocument/2006/relationships/image" Target="../media/image10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3.xml"/><Relationship Id="rId3" Type="http://schemas.openxmlformats.org/officeDocument/2006/relationships/oleObject" Target="../embeddings/oleObject4.bin"/><Relationship Id="rId7" Type="http://schemas.microsoft.com/office/2007/relationships/hdphoto" Target="../media/hdphoto1.wdp"/><Relationship Id="rId12" Type="http://schemas.openxmlformats.org/officeDocument/2006/relationships/customXml" Target="../ink/ink1.xm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7.png"/><Relationship Id="rId19" Type="http://schemas.openxmlformats.org/officeDocument/2006/relationships/image" Target="../media/image11.png"/><Relationship Id="rId4" Type="http://schemas.openxmlformats.org/officeDocument/2006/relationships/image" Target="../media/image1.wmf"/><Relationship Id="rId9" Type="http://schemas.microsoft.com/office/2007/relationships/hdphoto" Target="../media/hdphoto2.wdp"/><Relationship Id="rId14" Type="http://schemas.openxmlformats.org/officeDocument/2006/relationships/customXml" Target="../ink/ink2.xml"/></Relationships>
</file>

<file path=ppt/slides/_rels/slide4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notesSlide" Target="../notesSlides/notesSlide37.xml"/><Relationship Id="rId7" Type="http://schemas.openxmlformats.org/officeDocument/2006/relationships/image" Target="../media/image105.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87.png"/><Relationship Id="rId11" Type="http://schemas.openxmlformats.org/officeDocument/2006/relationships/image" Target="../media/image2.jpeg"/><Relationship Id="rId5" Type="http://schemas.openxmlformats.org/officeDocument/2006/relationships/image" Target="../media/image1.wmf"/><Relationship Id="rId10" Type="http://schemas.openxmlformats.org/officeDocument/2006/relationships/image" Target="../media/image108.png"/><Relationship Id="rId4" Type="http://schemas.openxmlformats.org/officeDocument/2006/relationships/oleObject" Target="../embeddings/oleObject38.bin"/><Relationship Id="rId9" Type="http://schemas.openxmlformats.org/officeDocument/2006/relationships/image" Target="../media/image107.png"/></Relationships>
</file>

<file path=ppt/slides/_rels/slide4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notesSlide" Target="../notesSlides/notesSlide38.xml"/><Relationship Id="rId7" Type="http://schemas.openxmlformats.org/officeDocument/2006/relationships/image" Target="../media/image105.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87.png"/><Relationship Id="rId11" Type="http://schemas.openxmlformats.org/officeDocument/2006/relationships/image" Target="../media/image2.jpeg"/><Relationship Id="rId5" Type="http://schemas.openxmlformats.org/officeDocument/2006/relationships/image" Target="../media/image1.wmf"/><Relationship Id="rId10" Type="http://schemas.openxmlformats.org/officeDocument/2006/relationships/image" Target="../media/image108.png"/><Relationship Id="rId4" Type="http://schemas.openxmlformats.org/officeDocument/2006/relationships/oleObject" Target="../embeddings/oleObject39.bin"/><Relationship Id="rId9" Type="http://schemas.openxmlformats.org/officeDocument/2006/relationships/image" Target="../media/image10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8" Type="http://schemas.openxmlformats.org/officeDocument/2006/relationships/customXml" Target="../ink/ink5.xml"/><Relationship Id="rId3" Type="http://schemas.openxmlformats.org/officeDocument/2006/relationships/oleObject" Target="../embeddings/oleObject5.bin"/><Relationship Id="rId7" Type="http://schemas.microsoft.com/office/2007/relationships/hdphoto" Target="../media/hdphoto4.wdp"/><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2.jpeg"/><Relationship Id="rId10" Type="http://schemas.openxmlformats.org/officeDocument/2006/relationships/customXml" Target="../ink/ink4.xml"/><Relationship Id="rId19" Type="http://schemas.openxmlformats.org/officeDocument/2006/relationships/image" Target="../media/image15.png"/><Relationship Id="rId4" Type="http://schemas.openxmlformats.org/officeDocument/2006/relationships/image" Target="../media/image1.wmf"/><Relationship Id="rId9" Type="http://schemas.microsoft.com/office/2007/relationships/hdphoto" Target="../media/hdphoto5.wdp"/><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0.png"/><Relationship Id="rId3" Type="http://schemas.openxmlformats.org/officeDocument/2006/relationships/oleObject" Target="../embeddings/oleObject6.bin"/><Relationship Id="rId7" Type="http://schemas.microsoft.com/office/2007/relationships/hdphoto" Target="../media/hdphoto6.wdp"/><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15" Type="http://schemas.openxmlformats.org/officeDocument/2006/relationships/image" Target="../media/image14.png"/><Relationship Id="rId4" Type="http://schemas.openxmlformats.org/officeDocument/2006/relationships/image" Target="../media/image1.wmf"/><Relationship Id="rId9" Type="http://schemas.openxmlformats.org/officeDocument/2006/relationships/customXml" Target="../ink/ink6.xml"/><Relationship Id="rId14" Type="http://schemas.openxmlformats.org/officeDocument/2006/relationships/image" Target="../media/image2.jpeg"/></Relationships>
</file>

<file path=ppt/slides/_rels/slide7.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customXml" Target="../ink/ink12.xml"/><Relationship Id="rId3" Type="http://schemas.openxmlformats.org/officeDocument/2006/relationships/oleObject" Target="../embeddings/oleObject7.bin"/><Relationship Id="rId21" Type="http://schemas.openxmlformats.org/officeDocument/2006/relationships/image" Target="../media/image58.png"/><Relationship Id="rId7" Type="http://schemas.openxmlformats.org/officeDocument/2006/relationships/customXml" Target="../ink/ink8.xml"/><Relationship Id="rId12" Type="http://schemas.openxmlformats.org/officeDocument/2006/relationships/customXml" Target="../ink/ink9.xml"/><Relationship Id="rId17" Type="http://schemas.openxmlformats.org/officeDocument/2006/relationships/image" Target="../media/image56.png"/><Relationship Id="rId2" Type="http://schemas.openxmlformats.org/officeDocument/2006/relationships/notesSlide" Target="../notesSlides/notesSlide4.xml"/><Relationship Id="rId16" Type="http://schemas.openxmlformats.org/officeDocument/2006/relationships/customXml" Target="../ink/ink11.xml"/><Relationship Id="rId20" Type="http://schemas.openxmlformats.org/officeDocument/2006/relationships/customXml" Target="../ink/ink13.xml"/><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53.png"/><Relationship Id="rId5" Type="http://schemas.openxmlformats.org/officeDocument/2006/relationships/image" Target="../media/image19.png"/><Relationship Id="rId15" Type="http://schemas.openxmlformats.org/officeDocument/2006/relationships/image" Target="../media/image55.png"/><Relationship Id="rId23" Type="http://schemas.openxmlformats.org/officeDocument/2006/relationships/image" Target="../media/image10.png"/><Relationship Id="rId19" Type="http://schemas.openxmlformats.org/officeDocument/2006/relationships/image" Target="../media/image57.png"/><Relationship Id="rId4" Type="http://schemas.openxmlformats.org/officeDocument/2006/relationships/image" Target="../media/image1.wmf"/><Relationship Id="rId14" Type="http://schemas.openxmlformats.org/officeDocument/2006/relationships/customXml" Target="../ink/ink10.xml"/><Relationship Id="rId22"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18" Type="http://schemas.openxmlformats.org/officeDocument/2006/relationships/customXml" Target="../ink/ink15.xml"/><Relationship Id="rId3" Type="http://schemas.openxmlformats.org/officeDocument/2006/relationships/oleObject" Target="../embeddings/oleObject8.bin"/><Relationship Id="rId21" Type="http://schemas.openxmlformats.org/officeDocument/2006/relationships/image" Target="../media/image26.png"/><Relationship Id="rId7" Type="http://schemas.openxmlformats.org/officeDocument/2006/relationships/image" Target="../media/image22.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jpeg"/><Relationship Id="rId20" Type="http://schemas.openxmlformats.org/officeDocument/2006/relationships/customXml" Target="../ink/ink16.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customXml" Target="../ink/ink14.xml"/><Relationship Id="rId5" Type="http://schemas.openxmlformats.org/officeDocument/2006/relationships/image" Target="../media/image20.png"/><Relationship Id="rId15" Type="http://schemas.openxmlformats.org/officeDocument/2006/relationships/image" Target="../media/image62.png"/><Relationship Id="rId10" Type="http://schemas.microsoft.com/office/2007/relationships/hdphoto" Target="../media/hdphoto10.wdp"/><Relationship Id="rId19" Type="http://schemas.openxmlformats.org/officeDocument/2006/relationships/image" Target="../media/image25.png"/><Relationship Id="rId4" Type="http://schemas.openxmlformats.org/officeDocument/2006/relationships/image" Target="../media/image1.wmf"/><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14.wdp"/><Relationship Id="rId3" Type="http://schemas.openxmlformats.org/officeDocument/2006/relationships/notesSlide" Target="../notesSlides/notesSlide6.xml"/><Relationship Id="rId7" Type="http://schemas.microsoft.com/office/2007/relationships/hdphoto" Target="../media/hdphoto11.wdp"/><Relationship Id="rId12" Type="http://schemas.openxmlformats.org/officeDocument/2006/relationships/image" Target="../media/image30.png"/><Relationship Id="rId17" Type="http://schemas.openxmlformats.org/officeDocument/2006/relationships/image" Target="../media/image31.png"/><Relationship Id="rId2" Type="http://schemas.openxmlformats.org/officeDocument/2006/relationships/slideLayout" Target="../slideLayouts/slideLayout1.xml"/><Relationship Id="rId16" Type="http://schemas.openxmlformats.org/officeDocument/2006/relationships/customXml" Target="../ink/ink17.xml"/><Relationship Id="rId1" Type="http://schemas.openxmlformats.org/officeDocument/2006/relationships/tags" Target="../tags/tag1.xml"/><Relationship Id="rId6" Type="http://schemas.openxmlformats.org/officeDocument/2006/relationships/image" Target="../media/image27.png"/><Relationship Id="rId11" Type="http://schemas.microsoft.com/office/2007/relationships/hdphoto" Target="../media/hdphoto13.wdp"/><Relationship Id="rId5" Type="http://schemas.openxmlformats.org/officeDocument/2006/relationships/image" Target="../media/image1.wmf"/><Relationship Id="rId1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oleObject" Target="../embeddings/oleObject9.bin"/><Relationship Id="rId9" Type="http://schemas.microsoft.com/office/2007/relationships/hdphoto" Target="../media/hdphoto12.wdp"/><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extLst>
              <p:ext uri="{D42A27DB-BD31-4B8C-83A1-F6EECF244321}">
                <p14:modId xmlns:p14="http://schemas.microsoft.com/office/powerpoint/2010/main" val="4001380261"/>
              </p:ext>
            </p:extLst>
          </p:nvPr>
        </p:nvGraphicFramePr>
        <p:xfrm>
          <a:off x="10825559" y="79244"/>
          <a:ext cx="1208882" cy="1611842"/>
        </p:xfrm>
        <a:graphic>
          <a:graphicData uri="http://schemas.openxmlformats.org/presentationml/2006/ole">
            <mc:AlternateContent xmlns:mc="http://schemas.openxmlformats.org/markup-compatibility/2006">
              <mc:Choice xmlns:v="urn:schemas-microsoft-com:vml" Requires="v">
                <p:oleObj name="Bitmap Image" r:id="rId2" imgW="2286000" imgH="3048120" progId="PBrush">
                  <p:embed/>
                </p:oleObj>
              </mc:Choice>
              <mc:Fallback>
                <p:oleObj name="Bitmap Image" r:id="rId2" imgW="2286000" imgH="3048120" progId="PBrush">
                  <p:embed/>
                  <p:pic>
                    <p:nvPicPr>
                      <p:cNvPr id="8" name="Object 7">
                        <a:extLst>
                          <a:ext uri="{FF2B5EF4-FFF2-40B4-BE49-F238E27FC236}">
                            <a16:creationId xmlns:a16="http://schemas.microsoft.com/office/drawing/2014/main" id="{A7FFC048-E2BA-5D30-CA4B-06E2C515E626}"/>
                          </a:ext>
                        </a:extLst>
                      </p:cNvPr>
                      <p:cNvPicPr/>
                      <p:nvPr/>
                    </p:nvPicPr>
                    <p:blipFill>
                      <a:blip r:embed="rId3"/>
                      <a:stretch>
                        <a:fillRect/>
                      </a:stretch>
                    </p:blipFill>
                    <p:spPr>
                      <a:xfrm>
                        <a:off x="10825559" y="79244"/>
                        <a:ext cx="1208882" cy="1611842"/>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02606CBF-4EDA-51FA-58A5-3000AD0D543A}"/>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
        <p:nvSpPr>
          <p:cNvPr id="10" name="TextBox 9">
            <a:extLst>
              <a:ext uri="{FF2B5EF4-FFF2-40B4-BE49-F238E27FC236}">
                <a16:creationId xmlns:a16="http://schemas.microsoft.com/office/drawing/2014/main" id="{7279FF60-326F-CFFC-65FE-4A7ACF6F51E6}"/>
              </a:ext>
            </a:extLst>
          </p:cNvPr>
          <p:cNvSpPr txBox="1"/>
          <p:nvPr/>
        </p:nvSpPr>
        <p:spPr>
          <a:xfrm>
            <a:off x="208547" y="2152363"/>
            <a:ext cx="11825894" cy="3170099"/>
          </a:xfrm>
          <a:prstGeom prst="rect">
            <a:avLst/>
          </a:prstGeom>
          <a:noFill/>
        </p:spPr>
        <p:txBody>
          <a:bodyPr wrap="square">
            <a:spAutoFit/>
          </a:bodyPr>
          <a:lstStyle/>
          <a:p>
            <a:pPr algn="ctr"/>
            <a:r>
              <a:rPr lang="en-US" sz="3200" dirty="0">
                <a:latin typeface="Arial Black" panose="020B0A04020102020204" pitchFamily="34" charset="0"/>
                <a:cs typeface="Arial" panose="020B0604020202020204" pitchFamily="34" charset="0"/>
              </a:rPr>
              <a:t>Chiral Phase Structure and Magnetic Properties of QCD Phase Diagram at NICA Energies</a:t>
            </a:r>
          </a:p>
          <a:p>
            <a:pPr algn="ctr"/>
            <a:endParaRPr lang="en-US" sz="3200" b="1" dirty="0">
              <a:latin typeface="Liberation Serif"/>
            </a:endParaRPr>
          </a:p>
          <a:p>
            <a:pPr algn="ctr"/>
            <a:r>
              <a:rPr lang="en-US" sz="3200" b="1" dirty="0">
                <a:latin typeface="Liberation Serif"/>
              </a:rPr>
              <a:t>Abdel Nasser Tawfik</a:t>
            </a:r>
          </a:p>
          <a:p>
            <a:pPr algn="ctr"/>
            <a:r>
              <a:rPr lang="en-US" sz="2400" dirty="0">
                <a:latin typeface="Liberation Serif"/>
              </a:rPr>
              <a:t>Future University in Egypt (FUE) &amp; Egyptian Center for Theoretical Physics (ECTP)</a:t>
            </a:r>
          </a:p>
          <a:p>
            <a:pPr algn="ctr"/>
            <a:r>
              <a:rPr lang="en-US" sz="2400" dirty="0">
                <a:latin typeface="Liberation Serif"/>
                <a:hlinkClick r:id="rId4"/>
              </a:rPr>
              <a:t>a.tawfik@fue.edu.eg</a:t>
            </a:r>
            <a:endParaRPr lang="en-US" sz="2800" dirty="0">
              <a:latin typeface="Liberation Serif"/>
            </a:endParaRPr>
          </a:p>
          <a:p>
            <a:pPr algn="ctr"/>
            <a:r>
              <a:rPr lang="en-US" sz="2400" dirty="0">
                <a:latin typeface="Liberation Serif"/>
              </a:rPr>
              <a:t>27</a:t>
            </a:r>
            <a:r>
              <a:rPr lang="en-US" sz="2400" baseline="30000" dirty="0">
                <a:latin typeface="Liberation Serif"/>
              </a:rPr>
              <a:t>th</a:t>
            </a:r>
            <a:r>
              <a:rPr lang="en-US" sz="2400" dirty="0">
                <a:latin typeface="Liberation Serif"/>
              </a:rPr>
              <a:t> February 2023: 12:40 PM (Moscow Time)</a:t>
            </a:r>
            <a:endParaRPr lang="en-US" sz="2400" dirty="0"/>
          </a:p>
        </p:txBody>
      </p:sp>
      <p:pic>
        <p:nvPicPr>
          <p:cNvPr id="1028" name="Picture 4" descr="Future University in Egypt : Rankings, Fees &amp; Courses ...">
            <a:extLst>
              <a:ext uri="{FF2B5EF4-FFF2-40B4-BE49-F238E27FC236}">
                <a16:creationId xmlns:a16="http://schemas.microsoft.com/office/drawing/2014/main" id="{5D5E6EB7-5EBE-7F20-397D-A7141A7A26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71" t="12037" r="8267" b="11900"/>
          <a:stretch/>
        </p:blipFill>
        <p:spPr bwMode="auto">
          <a:xfrm>
            <a:off x="81280" y="90421"/>
            <a:ext cx="1952391" cy="17792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C927C4-2215-6840-925C-BFAD8A57826C}"/>
              </a:ext>
            </a:extLst>
          </p:cNvPr>
          <p:cNvSpPr txBox="1"/>
          <p:nvPr/>
        </p:nvSpPr>
        <p:spPr>
          <a:xfrm>
            <a:off x="2113280" y="178847"/>
            <a:ext cx="8067040" cy="1631216"/>
          </a:xfrm>
          <a:prstGeom prst="rect">
            <a:avLst/>
          </a:prstGeom>
          <a:noFill/>
        </p:spPr>
        <p:txBody>
          <a:bodyPr wrap="square">
            <a:spAutoFit/>
          </a:bodyPr>
          <a:lstStyle/>
          <a:p>
            <a:pPr algn="ctr"/>
            <a:r>
              <a:rPr lang="en-US" sz="4000" b="1" i="0" dirty="0">
                <a:solidFill>
                  <a:srgbClr val="0070C0"/>
                </a:solidFill>
                <a:effectLst/>
                <a:latin typeface="Roboto" panose="02000000000000000000" pitchFamily="2" charset="0"/>
              </a:rPr>
              <a:t>Workshop on Infinite and Finite Nuclear Matter (INFINUM-2023)</a:t>
            </a:r>
          </a:p>
          <a:p>
            <a:pPr algn="ctr"/>
            <a:r>
              <a:rPr lang="en-US" sz="2000" b="0" i="0" dirty="0">
                <a:solidFill>
                  <a:srgbClr val="24425A"/>
                </a:solidFill>
                <a:effectLst/>
                <a:latin typeface="Liberation Sans"/>
                <a:hlinkClick r:id="rId6"/>
              </a:rPr>
              <a:t>https://indico.jinr.ru/event/3433/</a:t>
            </a:r>
            <a:r>
              <a:rPr lang="en-US" sz="2000" b="0" i="0" dirty="0">
                <a:solidFill>
                  <a:srgbClr val="24425A"/>
                </a:solidFill>
                <a:effectLst/>
                <a:latin typeface="Liberation Sans"/>
              </a:rPr>
              <a:t>, February 27 to March 3, 2023</a:t>
            </a:r>
            <a:endParaRPr lang="en-US" sz="2000" b="1" i="0" dirty="0">
              <a:solidFill>
                <a:srgbClr val="0070C0"/>
              </a:solidFill>
              <a:effectLst/>
              <a:latin typeface="Roboto" panose="02000000000000000000" pitchFamily="2" charset="0"/>
            </a:endParaRPr>
          </a:p>
        </p:txBody>
      </p:sp>
      <p:sp>
        <p:nvSpPr>
          <p:cNvPr id="2" name="TextBox 1">
            <a:extLst>
              <a:ext uri="{FF2B5EF4-FFF2-40B4-BE49-F238E27FC236}">
                <a16:creationId xmlns:a16="http://schemas.microsoft.com/office/drawing/2014/main" id="{C2AFB1F6-AB46-4763-8CD6-94770BA3B970}"/>
              </a:ext>
            </a:extLst>
          </p:cNvPr>
          <p:cNvSpPr txBox="1"/>
          <p:nvPr/>
        </p:nvSpPr>
        <p:spPr>
          <a:xfrm>
            <a:off x="208547" y="5678535"/>
            <a:ext cx="11825894" cy="461665"/>
          </a:xfrm>
          <a:prstGeom prst="rect">
            <a:avLst/>
          </a:prstGeom>
          <a:noFill/>
        </p:spPr>
        <p:txBody>
          <a:bodyPr wrap="square">
            <a:spAutoFit/>
          </a:bodyPr>
          <a:lstStyle/>
          <a:p>
            <a:r>
              <a:rPr lang="en-US" sz="2400" b="0" i="1" dirty="0" err="1">
                <a:solidFill>
                  <a:srgbClr val="0070C0"/>
                </a:solidFill>
                <a:effectLst/>
                <a:latin typeface="-apple-system"/>
              </a:rPr>
              <a:t>Eur.Phys.J.A</a:t>
            </a:r>
            <a:r>
              <a:rPr lang="en-US" sz="2400" b="0" i="0" dirty="0">
                <a:solidFill>
                  <a:srgbClr val="0070C0"/>
                </a:solidFill>
                <a:effectLst/>
                <a:latin typeface="-apple-system"/>
              </a:rPr>
              <a:t> 57 (2021) 6, 200, </a:t>
            </a:r>
            <a:r>
              <a:rPr lang="en-US" sz="2400" b="0" i="1" dirty="0" err="1">
                <a:solidFill>
                  <a:srgbClr val="0070C0"/>
                </a:solidFill>
                <a:effectLst/>
                <a:latin typeface="-apple-system"/>
              </a:rPr>
              <a:t>Chin.Phys.C</a:t>
            </a:r>
            <a:r>
              <a:rPr lang="en-US" sz="2400" b="0" i="0" dirty="0">
                <a:solidFill>
                  <a:srgbClr val="0070C0"/>
                </a:solidFill>
                <a:effectLst/>
                <a:latin typeface="-apple-system"/>
              </a:rPr>
              <a:t> 43 (2019) 3, 034103, </a:t>
            </a:r>
            <a:r>
              <a:rPr lang="en-US" sz="2400" b="0" i="1" dirty="0" err="1">
                <a:solidFill>
                  <a:srgbClr val="0070C0"/>
                </a:solidFill>
                <a:effectLst/>
                <a:latin typeface="-apple-system"/>
              </a:rPr>
              <a:t>Phys.Rev.C</a:t>
            </a:r>
            <a:r>
              <a:rPr lang="en-US" sz="2400" b="0" i="0" dirty="0">
                <a:solidFill>
                  <a:srgbClr val="0070C0"/>
                </a:solidFill>
                <a:effectLst/>
                <a:latin typeface="-apple-system"/>
              </a:rPr>
              <a:t> 91 (2015) 1, 015204</a:t>
            </a:r>
            <a:endParaRPr lang="en-US" sz="2400" dirty="0">
              <a:solidFill>
                <a:srgbClr val="0070C0"/>
              </a:solidFill>
            </a:endParaRPr>
          </a:p>
        </p:txBody>
      </p:sp>
    </p:spTree>
    <p:extLst>
      <p:ext uri="{BB962C8B-B14F-4D97-AF65-F5344CB8AC3E}">
        <p14:creationId xmlns:p14="http://schemas.microsoft.com/office/powerpoint/2010/main" val="1059293523"/>
      </p:ext>
    </p:extLst>
  </p:cSld>
  <p:clrMapOvr>
    <a:masterClrMapping/>
  </p:clrMapOvr>
  <mc:AlternateContent xmlns:mc="http://schemas.openxmlformats.org/markup-compatibility/2006" xmlns:p14="http://schemas.microsoft.com/office/powerpoint/2010/main">
    <mc:Choice Requires="p14">
      <p:transition spd="slow" p14:dur="2000" advTm="24298"/>
    </mc:Choice>
    <mc:Fallback xmlns="">
      <p:transition spd="slow" advTm="242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5010BF5-7A2D-CF4E-3EE4-1E0BCDE2BFA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16469" y="1660247"/>
            <a:ext cx="11703647" cy="4167790"/>
          </a:xfrm>
          <a:prstGeom prst="rect">
            <a:avLst/>
          </a:prstGeom>
        </p:spPr>
      </p:pic>
      <p:pic>
        <p:nvPicPr>
          <p:cNvPr id="6" name="Picture 4" descr="Future University in Egypt : Rankings, Fees &amp; Courses ...">
            <a:extLst>
              <a:ext uri="{FF2B5EF4-FFF2-40B4-BE49-F238E27FC236}">
                <a16:creationId xmlns:a16="http://schemas.microsoft.com/office/drawing/2014/main" id="{F2C3F80B-ABA8-99C4-8C0D-0680614401B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54AEFA-E920-BE50-B8F0-834F0089F28C}"/>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
        <p:nvSpPr>
          <p:cNvPr id="3" name="Footer Placeholder 7">
            <a:extLst>
              <a:ext uri="{FF2B5EF4-FFF2-40B4-BE49-F238E27FC236}">
                <a16:creationId xmlns:a16="http://schemas.microsoft.com/office/drawing/2014/main" id="{C8500056-D5CC-1AB8-C394-F304CB8D632E}"/>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3974229619"/>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5010BF5-7A2D-CF4E-3EE4-1E0BCDE2BFA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b="85969"/>
          <a:stretch/>
        </p:blipFill>
        <p:spPr>
          <a:xfrm>
            <a:off x="66228" y="2405419"/>
            <a:ext cx="11703647" cy="584775"/>
          </a:xfrm>
          <a:prstGeom prst="rect">
            <a:avLst/>
          </a:prstGeom>
        </p:spPr>
      </p:pic>
      <p:sp>
        <p:nvSpPr>
          <p:cNvPr id="8" name="TextBox 7">
            <a:extLst>
              <a:ext uri="{FF2B5EF4-FFF2-40B4-BE49-F238E27FC236}">
                <a16:creationId xmlns:a16="http://schemas.microsoft.com/office/drawing/2014/main" id="{903AE223-7798-0096-C4FC-8D48FB962F4C}"/>
              </a:ext>
            </a:extLst>
          </p:cNvPr>
          <p:cNvSpPr txBox="1"/>
          <p:nvPr/>
        </p:nvSpPr>
        <p:spPr>
          <a:xfrm>
            <a:off x="466277" y="1396976"/>
            <a:ext cx="11398848" cy="954107"/>
          </a:xfrm>
          <a:prstGeom prst="rect">
            <a:avLst/>
          </a:prstGeom>
          <a:noFill/>
        </p:spPr>
        <p:txBody>
          <a:bodyPr wrap="square">
            <a:spAutoFit/>
          </a:bodyPr>
          <a:lstStyle/>
          <a:p>
            <a:r>
              <a:rPr lang="en-US" sz="2800" b="0" i="0" u="none" strike="noStrike" baseline="0" dirty="0">
                <a:latin typeface="CMR10"/>
              </a:rPr>
              <a:t>The </a:t>
            </a:r>
            <a:r>
              <a:rPr lang="en-US" sz="2800" b="0" i="0" u="none" strike="noStrike" baseline="0" dirty="0" err="1">
                <a:latin typeface="CMR10"/>
              </a:rPr>
              <a:t>Lagrangian</a:t>
            </a:r>
            <a:r>
              <a:rPr lang="ar-EG" sz="2800" dirty="0">
                <a:latin typeface="CMR10"/>
              </a:rPr>
              <a:t> </a:t>
            </a:r>
            <a:r>
              <a:rPr lang="en-US" sz="2800" b="0" i="0" u="none" strike="noStrike" baseline="0" dirty="0">
                <a:latin typeface="CMR10"/>
              </a:rPr>
              <a:t>representing the kinetic and potential terms for the scalar meson nonets</a:t>
            </a:r>
            <a:endParaRPr lang="en-US" sz="2800" dirty="0"/>
          </a:p>
        </p:txBody>
      </p:sp>
      <p:sp>
        <p:nvSpPr>
          <p:cNvPr id="13" name="TextBox 12">
            <a:extLst>
              <a:ext uri="{FF2B5EF4-FFF2-40B4-BE49-F238E27FC236}">
                <a16:creationId xmlns:a16="http://schemas.microsoft.com/office/drawing/2014/main" id="{33092DB8-D083-1232-D321-3CA757ADFF91}"/>
              </a:ext>
            </a:extLst>
          </p:cNvPr>
          <p:cNvSpPr txBox="1"/>
          <p:nvPr/>
        </p:nvSpPr>
        <p:spPr>
          <a:xfrm>
            <a:off x="4630563" y="3144532"/>
            <a:ext cx="2456274" cy="830997"/>
          </a:xfrm>
          <a:prstGeom prst="rect">
            <a:avLst/>
          </a:prstGeom>
          <a:noFill/>
        </p:spPr>
        <p:txBody>
          <a:bodyPr wrap="square">
            <a:spAutoFit/>
          </a:bodyPr>
          <a:lstStyle/>
          <a:p>
            <a:pPr algn="r"/>
            <a:r>
              <a:rPr lang="en-US" sz="2400" dirty="0">
                <a:latin typeface="CMR10"/>
              </a:rPr>
              <a:t>E</a:t>
            </a:r>
            <a:r>
              <a:rPr lang="en-US" sz="2400" b="0" i="0" u="none" strike="noStrike" baseline="0" dirty="0">
                <a:latin typeface="CMR10"/>
              </a:rPr>
              <a:t>xplicit symmetry breaking defined</a:t>
            </a:r>
            <a:endParaRPr lang="en-US" sz="2400" dirty="0"/>
          </a:p>
        </p:txBody>
      </p:sp>
      <p:pic>
        <p:nvPicPr>
          <p:cNvPr id="15" name="Picture 14">
            <a:extLst>
              <a:ext uri="{FF2B5EF4-FFF2-40B4-BE49-F238E27FC236}">
                <a16:creationId xmlns:a16="http://schemas.microsoft.com/office/drawing/2014/main" id="{5E123EC8-F530-DCD5-1421-5ACBB1862436}"/>
              </a:ext>
            </a:extLst>
          </p:cNvPr>
          <p:cNvPicPr>
            <a:picLocks noChangeAspect="1"/>
          </p:cNvPicPr>
          <p:nvPr/>
        </p:nvPicPr>
        <p:blipFill>
          <a:blip r:embed="rId8"/>
          <a:stretch>
            <a:fillRect/>
          </a:stretch>
        </p:blipFill>
        <p:spPr>
          <a:xfrm>
            <a:off x="7335487" y="3105583"/>
            <a:ext cx="4670828" cy="1053226"/>
          </a:xfrm>
          <a:prstGeom prst="rect">
            <a:avLst/>
          </a:prstGeom>
        </p:spPr>
      </p:pic>
      <p:sp>
        <p:nvSpPr>
          <p:cNvPr id="18" name="TextBox 17">
            <a:extLst>
              <a:ext uri="{FF2B5EF4-FFF2-40B4-BE49-F238E27FC236}">
                <a16:creationId xmlns:a16="http://schemas.microsoft.com/office/drawing/2014/main" id="{EAFDE1C8-3223-7A6C-68D4-C04BB6C63037}"/>
              </a:ext>
            </a:extLst>
          </p:cNvPr>
          <p:cNvSpPr txBox="1"/>
          <p:nvPr/>
        </p:nvSpPr>
        <p:spPr>
          <a:xfrm>
            <a:off x="3194711" y="4450810"/>
            <a:ext cx="3821799" cy="1815882"/>
          </a:xfrm>
          <a:prstGeom prst="rect">
            <a:avLst/>
          </a:prstGeom>
          <a:noFill/>
        </p:spPr>
        <p:txBody>
          <a:bodyPr wrap="square">
            <a:spAutoFit/>
          </a:bodyPr>
          <a:lstStyle/>
          <a:p>
            <a:pPr algn="r"/>
            <a:r>
              <a:rPr lang="en-US" sz="2800" dirty="0">
                <a:latin typeface="CMR10"/>
              </a:rPr>
              <a:t>This </a:t>
            </a:r>
            <a:r>
              <a:rPr lang="en-US" sz="2800" dirty="0" err="1">
                <a:latin typeface="CMR10"/>
              </a:rPr>
              <a:t>Lagrangian</a:t>
            </a:r>
            <a:r>
              <a:rPr lang="en-US" sz="2800" dirty="0">
                <a:latin typeface="CMR10"/>
              </a:rPr>
              <a:t> creates scalar and pseudoscalar</a:t>
            </a:r>
            <a:r>
              <a:rPr lang="ar-EG" sz="2800" dirty="0">
                <a:latin typeface="CMR10"/>
              </a:rPr>
              <a:t> </a:t>
            </a:r>
            <a:r>
              <a:rPr lang="en-US" sz="2800" dirty="0">
                <a:latin typeface="CMR10"/>
              </a:rPr>
              <a:t>mesonic states defined in  nonets,</a:t>
            </a:r>
          </a:p>
        </p:txBody>
      </p:sp>
      <p:pic>
        <p:nvPicPr>
          <p:cNvPr id="21" name="Picture 20">
            <a:extLst>
              <a:ext uri="{FF2B5EF4-FFF2-40B4-BE49-F238E27FC236}">
                <a16:creationId xmlns:a16="http://schemas.microsoft.com/office/drawing/2014/main" id="{F173297E-57DC-1928-11F4-2A849261CC8E}"/>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7246810" y="4129867"/>
            <a:ext cx="3017022" cy="2514185"/>
          </a:xfrm>
          <a:prstGeom prst="rect">
            <a:avLst/>
          </a:prstGeom>
        </p:spPr>
      </p:pic>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66E832C5-C725-0723-C531-39C7F3D97444}"/>
                  </a:ext>
                </a:extLst>
              </p14:cNvPr>
              <p14:cNvContentPartPr/>
              <p14:nvPr/>
            </p14:nvContentPartPr>
            <p14:xfrm>
              <a:off x="5067060" y="3008580"/>
              <a:ext cx="1583280" cy="59760"/>
            </p14:xfrm>
          </p:contentPart>
        </mc:Choice>
        <mc:Fallback xmlns="">
          <p:pic>
            <p:nvPicPr>
              <p:cNvPr id="22" name="Ink 21">
                <a:extLst>
                  <a:ext uri="{FF2B5EF4-FFF2-40B4-BE49-F238E27FC236}">
                    <a16:creationId xmlns:a16="http://schemas.microsoft.com/office/drawing/2014/main" id="{66E832C5-C725-0723-C531-39C7F3D97444}"/>
                  </a:ext>
                </a:extLst>
              </p:cNvPr>
              <p:cNvPicPr/>
              <p:nvPr/>
            </p:nvPicPr>
            <p:blipFill>
              <a:blip r:embed="rId12"/>
              <a:stretch>
                <a:fillRect/>
              </a:stretch>
            </p:blipFill>
            <p:spPr>
              <a:xfrm>
                <a:off x="5058420" y="2999940"/>
                <a:ext cx="1600920" cy="77400"/>
              </a:xfrm>
              <a:prstGeom prst="rect">
                <a:avLst/>
              </a:prstGeom>
            </p:spPr>
          </p:pic>
        </mc:Fallback>
      </mc:AlternateContent>
      <p:pic>
        <p:nvPicPr>
          <p:cNvPr id="23" name="Picture 4" descr="Future University in Egypt : Rankings, Fees &amp; Courses ...">
            <a:extLst>
              <a:ext uri="{FF2B5EF4-FFF2-40B4-BE49-F238E27FC236}">
                <a16:creationId xmlns:a16="http://schemas.microsoft.com/office/drawing/2014/main" id="{CAC8C215-2C3A-A0AC-DE0C-857657262B9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AC2484-5325-4862-4FB3-98466D5D2DDC}"/>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
        <p:nvSpPr>
          <p:cNvPr id="3" name="Footer Placeholder 7">
            <a:extLst>
              <a:ext uri="{FF2B5EF4-FFF2-40B4-BE49-F238E27FC236}">
                <a16:creationId xmlns:a16="http://schemas.microsoft.com/office/drawing/2014/main" id="{7C12FDCD-99E3-A18A-549E-6A64D1829663}"/>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3965575795"/>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903AE223-7798-0096-C4FC-8D48FB962F4C}"/>
              </a:ext>
            </a:extLst>
          </p:cNvPr>
          <p:cNvSpPr txBox="1"/>
          <p:nvPr/>
        </p:nvSpPr>
        <p:spPr>
          <a:xfrm>
            <a:off x="466277" y="1221516"/>
            <a:ext cx="11398848" cy="954107"/>
          </a:xfrm>
          <a:prstGeom prst="rect">
            <a:avLst/>
          </a:prstGeom>
          <a:noFill/>
        </p:spPr>
        <p:txBody>
          <a:bodyPr wrap="square">
            <a:spAutoFit/>
          </a:bodyPr>
          <a:lstStyle/>
          <a:p>
            <a:pPr algn="l"/>
            <a:r>
              <a:rPr lang="en-US" sz="2800" b="0" i="0" u="none" strike="noStrike" baseline="0" dirty="0">
                <a:latin typeface="CMR10"/>
              </a:rPr>
              <a:t>The </a:t>
            </a:r>
            <a:r>
              <a:rPr lang="en-US" sz="2800" b="0" i="0" u="none" strike="noStrike" baseline="0" dirty="0" err="1">
                <a:latin typeface="CMR10"/>
              </a:rPr>
              <a:t>Lagrangian</a:t>
            </a:r>
            <a:r>
              <a:rPr lang="en-US" sz="2800" b="0" i="0" u="none" strike="noStrike" baseline="0" dirty="0">
                <a:latin typeface="CMR10"/>
              </a:rPr>
              <a:t> representing the vector meson nonets involving explicit symmetry breaking reads</a:t>
            </a:r>
            <a:endParaRPr lang="en-US" sz="4000" dirty="0"/>
          </a:p>
        </p:txBody>
      </p:sp>
      <p:pic>
        <p:nvPicPr>
          <p:cNvPr id="15" name="Picture 14">
            <a:extLst>
              <a:ext uri="{FF2B5EF4-FFF2-40B4-BE49-F238E27FC236}">
                <a16:creationId xmlns:a16="http://schemas.microsoft.com/office/drawing/2014/main" id="{5E123EC8-F530-DCD5-1421-5ACBB1862436}"/>
              </a:ext>
            </a:extLst>
          </p:cNvPr>
          <p:cNvPicPr>
            <a:picLocks noChangeAspect="1"/>
          </p:cNvPicPr>
          <p:nvPr/>
        </p:nvPicPr>
        <p:blipFill>
          <a:blip r:embed="rId6"/>
          <a:stretch>
            <a:fillRect/>
          </a:stretch>
        </p:blipFill>
        <p:spPr>
          <a:xfrm>
            <a:off x="1868964" y="4508524"/>
            <a:ext cx="4670828" cy="1053226"/>
          </a:xfrm>
          <a:prstGeom prst="rect">
            <a:avLst/>
          </a:prstGeom>
        </p:spPr>
      </p:pic>
      <p:pic>
        <p:nvPicPr>
          <p:cNvPr id="3" name="Picture 2">
            <a:extLst>
              <a:ext uri="{FF2B5EF4-FFF2-40B4-BE49-F238E27FC236}">
                <a16:creationId xmlns:a16="http://schemas.microsoft.com/office/drawing/2014/main" id="{D4086016-7D66-F30E-9207-C9527EDD9B25}"/>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t="13185" b="27851"/>
          <a:stretch/>
        </p:blipFill>
        <p:spPr>
          <a:xfrm>
            <a:off x="116469" y="2133599"/>
            <a:ext cx="11703647" cy="2457451"/>
          </a:xfrm>
          <a:prstGeom prst="rect">
            <a:avLst/>
          </a:prstGeom>
        </p:spPr>
      </p:pic>
      <p:sp>
        <p:nvSpPr>
          <p:cNvPr id="14" name="TextBox 13">
            <a:extLst>
              <a:ext uri="{FF2B5EF4-FFF2-40B4-BE49-F238E27FC236}">
                <a16:creationId xmlns:a16="http://schemas.microsoft.com/office/drawing/2014/main" id="{494AE66B-68E8-B011-36FC-EB52B27FE879}"/>
              </a:ext>
            </a:extLst>
          </p:cNvPr>
          <p:cNvSpPr txBox="1"/>
          <p:nvPr/>
        </p:nvSpPr>
        <p:spPr>
          <a:xfrm>
            <a:off x="6096000" y="5482381"/>
            <a:ext cx="3372444" cy="1015663"/>
          </a:xfrm>
          <a:prstGeom prst="rect">
            <a:avLst/>
          </a:prstGeom>
          <a:noFill/>
        </p:spPr>
        <p:txBody>
          <a:bodyPr wrap="square">
            <a:spAutoFit/>
          </a:bodyPr>
          <a:lstStyle/>
          <a:p>
            <a:pPr algn="l"/>
            <a:r>
              <a:rPr lang="en-US" sz="2000" b="1" i="0" u="none" strike="noStrike" baseline="0" dirty="0">
                <a:latin typeface="CMR10"/>
              </a:rPr>
              <a:t>The 3 </a:t>
            </a:r>
            <a:r>
              <a:rPr lang="en-US" sz="2000" b="1" i="0" u="none" strike="noStrike" baseline="0" dirty="0">
                <a:latin typeface="CMSY10"/>
              </a:rPr>
              <a:t>× </a:t>
            </a:r>
            <a:r>
              <a:rPr lang="en-US" sz="2000" b="1" i="0" u="none" strike="noStrike" baseline="0" dirty="0">
                <a:latin typeface="CMR10"/>
              </a:rPr>
              <a:t>3 matrix of the vector</a:t>
            </a:r>
          </a:p>
          <a:p>
            <a:pPr algn="l"/>
            <a:r>
              <a:rPr lang="en-US" sz="2000" b="1" i="0" u="none" strike="noStrike" baseline="0" dirty="0">
                <a:latin typeface="CMR10"/>
              </a:rPr>
              <a:t>meson nonets involves vector and axial-vector fields,</a:t>
            </a:r>
            <a:endParaRPr lang="en-US" sz="2000" b="1" dirty="0"/>
          </a:p>
        </p:txBody>
      </p:sp>
      <p:pic>
        <p:nvPicPr>
          <p:cNvPr id="16" name="Picture 15">
            <a:extLst>
              <a:ext uri="{FF2B5EF4-FFF2-40B4-BE49-F238E27FC236}">
                <a16:creationId xmlns:a16="http://schemas.microsoft.com/office/drawing/2014/main" id="{66A3D633-7855-992C-24E6-8977CE562EA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9900420" y="4847326"/>
            <a:ext cx="2228850" cy="1857375"/>
          </a:xfrm>
          <a:prstGeom prst="rect">
            <a:avLst/>
          </a:prstGeom>
        </p:spPr>
      </p:pic>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E0794BB-776E-37A4-787C-EC310EF65C7D}"/>
                  </a:ext>
                </a:extLst>
              </p14:cNvPr>
              <p14:cNvContentPartPr/>
              <p14:nvPr/>
            </p14:nvContentPartPr>
            <p14:xfrm>
              <a:off x="628260" y="6457380"/>
              <a:ext cx="360" cy="360"/>
            </p14:xfrm>
          </p:contentPart>
        </mc:Choice>
        <mc:Fallback xmlns="">
          <p:pic>
            <p:nvPicPr>
              <p:cNvPr id="23" name="Ink 22">
                <a:extLst>
                  <a:ext uri="{FF2B5EF4-FFF2-40B4-BE49-F238E27FC236}">
                    <a16:creationId xmlns:a16="http://schemas.microsoft.com/office/drawing/2014/main" id="{FE0794BB-776E-37A4-787C-EC310EF65C7D}"/>
                  </a:ext>
                </a:extLst>
              </p:cNvPr>
              <p:cNvPicPr/>
              <p:nvPr/>
            </p:nvPicPr>
            <p:blipFill>
              <a:blip r:embed="rId12"/>
              <a:stretch>
                <a:fillRect/>
              </a:stretch>
            </p:blipFill>
            <p:spPr>
              <a:xfrm>
                <a:off x="619620" y="6448740"/>
                <a:ext cx="18000" cy="18000"/>
              </a:xfrm>
              <a:prstGeom prst="rect">
                <a:avLst/>
              </a:prstGeom>
            </p:spPr>
          </p:pic>
        </mc:Fallback>
      </mc:AlternateContent>
      <p:sp>
        <p:nvSpPr>
          <p:cNvPr id="24" name="TextBox 23">
            <a:extLst>
              <a:ext uri="{FF2B5EF4-FFF2-40B4-BE49-F238E27FC236}">
                <a16:creationId xmlns:a16="http://schemas.microsoft.com/office/drawing/2014/main" id="{1B2CB533-A58E-EEFE-F54C-CE998ED4E0DB}"/>
              </a:ext>
            </a:extLst>
          </p:cNvPr>
          <p:cNvSpPr txBox="1"/>
          <p:nvPr/>
        </p:nvSpPr>
        <p:spPr>
          <a:xfrm>
            <a:off x="102989" y="3833832"/>
            <a:ext cx="1379298" cy="1077218"/>
          </a:xfrm>
          <a:prstGeom prst="rect">
            <a:avLst/>
          </a:prstGeom>
          <a:noFill/>
        </p:spPr>
        <p:txBody>
          <a:bodyPr wrap="square">
            <a:spAutoFit/>
          </a:bodyPr>
          <a:lstStyle/>
          <a:p>
            <a:r>
              <a:rPr lang="en-US" sz="1600" dirty="0">
                <a:latin typeface="CMR10"/>
              </a:rPr>
              <a:t>E</a:t>
            </a:r>
            <a:r>
              <a:rPr lang="en-US" sz="1600" b="0" i="0" u="none" strike="noStrike" baseline="0" dirty="0">
                <a:latin typeface="CMR10"/>
              </a:rPr>
              <a:t>xplicit symmetry breaking defined</a:t>
            </a:r>
            <a:endParaRPr lang="en-US" sz="1600" dirty="0"/>
          </a:p>
        </p:txBody>
      </p:sp>
      <p:grpSp>
        <p:nvGrpSpPr>
          <p:cNvPr id="28" name="Group 27">
            <a:extLst>
              <a:ext uri="{FF2B5EF4-FFF2-40B4-BE49-F238E27FC236}">
                <a16:creationId xmlns:a16="http://schemas.microsoft.com/office/drawing/2014/main" id="{77E96C25-52FF-2A8B-D382-786401A3A97C}"/>
              </a:ext>
            </a:extLst>
          </p:cNvPr>
          <p:cNvGrpSpPr/>
          <p:nvPr/>
        </p:nvGrpSpPr>
        <p:grpSpPr>
          <a:xfrm>
            <a:off x="473460" y="3486060"/>
            <a:ext cx="6517800" cy="1654200"/>
            <a:chOff x="473460" y="3562260"/>
            <a:chExt cx="6517800" cy="1654200"/>
          </a:xfrm>
        </p:grpSpPr>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D2FD79C6-D9A9-FFEE-79B2-9D06F6C90FAB}"/>
                    </a:ext>
                  </a:extLst>
                </p14:cNvPr>
                <p14:cNvContentPartPr/>
                <p14:nvPr/>
              </p14:nvContentPartPr>
              <p14:xfrm>
                <a:off x="473460" y="3562260"/>
                <a:ext cx="6517800" cy="1638720"/>
              </p14:xfrm>
            </p:contentPart>
          </mc:Choice>
          <mc:Fallback xmlns="">
            <p:pic>
              <p:nvPicPr>
                <p:cNvPr id="26" name="Ink 25">
                  <a:extLst>
                    <a:ext uri="{FF2B5EF4-FFF2-40B4-BE49-F238E27FC236}">
                      <a16:creationId xmlns:a16="http://schemas.microsoft.com/office/drawing/2014/main" id="{D2FD79C6-D9A9-FFEE-79B2-9D06F6C90FAB}"/>
                    </a:ext>
                  </a:extLst>
                </p:cNvPr>
                <p:cNvPicPr/>
                <p:nvPr/>
              </p:nvPicPr>
              <p:blipFill>
                <a:blip r:embed="rId14"/>
                <a:stretch>
                  <a:fillRect/>
                </a:stretch>
              </p:blipFill>
              <p:spPr>
                <a:xfrm>
                  <a:off x="464820" y="3553620"/>
                  <a:ext cx="6535440" cy="165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A674D74A-85EC-11E3-460D-9348451678FD}"/>
                    </a:ext>
                  </a:extLst>
                </p14:cNvPr>
                <p14:cNvContentPartPr/>
                <p14:nvPr/>
              </p14:nvContentPartPr>
              <p14:xfrm>
                <a:off x="1162860" y="5181540"/>
                <a:ext cx="213120" cy="34920"/>
              </p14:xfrm>
            </p:contentPart>
          </mc:Choice>
          <mc:Fallback xmlns="">
            <p:pic>
              <p:nvPicPr>
                <p:cNvPr id="27" name="Ink 26">
                  <a:extLst>
                    <a:ext uri="{FF2B5EF4-FFF2-40B4-BE49-F238E27FC236}">
                      <a16:creationId xmlns:a16="http://schemas.microsoft.com/office/drawing/2014/main" id="{A674D74A-85EC-11E3-460D-9348451678FD}"/>
                    </a:ext>
                  </a:extLst>
                </p:cNvPr>
                <p:cNvPicPr/>
                <p:nvPr/>
              </p:nvPicPr>
              <p:blipFill>
                <a:blip r:embed="rId16"/>
                <a:stretch>
                  <a:fillRect/>
                </a:stretch>
              </p:blipFill>
              <p:spPr>
                <a:xfrm>
                  <a:off x="1154220" y="5172900"/>
                  <a:ext cx="23076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7E6469B4-02A6-1CCB-30DB-F4DFC555D67F}"/>
                  </a:ext>
                </a:extLst>
              </p14:cNvPr>
              <p14:cNvContentPartPr/>
              <p14:nvPr/>
            </p14:nvContentPartPr>
            <p14:xfrm>
              <a:off x="1202820" y="5200260"/>
              <a:ext cx="192240" cy="106560"/>
            </p14:xfrm>
          </p:contentPart>
        </mc:Choice>
        <mc:Fallback xmlns="">
          <p:pic>
            <p:nvPicPr>
              <p:cNvPr id="29" name="Ink 28">
                <a:extLst>
                  <a:ext uri="{FF2B5EF4-FFF2-40B4-BE49-F238E27FC236}">
                    <a16:creationId xmlns:a16="http://schemas.microsoft.com/office/drawing/2014/main" id="{7E6469B4-02A6-1CCB-30DB-F4DFC555D67F}"/>
                  </a:ext>
                </a:extLst>
              </p:cNvPr>
              <p:cNvPicPr/>
              <p:nvPr/>
            </p:nvPicPr>
            <p:blipFill>
              <a:blip r:embed="rId18"/>
              <a:stretch>
                <a:fillRect/>
              </a:stretch>
            </p:blipFill>
            <p:spPr>
              <a:xfrm>
                <a:off x="1193820" y="5191620"/>
                <a:ext cx="209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D32EA6D3-3E67-AD86-8119-D243418ABB29}"/>
                  </a:ext>
                </a:extLst>
              </p14:cNvPr>
              <p14:cNvContentPartPr/>
              <p14:nvPr/>
            </p14:nvContentPartPr>
            <p14:xfrm>
              <a:off x="9416608" y="5024941"/>
              <a:ext cx="623520" cy="1679760"/>
            </p14:xfrm>
          </p:contentPart>
        </mc:Choice>
        <mc:Fallback xmlns="">
          <p:pic>
            <p:nvPicPr>
              <p:cNvPr id="34" name="Ink 33">
                <a:extLst>
                  <a:ext uri="{FF2B5EF4-FFF2-40B4-BE49-F238E27FC236}">
                    <a16:creationId xmlns:a16="http://schemas.microsoft.com/office/drawing/2014/main" id="{D32EA6D3-3E67-AD86-8119-D243418ABB29}"/>
                  </a:ext>
                </a:extLst>
              </p:cNvPr>
              <p:cNvPicPr/>
              <p:nvPr/>
            </p:nvPicPr>
            <p:blipFill>
              <a:blip r:embed="rId20"/>
              <a:stretch>
                <a:fillRect/>
              </a:stretch>
            </p:blipFill>
            <p:spPr>
              <a:xfrm>
                <a:off x="9407608" y="5015941"/>
                <a:ext cx="641160" cy="1697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Ink 34">
                <a:extLst>
                  <a:ext uri="{FF2B5EF4-FFF2-40B4-BE49-F238E27FC236}">
                    <a16:creationId xmlns:a16="http://schemas.microsoft.com/office/drawing/2014/main" id="{77E21240-2003-4716-0237-EF720098D82D}"/>
                  </a:ext>
                </a:extLst>
              </p14:cNvPr>
              <p14:cNvContentPartPr/>
              <p14:nvPr/>
            </p14:nvContentPartPr>
            <p14:xfrm>
              <a:off x="4285860" y="6247860"/>
              <a:ext cx="7920" cy="360"/>
            </p14:xfrm>
          </p:contentPart>
        </mc:Choice>
        <mc:Fallback xmlns="">
          <p:pic>
            <p:nvPicPr>
              <p:cNvPr id="35" name="Ink 34">
                <a:extLst>
                  <a:ext uri="{FF2B5EF4-FFF2-40B4-BE49-F238E27FC236}">
                    <a16:creationId xmlns:a16="http://schemas.microsoft.com/office/drawing/2014/main" id="{77E21240-2003-4716-0237-EF720098D82D}"/>
                  </a:ext>
                </a:extLst>
              </p:cNvPr>
              <p:cNvPicPr/>
              <p:nvPr/>
            </p:nvPicPr>
            <p:blipFill>
              <a:blip r:embed="rId22"/>
              <a:stretch>
                <a:fillRect/>
              </a:stretch>
            </p:blipFill>
            <p:spPr>
              <a:xfrm>
                <a:off x="4277220" y="6239220"/>
                <a:ext cx="25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Ink 35">
                <a:extLst>
                  <a:ext uri="{FF2B5EF4-FFF2-40B4-BE49-F238E27FC236}">
                    <a16:creationId xmlns:a16="http://schemas.microsoft.com/office/drawing/2014/main" id="{457CBF1E-5205-4931-8AAB-89C6A9074C8D}"/>
                  </a:ext>
                </a:extLst>
              </p14:cNvPr>
              <p14:cNvContentPartPr/>
              <p14:nvPr/>
            </p14:nvContentPartPr>
            <p14:xfrm>
              <a:off x="8438820" y="5600580"/>
              <a:ext cx="360" cy="360"/>
            </p14:xfrm>
          </p:contentPart>
        </mc:Choice>
        <mc:Fallback xmlns="">
          <p:pic>
            <p:nvPicPr>
              <p:cNvPr id="36" name="Ink 35">
                <a:extLst>
                  <a:ext uri="{FF2B5EF4-FFF2-40B4-BE49-F238E27FC236}">
                    <a16:creationId xmlns:a16="http://schemas.microsoft.com/office/drawing/2014/main" id="{457CBF1E-5205-4931-8AAB-89C6A9074C8D}"/>
                  </a:ext>
                </a:extLst>
              </p:cNvPr>
              <p:cNvPicPr/>
              <p:nvPr/>
            </p:nvPicPr>
            <p:blipFill>
              <a:blip r:embed="rId12"/>
              <a:stretch>
                <a:fillRect/>
              </a:stretch>
            </p:blipFill>
            <p:spPr>
              <a:xfrm>
                <a:off x="8430180" y="55919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17F3D667-BA24-1D35-0BBE-4BF4FF476F40}"/>
                  </a:ext>
                </a:extLst>
              </p14:cNvPr>
              <p14:cNvContentPartPr/>
              <p14:nvPr/>
            </p14:nvContentPartPr>
            <p14:xfrm>
              <a:off x="2628420" y="6209700"/>
              <a:ext cx="360" cy="360"/>
            </p14:xfrm>
          </p:contentPart>
        </mc:Choice>
        <mc:Fallback xmlns="">
          <p:pic>
            <p:nvPicPr>
              <p:cNvPr id="37" name="Ink 36">
                <a:extLst>
                  <a:ext uri="{FF2B5EF4-FFF2-40B4-BE49-F238E27FC236}">
                    <a16:creationId xmlns:a16="http://schemas.microsoft.com/office/drawing/2014/main" id="{17F3D667-BA24-1D35-0BBE-4BF4FF476F40}"/>
                  </a:ext>
                </a:extLst>
              </p:cNvPr>
              <p:cNvPicPr/>
              <p:nvPr/>
            </p:nvPicPr>
            <p:blipFill>
              <a:blip r:embed="rId12"/>
              <a:stretch>
                <a:fillRect/>
              </a:stretch>
            </p:blipFill>
            <p:spPr>
              <a:xfrm>
                <a:off x="2619780" y="62010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a:extLst>
                  <a:ext uri="{FF2B5EF4-FFF2-40B4-BE49-F238E27FC236}">
                    <a16:creationId xmlns:a16="http://schemas.microsoft.com/office/drawing/2014/main" id="{27F6E9FF-3CA8-21E2-290E-9D73D6604324}"/>
                  </a:ext>
                </a:extLst>
              </p14:cNvPr>
              <p14:cNvContentPartPr/>
              <p14:nvPr/>
            </p14:nvContentPartPr>
            <p14:xfrm>
              <a:off x="4038180" y="6343620"/>
              <a:ext cx="360" cy="360"/>
            </p14:xfrm>
          </p:contentPart>
        </mc:Choice>
        <mc:Fallback xmlns="">
          <p:pic>
            <p:nvPicPr>
              <p:cNvPr id="38" name="Ink 37">
                <a:extLst>
                  <a:ext uri="{FF2B5EF4-FFF2-40B4-BE49-F238E27FC236}">
                    <a16:creationId xmlns:a16="http://schemas.microsoft.com/office/drawing/2014/main" id="{27F6E9FF-3CA8-21E2-290E-9D73D6604324}"/>
                  </a:ext>
                </a:extLst>
              </p:cNvPr>
              <p:cNvPicPr/>
              <p:nvPr/>
            </p:nvPicPr>
            <p:blipFill>
              <a:blip r:embed="rId12"/>
              <a:stretch>
                <a:fillRect/>
              </a:stretch>
            </p:blipFill>
            <p:spPr>
              <a:xfrm>
                <a:off x="4029540" y="63349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39E871F9-353B-3639-704F-B8A6AA077AEF}"/>
                  </a:ext>
                </a:extLst>
              </p14:cNvPr>
              <p14:cNvContentPartPr/>
              <p14:nvPr/>
            </p14:nvContentPartPr>
            <p14:xfrm>
              <a:off x="9200580" y="6229140"/>
              <a:ext cx="360" cy="360"/>
            </p14:xfrm>
          </p:contentPart>
        </mc:Choice>
        <mc:Fallback xmlns="">
          <p:pic>
            <p:nvPicPr>
              <p:cNvPr id="39" name="Ink 38">
                <a:extLst>
                  <a:ext uri="{FF2B5EF4-FFF2-40B4-BE49-F238E27FC236}">
                    <a16:creationId xmlns:a16="http://schemas.microsoft.com/office/drawing/2014/main" id="{39E871F9-353B-3639-704F-B8A6AA077AEF}"/>
                  </a:ext>
                </a:extLst>
              </p:cNvPr>
              <p:cNvPicPr/>
              <p:nvPr/>
            </p:nvPicPr>
            <p:blipFill>
              <a:blip r:embed="rId12"/>
              <a:stretch>
                <a:fillRect/>
              </a:stretch>
            </p:blipFill>
            <p:spPr>
              <a:xfrm>
                <a:off x="9191940" y="62205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Ink 39">
                <a:extLst>
                  <a:ext uri="{FF2B5EF4-FFF2-40B4-BE49-F238E27FC236}">
                    <a16:creationId xmlns:a16="http://schemas.microsoft.com/office/drawing/2014/main" id="{D78E3427-2FBB-C27A-AD70-5A0B1EC681BD}"/>
                  </a:ext>
                </a:extLst>
              </p14:cNvPr>
              <p14:cNvContentPartPr/>
              <p14:nvPr/>
            </p14:nvContentPartPr>
            <p14:xfrm>
              <a:off x="9276900" y="5391060"/>
              <a:ext cx="360" cy="360"/>
            </p14:xfrm>
          </p:contentPart>
        </mc:Choice>
        <mc:Fallback xmlns="">
          <p:pic>
            <p:nvPicPr>
              <p:cNvPr id="40" name="Ink 39">
                <a:extLst>
                  <a:ext uri="{FF2B5EF4-FFF2-40B4-BE49-F238E27FC236}">
                    <a16:creationId xmlns:a16="http://schemas.microsoft.com/office/drawing/2014/main" id="{D78E3427-2FBB-C27A-AD70-5A0B1EC681BD}"/>
                  </a:ext>
                </a:extLst>
              </p:cNvPr>
              <p:cNvPicPr/>
              <p:nvPr/>
            </p:nvPicPr>
            <p:blipFill>
              <a:blip r:embed="rId12"/>
              <a:stretch>
                <a:fillRect/>
              </a:stretch>
            </p:blipFill>
            <p:spPr>
              <a:xfrm>
                <a:off x="9268260" y="5382420"/>
                <a:ext cx="18000" cy="18000"/>
              </a:xfrm>
              <a:prstGeom prst="rect">
                <a:avLst/>
              </a:prstGeom>
            </p:spPr>
          </p:pic>
        </mc:Fallback>
      </mc:AlternateContent>
      <p:sp>
        <p:nvSpPr>
          <p:cNvPr id="42" name="TextBox 41">
            <a:extLst>
              <a:ext uri="{FF2B5EF4-FFF2-40B4-BE49-F238E27FC236}">
                <a16:creationId xmlns:a16="http://schemas.microsoft.com/office/drawing/2014/main" id="{F96E1BBF-FEF4-3D20-C7CD-0B908CB514E9}"/>
              </a:ext>
            </a:extLst>
          </p:cNvPr>
          <p:cNvSpPr txBox="1"/>
          <p:nvPr/>
        </p:nvSpPr>
        <p:spPr>
          <a:xfrm>
            <a:off x="208170" y="5348229"/>
            <a:ext cx="5722538" cy="1569660"/>
          </a:xfrm>
          <a:prstGeom prst="rect">
            <a:avLst/>
          </a:prstGeom>
          <a:noFill/>
        </p:spPr>
        <p:txBody>
          <a:bodyPr wrap="square">
            <a:spAutoFit/>
          </a:bodyPr>
          <a:lstStyle/>
          <a:p>
            <a:pPr algn="l"/>
            <a:r>
              <a:rPr lang="en-US" sz="2400" b="1" i="0" u="none" strike="noStrike" baseline="0" dirty="0">
                <a:latin typeface="CMR10"/>
              </a:rPr>
              <a:t>It creates the vector and axial-vector mesonic states and the interactions between (pseudo)-scalar and (axial)-vector that shall be introduced.</a:t>
            </a:r>
            <a:endParaRPr lang="en-US" sz="2400" b="1" dirty="0"/>
          </a:p>
        </p:txBody>
      </p:sp>
      <p:pic>
        <p:nvPicPr>
          <p:cNvPr id="43" name="Picture 4" descr="Future University in Egypt : Rankings, Fees &amp; Courses ...">
            <a:extLst>
              <a:ext uri="{FF2B5EF4-FFF2-40B4-BE49-F238E27FC236}">
                <a16:creationId xmlns:a16="http://schemas.microsoft.com/office/drawing/2014/main" id="{DC11D517-80CE-B924-A35C-8A2BFD9DEEF3}"/>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508C43-2B8F-7F05-0EF6-1BB289AF7216}"/>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Tree>
    <p:custDataLst>
      <p:tags r:id="rId1"/>
    </p:custDataLst>
    <p:extLst>
      <p:ext uri="{BB962C8B-B14F-4D97-AF65-F5344CB8AC3E}">
        <p14:creationId xmlns:p14="http://schemas.microsoft.com/office/powerpoint/2010/main" val="3699219645"/>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5010BF5-7A2D-CF4E-3EE4-1E0BCDE2BFA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t="67989" b="13225"/>
          <a:stretch/>
        </p:blipFill>
        <p:spPr>
          <a:xfrm>
            <a:off x="209563" y="1170467"/>
            <a:ext cx="11703647" cy="782953"/>
          </a:xfrm>
          <a:prstGeom prst="rect">
            <a:avLst/>
          </a:prstGeom>
        </p:spPr>
      </p:pic>
      <p:sp>
        <p:nvSpPr>
          <p:cNvPr id="9" name="TextBox 8">
            <a:extLst>
              <a:ext uri="{FF2B5EF4-FFF2-40B4-BE49-F238E27FC236}">
                <a16:creationId xmlns:a16="http://schemas.microsoft.com/office/drawing/2014/main" id="{14A5976E-3499-E96B-5A5D-EB37A27719A8}"/>
              </a:ext>
            </a:extLst>
          </p:cNvPr>
          <p:cNvSpPr txBox="1"/>
          <p:nvPr/>
        </p:nvSpPr>
        <p:spPr>
          <a:xfrm>
            <a:off x="209563" y="1928927"/>
            <a:ext cx="11865967" cy="2677656"/>
          </a:xfrm>
          <a:prstGeom prst="rect">
            <a:avLst/>
          </a:prstGeom>
          <a:noFill/>
        </p:spPr>
        <p:txBody>
          <a:bodyPr wrap="square">
            <a:spAutoFit/>
          </a:bodyPr>
          <a:lstStyle/>
          <a:p>
            <a:pPr algn="just"/>
            <a:r>
              <a:rPr lang="en-US" sz="2800" b="0" i="0" u="none" strike="noStrike" baseline="0" dirty="0">
                <a:latin typeface="CMR10"/>
              </a:rPr>
              <a:t>This is the interaction </a:t>
            </a:r>
            <a:r>
              <a:rPr lang="en-US" sz="2800" b="0" i="0" u="none" strike="noStrike" baseline="0" dirty="0" err="1">
                <a:latin typeface="CMR10"/>
              </a:rPr>
              <a:t>Lagrangian</a:t>
            </a:r>
            <a:r>
              <a:rPr lang="en-US" sz="2800" b="0" i="0" u="none" strike="noStrike" baseline="0" dirty="0">
                <a:latin typeface="CMR10"/>
              </a:rPr>
              <a:t>. As the symmetry is explicitly spontaneously broken, the anomaly term </a:t>
            </a:r>
            <a:r>
              <a:rPr lang="en-US" sz="2800" b="0" i="0" u="none" strike="noStrike" baseline="0" dirty="0">
                <a:latin typeface="CMSY10"/>
              </a:rPr>
              <a:t>L</a:t>
            </a:r>
            <a:r>
              <a:rPr lang="en-US" sz="2800" b="0" i="0" u="none" strike="noStrike" baseline="-25000" dirty="0">
                <a:latin typeface="CMSY10"/>
              </a:rPr>
              <a:t>U(1)A</a:t>
            </a:r>
            <a:r>
              <a:rPr lang="en-US" sz="2800" b="0" i="0" u="none" strike="noStrike" baseline="0" dirty="0">
                <a:latin typeface="CMSY10"/>
              </a:rPr>
              <a:t>  in SU(3)</a:t>
            </a:r>
            <a:r>
              <a:rPr lang="en-US" sz="2800" b="0" i="0" u="none" strike="noStrike" baseline="-25000" dirty="0">
                <a:latin typeface="CMSY10"/>
              </a:rPr>
              <a:t>R</a:t>
            </a:r>
            <a:r>
              <a:rPr lang="en-US" sz="2800" b="0" i="0" u="none" strike="noStrike" baseline="0" dirty="0">
                <a:latin typeface="CMSY10"/>
              </a:rPr>
              <a:t> x SU(3)</a:t>
            </a:r>
            <a:r>
              <a:rPr lang="en-US" sz="2800" b="0" i="0" u="none" strike="noStrike" baseline="-25000" dirty="0">
                <a:latin typeface="CMSY10"/>
              </a:rPr>
              <a:t>L</a:t>
            </a:r>
            <a:r>
              <a:rPr lang="en-US" sz="2800" b="0" i="0" u="none" strike="noStrike" baseline="0" dirty="0">
                <a:latin typeface="CMSY10"/>
              </a:rPr>
              <a:t> </a:t>
            </a:r>
          </a:p>
          <a:p>
            <a:pPr algn="just"/>
            <a:endParaRPr lang="en-US" sz="2800" dirty="0">
              <a:latin typeface="CMSY10"/>
            </a:endParaRPr>
          </a:p>
          <a:p>
            <a:pPr algn="just"/>
            <a:endParaRPr lang="en-US" sz="2800" b="0" i="0" u="none" strike="noStrike" baseline="0" dirty="0">
              <a:latin typeface="CMSY10"/>
            </a:endParaRPr>
          </a:p>
          <a:p>
            <a:pPr algn="just"/>
            <a:r>
              <a:rPr lang="en-US" sz="2800" b="0" i="0" u="none" strike="noStrike" baseline="0" dirty="0">
                <a:latin typeface="CMR10"/>
              </a:rPr>
              <a:t>should be introduced into the effective </a:t>
            </a:r>
            <a:r>
              <a:rPr lang="en-US" sz="2800" b="0" i="0" u="none" strike="noStrike" baseline="0" dirty="0" err="1">
                <a:latin typeface="CMR10"/>
              </a:rPr>
              <a:t>Lagrangian</a:t>
            </a:r>
            <a:r>
              <a:rPr lang="en-US" sz="2800" b="0" i="0" u="none" strike="noStrike" baseline="0" dirty="0">
                <a:latin typeface="CMR10"/>
              </a:rPr>
              <a:t> and </a:t>
            </a:r>
            <a:r>
              <a:rPr lang="en-US" sz="2800" b="0" i="0" u="none" strike="noStrike" baseline="0" dirty="0">
                <a:latin typeface="CMMI10"/>
              </a:rPr>
              <a:t>c, </a:t>
            </a:r>
            <a:r>
              <a:rPr lang="en-US" sz="2800" dirty="0">
                <a:latin typeface="CMMI10"/>
              </a:rPr>
              <a:t>c</a:t>
            </a:r>
            <a:r>
              <a:rPr lang="en-US" sz="2800" baseline="-25000" dirty="0">
                <a:latin typeface="CMMI10"/>
              </a:rPr>
              <a:t>0</a:t>
            </a:r>
            <a:r>
              <a:rPr lang="en-US" sz="2800" b="0" i="0" u="none" strike="noStrike" baseline="0" dirty="0">
                <a:latin typeface="CMMI10"/>
              </a:rPr>
              <a:t>, c</a:t>
            </a:r>
            <a:r>
              <a:rPr lang="en-US" sz="2800" b="0" i="0" u="none" strike="noStrike" baseline="-25000" dirty="0">
                <a:latin typeface="CMMI10"/>
              </a:rPr>
              <a:t>1</a:t>
            </a:r>
            <a:r>
              <a:rPr lang="en-US" sz="1050" b="0" i="0" u="none" strike="noStrike" baseline="0" dirty="0">
                <a:latin typeface="CMR7"/>
              </a:rPr>
              <a:t> </a:t>
            </a:r>
            <a:r>
              <a:rPr lang="en-US" sz="2800" b="0" i="0" u="none" strike="noStrike" baseline="0" dirty="0">
                <a:latin typeface="CMR10"/>
              </a:rPr>
              <a:t>are parameters to be determined, experimentally.</a:t>
            </a:r>
            <a:endParaRPr lang="en-US" sz="2800" dirty="0"/>
          </a:p>
        </p:txBody>
      </p:sp>
      <p:pic>
        <p:nvPicPr>
          <p:cNvPr id="10" name="Picture 9">
            <a:extLst>
              <a:ext uri="{FF2B5EF4-FFF2-40B4-BE49-F238E27FC236}">
                <a16:creationId xmlns:a16="http://schemas.microsoft.com/office/drawing/2014/main" id="{69DFBBFD-53D3-06D9-C129-029F50AEC15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t="86318"/>
          <a:stretch/>
        </p:blipFill>
        <p:spPr>
          <a:xfrm>
            <a:off x="209562" y="2919565"/>
            <a:ext cx="11703647" cy="570237"/>
          </a:xfrm>
          <a:prstGeom prst="rect">
            <a:avLst/>
          </a:prstGeom>
        </p:spPr>
      </p:pic>
      <p:sp>
        <p:nvSpPr>
          <p:cNvPr id="13" name="TextBox 12">
            <a:extLst>
              <a:ext uri="{FF2B5EF4-FFF2-40B4-BE49-F238E27FC236}">
                <a16:creationId xmlns:a16="http://schemas.microsoft.com/office/drawing/2014/main" id="{3B21EB32-8403-6575-C01A-B6E3500E2C80}"/>
              </a:ext>
            </a:extLst>
          </p:cNvPr>
          <p:cNvSpPr txBox="1"/>
          <p:nvPr/>
        </p:nvSpPr>
        <p:spPr>
          <a:xfrm>
            <a:off x="268869" y="4570127"/>
            <a:ext cx="11713568" cy="2246769"/>
          </a:xfrm>
          <a:prstGeom prst="rect">
            <a:avLst/>
          </a:prstGeom>
          <a:noFill/>
        </p:spPr>
        <p:txBody>
          <a:bodyPr wrap="square">
            <a:spAutoFit/>
          </a:bodyPr>
          <a:lstStyle/>
          <a:p>
            <a:pPr algn="just"/>
            <a:r>
              <a:rPr lang="en-US" sz="2800" b="0" i="0" u="none" strike="noStrike" baseline="0" dirty="0">
                <a:latin typeface="CMR10"/>
              </a:rPr>
              <a:t>The first two terms approximate the original axial anomaly term, while the third term is a mixed one. It is proportionally to the first term. The concept of choosing the first anomaly term is essential, in which the other terms are used to compare with other effects of the different anomaly terms on the hadronic structure.</a:t>
            </a:r>
            <a:endParaRPr lang="en-US" sz="2800" dirty="0"/>
          </a:p>
        </p:txBody>
      </p:sp>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73075F73-3D08-D4DF-50B2-873BDC8602BC}"/>
                  </a:ext>
                </a:extLst>
              </p14:cNvPr>
              <p14:cNvContentPartPr/>
              <p14:nvPr/>
            </p14:nvContentPartPr>
            <p14:xfrm>
              <a:off x="1830660" y="3561120"/>
              <a:ext cx="2550600" cy="40680"/>
            </p14:xfrm>
          </p:contentPart>
        </mc:Choice>
        <mc:Fallback xmlns="">
          <p:pic>
            <p:nvPicPr>
              <p:cNvPr id="14" name="Ink 13">
                <a:extLst>
                  <a:ext uri="{FF2B5EF4-FFF2-40B4-BE49-F238E27FC236}">
                    <a16:creationId xmlns:a16="http://schemas.microsoft.com/office/drawing/2014/main" id="{73075F73-3D08-D4DF-50B2-873BDC8602BC}"/>
                  </a:ext>
                </a:extLst>
              </p:cNvPr>
              <p:cNvPicPr/>
              <p:nvPr/>
            </p:nvPicPr>
            <p:blipFill>
              <a:blip r:embed="rId9"/>
              <a:stretch>
                <a:fillRect/>
              </a:stretch>
            </p:blipFill>
            <p:spPr>
              <a:xfrm>
                <a:off x="1822020" y="3552480"/>
                <a:ext cx="2568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E3A35B02-8E41-91BB-A2CA-F931FE2CF79B}"/>
                  </a:ext>
                </a:extLst>
              </p14:cNvPr>
              <p14:cNvContentPartPr/>
              <p14:nvPr/>
            </p14:nvContentPartPr>
            <p14:xfrm>
              <a:off x="4840620" y="3542820"/>
              <a:ext cx="2627280" cy="360"/>
            </p14:xfrm>
          </p:contentPart>
        </mc:Choice>
        <mc:Fallback xmlns="">
          <p:pic>
            <p:nvPicPr>
              <p:cNvPr id="15" name="Ink 14">
                <a:extLst>
                  <a:ext uri="{FF2B5EF4-FFF2-40B4-BE49-F238E27FC236}">
                    <a16:creationId xmlns:a16="http://schemas.microsoft.com/office/drawing/2014/main" id="{E3A35B02-8E41-91BB-A2CA-F931FE2CF79B}"/>
                  </a:ext>
                </a:extLst>
              </p:cNvPr>
              <p:cNvPicPr/>
              <p:nvPr/>
            </p:nvPicPr>
            <p:blipFill>
              <a:blip r:embed="rId11"/>
              <a:stretch>
                <a:fillRect/>
              </a:stretch>
            </p:blipFill>
            <p:spPr>
              <a:xfrm>
                <a:off x="4831620" y="3534180"/>
                <a:ext cx="264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D38DD95C-2A41-3BA6-554E-7B92555FB9C8}"/>
                  </a:ext>
                </a:extLst>
              </p14:cNvPr>
              <p14:cNvContentPartPr/>
              <p14:nvPr/>
            </p14:nvContentPartPr>
            <p14:xfrm>
              <a:off x="7945980" y="3561540"/>
              <a:ext cx="3693960" cy="41040"/>
            </p14:xfrm>
          </p:contentPart>
        </mc:Choice>
        <mc:Fallback xmlns="">
          <p:pic>
            <p:nvPicPr>
              <p:cNvPr id="18" name="Ink 17">
                <a:extLst>
                  <a:ext uri="{FF2B5EF4-FFF2-40B4-BE49-F238E27FC236}">
                    <a16:creationId xmlns:a16="http://schemas.microsoft.com/office/drawing/2014/main" id="{D38DD95C-2A41-3BA6-554E-7B92555FB9C8}"/>
                  </a:ext>
                </a:extLst>
              </p:cNvPr>
              <p:cNvPicPr/>
              <p:nvPr/>
            </p:nvPicPr>
            <p:blipFill>
              <a:blip r:embed="rId13"/>
              <a:stretch>
                <a:fillRect/>
              </a:stretch>
            </p:blipFill>
            <p:spPr>
              <a:xfrm>
                <a:off x="7936980" y="3552540"/>
                <a:ext cx="3711600" cy="58680"/>
              </a:xfrm>
              <a:prstGeom prst="rect">
                <a:avLst/>
              </a:prstGeom>
            </p:spPr>
          </p:pic>
        </mc:Fallback>
      </mc:AlternateContent>
      <p:pic>
        <p:nvPicPr>
          <p:cNvPr id="21" name="Picture 4" descr="Future University in Egypt : Rankings, Fees &amp; Courses ...">
            <a:extLst>
              <a:ext uri="{FF2B5EF4-FFF2-40B4-BE49-F238E27FC236}">
                <a16:creationId xmlns:a16="http://schemas.microsoft.com/office/drawing/2014/main" id="{C5E18A8D-059A-B579-F7EA-A04DA57CD35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2C4889-8406-6EC4-06A3-E6425504F834}"/>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
        <p:nvSpPr>
          <p:cNvPr id="3" name="Footer Placeholder 7">
            <a:extLst>
              <a:ext uri="{FF2B5EF4-FFF2-40B4-BE49-F238E27FC236}">
                <a16:creationId xmlns:a16="http://schemas.microsoft.com/office/drawing/2014/main" id="{46B0598A-92F9-5284-EB48-C598487F8AEA}"/>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mc:AlternateContent xmlns:mc="http://schemas.openxmlformats.org/markup-compatibility/2006">
        <mc:Choice xmlns:p14="http://schemas.microsoft.com/office/powerpoint/2010/main" Requires="p14">
          <p:contentPart p14:bwMode="auto" r:id="rId15">
            <p14:nvContentPartPr>
              <p14:cNvPr id="4" name="Ink 3">
                <a:extLst>
                  <a:ext uri="{FF2B5EF4-FFF2-40B4-BE49-F238E27FC236}">
                    <a16:creationId xmlns:a16="http://schemas.microsoft.com/office/drawing/2014/main" id="{16177E29-319D-3876-F145-5ADBDABCE37F}"/>
                  </a:ext>
                </a:extLst>
              </p14:cNvPr>
              <p14:cNvContentPartPr/>
              <p14:nvPr/>
            </p14:nvContentPartPr>
            <p14:xfrm>
              <a:off x="5883139" y="2189501"/>
              <a:ext cx="5974560" cy="109440"/>
            </p14:xfrm>
          </p:contentPart>
        </mc:Choice>
        <mc:Fallback>
          <p:pic>
            <p:nvPicPr>
              <p:cNvPr id="4" name="Ink 3">
                <a:extLst>
                  <a:ext uri="{FF2B5EF4-FFF2-40B4-BE49-F238E27FC236}">
                    <a16:creationId xmlns:a16="http://schemas.microsoft.com/office/drawing/2014/main" id="{16177E29-319D-3876-F145-5ADBDABCE37F}"/>
                  </a:ext>
                </a:extLst>
              </p:cNvPr>
              <p:cNvPicPr/>
              <p:nvPr/>
            </p:nvPicPr>
            <p:blipFill>
              <a:blip r:embed="rId16"/>
              <a:stretch>
                <a:fillRect/>
              </a:stretch>
            </p:blipFill>
            <p:spPr>
              <a:xfrm>
                <a:off x="5829499" y="2081861"/>
                <a:ext cx="60822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Ink 5">
                <a:extLst>
                  <a:ext uri="{FF2B5EF4-FFF2-40B4-BE49-F238E27FC236}">
                    <a16:creationId xmlns:a16="http://schemas.microsoft.com/office/drawing/2014/main" id="{2F97747F-10FE-B804-E444-576B6A7554E7}"/>
                  </a:ext>
                </a:extLst>
              </p14:cNvPr>
              <p14:cNvContentPartPr/>
              <p14:nvPr/>
            </p14:nvContentPartPr>
            <p14:xfrm>
              <a:off x="300619" y="2621501"/>
              <a:ext cx="7072920" cy="98640"/>
            </p14:xfrm>
          </p:contentPart>
        </mc:Choice>
        <mc:Fallback>
          <p:pic>
            <p:nvPicPr>
              <p:cNvPr id="6" name="Ink 5">
                <a:extLst>
                  <a:ext uri="{FF2B5EF4-FFF2-40B4-BE49-F238E27FC236}">
                    <a16:creationId xmlns:a16="http://schemas.microsoft.com/office/drawing/2014/main" id="{2F97747F-10FE-B804-E444-576B6A7554E7}"/>
                  </a:ext>
                </a:extLst>
              </p:cNvPr>
              <p:cNvPicPr/>
              <p:nvPr/>
            </p:nvPicPr>
            <p:blipFill>
              <a:blip r:embed="rId18"/>
              <a:stretch>
                <a:fillRect/>
              </a:stretch>
            </p:blipFill>
            <p:spPr>
              <a:xfrm>
                <a:off x="246619" y="2513861"/>
                <a:ext cx="7180560" cy="314280"/>
              </a:xfrm>
              <a:prstGeom prst="rect">
                <a:avLst/>
              </a:prstGeom>
            </p:spPr>
          </p:pic>
        </mc:Fallback>
      </mc:AlternateContent>
    </p:spTree>
    <p:custDataLst>
      <p:tags r:id="rId1"/>
    </p:custDataLst>
    <p:extLst>
      <p:ext uri="{BB962C8B-B14F-4D97-AF65-F5344CB8AC3E}">
        <p14:creationId xmlns:p14="http://schemas.microsoft.com/office/powerpoint/2010/main" val="3767863026"/>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3EE17D69-7726-87D0-3946-C8CEBADF5698}"/>
              </a:ext>
            </a:extLst>
          </p:cNvPr>
          <p:cNvSpPr txBox="1"/>
          <p:nvPr/>
        </p:nvSpPr>
        <p:spPr>
          <a:xfrm>
            <a:off x="246537" y="1218316"/>
            <a:ext cx="11828993" cy="5693866"/>
          </a:xfrm>
          <a:prstGeom prst="rect">
            <a:avLst/>
          </a:prstGeom>
          <a:noFill/>
        </p:spPr>
        <p:txBody>
          <a:bodyPr wrap="square">
            <a:spAutoFit/>
          </a:bodyPr>
          <a:lstStyle/>
          <a:p>
            <a:pPr marL="457200" indent="-457200" algn="l">
              <a:buFont typeface="Arial" panose="020B0604020202020204" pitchFamily="34" charset="0"/>
              <a:buChar char="•"/>
            </a:pPr>
            <a:r>
              <a:rPr lang="en-US" sz="2800" b="0" i="0" u="none" strike="noStrike" baseline="0" dirty="0">
                <a:latin typeface="Arial Narrow" panose="020B0606020202030204" pitchFamily="34" charset="0"/>
              </a:rPr>
              <a:t>L</a:t>
            </a:r>
            <a:r>
              <a:rPr lang="en-US" sz="2800" b="0" i="0" u="none" strike="noStrike" baseline="-25000" dirty="0">
                <a:latin typeface="Arial Narrow" panose="020B0606020202030204" pitchFamily="34" charset="0"/>
              </a:rPr>
              <a:t>U(1)A </a:t>
            </a:r>
            <a:r>
              <a:rPr lang="en-US" sz="2800" b="1" i="0" u="none" strike="noStrike" baseline="0" dirty="0">
                <a:latin typeface="Arial Narrow" panose="020B0606020202030204" pitchFamily="34" charset="0"/>
              </a:rPr>
              <a:t>symmetry in QCD </a:t>
            </a:r>
            <a:r>
              <a:rPr lang="en-US" sz="2800" b="1" i="0" u="none" strike="noStrike" baseline="0" dirty="0" err="1">
                <a:latin typeface="Arial Narrow" panose="020B0606020202030204" pitchFamily="34" charset="0"/>
              </a:rPr>
              <a:t>Lagrangian</a:t>
            </a:r>
            <a:r>
              <a:rPr lang="en-US" sz="2800" b="1" i="0" u="none" strike="noStrike" baseline="0" dirty="0">
                <a:latin typeface="Arial Narrow" panose="020B0606020202030204" pitchFamily="34" charset="0"/>
              </a:rPr>
              <a:t> is anomalous, QCD vacuum anomaly, i.e., broken by quantum effects. </a:t>
            </a:r>
          </a:p>
          <a:p>
            <a:pPr marL="457200" indent="-457200" algn="l">
              <a:buFont typeface="Arial" panose="020B0604020202020204" pitchFamily="34" charset="0"/>
              <a:buChar char="•"/>
            </a:pPr>
            <a:r>
              <a:rPr lang="en-US" sz="2800" b="1" i="0" u="none" strike="noStrike" baseline="0" dirty="0">
                <a:latin typeface="Arial Narrow" panose="020B0606020202030204" pitchFamily="34" charset="0"/>
              </a:rPr>
              <a:t>Without anomaly a ninth pseudoscalar Goldstone boson corresponding to the spontaneous breaking of the chiral </a:t>
            </a:r>
            <a:r>
              <a:rPr lang="en-US" sz="2800" b="0" i="0" u="none" strike="noStrike" baseline="0" dirty="0">
                <a:latin typeface="Arial Narrow" panose="020B0606020202030204" pitchFamily="34" charset="0"/>
              </a:rPr>
              <a:t>SU(3)</a:t>
            </a:r>
            <a:r>
              <a:rPr lang="en-US" sz="2800" b="0" i="0" u="none" strike="noStrike" baseline="-25000" dirty="0">
                <a:latin typeface="Arial Narrow" panose="020B0606020202030204" pitchFamily="34" charset="0"/>
              </a:rPr>
              <a:t>R</a:t>
            </a:r>
            <a:r>
              <a:rPr lang="en-US" sz="2800" b="0" i="0" u="none" strike="noStrike" baseline="0" dirty="0">
                <a:latin typeface="Arial Narrow" panose="020B0606020202030204" pitchFamily="34" charset="0"/>
              </a:rPr>
              <a:t> x SU(3)</a:t>
            </a:r>
            <a:r>
              <a:rPr lang="en-US" sz="2800" b="0" i="0" u="none" strike="noStrike" baseline="-25000" dirty="0">
                <a:latin typeface="Arial Narrow" panose="020B0606020202030204" pitchFamily="34" charset="0"/>
              </a:rPr>
              <a:t>L</a:t>
            </a:r>
            <a:r>
              <a:rPr lang="en-US" sz="2800" b="0" i="0" u="none" strike="noStrike" baseline="0" dirty="0">
                <a:latin typeface="Arial Narrow" panose="020B0606020202030204" pitchFamily="34" charset="0"/>
              </a:rPr>
              <a:t> </a:t>
            </a:r>
            <a:r>
              <a:rPr lang="en-US" sz="2800" b="1" i="0" u="none" strike="noStrike" baseline="0" dirty="0">
                <a:latin typeface="Arial Narrow" panose="020B0606020202030204" pitchFamily="34" charset="0"/>
              </a:rPr>
              <a:t>symmetry should unfold. </a:t>
            </a:r>
          </a:p>
          <a:p>
            <a:pPr marL="457200" indent="-457200" algn="l">
              <a:buFont typeface="Arial" panose="020B0604020202020204" pitchFamily="34" charset="0"/>
              <a:buChar char="•"/>
            </a:pPr>
            <a:r>
              <a:rPr lang="en-US" sz="2800" b="1" i="0" u="none" strike="noStrike" baseline="0" dirty="0">
                <a:latin typeface="Arial Narrow" panose="020B0606020202030204" pitchFamily="34" charset="0"/>
              </a:rPr>
              <a:t>As the hadron theory is not fundamental</a:t>
            </a:r>
            <a:r>
              <a:rPr lang="en-US" sz="2800" b="1" dirty="0">
                <a:latin typeface="Arial Narrow" panose="020B0606020202030204" pitchFamily="34" charset="0"/>
              </a:rPr>
              <a:t>, </a:t>
            </a:r>
            <a:r>
              <a:rPr lang="en-US" sz="2800" b="1" i="0" u="none" strike="noStrike" baseline="0" dirty="0">
                <a:latin typeface="Arial Narrow" panose="020B0606020202030204" pitchFamily="34" charset="0"/>
              </a:rPr>
              <a:t>it is assumed to be valid at mass scale of 1 − 2 GeV and therefore, the local chiral symmetry would not cause big problem. </a:t>
            </a:r>
          </a:p>
          <a:p>
            <a:pPr marL="457200" indent="-457200" algn="l">
              <a:buFont typeface="Arial" panose="020B0604020202020204" pitchFamily="34" charset="0"/>
              <a:buChar char="•"/>
            </a:pPr>
            <a:r>
              <a:rPr lang="en-US" sz="2800" b="1" i="0" u="none" strike="noStrike" baseline="0" dirty="0">
                <a:latin typeface="Arial Narrow" panose="020B0606020202030204" pitchFamily="34" charset="0"/>
              </a:rPr>
              <a:t>Nevertheless, the constraint</a:t>
            </a:r>
            <a:r>
              <a:rPr lang="en-US" sz="2800" b="1" i="0" u="none" strike="noStrike" dirty="0">
                <a:latin typeface="Arial Narrow" panose="020B0606020202030204" pitchFamily="34" charset="0"/>
              </a:rPr>
              <a:t> </a:t>
            </a:r>
            <a:r>
              <a:rPr lang="en-US" sz="2800" b="1" i="0" u="none" strike="noStrike" baseline="0" dirty="0">
                <a:latin typeface="Arial Narrow" panose="020B0606020202030204" pitchFamily="34" charset="0"/>
              </a:rPr>
              <a:t>terms are conjectured to affect such QCD approaches. </a:t>
            </a:r>
          </a:p>
          <a:p>
            <a:pPr marL="457200" indent="-457200" algn="l">
              <a:buFont typeface="Arial" panose="020B0604020202020204" pitchFamily="34" charset="0"/>
              <a:buChar char="•"/>
            </a:pPr>
            <a:r>
              <a:rPr lang="en-US" sz="2800" b="1" i="0" u="none" strike="noStrike" baseline="0" dirty="0">
                <a:latin typeface="Arial Narrow" panose="020B0606020202030204" pitchFamily="34" charset="0"/>
              </a:rPr>
              <a:t>This well-known </a:t>
            </a:r>
            <a:r>
              <a:rPr lang="en-US" sz="2800" b="0" i="0" u="none" strike="noStrike" baseline="0" dirty="0">
                <a:latin typeface="Arial Narrow" panose="020B0606020202030204" pitchFamily="34" charset="0"/>
              </a:rPr>
              <a:t>L</a:t>
            </a:r>
            <a:r>
              <a:rPr lang="en-US" sz="2800" b="0" i="0" u="none" strike="noStrike" baseline="-25000" dirty="0">
                <a:latin typeface="Arial Narrow" panose="020B0606020202030204" pitchFamily="34" charset="0"/>
              </a:rPr>
              <a:t>U(1)A</a:t>
            </a:r>
            <a:r>
              <a:rPr lang="en-US" sz="2800" b="1" dirty="0">
                <a:latin typeface="Arial Narrow" panose="020B0606020202030204" pitchFamily="34" charset="0"/>
              </a:rPr>
              <a:t> </a:t>
            </a:r>
            <a:r>
              <a:rPr lang="en-US" sz="2800" b="1" i="0" u="none" strike="noStrike" baseline="0" dirty="0">
                <a:latin typeface="Arial Narrow" panose="020B0606020202030204" pitchFamily="34" charset="0"/>
              </a:rPr>
              <a:t>problem of QCD is effectively controlled by the anomaly term c in the </a:t>
            </a:r>
            <a:r>
              <a:rPr lang="en-US" sz="2800" b="1" i="0" u="none" strike="noStrike" baseline="0" dirty="0" err="1">
                <a:latin typeface="Arial Narrow" panose="020B0606020202030204" pitchFamily="34" charset="0"/>
              </a:rPr>
              <a:t>Lagrangian</a:t>
            </a:r>
            <a:r>
              <a:rPr lang="en-US" sz="2800" b="1" i="0" u="none" strike="noStrike" baseline="0" dirty="0">
                <a:latin typeface="Arial Narrow" panose="020B0606020202030204" pitchFamily="34" charset="0"/>
              </a:rPr>
              <a:t>. </a:t>
            </a:r>
          </a:p>
          <a:p>
            <a:pPr marL="457200" indent="-457200" algn="l">
              <a:buFont typeface="Arial" panose="020B0604020202020204" pitchFamily="34" charset="0"/>
              <a:buChar char="•"/>
            </a:pPr>
            <a:r>
              <a:rPr lang="en-US" sz="2800" b="1" i="0" u="none" strike="noStrike" baseline="0" dirty="0">
                <a:latin typeface="Arial Narrow" panose="020B0606020202030204" pitchFamily="34" charset="0"/>
              </a:rPr>
              <a:t>The squared tree-level masses of mesons m</a:t>
            </a:r>
            <a:r>
              <a:rPr lang="en-US" sz="2800" b="1" i="0" u="none" strike="noStrike" baseline="30000" dirty="0">
                <a:latin typeface="Arial Narrow" panose="020B0606020202030204" pitchFamily="34" charset="0"/>
              </a:rPr>
              <a:t>2</a:t>
            </a:r>
            <a:r>
              <a:rPr lang="en-US" sz="2800" b="1" i="0" u="none" strike="noStrike" baseline="0" dirty="0">
                <a:latin typeface="Arial Narrow" panose="020B0606020202030204" pitchFamily="34" charset="0"/>
              </a:rPr>
              <a:t> and m</a:t>
            </a:r>
            <a:r>
              <a:rPr lang="en-US" sz="2800" b="1" i="0" u="none" strike="noStrike" baseline="-25000" dirty="0">
                <a:latin typeface="Arial Narrow" panose="020B0606020202030204" pitchFamily="34" charset="0"/>
              </a:rPr>
              <a:t>1</a:t>
            </a:r>
            <a:r>
              <a:rPr lang="en-US" sz="2800" b="1" i="0" u="none" strike="noStrike" baseline="30000" dirty="0">
                <a:latin typeface="Arial Narrow" panose="020B0606020202030204" pitchFamily="34" charset="0"/>
              </a:rPr>
              <a:t>2</a:t>
            </a:r>
            <a:r>
              <a:rPr lang="en-US" sz="2800" b="1" baseline="30000" dirty="0">
                <a:latin typeface="Arial Narrow" panose="020B0606020202030204" pitchFamily="34" charset="0"/>
              </a:rPr>
              <a:t> </a:t>
            </a:r>
            <a:r>
              <a:rPr lang="en-US" sz="2800" b="1" i="0" u="none" strike="noStrike" baseline="0" dirty="0">
                <a:latin typeface="Arial Narrow" panose="020B0606020202030204" pitchFamily="34" charset="0"/>
              </a:rPr>
              <a:t>contain a contribution arising from the spontaneous symmetry breaking.</a:t>
            </a:r>
            <a:endParaRPr lang="en-US" sz="2800" b="1" dirty="0">
              <a:latin typeface="Arial Narrow" panose="020B0606020202030204" pitchFamily="34" charset="0"/>
            </a:endParaRPr>
          </a:p>
        </p:txBody>
      </p:sp>
      <p:pic>
        <p:nvPicPr>
          <p:cNvPr id="16" name="Picture 4" descr="Future University in Egypt : Rankings, Fees &amp; Courses ...">
            <a:extLst>
              <a:ext uri="{FF2B5EF4-FFF2-40B4-BE49-F238E27FC236}">
                <a16:creationId xmlns:a16="http://schemas.microsoft.com/office/drawing/2014/main" id="{4E8F4FD6-AF57-BA03-C75C-75E8568EDE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37962F-7EE5-9039-2796-A885AE1FA39D}"/>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Tree>
    <p:custDataLst>
      <p:tags r:id="rId1"/>
    </p:custDataLst>
    <p:extLst>
      <p:ext uri="{BB962C8B-B14F-4D97-AF65-F5344CB8AC3E}">
        <p14:creationId xmlns:p14="http://schemas.microsoft.com/office/powerpoint/2010/main" val="1936135363"/>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02606CBF-4EDA-51FA-58A5-3000AD0D543A}"/>
              </a:ext>
            </a:extLst>
          </p:cNvPr>
          <p:cNvSpPr>
            <a:spLocks noGrp="1"/>
          </p:cNvSpPr>
          <p:nvPr>
            <p:ph type="ftr" sz="quarter" idx="11"/>
          </p:nvPr>
        </p:nvSpPr>
        <p:spPr/>
        <p:txBody>
          <a:bodyPr/>
          <a:lstStyle/>
          <a:p>
            <a:r>
              <a:rPr lang="en-US" sz="1400" dirty="0"/>
              <a:t>Workshop: Advancing the Understanding of Non-Perturbative QCD Using Energy Flow</a:t>
            </a:r>
          </a:p>
        </p:txBody>
      </p:sp>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F7399DD-2580-AB93-F0DC-F5C237B4528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341256" y="928687"/>
            <a:ext cx="9598887" cy="5605933"/>
          </a:xfrm>
          <a:prstGeom prst="rect">
            <a:avLst/>
          </a:prstGeom>
        </p:spPr>
      </p:pic>
      <p:pic>
        <p:nvPicPr>
          <p:cNvPr id="2" name="Picture 4" descr="Future University in Egypt : Rankings, Fees &amp; Courses ...">
            <a:extLst>
              <a:ext uri="{FF2B5EF4-FFF2-40B4-BE49-F238E27FC236}">
                <a16:creationId xmlns:a16="http://schemas.microsoft.com/office/drawing/2014/main" id="{21CF7ADD-42EB-66A7-FA81-CAACF71FA20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98CDC0-933E-C54C-4D7F-A8B321512BA8}"/>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Tree>
    <p:extLst>
      <p:ext uri="{BB962C8B-B14F-4D97-AF65-F5344CB8AC3E}">
        <p14:creationId xmlns:p14="http://schemas.microsoft.com/office/powerpoint/2010/main" val="2466604514"/>
      </p:ext>
    </p:extLst>
  </p:cSld>
  <p:clrMapOvr>
    <a:masterClrMapping/>
  </p:clrMapOvr>
  <mc:AlternateContent xmlns:mc="http://schemas.openxmlformats.org/markup-compatibility/2006" xmlns:p14="http://schemas.microsoft.com/office/powerpoint/2010/main">
    <mc:Choice Requires="p14">
      <p:transition spd="slow" p14:dur="2000" advTm="33678"/>
    </mc:Choice>
    <mc:Fallback xmlns="">
      <p:transition spd="slow" advTm="336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BDB2997-9DBC-B9B0-8913-48D172E50F7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243285" y="902209"/>
            <a:ext cx="9988878" cy="5454141"/>
          </a:xfrm>
          <a:prstGeom prst="rect">
            <a:avLst/>
          </a:prstGeom>
        </p:spPr>
      </p:pic>
      <p:pic>
        <p:nvPicPr>
          <p:cNvPr id="3" name="Picture 4" descr="Future University in Egypt : Rankings, Fees &amp; Courses ...">
            <a:extLst>
              <a:ext uri="{FF2B5EF4-FFF2-40B4-BE49-F238E27FC236}">
                <a16:creationId xmlns:a16="http://schemas.microsoft.com/office/drawing/2014/main" id="{4A217FF3-A976-1301-3415-18B5D27A2D3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FA04A2-CACE-3240-2B3B-518B52B8FC41}"/>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
        <p:nvSpPr>
          <p:cNvPr id="2" name="Footer Placeholder 7">
            <a:extLst>
              <a:ext uri="{FF2B5EF4-FFF2-40B4-BE49-F238E27FC236}">
                <a16:creationId xmlns:a16="http://schemas.microsoft.com/office/drawing/2014/main" id="{2349EED6-DE17-E1B3-3503-0DC2EB73E5F5}"/>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1892641945"/>
      </p:ext>
    </p:extLst>
  </p:cSld>
  <p:clrMapOvr>
    <a:masterClrMapping/>
  </p:clrMapOvr>
  <mc:AlternateContent xmlns:mc="http://schemas.openxmlformats.org/markup-compatibility/2006" xmlns:p14="http://schemas.microsoft.com/office/powerpoint/2010/main">
    <mc:Choice Requires="p14">
      <p:transition spd="slow" p14:dur="2000" advTm="25957"/>
    </mc:Choice>
    <mc:Fallback xmlns="">
      <p:transition spd="slow" advTm="2595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1798DF81-3F08-F242-27AE-F1473741CB8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68548" y="1427748"/>
            <a:ext cx="11491674" cy="4809766"/>
          </a:xfrm>
          <a:prstGeom prst="rect">
            <a:avLst/>
          </a:prstGeom>
        </p:spPr>
      </p:pic>
      <p:pic>
        <p:nvPicPr>
          <p:cNvPr id="7" name="Picture 6">
            <a:extLst>
              <a:ext uri="{FF2B5EF4-FFF2-40B4-BE49-F238E27FC236}">
                <a16:creationId xmlns:a16="http://schemas.microsoft.com/office/drawing/2014/main" id="{A89DC8FC-1616-D3E5-4000-6EBBD14EE6FC}"/>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16200000">
            <a:off x="173829" y="3164241"/>
            <a:ext cx="363277" cy="384035"/>
          </a:xfrm>
          <a:prstGeom prst="rect">
            <a:avLst/>
          </a:prstGeom>
        </p:spPr>
      </p:pic>
      <p:pic>
        <p:nvPicPr>
          <p:cNvPr id="6" name="Picture 4" descr="Future University in Egypt : Rankings, Fees &amp; Courses ...">
            <a:extLst>
              <a:ext uri="{FF2B5EF4-FFF2-40B4-BE49-F238E27FC236}">
                <a16:creationId xmlns:a16="http://schemas.microsoft.com/office/drawing/2014/main" id="{7FB5E105-DF18-CA82-A53A-D4EDE1C271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6E3191-9ECB-D8FA-A31F-8BB6159D83E2}"/>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
        <p:nvSpPr>
          <p:cNvPr id="2" name="Footer Placeholder 7">
            <a:extLst>
              <a:ext uri="{FF2B5EF4-FFF2-40B4-BE49-F238E27FC236}">
                <a16:creationId xmlns:a16="http://schemas.microsoft.com/office/drawing/2014/main" id="{D8BF2FB6-B128-B2D9-6DAA-7C3D30D4579B}"/>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2975014356"/>
      </p:ext>
    </p:extLst>
  </p:cSld>
  <p:clrMapOvr>
    <a:masterClrMapping/>
  </p:clrMapOvr>
  <mc:AlternateContent xmlns:mc="http://schemas.openxmlformats.org/markup-compatibility/2006" xmlns:p14="http://schemas.microsoft.com/office/powerpoint/2010/main">
    <mc:Choice Requires="p14">
      <p:transition spd="slow" p14:dur="2000" advTm="15525"/>
    </mc:Choice>
    <mc:Fallback xmlns="">
      <p:transition spd="slow" advTm="1552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C95782B-6D01-7329-F296-18C1A948DB3F}"/>
              </a:ext>
            </a:extLst>
          </p:cNvPr>
          <p:cNvSpPr txBox="1"/>
          <p:nvPr/>
        </p:nvSpPr>
        <p:spPr>
          <a:xfrm>
            <a:off x="980948" y="323380"/>
            <a:ext cx="10328866" cy="584775"/>
          </a:xfrm>
          <a:prstGeom prst="rect">
            <a:avLst/>
          </a:prstGeom>
          <a:noFill/>
        </p:spPr>
        <p:txBody>
          <a:bodyPr wrap="square">
            <a:spAutoFit/>
          </a:bodyPr>
          <a:lstStyle/>
          <a:p>
            <a:pPr marL="0" marR="0" algn="ctr">
              <a:spcBef>
                <a:spcPts val="0"/>
              </a:spcBef>
              <a:spcAft>
                <a:spcPts val="0"/>
              </a:spcAft>
            </a:pPr>
            <a:r>
              <a:rPr lang="en-US" sz="3200" dirty="0">
                <a:solidFill>
                  <a:srgbClr val="0070C0"/>
                </a:solidFill>
                <a:latin typeface="Arial Black" panose="020B0A04020102020204" pitchFamily="34" charset="0"/>
                <a:cs typeface="Arial" panose="020B0604020202020204" pitchFamily="34" charset="0"/>
              </a:rPr>
              <a:t>Finite Isospin Asymmetry</a:t>
            </a:r>
          </a:p>
        </p:txBody>
      </p:sp>
      <p:pic>
        <p:nvPicPr>
          <p:cNvPr id="12" name="Picture 11">
            <a:extLst>
              <a:ext uri="{FF2B5EF4-FFF2-40B4-BE49-F238E27FC236}">
                <a16:creationId xmlns:a16="http://schemas.microsoft.com/office/drawing/2014/main" id="{7CE58166-3D7B-654C-7E4D-2DD4AE578FFD}"/>
              </a:ext>
            </a:extLst>
          </p:cNvPr>
          <p:cNvPicPr>
            <a:picLocks noChangeAspect="1"/>
          </p:cNvPicPr>
          <p:nvPr/>
        </p:nvPicPr>
        <p:blipFill>
          <a:blip r:embed="rId5"/>
          <a:stretch>
            <a:fillRect/>
          </a:stretch>
        </p:blipFill>
        <p:spPr>
          <a:xfrm>
            <a:off x="11284618" y="2937347"/>
            <a:ext cx="666750" cy="491653"/>
          </a:xfrm>
          <a:prstGeom prst="rect">
            <a:avLst/>
          </a:prstGeom>
        </p:spPr>
      </p:pic>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2B57FCC-0100-A900-79C7-02868CBE018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72827" y="1237888"/>
            <a:ext cx="11646345" cy="3096716"/>
          </a:xfrm>
          <a:prstGeom prst="rect">
            <a:avLst/>
          </a:prstGeom>
        </p:spPr>
      </p:pic>
      <p:pic>
        <p:nvPicPr>
          <p:cNvPr id="15" name="Picture 14">
            <a:extLst>
              <a:ext uri="{FF2B5EF4-FFF2-40B4-BE49-F238E27FC236}">
                <a16:creationId xmlns:a16="http://schemas.microsoft.com/office/drawing/2014/main" id="{3F357E03-E049-1D92-0199-EE28A89857C8}"/>
              </a:ext>
            </a:extLst>
          </p:cNvPr>
          <p:cNvPicPr>
            <a:picLocks noChangeAspect="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356128" y="4259230"/>
            <a:ext cx="11470106" cy="2291372"/>
          </a:xfrm>
          <a:prstGeom prst="rect">
            <a:avLst/>
          </a:prstGeom>
        </p:spPr>
      </p:pic>
      <p:pic>
        <p:nvPicPr>
          <p:cNvPr id="17" name="Picture 16">
            <a:extLst>
              <a:ext uri="{FF2B5EF4-FFF2-40B4-BE49-F238E27FC236}">
                <a16:creationId xmlns:a16="http://schemas.microsoft.com/office/drawing/2014/main" id="{030753F3-615C-4DC4-ED8E-B1058CEF2C51}"/>
              </a:ext>
            </a:extLst>
          </p:cNvPr>
          <p:cNvPicPr>
            <a:picLocks noChangeAspect="1"/>
          </p:cNvPicPr>
          <p:nvPr/>
        </p:nvPicPr>
        <p:blipFill>
          <a:blip r:embed="rId10"/>
          <a:stretch>
            <a:fillRect/>
          </a:stretch>
        </p:blipFill>
        <p:spPr>
          <a:xfrm>
            <a:off x="10354136" y="4232048"/>
            <a:ext cx="354932" cy="657225"/>
          </a:xfrm>
          <a:prstGeom prst="rect">
            <a:avLst/>
          </a:prstGeom>
        </p:spPr>
      </p:pic>
      <p:pic>
        <p:nvPicPr>
          <p:cNvPr id="19" name="Picture 18">
            <a:extLst>
              <a:ext uri="{FF2B5EF4-FFF2-40B4-BE49-F238E27FC236}">
                <a16:creationId xmlns:a16="http://schemas.microsoft.com/office/drawing/2014/main" id="{C9FE634C-73A8-2E86-FF30-55085855771F}"/>
              </a:ext>
            </a:extLst>
          </p:cNvPr>
          <p:cNvPicPr>
            <a:picLocks noChangeAspect="1"/>
          </p:cNvPicPr>
          <p:nvPr/>
        </p:nvPicPr>
        <p:blipFill>
          <a:blip r:embed="rId10"/>
          <a:stretch>
            <a:fillRect/>
          </a:stretch>
        </p:blipFill>
        <p:spPr>
          <a:xfrm>
            <a:off x="3924300" y="2245807"/>
            <a:ext cx="2171700" cy="657225"/>
          </a:xfrm>
          <a:prstGeom prst="rect">
            <a:avLst/>
          </a:prstGeom>
        </p:spPr>
      </p:pic>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E27048E8-AAA9-AFB0-142E-BD9BCEA6C5F2}"/>
                  </a:ext>
                </a:extLst>
              </p14:cNvPr>
              <p14:cNvContentPartPr/>
              <p14:nvPr/>
            </p14:nvContentPartPr>
            <p14:xfrm>
              <a:off x="4946472" y="1497136"/>
              <a:ext cx="1531080" cy="77040"/>
            </p14:xfrm>
          </p:contentPart>
        </mc:Choice>
        <mc:Fallback xmlns="">
          <p:pic>
            <p:nvPicPr>
              <p:cNvPr id="16" name="Ink 15">
                <a:extLst>
                  <a:ext uri="{FF2B5EF4-FFF2-40B4-BE49-F238E27FC236}">
                    <a16:creationId xmlns:a16="http://schemas.microsoft.com/office/drawing/2014/main" id="{E27048E8-AAA9-AFB0-142E-BD9BCEA6C5F2}"/>
                  </a:ext>
                </a:extLst>
              </p:cNvPr>
              <p:cNvPicPr/>
              <p:nvPr/>
            </p:nvPicPr>
            <p:blipFill>
              <a:blip r:embed="rId12"/>
              <a:stretch>
                <a:fillRect/>
              </a:stretch>
            </p:blipFill>
            <p:spPr>
              <a:xfrm>
                <a:off x="4856472" y="1317136"/>
                <a:ext cx="1710720" cy="436680"/>
              </a:xfrm>
              <a:prstGeom prst="rect">
                <a:avLst/>
              </a:prstGeom>
            </p:spPr>
          </p:pic>
        </mc:Fallback>
      </mc:AlternateContent>
      <p:sp>
        <p:nvSpPr>
          <p:cNvPr id="20" name="TextBox 19">
            <a:extLst>
              <a:ext uri="{FF2B5EF4-FFF2-40B4-BE49-F238E27FC236}">
                <a16:creationId xmlns:a16="http://schemas.microsoft.com/office/drawing/2014/main" id="{AB2230D2-67B6-C473-3CF0-C737DFDF87D9}"/>
              </a:ext>
            </a:extLst>
          </p:cNvPr>
          <p:cNvSpPr txBox="1"/>
          <p:nvPr/>
        </p:nvSpPr>
        <p:spPr>
          <a:xfrm>
            <a:off x="4493836" y="2393284"/>
            <a:ext cx="6989943" cy="400110"/>
          </a:xfrm>
          <a:prstGeom prst="rect">
            <a:avLst/>
          </a:prstGeom>
          <a:noFill/>
        </p:spPr>
        <p:txBody>
          <a:bodyPr wrap="square">
            <a:spAutoFit/>
          </a:bodyPr>
          <a:lstStyle/>
          <a:p>
            <a:pPr algn="l"/>
            <a:r>
              <a:rPr lang="en-US" sz="2000" b="1" i="0" dirty="0">
                <a:solidFill>
                  <a:srgbClr val="FF0000"/>
                </a:solidFill>
                <a:effectLst/>
                <a:latin typeface="arial" panose="020B0604020202020204" pitchFamily="34" charset="0"/>
              </a:rPr>
              <a:t>Hypothesis of </a:t>
            </a:r>
            <a:r>
              <a:rPr lang="en-US" sz="2000" b="1" i="1" dirty="0">
                <a:solidFill>
                  <a:srgbClr val="FF0000"/>
                </a:solidFill>
                <a:effectLst/>
                <a:latin typeface="arial" panose="020B0604020202020204" pitchFamily="34" charset="0"/>
              </a:rPr>
              <a:t>Partially Conserved Axial-Vector Current</a:t>
            </a:r>
            <a:endParaRPr lang="en-US" sz="2000" b="1" i="1" dirty="0">
              <a:solidFill>
                <a:srgbClr val="FF0000"/>
              </a:solidFill>
              <a:effectLst/>
              <a:latin typeface="arial" panose="020B0604020202020204" pitchFamily="34" charset="0"/>
              <a:hlinkClick r:id="rId13">
                <a:extLst>
                  <a:ext uri="{A12FA001-AC4F-418D-AE19-62706E023703}">
                    <ahyp:hlinkClr xmlns:ahyp="http://schemas.microsoft.com/office/drawing/2018/hyperlinkcolor" val="tx"/>
                  </a:ext>
                </a:extLst>
              </a:hlinkClick>
            </a:endParaRPr>
          </a:p>
        </p:txBody>
      </p:sp>
      <p:pic>
        <p:nvPicPr>
          <p:cNvPr id="2" name="Picture 4" descr="Future University in Egypt : Rankings, Fees &amp; Courses ...">
            <a:extLst>
              <a:ext uri="{FF2B5EF4-FFF2-40B4-BE49-F238E27FC236}">
                <a16:creationId xmlns:a16="http://schemas.microsoft.com/office/drawing/2014/main" id="{03DE58D6-5002-108A-804E-98E6832CBB4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7">
            <a:extLst>
              <a:ext uri="{FF2B5EF4-FFF2-40B4-BE49-F238E27FC236}">
                <a16:creationId xmlns:a16="http://schemas.microsoft.com/office/drawing/2014/main" id="{061F6964-CF19-A7E6-2060-ABEAFA1CC385}"/>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1026470593"/>
      </p:ext>
    </p:extLst>
  </p:cSld>
  <p:clrMapOvr>
    <a:masterClrMapping/>
  </p:clrMapOvr>
  <mc:AlternateContent xmlns:mc="http://schemas.openxmlformats.org/markup-compatibility/2006" xmlns:p14="http://schemas.microsoft.com/office/powerpoint/2010/main">
    <mc:Choice Requires="p14">
      <p:transition spd="slow" p14:dur="2000" advTm="102"/>
    </mc:Choice>
    <mc:Fallback xmlns="">
      <p:transition spd="slow" advTm="10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7CE58166-3D7B-654C-7E4D-2DD4AE578FFD}"/>
              </a:ext>
            </a:extLst>
          </p:cNvPr>
          <p:cNvPicPr>
            <a:picLocks noChangeAspect="1"/>
          </p:cNvPicPr>
          <p:nvPr/>
        </p:nvPicPr>
        <p:blipFill>
          <a:blip r:embed="rId5"/>
          <a:stretch>
            <a:fillRect/>
          </a:stretch>
        </p:blipFill>
        <p:spPr>
          <a:xfrm>
            <a:off x="11284618" y="2937347"/>
            <a:ext cx="666750" cy="491653"/>
          </a:xfrm>
          <a:prstGeom prst="rect">
            <a:avLst/>
          </a:prstGeom>
        </p:spPr>
      </p:pic>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F738649A-81F9-7C0A-5E65-03A5D284A3FB}"/>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16995" y="1370716"/>
            <a:ext cx="11577676" cy="4857301"/>
          </a:xfrm>
          <a:prstGeom prst="rect">
            <a:avLst/>
          </a:prstGeom>
        </p:spPr>
      </p:pic>
      <p:pic>
        <p:nvPicPr>
          <p:cNvPr id="2" name="Picture 4" descr="Future University in Egypt : Rankings, Fees &amp; Courses ...">
            <a:extLst>
              <a:ext uri="{FF2B5EF4-FFF2-40B4-BE49-F238E27FC236}">
                <a16:creationId xmlns:a16="http://schemas.microsoft.com/office/drawing/2014/main" id="{4F1F7779-CA4C-6D5F-BF44-9E8FFFAB387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1C2BFD-3545-4880-B9BC-958BCDB4FE3D}"/>
              </a:ext>
            </a:extLst>
          </p:cNvPr>
          <p:cNvSpPr txBox="1"/>
          <p:nvPr/>
        </p:nvSpPr>
        <p:spPr>
          <a:xfrm>
            <a:off x="980948" y="323380"/>
            <a:ext cx="10328866" cy="584775"/>
          </a:xfrm>
          <a:prstGeom prst="rect">
            <a:avLst/>
          </a:prstGeom>
          <a:noFill/>
        </p:spPr>
        <p:txBody>
          <a:bodyPr wrap="square">
            <a:spAutoFit/>
          </a:bodyPr>
          <a:lstStyle/>
          <a:p>
            <a:pPr marL="0" marR="0" algn="ctr">
              <a:spcBef>
                <a:spcPts val="0"/>
              </a:spcBef>
              <a:spcAft>
                <a:spcPts val="0"/>
              </a:spcAft>
            </a:pPr>
            <a:r>
              <a:rPr lang="en-US" sz="3200" dirty="0">
                <a:solidFill>
                  <a:srgbClr val="0070C0"/>
                </a:solidFill>
                <a:latin typeface="Arial Black" panose="020B0A04020102020204" pitchFamily="34" charset="0"/>
                <a:cs typeface="Arial" panose="020B0604020202020204" pitchFamily="34" charset="0"/>
              </a:rPr>
              <a:t>Finite Isospin Asymmetry</a:t>
            </a:r>
          </a:p>
        </p:txBody>
      </p:sp>
      <p:sp>
        <p:nvSpPr>
          <p:cNvPr id="6" name="Footer Placeholder 7">
            <a:extLst>
              <a:ext uri="{FF2B5EF4-FFF2-40B4-BE49-F238E27FC236}">
                <a16:creationId xmlns:a16="http://schemas.microsoft.com/office/drawing/2014/main" id="{AF369089-1486-2B86-4F5B-B8E3395FF93C}"/>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72537966"/>
      </p:ext>
    </p:extLst>
  </p:cSld>
  <p:clrMapOvr>
    <a:masterClrMapping/>
  </p:clrMapOvr>
  <mc:AlternateContent xmlns:mc="http://schemas.openxmlformats.org/markup-compatibility/2006" xmlns:p14="http://schemas.microsoft.com/office/powerpoint/2010/main">
    <mc:Choice Requires="p14">
      <p:transition spd="slow" p14:dur="2000" advTm="62792"/>
    </mc:Choice>
    <mc:Fallback xmlns="">
      <p:transition spd="slow" advTm="6279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2" imgW="2286000" imgH="3048120" progId="PBrush">
                  <p:embed/>
                </p:oleObj>
              </mc:Choice>
              <mc:Fallback>
                <p:oleObj name="Bitmap Image" r:id="rId2"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3"/>
                      <a:stretch>
                        <a:fillRect/>
                      </a:stretch>
                    </p:blipFill>
                    <p:spPr>
                      <a:xfrm>
                        <a:off x="11330134" y="0"/>
                        <a:ext cx="861866" cy="114915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283EC8E0-9097-1B38-1242-C1E46B0C8789}"/>
              </a:ext>
            </a:extLst>
          </p:cNvPr>
          <p:cNvSpPr txBox="1"/>
          <p:nvPr/>
        </p:nvSpPr>
        <p:spPr>
          <a:xfrm>
            <a:off x="630053" y="1352636"/>
            <a:ext cx="11453797" cy="5539978"/>
          </a:xfrm>
          <a:prstGeom prst="rect">
            <a:avLst/>
          </a:prstGeom>
          <a:noFill/>
        </p:spPr>
        <p:txBody>
          <a:bodyPr wrap="square">
            <a:spAutoFit/>
          </a:bodyPr>
          <a:lstStyle/>
          <a:p>
            <a:pPr marL="457200" indent="-457200" algn="l">
              <a:buFont typeface="Arial" panose="020B0604020202020204" pitchFamily="34" charset="0"/>
              <a:buChar char="•"/>
            </a:pPr>
            <a:r>
              <a:rPr lang="en-US" sz="3200" b="1" i="1" dirty="0">
                <a:solidFill>
                  <a:srgbClr val="002060"/>
                </a:solidFill>
                <a:effectLst/>
                <a:latin typeface="-apple-system"/>
              </a:rPr>
              <a:t>Hadron-Quark Phase Transition: a short historical review</a:t>
            </a:r>
          </a:p>
          <a:p>
            <a:pPr marL="457200" indent="-457200" algn="l">
              <a:buFont typeface="Arial" panose="020B0604020202020204" pitchFamily="34" charset="0"/>
              <a:buChar char="•"/>
            </a:pPr>
            <a:endParaRPr lang="en-US" sz="2800" b="1" i="1" dirty="0">
              <a:solidFill>
                <a:srgbClr val="002060"/>
              </a:solidFill>
              <a:latin typeface="-apple-system"/>
            </a:endParaRPr>
          </a:p>
          <a:p>
            <a:pPr marL="457200" indent="-457200" algn="l">
              <a:buFont typeface="Arial" panose="020B0604020202020204" pitchFamily="34" charset="0"/>
              <a:buChar char="•"/>
            </a:pPr>
            <a:r>
              <a:rPr lang="en-US" sz="3200" b="1" i="1" dirty="0">
                <a:solidFill>
                  <a:srgbClr val="002060"/>
                </a:solidFill>
                <a:effectLst/>
                <a:latin typeface="-apple-system"/>
              </a:rPr>
              <a:t>Polyakov linear-sigma model: a short introduction</a:t>
            </a:r>
          </a:p>
          <a:p>
            <a:pPr algn="l"/>
            <a:endParaRPr lang="en-US" sz="2800" b="1" i="1" dirty="0">
              <a:solidFill>
                <a:srgbClr val="002060"/>
              </a:solidFill>
              <a:latin typeface="-apple-system"/>
            </a:endParaRPr>
          </a:p>
          <a:p>
            <a:pPr marL="457200" indent="-457200" algn="l">
              <a:buFont typeface="Arial" panose="020B0604020202020204" pitchFamily="34" charset="0"/>
              <a:buChar char="•"/>
            </a:pPr>
            <a:r>
              <a:rPr lang="en-US" sz="3200" b="1" i="1" dirty="0">
                <a:solidFill>
                  <a:srgbClr val="002060"/>
                </a:solidFill>
                <a:effectLst/>
                <a:latin typeface="-apple-system"/>
              </a:rPr>
              <a:t>A novel estimation of the finite Isospin asymmetry term </a:t>
            </a:r>
          </a:p>
          <a:p>
            <a:pPr algn="l"/>
            <a:endParaRPr lang="en-US" sz="2800" b="1" i="1" dirty="0">
              <a:solidFill>
                <a:srgbClr val="002060"/>
              </a:solidFill>
              <a:latin typeface="-apple-system"/>
            </a:endParaRPr>
          </a:p>
          <a:p>
            <a:pPr marL="457200" indent="-457200" algn="l">
              <a:buFont typeface="Arial" panose="020B0604020202020204" pitchFamily="34" charset="0"/>
              <a:buChar char="•"/>
            </a:pPr>
            <a:r>
              <a:rPr lang="en-US" sz="3200" b="1" i="1" dirty="0">
                <a:solidFill>
                  <a:srgbClr val="002060"/>
                </a:solidFill>
                <a:latin typeface="-apple-system"/>
              </a:rPr>
              <a:t>The i</a:t>
            </a:r>
            <a:r>
              <a:rPr lang="en-US" sz="3200" b="1" i="1" dirty="0">
                <a:solidFill>
                  <a:srgbClr val="002060"/>
                </a:solidFill>
                <a:effectLst/>
                <a:latin typeface="-apple-system"/>
              </a:rPr>
              <a:t>nclusion of finite magnetic field</a:t>
            </a:r>
          </a:p>
          <a:p>
            <a:pPr algn="l"/>
            <a:endParaRPr lang="en-US" sz="2800" b="1" i="1" dirty="0">
              <a:solidFill>
                <a:srgbClr val="002060"/>
              </a:solidFill>
              <a:latin typeface="-apple-system"/>
            </a:endParaRPr>
          </a:p>
          <a:p>
            <a:pPr marL="457200" indent="-457200" algn="l">
              <a:buFont typeface="Arial" panose="020B0604020202020204" pitchFamily="34" charset="0"/>
              <a:buChar char="•"/>
            </a:pPr>
            <a:r>
              <a:rPr lang="en-US" sz="3200" b="1" i="1" dirty="0">
                <a:solidFill>
                  <a:srgbClr val="002060"/>
                </a:solidFill>
                <a:effectLst/>
                <a:latin typeface="-apple-system"/>
              </a:rPr>
              <a:t>Results on phase structure and magnetic properties</a:t>
            </a:r>
          </a:p>
          <a:p>
            <a:pPr algn="l"/>
            <a:endParaRPr lang="en-US" sz="2800" b="1" i="1" dirty="0">
              <a:solidFill>
                <a:srgbClr val="002060"/>
              </a:solidFill>
              <a:latin typeface="-apple-system"/>
            </a:endParaRPr>
          </a:p>
          <a:p>
            <a:pPr marL="457200" indent="-457200" algn="l">
              <a:buFont typeface="Arial" panose="020B0604020202020204" pitchFamily="34" charset="0"/>
              <a:buChar char="•"/>
            </a:pPr>
            <a:r>
              <a:rPr lang="en-US" sz="3200" b="1" i="1" dirty="0">
                <a:solidFill>
                  <a:srgbClr val="002060"/>
                </a:solidFill>
                <a:effectLst/>
                <a:latin typeface="-apple-system"/>
              </a:rPr>
              <a:t>Conclusions</a:t>
            </a:r>
          </a:p>
          <a:p>
            <a:r>
              <a:rPr lang="en-US" b="0" i="0" dirty="0">
                <a:effectLst/>
                <a:latin typeface="-apple-system"/>
              </a:rPr>
              <a:t> </a:t>
            </a:r>
            <a:endParaRPr lang="en-US" dirty="0"/>
          </a:p>
        </p:txBody>
      </p:sp>
      <p:pic>
        <p:nvPicPr>
          <p:cNvPr id="2" name="Picture 4" descr="Future University in Egypt : Rankings, Fees &amp; Courses ...">
            <a:extLst>
              <a:ext uri="{FF2B5EF4-FFF2-40B4-BE49-F238E27FC236}">
                <a16:creationId xmlns:a16="http://schemas.microsoft.com/office/drawing/2014/main" id="{D3AE3B74-DE67-BE1B-C008-291B2939EE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A987A3-A353-0222-59F1-2D163D1CFE98}"/>
              </a:ext>
            </a:extLst>
          </p:cNvPr>
          <p:cNvSpPr txBox="1"/>
          <p:nvPr/>
        </p:nvSpPr>
        <p:spPr>
          <a:xfrm>
            <a:off x="1764632" y="250455"/>
            <a:ext cx="9144000" cy="707886"/>
          </a:xfrm>
          <a:prstGeom prst="rect">
            <a:avLst/>
          </a:prstGeom>
          <a:noFill/>
        </p:spPr>
        <p:txBody>
          <a:bodyPr wrap="square">
            <a:spAutoFit/>
          </a:bodyPr>
          <a:lstStyle/>
          <a:p>
            <a:pPr algn="ctr"/>
            <a:r>
              <a:rPr lang="en-US" sz="4000" dirty="0">
                <a:effectLst/>
                <a:latin typeface="Arial Black" panose="020B0A04020102020204" pitchFamily="34" charset="0"/>
                <a:ea typeface="Calibri" panose="020F0502020204030204" pitchFamily="34" charset="0"/>
                <a:cs typeface="Arial" panose="020B0604020202020204" pitchFamily="34" charset="0"/>
              </a:rPr>
              <a:t>Outline</a:t>
            </a:r>
            <a:endParaRPr lang="en-US" sz="4000" dirty="0"/>
          </a:p>
        </p:txBody>
      </p:sp>
      <p:sp>
        <p:nvSpPr>
          <p:cNvPr id="6" name="Footer Placeholder 7">
            <a:extLst>
              <a:ext uri="{FF2B5EF4-FFF2-40B4-BE49-F238E27FC236}">
                <a16:creationId xmlns:a16="http://schemas.microsoft.com/office/drawing/2014/main" id="{8F5149A7-3CDC-361E-6F2C-78942ED9A98F}"/>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2299233089"/>
      </p:ext>
    </p:extLst>
  </p:cSld>
  <p:clrMapOvr>
    <a:masterClrMapping/>
  </p:clrMapOvr>
  <mc:AlternateContent xmlns:mc="http://schemas.openxmlformats.org/markup-compatibility/2006" xmlns:p14="http://schemas.microsoft.com/office/powerpoint/2010/main">
    <mc:Choice Requires="p14">
      <p:transition spd="slow" p14:dur="2000" advTm="54093"/>
    </mc:Choice>
    <mc:Fallback xmlns="">
      <p:transition spd="slow" advTm="540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7CE58166-3D7B-654C-7E4D-2DD4AE578FFD}"/>
              </a:ext>
            </a:extLst>
          </p:cNvPr>
          <p:cNvPicPr>
            <a:picLocks noChangeAspect="1"/>
          </p:cNvPicPr>
          <p:nvPr/>
        </p:nvPicPr>
        <p:blipFill>
          <a:blip r:embed="rId5"/>
          <a:stretch>
            <a:fillRect/>
          </a:stretch>
        </p:blipFill>
        <p:spPr>
          <a:xfrm>
            <a:off x="11284618" y="2937347"/>
            <a:ext cx="666750" cy="491653"/>
          </a:xfrm>
          <a:prstGeom prst="rect">
            <a:avLst/>
          </a:prstGeom>
        </p:spPr>
      </p:pic>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B12E8FF0-E6B2-4101-70A7-DF74273C6B9B}"/>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73669" y="1363349"/>
            <a:ext cx="10951804" cy="4864668"/>
          </a:xfrm>
          <a:prstGeom prst="rect">
            <a:avLst/>
          </a:prstGeom>
        </p:spPr>
      </p:pic>
      <p:pic>
        <p:nvPicPr>
          <p:cNvPr id="9" name="Picture 8">
            <a:extLst>
              <a:ext uri="{FF2B5EF4-FFF2-40B4-BE49-F238E27FC236}">
                <a16:creationId xmlns:a16="http://schemas.microsoft.com/office/drawing/2014/main" id="{68EF2C33-78FA-408A-3F03-B062FE60C3F6}"/>
              </a:ext>
            </a:extLst>
          </p:cNvPr>
          <p:cNvPicPr>
            <a:picLocks noChangeAspect="1"/>
          </p:cNvPicPr>
          <p:nvPr/>
        </p:nvPicPr>
        <p:blipFill>
          <a:blip r:embed="rId8"/>
          <a:stretch>
            <a:fillRect/>
          </a:stretch>
        </p:blipFill>
        <p:spPr>
          <a:xfrm>
            <a:off x="8201525" y="5166038"/>
            <a:ext cx="733927" cy="657225"/>
          </a:xfrm>
          <a:prstGeom prst="rect">
            <a:avLst/>
          </a:prstGeom>
        </p:spPr>
      </p:pic>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F6CBD362-7358-6934-FDCB-50DD760212AB}"/>
                  </a:ext>
                </a:extLst>
              </p14:cNvPr>
              <p14:cNvContentPartPr/>
              <p14:nvPr/>
            </p14:nvContentPartPr>
            <p14:xfrm>
              <a:off x="3894552" y="3794112"/>
              <a:ext cx="222480" cy="124200"/>
            </p14:xfrm>
          </p:contentPart>
        </mc:Choice>
        <mc:Fallback xmlns="">
          <p:pic>
            <p:nvPicPr>
              <p:cNvPr id="2" name="Ink 1">
                <a:extLst>
                  <a:ext uri="{FF2B5EF4-FFF2-40B4-BE49-F238E27FC236}">
                    <a16:creationId xmlns:a16="http://schemas.microsoft.com/office/drawing/2014/main" id="{F6CBD362-7358-6934-FDCB-50DD760212AB}"/>
                  </a:ext>
                </a:extLst>
              </p:cNvPr>
              <p:cNvPicPr/>
              <p:nvPr/>
            </p:nvPicPr>
            <p:blipFill>
              <a:blip r:embed="rId13"/>
              <a:stretch>
                <a:fillRect/>
              </a:stretch>
            </p:blipFill>
            <p:spPr>
              <a:xfrm>
                <a:off x="3804552" y="3614112"/>
                <a:ext cx="402120" cy="483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0" name="Ink 9">
                <a:extLst>
                  <a:ext uri="{FF2B5EF4-FFF2-40B4-BE49-F238E27FC236}">
                    <a16:creationId xmlns:a16="http://schemas.microsoft.com/office/drawing/2014/main" id="{A00A1454-4F2A-B531-D32E-91E43A8BC1C5}"/>
                  </a:ext>
                </a:extLst>
              </p14:cNvPr>
              <p14:cNvContentPartPr/>
              <p14:nvPr/>
            </p14:nvContentPartPr>
            <p14:xfrm>
              <a:off x="4423032" y="4516272"/>
              <a:ext cx="2729160" cy="771120"/>
            </p14:xfrm>
          </p:contentPart>
        </mc:Choice>
        <mc:Fallback xmlns="">
          <p:pic>
            <p:nvPicPr>
              <p:cNvPr id="10" name="Ink 9">
                <a:extLst>
                  <a:ext uri="{FF2B5EF4-FFF2-40B4-BE49-F238E27FC236}">
                    <a16:creationId xmlns:a16="http://schemas.microsoft.com/office/drawing/2014/main" id="{A00A1454-4F2A-B531-D32E-91E43A8BC1C5}"/>
                  </a:ext>
                </a:extLst>
              </p:cNvPr>
              <p:cNvPicPr/>
              <p:nvPr/>
            </p:nvPicPr>
            <p:blipFill>
              <a:blip r:embed="rId15"/>
              <a:stretch>
                <a:fillRect/>
              </a:stretch>
            </p:blipFill>
            <p:spPr>
              <a:xfrm>
                <a:off x="4360392" y="4138272"/>
                <a:ext cx="2854800" cy="1526760"/>
              </a:xfrm>
              <a:prstGeom prst="rect">
                <a:avLst/>
              </a:prstGeom>
            </p:spPr>
          </p:pic>
        </mc:Fallback>
      </mc:AlternateContent>
      <p:pic>
        <p:nvPicPr>
          <p:cNvPr id="6" name="Picture 4" descr="Future University in Egypt : Rankings, Fees &amp; Courses ...">
            <a:extLst>
              <a:ext uri="{FF2B5EF4-FFF2-40B4-BE49-F238E27FC236}">
                <a16:creationId xmlns:a16="http://schemas.microsoft.com/office/drawing/2014/main" id="{A4B6FED4-2855-8B64-3557-C4A30F27F55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ABB45B-41DB-6B2D-03FB-2FA1E9CAF88E}"/>
              </a:ext>
            </a:extLst>
          </p:cNvPr>
          <p:cNvSpPr txBox="1"/>
          <p:nvPr/>
        </p:nvSpPr>
        <p:spPr>
          <a:xfrm>
            <a:off x="980948" y="323380"/>
            <a:ext cx="10328866" cy="584775"/>
          </a:xfrm>
          <a:prstGeom prst="rect">
            <a:avLst/>
          </a:prstGeom>
          <a:noFill/>
        </p:spPr>
        <p:txBody>
          <a:bodyPr wrap="square">
            <a:spAutoFit/>
          </a:bodyPr>
          <a:lstStyle/>
          <a:p>
            <a:pPr marL="0" marR="0" algn="ctr">
              <a:spcBef>
                <a:spcPts val="0"/>
              </a:spcBef>
              <a:spcAft>
                <a:spcPts val="0"/>
              </a:spcAft>
            </a:pPr>
            <a:r>
              <a:rPr lang="en-US" sz="3200" dirty="0">
                <a:solidFill>
                  <a:srgbClr val="0070C0"/>
                </a:solidFill>
                <a:latin typeface="Arial Black" panose="020B0A04020102020204" pitchFamily="34" charset="0"/>
                <a:cs typeface="Arial" panose="020B0604020202020204" pitchFamily="34" charset="0"/>
              </a:rPr>
              <a:t>Finite Isospin Asymmetry</a:t>
            </a:r>
          </a:p>
        </p:txBody>
      </p:sp>
      <p:sp>
        <p:nvSpPr>
          <p:cNvPr id="8" name="Footer Placeholder 7">
            <a:extLst>
              <a:ext uri="{FF2B5EF4-FFF2-40B4-BE49-F238E27FC236}">
                <a16:creationId xmlns:a16="http://schemas.microsoft.com/office/drawing/2014/main" id="{90829B5C-E7C0-B85F-7349-89CACB684610}"/>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mc:AlternateContent xmlns:mc="http://schemas.openxmlformats.org/markup-compatibility/2006">
        <mc:Choice xmlns:p14="http://schemas.microsoft.com/office/powerpoint/2010/main" Requires="p14">
          <p:contentPart p14:bwMode="auto" r:id="rId17">
            <p14:nvContentPartPr>
              <p14:cNvPr id="7" name="Ink 6">
                <a:extLst>
                  <a:ext uri="{FF2B5EF4-FFF2-40B4-BE49-F238E27FC236}">
                    <a16:creationId xmlns:a16="http://schemas.microsoft.com/office/drawing/2014/main" id="{2AA35E5E-CC01-A2AC-D65F-E5B565F04887}"/>
                  </a:ext>
                </a:extLst>
              </p14:cNvPr>
              <p14:cNvContentPartPr/>
              <p14:nvPr/>
            </p14:nvContentPartPr>
            <p14:xfrm>
              <a:off x="4427299" y="4643848"/>
              <a:ext cx="3089520" cy="23760"/>
            </p14:xfrm>
          </p:contentPart>
        </mc:Choice>
        <mc:Fallback>
          <p:pic>
            <p:nvPicPr>
              <p:cNvPr id="7" name="Ink 6">
                <a:extLst>
                  <a:ext uri="{FF2B5EF4-FFF2-40B4-BE49-F238E27FC236}">
                    <a16:creationId xmlns:a16="http://schemas.microsoft.com/office/drawing/2014/main" id="{2AA35E5E-CC01-A2AC-D65F-E5B565F04887}"/>
                  </a:ext>
                </a:extLst>
              </p:cNvPr>
              <p:cNvPicPr/>
              <p:nvPr/>
            </p:nvPicPr>
            <p:blipFill>
              <a:blip r:embed="rId18"/>
              <a:stretch>
                <a:fillRect/>
              </a:stretch>
            </p:blipFill>
            <p:spPr>
              <a:xfrm>
                <a:off x="4373299" y="4535848"/>
                <a:ext cx="3197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BAEA8764-EE1D-FEF7-6AC5-B986457D0503}"/>
                  </a:ext>
                </a:extLst>
              </p14:cNvPr>
              <p14:cNvContentPartPr/>
              <p14:nvPr/>
            </p14:nvContentPartPr>
            <p14:xfrm>
              <a:off x="4487779" y="5244328"/>
              <a:ext cx="2884320" cy="37800"/>
            </p14:xfrm>
          </p:contentPart>
        </mc:Choice>
        <mc:Fallback>
          <p:pic>
            <p:nvPicPr>
              <p:cNvPr id="13" name="Ink 12">
                <a:extLst>
                  <a:ext uri="{FF2B5EF4-FFF2-40B4-BE49-F238E27FC236}">
                    <a16:creationId xmlns:a16="http://schemas.microsoft.com/office/drawing/2014/main" id="{BAEA8764-EE1D-FEF7-6AC5-B986457D0503}"/>
                  </a:ext>
                </a:extLst>
              </p:cNvPr>
              <p:cNvPicPr/>
              <p:nvPr/>
            </p:nvPicPr>
            <p:blipFill>
              <a:blip r:embed="rId20"/>
              <a:stretch>
                <a:fillRect/>
              </a:stretch>
            </p:blipFill>
            <p:spPr>
              <a:xfrm>
                <a:off x="4433779" y="5136688"/>
                <a:ext cx="29919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1045B72F-8415-EAB3-FE9F-DDF6EEB131C0}"/>
                  </a:ext>
                </a:extLst>
              </p14:cNvPr>
              <p14:cNvContentPartPr/>
              <p14:nvPr/>
            </p14:nvContentPartPr>
            <p14:xfrm>
              <a:off x="7363099" y="5257648"/>
              <a:ext cx="114480" cy="360"/>
            </p14:xfrm>
          </p:contentPart>
        </mc:Choice>
        <mc:Fallback>
          <p:pic>
            <p:nvPicPr>
              <p:cNvPr id="14" name="Ink 13">
                <a:extLst>
                  <a:ext uri="{FF2B5EF4-FFF2-40B4-BE49-F238E27FC236}">
                    <a16:creationId xmlns:a16="http://schemas.microsoft.com/office/drawing/2014/main" id="{1045B72F-8415-EAB3-FE9F-DDF6EEB131C0}"/>
                  </a:ext>
                </a:extLst>
              </p:cNvPr>
              <p:cNvPicPr/>
              <p:nvPr/>
            </p:nvPicPr>
            <p:blipFill>
              <a:blip r:embed="rId22"/>
              <a:stretch>
                <a:fillRect/>
              </a:stretch>
            </p:blipFill>
            <p:spPr>
              <a:xfrm>
                <a:off x="7309099" y="5150008"/>
                <a:ext cx="222120" cy="216000"/>
              </a:xfrm>
              <a:prstGeom prst="rect">
                <a:avLst/>
              </a:prstGeom>
            </p:spPr>
          </p:pic>
        </mc:Fallback>
      </mc:AlternateContent>
    </p:spTree>
    <p:extLst>
      <p:ext uri="{BB962C8B-B14F-4D97-AF65-F5344CB8AC3E}">
        <p14:creationId xmlns:p14="http://schemas.microsoft.com/office/powerpoint/2010/main" val="886116542"/>
      </p:ext>
    </p:extLst>
  </p:cSld>
  <p:clrMapOvr>
    <a:masterClrMapping/>
  </p:clrMapOvr>
  <mc:AlternateContent xmlns:mc="http://schemas.openxmlformats.org/markup-compatibility/2006" xmlns:p14="http://schemas.microsoft.com/office/powerpoint/2010/main">
    <mc:Choice Requires="p14">
      <p:transition spd="slow" p14:dur="2000" advTm="58080"/>
    </mc:Choice>
    <mc:Fallback xmlns="">
      <p:transition spd="slow" advTm="5808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D49B7AB6-8EDD-9E56-0EAE-398C48164F7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16469" y="1370716"/>
            <a:ext cx="11834899" cy="4493753"/>
          </a:xfrm>
          <a:prstGeom prst="rect">
            <a:avLst/>
          </a:prstGeom>
        </p:spPr>
      </p:pic>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C38D53EA-4DE0-CD2E-CD9A-2FC1E2B98046}"/>
                  </a:ext>
                </a:extLst>
              </p14:cNvPr>
              <p14:cNvContentPartPr/>
              <p14:nvPr/>
            </p14:nvContentPartPr>
            <p14:xfrm>
              <a:off x="1060272" y="1597392"/>
              <a:ext cx="8925480" cy="123120"/>
            </p14:xfrm>
          </p:contentPart>
        </mc:Choice>
        <mc:Fallback xmlns="">
          <p:pic>
            <p:nvPicPr>
              <p:cNvPr id="2" name="Ink 1">
                <a:extLst>
                  <a:ext uri="{FF2B5EF4-FFF2-40B4-BE49-F238E27FC236}">
                    <a16:creationId xmlns:a16="http://schemas.microsoft.com/office/drawing/2014/main" id="{C38D53EA-4DE0-CD2E-CD9A-2FC1E2B98046}"/>
                  </a:ext>
                </a:extLst>
              </p:cNvPr>
              <p:cNvPicPr/>
              <p:nvPr/>
            </p:nvPicPr>
            <p:blipFill>
              <a:blip r:embed="rId11"/>
              <a:stretch>
                <a:fillRect/>
              </a:stretch>
            </p:blipFill>
            <p:spPr>
              <a:xfrm>
                <a:off x="970632" y="1417392"/>
                <a:ext cx="910512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F9AF9C8F-0AE9-EEED-BFBF-D13226261895}"/>
                  </a:ext>
                </a:extLst>
              </p14:cNvPr>
              <p14:cNvContentPartPr/>
              <p14:nvPr/>
            </p14:nvContentPartPr>
            <p14:xfrm>
              <a:off x="3283632" y="3145392"/>
              <a:ext cx="431280" cy="58680"/>
            </p14:xfrm>
          </p:contentPart>
        </mc:Choice>
        <mc:Fallback xmlns="">
          <p:pic>
            <p:nvPicPr>
              <p:cNvPr id="3" name="Ink 2">
                <a:extLst>
                  <a:ext uri="{FF2B5EF4-FFF2-40B4-BE49-F238E27FC236}">
                    <a16:creationId xmlns:a16="http://schemas.microsoft.com/office/drawing/2014/main" id="{F9AF9C8F-0AE9-EEED-BFBF-D13226261895}"/>
                  </a:ext>
                </a:extLst>
              </p:cNvPr>
              <p:cNvPicPr/>
              <p:nvPr/>
            </p:nvPicPr>
            <p:blipFill>
              <a:blip r:embed="rId13"/>
              <a:stretch>
                <a:fillRect/>
              </a:stretch>
            </p:blipFill>
            <p:spPr>
              <a:xfrm>
                <a:off x="3193632" y="2965392"/>
                <a:ext cx="6109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C8EA4F05-0A0E-9FAB-7BE8-CF557288F8EF}"/>
                  </a:ext>
                </a:extLst>
              </p14:cNvPr>
              <p14:cNvContentPartPr/>
              <p14:nvPr/>
            </p14:nvContentPartPr>
            <p14:xfrm>
              <a:off x="4663152" y="3090672"/>
              <a:ext cx="5942160" cy="92520"/>
            </p14:xfrm>
          </p:contentPart>
        </mc:Choice>
        <mc:Fallback xmlns="">
          <p:pic>
            <p:nvPicPr>
              <p:cNvPr id="6" name="Ink 5">
                <a:extLst>
                  <a:ext uri="{FF2B5EF4-FFF2-40B4-BE49-F238E27FC236}">
                    <a16:creationId xmlns:a16="http://schemas.microsoft.com/office/drawing/2014/main" id="{C8EA4F05-0A0E-9FAB-7BE8-CF557288F8EF}"/>
                  </a:ext>
                </a:extLst>
              </p:cNvPr>
              <p:cNvPicPr/>
              <p:nvPr/>
            </p:nvPicPr>
            <p:blipFill>
              <a:blip r:embed="rId15"/>
              <a:stretch>
                <a:fillRect/>
              </a:stretch>
            </p:blipFill>
            <p:spPr>
              <a:xfrm>
                <a:off x="4573152" y="2910672"/>
                <a:ext cx="612180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C839EFE2-D062-BA10-02E7-51FAFFCFC8EF}"/>
                  </a:ext>
                </a:extLst>
              </p14:cNvPr>
              <p14:cNvContentPartPr/>
              <p14:nvPr/>
            </p14:nvContentPartPr>
            <p14:xfrm>
              <a:off x="4561272" y="3108672"/>
              <a:ext cx="4230720" cy="111600"/>
            </p14:xfrm>
          </p:contentPart>
        </mc:Choice>
        <mc:Fallback xmlns="">
          <p:pic>
            <p:nvPicPr>
              <p:cNvPr id="9" name="Ink 8">
                <a:extLst>
                  <a:ext uri="{FF2B5EF4-FFF2-40B4-BE49-F238E27FC236}">
                    <a16:creationId xmlns:a16="http://schemas.microsoft.com/office/drawing/2014/main" id="{C839EFE2-D062-BA10-02E7-51FAFFCFC8EF}"/>
                  </a:ext>
                </a:extLst>
              </p:cNvPr>
              <p:cNvPicPr/>
              <p:nvPr/>
            </p:nvPicPr>
            <p:blipFill>
              <a:blip r:embed="rId17"/>
              <a:stretch>
                <a:fillRect/>
              </a:stretch>
            </p:blipFill>
            <p:spPr>
              <a:xfrm>
                <a:off x="4471272" y="2928672"/>
                <a:ext cx="44103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AF712D5-4DAD-54CB-29F2-62F79EDD0023}"/>
                  </a:ext>
                </a:extLst>
              </p14:cNvPr>
              <p14:cNvContentPartPr/>
              <p14:nvPr/>
            </p14:nvContentPartPr>
            <p14:xfrm>
              <a:off x="329112" y="4661712"/>
              <a:ext cx="4843800" cy="58320"/>
            </p14:xfrm>
          </p:contentPart>
        </mc:Choice>
        <mc:Fallback xmlns="">
          <p:pic>
            <p:nvPicPr>
              <p:cNvPr id="14" name="Ink 13">
                <a:extLst>
                  <a:ext uri="{FF2B5EF4-FFF2-40B4-BE49-F238E27FC236}">
                    <a16:creationId xmlns:a16="http://schemas.microsoft.com/office/drawing/2014/main" id="{FAF712D5-4DAD-54CB-29F2-62F79EDD0023}"/>
                  </a:ext>
                </a:extLst>
              </p:cNvPr>
              <p:cNvPicPr/>
              <p:nvPr/>
            </p:nvPicPr>
            <p:blipFill>
              <a:blip r:embed="rId21"/>
              <a:stretch>
                <a:fillRect/>
              </a:stretch>
            </p:blipFill>
            <p:spPr>
              <a:xfrm>
                <a:off x="239472" y="4482072"/>
                <a:ext cx="50234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8057E8B-5B4D-D0B3-9193-DB7ECE2DD17B}"/>
                  </a:ext>
                </a:extLst>
              </p14:cNvPr>
              <p14:cNvContentPartPr/>
              <p14:nvPr/>
            </p14:nvContentPartPr>
            <p14:xfrm>
              <a:off x="5396832" y="4608432"/>
              <a:ext cx="3582000" cy="38160"/>
            </p14:xfrm>
          </p:contentPart>
        </mc:Choice>
        <mc:Fallback xmlns="">
          <p:pic>
            <p:nvPicPr>
              <p:cNvPr id="16" name="Ink 15">
                <a:extLst>
                  <a:ext uri="{FF2B5EF4-FFF2-40B4-BE49-F238E27FC236}">
                    <a16:creationId xmlns:a16="http://schemas.microsoft.com/office/drawing/2014/main" id="{C8057E8B-5B4D-D0B3-9193-DB7ECE2DD17B}"/>
                  </a:ext>
                </a:extLst>
              </p:cNvPr>
              <p:cNvPicPr/>
              <p:nvPr/>
            </p:nvPicPr>
            <p:blipFill>
              <a:blip r:embed="rId23"/>
              <a:stretch>
                <a:fillRect/>
              </a:stretch>
            </p:blipFill>
            <p:spPr>
              <a:xfrm>
                <a:off x="5306832" y="4428792"/>
                <a:ext cx="37616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84232195-D722-5A81-0BF1-B4015A9E59B8}"/>
                  </a:ext>
                </a:extLst>
              </p14:cNvPr>
              <p14:cNvContentPartPr/>
              <p14:nvPr/>
            </p14:nvContentPartPr>
            <p14:xfrm>
              <a:off x="4155912" y="5101992"/>
              <a:ext cx="1826280" cy="38520"/>
            </p14:xfrm>
          </p:contentPart>
        </mc:Choice>
        <mc:Fallback xmlns="">
          <p:pic>
            <p:nvPicPr>
              <p:cNvPr id="17" name="Ink 16">
                <a:extLst>
                  <a:ext uri="{FF2B5EF4-FFF2-40B4-BE49-F238E27FC236}">
                    <a16:creationId xmlns:a16="http://schemas.microsoft.com/office/drawing/2014/main" id="{84232195-D722-5A81-0BF1-B4015A9E59B8}"/>
                  </a:ext>
                </a:extLst>
              </p:cNvPr>
              <p:cNvPicPr/>
              <p:nvPr/>
            </p:nvPicPr>
            <p:blipFill>
              <a:blip r:embed="rId25"/>
              <a:stretch>
                <a:fillRect/>
              </a:stretch>
            </p:blipFill>
            <p:spPr>
              <a:xfrm>
                <a:off x="4066272" y="4922352"/>
                <a:ext cx="20059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B1ED73C-E37D-9CE7-5EC4-596398694765}"/>
                  </a:ext>
                </a:extLst>
              </p14:cNvPr>
              <p14:cNvContentPartPr/>
              <p14:nvPr/>
            </p14:nvContentPartPr>
            <p14:xfrm>
              <a:off x="8691912" y="5612112"/>
              <a:ext cx="1666440" cy="75600"/>
            </p14:xfrm>
          </p:contentPart>
        </mc:Choice>
        <mc:Fallback xmlns="">
          <p:pic>
            <p:nvPicPr>
              <p:cNvPr id="19" name="Ink 18">
                <a:extLst>
                  <a:ext uri="{FF2B5EF4-FFF2-40B4-BE49-F238E27FC236}">
                    <a16:creationId xmlns:a16="http://schemas.microsoft.com/office/drawing/2014/main" id="{8B1ED73C-E37D-9CE7-5EC4-596398694765}"/>
                  </a:ext>
                </a:extLst>
              </p:cNvPr>
              <p:cNvPicPr/>
              <p:nvPr/>
            </p:nvPicPr>
            <p:blipFill>
              <a:blip r:embed="rId29"/>
              <a:stretch>
                <a:fillRect/>
              </a:stretch>
            </p:blipFill>
            <p:spPr>
              <a:xfrm>
                <a:off x="8601912" y="5432472"/>
                <a:ext cx="184608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E506569-C04A-4C28-2360-A8114189FEF0}"/>
                  </a:ext>
                </a:extLst>
              </p14:cNvPr>
              <p14:cNvContentPartPr/>
              <p14:nvPr/>
            </p14:nvContentPartPr>
            <p14:xfrm>
              <a:off x="8679312" y="5522112"/>
              <a:ext cx="1575360" cy="39240"/>
            </p14:xfrm>
          </p:contentPart>
        </mc:Choice>
        <mc:Fallback xmlns="">
          <p:pic>
            <p:nvPicPr>
              <p:cNvPr id="20" name="Ink 19">
                <a:extLst>
                  <a:ext uri="{FF2B5EF4-FFF2-40B4-BE49-F238E27FC236}">
                    <a16:creationId xmlns:a16="http://schemas.microsoft.com/office/drawing/2014/main" id="{3E506569-C04A-4C28-2360-A8114189FEF0}"/>
                  </a:ext>
                </a:extLst>
              </p:cNvPr>
              <p:cNvPicPr/>
              <p:nvPr/>
            </p:nvPicPr>
            <p:blipFill>
              <a:blip r:embed="rId31"/>
              <a:stretch>
                <a:fillRect/>
              </a:stretch>
            </p:blipFill>
            <p:spPr>
              <a:xfrm>
                <a:off x="8589672" y="5342472"/>
                <a:ext cx="17550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F26D8C81-95F4-D345-6F7E-771D47FE519F}"/>
                  </a:ext>
                </a:extLst>
              </p14:cNvPr>
              <p14:cNvContentPartPr/>
              <p14:nvPr/>
            </p14:nvContentPartPr>
            <p14:xfrm>
              <a:off x="8942832" y="5650992"/>
              <a:ext cx="1278720" cy="74520"/>
            </p14:xfrm>
          </p:contentPart>
        </mc:Choice>
        <mc:Fallback xmlns="">
          <p:pic>
            <p:nvPicPr>
              <p:cNvPr id="21" name="Ink 20">
                <a:extLst>
                  <a:ext uri="{FF2B5EF4-FFF2-40B4-BE49-F238E27FC236}">
                    <a16:creationId xmlns:a16="http://schemas.microsoft.com/office/drawing/2014/main" id="{F26D8C81-95F4-D345-6F7E-771D47FE519F}"/>
                  </a:ext>
                </a:extLst>
              </p:cNvPr>
              <p:cNvPicPr/>
              <p:nvPr/>
            </p:nvPicPr>
            <p:blipFill>
              <a:blip r:embed="rId33"/>
              <a:stretch>
                <a:fillRect/>
              </a:stretch>
            </p:blipFill>
            <p:spPr>
              <a:xfrm>
                <a:off x="8853192" y="5470992"/>
                <a:ext cx="1458360" cy="434160"/>
              </a:xfrm>
              <a:prstGeom prst="rect">
                <a:avLst/>
              </a:prstGeom>
            </p:spPr>
          </p:pic>
        </mc:Fallback>
      </mc:AlternateContent>
      <p:pic>
        <p:nvPicPr>
          <p:cNvPr id="12" name="Picture 4" descr="Future University in Egypt : Rankings, Fees &amp; Courses ...">
            <a:extLst>
              <a:ext uri="{FF2B5EF4-FFF2-40B4-BE49-F238E27FC236}">
                <a16:creationId xmlns:a16="http://schemas.microsoft.com/office/drawing/2014/main" id="{B54F6E33-639E-C0D3-4980-536F7F2A1CC9}"/>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22D53D-1A01-680C-183F-21C4DBDD0DE6}"/>
              </a:ext>
            </a:extLst>
          </p:cNvPr>
          <p:cNvSpPr txBox="1"/>
          <p:nvPr/>
        </p:nvSpPr>
        <p:spPr>
          <a:xfrm>
            <a:off x="980948" y="323380"/>
            <a:ext cx="10328866" cy="584775"/>
          </a:xfrm>
          <a:prstGeom prst="rect">
            <a:avLst/>
          </a:prstGeom>
          <a:noFill/>
        </p:spPr>
        <p:txBody>
          <a:bodyPr wrap="square">
            <a:spAutoFit/>
          </a:bodyPr>
          <a:lstStyle/>
          <a:p>
            <a:pPr marL="0" marR="0" algn="ctr">
              <a:spcBef>
                <a:spcPts val="0"/>
              </a:spcBef>
              <a:spcAft>
                <a:spcPts val="0"/>
              </a:spcAft>
            </a:pPr>
            <a:r>
              <a:rPr lang="en-US" sz="3200" dirty="0">
                <a:solidFill>
                  <a:srgbClr val="0070C0"/>
                </a:solidFill>
                <a:latin typeface="Arial Black" panose="020B0A04020102020204" pitchFamily="34" charset="0"/>
                <a:cs typeface="Arial" panose="020B0604020202020204" pitchFamily="34" charset="0"/>
              </a:rPr>
              <a:t>Finite Isospin Asymmetry</a:t>
            </a:r>
          </a:p>
        </p:txBody>
      </p:sp>
      <p:sp>
        <p:nvSpPr>
          <p:cNvPr id="8" name="Footer Placeholder 7">
            <a:extLst>
              <a:ext uri="{FF2B5EF4-FFF2-40B4-BE49-F238E27FC236}">
                <a16:creationId xmlns:a16="http://schemas.microsoft.com/office/drawing/2014/main" id="{5BE796F6-BDC8-C749-63D2-7B071166CAA7}"/>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mc:AlternateContent xmlns:mc="http://schemas.openxmlformats.org/markup-compatibility/2006">
        <mc:Choice xmlns:p14="http://schemas.microsoft.com/office/powerpoint/2010/main" Requires="p14">
          <p:contentPart p14:bwMode="auto" r:id="rId35">
            <p14:nvContentPartPr>
              <p14:cNvPr id="7" name="Ink 6">
                <a:extLst>
                  <a:ext uri="{FF2B5EF4-FFF2-40B4-BE49-F238E27FC236}">
                    <a16:creationId xmlns:a16="http://schemas.microsoft.com/office/drawing/2014/main" id="{547ACC31-1A97-9231-E9ED-789EAEFC5B62}"/>
                  </a:ext>
                </a:extLst>
              </p14:cNvPr>
              <p14:cNvContentPartPr/>
              <p14:nvPr/>
            </p14:nvContentPartPr>
            <p14:xfrm>
              <a:off x="4560139" y="4175015"/>
              <a:ext cx="2970360" cy="72360"/>
            </p14:xfrm>
          </p:contentPart>
        </mc:Choice>
        <mc:Fallback>
          <p:pic>
            <p:nvPicPr>
              <p:cNvPr id="7" name="Ink 6">
                <a:extLst>
                  <a:ext uri="{FF2B5EF4-FFF2-40B4-BE49-F238E27FC236}">
                    <a16:creationId xmlns:a16="http://schemas.microsoft.com/office/drawing/2014/main" id="{547ACC31-1A97-9231-E9ED-789EAEFC5B62}"/>
                  </a:ext>
                </a:extLst>
              </p:cNvPr>
              <p:cNvPicPr/>
              <p:nvPr/>
            </p:nvPicPr>
            <p:blipFill>
              <a:blip r:embed="rId36"/>
              <a:stretch>
                <a:fillRect/>
              </a:stretch>
            </p:blipFill>
            <p:spPr>
              <a:xfrm>
                <a:off x="4506139" y="4067015"/>
                <a:ext cx="3078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 name="Ink 14">
                <a:extLst>
                  <a:ext uri="{FF2B5EF4-FFF2-40B4-BE49-F238E27FC236}">
                    <a16:creationId xmlns:a16="http://schemas.microsoft.com/office/drawing/2014/main" id="{741DC685-1662-A5E6-ADE1-99787C4A848B}"/>
                  </a:ext>
                </a:extLst>
              </p14:cNvPr>
              <p14:cNvContentPartPr/>
              <p14:nvPr/>
            </p14:nvContentPartPr>
            <p14:xfrm>
              <a:off x="4536019" y="3585335"/>
              <a:ext cx="3087360" cy="43920"/>
            </p14:xfrm>
          </p:contentPart>
        </mc:Choice>
        <mc:Fallback>
          <p:pic>
            <p:nvPicPr>
              <p:cNvPr id="15" name="Ink 14">
                <a:extLst>
                  <a:ext uri="{FF2B5EF4-FFF2-40B4-BE49-F238E27FC236}">
                    <a16:creationId xmlns:a16="http://schemas.microsoft.com/office/drawing/2014/main" id="{741DC685-1662-A5E6-ADE1-99787C4A848B}"/>
                  </a:ext>
                </a:extLst>
              </p:cNvPr>
              <p:cNvPicPr/>
              <p:nvPr/>
            </p:nvPicPr>
            <p:blipFill>
              <a:blip r:embed="rId38"/>
              <a:stretch>
                <a:fillRect/>
              </a:stretch>
            </p:blipFill>
            <p:spPr>
              <a:xfrm>
                <a:off x="4482019" y="3477335"/>
                <a:ext cx="31950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Ink 21">
                <a:extLst>
                  <a:ext uri="{FF2B5EF4-FFF2-40B4-BE49-F238E27FC236}">
                    <a16:creationId xmlns:a16="http://schemas.microsoft.com/office/drawing/2014/main" id="{BF8C593F-004D-A93B-0ECA-04756BD1138E}"/>
                  </a:ext>
                </a:extLst>
              </p14:cNvPr>
              <p14:cNvContentPartPr/>
              <p14:nvPr/>
            </p14:nvContentPartPr>
            <p14:xfrm>
              <a:off x="7554619" y="3657335"/>
              <a:ext cx="37440" cy="541080"/>
            </p14:xfrm>
          </p:contentPart>
        </mc:Choice>
        <mc:Fallback>
          <p:pic>
            <p:nvPicPr>
              <p:cNvPr id="22" name="Ink 21">
                <a:extLst>
                  <a:ext uri="{FF2B5EF4-FFF2-40B4-BE49-F238E27FC236}">
                    <a16:creationId xmlns:a16="http://schemas.microsoft.com/office/drawing/2014/main" id="{BF8C593F-004D-A93B-0ECA-04756BD1138E}"/>
                  </a:ext>
                </a:extLst>
              </p:cNvPr>
              <p:cNvPicPr/>
              <p:nvPr/>
            </p:nvPicPr>
            <p:blipFill>
              <a:blip r:embed="rId40"/>
              <a:stretch>
                <a:fillRect/>
              </a:stretch>
            </p:blipFill>
            <p:spPr>
              <a:xfrm>
                <a:off x="7500979" y="3549695"/>
                <a:ext cx="145080" cy="756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Ink 22">
                <a:extLst>
                  <a:ext uri="{FF2B5EF4-FFF2-40B4-BE49-F238E27FC236}">
                    <a16:creationId xmlns:a16="http://schemas.microsoft.com/office/drawing/2014/main" id="{EAF175C2-8FED-FBFD-B87A-2FF768CA7377}"/>
                  </a:ext>
                </a:extLst>
              </p14:cNvPr>
              <p14:cNvContentPartPr/>
              <p14:nvPr/>
            </p14:nvContentPartPr>
            <p14:xfrm>
              <a:off x="4439179" y="3645095"/>
              <a:ext cx="12600" cy="553320"/>
            </p14:xfrm>
          </p:contentPart>
        </mc:Choice>
        <mc:Fallback>
          <p:pic>
            <p:nvPicPr>
              <p:cNvPr id="23" name="Ink 22">
                <a:extLst>
                  <a:ext uri="{FF2B5EF4-FFF2-40B4-BE49-F238E27FC236}">
                    <a16:creationId xmlns:a16="http://schemas.microsoft.com/office/drawing/2014/main" id="{EAF175C2-8FED-FBFD-B87A-2FF768CA7377}"/>
                  </a:ext>
                </a:extLst>
              </p:cNvPr>
              <p:cNvPicPr/>
              <p:nvPr/>
            </p:nvPicPr>
            <p:blipFill>
              <a:blip r:embed="rId42"/>
              <a:stretch>
                <a:fillRect/>
              </a:stretch>
            </p:blipFill>
            <p:spPr>
              <a:xfrm>
                <a:off x="4385539" y="3537455"/>
                <a:ext cx="120240" cy="768960"/>
              </a:xfrm>
              <a:prstGeom prst="rect">
                <a:avLst/>
              </a:prstGeom>
            </p:spPr>
          </p:pic>
        </mc:Fallback>
      </mc:AlternateContent>
    </p:spTree>
    <p:extLst>
      <p:ext uri="{BB962C8B-B14F-4D97-AF65-F5344CB8AC3E}">
        <p14:creationId xmlns:p14="http://schemas.microsoft.com/office/powerpoint/2010/main" val="942230391"/>
      </p:ext>
    </p:extLst>
  </p:cSld>
  <p:clrMapOvr>
    <a:masterClrMapping/>
  </p:clrMapOvr>
  <mc:AlternateContent xmlns:mc="http://schemas.openxmlformats.org/markup-compatibility/2006" xmlns:p14="http://schemas.microsoft.com/office/powerpoint/2010/main">
    <mc:Choice Requires="p14">
      <p:transition spd="slow" p14:dur="2000" advTm="87091"/>
    </mc:Choice>
    <mc:Fallback xmlns="">
      <p:transition spd="slow" advTm="8709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4F3153DD-C218-0529-AEC6-BB551450EDD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96679" y="1341922"/>
            <a:ext cx="11710573" cy="2203383"/>
          </a:xfrm>
          <a:prstGeom prst="rect">
            <a:avLst/>
          </a:prstGeom>
        </p:spPr>
      </p:pic>
      <p:pic>
        <p:nvPicPr>
          <p:cNvPr id="9" name="Picture 8">
            <a:extLst>
              <a:ext uri="{FF2B5EF4-FFF2-40B4-BE49-F238E27FC236}">
                <a16:creationId xmlns:a16="http://schemas.microsoft.com/office/drawing/2014/main" id="{F989656B-6B2A-EB3A-E6EA-4C23C69A0C6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41059" y="3561879"/>
            <a:ext cx="11566193" cy="2270745"/>
          </a:xfrm>
          <a:prstGeom prst="rect">
            <a:avLst/>
          </a:prstGeom>
        </p:spPr>
      </p:pic>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15F17D03-42B4-7890-ED03-B93F47F6D260}"/>
                  </a:ext>
                </a:extLst>
              </p14:cNvPr>
              <p14:cNvContentPartPr/>
              <p14:nvPr/>
            </p14:nvContentPartPr>
            <p14:xfrm>
              <a:off x="3419352" y="3803832"/>
              <a:ext cx="1226880" cy="38520"/>
            </p14:xfrm>
          </p:contentPart>
        </mc:Choice>
        <mc:Fallback xmlns="">
          <p:pic>
            <p:nvPicPr>
              <p:cNvPr id="2" name="Ink 1">
                <a:extLst>
                  <a:ext uri="{FF2B5EF4-FFF2-40B4-BE49-F238E27FC236}">
                    <a16:creationId xmlns:a16="http://schemas.microsoft.com/office/drawing/2014/main" id="{15F17D03-42B4-7890-ED03-B93F47F6D260}"/>
                  </a:ext>
                </a:extLst>
              </p:cNvPr>
              <p:cNvPicPr/>
              <p:nvPr/>
            </p:nvPicPr>
            <p:blipFill>
              <a:blip r:embed="rId13"/>
              <a:stretch>
                <a:fillRect/>
              </a:stretch>
            </p:blipFill>
            <p:spPr>
              <a:xfrm>
                <a:off x="3329712" y="3624192"/>
                <a:ext cx="1406520" cy="398160"/>
              </a:xfrm>
              <a:prstGeom prst="rect">
                <a:avLst/>
              </a:prstGeom>
            </p:spPr>
          </p:pic>
        </mc:Fallback>
      </mc:AlternateContent>
      <p:sp>
        <p:nvSpPr>
          <p:cNvPr id="16" name="TextBox 15">
            <a:extLst>
              <a:ext uri="{FF2B5EF4-FFF2-40B4-BE49-F238E27FC236}">
                <a16:creationId xmlns:a16="http://schemas.microsoft.com/office/drawing/2014/main" id="{2D31F310-FDE3-A89B-B070-37AF38899AEB}"/>
              </a:ext>
            </a:extLst>
          </p:cNvPr>
          <p:cNvSpPr txBox="1"/>
          <p:nvPr/>
        </p:nvSpPr>
        <p:spPr>
          <a:xfrm>
            <a:off x="8766407" y="4267257"/>
            <a:ext cx="6135624" cy="400110"/>
          </a:xfrm>
          <a:prstGeom prst="rect">
            <a:avLst/>
          </a:prstGeom>
          <a:noFill/>
        </p:spPr>
        <p:txBody>
          <a:bodyPr wrap="square">
            <a:spAutoFit/>
          </a:bodyPr>
          <a:lstStyle/>
          <a:p>
            <a:r>
              <a:rPr lang="en-US" sz="2000" b="1" dirty="0">
                <a:solidFill>
                  <a:srgbClr val="FF0000"/>
                </a:solidFill>
                <a:latin typeface="CMR10"/>
              </a:rPr>
              <a:t>g</a:t>
            </a:r>
            <a:r>
              <a:rPr lang="en-US" sz="2000" b="1" i="0" u="none" strike="noStrike" baseline="0" dirty="0">
                <a:solidFill>
                  <a:srgbClr val="FF0000"/>
                </a:solidFill>
                <a:latin typeface="CMR10"/>
              </a:rPr>
              <a:t> is Yukawa coupling</a:t>
            </a:r>
            <a:endParaRPr lang="en-US" sz="2000" b="1" dirty="0">
              <a:solidFill>
                <a:srgbClr val="FF0000"/>
              </a:solidFill>
            </a:endParaRPr>
          </a:p>
        </p:txBody>
      </p:sp>
      <p:pic>
        <p:nvPicPr>
          <p:cNvPr id="6" name="Picture 4" descr="Future University in Egypt : Rankings, Fees &amp; Courses ...">
            <a:extLst>
              <a:ext uri="{FF2B5EF4-FFF2-40B4-BE49-F238E27FC236}">
                <a16:creationId xmlns:a16="http://schemas.microsoft.com/office/drawing/2014/main" id="{F08DF4F7-A347-BFCD-8BFE-F61FB65998B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90A329-09F6-E755-0CA5-FA8AEF63E4C1}"/>
              </a:ext>
            </a:extLst>
          </p:cNvPr>
          <p:cNvSpPr txBox="1"/>
          <p:nvPr/>
        </p:nvSpPr>
        <p:spPr>
          <a:xfrm>
            <a:off x="980948" y="323380"/>
            <a:ext cx="10328866" cy="584775"/>
          </a:xfrm>
          <a:prstGeom prst="rect">
            <a:avLst/>
          </a:prstGeom>
          <a:noFill/>
        </p:spPr>
        <p:txBody>
          <a:bodyPr wrap="square">
            <a:spAutoFit/>
          </a:bodyPr>
          <a:lstStyle/>
          <a:p>
            <a:pPr marL="0" marR="0" algn="ctr">
              <a:spcBef>
                <a:spcPts val="0"/>
              </a:spcBef>
              <a:spcAft>
                <a:spcPts val="0"/>
              </a:spcAft>
            </a:pPr>
            <a:r>
              <a:rPr lang="en-US" sz="3200" dirty="0">
                <a:solidFill>
                  <a:srgbClr val="0070C0"/>
                </a:solidFill>
                <a:latin typeface="Arial Black" panose="020B0A04020102020204" pitchFamily="34" charset="0"/>
                <a:cs typeface="Arial" panose="020B0604020202020204" pitchFamily="34" charset="0"/>
              </a:rPr>
              <a:t>Finite Isospin Asymmetry</a:t>
            </a:r>
          </a:p>
        </p:txBody>
      </p:sp>
      <p:sp>
        <p:nvSpPr>
          <p:cNvPr id="8" name="Footer Placeholder 7">
            <a:extLst>
              <a:ext uri="{FF2B5EF4-FFF2-40B4-BE49-F238E27FC236}">
                <a16:creationId xmlns:a16="http://schemas.microsoft.com/office/drawing/2014/main" id="{84285C38-3B87-C1FF-D97A-0744F3B38586}"/>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pic>
        <p:nvPicPr>
          <p:cNvPr id="10" name="Picture 9">
            <a:extLst>
              <a:ext uri="{FF2B5EF4-FFF2-40B4-BE49-F238E27FC236}">
                <a16:creationId xmlns:a16="http://schemas.microsoft.com/office/drawing/2014/main" id="{066B6511-61AE-3224-4A55-3269A8CCE92D}"/>
              </a:ext>
            </a:extLst>
          </p:cNvPr>
          <p:cNvPicPr>
            <a:picLocks noChangeAspect="1"/>
          </p:cNvPicPr>
          <p:nvPr/>
        </p:nvPicPr>
        <p:blipFill>
          <a:blip r:embed="rId15"/>
          <a:stretch>
            <a:fillRect/>
          </a:stretch>
        </p:blipFill>
        <p:spPr>
          <a:xfrm>
            <a:off x="11230977" y="2422486"/>
            <a:ext cx="676275" cy="2203383"/>
          </a:xfrm>
          <a:prstGeom prst="rect">
            <a:avLst/>
          </a:prstGeom>
        </p:spPr>
      </p:pic>
    </p:spTree>
    <p:extLst>
      <p:ext uri="{BB962C8B-B14F-4D97-AF65-F5344CB8AC3E}">
        <p14:creationId xmlns:p14="http://schemas.microsoft.com/office/powerpoint/2010/main" val="2856316546"/>
      </p:ext>
    </p:extLst>
  </p:cSld>
  <p:clrMapOvr>
    <a:masterClrMapping/>
  </p:clrMapOvr>
  <mc:AlternateContent xmlns:mc="http://schemas.openxmlformats.org/markup-compatibility/2006" xmlns:p14="http://schemas.microsoft.com/office/powerpoint/2010/main">
    <mc:Choice Requires="p14">
      <p:transition spd="slow" p14:dur="2000" advTm="38742"/>
    </mc:Choice>
    <mc:Fallback xmlns="">
      <p:transition spd="slow" advTm="3874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55F0C92-F459-B4E7-6051-BA4ACA2C778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263341" y="930015"/>
            <a:ext cx="9774773" cy="5371471"/>
          </a:xfrm>
          <a:prstGeom prst="rect">
            <a:avLst/>
          </a:prstGeom>
        </p:spPr>
      </p:pic>
      <p:pic>
        <p:nvPicPr>
          <p:cNvPr id="3" name="Picture 4" descr="Future University in Egypt : Rankings, Fees &amp; Courses ...">
            <a:extLst>
              <a:ext uri="{FF2B5EF4-FFF2-40B4-BE49-F238E27FC236}">
                <a16:creationId xmlns:a16="http://schemas.microsoft.com/office/drawing/2014/main" id="{FCF96BC1-A410-DD70-EFA6-37032F28F2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DC2671-627D-0690-3AFD-32C8D6995825}"/>
              </a:ext>
            </a:extLst>
          </p:cNvPr>
          <p:cNvSpPr txBox="1"/>
          <p:nvPr/>
        </p:nvSpPr>
        <p:spPr>
          <a:xfrm>
            <a:off x="980948" y="323380"/>
            <a:ext cx="10328866" cy="584775"/>
          </a:xfrm>
          <a:prstGeom prst="rect">
            <a:avLst/>
          </a:prstGeom>
          <a:noFill/>
        </p:spPr>
        <p:txBody>
          <a:bodyPr wrap="square">
            <a:spAutoFit/>
          </a:bodyPr>
          <a:lstStyle/>
          <a:p>
            <a:pPr marL="0" marR="0" algn="ctr">
              <a:spcBef>
                <a:spcPts val="0"/>
              </a:spcBef>
              <a:spcAft>
                <a:spcPts val="0"/>
              </a:spcAft>
            </a:pPr>
            <a:r>
              <a:rPr lang="en-US" sz="3200" dirty="0">
                <a:solidFill>
                  <a:srgbClr val="0070C0"/>
                </a:solidFill>
                <a:latin typeface="Arial Black" panose="020B0A04020102020204" pitchFamily="34" charset="0"/>
                <a:cs typeface="Arial" panose="020B0604020202020204" pitchFamily="34" charset="0"/>
              </a:rPr>
              <a:t>Finite Isospin Asymmetry</a:t>
            </a:r>
          </a:p>
        </p:txBody>
      </p:sp>
      <p:sp>
        <p:nvSpPr>
          <p:cNvPr id="9" name="Footer Placeholder 7">
            <a:extLst>
              <a:ext uri="{FF2B5EF4-FFF2-40B4-BE49-F238E27FC236}">
                <a16:creationId xmlns:a16="http://schemas.microsoft.com/office/drawing/2014/main" id="{B63CA449-5E52-CEE3-0605-5FC9B23DC2D6}"/>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257607051"/>
      </p:ext>
    </p:extLst>
  </p:cSld>
  <p:clrMapOvr>
    <a:masterClrMapping/>
  </p:clrMapOvr>
  <mc:AlternateContent xmlns:mc="http://schemas.openxmlformats.org/markup-compatibility/2006" xmlns:p14="http://schemas.microsoft.com/office/powerpoint/2010/main">
    <mc:Choice Requires="p14">
      <p:transition spd="slow" p14:dur="2000" advTm="19413"/>
    </mc:Choice>
    <mc:Fallback xmlns="">
      <p:transition spd="slow" advTm="1941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A5777497-F8C9-5D7F-0163-784F409781F3}"/>
              </a:ext>
            </a:extLst>
          </p:cNvPr>
          <p:cNvSpPr txBox="1"/>
          <p:nvPr/>
        </p:nvSpPr>
        <p:spPr>
          <a:xfrm>
            <a:off x="356128" y="1251428"/>
            <a:ext cx="11719403" cy="5016758"/>
          </a:xfrm>
          <a:prstGeom prst="rect">
            <a:avLst/>
          </a:prstGeom>
          <a:noFill/>
        </p:spPr>
        <p:txBody>
          <a:bodyPr wrap="square">
            <a:spAutoFit/>
          </a:bodyPr>
          <a:lstStyle/>
          <a:p>
            <a:pPr marL="457200" indent="-457200">
              <a:buFont typeface="Arial" panose="020B0604020202020204" pitchFamily="34" charset="0"/>
              <a:buChar char="•"/>
            </a:pPr>
            <a:r>
              <a:rPr lang="en-US" sz="3200" dirty="0"/>
              <a:t>In SU(3), finite isospin asymmetry makes the mean sigma fields      having nonzero diagonal generators as                                  </a:t>
            </a:r>
            <a:r>
              <a:rPr lang="el-GR" sz="3200" dirty="0"/>
              <a:t> </a:t>
            </a:r>
            <a:r>
              <a:rPr lang="en-US" sz="3200" dirty="0"/>
              <a:t>and the parameters of explicitly symmetry breaking are non-vanishing </a:t>
            </a:r>
          </a:p>
          <a:p>
            <a:endParaRPr lang="en-US" sz="3200" dirty="0"/>
          </a:p>
          <a:p>
            <a:pPr marL="457200" indent="-457200">
              <a:buFont typeface="Arial" panose="020B0604020202020204" pitchFamily="34" charset="0"/>
              <a:buChar char="•"/>
            </a:pPr>
            <a:r>
              <a:rPr lang="en-US" sz="3200" dirty="0">
                <a:solidFill>
                  <a:srgbClr val="002060"/>
                </a:solidFill>
              </a:rPr>
              <a:t>This means that, the impacts of finite σ</a:t>
            </a:r>
            <a:r>
              <a:rPr lang="en-US" sz="3200" baseline="-25000" dirty="0">
                <a:solidFill>
                  <a:srgbClr val="002060"/>
                </a:solidFill>
              </a:rPr>
              <a:t>3</a:t>
            </a:r>
            <a:r>
              <a:rPr lang="en-US" sz="3200" dirty="0">
                <a:solidFill>
                  <a:srgbClr val="002060"/>
                </a:solidFill>
              </a:rPr>
              <a:t> and h</a:t>
            </a:r>
            <a:r>
              <a:rPr lang="en-US" sz="3200" baseline="-25000" dirty="0">
                <a:solidFill>
                  <a:srgbClr val="002060"/>
                </a:solidFill>
              </a:rPr>
              <a:t>3</a:t>
            </a:r>
            <a:r>
              <a:rPr lang="en-US" sz="3200" dirty="0">
                <a:solidFill>
                  <a:srgbClr val="002060"/>
                </a:solidFill>
              </a:rPr>
              <a:t> break SU(2) isospin asymmetry, where </a:t>
            </a:r>
            <a:r>
              <a:rPr lang="en-US" sz="3200" dirty="0" err="1">
                <a:solidFill>
                  <a:srgbClr val="002060"/>
                </a:solidFill>
              </a:rPr>
              <a:t>σ</a:t>
            </a:r>
            <a:r>
              <a:rPr lang="en-US" sz="3200" baseline="-25000" dirty="0" err="1">
                <a:solidFill>
                  <a:srgbClr val="002060"/>
                </a:solidFill>
              </a:rPr>
              <a:t>u</a:t>
            </a:r>
            <a:r>
              <a:rPr lang="en-US" sz="3200" dirty="0">
                <a:solidFill>
                  <a:srgbClr val="002060"/>
                </a:solidFill>
              </a:rPr>
              <a:t> = </a:t>
            </a:r>
            <a:r>
              <a:rPr lang="en-US" sz="3200" dirty="0" err="1">
                <a:solidFill>
                  <a:srgbClr val="002060"/>
                </a:solidFill>
              </a:rPr>
              <a:t>σ</a:t>
            </a:r>
            <a:r>
              <a:rPr lang="en-US" sz="3200" baseline="-25000" dirty="0" err="1">
                <a:solidFill>
                  <a:srgbClr val="002060"/>
                </a:solidFill>
              </a:rPr>
              <a:t>l</a:t>
            </a:r>
            <a:r>
              <a:rPr lang="en-US" sz="3200" dirty="0">
                <a:solidFill>
                  <a:srgbClr val="002060"/>
                </a:solidFill>
              </a:rPr>
              <a:t> + σ</a:t>
            </a:r>
            <a:r>
              <a:rPr lang="en-US" sz="3200" baseline="-25000" dirty="0">
                <a:solidFill>
                  <a:srgbClr val="002060"/>
                </a:solidFill>
              </a:rPr>
              <a:t>3</a:t>
            </a:r>
            <a:r>
              <a:rPr lang="en-US" sz="3200" dirty="0">
                <a:solidFill>
                  <a:srgbClr val="002060"/>
                </a:solidFill>
              </a:rPr>
              <a:t> and </a:t>
            </a:r>
            <a:r>
              <a:rPr lang="en-US" sz="3200" dirty="0" err="1">
                <a:solidFill>
                  <a:srgbClr val="002060"/>
                </a:solidFill>
              </a:rPr>
              <a:t>σ</a:t>
            </a:r>
            <a:r>
              <a:rPr lang="en-US" sz="3200" baseline="-25000" dirty="0" err="1">
                <a:solidFill>
                  <a:srgbClr val="002060"/>
                </a:solidFill>
              </a:rPr>
              <a:t>d</a:t>
            </a:r>
            <a:r>
              <a:rPr lang="en-US" sz="3200" dirty="0">
                <a:solidFill>
                  <a:srgbClr val="002060"/>
                </a:solidFill>
              </a:rPr>
              <a:t> = </a:t>
            </a:r>
            <a:r>
              <a:rPr lang="en-US" sz="3200" dirty="0" err="1">
                <a:solidFill>
                  <a:srgbClr val="002060"/>
                </a:solidFill>
              </a:rPr>
              <a:t>σ</a:t>
            </a:r>
            <a:r>
              <a:rPr lang="en-US" sz="3200" baseline="-25000" dirty="0" err="1">
                <a:solidFill>
                  <a:srgbClr val="002060"/>
                </a:solidFill>
              </a:rPr>
              <a:t>l</a:t>
            </a:r>
            <a:r>
              <a:rPr lang="en-US" sz="3200" dirty="0">
                <a:solidFill>
                  <a:srgbClr val="002060"/>
                </a:solidFill>
              </a:rPr>
              <a:t> − σ</a:t>
            </a:r>
            <a:r>
              <a:rPr lang="en-US" sz="3200" baseline="-25000" dirty="0">
                <a:solidFill>
                  <a:srgbClr val="002060"/>
                </a:solidFill>
              </a:rPr>
              <a:t>3</a:t>
            </a:r>
            <a:r>
              <a:rPr lang="en-US" sz="3200" dirty="0">
                <a:solidFill>
                  <a:srgbClr val="002060"/>
                </a:solidFill>
              </a:rPr>
              <a:t>. </a:t>
            </a:r>
          </a:p>
          <a:p>
            <a:pPr marL="457200" indent="-457200">
              <a:buFont typeface="Arial" panose="020B0604020202020204" pitchFamily="34" charset="0"/>
              <a:buChar char="•"/>
            </a:pPr>
            <a:r>
              <a:rPr lang="en-US" sz="3200" dirty="0">
                <a:solidFill>
                  <a:srgbClr val="002060"/>
                </a:solidFill>
              </a:rPr>
              <a:t>To this end, we first driven the thermodynamic potential of pure mesonic contributions in SU(3) in basis of </a:t>
            </a:r>
            <a:r>
              <a:rPr lang="en-US" sz="3200" dirty="0" err="1">
                <a:solidFill>
                  <a:srgbClr val="002060"/>
                </a:solidFill>
              </a:rPr>
              <a:t>σ</a:t>
            </a:r>
            <a:r>
              <a:rPr lang="en-US" sz="3200" baseline="-25000" dirty="0" err="1">
                <a:solidFill>
                  <a:srgbClr val="002060"/>
                </a:solidFill>
              </a:rPr>
              <a:t>u</a:t>
            </a:r>
            <a:r>
              <a:rPr lang="en-US" sz="3200" dirty="0">
                <a:solidFill>
                  <a:srgbClr val="002060"/>
                </a:solidFill>
              </a:rPr>
              <a:t>, </a:t>
            </a:r>
            <a:r>
              <a:rPr lang="en-US" sz="3200" dirty="0" err="1">
                <a:solidFill>
                  <a:srgbClr val="002060"/>
                </a:solidFill>
              </a:rPr>
              <a:t>σ</a:t>
            </a:r>
            <a:r>
              <a:rPr lang="en-US" sz="3200" baseline="-25000" dirty="0" err="1">
                <a:solidFill>
                  <a:srgbClr val="002060"/>
                </a:solidFill>
              </a:rPr>
              <a:t>d</a:t>
            </a:r>
            <a:r>
              <a:rPr lang="en-US" sz="3200" dirty="0">
                <a:solidFill>
                  <a:srgbClr val="002060"/>
                </a:solidFill>
              </a:rPr>
              <a:t> and </a:t>
            </a:r>
            <a:r>
              <a:rPr lang="en-US" sz="3200" dirty="0" err="1">
                <a:solidFill>
                  <a:srgbClr val="002060"/>
                </a:solidFill>
              </a:rPr>
              <a:t>σ</a:t>
            </a:r>
            <a:r>
              <a:rPr lang="en-US" sz="3200" baseline="-25000" dirty="0" err="1">
                <a:solidFill>
                  <a:srgbClr val="002060"/>
                </a:solidFill>
              </a:rPr>
              <a:t>s</a:t>
            </a:r>
            <a:r>
              <a:rPr lang="en-US" sz="3200" dirty="0">
                <a:solidFill>
                  <a:srgbClr val="002060"/>
                </a:solidFill>
              </a:rPr>
              <a:t>. </a:t>
            </a:r>
          </a:p>
          <a:p>
            <a:pPr marL="457200" indent="-457200">
              <a:buFont typeface="Arial" panose="020B0604020202020204" pitchFamily="34" charset="0"/>
              <a:buChar char="•"/>
            </a:pPr>
            <a:r>
              <a:rPr lang="en-US" sz="3200" dirty="0">
                <a:solidFill>
                  <a:srgbClr val="002060"/>
                </a:solidFill>
              </a:rPr>
              <a:t>Polyakov-loop potential in integrated in to assure integrating the gluonic </a:t>
            </a:r>
            <a:r>
              <a:rPr lang="en-US" sz="3200" dirty="0" err="1">
                <a:solidFill>
                  <a:srgbClr val="002060"/>
                </a:solidFill>
              </a:rPr>
              <a:t>dof</a:t>
            </a:r>
            <a:r>
              <a:rPr lang="en-US" sz="3200" dirty="0">
                <a:solidFill>
                  <a:srgbClr val="002060"/>
                </a:solidFill>
              </a:rPr>
              <a:t> in the chiral LSM and the gluon-quark interactions.</a:t>
            </a:r>
          </a:p>
        </p:txBody>
      </p:sp>
      <p:pic>
        <p:nvPicPr>
          <p:cNvPr id="10" name="Picture 9">
            <a:extLst>
              <a:ext uri="{FF2B5EF4-FFF2-40B4-BE49-F238E27FC236}">
                <a16:creationId xmlns:a16="http://schemas.microsoft.com/office/drawing/2014/main" id="{134A0B61-EDB1-6D13-6989-50CCFF11057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7407021" y="1843437"/>
            <a:ext cx="3017139" cy="468176"/>
          </a:xfrm>
          <a:prstGeom prst="rect">
            <a:avLst/>
          </a:prstGeom>
        </p:spPr>
      </p:pic>
      <p:pic>
        <p:nvPicPr>
          <p:cNvPr id="13" name="Picture 12">
            <a:extLst>
              <a:ext uri="{FF2B5EF4-FFF2-40B4-BE49-F238E27FC236}">
                <a16:creationId xmlns:a16="http://schemas.microsoft.com/office/drawing/2014/main" id="{B09B1D29-C38E-E5DA-6EDF-5AF596353E04}"/>
              </a:ext>
            </a:extLst>
          </p:cNvPr>
          <p:cNvPicPr>
            <a:picLocks noChangeAspect="1"/>
          </p:cNvPicPr>
          <p:nvPr/>
        </p:nvPicPr>
        <p:blipFill>
          <a:blip r:embed="rId8"/>
          <a:stretch>
            <a:fillRect/>
          </a:stretch>
        </p:blipFill>
        <p:spPr>
          <a:xfrm>
            <a:off x="11394860" y="1415703"/>
            <a:ext cx="459203" cy="388556"/>
          </a:xfrm>
          <a:prstGeom prst="rect">
            <a:avLst/>
          </a:prstGeom>
        </p:spPr>
      </p:pic>
      <p:pic>
        <p:nvPicPr>
          <p:cNvPr id="15" name="Picture 14">
            <a:extLst>
              <a:ext uri="{FF2B5EF4-FFF2-40B4-BE49-F238E27FC236}">
                <a16:creationId xmlns:a16="http://schemas.microsoft.com/office/drawing/2014/main" id="{4D17A4AA-21C6-C490-CE80-B48D1C8BC52B}"/>
              </a:ext>
            </a:extLst>
          </p:cNvPr>
          <p:cNvPicPr>
            <a:picLocks noChangeAspect="1"/>
          </p:cNvPicPr>
          <p:nvPr/>
        </p:nvPicPr>
        <p:blipFill>
          <a:blip r:embed="rId9"/>
          <a:stretch>
            <a:fillRect/>
          </a:stretch>
        </p:blipFill>
        <p:spPr>
          <a:xfrm>
            <a:off x="878469" y="2777207"/>
            <a:ext cx="2826396" cy="468176"/>
          </a:xfrm>
          <a:prstGeom prst="rect">
            <a:avLst/>
          </a:prstGeom>
        </p:spPr>
      </p:pic>
      <p:pic>
        <p:nvPicPr>
          <p:cNvPr id="3" name="Picture 4" descr="Future University in Egypt : Rankings, Fees &amp; Courses ...">
            <a:extLst>
              <a:ext uri="{FF2B5EF4-FFF2-40B4-BE49-F238E27FC236}">
                <a16:creationId xmlns:a16="http://schemas.microsoft.com/office/drawing/2014/main" id="{4FAE6DAC-53D7-E969-B7F4-93A5A82FB0F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11F2E8-C1E4-D0E9-C853-E01FF34CC080}"/>
              </a:ext>
            </a:extLst>
          </p:cNvPr>
          <p:cNvSpPr txBox="1"/>
          <p:nvPr/>
        </p:nvSpPr>
        <p:spPr>
          <a:xfrm>
            <a:off x="980948" y="323380"/>
            <a:ext cx="10328866" cy="584775"/>
          </a:xfrm>
          <a:prstGeom prst="rect">
            <a:avLst/>
          </a:prstGeom>
          <a:noFill/>
        </p:spPr>
        <p:txBody>
          <a:bodyPr wrap="square">
            <a:spAutoFit/>
          </a:bodyPr>
          <a:lstStyle/>
          <a:p>
            <a:pPr marL="0" marR="0" algn="ctr">
              <a:spcBef>
                <a:spcPts val="0"/>
              </a:spcBef>
              <a:spcAft>
                <a:spcPts val="0"/>
              </a:spcAft>
            </a:pPr>
            <a:r>
              <a:rPr lang="en-US" sz="3200" dirty="0">
                <a:solidFill>
                  <a:srgbClr val="0070C0"/>
                </a:solidFill>
                <a:latin typeface="Arial Black" panose="020B0A04020102020204" pitchFamily="34" charset="0"/>
                <a:cs typeface="Arial" panose="020B0604020202020204" pitchFamily="34" charset="0"/>
              </a:rPr>
              <a:t>Finite Isospin Asymmetry</a:t>
            </a:r>
          </a:p>
        </p:txBody>
      </p:sp>
      <p:sp>
        <p:nvSpPr>
          <p:cNvPr id="8" name="Footer Placeholder 7">
            <a:extLst>
              <a:ext uri="{FF2B5EF4-FFF2-40B4-BE49-F238E27FC236}">
                <a16:creationId xmlns:a16="http://schemas.microsoft.com/office/drawing/2014/main" id="{632AB99B-3362-0D45-4021-C36F25BAED00}"/>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4022280326"/>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solidFill>
                  <a:srgbClr val="7030A0"/>
                </a:solidFill>
                <a:latin typeface="Amasis MT Pro Black" panose="020B0604020202020204" pitchFamily="18" charset="0"/>
              </a:rPr>
              <a:t>Finite Magnetic Field</a:t>
            </a:r>
            <a:endParaRPr lang="en-US" sz="3200" dirty="0">
              <a:solidFill>
                <a:srgbClr val="7030A0"/>
              </a:solidFill>
              <a:latin typeface="Amasis MT Pro Black" panose="020B0604020202020204" pitchFamily="18" charset="0"/>
            </a:endParaRPr>
          </a:p>
        </p:txBody>
      </p:sp>
      <p:pic>
        <p:nvPicPr>
          <p:cNvPr id="10" name="Picture 9">
            <a:extLst>
              <a:ext uri="{FF2B5EF4-FFF2-40B4-BE49-F238E27FC236}">
                <a16:creationId xmlns:a16="http://schemas.microsoft.com/office/drawing/2014/main" id="{5904037A-970C-A904-56A9-44EA07BF9D17}"/>
              </a:ext>
            </a:extLst>
          </p:cNvPr>
          <p:cNvPicPr>
            <a:picLocks noChangeAspect="1"/>
          </p:cNvPicPr>
          <p:nvPr/>
        </p:nvPicPr>
        <p:blipFill>
          <a:blip r:embed="rId6"/>
          <a:stretch>
            <a:fillRect/>
          </a:stretch>
        </p:blipFill>
        <p:spPr>
          <a:xfrm>
            <a:off x="439304" y="3962400"/>
            <a:ext cx="3923146" cy="590550"/>
          </a:xfrm>
          <a:prstGeom prst="rect">
            <a:avLst/>
          </a:prstGeom>
        </p:spPr>
      </p:pic>
      <p:pic>
        <p:nvPicPr>
          <p:cNvPr id="15" name="Picture 14">
            <a:extLst>
              <a:ext uri="{FF2B5EF4-FFF2-40B4-BE49-F238E27FC236}">
                <a16:creationId xmlns:a16="http://schemas.microsoft.com/office/drawing/2014/main" id="{158A1188-F298-66BE-BC23-24EE2AE86FAB}"/>
              </a:ext>
            </a:extLst>
          </p:cNvPr>
          <p:cNvPicPr>
            <a:picLocks noChangeAspect="1"/>
          </p:cNvPicPr>
          <p:nvPr/>
        </p:nvPicPr>
        <p:blipFill>
          <a:blip r:embed="rId6"/>
          <a:stretch>
            <a:fillRect/>
          </a:stretch>
        </p:blipFill>
        <p:spPr>
          <a:xfrm>
            <a:off x="10456281" y="2130779"/>
            <a:ext cx="1314450" cy="371475"/>
          </a:xfrm>
          <a:prstGeom prst="rect">
            <a:avLst/>
          </a:prstGeom>
        </p:spPr>
      </p:pic>
      <p:pic>
        <p:nvPicPr>
          <p:cNvPr id="22" name="Picture 4" descr="Future University in Egypt : Rankings, Fees &amp; Courses ...">
            <a:extLst>
              <a:ext uri="{FF2B5EF4-FFF2-40B4-BE49-F238E27FC236}">
                <a16:creationId xmlns:a16="http://schemas.microsoft.com/office/drawing/2014/main" id="{DFE2B572-0B30-5CD6-F42D-599E51CE4F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4E8561-D01B-C212-B74A-D0088CD9E3EA}"/>
              </a:ext>
            </a:extLst>
          </p:cNvPr>
          <p:cNvSpPr txBox="1"/>
          <p:nvPr/>
        </p:nvSpPr>
        <p:spPr>
          <a:xfrm>
            <a:off x="268869" y="1321575"/>
            <a:ext cx="11513169" cy="954107"/>
          </a:xfrm>
          <a:prstGeom prst="rect">
            <a:avLst/>
          </a:prstGeom>
          <a:noFill/>
        </p:spPr>
        <p:txBody>
          <a:bodyPr wrap="square">
            <a:spAutoFit/>
          </a:bodyPr>
          <a:lstStyle/>
          <a:p>
            <a:r>
              <a:rPr lang="en-US" sz="2800" dirty="0"/>
              <a:t>At finite magnetic field, the dispersion relation contributes the Landau Level, so that</a:t>
            </a:r>
          </a:p>
        </p:txBody>
      </p:sp>
      <p:pic>
        <p:nvPicPr>
          <p:cNvPr id="9" name="Picture 8">
            <a:extLst>
              <a:ext uri="{FF2B5EF4-FFF2-40B4-BE49-F238E27FC236}">
                <a16:creationId xmlns:a16="http://schemas.microsoft.com/office/drawing/2014/main" id="{1AAD8C46-CE94-B885-F207-4651878B25E7}"/>
              </a:ext>
            </a:extLst>
          </p:cNvPr>
          <p:cNvPicPr>
            <a:picLocks noChangeAspect="1"/>
          </p:cNvPicPr>
          <p:nvPr/>
        </p:nvPicPr>
        <p:blipFill>
          <a:blip r:embed="rId8"/>
          <a:stretch>
            <a:fillRect/>
          </a:stretch>
        </p:blipFill>
        <p:spPr>
          <a:xfrm>
            <a:off x="1895477" y="1976958"/>
            <a:ext cx="8540448" cy="806669"/>
          </a:xfrm>
          <a:prstGeom prst="rect">
            <a:avLst/>
          </a:prstGeom>
        </p:spPr>
      </p:pic>
      <p:sp>
        <p:nvSpPr>
          <p:cNvPr id="13" name="TextBox 12">
            <a:extLst>
              <a:ext uri="{FF2B5EF4-FFF2-40B4-BE49-F238E27FC236}">
                <a16:creationId xmlns:a16="http://schemas.microsoft.com/office/drawing/2014/main" id="{6AC72F41-7345-114D-437D-D6C288141099}"/>
              </a:ext>
            </a:extLst>
          </p:cNvPr>
          <p:cNvSpPr txBox="1"/>
          <p:nvPr/>
        </p:nvSpPr>
        <p:spPr>
          <a:xfrm>
            <a:off x="268869" y="2834427"/>
            <a:ext cx="11679291" cy="1384995"/>
          </a:xfrm>
          <a:prstGeom prst="rect">
            <a:avLst/>
          </a:prstGeom>
          <a:noFill/>
        </p:spPr>
        <p:txBody>
          <a:bodyPr wrap="square">
            <a:spAutoFit/>
          </a:bodyPr>
          <a:lstStyle/>
          <a:p>
            <a:pPr algn="just"/>
            <a:r>
              <a:rPr lang="en-US" sz="2800" dirty="0"/>
              <a:t>i.e., the dispersion relation is modified by a quantization number n, (Landau quantum number). Here, σ is related to the spin quantum number, Σ=±</a:t>
            </a:r>
            <a:r>
              <a:rPr lang="en-US" sz="2800" dirty="0" err="1"/>
              <a:t>S</a:t>
            </a:r>
            <a:r>
              <a:rPr lang="en-US" sz="2800" baseline="-25000" dirty="0" err="1"/>
              <a:t>z</a:t>
            </a:r>
            <a:r>
              <a:rPr lang="en-US" sz="2800" dirty="0"/>
              <a:t>/2 and m</a:t>
            </a:r>
            <a:r>
              <a:rPr lang="en-US" sz="2800" baseline="-25000" dirty="0"/>
              <a:t>f</a:t>
            </a:r>
            <a:r>
              <a:rPr lang="en-US" sz="2800" dirty="0"/>
              <a:t> (</a:t>
            </a:r>
            <a:r>
              <a:rPr lang="en-US" sz="2800" dirty="0" err="1"/>
              <a:t>q</a:t>
            </a:r>
            <a:r>
              <a:rPr lang="en-US" sz="2800" baseline="-25000" dirty="0" err="1"/>
              <a:t>f</a:t>
            </a:r>
            <a:r>
              <a:rPr lang="en-US" sz="2800" dirty="0"/>
              <a:t> ) is the quark flavor mass (charge).</a:t>
            </a:r>
          </a:p>
        </p:txBody>
      </p:sp>
      <p:sp>
        <p:nvSpPr>
          <p:cNvPr id="16" name="TextBox 15">
            <a:extLst>
              <a:ext uri="{FF2B5EF4-FFF2-40B4-BE49-F238E27FC236}">
                <a16:creationId xmlns:a16="http://schemas.microsoft.com/office/drawing/2014/main" id="{AC50504F-D163-9458-891E-C00AF047607A}"/>
              </a:ext>
            </a:extLst>
          </p:cNvPr>
          <p:cNvSpPr txBox="1"/>
          <p:nvPr/>
        </p:nvSpPr>
        <p:spPr>
          <a:xfrm>
            <a:off x="262810" y="4366299"/>
            <a:ext cx="11519228" cy="2246769"/>
          </a:xfrm>
          <a:prstGeom prst="rect">
            <a:avLst/>
          </a:prstGeom>
          <a:noFill/>
        </p:spPr>
        <p:txBody>
          <a:bodyPr wrap="square">
            <a:spAutoFit/>
          </a:bodyPr>
          <a:lstStyle/>
          <a:p>
            <a:pPr algn="just"/>
            <a:r>
              <a:rPr lang="en-US" sz="2800" dirty="0"/>
              <a:t>To fix the Landau quantization by the magnetic field, let us consider  Fermi sphere filled with quarks. Such a system has discrete energy levels with respect to the momentum space. In magnetic field background the spin directions are aligned though the transverse magnetic field, so that polarization requires B=Be</a:t>
            </a:r>
            <a:r>
              <a:rPr lang="en-US" sz="2800" baseline="-25000" dirty="0"/>
              <a:t>z</a:t>
            </a:r>
            <a:r>
              <a:rPr lang="en-US" sz="2800" dirty="0"/>
              <a:t> </a:t>
            </a:r>
          </a:p>
        </p:txBody>
      </p:sp>
      <p:sp>
        <p:nvSpPr>
          <p:cNvPr id="20" name="Footer Placeholder 7">
            <a:extLst>
              <a:ext uri="{FF2B5EF4-FFF2-40B4-BE49-F238E27FC236}">
                <a16:creationId xmlns:a16="http://schemas.microsoft.com/office/drawing/2014/main" id="{5E773B4F-1698-6345-FF06-B04D4623607B}"/>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4278664863"/>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solidFill>
                  <a:srgbClr val="7030A0"/>
                </a:solidFill>
                <a:latin typeface="Amasis MT Pro Black" panose="020B0604020202020204" pitchFamily="18" charset="0"/>
              </a:rPr>
              <a:t>Finite Magnetic Field</a:t>
            </a:r>
            <a:endParaRPr lang="en-US" sz="3200" dirty="0">
              <a:solidFill>
                <a:srgbClr val="7030A0"/>
              </a:solidFill>
              <a:latin typeface="Amasis MT Pro Black" panose="020B0604020202020204" pitchFamily="18" charset="0"/>
            </a:endParaRPr>
          </a:p>
        </p:txBody>
      </p:sp>
      <p:pic>
        <p:nvPicPr>
          <p:cNvPr id="10" name="Picture 9">
            <a:extLst>
              <a:ext uri="{FF2B5EF4-FFF2-40B4-BE49-F238E27FC236}">
                <a16:creationId xmlns:a16="http://schemas.microsoft.com/office/drawing/2014/main" id="{5904037A-970C-A904-56A9-44EA07BF9D17}"/>
              </a:ext>
            </a:extLst>
          </p:cNvPr>
          <p:cNvPicPr>
            <a:picLocks noChangeAspect="1"/>
          </p:cNvPicPr>
          <p:nvPr/>
        </p:nvPicPr>
        <p:blipFill>
          <a:blip r:embed="rId6"/>
          <a:stretch>
            <a:fillRect/>
          </a:stretch>
        </p:blipFill>
        <p:spPr>
          <a:xfrm>
            <a:off x="439304" y="3962400"/>
            <a:ext cx="3923146" cy="590550"/>
          </a:xfrm>
          <a:prstGeom prst="rect">
            <a:avLst/>
          </a:prstGeom>
        </p:spPr>
      </p:pic>
      <p:pic>
        <p:nvPicPr>
          <p:cNvPr id="15" name="Picture 14">
            <a:extLst>
              <a:ext uri="{FF2B5EF4-FFF2-40B4-BE49-F238E27FC236}">
                <a16:creationId xmlns:a16="http://schemas.microsoft.com/office/drawing/2014/main" id="{158A1188-F298-66BE-BC23-24EE2AE86FAB}"/>
              </a:ext>
            </a:extLst>
          </p:cNvPr>
          <p:cNvPicPr>
            <a:picLocks noChangeAspect="1"/>
          </p:cNvPicPr>
          <p:nvPr/>
        </p:nvPicPr>
        <p:blipFill>
          <a:blip r:embed="rId6"/>
          <a:stretch>
            <a:fillRect/>
          </a:stretch>
        </p:blipFill>
        <p:spPr>
          <a:xfrm>
            <a:off x="10456281" y="2130779"/>
            <a:ext cx="1314450" cy="371475"/>
          </a:xfrm>
          <a:prstGeom prst="rect">
            <a:avLst/>
          </a:prstGeom>
        </p:spPr>
      </p:pic>
      <p:pic>
        <p:nvPicPr>
          <p:cNvPr id="22" name="Picture 4" descr="Future University in Egypt : Rankings, Fees &amp; Courses ...">
            <a:extLst>
              <a:ext uri="{FF2B5EF4-FFF2-40B4-BE49-F238E27FC236}">
                <a16:creationId xmlns:a16="http://schemas.microsoft.com/office/drawing/2014/main" id="{DFE2B572-0B30-5CD6-F42D-599E51CE4F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4E8561-D01B-C212-B74A-D0088CD9E3EA}"/>
              </a:ext>
            </a:extLst>
          </p:cNvPr>
          <p:cNvSpPr txBox="1"/>
          <p:nvPr/>
        </p:nvSpPr>
        <p:spPr>
          <a:xfrm>
            <a:off x="268869" y="1321575"/>
            <a:ext cx="11513169" cy="954107"/>
          </a:xfrm>
          <a:prstGeom prst="rect">
            <a:avLst/>
          </a:prstGeom>
          <a:noFill/>
        </p:spPr>
        <p:txBody>
          <a:bodyPr wrap="square">
            <a:spAutoFit/>
          </a:bodyPr>
          <a:lstStyle/>
          <a:p>
            <a:r>
              <a:rPr lang="en-US" sz="2800" dirty="0"/>
              <a:t>At finite magnetic field, the dispersion relation contributes the Landau Level, so that</a:t>
            </a:r>
          </a:p>
        </p:txBody>
      </p:sp>
      <p:pic>
        <p:nvPicPr>
          <p:cNvPr id="9" name="Picture 8">
            <a:extLst>
              <a:ext uri="{FF2B5EF4-FFF2-40B4-BE49-F238E27FC236}">
                <a16:creationId xmlns:a16="http://schemas.microsoft.com/office/drawing/2014/main" id="{1AAD8C46-CE94-B885-F207-4651878B25E7}"/>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895477" y="1976958"/>
            <a:ext cx="8540448" cy="806669"/>
          </a:xfrm>
          <a:prstGeom prst="rect">
            <a:avLst/>
          </a:prstGeom>
        </p:spPr>
      </p:pic>
      <p:sp>
        <p:nvSpPr>
          <p:cNvPr id="6" name="TextBox 5">
            <a:extLst>
              <a:ext uri="{FF2B5EF4-FFF2-40B4-BE49-F238E27FC236}">
                <a16:creationId xmlns:a16="http://schemas.microsoft.com/office/drawing/2014/main" id="{87C111C2-BB0C-D628-5783-E0BC98A97199}"/>
              </a:ext>
            </a:extLst>
          </p:cNvPr>
          <p:cNvSpPr txBox="1"/>
          <p:nvPr/>
        </p:nvSpPr>
        <p:spPr>
          <a:xfrm>
            <a:off x="268869" y="2977569"/>
            <a:ext cx="11513169" cy="3539430"/>
          </a:xfrm>
          <a:prstGeom prst="rect">
            <a:avLst/>
          </a:prstGeom>
          <a:noFill/>
        </p:spPr>
        <p:txBody>
          <a:bodyPr wrap="square">
            <a:spAutoFit/>
          </a:bodyPr>
          <a:lstStyle/>
          <a:p>
            <a:pPr marL="342900" indent="-342900" algn="just">
              <a:buFont typeface="Arial" panose="020B0604020202020204" pitchFamily="34" charset="0"/>
              <a:buChar char="•"/>
            </a:pPr>
            <a:r>
              <a:rPr lang="en-US" sz="2800" b="1" dirty="0">
                <a:solidFill>
                  <a:schemeClr val="tx1">
                    <a:lumMod val="95000"/>
                    <a:lumOff val="5000"/>
                  </a:schemeClr>
                </a:solidFill>
              </a:rPr>
              <a:t>With increasing magnetic field, the orders of the Fermi energy increase and the energy levels are discretized. </a:t>
            </a:r>
          </a:p>
          <a:p>
            <a:pPr marL="342900" indent="-342900" algn="just">
              <a:buFont typeface="Arial" panose="020B0604020202020204" pitchFamily="34" charset="0"/>
              <a:buChar char="•"/>
            </a:pPr>
            <a:r>
              <a:rPr lang="en-US" sz="2800" b="1" dirty="0">
                <a:solidFill>
                  <a:schemeClr val="tx1">
                    <a:lumMod val="95000"/>
                    <a:lumOff val="5000"/>
                  </a:schemeClr>
                </a:solidFill>
              </a:rPr>
              <a:t>This discretization is known as ”Landau levels”. </a:t>
            </a:r>
          </a:p>
          <a:p>
            <a:pPr marL="342900" indent="-342900" algn="just">
              <a:buFont typeface="Arial" panose="020B0604020202020204" pitchFamily="34" charset="0"/>
              <a:buChar char="•"/>
            </a:pPr>
            <a:r>
              <a:rPr lang="en-US" sz="2800" b="1" dirty="0">
                <a:solidFill>
                  <a:schemeClr val="tx1">
                    <a:lumMod val="95000"/>
                    <a:lumOff val="5000"/>
                  </a:schemeClr>
                </a:solidFill>
              </a:rPr>
              <a:t>Moreover, the phenomena of magnetic catalysis is mainly defined as an enhancement of the dynamical symmetry breaking by an external magnetic field. </a:t>
            </a:r>
          </a:p>
          <a:p>
            <a:pPr marL="342900" indent="-342900" algn="just">
              <a:buFont typeface="Arial" panose="020B0604020202020204" pitchFamily="34" charset="0"/>
              <a:buChar char="•"/>
            </a:pPr>
            <a:r>
              <a:rPr lang="en-US" sz="2800" b="1" dirty="0">
                <a:solidFill>
                  <a:schemeClr val="tx1">
                    <a:lumMod val="95000"/>
                    <a:lumOff val="5000"/>
                  </a:schemeClr>
                </a:solidFill>
              </a:rPr>
              <a:t>For instance, upon increasing the magnetic field tends to enhance or ”catalysis” the quark–antiquark condensate</a:t>
            </a:r>
          </a:p>
        </p:txBody>
      </p:sp>
      <p:sp>
        <p:nvSpPr>
          <p:cNvPr id="7" name="Footer Placeholder 7">
            <a:extLst>
              <a:ext uri="{FF2B5EF4-FFF2-40B4-BE49-F238E27FC236}">
                <a16:creationId xmlns:a16="http://schemas.microsoft.com/office/drawing/2014/main" id="{5E328460-4ADB-6DEE-3E87-A52F4C46C282}"/>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1736438843"/>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solidFill>
                  <a:srgbClr val="7030A0"/>
                </a:solidFill>
                <a:latin typeface="Amasis MT Pro Black" panose="020B0604020202020204" pitchFamily="18" charset="0"/>
              </a:rPr>
              <a:t>Finite Magnetic Field</a:t>
            </a:r>
            <a:endParaRPr lang="en-US" sz="3200" dirty="0">
              <a:solidFill>
                <a:srgbClr val="7030A0"/>
              </a:solidFill>
              <a:latin typeface="Amasis MT Pro Black" panose="020B0604020202020204" pitchFamily="18" charset="0"/>
            </a:endParaRPr>
          </a:p>
        </p:txBody>
      </p:sp>
      <p:pic>
        <p:nvPicPr>
          <p:cNvPr id="15" name="Picture 14">
            <a:extLst>
              <a:ext uri="{FF2B5EF4-FFF2-40B4-BE49-F238E27FC236}">
                <a16:creationId xmlns:a16="http://schemas.microsoft.com/office/drawing/2014/main" id="{158A1188-F298-66BE-BC23-24EE2AE86FAB}"/>
              </a:ext>
            </a:extLst>
          </p:cNvPr>
          <p:cNvPicPr>
            <a:picLocks noChangeAspect="1"/>
          </p:cNvPicPr>
          <p:nvPr/>
        </p:nvPicPr>
        <p:blipFill>
          <a:blip r:embed="rId6"/>
          <a:stretch>
            <a:fillRect/>
          </a:stretch>
        </p:blipFill>
        <p:spPr>
          <a:xfrm>
            <a:off x="10456281" y="2130779"/>
            <a:ext cx="1314450" cy="371475"/>
          </a:xfrm>
          <a:prstGeom prst="rect">
            <a:avLst/>
          </a:prstGeom>
        </p:spPr>
      </p:pic>
      <p:pic>
        <p:nvPicPr>
          <p:cNvPr id="22" name="Picture 4" descr="Future University in Egypt : Rankings, Fees &amp; Courses ...">
            <a:extLst>
              <a:ext uri="{FF2B5EF4-FFF2-40B4-BE49-F238E27FC236}">
                <a16:creationId xmlns:a16="http://schemas.microsoft.com/office/drawing/2014/main" id="{DFE2B572-0B30-5CD6-F42D-599E51CE4F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7BB7960-F260-E462-BCC5-7E15F4ED227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29919" y="1247239"/>
            <a:ext cx="10972801" cy="5467888"/>
          </a:xfrm>
          <a:prstGeom prst="rect">
            <a:avLst/>
          </a:prstGeom>
        </p:spPr>
      </p:pic>
      <p:pic>
        <p:nvPicPr>
          <p:cNvPr id="12" name="Picture 11">
            <a:extLst>
              <a:ext uri="{FF2B5EF4-FFF2-40B4-BE49-F238E27FC236}">
                <a16:creationId xmlns:a16="http://schemas.microsoft.com/office/drawing/2014/main" id="{6ACABD2B-3535-0C9E-C056-DA217B4B287A}"/>
              </a:ext>
            </a:extLst>
          </p:cNvPr>
          <p:cNvPicPr>
            <a:picLocks noChangeAspect="1"/>
          </p:cNvPicPr>
          <p:nvPr/>
        </p:nvPicPr>
        <p:blipFill>
          <a:blip r:embed="rId10"/>
          <a:stretch>
            <a:fillRect/>
          </a:stretch>
        </p:blipFill>
        <p:spPr>
          <a:xfrm>
            <a:off x="10638155" y="4330347"/>
            <a:ext cx="923925" cy="390525"/>
          </a:xfrm>
          <a:prstGeom prst="rect">
            <a:avLst/>
          </a:prstGeom>
        </p:spPr>
      </p:pic>
      <p:pic>
        <p:nvPicPr>
          <p:cNvPr id="14" name="Picture 13">
            <a:extLst>
              <a:ext uri="{FF2B5EF4-FFF2-40B4-BE49-F238E27FC236}">
                <a16:creationId xmlns:a16="http://schemas.microsoft.com/office/drawing/2014/main" id="{651798C7-C81F-33A1-CBC3-5142681FF0D7}"/>
              </a:ext>
            </a:extLst>
          </p:cNvPr>
          <p:cNvPicPr>
            <a:picLocks noChangeAspect="1"/>
          </p:cNvPicPr>
          <p:nvPr/>
        </p:nvPicPr>
        <p:blipFill>
          <a:blip r:embed="rId10"/>
          <a:stretch>
            <a:fillRect/>
          </a:stretch>
        </p:blipFill>
        <p:spPr>
          <a:xfrm>
            <a:off x="3500437" y="6329769"/>
            <a:ext cx="8061643" cy="528232"/>
          </a:xfrm>
          <a:prstGeom prst="rect">
            <a:avLst/>
          </a:prstGeom>
        </p:spPr>
      </p:pic>
      <p:sp>
        <p:nvSpPr>
          <p:cNvPr id="16" name="Footer Placeholder 7">
            <a:extLst>
              <a:ext uri="{FF2B5EF4-FFF2-40B4-BE49-F238E27FC236}">
                <a16:creationId xmlns:a16="http://schemas.microsoft.com/office/drawing/2014/main" id="{4F305417-65AB-03F7-E0C3-4DD778EA3F20}"/>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3060058393"/>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solidFill>
                  <a:srgbClr val="7030A0"/>
                </a:solidFill>
                <a:latin typeface="Amasis MT Pro Black" panose="020B0604020202020204" pitchFamily="18" charset="0"/>
              </a:rPr>
              <a:t>Finite Magnetic Field</a:t>
            </a:r>
            <a:endParaRPr lang="en-US" sz="3200" dirty="0">
              <a:solidFill>
                <a:srgbClr val="7030A0"/>
              </a:solidFill>
              <a:latin typeface="Amasis MT Pro Black" panose="020B0604020202020204" pitchFamily="18" charset="0"/>
            </a:endParaRPr>
          </a:p>
        </p:txBody>
      </p:sp>
      <p:pic>
        <p:nvPicPr>
          <p:cNvPr id="10" name="Picture 9">
            <a:extLst>
              <a:ext uri="{FF2B5EF4-FFF2-40B4-BE49-F238E27FC236}">
                <a16:creationId xmlns:a16="http://schemas.microsoft.com/office/drawing/2014/main" id="{5904037A-970C-A904-56A9-44EA07BF9D17}"/>
              </a:ext>
            </a:extLst>
          </p:cNvPr>
          <p:cNvPicPr>
            <a:picLocks noChangeAspect="1"/>
          </p:cNvPicPr>
          <p:nvPr/>
        </p:nvPicPr>
        <p:blipFill>
          <a:blip r:embed="rId6"/>
          <a:stretch>
            <a:fillRect/>
          </a:stretch>
        </p:blipFill>
        <p:spPr>
          <a:xfrm>
            <a:off x="439304" y="3962400"/>
            <a:ext cx="3923146" cy="590550"/>
          </a:xfrm>
          <a:prstGeom prst="rect">
            <a:avLst/>
          </a:prstGeom>
        </p:spPr>
      </p:pic>
      <p:pic>
        <p:nvPicPr>
          <p:cNvPr id="15" name="Picture 14">
            <a:extLst>
              <a:ext uri="{FF2B5EF4-FFF2-40B4-BE49-F238E27FC236}">
                <a16:creationId xmlns:a16="http://schemas.microsoft.com/office/drawing/2014/main" id="{158A1188-F298-66BE-BC23-24EE2AE86FAB}"/>
              </a:ext>
            </a:extLst>
          </p:cNvPr>
          <p:cNvPicPr>
            <a:picLocks noChangeAspect="1"/>
          </p:cNvPicPr>
          <p:nvPr/>
        </p:nvPicPr>
        <p:blipFill>
          <a:blip r:embed="rId6"/>
          <a:stretch>
            <a:fillRect/>
          </a:stretch>
        </p:blipFill>
        <p:spPr>
          <a:xfrm>
            <a:off x="10456281" y="2130779"/>
            <a:ext cx="1314450" cy="371475"/>
          </a:xfrm>
          <a:prstGeom prst="rect">
            <a:avLst/>
          </a:prstGeom>
        </p:spPr>
      </p:pic>
      <p:pic>
        <p:nvPicPr>
          <p:cNvPr id="22" name="Picture 4" descr="Future University in Egypt : Rankings, Fees &amp; Courses ...">
            <a:extLst>
              <a:ext uri="{FF2B5EF4-FFF2-40B4-BE49-F238E27FC236}">
                <a16:creationId xmlns:a16="http://schemas.microsoft.com/office/drawing/2014/main" id="{DFE2B572-0B30-5CD6-F42D-599E51CE4F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77800FC-424B-33C8-8F13-55B10D44A25E}"/>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808655" y="1181925"/>
            <a:ext cx="10714091" cy="5456619"/>
          </a:xfrm>
          <a:prstGeom prst="rect">
            <a:avLst/>
          </a:prstGeom>
        </p:spPr>
      </p:pic>
      <p:sp>
        <p:nvSpPr>
          <p:cNvPr id="8" name="Footer Placeholder 7">
            <a:extLst>
              <a:ext uri="{FF2B5EF4-FFF2-40B4-BE49-F238E27FC236}">
                <a16:creationId xmlns:a16="http://schemas.microsoft.com/office/drawing/2014/main" id="{55A677BB-6C48-6BE5-6351-56C07C65EE6A}"/>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2868510052"/>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solidFill>
                  <a:srgbClr val="7030A0"/>
                </a:solidFill>
                <a:latin typeface="Amasis MT Pro Black" panose="020B0604020202020204" pitchFamily="18" charset="0"/>
              </a:rPr>
              <a:t>Finite Magnetic Field</a:t>
            </a:r>
            <a:endParaRPr lang="en-US" sz="3200" dirty="0">
              <a:solidFill>
                <a:srgbClr val="7030A0"/>
              </a:solidFill>
              <a:latin typeface="Amasis MT Pro Black" panose="020B0604020202020204" pitchFamily="18" charset="0"/>
            </a:endParaRPr>
          </a:p>
        </p:txBody>
      </p:sp>
      <p:pic>
        <p:nvPicPr>
          <p:cNvPr id="10" name="Picture 9">
            <a:extLst>
              <a:ext uri="{FF2B5EF4-FFF2-40B4-BE49-F238E27FC236}">
                <a16:creationId xmlns:a16="http://schemas.microsoft.com/office/drawing/2014/main" id="{5904037A-970C-A904-56A9-44EA07BF9D17}"/>
              </a:ext>
            </a:extLst>
          </p:cNvPr>
          <p:cNvPicPr>
            <a:picLocks noChangeAspect="1"/>
          </p:cNvPicPr>
          <p:nvPr/>
        </p:nvPicPr>
        <p:blipFill>
          <a:blip r:embed="rId6"/>
          <a:stretch>
            <a:fillRect/>
          </a:stretch>
        </p:blipFill>
        <p:spPr>
          <a:xfrm>
            <a:off x="439304" y="3962400"/>
            <a:ext cx="3923146" cy="590550"/>
          </a:xfrm>
          <a:prstGeom prst="rect">
            <a:avLst/>
          </a:prstGeom>
        </p:spPr>
      </p:pic>
      <p:pic>
        <p:nvPicPr>
          <p:cNvPr id="15" name="Picture 14">
            <a:extLst>
              <a:ext uri="{FF2B5EF4-FFF2-40B4-BE49-F238E27FC236}">
                <a16:creationId xmlns:a16="http://schemas.microsoft.com/office/drawing/2014/main" id="{158A1188-F298-66BE-BC23-24EE2AE86FAB}"/>
              </a:ext>
            </a:extLst>
          </p:cNvPr>
          <p:cNvPicPr>
            <a:picLocks noChangeAspect="1"/>
          </p:cNvPicPr>
          <p:nvPr/>
        </p:nvPicPr>
        <p:blipFill>
          <a:blip r:embed="rId6"/>
          <a:stretch>
            <a:fillRect/>
          </a:stretch>
        </p:blipFill>
        <p:spPr>
          <a:xfrm>
            <a:off x="10456281" y="2130779"/>
            <a:ext cx="1314450" cy="371475"/>
          </a:xfrm>
          <a:prstGeom prst="rect">
            <a:avLst/>
          </a:prstGeom>
        </p:spPr>
      </p:pic>
      <p:pic>
        <p:nvPicPr>
          <p:cNvPr id="22" name="Picture 4" descr="Future University in Egypt : Rankings, Fees &amp; Courses ...">
            <a:extLst>
              <a:ext uri="{FF2B5EF4-FFF2-40B4-BE49-F238E27FC236}">
                <a16:creationId xmlns:a16="http://schemas.microsoft.com/office/drawing/2014/main" id="{DFE2B572-0B30-5CD6-F42D-599E51CE4F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2467806-D67F-0049-CE8B-A74B415B2B2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277017" y="2339532"/>
            <a:ext cx="11637965" cy="4112260"/>
          </a:xfrm>
          <a:prstGeom prst="rect">
            <a:avLst/>
          </a:prstGeom>
        </p:spPr>
      </p:pic>
      <p:pic>
        <p:nvPicPr>
          <p:cNvPr id="7" name="Picture 6">
            <a:extLst>
              <a:ext uri="{FF2B5EF4-FFF2-40B4-BE49-F238E27FC236}">
                <a16:creationId xmlns:a16="http://schemas.microsoft.com/office/drawing/2014/main" id="{31FD6FF2-7B97-C3BC-9AC4-11B8EDF1D33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421268" y="1195307"/>
            <a:ext cx="11349463" cy="1149154"/>
          </a:xfrm>
          <a:prstGeom prst="rect">
            <a:avLst/>
          </a:prstGeom>
        </p:spPr>
      </p:pic>
      <p:pic>
        <p:nvPicPr>
          <p:cNvPr id="12" name="Picture 11">
            <a:extLst>
              <a:ext uri="{FF2B5EF4-FFF2-40B4-BE49-F238E27FC236}">
                <a16:creationId xmlns:a16="http://schemas.microsoft.com/office/drawing/2014/main" id="{2BB54361-7CE5-C8B8-918C-C1B62383FD1A}"/>
              </a:ext>
            </a:extLst>
          </p:cNvPr>
          <p:cNvPicPr>
            <a:picLocks noChangeAspect="1"/>
          </p:cNvPicPr>
          <p:nvPr/>
        </p:nvPicPr>
        <p:blipFill>
          <a:blip r:embed="rId12"/>
          <a:stretch>
            <a:fillRect/>
          </a:stretch>
        </p:blipFill>
        <p:spPr>
          <a:xfrm>
            <a:off x="5457506" y="1782783"/>
            <a:ext cx="5791348" cy="521037"/>
          </a:xfrm>
          <a:prstGeom prst="rect">
            <a:avLst/>
          </a:prstGeom>
        </p:spPr>
      </p:pic>
      <p:sp>
        <p:nvSpPr>
          <p:cNvPr id="13" name="Footer Placeholder 7">
            <a:extLst>
              <a:ext uri="{FF2B5EF4-FFF2-40B4-BE49-F238E27FC236}">
                <a16:creationId xmlns:a16="http://schemas.microsoft.com/office/drawing/2014/main" id="{D46ACA3C-4A64-1405-ED1B-D42A4C80BB44}"/>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1293103750"/>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2" imgW="2286000" imgH="3048120" progId="PBrush">
                  <p:embed/>
                </p:oleObj>
              </mc:Choice>
              <mc:Fallback>
                <p:oleObj name="Bitmap Image" r:id="rId2"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3"/>
                      <a:stretch>
                        <a:fillRect/>
                      </a:stretch>
                    </p:blipFill>
                    <p:spPr>
                      <a:xfrm>
                        <a:off x="11330134" y="0"/>
                        <a:ext cx="861866" cy="1149154"/>
                      </a:xfrm>
                      <a:prstGeom prst="rect">
                        <a:avLst/>
                      </a:prstGeom>
                    </p:spPr>
                  </p:pic>
                </p:oleObj>
              </mc:Fallback>
            </mc:AlternateContent>
          </a:graphicData>
        </a:graphic>
      </p:graphicFrame>
      <p:pic>
        <p:nvPicPr>
          <p:cNvPr id="2050" name="Picture 2">
            <a:extLst>
              <a:ext uri="{FF2B5EF4-FFF2-40B4-BE49-F238E27FC236}">
                <a16:creationId xmlns:a16="http://schemas.microsoft.com/office/drawing/2014/main" id="{5B90ED33-D334-477A-DBA7-F814C50C9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691" y="1952840"/>
            <a:ext cx="4360309" cy="4467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3D47A1-0A06-98D1-BB32-FC4CB21C70AC}"/>
              </a:ext>
            </a:extLst>
          </p:cNvPr>
          <p:cNvSpPr txBox="1"/>
          <p:nvPr/>
        </p:nvSpPr>
        <p:spPr>
          <a:xfrm>
            <a:off x="284478" y="2449634"/>
            <a:ext cx="7720533" cy="3970318"/>
          </a:xfrm>
          <a:prstGeom prst="rect">
            <a:avLst/>
          </a:prstGeom>
          <a:noFill/>
        </p:spPr>
        <p:txBody>
          <a:bodyPr wrap="square">
            <a:spAutoFit/>
          </a:bodyPr>
          <a:lstStyle/>
          <a:p>
            <a:pPr marL="457200" indent="-457200" algn="just">
              <a:buFont typeface="Arial" panose="020B0604020202020204" pitchFamily="34" charset="0"/>
              <a:buChar char="•"/>
            </a:pPr>
            <a:r>
              <a:rPr lang="en-US" sz="2800" b="1" dirty="0" err="1">
                <a:latin typeface="Arial" panose="020B0604020202020204" pitchFamily="34" charset="0"/>
                <a:cs typeface="Arial" panose="020B0604020202020204" pitchFamily="34" charset="0"/>
              </a:rPr>
              <a:t>Magalinski</a:t>
            </a:r>
            <a:r>
              <a:rPr lang="en-US" sz="2800" b="1" dirty="0">
                <a:latin typeface="Arial" panose="020B0604020202020204" pitchFamily="34" charset="0"/>
                <a:cs typeface="Arial" panose="020B0604020202020204" pitchFamily="34" charset="0"/>
              </a:rPr>
              <a:t> and </a:t>
            </a:r>
            <a:r>
              <a:rPr lang="en-US" sz="2800" b="1" dirty="0" err="1">
                <a:latin typeface="Arial" panose="020B0604020202020204" pitchFamily="34" charset="0"/>
                <a:cs typeface="Arial" panose="020B0604020202020204" pitchFamily="34" charset="0"/>
              </a:rPr>
              <a:t>Terletskii</a:t>
            </a:r>
            <a:r>
              <a:rPr lang="en-US" sz="2800" dirty="0">
                <a:latin typeface="Arial" panose="020B0604020202020204" pitchFamily="34" charset="0"/>
                <a:cs typeface="Arial" panose="020B0604020202020204" pitchFamily="34" charset="0"/>
              </a:rPr>
              <a:t>: general description for quantum statistics in systems with a variable number of ideal particles.</a:t>
            </a:r>
          </a:p>
          <a:p>
            <a:pPr marL="457200" indent="-457200" algn="just">
              <a:buFont typeface="Arial" panose="020B0604020202020204" pitchFamily="34" charset="0"/>
              <a:buChar char="•"/>
            </a:pPr>
            <a:r>
              <a:rPr lang="en-US" sz="2800" b="1" dirty="0">
                <a:solidFill>
                  <a:srgbClr val="202122"/>
                </a:solidFill>
                <a:latin typeface="Arial" panose="020B0604020202020204" pitchFamily="34" charset="0"/>
                <a:cs typeface="Arial" panose="020B0604020202020204" pitchFamily="34" charset="0"/>
              </a:rPr>
              <a:t>Hagedorn:</a:t>
            </a:r>
            <a:r>
              <a:rPr lang="en-US" sz="2800" dirty="0">
                <a:solidFill>
                  <a:srgbClr val="202122"/>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hadronic</a:t>
            </a:r>
            <a:r>
              <a:rPr lang="en-US" sz="2800" b="1" dirty="0">
                <a:solidFill>
                  <a:srgbClr val="202122"/>
                </a:solidFill>
                <a:latin typeface="Arial" panose="020B0604020202020204" pitchFamily="34" charset="0"/>
                <a:cs typeface="Arial" panose="020B0604020202020204" pitchFamily="34" charset="0"/>
              </a:rPr>
              <a:t> </a:t>
            </a:r>
            <a:r>
              <a:rPr lang="en-US" sz="2800" dirty="0">
                <a:solidFill>
                  <a:srgbClr val="202122"/>
                </a:solidFill>
                <a:latin typeface="Arial" panose="020B0604020202020204" pitchFamily="34" charset="0"/>
                <a:cs typeface="Arial" panose="020B0604020202020204" pitchFamily="34" charset="0"/>
              </a:rPr>
              <a:t>matter is no longer stable, i.e., must either evaporate or convert into …</a:t>
            </a: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QCD</a:t>
            </a:r>
            <a:r>
              <a:rPr lang="en-US" sz="2800" dirty="0">
                <a:latin typeface="Arial" panose="020B0604020202020204" pitchFamily="34" charset="0"/>
                <a:cs typeface="Arial" panose="020B0604020202020204" pitchFamily="34" charset="0"/>
              </a:rPr>
              <a:t>: hadronic matter undergoes critical phase transition to form a new state of matter,  colored quark-gluon plasma (QGP).</a:t>
            </a:r>
          </a:p>
        </p:txBody>
      </p:sp>
      <p:sp>
        <p:nvSpPr>
          <p:cNvPr id="7" name="TextBox 6">
            <a:extLst>
              <a:ext uri="{FF2B5EF4-FFF2-40B4-BE49-F238E27FC236}">
                <a16:creationId xmlns:a16="http://schemas.microsoft.com/office/drawing/2014/main" id="{4AD29A4A-7160-38D2-9933-055F0271404A}"/>
              </a:ext>
            </a:extLst>
          </p:cNvPr>
          <p:cNvSpPr txBox="1"/>
          <p:nvPr/>
        </p:nvSpPr>
        <p:spPr>
          <a:xfrm>
            <a:off x="284479" y="1157583"/>
            <a:ext cx="11623042" cy="1384995"/>
          </a:xfrm>
          <a:prstGeom prst="rect">
            <a:avLst/>
          </a:prstGeom>
          <a:noFill/>
        </p:spPr>
        <p:txBody>
          <a:bodyPr wrap="square">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Lepore and Stuart</a:t>
            </a:r>
            <a:r>
              <a:rPr lang="en-US" sz="2800" dirty="0">
                <a:latin typeface="Arial" panose="020B0604020202020204" pitchFamily="34" charset="0"/>
                <a:cs typeface="Arial" panose="020B0604020202020204" pitchFamily="34" charset="0"/>
              </a:rPr>
              <a:t>: general approach to calculate the phase volume and the consequences of including momentum conservation in the relativistic collisions.</a:t>
            </a:r>
          </a:p>
        </p:txBody>
      </p:sp>
      <p:pic>
        <p:nvPicPr>
          <p:cNvPr id="2" name="Picture 4" descr="Future University in Egypt : Rankings, Fees &amp; Courses ...">
            <a:extLst>
              <a:ext uri="{FF2B5EF4-FFF2-40B4-BE49-F238E27FC236}">
                <a16:creationId xmlns:a16="http://schemas.microsoft.com/office/drawing/2014/main" id="{04126348-5AA4-6564-D747-B0C08C0751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267541-E5D6-5153-5003-A39F9776130C}"/>
              </a:ext>
            </a:extLst>
          </p:cNvPr>
          <p:cNvSpPr txBox="1"/>
          <p:nvPr/>
        </p:nvSpPr>
        <p:spPr>
          <a:xfrm>
            <a:off x="1764632" y="250455"/>
            <a:ext cx="9144000" cy="707886"/>
          </a:xfrm>
          <a:prstGeom prst="rect">
            <a:avLst/>
          </a:prstGeom>
          <a:noFill/>
        </p:spPr>
        <p:txBody>
          <a:bodyPr wrap="square">
            <a:spAutoFit/>
          </a:bodyPr>
          <a:lstStyle/>
          <a:p>
            <a:pPr algn="ctr"/>
            <a:r>
              <a:rPr lang="en-US" sz="4000" dirty="0">
                <a:solidFill>
                  <a:srgbClr val="0070C0"/>
                </a:solidFill>
                <a:effectLst/>
                <a:latin typeface="Arial Black" panose="020B0A04020102020204" pitchFamily="34" charset="0"/>
                <a:ea typeface="Calibri" panose="020F0502020204030204" pitchFamily="34" charset="0"/>
                <a:cs typeface="Arial" panose="020B0604020202020204" pitchFamily="34" charset="0"/>
              </a:rPr>
              <a:t>Hadron-Quark Phase Transition</a:t>
            </a:r>
            <a:endParaRPr lang="en-US" sz="4000" dirty="0">
              <a:solidFill>
                <a:srgbClr val="0070C0"/>
              </a:solidFill>
            </a:endParaRPr>
          </a:p>
        </p:txBody>
      </p:sp>
      <p:sp>
        <p:nvSpPr>
          <p:cNvPr id="8" name="Footer Placeholder 7">
            <a:extLst>
              <a:ext uri="{FF2B5EF4-FFF2-40B4-BE49-F238E27FC236}">
                <a16:creationId xmlns:a16="http://schemas.microsoft.com/office/drawing/2014/main" id="{4BFCEBE0-649F-F251-AE26-B1E0ECF79B0A}"/>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3425210146"/>
      </p:ext>
    </p:extLst>
  </p:cSld>
  <p:clrMapOvr>
    <a:masterClrMapping/>
  </p:clrMapOvr>
  <mc:AlternateContent xmlns:mc="http://schemas.openxmlformats.org/markup-compatibility/2006" xmlns:p14="http://schemas.microsoft.com/office/powerpoint/2010/main">
    <mc:Choice Requires="p14">
      <p:transition spd="slow" p14:dur="2000" advTm="54093"/>
    </mc:Choice>
    <mc:Fallback xmlns="">
      <p:transition spd="slow" advTm="54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Quark Condensates at vanishing </a:t>
            </a:r>
            <a:r>
              <a:rPr lang="en-US" sz="3200" b="0" i="0" u="none" strike="noStrike" baseline="0" dirty="0" err="1">
                <a:latin typeface="Amasis MT Pro Black" panose="020B0604020202020204" pitchFamily="18" charset="0"/>
              </a:rPr>
              <a:t>eB</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7" name="Picture 6">
            <a:extLst>
              <a:ext uri="{FF2B5EF4-FFF2-40B4-BE49-F238E27FC236}">
                <a16:creationId xmlns:a16="http://schemas.microsoft.com/office/drawing/2014/main" id="{57FBE712-DEBD-6037-0740-FB5A9FCC193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12576" y="1559222"/>
            <a:ext cx="11906250" cy="4841578"/>
          </a:xfrm>
          <a:prstGeom prst="rect">
            <a:avLst/>
          </a:prstGeom>
        </p:spPr>
      </p:pic>
      <p:pic>
        <p:nvPicPr>
          <p:cNvPr id="8" name="Picture 4" descr="Future University in Egypt : Rankings, Fees &amp; Courses ...">
            <a:extLst>
              <a:ext uri="{FF2B5EF4-FFF2-40B4-BE49-F238E27FC236}">
                <a16:creationId xmlns:a16="http://schemas.microsoft.com/office/drawing/2014/main" id="{1EA9933E-7567-E199-169A-2927D79E67A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7">
            <a:extLst>
              <a:ext uri="{FF2B5EF4-FFF2-40B4-BE49-F238E27FC236}">
                <a16:creationId xmlns:a16="http://schemas.microsoft.com/office/drawing/2014/main" id="{33016490-D3C7-63B6-B69D-CA7A4E47F402}"/>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1439212277"/>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Quark Condensates at finite </a:t>
            </a:r>
            <a:r>
              <a:rPr lang="en-US" sz="3200" b="0" i="0" u="none" strike="noStrike" baseline="0" dirty="0" err="1">
                <a:latin typeface="Amasis MT Pro Black" panose="020B0604020202020204" pitchFamily="18" charset="0"/>
              </a:rPr>
              <a:t>eB</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6" name="Picture 5">
            <a:extLst>
              <a:ext uri="{FF2B5EF4-FFF2-40B4-BE49-F238E27FC236}">
                <a16:creationId xmlns:a16="http://schemas.microsoft.com/office/drawing/2014/main" id="{2926D490-EAE7-D55B-BA17-39D85D934ED2}"/>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28850" y="1337660"/>
            <a:ext cx="11626266" cy="5079182"/>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7">
            <a:extLst>
              <a:ext uri="{FF2B5EF4-FFF2-40B4-BE49-F238E27FC236}">
                <a16:creationId xmlns:a16="http://schemas.microsoft.com/office/drawing/2014/main" id="{722B68F1-9533-201E-B68A-F8043A854EEA}"/>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2894095816"/>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Thermodynamics</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C9AD882-D3F0-9BAD-F870-D1884630AC53}"/>
              </a:ext>
            </a:extLst>
          </p:cNvPr>
          <p:cNvPicPr>
            <a:picLocks noChangeAspect="1"/>
          </p:cNvPicPr>
          <p:nvPr/>
        </p:nvPicPr>
        <p:blipFill>
          <a:blip r:embed="rId8"/>
          <a:stretch>
            <a:fillRect/>
          </a:stretch>
        </p:blipFill>
        <p:spPr>
          <a:xfrm>
            <a:off x="1001268" y="961787"/>
            <a:ext cx="10127175" cy="2635877"/>
          </a:xfrm>
          <a:prstGeom prst="rect">
            <a:avLst/>
          </a:prstGeom>
        </p:spPr>
      </p:pic>
      <p:pic>
        <p:nvPicPr>
          <p:cNvPr id="12" name="Picture 11">
            <a:extLst>
              <a:ext uri="{FF2B5EF4-FFF2-40B4-BE49-F238E27FC236}">
                <a16:creationId xmlns:a16="http://schemas.microsoft.com/office/drawing/2014/main" id="{730C875D-3FA2-FFA7-3623-28948D706C10}"/>
              </a:ext>
            </a:extLst>
          </p:cNvPr>
          <p:cNvPicPr>
            <a:picLocks noChangeAspect="1"/>
          </p:cNvPicPr>
          <p:nvPr/>
        </p:nvPicPr>
        <p:blipFill>
          <a:blip r:embed="rId9"/>
          <a:stretch>
            <a:fillRect/>
          </a:stretch>
        </p:blipFill>
        <p:spPr>
          <a:xfrm>
            <a:off x="1001268" y="3904094"/>
            <a:ext cx="10068809" cy="2592179"/>
          </a:xfrm>
          <a:prstGeom prst="rect">
            <a:avLst/>
          </a:prstGeom>
        </p:spPr>
      </p:pic>
      <p:sp>
        <p:nvSpPr>
          <p:cNvPr id="13" name="Footer Placeholder 7">
            <a:extLst>
              <a:ext uri="{FF2B5EF4-FFF2-40B4-BE49-F238E27FC236}">
                <a16:creationId xmlns:a16="http://schemas.microsoft.com/office/drawing/2014/main" id="{8CBC87E3-F8BA-2D5E-C2BD-3DB2EBB0F273}"/>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851540880"/>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Magnetization</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64A5904-339A-AA55-51BD-815560EE792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243071" y="1431863"/>
            <a:ext cx="5825358" cy="1849320"/>
          </a:xfrm>
          <a:prstGeom prst="rect">
            <a:avLst/>
          </a:prstGeom>
        </p:spPr>
      </p:pic>
      <p:pic>
        <p:nvPicPr>
          <p:cNvPr id="13" name="Picture 12">
            <a:extLst>
              <a:ext uri="{FF2B5EF4-FFF2-40B4-BE49-F238E27FC236}">
                <a16:creationId xmlns:a16="http://schemas.microsoft.com/office/drawing/2014/main" id="{A3763476-52CF-BC73-F06F-9966C5068BA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17321" y="3939765"/>
            <a:ext cx="5926162" cy="1249963"/>
          </a:xfrm>
          <a:prstGeom prst="rect">
            <a:avLst/>
          </a:prstGeom>
        </p:spPr>
      </p:pic>
      <p:pic>
        <p:nvPicPr>
          <p:cNvPr id="15" name="Picture 14">
            <a:extLst>
              <a:ext uri="{FF2B5EF4-FFF2-40B4-BE49-F238E27FC236}">
                <a16:creationId xmlns:a16="http://schemas.microsoft.com/office/drawing/2014/main" id="{98E2371A-3BBF-AF3E-0908-F82D16A8781C}"/>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6195030" y="1512882"/>
            <a:ext cx="5801277" cy="2611645"/>
          </a:xfrm>
          <a:prstGeom prst="rect">
            <a:avLst/>
          </a:prstGeom>
        </p:spPr>
      </p:pic>
      <p:pic>
        <p:nvPicPr>
          <p:cNvPr id="17" name="Picture 16">
            <a:extLst>
              <a:ext uri="{FF2B5EF4-FFF2-40B4-BE49-F238E27FC236}">
                <a16:creationId xmlns:a16="http://schemas.microsoft.com/office/drawing/2014/main" id="{4BE7C873-70B5-2AC9-1914-E0EEC47816E6}"/>
              </a:ext>
            </a:extLst>
          </p:cNvPr>
          <p:cNvPicPr>
            <a:picLocks noChangeAspect="1"/>
          </p:cNvPicPr>
          <p:nvPr/>
        </p:nvPicPr>
        <p:blipFill>
          <a:blip r:embed="rId14"/>
          <a:stretch>
            <a:fillRect/>
          </a:stretch>
        </p:blipFill>
        <p:spPr>
          <a:xfrm>
            <a:off x="6464274" y="4371946"/>
            <a:ext cx="4865860" cy="973172"/>
          </a:xfrm>
          <a:prstGeom prst="rect">
            <a:avLst/>
          </a:prstGeom>
        </p:spPr>
      </p:pic>
      <p:sp>
        <p:nvSpPr>
          <p:cNvPr id="18" name="Footer Placeholder 7">
            <a:extLst>
              <a:ext uri="{FF2B5EF4-FFF2-40B4-BE49-F238E27FC236}">
                <a16:creationId xmlns:a16="http://schemas.microsoft.com/office/drawing/2014/main" id="{DCF1F3FF-C9EE-CF12-1C39-858B1DFFE57D}"/>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2437053750"/>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Magnetization</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1926694-498E-59A4-7704-625F1775804D}"/>
              </a:ext>
            </a:extLst>
          </p:cNvPr>
          <p:cNvPicPr>
            <a:picLocks noChangeAspect="1"/>
          </p:cNvPicPr>
          <p:nvPr/>
        </p:nvPicPr>
        <p:blipFill>
          <a:blip r:embed="rId8"/>
          <a:stretch>
            <a:fillRect/>
          </a:stretch>
        </p:blipFill>
        <p:spPr>
          <a:xfrm>
            <a:off x="116469" y="1134734"/>
            <a:ext cx="5608740" cy="4241741"/>
          </a:xfrm>
          <a:prstGeom prst="rect">
            <a:avLst/>
          </a:prstGeom>
        </p:spPr>
      </p:pic>
      <p:pic>
        <p:nvPicPr>
          <p:cNvPr id="12" name="Picture 11">
            <a:extLst>
              <a:ext uri="{FF2B5EF4-FFF2-40B4-BE49-F238E27FC236}">
                <a16:creationId xmlns:a16="http://schemas.microsoft.com/office/drawing/2014/main" id="{422E4056-7614-9BF1-84B8-D5E5C4DBDBE4}"/>
              </a:ext>
            </a:extLst>
          </p:cNvPr>
          <p:cNvPicPr>
            <a:picLocks noChangeAspect="1"/>
          </p:cNvPicPr>
          <p:nvPr/>
        </p:nvPicPr>
        <p:blipFill>
          <a:blip r:embed="rId9"/>
          <a:stretch>
            <a:fillRect/>
          </a:stretch>
        </p:blipFill>
        <p:spPr>
          <a:xfrm>
            <a:off x="7694766" y="5437237"/>
            <a:ext cx="3313102" cy="998271"/>
          </a:xfrm>
          <a:prstGeom prst="rect">
            <a:avLst/>
          </a:prstGeom>
        </p:spPr>
      </p:pic>
      <p:pic>
        <p:nvPicPr>
          <p:cNvPr id="14" name="Picture 13">
            <a:extLst>
              <a:ext uri="{FF2B5EF4-FFF2-40B4-BE49-F238E27FC236}">
                <a16:creationId xmlns:a16="http://schemas.microsoft.com/office/drawing/2014/main" id="{6EAE4F74-5C64-BF5E-8C9D-211CE954931B}"/>
              </a:ext>
            </a:extLst>
          </p:cNvPr>
          <p:cNvPicPr>
            <a:picLocks noChangeAspect="1"/>
          </p:cNvPicPr>
          <p:nvPr/>
        </p:nvPicPr>
        <p:blipFill rotWithShape="1">
          <a:blip r:embed="rId10"/>
          <a:srcRect l="51717"/>
          <a:stretch/>
        </p:blipFill>
        <p:spPr>
          <a:xfrm>
            <a:off x="2025845" y="5437238"/>
            <a:ext cx="2409967" cy="998271"/>
          </a:xfrm>
          <a:prstGeom prst="rect">
            <a:avLst/>
          </a:prstGeom>
        </p:spPr>
      </p:pic>
      <p:pic>
        <p:nvPicPr>
          <p:cNvPr id="18" name="Picture 17">
            <a:extLst>
              <a:ext uri="{FF2B5EF4-FFF2-40B4-BE49-F238E27FC236}">
                <a16:creationId xmlns:a16="http://schemas.microsoft.com/office/drawing/2014/main" id="{2A52B7C2-14D7-2FAA-EC8E-E3E9D2BC19D4}"/>
              </a:ext>
            </a:extLst>
          </p:cNvPr>
          <p:cNvPicPr>
            <a:picLocks noChangeAspect="1"/>
          </p:cNvPicPr>
          <p:nvPr/>
        </p:nvPicPr>
        <p:blipFill>
          <a:blip r:embed="rId11"/>
          <a:stretch>
            <a:fillRect/>
          </a:stretch>
        </p:blipFill>
        <p:spPr>
          <a:xfrm>
            <a:off x="5760398" y="1134734"/>
            <a:ext cx="5870722" cy="4073049"/>
          </a:xfrm>
          <a:prstGeom prst="rect">
            <a:avLst/>
          </a:prstGeom>
        </p:spPr>
      </p:pic>
      <p:sp>
        <p:nvSpPr>
          <p:cNvPr id="19" name="Footer Placeholder 7">
            <a:extLst>
              <a:ext uri="{FF2B5EF4-FFF2-40B4-BE49-F238E27FC236}">
                <a16:creationId xmlns:a16="http://schemas.microsoft.com/office/drawing/2014/main" id="{17E22DBC-E2F4-47A5-A120-D4C59315B218}"/>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3759477737"/>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Magnetization</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153A63-684D-5389-43A1-FB17894D8462}"/>
              </a:ext>
            </a:extLst>
          </p:cNvPr>
          <p:cNvSpPr txBox="1"/>
          <p:nvPr/>
        </p:nvSpPr>
        <p:spPr>
          <a:xfrm>
            <a:off x="54979" y="1160426"/>
            <a:ext cx="12104714" cy="954107"/>
          </a:xfrm>
          <a:prstGeom prst="rect">
            <a:avLst/>
          </a:prstGeom>
          <a:noFill/>
        </p:spPr>
        <p:txBody>
          <a:bodyPr wrap="square">
            <a:spAutoFit/>
          </a:bodyPr>
          <a:lstStyle/>
          <a:p>
            <a:pPr algn="just"/>
            <a:r>
              <a:rPr lang="en-US" sz="2800" dirty="0"/>
              <a:t>The relative magnetic permeability, µ</a:t>
            </a:r>
            <a:r>
              <a:rPr lang="en-US" sz="2800" baseline="-25000" dirty="0"/>
              <a:t>r</a:t>
            </a:r>
            <a:r>
              <a:rPr lang="en-US" sz="2800" dirty="0"/>
              <a:t>, normalized to the vacuum magnetic permeability µ</a:t>
            </a:r>
            <a:r>
              <a:rPr lang="en-US" sz="2800" baseline="-25000" dirty="0"/>
              <a:t>0</a:t>
            </a:r>
            <a:r>
              <a:rPr lang="en-US" sz="2800" dirty="0"/>
              <a:t> can be translated as the magnetic effect in thermal QCD medium. </a:t>
            </a:r>
          </a:p>
        </p:txBody>
      </p:sp>
      <p:pic>
        <p:nvPicPr>
          <p:cNvPr id="16" name="Picture 15">
            <a:extLst>
              <a:ext uri="{FF2B5EF4-FFF2-40B4-BE49-F238E27FC236}">
                <a16:creationId xmlns:a16="http://schemas.microsoft.com/office/drawing/2014/main" id="{15B01210-D537-70DD-8189-B67509809D0B}"/>
              </a:ext>
            </a:extLst>
          </p:cNvPr>
          <p:cNvPicPr>
            <a:picLocks noChangeAspect="1"/>
          </p:cNvPicPr>
          <p:nvPr/>
        </p:nvPicPr>
        <p:blipFill>
          <a:blip r:embed="rId8"/>
          <a:stretch>
            <a:fillRect/>
          </a:stretch>
        </p:blipFill>
        <p:spPr>
          <a:xfrm>
            <a:off x="4620649" y="2217422"/>
            <a:ext cx="3028522" cy="646331"/>
          </a:xfrm>
          <a:prstGeom prst="rect">
            <a:avLst/>
          </a:prstGeom>
        </p:spPr>
      </p:pic>
      <p:sp>
        <p:nvSpPr>
          <p:cNvPr id="19" name="TextBox 18">
            <a:extLst>
              <a:ext uri="{FF2B5EF4-FFF2-40B4-BE49-F238E27FC236}">
                <a16:creationId xmlns:a16="http://schemas.microsoft.com/office/drawing/2014/main" id="{4C64B004-B67A-6B19-EFAF-1AE7BD50449E}"/>
              </a:ext>
            </a:extLst>
          </p:cNvPr>
          <p:cNvSpPr txBox="1"/>
          <p:nvPr/>
        </p:nvSpPr>
        <p:spPr>
          <a:xfrm>
            <a:off x="247922" y="2821045"/>
            <a:ext cx="11911771" cy="954107"/>
          </a:xfrm>
          <a:prstGeom prst="rect">
            <a:avLst/>
          </a:prstGeom>
          <a:noFill/>
        </p:spPr>
        <p:txBody>
          <a:bodyPr wrap="square">
            <a:spAutoFit/>
          </a:bodyPr>
          <a:lstStyle/>
          <a:p>
            <a:r>
              <a:rPr lang="en-US" sz="2800" dirty="0"/>
              <a:t>This relation agrees well with the lattice QCD simulations, in which the magnetic permeability is expressed in terms of the magnetic susceptibility, </a:t>
            </a:r>
          </a:p>
        </p:txBody>
      </p:sp>
      <p:pic>
        <p:nvPicPr>
          <p:cNvPr id="21" name="Picture 20">
            <a:extLst>
              <a:ext uri="{FF2B5EF4-FFF2-40B4-BE49-F238E27FC236}">
                <a16:creationId xmlns:a16="http://schemas.microsoft.com/office/drawing/2014/main" id="{45387580-7C62-60DA-3059-C63F52DC7913}"/>
              </a:ext>
            </a:extLst>
          </p:cNvPr>
          <p:cNvPicPr>
            <a:picLocks noChangeAspect="1"/>
          </p:cNvPicPr>
          <p:nvPr/>
        </p:nvPicPr>
        <p:blipFill>
          <a:blip r:embed="rId9"/>
          <a:stretch>
            <a:fillRect/>
          </a:stretch>
        </p:blipFill>
        <p:spPr>
          <a:xfrm>
            <a:off x="3497682" y="3740218"/>
            <a:ext cx="5336038" cy="1288492"/>
          </a:xfrm>
          <a:prstGeom prst="rect">
            <a:avLst/>
          </a:prstGeom>
        </p:spPr>
      </p:pic>
      <p:sp>
        <p:nvSpPr>
          <p:cNvPr id="23" name="TextBox 22">
            <a:extLst>
              <a:ext uri="{FF2B5EF4-FFF2-40B4-BE49-F238E27FC236}">
                <a16:creationId xmlns:a16="http://schemas.microsoft.com/office/drawing/2014/main" id="{8FC8B392-8B02-2EF7-DCA2-D761D32C4042}"/>
              </a:ext>
            </a:extLst>
          </p:cNvPr>
          <p:cNvSpPr txBox="1"/>
          <p:nvPr/>
        </p:nvSpPr>
        <p:spPr>
          <a:xfrm>
            <a:off x="116468" y="5028710"/>
            <a:ext cx="12104713" cy="1384995"/>
          </a:xfrm>
          <a:prstGeom prst="rect">
            <a:avLst/>
          </a:prstGeom>
          <a:noFill/>
        </p:spPr>
        <p:txBody>
          <a:bodyPr wrap="square">
            <a:spAutoFit/>
          </a:bodyPr>
          <a:lstStyle/>
          <a:p>
            <a:r>
              <a:rPr lang="en-US" sz="2800" dirty="0"/>
              <a:t>where α</a:t>
            </a:r>
            <a:r>
              <a:rPr lang="en-US" sz="2800" baseline="-25000" dirty="0"/>
              <a:t>m</a:t>
            </a:r>
            <a:r>
              <a:rPr lang="en-US" sz="2800" dirty="0"/>
              <a:t> = e</a:t>
            </a:r>
            <a:r>
              <a:rPr lang="en-US" sz="2800" baseline="30000" dirty="0"/>
              <a:t>2</a:t>
            </a:r>
            <a:r>
              <a:rPr lang="en-US" sz="2800" dirty="0"/>
              <a:t>/4π is the fine structure constant. This expression distinguishes between dimensionless proportionality constants, namely external </a:t>
            </a:r>
            <a:r>
              <a:rPr lang="en-US" sz="2800" dirty="0" err="1"/>
              <a:t>B</a:t>
            </a:r>
            <a:r>
              <a:rPr lang="en-US" sz="2800" baseline="30000" dirty="0" err="1"/>
              <a:t>exp</a:t>
            </a:r>
            <a:r>
              <a:rPr lang="en-US" sz="2800" baseline="30000" dirty="0"/>
              <a:t> </a:t>
            </a:r>
            <a:r>
              <a:rPr lang="en-US" sz="2800" dirty="0"/>
              <a:t>and E</a:t>
            </a:r>
            <a:r>
              <a:rPr lang="en-US" sz="2800" baseline="30000" dirty="0"/>
              <a:t>ind</a:t>
            </a:r>
            <a:r>
              <a:rPr lang="en-US" sz="2800" dirty="0"/>
              <a:t> induced magnetic field Bind. </a:t>
            </a:r>
          </a:p>
        </p:txBody>
      </p:sp>
      <p:sp>
        <p:nvSpPr>
          <p:cNvPr id="24" name="Footer Placeholder 7">
            <a:extLst>
              <a:ext uri="{FF2B5EF4-FFF2-40B4-BE49-F238E27FC236}">
                <a16:creationId xmlns:a16="http://schemas.microsoft.com/office/drawing/2014/main" id="{E044C473-F0DB-A8FD-4752-C48AB7E542D4}"/>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26591767"/>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Magnetization</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70BA9C5-AF0B-EFFF-B46D-F7CDA4FFDA8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65201" y="944345"/>
            <a:ext cx="9931473" cy="5551927"/>
          </a:xfrm>
          <a:prstGeom prst="rect">
            <a:avLst/>
          </a:prstGeom>
        </p:spPr>
      </p:pic>
      <p:sp>
        <p:nvSpPr>
          <p:cNvPr id="13" name="Footer Placeholder 7">
            <a:extLst>
              <a:ext uri="{FF2B5EF4-FFF2-40B4-BE49-F238E27FC236}">
                <a16:creationId xmlns:a16="http://schemas.microsoft.com/office/drawing/2014/main" id="{8FA10CBB-E08F-ACF1-0E63-623E5B69163F}"/>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325396760"/>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QCD Phase Diagram</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1CD6F7F-CB7E-6D9F-CA33-BFFA637C13B3}"/>
              </a:ext>
            </a:extLst>
          </p:cNvPr>
          <p:cNvPicPr>
            <a:picLocks noChangeAspect="1"/>
          </p:cNvPicPr>
          <p:nvPr/>
        </p:nvPicPr>
        <p:blipFill>
          <a:blip r:embed="rId8"/>
          <a:stretch>
            <a:fillRect/>
          </a:stretch>
        </p:blipFill>
        <p:spPr>
          <a:xfrm>
            <a:off x="268869" y="1366297"/>
            <a:ext cx="11720571" cy="3925550"/>
          </a:xfrm>
          <a:prstGeom prst="rect">
            <a:avLst/>
          </a:prstGeom>
        </p:spPr>
      </p:pic>
      <p:sp>
        <p:nvSpPr>
          <p:cNvPr id="14" name="TextBox 13">
            <a:extLst>
              <a:ext uri="{FF2B5EF4-FFF2-40B4-BE49-F238E27FC236}">
                <a16:creationId xmlns:a16="http://schemas.microsoft.com/office/drawing/2014/main" id="{43B4FA3B-10A8-48D3-DBB3-96560F206570}"/>
              </a:ext>
            </a:extLst>
          </p:cNvPr>
          <p:cNvSpPr txBox="1"/>
          <p:nvPr/>
        </p:nvSpPr>
        <p:spPr>
          <a:xfrm>
            <a:off x="3641089" y="5336490"/>
            <a:ext cx="6099242" cy="523220"/>
          </a:xfrm>
          <a:prstGeom prst="rect">
            <a:avLst/>
          </a:prstGeom>
          <a:noFill/>
        </p:spPr>
        <p:txBody>
          <a:bodyPr wrap="square">
            <a:spAutoFit/>
          </a:bodyPr>
          <a:lstStyle/>
          <a:p>
            <a:r>
              <a:rPr lang="en-US" sz="2800" b="0" i="1" dirty="0">
                <a:effectLst/>
                <a:latin typeface="-apple-system"/>
              </a:rPr>
              <a:t>Indian </a:t>
            </a:r>
            <a:r>
              <a:rPr lang="en-US" sz="2800" b="0" i="1" dirty="0" err="1">
                <a:effectLst/>
                <a:latin typeface="-apple-system"/>
              </a:rPr>
              <a:t>J.Phys</a:t>
            </a:r>
            <a:r>
              <a:rPr lang="en-US" sz="2800" b="0" i="1" dirty="0">
                <a:effectLst/>
                <a:latin typeface="-apple-system"/>
              </a:rPr>
              <a:t>.</a:t>
            </a:r>
            <a:r>
              <a:rPr lang="en-US" sz="2800" b="0" i="0" dirty="0">
                <a:effectLst/>
                <a:latin typeface="-apple-system"/>
              </a:rPr>
              <a:t> 91 (2017) 1, 93-99</a:t>
            </a:r>
            <a:endParaRPr lang="en-US" sz="2800" dirty="0"/>
          </a:p>
        </p:txBody>
      </p:sp>
      <p:sp>
        <p:nvSpPr>
          <p:cNvPr id="15" name="Footer Placeholder 7">
            <a:extLst>
              <a:ext uri="{FF2B5EF4-FFF2-40B4-BE49-F238E27FC236}">
                <a16:creationId xmlns:a16="http://schemas.microsoft.com/office/drawing/2014/main" id="{EE9371CE-45AA-0854-A9E6-75E8D32E2AAA}"/>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2735776135"/>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9EC9A61-B154-7520-9664-C5111180EFA3}"/>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PLSM: QCD Phase Diagram</a:t>
            </a:r>
            <a:endParaRPr lang="en-US" sz="3200" dirty="0">
              <a:latin typeface="Amasis MT Pro Black" panose="020B0604020202020204" pitchFamily="18" charset="0"/>
            </a:endParaRPr>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8" name="Picture 4" descr="Future University in Egypt : Rankings, Fees &amp; Courses ...">
            <a:extLst>
              <a:ext uri="{FF2B5EF4-FFF2-40B4-BE49-F238E27FC236}">
                <a16:creationId xmlns:a16="http://schemas.microsoft.com/office/drawing/2014/main" id="{4E4E860F-E078-9EFC-C516-44CD7CCB95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F3730E3-ACCE-8171-41D3-6B24EF2C6E69}"/>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6469" y="1627780"/>
            <a:ext cx="5705845" cy="4173489"/>
          </a:xfrm>
          <a:prstGeom prst="rect">
            <a:avLst/>
          </a:prstGeom>
        </p:spPr>
      </p:pic>
      <p:pic>
        <p:nvPicPr>
          <p:cNvPr id="12" name="Picture 11">
            <a:extLst>
              <a:ext uri="{FF2B5EF4-FFF2-40B4-BE49-F238E27FC236}">
                <a16:creationId xmlns:a16="http://schemas.microsoft.com/office/drawing/2014/main" id="{B4BF626A-840F-6A93-BEC7-4AC651E17BFF}"/>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5975699" y="1493961"/>
            <a:ext cx="5785368" cy="4281631"/>
          </a:xfrm>
          <a:prstGeom prst="rect">
            <a:avLst/>
          </a:prstGeom>
        </p:spPr>
      </p:pic>
      <p:sp>
        <p:nvSpPr>
          <p:cNvPr id="13" name="Footer Placeholder 7">
            <a:extLst>
              <a:ext uri="{FF2B5EF4-FFF2-40B4-BE49-F238E27FC236}">
                <a16:creationId xmlns:a16="http://schemas.microsoft.com/office/drawing/2014/main" id="{10457272-404B-AAC9-3528-78EB2CAB1B14}"/>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84417760"/>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12" name="Picture 11">
            <a:extLst>
              <a:ext uri="{FF2B5EF4-FFF2-40B4-BE49-F238E27FC236}">
                <a16:creationId xmlns:a16="http://schemas.microsoft.com/office/drawing/2014/main" id="{CFFA095E-F8B1-02C9-2A90-A0A94D34CE6D}"/>
              </a:ext>
            </a:extLst>
          </p:cNvPr>
          <p:cNvPicPr>
            <a:picLocks noChangeAspect="1"/>
          </p:cNvPicPr>
          <p:nvPr/>
        </p:nvPicPr>
        <p:blipFill>
          <a:blip r:embed="rId7"/>
          <a:stretch>
            <a:fillRect/>
          </a:stretch>
        </p:blipFill>
        <p:spPr>
          <a:xfrm>
            <a:off x="8272462" y="3957387"/>
            <a:ext cx="903622" cy="419100"/>
          </a:xfrm>
          <a:prstGeom prst="rect">
            <a:avLst/>
          </a:prstGeom>
        </p:spPr>
      </p:pic>
      <p:pic>
        <p:nvPicPr>
          <p:cNvPr id="14" name="Picture 13">
            <a:extLst>
              <a:ext uri="{FF2B5EF4-FFF2-40B4-BE49-F238E27FC236}">
                <a16:creationId xmlns:a16="http://schemas.microsoft.com/office/drawing/2014/main" id="{F1EC9CFA-3C72-71E0-3EB0-FBD5C6ECB3A6}"/>
              </a:ext>
            </a:extLst>
          </p:cNvPr>
          <p:cNvPicPr>
            <a:picLocks noChangeAspect="1"/>
          </p:cNvPicPr>
          <p:nvPr/>
        </p:nvPicPr>
        <p:blipFill>
          <a:blip r:embed="rId7"/>
          <a:stretch>
            <a:fillRect/>
          </a:stretch>
        </p:blipFill>
        <p:spPr>
          <a:xfrm>
            <a:off x="3529265" y="4247147"/>
            <a:ext cx="523875" cy="419100"/>
          </a:xfrm>
          <a:prstGeom prst="rect">
            <a:avLst/>
          </a:prstGeom>
        </p:spPr>
      </p:pic>
      <p:pic>
        <p:nvPicPr>
          <p:cNvPr id="17" name="Picture 16">
            <a:extLst>
              <a:ext uri="{FF2B5EF4-FFF2-40B4-BE49-F238E27FC236}">
                <a16:creationId xmlns:a16="http://schemas.microsoft.com/office/drawing/2014/main" id="{15DFA859-F83C-9292-E13A-2F987A0D86C5}"/>
              </a:ext>
            </a:extLst>
          </p:cNvPr>
          <p:cNvPicPr>
            <a:picLocks noChangeAspect="1"/>
          </p:cNvPicPr>
          <p:nvPr/>
        </p:nvPicPr>
        <p:blipFill>
          <a:blip r:embed="rId7"/>
          <a:stretch>
            <a:fillRect/>
          </a:stretch>
        </p:blipFill>
        <p:spPr>
          <a:xfrm>
            <a:off x="4245893" y="2815301"/>
            <a:ext cx="2090739" cy="419100"/>
          </a:xfrm>
          <a:prstGeom prst="rect">
            <a:avLst/>
          </a:prstGeom>
        </p:spPr>
      </p:pic>
      <p:pic>
        <p:nvPicPr>
          <p:cNvPr id="9" name="Picture 8">
            <a:extLst>
              <a:ext uri="{FF2B5EF4-FFF2-40B4-BE49-F238E27FC236}">
                <a16:creationId xmlns:a16="http://schemas.microsoft.com/office/drawing/2014/main" id="{BA10636F-BE58-2366-C2FE-010CB788A670}"/>
              </a:ext>
            </a:extLst>
          </p:cNvPr>
          <p:cNvPicPr>
            <a:picLocks noChangeAspect="1"/>
          </p:cNvPicPr>
          <p:nvPr/>
        </p:nvPicPr>
        <p:blipFill>
          <a:blip r:embed="rId8"/>
          <a:stretch>
            <a:fillRect/>
          </a:stretch>
        </p:blipFill>
        <p:spPr>
          <a:xfrm>
            <a:off x="5050129" y="1545237"/>
            <a:ext cx="372102" cy="399665"/>
          </a:xfrm>
          <a:prstGeom prst="rect">
            <a:avLst/>
          </a:prstGeom>
        </p:spPr>
      </p:pic>
      <p:pic>
        <p:nvPicPr>
          <p:cNvPr id="15" name="Picture 14">
            <a:extLst>
              <a:ext uri="{FF2B5EF4-FFF2-40B4-BE49-F238E27FC236}">
                <a16:creationId xmlns:a16="http://schemas.microsoft.com/office/drawing/2014/main" id="{E34C9BEF-689E-39DF-A18A-9580F7096127}"/>
              </a:ext>
            </a:extLst>
          </p:cNvPr>
          <p:cNvPicPr>
            <a:picLocks noChangeAspect="1"/>
          </p:cNvPicPr>
          <p:nvPr/>
        </p:nvPicPr>
        <p:blipFill>
          <a:blip r:embed="rId8"/>
          <a:stretch>
            <a:fillRect/>
          </a:stretch>
        </p:blipFill>
        <p:spPr>
          <a:xfrm>
            <a:off x="9005158" y="1718827"/>
            <a:ext cx="406044" cy="242117"/>
          </a:xfrm>
          <a:prstGeom prst="rect">
            <a:avLst/>
          </a:prstGeom>
        </p:spPr>
      </p:pic>
      <p:pic>
        <p:nvPicPr>
          <p:cNvPr id="16" name="Picture 15">
            <a:extLst>
              <a:ext uri="{FF2B5EF4-FFF2-40B4-BE49-F238E27FC236}">
                <a16:creationId xmlns:a16="http://schemas.microsoft.com/office/drawing/2014/main" id="{7C721570-252D-0F37-EC40-6F42C65B7F0F}"/>
              </a:ext>
            </a:extLst>
          </p:cNvPr>
          <p:cNvPicPr>
            <a:picLocks noChangeAspect="1"/>
          </p:cNvPicPr>
          <p:nvPr/>
        </p:nvPicPr>
        <p:blipFill>
          <a:blip r:embed="rId8"/>
          <a:stretch>
            <a:fillRect/>
          </a:stretch>
        </p:blipFill>
        <p:spPr>
          <a:xfrm>
            <a:off x="10330801" y="1702785"/>
            <a:ext cx="406044" cy="242117"/>
          </a:xfrm>
          <a:prstGeom prst="rect">
            <a:avLst/>
          </a:prstGeom>
        </p:spPr>
      </p:pic>
      <p:pic>
        <p:nvPicPr>
          <p:cNvPr id="18" name="Picture 17">
            <a:extLst>
              <a:ext uri="{FF2B5EF4-FFF2-40B4-BE49-F238E27FC236}">
                <a16:creationId xmlns:a16="http://schemas.microsoft.com/office/drawing/2014/main" id="{07562D22-B07D-73B9-0DB6-933E97C40D40}"/>
              </a:ext>
            </a:extLst>
          </p:cNvPr>
          <p:cNvPicPr>
            <a:picLocks noChangeAspect="1"/>
          </p:cNvPicPr>
          <p:nvPr/>
        </p:nvPicPr>
        <p:blipFill>
          <a:blip r:embed="rId8"/>
          <a:stretch>
            <a:fillRect/>
          </a:stretch>
        </p:blipFill>
        <p:spPr>
          <a:xfrm>
            <a:off x="7221715" y="1581726"/>
            <a:ext cx="406044" cy="242117"/>
          </a:xfrm>
          <a:prstGeom prst="rect">
            <a:avLst/>
          </a:prstGeom>
        </p:spPr>
      </p:pic>
      <p:pic>
        <p:nvPicPr>
          <p:cNvPr id="19" name="Picture 18">
            <a:extLst>
              <a:ext uri="{FF2B5EF4-FFF2-40B4-BE49-F238E27FC236}">
                <a16:creationId xmlns:a16="http://schemas.microsoft.com/office/drawing/2014/main" id="{AAEDFAA4-3140-21AE-BADE-0E29E9B31915}"/>
              </a:ext>
            </a:extLst>
          </p:cNvPr>
          <p:cNvPicPr>
            <a:picLocks noChangeAspect="1"/>
          </p:cNvPicPr>
          <p:nvPr/>
        </p:nvPicPr>
        <p:blipFill>
          <a:blip r:embed="rId8"/>
          <a:stretch>
            <a:fillRect/>
          </a:stretch>
        </p:blipFill>
        <p:spPr>
          <a:xfrm>
            <a:off x="7547244" y="1581726"/>
            <a:ext cx="406044" cy="242117"/>
          </a:xfrm>
          <a:prstGeom prst="rect">
            <a:avLst/>
          </a:prstGeom>
        </p:spPr>
      </p:pic>
      <p:pic>
        <p:nvPicPr>
          <p:cNvPr id="21" name="Picture 20">
            <a:extLst>
              <a:ext uri="{FF2B5EF4-FFF2-40B4-BE49-F238E27FC236}">
                <a16:creationId xmlns:a16="http://schemas.microsoft.com/office/drawing/2014/main" id="{DF414750-9F5A-02CB-3124-017687397A3E}"/>
              </a:ext>
            </a:extLst>
          </p:cNvPr>
          <p:cNvPicPr>
            <a:picLocks noChangeAspect="1"/>
          </p:cNvPicPr>
          <p:nvPr/>
        </p:nvPicPr>
        <p:blipFill>
          <a:blip r:embed="rId9"/>
          <a:stretch>
            <a:fillRect/>
          </a:stretch>
        </p:blipFill>
        <p:spPr>
          <a:xfrm>
            <a:off x="11389592" y="3429000"/>
            <a:ext cx="742950" cy="571500"/>
          </a:xfrm>
          <a:prstGeom prst="rect">
            <a:avLst/>
          </a:prstGeom>
        </p:spPr>
      </p:pic>
      <p:pic>
        <p:nvPicPr>
          <p:cNvPr id="23" name="Picture 22">
            <a:extLst>
              <a:ext uri="{FF2B5EF4-FFF2-40B4-BE49-F238E27FC236}">
                <a16:creationId xmlns:a16="http://schemas.microsoft.com/office/drawing/2014/main" id="{310C270E-2771-51C2-BE20-2E8039534E4F}"/>
              </a:ext>
            </a:extLst>
          </p:cNvPr>
          <p:cNvPicPr>
            <a:picLocks noChangeAspect="1"/>
          </p:cNvPicPr>
          <p:nvPr/>
        </p:nvPicPr>
        <p:blipFill>
          <a:blip r:embed="rId9"/>
          <a:stretch>
            <a:fillRect/>
          </a:stretch>
        </p:blipFill>
        <p:spPr>
          <a:xfrm>
            <a:off x="11405634" y="5650650"/>
            <a:ext cx="742950" cy="571500"/>
          </a:xfrm>
          <a:prstGeom prst="rect">
            <a:avLst/>
          </a:prstGeom>
        </p:spPr>
      </p:pic>
      <p:pic>
        <p:nvPicPr>
          <p:cNvPr id="22" name="Picture 21">
            <a:extLst>
              <a:ext uri="{FF2B5EF4-FFF2-40B4-BE49-F238E27FC236}">
                <a16:creationId xmlns:a16="http://schemas.microsoft.com/office/drawing/2014/main" id="{615F7BE2-4A98-244D-7E6D-5F90304F6DA8}"/>
              </a:ext>
            </a:extLst>
          </p:cNvPr>
          <p:cNvPicPr>
            <a:picLocks noChangeAspect="1"/>
          </p:cNvPicPr>
          <p:nvPr/>
        </p:nvPicPr>
        <p:blipFill>
          <a:blip r:embed="rId10"/>
          <a:stretch>
            <a:fillRect/>
          </a:stretch>
        </p:blipFill>
        <p:spPr>
          <a:xfrm>
            <a:off x="159885" y="6186094"/>
            <a:ext cx="4302830" cy="428625"/>
          </a:xfrm>
          <a:prstGeom prst="rect">
            <a:avLst/>
          </a:prstGeom>
        </p:spPr>
      </p:pic>
      <p:pic>
        <p:nvPicPr>
          <p:cNvPr id="26" name="Picture 4" descr="Future University in Egypt : Rankings, Fees &amp; Courses ...">
            <a:extLst>
              <a:ext uri="{FF2B5EF4-FFF2-40B4-BE49-F238E27FC236}">
                <a16:creationId xmlns:a16="http://schemas.microsoft.com/office/drawing/2014/main" id="{C19228F7-FF67-36CD-C840-1CB570F02EC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BCE07A7-5AFA-5BCB-9978-0F100D7F9447}"/>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Conclusions</a:t>
            </a:r>
            <a:endParaRPr lang="en-US" sz="3200" dirty="0">
              <a:latin typeface="Amasis MT Pro Black" panose="020B0604020202020204" pitchFamily="18" charset="0"/>
            </a:endParaRPr>
          </a:p>
        </p:txBody>
      </p:sp>
      <p:sp>
        <p:nvSpPr>
          <p:cNvPr id="3" name="TextBox 2">
            <a:extLst>
              <a:ext uri="{FF2B5EF4-FFF2-40B4-BE49-F238E27FC236}">
                <a16:creationId xmlns:a16="http://schemas.microsoft.com/office/drawing/2014/main" id="{4DDFA00F-77C2-CE8C-F66B-845F5699DDF6}"/>
              </a:ext>
            </a:extLst>
          </p:cNvPr>
          <p:cNvSpPr txBox="1"/>
          <p:nvPr/>
        </p:nvSpPr>
        <p:spPr>
          <a:xfrm>
            <a:off x="43416" y="1247239"/>
            <a:ext cx="12105168" cy="5016758"/>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CMR10"/>
              </a:rPr>
              <a:t>W</a:t>
            </a:r>
            <a:r>
              <a:rPr lang="en-US" sz="3200" b="0" i="0" u="none" strike="noStrike" baseline="0" dirty="0">
                <a:latin typeface="CMR10"/>
              </a:rPr>
              <a:t>e estimated the critical temperatures based on quark condensates and the Polyakov order parameters. </a:t>
            </a:r>
          </a:p>
          <a:p>
            <a:pPr marL="457200" indent="-457200" algn="l">
              <a:buFont typeface="Arial" panose="020B0604020202020204" pitchFamily="34" charset="0"/>
              <a:buChar char="•"/>
            </a:pPr>
            <a:r>
              <a:rPr lang="en-US" sz="3200" b="0" i="0" u="none" strike="noStrike" baseline="0" dirty="0">
                <a:latin typeface="CMR10"/>
              </a:rPr>
              <a:t>We found that the chiral phase transition gets shifted to higher temperatures as a result of the inclusion of the Polyakov loop in LSM.</a:t>
            </a:r>
          </a:p>
          <a:p>
            <a:pPr marL="457200" indent="-457200">
              <a:buFont typeface="Arial" panose="020B0604020202020204" pitchFamily="34" charset="0"/>
              <a:buChar char="•"/>
            </a:pPr>
            <a:r>
              <a:rPr lang="en-US" sz="3200" dirty="0"/>
              <a:t>The magnetization remarkably affects the thermodynamic properties of the QCD matter. </a:t>
            </a:r>
          </a:p>
          <a:p>
            <a:pPr marL="457200" indent="-457200">
              <a:buFont typeface="Arial" panose="020B0604020202020204" pitchFamily="34" charset="0"/>
              <a:buChar char="•"/>
            </a:pPr>
            <a:r>
              <a:rPr lang="en-US" sz="3200" dirty="0"/>
              <a:t>The PLSM results give an evident on paramagnetic features of the hot QCD matter. </a:t>
            </a:r>
          </a:p>
          <a:p>
            <a:pPr marL="457200" indent="-457200">
              <a:buFont typeface="Arial" panose="020B0604020202020204" pitchFamily="34" charset="0"/>
              <a:buChar char="•"/>
            </a:pPr>
            <a:r>
              <a:rPr lang="en-US" sz="3200" dirty="0"/>
              <a:t>The magnetic susceptibility, at low temperatures, is negative indicating that the QCD matter is </a:t>
            </a:r>
            <a:r>
              <a:rPr lang="en-US" sz="3200" dirty="0" err="1"/>
              <a:t>dia</a:t>
            </a:r>
            <a:r>
              <a:rPr lang="en-US" sz="3200" dirty="0"/>
              <a:t>–magnetized.</a:t>
            </a:r>
            <a:r>
              <a:rPr lang="en-US" sz="3200" b="0" i="0" u="none" strike="noStrike" baseline="0" dirty="0">
                <a:latin typeface="CMR10"/>
              </a:rPr>
              <a:t> </a:t>
            </a:r>
          </a:p>
        </p:txBody>
      </p:sp>
      <p:sp>
        <p:nvSpPr>
          <p:cNvPr id="2" name="Footer Placeholder 7">
            <a:extLst>
              <a:ext uri="{FF2B5EF4-FFF2-40B4-BE49-F238E27FC236}">
                <a16:creationId xmlns:a16="http://schemas.microsoft.com/office/drawing/2014/main" id="{AB99EAA8-C2F6-20C6-52A5-94D57A76A081}"/>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3247735988"/>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C95782B-6D01-7329-F296-18C1A948DB3F}"/>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pic>
        <p:nvPicPr>
          <p:cNvPr id="12" name="Picture 11">
            <a:extLst>
              <a:ext uri="{FF2B5EF4-FFF2-40B4-BE49-F238E27FC236}">
                <a16:creationId xmlns:a16="http://schemas.microsoft.com/office/drawing/2014/main" id="{7CE58166-3D7B-654C-7E4D-2DD4AE578FFD}"/>
              </a:ext>
            </a:extLst>
          </p:cNvPr>
          <p:cNvPicPr>
            <a:picLocks noChangeAspect="1"/>
          </p:cNvPicPr>
          <p:nvPr/>
        </p:nvPicPr>
        <p:blipFill>
          <a:blip r:embed="rId5"/>
          <a:stretch>
            <a:fillRect/>
          </a:stretch>
        </p:blipFill>
        <p:spPr>
          <a:xfrm>
            <a:off x="11284618" y="2937347"/>
            <a:ext cx="666750" cy="491653"/>
          </a:xfrm>
          <a:prstGeom prst="rect">
            <a:avLst/>
          </a:prstGeom>
        </p:spPr>
      </p:pic>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98C364F0-D5A4-FBDC-8A5D-AB4584F1C568}"/>
              </a:ext>
            </a:extLst>
          </p:cNvPr>
          <p:cNvSpPr txBox="1"/>
          <p:nvPr/>
        </p:nvSpPr>
        <p:spPr>
          <a:xfrm>
            <a:off x="368648" y="1287431"/>
            <a:ext cx="11951368" cy="954107"/>
          </a:xfrm>
          <a:prstGeom prst="rect">
            <a:avLst/>
          </a:prstGeom>
          <a:noFill/>
        </p:spPr>
        <p:txBody>
          <a:bodyPr wrap="square">
            <a:spAutoFit/>
          </a:bodyPr>
          <a:lstStyle/>
          <a:p>
            <a:pPr algn="l"/>
            <a:r>
              <a:rPr lang="nb-NO" sz="2800" dirty="0">
                <a:latin typeface="CMBX10"/>
              </a:rPr>
              <a:t>A</a:t>
            </a:r>
            <a:r>
              <a:rPr lang="nb-NO" sz="2800" b="0" i="0" u="none" strike="noStrike" baseline="0" dirty="0">
                <a:latin typeface="CMBX10"/>
              </a:rPr>
              <a:t>t finite isospin asymmetry </a:t>
            </a:r>
            <a:r>
              <a:rPr lang="en-US" sz="2800" dirty="0">
                <a:latin typeface="CMR10"/>
              </a:rPr>
              <a:t>i</a:t>
            </a:r>
            <a:r>
              <a:rPr lang="en-US" sz="2800" b="0" i="0" u="none" strike="noStrike" baseline="0" dirty="0">
                <a:latin typeface="CMR10"/>
              </a:rPr>
              <a:t>n </a:t>
            </a:r>
            <a:r>
              <a:rPr lang="en-US" sz="2800" b="0" i="0" u="none" strike="noStrike" baseline="0" dirty="0" err="1">
                <a:latin typeface="CMR10"/>
              </a:rPr>
              <a:t>Minkowski</a:t>
            </a:r>
            <a:r>
              <a:rPr lang="en-US" sz="2800" b="0" i="0" u="none" strike="noStrike" baseline="0" dirty="0">
                <a:latin typeface="CMR10"/>
              </a:rPr>
              <a:t> space, the LSM </a:t>
            </a:r>
            <a:r>
              <a:rPr lang="en-US" sz="2800" b="0" i="0" u="none" strike="noStrike" baseline="0" dirty="0" err="1">
                <a:solidFill>
                  <a:srgbClr val="FF0000"/>
                </a:solidFill>
                <a:latin typeface="CMR10"/>
              </a:rPr>
              <a:t>Lagrangian</a:t>
            </a:r>
            <a:r>
              <a:rPr lang="en-US" sz="2800" b="0" i="0" u="none" strike="noStrike" baseline="0" dirty="0">
                <a:solidFill>
                  <a:srgbClr val="FF0000"/>
                </a:solidFill>
                <a:latin typeface="CMR10"/>
              </a:rPr>
              <a:t> density </a:t>
            </a:r>
            <a:r>
              <a:rPr lang="en-US" sz="2800" b="0" i="0" u="none" strike="noStrike" baseline="0" dirty="0">
                <a:latin typeface="CMR10"/>
              </a:rPr>
              <a:t>with </a:t>
            </a:r>
            <a:r>
              <a:rPr lang="en-US" sz="2800" b="0" i="0" u="none" strike="noStrike" baseline="0" dirty="0" err="1">
                <a:latin typeface="CMMI10"/>
              </a:rPr>
              <a:t>N</a:t>
            </a:r>
            <a:r>
              <a:rPr lang="en-US" sz="2800" b="0" i="0" u="none" strike="noStrike" baseline="0" dirty="0" err="1">
                <a:latin typeface="CMMI8"/>
              </a:rPr>
              <a:t>f</a:t>
            </a:r>
            <a:r>
              <a:rPr lang="en-US" sz="2800" b="0" i="0" u="none" strike="noStrike" baseline="0" dirty="0">
                <a:latin typeface="CMMI8"/>
              </a:rPr>
              <a:t> </a:t>
            </a:r>
            <a:r>
              <a:rPr lang="en-US" sz="2800" dirty="0">
                <a:latin typeface="CMR10"/>
              </a:rPr>
              <a:t>quark </a:t>
            </a:r>
            <a:r>
              <a:rPr lang="en-US" sz="2800" b="0" i="0" u="none" strike="noStrike" baseline="0" dirty="0">
                <a:latin typeface="CMR10"/>
              </a:rPr>
              <a:t>flavors can be incorporated with the Polyakov-loop potential</a:t>
            </a:r>
            <a:endParaRPr lang="en-US" sz="4400" dirty="0">
              <a:latin typeface="+mj-lt"/>
            </a:endParaRPr>
          </a:p>
        </p:txBody>
      </p:sp>
      <p:pic>
        <p:nvPicPr>
          <p:cNvPr id="9" name="Picture 8">
            <a:extLst>
              <a:ext uri="{FF2B5EF4-FFF2-40B4-BE49-F238E27FC236}">
                <a16:creationId xmlns:a16="http://schemas.microsoft.com/office/drawing/2014/main" id="{D7ADB4F9-A2E9-8A13-DD55-9DD134C82C6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0"/>
                    </a14:imgEffect>
                  </a14:imgLayer>
                </a14:imgProps>
              </a:ext>
            </a:extLst>
          </a:blip>
          <a:stretch>
            <a:fillRect/>
          </a:stretch>
        </p:blipFill>
        <p:spPr>
          <a:xfrm>
            <a:off x="1150269" y="2249524"/>
            <a:ext cx="8025815" cy="445106"/>
          </a:xfrm>
          <a:prstGeom prst="rect">
            <a:avLst/>
          </a:prstGeom>
        </p:spPr>
      </p:pic>
      <p:sp>
        <p:nvSpPr>
          <p:cNvPr id="13" name="TextBox 12">
            <a:extLst>
              <a:ext uri="{FF2B5EF4-FFF2-40B4-BE49-F238E27FC236}">
                <a16:creationId xmlns:a16="http://schemas.microsoft.com/office/drawing/2014/main" id="{17C44909-AAD8-5C2F-091E-A6BEA15B6D79}"/>
              </a:ext>
            </a:extLst>
          </p:cNvPr>
          <p:cNvSpPr txBox="1"/>
          <p:nvPr/>
        </p:nvSpPr>
        <p:spPr>
          <a:xfrm>
            <a:off x="356128" y="2620565"/>
            <a:ext cx="11835872" cy="1754326"/>
          </a:xfrm>
          <a:prstGeom prst="rect">
            <a:avLst/>
          </a:prstGeom>
          <a:noFill/>
        </p:spPr>
        <p:txBody>
          <a:bodyPr wrap="square">
            <a:spAutoFit/>
          </a:bodyPr>
          <a:lstStyle/>
          <a:p>
            <a:pPr algn="l"/>
            <a:r>
              <a:rPr lang="en-US" sz="2400" dirty="0">
                <a:solidFill>
                  <a:srgbClr val="0070C0"/>
                </a:solidFill>
                <a:latin typeface="CMR10"/>
              </a:rPr>
              <a:t>The first term </a:t>
            </a:r>
            <a:r>
              <a:rPr lang="en-US" sz="2400">
                <a:solidFill>
                  <a:srgbClr val="0070C0"/>
                </a:solidFill>
                <a:latin typeface="CMR10"/>
              </a:rPr>
              <a:t>in Eq. (</a:t>
            </a:r>
            <a:r>
              <a:rPr lang="en-US" sz="2400" dirty="0">
                <a:solidFill>
                  <a:srgbClr val="0070C0"/>
                </a:solidFill>
                <a:latin typeface="CMR10"/>
              </a:rPr>
              <a:t>1) stands for LSM </a:t>
            </a:r>
            <a:r>
              <a:rPr lang="en-US" sz="2400" dirty="0" err="1">
                <a:solidFill>
                  <a:srgbClr val="0070C0"/>
                </a:solidFill>
                <a:latin typeface="CMR10"/>
              </a:rPr>
              <a:t>Lagrangian</a:t>
            </a:r>
            <a:r>
              <a:rPr lang="en-US" sz="2400" dirty="0">
                <a:solidFill>
                  <a:srgbClr val="0070C0"/>
                </a:solidFill>
                <a:latin typeface="CMR10"/>
              </a:rPr>
              <a:t> density in </a:t>
            </a:r>
            <a:r>
              <a:rPr lang="en-US" sz="2400" dirty="0">
                <a:solidFill>
                  <a:srgbClr val="FF0000"/>
                </a:solidFill>
                <a:latin typeface="CMR10"/>
              </a:rPr>
              <a:t>chiral</a:t>
            </a:r>
            <a:r>
              <a:rPr lang="en-US" sz="2400" dirty="0">
                <a:solidFill>
                  <a:srgbClr val="0070C0"/>
                </a:solidFill>
                <a:latin typeface="CMR10"/>
              </a:rPr>
              <a:t> limit</a:t>
            </a:r>
          </a:p>
          <a:p>
            <a:pPr algn="l"/>
            <a:endParaRPr lang="en-US" sz="1800" b="0" i="0" u="none" strike="noStrike" baseline="0" dirty="0">
              <a:solidFill>
                <a:srgbClr val="0070C0"/>
              </a:solidFill>
              <a:latin typeface="CMR10"/>
            </a:endParaRPr>
          </a:p>
          <a:p>
            <a:pPr algn="l"/>
            <a:endParaRPr lang="en-US" dirty="0">
              <a:solidFill>
                <a:srgbClr val="0070C0"/>
              </a:solidFill>
              <a:latin typeface="CMR10"/>
            </a:endParaRPr>
          </a:p>
          <a:p>
            <a:pPr algn="l"/>
            <a:r>
              <a:rPr lang="en-US" sz="2400" dirty="0">
                <a:solidFill>
                  <a:srgbClr val="0070C0"/>
                </a:solidFill>
                <a:latin typeface="CMR10"/>
              </a:rPr>
              <a:t>where the first term counts for the contributions of the </a:t>
            </a:r>
            <a:r>
              <a:rPr lang="en-US" sz="2400" dirty="0">
                <a:solidFill>
                  <a:srgbClr val="FF0000"/>
                </a:solidFill>
                <a:latin typeface="CMR10"/>
              </a:rPr>
              <a:t>quarks (fermions) </a:t>
            </a:r>
            <a:r>
              <a:rPr lang="en-US" sz="2400" dirty="0">
                <a:solidFill>
                  <a:srgbClr val="0070C0"/>
                </a:solidFill>
                <a:latin typeface="CMR10"/>
              </a:rPr>
              <a:t>with Nc color </a:t>
            </a:r>
            <a:r>
              <a:rPr lang="en-US" sz="2400" dirty="0" err="1">
                <a:solidFill>
                  <a:srgbClr val="0070C0"/>
                </a:solidFill>
                <a:latin typeface="CMR10"/>
              </a:rPr>
              <a:t>dof</a:t>
            </a:r>
            <a:r>
              <a:rPr lang="en-US" sz="2400" dirty="0">
                <a:solidFill>
                  <a:srgbClr val="0070C0"/>
                </a:solidFill>
                <a:latin typeface="CMR10"/>
              </a:rPr>
              <a:t>, while the second term stands for the </a:t>
            </a:r>
            <a:r>
              <a:rPr lang="en-US" sz="2400" dirty="0">
                <a:solidFill>
                  <a:srgbClr val="FF0000"/>
                </a:solidFill>
                <a:latin typeface="CMR10"/>
              </a:rPr>
              <a:t>mesonic (bosonic) </a:t>
            </a:r>
            <a:r>
              <a:rPr lang="en-US" sz="2400" dirty="0">
                <a:solidFill>
                  <a:srgbClr val="0070C0"/>
                </a:solidFill>
                <a:latin typeface="CMR10"/>
              </a:rPr>
              <a:t>fields.</a:t>
            </a:r>
          </a:p>
        </p:txBody>
      </p:sp>
      <p:pic>
        <p:nvPicPr>
          <p:cNvPr id="19" name="Picture 18">
            <a:extLst>
              <a:ext uri="{FF2B5EF4-FFF2-40B4-BE49-F238E27FC236}">
                <a16:creationId xmlns:a16="http://schemas.microsoft.com/office/drawing/2014/main" id="{63EC9D06-1AE4-E1B4-8D3E-F177E178FE58}"/>
              </a:ext>
            </a:extLst>
          </p:cNvPr>
          <p:cNvPicPr>
            <a:picLocks noChangeAspect="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18185" y="2986379"/>
            <a:ext cx="8057899" cy="628516"/>
          </a:xfrm>
          <a:prstGeom prst="rect">
            <a:avLst/>
          </a:prstGeom>
        </p:spPr>
      </p:pic>
      <p:pic>
        <p:nvPicPr>
          <p:cNvPr id="21" name="Picture 20">
            <a:extLst>
              <a:ext uri="{FF2B5EF4-FFF2-40B4-BE49-F238E27FC236}">
                <a16:creationId xmlns:a16="http://schemas.microsoft.com/office/drawing/2014/main" id="{E72C5D39-C37B-F1D5-03BC-079B3AD264BF}"/>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saturation sat="400000"/>
                    </a14:imgEffect>
                  </a14:imgLayer>
                </a14:imgProps>
              </a:ext>
            </a:extLst>
          </a:blip>
          <a:stretch>
            <a:fillRect/>
          </a:stretch>
        </p:blipFill>
        <p:spPr>
          <a:xfrm>
            <a:off x="418599" y="4517414"/>
            <a:ext cx="11137571" cy="1973572"/>
          </a:xfrm>
          <a:prstGeom prst="rect">
            <a:avLst/>
          </a:prstGeom>
        </p:spPr>
      </p:pic>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38DEFDE0-3C5F-6C49-D37B-71CCB6CF9274}"/>
                  </a:ext>
                </a:extLst>
              </p14:cNvPr>
              <p14:cNvContentPartPr/>
              <p14:nvPr/>
            </p14:nvContentPartPr>
            <p14:xfrm>
              <a:off x="4846032" y="4739156"/>
              <a:ext cx="1139040" cy="11880"/>
            </p14:xfrm>
          </p:contentPart>
        </mc:Choice>
        <mc:Fallback xmlns="">
          <p:pic>
            <p:nvPicPr>
              <p:cNvPr id="15" name="Ink 14">
                <a:extLst>
                  <a:ext uri="{FF2B5EF4-FFF2-40B4-BE49-F238E27FC236}">
                    <a16:creationId xmlns:a16="http://schemas.microsoft.com/office/drawing/2014/main" id="{38DEFDE0-3C5F-6C49-D37B-71CCB6CF9274}"/>
                  </a:ext>
                </a:extLst>
              </p:cNvPr>
              <p:cNvPicPr/>
              <p:nvPr/>
            </p:nvPicPr>
            <p:blipFill>
              <a:blip r:embed="rId13"/>
              <a:stretch>
                <a:fillRect/>
              </a:stretch>
            </p:blipFill>
            <p:spPr>
              <a:xfrm>
                <a:off x="4756032" y="4559156"/>
                <a:ext cx="13186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803D7435-E005-7F7E-4B53-C96120E90EC2}"/>
                  </a:ext>
                </a:extLst>
              </p14:cNvPr>
              <p14:cNvContentPartPr/>
              <p14:nvPr/>
            </p14:nvContentPartPr>
            <p14:xfrm>
              <a:off x="7900632" y="4709320"/>
              <a:ext cx="2697840" cy="38520"/>
            </p14:xfrm>
          </p:contentPart>
        </mc:Choice>
        <mc:Fallback xmlns="">
          <p:pic>
            <p:nvPicPr>
              <p:cNvPr id="16" name="Ink 15">
                <a:extLst>
                  <a:ext uri="{FF2B5EF4-FFF2-40B4-BE49-F238E27FC236}">
                    <a16:creationId xmlns:a16="http://schemas.microsoft.com/office/drawing/2014/main" id="{803D7435-E005-7F7E-4B53-C96120E90EC2}"/>
                  </a:ext>
                </a:extLst>
              </p:cNvPr>
              <p:cNvPicPr/>
              <p:nvPr/>
            </p:nvPicPr>
            <p:blipFill>
              <a:blip r:embed="rId15"/>
              <a:stretch>
                <a:fillRect/>
              </a:stretch>
            </p:blipFill>
            <p:spPr>
              <a:xfrm>
                <a:off x="7810632" y="4529320"/>
                <a:ext cx="2877480" cy="398160"/>
              </a:xfrm>
              <a:prstGeom prst="rect">
                <a:avLst/>
              </a:prstGeom>
            </p:spPr>
          </p:pic>
        </mc:Fallback>
      </mc:AlternateContent>
      <p:pic>
        <p:nvPicPr>
          <p:cNvPr id="2" name="Picture 4" descr="Future University in Egypt : Rankings, Fees &amp; Courses ...">
            <a:extLst>
              <a:ext uri="{FF2B5EF4-FFF2-40B4-BE49-F238E27FC236}">
                <a16:creationId xmlns:a16="http://schemas.microsoft.com/office/drawing/2014/main" id="{6B24461B-897C-E5D9-60A7-1AE14481F28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F1253EF-8D75-DD8C-BCBD-73E0B024F25C}"/>
              </a:ext>
            </a:extLst>
          </p:cNvPr>
          <p:cNvPicPr>
            <a:picLocks noChangeAspect="1"/>
          </p:cNvPicPr>
          <p:nvPr/>
        </p:nvPicPr>
        <p:blipFill>
          <a:blip r:embed="rId17"/>
          <a:stretch>
            <a:fillRect/>
          </a:stretch>
        </p:blipFill>
        <p:spPr>
          <a:xfrm>
            <a:off x="2374482" y="5582601"/>
            <a:ext cx="352425" cy="314325"/>
          </a:xfrm>
          <a:prstGeom prst="rect">
            <a:avLst/>
          </a:prstGeom>
        </p:spPr>
      </p:pic>
      <p:sp>
        <p:nvSpPr>
          <p:cNvPr id="4" name="Footer Placeholder 7">
            <a:extLst>
              <a:ext uri="{FF2B5EF4-FFF2-40B4-BE49-F238E27FC236}">
                <a16:creationId xmlns:a16="http://schemas.microsoft.com/office/drawing/2014/main" id="{7CB0F34E-CFF6-AD12-372D-7BEF5E3C32A6}"/>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mc:AlternateContent xmlns:mc="http://schemas.openxmlformats.org/markup-compatibility/2006">
        <mc:Choice xmlns:p14="http://schemas.microsoft.com/office/powerpoint/2010/main" Requires="p14">
          <p:contentPart p14:bwMode="auto" r:id="rId18">
            <p14:nvContentPartPr>
              <p14:cNvPr id="6" name="Ink 5">
                <a:extLst>
                  <a:ext uri="{FF2B5EF4-FFF2-40B4-BE49-F238E27FC236}">
                    <a16:creationId xmlns:a16="http://schemas.microsoft.com/office/drawing/2014/main" id="{51040260-BCB7-BF19-8979-01224B15A7CA}"/>
                  </a:ext>
                </a:extLst>
              </p14:cNvPr>
              <p14:cNvContentPartPr/>
              <p14:nvPr/>
            </p14:nvContentPartPr>
            <p14:xfrm>
              <a:off x="7559080" y="6276600"/>
              <a:ext cx="2682000" cy="42840"/>
            </p14:xfrm>
          </p:contentPart>
        </mc:Choice>
        <mc:Fallback>
          <p:pic>
            <p:nvPicPr>
              <p:cNvPr id="6" name="Ink 5">
                <a:extLst>
                  <a:ext uri="{FF2B5EF4-FFF2-40B4-BE49-F238E27FC236}">
                    <a16:creationId xmlns:a16="http://schemas.microsoft.com/office/drawing/2014/main" id="{51040260-BCB7-BF19-8979-01224B15A7CA}"/>
                  </a:ext>
                </a:extLst>
              </p:cNvPr>
              <p:cNvPicPr/>
              <p:nvPr/>
            </p:nvPicPr>
            <p:blipFill>
              <a:blip r:embed="rId19"/>
              <a:stretch>
                <a:fillRect/>
              </a:stretch>
            </p:blipFill>
            <p:spPr>
              <a:xfrm>
                <a:off x="7505440" y="6168960"/>
                <a:ext cx="2789640" cy="258480"/>
              </a:xfrm>
              <a:prstGeom prst="rect">
                <a:avLst/>
              </a:prstGeom>
            </p:spPr>
          </p:pic>
        </mc:Fallback>
      </mc:AlternateContent>
    </p:spTree>
    <p:extLst>
      <p:ext uri="{BB962C8B-B14F-4D97-AF65-F5344CB8AC3E}">
        <p14:creationId xmlns:p14="http://schemas.microsoft.com/office/powerpoint/2010/main" val="4159580089"/>
      </p:ext>
    </p:extLst>
  </p:cSld>
  <p:clrMapOvr>
    <a:masterClrMapping/>
  </p:clrMapOvr>
  <mc:AlternateContent xmlns:mc="http://schemas.openxmlformats.org/markup-compatibility/2006" xmlns:p14="http://schemas.microsoft.com/office/powerpoint/2010/main">
    <mc:Choice Requires="p14">
      <p:transition spd="slow" p14:dur="2000" advTm="55064"/>
    </mc:Choice>
    <mc:Fallback xmlns="">
      <p:transition spd="slow" advTm="5506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12" name="Picture 11">
            <a:extLst>
              <a:ext uri="{FF2B5EF4-FFF2-40B4-BE49-F238E27FC236}">
                <a16:creationId xmlns:a16="http://schemas.microsoft.com/office/drawing/2014/main" id="{CFFA095E-F8B1-02C9-2A90-A0A94D34CE6D}"/>
              </a:ext>
            </a:extLst>
          </p:cNvPr>
          <p:cNvPicPr>
            <a:picLocks noChangeAspect="1"/>
          </p:cNvPicPr>
          <p:nvPr/>
        </p:nvPicPr>
        <p:blipFill>
          <a:blip r:embed="rId7"/>
          <a:stretch>
            <a:fillRect/>
          </a:stretch>
        </p:blipFill>
        <p:spPr>
          <a:xfrm>
            <a:off x="8272462" y="3957387"/>
            <a:ext cx="903622" cy="419100"/>
          </a:xfrm>
          <a:prstGeom prst="rect">
            <a:avLst/>
          </a:prstGeom>
        </p:spPr>
      </p:pic>
      <p:pic>
        <p:nvPicPr>
          <p:cNvPr id="14" name="Picture 13">
            <a:extLst>
              <a:ext uri="{FF2B5EF4-FFF2-40B4-BE49-F238E27FC236}">
                <a16:creationId xmlns:a16="http://schemas.microsoft.com/office/drawing/2014/main" id="{F1EC9CFA-3C72-71E0-3EB0-FBD5C6ECB3A6}"/>
              </a:ext>
            </a:extLst>
          </p:cNvPr>
          <p:cNvPicPr>
            <a:picLocks noChangeAspect="1"/>
          </p:cNvPicPr>
          <p:nvPr/>
        </p:nvPicPr>
        <p:blipFill>
          <a:blip r:embed="rId7"/>
          <a:stretch>
            <a:fillRect/>
          </a:stretch>
        </p:blipFill>
        <p:spPr>
          <a:xfrm>
            <a:off x="3529265" y="4247147"/>
            <a:ext cx="523875" cy="419100"/>
          </a:xfrm>
          <a:prstGeom prst="rect">
            <a:avLst/>
          </a:prstGeom>
        </p:spPr>
      </p:pic>
      <p:pic>
        <p:nvPicPr>
          <p:cNvPr id="17" name="Picture 16">
            <a:extLst>
              <a:ext uri="{FF2B5EF4-FFF2-40B4-BE49-F238E27FC236}">
                <a16:creationId xmlns:a16="http://schemas.microsoft.com/office/drawing/2014/main" id="{15DFA859-F83C-9292-E13A-2F987A0D86C5}"/>
              </a:ext>
            </a:extLst>
          </p:cNvPr>
          <p:cNvPicPr>
            <a:picLocks noChangeAspect="1"/>
          </p:cNvPicPr>
          <p:nvPr/>
        </p:nvPicPr>
        <p:blipFill>
          <a:blip r:embed="rId7"/>
          <a:stretch>
            <a:fillRect/>
          </a:stretch>
        </p:blipFill>
        <p:spPr>
          <a:xfrm>
            <a:off x="4245893" y="2815301"/>
            <a:ext cx="2090739" cy="419100"/>
          </a:xfrm>
          <a:prstGeom prst="rect">
            <a:avLst/>
          </a:prstGeom>
        </p:spPr>
      </p:pic>
      <p:pic>
        <p:nvPicPr>
          <p:cNvPr id="9" name="Picture 8">
            <a:extLst>
              <a:ext uri="{FF2B5EF4-FFF2-40B4-BE49-F238E27FC236}">
                <a16:creationId xmlns:a16="http://schemas.microsoft.com/office/drawing/2014/main" id="{BA10636F-BE58-2366-C2FE-010CB788A670}"/>
              </a:ext>
            </a:extLst>
          </p:cNvPr>
          <p:cNvPicPr>
            <a:picLocks noChangeAspect="1"/>
          </p:cNvPicPr>
          <p:nvPr/>
        </p:nvPicPr>
        <p:blipFill>
          <a:blip r:embed="rId8"/>
          <a:stretch>
            <a:fillRect/>
          </a:stretch>
        </p:blipFill>
        <p:spPr>
          <a:xfrm>
            <a:off x="5050129" y="1545237"/>
            <a:ext cx="372102" cy="399665"/>
          </a:xfrm>
          <a:prstGeom prst="rect">
            <a:avLst/>
          </a:prstGeom>
        </p:spPr>
      </p:pic>
      <p:pic>
        <p:nvPicPr>
          <p:cNvPr id="15" name="Picture 14">
            <a:extLst>
              <a:ext uri="{FF2B5EF4-FFF2-40B4-BE49-F238E27FC236}">
                <a16:creationId xmlns:a16="http://schemas.microsoft.com/office/drawing/2014/main" id="{E34C9BEF-689E-39DF-A18A-9580F7096127}"/>
              </a:ext>
            </a:extLst>
          </p:cNvPr>
          <p:cNvPicPr>
            <a:picLocks noChangeAspect="1"/>
          </p:cNvPicPr>
          <p:nvPr/>
        </p:nvPicPr>
        <p:blipFill>
          <a:blip r:embed="rId8"/>
          <a:stretch>
            <a:fillRect/>
          </a:stretch>
        </p:blipFill>
        <p:spPr>
          <a:xfrm>
            <a:off x="9005158" y="1718827"/>
            <a:ext cx="406044" cy="242117"/>
          </a:xfrm>
          <a:prstGeom prst="rect">
            <a:avLst/>
          </a:prstGeom>
        </p:spPr>
      </p:pic>
      <p:pic>
        <p:nvPicPr>
          <p:cNvPr id="16" name="Picture 15">
            <a:extLst>
              <a:ext uri="{FF2B5EF4-FFF2-40B4-BE49-F238E27FC236}">
                <a16:creationId xmlns:a16="http://schemas.microsoft.com/office/drawing/2014/main" id="{7C721570-252D-0F37-EC40-6F42C65B7F0F}"/>
              </a:ext>
            </a:extLst>
          </p:cNvPr>
          <p:cNvPicPr>
            <a:picLocks noChangeAspect="1"/>
          </p:cNvPicPr>
          <p:nvPr/>
        </p:nvPicPr>
        <p:blipFill>
          <a:blip r:embed="rId8"/>
          <a:stretch>
            <a:fillRect/>
          </a:stretch>
        </p:blipFill>
        <p:spPr>
          <a:xfrm>
            <a:off x="10330801" y="1702785"/>
            <a:ext cx="406044" cy="242117"/>
          </a:xfrm>
          <a:prstGeom prst="rect">
            <a:avLst/>
          </a:prstGeom>
        </p:spPr>
      </p:pic>
      <p:pic>
        <p:nvPicPr>
          <p:cNvPr id="18" name="Picture 17">
            <a:extLst>
              <a:ext uri="{FF2B5EF4-FFF2-40B4-BE49-F238E27FC236}">
                <a16:creationId xmlns:a16="http://schemas.microsoft.com/office/drawing/2014/main" id="{07562D22-B07D-73B9-0DB6-933E97C40D40}"/>
              </a:ext>
            </a:extLst>
          </p:cNvPr>
          <p:cNvPicPr>
            <a:picLocks noChangeAspect="1"/>
          </p:cNvPicPr>
          <p:nvPr/>
        </p:nvPicPr>
        <p:blipFill>
          <a:blip r:embed="rId8"/>
          <a:stretch>
            <a:fillRect/>
          </a:stretch>
        </p:blipFill>
        <p:spPr>
          <a:xfrm>
            <a:off x="7221715" y="1581726"/>
            <a:ext cx="406044" cy="242117"/>
          </a:xfrm>
          <a:prstGeom prst="rect">
            <a:avLst/>
          </a:prstGeom>
        </p:spPr>
      </p:pic>
      <p:pic>
        <p:nvPicPr>
          <p:cNvPr id="19" name="Picture 18">
            <a:extLst>
              <a:ext uri="{FF2B5EF4-FFF2-40B4-BE49-F238E27FC236}">
                <a16:creationId xmlns:a16="http://schemas.microsoft.com/office/drawing/2014/main" id="{AAEDFAA4-3140-21AE-BADE-0E29E9B31915}"/>
              </a:ext>
            </a:extLst>
          </p:cNvPr>
          <p:cNvPicPr>
            <a:picLocks noChangeAspect="1"/>
          </p:cNvPicPr>
          <p:nvPr/>
        </p:nvPicPr>
        <p:blipFill>
          <a:blip r:embed="rId8"/>
          <a:stretch>
            <a:fillRect/>
          </a:stretch>
        </p:blipFill>
        <p:spPr>
          <a:xfrm>
            <a:off x="7547244" y="1581726"/>
            <a:ext cx="406044" cy="242117"/>
          </a:xfrm>
          <a:prstGeom prst="rect">
            <a:avLst/>
          </a:prstGeom>
        </p:spPr>
      </p:pic>
      <p:pic>
        <p:nvPicPr>
          <p:cNvPr id="21" name="Picture 20">
            <a:extLst>
              <a:ext uri="{FF2B5EF4-FFF2-40B4-BE49-F238E27FC236}">
                <a16:creationId xmlns:a16="http://schemas.microsoft.com/office/drawing/2014/main" id="{DF414750-9F5A-02CB-3124-017687397A3E}"/>
              </a:ext>
            </a:extLst>
          </p:cNvPr>
          <p:cNvPicPr>
            <a:picLocks noChangeAspect="1"/>
          </p:cNvPicPr>
          <p:nvPr/>
        </p:nvPicPr>
        <p:blipFill>
          <a:blip r:embed="rId9"/>
          <a:stretch>
            <a:fillRect/>
          </a:stretch>
        </p:blipFill>
        <p:spPr>
          <a:xfrm>
            <a:off x="11389592" y="3429000"/>
            <a:ext cx="742950" cy="571500"/>
          </a:xfrm>
          <a:prstGeom prst="rect">
            <a:avLst/>
          </a:prstGeom>
        </p:spPr>
      </p:pic>
      <p:pic>
        <p:nvPicPr>
          <p:cNvPr id="23" name="Picture 22">
            <a:extLst>
              <a:ext uri="{FF2B5EF4-FFF2-40B4-BE49-F238E27FC236}">
                <a16:creationId xmlns:a16="http://schemas.microsoft.com/office/drawing/2014/main" id="{310C270E-2771-51C2-BE20-2E8039534E4F}"/>
              </a:ext>
            </a:extLst>
          </p:cNvPr>
          <p:cNvPicPr>
            <a:picLocks noChangeAspect="1"/>
          </p:cNvPicPr>
          <p:nvPr/>
        </p:nvPicPr>
        <p:blipFill>
          <a:blip r:embed="rId9"/>
          <a:stretch>
            <a:fillRect/>
          </a:stretch>
        </p:blipFill>
        <p:spPr>
          <a:xfrm>
            <a:off x="11405634" y="5650650"/>
            <a:ext cx="742950" cy="571500"/>
          </a:xfrm>
          <a:prstGeom prst="rect">
            <a:avLst/>
          </a:prstGeom>
        </p:spPr>
      </p:pic>
      <p:pic>
        <p:nvPicPr>
          <p:cNvPr id="22" name="Picture 21">
            <a:extLst>
              <a:ext uri="{FF2B5EF4-FFF2-40B4-BE49-F238E27FC236}">
                <a16:creationId xmlns:a16="http://schemas.microsoft.com/office/drawing/2014/main" id="{615F7BE2-4A98-244D-7E6D-5F90304F6DA8}"/>
              </a:ext>
            </a:extLst>
          </p:cNvPr>
          <p:cNvPicPr>
            <a:picLocks noChangeAspect="1"/>
          </p:cNvPicPr>
          <p:nvPr/>
        </p:nvPicPr>
        <p:blipFill>
          <a:blip r:embed="rId10"/>
          <a:stretch>
            <a:fillRect/>
          </a:stretch>
        </p:blipFill>
        <p:spPr>
          <a:xfrm>
            <a:off x="159885" y="6186094"/>
            <a:ext cx="4302830" cy="428625"/>
          </a:xfrm>
          <a:prstGeom prst="rect">
            <a:avLst/>
          </a:prstGeom>
        </p:spPr>
      </p:pic>
      <p:pic>
        <p:nvPicPr>
          <p:cNvPr id="26" name="Picture 4" descr="Future University in Egypt : Rankings, Fees &amp; Courses ...">
            <a:extLst>
              <a:ext uri="{FF2B5EF4-FFF2-40B4-BE49-F238E27FC236}">
                <a16:creationId xmlns:a16="http://schemas.microsoft.com/office/drawing/2014/main" id="{C19228F7-FF67-36CD-C840-1CB570F02EC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BCE07A7-5AFA-5BCB-9978-0F100D7F9447}"/>
              </a:ext>
            </a:extLst>
          </p:cNvPr>
          <p:cNvSpPr txBox="1"/>
          <p:nvPr/>
        </p:nvSpPr>
        <p:spPr>
          <a:xfrm>
            <a:off x="1001268" y="188506"/>
            <a:ext cx="10328866" cy="584775"/>
          </a:xfrm>
          <a:prstGeom prst="rect">
            <a:avLst/>
          </a:prstGeom>
          <a:noFill/>
        </p:spPr>
        <p:txBody>
          <a:bodyPr wrap="square">
            <a:spAutoFit/>
          </a:bodyPr>
          <a:lstStyle/>
          <a:p>
            <a:pPr algn="ctr"/>
            <a:r>
              <a:rPr lang="en-US" sz="3200" b="0" i="0" u="none" strike="noStrike" baseline="0" dirty="0">
                <a:latin typeface="Amasis MT Pro Black" panose="020B0604020202020204" pitchFamily="18" charset="0"/>
              </a:rPr>
              <a:t>Conclusions</a:t>
            </a:r>
            <a:endParaRPr lang="en-US" sz="3200" dirty="0">
              <a:latin typeface="Amasis MT Pro Black" panose="020B0604020202020204" pitchFamily="18" charset="0"/>
            </a:endParaRPr>
          </a:p>
        </p:txBody>
      </p:sp>
      <p:sp>
        <p:nvSpPr>
          <p:cNvPr id="3" name="TextBox 2">
            <a:extLst>
              <a:ext uri="{FF2B5EF4-FFF2-40B4-BE49-F238E27FC236}">
                <a16:creationId xmlns:a16="http://schemas.microsoft.com/office/drawing/2014/main" id="{4DDFA00F-77C2-CE8C-F66B-845F5699DDF6}"/>
              </a:ext>
            </a:extLst>
          </p:cNvPr>
          <p:cNvSpPr txBox="1"/>
          <p:nvPr/>
        </p:nvSpPr>
        <p:spPr>
          <a:xfrm>
            <a:off x="43416" y="1247239"/>
            <a:ext cx="12105168" cy="4524315"/>
          </a:xfrm>
          <a:prstGeom prst="rect">
            <a:avLst/>
          </a:prstGeom>
          <a:noFill/>
        </p:spPr>
        <p:txBody>
          <a:bodyPr wrap="square">
            <a:spAutoFit/>
          </a:bodyPr>
          <a:lstStyle/>
          <a:p>
            <a:pPr marL="457200" indent="-457200">
              <a:buFont typeface="Arial" panose="020B0604020202020204" pitchFamily="34" charset="0"/>
              <a:buChar char="•"/>
            </a:pPr>
            <a:r>
              <a:rPr lang="en-US" sz="3200" dirty="0"/>
              <a:t>In a wide range of temperatures, the magnetic permeability normalized to the vacuum value agrees well with the lattice QCD simulations, so that this quantity can be utilized as a magnetic order–parameter.</a:t>
            </a:r>
          </a:p>
          <a:p>
            <a:pPr marL="457200" indent="-457200">
              <a:buFont typeface="Arial" panose="020B0604020202020204" pitchFamily="34" charset="0"/>
              <a:buChar char="•"/>
            </a:pPr>
            <a:r>
              <a:rPr lang="en-US" sz="3200" dirty="0"/>
              <a:t>We conclude that the magnetic catalysis of the thermal QCD medium is inverse and an inverse interrelation between the chiral chemical potential and the magnetic field is obtained. </a:t>
            </a:r>
          </a:p>
          <a:p>
            <a:pPr marL="457200" indent="-457200">
              <a:buFont typeface="Arial" panose="020B0604020202020204" pitchFamily="34" charset="0"/>
              <a:buChar char="•"/>
            </a:pPr>
            <a:r>
              <a:rPr lang="en-US" sz="3200" dirty="0"/>
              <a:t>The chiral phase-diagram is shifted to lower temperatures due to the increase in the magnetic field.</a:t>
            </a:r>
            <a:endParaRPr lang="en-US" sz="3200" b="0" i="0" u="none" strike="noStrike" baseline="0" dirty="0">
              <a:latin typeface="CMR10"/>
            </a:endParaRPr>
          </a:p>
        </p:txBody>
      </p:sp>
      <p:sp>
        <p:nvSpPr>
          <p:cNvPr id="2" name="Footer Placeholder 7">
            <a:extLst>
              <a:ext uri="{FF2B5EF4-FFF2-40B4-BE49-F238E27FC236}">
                <a16:creationId xmlns:a16="http://schemas.microsoft.com/office/drawing/2014/main" id="{AB99EAA8-C2F6-20C6-52A5-94D57A76A081}"/>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custDataLst>
      <p:tags r:id="rId1"/>
    </p:custDataLst>
    <p:extLst>
      <p:ext uri="{BB962C8B-B14F-4D97-AF65-F5344CB8AC3E}">
        <p14:creationId xmlns:p14="http://schemas.microsoft.com/office/powerpoint/2010/main" val="1267652815"/>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B9417A6-5DCE-6B03-6F05-A4886713985E}"/>
              </a:ext>
            </a:extLst>
          </p:cNvPr>
          <p:cNvPicPr>
            <a:picLocks noChangeAspect="1"/>
          </p:cNvPicPr>
          <p:nvPr/>
        </p:nvPicPr>
        <p:blipFill>
          <a:blip r:embed="rId6"/>
          <a:stretch>
            <a:fillRect/>
          </a:stretch>
        </p:blipFill>
        <p:spPr>
          <a:xfrm>
            <a:off x="9427244" y="1426560"/>
            <a:ext cx="781050" cy="552450"/>
          </a:xfrm>
          <a:prstGeom prst="rect">
            <a:avLst/>
          </a:prstGeom>
        </p:spPr>
      </p:pic>
      <p:pic>
        <p:nvPicPr>
          <p:cNvPr id="12" name="Picture 11">
            <a:extLst>
              <a:ext uri="{FF2B5EF4-FFF2-40B4-BE49-F238E27FC236}">
                <a16:creationId xmlns:a16="http://schemas.microsoft.com/office/drawing/2014/main" id="{CFFA095E-F8B1-02C9-2A90-A0A94D34CE6D}"/>
              </a:ext>
            </a:extLst>
          </p:cNvPr>
          <p:cNvPicPr>
            <a:picLocks noChangeAspect="1"/>
          </p:cNvPicPr>
          <p:nvPr/>
        </p:nvPicPr>
        <p:blipFill>
          <a:blip r:embed="rId7"/>
          <a:stretch>
            <a:fillRect/>
          </a:stretch>
        </p:blipFill>
        <p:spPr>
          <a:xfrm>
            <a:off x="8272462" y="3957387"/>
            <a:ext cx="903622" cy="419100"/>
          </a:xfrm>
          <a:prstGeom prst="rect">
            <a:avLst/>
          </a:prstGeom>
        </p:spPr>
      </p:pic>
      <p:pic>
        <p:nvPicPr>
          <p:cNvPr id="14" name="Picture 13">
            <a:extLst>
              <a:ext uri="{FF2B5EF4-FFF2-40B4-BE49-F238E27FC236}">
                <a16:creationId xmlns:a16="http://schemas.microsoft.com/office/drawing/2014/main" id="{F1EC9CFA-3C72-71E0-3EB0-FBD5C6ECB3A6}"/>
              </a:ext>
            </a:extLst>
          </p:cNvPr>
          <p:cNvPicPr>
            <a:picLocks noChangeAspect="1"/>
          </p:cNvPicPr>
          <p:nvPr/>
        </p:nvPicPr>
        <p:blipFill>
          <a:blip r:embed="rId7"/>
          <a:stretch>
            <a:fillRect/>
          </a:stretch>
        </p:blipFill>
        <p:spPr>
          <a:xfrm>
            <a:off x="3529265" y="4247147"/>
            <a:ext cx="523875" cy="419100"/>
          </a:xfrm>
          <a:prstGeom prst="rect">
            <a:avLst/>
          </a:prstGeom>
        </p:spPr>
      </p:pic>
      <p:pic>
        <p:nvPicPr>
          <p:cNvPr id="17" name="Picture 16">
            <a:extLst>
              <a:ext uri="{FF2B5EF4-FFF2-40B4-BE49-F238E27FC236}">
                <a16:creationId xmlns:a16="http://schemas.microsoft.com/office/drawing/2014/main" id="{15DFA859-F83C-9292-E13A-2F987A0D86C5}"/>
              </a:ext>
            </a:extLst>
          </p:cNvPr>
          <p:cNvPicPr>
            <a:picLocks noChangeAspect="1"/>
          </p:cNvPicPr>
          <p:nvPr/>
        </p:nvPicPr>
        <p:blipFill>
          <a:blip r:embed="rId7"/>
          <a:stretch>
            <a:fillRect/>
          </a:stretch>
        </p:blipFill>
        <p:spPr>
          <a:xfrm>
            <a:off x="4245893" y="2815301"/>
            <a:ext cx="2090739" cy="419100"/>
          </a:xfrm>
          <a:prstGeom prst="rect">
            <a:avLst/>
          </a:prstGeom>
        </p:spPr>
      </p:pic>
      <p:pic>
        <p:nvPicPr>
          <p:cNvPr id="9" name="Picture 8">
            <a:extLst>
              <a:ext uri="{FF2B5EF4-FFF2-40B4-BE49-F238E27FC236}">
                <a16:creationId xmlns:a16="http://schemas.microsoft.com/office/drawing/2014/main" id="{BA10636F-BE58-2366-C2FE-010CB788A670}"/>
              </a:ext>
            </a:extLst>
          </p:cNvPr>
          <p:cNvPicPr>
            <a:picLocks noChangeAspect="1"/>
          </p:cNvPicPr>
          <p:nvPr/>
        </p:nvPicPr>
        <p:blipFill>
          <a:blip r:embed="rId8"/>
          <a:stretch>
            <a:fillRect/>
          </a:stretch>
        </p:blipFill>
        <p:spPr>
          <a:xfrm>
            <a:off x="5050129" y="1545237"/>
            <a:ext cx="372102" cy="399665"/>
          </a:xfrm>
          <a:prstGeom prst="rect">
            <a:avLst/>
          </a:prstGeom>
        </p:spPr>
      </p:pic>
      <p:pic>
        <p:nvPicPr>
          <p:cNvPr id="15" name="Picture 14">
            <a:extLst>
              <a:ext uri="{FF2B5EF4-FFF2-40B4-BE49-F238E27FC236}">
                <a16:creationId xmlns:a16="http://schemas.microsoft.com/office/drawing/2014/main" id="{E34C9BEF-689E-39DF-A18A-9580F7096127}"/>
              </a:ext>
            </a:extLst>
          </p:cNvPr>
          <p:cNvPicPr>
            <a:picLocks noChangeAspect="1"/>
          </p:cNvPicPr>
          <p:nvPr/>
        </p:nvPicPr>
        <p:blipFill>
          <a:blip r:embed="rId8"/>
          <a:stretch>
            <a:fillRect/>
          </a:stretch>
        </p:blipFill>
        <p:spPr>
          <a:xfrm>
            <a:off x="9005158" y="1718827"/>
            <a:ext cx="406044" cy="242117"/>
          </a:xfrm>
          <a:prstGeom prst="rect">
            <a:avLst/>
          </a:prstGeom>
        </p:spPr>
      </p:pic>
      <p:pic>
        <p:nvPicPr>
          <p:cNvPr id="16" name="Picture 15">
            <a:extLst>
              <a:ext uri="{FF2B5EF4-FFF2-40B4-BE49-F238E27FC236}">
                <a16:creationId xmlns:a16="http://schemas.microsoft.com/office/drawing/2014/main" id="{7C721570-252D-0F37-EC40-6F42C65B7F0F}"/>
              </a:ext>
            </a:extLst>
          </p:cNvPr>
          <p:cNvPicPr>
            <a:picLocks noChangeAspect="1"/>
          </p:cNvPicPr>
          <p:nvPr/>
        </p:nvPicPr>
        <p:blipFill>
          <a:blip r:embed="rId8"/>
          <a:stretch>
            <a:fillRect/>
          </a:stretch>
        </p:blipFill>
        <p:spPr>
          <a:xfrm>
            <a:off x="10330801" y="1702785"/>
            <a:ext cx="406044" cy="242117"/>
          </a:xfrm>
          <a:prstGeom prst="rect">
            <a:avLst/>
          </a:prstGeom>
        </p:spPr>
      </p:pic>
      <p:pic>
        <p:nvPicPr>
          <p:cNvPr id="18" name="Picture 17">
            <a:extLst>
              <a:ext uri="{FF2B5EF4-FFF2-40B4-BE49-F238E27FC236}">
                <a16:creationId xmlns:a16="http://schemas.microsoft.com/office/drawing/2014/main" id="{07562D22-B07D-73B9-0DB6-933E97C40D40}"/>
              </a:ext>
            </a:extLst>
          </p:cNvPr>
          <p:cNvPicPr>
            <a:picLocks noChangeAspect="1"/>
          </p:cNvPicPr>
          <p:nvPr/>
        </p:nvPicPr>
        <p:blipFill>
          <a:blip r:embed="rId8"/>
          <a:stretch>
            <a:fillRect/>
          </a:stretch>
        </p:blipFill>
        <p:spPr>
          <a:xfrm>
            <a:off x="7221715" y="1581726"/>
            <a:ext cx="406044" cy="242117"/>
          </a:xfrm>
          <a:prstGeom prst="rect">
            <a:avLst/>
          </a:prstGeom>
        </p:spPr>
      </p:pic>
      <p:pic>
        <p:nvPicPr>
          <p:cNvPr id="19" name="Picture 18">
            <a:extLst>
              <a:ext uri="{FF2B5EF4-FFF2-40B4-BE49-F238E27FC236}">
                <a16:creationId xmlns:a16="http://schemas.microsoft.com/office/drawing/2014/main" id="{AAEDFAA4-3140-21AE-BADE-0E29E9B31915}"/>
              </a:ext>
            </a:extLst>
          </p:cNvPr>
          <p:cNvPicPr>
            <a:picLocks noChangeAspect="1"/>
          </p:cNvPicPr>
          <p:nvPr/>
        </p:nvPicPr>
        <p:blipFill>
          <a:blip r:embed="rId8"/>
          <a:stretch>
            <a:fillRect/>
          </a:stretch>
        </p:blipFill>
        <p:spPr>
          <a:xfrm>
            <a:off x="7547244" y="1581726"/>
            <a:ext cx="406044" cy="242117"/>
          </a:xfrm>
          <a:prstGeom prst="rect">
            <a:avLst/>
          </a:prstGeom>
        </p:spPr>
      </p:pic>
      <p:pic>
        <p:nvPicPr>
          <p:cNvPr id="21" name="Picture 20">
            <a:extLst>
              <a:ext uri="{FF2B5EF4-FFF2-40B4-BE49-F238E27FC236}">
                <a16:creationId xmlns:a16="http://schemas.microsoft.com/office/drawing/2014/main" id="{DF414750-9F5A-02CB-3124-017687397A3E}"/>
              </a:ext>
            </a:extLst>
          </p:cNvPr>
          <p:cNvPicPr>
            <a:picLocks noChangeAspect="1"/>
          </p:cNvPicPr>
          <p:nvPr/>
        </p:nvPicPr>
        <p:blipFill>
          <a:blip r:embed="rId9"/>
          <a:stretch>
            <a:fillRect/>
          </a:stretch>
        </p:blipFill>
        <p:spPr>
          <a:xfrm>
            <a:off x="11389592" y="3429000"/>
            <a:ext cx="742950" cy="571500"/>
          </a:xfrm>
          <a:prstGeom prst="rect">
            <a:avLst/>
          </a:prstGeom>
        </p:spPr>
      </p:pic>
      <p:pic>
        <p:nvPicPr>
          <p:cNvPr id="23" name="Picture 22">
            <a:extLst>
              <a:ext uri="{FF2B5EF4-FFF2-40B4-BE49-F238E27FC236}">
                <a16:creationId xmlns:a16="http://schemas.microsoft.com/office/drawing/2014/main" id="{310C270E-2771-51C2-BE20-2E8039534E4F}"/>
              </a:ext>
            </a:extLst>
          </p:cNvPr>
          <p:cNvPicPr>
            <a:picLocks noChangeAspect="1"/>
          </p:cNvPicPr>
          <p:nvPr/>
        </p:nvPicPr>
        <p:blipFill>
          <a:blip r:embed="rId9"/>
          <a:stretch>
            <a:fillRect/>
          </a:stretch>
        </p:blipFill>
        <p:spPr>
          <a:xfrm>
            <a:off x="11405634" y="5650650"/>
            <a:ext cx="742950" cy="571500"/>
          </a:xfrm>
          <a:prstGeom prst="rect">
            <a:avLst/>
          </a:prstGeom>
        </p:spPr>
      </p:pic>
      <p:pic>
        <p:nvPicPr>
          <p:cNvPr id="22" name="Picture 21">
            <a:extLst>
              <a:ext uri="{FF2B5EF4-FFF2-40B4-BE49-F238E27FC236}">
                <a16:creationId xmlns:a16="http://schemas.microsoft.com/office/drawing/2014/main" id="{615F7BE2-4A98-244D-7E6D-5F90304F6DA8}"/>
              </a:ext>
            </a:extLst>
          </p:cNvPr>
          <p:cNvPicPr>
            <a:picLocks noChangeAspect="1"/>
          </p:cNvPicPr>
          <p:nvPr/>
        </p:nvPicPr>
        <p:blipFill>
          <a:blip r:embed="rId10"/>
          <a:stretch>
            <a:fillRect/>
          </a:stretch>
        </p:blipFill>
        <p:spPr>
          <a:xfrm>
            <a:off x="159885" y="6186094"/>
            <a:ext cx="4302830" cy="428625"/>
          </a:xfrm>
          <a:prstGeom prst="rect">
            <a:avLst/>
          </a:prstGeom>
        </p:spPr>
      </p:pic>
      <p:pic>
        <p:nvPicPr>
          <p:cNvPr id="26" name="Picture 4" descr="Future University in Egypt : Rankings, Fees &amp; Courses ...">
            <a:extLst>
              <a:ext uri="{FF2B5EF4-FFF2-40B4-BE49-F238E27FC236}">
                <a16:creationId xmlns:a16="http://schemas.microsoft.com/office/drawing/2014/main" id="{C19228F7-FF67-36CD-C840-1CB570F02EC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BCE07A7-5AFA-5BCB-9978-0F100D7F9447}"/>
              </a:ext>
            </a:extLst>
          </p:cNvPr>
          <p:cNvSpPr txBox="1"/>
          <p:nvPr/>
        </p:nvSpPr>
        <p:spPr>
          <a:xfrm>
            <a:off x="1001268" y="1766361"/>
            <a:ext cx="10328866" cy="3693319"/>
          </a:xfrm>
          <a:prstGeom prst="rect">
            <a:avLst/>
          </a:prstGeom>
          <a:noFill/>
        </p:spPr>
        <p:txBody>
          <a:bodyPr wrap="square">
            <a:spAutoFit/>
          </a:bodyPr>
          <a:lstStyle/>
          <a:p>
            <a:pPr algn="ctr"/>
            <a:r>
              <a:rPr lang="en-US" sz="9600" b="0" i="0" u="none" strike="noStrike" baseline="0" dirty="0">
                <a:latin typeface="Amasis MT Pro Black" panose="020B0604020202020204" pitchFamily="18" charset="0"/>
              </a:rPr>
              <a:t>Thank you!</a:t>
            </a:r>
          </a:p>
          <a:p>
            <a:pPr algn="ctr"/>
            <a:r>
              <a:rPr lang="az-Cyrl-AZ" sz="13800" b="1" dirty="0">
                <a:latin typeface="Amasis MT Pro Black" panose="020B0604020202020204" pitchFamily="18" charset="0"/>
              </a:rPr>
              <a:t>Спасибо</a:t>
            </a:r>
            <a:r>
              <a:rPr lang="de-DE" sz="13800" b="1" dirty="0">
                <a:latin typeface="Amasis MT Pro Black" panose="020B0604020202020204" pitchFamily="18" charset="0"/>
              </a:rPr>
              <a:t>!</a:t>
            </a:r>
            <a:endParaRPr lang="en-US" sz="13800" b="1" dirty="0">
              <a:latin typeface="Amasis MT Pro Black" panose="020B0604020202020204" pitchFamily="18" charset="0"/>
            </a:endParaRPr>
          </a:p>
        </p:txBody>
      </p:sp>
    </p:spTree>
    <p:custDataLst>
      <p:tags r:id="rId1"/>
    </p:custDataLst>
    <p:extLst>
      <p:ext uri="{BB962C8B-B14F-4D97-AF65-F5344CB8AC3E}">
        <p14:creationId xmlns:p14="http://schemas.microsoft.com/office/powerpoint/2010/main" val="1945847214"/>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7CE58166-3D7B-654C-7E4D-2DD4AE578FFD}"/>
              </a:ext>
            </a:extLst>
          </p:cNvPr>
          <p:cNvPicPr>
            <a:picLocks noChangeAspect="1"/>
          </p:cNvPicPr>
          <p:nvPr/>
        </p:nvPicPr>
        <p:blipFill>
          <a:blip r:embed="rId5"/>
          <a:stretch>
            <a:fillRect/>
          </a:stretch>
        </p:blipFill>
        <p:spPr>
          <a:xfrm>
            <a:off x="11284618" y="2937347"/>
            <a:ext cx="666750" cy="491653"/>
          </a:xfrm>
          <a:prstGeom prst="rect">
            <a:avLst/>
          </a:prstGeom>
        </p:spPr>
      </p:pic>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18DEA2E0-E292-2E1F-200C-D21B73FB43A2}"/>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68968" y="1878078"/>
            <a:ext cx="11294818" cy="2024915"/>
          </a:xfrm>
          <a:prstGeom prst="rect">
            <a:avLst/>
          </a:prstGeom>
        </p:spPr>
      </p:pic>
      <p:pic>
        <p:nvPicPr>
          <p:cNvPr id="16" name="Picture 15">
            <a:extLst>
              <a:ext uri="{FF2B5EF4-FFF2-40B4-BE49-F238E27FC236}">
                <a16:creationId xmlns:a16="http://schemas.microsoft.com/office/drawing/2014/main" id="{52301699-6A55-6A6C-60B6-AE6EBF40A7A5}"/>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272716" y="4004798"/>
            <a:ext cx="11438022" cy="1380451"/>
          </a:xfrm>
          <a:prstGeom prst="rect">
            <a:avLst/>
          </a:prstGeom>
        </p:spPr>
      </p:pic>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8F14D683-7E3E-45EF-52A7-6FF70C0250C8}"/>
                  </a:ext>
                </a:extLst>
              </p14:cNvPr>
              <p14:cNvContentPartPr/>
              <p14:nvPr/>
            </p14:nvContentPartPr>
            <p14:xfrm>
              <a:off x="6949512" y="5193432"/>
              <a:ext cx="3029760" cy="360"/>
            </p14:xfrm>
          </p:contentPart>
        </mc:Choice>
        <mc:Fallback xmlns="">
          <p:pic>
            <p:nvPicPr>
              <p:cNvPr id="2" name="Ink 1">
                <a:extLst>
                  <a:ext uri="{FF2B5EF4-FFF2-40B4-BE49-F238E27FC236}">
                    <a16:creationId xmlns:a16="http://schemas.microsoft.com/office/drawing/2014/main" id="{8F14D683-7E3E-45EF-52A7-6FF70C0250C8}"/>
                  </a:ext>
                </a:extLst>
              </p:cNvPr>
              <p:cNvPicPr/>
              <p:nvPr/>
            </p:nvPicPr>
            <p:blipFill>
              <a:blip r:embed="rId14"/>
              <a:stretch>
                <a:fillRect/>
              </a:stretch>
            </p:blipFill>
            <p:spPr>
              <a:xfrm>
                <a:off x="6859512" y="5013432"/>
                <a:ext cx="3209400" cy="360000"/>
              </a:xfrm>
              <a:prstGeom prst="rect">
                <a:avLst/>
              </a:prstGeom>
            </p:spPr>
          </p:pic>
        </mc:Fallback>
      </mc:AlternateContent>
      <p:pic>
        <p:nvPicPr>
          <p:cNvPr id="3" name="Picture 4" descr="Future University in Egypt : Rankings, Fees &amp; Courses ...">
            <a:extLst>
              <a:ext uri="{FF2B5EF4-FFF2-40B4-BE49-F238E27FC236}">
                <a16:creationId xmlns:a16="http://schemas.microsoft.com/office/drawing/2014/main" id="{CBBB3123-5903-1424-A5A5-2F9EFBEA09C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F2742F1-7F40-3806-4BFE-BF14370639DA}"/>
              </a:ext>
            </a:extLst>
          </p:cNvPr>
          <p:cNvPicPr>
            <a:picLocks noChangeAspect="1"/>
          </p:cNvPicPr>
          <p:nvPr/>
        </p:nvPicPr>
        <p:blipFill>
          <a:blip r:embed="rId16"/>
          <a:stretch>
            <a:fillRect/>
          </a:stretch>
        </p:blipFill>
        <p:spPr>
          <a:xfrm>
            <a:off x="11217442" y="4033729"/>
            <a:ext cx="352425" cy="314325"/>
          </a:xfrm>
          <a:prstGeom prst="rect">
            <a:avLst/>
          </a:prstGeom>
        </p:spPr>
      </p:pic>
      <p:sp>
        <p:nvSpPr>
          <p:cNvPr id="4" name="Footer Placeholder 7">
            <a:extLst>
              <a:ext uri="{FF2B5EF4-FFF2-40B4-BE49-F238E27FC236}">
                <a16:creationId xmlns:a16="http://schemas.microsoft.com/office/drawing/2014/main" id="{CEAFD7C4-2A19-E374-A5AA-15F38F98FCA4}"/>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
        <p:nvSpPr>
          <p:cNvPr id="6" name="TextBox 5">
            <a:extLst>
              <a:ext uri="{FF2B5EF4-FFF2-40B4-BE49-F238E27FC236}">
                <a16:creationId xmlns:a16="http://schemas.microsoft.com/office/drawing/2014/main" id="{08BA7A02-2197-B377-EBC5-C56E120C5C27}"/>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pic>
        <p:nvPicPr>
          <p:cNvPr id="9" name="Picture 8">
            <a:extLst>
              <a:ext uri="{FF2B5EF4-FFF2-40B4-BE49-F238E27FC236}">
                <a16:creationId xmlns:a16="http://schemas.microsoft.com/office/drawing/2014/main" id="{EA249089-1E40-E97B-0237-6352C0E68D9B}"/>
              </a:ext>
            </a:extLst>
          </p:cNvPr>
          <p:cNvPicPr>
            <a:picLocks noChangeAspect="1"/>
          </p:cNvPicPr>
          <p:nvPr/>
        </p:nvPicPr>
        <p:blipFill>
          <a:blip r:embed="rId17"/>
          <a:stretch>
            <a:fillRect/>
          </a:stretch>
        </p:blipFill>
        <p:spPr>
          <a:xfrm>
            <a:off x="11245182" y="1996672"/>
            <a:ext cx="476250" cy="1028700"/>
          </a:xfrm>
          <a:prstGeom prst="rect">
            <a:avLst/>
          </a:prstGeom>
        </p:spPr>
      </p:pic>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82B096D-9A60-B586-3473-1B46CDCC6833}"/>
                  </a:ext>
                </a:extLst>
              </p14:cNvPr>
              <p14:cNvContentPartPr/>
              <p14:nvPr/>
            </p14:nvContentPartPr>
            <p14:xfrm>
              <a:off x="1949059" y="4643659"/>
              <a:ext cx="3680280" cy="110160"/>
            </p14:xfrm>
          </p:contentPart>
        </mc:Choice>
        <mc:Fallback>
          <p:pic>
            <p:nvPicPr>
              <p:cNvPr id="13" name="Ink 12">
                <a:extLst>
                  <a:ext uri="{FF2B5EF4-FFF2-40B4-BE49-F238E27FC236}">
                    <a16:creationId xmlns:a16="http://schemas.microsoft.com/office/drawing/2014/main" id="{882B096D-9A60-B586-3473-1B46CDCC6833}"/>
                  </a:ext>
                </a:extLst>
              </p:cNvPr>
              <p:cNvPicPr/>
              <p:nvPr/>
            </p:nvPicPr>
            <p:blipFill>
              <a:blip r:embed="rId19"/>
              <a:stretch>
                <a:fillRect/>
              </a:stretch>
            </p:blipFill>
            <p:spPr>
              <a:xfrm>
                <a:off x="1895059" y="4536019"/>
                <a:ext cx="3787920" cy="325800"/>
              </a:xfrm>
              <a:prstGeom prst="rect">
                <a:avLst/>
              </a:prstGeom>
            </p:spPr>
          </p:pic>
        </mc:Fallback>
      </mc:AlternateContent>
    </p:spTree>
    <p:extLst>
      <p:ext uri="{BB962C8B-B14F-4D97-AF65-F5344CB8AC3E}">
        <p14:creationId xmlns:p14="http://schemas.microsoft.com/office/powerpoint/2010/main" val="2318051831"/>
      </p:ext>
    </p:extLst>
  </p:cSld>
  <p:clrMapOvr>
    <a:masterClrMapping/>
  </p:clrMapOvr>
  <mc:AlternateContent xmlns:mc="http://schemas.openxmlformats.org/markup-compatibility/2006" xmlns:p14="http://schemas.microsoft.com/office/powerpoint/2010/main">
    <mc:Choice Requires="p14">
      <p:transition spd="slow" p14:dur="2000" advTm="77192"/>
    </mc:Choice>
    <mc:Fallback xmlns="">
      <p:transition spd="slow" advTm="771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7CE58166-3D7B-654C-7E4D-2DD4AE578FFD}"/>
              </a:ext>
            </a:extLst>
          </p:cNvPr>
          <p:cNvPicPr>
            <a:picLocks noChangeAspect="1"/>
          </p:cNvPicPr>
          <p:nvPr/>
        </p:nvPicPr>
        <p:blipFill>
          <a:blip r:embed="rId5"/>
          <a:stretch>
            <a:fillRect/>
          </a:stretch>
        </p:blipFill>
        <p:spPr>
          <a:xfrm>
            <a:off x="11284618" y="2937347"/>
            <a:ext cx="666750" cy="491653"/>
          </a:xfrm>
          <a:prstGeom prst="rect">
            <a:avLst/>
          </a:prstGeom>
        </p:spPr>
      </p:pic>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992119DB-5698-200C-4373-944C2E6AC2A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49087" y="1807177"/>
            <a:ext cx="11893826" cy="4019482"/>
          </a:xfrm>
          <a:prstGeom prst="rect">
            <a:avLst/>
          </a:prstGeom>
        </p:spPr>
      </p:pic>
      <p:pic>
        <p:nvPicPr>
          <p:cNvPr id="9" name="Picture 8">
            <a:extLst>
              <a:ext uri="{FF2B5EF4-FFF2-40B4-BE49-F238E27FC236}">
                <a16:creationId xmlns:a16="http://schemas.microsoft.com/office/drawing/2014/main" id="{94F59A78-96D0-1B9A-6FCE-1D379DE2051E}"/>
              </a:ext>
            </a:extLst>
          </p:cNvPr>
          <p:cNvPicPr>
            <a:picLocks noChangeAspect="1"/>
          </p:cNvPicPr>
          <p:nvPr/>
        </p:nvPicPr>
        <p:blipFill>
          <a:blip r:embed="rId8"/>
          <a:stretch>
            <a:fillRect/>
          </a:stretch>
        </p:blipFill>
        <p:spPr>
          <a:xfrm>
            <a:off x="7363327" y="1807177"/>
            <a:ext cx="401052" cy="390525"/>
          </a:xfrm>
          <a:prstGeom prst="rect">
            <a:avLst/>
          </a:prstGeom>
        </p:spPr>
      </p:pic>
      <p:pic>
        <p:nvPicPr>
          <p:cNvPr id="10" name="Picture 9">
            <a:extLst>
              <a:ext uri="{FF2B5EF4-FFF2-40B4-BE49-F238E27FC236}">
                <a16:creationId xmlns:a16="http://schemas.microsoft.com/office/drawing/2014/main" id="{1951F9CE-A735-8283-42AB-BFF7C6D827C6}"/>
              </a:ext>
            </a:extLst>
          </p:cNvPr>
          <p:cNvPicPr>
            <a:picLocks noChangeAspect="1"/>
          </p:cNvPicPr>
          <p:nvPr/>
        </p:nvPicPr>
        <p:blipFill>
          <a:blip r:embed="rId8"/>
          <a:stretch>
            <a:fillRect/>
          </a:stretch>
        </p:blipFill>
        <p:spPr>
          <a:xfrm>
            <a:off x="5965175" y="3609474"/>
            <a:ext cx="401052" cy="597969"/>
          </a:xfrm>
          <a:prstGeom prst="rect">
            <a:avLst/>
          </a:prstGeom>
        </p:spPr>
      </p:pic>
      <p:pic>
        <p:nvPicPr>
          <p:cNvPr id="13" name="Picture 12">
            <a:extLst>
              <a:ext uri="{FF2B5EF4-FFF2-40B4-BE49-F238E27FC236}">
                <a16:creationId xmlns:a16="http://schemas.microsoft.com/office/drawing/2014/main" id="{8A79941B-6237-60F6-732A-DE5A5CA3341D}"/>
              </a:ext>
            </a:extLst>
          </p:cNvPr>
          <p:cNvPicPr>
            <a:picLocks noChangeAspect="1"/>
          </p:cNvPicPr>
          <p:nvPr/>
        </p:nvPicPr>
        <p:blipFill>
          <a:blip r:embed="rId8"/>
          <a:stretch>
            <a:fillRect/>
          </a:stretch>
        </p:blipFill>
        <p:spPr>
          <a:xfrm>
            <a:off x="6213827" y="2110356"/>
            <a:ext cx="401052" cy="597969"/>
          </a:xfrm>
          <a:prstGeom prst="rect">
            <a:avLst/>
          </a:prstGeom>
        </p:spPr>
      </p:pic>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6763060A-B3AA-3A5F-57B7-BA0871446015}"/>
                  </a:ext>
                </a:extLst>
              </p14:cNvPr>
              <p14:cNvContentPartPr/>
              <p14:nvPr/>
            </p14:nvContentPartPr>
            <p14:xfrm>
              <a:off x="2724912" y="1993032"/>
              <a:ext cx="369360" cy="360"/>
            </p14:xfrm>
          </p:contentPart>
        </mc:Choice>
        <mc:Fallback xmlns="">
          <p:pic>
            <p:nvPicPr>
              <p:cNvPr id="6" name="Ink 5">
                <a:extLst>
                  <a:ext uri="{FF2B5EF4-FFF2-40B4-BE49-F238E27FC236}">
                    <a16:creationId xmlns:a16="http://schemas.microsoft.com/office/drawing/2014/main" id="{6763060A-B3AA-3A5F-57B7-BA0871446015}"/>
                  </a:ext>
                </a:extLst>
              </p:cNvPr>
              <p:cNvPicPr/>
              <p:nvPr/>
            </p:nvPicPr>
            <p:blipFill>
              <a:blip r:embed="rId13"/>
              <a:stretch>
                <a:fillRect/>
              </a:stretch>
            </p:blipFill>
            <p:spPr>
              <a:xfrm>
                <a:off x="2634912" y="1813392"/>
                <a:ext cx="549000" cy="360000"/>
              </a:xfrm>
              <a:prstGeom prst="rect">
                <a:avLst/>
              </a:prstGeom>
            </p:spPr>
          </p:pic>
        </mc:Fallback>
      </mc:AlternateContent>
      <p:pic>
        <p:nvPicPr>
          <p:cNvPr id="2" name="Picture 4" descr="Future University in Egypt : Rankings, Fees &amp; Courses ...">
            <a:extLst>
              <a:ext uri="{FF2B5EF4-FFF2-40B4-BE49-F238E27FC236}">
                <a16:creationId xmlns:a16="http://schemas.microsoft.com/office/drawing/2014/main" id="{35099294-0FA1-1AB5-AA87-44EBDBEFD3F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7">
            <a:extLst>
              <a:ext uri="{FF2B5EF4-FFF2-40B4-BE49-F238E27FC236}">
                <a16:creationId xmlns:a16="http://schemas.microsoft.com/office/drawing/2014/main" id="{01B74257-55FF-8DEE-DC29-8632F7F4EC15}"/>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
        <p:nvSpPr>
          <p:cNvPr id="14" name="TextBox 13">
            <a:extLst>
              <a:ext uri="{FF2B5EF4-FFF2-40B4-BE49-F238E27FC236}">
                <a16:creationId xmlns:a16="http://schemas.microsoft.com/office/drawing/2014/main" id="{A13342BB-5CC3-7C3C-12BE-735A045A9D74}"/>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pic>
        <p:nvPicPr>
          <p:cNvPr id="16" name="Picture 15">
            <a:extLst>
              <a:ext uri="{FF2B5EF4-FFF2-40B4-BE49-F238E27FC236}">
                <a16:creationId xmlns:a16="http://schemas.microsoft.com/office/drawing/2014/main" id="{57BA0720-5F61-45F8-BEBD-584DC7958314}"/>
              </a:ext>
            </a:extLst>
          </p:cNvPr>
          <p:cNvPicPr>
            <a:picLocks noChangeAspect="1"/>
          </p:cNvPicPr>
          <p:nvPr/>
        </p:nvPicPr>
        <p:blipFill>
          <a:blip r:embed="rId15"/>
          <a:stretch>
            <a:fillRect/>
          </a:stretch>
        </p:blipFill>
        <p:spPr>
          <a:xfrm>
            <a:off x="11284618" y="2788217"/>
            <a:ext cx="861866" cy="3038441"/>
          </a:xfrm>
          <a:prstGeom prst="rect">
            <a:avLst/>
          </a:prstGeom>
        </p:spPr>
      </p:pic>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37530F90-1D4B-7184-C578-35C36DC0ADCA}"/>
                  </a:ext>
                </a:extLst>
              </p14:cNvPr>
              <p14:cNvContentPartPr/>
              <p14:nvPr/>
            </p14:nvContentPartPr>
            <p14:xfrm>
              <a:off x="3188179" y="1959139"/>
              <a:ext cx="4673880" cy="75240"/>
            </p14:xfrm>
          </p:contentPart>
        </mc:Choice>
        <mc:Fallback>
          <p:pic>
            <p:nvPicPr>
              <p:cNvPr id="17" name="Ink 16">
                <a:extLst>
                  <a:ext uri="{FF2B5EF4-FFF2-40B4-BE49-F238E27FC236}">
                    <a16:creationId xmlns:a16="http://schemas.microsoft.com/office/drawing/2014/main" id="{37530F90-1D4B-7184-C578-35C36DC0ADCA}"/>
                  </a:ext>
                </a:extLst>
              </p:cNvPr>
              <p:cNvPicPr/>
              <p:nvPr/>
            </p:nvPicPr>
            <p:blipFill>
              <a:blip r:embed="rId17"/>
              <a:stretch>
                <a:fillRect/>
              </a:stretch>
            </p:blipFill>
            <p:spPr>
              <a:xfrm>
                <a:off x="3134179" y="1851139"/>
                <a:ext cx="4781520" cy="290880"/>
              </a:xfrm>
              <a:prstGeom prst="rect">
                <a:avLst/>
              </a:prstGeom>
            </p:spPr>
          </p:pic>
        </mc:Fallback>
      </mc:AlternateContent>
    </p:spTree>
    <p:extLst>
      <p:ext uri="{BB962C8B-B14F-4D97-AF65-F5344CB8AC3E}">
        <p14:creationId xmlns:p14="http://schemas.microsoft.com/office/powerpoint/2010/main" val="4017283799"/>
      </p:ext>
    </p:extLst>
  </p:cSld>
  <p:clrMapOvr>
    <a:masterClrMapping/>
  </p:clrMapOvr>
  <mc:AlternateContent xmlns:mc="http://schemas.openxmlformats.org/markup-compatibility/2006" xmlns:p14="http://schemas.microsoft.com/office/powerpoint/2010/main">
    <mc:Choice Requires="p14">
      <p:transition spd="slow" p14:dur="2000" advTm="24531"/>
    </mc:Choice>
    <mc:Fallback xmlns="">
      <p:transition spd="slow" advTm="245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24AB971A-4234-6184-C2E5-219D326567C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78160" y="1261448"/>
            <a:ext cx="11375082" cy="5078863"/>
          </a:xfrm>
          <a:prstGeom prst="rect">
            <a:avLst/>
          </a:prstGeom>
        </p:spPr>
      </p:pic>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446709F-AF42-5518-2FEE-2951B114F2A0}"/>
                  </a:ext>
                </a:extLst>
              </p14:cNvPr>
              <p14:cNvContentPartPr/>
              <p14:nvPr/>
            </p14:nvContentPartPr>
            <p14:xfrm>
              <a:off x="1535832" y="4279392"/>
              <a:ext cx="363600" cy="73800"/>
            </p14:xfrm>
          </p:contentPart>
        </mc:Choice>
        <mc:Fallback xmlns="">
          <p:pic>
            <p:nvPicPr>
              <p:cNvPr id="9" name="Ink 8">
                <a:extLst>
                  <a:ext uri="{FF2B5EF4-FFF2-40B4-BE49-F238E27FC236}">
                    <a16:creationId xmlns:a16="http://schemas.microsoft.com/office/drawing/2014/main" id="{8446709F-AF42-5518-2FEE-2951B114F2A0}"/>
                  </a:ext>
                </a:extLst>
              </p:cNvPr>
              <p:cNvPicPr/>
              <p:nvPr/>
            </p:nvPicPr>
            <p:blipFill>
              <a:blip r:embed="rId11"/>
              <a:stretch>
                <a:fillRect/>
              </a:stretch>
            </p:blipFill>
            <p:spPr>
              <a:xfrm>
                <a:off x="1446192" y="4099752"/>
                <a:ext cx="5432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CB1A1B0A-ADD6-BC53-E79B-F5D544CDDAFD}"/>
                  </a:ext>
                </a:extLst>
              </p14:cNvPr>
              <p14:cNvContentPartPr/>
              <p14:nvPr/>
            </p14:nvContentPartPr>
            <p14:xfrm>
              <a:off x="3438072" y="4295952"/>
              <a:ext cx="308880" cy="19800"/>
            </p14:xfrm>
          </p:contentPart>
        </mc:Choice>
        <mc:Fallback xmlns="">
          <p:pic>
            <p:nvPicPr>
              <p:cNvPr id="10" name="Ink 9">
                <a:extLst>
                  <a:ext uri="{FF2B5EF4-FFF2-40B4-BE49-F238E27FC236}">
                    <a16:creationId xmlns:a16="http://schemas.microsoft.com/office/drawing/2014/main" id="{CB1A1B0A-ADD6-BC53-E79B-F5D544CDDAFD}"/>
                  </a:ext>
                </a:extLst>
              </p:cNvPr>
              <p:cNvPicPr/>
              <p:nvPr/>
            </p:nvPicPr>
            <p:blipFill>
              <a:blip r:embed="rId13"/>
              <a:stretch>
                <a:fillRect/>
              </a:stretch>
            </p:blipFill>
            <p:spPr>
              <a:xfrm>
                <a:off x="3348432" y="4116312"/>
                <a:ext cx="4885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DEAEB31-CBA1-CBA4-5271-1072CDA5B6B9}"/>
                  </a:ext>
                </a:extLst>
              </p14:cNvPr>
              <p14:cNvContentPartPr/>
              <p14:nvPr/>
            </p14:nvContentPartPr>
            <p14:xfrm>
              <a:off x="5669352" y="4256712"/>
              <a:ext cx="327600" cy="59040"/>
            </p14:xfrm>
          </p:contentPart>
        </mc:Choice>
        <mc:Fallback xmlns="">
          <p:pic>
            <p:nvPicPr>
              <p:cNvPr id="12" name="Ink 11">
                <a:extLst>
                  <a:ext uri="{FF2B5EF4-FFF2-40B4-BE49-F238E27FC236}">
                    <a16:creationId xmlns:a16="http://schemas.microsoft.com/office/drawing/2014/main" id="{CDEAEB31-CBA1-CBA4-5271-1072CDA5B6B9}"/>
                  </a:ext>
                </a:extLst>
              </p:cNvPr>
              <p:cNvPicPr/>
              <p:nvPr/>
            </p:nvPicPr>
            <p:blipFill>
              <a:blip r:embed="rId15"/>
              <a:stretch>
                <a:fillRect/>
              </a:stretch>
            </p:blipFill>
            <p:spPr>
              <a:xfrm>
                <a:off x="5579352" y="4077072"/>
                <a:ext cx="5072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C62B3C9-5811-C3E8-9D7E-8D9DF3B05626}"/>
                  </a:ext>
                </a:extLst>
              </p14:cNvPr>
              <p14:cNvContentPartPr/>
              <p14:nvPr/>
            </p14:nvContentPartPr>
            <p14:xfrm>
              <a:off x="7443072" y="4315392"/>
              <a:ext cx="272520" cy="360"/>
            </p14:xfrm>
          </p:contentPart>
        </mc:Choice>
        <mc:Fallback xmlns="">
          <p:pic>
            <p:nvPicPr>
              <p:cNvPr id="13" name="Ink 12">
                <a:extLst>
                  <a:ext uri="{FF2B5EF4-FFF2-40B4-BE49-F238E27FC236}">
                    <a16:creationId xmlns:a16="http://schemas.microsoft.com/office/drawing/2014/main" id="{1C62B3C9-5811-C3E8-9D7E-8D9DF3B05626}"/>
                  </a:ext>
                </a:extLst>
              </p:cNvPr>
              <p:cNvPicPr/>
              <p:nvPr/>
            </p:nvPicPr>
            <p:blipFill>
              <a:blip r:embed="rId17"/>
              <a:stretch>
                <a:fillRect/>
              </a:stretch>
            </p:blipFill>
            <p:spPr>
              <a:xfrm>
                <a:off x="7353072" y="4135752"/>
                <a:ext cx="4521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7A9FE49-8CB3-B9F7-7DCC-11EE0DDA2C0F}"/>
                  </a:ext>
                </a:extLst>
              </p14:cNvPr>
              <p14:cNvContentPartPr/>
              <p14:nvPr/>
            </p14:nvContentPartPr>
            <p14:xfrm>
              <a:off x="7114032" y="4808232"/>
              <a:ext cx="218160" cy="38520"/>
            </p14:xfrm>
          </p:contentPart>
        </mc:Choice>
        <mc:Fallback xmlns="">
          <p:pic>
            <p:nvPicPr>
              <p:cNvPr id="14" name="Ink 13">
                <a:extLst>
                  <a:ext uri="{FF2B5EF4-FFF2-40B4-BE49-F238E27FC236}">
                    <a16:creationId xmlns:a16="http://schemas.microsoft.com/office/drawing/2014/main" id="{B7A9FE49-8CB3-B9F7-7DCC-11EE0DDA2C0F}"/>
                  </a:ext>
                </a:extLst>
              </p:cNvPr>
              <p:cNvPicPr/>
              <p:nvPr/>
            </p:nvPicPr>
            <p:blipFill>
              <a:blip r:embed="rId19"/>
              <a:stretch>
                <a:fillRect/>
              </a:stretch>
            </p:blipFill>
            <p:spPr>
              <a:xfrm>
                <a:off x="7024032" y="4628232"/>
                <a:ext cx="3978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AA031E9-7C68-9807-7DA5-67EC7C3BB7D7}"/>
                  </a:ext>
                </a:extLst>
              </p14:cNvPr>
              <p14:cNvContentPartPr/>
              <p14:nvPr/>
            </p14:nvContentPartPr>
            <p14:xfrm>
              <a:off x="6986232" y="5337432"/>
              <a:ext cx="141120" cy="57960"/>
            </p14:xfrm>
          </p:contentPart>
        </mc:Choice>
        <mc:Fallback xmlns="">
          <p:pic>
            <p:nvPicPr>
              <p:cNvPr id="15" name="Ink 14">
                <a:extLst>
                  <a:ext uri="{FF2B5EF4-FFF2-40B4-BE49-F238E27FC236}">
                    <a16:creationId xmlns:a16="http://schemas.microsoft.com/office/drawing/2014/main" id="{DAA031E9-7C68-9807-7DA5-67EC7C3BB7D7}"/>
                  </a:ext>
                </a:extLst>
              </p:cNvPr>
              <p:cNvPicPr/>
              <p:nvPr/>
            </p:nvPicPr>
            <p:blipFill>
              <a:blip r:embed="rId21"/>
              <a:stretch>
                <a:fillRect/>
              </a:stretch>
            </p:blipFill>
            <p:spPr>
              <a:xfrm>
                <a:off x="6896232" y="5157792"/>
                <a:ext cx="320760" cy="417600"/>
              </a:xfrm>
              <a:prstGeom prst="rect">
                <a:avLst/>
              </a:prstGeom>
            </p:spPr>
          </p:pic>
        </mc:Fallback>
      </mc:AlternateContent>
      <p:pic>
        <p:nvPicPr>
          <p:cNvPr id="2" name="Picture 4" descr="Future University in Egypt : Rankings, Fees &amp; Courses ...">
            <a:extLst>
              <a:ext uri="{FF2B5EF4-FFF2-40B4-BE49-F238E27FC236}">
                <a16:creationId xmlns:a16="http://schemas.microsoft.com/office/drawing/2014/main" id="{17EDC4C2-6583-56AD-309F-9346410A242C}"/>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124321C-D42F-55FB-9717-F283E3ABA118}"/>
              </a:ext>
            </a:extLst>
          </p:cNvPr>
          <p:cNvPicPr>
            <a:picLocks noChangeAspect="1"/>
          </p:cNvPicPr>
          <p:nvPr/>
        </p:nvPicPr>
        <p:blipFill>
          <a:blip r:embed="rId23"/>
          <a:stretch>
            <a:fillRect/>
          </a:stretch>
        </p:blipFill>
        <p:spPr>
          <a:xfrm>
            <a:off x="4475997" y="2295179"/>
            <a:ext cx="1620003" cy="379754"/>
          </a:xfrm>
          <a:prstGeom prst="rect">
            <a:avLst/>
          </a:prstGeom>
        </p:spPr>
      </p:pic>
      <p:sp>
        <p:nvSpPr>
          <p:cNvPr id="4" name="TextBox 3">
            <a:extLst>
              <a:ext uri="{FF2B5EF4-FFF2-40B4-BE49-F238E27FC236}">
                <a16:creationId xmlns:a16="http://schemas.microsoft.com/office/drawing/2014/main" id="{D764C71A-FA1C-71B5-39C5-2E92481323D4}"/>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
        <p:nvSpPr>
          <p:cNvPr id="8" name="Footer Placeholder 7">
            <a:extLst>
              <a:ext uri="{FF2B5EF4-FFF2-40B4-BE49-F238E27FC236}">
                <a16:creationId xmlns:a16="http://schemas.microsoft.com/office/drawing/2014/main" id="{6192E799-64A5-19DD-6A07-4AC72B12BC1C}"/>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p:spTree>
    <p:extLst>
      <p:ext uri="{BB962C8B-B14F-4D97-AF65-F5344CB8AC3E}">
        <p14:creationId xmlns:p14="http://schemas.microsoft.com/office/powerpoint/2010/main" val="1051517269"/>
      </p:ext>
    </p:extLst>
  </p:cSld>
  <p:clrMapOvr>
    <a:masterClrMapping/>
  </p:clrMapOvr>
  <mc:AlternateContent xmlns:mc="http://schemas.openxmlformats.org/markup-compatibility/2006" xmlns:p14="http://schemas.microsoft.com/office/powerpoint/2010/main">
    <mc:Choice Requires="p14">
      <p:transition spd="slow" p14:dur="2000" advTm="20671"/>
    </mc:Choice>
    <mc:Fallback xmlns="">
      <p:transition spd="slow" advTm="206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3" imgW="2286000" imgH="3048120" progId="PBrush">
                  <p:embed/>
                </p:oleObj>
              </mc:Choice>
              <mc:Fallback>
                <p:oleObj name="Bitmap Image" r:id="rId3"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4"/>
                      <a:stretch>
                        <a:fillRect/>
                      </a:stretch>
                    </p:blipFill>
                    <p:spPr>
                      <a:xfrm>
                        <a:off x="11330134" y="0"/>
                        <a:ext cx="861866" cy="1149154"/>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02606CBF-4EDA-51FA-58A5-3000AD0D543A}"/>
              </a:ext>
            </a:extLst>
          </p:cNvPr>
          <p:cNvSpPr>
            <a:spLocks noGrp="1"/>
          </p:cNvSpPr>
          <p:nvPr>
            <p:ph type="ftr" sz="quarter" idx="11"/>
          </p:nvPr>
        </p:nvSpPr>
        <p:spPr/>
        <p:txBody>
          <a:bodyPr/>
          <a:lstStyle/>
          <a:p>
            <a:r>
              <a:rPr lang="en-US" sz="1400" dirty="0"/>
              <a:t>Workshop: Advancing the Understanding of Non-Perturbative QCD Using Energy Flow</a:t>
            </a:r>
          </a:p>
        </p:txBody>
      </p:sp>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0CAE1048-2FFA-7CFF-2315-B7FE458B877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96758" y="1225899"/>
            <a:ext cx="10956991" cy="937362"/>
          </a:xfrm>
          <a:prstGeom prst="rect">
            <a:avLst/>
          </a:prstGeom>
        </p:spPr>
      </p:pic>
      <p:pic>
        <p:nvPicPr>
          <p:cNvPr id="10" name="Picture 9">
            <a:extLst>
              <a:ext uri="{FF2B5EF4-FFF2-40B4-BE49-F238E27FC236}">
                <a16:creationId xmlns:a16="http://schemas.microsoft.com/office/drawing/2014/main" id="{886E2C06-59CD-BD79-C89F-A90CB5FB9FE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29815" y="2172559"/>
            <a:ext cx="10956991" cy="3199492"/>
          </a:xfrm>
          <a:prstGeom prst="rect">
            <a:avLst/>
          </a:prstGeom>
        </p:spPr>
      </p:pic>
      <p:pic>
        <p:nvPicPr>
          <p:cNvPr id="13" name="Picture 12">
            <a:extLst>
              <a:ext uri="{FF2B5EF4-FFF2-40B4-BE49-F238E27FC236}">
                <a16:creationId xmlns:a16="http://schemas.microsoft.com/office/drawing/2014/main" id="{A97EC501-009C-6D42-8B45-6D1029D0BA84}"/>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596757" y="5407514"/>
            <a:ext cx="11113978" cy="1341342"/>
          </a:xfrm>
          <a:prstGeom prst="rect">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5F59AE6-CEB8-DBC5-D236-80B6BAC11A75}"/>
                  </a:ext>
                </a:extLst>
              </p14:cNvPr>
              <p14:cNvContentPartPr/>
              <p14:nvPr/>
            </p14:nvContentPartPr>
            <p14:xfrm>
              <a:off x="4919472" y="1937232"/>
              <a:ext cx="1398600" cy="76320"/>
            </p14:xfrm>
          </p:contentPart>
        </mc:Choice>
        <mc:Fallback xmlns="">
          <p:pic>
            <p:nvPicPr>
              <p:cNvPr id="15" name="Ink 14">
                <a:extLst>
                  <a:ext uri="{FF2B5EF4-FFF2-40B4-BE49-F238E27FC236}">
                    <a16:creationId xmlns:a16="http://schemas.microsoft.com/office/drawing/2014/main" id="{E5F59AE6-CEB8-DBC5-D236-80B6BAC11A75}"/>
                  </a:ext>
                </a:extLst>
              </p:cNvPr>
              <p:cNvPicPr/>
              <p:nvPr/>
            </p:nvPicPr>
            <p:blipFill>
              <a:blip r:embed="rId15"/>
              <a:stretch>
                <a:fillRect/>
              </a:stretch>
            </p:blipFill>
            <p:spPr>
              <a:xfrm>
                <a:off x="4829472" y="1757232"/>
                <a:ext cx="1578240" cy="435960"/>
              </a:xfrm>
              <a:prstGeom prst="rect">
                <a:avLst/>
              </a:prstGeom>
            </p:spPr>
          </p:pic>
        </mc:Fallback>
      </mc:AlternateContent>
      <p:pic>
        <p:nvPicPr>
          <p:cNvPr id="2" name="Picture 4" descr="Future University in Egypt : Rankings, Fees &amp; Courses ...">
            <a:extLst>
              <a:ext uri="{FF2B5EF4-FFF2-40B4-BE49-F238E27FC236}">
                <a16:creationId xmlns:a16="http://schemas.microsoft.com/office/drawing/2014/main" id="{93E1DED2-40DD-D7BC-ECBA-FDC15AB8D639}"/>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87AAC8-C52F-2681-FD6F-90D75455A3E1}"/>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pic>
        <p:nvPicPr>
          <p:cNvPr id="9" name="Picture 8">
            <a:extLst>
              <a:ext uri="{FF2B5EF4-FFF2-40B4-BE49-F238E27FC236}">
                <a16:creationId xmlns:a16="http://schemas.microsoft.com/office/drawing/2014/main" id="{87A91582-001C-25EA-73CD-2482DC53489F}"/>
              </a:ext>
            </a:extLst>
          </p:cNvPr>
          <p:cNvPicPr>
            <a:picLocks noChangeAspect="1"/>
          </p:cNvPicPr>
          <p:nvPr/>
        </p:nvPicPr>
        <p:blipFill>
          <a:blip r:embed="rId17"/>
          <a:stretch>
            <a:fillRect/>
          </a:stretch>
        </p:blipFill>
        <p:spPr>
          <a:xfrm>
            <a:off x="1675447" y="2574758"/>
            <a:ext cx="1617131" cy="412282"/>
          </a:xfrm>
          <a:prstGeom prst="rect">
            <a:avLst/>
          </a:prstGeom>
        </p:spPr>
      </p:pic>
      <mc:AlternateContent xmlns:mc="http://schemas.openxmlformats.org/markup-compatibility/2006">
        <mc:Choice xmlns:p14="http://schemas.microsoft.com/office/powerpoint/2010/main" Requires="p14">
          <p:contentPart p14:bwMode="auto" r:id="rId18">
            <p14:nvContentPartPr>
              <p14:cNvPr id="4" name="Ink 3">
                <a:extLst>
                  <a:ext uri="{FF2B5EF4-FFF2-40B4-BE49-F238E27FC236}">
                    <a16:creationId xmlns:a16="http://schemas.microsoft.com/office/drawing/2014/main" id="{7A666667-50F5-BF8B-F933-80B80F9612A4}"/>
                  </a:ext>
                </a:extLst>
              </p14:cNvPr>
              <p14:cNvContentPartPr/>
              <p14:nvPr/>
            </p14:nvContentPartPr>
            <p14:xfrm>
              <a:off x="6136219" y="2358284"/>
              <a:ext cx="3922200" cy="49320"/>
            </p14:xfrm>
          </p:contentPart>
        </mc:Choice>
        <mc:Fallback>
          <p:pic>
            <p:nvPicPr>
              <p:cNvPr id="4" name="Ink 3">
                <a:extLst>
                  <a:ext uri="{FF2B5EF4-FFF2-40B4-BE49-F238E27FC236}">
                    <a16:creationId xmlns:a16="http://schemas.microsoft.com/office/drawing/2014/main" id="{7A666667-50F5-BF8B-F933-80B80F9612A4}"/>
                  </a:ext>
                </a:extLst>
              </p:cNvPr>
              <p:cNvPicPr/>
              <p:nvPr/>
            </p:nvPicPr>
            <p:blipFill>
              <a:blip r:embed="rId19"/>
              <a:stretch>
                <a:fillRect/>
              </a:stretch>
            </p:blipFill>
            <p:spPr>
              <a:xfrm>
                <a:off x="6082219" y="2250284"/>
                <a:ext cx="40298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1F8D18F0-8310-D31E-3154-FBE9B96FABEE}"/>
                  </a:ext>
                </a:extLst>
              </p14:cNvPr>
              <p14:cNvContentPartPr/>
              <p14:nvPr/>
            </p14:nvContentPartPr>
            <p14:xfrm>
              <a:off x="1864819" y="4354484"/>
              <a:ext cx="2873880" cy="26280"/>
            </p14:xfrm>
          </p:contentPart>
        </mc:Choice>
        <mc:Fallback>
          <p:pic>
            <p:nvPicPr>
              <p:cNvPr id="7" name="Ink 6">
                <a:extLst>
                  <a:ext uri="{FF2B5EF4-FFF2-40B4-BE49-F238E27FC236}">
                    <a16:creationId xmlns:a16="http://schemas.microsoft.com/office/drawing/2014/main" id="{1F8D18F0-8310-D31E-3154-FBE9B96FABEE}"/>
                  </a:ext>
                </a:extLst>
              </p:cNvPr>
              <p:cNvPicPr/>
              <p:nvPr/>
            </p:nvPicPr>
            <p:blipFill>
              <a:blip r:embed="rId21"/>
              <a:stretch>
                <a:fillRect/>
              </a:stretch>
            </p:blipFill>
            <p:spPr>
              <a:xfrm>
                <a:off x="1810819" y="4246484"/>
                <a:ext cx="2981520" cy="241920"/>
              </a:xfrm>
              <a:prstGeom prst="rect">
                <a:avLst/>
              </a:prstGeom>
            </p:spPr>
          </p:pic>
        </mc:Fallback>
      </mc:AlternateContent>
    </p:spTree>
    <p:extLst>
      <p:ext uri="{BB962C8B-B14F-4D97-AF65-F5344CB8AC3E}">
        <p14:creationId xmlns:p14="http://schemas.microsoft.com/office/powerpoint/2010/main" val="390303993"/>
      </p:ext>
    </p:extLst>
  </p:cSld>
  <p:clrMapOvr>
    <a:masterClrMapping/>
  </p:clrMapOvr>
  <mc:AlternateContent xmlns:mc="http://schemas.openxmlformats.org/markup-compatibility/2006" xmlns:p14="http://schemas.microsoft.com/office/powerpoint/2010/main">
    <mc:Choice Requires="p14">
      <p:transition spd="slow" p14:dur="2000" advTm="34514"/>
    </mc:Choice>
    <mc:Fallback xmlns="">
      <p:transition spd="slow" advTm="345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2C02F83-7B65-0C02-BCE7-2052879BFCF4}"/>
              </a:ext>
            </a:extLst>
          </p:cNvPr>
          <p:cNvGraphicFramePr>
            <a:graphicFrameLocks noChangeAspect="1"/>
          </p:cNvGraphicFramePr>
          <p:nvPr/>
        </p:nvGraphicFramePr>
        <p:xfrm>
          <a:off x="11330134" y="0"/>
          <a:ext cx="861866" cy="1149154"/>
        </p:xfrm>
        <a:graphic>
          <a:graphicData uri="http://schemas.openxmlformats.org/presentationml/2006/ole">
            <mc:AlternateContent xmlns:mc="http://schemas.openxmlformats.org/markup-compatibility/2006">
              <mc:Choice xmlns:v="urn:schemas-microsoft-com:vml" Requires="v">
                <p:oleObj name="Bitmap Image" r:id="rId4" imgW="2286000" imgH="3048120" progId="PBrush">
                  <p:embed/>
                </p:oleObj>
              </mc:Choice>
              <mc:Fallback>
                <p:oleObj name="Bitmap Image" r:id="rId4" imgW="2286000" imgH="3048120" progId="PBrush">
                  <p:embed/>
                  <p:pic>
                    <p:nvPicPr>
                      <p:cNvPr id="5" name="Object 4">
                        <a:extLst>
                          <a:ext uri="{FF2B5EF4-FFF2-40B4-BE49-F238E27FC236}">
                            <a16:creationId xmlns:a16="http://schemas.microsoft.com/office/drawing/2014/main" id="{22C02F83-7B65-0C02-BCE7-2052879BFCF4}"/>
                          </a:ext>
                        </a:extLst>
                      </p:cNvPr>
                      <p:cNvPicPr/>
                      <p:nvPr/>
                    </p:nvPicPr>
                    <p:blipFill>
                      <a:blip r:embed="rId5"/>
                      <a:stretch>
                        <a:fillRect/>
                      </a:stretch>
                    </p:blipFill>
                    <p:spPr>
                      <a:xfrm>
                        <a:off x="11330134" y="0"/>
                        <a:ext cx="861866" cy="1149154"/>
                      </a:xfrm>
                      <a:prstGeom prst="rect">
                        <a:avLst/>
                      </a:prstGeom>
                    </p:spPr>
                  </p:pic>
                </p:oleObj>
              </mc:Fallback>
            </mc:AlternateContent>
          </a:graphicData>
        </a:graphic>
      </p:graphicFrame>
      <p:sp>
        <p:nvSpPr>
          <p:cNvPr id="11" name="AutoShape 5" descr="{\displaystyle I_{3}={\frac {1}{2}}(n_{u}-n_{d}).}">
            <a:extLst>
              <a:ext uri="{FF2B5EF4-FFF2-40B4-BE49-F238E27FC236}">
                <a16:creationId xmlns:a16="http://schemas.microsoft.com/office/drawing/2014/main" id="{99103E43-E286-8707-99DD-A9F7A4BA52E6}"/>
              </a:ext>
            </a:extLst>
          </p:cNvPr>
          <p:cNvSpPr>
            <a:spLocks noChangeAspect="1" noChangeArrowheads="1"/>
          </p:cNvSpPr>
          <p:nvPr/>
        </p:nvSpPr>
        <p:spPr bwMode="auto">
          <a:xfrm>
            <a:off x="116469" y="23701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E3C8DFA-856E-1513-CD6D-2799AFC6866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14185" y="1370715"/>
            <a:ext cx="11580231" cy="1626897"/>
          </a:xfrm>
          <a:prstGeom prst="rect">
            <a:avLst/>
          </a:prstGeom>
        </p:spPr>
      </p:pic>
      <p:pic>
        <p:nvPicPr>
          <p:cNvPr id="12" name="Picture 11">
            <a:extLst>
              <a:ext uri="{FF2B5EF4-FFF2-40B4-BE49-F238E27FC236}">
                <a16:creationId xmlns:a16="http://schemas.microsoft.com/office/drawing/2014/main" id="{841279D5-FF5F-93BD-184A-1CB94230245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671637" y="2981571"/>
            <a:ext cx="8550546" cy="1171574"/>
          </a:xfrm>
          <a:prstGeom prst="rect">
            <a:avLst/>
          </a:prstGeom>
        </p:spPr>
      </p:pic>
      <p:pic>
        <p:nvPicPr>
          <p:cNvPr id="17" name="Picture 16">
            <a:extLst>
              <a:ext uri="{FF2B5EF4-FFF2-40B4-BE49-F238E27FC236}">
                <a16:creationId xmlns:a16="http://schemas.microsoft.com/office/drawing/2014/main" id="{6693BED6-5F3F-879E-7237-5E267E29959F}"/>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356127" y="3973802"/>
            <a:ext cx="11611797" cy="1626898"/>
          </a:xfrm>
          <a:prstGeom prst="rect">
            <a:avLst/>
          </a:prstGeom>
        </p:spPr>
      </p:pic>
      <p:pic>
        <p:nvPicPr>
          <p:cNvPr id="19" name="Picture 18">
            <a:extLst>
              <a:ext uri="{FF2B5EF4-FFF2-40B4-BE49-F238E27FC236}">
                <a16:creationId xmlns:a16="http://schemas.microsoft.com/office/drawing/2014/main" id="{016ECAED-81CA-ED39-0F85-F8ABF2A2616F}"/>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337077" y="5505449"/>
            <a:ext cx="9117191" cy="683401"/>
          </a:xfrm>
          <a:prstGeom prst="rect">
            <a:avLst/>
          </a:prstGeom>
        </p:spPr>
      </p:pic>
      <p:pic>
        <p:nvPicPr>
          <p:cNvPr id="20" name="Picture 4" descr="Future University in Egypt : Rankings, Fees &amp; Courses ...">
            <a:extLst>
              <a:ext uri="{FF2B5EF4-FFF2-40B4-BE49-F238E27FC236}">
                <a16:creationId xmlns:a16="http://schemas.microsoft.com/office/drawing/2014/main" id="{4A65BDE3-463D-670F-9AC8-E24B24D7B3E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271" t="12037" r="8267" b="11900"/>
          <a:stretch/>
        </p:blipFill>
        <p:spPr bwMode="auto">
          <a:xfrm>
            <a:off x="81281" y="90421"/>
            <a:ext cx="1161740" cy="10587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EE790228-E2D4-E733-8101-B0E2D3F6071F}"/>
              </a:ext>
            </a:extLst>
          </p:cNvPr>
          <p:cNvPicPr>
            <a:picLocks noChangeAspect="1"/>
          </p:cNvPicPr>
          <p:nvPr/>
        </p:nvPicPr>
        <p:blipFill>
          <a:blip r:embed="rId15"/>
          <a:stretch>
            <a:fillRect/>
          </a:stretch>
        </p:blipFill>
        <p:spPr>
          <a:xfrm>
            <a:off x="4363702" y="4192753"/>
            <a:ext cx="352425" cy="314325"/>
          </a:xfrm>
          <a:prstGeom prst="rect">
            <a:avLst/>
          </a:prstGeom>
        </p:spPr>
      </p:pic>
      <p:sp>
        <p:nvSpPr>
          <p:cNvPr id="2" name="TextBox 1">
            <a:extLst>
              <a:ext uri="{FF2B5EF4-FFF2-40B4-BE49-F238E27FC236}">
                <a16:creationId xmlns:a16="http://schemas.microsoft.com/office/drawing/2014/main" id="{305874DF-8A4D-7B6A-E9EF-DA78E97AA0AB}"/>
              </a:ext>
            </a:extLst>
          </p:cNvPr>
          <p:cNvSpPr txBox="1"/>
          <p:nvPr/>
        </p:nvSpPr>
        <p:spPr>
          <a:xfrm>
            <a:off x="1001268" y="323380"/>
            <a:ext cx="10328866" cy="646331"/>
          </a:xfrm>
          <a:prstGeom prst="rect">
            <a:avLst/>
          </a:prstGeom>
          <a:noFill/>
        </p:spPr>
        <p:txBody>
          <a:bodyPr wrap="square">
            <a:spAutoFit/>
          </a:bodyPr>
          <a:lstStyle/>
          <a:p>
            <a:pPr marL="0" marR="0" algn="ctr">
              <a:spcBef>
                <a:spcPts val="0"/>
              </a:spcBef>
              <a:spcAft>
                <a:spcPts val="0"/>
              </a:spcAft>
            </a:pPr>
            <a:r>
              <a:rPr lang="en-US" sz="3600" dirty="0">
                <a:latin typeface="Arial Black" panose="020B0A04020102020204" pitchFamily="34" charset="0"/>
                <a:cs typeface="Arial" panose="020B0604020202020204" pitchFamily="34" charset="0"/>
              </a:rPr>
              <a:t>Polyakov Linear-Sigma Model</a:t>
            </a:r>
          </a:p>
        </p:txBody>
      </p:sp>
      <p:sp>
        <p:nvSpPr>
          <p:cNvPr id="3" name="Footer Placeholder 7">
            <a:extLst>
              <a:ext uri="{FF2B5EF4-FFF2-40B4-BE49-F238E27FC236}">
                <a16:creationId xmlns:a16="http://schemas.microsoft.com/office/drawing/2014/main" id="{75D5DBEC-9749-CF9D-873D-83A83D1FA625}"/>
              </a:ext>
            </a:extLst>
          </p:cNvPr>
          <p:cNvSpPr>
            <a:spLocks noGrp="1"/>
          </p:cNvSpPr>
          <p:nvPr>
            <p:ph type="ftr" sz="quarter" idx="11"/>
          </p:nvPr>
        </p:nvSpPr>
        <p:spPr>
          <a:xfrm>
            <a:off x="3641089" y="6496273"/>
            <a:ext cx="4909820" cy="328414"/>
          </a:xfrm>
        </p:spPr>
        <p:txBody>
          <a:bodyPr/>
          <a:lstStyle/>
          <a:p>
            <a:r>
              <a:rPr lang="en-US" sz="1600" dirty="0"/>
              <a:t>INFINUM-2023, 27/2 to 4/3/2023</a:t>
            </a:r>
          </a:p>
        </p:txBody>
      </p:sp>
      <mc:AlternateContent xmlns:mc="http://schemas.openxmlformats.org/markup-compatibility/2006">
        <mc:Choice xmlns:p14="http://schemas.microsoft.com/office/powerpoint/2010/main" Requires="p14">
          <p:contentPart p14:bwMode="auto" r:id="rId16">
            <p14:nvContentPartPr>
              <p14:cNvPr id="4" name="Ink 3">
                <a:extLst>
                  <a:ext uri="{FF2B5EF4-FFF2-40B4-BE49-F238E27FC236}">
                    <a16:creationId xmlns:a16="http://schemas.microsoft.com/office/drawing/2014/main" id="{52DF8521-0D8D-682D-5CDB-0DA46E560D81}"/>
                  </a:ext>
                </a:extLst>
              </p14:cNvPr>
              <p14:cNvContentPartPr/>
              <p14:nvPr/>
            </p14:nvContentPartPr>
            <p14:xfrm>
              <a:off x="4560139" y="2611004"/>
              <a:ext cx="1945800" cy="56880"/>
            </p14:xfrm>
          </p:contentPart>
        </mc:Choice>
        <mc:Fallback>
          <p:pic>
            <p:nvPicPr>
              <p:cNvPr id="4" name="Ink 3">
                <a:extLst>
                  <a:ext uri="{FF2B5EF4-FFF2-40B4-BE49-F238E27FC236}">
                    <a16:creationId xmlns:a16="http://schemas.microsoft.com/office/drawing/2014/main" id="{52DF8521-0D8D-682D-5CDB-0DA46E560D81}"/>
                  </a:ext>
                </a:extLst>
              </p:cNvPr>
              <p:cNvPicPr/>
              <p:nvPr/>
            </p:nvPicPr>
            <p:blipFill>
              <a:blip r:embed="rId17"/>
              <a:stretch>
                <a:fillRect/>
              </a:stretch>
            </p:blipFill>
            <p:spPr>
              <a:xfrm>
                <a:off x="4506139" y="2503004"/>
                <a:ext cx="2053440" cy="272520"/>
              </a:xfrm>
              <a:prstGeom prst="rect">
                <a:avLst/>
              </a:prstGeom>
            </p:spPr>
          </p:pic>
        </mc:Fallback>
      </mc:AlternateContent>
    </p:spTree>
    <p:custDataLst>
      <p:tags r:id="rId1"/>
    </p:custDataLst>
    <p:extLst>
      <p:ext uri="{BB962C8B-B14F-4D97-AF65-F5344CB8AC3E}">
        <p14:creationId xmlns:p14="http://schemas.microsoft.com/office/powerpoint/2010/main" val="770650181"/>
      </p:ext>
    </p:extLst>
  </p:cSld>
  <p:clrMapOvr>
    <a:masterClrMapping/>
  </p:clrMapOvr>
  <mc:AlternateContent xmlns:mc="http://schemas.openxmlformats.org/markup-compatibility/2006" xmlns:p14="http://schemas.microsoft.com/office/powerpoint/2010/main">
    <mc:Choice Requires="p14">
      <p:transition spd="slow" p14:dur="2000" advTm="103971"/>
    </mc:Choice>
    <mc:Fallback xmlns="">
      <p:transition spd="slow" advTm="1039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7.3|22.9|10.9"/>
</p:tagLst>
</file>

<file path=ppt/tags/tag10.xml><?xml version="1.0" encoding="utf-8"?>
<p:tagLst xmlns:a="http://schemas.openxmlformats.org/drawingml/2006/main" xmlns:r="http://schemas.openxmlformats.org/officeDocument/2006/relationships" xmlns:p="http://schemas.openxmlformats.org/presentationml/2006/main">
  <p:tag name="TIMING" val="|27.3|22.9|10.9"/>
</p:tagLst>
</file>

<file path=ppt/tags/tag11.xml><?xml version="1.0" encoding="utf-8"?>
<p:tagLst xmlns:a="http://schemas.openxmlformats.org/drawingml/2006/main" xmlns:r="http://schemas.openxmlformats.org/officeDocument/2006/relationships" xmlns:p="http://schemas.openxmlformats.org/presentationml/2006/main">
  <p:tag name="TIMING" val="|27.3|22.9|10.9"/>
</p:tagLst>
</file>

<file path=ppt/tags/tag12.xml><?xml version="1.0" encoding="utf-8"?>
<p:tagLst xmlns:a="http://schemas.openxmlformats.org/drawingml/2006/main" xmlns:r="http://schemas.openxmlformats.org/officeDocument/2006/relationships" xmlns:p="http://schemas.openxmlformats.org/presentationml/2006/main">
  <p:tag name="TIMING" val="|27.3|22.9|10.9"/>
</p:tagLst>
</file>

<file path=ppt/tags/tag13.xml><?xml version="1.0" encoding="utf-8"?>
<p:tagLst xmlns:a="http://schemas.openxmlformats.org/drawingml/2006/main" xmlns:r="http://schemas.openxmlformats.org/officeDocument/2006/relationships" xmlns:p="http://schemas.openxmlformats.org/presentationml/2006/main">
  <p:tag name="TIMING" val="|27.3|22.9|10.9"/>
</p:tagLst>
</file>

<file path=ppt/tags/tag14.xml><?xml version="1.0" encoding="utf-8"?>
<p:tagLst xmlns:a="http://schemas.openxmlformats.org/drawingml/2006/main" xmlns:r="http://schemas.openxmlformats.org/officeDocument/2006/relationships" xmlns:p="http://schemas.openxmlformats.org/presentationml/2006/main">
  <p:tag name="TIMING" val="|27.3|22.9|10.9"/>
</p:tagLst>
</file>

<file path=ppt/tags/tag15.xml><?xml version="1.0" encoding="utf-8"?>
<p:tagLst xmlns:a="http://schemas.openxmlformats.org/drawingml/2006/main" xmlns:r="http://schemas.openxmlformats.org/officeDocument/2006/relationships" xmlns:p="http://schemas.openxmlformats.org/presentationml/2006/main">
  <p:tag name="TIMING" val="|27.3|22.9|10.9"/>
</p:tagLst>
</file>

<file path=ppt/tags/tag16.xml><?xml version="1.0" encoding="utf-8"?>
<p:tagLst xmlns:a="http://schemas.openxmlformats.org/drawingml/2006/main" xmlns:r="http://schemas.openxmlformats.org/officeDocument/2006/relationships" xmlns:p="http://schemas.openxmlformats.org/presentationml/2006/main">
  <p:tag name="TIMING" val="|27.3|22.9|10.9"/>
</p:tagLst>
</file>

<file path=ppt/tags/tag17.xml><?xml version="1.0" encoding="utf-8"?>
<p:tagLst xmlns:a="http://schemas.openxmlformats.org/drawingml/2006/main" xmlns:r="http://schemas.openxmlformats.org/officeDocument/2006/relationships" xmlns:p="http://schemas.openxmlformats.org/presentationml/2006/main">
  <p:tag name="TIMING" val="|27.3|22.9|10.9"/>
</p:tagLst>
</file>

<file path=ppt/tags/tag18.xml><?xml version="1.0" encoding="utf-8"?>
<p:tagLst xmlns:a="http://schemas.openxmlformats.org/drawingml/2006/main" xmlns:r="http://schemas.openxmlformats.org/officeDocument/2006/relationships" xmlns:p="http://schemas.openxmlformats.org/presentationml/2006/main">
  <p:tag name="TIMING" val="|27.3|22.9|10.9"/>
</p:tagLst>
</file>

<file path=ppt/tags/tag19.xml><?xml version="1.0" encoding="utf-8"?>
<p:tagLst xmlns:a="http://schemas.openxmlformats.org/drawingml/2006/main" xmlns:r="http://schemas.openxmlformats.org/officeDocument/2006/relationships" xmlns:p="http://schemas.openxmlformats.org/presentationml/2006/main">
  <p:tag name="TIMING" val="|27.3|22.9|10.9"/>
</p:tagLst>
</file>

<file path=ppt/tags/tag2.xml><?xml version="1.0" encoding="utf-8"?>
<p:tagLst xmlns:a="http://schemas.openxmlformats.org/drawingml/2006/main" xmlns:r="http://schemas.openxmlformats.org/officeDocument/2006/relationships" xmlns:p="http://schemas.openxmlformats.org/presentationml/2006/main">
  <p:tag name="TIMING" val="|27.3|22.9|10.9"/>
</p:tagLst>
</file>

<file path=ppt/tags/tag20.xml><?xml version="1.0" encoding="utf-8"?>
<p:tagLst xmlns:a="http://schemas.openxmlformats.org/drawingml/2006/main" xmlns:r="http://schemas.openxmlformats.org/officeDocument/2006/relationships" xmlns:p="http://schemas.openxmlformats.org/presentationml/2006/main">
  <p:tag name="TIMING" val="|27.3|22.9|10.9"/>
</p:tagLst>
</file>

<file path=ppt/tags/tag21.xml><?xml version="1.0" encoding="utf-8"?>
<p:tagLst xmlns:a="http://schemas.openxmlformats.org/drawingml/2006/main" xmlns:r="http://schemas.openxmlformats.org/officeDocument/2006/relationships" xmlns:p="http://schemas.openxmlformats.org/presentationml/2006/main">
  <p:tag name="TIMING" val="|27.3|22.9|10.9"/>
</p:tagLst>
</file>

<file path=ppt/tags/tag22.xml><?xml version="1.0" encoding="utf-8"?>
<p:tagLst xmlns:a="http://schemas.openxmlformats.org/drawingml/2006/main" xmlns:r="http://schemas.openxmlformats.org/officeDocument/2006/relationships" xmlns:p="http://schemas.openxmlformats.org/presentationml/2006/main">
  <p:tag name="TIMING" val="|27.3|22.9|10.9"/>
</p:tagLst>
</file>

<file path=ppt/tags/tag23.xml><?xml version="1.0" encoding="utf-8"?>
<p:tagLst xmlns:a="http://schemas.openxmlformats.org/drawingml/2006/main" xmlns:r="http://schemas.openxmlformats.org/officeDocument/2006/relationships" xmlns:p="http://schemas.openxmlformats.org/presentationml/2006/main">
  <p:tag name="TIMING" val="|27.3|22.9|10.9"/>
</p:tagLst>
</file>

<file path=ppt/tags/tag24.xml><?xml version="1.0" encoding="utf-8"?>
<p:tagLst xmlns:a="http://schemas.openxmlformats.org/drawingml/2006/main" xmlns:r="http://schemas.openxmlformats.org/officeDocument/2006/relationships" xmlns:p="http://schemas.openxmlformats.org/presentationml/2006/main">
  <p:tag name="TIMING" val="|27.3|22.9|10.9"/>
</p:tagLst>
</file>

<file path=ppt/tags/tag3.xml><?xml version="1.0" encoding="utf-8"?>
<p:tagLst xmlns:a="http://schemas.openxmlformats.org/drawingml/2006/main" xmlns:r="http://schemas.openxmlformats.org/officeDocument/2006/relationships" xmlns:p="http://schemas.openxmlformats.org/presentationml/2006/main">
  <p:tag name="TIMING" val="|27.3|22.9|10.9"/>
</p:tagLst>
</file>

<file path=ppt/tags/tag4.xml><?xml version="1.0" encoding="utf-8"?>
<p:tagLst xmlns:a="http://schemas.openxmlformats.org/drawingml/2006/main" xmlns:r="http://schemas.openxmlformats.org/officeDocument/2006/relationships" xmlns:p="http://schemas.openxmlformats.org/presentationml/2006/main">
  <p:tag name="TIMING" val="|27.3|22.9|10.9"/>
</p:tagLst>
</file>

<file path=ppt/tags/tag5.xml><?xml version="1.0" encoding="utf-8"?>
<p:tagLst xmlns:a="http://schemas.openxmlformats.org/drawingml/2006/main" xmlns:r="http://schemas.openxmlformats.org/officeDocument/2006/relationships" xmlns:p="http://schemas.openxmlformats.org/presentationml/2006/main">
  <p:tag name="TIMING" val="|27.3|22.9|10.9"/>
</p:tagLst>
</file>

<file path=ppt/tags/tag6.xml><?xml version="1.0" encoding="utf-8"?>
<p:tagLst xmlns:a="http://schemas.openxmlformats.org/drawingml/2006/main" xmlns:r="http://schemas.openxmlformats.org/officeDocument/2006/relationships" xmlns:p="http://schemas.openxmlformats.org/presentationml/2006/main">
  <p:tag name="TIMING" val="|27.3|22.9|10.9"/>
</p:tagLst>
</file>

<file path=ppt/tags/tag7.xml><?xml version="1.0" encoding="utf-8"?>
<p:tagLst xmlns:a="http://schemas.openxmlformats.org/drawingml/2006/main" xmlns:r="http://schemas.openxmlformats.org/officeDocument/2006/relationships" xmlns:p="http://schemas.openxmlformats.org/presentationml/2006/main">
  <p:tag name="TIMING" val="|27.3|22.9|10.9"/>
</p:tagLst>
</file>

<file path=ppt/tags/tag8.xml><?xml version="1.0" encoding="utf-8"?>
<p:tagLst xmlns:a="http://schemas.openxmlformats.org/drawingml/2006/main" xmlns:r="http://schemas.openxmlformats.org/officeDocument/2006/relationships" xmlns:p="http://schemas.openxmlformats.org/presentationml/2006/main">
  <p:tag name="TIMING" val="|27.3|22.9|10.9"/>
</p:tagLst>
</file>

<file path=ppt/tags/tag9.xml><?xml version="1.0" encoding="utf-8"?>
<p:tagLst xmlns:a="http://schemas.openxmlformats.org/drawingml/2006/main" xmlns:r="http://schemas.openxmlformats.org/officeDocument/2006/relationships" xmlns:p="http://schemas.openxmlformats.org/presentationml/2006/main">
  <p:tag name="TIMING" val="|27.3|22.9|1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4151</TotalTime>
  <Words>1613</Words>
  <Application>Microsoft Office PowerPoint</Application>
  <PresentationFormat>Widescreen</PresentationFormat>
  <Paragraphs>193</Paragraphs>
  <Slides>41</Slides>
  <Notes>38</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60" baseType="lpstr">
      <vt:lpstr>Amasis MT Pro Black</vt:lpstr>
      <vt:lpstr>-apple-system</vt:lpstr>
      <vt:lpstr>Arial</vt:lpstr>
      <vt:lpstr>Arial</vt:lpstr>
      <vt:lpstr>Arial Black</vt:lpstr>
      <vt:lpstr>Arial Narrow</vt:lpstr>
      <vt:lpstr>Calibri</vt:lpstr>
      <vt:lpstr>Calibri Light</vt:lpstr>
      <vt:lpstr>CMBX10</vt:lpstr>
      <vt:lpstr>CMMI10</vt:lpstr>
      <vt:lpstr>CMMI8</vt:lpstr>
      <vt:lpstr>CMR10</vt:lpstr>
      <vt:lpstr>CMR7</vt:lpstr>
      <vt:lpstr>CMSY10</vt:lpstr>
      <vt:lpstr>Liberation Sans</vt:lpstr>
      <vt:lpstr>Liberation Serif</vt:lpstr>
      <vt:lpstr>Roboto</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 Nasser Tawfik</dc:creator>
  <cp:lastModifiedBy>Abdel Nasser Tawfik</cp:lastModifiedBy>
  <cp:revision>109</cp:revision>
  <dcterms:created xsi:type="dcterms:W3CDTF">2022-09-18T16:30:40Z</dcterms:created>
  <dcterms:modified xsi:type="dcterms:W3CDTF">2023-02-27T07:46:54Z</dcterms:modified>
</cp:coreProperties>
</file>