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sldIdLst>
    <p:sldId id="256" r:id="rId2"/>
    <p:sldId id="373" r:id="rId3"/>
    <p:sldId id="262" r:id="rId4"/>
    <p:sldId id="263" r:id="rId5"/>
    <p:sldId id="265" r:id="rId6"/>
    <p:sldId id="268" r:id="rId7"/>
    <p:sldId id="474" r:id="rId8"/>
    <p:sldId id="267" r:id="rId9"/>
    <p:sldId id="456" r:id="rId10"/>
    <p:sldId id="284" r:id="rId11"/>
    <p:sldId id="473" r:id="rId12"/>
    <p:sldId id="469" r:id="rId13"/>
    <p:sldId id="465" r:id="rId14"/>
    <p:sldId id="475" r:id="rId15"/>
    <p:sldId id="270" r:id="rId16"/>
    <p:sldId id="271" r:id="rId17"/>
    <p:sldId id="463" r:id="rId18"/>
    <p:sldId id="274" r:id="rId19"/>
    <p:sldId id="462" r:id="rId20"/>
    <p:sldId id="277" r:id="rId21"/>
    <p:sldId id="278" r:id="rId22"/>
    <p:sldId id="280" r:id="rId23"/>
    <p:sldId id="457" r:id="rId24"/>
    <p:sldId id="258" r:id="rId25"/>
    <p:sldId id="304" r:id="rId26"/>
    <p:sldId id="283" r:id="rId27"/>
    <p:sldId id="286" r:id="rId28"/>
    <p:sldId id="287" r:id="rId29"/>
    <p:sldId id="459" r:id="rId30"/>
    <p:sldId id="460" r:id="rId31"/>
    <p:sldId id="307" r:id="rId32"/>
    <p:sldId id="281" r:id="rId33"/>
    <p:sldId id="461" r:id="rId34"/>
    <p:sldId id="472" r:id="rId35"/>
    <p:sldId id="303" r:id="rId36"/>
    <p:sldId id="273" r:id="rId37"/>
    <p:sldId id="260" r:id="rId38"/>
    <p:sldId id="261" r:id="rId39"/>
    <p:sldId id="269" r:id="rId40"/>
    <p:sldId id="458" r:id="rId41"/>
    <p:sldId id="311" r:id="rId42"/>
    <p:sldId id="312" r:id="rId43"/>
    <p:sldId id="275" r:id="rId44"/>
    <p:sldId id="276" r:id="rId45"/>
    <p:sldId id="468" r:id="rId46"/>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етр Парфенов" initials="ПП" lastIdx="1" clrIdx="0">
    <p:extLst>
      <p:ext uri="{19B8F6BF-5375-455C-9EA6-DF929625EA0E}">
        <p15:presenceInfo xmlns:p15="http://schemas.microsoft.com/office/powerpoint/2012/main" userId="aabe5716e90e97ce" providerId="Windows Live"/>
      </p:ext>
    </p:extLst>
  </p:cmAuthor>
  <p:cmAuthor id="2" name="Mikhail Mamaev"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p:restoredTop sz="90718"/>
  </p:normalViewPr>
  <p:slideViewPr>
    <p:cSldViewPr snapToGrid="0">
      <p:cViewPr varScale="1">
        <p:scale>
          <a:sx n="116" d="100"/>
          <a:sy n="116"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33E90-F78B-2543-B4A3-2E5BCF85C4CB}" type="datetimeFigureOut">
              <a:rPr lang="en-RU" smtClean="0"/>
              <a:t>26.02.2023</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A614F-A001-7A44-B840-4C89A94EF926}" type="slidenum">
              <a:rPr lang="en-RU" smtClean="0"/>
              <a:t>‹#›</a:t>
            </a:fld>
            <a:endParaRPr lang="en-RU"/>
          </a:p>
        </p:txBody>
      </p:sp>
    </p:spTree>
    <p:extLst>
      <p:ext uri="{BB962C8B-B14F-4D97-AF65-F5344CB8AC3E}">
        <p14:creationId xmlns:p14="http://schemas.microsoft.com/office/powerpoint/2010/main" val="1456997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9421b6715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9421b6715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One more way to study the properties of the matter created in the collision is through the lens of collective motion of created in the collision particles.</a:t>
            </a:r>
            <a:endParaRPr/>
          </a:p>
          <a:p>
            <a:pPr marL="457200" lvl="0" indent="-298450" algn="l" rtl="0">
              <a:spcBef>
                <a:spcPts val="0"/>
              </a:spcBef>
              <a:spcAft>
                <a:spcPts val="0"/>
              </a:spcAft>
              <a:buSzPts val="1100"/>
              <a:buChar char="●"/>
            </a:pPr>
            <a:r>
              <a:rPr lang="en"/>
              <a:t>We can decompose the azimuthal distribution of produced particles with respect to RP in a FS</a:t>
            </a:r>
            <a:endParaRPr/>
          </a:p>
          <a:p>
            <a:pPr marL="457200" lvl="0" indent="-298450" algn="l" rtl="0">
              <a:spcBef>
                <a:spcPts val="0"/>
              </a:spcBef>
              <a:spcAft>
                <a:spcPts val="0"/>
              </a:spcAft>
              <a:buSzPts val="1100"/>
              <a:buChar char="●"/>
            </a:pPr>
            <a:r>
              <a:rPr lang="en"/>
              <a:t>Coefficients …</a:t>
            </a:r>
            <a:endParaRPr/>
          </a:p>
          <a:p>
            <a:pPr marL="457200" lvl="0" indent="-298450" algn="l" rtl="0">
              <a:spcBef>
                <a:spcPts val="0"/>
              </a:spcBef>
              <a:spcAft>
                <a:spcPts val="0"/>
              </a:spcAft>
              <a:buSzPts val="1100"/>
              <a:buChar char="●"/>
            </a:pPr>
            <a:r>
              <a:rPr lang="en"/>
              <a:t>The main mechanisms driving the direced and elliptic flow are</a:t>
            </a:r>
            <a:endParaRPr/>
          </a:p>
          <a:p>
            <a:pPr marL="914400" lvl="1" indent="-298450" algn="l" rtl="0">
              <a:spcBef>
                <a:spcPts val="0"/>
              </a:spcBef>
              <a:spcAft>
                <a:spcPts val="0"/>
              </a:spcAft>
              <a:buSzPts val="1100"/>
              <a:buChar char="○"/>
            </a:pPr>
            <a:r>
              <a:rPr lang="en"/>
              <a:t>Bounce off for directed flow — when two nuclei collide, the remnants are deflected out from the overlap region and pull the matter created in the collision apart </a:t>
            </a:r>
            <a:endParaRPr/>
          </a:p>
          <a:p>
            <a:pPr marL="914400" lvl="1" indent="-298450" algn="l" rtl="0">
              <a:spcBef>
                <a:spcPts val="0"/>
              </a:spcBef>
              <a:spcAft>
                <a:spcPts val="0"/>
              </a:spcAft>
              <a:buSzPts val="1100"/>
              <a:buChar char="○"/>
            </a:pPr>
            <a:r>
              <a:rPr lang="en"/>
              <a:t>Squeeze out for elliptic flow — when the remnants of colliding nuclei are pushing the matter within the overlap region and squeeze the produced particles out of reaction plane</a:t>
            </a:r>
            <a:endParaRPr/>
          </a:p>
          <a:p>
            <a:pPr marL="457200" lvl="0" indent="-298450" algn="l" rtl="0">
              <a:spcBef>
                <a:spcPts val="0"/>
              </a:spcBef>
              <a:spcAft>
                <a:spcPts val="0"/>
              </a:spcAft>
              <a:buSzPts val="1100"/>
              <a:buChar char="●"/>
            </a:pPr>
            <a:r>
              <a:rPr lang="en"/>
              <a:t>Collective flow is sensitive to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94c0249d2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94c0249d2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Concerning the flow measurements at the BM@N experiment, BM@N has non-uniform azimuthal acceptance, since the tracking system is rectangular</a:t>
            </a:r>
            <a:endParaRPr/>
          </a:p>
          <a:p>
            <a:pPr marL="457200" lvl="0" indent="-298450" algn="l" rtl="0">
              <a:spcBef>
                <a:spcPts val="0"/>
              </a:spcBef>
              <a:spcAft>
                <a:spcPts val="0"/>
              </a:spcAft>
              <a:buSzPts val="1100"/>
              <a:buChar char="●"/>
            </a:pPr>
            <a:r>
              <a:rPr lang="en"/>
              <a:t>Corrections are required</a:t>
            </a:r>
            <a:endParaRPr/>
          </a:p>
          <a:p>
            <a:pPr marL="457200" lvl="0" indent="-298450" algn="l" rtl="0">
              <a:spcBef>
                <a:spcPts val="0"/>
              </a:spcBef>
              <a:spcAft>
                <a:spcPts val="0"/>
              </a:spcAft>
              <a:buSzPts val="1100"/>
              <a:buChar char="●"/>
            </a:pPr>
            <a:r>
              <a:rPr lang="en"/>
              <a:t>These corrections are</a:t>
            </a:r>
            <a:endParaRPr/>
          </a:p>
          <a:p>
            <a:pPr marL="457200" lvl="0" indent="-298450" algn="l" rtl="0">
              <a:spcBef>
                <a:spcPts val="0"/>
              </a:spcBef>
              <a:spcAft>
                <a:spcPts val="0"/>
              </a:spcAft>
              <a:buSzPts val="1100"/>
              <a:buChar char="●"/>
            </a:pPr>
            <a:r>
              <a:rPr lang="en"/>
              <a:t>As we can see after all 3 correction steps applied this non-uniformity will not interfere the flow measurements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94c0249d2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94c0249d2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Concerning the flow measurements at the BM@N experiment, BM@N has non-uniform azimuthal acceptance, since the tracking system is rectangular</a:t>
            </a:r>
            <a:endParaRPr/>
          </a:p>
          <a:p>
            <a:pPr marL="457200" lvl="0" indent="-298450" algn="l" rtl="0">
              <a:spcBef>
                <a:spcPts val="0"/>
              </a:spcBef>
              <a:spcAft>
                <a:spcPts val="0"/>
              </a:spcAft>
              <a:buSzPts val="1100"/>
              <a:buChar char="●"/>
            </a:pPr>
            <a:r>
              <a:rPr lang="en"/>
              <a:t>Corrections are required</a:t>
            </a:r>
            <a:endParaRPr/>
          </a:p>
          <a:p>
            <a:pPr marL="457200" lvl="0" indent="-298450" algn="l" rtl="0">
              <a:spcBef>
                <a:spcPts val="0"/>
              </a:spcBef>
              <a:spcAft>
                <a:spcPts val="0"/>
              </a:spcAft>
              <a:buSzPts val="1100"/>
              <a:buChar char="●"/>
            </a:pPr>
            <a:r>
              <a:rPr lang="en"/>
              <a:t>These corrections are</a:t>
            </a:r>
            <a:endParaRPr/>
          </a:p>
          <a:p>
            <a:pPr marL="457200" lvl="0" indent="-298450" algn="l" rtl="0">
              <a:spcBef>
                <a:spcPts val="0"/>
              </a:spcBef>
              <a:spcAft>
                <a:spcPts val="0"/>
              </a:spcAft>
              <a:buSzPts val="1100"/>
              <a:buChar char="●"/>
            </a:pPr>
            <a:r>
              <a:rPr lang="en"/>
              <a:t>As we can see after all 3 correction steps applied this non-uniformity will not interfere the flow measurements</a:t>
            </a:r>
            <a:endParaRPr/>
          </a:p>
        </p:txBody>
      </p:sp>
    </p:spTree>
    <p:extLst>
      <p:ext uri="{BB962C8B-B14F-4D97-AF65-F5344CB8AC3E}">
        <p14:creationId xmlns:p14="http://schemas.microsoft.com/office/powerpoint/2010/main" val="350600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94c0249d2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94c0249d2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this slide the directed and elliptic flow are presented as a function of center-of-mass rapidity and pT. This is calculation from JAM model which reproduces the magnitude of flow signal at this energies well. </a:t>
            </a:r>
            <a:endParaRPr/>
          </a:p>
          <a:p>
            <a:pPr marL="0" lvl="0" indent="0" algn="l" rtl="0">
              <a:spcBef>
                <a:spcPts val="0"/>
              </a:spcBef>
              <a:spcAft>
                <a:spcPts val="0"/>
              </a:spcAft>
              <a:buNone/>
            </a:pPr>
            <a:r>
              <a:rPr lang="en"/>
              <a:t>And we observe a good agreement between model and reconstructed data. </a:t>
            </a:r>
            <a:endParaRPr/>
          </a:p>
          <a:p>
            <a:pPr marL="0" lvl="0" indent="0" algn="l" rtl="0">
              <a:spcBef>
                <a:spcPts val="0"/>
              </a:spcBef>
              <a:spcAft>
                <a:spcPts val="0"/>
              </a:spcAft>
              <a:buNone/>
            </a:pPr>
            <a:r>
              <a:rPr lang="en"/>
              <a:t>We are capable of measuring the signal of this amplitude.</a:t>
            </a:r>
            <a:endParaRPr/>
          </a:p>
          <a:p>
            <a:pPr marL="0" lvl="0" indent="0" algn="l" rtl="0">
              <a:spcBef>
                <a:spcPts val="0"/>
              </a:spcBef>
              <a:spcAft>
                <a:spcPts val="0"/>
              </a:spcAft>
              <a:buNone/>
            </a:pPr>
            <a:r>
              <a:rPr lang="en"/>
              <a:t>Approximately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94c793e60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94c793e60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9421b671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9421b671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In heavy ion collisions hot and dense matter is produced</a:t>
            </a:r>
            <a:endParaRPr dirty="0"/>
          </a:p>
          <a:p>
            <a:pPr marL="457200" lvl="0" indent="-298450" algn="l" rtl="0">
              <a:spcBef>
                <a:spcPts val="0"/>
              </a:spcBef>
              <a:spcAft>
                <a:spcPts val="0"/>
              </a:spcAft>
              <a:buSzPts val="1100"/>
              <a:buChar char="●"/>
            </a:pPr>
            <a:r>
              <a:rPr lang="en" dirty="0"/>
              <a:t>State of the matter produced in the collisions can be represented with the diagram: On X-axis is net baryon density; on Y-axis temperature</a:t>
            </a:r>
            <a:endParaRPr dirty="0"/>
          </a:p>
          <a:p>
            <a:pPr marL="457200" lvl="0" indent="-298450" algn="l" rtl="0">
              <a:spcBef>
                <a:spcPts val="0"/>
              </a:spcBef>
              <a:spcAft>
                <a:spcPts val="0"/>
              </a:spcAft>
              <a:buSzPts val="1100"/>
              <a:buChar char="●"/>
            </a:pPr>
            <a:r>
              <a:rPr lang="en" dirty="0"/>
              <a:t>There a lot of experiments on heavy ion collisions exist: each reaches its own area of phase diagram</a:t>
            </a:r>
            <a:endParaRPr dirty="0"/>
          </a:p>
          <a:p>
            <a:pPr marL="457200" lvl="0" indent="-298450" algn="l" rtl="0">
              <a:spcBef>
                <a:spcPts val="0"/>
              </a:spcBef>
              <a:spcAft>
                <a:spcPts val="0"/>
              </a:spcAft>
              <a:buSzPts val="1100"/>
              <a:buChar char="●"/>
            </a:pPr>
            <a:r>
              <a:rPr lang="en" dirty="0"/>
              <a:t>RHIC in 2012 observed a new state of strongly interacting matter: Quark-Gluon plasma, which is special because quarks are not bound into hadrons within this matter. This state is characteristic for early universe</a:t>
            </a:r>
            <a:endParaRPr dirty="0"/>
          </a:p>
          <a:p>
            <a:pPr marL="457200" lvl="0" indent="-298450" algn="l" rtl="0">
              <a:spcBef>
                <a:spcPts val="0"/>
              </a:spcBef>
              <a:spcAft>
                <a:spcPts val="0"/>
              </a:spcAft>
              <a:buSzPts val="1100"/>
              <a:buChar char="●"/>
            </a:pPr>
            <a:r>
              <a:rPr lang="en" dirty="0"/>
              <a:t>The </a:t>
            </a:r>
            <a:r>
              <a:rPr lang="en" dirty="0" err="1"/>
              <a:t>Nuclotron</a:t>
            </a:r>
            <a:r>
              <a:rPr lang="en" dirty="0"/>
              <a:t> accelerates nuclei up to 2.3-3.5 GeV</a:t>
            </a:r>
            <a:endParaRPr dirty="0"/>
          </a:p>
          <a:p>
            <a:pPr marL="457200" lvl="0" indent="-298450" algn="l" rtl="0">
              <a:spcBef>
                <a:spcPts val="0"/>
              </a:spcBef>
              <a:spcAft>
                <a:spcPts val="0"/>
              </a:spcAft>
              <a:buSzPts val="1100"/>
              <a:buChar char="●"/>
            </a:pPr>
            <a:r>
              <a:rPr lang="en" dirty="0"/>
              <a:t>The matter produced in the collisions at this energy has density … This conditions are similar to those in the core of neutron stars</a:t>
            </a:r>
            <a:endParaRPr dirty="0"/>
          </a:p>
        </p:txBody>
      </p:sp>
    </p:spTree>
    <p:extLst>
      <p:ext uri="{BB962C8B-B14F-4D97-AF65-F5344CB8AC3E}">
        <p14:creationId xmlns:p14="http://schemas.microsoft.com/office/powerpoint/2010/main" val="3509518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a:p>
        </p:txBody>
      </p:sp>
      <p:sp>
        <p:nvSpPr>
          <p:cNvPr id="4" name="Slide Number Placeholder 3"/>
          <p:cNvSpPr>
            <a:spLocks noGrp="1"/>
          </p:cNvSpPr>
          <p:nvPr>
            <p:ph type="sldNum" sz="quarter" idx="5"/>
          </p:nvPr>
        </p:nvSpPr>
        <p:spPr/>
        <p:txBody>
          <a:bodyPr/>
          <a:lstStyle/>
          <a:p>
            <a:fld id="{1568CCC4-82A0-3D4F-868E-7BC6E356C12F}" type="slidenum">
              <a:rPr lang="en-RU" smtClean="0"/>
              <a:t>26</a:t>
            </a:fld>
            <a:endParaRPr lang="en-RU"/>
          </a:p>
        </p:txBody>
      </p:sp>
    </p:spTree>
    <p:extLst>
      <p:ext uri="{BB962C8B-B14F-4D97-AF65-F5344CB8AC3E}">
        <p14:creationId xmlns:p14="http://schemas.microsoft.com/office/powerpoint/2010/main" val="3788222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9435d8ff0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9435d8ff0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With improved tracking system we can achieve better signal to background ratio in measurements of strangeness production </a:t>
            </a:r>
            <a:endParaRPr/>
          </a:p>
          <a:p>
            <a:pPr marL="457200" lvl="0" indent="-298450" algn="l" rtl="0">
              <a:spcBef>
                <a:spcPts val="0"/>
              </a:spcBef>
              <a:spcAft>
                <a:spcPts val="0"/>
              </a:spcAft>
              <a:buSzPts val="1100"/>
              <a:buChar char="●"/>
            </a:pPr>
            <a:r>
              <a:rPr lang="en"/>
              <a:t>Points from the slide</a:t>
            </a:r>
            <a:endParaRPr/>
          </a:p>
        </p:txBody>
      </p:sp>
    </p:spTree>
    <p:extLst>
      <p:ext uri="{BB962C8B-B14F-4D97-AF65-F5344CB8AC3E}">
        <p14:creationId xmlns:p14="http://schemas.microsoft.com/office/powerpoint/2010/main" val="3336765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9421b6715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9421b6715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One of such observables is subthreshold production of multi-strange baryons.</a:t>
            </a:r>
            <a:endParaRPr dirty="0"/>
          </a:p>
          <a:p>
            <a:pPr marL="457200" lvl="0" indent="-298450" algn="l" rtl="0">
              <a:spcBef>
                <a:spcPts val="0"/>
              </a:spcBef>
              <a:spcAft>
                <a:spcPts val="0"/>
              </a:spcAft>
              <a:buSzPts val="1100"/>
              <a:buChar char="●"/>
            </a:pPr>
            <a:r>
              <a:rPr lang="en" dirty="0"/>
              <a:t>The energy of the collision is relatively small and multi-strange hyperon cannot be produced in a direct nucleon-nucleon collision.</a:t>
            </a:r>
            <a:endParaRPr dirty="0"/>
          </a:p>
          <a:p>
            <a:pPr marL="457200" lvl="0" indent="-298450" algn="l" rtl="0">
              <a:spcBef>
                <a:spcPts val="0"/>
              </a:spcBef>
              <a:spcAft>
                <a:spcPts val="0"/>
              </a:spcAft>
              <a:buSzPts val="1100"/>
              <a:buChar char="●"/>
            </a:pPr>
            <a:r>
              <a:rPr lang="en" dirty="0"/>
              <a:t>The mechanisms of the production involves the strangeness exchange. The hyperon is roughly speaking assembled in multiple </a:t>
            </a:r>
            <a:r>
              <a:rPr lang="en" dirty="0" err="1"/>
              <a:t>rescatterings</a:t>
            </a:r>
            <a:r>
              <a:rPr lang="en" dirty="0"/>
              <a:t> of hadrons within the overlap region.</a:t>
            </a:r>
            <a:endParaRPr dirty="0"/>
          </a:p>
          <a:p>
            <a:pPr marL="457200" lvl="0" indent="-298450" algn="l" rtl="0">
              <a:spcBef>
                <a:spcPts val="0"/>
              </a:spcBef>
              <a:spcAft>
                <a:spcPts val="0"/>
              </a:spcAft>
              <a:buSzPts val="1100"/>
              <a:buChar char="●"/>
            </a:pPr>
            <a:r>
              <a:rPr lang="en" dirty="0"/>
              <a:t>On the left picture the cross-section of the reaction of strangeness exchange for different hyperons is presented as a function of sub-threshold energy. </a:t>
            </a:r>
            <a:endParaRPr dirty="0"/>
          </a:p>
          <a:p>
            <a:pPr marL="457200" lvl="0" indent="-298450" algn="l" rtl="0">
              <a:spcBef>
                <a:spcPts val="0"/>
              </a:spcBef>
              <a:spcAft>
                <a:spcPts val="0"/>
              </a:spcAft>
              <a:buSzPts val="1100"/>
              <a:buChar char="●"/>
            </a:pPr>
            <a:r>
              <a:rPr lang="en" dirty="0"/>
              <a:t>The higher the density within the overlap region, the higher the probability of strangeness exchange and thus the higher the yield of produced hyperons. </a:t>
            </a:r>
            <a:endParaRPr dirty="0"/>
          </a:p>
          <a:p>
            <a:pPr marL="457200" lvl="0" indent="-298450" algn="l" rtl="0">
              <a:spcBef>
                <a:spcPts val="0"/>
              </a:spcBef>
              <a:spcAft>
                <a:spcPts val="0"/>
              </a:spcAft>
              <a:buSzPts val="1100"/>
              <a:buChar char="●"/>
            </a:pPr>
            <a:r>
              <a:rPr lang="en" dirty="0"/>
              <a:t>Soft EOS allows for hadrons to be tightly packed together and we expect to see higher yields of multi-strange hyperons.</a:t>
            </a:r>
            <a:endParaRPr dirty="0"/>
          </a:p>
          <a:p>
            <a:pPr marL="457200" lvl="0" indent="-298450" algn="l" rtl="0">
              <a:spcBef>
                <a:spcPts val="0"/>
              </a:spcBef>
              <a:spcAft>
                <a:spcPts val="0"/>
              </a:spcAft>
              <a:buSzPts val="1100"/>
              <a:buChar char="●"/>
            </a:pPr>
            <a:r>
              <a:rPr lang="en" dirty="0"/>
              <a:t>On the right picture the ratio of the yields of soft over hard EOS is presented for different particles. As you can see the difference can reach up to 2.5.</a:t>
            </a:r>
            <a:endParaRPr dirty="0"/>
          </a:p>
          <a:p>
            <a:pPr marL="457200" lvl="0" indent="-298450" algn="l" rtl="0">
              <a:spcBef>
                <a:spcPts val="0"/>
              </a:spcBef>
              <a:spcAft>
                <a:spcPts val="0"/>
              </a:spcAft>
              <a:buSzPts val="1100"/>
              <a:buChar char="●"/>
            </a:pPr>
            <a:r>
              <a:rPr lang="en" dirty="0"/>
              <a:t>So, subthreshold production of hyperons is sensitive to the EOS</a:t>
            </a:r>
            <a:endParaRPr dirty="0"/>
          </a:p>
        </p:txBody>
      </p:sp>
    </p:spTree>
    <p:extLst>
      <p:ext uri="{BB962C8B-B14F-4D97-AF65-F5344CB8AC3E}">
        <p14:creationId xmlns:p14="http://schemas.microsoft.com/office/powerpoint/2010/main" val="1870229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9421b6715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9421b6715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At the beam energies of Nuclotron enhanced yield of hypernuclei is expected. Hypernucleus is a nucleus with one or multiple neutrons replaced by lambda-hyperons</a:t>
            </a:r>
            <a:endParaRPr/>
          </a:p>
          <a:p>
            <a:pPr marL="457200" lvl="0" indent="-298450" algn="l" rtl="0">
              <a:spcBef>
                <a:spcPts val="0"/>
              </a:spcBef>
              <a:spcAft>
                <a:spcPts val="0"/>
              </a:spcAft>
              <a:buSzPts val="1100"/>
              <a:buChar char="●"/>
            </a:pPr>
            <a:r>
              <a:rPr lang="en"/>
              <a:t>Studying the characteristics of this nuclei for example, a lifetime we can study the hyperon-nucleon interaction.</a:t>
            </a:r>
            <a:endParaRPr/>
          </a:p>
          <a:p>
            <a:pPr marL="457200" lvl="0" indent="-298450" algn="l" rtl="0">
              <a:spcBef>
                <a:spcPts val="0"/>
              </a:spcBef>
              <a:spcAft>
                <a:spcPts val="0"/>
              </a:spcAft>
              <a:buSzPts val="1100"/>
              <a:buChar char="●"/>
            </a:pPr>
            <a:r>
              <a:rPr lang="en"/>
              <a:t>This may shed light on the properties of dense matter within the core of neutron stars</a:t>
            </a:r>
            <a:endParaRPr/>
          </a:p>
          <a:p>
            <a:pPr marL="457200" lvl="0" indent="-298450" algn="l" rtl="0">
              <a:spcBef>
                <a:spcPts val="0"/>
              </a:spcBef>
              <a:spcAft>
                <a:spcPts val="0"/>
              </a:spcAft>
              <a:buSzPts val="1100"/>
              <a:buChar char="●"/>
            </a:pPr>
            <a:r>
              <a:rPr lang="en"/>
              <a:t>On the right picture the double ratio of yields of hyper-triton to helium to lamdas over protons is presented</a:t>
            </a:r>
            <a:endParaRPr/>
          </a:p>
          <a:p>
            <a:pPr marL="457200" lvl="0" indent="-298450" algn="l" rtl="0">
              <a:spcBef>
                <a:spcPts val="0"/>
              </a:spcBef>
              <a:spcAft>
                <a:spcPts val="0"/>
              </a:spcAft>
              <a:buSzPts val="1100"/>
              <a:buChar char="●"/>
            </a:pPr>
            <a:r>
              <a:rPr lang="en"/>
              <a:t>This ratio can constrain the bounding energy of hyper-nucleon system</a:t>
            </a:r>
            <a:endParaRPr/>
          </a:p>
        </p:txBody>
      </p:sp>
    </p:spTree>
    <p:extLst>
      <p:ext uri="{BB962C8B-B14F-4D97-AF65-F5344CB8AC3E}">
        <p14:creationId xmlns:p14="http://schemas.microsoft.com/office/powerpoint/2010/main" val="3976941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9435d8ff0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9435d8ff0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first thing a decent experiment needs is centrality estimation since a lot of observables depend on geometry of the collision</a:t>
            </a:r>
            <a:endParaRPr/>
          </a:p>
          <a:p>
            <a:pPr marL="457200" lvl="0" indent="-298450" algn="l" rtl="0">
              <a:spcBef>
                <a:spcPts val="0"/>
              </a:spcBef>
              <a:spcAft>
                <a:spcPts val="0"/>
              </a:spcAft>
              <a:buSzPts val="1100"/>
              <a:buChar char="●"/>
            </a:pPr>
            <a:r>
              <a:rPr lang="en"/>
              <a:t>We can’t measure the impact parameter directly, so we can only determine centrality via values correlated with impact parameter: either number of produced particles or number of projectile spectators</a:t>
            </a:r>
            <a:endParaRPr/>
          </a:p>
          <a:p>
            <a:pPr marL="457200" lvl="0" indent="-298450" algn="l" rtl="0">
              <a:spcBef>
                <a:spcPts val="0"/>
              </a:spcBef>
              <a:spcAft>
                <a:spcPts val="0"/>
              </a:spcAft>
              <a:buSzPts val="1100"/>
              <a:buChar char="●"/>
            </a:pPr>
            <a:r>
              <a:rPr lang="en"/>
              <a:t>The first method is classic and widely used in multiple experiments. Although it has a drawbacks such as this estimation may be source of autocorrelations</a:t>
            </a:r>
            <a:endParaRPr/>
          </a:p>
          <a:p>
            <a:pPr marL="457200" lvl="0" indent="-298450" algn="l" rtl="0">
              <a:spcBef>
                <a:spcPts val="0"/>
              </a:spcBef>
              <a:spcAft>
                <a:spcPts val="0"/>
              </a:spcAft>
              <a:buSzPts val="1100"/>
              <a:buChar char="●"/>
            </a:pPr>
            <a:r>
              <a:rPr lang="en"/>
              <a:t>The HADES collaboration have shown … </a:t>
            </a:r>
            <a:endParaRPr/>
          </a:p>
          <a:p>
            <a:pPr marL="457200" lvl="0" indent="-298450" algn="l" rtl="0">
              <a:spcBef>
                <a:spcPts val="0"/>
              </a:spcBef>
              <a:spcAft>
                <a:spcPts val="0"/>
              </a:spcAft>
              <a:buSzPts val="1100"/>
              <a:buChar char="●"/>
            </a:pPr>
            <a:r>
              <a:rPr lang="en"/>
              <a:t>The procedure of centrality estimation based on FHCal energy is now being developed in BM@N</a:t>
            </a:r>
            <a:endParaRPr/>
          </a:p>
        </p:txBody>
      </p:sp>
    </p:spTree>
    <p:extLst>
      <p:ext uri="{BB962C8B-B14F-4D97-AF65-F5344CB8AC3E}">
        <p14:creationId xmlns:p14="http://schemas.microsoft.com/office/powerpoint/2010/main" val="198647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94c793e6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94c793e6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There were measurements of collective flow in the past and the results are ambiguous to interpret</a:t>
            </a:r>
            <a:endParaRPr/>
          </a:p>
          <a:p>
            <a:pPr marL="457200" lvl="0" indent="-298450" algn="l" rtl="0">
              <a:spcBef>
                <a:spcPts val="0"/>
              </a:spcBef>
              <a:spcAft>
                <a:spcPts val="0"/>
              </a:spcAft>
              <a:buSzPts val="1100"/>
              <a:buChar char="●"/>
            </a:pPr>
            <a:r>
              <a:rPr lang="en"/>
              <a:t>On this slide a comparison between theoretical calculations on directed and elliptic flow on energy and actual experimental data is presented. As you can see, data points are on better agreement with hard EOS in the case of v1 and for v2 the situation is opposite. </a:t>
            </a:r>
            <a:endParaRPr/>
          </a:p>
          <a:p>
            <a:pPr marL="457200" lvl="0" indent="-298450" algn="l" rtl="0">
              <a:spcBef>
                <a:spcPts val="0"/>
              </a:spcBef>
              <a:spcAft>
                <a:spcPts val="0"/>
              </a:spcAft>
              <a:buSzPts val="1100"/>
              <a:buChar char="●"/>
            </a:pPr>
            <a:r>
              <a:rPr lang="en"/>
              <a:t>Thus we need more precise measurements to clarify the previous data</a:t>
            </a:r>
            <a:endParaRPr/>
          </a:p>
        </p:txBody>
      </p:sp>
    </p:spTree>
    <p:extLst>
      <p:ext uri="{BB962C8B-B14F-4D97-AF65-F5344CB8AC3E}">
        <p14:creationId xmlns:p14="http://schemas.microsoft.com/office/powerpoint/2010/main" val="2142293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txBox="1">
            <a:spLocks noGrp="1"/>
          </p:cNvSpPr>
          <p:nvPr>
            <p:ph type="sldNum" sz="quarter" idx="5"/>
          </p:nvPr>
        </p:nvSpPr>
        <p:spPr>
          <a:ln/>
        </p:spPr>
        <p:txBody>
          <a:bodyPr vert="horz" lIns="0" tIns="0" rIns="0" bIns="0" anchor="b" anchorCtr="0">
            <a:noAutofit/>
          </a:bodyPr>
          <a:lstStyle/>
          <a:p>
            <a:pPr lvl="0"/>
            <a:fld id="{6EB2016E-E2BD-460E-8A02-39C078F161E8}" type="slidenum">
              <a:t>40</a:t>
            </a:fld>
            <a:endParaRPr lang="en-US"/>
          </a:p>
        </p:txBody>
      </p:sp>
      <p:sp>
        <p:nvSpPr>
          <p:cNvPr id="2" name="Образ слайда 1"/>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Заметки 2"/>
          <p:cNvSpPr txBox="1">
            <a:spLocks noGrp="1"/>
          </p:cNvSpPr>
          <p:nvPr>
            <p:ph type="body" sz="quarter" idx="1"/>
          </p:nvPr>
        </p:nvSpPr>
        <p:spPr/>
        <p:txBody>
          <a:bodyPr vert="horz"/>
          <a:lstStyle/>
          <a:p>
            <a:r>
              <a:rPr lang="en-US" dirty="0"/>
              <a:t>This slide shows the main usage steps</a:t>
            </a:r>
            <a:r>
              <a:rPr lang="ru-RU" dirty="0"/>
              <a:t> </a:t>
            </a:r>
            <a:r>
              <a:rPr lang="en-US" dirty="0"/>
              <a:t>of</a:t>
            </a:r>
            <a:r>
              <a:rPr lang="en-US" baseline="0" dirty="0"/>
              <a:t> centrality framework based on MC-</a:t>
            </a:r>
            <a:r>
              <a:rPr lang="en-US" baseline="0" dirty="0" err="1"/>
              <a:t>Glauber</a:t>
            </a:r>
            <a:endParaRPr lang="en-US" baseline="0" dirty="0"/>
          </a:p>
          <a:p>
            <a:r>
              <a:rPr lang="en-US" dirty="0"/>
              <a:t>in the first step, events are generated by the Monte Carlo method according to the Woods Saxon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next step evaluate(</a:t>
            </a:r>
            <a:r>
              <a:rPr lang="ru-RU" dirty="0" err="1"/>
              <a:t>эвал</a:t>
            </a:r>
            <a:r>
              <a:rPr lang="ru-RU" dirty="0"/>
              <a:t>-ю-</a:t>
            </a:r>
            <a:r>
              <a:rPr lang="ru-RU" dirty="0" err="1"/>
              <a:t>айт</a:t>
            </a:r>
            <a:r>
              <a:rPr lang="en-US" dirty="0"/>
              <a:t>)</a:t>
            </a:r>
            <a:r>
              <a:rPr lang="ru-RU" dirty="0"/>
              <a:t> </a:t>
            </a:r>
            <a:r>
              <a:rPr lang="en-US" dirty="0" err="1"/>
              <a:t>namber</a:t>
            </a:r>
            <a:r>
              <a:rPr lang="en-US" dirty="0"/>
              <a:t> of </a:t>
            </a:r>
            <a:r>
              <a:rPr lang="en-US" dirty="0" err="1"/>
              <a:t>anccestors</a:t>
            </a:r>
            <a:r>
              <a:rPr lang="en-US" dirty="0"/>
              <a:t> and using NBD distribution</a:t>
            </a:r>
            <a:r>
              <a:rPr lang="ru-RU" baseline="0" dirty="0"/>
              <a:t> </a:t>
            </a:r>
            <a:r>
              <a:rPr lang="en-US" dirty="0"/>
              <a:t>build</a:t>
            </a:r>
            <a:r>
              <a:rPr lang="en-US" baseline="0" dirty="0"/>
              <a:t> multiplicity fitting function</a:t>
            </a:r>
          </a:p>
          <a:p>
            <a:r>
              <a:rPr lang="en-US" baseline="0" dirty="0"/>
              <a:t>After that we take Input multiplicity distribution and calculate hi square </a:t>
            </a:r>
          </a:p>
          <a:p>
            <a:r>
              <a:rPr lang="en-US" baseline="0" dirty="0"/>
              <a:t>In last step we minimize hi square to find fit parameters</a:t>
            </a:r>
            <a:endParaRPr lang="ru-RU" baseline="0" dirty="0"/>
          </a:p>
          <a:p>
            <a:r>
              <a:rPr lang="en-US" baseline="0" dirty="0"/>
              <a:t>On the left picture ..</a:t>
            </a:r>
          </a:p>
          <a:p>
            <a:endParaRPr lang="en-US" baseline="0" dirty="0"/>
          </a:p>
          <a:p>
            <a:endParaRPr lang="en-US" dirty="0"/>
          </a:p>
        </p:txBody>
      </p:sp>
    </p:spTree>
    <p:extLst>
      <p:ext uri="{BB962C8B-B14F-4D97-AF65-F5344CB8AC3E}">
        <p14:creationId xmlns:p14="http://schemas.microsoft.com/office/powerpoint/2010/main" val="4137051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txBox="1">
            <a:spLocks noGrp="1"/>
          </p:cNvSpPr>
          <p:nvPr>
            <p:ph type="sldNum" sz="quarter" idx="5"/>
          </p:nvPr>
        </p:nvSpPr>
        <p:spPr>
          <a:ln/>
        </p:spPr>
        <p:txBody>
          <a:bodyPr vert="horz" lIns="0" tIns="0" rIns="0" bIns="0" anchor="b" anchorCtr="0">
            <a:noAutofit/>
          </a:bodyPr>
          <a:lstStyle/>
          <a:p>
            <a:pPr lvl="0"/>
            <a:fld id="{F6E392D3-A15B-4811-8656-3E587BA62A02}" type="slidenum">
              <a:t>41</a:t>
            </a:fld>
            <a:endParaRPr lang="en-US"/>
          </a:p>
        </p:txBody>
      </p:sp>
      <p:sp>
        <p:nvSpPr>
          <p:cNvPr id="2" name="Образ слайда 1"/>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Заметки 2"/>
          <p:cNvSpPr txBox="1">
            <a:spLocks noGrp="1"/>
          </p:cNvSpPr>
          <p:nvPr>
            <p:ph type="body" sz="quarter" idx="1"/>
          </p:nvPr>
        </p:nvSpPr>
        <p:spPr/>
        <p:txBody>
          <a:bodyPr vert="horz"/>
          <a:lstStyle/>
          <a:p>
            <a:r>
              <a:rPr lang="en-US" dirty="0"/>
              <a:t>the ratio of the fluctuation to the average value is equal to a constant</a:t>
            </a:r>
            <a:endParaRPr lang="ru-RU" dirty="0"/>
          </a:p>
          <a:p>
            <a:r>
              <a:rPr lang="en-US" dirty="0"/>
              <a:t>In</a:t>
            </a:r>
            <a:r>
              <a:rPr lang="en-US" baseline="0" dirty="0"/>
              <a:t> the </a:t>
            </a:r>
            <a:r>
              <a:rPr lang="en-US" baseline="0" dirty="0" err="1"/>
              <a:t>ehd</a:t>
            </a:r>
            <a:endParaRPr lang="en-US" dirty="0"/>
          </a:p>
        </p:txBody>
      </p:sp>
    </p:spTree>
    <p:extLst>
      <p:ext uri="{BB962C8B-B14F-4D97-AF65-F5344CB8AC3E}">
        <p14:creationId xmlns:p14="http://schemas.microsoft.com/office/powerpoint/2010/main" val="149777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txBox="1">
            <a:spLocks noGrp="1"/>
          </p:cNvSpPr>
          <p:nvPr>
            <p:ph type="sldNum" sz="quarter" idx="5"/>
          </p:nvPr>
        </p:nvSpPr>
        <p:spPr>
          <a:ln/>
        </p:spPr>
        <p:txBody>
          <a:bodyPr vert="horz" lIns="0" tIns="0" rIns="0" bIns="0" anchor="b" anchorCtr="0">
            <a:noAutofit/>
          </a:bodyPr>
          <a:lstStyle/>
          <a:p>
            <a:pPr lvl="0"/>
            <a:fld id="{13B1EF07-813A-40EC-837B-F8CD31A0E7BF}" type="slidenum">
              <a:t>42</a:t>
            </a:fld>
            <a:endParaRPr lang="en-US"/>
          </a:p>
        </p:txBody>
      </p:sp>
      <p:sp>
        <p:nvSpPr>
          <p:cNvPr id="2" name="Образ слайда 1"/>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Заметки 2"/>
          <p:cNvSpPr txBox="1">
            <a:spLocks noGrp="1"/>
          </p:cNvSpPr>
          <p:nvPr>
            <p:ph type="body" sz="quarter" idx="1"/>
          </p:nvPr>
        </p:nvSpPr>
        <p:spPr/>
        <p:txBody>
          <a:bodyPr vert="horz"/>
          <a:lstStyle/>
          <a:p>
            <a:endParaRPr lang="en-US" dirty="0"/>
          </a:p>
        </p:txBody>
      </p:sp>
    </p:spTree>
    <p:extLst>
      <p:ext uri="{BB962C8B-B14F-4D97-AF65-F5344CB8AC3E}">
        <p14:creationId xmlns:p14="http://schemas.microsoft.com/office/powerpoint/2010/main" val="126956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94b327dc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94b327dc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Resolution for different groups of modules is presented on the slide </a:t>
            </a:r>
            <a:endParaRPr/>
          </a:p>
          <a:p>
            <a:pPr marL="457200" lvl="0" indent="-298450" algn="l" rtl="0">
              <a:spcBef>
                <a:spcPts val="0"/>
              </a:spcBef>
              <a:spcAft>
                <a:spcPts val="0"/>
              </a:spcAft>
              <a:buSzPts val="1100"/>
              <a:buChar char="●"/>
            </a:pPr>
            <a:r>
              <a:rPr lang="en"/>
              <a:t>For each group we have 2 estimations which are in a good agreement between each other</a:t>
            </a:r>
            <a:endParaRPr/>
          </a:p>
          <a:p>
            <a:pPr marL="457200" lvl="0" indent="-298450" algn="l" rtl="0">
              <a:spcBef>
                <a:spcPts val="0"/>
              </a:spcBef>
              <a:spcAft>
                <a:spcPts val="0"/>
              </a:spcAft>
              <a:buSzPts val="1100"/>
              <a:buChar char="●"/>
            </a:pPr>
            <a:r>
              <a:rPr lang="en"/>
              <a:t>We can conclude that we can reconstruct the resolution correction factor for each group without biases not correspondent to the initial asymmetry of the collision region</a:t>
            </a:r>
            <a:endParaRPr/>
          </a:p>
        </p:txBody>
      </p:sp>
    </p:spTree>
    <p:extLst>
      <p:ext uri="{BB962C8B-B14F-4D97-AF65-F5344CB8AC3E}">
        <p14:creationId xmlns:p14="http://schemas.microsoft.com/office/powerpoint/2010/main" val="304605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94c0249d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94c0249d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slide the comparison between signal of v1 extracted directly from model and simulation of BM@N experiment is presented. </a:t>
            </a:r>
            <a:endParaRPr/>
          </a:p>
          <a:p>
            <a:pPr marL="0" lvl="0" indent="0" algn="l" rtl="0">
              <a:spcBef>
                <a:spcPts val="0"/>
              </a:spcBef>
              <a:spcAft>
                <a:spcPts val="0"/>
              </a:spcAft>
              <a:buNone/>
            </a:pPr>
            <a:r>
              <a:rPr lang="en"/>
              <a:t>We observe a reasonable agreement for all three energies of the collision </a:t>
            </a:r>
            <a:endParaRPr/>
          </a:p>
          <a:p>
            <a:pPr marL="0" lvl="0" indent="0" algn="l" rtl="0">
              <a:spcBef>
                <a:spcPts val="0"/>
              </a:spcBef>
              <a:spcAft>
                <a:spcPts val="0"/>
              </a:spcAft>
              <a:buNone/>
            </a:pPr>
            <a:r>
              <a:rPr lang="en"/>
              <a:t>This suggests we can estimate the reaction plane of the collision using FHCal and use this estimation to measure flow relative to it</a:t>
            </a:r>
            <a:endParaRPr/>
          </a:p>
        </p:txBody>
      </p:sp>
    </p:spTree>
    <p:extLst>
      <p:ext uri="{BB962C8B-B14F-4D97-AF65-F5344CB8AC3E}">
        <p14:creationId xmlns:p14="http://schemas.microsoft.com/office/powerpoint/2010/main" val="288716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9421b6715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9421b6715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BM@N operates on the beam from nuclotron as the name suggests</a:t>
            </a:r>
            <a:endParaRPr/>
          </a:p>
          <a:p>
            <a:pPr marL="457200" lvl="0" indent="-298450" algn="l" rtl="0">
              <a:spcBef>
                <a:spcPts val="0"/>
              </a:spcBef>
              <a:spcAft>
                <a:spcPts val="0"/>
              </a:spcAft>
              <a:buSzPts val="1100"/>
              <a:buChar char="●"/>
            </a:pPr>
            <a:r>
              <a:rPr lang="en"/>
              <a:t>The experiment consists of several subsystems</a:t>
            </a:r>
            <a:endParaRPr/>
          </a:p>
          <a:p>
            <a:pPr marL="914400" lvl="1" indent="-298450" algn="l" rtl="0">
              <a:spcBef>
                <a:spcPts val="0"/>
              </a:spcBef>
              <a:spcAft>
                <a:spcPts val="0"/>
              </a:spcAft>
              <a:buSzPts val="1100"/>
              <a:buChar char="○"/>
            </a:pPr>
            <a:r>
              <a:rPr lang="en"/>
              <a:t>Tracking system comprising of … within the magnetic field to measure the momentum of particles based on the deflection in magnetic field</a:t>
            </a:r>
            <a:endParaRPr/>
          </a:p>
          <a:p>
            <a:pPr marL="914400" lvl="1" indent="-298450" algn="l" rtl="0">
              <a:spcBef>
                <a:spcPts val="0"/>
              </a:spcBef>
              <a:spcAft>
                <a:spcPts val="0"/>
              </a:spcAft>
              <a:buSzPts val="1100"/>
              <a:buChar char="○"/>
            </a:pPr>
            <a:r>
              <a:rPr lang="en"/>
              <a:t>Particles identification will be carried out with TOF-method from the information of …</a:t>
            </a:r>
            <a:endParaRPr/>
          </a:p>
          <a:p>
            <a:pPr marL="914400" lvl="1" indent="-298450" algn="l" rtl="0">
              <a:spcBef>
                <a:spcPts val="0"/>
              </a:spcBef>
              <a:spcAft>
                <a:spcPts val="0"/>
              </a:spcAft>
              <a:buSzPts val="1100"/>
              <a:buChar char="○"/>
            </a:pPr>
            <a:r>
              <a:rPr lang="en"/>
              <a:t>The FHCal is for … </a:t>
            </a:r>
            <a:endParaRPr/>
          </a:p>
          <a:p>
            <a:pPr marL="457200" lvl="0" indent="-298450" algn="l" rtl="0">
              <a:spcBef>
                <a:spcPts val="0"/>
              </a:spcBef>
              <a:spcAft>
                <a:spcPts val="0"/>
              </a:spcAft>
              <a:buSzPts val="1100"/>
              <a:buChar char="●"/>
            </a:pPr>
            <a:r>
              <a:rPr lang="en"/>
              <a:t>On the slide the momentum resolution for different magnetic fields is presented</a:t>
            </a:r>
            <a:endParaRPr/>
          </a:p>
        </p:txBody>
      </p:sp>
    </p:spTree>
    <p:extLst>
      <p:ext uri="{BB962C8B-B14F-4D97-AF65-F5344CB8AC3E}">
        <p14:creationId xmlns:p14="http://schemas.microsoft.com/office/powerpoint/2010/main" val="330600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94c0249d23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94c0249d23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the recent physical high-statistics run the BM@N was upgraded:</a:t>
            </a:r>
            <a:endParaRPr dirty="0"/>
          </a:p>
          <a:p>
            <a:pPr marL="457200" lvl="0" indent="-298450" algn="l" rtl="0">
              <a:spcBef>
                <a:spcPts val="0"/>
              </a:spcBef>
              <a:spcAft>
                <a:spcPts val="0"/>
              </a:spcAft>
              <a:buSzPts val="1100"/>
              <a:buChar char="●"/>
            </a:pPr>
            <a:r>
              <a:rPr lang="en" dirty="0"/>
              <a:t>Tracking system now covers the full available acceptance</a:t>
            </a:r>
            <a:endParaRPr dirty="0"/>
          </a:p>
          <a:p>
            <a:pPr marL="457200" lvl="0" indent="-298450" algn="l" rtl="0">
              <a:spcBef>
                <a:spcPts val="0"/>
              </a:spcBef>
              <a:spcAft>
                <a:spcPts val="0"/>
              </a:spcAft>
              <a:buSzPts val="1100"/>
              <a:buChar char="●"/>
            </a:pPr>
            <a:r>
              <a:rPr lang="en" dirty="0"/>
              <a:t>The forward region is now equipped with …</a:t>
            </a:r>
            <a:endParaRPr dirty="0"/>
          </a:p>
          <a:p>
            <a:pPr marL="457200" lvl="0" indent="-298450" algn="l" rtl="0">
              <a:spcBef>
                <a:spcPts val="0"/>
              </a:spcBef>
              <a:spcAft>
                <a:spcPts val="0"/>
              </a:spcAft>
              <a:buSzPts val="1100"/>
              <a:buChar char="●"/>
            </a:pPr>
            <a:r>
              <a:rPr lang="en" dirty="0"/>
              <a:t>The target is moved to the vacuumed beam pipe to suppress the background events</a:t>
            </a:r>
            <a:endParaRPr dirty="0"/>
          </a:p>
        </p:txBody>
      </p:sp>
    </p:spTree>
    <p:extLst>
      <p:ext uri="{BB962C8B-B14F-4D97-AF65-F5344CB8AC3E}">
        <p14:creationId xmlns:p14="http://schemas.microsoft.com/office/powerpoint/2010/main" val="271185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94c0249d23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94c0249d23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the recent physical high-statistics run the BM@N was upgraded:</a:t>
            </a:r>
            <a:endParaRPr dirty="0"/>
          </a:p>
          <a:p>
            <a:pPr marL="457200" lvl="0" indent="-298450" algn="l" rtl="0">
              <a:spcBef>
                <a:spcPts val="0"/>
              </a:spcBef>
              <a:spcAft>
                <a:spcPts val="0"/>
              </a:spcAft>
              <a:buSzPts val="1100"/>
              <a:buChar char="●"/>
            </a:pPr>
            <a:r>
              <a:rPr lang="en" dirty="0"/>
              <a:t>Tracking system now covers the full available acceptance</a:t>
            </a:r>
            <a:endParaRPr dirty="0"/>
          </a:p>
          <a:p>
            <a:pPr marL="457200" lvl="0" indent="-298450" algn="l" rtl="0">
              <a:spcBef>
                <a:spcPts val="0"/>
              </a:spcBef>
              <a:spcAft>
                <a:spcPts val="0"/>
              </a:spcAft>
              <a:buSzPts val="1100"/>
              <a:buChar char="●"/>
            </a:pPr>
            <a:r>
              <a:rPr lang="en" dirty="0"/>
              <a:t>The forward region is now equipped with …</a:t>
            </a:r>
            <a:endParaRPr dirty="0"/>
          </a:p>
          <a:p>
            <a:pPr marL="457200" lvl="0" indent="-298450" algn="l" rtl="0">
              <a:spcBef>
                <a:spcPts val="0"/>
              </a:spcBef>
              <a:spcAft>
                <a:spcPts val="0"/>
              </a:spcAft>
              <a:buSzPts val="1100"/>
              <a:buChar char="●"/>
            </a:pPr>
            <a:r>
              <a:rPr lang="en" dirty="0"/>
              <a:t>The target is moved to the vacuumed beam pipe to suppress the background events</a:t>
            </a:r>
            <a:endParaRPr dirty="0"/>
          </a:p>
        </p:txBody>
      </p:sp>
    </p:spTree>
    <p:extLst>
      <p:ext uri="{BB962C8B-B14F-4D97-AF65-F5344CB8AC3E}">
        <p14:creationId xmlns:p14="http://schemas.microsoft.com/office/powerpoint/2010/main" val="12784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9589f4a44d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9589f4a44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Moving on to the results from technical runs for particles reconstructed by the products of their decay. Here the invariant mass of lambda hyperons is presented. Previous data show we can reconstruct them on BM@N as well</a:t>
            </a:r>
            <a:endParaRPr dirty="0"/>
          </a:p>
        </p:txBody>
      </p:sp>
    </p:spTree>
    <p:extLst>
      <p:ext uri="{BB962C8B-B14F-4D97-AF65-F5344CB8AC3E}">
        <p14:creationId xmlns:p14="http://schemas.microsoft.com/office/powerpoint/2010/main" val="241827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9435d8ff0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9435d8ff0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Centrality estimation based on number of produced particles have been done using two methods: MC-Glauber and inverse gamma-fit </a:t>
            </a:r>
            <a:endParaRPr/>
          </a:p>
          <a:p>
            <a:pPr marL="0" lvl="0" indent="0" algn="l" rtl="0">
              <a:spcBef>
                <a:spcPts val="0"/>
              </a:spcBef>
              <a:spcAft>
                <a:spcPts val="0"/>
              </a:spcAft>
              <a:buNone/>
            </a:pPr>
            <a:r>
              <a:rPr lang="en"/>
              <a:t>Fit results …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9435d8ff0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9435d8ff0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See talk of I.Segal</a:t>
            </a:r>
            <a:endParaRPr sz="14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On this slide a comparison of different centrality estimators and methods is presented</a:t>
            </a:r>
            <a:endParaRPr/>
          </a:p>
          <a:p>
            <a:pPr marL="0" lvl="0" indent="0" algn="l" rtl="0">
              <a:spcBef>
                <a:spcPts val="0"/>
              </a:spcBef>
              <a:spcAft>
                <a:spcPts val="0"/>
              </a:spcAft>
              <a:buNone/>
            </a:pPr>
            <a:r>
              <a:rPr lang="en"/>
              <a:t>Impact parameter in each centrality class is shown on the picture.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94c0249d2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94c0249d2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Concerning the flow measurements at the BM@N experiment, BM@N has non-uniform azimuthal acceptance, since the tracking system is rectangular</a:t>
            </a:r>
            <a:endParaRPr/>
          </a:p>
          <a:p>
            <a:pPr marL="457200" lvl="0" indent="-298450" algn="l" rtl="0">
              <a:spcBef>
                <a:spcPts val="0"/>
              </a:spcBef>
              <a:spcAft>
                <a:spcPts val="0"/>
              </a:spcAft>
              <a:buSzPts val="1100"/>
              <a:buChar char="●"/>
            </a:pPr>
            <a:r>
              <a:rPr lang="en"/>
              <a:t>Corrections are required</a:t>
            </a:r>
            <a:endParaRPr/>
          </a:p>
          <a:p>
            <a:pPr marL="457200" lvl="0" indent="-298450" algn="l" rtl="0">
              <a:spcBef>
                <a:spcPts val="0"/>
              </a:spcBef>
              <a:spcAft>
                <a:spcPts val="0"/>
              </a:spcAft>
              <a:buSzPts val="1100"/>
              <a:buChar char="●"/>
            </a:pPr>
            <a:r>
              <a:rPr lang="en"/>
              <a:t>These corrections are</a:t>
            </a:r>
            <a:endParaRPr/>
          </a:p>
          <a:p>
            <a:pPr marL="457200" lvl="0" indent="-298450" algn="l" rtl="0">
              <a:spcBef>
                <a:spcPts val="0"/>
              </a:spcBef>
              <a:spcAft>
                <a:spcPts val="0"/>
              </a:spcAft>
              <a:buSzPts val="1100"/>
              <a:buChar char="●"/>
            </a:pPr>
            <a:r>
              <a:rPr lang="en"/>
              <a:t>As we can see after all 3 correction steps applied this non-uniformity will not interfere the flow measurements</a:t>
            </a:r>
            <a:endParaRPr/>
          </a:p>
        </p:txBody>
      </p:sp>
    </p:spTree>
    <p:extLst>
      <p:ext uri="{BB962C8B-B14F-4D97-AF65-F5344CB8AC3E}">
        <p14:creationId xmlns:p14="http://schemas.microsoft.com/office/powerpoint/2010/main" val="245482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7CD9-18AC-8063-DB91-F958E9648E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U"/>
          </a:p>
        </p:txBody>
      </p:sp>
      <p:sp>
        <p:nvSpPr>
          <p:cNvPr id="3" name="Subtitle 2">
            <a:extLst>
              <a:ext uri="{FF2B5EF4-FFF2-40B4-BE49-F238E27FC236}">
                <a16:creationId xmlns:a16="http://schemas.microsoft.com/office/drawing/2014/main" id="{DD158DC6-7718-1230-4CEF-C57CEF4D8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A579552B-3DCD-A0A8-E2B7-0A8CDBC1D801}"/>
              </a:ext>
            </a:extLst>
          </p:cNvPr>
          <p:cNvSpPr>
            <a:spLocks noGrp="1"/>
          </p:cNvSpPr>
          <p:nvPr>
            <p:ph type="dt" sz="half" idx="10"/>
          </p:nvPr>
        </p:nvSpPr>
        <p:spPr/>
        <p:txBody>
          <a:bodyPr/>
          <a:lstStyle/>
          <a:p>
            <a:r>
              <a:rPr lang="ru-RU"/>
              <a:t>02.03.2023</a:t>
            </a:r>
            <a:endParaRPr lang="en-RU"/>
          </a:p>
        </p:txBody>
      </p:sp>
      <p:sp>
        <p:nvSpPr>
          <p:cNvPr id="5" name="Footer Placeholder 4">
            <a:extLst>
              <a:ext uri="{FF2B5EF4-FFF2-40B4-BE49-F238E27FC236}">
                <a16:creationId xmlns:a16="http://schemas.microsoft.com/office/drawing/2014/main" id="{BF68AA01-187E-1E63-04E1-41ABEEDE994F}"/>
              </a:ext>
            </a:extLst>
          </p:cNvPr>
          <p:cNvSpPr>
            <a:spLocks noGrp="1"/>
          </p:cNvSpPr>
          <p:nvPr>
            <p:ph type="ftr" sz="quarter" idx="11"/>
          </p:nvPr>
        </p:nvSpPr>
        <p:spPr/>
        <p:txBody>
          <a:bodyPr/>
          <a:lstStyle/>
          <a:p>
            <a:r>
              <a:rPr lang="en-GB"/>
              <a:t>INFINUM-2023</a:t>
            </a:r>
            <a:endParaRPr lang="en-RU"/>
          </a:p>
        </p:txBody>
      </p:sp>
      <p:sp>
        <p:nvSpPr>
          <p:cNvPr id="6" name="Slide Number Placeholder 5">
            <a:extLst>
              <a:ext uri="{FF2B5EF4-FFF2-40B4-BE49-F238E27FC236}">
                <a16:creationId xmlns:a16="http://schemas.microsoft.com/office/drawing/2014/main" id="{EFD57A94-1E73-9119-EA70-4332B0F6085E}"/>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102933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EA26-D67A-6014-A7E4-22A09B4ACA54}"/>
              </a:ext>
            </a:extLst>
          </p:cNvPr>
          <p:cNvSpPr>
            <a:spLocks noGrp="1"/>
          </p:cNvSpPr>
          <p:nvPr>
            <p:ph type="title"/>
          </p:nvPr>
        </p:nvSpPr>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EBD4D74C-5702-C0F5-A50B-43EC2CE8D9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9859BFFB-E3AB-641C-271A-1A1C090CC1CC}"/>
              </a:ext>
            </a:extLst>
          </p:cNvPr>
          <p:cNvSpPr>
            <a:spLocks noGrp="1"/>
          </p:cNvSpPr>
          <p:nvPr>
            <p:ph type="dt" sz="half" idx="10"/>
          </p:nvPr>
        </p:nvSpPr>
        <p:spPr/>
        <p:txBody>
          <a:bodyPr/>
          <a:lstStyle/>
          <a:p>
            <a:r>
              <a:rPr lang="ru-RU"/>
              <a:t>02.03.2023</a:t>
            </a:r>
            <a:endParaRPr lang="en-RU"/>
          </a:p>
        </p:txBody>
      </p:sp>
      <p:sp>
        <p:nvSpPr>
          <p:cNvPr id="5" name="Footer Placeholder 4">
            <a:extLst>
              <a:ext uri="{FF2B5EF4-FFF2-40B4-BE49-F238E27FC236}">
                <a16:creationId xmlns:a16="http://schemas.microsoft.com/office/drawing/2014/main" id="{1DF678D5-B4D6-ED44-825D-DA70B234B932}"/>
              </a:ext>
            </a:extLst>
          </p:cNvPr>
          <p:cNvSpPr>
            <a:spLocks noGrp="1"/>
          </p:cNvSpPr>
          <p:nvPr>
            <p:ph type="ftr" sz="quarter" idx="11"/>
          </p:nvPr>
        </p:nvSpPr>
        <p:spPr/>
        <p:txBody>
          <a:bodyPr/>
          <a:lstStyle/>
          <a:p>
            <a:r>
              <a:rPr lang="en-GB"/>
              <a:t>INFINUM-2023</a:t>
            </a:r>
            <a:endParaRPr lang="en-RU"/>
          </a:p>
        </p:txBody>
      </p:sp>
      <p:sp>
        <p:nvSpPr>
          <p:cNvPr id="6" name="Slide Number Placeholder 5">
            <a:extLst>
              <a:ext uri="{FF2B5EF4-FFF2-40B4-BE49-F238E27FC236}">
                <a16:creationId xmlns:a16="http://schemas.microsoft.com/office/drawing/2014/main" id="{F94311DB-5FC2-B19F-93B8-5515D9DB6820}"/>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391251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2ABC2-4634-9DF6-E6A0-5395D614083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31B31245-749D-3C88-6545-E01803A0E5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85376D8D-C3B9-90EF-8164-F1D624AA5786}"/>
              </a:ext>
            </a:extLst>
          </p:cNvPr>
          <p:cNvSpPr>
            <a:spLocks noGrp="1"/>
          </p:cNvSpPr>
          <p:nvPr>
            <p:ph type="dt" sz="half" idx="10"/>
          </p:nvPr>
        </p:nvSpPr>
        <p:spPr/>
        <p:txBody>
          <a:bodyPr/>
          <a:lstStyle/>
          <a:p>
            <a:r>
              <a:rPr lang="ru-RU"/>
              <a:t>02.03.2023</a:t>
            </a:r>
            <a:endParaRPr lang="en-RU"/>
          </a:p>
        </p:txBody>
      </p:sp>
      <p:sp>
        <p:nvSpPr>
          <p:cNvPr id="5" name="Footer Placeholder 4">
            <a:extLst>
              <a:ext uri="{FF2B5EF4-FFF2-40B4-BE49-F238E27FC236}">
                <a16:creationId xmlns:a16="http://schemas.microsoft.com/office/drawing/2014/main" id="{3EA1E516-1984-7158-65C7-13DD1A568952}"/>
              </a:ext>
            </a:extLst>
          </p:cNvPr>
          <p:cNvSpPr>
            <a:spLocks noGrp="1"/>
          </p:cNvSpPr>
          <p:nvPr>
            <p:ph type="ftr" sz="quarter" idx="11"/>
          </p:nvPr>
        </p:nvSpPr>
        <p:spPr/>
        <p:txBody>
          <a:bodyPr/>
          <a:lstStyle/>
          <a:p>
            <a:r>
              <a:rPr lang="en-GB"/>
              <a:t>INFINUM-2023</a:t>
            </a:r>
            <a:endParaRPr lang="en-RU"/>
          </a:p>
        </p:txBody>
      </p:sp>
      <p:sp>
        <p:nvSpPr>
          <p:cNvPr id="6" name="Slide Number Placeholder 5">
            <a:extLst>
              <a:ext uri="{FF2B5EF4-FFF2-40B4-BE49-F238E27FC236}">
                <a16:creationId xmlns:a16="http://schemas.microsoft.com/office/drawing/2014/main" id="{A9858B31-4F6B-037D-2552-B345D085B2A7}"/>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73719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540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231F-C796-8422-1DDB-80153C2034DC}"/>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5CBE96D1-B749-9B09-F9F1-E359B3EF17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B7B07D15-89CC-A69C-E16E-D2D79EC71FB8}"/>
              </a:ext>
            </a:extLst>
          </p:cNvPr>
          <p:cNvSpPr>
            <a:spLocks noGrp="1"/>
          </p:cNvSpPr>
          <p:nvPr>
            <p:ph type="dt" sz="half" idx="10"/>
          </p:nvPr>
        </p:nvSpPr>
        <p:spPr/>
        <p:txBody>
          <a:bodyPr/>
          <a:lstStyle/>
          <a:p>
            <a:r>
              <a:rPr lang="ru-RU"/>
              <a:t>02.03.2023</a:t>
            </a:r>
            <a:endParaRPr lang="en-RU"/>
          </a:p>
        </p:txBody>
      </p:sp>
      <p:sp>
        <p:nvSpPr>
          <p:cNvPr id="5" name="Footer Placeholder 4">
            <a:extLst>
              <a:ext uri="{FF2B5EF4-FFF2-40B4-BE49-F238E27FC236}">
                <a16:creationId xmlns:a16="http://schemas.microsoft.com/office/drawing/2014/main" id="{0056E5E8-F451-A64B-5E0C-6724CB18C0E4}"/>
              </a:ext>
            </a:extLst>
          </p:cNvPr>
          <p:cNvSpPr>
            <a:spLocks noGrp="1"/>
          </p:cNvSpPr>
          <p:nvPr>
            <p:ph type="ftr" sz="quarter" idx="11"/>
          </p:nvPr>
        </p:nvSpPr>
        <p:spPr/>
        <p:txBody>
          <a:bodyPr/>
          <a:lstStyle/>
          <a:p>
            <a:r>
              <a:rPr lang="en-GB"/>
              <a:t>INFINUM-2023</a:t>
            </a:r>
            <a:endParaRPr lang="en-RU"/>
          </a:p>
        </p:txBody>
      </p:sp>
      <p:sp>
        <p:nvSpPr>
          <p:cNvPr id="6" name="Slide Number Placeholder 5">
            <a:extLst>
              <a:ext uri="{FF2B5EF4-FFF2-40B4-BE49-F238E27FC236}">
                <a16:creationId xmlns:a16="http://schemas.microsoft.com/office/drawing/2014/main" id="{1066ED7F-297F-8DD6-985C-EA670F9D7F38}"/>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23144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A48E-B06B-7282-688B-6C124120152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U"/>
          </a:p>
        </p:txBody>
      </p:sp>
      <p:sp>
        <p:nvSpPr>
          <p:cNvPr id="3" name="Text Placeholder 2">
            <a:extLst>
              <a:ext uri="{FF2B5EF4-FFF2-40B4-BE49-F238E27FC236}">
                <a16:creationId xmlns:a16="http://schemas.microsoft.com/office/drawing/2014/main" id="{0927C8A8-95BA-6AF8-56E7-0878D91896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5D651F-6400-0073-4C2B-3D207E67B94B}"/>
              </a:ext>
            </a:extLst>
          </p:cNvPr>
          <p:cNvSpPr>
            <a:spLocks noGrp="1"/>
          </p:cNvSpPr>
          <p:nvPr>
            <p:ph type="dt" sz="half" idx="10"/>
          </p:nvPr>
        </p:nvSpPr>
        <p:spPr/>
        <p:txBody>
          <a:bodyPr/>
          <a:lstStyle/>
          <a:p>
            <a:r>
              <a:rPr lang="ru-RU"/>
              <a:t>02.03.2023</a:t>
            </a:r>
            <a:endParaRPr lang="en-RU"/>
          </a:p>
        </p:txBody>
      </p:sp>
      <p:sp>
        <p:nvSpPr>
          <p:cNvPr id="5" name="Footer Placeholder 4">
            <a:extLst>
              <a:ext uri="{FF2B5EF4-FFF2-40B4-BE49-F238E27FC236}">
                <a16:creationId xmlns:a16="http://schemas.microsoft.com/office/drawing/2014/main" id="{52B08AA3-64AB-E7BF-0AD8-4E35AF71ABD4}"/>
              </a:ext>
            </a:extLst>
          </p:cNvPr>
          <p:cNvSpPr>
            <a:spLocks noGrp="1"/>
          </p:cNvSpPr>
          <p:nvPr>
            <p:ph type="ftr" sz="quarter" idx="11"/>
          </p:nvPr>
        </p:nvSpPr>
        <p:spPr/>
        <p:txBody>
          <a:bodyPr/>
          <a:lstStyle/>
          <a:p>
            <a:r>
              <a:rPr lang="en-GB"/>
              <a:t>INFINUM-2023</a:t>
            </a:r>
            <a:endParaRPr lang="en-RU"/>
          </a:p>
        </p:txBody>
      </p:sp>
      <p:sp>
        <p:nvSpPr>
          <p:cNvPr id="6" name="Slide Number Placeholder 5">
            <a:extLst>
              <a:ext uri="{FF2B5EF4-FFF2-40B4-BE49-F238E27FC236}">
                <a16:creationId xmlns:a16="http://schemas.microsoft.com/office/drawing/2014/main" id="{ADCE60F5-1B16-9EA0-27A7-CC080C774243}"/>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39289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7E6E-B011-41BF-CCF9-A525EEDD5AC9}"/>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F5E358E2-F968-EE30-2109-316D10F2BC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B7C9705B-BF2F-D312-F2D0-17EDA46E74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Date Placeholder 4">
            <a:extLst>
              <a:ext uri="{FF2B5EF4-FFF2-40B4-BE49-F238E27FC236}">
                <a16:creationId xmlns:a16="http://schemas.microsoft.com/office/drawing/2014/main" id="{275B58D0-E2B3-E800-7180-4F1FD8D85F8E}"/>
              </a:ext>
            </a:extLst>
          </p:cNvPr>
          <p:cNvSpPr>
            <a:spLocks noGrp="1"/>
          </p:cNvSpPr>
          <p:nvPr>
            <p:ph type="dt" sz="half" idx="10"/>
          </p:nvPr>
        </p:nvSpPr>
        <p:spPr/>
        <p:txBody>
          <a:bodyPr/>
          <a:lstStyle/>
          <a:p>
            <a:r>
              <a:rPr lang="ru-RU"/>
              <a:t>02.03.2023</a:t>
            </a:r>
            <a:endParaRPr lang="en-RU"/>
          </a:p>
        </p:txBody>
      </p:sp>
      <p:sp>
        <p:nvSpPr>
          <p:cNvPr id="6" name="Footer Placeholder 5">
            <a:extLst>
              <a:ext uri="{FF2B5EF4-FFF2-40B4-BE49-F238E27FC236}">
                <a16:creationId xmlns:a16="http://schemas.microsoft.com/office/drawing/2014/main" id="{26445F30-09D3-A0E9-03FA-DBE4952DB9C1}"/>
              </a:ext>
            </a:extLst>
          </p:cNvPr>
          <p:cNvSpPr>
            <a:spLocks noGrp="1"/>
          </p:cNvSpPr>
          <p:nvPr>
            <p:ph type="ftr" sz="quarter" idx="11"/>
          </p:nvPr>
        </p:nvSpPr>
        <p:spPr/>
        <p:txBody>
          <a:bodyPr/>
          <a:lstStyle/>
          <a:p>
            <a:r>
              <a:rPr lang="en-GB"/>
              <a:t>INFINUM-2023</a:t>
            </a:r>
            <a:endParaRPr lang="en-RU"/>
          </a:p>
        </p:txBody>
      </p:sp>
      <p:sp>
        <p:nvSpPr>
          <p:cNvPr id="7" name="Slide Number Placeholder 6">
            <a:extLst>
              <a:ext uri="{FF2B5EF4-FFF2-40B4-BE49-F238E27FC236}">
                <a16:creationId xmlns:a16="http://schemas.microsoft.com/office/drawing/2014/main" id="{696F272E-DC9A-8D51-457B-4F071AC160D2}"/>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24942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7294-8BA4-CDB1-8D34-533686A98BED}"/>
              </a:ext>
            </a:extLst>
          </p:cNvPr>
          <p:cNvSpPr>
            <a:spLocks noGrp="1"/>
          </p:cNvSpPr>
          <p:nvPr>
            <p:ph type="title"/>
          </p:nvPr>
        </p:nvSpPr>
        <p:spPr>
          <a:xfrm>
            <a:off x="839788" y="365125"/>
            <a:ext cx="10515600"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5D4DB0B9-303F-A03E-7C72-044E73418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7FFF5E-7DF8-2357-96D8-850E179B3B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0509E2A2-FB26-CB2E-2336-FB622AF03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B9C1D15-5E37-4D11-0810-99A58F71D1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8707C1B4-2699-7BAD-4EE2-8BE7EE88C81E}"/>
              </a:ext>
            </a:extLst>
          </p:cNvPr>
          <p:cNvSpPr>
            <a:spLocks noGrp="1"/>
          </p:cNvSpPr>
          <p:nvPr>
            <p:ph type="dt" sz="half" idx="10"/>
          </p:nvPr>
        </p:nvSpPr>
        <p:spPr/>
        <p:txBody>
          <a:bodyPr/>
          <a:lstStyle/>
          <a:p>
            <a:r>
              <a:rPr lang="ru-RU"/>
              <a:t>02.03.2023</a:t>
            </a:r>
            <a:endParaRPr lang="en-RU"/>
          </a:p>
        </p:txBody>
      </p:sp>
      <p:sp>
        <p:nvSpPr>
          <p:cNvPr id="8" name="Footer Placeholder 7">
            <a:extLst>
              <a:ext uri="{FF2B5EF4-FFF2-40B4-BE49-F238E27FC236}">
                <a16:creationId xmlns:a16="http://schemas.microsoft.com/office/drawing/2014/main" id="{C61311B5-E790-874A-EFF8-4218139F02EF}"/>
              </a:ext>
            </a:extLst>
          </p:cNvPr>
          <p:cNvSpPr>
            <a:spLocks noGrp="1"/>
          </p:cNvSpPr>
          <p:nvPr>
            <p:ph type="ftr" sz="quarter" idx="11"/>
          </p:nvPr>
        </p:nvSpPr>
        <p:spPr/>
        <p:txBody>
          <a:bodyPr/>
          <a:lstStyle/>
          <a:p>
            <a:r>
              <a:rPr lang="en-GB"/>
              <a:t>INFINUM-2023</a:t>
            </a:r>
            <a:endParaRPr lang="en-RU"/>
          </a:p>
        </p:txBody>
      </p:sp>
      <p:sp>
        <p:nvSpPr>
          <p:cNvPr id="9" name="Slide Number Placeholder 8">
            <a:extLst>
              <a:ext uri="{FF2B5EF4-FFF2-40B4-BE49-F238E27FC236}">
                <a16:creationId xmlns:a16="http://schemas.microsoft.com/office/drawing/2014/main" id="{6C51CA94-8FE3-EEEA-FF3A-72613F5FA075}"/>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312732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C794-987F-C0B9-FD67-0A1EDCA1047A}"/>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BE938FC2-4BB6-E964-6D0B-E710B82A56E4}"/>
              </a:ext>
            </a:extLst>
          </p:cNvPr>
          <p:cNvSpPr>
            <a:spLocks noGrp="1"/>
          </p:cNvSpPr>
          <p:nvPr>
            <p:ph type="dt" sz="half" idx="10"/>
          </p:nvPr>
        </p:nvSpPr>
        <p:spPr/>
        <p:txBody>
          <a:bodyPr/>
          <a:lstStyle/>
          <a:p>
            <a:r>
              <a:rPr lang="ru-RU"/>
              <a:t>02.03.2023</a:t>
            </a:r>
            <a:endParaRPr lang="en-RU"/>
          </a:p>
        </p:txBody>
      </p:sp>
      <p:sp>
        <p:nvSpPr>
          <p:cNvPr id="4" name="Footer Placeholder 3">
            <a:extLst>
              <a:ext uri="{FF2B5EF4-FFF2-40B4-BE49-F238E27FC236}">
                <a16:creationId xmlns:a16="http://schemas.microsoft.com/office/drawing/2014/main" id="{D5D7FF9D-C167-3AAA-7181-D7EEB7E974A2}"/>
              </a:ext>
            </a:extLst>
          </p:cNvPr>
          <p:cNvSpPr>
            <a:spLocks noGrp="1"/>
          </p:cNvSpPr>
          <p:nvPr>
            <p:ph type="ftr" sz="quarter" idx="11"/>
          </p:nvPr>
        </p:nvSpPr>
        <p:spPr/>
        <p:txBody>
          <a:bodyPr/>
          <a:lstStyle/>
          <a:p>
            <a:r>
              <a:rPr lang="en-GB"/>
              <a:t>INFINUM-2023</a:t>
            </a:r>
            <a:endParaRPr lang="en-RU"/>
          </a:p>
        </p:txBody>
      </p:sp>
      <p:sp>
        <p:nvSpPr>
          <p:cNvPr id="5" name="Slide Number Placeholder 4">
            <a:extLst>
              <a:ext uri="{FF2B5EF4-FFF2-40B4-BE49-F238E27FC236}">
                <a16:creationId xmlns:a16="http://schemas.microsoft.com/office/drawing/2014/main" id="{AA303841-2A06-432A-86E6-AF524585DCBB}"/>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252651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CA84B-B2C5-60BE-B8BF-8AAC89E0407F}"/>
              </a:ext>
            </a:extLst>
          </p:cNvPr>
          <p:cNvSpPr>
            <a:spLocks noGrp="1"/>
          </p:cNvSpPr>
          <p:nvPr>
            <p:ph type="dt" sz="half" idx="10"/>
          </p:nvPr>
        </p:nvSpPr>
        <p:spPr/>
        <p:txBody>
          <a:bodyPr/>
          <a:lstStyle/>
          <a:p>
            <a:r>
              <a:rPr lang="ru-RU"/>
              <a:t>02.03.2023</a:t>
            </a:r>
            <a:endParaRPr lang="en-RU"/>
          </a:p>
        </p:txBody>
      </p:sp>
      <p:sp>
        <p:nvSpPr>
          <p:cNvPr id="3" name="Footer Placeholder 2">
            <a:extLst>
              <a:ext uri="{FF2B5EF4-FFF2-40B4-BE49-F238E27FC236}">
                <a16:creationId xmlns:a16="http://schemas.microsoft.com/office/drawing/2014/main" id="{273F4C03-C41E-31DD-F626-A223C3200CB8}"/>
              </a:ext>
            </a:extLst>
          </p:cNvPr>
          <p:cNvSpPr>
            <a:spLocks noGrp="1"/>
          </p:cNvSpPr>
          <p:nvPr>
            <p:ph type="ftr" sz="quarter" idx="11"/>
          </p:nvPr>
        </p:nvSpPr>
        <p:spPr/>
        <p:txBody>
          <a:bodyPr/>
          <a:lstStyle/>
          <a:p>
            <a:r>
              <a:rPr lang="en-GB"/>
              <a:t>INFINUM-2023</a:t>
            </a:r>
            <a:endParaRPr lang="en-RU"/>
          </a:p>
        </p:txBody>
      </p:sp>
      <p:sp>
        <p:nvSpPr>
          <p:cNvPr id="4" name="Slide Number Placeholder 3">
            <a:extLst>
              <a:ext uri="{FF2B5EF4-FFF2-40B4-BE49-F238E27FC236}">
                <a16:creationId xmlns:a16="http://schemas.microsoft.com/office/drawing/2014/main" id="{6CA4E344-38E3-1E96-7BD2-E91A05C71551}"/>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18002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AE59-EA78-9E7E-F565-F5CF3C2767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Content Placeholder 2">
            <a:extLst>
              <a:ext uri="{FF2B5EF4-FFF2-40B4-BE49-F238E27FC236}">
                <a16:creationId xmlns:a16="http://schemas.microsoft.com/office/drawing/2014/main" id="{E64E09C8-0A06-C76F-EDB5-A8B671CAF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0E0BCA2A-BADE-1D49-1CBA-44FE9C3F7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800907-4EC4-CDD2-59F1-389B23C4CC6E}"/>
              </a:ext>
            </a:extLst>
          </p:cNvPr>
          <p:cNvSpPr>
            <a:spLocks noGrp="1"/>
          </p:cNvSpPr>
          <p:nvPr>
            <p:ph type="dt" sz="half" idx="10"/>
          </p:nvPr>
        </p:nvSpPr>
        <p:spPr/>
        <p:txBody>
          <a:bodyPr/>
          <a:lstStyle/>
          <a:p>
            <a:r>
              <a:rPr lang="ru-RU"/>
              <a:t>02.03.2023</a:t>
            </a:r>
            <a:endParaRPr lang="en-RU"/>
          </a:p>
        </p:txBody>
      </p:sp>
      <p:sp>
        <p:nvSpPr>
          <p:cNvPr id="6" name="Footer Placeholder 5">
            <a:extLst>
              <a:ext uri="{FF2B5EF4-FFF2-40B4-BE49-F238E27FC236}">
                <a16:creationId xmlns:a16="http://schemas.microsoft.com/office/drawing/2014/main" id="{669867EF-9FBD-F6E1-67E2-B9B02C6CD69A}"/>
              </a:ext>
            </a:extLst>
          </p:cNvPr>
          <p:cNvSpPr>
            <a:spLocks noGrp="1"/>
          </p:cNvSpPr>
          <p:nvPr>
            <p:ph type="ftr" sz="quarter" idx="11"/>
          </p:nvPr>
        </p:nvSpPr>
        <p:spPr/>
        <p:txBody>
          <a:bodyPr/>
          <a:lstStyle/>
          <a:p>
            <a:r>
              <a:rPr lang="en-GB"/>
              <a:t>INFINUM-2023</a:t>
            </a:r>
            <a:endParaRPr lang="en-RU"/>
          </a:p>
        </p:txBody>
      </p:sp>
      <p:sp>
        <p:nvSpPr>
          <p:cNvPr id="7" name="Slide Number Placeholder 6">
            <a:extLst>
              <a:ext uri="{FF2B5EF4-FFF2-40B4-BE49-F238E27FC236}">
                <a16:creationId xmlns:a16="http://schemas.microsoft.com/office/drawing/2014/main" id="{D7DD9723-DF6D-1D17-1B18-EBD23227B742}"/>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157550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1391-21D0-2ECD-DD24-09CFFD0C61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4D1B4E52-8ECF-D455-D240-D3B84A71D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a:p>
        </p:txBody>
      </p:sp>
      <p:sp>
        <p:nvSpPr>
          <p:cNvPr id="4" name="Text Placeholder 3">
            <a:extLst>
              <a:ext uri="{FF2B5EF4-FFF2-40B4-BE49-F238E27FC236}">
                <a16:creationId xmlns:a16="http://schemas.microsoft.com/office/drawing/2014/main" id="{955BC663-60C1-D4BD-BB9E-B1C48081B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86813E-965F-F841-896B-DD6ABF9B675E}"/>
              </a:ext>
            </a:extLst>
          </p:cNvPr>
          <p:cNvSpPr>
            <a:spLocks noGrp="1"/>
          </p:cNvSpPr>
          <p:nvPr>
            <p:ph type="dt" sz="half" idx="10"/>
          </p:nvPr>
        </p:nvSpPr>
        <p:spPr/>
        <p:txBody>
          <a:bodyPr/>
          <a:lstStyle/>
          <a:p>
            <a:r>
              <a:rPr lang="ru-RU"/>
              <a:t>02.03.2023</a:t>
            </a:r>
            <a:endParaRPr lang="en-RU"/>
          </a:p>
        </p:txBody>
      </p:sp>
      <p:sp>
        <p:nvSpPr>
          <p:cNvPr id="6" name="Footer Placeholder 5">
            <a:extLst>
              <a:ext uri="{FF2B5EF4-FFF2-40B4-BE49-F238E27FC236}">
                <a16:creationId xmlns:a16="http://schemas.microsoft.com/office/drawing/2014/main" id="{2EE5588E-3DD7-D056-208E-17ECE3B3475C}"/>
              </a:ext>
            </a:extLst>
          </p:cNvPr>
          <p:cNvSpPr>
            <a:spLocks noGrp="1"/>
          </p:cNvSpPr>
          <p:nvPr>
            <p:ph type="ftr" sz="quarter" idx="11"/>
          </p:nvPr>
        </p:nvSpPr>
        <p:spPr/>
        <p:txBody>
          <a:bodyPr/>
          <a:lstStyle/>
          <a:p>
            <a:r>
              <a:rPr lang="en-GB"/>
              <a:t>INFINUM-2023</a:t>
            </a:r>
            <a:endParaRPr lang="en-RU"/>
          </a:p>
        </p:txBody>
      </p:sp>
      <p:sp>
        <p:nvSpPr>
          <p:cNvPr id="7" name="Slide Number Placeholder 6">
            <a:extLst>
              <a:ext uri="{FF2B5EF4-FFF2-40B4-BE49-F238E27FC236}">
                <a16:creationId xmlns:a16="http://schemas.microsoft.com/office/drawing/2014/main" id="{BCAE049E-3915-7A23-9BAC-DEC8CF7ED3A7}"/>
              </a:ext>
            </a:extLst>
          </p:cNvPr>
          <p:cNvSpPr>
            <a:spLocks noGrp="1"/>
          </p:cNvSpPr>
          <p:nvPr>
            <p:ph type="sldNum" sz="quarter" idx="12"/>
          </p:nvPr>
        </p:nvSpPr>
        <p:spPr/>
        <p:txBody>
          <a:bodyPr/>
          <a:lstStyle/>
          <a:p>
            <a:fld id="{12CCA072-3B0F-BF44-8419-33F01CD76BD3}" type="slidenum">
              <a:rPr lang="en-RU" smtClean="0"/>
              <a:t>‹#›</a:t>
            </a:fld>
            <a:endParaRPr lang="en-RU"/>
          </a:p>
        </p:txBody>
      </p:sp>
    </p:spTree>
    <p:extLst>
      <p:ext uri="{BB962C8B-B14F-4D97-AF65-F5344CB8AC3E}">
        <p14:creationId xmlns:p14="http://schemas.microsoft.com/office/powerpoint/2010/main" val="214841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F9891-5DE3-5426-57F1-1218C151C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3" name="Text Placeholder 2">
            <a:extLst>
              <a:ext uri="{FF2B5EF4-FFF2-40B4-BE49-F238E27FC236}">
                <a16:creationId xmlns:a16="http://schemas.microsoft.com/office/drawing/2014/main" id="{83ABFD48-35B6-4EF7-B520-E22F3A659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5CAE5BD2-813A-7A71-9CD6-F0AD704FD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02.03.2023</a:t>
            </a:r>
            <a:endParaRPr lang="en-RU"/>
          </a:p>
        </p:txBody>
      </p:sp>
      <p:sp>
        <p:nvSpPr>
          <p:cNvPr id="5" name="Footer Placeholder 4">
            <a:extLst>
              <a:ext uri="{FF2B5EF4-FFF2-40B4-BE49-F238E27FC236}">
                <a16:creationId xmlns:a16="http://schemas.microsoft.com/office/drawing/2014/main" id="{14A5636B-A35F-0301-3D10-3B2E9232B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INFINUM-2023</a:t>
            </a:r>
            <a:endParaRPr lang="en-RU" dirty="0"/>
          </a:p>
        </p:txBody>
      </p:sp>
      <p:sp>
        <p:nvSpPr>
          <p:cNvPr id="6" name="Slide Number Placeholder 5">
            <a:extLst>
              <a:ext uri="{FF2B5EF4-FFF2-40B4-BE49-F238E27FC236}">
                <a16:creationId xmlns:a16="http://schemas.microsoft.com/office/drawing/2014/main" id="{7FE87D8F-1E11-2DEB-E4C1-53BE14E75F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CA072-3B0F-BF44-8419-33F01CD76BD3}" type="slidenum">
              <a:rPr lang="en-RU" smtClean="0"/>
              <a:t>‹#›</a:t>
            </a:fld>
            <a:endParaRPr lang="en-RU"/>
          </a:p>
        </p:txBody>
      </p:sp>
    </p:spTree>
    <p:extLst>
      <p:ext uri="{BB962C8B-B14F-4D97-AF65-F5344CB8AC3E}">
        <p14:creationId xmlns:p14="http://schemas.microsoft.com/office/powerpoint/2010/main" val="187719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6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3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doi.org/10.1126/science.1078070" TargetMode="Externa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github.com/FlowNICA/CentralityFramework" TargetMode="Externa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89.wmf"/><Relationship Id="rId3" Type="http://schemas.openxmlformats.org/officeDocument/2006/relationships/image" Target="../media/image85.png"/><Relationship Id="rId7" Type="http://schemas.openxmlformats.org/officeDocument/2006/relationships/image" Target="NULL"/><Relationship Id="rId12" Type="http://schemas.openxmlformats.org/officeDocument/2006/relationships/oleObject" Target="../embeddings/oleObject3.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88.wmf"/><Relationship Id="rId15" Type="http://schemas.openxmlformats.org/officeDocument/2006/relationships/image" Target="../media/image90.wmf"/><Relationship Id="rId10" Type="http://schemas.openxmlformats.org/officeDocument/2006/relationships/oleObject" Target="../embeddings/oleObject2.bin"/><Relationship Id="rId4" Type="http://schemas.openxmlformats.org/officeDocument/2006/relationships/image" Target="../media/image86.png"/><Relationship Id="rId9" Type="http://schemas.openxmlformats.org/officeDocument/2006/relationships/image" Target="../media/image87.wmf"/><Relationship Id="rId1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1.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hyperlink" Target="https://github.com/Dim23/GammaFit" TargetMode="Externa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510.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BB23-32D8-3E02-B1A9-B579A357F2CA}"/>
              </a:ext>
            </a:extLst>
          </p:cNvPr>
          <p:cNvSpPr>
            <a:spLocks noGrp="1"/>
          </p:cNvSpPr>
          <p:nvPr>
            <p:ph type="ctrTitle"/>
          </p:nvPr>
        </p:nvSpPr>
        <p:spPr>
          <a:xfrm>
            <a:off x="1524000" y="355110"/>
            <a:ext cx="9144000" cy="2387600"/>
          </a:xfrm>
        </p:spPr>
        <p:txBody>
          <a:bodyPr>
            <a:normAutofit fontScale="90000"/>
          </a:bodyPr>
          <a:lstStyle/>
          <a:p>
            <a:r>
              <a:rPr lang="en-RU" dirty="0"/>
              <a:t>The heavy-ion program at the upgraded Baryonic Matter at Nuclotron Experiment at NICA</a:t>
            </a:r>
          </a:p>
        </p:txBody>
      </p:sp>
      <p:sp>
        <p:nvSpPr>
          <p:cNvPr id="3" name="Subtitle 2">
            <a:extLst>
              <a:ext uri="{FF2B5EF4-FFF2-40B4-BE49-F238E27FC236}">
                <a16:creationId xmlns:a16="http://schemas.microsoft.com/office/drawing/2014/main" id="{9E7C0C35-5CAE-1A0F-3229-2878FC8A65BD}"/>
              </a:ext>
            </a:extLst>
          </p:cNvPr>
          <p:cNvSpPr>
            <a:spLocks noGrp="1"/>
          </p:cNvSpPr>
          <p:nvPr>
            <p:ph type="subTitle" idx="1"/>
          </p:nvPr>
        </p:nvSpPr>
        <p:spPr>
          <a:xfrm>
            <a:off x="1524000" y="4493941"/>
            <a:ext cx="9144000" cy="2069577"/>
          </a:xfrm>
        </p:spPr>
        <p:txBody>
          <a:bodyPr>
            <a:normAutofit fontScale="85000" lnSpcReduction="20000"/>
          </a:bodyPr>
          <a:lstStyle/>
          <a:p>
            <a:r>
              <a:rPr lang="en-RU" dirty="0"/>
              <a:t>Petr Parfenov</a:t>
            </a:r>
          </a:p>
          <a:p>
            <a:r>
              <a:rPr lang="en-RU" dirty="0"/>
              <a:t>NRNU MEPhI, INR RAS</a:t>
            </a:r>
          </a:p>
          <a:p>
            <a:r>
              <a:rPr lang="en-RU" dirty="0"/>
              <a:t>for the BM@N Collaboration</a:t>
            </a:r>
          </a:p>
          <a:p>
            <a:endParaRPr lang="en-RU" dirty="0"/>
          </a:p>
          <a:p>
            <a:r>
              <a:rPr lang="en-RU" dirty="0"/>
              <a:t>Infinite and Finite Nuclear Matter (INFINUM-2023)</a:t>
            </a:r>
          </a:p>
          <a:p>
            <a:r>
              <a:rPr lang="en-RU" dirty="0"/>
              <a:t>02.03.2023, Dubna, Russia</a:t>
            </a:r>
          </a:p>
        </p:txBody>
      </p:sp>
      <p:pic>
        <p:nvPicPr>
          <p:cNvPr id="4" name="Google Shape;101;p25">
            <a:extLst>
              <a:ext uri="{FF2B5EF4-FFF2-40B4-BE49-F238E27FC236}">
                <a16:creationId xmlns:a16="http://schemas.microsoft.com/office/drawing/2014/main" id="{A6153492-1F16-023D-40B1-C8D5C78A9534}"/>
              </a:ext>
            </a:extLst>
          </p:cNvPr>
          <p:cNvPicPr preferRelativeResize="0"/>
          <p:nvPr/>
        </p:nvPicPr>
        <p:blipFill>
          <a:blip r:embed="rId2">
            <a:alphaModFix/>
          </a:blip>
          <a:stretch>
            <a:fillRect/>
          </a:stretch>
        </p:blipFill>
        <p:spPr>
          <a:xfrm>
            <a:off x="4673291" y="2742710"/>
            <a:ext cx="2845418" cy="1655762"/>
          </a:xfrm>
          <a:prstGeom prst="rect">
            <a:avLst/>
          </a:prstGeom>
          <a:noFill/>
          <a:ln>
            <a:noFill/>
          </a:ln>
        </p:spPr>
      </p:pic>
      <p:pic>
        <p:nvPicPr>
          <p:cNvPr id="5" name="Google Shape;102;p25">
            <a:extLst>
              <a:ext uri="{FF2B5EF4-FFF2-40B4-BE49-F238E27FC236}">
                <a16:creationId xmlns:a16="http://schemas.microsoft.com/office/drawing/2014/main" id="{4E4F48B0-A35E-6C83-5D90-C7871F223701}"/>
              </a:ext>
            </a:extLst>
          </p:cNvPr>
          <p:cNvPicPr preferRelativeResize="0"/>
          <p:nvPr/>
        </p:nvPicPr>
        <p:blipFill>
          <a:blip r:embed="rId3">
            <a:alphaModFix/>
          </a:blip>
          <a:stretch>
            <a:fillRect/>
          </a:stretch>
        </p:blipFill>
        <p:spPr>
          <a:xfrm>
            <a:off x="10401611" y="5637377"/>
            <a:ext cx="1790389" cy="999681"/>
          </a:xfrm>
          <a:prstGeom prst="rect">
            <a:avLst/>
          </a:prstGeom>
          <a:noFill/>
          <a:ln>
            <a:noFill/>
          </a:ln>
        </p:spPr>
      </p:pic>
      <p:pic>
        <p:nvPicPr>
          <p:cNvPr id="6" name="Google Shape;103;p25">
            <a:extLst>
              <a:ext uri="{FF2B5EF4-FFF2-40B4-BE49-F238E27FC236}">
                <a16:creationId xmlns:a16="http://schemas.microsoft.com/office/drawing/2014/main" id="{8A856646-7C75-0B09-CBA1-BD87BAFB70C6}"/>
              </a:ext>
            </a:extLst>
          </p:cNvPr>
          <p:cNvPicPr preferRelativeResize="0"/>
          <p:nvPr/>
        </p:nvPicPr>
        <p:blipFill>
          <a:blip r:embed="rId4">
            <a:alphaModFix/>
          </a:blip>
          <a:stretch>
            <a:fillRect/>
          </a:stretch>
        </p:blipFill>
        <p:spPr>
          <a:xfrm>
            <a:off x="143546" y="5780690"/>
            <a:ext cx="1790357" cy="929908"/>
          </a:xfrm>
          <a:prstGeom prst="rect">
            <a:avLst/>
          </a:prstGeom>
          <a:noFill/>
          <a:ln>
            <a:noFill/>
          </a:ln>
        </p:spPr>
      </p:pic>
    </p:spTree>
    <p:extLst>
      <p:ext uri="{BB962C8B-B14F-4D97-AF65-F5344CB8AC3E}">
        <p14:creationId xmlns:p14="http://schemas.microsoft.com/office/powerpoint/2010/main" val="237161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0" y="109093"/>
                <a:ext cx="12192000"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 </m:t>
                    </m:r>
                  </m:oMath>
                </a14:m>
                <a:r>
                  <a:rPr lang="en-US" b="0" dirty="0"/>
                  <a:t>in Au</a:t>
                </a:r>
                <a:r>
                  <a:rPr lang="en-US" b="0" dirty="0" err="1"/>
                  <a:t>+Au</a:t>
                </a:r>
                <a:r>
                  <a:rPr lang="en-US" b="0" dirty="0"/>
                  <a:t> </a:t>
                </a:r>
                <a14:m>
                  <m:oMath xmlns:m="http://schemas.openxmlformats.org/officeDocument/2006/math">
                    <m:rad>
                      <m:radPr>
                        <m:degHide m:val="on"/>
                        <m:ctrlPr>
                          <a:rPr lang="en-US" i="1" dirty="0">
                            <a:latin typeface="Cambria Math" panose="02040503050406030204" pitchFamily="18" charset="0"/>
                          </a:rPr>
                        </m:ctrlPr>
                      </m:radPr>
                      <m:deg/>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𝑁𝑁</m:t>
                            </m:r>
                          </m:sub>
                        </m:sSub>
                      </m:e>
                    </m:rad>
                  </m:oMath>
                </a14:m>
                <a:r>
                  <a:rPr lang="en-US" b="0" dirty="0"/>
                  <a:t>=2.4 GeV: model vs. HADES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0" y="109093"/>
                <a:ext cx="12192000" cy="622427"/>
              </a:xfrm>
              <a:blipFill>
                <a:blip r:embed="rId2"/>
                <a:stretch>
                  <a:fillRect l="-312" t="-28000" b="-4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10</a:t>
            </a:fld>
            <a:endParaRPr lang="en-RU" dirty="0"/>
          </a:p>
        </p:txBody>
      </p:sp>
      <p:sp>
        <p:nvSpPr>
          <p:cNvPr id="7" name="TextBox 6">
            <a:extLst>
              <a:ext uri="{FF2B5EF4-FFF2-40B4-BE49-F238E27FC236}">
                <a16:creationId xmlns:a16="http://schemas.microsoft.com/office/drawing/2014/main" id="{C30C9670-0830-842F-81A4-773DFD9E4F48}"/>
              </a:ext>
            </a:extLst>
          </p:cNvPr>
          <p:cNvSpPr txBox="1"/>
          <p:nvPr/>
        </p:nvSpPr>
        <p:spPr>
          <a:xfrm>
            <a:off x="8955562" y="962074"/>
            <a:ext cx="2795979" cy="584775"/>
          </a:xfrm>
          <a:prstGeom prst="rect">
            <a:avLst/>
          </a:prstGeom>
          <a:noFill/>
        </p:spPr>
        <p:txBody>
          <a:bodyPr wrap="square" rtlCol="0">
            <a:spAutoFit/>
          </a:bodyPr>
          <a:lstStyle/>
          <a:p>
            <a:r>
              <a:rPr lang="en-RU" dirty="0"/>
              <a:t>Experimental data points:</a:t>
            </a:r>
          </a:p>
          <a:p>
            <a:r>
              <a:rPr lang="en-GB" sz="1400" dirty="0"/>
              <a:t>Phys. Rev. Lett. </a:t>
            </a:r>
            <a:r>
              <a:rPr lang="en-GB" sz="1400" b="1" dirty="0"/>
              <a:t>125 </a:t>
            </a:r>
            <a:r>
              <a:rPr lang="en-GB" sz="1400" dirty="0"/>
              <a:t>(2020) 262301</a:t>
            </a:r>
          </a:p>
        </p:txBody>
      </p:sp>
      <p:sp>
        <p:nvSpPr>
          <p:cNvPr id="14" name="Rectangle 13">
            <a:extLst>
              <a:ext uri="{FF2B5EF4-FFF2-40B4-BE49-F238E27FC236}">
                <a16:creationId xmlns:a16="http://schemas.microsoft.com/office/drawing/2014/main" id="{F2C76D1D-B61B-4B09-6353-ED4EB9DA28E3}"/>
              </a:ext>
            </a:extLst>
          </p:cNvPr>
          <p:cNvSpPr/>
          <p:nvPr/>
        </p:nvSpPr>
        <p:spPr>
          <a:xfrm>
            <a:off x="8955562" y="2924709"/>
            <a:ext cx="2874264" cy="923330"/>
          </a:xfrm>
          <a:prstGeom prst="rect">
            <a:avLst/>
          </a:prstGeom>
        </p:spPr>
        <p:txBody>
          <a:bodyPr wrap="square">
            <a:spAutoFit/>
          </a:bodyPr>
          <a:lstStyle/>
          <a:p>
            <a:r>
              <a:rPr lang="en-GB" dirty="0"/>
              <a:t>Kinematic cuts:</a:t>
            </a:r>
            <a:endParaRPr lang="en-RU" dirty="0"/>
          </a:p>
          <a:p>
            <a:r>
              <a:rPr lang="en-GB" dirty="0"/>
              <a:t>V</a:t>
            </a:r>
            <a:r>
              <a:rPr lang="en-RU" baseline="-25000" dirty="0"/>
              <a:t>1,3</a:t>
            </a:r>
            <a:r>
              <a:rPr lang="en-RU" dirty="0"/>
              <a:t>(y): 1.0 &lt; pT &lt; 1.5 GeV/c</a:t>
            </a:r>
          </a:p>
          <a:p>
            <a:r>
              <a:rPr lang="en-GB" dirty="0"/>
              <a:t>V</a:t>
            </a:r>
            <a:r>
              <a:rPr lang="en-RU" baseline="-25000" dirty="0"/>
              <a:t>2,4</a:t>
            </a:r>
            <a:r>
              <a:rPr lang="en-RU" dirty="0"/>
              <a:t>(y): 1.0 &lt; pT &lt; 1.5 GeV/c</a:t>
            </a:r>
          </a:p>
        </p:txBody>
      </p:sp>
      <p:pic>
        <p:nvPicPr>
          <p:cNvPr id="21" name="Picture 20">
            <a:extLst>
              <a:ext uri="{FF2B5EF4-FFF2-40B4-BE49-F238E27FC236}">
                <a16:creationId xmlns:a16="http://schemas.microsoft.com/office/drawing/2014/main" id="{320D8BD7-74DC-1526-FD78-EB3C84D286E6}"/>
              </a:ext>
            </a:extLst>
          </p:cNvPr>
          <p:cNvPicPr>
            <a:picLocks noChangeAspect="1"/>
          </p:cNvPicPr>
          <p:nvPr/>
        </p:nvPicPr>
        <p:blipFill>
          <a:blip r:embed="rId3"/>
          <a:srcRect/>
          <a:stretch/>
        </p:blipFill>
        <p:spPr>
          <a:xfrm>
            <a:off x="11094" y="734395"/>
            <a:ext cx="8785661" cy="5708331"/>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C7BFC59F-4DEC-324D-A84C-1AE9ABDAD238}"/>
                  </a:ext>
                </a:extLst>
              </p:cNvPr>
              <p:cNvSpPr txBox="1"/>
              <p:nvPr/>
            </p:nvSpPr>
            <p:spPr>
              <a:xfrm>
                <a:off x="8514580" y="4941033"/>
                <a:ext cx="3677941" cy="1501693"/>
              </a:xfrm>
              <a:prstGeom prst="rect">
                <a:avLst/>
              </a:prstGeom>
              <a:noFill/>
            </p:spPr>
            <p:txBody>
              <a:bodyPr wrap="square" rtlCol="0">
                <a:spAutoFit/>
              </a:bodyPr>
              <a:lstStyle/>
              <a:p>
                <a:r>
                  <a:rPr lang="en-US" b="1" dirty="0">
                    <a:latin typeface="Cambria Math" panose="02040503050406030204" pitchFamily="18" charset="0"/>
                  </a:rPr>
                  <a:t>Reasonable agreement for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𝒏</m:t>
                        </m:r>
                      </m:sub>
                    </m:sSub>
                    <m:d>
                      <m:dPr>
                        <m:ctrlPr>
                          <a:rPr lang="en-US" b="1" i="1" dirty="0" smtClean="0">
                            <a:latin typeface="Cambria Math" panose="02040503050406030204" pitchFamily="18" charset="0"/>
                          </a:rPr>
                        </m:ctrlPr>
                      </m:dPr>
                      <m:e>
                        <m:r>
                          <a:rPr lang="en-US" b="1" i="1" dirty="0" smtClean="0">
                            <a:latin typeface="Cambria Math" panose="02040503050406030204" pitchFamily="18" charset="0"/>
                          </a:rPr>
                          <m:t>𝒚</m:t>
                        </m:r>
                      </m:e>
                    </m:d>
                  </m:oMath>
                </a14:m>
                <a:endParaRPr lang="en-US" b="1" dirty="0">
                  <a:latin typeface="Cambria Math" panose="02040503050406030204" pitchFamily="18" charset="0"/>
                </a:endParaRPr>
              </a:p>
              <a:p>
                <a:r>
                  <a:rPr lang="en-RU" b="1" dirty="0"/>
                  <a:t>Higher harmonics are more sensitive to different EOS than </a:t>
                </a:r>
                <a14:m>
                  <m:oMath xmlns:m="http://schemas.openxmlformats.org/officeDocument/2006/math">
                    <m:sSub>
                      <m:sSubPr>
                        <m:ctrlPr>
                          <a:rPr lang="en-RU" b="1" i="1" dirty="0" smtClean="0">
                            <a:latin typeface="Cambria Math" panose="02040503050406030204" pitchFamily="18" charset="0"/>
                          </a:rPr>
                        </m:ctrlPr>
                      </m:sSubPr>
                      <m:e>
                        <m:r>
                          <a:rPr lang="en-RU" b="1" i="1" dirty="0" smtClean="0">
                            <a:latin typeface="Cambria Math" panose="02040503050406030204" pitchFamily="18" charset="0"/>
                          </a:rPr>
                          <m:t>𝒗</m:t>
                        </m:r>
                      </m:e>
                      <m:sub>
                        <m:r>
                          <a:rPr lang="en-RU" b="1" i="1" dirty="0" smtClean="0">
                            <a:latin typeface="Cambria Math" panose="02040503050406030204" pitchFamily="18" charset="0"/>
                          </a:rPr>
                          <m:t>𝟏</m:t>
                        </m:r>
                      </m:sub>
                    </m:sSub>
                  </m:oMath>
                </a14:m>
                <a:endParaRPr lang="en-RU" b="1" dirty="0"/>
              </a:p>
              <a:p>
                <a:r>
                  <a:rPr lang="en-RU" b="1" dirty="0"/>
                  <a:t>More JAM results with different EOS are needed</a:t>
                </a:r>
              </a:p>
            </p:txBody>
          </p:sp>
        </mc:Choice>
        <mc:Fallback>
          <p:sp>
            <p:nvSpPr>
              <p:cNvPr id="13" name="TextBox 12">
                <a:extLst>
                  <a:ext uri="{FF2B5EF4-FFF2-40B4-BE49-F238E27FC236}">
                    <a16:creationId xmlns:a16="http://schemas.microsoft.com/office/drawing/2014/main" id="{C7BFC59F-4DEC-324D-A84C-1AE9ABDAD238}"/>
                  </a:ext>
                </a:extLst>
              </p:cNvPr>
              <p:cNvSpPr txBox="1">
                <a:spLocks noRot="1" noChangeAspect="1" noMove="1" noResize="1" noEditPoints="1" noAdjustHandles="1" noChangeArrowheads="1" noChangeShapeType="1" noTextEdit="1"/>
              </p:cNvSpPr>
              <p:nvPr/>
            </p:nvSpPr>
            <p:spPr>
              <a:xfrm>
                <a:off x="8514580" y="4941033"/>
                <a:ext cx="3677941" cy="1501693"/>
              </a:xfrm>
              <a:prstGeom prst="rect">
                <a:avLst/>
              </a:prstGeom>
              <a:blipFill>
                <a:blip r:embed="rId4"/>
                <a:stretch>
                  <a:fillRect l="-1375" t="-2521" r="-1718" b="-3361"/>
                </a:stretch>
              </a:blipFill>
            </p:spPr>
            <p:txBody>
              <a:bodyPr/>
              <a:lstStyle/>
              <a:p>
                <a:r>
                  <a:rPr lang="en-RU">
                    <a:noFill/>
                  </a:rPr>
                  <a:t> </a:t>
                </a:r>
              </a:p>
            </p:txBody>
          </p:sp>
        </mc:Fallback>
      </mc:AlternateContent>
    </p:spTree>
    <p:extLst>
      <p:ext uri="{BB962C8B-B14F-4D97-AF65-F5344CB8AC3E}">
        <p14:creationId xmlns:p14="http://schemas.microsoft.com/office/powerpoint/2010/main" val="209991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E3CC04-75A0-9E31-094F-94EE932DD2DF}"/>
              </a:ext>
            </a:extLst>
          </p:cNvPr>
          <p:cNvSpPr>
            <a:spLocks noGrp="1"/>
          </p:cNvSpPr>
          <p:nvPr>
            <p:ph type="sldNum" sz="quarter" idx="12"/>
          </p:nvPr>
        </p:nvSpPr>
        <p:spPr/>
        <p:txBody>
          <a:bodyPr/>
          <a:lstStyle/>
          <a:p>
            <a:fld id="{75531BA6-1461-004E-AD4D-6ED1D212333C}" type="slidenum">
              <a:rPr lang="en-RU" smtClean="0"/>
              <a:t>11</a:t>
            </a:fld>
            <a:endParaRPr lang="en-RU"/>
          </a:p>
        </p:txBody>
      </p:sp>
      <p:pic>
        <p:nvPicPr>
          <p:cNvPr id="19" name="Рисунок 9">
            <a:extLst>
              <a:ext uri="{FF2B5EF4-FFF2-40B4-BE49-F238E27FC236}">
                <a16:creationId xmlns:a16="http://schemas.microsoft.com/office/drawing/2014/main" id="{333AB4D3-1F5E-44A4-CB3C-8247C1FBD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5" y="3416260"/>
            <a:ext cx="4161344" cy="302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1">
            <a:extLst>
              <a:ext uri="{FF2B5EF4-FFF2-40B4-BE49-F238E27FC236}">
                <a16:creationId xmlns:a16="http://schemas.microsoft.com/office/drawing/2014/main" id="{7BC754DD-E949-29F1-CEA8-2EAB2AD46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830" y="3416260"/>
            <a:ext cx="4161343" cy="302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
            <a:extLst>
              <a:ext uri="{FF2B5EF4-FFF2-40B4-BE49-F238E27FC236}">
                <a16:creationId xmlns:a16="http://schemas.microsoft.com/office/drawing/2014/main" id="{0958CB3B-6EAE-5195-E094-5083CE9C2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742" y="3409732"/>
            <a:ext cx="4161344" cy="30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5">
            <a:extLst>
              <a:ext uri="{FF2B5EF4-FFF2-40B4-BE49-F238E27FC236}">
                <a16:creationId xmlns:a16="http://schemas.microsoft.com/office/drawing/2014/main" id="{0FE9869F-374F-19FF-44B0-FC2E655F7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0613"/>
            <a:ext cx="4201610" cy="318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01C0FE-7B79-41F5-561E-6A093942A5E0}"/>
              </a:ext>
            </a:extLst>
          </p:cNvPr>
          <p:cNvSpPr>
            <a:spLocks noGrp="1"/>
          </p:cNvSpPr>
          <p:nvPr>
            <p:ph type="title"/>
          </p:nvPr>
        </p:nvSpPr>
        <p:spPr>
          <a:xfrm>
            <a:off x="838200" y="136525"/>
            <a:ext cx="10515600" cy="526126"/>
          </a:xfrm>
        </p:spPr>
        <p:txBody>
          <a:bodyPr>
            <a:normAutofit fontScale="90000"/>
          </a:bodyPr>
          <a:lstStyle/>
          <a:p>
            <a:r>
              <a:rPr lang="en-RU" dirty="0"/>
              <a:t>NCQ scaling: hybrid and cascade models</a:t>
            </a:r>
          </a:p>
        </p:txBody>
      </p:sp>
      <p:sp>
        <p:nvSpPr>
          <p:cNvPr id="9" name="TextBox 8">
            <a:extLst>
              <a:ext uri="{FF2B5EF4-FFF2-40B4-BE49-F238E27FC236}">
                <a16:creationId xmlns:a16="http://schemas.microsoft.com/office/drawing/2014/main" id="{BF95AA13-D9C2-E9A2-792F-32D3655DD996}"/>
              </a:ext>
            </a:extLst>
          </p:cNvPr>
          <p:cNvSpPr txBox="1"/>
          <p:nvPr/>
        </p:nvSpPr>
        <p:spPr>
          <a:xfrm>
            <a:off x="604203" y="593601"/>
            <a:ext cx="3270905" cy="276999"/>
          </a:xfrm>
          <a:prstGeom prst="rect">
            <a:avLst/>
          </a:prstGeom>
          <a:noFill/>
        </p:spPr>
        <p:txBody>
          <a:bodyPr wrap="square">
            <a:spAutoFit/>
          </a:bodyPr>
          <a:lstStyle/>
          <a:p>
            <a:pPr defTabSz="829452" eaLnBrk="1" fontAlgn="auto" hangingPunct="1">
              <a:spcBef>
                <a:spcPts val="0"/>
              </a:spcBef>
              <a:spcAft>
                <a:spcPts val="0"/>
              </a:spcAft>
              <a:defRPr sz="1800" b="0" i="0" u="none" strike="noStrike" kern="0" cap="none" spc="0" baseline="0">
                <a:solidFill>
                  <a:srgbClr val="000000"/>
                </a:solidFill>
                <a:uFillTx/>
              </a:defRPr>
            </a:pPr>
            <a:r>
              <a:rPr lang="en-US" sz="1200" b="0" i="1" kern="0" dirty="0">
                <a:latin typeface="Calibri"/>
              </a:rPr>
              <a:t>STAR Collaboration, </a:t>
            </a:r>
            <a:r>
              <a:rPr lang="en-US" sz="1200" b="0" i="1" kern="0" dirty="0" err="1">
                <a:latin typeface="Calibri"/>
              </a:rPr>
              <a:t>arxiv.org</a:t>
            </a:r>
            <a:r>
              <a:rPr lang="en-US" sz="1200" b="0" i="1" kern="0" dirty="0">
                <a:latin typeface="Calibri"/>
              </a:rPr>
              <a:t>/abs/2007.14005</a:t>
            </a:r>
            <a:endParaRPr lang="ru-RU" sz="1200" b="0" i="1" kern="0" dirty="0">
              <a:latin typeface="Calibri"/>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B793C51-5AE2-42C7-048C-AB8BD714C655}"/>
                  </a:ext>
                </a:extLst>
              </p:cNvPr>
              <p:cNvSpPr>
                <a:spLocks noGrp="1"/>
              </p:cNvSpPr>
              <p:nvPr>
                <p:ph idx="1"/>
              </p:nvPr>
            </p:nvSpPr>
            <p:spPr>
              <a:xfrm>
                <a:off x="4084901" y="1663548"/>
                <a:ext cx="7548392" cy="1880445"/>
              </a:xfrm>
            </p:spPr>
            <p:txBody>
              <a:bodyPr>
                <a:normAutofit fontScale="92500" lnSpcReduction="20000"/>
              </a:bodyPr>
              <a:lstStyle/>
              <a:p>
                <a:r>
                  <a:rPr lang="en-US" dirty="0">
                    <a:latin typeface="Cambria Math" panose="02040503050406030204" pitchFamily="18" charset="0"/>
                  </a:rPr>
                  <a:t>Scaling holds up at 4.5 GeV in STAR data and pure string/hadronic cascade models (without partonic </a:t>
                </a:r>
                <a:r>
                  <a:rPr lang="en-US" dirty="0" err="1">
                    <a:latin typeface="Cambria Math" panose="02040503050406030204" pitchFamily="18" charset="0"/>
                  </a:rPr>
                  <a:t>d.o.f.</a:t>
                </a:r>
                <a:r>
                  <a:rPr lang="en-US" dirty="0">
                    <a:latin typeface="Cambria Math" panose="02040503050406030204" pitchFamily="18" charset="0"/>
                  </a:rPr>
                  <a:t>)</a:t>
                </a:r>
                <a:endParaRPr lang="en-US" b="0" dirty="0">
                  <a:latin typeface="Cambria Math" panose="02040503050406030204" pitchFamily="18" charset="0"/>
                </a:endParaRPr>
              </a:p>
              <a:p>
                <a:pPr marL="0" indent="0" algn="ctr">
                  <a:spcBef>
                    <a:spcPts val="1600"/>
                  </a:spcBef>
                  <a:buNone/>
                </a:pPr>
                <a14:m>
                  <m:oMath xmlns:m="http://schemas.openxmlformats.org/officeDocument/2006/math">
                    <m:r>
                      <a:rPr lang="en-US" b="1" i="1" smtClean="0">
                        <a:latin typeface="Cambria Math" panose="02040503050406030204" pitchFamily="18" charset="0"/>
                      </a:rPr>
                      <m:t>𝑲</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𝑻</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𝒒</m:t>
                        </m:r>
                      </m:sub>
                    </m:sSub>
                  </m:oMath>
                </a14:m>
                <a:r>
                  <a:rPr lang="en-RU" b="1" dirty="0"/>
                  <a:t> scaling at 4.5 GeV might be accidental – more careful studies should be performed</a:t>
                </a:r>
              </a:p>
              <a:p>
                <a:pPr lvl="1"/>
                <a:endParaRPr lang="en-RU" dirty="0"/>
              </a:p>
            </p:txBody>
          </p:sp>
        </mc:Choice>
        <mc:Fallback>
          <p:sp>
            <p:nvSpPr>
              <p:cNvPr id="3" name="Content Placeholder 2">
                <a:extLst>
                  <a:ext uri="{FF2B5EF4-FFF2-40B4-BE49-F238E27FC236}">
                    <a16:creationId xmlns:a16="http://schemas.microsoft.com/office/drawing/2014/main" id="{7B793C51-5AE2-42C7-048C-AB8BD714C655}"/>
                  </a:ext>
                </a:extLst>
              </p:cNvPr>
              <p:cNvSpPr>
                <a:spLocks noGrp="1" noRot="1" noChangeAspect="1" noMove="1" noResize="1" noEditPoints="1" noAdjustHandles="1" noChangeArrowheads="1" noChangeShapeType="1" noTextEdit="1"/>
              </p:cNvSpPr>
              <p:nvPr>
                <p:ph idx="1"/>
              </p:nvPr>
            </p:nvSpPr>
            <p:spPr>
              <a:xfrm>
                <a:off x="4084901" y="1663548"/>
                <a:ext cx="7548392" cy="1880445"/>
              </a:xfrm>
              <a:blipFill>
                <a:blip r:embed="rId6"/>
                <a:stretch>
                  <a:fillRect l="-1345" t="-8784" r="-1849" b="-676"/>
                </a:stretch>
              </a:blipFill>
            </p:spPr>
            <p:txBody>
              <a:bodyPr/>
              <a:lstStyle/>
              <a:p>
                <a:r>
                  <a:rPr lang="en-RU">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864296A-1BC2-536F-D1CB-0EC0049C5398}"/>
                  </a:ext>
                </a:extLst>
              </p:cNvPr>
              <p:cNvSpPr txBox="1"/>
              <p:nvPr/>
            </p:nvSpPr>
            <p:spPr>
              <a:xfrm>
                <a:off x="3875108" y="691309"/>
                <a:ext cx="8313034" cy="710194"/>
              </a:xfrm>
              <a:prstGeom prst="rect">
                <a:avLst/>
              </a:prstGeom>
              <a:noFill/>
            </p:spPr>
            <p:txBody>
              <a:bodyPr wrap="square" rtlCol="0">
                <a:spAutoFit/>
              </a:bodyPr>
              <a:lstStyle/>
              <a:p>
                <a:r>
                  <a:rPr lang="en-US" b="1" dirty="0">
                    <a:latin typeface="Cambria Math" panose="02040503050406030204" pitchFamily="18" charset="0"/>
                  </a:rPr>
                  <a:t>NCQ scaling: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𝒏</m:t>
                        </m:r>
                      </m:sub>
                    </m:sSub>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𝑻</m:t>
                            </m:r>
                          </m:sub>
                        </m:sSub>
                      </m:e>
                    </m:d>
                    <m:r>
                      <a:rPr lang="en-US" b="1" i="1" smtClean="0">
                        <a:latin typeface="Cambria Math" panose="02040503050406030204" pitchFamily="18" charset="0"/>
                      </a:rPr>
                      <m:t>→</m:t>
                    </m:r>
                    <m:f>
                      <m:fPr>
                        <m:type m:val="lin"/>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𝒏</m:t>
                            </m:r>
                          </m:sub>
                        </m:sSub>
                      </m:num>
                      <m:den>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𝒏</m:t>
                            </m:r>
                          </m:e>
                          <m:sub>
                            <m:r>
                              <a:rPr lang="en-US" b="1" i="1" smtClean="0">
                                <a:latin typeface="Cambria Math" panose="02040503050406030204" pitchFamily="18" charset="0"/>
                              </a:rPr>
                              <m:t>𝒒</m:t>
                            </m:r>
                          </m:sub>
                          <m:sup>
                            <m:f>
                              <m:fPr>
                                <m:type m:val="skw"/>
                                <m:ctrlPr>
                                  <a:rPr lang="en-US" b="1" i="1" smtClean="0">
                                    <a:latin typeface="Cambria Math" panose="02040503050406030204" pitchFamily="18" charset="0"/>
                                  </a:rPr>
                                </m:ctrlPr>
                              </m:fPr>
                              <m:num>
                                <m:r>
                                  <a:rPr lang="en-US" b="1" i="1" smtClean="0">
                                    <a:latin typeface="Cambria Math" panose="02040503050406030204" pitchFamily="18" charset="0"/>
                                  </a:rPr>
                                  <m:t>𝒏</m:t>
                                </m:r>
                              </m:num>
                              <m:den>
                                <m:r>
                                  <a:rPr lang="en-US" b="1" i="1" smtClean="0">
                                    <a:latin typeface="Cambria Math" panose="02040503050406030204" pitchFamily="18" charset="0"/>
                                  </a:rPr>
                                  <m:t>𝟐</m:t>
                                </m:r>
                              </m:den>
                            </m:f>
                          </m:sup>
                        </m:sSubSup>
                      </m:den>
                    </m:f>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𝑲</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𝑻</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𝒒</m:t>
                                </m:r>
                              </m:sub>
                            </m:sSub>
                          </m:den>
                        </m:f>
                      </m:e>
                    </m:d>
                    <m:r>
                      <a:rPr lang="en-US" b="0" i="1" smtClean="0">
                        <a:latin typeface="Cambria Math" panose="02040503050406030204" pitchFamily="18" charset="0"/>
                      </a:rPr>
                      <m:t>   </m:t>
                    </m:r>
                    <m:sSub>
                      <m:sSubPr>
                        <m:ctrlPr>
                          <a:rPr lang="en-US" b="0" i="1" dirty="0" smtClean="0">
                            <a:latin typeface="Cambria Math" panose="02040503050406030204" pitchFamily="18" charset="0"/>
                          </a:rPr>
                        </m:ctrlPr>
                      </m:sSubPr>
                      <m:e>
                        <m:r>
                          <a:rPr lang="en-RU" i="1" dirty="0" smtClean="0">
                            <a:latin typeface="Cambria Math" panose="02040503050406030204" pitchFamily="18" charset="0"/>
                          </a:rPr>
                          <m:t>𝑛</m:t>
                        </m:r>
                      </m:e>
                      <m:sub>
                        <m:r>
                          <a:rPr lang="en-US" b="0" i="1" dirty="0" smtClean="0">
                            <a:latin typeface="Cambria Math" panose="02040503050406030204" pitchFamily="18" charset="0"/>
                          </a:rPr>
                          <m:t>𝑞</m:t>
                        </m:r>
                      </m:sub>
                    </m:sSub>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eqArr>
                          <m:eqArrPr>
                            <m:ctrlPr>
                              <a:rPr lang="en-US" b="0" i="1" dirty="0" smtClean="0">
                                <a:latin typeface="Cambria Math" panose="02040503050406030204" pitchFamily="18" charset="0"/>
                              </a:rPr>
                            </m:ctrlPr>
                          </m:eqArrPr>
                          <m:e>
                            <m:r>
                              <a:rPr lang="en-US" b="0" i="1" dirty="0" smtClean="0">
                                <a:latin typeface="Cambria Math" panose="02040503050406030204" pitchFamily="18" charset="0"/>
                              </a:rPr>
                              <m:t>2 </m:t>
                            </m:r>
                            <m:r>
                              <m:rPr>
                                <m:sty m:val="p"/>
                              </m:rPr>
                              <a:rPr lang="en-US" b="0" i="0" dirty="0" smtClean="0">
                                <a:latin typeface="Cambria Math" panose="02040503050406030204" pitchFamily="18" charset="0"/>
                              </a:rPr>
                              <m:t>for</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mesons</m:t>
                            </m:r>
                          </m:e>
                          <m:e>
                            <m:r>
                              <a:rPr lang="en-US" b="0" i="1" dirty="0" smtClean="0">
                                <a:latin typeface="Cambria Math" panose="02040503050406030204" pitchFamily="18" charset="0"/>
                              </a:rPr>
                              <m:t>3 </m:t>
                            </m:r>
                            <m:r>
                              <m:rPr>
                                <m:sty m:val="p"/>
                              </m:rPr>
                              <a:rPr lang="en-US" b="0" i="0" dirty="0" smtClean="0">
                                <a:latin typeface="Cambria Math" panose="02040503050406030204" pitchFamily="18" charset="0"/>
                              </a:rPr>
                              <m:t>for</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baryons</m:t>
                            </m:r>
                          </m:e>
                        </m:eqArr>
                      </m:e>
                    </m:d>
                    <m:r>
                      <a:rPr lang="en-US" b="0" i="1" dirty="0" smtClean="0">
                        <a:latin typeface="Cambria Math" panose="02040503050406030204" pitchFamily="18" charset="0"/>
                      </a:rPr>
                      <m:t>  </m:t>
                    </m:r>
                    <m:r>
                      <a:rPr lang="en-US" b="0" i="1" dirty="0" smtClean="0">
                        <a:latin typeface="Cambria Math" panose="02040503050406030204" pitchFamily="18" charset="0"/>
                      </a:rPr>
                      <m:t>𝐾</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𝐸</m:t>
                        </m:r>
                      </m:e>
                      <m:sub>
                        <m:r>
                          <a:rPr lang="en-US" b="0" i="1" dirty="0" smtClean="0">
                            <a:latin typeface="Cambria Math" panose="02040503050406030204" pitchFamily="18" charset="0"/>
                          </a:rPr>
                          <m:t>𝑇</m:t>
                        </m:r>
                      </m:sub>
                    </m:sSub>
                    <m:r>
                      <a:rPr lang="en-US" b="0" i="1" dirty="0" smtClean="0">
                        <a:latin typeface="Cambria Math" panose="02040503050406030204" pitchFamily="18" charset="0"/>
                      </a:rPr>
                      <m:t>=</m:t>
                    </m:r>
                    <m:rad>
                      <m:radPr>
                        <m:degHide m:val="on"/>
                        <m:ctrlPr>
                          <a:rPr lang="en-US" b="0" i="1" dirty="0" smtClean="0">
                            <a:latin typeface="Cambria Math" panose="02040503050406030204" pitchFamily="18" charset="0"/>
                          </a:rPr>
                        </m:ctrlPr>
                      </m:radPr>
                      <m:deg/>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𝑚</m:t>
                            </m:r>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𝑝</m:t>
                            </m:r>
                          </m:e>
                          <m:sub>
                            <m:r>
                              <a:rPr lang="en-US" b="0" i="1" dirty="0" smtClean="0">
                                <a:latin typeface="Cambria Math" panose="02040503050406030204" pitchFamily="18" charset="0"/>
                              </a:rPr>
                              <m:t>𝑇</m:t>
                            </m:r>
                          </m:sub>
                          <m:sup>
                            <m:r>
                              <a:rPr lang="en-US" b="0" i="1" dirty="0" smtClean="0">
                                <a:latin typeface="Cambria Math" panose="02040503050406030204" pitchFamily="18" charset="0"/>
                              </a:rPr>
                              <m:t>2</m:t>
                            </m:r>
                          </m:sup>
                        </m:sSubSup>
                      </m:e>
                    </m:rad>
                    <m:r>
                      <a:rPr lang="en-US" b="0" i="1" dirty="0" smtClean="0">
                        <a:latin typeface="Cambria Math" panose="02040503050406030204" pitchFamily="18" charset="0"/>
                      </a:rPr>
                      <m:t>−</m:t>
                    </m:r>
                    <m:r>
                      <a:rPr lang="en-US" b="0" i="1" dirty="0" smtClean="0">
                        <a:latin typeface="Cambria Math" panose="02040503050406030204" pitchFamily="18" charset="0"/>
                      </a:rPr>
                      <m:t>𝑚</m:t>
                    </m:r>
                  </m:oMath>
                </a14:m>
                <a:endParaRPr lang="en-RU" dirty="0"/>
              </a:p>
            </p:txBody>
          </p:sp>
        </mc:Choice>
        <mc:Fallback>
          <p:sp>
            <p:nvSpPr>
              <p:cNvPr id="7" name="TextBox 6">
                <a:extLst>
                  <a:ext uri="{FF2B5EF4-FFF2-40B4-BE49-F238E27FC236}">
                    <a16:creationId xmlns:a16="http://schemas.microsoft.com/office/drawing/2014/main" id="{6864296A-1BC2-536F-D1CB-0EC0049C5398}"/>
                  </a:ext>
                </a:extLst>
              </p:cNvPr>
              <p:cNvSpPr txBox="1">
                <a:spLocks noRot="1" noChangeAspect="1" noMove="1" noResize="1" noEditPoints="1" noAdjustHandles="1" noChangeArrowheads="1" noChangeShapeType="1" noTextEdit="1"/>
              </p:cNvSpPr>
              <p:nvPr/>
            </p:nvSpPr>
            <p:spPr>
              <a:xfrm>
                <a:off x="3875108" y="691309"/>
                <a:ext cx="8313034" cy="710194"/>
              </a:xfrm>
              <a:prstGeom prst="rect">
                <a:avLst/>
              </a:prstGeom>
              <a:blipFill>
                <a:blip r:embed="rId7"/>
                <a:stretch>
                  <a:fillRect l="-763" t="-191228" b="-277193"/>
                </a:stretch>
              </a:blipFill>
            </p:spPr>
            <p:txBody>
              <a:bodyPr/>
              <a:lstStyle/>
              <a:p>
                <a:r>
                  <a:rPr lang="en-RU">
                    <a:noFill/>
                  </a:rPr>
                  <a:t> </a:t>
                </a:r>
              </a:p>
            </p:txBody>
          </p:sp>
        </mc:Fallback>
      </mc:AlternateContent>
    </p:spTree>
    <p:extLst>
      <p:ext uri="{BB962C8B-B14F-4D97-AF65-F5344CB8AC3E}">
        <p14:creationId xmlns:p14="http://schemas.microsoft.com/office/powerpoint/2010/main" val="83648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88D843-9ECB-46BD-5D00-1A34469287C0}"/>
              </a:ext>
            </a:extLst>
          </p:cNvPr>
          <p:cNvSpPr>
            <a:spLocks noGrp="1"/>
          </p:cNvSpPr>
          <p:nvPr>
            <p:ph type="sldNum" sz="quarter" idx="12"/>
          </p:nvPr>
        </p:nvSpPr>
        <p:spPr/>
        <p:txBody>
          <a:bodyPr/>
          <a:lstStyle/>
          <a:p>
            <a:fld id="{75531BA6-1461-004E-AD4D-6ED1D212333C}" type="slidenum">
              <a:rPr lang="en-RU" smtClean="0"/>
              <a:t>12</a:t>
            </a:fld>
            <a:endParaRPr lang="en-RU"/>
          </a:p>
        </p:txBody>
      </p:sp>
      <p:pic>
        <p:nvPicPr>
          <p:cNvPr id="7" name="Рисунок 2">
            <a:extLst>
              <a:ext uri="{FF2B5EF4-FFF2-40B4-BE49-F238E27FC236}">
                <a16:creationId xmlns:a16="http://schemas.microsoft.com/office/drawing/2014/main" id="{A3E7358C-A8BE-4269-0257-CA8D2BE04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 y="956209"/>
            <a:ext cx="8476677" cy="540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3C659C7-A0C9-5627-8BDD-8FC8563551BD}"/>
                  </a:ext>
                </a:extLst>
              </p:cNvPr>
              <p:cNvSpPr>
                <a:spLocks noGrp="1"/>
              </p:cNvSpPr>
              <p:nvPr>
                <p:ph type="title"/>
              </p:nvPr>
            </p:nvSpPr>
            <p:spPr>
              <a:xfrm>
                <a:off x="486137" y="136526"/>
                <a:ext cx="11516810" cy="1008063"/>
              </a:xfrm>
            </p:spPr>
            <p:txBody>
              <a:bodyPr>
                <a:normAutofit fontScale="90000"/>
              </a:bodyPr>
              <a:lstStyle/>
              <a:p>
                <a:r>
                  <a:rPr lang="en-RU" dirty="0"/>
                  <a:t>Dissapearence of partonic collectivity in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=3</m:t>
                    </m:r>
                  </m:oMath>
                </a14:m>
                <a:r>
                  <a:rPr lang="en-RU" dirty="0"/>
                  <a:t> GeV Au+Au collisions at RHIC</a:t>
                </a:r>
              </a:p>
            </p:txBody>
          </p:sp>
        </mc:Choice>
        <mc:Fallback xmlns="">
          <p:sp>
            <p:nvSpPr>
              <p:cNvPr id="2" name="Title 1">
                <a:extLst>
                  <a:ext uri="{FF2B5EF4-FFF2-40B4-BE49-F238E27FC236}">
                    <a16:creationId xmlns:a16="http://schemas.microsoft.com/office/drawing/2014/main" id="{F3C659C7-A0C9-5627-8BDD-8FC8563551BD}"/>
                  </a:ext>
                </a:extLst>
              </p:cNvPr>
              <p:cNvSpPr>
                <a:spLocks noGrp="1" noRot="1" noChangeAspect="1" noMove="1" noResize="1" noEditPoints="1" noAdjustHandles="1" noChangeArrowheads="1" noChangeShapeType="1" noTextEdit="1"/>
              </p:cNvSpPr>
              <p:nvPr>
                <p:ph type="title"/>
              </p:nvPr>
            </p:nvSpPr>
            <p:spPr>
              <a:xfrm>
                <a:off x="486137" y="136526"/>
                <a:ext cx="11516810" cy="1008063"/>
              </a:xfrm>
              <a:blipFill>
                <a:blip r:embed="rId3"/>
                <a:stretch>
                  <a:fillRect l="-1872" t="-24691" r="-2093" b="-35802"/>
                </a:stretch>
              </a:blipFill>
            </p:spPr>
            <p:txBody>
              <a:bodyPr/>
              <a:lstStyle/>
              <a:p>
                <a:r>
                  <a:rPr lang="en-RU">
                    <a:noFill/>
                  </a:rPr>
                  <a:t> </a:t>
                </a:r>
              </a:p>
            </p:txBody>
          </p:sp>
        </mc:Fallback>
      </mc:AlternateContent>
      <p:sp>
        <p:nvSpPr>
          <p:cNvPr id="3" name="Content Placeholder 2">
            <a:extLst>
              <a:ext uri="{FF2B5EF4-FFF2-40B4-BE49-F238E27FC236}">
                <a16:creationId xmlns:a16="http://schemas.microsoft.com/office/drawing/2014/main" id="{49FBB485-3C94-B59F-7F4A-A5A2A4186803}"/>
              </a:ext>
            </a:extLst>
          </p:cNvPr>
          <p:cNvSpPr>
            <a:spLocks noGrp="1"/>
          </p:cNvSpPr>
          <p:nvPr>
            <p:ph idx="1"/>
          </p:nvPr>
        </p:nvSpPr>
        <p:spPr>
          <a:xfrm>
            <a:off x="8295190" y="1452366"/>
            <a:ext cx="3892952" cy="2624188"/>
          </a:xfrm>
        </p:spPr>
        <p:txBody>
          <a:bodyPr>
            <a:normAutofit fontScale="92500" lnSpcReduction="20000"/>
          </a:bodyPr>
          <a:lstStyle/>
          <a:p>
            <a:pPr marL="0" indent="0">
              <a:buNone/>
            </a:pPr>
            <a:r>
              <a:rPr lang="en-GB" dirty="0"/>
              <a:t>B</a:t>
            </a:r>
            <a:r>
              <a:rPr lang="en-RU" dirty="0"/>
              <a:t>reaking of NCQ scaling at 3 GeV </a:t>
            </a:r>
          </a:p>
          <a:p>
            <a:pPr marL="0" indent="0">
              <a:buNone/>
            </a:pPr>
            <a:r>
              <a:rPr lang="en-RU" i="1" dirty="0"/>
              <a:t>“</a:t>
            </a:r>
            <a:r>
              <a:rPr lang="en-RU" b="1" i="1" dirty="0"/>
              <a:t>imply the vanishing of partonic collectivity and a new EOS, likely dominated by baryonic interactions in the high baryon density region</a:t>
            </a:r>
            <a:r>
              <a:rPr lang="en-RU" i="1" dirty="0"/>
              <a:t>”</a:t>
            </a:r>
          </a:p>
        </p:txBody>
      </p:sp>
      <p:sp>
        <p:nvSpPr>
          <p:cNvPr id="9" name="TextBox 8">
            <a:extLst>
              <a:ext uri="{FF2B5EF4-FFF2-40B4-BE49-F238E27FC236}">
                <a16:creationId xmlns:a16="http://schemas.microsoft.com/office/drawing/2014/main" id="{2C0134D4-1C5D-F2D1-EC56-C42BA6BAB521}"/>
              </a:ext>
            </a:extLst>
          </p:cNvPr>
          <p:cNvSpPr txBox="1"/>
          <p:nvPr/>
        </p:nvSpPr>
        <p:spPr>
          <a:xfrm>
            <a:off x="1134470" y="1144589"/>
            <a:ext cx="2743200" cy="307777"/>
          </a:xfrm>
          <a:prstGeom prst="rect">
            <a:avLst/>
          </a:prstGeom>
          <a:noFill/>
        </p:spPr>
        <p:txBody>
          <a:bodyPr wrap="square">
            <a:spAutoFit/>
          </a:bodyPr>
          <a:lstStyle/>
          <a:p>
            <a:r>
              <a:rPr lang="en-US" altLang="ru-RU" sz="1400" i="1" dirty="0">
                <a:solidFill>
                  <a:srgbClr val="000000"/>
                </a:solidFill>
              </a:rPr>
              <a:t>Phys. Lett. B 827, 137003 (2022)</a:t>
            </a:r>
            <a:endParaRPr lang="en-RU" sz="1400" dirty="0"/>
          </a:p>
        </p:txBody>
      </p:sp>
    </p:spTree>
    <p:extLst>
      <p:ext uri="{BB962C8B-B14F-4D97-AF65-F5344CB8AC3E}">
        <p14:creationId xmlns:p14="http://schemas.microsoft.com/office/powerpoint/2010/main" val="344028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3">
            <a:extLst>
              <a:ext uri="{FF2B5EF4-FFF2-40B4-BE49-F238E27FC236}">
                <a16:creationId xmlns:a16="http://schemas.microsoft.com/office/drawing/2014/main" id="{35E02C5F-8952-2BDF-0CB2-4573A50E4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67" y="753435"/>
            <a:ext cx="4449659" cy="43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EE3CC04-75A0-9E31-094F-94EE932DD2DF}"/>
              </a:ext>
            </a:extLst>
          </p:cNvPr>
          <p:cNvSpPr>
            <a:spLocks noGrp="1"/>
          </p:cNvSpPr>
          <p:nvPr>
            <p:ph type="sldNum" sz="quarter" idx="12"/>
          </p:nvPr>
        </p:nvSpPr>
        <p:spPr/>
        <p:txBody>
          <a:bodyPr/>
          <a:lstStyle/>
          <a:p>
            <a:fld id="{75531BA6-1461-004E-AD4D-6ED1D212333C}" type="slidenum">
              <a:rPr lang="en-RU" smtClean="0"/>
              <a:t>13</a:t>
            </a:fld>
            <a:endParaRPr lang="en-RU"/>
          </a:p>
        </p:txBody>
      </p:sp>
      <p:sp>
        <p:nvSpPr>
          <p:cNvPr id="10" name="TextBox 9">
            <a:extLst>
              <a:ext uri="{FF2B5EF4-FFF2-40B4-BE49-F238E27FC236}">
                <a16:creationId xmlns:a16="http://schemas.microsoft.com/office/drawing/2014/main" id="{54E33C05-833C-956E-ACE6-A668314B07DE}"/>
              </a:ext>
            </a:extLst>
          </p:cNvPr>
          <p:cNvSpPr txBox="1"/>
          <p:nvPr/>
        </p:nvSpPr>
        <p:spPr>
          <a:xfrm>
            <a:off x="1045226" y="948155"/>
            <a:ext cx="2286000" cy="307777"/>
          </a:xfrm>
          <a:prstGeom prst="rect">
            <a:avLst/>
          </a:prstGeom>
          <a:noFill/>
        </p:spPr>
        <p:txBody>
          <a:bodyPr wrap="square">
            <a:spAutoFit/>
          </a:bodyPr>
          <a:lstStyle/>
          <a:p>
            <a:r>
              <a:rPr lang="en-US" altLang="ru-RU" sz="1400" b="0" i="1" dirty="0" err="1"/>
              <a:t>Nucl</a:t>
            </a:r>
            <a:r>
              <a:rPr lang="en-US" altLang="ru-RU" sz="1400" b="0" i="1" dirty="0"/>
              <a:t>. Phys A 876 (2012) 1-60</a:t>
            </a:r>
            <a:endParaRPr lang="en-GB" sz="1400" dirty="0">
              <a:effectLst/>
            </a:endParaRPr>
          </a:p>
        </p:txBody>
      </p:sp>
      <p:pic>
        <p:nvPicPr>
          <p:cNvPr id="20" name="Рисунок 2">
            <a:extLst>
              <a:ext uri="{FF2B5EF4-FFF2-40B4-BE49-F238E27FC236}">
                <a16:creationId xmlns:a16="http://schemas.microsoft.com/office/drawing/2014/main" id="{BFB5A9A5-9623-787C-FB34-493A5BA91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835" y="651660"/>
            <a:ext cx="4608397" cy="449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01C0FE-7B79-41F5-561E-6A093942A5E0}"/>
              </a:ext>
            </a:extLst>
          </p:cNvPr>
          <p:cNvSpPr>
            <a:spLocks noGrp="1"/>
          </p:cNvSpPr>
          <p:nvPr>
            <p:ph type="title"/>
          </p:nvPr>
        </p:nvSpPr>
        <p:spPr>
          <a:xfrm>
            <a:off x="838200" y="136525"/>
            <a:ext cx="10515600" cy="526126"/>
          </a:xfrm>
        </p:spPr>
        <p:txBody>
          <a:bodyPr>
            <a:normAutofit fontScale="90000"/>
          </a:bodyPr>
          <a:lstStyle/>
          <a:p>
            <a:r>
              <a:rPr lang="en-RU" dirty="0"/>
              <a:t>Scaling relations at SIS – scaling with passage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B793C51-5AE2-42C7-048C-AB8BD714C655}"/>
                  </a:ext>
                </a:extLst>
              </p:cNvPr>
              <p:cNvSpPr>
                <a:spLocks noGrp="1"/>
              </p:cNvSpPr>
              <p:nvPr>
                <p:ph idx="1"/>
              </p:nvPr>
            </p:nvSpPr>
            <p:spPr>
              <a:xfrm>
                <a:off x="239617" y="5084357"/>
                <a:ext cx="11680634" cy="1392138"/>
              </a:xfrm>
            </p:spPr>
            <p:txBody>
              <a:bodyPr>
                <a:normAutofit fontScale="92500"/>
              </a:bodyPr>
              <a:lstStyle/>
              <a:p>
                <a:r>
                  <a:rPr lang="en-RU" dirty="0"/>
                  <a:t>The rather good scaling observed suggests that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𝑐</m:t>
                        </m:r>
                      </m:e>
                      <m:sub>
                        <m:r>
                          <a:rPr lang="en-RU" i="1" dirty="0" smtClean="0">
                            <a:latin typeface="Cambria Math" panose="02040503050406030204" pitchFamily="18" charset="0"/>
                          </a:rPr>
                          <m:t>𝑠</m:t>
                        </m:r>
                      </m:sub>
                    </m:sSub>
                  </m:oMath>
                </a14:m>
                <a:r>
                  <a:rPr lang="en-RU" dirty="0"/>
                  <a:t> does not change significantly over beam energy range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𝐸</m:t>
                        </m:r>
                      </m:e>
                      <m:sub>
                        <m:r>
                          <a:rPr lang="en-RU" i="1" dirty="0" smtClean="0">
                            <a:latin typeface="Cambria Math" panose="02040503050406030204" pitchFamily="18" charset="0"/>
                          </a:rPr>
                          <m:t>𝑘𝑖𝑛</m:t>
                        </m:r>
                      </m:sub>
                    </m:sSub>
                    <m:r>
                      <a:rPr lang="en-RU" i="1" dirty="0" smtClean="0">
                        <a:latin typeface="Cambria Math" panose="02040503050406030204" pitchFamily="18" charset="0"/>
                      </a:rPr>
                      <m:t>=0.4−</m:t>
                    </m:r>
                    <m:r>
                      <a:rPr lang="en-US" b="0" i="1" dirty="0" smtClean="0">
                        <a:latin typeface="Cambria Math" panose="02040503050406030204" pitchFamily="18" charset="0"/>
                      </a:rPr>
                      <m:t>2</m:t>
                    </m:r>
                  </m:oMath>
                </a14:m>
                <a:r>
                  <a:rPr lang="en-RU" dirty="0"/>
                  <a:t> AGeV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=2−2.7</m:t>
                    </m:r>
                  </m:oMath>
                </a14:m>
                <a:r>
                  <a:rPr lang="en-RU" dirty="0"/>
                  <a:t> GeV)</a:t>
                </a:r>
              </a:p>
              <a:p>
                <a:r>
                  <a:rPr lang="en-RU" dirty="0"/>
                  <a:t>Scaling breaks at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𝐸</m:t>
                        </m:r>
                      </m:e>
                      <m:sub>
                        <m:r>
                          <a:rPr lang="en-RU" i="1" dirty="0" smtClean="0">
                            <a:latin typeface="Cambria Math" panose="02040503050406030204" pitchFamily="18" charset="0"/>
                          </a:rPr>
                          <m:t>𝑘𝑖𝑛</m:t>
                        </m:r>
                      </m:sub>
                    </m:sSub>
                    <m:r>
                      <a:rPr lang="en-RU" i="1" dirty="0" smtClean="0">
                        <a:latin typeface="Cambria Math" panose="02040503050406030204" pitchFamily="18" charset="0"/>
                      </a:rPr>
                      <m:t>=</m:t>
                    </m:r>
                    <m:r>
                      <a:rPr lang="en-US" b="0" i="1" dirty="0" smtClean="0">
                        <a:latin typeface="Cambria Math" panose="02040503050406030204" pitchFamily="18" charset="0"/>
                      </a:rPr>
                      <m:t>2.9</m:t>
                    </m:r>
                  </m:oMath>
                </a14:m>
                <a:r>
                  <a:rPr lang="en-RU" dirty="0"/>
                  <a:t> AGeV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=3</m:t>
                    </m:r>
                  </m:oMath>
                </a14:m>
                <a:r>
                  <a:rPr lang="en-RU" dirty="0"/>
                  <a:t> GeV)</a:t>
                </a:r>
              </a:p>
            </p:txBody>
          </p:sp>
        </mc:Choice>
        <mc:Fallback>
          <p:sp>
            <p:nvSpPr>
              <p:cNvPr id="3" name="Content Placeholder 2">
                <a:extLst>
                  <a:ext uri="{FF2B5EF4-FFF2-40B4-BE49-F238E27FC236}">
                    <a16:creationId xmlns:a16="http://schemas.microsoft.com/office/drawing/2014/main" id="{7B793C51-5AE2-42C7-048C-AB8BD714C655}"/>
                  </a:ext>
                </a:extLst>
              </p:cNvPr>
              <p:cNvSpPr>
                <a:spLocks noGrp="1" noRot="1" noChangeAspect="1" noMove="1" noResize="1" noEditPoints="1" noAdjustHandles="1" noChangeArrowheads="1" noChangeShapeType="1" noTextEdit="1"/>
              </p:cNvSpPr>
              <p:nvPr>
                <p:ph idx="1"/>
              </p:nvPr>
            </p:nvSpPr>
            <p:spPr>
              <a:xfrm>
                <a:off x="239617" y="5084357"/>
                <a:ext cx="11680634" cy="1392138"/>
              </a:xfrm>
              <a:blipFill>
                <a:blip r:embed="rId4"/>
                <a:stretch>
                  <a:fillRect l="-760" t="-6364" r="-1520" b="-5455"/>
                </a:stretch>
              </a:blipFill>
            </p:spPr>
            <p:txBody>
              <a:bodyPr/>
              <a:lstStyle/>
              <a:p>
                <a:r>
                  <a:rPr lang="en-RU">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3107D90-446B-551D-D8A6-E736CC75CF21}"/>
                  </a:ext>
                </a:extLst>
              </p:cNvPr>
              <p:cNvSpPr txBox="1"/>
              <p:nvPr/>
            </p:nvSpPr>
            <p:spPr>
              <a:xfrm>
                <a:off x="6990293" y="569141"/>
                <a:ext cx="4404688" cy="532903"/>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𝐶𝑀</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𝐶𝑀</m:t>
                            </m:r>
                          </m:sub>
                        </m:sSub>
                      </m:den>
                    </m:f>
                    <m:r>
                      <a:rPr lang="en-US" i="1">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𝑝𝑎𝑠𝑠</m:t>
                            </m:r>
                          </m:sub>
                        </m:sSub>
                      </m:num>
                      <m:den>
                        <m:r>
                          <a:rPr lang="en-US" b="0" i="1" smtClean="0">
                            <a:latin typeface="Cambria Math" panose="02040503050406030204" pitchFamily="18" charset="0"/>
                          </a:rPr>
                          <m:t>2</m:t>
                        </m:r>
                        <m:r>
                          <a:rPr lang="en-US" b="0" i="1" smtClean="0">
                            <a:latin typeface="Cambria Math" panose="02040503050406030204" pitchFamily="18" charset="0"/>
                          </a:rPr>
                          <m:t>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den>
                    </m:f>
                  </m:oMath>
                </a14:m>
                <a:r>
                  <a:rPr lang="en-US" b="0" dirty="0"/>
                  <a:t> </a:t>
                </a:r>
                <a:r>
                  <a:rPr lang="ru-RU"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𝑝𝑎𝑠𝑠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𝑅</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𝐶𝑀</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𝐶𝑀</m:t>
                            </m:r>
                          </m:sub>
                        </m:sSub>
                      </m:den>
                    </m:f>
                  </m:oMath>
                </a14:m>
                <a:r>
                  <a:rPr lang="en-RU" dirty="0"/>
                  <a:t> </a:t>
                </a:r>
              </a:p>
            </p:txBody>
          </p:sp>
        </mc:Choice>
        <mc:Fallback>
          <p:sp>
            <p:nvSpPr>
              <p:cNvPr id="15" name="TextBox 14">
                <a:extLst>
                  <a:ext uri="{FF2B5EF4-FFF2-40B4-BE49-F238E27FC236}">
                    <a16:creationId xmlns:a16="http://schemas.microsoft.com/office/drawing/2014/main" id="{33107D90-446B-551D-D8A6-E736CC75CF21}"/>
                  </a:ext>
                </a:extLst>
              </p:cNvPr>
              <p:cNvSpPr txBox="1">
                <a:spLocks noRot="1" noChangeAspect="1" noMove="1" noResize="1" noEditPoints="1" noAdjustHandles="1" noChangeArrowheads="1" noChangeShapeType="1" noTextEdit="1"/>
              </p:cNvSpPr>
              <p:nvPr/>
            </p:nvSpPr>
            <p:spPr>
              <a:xfrm>
                <a:off x="6990293" y="569141"/>
                <a:ext cx="4404688" cy="532903"/>
              </a:xfrm>
              <a:prstGeom prst="rect">
                <a:avLst/>
              </a:prstGeom>
              <a:blipFill>
                <a:blip r:embed="rId5"/>
                <a:stretch>
                  <a:fillRect b="-4651"/>
                </a:stretch>
              </a:blipFill>
            </p:spPr>
            <p:txBody>
              <a:bodyPr/>
              <a:lstStyle/>
              <a:p>
                <a:r>
                  <a:rPr lang="en-RU">
                    <a:noFill/>
                  </a:rPr>
                  <a:t> </a:t>
                </a:r>
              </a:p>
            </p:txBody>
          </p:sp>
        </mc:Fallback>
      </mc:AlternateContent>
    </p:spTree>
    <p:extLst>
      <p:ext uri="{BB962C8B-B14F-4D97-AF65-F5344CB8AC3E}">
        <p14:creationId xmlns:p14="http://schemas.microsoft.com/office/powerpoint/2010/main" val="23036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201C0FE-7B79-41F5-561E-6A093942A5E0}"/>
                  </a:ext>
                </a:extLst>
              </p:cNvPr>
              <p:cNvSpPr>
                <a:spLocks noGrp="1"/>
              </p:cNvSpPr>
              <p:nvPr>
                <p:ph type="title"/>
              </p:nvPr>
            </p:nvSpPr>
            <p:spPr>
              <a:xfrm>
                <a:off x="838200" y="136525"/>
                <a:ext cx="10921678" cy="526126"/>
              </a:xfrm>
            </p:spPr>
            <p:txBody>
              <a:bodyPr>
                <a:normAutofit fontScale="90000"/>
              </a:bodyPr>
              <a:lstStyle/>
              <a:p>
                <a14:m>
                  <m:oMath xmlns:m="http://schemas.openxmlformats.org/officeDocument/2006/math">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𝑛</m:t>
                            </m:r>
                          </m:sub>
                          <m:sup>
                            <m:r>
                              <a:rPr lang="en-US" i="1">
                                <a:latin typeface="Cambria Math" panose="02040503050406030204" pitchFamily="18" charset="0"/>
                              </a:rPr>
                              <m:t>𝑖𝑛𝑡</m:t>
                            </m:r>
                          </m:sup>
                        </m:sSubSup>
                      </m:e>
                    </m:d>
                  </m:oMath>
                </a14:m>
                <a:r>
                  <a:rPr lang="en-RU" dirty="0"/>
                  <a:t> scaling: JAM MD2 model – Nuclotron energies</a:t>
                </a:r>
              </a:p>
            </p:txBody>
          </p:sp>
        </mc:Choice>
        <mc:Fallback xmlns="">
          <p:sp>
            <p:nvSpPr>
              <p:cNvPr id="2" name="Title 1">
                <a:extLst>
                  <a:ext uri="{FF2B5EF4-FFF2-40B4-BE49-F238E27FC236}">
                    <a16:creationId xmlns:a16="http://schemas.microsoft.com/office/drawing/2014/main" id="{B201C0FE-7B79-41F5-561E-6A093942A5E0}"/>
                  </a:ext>
                </a:extLst>
              </p:cNvPr>
              <p:cNvSpPr>
                <a:spLocks noGrp="1" noRot="1" noChangeAspect="1" noMove="1" noResize="1" noEditPoints="1" noAdjustHandles="1" noChangeArrowheads="1" noChangeShapeType="1" noTextEdit="1"/>
              </p:cNvSpPr>
              <p:nvPr>
                <p:ph type="title"/>
              </p:nvPr>
            </p:nvSpPr>
            <p:spPr>
              <a:xfrm>
                <a:off x="838200" y="136525"/>
                <a:ext cx="10921678" cy="526126"/>
              </a:xfrm>
              <a:blipFill>
                <a:blip r:embed="rId2"/>
                <a:stretch>
                  <a:fillRect t="-37209" r="-1512" b="-62791"/>
                </a:stretch>
              </a:blipFill>
            </p:spPr>
            <p:txBody>
              <a:bodyPr/>
              <a:lstStyle/>
              <a:p>
                <a:r>
                  <a:rPr lang="en-RU">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B793C51-5AE2-42C7-048C-AB8BD714C655}"/>
                  </a:ext>
                </a:extLst>
              </p:cNvPr>
              <p:cNvSpPr>
                <a:spLocks noGrp="1"/>
              </p:cNvSpPr>
              <p:nvPr>
                <p:ph idx="1"/>
              </p:nvPr>
            </p:nvSpPr>
            <p:spPr>
              <a:xfrm>
                <a:off x="640679" y="5054478"/>
                <a:ext cx="11119199" cy="955862"/>
              </a:xfrm>
            </p:spPr>
            <p:txBody>
              <a:bodyPr>
                <a:normAutofit fontScale="85000" lnSpcReduction="10000"/>
              </a:bodyPr>
              <a:lstStyle/>
              <a:p>
                <a:pPr marL="0" indent="0" algn="ctr">
                  <a:buNone/>
                </a:pPr>
                <a:r>
                  <a:rPr lang="en-RU" dirty="0"/>
                  <a:t>Scaling works for JAM model at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=2.4</m:t>
                    </m:r>
                  </m:oMath>
                </a14:m>
                <a:r>
                  <a:rPr lang="en-RU" dirty="0"/>
                  <a:t> GeV for Au+Au, Xe+Cs and Ag+Ag collisions</a:t>
                </a:r>
              </a:p>
              <a:p>
                <a:pPr marL="0" indent="0" algn="ctr">
                  <a:buNone/>
                </a:pPr>
                <a:r>
                  <a:rPr lang="en-GB" dirty="0"/>
                  <a:t>Provides a useful tool to make comparison of </a:t>
                </a:r>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𝑣</m:t>
                        </m:r>
                      </m:e>
                      <m:sub>
                        <m:r>
                          <a:rPr lang="en-GB" i="1" dirty="0" smtClean="0">
                            <a:latin typeface="Cambria Math" panose="02040503050406030204" pitchFamily="18" charset="0"/>
                          </a:rPr>
                          <m:t>𝑛</m:t>
                        </m:r>
                      </m:sub>
                    </m:sSub>
                  </m:oMath>
                </a14:m>
                <a:r>
                  <a:rPr lang="en-GB" dirty="0"/>
                  <a:t> results from different colliding systems</a:t>
                </a:r>
              </a:p>
            </p:txBody>
          </p:sp>
        </mc:Choice>
        <mc:Fallback>
          <p:sp>
            <p:nvSpPr>
              <p:cNvPr id="3" name="Content Placeholder 2">
                <a:extLst>
                  <a:ext uri="{FF2B5EF4-FFF2-40B4-BE49-F238E27FC236}">
                    <a16:creationId xmlns:a16="http://schemas.microsoft.com/office/drawing/2014/main" id="{7B793C51-5AE2-42C7-048C-AB8BD714C655}"/>
                  </a:ext>
                </a:extLst>
              </p:cNvPr>
              <p:cNvSpPr>
                <a:spLocks noGrp="1" noRot="1" noChangeAspect="1" noMove="1" noResize="1" noEditPoints="1" noAdjustHandles="1" noChangeArrowheads="1" noChangeShapeType="1" noTextEdit="1"/>
              </p:cNvSpPr>
              <p:nvPr>
                <p:ph idx="1"/>
              </p:nvPr>
            </p:nvSpPr>
            <p:spPr>
              <a:xfrm>
                <a:off x="640679" y="5054478"/>
                <a:ext cx="11119199" cy="955862"/>
              </a:xfrm>
              <a:blipFill>
                <a:blip r:embed="rId3"/>
                <a:stretch>
                  <a:fillRect l="-228" t="-9091" r="-228"/>
                </a:stretch>
              </a:blipFill>
            </p:spPr>
            <p:txBody>
              <a:bodyPr/>
              <a:lstStyle/>
              <a:p>
                <a:r>
                  <a:rPr lang="en-RU">
                    <a:noFill/>
                  </a:rPr>
                  <a:t> </a:t>
                </a:r>
              </a:p>
            </p:txBody>
          </p:sp>
        </mc:Fallback>
      </mc:AlternateContent>
      <p:sp>
        <p:nvSpPr>
          <p:cNvPr id="6" name="Slide Number Placeholder 5">
            <a:extLst>
              <a:ext uri="{FF2B5EF4-FFF2-40B4-BE49-F238E27FC236}">
                <a16:creationId xmlns:a16="http://schemas.microsoft.com/office/drawing/2014/main" id="{6EE3CC04-75A0-9E31-094F-94EE932DD2DF}"/>
              </a:ext>
            </a:extLst>
          </p:cNvPr>
          <p:cNvSpPr>
            <a:spLocks noGrp="1"/>
          </p:cNvSpPr>
          <p:nvPr>
            <p:ph type="sldNum" sz="quarter" idx="12"/>
          </p:nvPr>
        </p:nvSpPr>
        <p:spPr/>
        <p:txBody>
          <a:bodyPr/>
          <a:lstStyle/>
          <a:p>
            <a:fld id="{75531BA6-1461-004E-AD4D-6ED1D212333C}" type="slidenum">
              <a:rPr lang="en-RU" smtClean="0"/>
              <a:t>14</a:t>
            </a:fld>
            <a:endParaRPr lang="en-RU"/>
          </a:p>
        </p:txBody>
      </p:sp>
      <p:pic>
        <p:nvPicPr>
          <p:cNvPr id="9" name="Picture 8">
            <a:extLst>
              <a:ext uri="{FF2B5EF4-FFF2-40B4-BE49-F238E27FC236}">
                <a16:creationId xmlns:a16="http://schemas.microsoft.com/office/drawing/2014/main" id="{1EDE74ED-5FA6-562D-9545-1A70E3C75DE6}"/>
              </a:ext>
            </a:extLst>
          </p:cNvPr>
          <p:cNvPicPr>
            <a:picLocks noChangeAspect="1"/>
          </p:cNvPicPr>
          <p:nvPr/>
        </p:nvPicPr>
        <p:blipFill>
          <a:blip r:embed="rId4"/>
          <a:srcRect/>
          <a:stretch/>
        </p:blipFill>
        <p:spPr>
          <a:xfrm>
            <a:off x="682401" y="1445539"/>
            <a:ext cx="10827198" cy="341014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B380855-3E66-76BC-D62E-5802567D4FBB}"/>
                  </a:ext>
                </a:extLst>
              </p:cNvPr>
              <p:cNvSpPr txBox="1"/>
              <p:nvPr/>
            </p:nvSpPr>
            <p:spPr>
              <a:xfrm>
                <a:off x="4038600" y="847660"/>
                <a:ext cx="4126130" cy="412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𝑛</m:t>
                              </m:r>
                            </m:sub>
                            <m:sup>
                              <m:r>
                                <a:rPr lang="en-US" i="1">
                                  <a:latin typeface="Cambria Math" panose="02040503050406030204" pitchFamily="18" charset="0"/>
                                </a:rPr>
                                <m:t>𝑖𝑛𝑡</m:t>
                              </m:r>
                            </m:sup>
                          </m:sSubSup>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𝑛</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m:rPr>
                                          <m:sty m:val="p"/>
                                        </m:rPr>
                                        <a:rPr lang="en-US">
                                          <a:latin typeface="Cambria Math" panose="02040503050406030204" pitchFamily="18" charset="0"/>
                                        </a:rPr>
                                        <m:t>centrality</m:t>
                                      </m:r>
                                      <m:r>
                                        <a:rPr lang="en-US">
                                          <a:latin typeface="Cambria Math" panose="02040503050406030204" pitchFamily="18" charset="0"/>
                                        </a:rPr>
                                        <m:t>,</m:t>
                                      </m:r>
                                      <m:r>
                                        <m:rPr>
                                          <m:sty m:val="p"/>
                                        </m:rPr>
                                        <a:rPr lang="en-US">
                                          <a:latin typeface="Cambria Math" panose="02040503050406030204" pitchFamily="18" charset="0"/>
                                        </a:rPr>
                                        <m:t>PID</m:t>
                                      </m:r>
                                    </m:e>
                                  </m:d>
                                </m:e>
                              </m:d>
                            </m:e>
                            <m: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rPr>
                                <m:t>𝑦</m:t>
                              </m:r>
                            </m:sub>
                          </m:sSub>
                        </m:e>
                      </m:d>
                    </m:oMath>
                  </m:oMathPara>
                </a14:m>
                <a:endParaRPr lang="en-RU" dirty="0"/>
              </a:p>
            </p:txBody>
          </p:sp>
        </mc:Choice>
        <mc:Fallback>
          <p:sp>
            <p:nvSpPr>
              <p:cNvPr id="7" name="TextBox 6">
                <a:extLst>
                  <a:ext uri="{FF2B5EF4-FFF2-40B4-BE49-F238E27FC236}">
                    <a16:creationId xmlns:a16="http://schemas.microsoft.com/office/drawing/2014/main" id="{9B380855-3E66-76BC-D62E-5802567D4FBB}"/>
                  </a:ext>
                </a:extLst>
              </p:cNvPr>
              <p:cNvSpPr txBox="1">
                <a:spLocks noRot="1" noChangeAspect="1" noMove="1" noResize="1" noEditPoints="1" noAdjustHandles="1" noChangeArrowheads="1" noChangeShapeType="1" noTextEdit="1"/>
              </p:cNvSpPr>
              <p:nvPr/>
            </p:nvSpPr>
            <p:spPr>
              <a:xfrm>
                <a:off x="4038600" y="847660"/>
                <a:ext cx="4126130" cy="412870"/>
              </a:xfrm>
              <a:prstGeom prst="rect">
                <a:avLst/>
              </a:prstGeom>
              <a:blipFill>
                <a:blip r:embed="rId5"/>
                <a:stretch>
                  <a:fillRect b="-8824"/>
                </a:stretch>
              </a:blipFill>
            </p:spPr>
            <p:txBody>
              <a:bodyPr/>
              <a:lstStyle/>
              <a:p>
                <a:r>
                  <a:rPr lang="en-RU">
                    <a:noFill/>
                  </a:rPr>
                  <a:t> </a:t>
                </a:r>
              </a:p>
            </p:txBody>
          </p:sp>
        </mc:Fallback>
      </mc:AlternateContent>
    </p:spTree>
    <p:extLst>
      <p:ext uri="{BB962C8B-B14F-4D97-AF65-F5344CB8AC3E}">
        <p14:creationId xmlns:p14="http://schemas.microsoft.com/office/powerpoint/2010/main" val="1603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a:t>Centrality determination at BM@N</a:t>
            </a:r>
            <a:endParaRPr/>
          </a:p>
        </p:txBody>
      </p:sp>
      <p:sp>
        <p:nvSpPr>
          <p:cNvPr id="270" name="Google Shape;270;p3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15</a:t>
            </a:fld>
            <a:endParaRPr/>
          </a:p>
        </p:txBody>
      </p:sp>
      <p:pic>
        <p:nvPicPr>
          <p:cNvPr id="271" name="Google Shape;271;p3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5600" y="623667"/>
            <a:ext cx="6139267" cy="5050500"/>
          </a:xfrm>
          <a:prstGeom prst="rect">
            <a:avLst/>
          </a:prstGeom>
          <a:noFill/>
          <a:ln>
            <a:noFill/>
          </a:ln>
        </p:spPr>
      </p:pic>
      <p:pic>
        <p:nvPicPr>
          <p:cNvPr id="272" name="Google Shape;272;p3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586553" y="623667"/>
            <a:ext cx="5441649" cy="4925335"/>
          </a:xfrm>
          <a:prstGeom prst="rect">
            <a:avLst/>
          </a:prstGeom>
          <a:noFill/>
          <a:ln>
            <a:noFill/>
          </a:ln>
        </p:spPr>
      </p:pic>
      <p:sp>
        <p:nvSpPr>
          <p:cNvPr id="273" name="Google Shape;273;p38"/>
          <p:cNvSpPr txBox="1"/>
          <p:nvPr/>
        </p:nvSpPr>
        <p:spPr>
          <a:xfrm>
            <a:off x="284600" y="5549001"/>
            <a:ext cx="11622800" cy="984845"/>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400"/>
              <a:t>Fit results are good both for MC-Glauber and Inverse Г-fit methods</a:t>
            </a:r>
            <a:endParaRPr sz="2400"/>
          </a:p>
          <a:p>
            <a:pPr marL="609585" indent="-423323">
              <a:buSzPts val="1400"/>
              <a:buChar char="●"/>
            </a:pPr>
            <a:r>
              <a:rPr lang="en" sz="2400"/>
              <a:t>Impact parameter distributions in centrality classes are well-reproduced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a:t>Comparison of different estimators and methods</a:t>
            </a:r>
            <a:endParaRPr/>
          </a:p>
        </p:txBody>
      </p:sp>
      <p:sp>
        <p:nvSpPr>
          <p:cNvPr id="280" name="Google Shape;280;p3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16</a:t>
            </a:fld>
            <a:endParaRPr/>
          </a:p>
        </p:txBody>
      </p:sp>
      <p:pic>
        <p:nvPicPr>
          <p:cNvPr id="281" name="Google Shape;281;p39"/>
          <p:cNvPicPr preferRelativeResize="0"/>
          <p:nvPr/>
        </p:nvPicPr>
        <p:blipFill>
          <a:blip r:embed="rId3">
            <a:alphaModFix/>
          </a:blip>
          <a:stretch>
            <a:fillRect/>
          </a:stretch>
        </p:blipFill>
        <p:spPr>
          <a:xfrm>
            <a:off x="1782753" y="829733"/>
            <a:ext cx="8431063" cy="4657567"/>
          </a:xfrm>
          <a:prstGeom prst="rect">
            <a:avLst/>
          </a:prstGeom>
          <a:noFill/>
          <a:ln>
            <a:noFill/>
          </a:ln>
        </p:spPr>
      </p:pic>
      <p:sp>
        <p:nvSpPr>
          <p:cNvPr id="282" name="Google Shape;282;p39"/>
          <p:cNvSpPr txBox="1"/>
          <p:nvPr/>
        </p:nvSpPr>
        <p:spPr>
          <a:xfrm>
            <a:off x="278832" y="5711088"/>
            <a:ext cx="11497567" cy="861734"/>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dirty="0"/>
              <a:t>Impact parameter distributions in different centrality classes are similar for different centrality classes</a:t>
            </a:r>
            <a:endParaRPr sz="2000" dirty="0"/>
          </a:p>
          <a:p>
            <a:pPr marL="609585" indent="-423323">
              <a:buSzPts val="1400"/>
              <a:buChar char="●"/>
            </a:pPr>
            <a:r>
              <a:rPr lang="en" sz="2000" dirty="0"/>
              <a:t>The distributions for spectators energy are wider because of the width of b and energy correlation</a:t>
            </a:r>
            <a:endParaRPr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Autofit/>
          </a:bodyPr>
          <a:lstStyle/>
          <a:p>
            <a:r>
              <a:rPr lang="en" dirty="0"/>
              <a:t>Flow vectors</a:t>
            </a:r>
            <a:endParaRPr dirty="0"/>
          </a:p>
        </p:txBody>
      </p:sp>
      <p:sp>
        <p:nvSpPr>
          <p:cNvPr id="307" name="Google Shape;307;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17</a:t>
            </a:fld>
            <a:endParaRPr/>
          </a:p>
        </p:txBody>
      </p:sp>
      <p:sp>
        <p:nvSpPr>
          <p:cNvPr id="308" name="Google Shape;308;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17</a:t>
            </a:fld>
            <a:endParaRPr/>
          </a:p>
        </p:txBody>
      </p:sp>
      <p:pic>
        <p:nvPicPr>
          <p:cNvPr id="3" name="Picture 2">
            <a:extLst>
              <a:ext uri="{FF2B5EF4-FFF2-40B4-BE49-F238E27FC236}">
                <a16:creationId xmlns:a16="http://schemas.microsoft.com/office/drawing/2014/main" id="{91C871D5-7A39-E0FB-E18C-1EA1F6F5C4B5}"/>
              </a:ext>
            </a:extLst>
          </p:cNvPr>
          <p:cNvPicPr>
            <a:picLocks noChangeAspect="1"/>
          </p:cNvPicPr>
          <p:nvPr/>
        </p:nvPicPr>
        <p:blipFill>
          <a:blip r:embed="rId3"/>
          <a:stretch>
            <a:fillRect/>
          </a:stretch>
        </p:blipFill>
        <p:spPr>
          <a:xfrm>
            <a:off x="6987084" y="115577"/>
            <a:ext cx="4931651" cy="2746329"/>
          </a:xfrm>
          <a:prstGeom prst="rect">
            <a:avLst/>
          </a:prstGeom>
        </p:spPr>
      </p:pic>
      <p:pic>
        <p:nvPicPr>
          <p:cNvPr id="5" name="Picture 4">
            <a:extLst>
              <a:ext uri="{FF2B5EF4-FFF2-40B4-BE49-F238E27FC236}">
                <a16:creationId xmlns:a16="http://schemas.microsoft.com/office/drawing/2014/main" id="{B67B9567-63C4-7BDD-0456-17BDB9652BF2}"/>
              </a:ext>
            </a:extLst>
          </p:cNvPr>
          <p:cNvPicPr>
            <a:picLocks noChangeAspect="1"/>
          </p:cNvPicPr>
          <p:nvPr/>
        </p:nvPicPr>
        <p:blipFill>
          <a:blip r:embed="rId4"/>
          <a:stretch>
            <a:fillRect/>
          </a:stretch>
        </p:blipFill>
        <p:spPr>
          <a:xfrm>
            <a:off x="7271755" y="2861906"/>
            <a:ext cx="4547540" cy="2791138"/>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C23F385-B069-3075-EE4D-173FD31BF3F6}"/>
                  </a:ext>
                </a:extLst>
              </p:cNvPr>
              <p:cNvSpPr txBox="1"/>
              <p:nvPr/>
            </p:nvSpPr>
            <p:spPr>
              <a:xfrm>
                <a:off x="579863" y="1070517"/>
                <a:ext cx="5709425" cy="4745017"/>
              </a:xfrm>
              <a:prstGeom prst="rect">
                <a:avLst/>
              </a:prstGeom>
              <a:noFill/>
            </p:spPr>
            <p:txBody>
              <a:bodyPr wrap="square" rtlCol="0">
                <a:spAutoFit/>
              </a:bodyPr>
              <a:lstStyle/>
              <a:p>
                <a:pPr>
                  <a:spcAft>
                    <a:spcPts val="600"/>
                  </a:spcAft>
                </a:pPr>
                <a:r>
                  <a:rPr lang="en-RU" sz="2400" dirty="0"/>
                  <a:t>From momentum of each measured particle one can define a </a:t>
                </a:r>
                <a:r>
                  <a:rPr lang="en-US" sz="2400" dirty="0"/>
                  <a:t>u</a:t>
                </a:r>
                <a:r>
                  <a:rPr lang="en-US" sz="2400" baseline="-25000" dirty="0"/>
                  <a:t>n</a:t>
                </a:r>
                <a:r>
                  <a:rPr lang="en-US" sz="2400" dirty="0"/>
                  <a:t>-vector in a transverse plane:</a:t>
                </a:r>
              </a:p>
              <a:p>
                <a:pPr>
                  <a:spcAft>
                    <a:spcPts val="600"/>
                  </a:spcAft>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𝑖𝑛</m:t>
                          </m:r>
                          <m:r>
                            <a:rPr lang="en-US" sz="2400" b="0" i="1" smtClean="0">
                              <a:latin typeface="Cambria Math" panose="02040503050406030204" pitchFamily="18" charset="0"/>
                            </a:rPr>
                            <m:t>𝜑</m:t>
                          </m:r>
                        </m:sup>
                      </m:sSup>
                    </m:oMath>
                  </m:oMathPara>
                </a14:m>
                <a:endParaRPr lang="en-RU" sz="2400" dirty="0"/>
              </a:p>
              <a:p>
                <a:pPr>
                  <a:spcAft>
                    <a:spcPts val="600"/>
                  </a:spcAft>
                </a:pPr>
                <a:r>
                  <a:rPr lang="en-RU" sz="2400" dirty="0"/>
                  <a:t>where 𝜑 is the azimuhtal angle of a particle</a:t>
                </a:r>
              </a:p>
              <a:p>
                <a:pPr>
                  <a:spcAft>
                    <a:spcPts val="600"/>
                  </a:spcAft>
                </a:pPr>
                <a:endParaRPr lang="en-RU" sz="2400" dirty="0"/>
              </a:p>
              <a:p>
                <a:pPr>
                  <a:spcAft>
                    <a:spcPts val="600"/>
                  </a:spcAft>
                </a:pPr>
                <a:r>
                  <a:rPr lang="en-RU" sz="2400" dirty="0"/>
                  <a:t>Q</a:t>
                </a:r>
                <a:r>
                  <a:rPr lang="en-RU" sz="2400" baseline="-25000" dirty="0"/>
                  <a:t>n</a:t>
                </a:r>
                <a:r>
                  <a:rPr lang="en-RU" sz="2400" dirty="0"/>
                  <a:t>-vector can be defined as a sum of</a:t>
                </a:r>
                <a:r>
                  <a:rPr lang="en-US" sz="2400" dirty="0"/>
                  <a:t> some group of</a:t>
                </a:r>
                <a:r>
                  <a:rPr lang="en-RU" sz="2400" dirty="0"/>
                  <a:t> </a:t>
                </a:r>
                <a:r>
                  <a:rPr lang="en-US" sz="2400" dirty="0"/>
                  <a:t>u</a:t>
                </a:r>
                <a:r>
                  <a:rPr lang="en-US" sz="2400" baseline="-25000" dirty="0"/>
                  <a:t>n</a:t>
                </a:r>
                <a:r>
                  <a:rPr lang="en-US" sz="2400" dirty="0"/>
                  <a:t>-vectors (subevent):</a:t>
                </a:r>
              </a:p>
              <a:p>
                <a:pPr>
                  <a:spcAft>
                    <a:spcPts val="600"/>
                  </a:spcAft>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𝑤</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𝑘</m:t>
                                  </m:r>
                                </m:sup>
                              </m:sSub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𝑛</m:t>
                                  </m:r>
                                </m:sub>
                              </m:sSub>
                            </m:e>
                          </m:nary>
                        </m:num>
                        <m:den>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𝑤</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𝑘</m:t>
                                  </m:r>
                                </m:sup>
                              </m:sSubSup>
                            </m:e>
                          </m:nary>
                        </m:den>
                      </m:f>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𝑛</m:t>
                              </m:r>
                            </m:sub>
                          </m:sSub>
                        </m:e>
                      </m:d>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𝑖𝑛</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Ψ</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𝐸𝑃</m:t>
                              </m:r>
                            </m:sup>
                          </m:sSubSup>
                        </m:sup>
                      </m:sSup>
                    </m:oMath>
                  </m:oMathPara>
                </a14:m>
                <a:endParaRPr lang="en-RU" sz="2400" dirty="0"/>
              </a:p>
              <a:p>
                <a:pPr>
                  <a:spcAft>
                    <a:spcPts val="600"/>
                  </a:spcAft>
                </a:pPr>
                <a14:m>
                  <m:oMath xmlns:m="http://schemas.openxmlformats.org/officeDocument/2006/math">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Ψ</m:t>
                        </m:r>
                      </m:e>
                      <m:sub>
                        <m:r>
                          <a:rPr lang="en-US" sz="2400" b="0" i="1" smtClean="0">
                            <a:latin typeface="Cambria Math" panose="02040503050406030204" pitchFamily="18" charset="0"/>
                          </a:rPr>
                          <m:t>𝑛</m:t>
                        </m:r>
                      </m:sub>
                      <m:sup>
                        <m:r>
                          <a:rPr lang="en-US" sz="2400" b="0" i="1" smtClean="0">
                            <a:latin typeface="Cambria Math" panose="02040503050406030204" pitchFamily="18" charset="0"/>
                          </a:rPr>
                          <m:t>𝐸𝑃</m:t>
                        </m:r>
                      </m:sup>
                    </m:sSubSup>
                  </m:oMath>
                </a14:m>
                <a:r>
                  <a:rPr lang="en-RU" sz="2400" dirty="0"/>
                  <a:t> is the event plane</a:t>
                </a:r>
              </a:p>
            </p:txBody>
          </p:sp>
        </mc:Choice>
        <mc:Fallback>
          <p:sp>
            <p:nvSpPr>
              <p:cNvPr id="6" name="TextBox 5">
                <a:extLst>
                  <a:ext uri="{FF2B5EF4-FFF2-40B4-BE49-F238E27FC236}">
                    <a16:creationId xmlns:a16="http://schemas.microsoft.com/office/drawing/2014/main" id="{DC23F385-B069-3075-EE4D-173FD31BF3F6}"/>
                  </a:ext>
                </a:extLst>
              </p:cNvPr>
              <p:cNvSpPr txBox="1">
                <a:spLocks noRot="1" noChangeAspect="1" noMove="1" noResize="1" noEditPoints="1" noAdjustHandles="1" noChangeArrowheads="1" noChangeShapeType="1" noTextEdit="1"/>
              </p:cNvSpPr>
              <p:nvPr/>
            </p:nvSpPr>
            <p:spPr>
              <a:xfrm>
                <a:off x="579863" y="1070517"/>
                <a:ext cx="5709425" cy="4745017"/>
              </a:xfrm>
              <a:prstGeom prst="rect">
                <a:avLst/>
              </a:prstGeom>
              <a:blipFill>
                <a:blip r:embed="rId5"/>
                <a:stretch>
                  <a:fillRect l="-1774" t="-1070" r="-1552" b="-9091"/>
                </a:stretch>
              </a:blipFill>
            </p:spPr>
            <p:txBody>
              <a:bodyPr/>
              <a:lstStyle/>
              <a:p>
                <a:r>
                  <a:rPr lang="en-RU">
                    <a:noFill/>
                  </a:rPr>
                  <a:t> </a:t>
                </a:r>
              </a:p>
            </p:txBody>
          </p:sp>
        </mc:Fallback>
      </mc:AlternateContent>
      <p:sp>
        <p:nvSpPr>
          <p:cNvPr id="7" name="TextBox 6">
            <a:extLst>
              <a:ext uri="{FF2B5EF4-FFF2-40B4-BE49-F238E27FC236}">
                <a16:creationId xmlns:a16="http://schemas.microsoft.com/office/drawing/2014/main" id="{CF2E7E29-DDD5-6B41-E937-94F47C308FDE}"/>
              </a:ext>
            </a:extLst>
          </p:cNvPr>
          <p:cNvSpPr txBox="1"/>
          <p:nvPr/>
        </p:nvSpPr>
        <p:spPr>
          <a:xfrm>
            <a:off x="5671844" y="5632415"/>
            <a:ext cx="6378669" cy="1200329"/>
          </a:xfrm>
          <a:prstGeom prst="rect">
            <a:avLst/>
          </a:prstGeom>
          <a:noFill/>
        </p:spPr>
        <p:txBody>
          <a:bodyPr wrap="none" rtlCol="0">
            <a:spAutoFit/>
          </a:bodyPr>
          <a:lstStyle/>
          <a:p>
            <a:r>
              <a:rPr lang="en-GB" sz="1800" b="1" dirty="0">
                <a:effectLst/>
                <a:latin typeface="Arial" panose="020B0604020202020204" pitchFamily="34" charset="0"/>
              </a:rPr>
              <a:t>Additional subevents from tracks not pointing at FHCal: </a:t>
            </a:r>
            <a:endParaRPr lang="en-GB" dirty="0">
              <a:effectLst/>
            </a:endParaRPr>
          </a:p>
          <a:p>
            <a:r>
              <a:rPr lang="en-GB" dirty="0" err="1"/>
              <a:t>Tp</a:t>
            </a:r>
            <a:r>
              <a:rPr lang="en-GB" dirty="0"/>
              <a:t>: p; 0.4&lt;y&lt;0.6; 0.2 &lt; </a:t>
            </a:r>
            <a:r>
              <a:rPr lang="en-GB" dirty="0" err="1"/>
              <a:t>pT</a:t>
            </a:r>
            <a:r>
              <a:rPr lang="en-GB" dirty="0"/>
              <a:t> &lt; 2 GeV/c; w=1/eff</a:t>
            </a:r>
          </a:p>
          <a:p>
            <a:r>
              <a:rPr lang="en-GB" dirty="0"/>
              <a:t>T</a:t>
            </a:r>
            <a:r>
              <a:rPr lang="el-GR" dirty="0"/>
              <a:t>π: π-; 0.2&lt;</a:t>
            </a:r>
            <a:r>
              <a:rPr lang="en-GB" dirty="0"/>
              <a:t>y&lt;0.8; 0.1 &lt; </a:t>
            </a:r>
            <a:r>
              <a:rPr lang="en-GB" dirty="0" err="1"/>
              <a:t>pT</a:t>
            </a:r>
            <a:r>
              <a:rPr lang="en-GB" dirty="0"/>
              <a:t> &lt; 0.5 GeV/c; w=1/eff</a:t>
            </a:r>
          </a:p>
          <a:p>
            <a:r>
              <a:rPr lang="en-GB" dirty="0"/>
              <a:t>T-: all negative; 1.0&lt;</a:t>
            </a:r>
            <a:r>
              <a:rPr lang="el-GR" dirty="0"/>
              <a:t>η&lt;2.0; 0.1 &lt; </a:t>
            </a:r>
            <a:r>
              <a:rPr lang="en-GB" dirty="0" err="1"/>
              <a:t>pT</a:t>
            </a:r>
            <a:r>
              <a:rPr lang="en-GB" dirty="0"/>
              <a:t> &lt; 0.5 GeV/c; w=1/eff</a:t>
            </a:r>
            <a:endParaRPr lang="en-RU" dirty="0"/>
          </a:p>
        </p:txBody>
      </p:sp>
    </p:spTree>
    <p:extLst>
      <p:ext uri="{BB962C8B-B14F-4D97-AF65-F5344CB8AC3E}">
        <p14:creationId xmlns:p14="http://schemas.microsoft.com/office/powerpoint/2010/main" val="3381150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Autofit/>
          </a:bodyPr>
          <a:lstStyle/>
          <a:p>
            <a:r>
              <a:rPr lang="en" dirty="0"/>
              <a:t>Methods for </a:t>
            </a:r>
            <a:r>
              <a:rPr lang="en" dirty="0" err="1"/>
              <a:t>v</a:t>
            </a:r>
            <a:r>
              <a:rPr lang="en" baseline="-25000" dirty="0" err="1"/>
              <a:t>n</a:t>
            </a:r>
            <a:r>
              <a:rPr lang="en" dirty="0"/>
              <a:t> calculation</a:t>
            </a:r>
            <a:endParaRPr dirty="0"/>
          </a:p>
        </p:txBody>
      </p:sp>
      <p:sp>
        <p:nvSpPr>
          <p:cNvPr id="307" name="Google Shape;307;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18</a:t>
            </a:fld>
            <a:endParaRPr/>
          </a:p>
        </p:txBody>
      </p:sp>
      <p:sp>
        <p:nvSpPr>
          <p:cNvPr id="308" name="Google Shape;308;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18</a:t>
            </a:fld>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C23F385-B069-3075-EE4D-173FD31BF3F6}"/>
                  </a:ext>
                </a:extLst>
              </p:cNvPr>
              <p:cNvSpPr txBox="1"/>
              <p:nvPr/>
            </p:nvSpPr>
            <p:spPr>
              <a:xfrm>
                <a:off x="579863" y="1193178"/>
                <a:ext cx="5709425" cy="2402261"/>
              </a:xfrm>
              <a:prstGeom prst="rect">
                <a:avLst/>
              </a:prstGeom>
              <a:noFill/>
            </p:spPr>
            <p:txBody>
              <a:bodyPr wrap="square" rtlCol="0">
                <a:spAutoFit/>
              </a:bodyPr>
              <a:lstStyle/>
              <a:p>
                <a:pPr>
                  <a:spcAft>
                    <a:spcPts val="600"/>
                  </a:spcAft>
                </a:pPr>
                <a:r>
                  <a:rPr lang="en-US" sz="2400" dirty="0"/>
                  <a:t>Scalar product method:</a:t>
                </a:r>
              </a:p>
              <a:p>
                <a:pPr>
                  <a:spcAft>
                    <a:spcPts val="600"/>
                  </a:spcAft>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1</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𝑄</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1</m:t>
                                  </m:r>
                                </m:sup>
                              </m:sSubSup>
                            </m:e>
                          </m:d>
                        </m:num>
                        <m:den>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1</m:t>
                              </m:r>
                            </m:sup>
                          </m:sSubSup>
                        </m:den>
                      </m:f>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2</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𝑄</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1</m:t>
                                  </m:r>
                                </m:sup>
                              </m:sSub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𝑄</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3</m:t>
                                  </m:r>
                                </m:sup>
                              </m:sSubSup>
                            </m:e>
                          </m:d>
                        </m:num>
                        <m:den>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1</m:t>
                              </m:r>
                            </m:sup>
                          </m:sSub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𝐹</m:t>
                              </m:r>
                              <m:r>
                                <a:rPr lang="en-US" sz="2400" b="0" i="1" smtClean="0">
                                  <a:latin typeface="Cambria Math" panose="02040503050406030204" pitchFamily="18" charset="0"/>
                                </a:rPr>
                                <m:t>3</m:t>
                              </m:r>
                            </m:sup>
                          </m:sSubSup>
                        </m:den>
                      </m:f>
                    </m:oMath>
                  </m:oMathPara>
                </a14:m>
                <a:endParaRPr lang="en-RU" sz="2400" dirty="0"/>
              </a:p>
              <a:p>
                <a:pPr>
                  <a:spcAft>
                    <a:spcPts val="600"/>
                  </a:spcAft>
                </a:pPr>
                <a:r>
                  <a:rPr lang="en-RU" sz="2400" dirty="0"/>
                  <a:t>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Sub>
                  </m:oMath>
                </a14:m>
                <a:r>
                  <a:rPr lang="en-RU" sz="2400" dirty="0"/>
                  <a:t> is the resolution correction factor:</a:t>
                </a:r>
              </a:p>
              <a:p>
                <a:pPr>
                  <a:spcAft>
                    <a:spcPts val="600"/>
                  </a:spcAft>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Ψ</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𝐸𝑃</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Ψ</m:t>
                                      </m:r>
                                    </m:e>
                                    <m:sub>
                                      <m:r>
                                        <a:rPr lang="en-US" sz="2400" b="0" i="1" smtClean="0">
                                          <a:latin typeface="Cambria Math" panose="02040503050406030204" pitchFamily="18" charset="0"/>
                                        </a:rPr>
                                        <m:t>𝑅𝑃</m:t>
                                      </m:r>
                                    </m:sub>
                                  </m:sSub>
                                </m:e>
                              </m:d>
                            </m:e>
                          </m:func>
                        </m:e>
                      </m:d>
                    </m:oMath>
                  </m:oMathPara>
                </a14:m>
                <a:endParaRPr lang="en-RU" sz="2400" dirty="0"/>
              </a:p>
            </p:txBody>
          </p:sp>
        </mc:Choice>
        <mc:Fallback>
          <p:sp>
            <p:nvSpPr>
              <p:cNvPr id="6" name="TextBox 5">
                <a:extLst>
                  <a:ext uri="{FF2B5EF4-FFF2-40B4-BE49-F238E27FC236}">
                    <a16:creationId xmlns:a16="http://schemas.microsoft.com/office/drawing/2014/main" id="{DC23F385-B069-3075-EE4D-173FD31BF3F6}"/>
                  </a:ext>
                </a:extLst>
              </p:cNvPr>
              <p:cNvSpPr txBox="1">
                <a:spLocks noRot="1" noChangeAspect="1" noMove="1" noResize="1" noEditPoints="1" noAdjustHandles="1" noChangeArrowheads="1" noChangeShapeType="1" noTextEdit="1"/>
              </p:cNvSpPr>
              <p:nvPr/>
            </p:nvSpPr>
            <p:spPr>
              <a:xfrm>
                <a:off x="579863" y="1193178"/>
                <a:ext cx="5709425" cy="2402261"/>
              </a:xfrm>
              <a:prstGeom prst="rect">
                <a:avLst/>
              </a:prstGeom>
              <a:blipFill>
                <a:blip r:embed="rId3"/>
                <a:stretch>
                  <a:fillRect l="-1774" t="-2105" r="-222"/>
                </a:stretch>
              </a:blipFill>
            </p:spPr>
            <p:txBody>
              <a:bodyPr/>
              <a:lstStyle/>
              <a:p>
                <a:r>
                  <a:rPr lang="en-RU">
                    <a:noFill/>
                  </a:rPr>
                  <a:t> </a:t>
                </a:r>
              </a:p>
            </p:txBody>
          </p:sp>
        </mc:Fallback>
      </mc:AlternateContent>
      <p:pic>
        <p:nvPicPr>
          <p:cNvPr id="9" name="Picture 8">
            <a:extLst>
              <a:ext uri="{FF2B5EF4-FFF2-40B4-BE49-F238E27FC236}">
                <a16:creationId xmlns:a16="http://schemas.microsoft.com/office/drawing/2014/main" id="{28A3149B-A330-3F0E-9DD6-8F775D25568D}"/>
              </a:ext>
            </a:extLst>
          </p:cNvPr>
          <p:cNvPicPr>
            <a:picLocks noChangeAspect="1"/>
          </p:cNvPicPr>
          <p:nvPr/>
        </p:nvPicPr>
        <p:blipFill>
          <a:blip r:embed="rId4"/>
          <a:stretch>
            <a:fillRect/>
          </a:stretch>
        </p:blipFill>
        <p:spPr>
          <a:xfrm>
            <a:off x="8196146" y="115577"/>
            <a:ext cx="3739375" cy="4030919"/>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4AE5B9A-8BA3-49BE-512C-DDC9BAF3EEFB}"/>
                  </a:ext>
                </a:extLst>
              </p:cNvPr>
              <p:cNvSpPr txBox="1"/>
              <p:nvPr/>
            </p:nvSpPr>
            <p:spPr>
              <a:xfrm>
                <a:off x="386576" y="4155819"/>
                <a:ext cx="5490118" cy="2162451"/>
              </a:xfrm>
              <a:prstGeom prst="rect">
                <a:avLst/>
              </a:prstGeom>
              <a:noFill/>
            </p:spPr>
            <p:txBody>
              <a:bodyPr wrap="square" rtlCol="0">
                <a:spAutoFit/>
              </a:bodyPr>
              <a:lstStyle/>
              <a:p>
                <a:pPr>
                  <a:spcAft>
                    <a:spcPts val="600"/>
                  </a:spcAft>
                </a:pPr>
                <a:r>
                  <a:rPr lang="en-US" sz="2000" dirty="0"/>
                  <a:t>Symbol ”F2(F1,F3)” means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1</m:t>
                        </m:r>
                      </m:sub>
                    </m:sSub>
                  </m:oMath>
                </a14:m>
                <a:r>
                  <a:rPr lang="en-RU" sz="2000" dirty="0"/>
                  <a:t> is calculated for </a:t>
                </a:r>
                <a14:m>
                  <m:oMath xmlns:m="http://schemas.openxmlformats.org/officeDocument/2006/math">
                    <m:sSubSup>
                      <m:sSubSupPr>
                        <m:ctrlPr>
                          <a:rPr lang="en-US" sz="2000" b="0" i="1" smtClean="0">
                            <a:latin typeface="Cambria Math" panose="02040503050406030204" pitchFamily="18" charset="0"/>
                          </a:rPr>
                        </m:ctrlPr>
                      </m:sSubSupPr>
                      <m:e>
                        <m:r>
                          <m:rPr>
                            <m:sty m:val="p"/>
                          </m:rPr>
                          <a:rPr lang="en-US" sz="2000" b="0" i="0" smtClean="0">
                            <a:latin typeface="Cambria Math" panose="02040503050406030204" pitchFamily="18" charset="0"/>
                          </a:rPr>
                          <m:t>Ψ</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sup>
                    </m:sSubSup>
                  </m:oMath>
                </a14:m>
                <a:r>
                  <a:rPr lang="en-RU" sz="2000" dirty="0"/>
                  <a:t> using 3 subevents F1, F2, F3:</a:t>
                </a:r>
              </a:p>
              <a:p>
                <a:pPr>
                  <a:spcAft>
                    <a:spcPts val="600"/>
                  </a:spcAft>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𝑅</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𝐹</m:t>
                              </m:r>
                              <m:r>
                                <a:rPr lang="en-US" sz="2000" b="0" i="1" smtClean="0">
                                  <a:latin typeface="Cambria Math" panose="02040503050406030204" pitchFamily="18" charset="0"/>
                                </a:rPr>
                                <m:t>1,</m:t>
                              </m:r>
                              <m:r>
                                <a:rPr lang="en-US" sz="2000" b="0" i="1" smtClean="0">
                                  <a:latin typeface="Cambria Math" panose="02040503050406030204" pitchFamily="18" charset="0"/>
                                </a:rPr>
                                <m:t>𝐹</m:t>
                              </m:r>
                              <m:r>
                                <a:rPr lang="en-US" sz="2000" b="0" i="1" smtClean="0">
                                  <a:latin typeface="Cambria Math" panose="02040503050406030204" pitchFamily="18" charset="0"/>
                                </a:rPr>
                                <m:t>3</m:t>
                              </m:r>
                            </m:e>
                          </m:d>
                        </m:sup>
                      </m:sSub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1</m:t>
                                      </m:r>
                                    </m:sup>
                                  </m:sSubSup>
                                </m:e>
                              </m:d>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3</m:t>
                                      </m:r>
                                    </m:sup>
                                  </m:sSubSup>
                                </m:e>
                              </m:d>
                            </m:e>
                          </m:rad>
                        </m:num>
                        <m:den>
                          <m:rad>
                            <m:radPr>
                              <m:degHide m:val="on"/>
                              <m:ctrlPr>
                                <a:rPr lang="en-US" sz="2000" b="0" i="1" smtClean="0">
                                  <a:latin typeface="Cambria Math" panose="02040503050406030204" pitchFamily="18" charset="0"/>
                                </a:rPr>
                              </m:ctrlPr>
                            </m:radPr>
                            <m:deg/>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1</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3</m:t>
                                      </m:r>
                                    </m:sup>
                                  </m:sSubSup>
                                </m:e>
                              </m:d>
                            </m:e>
                          </m:rad>
                        </m:den>
                      </m:f>
                    </m:oMath>
                  </m:oMathPara>
                </a14:m>
                <a:endParaRPr lang="en-RU" sz="2000" dirty="0"/>
              </a:p>
            </p:txBody>
          </p:sp>
        </mc:Choice>
        <mc:Fallback>
          <p:sp>
            <p:nvSpPr>
              <p:cNvPr id="10" name="TextBox 9">
                <a:extLst>
                  <a:ext uri="{FF2B5EF4-FFF2-40B4-BE49-F238E27FC236}">
                    <a16:creationId xmlns:a16="http://schemas.microsoft.com/office/drawing/2014/main" id="{F4AE5B9A-8BA3-49BE-512C-DDC9BAF3EEFB}"/>
                  </a:ext>
                </a:extLst>
              </p:cNvPr>
              <p:cNvSpPr txBox="1">
                <a:spLocks noRot="1" noChangeAspect="1" noMove="1" noResize="1" noEditPoints="1" noAdjustHandles="1" noChangeArrowheads="1" noChangeShapeType="1" noTextEdit="1"/>
              </p:cNvSpPr>
              <p:nvPr/>
            </p:nvSpPr>
            <p:spPr>
              <a:xfrm>
                <a:off x="386576" y="4155819"/>
                <a:ext cx="5490118" cy="2162451"/>
              </a:xfrm>
              <a:prstGeom prst="rect">
                <a:avLst/>
              </a:prstGeom>
              <a:blipFill>
                <a:blip r:embed="rId5"/>
                <a:stretch>
                  <a:fillRect l="-1155" t="-1754"/>
                </a:stretch>
              </a:blipFill>
            </p:spPr>
            <p:txBody>
              <a:bodyPr/>
              <a:lstStyle/>
              <a:p>
                <a:r>
                  <a:rPr lang="en-RU">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9F9A1C2-C6BF-2537-3261-80D8A8AC0AFE}"/>
                  </a:ext>
                </a:extLst>
              </p:cNvPr>
              <p:cNvSpPr txBox="1"/>
              <p:nvPr/>
            </p:nvSpPr>
            <p:spPr>
              <a:xfrm>
                <a:off x="5977054" y="4155819"/>
                <a:ext cx="5958467" cy="2162451"/>
              </a:xfrm>
              <a:prstGeom prst="rect">
                <a:avLst/>
              </a:prstGeom>
              <a:noFill/>
            </p:spPr>
            <p:txBody>
              <a:bodyPr wrap="square" rtlCol="0">
                <a:spAutoFit/>
              </a:bodyPr>
              <a:lstStyle/>
              <a:p>
                <a:pPr>
                  <a:spcAft>
                    <a:spcPts val="600"/>
                  </a:spcAft>
                </a:pPr>
                <a:r>
                  <a:rPr lang="en-US" sz="2000" dirty="0"/>
                  <a:t>Symbol ”F2{</a:t>
                </a:r>
                <a:r>
                  <a:rPr lang="en-US" sz="2000" dirty="0" err="1"/>
                  <a:t>Tp</a:t>
                </a:r>
                <a:r>
                  <a:rPr lang="en-US" sz="2000" dirty="0"/>
                  <a:t>(F1,F3)}” means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1</m:t>
                        </m:r>
                      </m:sub>
                    </m:sSub>
                  </m:oMath>
                </a14:m>
                <a:r>
                  <a:rPr lang="en-RU" sz="2000" dirty="0"/>
                  <a:t> is calculated for </a:t>
                </a:r>
                <a14:m>
                  <m:oMath xmlns:m="http://schemas.openxmlformats.org/officeDocument/2006/math">
                    <m:sSubSup>
                      <m:sSubSupPr>
                        <m:ctrlPr>
                          <a:rPr lang="en-US" sz="2000" b="0" i="1" smtClean="0">
                            <a:latin typeface="Cambria Math" panose="02040503050406030204" pitchFamily="18" charset="0"/>
                          </a:rPr>
                        </m:ctrlPr>
                      </m:sSubSupPr>
                      <m:e>
                        <m:r>
                          <m:rPr>
                            <m:sty m:val="p"/>
                          </m:rPr>
                          <a:rPr lang="en-US" sz="2000" b="0" i="0" smtClean="0">
                            <a:latin typeface="Cambria Math" panose="02040503050406030204" pitchFamily="18" charset="0"/>
                          </a:rPr>
                          <m:t>Ψ</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sup>
                    </m:sSubSup>
                  </m:oMath>
                </a14:m>
                <a:r>
                  <a:rPr lang="en-RU" sz="2000" dirty="0"/>
                  <a:t> using 4 subevents Tp, F1, F2, F3:</a:t>
                </a:r>
              </a:p>
              <a:p>
                <a:pPr>
                  <a:spcAft>
                    <a:spcPts val="600"/>
                  </a:spcAft>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𝑅</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𝑇𝑝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𝐹</m:t>
                                  </m:r>
                                  <m:r>
                                    <a:rPr lang="en-US" sz="2000" b="0" i="1" smtClean="0">
                                      <a:latin typeface="Cambria Math" panose="02040503050406030204" pitchFamily="18" charset="0"/>
                                    </a:rPr>
                                    <m:t>1,</m:t>
                                  </m:r>
                                  <m:r>
                                    <a:rPr lang="en-US" sz="2000" b="0" i="1" smtClean="0">
                                      <a:latin typeface="Cambria Math" panose="02040503050406030204" pitchFamily="18" charset="0"/>
                                    </a:rPr>
                                    <m:t>𝐹</m:t>
                                  </m:r>
                                  <m:r>
                                    <a:rPr lang="en-US" sz="2000" b="0" i="1" smtClean="0">
                                      <a:latin typeface="Cambria Math" panose="02040503050406030204" pitchFamily="18" charset="0"/>
                                    </a:rPr>
                                    <m:t>3</m:t>
                                  </m:r>
                                </m:e>
                              </m:d>
                            </m:e>
                          </m:d>
                        </m:sup>
                      </m:sSubSup>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2</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𝑇𝑝</m:t>
                              </m:r>
                            </m:sup>
                          </m:sSubSup>
                        </m:e>
                      </m:d>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1</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3</m:t>
                                      </m:r>
                                    </m:sup>
                                  </m:sSubSup>
                                </m:e>
                              </m:d>
                            </m:e>
                          </m:rad>
                        </m:num>
                        <m:den>
                          <m:rad>
                            <m:radPr>
                              <m:degHide m:val="on"/>
                              <m:ctrlPr>
                                <a:rPr lang="en-US" sz="2000" b="0" i="1" smtClean="0">
                                  <a:latin typeface="Cambria Math" panose="02040503050406030204" pitchFamily="18" charset="0"/>
                                </a:rPr>
                              </m:ctrlPr>
                            </m:radPr>
                            <m:deg/>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𝑇𝑝</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1</m:t>
                                      </m:r>
                                    </m:sup>
                                  </m:sSubSup>
                                </m:e>
                              </m:d>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𝑇𝑝</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𝐹</m:t>
                                      </m:r>
                                      <m:r>
                                        <a:rPr lang="en-US" sz="2000" b="0" i="1" smtClean="0">
                                          <a:latin typeface="Cambria Math" panose="02040503050406030204" pitchFamily="18" charset="0"/>
                                        </a:rPr>
                                        <m:t>3</m:t>
                                      </m:r>
                                    </m:sup>
                                  </m:sSubSup>
                                </m:e>
                              </m:d>
                            </m:e>
                          </m:rad>
                        </m:den>
                      </m:f>
                    </m:oMath>
                  </m:oMathPara>
                </a14:m>
                <a:endParaRPr lang="en-RU" sz="2000" dirty="0"/>
              </a:p>
            </p:txBody>
          </p:sp>
        </mc:Choice>
        <mc:Fallback>
          <p:sp>
            <p:nvSpPr>
              <p:cNvPr id="11" name="TextBox 10">
                <a:extLst>
                  <a:ext uri="{FF2B5EF4-FFF2-40B4-BE49-F238E27FC236}">
                    <a16:creationId xmlns:a16="http://schemas.microsoft.com/office/drawing/2014/main" id="{89F9A1C2-C6BF-2537-3261-80D8A8AC0AFE}"/>
                  </a:ext>
                </a:extLst>
              </p:cNvPr>
              <p:cNvSpPr txBox="1">
                <a:spLocks noRot="1" noChangeAspect="1" noMove="1" noResize="1" noEditPoints="1" noAdjustHandles="1" noChangeArrowheads="1" noChangeShapeType="1" noTextEdit="1"/>
              </p:cNvSpPr>
              <p:nvPr/>
            </p:nvSpPr>
            <p:spPr>
              <a:xfrm>
                <a:off x="5977054" y="4155819"/>
                <a:ext cx="5958467" cy="2162451"/>
              </a:xfrm>
              <a:prstGeom prst="rect">
                <a:avLst/>
              </a:prstGeom>
              <a:blipFill>
                <a:blip r:embed="rId6"/>
                <a:stretch>
                  <a:fillRect l="-1064" t="-1754"/>
                </a:stretch>
              </a:blipFill>
            </p:spPr>
            <p:txBody>
              <a:bodyPr/>
              <a:lstStyle/>
              <a:p>
                <a:r>
                  <a:rPr lang="en-RU">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Autofit/>
          </a:bodyPr>
          <a:lstStyle/>
          <a:p>
            <a:r>
              <a:rPr lang="en"/>
              <a:t>Azimuthal acceptance of the BM@N experiment</a:t>
            </a:r>
            <a:endParaRPr/>
          </a:p>
        </p:txBody>
      </p:sp>
      <p:sp>
        <p:nvSpPr>
          <p:cNvPr id="307" name="Google Shape;307;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19</a:t>
            </a:fld>
            <a:endParaRPr/>
          </a:p>
        </p:txBody>
      </p:sp>
      <p:sp>
        <p:nvSpPr>
          <p:cNvPr id="308" name="Google Shape;308;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19</a:t>
            </a:fld>
            <a:endParaRPr/>
          </a:p>
        </p:txBody>
      </p:sp>
      <p:pic>
        <p:nvPicPr>
          <p:cNvPr id="309" name="Google Shape;309;p4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38230" y="869501"/>
            <a:ext cx="3748741" cy="2825900"/>
          </a:xfrm>
          <a:prstGeom prst="rect">
            <a:avLst/>
          </a:prstGeom>
          <a:noFill/>
          <a:ln>
            <a:noFill/>
          </a:ln>
        </p:spPr>
      </p:pic>
      <p:sp>
        <p:nvSpPr>
          <p:cNvPr id="310" name="Google Shape;310;p42"/>
          <p:cNvSpPr txBox="1"/>
          <p:nvPr/>
        </p:nvSpPr>
        <p:spPr>
          <a:xfrm>
            <a:off x="973500" y="568267"/>
            <a:ext cx="3228800" cy="402800"/>
          </a:xfrm>
          <a:prstGeom prst="rect">
            <a:avLst/>
          </a:prstGeom>
          <a:noFill/>
          <a:ln>
            <a:noFill/>
          </a:ln>
        </p:spPr>
        <p:txBody>
          <a:bodyPr spcFirstLastPara="1" wrap="square" lIns="121900" tIns="121900" rIns="121900" bIns="121900" anchor="t" anchorCtr="0">
            <a:noAutofit/>
          </a:bodyPr>
          <a:lstStyle/>
          <a:p>
            <a:pPr algn="ctr"/>
            <a:r>
              <a:rPr lang="en" sz="1333"/>
              <a:t>φ-η yield of protons</a:t>
            </a:r>
            <a:endParaRPr sz="1333"/>
          </a:p>
        </p:txBody>
      </p:sp>
      <p:grpSp>
        <p:nvGrpSpPr>
          <p:cNvPr id="311" name="Google Shape;311;p42"/>
          <p:cNvGrpSpPr/>
          <p:nvPr/>
        </p:nvGrpSpPr>
        <p:grpSpPr>
          <a:xfrm>
            <a:off x="86956" y="4018001"/>
            <a:ext cx="4936893" cy="2825907"/>
            <a:chOff x="5632328" y="998785"/>
            <a:chExt cx="3952466" cy="2262415"/>
          </a:xfrm>
        </p:grpSpPr>
        <p:pic>
          <p:nvPicPr>
            <p:cNvPr id="312" name="Google Shape;312;p4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632328" y="998785"/>
              <a:ext cx="3952466" cy="2262415"/>
            </a:xfrm>
            <a:prstGeom prst="rect">
              <a:avLst/>
            </a:prstGeom>
            <a:noFill/>
            <a:ln>
              <a:noFill/>
            </a:ln>
          </p:spPr>
        </p:pic>
        <p:sp>
          <p:nvSpPr>
            <p:cNvPr id="313" name="Google Shape;313;p42"/>
            <p:cNvSpPr/>
            <p:nvPr/>
          </p:nvSpPr>
          <p:spPr>
            <a:xfrm>
              <a:off x="5721561" y="1961891"/>
              <a:ext cx="1404300" cy="322200"/>
            </a:xfrm>
            <a:prstGeom prst="rect">
              <a:avLst/>
            </a:prstGeom>
            <a:solidFill>
              <a:srgbClr val="FFFFFF"/>
            </a:solidFill>
            <a:ln>
              <a:noFill/>
            </a:ln>
          </p:spPr>
          <p:txBody>
            <a:bodyPr spcFirstLastPara="1" wrap="square" lIns="121900" tIns="121900" rIns="121900" bIns="121900" anchor="ctr" anchorCtr="0">
              <a:noAutofit/>
            </a:bodyPr>
            <a:lstStyle/>
            <a:p>
              <a:r>
                <a:rPr lang="en" sz="1333"/>
                <a:t>2. Twist</a:t>
              </a:r>
              <a:endParaRPr sz="1333"/>
            </a:p>
          </p:txBody>
        </p:sp>
      </p:grpSp>
      <p:sp>
        <p:nvSpPr>
          <p:cNvPr id="314" name="Google Shape;314;p42"/>
          <p:cNvSpPr txBox="1"/>
          <p:nvPr/>
        </p:nvSpPr>
        <p:spPr>
          <a:xfrm>
            <a:off x="-370833" y="3501979"/>
            <a:ext cx="5694000" cy="832400"/>
          </a:xfrm>
          <a:prstGeom prst="rect">
            <a:avLst/>
          </a:prstGeom>
          <a:noFill/>
          <a:ln>
            <a:noFill/>
          </a:ln>
        </p:spPr>
        <p:txBody>
          <a:bodyPr spcFirstLastPara="1" wrap="square" lIns="121900" tIns="121900" rIns="121900" bIns="121900" anchor="t" anchorCtr="0">
            <a:noAutofit/>
          </a:bodyPr>
          <a:lstStyle/>
          <a:p>
            <a:pPr algn="ctr"/>
            <a:r>
              <a:rPr lang="en" sz="1333"/>
              <a:t>Required corrections to reduce effects</a:t>
            </a:r>
            <a:br>
              <a:rPr lang="en" sz="1333"/>
            </a:br>
            <a:r>
              <a:rPr lang="en" sz="1333"/>
              <a:t>of non-uniform azimuthal acceptance</a:t>
            </a:r>
            <a:endParaRPr sz="1333"/>
          </a:p>
        </p:txBody>
      </p:sp>
      <p:pic>
        <p:nvPicPr>
          <p:cNvPr id="315" name="Google Shape;315;p42"/>
          <p:cNvPicPr preferRelativeResize="0"/>
          <p:nvPr/>
        </p:nvPicPr>
        <p:blipFill rotWithShape="1">
          <a:blip r:embed="rId5">
            <a:alphaModFix/>
          </a:blip>
          <a:srcRect/>
          <a:stretch/>
        </p:blipFill>
        <p:spPr>
          <a:xfrm>
            <a:off x="6374167" y="1174300"/>
            <a:ext cx="4551956" cy="4899301"/>
          </a:xfrm>
          <a:prstGeom prst="rect">
            <a:avLst/>
          </a:prstGeom>
          <a:noFill/>
          <a:ln>
            <a:noFill/>
          </a:ln>
        </p:spPr>
      </p:pic>
      <p:sp>
        <p:nvSpPr>
          <p:cNvPr id="316" name="Google Shape;316;p42"/>
          <p:cNvSpPr txBox="1"/>
          <p:nvPr/>
        </p:nvSpPr>
        <p:spPr>
          <a:xfrm>
            <a:off x="6586633" y="669865"/>
            <a:ext cx="5182800" cy="832400"/>
          </a:xfrm>
          <a:prstGeom prst="rect">
            <a:avLst/>
          </a:prstGeom>
          <a:noFill/>
          <a:ln>
            <a:noFill/>
          </a:ln>
        </p:spPr>
        <p:txBody>
          <a:bodyPr spcFirstLastPara="1" wrap="square" lIns="121900" tIns="121900" rIns="121900" bIns="121900" anchor="t" anchorCtr="0">
            <a:noAutofit/>
          </a:bodyPr>
          <a:lstStyle/>
          <a:p>
            <a:r>
              <a:rPr lang="en" sz="1333">
                <a:solidFill>
                  <a:schemeClr val="dk1"/>
                </a:solidFill>
              </a:rPr>
              <a:t>Corrections are based on method in:</a:t>
            </a:r>
            <a:br>
              <a:rPr lang="en" sz="1333">
                <a:solidFill>
                  <a:schemeClr val="dk1"/>
                </a:solidFill>
              </a:rPr>
            </a:br>
            <a:r>
              <a:rPr lang="en" sz="1333">
                <a:solidFill>
                  <a:schemeClr val="dk1"/>
                </a:solidFill>
              </a:rPr>
              <a:t>I. Selyuzhenkov and S. Voloshin PRC77, 034904 (2008)</a:t>
            </a:r>
            <a:endParaRPr sz="800"/>
          </a:p>
        </p:txBody>
      </p:sp>
      <p:sp>
        <p:nvSpPr>
          <p:cNvPr id="317" name="Google Shape;317;p42"/>
          <p:cNvSpPr txBox="1"/>
          <p:nvPr/>
        </p:nvSpPr>
        <p:spPr>
          <a:xfrm>
            <a:off x="6042767" y="5988768"/>
            <a:ext cx="5542400" cy="615513"/>
          </a:xfrm>
          <a:prstGeom prst="rect">
            <a:avLst/>
          </a:prstGeom>
          <a:noFill/>
          <a:ln>
            <a:noFill/>
          </a:ln>
        </p:spPr>
        <p:txBody>
          <a:bodyPr spcFirstLastPara="1" wrap="square" lIns="121900" tIns="121900" rIns="121900" bIns="121900" anchor="t" anchorCtr="0">
            <a:spAutoFit/>
          </a:bodyPr>
          <a:lstStyle/>
          <a:p>
            <a:pPr algn="ctr"/>
            <a:r>
              <a:rPr lang="en" sz="2400"/>
              <a:t>Better agreement after rescaling</a:t>
            </a:r>
            <a:endParaRPr sz="2400"/>
          </a:p>
        </p:txBody>
      </p:sp>
    </p:spTree>
    <p:extLst>
      <p:ext uri="{BB962C8B-B14F-4D97-AF65-F5344CB8AC3E}">
        <p14:creationId xmlns:p14="http://schemas.microsoft.com/office/powerpoint/2010/main" val="118372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1785988" y="4952302"/>
            <a:ext cx="19050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8B66-076E-41C1-AF0E-4870A84DAA65}" type="slidenum">
              <a:rPr kumimoji="0" lang="en-US" altLang="de-DE" sz="12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de-DE" sz="1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l="1723" r="493"/>
          <a:stretch/>
        </p:blipFill>
        <p:spPr>
          <a:xfrm>
            <a:off x="131614" y="1730197"/>
            <a:ext cx="4041889" cy="4005064"/>
          </a:xfrm>
          <a:prstGeom prst="rect">
            <a:avLst/>
          </a:prstGeom>
        </p:spPr>
      </p:pic>
      <p:sp>
        <p:nvSpPr>
          <p:cNvPr id="14" name="Textfeld 13"/>
          <p:cNvSpPr txBox="1"/>
          <p:nvPr/>
        </p:nvSpPr>
        <p:spPr>
          <a:xfrm>
            <a:off x="2717770" y="2665919"/>
            <a:ext cx="1424062" cy="299837"/>
          </a:xfrm>
          <a:prstGeom prst="rect">
            <a:avLst/>
          </a:prstGeom>
          <a:noFill/>
          <a:ln>
            <a:noFill/>
          </a:ln>
        </p:spPr>
        <p:txBody>
          <a:bodyPr vert="horz" wrap="none" lIns="89989" tIns="44995" rIns="89989" bIns="44995" anchorCtr="0" compatLnSpc="1">
            <a:spAutoFit/>
          </a:bodyPr>
          <a:lstStyle/>
          <a:p>
            <a:pPr marL="0" marR="0" lvl="0" indent="0" algn="ctr" defTabSz="914287" rtl="0" eaLnBrk="1" fontAlgn="base" latinLnBrk="0" hangingPunct="1">
              <a:lnSpc>
                <a:spcPct val="97000"/>
              </a:lnSpc>
              <a:spcBef>
                <a:spcPts val="0"/>
              </a:spcBef>
              <a:spcAft>
                <a:spcPts val="0"/>
              </a:spcAft>
              <a:buClrTx/>
              <a:buSzTx/>
              <a:buFontTx/>
              <a:buNone/>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defRPr/>
            </a:pPr>
            <a:r>
              <a:rPr kumimoji="0" lang="en-GB" sz="1400" b="0" i="0" u="none" strike="noStrike" kern="1200" cap="none" spc="0" normalizeH="0" baseline="0" noProof="0" dirty="0">
                <a:ln>
                  <a:noFill/>
                </a:ln>
                <a:solidFill>
                  <a:srgbClr val="000000"/>
                </a:solidFill>
                <a:effectLst/>
                <a:uLnTx/>
                <a:uFillTx/>
                <a:latin typeface="Arial"/>
                <a:ea typeface="Bitstream Vera Sans" pitchFamily="2"/>
                <a:cs typeface="Arial" panose="020B0604020202020204" pitchFamily="34" charset="0"/>
              </a:rPr>
              <a:t>Neutron matter </a:t>
            </a:r>
          </a:p>
        </p:txBody>
      </p:sp>
      <p:sp>
        <p:nvSpPr>
          <p:cNvPr id="15" name="Textfeld 14"/>
          <p:cNvSpPr txBox="1"/>
          <p:nvPr/>
        </p:nvSpPr>
        <p:spPr>
          <a:xfrm>
            <a:off x="2410132" y="4115774"/>
            <a:ext cx="1584364" cy="299837"/>
          </a:xfrm>
          <a:prstGeom prst="rect">
            <a:avLst/>
          </a:prstGeom>
          <a:solidFill>
            <a:srgbClr val="FFFFFF">
              <a:alpha val="40000"/>
            </a:srgbClr>
          </a:solidFill>
          <a:ln>
            <a:noFill/>
          </a:ln>
        </p:spPr>
        <p:txBody>
          <a:bodyPr vert="horz" wrap="none" lIns="89989" tIns="44995" rIns="89989" bIns="44995" anchorCtr="0" compatLnSpc="1">
            <a:spAutoFit/>
          </a:bodyPr>
          <a:lstStyle/>
          <a:p>
            <a:pPr marL="0" marR="0" lvl="0" indent="0" algn="ctr" defTabSz="914287" rtl="0" eaLnBrk="1" fontAlgn="base" latinLnBrk="0" hangingPunct="1">
              <a:lnSpc>
                <a:spcPct val="97000"/>
              </a:lnSpc>
              <a:spcBef>
                <a:spcPts val="0"/>
              </a:spcBef>
              <a:spcAft>
                <a:spcPts val="0"/>
              </a:spcAft>
              <a:buClrTx/>
              <a:buSzTx/>
              <a:buFontTx/>
              <a:buNone/>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defRPr/>
            </a:pPr>
            <a:r>
              <a:rPr kumimoji="0" lang="en-GB" sz="1400" b="0" i="0" u="none" strike="noStrike" kern="1200" cap="none" spc="0" normalizeH="0" baseline="0" noProof="0" dirty="0">
                <a:ln>
                  <a:noFill/>
                </a:ln>
                <a:solidFill>
                  <a:srgbClr val="000000"/>
                </a:solidFill>
                <a:effectLst/>
                <a:uLnTx/>
                <a:uFillTx/>
                <a:latin typeface="Arial"/>
                <a:ea typeface="Bitstream Vera Sans" pitchFamily="2"/>
                <a:cs typeface="Bitstream Vera Sans" pitchFamily="2"/>
              </a:rPr>
              <a:t>Symmetric matter</a:t>
            </a:r>
          </a:p>
        </p:txBody>
      </p:sp>
      <p:cxnSp>
        <p:nvCxnSpPr>
          <p:cNvPr id="16" name="Gerade Verbindung mit Pfeil 15"/>
          <p:cNvCxnSpPr/>
          <p:nvPr/>
        </p:nvCxnSpPr>
        <p:spPr bwMode="auto">
          <a:xfrm>
            <a:off x="2088808" y="3986325"/>
            <a:ext cx="15106" cy="906950"/>
          </a:xfrm>
          <a:prstGeom prst="straightConnector1">
            <a:avLst/>
          </a:prstGeom>
          <a:solidFill>
            <a:srgbClr val="3366FF"/>
          </a:solidFill>
          <a:ln w="63500" cap="flat" cmpd="sng" algn="ctr">
            <a:solidFill>
              <a:srgbClr val="00B05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p:cNvSpPr txBox="1"/>
          <p:nvPr/>
        </p:nvSpPr>
        <p:spPr>
          <a:xfrm>
            <a:off x="1407439" y="4165352"/>
            <a:ext cx="892380" cy="483185"/>
          </a:xfrm>
          <a:prstGeom prst="rect">
            <a:avLst/>
          </a:prstGeom>
          <a:noFill/>
          <a:ln>
            <a:noFill/>
          </a:ln>
        </p:spPr>
        <p:txBody>
          <a:bodyPr vert="horz" wrap="square" lIns="89989" tIns="91428" rIns="89989" bIns="91428" anchorCtr="0" compatLnSpc="1">
            <a:spAutoFit/>
          </a:bodyPr>
          <a:lstStyle/>
          <a:p>
            <a:pPr marL="0" marR="0" lvl="0" indent="0" algn="l" defTabSz="914287" rtl="0" eaLnBrk="1" fontAlgn="base" latinLnBrk="0" hangingPunct="1">
              <a:lnSpc>
                <a:spcPct val="97000"/>
              </a:lnSpc>
              <a:spcBef>
                <a:spcPts val="0"/>
              </a:spcBef>
              <a:spcAft>
                <a:spcPts val="0"/>
              </a:spcAft>
              <a:buClrTx/>
              <a:buSzTx/>
              <a:buFontTx/>
              <a:buNone/>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defRPr/>
            </a:pPr>
            <a:r>
              <a:rPr kumimoji="0" lang="en-GB" sz="20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en-GB" sz="2000" b="0" i="0" u="none" strike="noStrike" kern="1200" cap="none" spc="0" normalizeH="0" baseline="-3300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sym</a:t>
            </a:r>
            <a:endParaRPr kumimoji="0" lang="en-GB" sz="2000" b="0" i="0" u="none" strike="noStrike" kern="1200" cap="none" spc="0" normalizeH="0" baseline="-3300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feld 19"/>
          <p:cNvSpPr txBox="1"/>
          <p:nvPr/>
        </p:nvSpPr>
        <p:spPr>
          <a:xfrm rot="16200000">
            <a:off x="-1140" y="3262318"/>
            <a:ext cx="61266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E/A</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reihandform 12"/>
          <p:cNvSpPr/>
          <p:nvPr/>
        </p:nvSpPr>
        <p:spPr>
          <a:xfrm>
            <a:off x="216842" y="5722334"/>
            <a:ext cx="3811960" cy="3099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89989" tIns="46794" rIns="89989" bIns="46794" anchor="t" anchorCtr="0" compatLnSpc="1">
            <a:spAutoFit/>
          </a:bodyPr>
          <a:lstStyle/>
          <a:p>
            <a:pPr marL="0" marR="0" lvl="0" indent="0" algn="ctr" defTabSz="914287" rtl="0" eaLnBrk="1" fontAlgn="base" latinLnBrk="0" hangingPunct="1">
              <a:lnSpc>
                <a:spcPct val="100000"/>
              </a:lnSpc>
              <a:spcBef>
                <a:spcPts val="0"/>
              </a:spcBef>
              <a:spcAft>
                <a:spcPts val="0"/>
              </a:spcAft>
              <a:buClrTx/>
              <a:buSzTx/>
              <a:buFontTx/>
              <a:buNone/>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defRPr sz="1990"/>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Bitstream Vera Sans" pitchFamily="2"/>
                <a:cs typeface="Helvetica" panose="020B0604020202020204" pitchFamily="34" charset="0"/>
              </a:rPr>
              <a:t>Ch. Fuchs and H.H. </a:t>
            </a:r>
            <a:r>
              <a:rPr kumimoji="0" lang="en-US" sz="1400" b="0" i="0" u="none" strike="noStrike" kern="1200" cap="none" spc="0" normalizeH="0" baseline="0" noProof="0" dirty="0" err="1">
                <a:ln>
                  <a:noFill/>
                </a:ln>
                <a:solidFill>
                  <a:srgbClr val="002060"/>
                </a:solidFill>
                <a:effectLst/>
                <a:uLnTx/>
                <a:uFillTx/>
                <a:latin typeface="Helvetica" panose="020B0604020202020204" pitchFamily="34" charset="0"/>
                <a:ea typeface="Bitstream Vera Sans" pitchFamily="2"/>
                <a:cs typeface="Helvetica" panose="020B0604020202020204" pitchFamily="34" charset="0"/>
              </a:rPr>
              <a:t>Wolter</a:t>
            </a: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Bitstream Vera Sans" pitchFamily="2"/>
                <a:cs typeface="Helvetica" panose="020B0604020202020204" pitchFamily="34" charset="0"/>
              </a:rPr>
              <a:t>, EPJA 30 (2006) 5</a:t>
            </a:r>
          </a:p>
        </p:txBody>
      </p:sp>
      <p:sp>
        <p:nvSpPr>
          <p:cNvPr id="19" name="Text Box 3"/>
          <p:cNvSpPr txBox="1">
            <a:spLocks noChangeArrowheads="1"/>
          </p:cNvSpPr>
          <p:nvPr/>
        </p:nvSpPr>
        <p:spPr bwMode="auto">
          <a:xfrm>
            <a:off x="4949646" y="1226599"/>
            <a:ext cx="22475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altLang="de-DE" sz="2000" b="0"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Symmetric matter</a:t>
            </a:r>
            <a:endParaRPr kumimoji="0" lang="de-DE" altLang="de-DE" sz="2000" b="0"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alt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hteck 4"/>
          <p:cNvSpPr/>
          <p:nvPr/>
        </p:nvSpPr>
        <p:spPr>
          <a:xfrm>
            <a:off x="9454200" y="1226599"/>
            <a:ext cx="2191626" cy="400110"/>
          </a:xfrm>
          <a:prstGeom prst="rect">
            <a:avLst/>
          </a:prstGeom>
        </p:spPr>
        <p:txBody>
          <a:bodyPr wrap="none">
            <a:spAutoFit/>
          </a:bodyPr>
          <a:lstStyle/>
          <a:p>
            <a:pPr lvl="0" eaLnBrk="0" fontAlgn="base" hangingPunct="0">
              <a:spcAft>
                <a:spcPct val="0"/>
              </a:spcAft>
              <a:buClr>
                <a:srgbClr val="FF0000"/>
              </a:buClr>
              <a:defRPr/>
            </a:pPr>
            <a:r>
              <a:rPr lang="en-GB" altLang="de-DE" sz="2000" dirty="0">
                <a:solidFill>
                  <a:srgbClr val="0033CC"/>
                </a:solidFill>
                <a:latin typeface="Arial" panose="020B0604020202020204" pitchFamily="34" charset="0"/>
                <a:cs typeface="Arial" panose="020B0604020202020204" pitchFamily="34" charset="0"/>
              </a:rPr>
              <a:t>Symmetry energy</a:t>
            </a:r>
          </a:p>
        </p:txBody>
      </p:sp>
      <p:pic>
        <p:nvPicPr>
          <p:cNvPr id="6" name="Grafik 5"/>
          <p:cNvPicPr>
            <a:picLocks noChangeAspect="1"/>
          </p:cNvPicPr>
          <p:nvPr/>
        </p:nvPicPr>
        <p:blipFill>
          <a:blip r:embed="rId3"/>
          <a:stretch>
            <a:fillRect/>
          </a:stretch>
        </p:blipFill>
        <p:spPr>
          <a:xfrm>
            <a:off x="8592184" y="1579271"/>
            <a:ext cx="3296702" cy="3625687"/>
          </a:xfrm>
          <a:prstGeom prst="rect">
            <a:avLst/>
          </a:prstGeom>
        </p:spPr>
      </p:pic>
      <p:sp>
        <p:nvSpPr>
          <p:cNvPr id="21" name="Textfeld 20"/>
          <p:cNvSpPr txBox="1"/>
          <p:nvPr/>
        </p:nvSpPr>
        <p:spPr>
          <a:xfrm>
            <a:off x="9086125" y="5151390"/>
            <a:ext cx="2802762" cy="584775"/>
          </a:xfrm>
          <a:prstGeom prst="rect">
            <a:avLst/>
          </a:prstGeom>
          <a:solidFill>
            <a:schemeClr val="bg1"/>
          </a:solidFill>
        </p:spPr>
        <p:txBody>
          <a:bodyPr wrap="square" rtlCol="0">
            <a:spAutoFit/>
          </a:bodyPr>
          <a:lstStyle/>
          <a:p>
            <a:r>
              <a:rPr lang="de-DE" sz="1600" dirty="0">
                <a:latin typeface="Tahoma" panose="020B0604030504040204" pitchFamily="34" charset="0"/>
                <a:ea typeface="Tahoma" panose="020B0604030504040204" pitchFamily="34" charset="0"/>
                <a:cs typeface="Tahoma" panose="020B0604030504040204" pitchFamily="34" charset="0"/>
              </a:rPr>
              <a:t>ASY-EOS: </a:t>
            </a:r>
            <a:r>
              <a:rPr lang="de-DE" sz="1600" dirty="0" err="1">
                <a:latin typeface="Tahoma" panose="020B0604030504040204" pitchFamily="34" charset="0"/>
                <a:ea typeface="Tahoma" panose="020B0604030504040204" pitchFamily="34" charset="0"/>
                <a:cs typeface="Tahoma" panose="020B0604030504040204" pitchFamily="34" charset="0"/>
              </a:rPr>
              <a:t>Elliptic</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flow</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of</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neutrons</a:t>
            </a:r>
            <a:r>
              <a:rPr lang="de-DE" sz="1600" dirty="0">
                <a:latin typeface="Tahoma" panose="020B0604030504040204" pitchFamily="34" charset="0"/>
                <a:ea typeface="Tahoma" panose="020B0604030504040204" pitchFamily="34" charset="0"/>
                <a:cs typeface="Tahoma" panose="020B0604030504040204" pitchFamily="34" charset="0"/>
              </a:rPr>
              <a:t>/</a:t>
            </a:r>
            <a:r>
              <a:rPr lang="de-DE" sz="1600" dirty="0" err="1">
                <a:latin typeface="Tahoma" panose="020B0604030504040204" pitchFamily="34" charset="0"/>
                <a:ea typeface="Tahoma" panose="020B0604030504040204" pitchFamily="34" charset="0"/>
                <a:cs typeface="Tahoma" panose="020B0604030504040204" pitchFamily="34" charset="0"/>
              </a:rPr>
              <a:t>charged</a:t>
            </a:r>
            <a:r>
              <a:rPr lang="de-DE" sz="1600" dirty="0">
                <a:latin typeface="Tahoma" panose="020B0604030504040204" pitchFamily="34" charset="0"/>
                <a:ea typeface="Tahoma" panose="020B0604030504040204" pitchFamily="34" charset="0"/>
                <a:cs typeface="Tahoma" panose="020B0604030504040204" pitchFamily="34" charset="0"/>
              </a:rPr>
              <a:t> particles</a:t>
            </a:r>
          </a:p>
        </p:txBody>
      </p:sp>
      <p:sp>
        <p:nvSpPr>
          <p:cNvPr id="22" name="Rechteck 21"/>
          <p:cNvSpPr/>
          <p:nvPr/>
        </p:nvSpPr>
        <p:spPr>
          <a:xfrm>
            <a:off x="9104672" y="5777646"/>
            <a:ext cx="3008670" cy="523220"/>
          </a:xfrm>
          <a:prstGeom prst="rect">
            <a:avLst/>
          </a:prstGeom>
        </p:spPr>
        <p:txBody>
          <a:bodyPr wrap="square">
            <a:spAutoFit/>
          </a:bodyPr>
          <a:lstStyle/>
          <a:p>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P. Russotto et al., </a:t>
            </a:r>
          </a:p>
          <a:p>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Phys. Rev. C 94 (2016) 034608</a:t>
            </a:r>
          </a:p>
        </p:txBody>
      </p:sp>
      <p:sp>
        <p:nvSpPr>
          <p:cNvPr id="8" name="Rechteck 7"/>
          <p:cNvSpPr/>
          <p:nvPr/>
        </p:nvSpPr>
        <p:spPr>
          <a:xfrm>
            <a:off x="10056390" y="3865601"/>
            <a:ext cx="1604670" cy="307777"/>
          </a:xfrm>
          <a:prstGeom prst="rect">
            <a:avLst/>
          </a:prstGeom>
        </p:spPr>
        <p:txBody>
          <a:bodyPr wrap="none">
            <a:spAutoFit/>
          </a:bodyPr>
          <a:lstStyle/>
          <a:p>
            <a:r>
              <a:rPr lang="de-DE" sz="1400" dirty="0" err="1"/>
              <a:t>Au+Au</a:t>
            </a:r>
            <a:r>
              <a:rPr lang="de-DE" sz="1400" dirty="0"/>
              <a:t> 400A </a:t>
            </a:r>
            <a:r>
              <a:rPr lang="de-DE" sz="1400" dirty="0" err="1"/>
              <a:t>MeV</a:t>
            </a:r>
            <a:endParaRPr lang="en-US" sz="1400" dirty="0"/>
          </a:p>
        </p:txBody>
      </p:sp>
      <p:sp>
        <p:nvSpPr>
          <p:cNvPr id="24" name="Foliennummernplatzhalter 2"/>
          <p:cNvSpPr>
            <a:spLocks noGrp="1"/>
          </p:cNvSpPr>
          <p:nvPr>
            <p:ph type="sldNum" idx="4294967295"/>
          </p:nvPr>
        </p:nvSpPr>
        <p:spPr>
          <a:xfrm>
            <a:off x="9194800" y="6314799"/>
            <a:ext cx="2838451" cy="471488"/>
          </a:xfrm>
          <a:prstGeom prst="rect">
            <a:avLst/>
          </a:prstGeom>
        </p:spPr>
        <p:txBody>
          <a:bodyPr/>
          <a:lstStyle/>
          <a:p>
            <a:pPr algn="r"/>
            <a:fld id="{AA9D9ED0-5C44-4A72-AC4F-092B818F74A8}" type="slidenum">
              <a:rPr lang="en-US" altLang="ru-RU" smtClean="0"/>
              <a:pPr algn="r"/>
              <a:t>2</a:t>
            </a:fld>
            <a:endParaRPr lang="en-US" altLang="ru-RU" dirty="0"/>
          </a:p>
        </p:txBody>
      </p:sp>
      <p:pic>
        <p:nvPicPr>
          <p:cNvPr id="28" name="Google Shape;124;p27">
            <a:extLst>
              <a:ext uri="{FF2B5EF4-FFF2-40B4-BE49-F238E27FC236}">
                <a16:creationId xmlns:a16="http://schemas.microsoft.com/office/drawing/2014/main" id="{2E4B4631-1B23-4961-BCF3-D90292FEC8F8}"/>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l="1107"/>
          <a:stretch/>
        </p:blipFill>
        <p:spPr>
          <a:xfrm>
            <a:off x="4283816" y="1749819"/>
            <a:ext cx="3820965" cy="3179320"/>
          </a:xfrm>
          <a:prstGeom prst="rect">
            <a:avLst/>
          </a:prstGeom>
          <a:noFill/>
          <a:ln>
            <a:noFill/>
          </a:ln>
        </p:spPr>
      </p:pic>
      <p:sp>
        <p:nvSpPr>
          <p:cNvPr id="30" name="TextBox 29">
            <a:extLst>
              <a:ext uri="{FF2B5EF4-FFF2-40B4-BE49-F238E27FC236}">
                <a16:creationId xmlns:a16="http://schemas.microsoft.com/office/drawing/2014/main" id="{EEE80067-EEF3-3F24-F2DD-A5C1DED06A35}"/>
              </a:ext>
            </a:extLst>
          </p:cNvPr>
          <p:cNvSpPr txBox="1"/>
          <p:nvPr/>
        </p:nvSpPr>
        <p:spPr>
          <a:xfrm>
            <a:off x="4774937" y="5036860"/>
            <a:ext cx="3630709"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E895: elliptic flow of protons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 </a:t>
            </a:r>
            <a:r>
              <a:rPr kumimoji="0" lang="en-US" altLang="en-US" sz="1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Danielewicz</a:t>
            </a:r>
            <a:r>
              <a:rPr kumimoji="0" lang="en-US" alt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R. Lacey, W.G. Lynch,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Science 298 (2002) 1592</a:t>
            </a:r>
          </a:p>
        </p:txBody>
      </p:sp>
      <p:pic>
        <p:nvPicPr>
          <p:cNvPr id="31" name="Google Shape;129;p27" descr="{&quot;text&quot;:&quot;E_A(\\rho, \\delta) = E_A(\\rho, 0) + E_{sym}(\\rho)\\delta^2 + O(\\delta^4)&quot;,&quot;mathType&quot;:&quot;LaTEX&quot;,&quot;color&quot;:&quot;#000000&quot;,&quot;height&quot;:100}" title="Math_Equation_Generated">
            <a:extLst>
              <a:ext uri="{FF2B5EF4-FFF2-40B4-BE49-F238E27FC236}">
                <a16:creationId xmlns:a16="http://schemas.microsoft.com/office/drawing/2014/main" id="{8D45CD4D-8A83-0554-6C53-441731BB6041}"/>
              </a:ext>
            </a:extLst>
          </p:cNvPr>
          <p:cNvPicPr preferRelativeResize="0"/>
          <p:nvPr/>
        </p:nvPicPr>
        <p:blipFill>
          <a:blip r:embed="rId5">
            <a:alphaModFix/>
          </a:blip>
          <a:stretch>
            <a:fillRect/>
          </a:stretch>
        </p:blipFill>
        <p:spPr>
          <a:xfrm>
            <a:off x="5281879" y="643992"/>
            <a:ext cx="6247533" cy="403067"/>
          </a:xfrm>
          <a:prstGeom prst="rect">
            <a:avLst/>
          </a:prstGeom>
          <a:noFill/>
          <a:ln>
            <a:noFill/>
          </a:ln>
        </p:spPr>
      </p:pic>
      <p:sp>
        <p:nvSpPr>
          <p:cNvPr id="32" name="Google Shape;122;p27">
            <a:extLst>
              <a:ext uri="{FF2B5EF4-FFF2-40B4-BE49-F238E27FC236}">
                <a16:creationId xmlns:a16="http://schemas.microsoft.com/office/drawing/2014/main" id="{E8809072-3F99-9577-1390-0EED3FAFE8A6}"/>
              </a:ext>
            </a:extLst>
          </p:cNvPr>
          <p:cNvSpPr txBox="1">
            <a:spLocks/>
          </p:cNvSpPr>
          <p:nvPr/>
        </p:nvSpPr>
        <p:spPr>
          <a:xfrm>
            <a:off x="415600" y="-16233"/>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EOS for high baryon density matter</a:t>
            </a:r>
            <a:endParaRPr lang="en-GB" dirty="0"/>
          </a:p>
        </p:txBody>
      </p:sp>
      <p:cxnSp>
        <p:nvCxnSpPr>
          <p:cNvPr id="33" name="Google Shape;132;p27">
            <a:extLst>
              <a:ext uri="{FF2B5EF4-FFF2-40B4-BE49-F238E27FC236}">
                <a16:creationId xmlns:a16="http://schemas.microsoft.com/office/drawing/2014/main" id="{245EF285-FF1C-16E8-AA2E-F223A2EC1A55}"/>
              </a:ext>
            </a:extLst>
          </p:cNvPr>
          <p:cNvCxnSpPr/>
          <p:nvPr/>
        </p:nvCxnSpPr>
        <p:spPr>
          <a:xfrm flipH="1">
            <a:off x="6696538" y="1080990"/>
            <a:ext cx="776800" cy="219767"/>
          </a:xfrm>
          <a:prstGeom prst="straightConnector1">
            <a:avLst/>
          </a:prstGeom>
          <a:noFill/>
          <a:ln w="9525" cap="flat" cmpd="sng">
            <a:solidFill>
              <a:schemeClr val="dk2"/>
            </a:solidFill>
            <a:prstDash val="solid"/>
            <a:round/>
            <a:headEnd type="none" w="med" len="med"/>
            <a:tailEnd type="triangle" w="med" len="med"/>
          </a:ln>
        </p:spPr>
      </p:cxnSp>
      <p:cxnSp>
        <p:nvCxnSpPr>
          <p:cNvPr id="34" name="Google Shape;135;p27">
            <a:extLst>
              <a:ext uri="{FF2B5EF4-FFF2-40B4-BE49-F238E27FC236}">
                <a16:creationId xmlns:a16="http://schemas.microsoft.com/office/drawing/2014/main" id="{92CFFE6D-89FA-40CE-BB70-BC956D566926}"/>
              </a:ext>
            </a:extLst>
          </p:cNvPr>
          <p:cNvCxnSpPr>
            <a:cxnSpLocks/>
          </p:cNvCxnSpPr>
          <p:nvPr/>
        </p:nvCxnSpPr>
        <p:spPr>
          <a:xfrm>
            <a:off x="9339792" y="1071120"/>
            <a:ext cx="250257" cy="229637"/>
          </a:xfrm>
          <a:prstGeom prst="straightConnector1">
            <a:avLst/>
          </a:prstGeom>
          <a:noFill/>
          <a:ln w="9525" cap="flat" cmpd="sng">
            <a:solidFill>
              <a:schemeClr val="dk2"/>
            </a:solidFill>
            <a:prstDash val="solid"/>
            <a:round/>
            <a:headEnd type="none" w="med" len="med"/>
            <a:tailEnd type="triangle" w="med" len="med"/>
          </a:ln>
        </p:spPr>
      </p:cxnSp>
      <p:sp>
        <p:nvSpPr>
          <p:cNvPr id="35" name="Google Shape;133;p27">
            <a:extLst>
              <a:ext uri="{FF2B5EF4-FFF2-40B4-BE49-F238E27FC236}">
                <a16:creationId xmlns:a16="http://schemas.microsoft.com/office/drawing/2014/main" id="{EF5DECF2-0433-0BEC-B952-63E8450B3DAF}"/>
              </a:ext>
            </a:extLst>
          </p:cNvPr>
          <p:cNvSpPr/>
          <p:nvPr/>
        </p:nvSpPr>
        <p:spPr>
          <a:xfrm>
            <a:off x="7020246" y="614516"/>
            <a:ext cx="1244800" cy="462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 name="Google Shape;133;p27">
            <a:extLst>
              <a:ext uri="{FF2B5EF4-FFF2-40B4-BE49-F238E27FC236}">
                <a16:creationId xmlns:a16="http://schemas.microsoft.com/office/drawing/2014/main" id="{B3A24605-8D95-83B2-9C90-C93315A65AC6}"/>
              </a:ext>
            </a:extLst>
          </p:cNvPr>
          <p:cNvSpPr/>
          <p:nvPr/>
        </p:nvSpPr>
        <p:spPr>
          <a:xfrm>
            <a:off x="8652429" y="614516"/>
            <a:ext cx="1244800" cy="462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8" name="TextBox 37">
            <a:extLst>
              <a:ext uri="{FF2B5EF4-FFF2-40B4-BE49-F238E27FC236}">
                <a16:creationId xmlns:a16="http://schemas.microsoft.com/office/drawing/2014/main" id="{FB48A409-4170-6CE5-7B29-C0F776D2EE38}"/>
              </a:ext>
            </a:extLst>
          </p:cNvPr>
          <p:cNvSpPr txBox="1"/>
          <p:nvPr/>
        </p:nvSpPr>
        <p:spPr>
          <a:xfrm>
            <a:off x="1142966" y="585394"/>
            <a:ext cx="4692297" cy="461665"/>
          </a:xfrm>
          <a:prstGeom prst="rect">
            <a:avLst/>
          </a:prstGeom>
          <a:noFill/>
        </p:spPr>
        <p:txBody>
          <a:bodyPr wrap="square">
            <a:spAutoFit/>
          </a:bodyPr>
          <a:lstStyle/>
          <a:p>
            <a:r>
              <a:rPr lang="en" sz="2400" dirty="0"/>
              <a:t>The binding energy per nucleon:</a:t>
            </a:r>
            <a:endParaRPr lang="en-RU" sz="2400" dirty="0"/>
          </a:p>
        </p:txBody>
      </p:sp>
      <p:pic>
        <p:nvPicPr>
          <p:cNvPr id="41" name="Google Shape;136;p27" descr="{&quot;mathType&quot;:&quot;LaTEX&quot;,&quot;height&quot;:100,&quot;color&quot;:&quot;#000000&quot;,&quot;text&quot;:&quot;\\delta = (\\rho_n - \\rho_p)/\\rho&quot;}" title="Math_Equation_Generated">
            <a:extLst>
              <a:ext uri="{FF2B5EF4-FFF2-40B4-BE49-F238E27FC236}">
                <a16:creationId xmlns:a16="http://schemas.microsoft.com/office/drawing/2014/main" id="{FEA80C60-787B-C382-D133-371D95C6BA7C}"/>
              </a:ext>
            </a:extLst>
          </p:cNvPr>
          <p:cNvPicPr preferRelativeResize="0"/>
          <p:nvPr/>
        </p:nvPicPr>
        <p:blipFill>
          <a:blip r:embed="rId6">
            <a:alphaModFix/>
          </a:blip>
          <a:stretch>
            <a:fillRect/>
          </a:stretch>
        </p:blipFill>
        <p:spPr>
          <a:xfrm>
            <a:off x="1336941" y="1350311"/>
            <a:ext cx="2133984" cy="326800"/>
          </a:xfrm>
          <a:prstGeom prst="rect">
            <a:avLst/>
          </a:prstGeom>
          <a:noFill/>
          <a:ln>
            <a:noFill/>
          </a:ln>
        </p:spPr>
      </p:pic>
      <p:sp>
        <p:nvSpPr>
          <p:cNvPr id="42" name="TextBox 41">
            <a:extLst>
              <a:ext uri="{FF2B5EF4-FFF2-40B4-BE49-F238E27FC236}">
                <a16:creationId xmlns:a16="http://schemas.microsoft.com/office/drawing/2014/main" id="{D99D0FE3-5837-2401-AF7C-3366107BBA3F}"/>
              </a:ext>
            </a:extLst>
          </p:cNvPr>
          <p:cNvSpPr txBox="1"/>
          <p:nvPr/>
        </p:nvSpPr>
        <p:spPr>
          <a:xfrm>
            <a:off x="1180703" y="913633"/>
            <a:ext cx="2640449" cy="461665"/>
          </a:xfrm>
          <a:prstGeom prst="rect">
            <a:avLst/>
          </a:prstGeom>
          <a:noFill/>
        </p:spPr>
        <p:txBody>
          <a:bodyPr wrap="square">
            <a:spAutoFit/>
          </a:bodyPr>
          <a:lstStyle/>
          <a:p>
            <a:r>
              <a:rPr lang="en" sz="2400" dirty="0"/>
              <a:t>Isospin asymmetry:</a:t>
            </a:r>
            <a:endParaRPr lang="en-RU" sz="2400" dirty="0"/>
          </a:p>
        </p:txBody>
      </p:sp>
    </p:spTree>
    <p:extLst>
      <p:ext uri="{BB962C8B-B14F-4D97-AF65-F5344CB8AC3E}">
        <p14:creationId xmlns:p14="http://schemas.microsoft.com/office/powerpoint/2010/main" val="41829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5" name="Google Shape;355;p4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20</a:t>
            </a:fld>
            <a:endParaRPr/>
          </a:p>
        </p:txBody>
      </p:sp>
      <p:sp>
        <p:nvSpPr>
          <p:cNvPr id="356" name="Google Shape;356;p45"/>
          <p:cNvSpPr txBox="1"/>
          <p:nvPr/>
        </p:nvSpPr>
        <p:spPr>
          <a:xfrm>
            <a:off x="2580100" y="6213234"/>
            <a:ext cx="7832400" cy="492402"/>
          </a:xfrm>
          <a:prstGeom prst="rect">
            <a:avLst/>
          </a:prstGeom>
          <a:noFill/>
          <a:ln>
            <a:noFill/>
          </a:ln>
        </p:spPr>
        <p:txBody>
          <a:bodyPr spcFirstLastPara="1" wrap="square" lIns="121900" tIns="121900" rIns="121900" bIns="121900" anchor="t" anchorCtr="0">
            <a:spAutoFit/>
          </a:bodyPr>
          <a:lstStyle/>
          <a:p>
            <a:pPr algn="ctr"/>
            <a:endParaRPr sz="2400" baseline="-25000"/>
          </a:p>
        </p:txBody>
      </p:sp>
      <p:sp>
        <p:nvSpPr>
          <p:cNvPr id="357" name="Google Shape;357;p45"/>
          <p:cNvSpPr txBox="1"/>
          <p:nvPr/>
        </p:nvSpPr>
        <p:spPr>
          <a:xfrm>
            <a:off x="779100" y="5822367"/>
            <a:ext cx="10621600" cy="861734"/>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dirty="0"/>
              <a:t>Good agreement between reconstructed and model data</a:t>
            </a:r>
            <a:endParaRPr sz="2000" dirty="0"/>
          </a:p>
          <a:p>
            <a:pPr marL="609585" indent="-423323">
              <a:buSzPts val="1400"/>
              <a:buChar char="●"/>
            </a:pPr>
            <a:r>
              <a:rPr lang="en" sz="2000" dirty="0"/>
              <a:t>Approximately 250-300M events are required to perform </a:t>
            </a:r>
            <a:r>
              <a:rPr lang="en" sz="2000" dirty="0" err="1"/>
              <a:t>multidifferential</a:t>
            </a:r>
            <a:r>
              <a:rPr lang="en" sz="2000" dirty="0"/>
              <a:t> measurements of </a:t>
            </a:r>
            <a:r>
              <a:rPr lang="en" sz="2000" dirty="0" err="1"/>
              <a:t>v</a:t>
            </a:r>
            <a:r>
              <a:rPr lang="en" sz="2000" baseline="-25000" dirty="0" err="1"/>
              <a:t>n</a:t>
            </a:r>
            <a:endParaRPr sz="2000" baseline="-25000" dirty="0"/>
          </a:p>
        </p:txBody>
      </p:sp>
      <p:sp>
        <p:nvSpPr>
          <p:cNvPr id="358" name="Google Shape;358;p45"/>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dirty="0"/>
              <a:t>Directed and elliptic flow at </a:t>
            </a:r>
            <a:r>
              <a:rPr lang="en-US" dirty="0"/>
              <a:t>BM@N</a:t>
            </a:r>
            <a:endParaRPr dirty="0"/>
          </a:p>
        </p:txBody>
      </p:sp>
      <p:pic>
        <p:nvPicPr>
          <p:cNvPr id="3" name="Picture 2">
            <a:extLst>
              <a:ext uri="{FF2B5EF4-FFF2-40B4-BE49-F238E27FC236}">
                <a16:creationId xmlns:a16="http://schemas.microsoft.com/office/drawing/2014/main" id="{F12B94ED-9C69-4C4E-B7C1-7D09A06EDAB3}"/>
              </a:ext>
            </a:extLst>
          </p:cNvPr>
          <p:cNvPicPr>
            <a:picLocks noChangeAspect="1"/>
          </p:cNvPicPr>
          <p:nvPr/>
        </p:nvPicPr>
        <p:blipFill>
          <a:blip r:embed="rId3"/>
          <a:stretch>
            <a:fillRect/>
          </a:stretch>
        </p:blipFill>
        <p:spPr>
          <a:xfrm>
            <a:off x="333719" y="714112"/>
            <a:ext cx="4777001" cy="5141511"/>
          </a:xfrm>
          <a:prstGeom prst="rect">
            <a:avLst/>
          </a:prstGeom>
        </p:spPr>
      </p:pic>
      <p:pic>
        <p:nvPicPr>
          <p:cNvPr id="4" name="Picture 3">
            <a:extLst>
              <a:ext uri="{FF2B5EF4-FFF2-40B4-BE49-F238E27FC236}">
                <a16:creationId xmlns:a16="http://schemas.microsoft.com/office/drawing/2014/main" id="{539D44D2-FA72-7CE3-8647-E6C276E1603A}"/>
              </a:ext>
            </a:extLst>
          </p:cNvPr>
          <p:cNvPicPr>
            <a:picLocks noChangeAspect="1"/>
          </p:cNvPicPr>
          <p:nvPr/>
        </p:nvPicPr>
        <p:blipFill>
          <a:blip r:embed="rId4"/>
          <a:srcRect/>
          <a:stretch/>
        </p:blipFill>
        <p:spPr>
          <a:xfrm>
            <a:off x="6055059" y="714112"/>
            <a:ext cx="4777000" cy="5141511"/>
          </a:xfrm>
          <a:prstGeom prst="rect">
            <a:avLst/>
          </a:prstGeom>
        </p:spPr>
      </p:pic>
      <p:sp>
        <p:nvSpPr>
          <p:cNvPr id="5" name="TextBox 4">
            <a:extLst>
              <a:ext uri="{FF2B5EF4-FFF2-40B4-BE49-F238E27FC236}">
                <a16:creationId xmlns:a16="http://schemas.microsoft.com/office/drawing/2014/main" id="{D70344D8-B7E9-2A83-251E-C29000A53A0F}"/>
              </a:ext>
            </a:extLst>
          </p:cNvPr>
          <p:cNvSpPr txBox="1"/>
          <p:nvPr/>
        </p:nvSpPr>
        <p:spPr>
          <a:xfrm>
            <a:off x="9562642" y="1002377"/>
            <a:ext cx="943272" cy="369332"/>
          </a:xfrm>
          <a:prstGeom prst="rect">
            <a:avLst/>
          </a:prstGeom>
          <a:noFill/>
        </p:spPr>
        <p:txBody>
          <a:bodyPr wrap="none" rtlCol="0">
            <a:spAutoFit/>
          </a:bodyPr>
          <a:lstStyle/>
          <a:p>
            <a:r>
              <a:rPr lang="en-RU" dirty="0"/>
              <a:t>Xe+Cs(I)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6"/>
          <p:cNvSpPr txBox="1">
            <a:spLocks noGrp="1"/>
          </p:cNvSpPr>
          <p:nvPr>
            <p:ph type="body" idx="1"/>
          </p:nvPr>
        </p:nvSpPr>
        <p:spPr>
          <a:xfrm>
            <a:off x="415600" y="747367"/>
            <a:ext cx="11360800" cy="5344800"/>
          </a:xfrm>
          <a:prstGeom prst="rect">
            <a:avLst/>
          </a:prstGeom>
        </p:spPr>
        <p:txBody>
          <a:bodyPr spcFirstLastPara="1" vert="horz" wrap="square" lIns="121900" tIns="121900" rIns="121900" bIns="121900" rtlCol="0" anchor="t" anchorCtr="0">
            <a:normAutofit fontScale="92500"/>
          </a:bodyPr>
          <a:lstStyle/>
          <a:p>
            <a:pPr marL="0" indent="0">
              <a:buNone/>
            </a:pPr>
            <a:r>
              <a:rPr lang="en" dirty="0"/>
              <a:t>The upgraded BM@N experiment offers the opportunity to explore nuclear matter at neutron star core densities in heavy-ion collisions at energies of up to 4A GeV. And study the EOS for high-density symmetric matter: </a:t>
            </a:r>
            <a:endParaRPr dirty="0"/>
          </a:p>
          <a:p>
            <a:pPr>
              <a:spcBef>
                <a:spcPts val="1600"/>
              </a:spcBef>
            </a:pPr>
            <a:r>
              <a:rPr lang="en" dirty="0"/>
              <a:t>Collective flow of protons and light fragments in A+A collisions</a:t>
            </a:r>
            <a:endParaRPr dirty="0"/>
          </a:p>
          <a:p>
            <a:r>
              <a:rPr lang="en" dirty="0"/>
              <a:t>Yields of multi-strange (anti-) hyperons from A+A collisions</a:t>
            </a:r>
            <a:endParaRPr dirty="0"/>
          </a:p>
          <a:p>
            <a:r>
              <a:rPr lang="en" dirty="0"/>
              <a:t>Role of hyperons in neutron stars (ΛN and ΛNN interaction): </a:t>
            </a:r>
            <a:r>
              <a:rPr lang="en" dirty="0" err="1"/>
              <a:t>hypernuclei</a:t>
            </a:r>
            <a:endParaRPr dirty="0"/>
          </a:p>
          <a:p>
            <a:pPr marL="0" indent="0">
              <a:spcBef>
                <a:spcPts val="1600"/>
              </a:spcBef>
              <a:buNone/>
            </a:pPr>
            <a:r>
              <a:rPr lang="en" dirty="0"/>
              <a:t>BM@N already recorded experimental data from a set of technical runs (carbon, argon-krypton) and recent physical run (</a:t>
            </a:r>
            <a:r>
              <a:rPr lang="en" dirty="0" err="1"/>
              <a:t>Xe+CsI</a:t>
            </a:r>
            <a:r>
              <a:rPr lang="en" dirty="0"/>
              <a:t>). </a:t>
            </a:r>
          </a:p>
          <a:p>
            <a:pPr marL="0" indent="0">
              <a:spcBef>
                <a:spcPts val="1600"/>
              </a:spcBef>
              <a:buNone/>
            </a:pPr>
            <a:r>
              <a:rPr lang="en" dirty="0"/>
              <a:t>Physics analysis of the data is in its active phase, results expected to be published.</a:t>
            </a:r>
          </a:p>
          <a:p>
            <a:pPr marL="0" indent="0">
              <a:spcBef>
                <a:spcPts val="1600"/>
              </a:spcBef>
              <a:spcAft>
                <a:spcPts val="1600"/>
              </a:spcAft>
              <a:buNone/>
            </a:pPr>
            <a:r>
              <a:rPr lang="en-GB" dirty="0"/>
              <a:t>Preparation for the next experimental runs as well as the data processing from the first physical run (calibrations, physics feasibility studies ...) are ongoing. </a:t>
            </a:r>
          </a:p>
        </p:txBody>
      </p:sp>
      <p:sp>
        <p:nvSpPr>
          <p:cNvPr id="364" name="Google Shape;364;p46"/>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a:t>Summary</a:t>
            </a:r>
            <a:endParaRPr/>
          </a:p>
        </p:txBody>
      </p:sp>
      <p:sp>
        <p:nvSpPr>
          <p:cNvPr id="365" name="Google Shape;365;p4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C843-25C5-9CC8-E980-1AB3E62F546A}"/>
              </a:ext>
            </a:extLst>
          </p:cNvPr>
          <p:cNvSpPr>
            <a:spLocks noGrp="1"/>
          </p:cNvSpPr>
          <p:nvPr>
            <p:ph type="title"/>
          </p:nvPr>
        </p:nvSpPr>
        <p:spPr>
          <a:xfrm>
            <a:off x="415600" y="3047200"/>
            <a:ext cx="11360800" cy="763600"/>
          </a:xfrm>
        </p:spPr>
        <p:txBody>
          <a:bodyPr>
            <a:normAutofit fontScale="90000"/>
          </a:bodyPr>
          <a:lstStyle/>
          <a:p>
            <a:pPr algn="ctr"/>
            <a:r>
              <a:rPr lang="en-RU" b="1" dirty="0"/>
              <a:t>Thank you for your attention!</a:t>
            </a:r>
          </a:p>
        </p:txBody>
      </p:sp>
      <p:sp>
        <p:nvSpPr>
          <p:cNvPr id="4" name="Slide Number Placeholder 3">
            <a:extLst>
              <a:ext uri="{FF2B5EF4-FFF2-40B4-BE49-F238E27FC236}">
                <a16:creationId xmlns:a16="http://schemas.microsoft.com/office/drawing/2014/main" id="{97CB9473-9641-DAF0-63FA-D4D13DD696E5}"/>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2259967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C843-25C5-9CC8-E980-1AB3E62F546A}"/>
              </a:ext>
            </a:extLst>
          </p:cNvPr>
          <p:cNvSpPr>
            <a:spLocks noGrp="1"/>
          </p:cNvSpPr>
          <p:nvPr>
            <p:ph type="title"/>
          </p:nvPr>
        </p:nvSpPr>
        <p:spPr>
          <a:xfrm>
            <a:off x="415600" y="3047200"/>
            <a:ext cx="11360800" cy="763600"/>
          </a:xfrm>
        </p:spPr>
        <p:txBody>
          <a:bodyPr>
            <a:normAutofit fontScale="90000"/>
          </a:bodyPr>
          <a:lstStyle/>
          <a:p>
            <a:pPr algn="ctr"/>
            <a:r>
              <a:rPr lang="en-RU" b="1" dirty="0"/>
              <a:t>Backup slides</a:t>
            </a:r>
          </a:p>
        </p:txBody>
      </p:sp>
      <p:sp>
        <p:nvSpPr>
          <p:cNvPr id="4" name="Slide Number Placeholder 3">
            <a:extLst>
              <a:ext uri="{FF2B5EF4-FFF2-40B4-BE49-F238E27FC236}">
                <a16:creationId xmlns:a16="http://schemas.microsoft.com/office/drawing/2014/main" id="{97CB9473-9641-DAF0-63FA-D4D13DD696E5}"/>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195045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a:t>QCD Phase diagram: high baryon density region</a:t>
            </a:r>
            <a:endParaRPr/>
          </a:p>
        </p:txBody>
      </p:sp>
      <p:pic>
        <p:nvPicPr>
          <p:cNvPr id="110" name="Google Shape;110;p26"/>
          <p:cNvPicPr preferRelativeResize="0"/>
          <p:nvPr/>
        </p:nvPicPr>
        <p:blipFill>
          <a:blip r:embed="rId3">
            <a:alphaModFix/>
          </a:blip>
          <a:stretch>
            <a:fillRect/>
          </a:stretch>
        </p:blipFill>
        <p:spPr>
          <a:xfrm>
            <a:off x="799317" y="1153669"/>
            <a:ext cx="5157201" cy="4030263"/>
          </a:xfrm>
          <a:prstGeom prst="rect">
            <a:avLst/>
          </a:prstGeom>
          <a:noFill/>
          <a:ln>
            <a:noFill/>
          </a:ln>
        </p:spPr>
      </p:pic>
      <p:pic>
        <p:nvPicPr>
          <p:cNvPr id="111" name="Google Shape;111;p2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674537" y="3754822"/>
            <a:ext cx="2545115" cy="2268467"/>
          </a:xfrm>
          <a:prstGeom prst="rect">
            <a:avLst/>
          </a:prstGeom>
          <a:noFill/>
          <a:ln>
            <a:noFill/>
          </a:ln>
        </p:spPr>
      </p:pic>
      <p:pic>
        <p:nvPicPr>
          <p:cNvPr id="112" name="Google Shape;112;p2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232901" y="3855822"/>
            <a:ext cx="2897433" cy="2066467"/>
          </a:xfrm>
          <a:prstGeom prst="rect">
            <a:avLst/>
          </a:prstGeom>
          <a:noFill/>
          <a:ln>
            <a:noFill/>
          </a:ln>
        </p:spPr>
      </p:pic>
      <p:sp>
        <p:nvSpPr>
          <p:cNvPr id="113" name="Google Shape;113;p26"/>
          <p:cNvSpPr txBox="1"/>
          <p:nvPr/>
        </p:nvSpPr>
        <p:spPr>
          <a:xfrm>
            <a:off x="6510733" y="3370511"/>
            <a:ext cx="5619600" cy="451302"/>
          </a:xfrm>
          <a:prstGeom prst="rect">
            <a:avLst/>
          </a:prstGeom>
          <a:noFill/>
          <a:ln>
            <a:noFill/>
          </a:ln>
        </p:spPr>
        <p:txBody>
          <a:bodyPr spcFirstLastPara="1" wrap="square" lIns="121900" tIns="121900" rIns="121900" bIns="121900" anchor="t" anchorCtr="0">
            <a:spAutoFit/>
          </a:bodyPr>
          <a:lstStyle/>
          <a:p>
            <a:pPr algn="ctr"/>
            <a:r>
              <a:rPr lang="en" sz="1333"/>
              <a:t>M. Hanauske et al., J. Phys.: Conf. Ser. 878 012031</a:t>
            </a:r>
            <a:endParaRPr sz="1333"/>
          </a:p>
        </p:txBody>
      </p:sp>
      <p:sp>
        <p:nvSpPr>
          <p:cNvPr id="114" name="Google Shape;114;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24</a:t>
            </a:fld>
            <a:endParaRPr/>
          </a:p>
        </p:txBody>
      </p:sp>
      <p:sp>
        <p:nvSpPr>
          <p:cNvPr id="115" name="Google Shape;115;p26"/>
          <p:cNvSpPr txBox="1"/>
          <p:nvPr/>
        </p:nvSpPr>
        <p:spPr>
          <a:xfrm>
            <a:off x="6871000" y="1153667"/>
            <a:ext cx="5157200" cy="2400617"/>
          </a:xfrm>
          <a:prstGeom prst="rect">
            <a:avLst/>
          </a:prstGeom>
          <a:noFill/>
          <a:ln>
            <a:noFill/>
          </a:ln>
        </p:spPr>
        <p:txBody>
          <a:bodyPr spcFirstLastPara="1" wrap="square" lIns="121900" tIns="121900" rIns="121900" bIns="121900" anchor="t" anchorCtr="0">
            <a:spAutoFit/>
          </a:bodyPr>
          <a:lstStyle/>
          <a:p>
            <a:pPr algn="ctr"/>
            <a:r>
              <a:rPr lang="en" sz="2000" dirty="0" err="1"/>
              <a:t>Nuclotron</a:t>
            </a:r>
            <a:r>
              <a:rPr lang="en" sz="2000" dirty="0"/>
              <a:t> energies: √s</a:t>
            </a:r>
            <a:r>
              <a:rPr lang="en" sz="2000" baseline="-25000" dirty="0"/>
              <a:t>NN</a:t>
            </a:r>
            <a:r>
              <a:rPr lang="en" sz="2000" dirty="0"/>
              <a:t>= 2.3-3.5 GeV</a:t>
            </a:r>
            <a:endParaRPr sz="2000" dirty="0"/>
          </a:p>
          <a:p>
            <a:pPr algn="ctr"/>
            <a:r>
              <a:rPr lang="en" sz="2000" dirty="0"/>
              <a:t>Achievable Net Baryon densities: ~3-5ρ</a:t>
            </a:r>
            <a:r>
              <a:rPr lang="en" sz="2000" baseline="-25000" dirty="0"/>
              <a:t>0</a:t>
            </a:r>
            <a:endParaRPr sz="2000" dirty="0"/>
          </a:p>
          <a:p>
            <a:pPr algn="ctr"/>
            <a:r>
              <a:rPr lang="en" sz="2000" dirty="0"/>
              <a:t> </a:t>
            </a:r>
            <a:r>
              <a:rPr lang="en" sz="2000" dirty="0">
                <a:solidFill>
                  <a:schemeClr val="dk1"/>
                </a:solidFill>
              </a:rPr>
              <a:t>ρ</a:t>
            </a:r>
            <a:r>
              <a:rPr lang="en" sz="2000" baseline="-25000" dirty="0">
                <a:solidFill>
                  <a:schemeClr val="dk1"/>
                </a:solidFill>
              </a:rPr>
              <a:t>0 </a:t>
            </a:r>
            <a:r>
              <a:rPr lang="en" sz="2000" dirty="0">
                <a:solidFill>
                  <a:schemeClr val="dk1"/>
                </a:solidFill>
              </a:rPr>
              <a:t>is nuclear saturation density</a:t>
            </a:r>
            <a:endParaRPr sz="2000" dirty="0">
              <a:solidFill>
                <a:schemeClr val="dk1"/>
              </a:solidFill>
            </a:endParaRPr>
          </a:p>
          <a:p>
            <a:pPr algn="ctr"/>
            <a:endParaRPr sz="2000" dirty="0">
              <a:solidFill>
                <a:schemeClr val="dk1"/>
              </a:solidFill>
            </a:endParaRPr>
          </a:p>
          <a:p>
            <a:pPr algn="ctr"/>
            <a:r>
              <a:rPr lang="en-US" sz="2000" dirty="0">
                <a:solidFill>
                  <a:schemeClr val="dk1"/>
                </a:solidFill>
              </a:rPr>
              <a:t>Experimental data from BM@N can provide further constraints on the symmetric matter at similar densities </a:t>
            </a:r>
            <a:endParaRPr sz="2000" dirty="0">
              <a:solidFill>
                <a:schemeClr val="dk1"/>
              </a:solidFill>
            </a:endParaRPr>
          </a:p>
        </p:txBody>
      </p:sp>
      <p:sp>
        <p:nvSpPr>
          <p:cNvPr id="116" name="Google Shape;116;p26"/>
          <p:cNvSpPr txBox="1"/>
          <p:nvPr/>
        </p:nvSpPr>
        <p:spPr>
          <a:xfrm>
            <a:off x="251717" y="5590234"/>
            <a:ext cx="6252400" cy="984845"/>
          </a:xfrm>
          <a:prstGeom prst="rect">
            <a:avLst/>
          </a:prstGeom>
          <a:noFill/>
          <a:ln>
            <a:noFill/>
          </a:ln>
        </p:spPr>
        <p:txBody>
          <a:bodyPr spcFirstLastPara="1" wrap="square" lIns="121900" tIns="121900" rIns="121900" bIns="121900" anchor="t" anchorCtr="0">
            <a:spAutoFit/>
          </a:bodyPr>
          <a:lstStyle/>
          <a:p>
            <a:r>
              <a:rPr lang="en" sz="2400" dirty="0"/>
              <a:t>The energy regime of the </a:t>
            </a:r>
            <a:r>
              <a:rPr lang="en" sz="2400" dirty="0" err="1"/>
              <a:t>Nuclotron</a:t>
            </a:r>
            <a:r>
              <a:rPr lang="en" sz="2400" dirty="0"/>
              <a:t> will test the region of the possible QCD phase transition</a:t>
            </a:r>
            <a:endParaRPr sz="2400" dirty="0"/>
          </a:p>
        </p:txBody>
      </p:sp>
    </p:spTree>
    <p:extLst>
      <p:ext uri="{BB962C8B-B14F-4D97-AF65-F5344CB8AC3E}">
        <p14:creationId xmlns:p14="http://schemas.microsoft.com/office/powerpoint/2010/main" val="237230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FE7A899-8FEB-1146-A77F-1E1E3636B523}"/>
                  </a:ext>
                </a:extLst>
              </p:cNvPr>
              <p:cNvSpPr>
                <a:spLocks noGrp="1"/>
              </p:cNvSpPr>
              <p:nvPr>
                <p:ph type="title"/>
              </p:nvPr>
            </p:nvSpPr>
            <p:spPr>
              <a:xfrm>
                <a:off x="254643" y="33655"/>
                <a:ext cx="11574683" cy="823595"/>
              </a:xfrm>
            </p:spPr>
            <p:txBody>
              <a:bodyPr>
                <a:normAutofit/>
              </a:bodyPr>
              <a:lstStyle/>
              <a:p>
                <a:r>
                  <a:rPr lang="en-US" sz="3600" dirty="0"/>
                  <a:t>Anisotropic flow study at </a:t>
                </a:r>
                <a14:m>
                  <m:oMath xmlns:m="http://schemas.openxmlformats.org/officeDocument/2006/math">
                    <m:rad>
                      <m:radPr>
                        <m:degHide m:val="on"/>
                        <m:ctrlPr>
                          <a:rPr lang="en-US" sz="3600" b="0" i="1" smtClean="0">
                            <a:latin typeface="Cambria Math" panose="02040503050406030204" pitchFamily="18" charset="0"/>
                          </a:rPr>
                        </m:ctrlPr>
                      </m:radPr>
                      <m:deg/>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𝑠</m:t>
                            </m:r>
                          </m:e>
                          <m:sub>
                            <m:r>
                              <a:rPr lang="en-US" sz="3600" b="0" i="1" smtClean="0">
                                <a:latin typeface="Cambria Math" panose="02040503050406030204" pitchFamily="18" charset="0"/>
                              </a:rPr>
                              <m:t>𝑁𝑁</m:t>
                            </m:r>
                          </m:sub>
                        </m:sSub>
                      </m:e>
                    </m:rad>
                  </m:oMath>
                </a14:m>
                <a:r>
                  <a:rPr lang="en-RU" sz="3600" dirty="0"/>
                  <a:t>=2-4 GeV with JAM model</a:t>
                </a:r>
              </a:p>
            </p:txBody>
          </p:sp>
        </mc:Choice>
        <mc:Fallback xmlns="">
          <p:sp>
            <p:nvSpPr>
              <p:cNvPr id="2" name="Title 1">
                <a:extLst>
                  <a:ext uri="{FF2B5EF4-FFF2-40B4-BE49-F238E27FC236}">
                    <a16:creationId xmlns:a16="http://schemas.microsoft.com/office/drawing/2014/main" id="{FFE7A899-8FEB-1146-A77F-1E1E3636B523}"/>
                  </a:ext>
                </a:extLst>
              </p:cNvPr>
              <p:cNvSpPr>
                <a:spLocks noGrp="1" noRot="1" noChangeAspect="1" noMove="1" noResize="1" noEditPoints="1" noAdjustHandles="1" noChangeArrowheads="1" noChangeShapeType="1" noTextEdit="1"/>
              </p:cNvSpPr>
              <p:nvPr>
                <p:ph type="title"/>
              </p:nvPr>
            </p:nvSpPr>
            <p:spPr>
              <a:xfrm>
                <a:off x="254643" y="33655"/>
                <a:ext cx="11574683" cy="823595"/>
              </a:xfrm>
              <a:blipFill>
                <a:blip r:embed="rId2"/>
                <a:stretch>
                  <a:fillRect l="-1645" t="-3030" b="-13636"/>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22E699-DE42-E84C-8D84-D57B5AC2CCA1}"/>
                  </a:ext>
                </a:extLst>
              </p:cNvPr>
              <p:cNvSpPr>
                <a:spLocks noGrp="1"/>
              </p:cNvSpPr>
              <p:nvPr>
                <p:ph idx="1"/>
              </p:nvPr>
            </p:nvSpPr>
            <p:spPr>
              <a:xfrm>
                <a:off x="4965977" y="1135416"/>
                <a:ext cx="6643431" cy="4825545"/>
              </a:xfrm>
            </p:spPr>
            <p:txBody>
              <a:bodyPr>
                <a:normAutofit fontScale="77500" lnSpcReduction="20000"/>
              </a:bodyPr>
              <a:lstStyle/>
              <a:p>
                <a:pPr marL="0" indent="0">
                  <a:spcAft>
                    <a:spcPts val="600"/>
                  </a:spcAft>
                  <a:buNone/>
                </a:pPr>
                <a:r>
                  <a:rPr lang="en-RU" dirty="0"/>
                  <a:t>To study energy dependence of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𝑣</m:t>
                        </m:r>
                      </m:e>
                      <m:sub>
                        <m:r>
                          <a:rPr lang="en-RU" i="1" dirty="0" smtClean="0">
                            <a:latin typeface="Cambria Math" panose="02040503050406030204" pitchFamily="18" charset="0"/>
                          </a:rPr>
                          <m:t>𝑛</m:t>
                        </m:r>
                      </m:sub>
                    </m:sSub>
                  </m:oMath>
                </a14:m>
                <a:r>
                  <a:rPr lang="en-RU" dirty="0"/>
                  <a:t>, JAM microscopic model was selected (ver. 1.90597)</a:t>
                </a:r>
              </a:p>
              <a:p>
                <a:pPr marL="0" indent="0">
                  <a:buNone/>
                </a:pPr>
                <a:r>
                  <a:rPr lang="en-RU" dirty="0"/>
                  <a:t>NN collisions are simulated by:</a:t>
                </a:r>
              </a:p>
              <a:p>
                <a:pPr>
                  <a:spcBef>
                    <a:spcPts val="400"/>
                  </a:spcBef>
                </a:pPr>
                <a14:m>
                  <m:oMath xmlns:m="http://schemas.openxmlformats.org/officeDocument/2006/math">
                    <m:rad>
                      <m:radPr>
                        <m:degHide m:val="on"/>
                        <m:ctrlPr>
                          <a:rPr lang="en-US" b="0" i="1" u="sng" smtClean="0">
                            <a:latin typeface="Cambria Math" panose="02040503050406030204" pitchFamily="18" charset="0"/>
                          </a:rPr>
                        </m:ctrlPr>
                      </m:radPr>
                      <m:deg/>
                      <m:e>
                        <m:sSub>
                          <m:sSubPr>
                            <m:ctrlPr>
                              <a:rPr lang="en-US" b="0" i="1" u="sng" smtClean="0">
                                <a:latin typeface="Cambria Math" panose="02040503050406030204" pitchFamily="18" charset="0"/>
                              </a:rPr>
                            </m:ctrlPr>
                          </m:sSubPr>
                          <m:e>
                            <m:r>
                              <a:rPr lang="en-US" b="0" i="1" u="sng" smtClean="0">
                                <a:latin typeface="Cambria Math" panose="02040503050406030204" pitchFamily="18" charset="0"/>
                              </a:rPr>
                              <m:t>𝑠</m:t>
                            </m:r>
                          </m:e>
                          <m:sub>
                            <m:r>
                              <a:rPr lang="en-US" b="0" i="1" u="sng" smtClean="0">
                                <a:latin typeface="Cambria Math" panose="02040503050406030204" pitchFamily="18" charset="0"/>
                              </a:rPr>
                              <m:t>𝑁𝑁</m:t>
                            </m:r>
                          </m:sub>
                        </m:sSub>
                      </m:e>
                    </m:rad>
                  </m:oMath>
                </a14:m>
                <a:r>
                  <a:rPr lang="en-RU" u="sng" dirty="0"/>
                  <a:t>&lt;4 GeV:</a:t>
                </a:r>
                <a:r>
                  <a:rPr lang="en-RU" dirty="0"/>
                  <a:t> resonance production</a:t>
                </a:r>
              </a:p>
              <a:p>
                <a:pPr>
                  <a:spcBef>
                    <a:spcPts val="400"/>
                  </a:spcBef>
                </a:pPr>
                <a:r>
                  <a:rPr lang="en-US" b="0" u="sng" dirty="0"/>
                  <a:t>4&lt;</a:t>
                </a:r>
                <a14:m>
                  <m:oMath xmlns:m="http://schemas.openxmlformats.org/officeDocument/2006/math">
                    <m:rad>
                      <m:radPr>
                        <m:degHide m:val="on"/>
                        <m:ctrlPr>
                          <a:rPr lang="en-US" b="0" i="1" u="sng" smtClean="0">
                            <a:latin typeface="Cambria Math" panose="02040503050406030204" pitchFamily="18" charset="0"/>
                          </a:rPr>
                        </m:ctrlPr>
                      </m:radPr>
                      <m:deg/>
                      <m:e>
                        <m:sSub>
                          <m:sSubPr>
                            <m:ctrlPr>
                              <a:rPr lang="en-US" b="0" i="1" u="sng" smtClean="0">
                                <a:latin typeface="Cambria Math" panose="02040503050406030204" pitchFamily="18" charset="0"/>
                              </a:rPr>
                            </m:ctrlPr>
                          </m:sSubPr>
                          <m:e>
                            <m:r>
                              <a:rPr lang="en-US" b="0" i="1" u="sng" smtClean="0">
                                <a:latin typeface="Cambria Math" panose="02040503050406030204" pitchFamily="18" charset="0"/>
                              </a:rPr>
                              <m:t>𝑠</m:t>
                            </m:r>
                          </m:e>
                          <m:sub>
                            <m:r>
                              <a:rPr lang="en-US" b="0" i="1" u="sng" smtClean="0">
                                <a:latin typeface="Cambria Math" panose="02040503050406030204" pitchFamily="18" charset="0"/>
                              </a:rPr>
                              <m:t>𝑁𝑁</m:t>
                            </m:r>
                          </m:sub>
                        </m:sSub>
                      </m:e>
                    </m:rad>
                  </m:oMath>
                </a14:m>
                <a:r>
                  <a:rPr lang="en-RU" u="sng" dirty="0"/>
                  <a:t>&lt;50 GeV:</a:t>
                </a:r>
                <a:r>
                  <a:rPr lang="en-RU" dirty="0"/>
                  <a:t> soft string excitations</a:t>
                </a:r>
              </a:p>
              <a:p>
                <a:pPr>
                  <a:spcBef>
                    <a:spcPts val="400"/>
                  </a:spcBef>
                </a:pPr>
                <a14:m>
                  <m:oMath xmlns:m="http://schemas.openxmlformats.org/officeDocument/2006/math">
                    <m:rad>
                      <m:radPr>
                        <m:degHide m:val="on"/>
                        <m:ctrlPr>
                          <a:rPr lang="en-US" b="0" i="1" u="sng" smtClean="0">
                            <a:latin typeface="Cambria Math" panose="02040503050406030204" pitchFamily="18" charset="0"/>
                          </a:rPr>
                        </m:ctrlPr>
                      </m:radPr>
                      <m:deg/>
                      <m:e>
                        <m:sSub>
                          <m:sSubPr>
                            <m:ctrlPr>
                              <a:rPr lang="en-US" b="0" i="1" u="sng" smtClean="0">
                                <a:latin typeface="Cambria Math" panose="02040503050406030204" pitchFamily="18" charset="0"/>
                              </a:rPr>
                            </m:ctrlPr>
                          </m:sSubPr>
                          <m:e>
                            <m:r>
                              <a:rPr lang="en-US" b="0" i="1" u="sng" smtClean="0">
                                <a:latin typeface="Cambria Math" panose="02040503050406030204" pitchFamily="18" charset="0"/>
                              </a:rPr>
                              <m:t>𝑠</m:t>
                            </m:r>
                          </m:e>
                          <m:sub>
                            <m:r>
                              <a:rPr lang="en-US" b="0" i="1" u="sng" smtClean="0">
                                <a:latin typeface="Cambria Math" panose="02040503050406030204" pitchFamily="18" charset="0"/>
                              </a:rPr>
                              <m:t>𝑁𝑁</m:t>
                            </m:r>
                          </m:sub>
                        </m:sSub>
                      </m:e>
                    </m:rad>
                  </m:oMath>
                </a14:m>
                <a:r>
                  <a:rPr lang="en-RU" u="sng" dirty="0"/>
                  <a:t>&gt;10 GeV:</a:t>
                </a:r>
                <a:r>
                  <a:rPr lang="en-RU" dirty="0"/>
                  <a:t> minijet production</a:t>
                </a:r>
              </a:p>
              <a:p>
                <a:pPr marL="0" indent="0">
                  <a:spcBef>
                    <a:spcPts val="400"/>
                  </a:spcBef>
                  <a:buNone/>
                </a:pPr>
                <a:endParaRPr lang="en-RU" dirty="0"/>
              </a:p>
              <a:p>
                <a:pPr marL="0" indent="0">
                  <a:spcBef>
                    <a:spcPts val="400"/>
                  </a:spcBef>
                  <a:buNone/>
                </a:pPr>
                <a:r>
                  <a:rPr lang="en-RU" dirty="0"/>
                  <a:t>We use RQMD with relativistic mean-field theory (non-linear </a:t>
                </a:r>
                <a14:m>
                  <m:oMath xmlns:m="http://schemas.openxmlformats.org/officeDocument/2006/math">
                    <m:r>
                      <a:rPr lang="en-US" b="0" i="1" smtClean="0">
                        <a:latin typeface="Cambria Math" panose="02040503050406030204" pitchFamily="18" charset="0"/>
                      </a:rPr>
                      <m:t>𝜎</m:t>
                    </m:r>
                  </m:oMath>
                </a14:m>
                <a:r>
                  <a:rPr lang="en-RU" dirty="0"/>
                  <a:t>-</a:t>
                </a:r>
                <a14:m>
                  <m:oMath xmlns:m="http://schemas.openxmlformats.org/officeDocument/2006/math">
                    <m:r>
                      <a:rPr lang="en-US" b="0" i="1" dirty="0" smtClean="0">
                        <a:latin typeface="Cambria Math" panose="02040503050406030204" pitchFamily="18" charset="0"/>
                      </a:rPr>
                      <m:t>𝜔</m:t>
                    </m:r>
                  </m:oMath>
                </a14:m>
                <a:r>
                  <a:rPr lang="en-RU" dirty="0"/>
                  <a:t> model) implemented in JAM model</a:t>
                </a:r>
              </a:p>
              <a:p>
                <a:pPr marL="0" indent="0">
                  <a:spcBef>
                    <a:spcPts val="400"/>
                  </a:spcBef>
                  <a:buNone/>
                </a:pPr>
                <a:r>
                  <a:rPr lang="en-RU" dirty="0"/>
                  <a:t>Different EOS were used:</a:t>
                </a:r>
              </a:p>
              <a:p>
                <a:pPr>
                  <a:spcBef>
                    <a:spcPts val="400"/>
                  </a:spcBef>
                </a:pPr>
                <a:r>
                  <a:rPr lang="en-RU" b="1" dirty="0"/>
                  <a:t>MD2</a:t>
                </a:r>
                <a:r>
                  <a:rPr lang="en-RU" dirty="0"/>
                  <a:t> (momentum-dependent potential): </a:t>
                </a:r>
                <a14:m>
                  <m:oMath xmlns:m="http://schemas.openxmlformats.org/officeDocument/2006/math">
                    <m:r>
                      <a:rPr lang="en-RU" i="1" dirty="0" smtClean="0">
                        <a:latin typeface="Cambria Math" panose="02040503050406030204" pitchFamily="18" charset="0"/>
                      </a:rPr>
                      <m:t>𝐾</m:t>
                    </m:r>
                  </m:oMath>
                </a14:m>
                <a:r>
                  <a:rPr lang="en-RU" dirty="0"/>
                  <a:t>=380 MeV, </a:t>
                </a:r>
                <a14:m>
                  <m:oMath xmlns:m="http://schemas.openxmlformats.org/officeDocument/2006/math">
                    <m:sSup>
                      <m:sSupPr>
                        <m:ctrlPr>
                          <a:rPr lang="en-US" b="0" i="1" dirty="0" smtClean="0">
                            <a:latin typeface="Cambria Math" panose="02040503050406030204" pitchFamily="18" charset="0"/>
                          </a:rPr>
                        </m:ctrlPr>
                      </m:sSupPr>
                      <m:e>
                        <m:r>
                          <a:rPr lang="en-RU" i="1" dirty="0" smtClean="0">
                            <a:latin typeface="Cambria Math" panose="02040503050406030204" pitchFamily="18" charset="0"/>
                          </a:rPr>
                          <m:t>𝑚</m:t>
                        </m:r>
                      </m:e>
                      <m:sup>
                        <m:r>
                          <a:rPr lang="en-RU" i="1" dirty="0" smtClean="0">
                            <a:latin typeface="Cambria Math" panose="02040503050406030204" pitchFamily="18" charset="0"/>
                          </a:rPr>
                          <m:t>∗</m:t>
                        </m:r>
                      </m:sup>
                    </m:sSup>
                    <m:r>
                      <a:rPr lang="en-RU" i="1" dirty="0" smtClean="0">
                        <a:latin typeface="Cambria Math" panose="02040503050406030204" pitchFamily="18" charset="0"/>
                      </a:rPr>
                      <m:t>/</m:t>
                    </m:r>
                    <m:r>
                      <a:rPr lang="en-RU" i="1" dirty="0" smtClean="0">
                        <a:latin typeface="Cambria Math" panose="02040503050406030204" pitchFamily="18" charset="0"/>
                      </a:rPr>
                      <m:t>𝑚</m:t>
                    </m:r>
                  </m:oMath>
                </a14:m>
                <a:r>
                  <a:rPr lang="en-RU" dirty="0"/>
                  <a:t>=0.65, </a:t>
                </a:r>
                <a14:m>
                  <m:oMath xmlns:m="http://schemas.openxmlformats.org/officeDocument/2006/math">
                    <m:sSub>
                      <m:sSubPr>
                        <m:ctrlPr>
                          <a:rPr lang="en-US" b="0" i="1" dirty="0" smtClean="0">
                            <a:latin typeface="Cambria Math" panose="02040503050406030204" pitchFamily="18" charset="0"/>
                          </a:rPr>
                        </m:ctrlPr>
                      </m:sSubPr>
                      <m:e>
                        <m:r>
                          <a:rPr lang="en-RU" i="1" dirty="0" smtClean="0">
                            <a:latin typeface="Cambria Math" panose="02040503050406030204" pitchFamily="18" charset="0"/>
                          </a:rPr>
                          <m:t>𝑈</m:t>
                        </m:r>
                      </m:e>
                      <m:sub>
                        <m:r>
                          <a:rPr lang="en-RU" i="1" dirty="0" smtClean="0">
                            <a:latin typeface="Cambria Math" panose="02040503050406030204" pitchFamily="18" charset="0"/>
                          </a:rPr>
                          <m:t>𝑜𝑝</m:t>
                        </m:r>
                        <m:r>
                          <a:rPr lang="en-RU" i="1" dirty="0">
                            <a:latin typeface="Cambria Math" panose="02040503050406030204" pitchFamily="18" charset="0"/>
                          </a:rPr>
                          <m:t>𝑡</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m:t>
                        </m:r>
                      </m:e>
                    </m:d>
                  </m:oMath>
                </a14:m>
                <a:r>
                  <a:rPr lang="en-RU" dirty="0"/>
                  <a:t>=30</a:t>
                </a:r>
              </a:p>
              <a:p>
                <a:pPr>
                  <a:spcBef>
                    <a:spcPts val="400"/>
                  </a:spcBef>
                </a:pPr>
                <a:r>
                  <a:rPr lang="en-RU" b="1" dirty="0"/>
                  <a:t>MD4</a:t>
                </a:r>
                <a:r>
                  <a:rPr lang="en-RU" dirty="0"/>
                  <a:t> (momentum-dependent potential): </a:t>
                </a:r>
                <a14:m>
                  <m:oMath xmlns:m="http://schemas.openxmlformats.org/officeDocument/2006/math">
                    <m:r>
                      <a:rPr lang="en-RU" i="1" dirty="0" smtClean="0">
                        <a:latin typeface="Cambria Math" panose="02040503050406030204" pitchFamily="18" charset="0"/>
                      </a:rPr>
                      <m:t>𝐾</m:t>
                    </m:r>
                  </m:oMath>
                </a14:m>
                <a:r>
                  <a:rPr lang="en-RU" dirty="0"/>
                  <a:t>=210 MeV, </a:t>
                </a:r>
                <a14:m>
                  <m:oMath xmlns:m="http://schemas.openxmlformats.org/officeDocument/2006/math">
                    <m:sSup>
                      <m:sSupPr>
                        <m:ctrlPr>
                          <a:rPr lang="en-US" b="0" i="1" dirty="0" smtClean="0">
                            <a:latin typeface="Cambria Math" panose="02040503050406030204" pitchFamily="18" charset="0"/>
                          </a:rPr>
                        </m:ctrlPr>
                      </m:sSupPr>
                      <m:e>
                        <m:r>
                          <a:rPr lang="en-RU" i="1" dirty="0" smtClean="0">
                            <a:latin typeface="Cambria Math" panose="02040503050406030204" pitchFamily="18" charset="0"/>
                          </a:rPr>
                          <m:t>𝑚</m:t>
                        </m:r>
                      </m:e>
                      <m:sup>
                        <m:r>
                          <a:rPr lang="en-RU" i="1" dirty="0" smtClean="0">
                            <a:latin typeface="Cambria Math" panose="02040503050406030204" pitchFamily="18" charset="0"/>
                          </a:rPr>
                          <m:t>∗</m:t>
                        </m:r>
                      </m:sup>
                    </m:sSup>
                    <m:r>
                      <a:rPr lang="en-RU" i="1" dirty="0" smtClean="0">
                        <a:latin typeface="Cambria Math" panose="02040503050406030204" pitchFamily="18" charset="0"/>
                      </a:rPr>
                      <m:t>/</m:t>
                    </m:r>
                    <m:r>
                      <a:rPr lang="en-RU" i="1" dirty="0" smtClean="0">
                        <a:latin typeface="Cambria Math" panose="02040503050406030204" pitchFamily="18" charset="0"/>
                      </a:rPr>
                      <m:t>𝑚</m:t>
                    </m:r>
                  </m:oMath>
                </a14:m>
                <a:r>
                  <a:rPr lang="en-RU" dirty="0"/>
                  <a:t>=0.83, </a:t>
                </a:r>
                <a14:m>
                  <m:oMath xmlns:m="http://schemas.openxmlformats.org/officeDocument/2006/math">
                    <m:sSub>
                      <m:sSubPr>
                        <m:ctrlPr>
                          <a:rPr lang="en-US" b="0" i="1" dirty="0" smtClean="0">
                            <a:latin typeface="Cambria Math" panose="02040503050406030204" pitchFamily="18" charset="0"/>
                          </a:rPr>
                        </m:ctrlPr>
                      </m:sSubPr>
                      <m:e>
                        <m:r>
                          <a:rPr lang="en-RU" i="1" dirty="0" smtClean="0">
                            <a:latin typeface="Cambria Math" panose="02040503050406030204" pitchFamily="18" charset="0"/>
                          </a:rPr>
                          <m:t>𝑈</m:t>
                        </m:r>
                      </m:e>
                      <m:sub>
                        <m:r>
                          <a:rPr lang="en-RU" i="1" dirty="0" smtClean="0">
                            <a:latin typeface="Cambria Math" panose="02040503050406030204" pitchFamily="18" charset="0"/>
                          </a:rPr>
                          <m:t>𝑜𝑝</m:t>
                        </m:r>
                        <m:r>
                          <a:rPr lang="en-RU" i="1" dirty="0">
                            <a:latin typeface="Cambria Math" panose="02040503050406030204" pitchFamily="18" charset="0"/>
                          </a:rPr>
                          <m:t>𝑡</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m:t>
                        </m:r>
                      </m:e>
                    </m:d>
                  </m:oMath>
                </a14:m>
                <a:r>
                  <a:rPr lang="en-RU" dirty="0"/>
                  <a:t>=67</a:t>
                </a:r>
              </a:p>
              <a:p>
                <a:pPr>
                  <a:spcBef>
                    <a:spcPts val="400"/>
                  </a:spcBef>
                </a:pPr>
                <a:r>
                  <a:rPr lang="en-RU" b="1" dirty="0"/>
                  <a:t>NS1</a:t>
                </a:r>
                <a:r>
                  <a:rPr lang="en-RU" dirty="0"/>
                  <a:t>: </a:t>
                </a:r>
                <a14:m>
                  <m:oMath xmlns:m="http://schemas.openxmlformats.org/officeDocument/2006/math">
                    <m:r>
                      <a:rPr lang="en-RU" i="1" dirty="0" smtClean="0">
                        <a:latin typeface="Cambria Math" panose="02040503050406030204" pitchFamily="18" charset="0"/>
                      </a:rPr>
                      <m:t>𝐾</m:t>
                    </m:r>
                  </m:oMath>
                </a14:m>
                <a:r>
                  <a:rPr lang="en-RU" dirty="0"/>
                  <a:t>=380 MeV, </a:t>
                </a:r>
                <a14:m>
                  <m:oMath xmlns:m="http://schemas.openxmlformats.org/officeDocument/2006/math">
                    <m:sSup>
                      <m:sSupPr>
                        <m:ctrlPr>
                          <a:rPr lang="en-US" b="0" i="1" dirty="0" smtClean="0">
                            <a:latin typeface="Cambria Math" panose="02040503050406030204" pitchFamily="18" charset="0"/>
                          </a:rPr>
                        </m:ctrlPr>
                      </m:sSupPr>
                      <m:e>
                        <m:r>
                          <a:rPr lang="en-RU" i="1" dirty="0" smtClean="0">
                            <a:latin typeface="Cambria Math" panose="02040503050406030204" pitchFamily="18" charset="0"/>
                          </a:rPr>
                          <m:t>𝑚</m:t>
                        </m:r>
                      </m:e>
                      <m:sup>
                        <m:r>
                          <a:rPr lang="en-RU" i="1" dirty="0" smtClean="0">
                            <a:latin typeface="Cambria Math" panose="02040503050406030204" pitchFamily="18" charset="0"/>
                          </a:rPr>
                          <m:t>∗</m:t>
                        </m:r>
                      </m:sup>
                    </m:sSup>
                    <m:r>
                      <a:rPr lang="en-RU" i="1" dirty="0" smtClean="0">
                        <a:latin typeface="Cambria Math" panose="02040503050406030204" pitchFamily="18" charset="0"/>
                      </a:rPr>
                      <m:t>/</m:t>
                    </m:r>
                    <m:r>
                      <a:rPr lang="en-RU" i="1" dirty="0" smtClean="0">
                        <a:latin typeface="Cambria Math" panose="02040503050406030204" pitchFamily="18" charset="0"/>
                      </a:rPr>
                      <m:t>𝑚</m:t>
                    </m:r>
                  </m:oMath>
                </a14:m>
                <a:r>
                  <a:rPr lang="en-RU" dirty="0"/>
                  <a:t>=0.83, </a:t>
                </a:r>
                <a14:m>
                  <m:oMath xmlns:m="http://schemas.openxmlformats.org/officeDocument/2006/math">
                    <m:sSub>
                      <m:sSubPr>
                        <m:ctrlPr>
                          <a:rPr lang="en-US" b="0" i="1" dirty="0" smtClean="0">
                            <a:latin typeface="Cambria Math" panose="02040503050406030204" pitchFamily="18" charset="0"/>
                          </a:rPr>
                        </m:ctrlPr>
                      </m:sSubPr>
                      <m:e>
                        <m:r>
                          <a:rPr lang="en-RU" i="1" dirty="0" smtClean="0">
                            <a:latin typeface="Cambria Math" panose="02040503050406030204" pitchFamily="18" charset="0"/>
                          </a:rPr>
                          <m:t>𝑈</m:t>
                        </m:r>
                      </m:e>
                      <m:sub>
                        <m:r>
                          <a:rPr lang="en-RU" i="1" dirty="0" smtClean="0">
                            <a:latin typeface="Cambria Math" panose="02040503050406030204" pitchFamily="18" charset="0"/>
                          </a:rPr>
                          <m:t>𝑜𝑝</m:t>
                        </m:r>
                        <m:r>
                          <a:rPr lang="en-RU" i="1" dirty="0">
                            <a:latin typeface="Cambria Math" panose="02040503050406030204" pitchFamily="18" charset="0"/>
                          </a:rPr>
                          <m:t>𝑡</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m:t>
                        </m:r>
                      </m:e>
                    </m:d>
                  </m:oMath>
                </a14:m>
                <a:r>
                  <a:rPr lang="en-RU" dirty="0"/>
                  <a:t>=95</a:t>
                </a:r>
              </a:p>
              <a:p>
                <a:pPr>
                  <a:spcBef>
                    <a:spcPts val="400"/>
                  </a:spcBef>
                </a:pPr>
                <a:r>
                  <a:rPr lang="en-RU" b="1" dirty="0"/>
                  <a:t>NS2</a:t>
                </a:r>
                <a:r>
                  <a:rPr lang="en-RU" dirty="0"/>
                  <a:t>: </a:t>
                </a:r>
                <a14:m>
                  <m:oMath xmlns:m="http://schemas.openxmlformats.org/officeDocument/2006/math">
                    <m:r>
                      <a:rPr lang="en-RU" i="1" dirty="0" smtClean="0">
                        <a:latin typeface="Cambria Math" panose="02040503050406030204" pitchFamily="18" charset="0"/>
                      </a:rPr>
                      <m:t>𝐾</m:t>
                    </m:r>
                  </m:oMath>
                </a14:m>
                <a:r>
                  <a:rPr lang="en-RU" dirty="0"/>
                  <a:t>=210 MeV, </a:t>
                </a:r>
                <a14:m>
                  <m:oMath xmlns:m="http://schemas.openxmlformats.org/officeDocument/2006/math">
                    <m:sSup>
                      <m:sSupPr>
                        <m:ctrlPr>
                          <a:rPr lang="en-US" b="0" i="1" dirty="0" smtClean="0">
                            <a:latin typeface="Cambria Math" panose="02040503050406030204" pitchFamily="18" charset="0"/>
                          </a:rPr>
                        </m:ctrlPr>
                      </m:sSupPr>
                      <m:e>
                        <m:r>
                          <a:rPr lang="en-RU" i="1" dirty="0" smtClean="0">
                            <a:latin typeface="Cambria Math" panose="02040503050406030204" pitchFamily="18" charset="0"/>
                          </a:rPr>
                          <m:t>𝑚</m:t>
                        </m:r>
                      </m:e>
                      <m:sup>
                        <m:r>
                          <a:rPr lang="en-RU" i="1" dirty="0" smtClean="0">
                            <a:latin typeface="Cambria Math" panose="02040503050406030204" pitchFamily="18" charset="0"/>
                          </a:rPr>
                          <m:t>∗</m:t>
                        </m:r>
                      </m:sup>
                    </m:sSup>
                    <m:r>
                      <a:rPr lang="en-RU" i="1" dirty="0" smtClean="0">
                        <a:latin typeface="Cambria Math" panose="02040503050406030204" pitchFamily="18" charset="0"/>
                      </a:rPr>
                      <m:t>/</m:t>
                    </m:r>
                    <m:r>
                      <a:rPr lang="en-RU" i="1" dirty="0" smtClean="0">
                        <a:latin typeface="Cambria Math" panose="02040503050406030204" pitchFamily="18" charset="0"/>
                      </a:rPr>
                      <m:t>𝑚</m:t>
                    </m:r>
                  </m:oMath>
                </a14:m>
                <a:r>
                  <a:rPr lang="en-RU" dirty="0"/>
                  <a:t>=0.83, </a:t>
                </a:r>
                <a14:m>
                  <m:oMath xmlns:m="http://schemas.openxmlformats.org/officeDocument/2006/math">
                    <m:sSub>
                      <m:sSubPr>
                        <m:ctrlPr>
                          <a:rPr lang="en-US" b="0" i="1" dirty="0" smtClean="0">
                            <a:latin typeface="Cambria Math" panose="02040503050406030204" pitchFamily="18" charset="0"/>
                          </a:rPr>
                        </m:ctrlPr>
                      </m:sSubPr>
                      <m:e>
                        <m:r>
                          <a:rPr lang="en-RU" i="1" dirty="0" smtClean="0">
                            <a:latin typeface="Cambria Math" panose="02040503050406030204" pitchFamily="18" charset="0"/>
                          </a:rPr>
                          <m:t>𝑈</m:t>
                        </m:r>
                      </m:e>
                      <m:sub>
                        <m:r>
                          <a:rPr lang="en-RU" i="1" dirty="0" smtClean="0">
                            <a:latin typeface="Cambria Math" panose="02040503050406030204" pitchFamily="18" charset="0"/>
                          </a:rPr>
                          <m:t>𝑜𝑝</m:t>
                        </m:r>
                        <m:r>
                          <a:rPr lang="en-RU" i="1" dirty="0">
                            <a:latin typeface="Cambria Math" panose="02040503050406030204" pitchFamily="18" charset="0"/>
                          </a:rPr>
                          <m:t>𝑡</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m:t>
                        </m:r>
                      </m:e>
                    </m:d>
                  </m:oMath>
                </a14:m>
                <a:r>
                  <a:rPr lang="en-RU" dirty="0"/>
                  <a:t>=98</a:t>
                </a:r>
              </a:p>
            </p:txBody>
          </p:sp>
        </mc:Choice>
        <mc:Fallback xmlns="">
          <p:sp>
            <p:nvSpPr>
              <p:cNvPr id="3" name="Content Placeholder 2">
                <a:extLst>
                  <a:ext uri="{FF2B5EF4-FFF2-40B4-BE49-F238E27FC236}">
                    <a16:creationId xmlns:a16="http://schemas.microsoft.com/office/drawing/2014/main" id="{8422E699-DE42-E84C-8D84-D57B5AC2CCA1}"/>
                  </a:ext>
                </a:extLst>
              </p:cNvPr>
              <p:cNvSpPr>
                <a:spLocks noGrp="1" noRot="1" noChangeAspect="1" noMove="1" noResize="1" noEditPoints="1" noAdjustHandles="1" noChangeArrowheads="1" noChangeShapeType="1" noTextEdit="1"/>
              </p:cNvSpPr>
              <p:nvPr>
                <p:ph idx="1"/>
              </p:nvPr>
            </p:nvSpPr>
            <p:spPr>
              <a:xfrm>
                <a:off x="4965977" y="1135416"/>
                <a:ext cx="6643431" cy="4825545"/>
              </a:xfrm>
              <a:blipFill>
                <a:blip r:embed="rId3"/>
                <a:stretch>
                  <a:fillRect l="-1338" t="-2625" r="-191"/>
                </a:stretch>
              </a:blipFill>
            </p:spPr>
            <p:txBody>
              <a:bodyPr/>
              <a:lstStyle/>
              <a:p>
                <a:r>
                  <a:rPr lang="en-RU">
                    <a:noFill/>
                  </a:rPr>
                  <a:t> </a:t>
                </a:r>
              </a:p>
            </p:txBody>
          </p:sp>
        </mc:Fallback>
      </mc:AlternateContent>
      <p:sp>
        <p:nvSpPr>
          <p:cNvPr id="6" name="Slide Number Placeholder 5">
            <a:extLst>
              <a:ext uri="{FF2B5EF4-FFF2-40B4-BE49-F238E27FC236}">
                <a16:creationId xmlns:a16="http://schemas.microsoft.com/office/drawing/2014/main" id="{A1EAEF4E-D4FC-B546-83C5-EE12BE9718BD}"/>
              </a:ext>
            </a:extLst>
          </p:cNvPr>
          <p:cNvSpPr>
            <a:spLocks noGrp="1"/>
          </p:cNvSpPr>
          <p:nvPr>
            <p:ph type="sldNum" sz="quarter" idx="12"/>
          </p:nvPr>
        </p:nvSpPr>
        <p:spPr/>
        <p:txBody>
          <a:bodyPr/>
          <a:lstStyle/>
          <a:p>
            <a:fld id="{CCBDCA01-1CF3-A144-9942-D5784141D860}" type="slidenum">
              <a:rPr lang="en-RU" smtClean="0"/>
              <a:t>25</a:t>
            </a:fld>
            <a:endParaRPr lang="en-RU" dirty="0"/>
          </a:p>
        </p:txBody>
      </p:sp>
      <p:pic>
        <p:nvPicPr>
          <p:cNvPr id="10" name="Picture 9">
            <a:extLst>
              <a:ext uri="{FF2B5EF4-FFF2-40B4-BE49-F238E27FC236}">
                <a16:creationId xmlns:a16="http://schemas.microsoft.com/office/drawing/2014/main" id="{BB32C129-3B19-6B49-A0A2-D8136FDCDA05}"/>
              </a:ext>
            </a:extLst>
          </p:cNvPr>
          <p:cNvPicPr>
            <a:picLocks noChangeAspect="1"/>
          </p:cNvPicPr>
          <p:nvPr/>
        </p:nvPicPr>
        <p:blipFill>
          <a:blip r:embed="rId4"/>
          <a:stretch>
            <a:fillRect/>
          </a:stretch>
        </p:blipFill>
        <p:spPr>
          <a:xfrm>
            <a:off x="0" y="993716"/>
            <a:ext cx="4425296" cy="5249318"/>
          </a:xfrm>
          <a:prstGeom prst="rect">
            <a:avLst/>
          </a:prstGeom>
        </p:spPr>
      </p:pic>
      <p:sp>
        <p:nvSpPr>
          <p:cNvPr id="11" name="Rectangle 10">
            <a:extLst>
              <a:ext uri="{FF2B5EF4-FFF2-40B4-BE49-F238E27FC236}">
                <a16:creationId xmlns:a16="http://schemas.microsoft.com/office/drawing/2014/main" id="{2F842FD5-8048-4C42-B5F4-7175572D192B}"/>
              </a:ext>
            </a:extLst>
          </p:cNvPr>
          <p:cNvSpPr/>
          <p:nvPr/>
        </p:nvSpPr>
        <p:spPr>
          <a:xfrm>
            <a:off x="6748077" y="5893434"/>
            <a:ext cx="4861331" cy="523220"/>
          </a:xfrm>
          <a:prstGeom prst="rect">
            <a:avLst/>
          </a:prstGeom>
        </p:spPr>
        <p:txBody>
          <a:bodyPr wrap="none">
            <a:spAutoFit/>
          </a:bodyPr>
          <a:lstStyle/>
          <a:p>
            <a:r>
              <a:rPr lang="en-GB" sz="1400" dirty="0" err="1"/>
              <a:t>Y.Nara</a:t>
            </a:r>
            <a:r>
              <a:rPr lang="en-GB" sz="1400" dirty="0"/>
              <a:t>, </a:t>
            </a:r>
            <a:r>
              <a:rPr lang="en-GB" sz="1400" dirty="0" err="1"/>
              <a:t>T.Maruyama</a:t>
            </a:r>
            <a:r>
              <a:rPr lang="en-GB" sz="1400" dirty="0"/>
              <a:t>, </a:t>
            </a:r>
            <a:r>
              <a:rPr lang="en-GB" sz="1400" dirty="0" err="1"/>
              <a:t>H.Stoecker</a:t>
            </a:r>
            <a:r>
              <a:rPr lang="en-GB" sz="1400" dirty="0"/>
              <a:t> Phys. Rev. C 102, 024913 (2020)</a:t>
            </a:r>
            <a:endParaRPr lang="en-GB" sz="1400" dirty="0">
              <a:solidFill>
                <a:srgbClr val="000000"/>
              </a:solidFill>
              <a:latin typeface="Lucida Grande" panose="020B0600040502020204" pitchFamily="34" charset="0"/>
            </a:endParaRPr>
          </a:p>
          <a:p>
            <a:r>
              <a:rPr lang="en-GB" sz="1400" dirty="0" err="1">
                <a:solidFill>
                  <a:srgbClr val="000000"/>
                </a:solidFill>
                <a:latin typeface="Lucida Grande" panose="020B0600040502020204" pitchFamily="34" charset="0"/>
              </a:rPr>
              <a:t>Y.Nara</a:t>
            </a:r>
            <a:r>
              <a:rPr lang="en-GB" sz="1400" dirty="0">
                <a:solidFill>
                  <a:srgbClr val="000000"/>
                </a:solidFill>
                <a:latin typeface="Lucida Grande" panose="020B0600040502020204" pitchFamily="34" charset="0"/>
              </a:rPr>
              <a:t>, </a:t>
            </a:r>
            <a:r>
              <a:rPr lang="en-GB" sz="1400" dirty="0" err="1">
                <a:solidFill>
                  <a:srgbClr val="000000"/>
                </a:solidFill>
                <a:latin typeface="Lucida Grande" panose="020B0600040502020204" pitchFamily="34" charset="0"/>
              </a:rPr>
              <a:t>H.Stoecker</a:t>
            </a:r>
            <a:r>
              <a:rPr lang="en-GB" sz="1400" dirty="0">
                <a:solidFill>
                  <a:srgbClr val="000000"/>
                </a:solidFill>
                <a:latin typeface="Lucida Grande" panose="020B0600040502020204" pitchFamily="34" charset="0"/>
              </a:rPr>
              <a:t> Phys. Rev. C 100, 054902 (2019)</a:t>
            </a:r>
            <a:endParaRPr lang="en-RU" sz="1400" dirty="0"/>
          </a:p>
        </p:txBody>
      </p:sp>
      <p:sp>
        <p:nvSpPr>
          <p:cNvPr id="7" name="Rectangle 6">
            <a:extLst>
              <a:ext uri="{FF2B5EF4-FFF2-40B4-BE49-F238E27FC236}">
                <a16:creationId xmlns:a16="http://schemas.microsoft.com/office/drawing/2014/main" id="{B58BFBB1-73BC-7F45-94CA-3133CB82677E}"/>
              </a:ext>
            </a:extLst>
          </p:cNvPr>
          <p:cNvSpPr/>
          <p:nvPr/>
        </p:nvSpPr>
        <p:spPr>
          <a:xfrm>
            <a:off x="544010" y="703361"/>
            <a:ext cx="4283545" cy="307777"/>
          </a:xfrm>
          <a:prstGeom prst="rect">
            <a:avLst/>
          </a:prstGeom>
        </p:spPr>
        <p:txBody>
          <a:bodyPr wrap="none">
            <a:spAutoFit/>
          </a:bodyPr>
          <a:lstStyle/>
          <a:p>
            <a:r>
              <a:rPr lang="en-GB" sz="1400" dirty="0" err="1">
                <a:solidFill>
                  <a:srgbClr val="000000"/>
                </a:solidFill>
                <a:latin typeface="Lucida Grande" panose="020B0600040502020204" pitchFamily="34" charset="0"/>
              </a:rPr>
              <a:t>Y.Nara</a:t>
            </a:r>
            <a:r>
              <a:rPr lang="en-GB" sz="1400" dirty="0">
                <a:solidFill>
                  <a:srgbClr val="000000"/>
                </a:solidFill>
                <a:latin typeface="Lucida Grande" panose="020B0600040502020204" pitchFamily="34" charset="0"/>
              </a:rPr>
              <a:t>, et al., Phys. Rev. C 100, 054902 (2019)</a:t>
            </a:r>
            <a:endParaRPr lang="en-RU" sz="1400" dirty="0"/>
          </a:p>
        </p:txBody>
      </p:sp>
    </p:spTree>
    <p:extLst>
      <p:ext uri="{BB962C8B-B14F-4D97-AF65-F5344CB8AC3E}">
        <p14:creationId xmlns:p14="http://schemas.microsoft.com/office/powerpoint/2010/main" val="4270503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11093" y="109093"/>
                <a:ext cx="12169815"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e>
                    </m:d>
                    <m:r>
                      <a:rPr lang="en-US" b="0" i="1" smtClean="0">
                        <a:latin typeface="Cambria Math" panose="02040503050406030204" pitchFamily="18" charset="0"/>
                      </a:rPr>
                      <m:t> </m:t>
                    </m:r>
                  </m:oMath>
                </a14:m>
                <a:r>
                  <a:rPr lang="en-US" b="0" dirty="0"/>
                  <a:t>in </a:t>
                </a:r>
                <a:r>
                  <a:rPr lang="en-US" b="0" dirty="0" err="1"/>
                  <a:t>Au+Au</a:t>
                </a:r>
                <a:r>
                  <a:rPr lang="en-US" b="0" dirty="0"/>
                  <a:t> </a:t>
                </a:r>
                <a14:m>
                  <m:oMath xmlns:m="http://schemas.openxmlformats.org/officeDocument/2006/math">
                    <m:rad>
                      <m:radPr>
                        <m:degHide m:val="on"/>
                        <m:ctrlPr>
                          <a:rPr lang="en-US" i="1" dirty="0">
                            <a:latin typeface="Cambria Math" panose="02040503050406030204" pitchFamily="18" charset="0"/>
                          </a:rPr>
                        </m:ctrlPr>
                      </m:radPr>
                      <m:deg/>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𝑁𝑁</m:t>
                            </m:r>
                          </m:sub>
                        </m:sSub>
                      </m:e>
                    </m:rad>
                  </m:oMath>
                </a14:m>
                <a:r>
                  <a:rPr lang="en-US" b="0" dirty="0"/>
                  <a:t>=2.4 GeV: model vs. HADES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11093" y="109093"/>
                <a:ext cx="12169815" cy="622427"/>
              </a:xfrm>
              <a:blipFill>
                <a:blip r:embed="rId3"/>
                <a:stretch>
                  <a:fillRect l="-208" t="-28000" b="-4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26</a:t>
            </a:fld>
            <a:endParaRPr lang="en-RU" dirty="0"/>
          </a:p>
        </p:txBody>
      </p:sp>
      <p:sp>
        <p:nvSpPr>
          <p:cNvPr id="3" name="Rectangle 2">
            <a:extLst>
              <a:ext uri="{FF2B5EF4-FFF2-40B4-BE49-F238E27FC236}">
                <a16:creationId xmlns:a16="http://schemas.microsoft.com/office/drawing/2014/main" id="{C3D2695A-C975-0242-8F7F-D469672B608B}"/>
              </a:ext>
            </a:extLst>
          </p:cNvPr>
          <p:cNvSpPr/>
          <p:nvPr/>
        </p:nvSpPr>
        <p:spPr>
          <a:xfrm>
            <a:off x="8955562" y="2924709"/>
            <a:ext cx="2874264" cy="923330"/>
          </a:xfrm>
          <a:prstGeom prst="rect">
            <a:avLst/>
          </a:prstGeom>
        </p:spPr>
        <p:txBody>
          <a:bodyPr wrap="square">
            <a:spAutoFit/>
          </a:bodyPr>
          <a:lstStyle/>
          <a:p>
            <a:r>
              <a:rPr lang="en-GB" dirty="0"/>
              <a:t>Kinematic cuts:</a:t>
            </a:r>
          </a:p>
          <a:p>
            <a:r>
              <a:rPr lang="en-GB" dirty="0"/>
              <a:t>V</a:t>
            </a:r>
            <a:r>
              <a:rPr lang="en-RU" baseline="-25000" dirty="0"/>
              <a:t>1,3</a:t>
            </a:r>
            <a:r>
              <a:rPr lang="en-RU" dirty="0"/>
              <a:t>(p</a:t>
            </a:r>
            <a:r>
              <a:rPr lang="en-RU" baseline="-25000" dirty="0"/>
              <a:t>T</a:t>
            </a:r>
            <a:r>
              <a:rPr lang="en-RU" dirty="0"/>
              <a:t>): -0.25 &lt; y &lt; -0.15</a:t>
            </a:r>
          </a:p>
          <a:p>
            <a:r>
              <a:rPr lang="en-GB" dirty="0"/>
              <a:t>V</a:t>
            </a:r>
            <a:r>
              <a:rPr lang="en-RU" baseline="-25000" dirty="0"/>
              <a:t>2,4</a:t>
            </a:r>
            <a:r>
              <a:rPr lang="en-RU" dirty="0"/>
              <a:t>(p</a:t>
            </a:r>
            <a:r>
              <a:rPr lang="en-RU" baseline="-25000" dirty="0"/>
              <a:t>T</a:t>
            </a:r>
            <a:r>
              <a:rPr lang="en-RU" dirty="0"/>
              <a:t>): -0.05 &lt; y &lt; 0.05</a:t>
            </a:r>
          </a:p>
        </p:txBody>
      </p:sp>
      <p:sp>
        <p:nvSpPr>
          <p:cNvPr id="14" name="TextBox 13">
            <a:extLst>
              <a:ext uri="{FF2B5EF4-FFF2-40B4-BE49-F238E27FC236}">
                <a16:creationId xmlns:a16="http://schemas.microsoft.com/office/drawing/2014/main" id="{5FA4F8D1-8AC5-5545-BE00-3435285F03B6}"/>
              </a:ext>
            </a:extLst>
          </p:cNvPr>
          <p:cNvSpPr txBox="1"/>
          <p:nvPr/>
        </p:nvSpPr>
        <p:spPr>
          <a:xfrm>
            <a:off x="8955562" y="962074"/>
            <a:ext cx="2795979" cy="584775"/>
          </a:xfrm>
          <a:prstGeom prst="rect">
            <a:avLst/>
          </a:prstGeom>
          <a:noFill/>
        </p:spPr>
        <p:txBody>
          <a:bodyPr wrap="square" rtlCol="0">
            <a:spAutoFit/>
          </a:bodyPr>
          <a:lstStyle/>
          <a:p>
            <a:r>
              <a:rPr lang="en-RU" dirty="0"/>
              <a:t>Experimental data points:</a:t>
            </a:r>
          </a:p>
          <a:p>
            <a:r>
              <a:rPr lang="en-GB" sz="1400" dirty="0"/>
              <a:t>Phys. Rev. Lett. </a:t>
            </a:r>
            <a:r>
              <a:rPr lang="en-GB" sz="1400" b="1" dirty="0"/>
              <a:t>125 </a:t>
            </a:r>
            <a:r>
              <a:rPr lang="en-GB" sz="1400" dirty="0"/>
              <a:t>(2020) 262301</a:t>
            </a:r>
          </a:p>
        </p:txBody>
      </p:sp>
      <p:pic>
        <p:nvPicPr>
          <p:cNvPr id="8" name="Picture 7">
            <a:extLst>
              <a:ext uri="{FF2B5EF4-FFF2-40B4-BE49-F238E27FC236}">
                <a16:creationId xmlns:a16="http://schemas.microsoft.com/office/drawing/2014/main" id="{6EABE0F2-6C76-251A-0EC5-6D98285D9DF8}"/>
              </a:ext>
            </a:extLst>
          </p:cNvPr>
          <p:cNvPicPr>
            <a:picLocks noChangeAspect="1"/>
          </p:cNvPicPr>
          <p:nvPr/>
        </p:nvPicPr>
        <p:blipFill>
          <a:blip r:embed="rId4"/>
          <a:srcRect/>
          <a:stretch/>
        </p:blipFill>
        <p:spPr>
          <a:xfrm>
            <a:off x="11093" y="745970"/>
            <a:ext cx="8785663" cy="570833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CAD6F46-316B-DD43-AAB4-8B7F302D1CDF}"/>
                  </a:ext>
                </a:extLst>
              </p:cNvPr>
              <p:cNvSpPr txBox="1"/>
              <p:nvPr/>
            </p:nvSpPr>
            <p:spPr>
              <a:xfrm>
                <a:off x="8514059" y="4960413"/>
                <a:ext cx="3677941" cy="935513"/>
              </a:xfrm>
              <a:prstGeom prst="rect">
                <a:avLst/>
              </a:prstGeom>
              <a:noFill/>
            </p:spPr>
            <p:txBody>
              <a:bodyPr wrap="square" rtlCol="0">
                <a:spAutoFit/>
              </a:bodyPr>
              <a:lstStyle/>
              <a:p>
                <a:r>
                  <a:rPr lang="en-US" b="1" dirty="0">
                    <a:latin typeface="Cambria Math" panose="02040503050406030204" pitchFamily="18" charset="0"/>
                  </a:rPr>
                  <a:t>Reasonable agreement for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𝒏</m:t>
                        </m:r>
                      </m:sub>
                    </m:sSub>
                    <m:r>
                      <a:rPr lang="en-US" b="1" i="1" dirty="0" smtClean="0">
                        <a:latin typeface="Cambria Math" panose="02040503050406030204" pitchFamily="18" charset="0"/>
                      </a:rPr>
                      <m:t>(</m:t>
                    </m:r>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𝒑</m:t>
                        </m:r>
                      </m:e>
                      <m:sub>
                        <m:r>
                          <a:rPr lang="en-US" b="1" i="1" dirty="0" smtClean="0">
                            <a:latin typeface="Cambria Math" panose="02040503050406030204" pitchFamily="18" charset="0"/>
                          </a:rPr>
                          <m:t>𝑻</m:t>
                        </m:r>
                      </m:sub>
                    </m:sSub>
                    <m:r>
                      <a:rPr lang="en-US" b="1" i="1" dirty="0" smtClean="0">
                        <a:latin typeface="Cambria Math" panose="02040503050406030204" pitchFamily="18" charset="0"/>
                      </a:rPr>
                      <m:t>)</m:t>
                    </m:r>
                  </m:oMath>
                </a14:m>
                <a:endParaRPr lang="en-US" b="1" dirty="0">
                  <a:latin typeface="Cambria Math" panose="02040503050406030204" pitchFamily="18" charset="0"/>
                </a:endParaRPr>
              </a:p>
              <a:p>
                <a14:m>
                  <m:oMath xmlns:m="http://schemas.openxmlformats.org/officeDocument/2006/math">
                    <m:sSub>
                      <m:sSubPr>
                        <m:ctrlPr>
                          <a:rPr lang="en-US" b="1" i="1" dirty="0" smtClean="0">
                            <a:latin typeface="Cambria Math" panose="02040503050406030204" pitchFamily="18" charset="0"/>
                          </a:rPr>
                        </m:ctrlPr>
                      </m:sSubPr>
                      <m:e>
                        <m:r>
                          <a:rPr lang="en-RU" b="1" i="1" dirty="0" smtClean="0">
                            <a:latin typeface="Cambria Math" panose="02040503050406030204" pitchFamily="18" charset="0"/>
                          </a:rPr>
                          <m:t>𝒗</m:t>
                        </m:r>
                      </m:e>
                      <m:sub>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oMath>
                </a14:m>
                <a:r>
                  <a:rPr lang="en-RU" b="1" dirty="0"/>
                  <a:t> are more sensitive to different EOS than </a:t>
                </a:r>
                <a14:m>
                  <m:oMath xmlns:m="http://schemas.openxmlformats.org/officeDocument/2006/math">
                    <m:sSub>
                      <m:sSubPr>
                        <m:ctrlPr>
                          <a:rPr lang="en-RU" b="1" i="1" dirty="0" smtClean="0">
                            <a:latin typeface="Cambria Math" panose="02040503050406030204" pitchFamily="18" charset="0"/>
                          </a:rPr>
                        </m:ctrlPr>
                      </m:sSubPr>
                      <m:e>
                        <m:r>
                          <a:rPr lang="en-RU" b="1" i="1" dirty="0" smtClean="0">
                            <a:latin typeface="Cambria Math" panose="02040503050406030204" pitchFamily="18" charset="0"/>
                          </a:rPr>
                          <m:t>𝒗</m:t>
                        </m:r>
                      </m:e>
                      <m:sub>
                        <m:r>
                          <a:rPr lang="en-RU" b="1" i="1" dirty="0" smtClean="0">
                            <a:latin typeface="Cambria Math" panose="02040503050406030204" pitchFamily="18" charset="0"/>
                          </a:rPr>
                          <m:t>𝟏</m:t>
                        </m:r>
                      </m:sub>
                    </m:sSub>
                  </m:oMath>
                </a14:m>
                <a:endParaRPr lang="en-RU" b="1" dirty="0"/>
              </a:p>
            </p:txBody>
          </p:sp>
        </mc:Choice>
        <mc:Fallback xmlns="">
          <p:sp>
            <p:nvSpPr>
              <p:cNvPr id="13" name="TextBox 12">
                <a:extLst>
                  <a:ext uri="{FF2B5EF4-FFF2-40B4-BE49-F238E27FC236}">
                    <a16:creationId xmlns:a16="http://schemas.microsoft.com/office/drawing/2014/main" id="{DCAD6F46-316B-DD43-AAB4-8B7F302D1CDF}"/>
                  </a:ext>
                </a:extLst>
              </p:cNvPr>
              <p:cNvSpPr txBox="1">
                <a:spLocks noRot="1" noChangeAspect="1" noMove="1" noResize="1" noEditPoints="1" noAdjustHandles="1" noChangeArrowheads="1" noChangeShapeType="1" noTextEdit="1"/>
              </p:cNvSpPr>
              <p:nvPr/>
            </p:nvSpPr>
            <p:spPr>
              <a:xfrm>
                <a:off x="8514059" y="4960413"/>
                <a:ext cx="3677941" cy="935513"/>
              </a:xfrm>
              <a:prstGeom prst="rect">
                <a:avLst/>
              </a:prstGeom>
              <a:blipFill>
                <a:blip r:embed="rId5"/>
                <a:stretch>
                  <a:fillRect l="-1375" t="-2667" b="-9333"/>
                </a:stretch>
              </a:blipFill>
            </p:spPr>
            <p:txBody>
              <a:bodyPr/>
              <a:lstStyle/>
              <a:p>
                <a:r>
                  <a:rPr lang="en-RU">
                    <a:noFill/>
                  </a:rPr>
                  <a:t> </a:t>
                </a:r>
              </a:p>
            </p:txBody>
          </p:sp>
        </mc:Fallback>
      </mc:AlternateContent>
    </p:spTree>
    <p:extLst>
      <p:ext uri="{BB962C8B-B14F-4D97-AF65-F5344CB8AC3E}">
        <p14:creationId xmlns:p14="http://schemas.microsoft.com/office/powerpoint/2010/main" val="2887768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27</a:t>
            </a:fld>
            <a:endParaRPr lang="en-RU"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200" y="109093"/>
                <a:ext cx="10782782"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1,2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 </m:t>
                    </m:r>
                  </m:oMath>
                </a14:m>
                <a:r>
                  <a:rPr lang="en-US" b="0" dirty="0"/>
                  <a:t>in </a:t>
                </a:r>
                <a:r>
                  <a:rPr lang="en-US" b="0" dirty="0" err="1"/>
                  <a:t>Au+Au</a:t>
                </a:r>
                <a:r>
                  <a:rPr lang="en-US" b="0" dirty="0"/>
                  <a:t> </a:t>
                </a:r>
                <a14:m>
                  <m:oMath xmlns:m="http://schemas.openxmlformats.org/officeDocument/2006/math">
                    <m:rad>
                      <m:radPr>
                        <m:degHide m:val="on"/>
                        <m:ctrlPr>
                          <a:rPr lang="en-US" b="0" i="1" dirty="0" smtClean="0">
                            <a:latin typeface="Cambria Math" panose="02040503050406030204" pitchFamily="18" charset="0"/>
                          </a:rPr>
                        </m:ctrlPr>
                      </m:radPr>
                      <m:deg/>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𝑁𝑁</m:t>
                            </m:r>
                          </m:sub>
                        </m:sSub>
                      </m:e>
                    </m:rad>
                  </m:oMath>
                </a14:m>
                <a:r>
                  <a:rPr lang="en-US" b="0" dirty="0"/>
                  <a:t>=3 GeV: model vs. STAR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200" y="109093"/>
                <a:ext cx="10782782" cy="622427"/>
              </a:xfrm>
              <a:blipFill>
                <a:blip r:embed="rId2"/>
                <a:stretch>
                  <a:fillRect l="-353" t="-28000" r="-824" b="-44000"/>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56B5CB1-85A8-814E-88B8-659216C5AF9A}"/>
                  </a:ext>
                </a:extLst>
              </p:cNvPr>
              <p:cNvSpPr txBox="1"/>
              <p:nvPr/>
            </p:nvSpPr>
            <p:spPr>
              <a:xfrm>
                <a:off x="8865484" y="4360273"/>
                <a:ext cx="3302643" cy="1200329"/>
              </a:xfrm>
              <a:prstGeom prst="rect">
                <a:avLst/>
              </a:prstGeom>
              <a:noFill/>
            </p:spPr>
            <p:txBody>
              <a:bodyPr wrap="square" rtlCol="0">
                <a:spAutoFit/>
              </a:bodyPr>
              <a:lstStyle/>
              <a:p>
                <a:pPr algn="ctr"/>
                <a:r>
                  <a:rPr lang="en-US" b="1" dirty="0">
                    <a:latin typeface="Cambria Math" panose="02040503050406030204" pitchFamily="18" charset="0"/>
                  </a:rPr>
                  <a:t>JAM does not describe all particle species equally well</a:t>
                </a:r>
                <a:endParaRPr lang="en-GB" b="1" dirty="0">
                  <a:latin typeface="Cambria Math" panose="02040503050406030204" pitchFamily="18" charset="0"/>
                </a:endParaRPr>
              </a:p>
              <a:p>
                <a:pPr algn="ctr"/>
                <a14:m>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𝒗</m:t>
                        </m:r>
                      </m:e>
                      <m:sub>
                        <m:r>
                          <a:rPr lang="en-RU" b="1" i="1" dirty="0" smtClean="0">
                            <a:latin typeface="Cambria Math" panose="02040503050406030204" pitchFamily="18" charset="0"/>
                          </a:rPr>
                          <m:t>𝟏</m:t>
                        </m:r>
                      </m:sub>
                    </m:sSub>
                  </m:oMath>
                </a14:m>
                <a:r>
                  <a:rPr lang="en-RU" b="1" dirty="0"/>
                  <a:t> of pions is most sensitive to different EOS</a:t>
                </a:r>
              </a:p>
            </p:txBody>
          </p:sp>
        </mc:Choice>
        <mc:Fallback xmlns="">
          <p:sp>
            <p:nvSpPr>
              <p:cNvPr id="13" name="TextBox 12">
                <a:extLst>
                  <a:ext uri="{FF2B5EF4-FFF2-40B4-BE49-F238E27FC236}">
                    <a16:creationId xmlns:a16="http://schemas.microsoft.com/office/drawing/2014/main" id="{356B5CB1-85A8-814E-88B8-659216C5AF9A}"/>
                  </a:ext>
                </a:extLst>
              </p:cNvPr>
              <p:cNvSpPr txBox="1">
                <a:spLocks noRot="1" noChangeAspect="1" noMove="1" noResize="1" noEditPoints="1" noAdjustHandles="1" noChangeArrowheads="1" noChangeShapeType="1" noTextEdit="1"/>
              </p:cNvSpPr>
              <p:nvPr/>
            </p:nvSpPr>
            <p:spPr>
              <a:xfrm>
                <a:off x="8865484" y="4360273"/>
                <a:ext cx="3302643" cy="1200329"/>
              </a:xfrm>
              <a:prstGeom prst="rect">
                <a:avLst/>
              </a:prstGeom>
              <a:blipFill>
                <a:blip r:embed="rId3"/>
                <a:stretch>
                  <a:fillRect t="-2105" b="-7368"/>
                </a:stretch>
              </a:blipFill>
            </p:spPr>
            <p:txBody>
              <a:bodyPr/>
              <a:lstStyle/>
              <a:p>
                <a:r>
                  <a:rPr lang="en-RU">
                    <a:noFill/>
                  </a:rPr>
                  <a:t> </a:t>
                </a:r>
              </a:p>
            </p:txBody>
          </p:sp>
        </mc:Fallback>
      </mc:AlternateContent>
      <p:pic>
        <p:nvPicPr>
          <p:cNvPr id="21" name="Picture 20">
            <a:extLst>
              <a:ext uri="{FF2B5EF4-FFF2-40B4-BE49-F238E27FC236}">
                <a16:creationId xmlns:a16="http://schemas.microsoft.com/office/drawing/2014/main" id="{954AE2EB-1861-E397-B112-E9E903427D92}"/>
              </a:ext>
            </a:extLst>
          </p:cNvPr>
          <p:cNvPicPr>
            <a:picLocks noChangeAspect="1"/>
          </p:cNvPicPr>
          <p:nvPr/>
        </p:nvPicPr>
        <p:blipFill>
          <a:blip r:embed="rId4"/>
          <a:srcRect/>
          <a:stretch/>
        </p:blipFill>
        <p:spPr>
          <a:xfrm>
            <a:off x="23872" y="731520"/>
            <a:ext cx="8655632" cy="5623846"/>
          </a:xfrm>
          <a:prstGeom prst="rect">
            <a:avLst/>
          </a:prstGeom>
        </p:spPr>
      </p:pic>
      <p:sp>
        <p:nvSpPr>
          <p:cNvPr id="22" name="TextBox 21">
            <a:extLst>
              <a:ext uri="{FF2B5EF4-FFF2-40B4-BE49-F238E27FC236}">
                <a16:creationId xmlns:a16="http://schemas.microsoft.com/office/drawing/2014/main" id="{DCA8E78F-7AF1-7105-B83A-B20FAAA32829}"/>
              </a:ext>
            </a:extLst>
          </p:cNvPr>
          <p:cNvSpPr txBox="1"/>
          <p:nvPr/>
        </p:nvSpPr>
        <p:spPr>
          <a:xfrm>
            <a:off x="8865485" y="820345"/>
            <a:ext cx="3302643" cy="1077218"/>
          </a:xfrm>
          <a:prstGeom prst="rect">
            <a:avLst/>
          </a:prstGeom>
          <a:noFill/>
        </p:spPr>
        <p:txBody>
          <a:bodyPr wrap="square" rtlCol="0">
            <a:spAutoFit/>
          </a:bodyPr>
          <a:lstStyle/>
          <a:p>
            <a:r>
              <a:rPr lang="en-US" dirty="0"/>
              <a:t>Experimental points are taken from</a:t>
            </a:r>
            <a:r>
              <a:rPr lang="en-RU" dirty="0"/>
              <a:t>:</a:t>
            </a:r>
          </a:p>
          <a:p>
            <a:r>
              <a:rPr lang="en-GB" sz="1400" dirty="0"/>
              <a:t>M. Abdallah et al. [STAR Collaboration] </a:t>
            </a:r>
            <a:r>
              <a:rPr lang="en-GB" sz="1400" i="1" dirty="0" err="1"/>
              <a:t>Phys.Lett.B</a:t>
            </a:r>
            <a:r>
              <a:rPr lang="en-GB" sz="1400" dirty="0"/>
              <a:t> 827 (2022) 137003</a:t>
            </a:r>
          </a:p>
        </p:txBody>
      </p:sp>
    </p:spTree>
    <p:extLst>
      <p:ext uri="{BB962C8B-B14F-4D97-AF65-F5344CB8AC3E}">
        <p14:creationId xmlns:p14="http://schemas.microsoft.com/office/powerpoint/2010/main" val="1141489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199" y="109093"/>
                <a:ext cx="11164747"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 </m:t>
                        </m:r>
                      </m:e>
                    </m:d>
                    <m:r>
                      <a:rPr lang="en-US" b="0" i="1" smtClean="0">
                        <a:latin typeface="Cambria Math" panose="02040503050406030204" pitchFamily="18" charset="0"/>
                      </a:rPr>
                      <m:t> </m:t>
                    </m:r>
                  </m:oMath>
                </a14:m>
                <a:r>
                  <a:rPr lang="en-US" b="0" dirty="0"/>
                  <a:t>in </a:t>
                </a:r>
                <a:r>
                  <a:rPr lang="en-US" b="0" dirty="0" err="1"/>
                  <a:t>Au+Au</a:t>
                </a:r>
                <a:r>
                  <a:rPr lang="en-US" b="0" dirty="0"/>
                  <a:t> </a:t>
                </a:r>
                <a14:m>
                  <m:oMath xmlns:m="http://schemas.openxmlformats.org/officeDocument/2006/math">
                    <m:rad>
                      <m:radPr>
                        <m:degHide m:val="on"/>
                        <m:ctrlPr>
                          <a:rPr lang="en-US" i="1" dirty="0" smtClean="0">
                            <a:latin typeface="Cambria Math" panose="02040503050406030204" pitchFamily="18" charset="0"/>
                          </a:rPr>
                        </m:ctrlPr>
                      </m:radPr>
                      <m:deg/>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𝑁𝑁</m:t>
                            </m:r>
                          </m:sub>
                        </m:sSub>
                      </m:e>
                    </m:rad>
                  </m:oMath>
                </a14:m>
                <a:r>
                  <a:rPr lang="en-US" dirty="0"/>
                  <a:t>=</a:t>
                </a:r>
                <a:r>
                  <a:rPr lang="en-US" b="0" dirty="0"/>
                  <a:t>3 GeV: model vs. STAR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199" y="109093"/>
                <a:ext cx="11164747" cy="622427"/>
              </a:xfrm>
              <a:blipFill>
                <a:blip r:embed="rId2"/>
                <a:stretch>
                  <a:fillRect l="-227" t="-28000" b="-4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28</a:t>
            </a:fld>
            <a:endParaRPr lang="en-RU" dirty="0"/>
          </a:p>
        </p:txBody>
      </p:sp>
      <p:sp>
        <p:nvSpPr>
          <p:cNvPr id="6" name="Date Placeholder 5">
            <a:extLst>
              <a:ext uri="{FF2B5EF4-FFF2-40B4-BE49-F238E27FC236}">
                <a16:creationId xmlns:a16="http://schemas.microsoft.com/office/drawing/2014/main" id="{CB60BC47-A219-BE4F-A668-23D85744C29A}"/>
              </a:ext>
            </a:extLst>
          </p:cNvPr>
          <p:cNvSpPr>
            <a:spLocks noGrp="1"/>
          </p:cNvSpPr>
          <p:nvPr>
            <p:ph type="dt" sz="half" idx="10"/>
          </p:nvPr>
        </p:nvSpPr>
        <p:spPr/>
        <p:txBody>
          <a:bodyPr/>
          <a:lstStyle/>
          <a:p>
            <a:r>
              <a:rPr lang="ru-RU"/>
              <a:t>14.09.2022</a:t>
            </a:r>
            <a:endParaRPr lang="en-RU"/>
          </a:p>
        </p:txBody>
      </p:sp>
      <p:sp>
        <p:nvSpPr>
          <p:cNvPr id="7" name="Footer Placeholder 6">
            <a:extLst>
              <a:ext uri="{FF2B5EF4-FFF2-40B4-BE49-F238E27FC236}">
                <a16:creationId xmlns:a16="http://schemas.microsoft.com/office/drawing/2014/main" id="{27814295-9B66-A149-B584-503CE99E601C}"/>
              </a:ext>
            </a:extLst>
          </p:cNvPr>
          <p:cNvSpPr>
            <a:spLocks noGrp="1"/>
          </p:cNvSpPr>
          <p:nvPr>
            <p:ph type="ftr" sz="quarter" idx="11"/>
          </p:nvPr>
        </p:nvSpPr>
        <p:spPr/>
        <p:txBody>
          <a:bodyPr/>
          <a:lstStyle/>
          <a:p>
            <a:r>
              <a:rPr lang="en-GB"/>
              <a:t>BM@N CM 2022</a:t>
            </a:r>
            <a:endParaRPr lang="en-RU"/>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1B69F1-97A7-3A43-8F9E-EE42549096F2}"/>
                  </a:ext>
                </a:extLst>
              </p:cNvPr>
              <p:cNvSpPr txBox="1"/>
              <p:nvPr/>
            </p:nvSpPr>
            <p:spPr>
              <a:xfrm>
                <a:off x="1790218" y="5790683"/>
                <a:ext cx="8611564" cy="400110"/>
              </a:xfrm>
              <a:prstGeom prst="rect">
                <a:avLst/>
              </a:prstGeom>
              <a:noFill/>
            </p:spPr>
            <p:txBody>
              <a:bodyPr wrap="square" rtlCol="0">
                <a:spAutoFit/>
              </a:bodyPr>
              <a:lstStyle/>
              <a:p>
                <a:pPr algn="ctr"/>
                <a14:m>
                  <m:oMath xmlns:m="http://schemas.openxmlformats.org/officeDocument/2006/math">
                    <m:sSub>
                      <m:sSubPr>
                        <m:ctrlPr>
                          <a:rPr lang="en-US" sz="2000" b="1" i="1" dirty="0" smtClean="0">
                            <a:latin typeface="Cambria Math" panose="02040503050406030204" pitchFamily="18" charset="0"/>
                          </a:rPr>
                        </m:ctrlPr>
                      </m:sSubPr>
                      <m:e>
                        <m:r>
                          <a:rPr lang="en-RU" sz="2000" b="1" i="1" dirty="0" smtClean="0">
                            <a:latin typeface="Cambria Math" panose="02040503050406030204" pitchFamily="18" charset="0"/>
                          </a:rPr>
                          <m:t>𝒗</m:t>
                        </m:r>
                      </m:e>
                      <m:sub>
                        <m:r>
                          <a:rPr lang="en-US" sz="2000" b="1" i="1" dirty="0" smtClean="0">
                            <a:latin typeface="Cambria Math" panose="02040503050406030204" pitchFamily="18" charset="0"/>
                          </a:rPr>
                          <m:t>𝟐</m:t>
                        </m:r>
                      </m:sub>
                    </m:sSub>
                  </m:oMath>
                </a14:m>
                <a:r>
                  <a:rPr lang="en-RU" sz="2000" b="1" dirty="0"/>
                  <a:t> of pions and protons is</a:t>
                </a:r>
                <a:r>
                  <a:rPr lang="ru-RU" sz="2000" b="1" dirty="0"/>
                  <a:t> </a:t>
                </a:r>
                <a:r>
                  <a:rPr lang="en-US" sz="2000" b="1" dirty="0"/>
                  <a:t>more</a:t>
                </a:r>
                <a:r>
                  <a:rPr lang="en-RU" sz="2000" b="1" dirty="0"/>
                  <a:t> sensitive to different EOS than </a:t>
                </a:r>
                <a14:m>
                  <m:oMath xmlns:m="http://schemas.openxmlformats.org/officeDocument/2006/math">
                    <m:sSub>
                      <m:sSubPr>
                        <m:ctrlPr>
                          <a:rPr lang="en-RU" sz="2000" b="1" i="1" dirty="0" smtClean="0">
                            <a:latin typeface="Cambria Math" panose="02040503050406030204" pitchFamily="18" charset="0"/>
                          </a:rPr>
                        </m:ctrlPr>
                      </m:sSubPr>
                      <m:e>
                        <m:r>
                          <a:rPr lang="en-RU" sz="2000" b="1" i="1" dirty="0" smtClean="0">
                            <a:latin typeface="Cambria Math" panose="02040503050406030204" pitchFamily="18" charset="0"/>
                          </a:rPr>
                          <m:t>𝒗</m:t>
                        </m:r>
                      </m:e>
                      <m:sub>
                        <m:r>
                          <a:rPr lang="en-RU" sz="2000" b="1" i="1" dirty="0" smtClean="0">
                            <a:latin typeface="Cambria Math" panose="02040503050406030204" pitchFamily="18" charset="0"/>
                          </a:rPr>
                          <m:t>𝟏</m:t>
                        </m:r>
                      </m:sub>
                    </m:sSub>
                  </m:oMath>
                </a14:m>
                <a:endParaRPr lang="en-RU" sz="2000" b="1" dirty="0"/>
              </a:p>
            </p:txBody>
          </p:sp>
        </mc:Choice>
        <mc:Fallback xmlns="">
          <p:sp>
            <p:nvSpPr>
              <p:cNvPr id="11" name="TextBox 10">
                <a:extLst>
                  <a:ext uri="{FF2B5EF4-FFF2-40B4-BE49-F238E27FC236}">
                    <a16:creationId xmlns:a16="http://schemas.microsoft.com/office/drawing/2014/main" id="{4D1B69F1-97A7-3A43-8F9E-EE42549096F2}"/>
                  </a:ext>
                </a:extLst>
              </p:cNvPr>
              <p:cNvSpPr txBox="1">
                <a:spLocks noRot="1" noChangeAspect="1" noMove="1" noResize="1" noEditPoints="1" noAdjustHandles="1" noChangeArrowheads="1" noChangeShapeType="1" noTextEdit="1"/>
              </p:cNvSpPr>
              <p:nvPr/>
            </p:nvSpPr>
            <p:spPr>
              <a:xfrm>
                <a:off x="1790218" y="5790683"/>
                <a:ext cx="8611564" cy="400110"/>
              </a:xfrm>
              <a:prstGeom prst="rect">
                <a:avLst/>
              </a:prstGeom>
              <a:blipFill>
                <a:blip r:embed="rId3"/>
                <a:stretch>
                  <a:fillRect t="-9375" b="-25000"/>
                </a:stretch>
              </a:blipFill>
            </p:spPr>
            <p:txBody>
              <a:bodyPr/>
              <a:lstStyle/>
              <a:p>
                <a:r>
                  <a:rPr lang="en-RU">
                    <a:noFill/>
                  </a:rPr>
                  <a:t> </a:t>
                </a:r>
              </a:p>
            </p:txBody>
          </p:sp>
        </mc:Fallback>
      </mc:AlternateContent>
      <p:pic>
        <p:nvPicPr>
          <p:cNvPr id="13" name="Picture 12">
            <a:extLst>
              <a:ext uri="{FF2B5EF4-FFF2-40B4-BE49-F238E27FC236}">
                <a16:creationId xmlns:a16="http://schemas.microsoft.com/office/drawing/2014/main" id="{AE427350-B897-2C00-E02A-E0504C81545F}"/>
              </a:ext>
            </a:extLst>
          </p:cNvPr>
          <p:cNvPicPr>
            <a:picLocks noChangeAspect="1"/>
          </p:cNvPicPr>
          <p:nvPr/>
        </p:nvPicPr>
        <p:blipFill>
          <a:blip r:embed="rId4"/>
          <a:srcRect/>
          <a:stretch/>
        </p:blipFill>
        <p:spPr>
          <a:xfrm>
            <a:off x="1099596" y="1265646"/>
            <a:ext cx="9147852" cy="4335127"/>
          </a:xfrm>
          <a:prstGeom prst="rect">
            <a:avLst/>
          </a:prstGeom>
        </p:spPr>
      </p:pic>
    </p:spTree>
    <p:extLst>
      <p:ext uri="{BB962C8B-B14F-4D97-AF65-F5344CB8AC3E}">
        <p14:creationId xmlns:p14="http://schemas.microsoft.com/office/powerpoint/2010/main" val="3027674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29</a:t>
            </a:fld>
            <a:endParaRPr lang="en-RU" dirty="0"/>
          </a:p>
        </p:txBody>
      </p:sp>
      <p:sp>
        <p:nvSpPr>
          <p:cNvPr id="6" name="Date Placeholder 5">
            <a:extLst>
              <a:ext uri="{FF2B5EF4-FFF2-40B4-BE49-F238E27FC236}">
                <a16:creationId xmlns:a16="http://schemas.microsoft.com/office/drawing/2014/main" id="{E95E61E4-E327-5E4C-9423-0146D422D32A}"/>
              </a:ext>
            </a:extLst>
          </p:cNvPr>
          <p:cNvSpPr>
            <a:spLocks noGrp="1"/>
          </p:cNvSpPr>
          <p:nvPr>
            <p:ph type="dt" sz="half" idx="10"/>
          </p:nvPr>
        </p:nvSpPr>
        <p:spPr/>
        <p:txBody>
          <a:bodyPr/>
          <a:lstStyle/>
          <a:p>
            <a:r>
              <a:rPr lang="ru-RU"/>
              <a:t>14.09.2022</a:t>
            </a:r>
            <a:endParaRPr lang="en-RU"/>
          </a:p>
        </p:txBody>
      </p:sp>
      <p:sp>
        <p:nvSpPr>
          <p:cNvPr id="7" name="Footer Placeholder 6">
            <a:extLst>
              <a:ext uri="{FF2B5EF4-FFF2-40B4-BE49-F238E27FC236}">
                <a16:creationId xmlns:a16="http://schemas.microsoft.com/office/drawing/2014/main" id="{DE8A4038-0F71-3D4D-9B6E-D6F41B4E6D52}"/>
              </a:ext>
            </a:extLst>
          </p:cNvPr>
          <p:cNvSpPr>
            <a:spLocks noGrp="1"/>
          </p:cNvSpPr>
          <p:nvPr>
            <p:ph type="ftr" sz="quarter" idx="11"/>
          </p:nvPr>
        </p:nvSpPr>
        <p:spPr/>
        <p:txBody>
          <a:bodyPr/>
          <a:lstStyle/>
          <a:p>
            <a:r>
              <a:rPr lang="en-GB"/>
              <a:t>BM@N CM 2022</a:t>
            </a:r>
            <a:endParaRPr lang="en-RU"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200" y="109093"/>
                <a:ext cx="10782782"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1,2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 </m:t>
                    </m:r>
                  </m:oMath>
                </a14:m>
                <a:r>
                  <a:rPr lang="en-US" b="0" dirty="0"/>
                  <a:t>in </a:t>
                </a:r>
                <a:r>
                  <a:rPr lang="en-US" b="0" dirty="0" err="1"/>
                  <a:t>Au+Au</a:t>
                </a:r>
                <a:r>
                  <a:rPr lang="en-US" b="0" dirty="0"/>
                  <a:t> </a:t>
                </a:r>
                <a14:m>
                  <m:oMath xmlns:m="http://schemas.openxmlformats.org/officeDocument/2006/math">
                    <m:rad>
                      <m:radPr>
                        <m:degHide m:val="on"/>
                        <m:ctrlPr>
                          <a:rPr lang="en-US" b="0" i="1" dirty="0" smtClean="0">
                            <a:latin typeface="Cambria Math" panose="02040503050406030204" pitchFamily="18" charset="0"/>
                          </a:rPr>
                        </m:ctrlPr>
                      </m:radPr>
                      <m:deg/>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𝑁𝑁</m:t>
                            </m:r>
                          </m:sub>
                        </m:sSub>
                      </m:e>
                    </m:rad>
                  </m:oMath>
                </a14:m>
                <a:r>
                  <a:rPr lang="en-US" b="0" dirty="0"/>
                  <a:t>=3 GeV: model vs. STAR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200" y="109093"/>
                <a:ext cx="10782782" cy="622427"/>
              </a:xfrm>
              <a:blipFill>
                <a:blip r:embed="rId2"/>
                <a:stretch>
                  <a:fillRect l="-353" t="-28000" r="-824" b="-44000"/>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56B5CB1-85A8-814E-88B8-659216C5AF9A}"/>
                  </a:ext>
                </a:extLst>
              </p:cNvPr>
              <p:cNvSpPr txBox="1"/>
              <p:nvPr/>
            </p:nvSpPr>
            <p:spPr>
              <a:xfrm>
                <a:off x="8865484" y="4360273"/>
                <a:ext cx="3302643" cy="646331"/>
              </a:xfrm>
              <a:prstGeom prst="rect">
                <a:avLst/>
              </a:prstGeom>
              <a:noFill/>
            </p:spPr>
            <p:txBody>
              <a:bodyPr wrap="square" rtlCol="0">
                <a:spAutoFit/>
              </a:bodyPr>
              <a:lstStyle/>
              <a:p>
                <a:pPr algn="ctr"/>
                <a:r>
                  <a:rPr lang="en-US" b="1" dirty="0">
                    <a:latin typeface="Cambria Math" panose="02040503050406030204" pitchFamily="18" charset="0"/>
                  </a:rPr>
                  <a:t>Both PHQMD and HSD cannot reproduce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𝟐</m:t>
                        </m:r>
                      </m:sub>
                    </m:sSub>
                  </m:oMath>
                </a14:m>
                <a:r>
                  <a:rPr lang="en-US" b="1" dirty="0">
                    <a:latin typeface="Cambria Math" panose="02040503050406030204" pitchFamily="18" charset="0"/>
                  </a:rPr>
                  <a:t> signal</a:t>
                </a:r>
                <a:endParaRPr lang="en-RU" b="1" dirty="0"/>
              </a:p>
            </p:txBody>
          </p:sp>
        </mc:Choice>
        <mc:Fallback xmlns="">
          <p:sp>
            <p:nvSpPr>
              <p:cNvPr id="13" name="TextBox 12">
                <a:extLst>
                  <a:ext uri="{FF2B5EF4-FFF2-40B4-BE49-F238E27FC236}">
                    <a16:creationId xmlns:a16="http://schemas.microsoft.com/office/drawing/2014/main" id="{356B5CB1-85A8-814E-88B8-659216C5AF9A}"/>
                  </a:ext>
                </a:extLst>
              </p:cNvPr>
              <p:cNvSpPr txBox="1">
                <a:spLocks noRot="1" noChangeAspect="1" noMove="1" noResize="1" noEditPoints="1" noAdjustHandles="1" noChangeArrowheads="1" noChangeShapeType="1" noTextEdit="1"/>
              </p:cNvSpPr>
              <p:nvPr/>
            </p:nvSpPr>
            <p:spPr>
              <a:xfrm>
                <a:off x="8865484" y="4360273"/>
                <a:ext cx="3302643" cy="646331"/>
              </a:xfrm>
              <a:prstGeom prst="rect">
                <a:avLst/>
              </a:prstGeom>
              <a:blipFill>
                <a:blip r:embed="rId3"/>
                <a:stretch>
                  <a:fillRect t="-3846" b="-13462"/>
                </a:stretch>
              </a:blipFill>
            </p:spPr>
            <p:txBody>
              <a:bodyPr/>
              <a:lstStyle/>
              <a:p>
                <a:r>
                  <a:rPr lang="en-RU">
                    <a:noFill/>
                  </a:rPr>
                  <a:t> </a:t>
                </a:r>
              </a:p>
            </p:txBody>
          </p:sp>
        </mc:Fallback>
      </mc:AlternateContent>
      <p:pic>
        <p:nvPicPr>
          <p:cNvPr id="21" name="Picture 20">
            <a:extLst>
              <a:ext uri="{FF2B5EF4-FFF2-40B4-BE49-F238E27FC236}">
                <a16:creationId xmlns:a16="http://schemas.microsoft.com/office/drawing/2014/main" id="{954AE2EB-1861-E397-B112-E9E903427D92}"/>
              </a:ext>
            </a:extLst>
          </p:cNvPr>
          <p:cNvPicPr>
            <a:picLocks noChangeAspect="1"/>
          </p:cNvPicPr>
          <p:nvPr/>
        </p:nvPicPr>
        <p:blipFill>
          <a:blip r:embed="rId4"/>
          <a:srcRect/>
          <a:stretch/>
        </p:blipFill>
        <p:spPr>
          <a:xfrm>
            <a:off x="23872" y="731520"/>
            <a:ext cx="8655631" cy="5623846"/>
          </a:xfrm>
          <a:prstGeom prst="rect">
            <a:avLst/>
          </a:prstGeom>
        </p:spPr>
      </p:pic>
      <p:sp>
        <p:nvSpPr>
          <p:cNvPr id="22" name="TextBox 21">
            <a:extLst>
              <a:ext uri="{FF2B5EF4-FFF2-40B4-BE49-F238E27FC236}">
                <a16:creationId xmlns:a16="http://schemas.microsoft.com/office/drawing/2014/main" id="{DCA8E78F-7AF1-7105-B83A-B20FAAA32829}"/>
              </a:ext>
            </a:extLst>
          </p:cNvPr>
          <p:cNvSpPr txBox="1"/>
          <p:nvPr/>
        </p:nvSpPr>
        <p:spPr>
          <a:xfrm>
            <a:off x="8865485" y="820345"/>
            <a:ext cx="3302643" cy="1077218"/>
          </a:xfrm>
          <a:prstGeom prst="rect">
            <a:avLst/>
          </a:prstGeom>
          <a:noFill/>
        </p:spPr>
        <p:txBody>
          <a:bodyPr wrap="square" rtlCol="0">
            <a:spAutoFit/>
          </a:bodyPr>
          <a:lstStyle/>
          <a:p>
            <a:r>
              <a:rPr lang="en-US" dirty="0"/>
              <a:t>Experimental points are taken from</a:t>
            </a:r>
            <a:r>
              <a:rPr lang="en-RU" dirty="0"/>
              <a:t>:</a:t>
            </a:r>
          </a:p>
          <a:p>
            <a:r>
              <a:rPr lang="en-GB" sz="1400" dirty="0"/>
              <a:t>M. Abdallah et al. [STAR Collaboration] </a:t>
            </a:r>
            <a:r>
              <a:rPr lang="en-GB" sz="1400" i="1" dirty="0" err="1"/>
              <a:t>Phys.Lett.B</a:t>
            </a:r>
            <a:r>
              <a:rPr lang="en-GB" sz="1400" dirty="0"/>
              <a:t> 827 (2022) 137003</a:t>
            </a:r>
          </a:p>
        </p:txBody>
      </p:sp>
    </p:spTree>
    <p:extLst>
      <p:ext uri="{BB962C8B-B14F-4D97-AF65-F5344CB8AC3E}">
        <p14:creationId xmlns:p14="http://schemas.microsoft.com/office/powerpoint/2010/main" val="4178763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3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546725" y="4004205"/>
            <a:ext cx="4517743" cy="2242164"/>
          </a:xfrm>
          <a:prstGeom prst="rect">
            <a:avLst/>
          </a:prstGeom>
          <a:noFill/>
          <a:ln>
            <a:noFill/>
          </a:ln>
        </p:spPr>
      </p:pic>
      <p:sp>
        <p:nvSpPr>
          <p:cNvPr id="166" name="Google Shape;166;p30"/>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r>
              <a:rPr lang="en"/>
              <a:t>Sensitivity of the collective flow to the EOS</a:t>
            </a:r>
            <a:endParaRPr/>
          </a:p>
        </p:txBody>
      </p:sp>
      <p:sp>
        <p:nvSpPr>
          <p:cNvPr id="167" name="Google Shape;167;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a:t>
            </a:fld>
            <a:endParaRPr dirty="0"/>
          </a:p>
        </p:txBody>
      </p:sp>
      <p:pic>
        <p:nvPicPr>
          <p:cNvPr id="168" name="Google Shape;168;p3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15600" y="1161283"/>
            <a:ext cx="4179563" cy="2734099"/>
          </a:xfrm>
          <a:prstGeom prst="rect">
            <a:avLst/>
          </a:prstGeom>
          <a:noFill/>
          <a:ln>
            <a:noFill/>
          </a:ln>
        </p:spPr>
      </p:pic>
      <p:pic>
        <p:nvPicPr>
          <p:cNvPr id="169" name="Google Shape;169;p30" descr="\begin{equation}&#10;\rho(\varphi-\Psi_{RP})= \frac{1}{2\pi} \left( 1+2\sum_{n=1}^{\infty}v_n\cos{ n(\varphi-\Psi_{RP} ) } \right)&#10;\end{equation}&#10;&#10;" title="MathEquation,#000000"/>
          <p:cNvPicPr preferRelativeResize="0"/>
          <p:nvPr/>
        </p:nvPicPr>
        <p:blipFill>
          <a:blip r:embed="rId5">
            <a:alphaModFix/>
          </a:blip>
          <a:stretch>
            <a:fillRect/>
          </a:stretch>
        </p:blipFill>
        <p:spPr>
          <a:xfrm>
            <a:off x="4822733" y="1472373"/>
            <a:ext cx="7097067" cy="487963"/>
          </a:xfrm>
          <a:prstGeom prst="rect">
            <a:avLst/>
          </a:prstGeom>
          <a:noFill/>
          <a:ln>
            <a:noFill/>
          </a:ln>
        </p:spPr>
      </p:pic>
      <p:pic>
        <p:nvPicPr>
          <p:cNvPr id="170" name="Google Shape;170;p30" descr="v_n = \langle \cos{[n(\varphi-\Psi_{RP})]} \rangle" title="MathEquation,#000000"/>
          <p:cNvPicPr preferRelativeResize="0"/>
          <p:nvPr/>
        </p:nvPicPr>
        <p:blipFill>
          <a:blip r:embed="rId6">
            <a:alphaModFix/>
          </a:blip>
          <a:stretch>
            <a:fillRect/>
          </a:stretch>
        </p:blipFill>
        <p:spPr>
          <a:xfrm>
            <a:off x="6297918" y="2803209"/>
            <a:ext cx="3613037" cy="410985"/>
          </a:xfrm>
          <a:prstGeom prst="rect">
            <a:avLst/>
          </a:prstGeom>
          <a:noFill/>
          <a:ln>
            <a:noFill/>
          </a:ln>
        </p:spPr>
      </p:pic>
      <p:sp>
        <p:nvSpPr>
          <p:cNvPr id="171" name="Google Shape;171;p30"/>
          <p:cNvSpPr txBox="1"/>
          <p:nvPr/>
        </p:nvSpPr>
        <p:spPr>
          <a:xfrm>
            <a:off x="4714333" y="851201"/>
            <a:ext cx="7314000" cy="553957"/>
          </a:xfrm>
          <a:prstGeom prst="rect">
            <a:avLst/>
          </a:prstGeom>
          <a:noFill/>
          <a:ln>
            <a:noFill/>
          </a:ln>
        </p:spPr>
        <p:txBody>
          <a:bodyPr spcFirstLastPara="1" wrap="square" lIns="121900" tIns="121900" rIns="121900" bIns="121900" anchor="t" anchorCtr="0">
            <a:spAutoFit/>
          </a:bodyPr>
          <a:lstStyle/>
          <a:p>
            <a:pPr algn="ctr"/>
            <a:r>
              <a:rPr lang="en" sz="2000" dirty="0"/>
              <a:t>Azimuthal distribution of produced particles with respect to RP:</a:t>
            </a:r>
            <a:endParaRPr sz="2000" dirty="0"/>
          </a:p>
        </p:txBody>
      </p:sp>
      <p:sp>
        <p:nvSpPr>
          <p:cNvPr id="172" name="Google Shape;172;p30"/>
          <p:cNvSpPr txBox="1"/>
          <p:nvPr/>
        </p:nvSpPr>
        <p:spPr>
          <a:xfrm>
            <a:off x="4714333" y="2172001"/>
            <a:ext cx="7314000" cy="553957"/>
          </a:xfrm>
          <a:prstGeom prst="rect">
            <a:avLst/>
          </a:prstGeom>
          <a:noFill/>
          <a:ln>
            <a:noFill/>
          </a:ln>
        </p:spPr>
        <p:txBody>
          <a:bodyPr spcFirstLastPara="1" wrap="square" lIns="121900" tIns="121900" rIns="121900" bIns="121900" anchor="t" anchorCtr="0">
            <a:spAutoFit/>
          </a:bodyPr>
          <a:lstStyle/>
          <a:p>
            <a:pPr algn="ctr"/>
            <a:r>
              <a:rPr lang="en" sz="2000" dirty="0"/>
              <a:t>Coefficients of the decomposition are referred to as collective flow</a:t>
            </a:r>
            <a:endParaRPr sz="2000" dirty="0"/>
          </a:p>
        </p:txBody>
      </p:sp>
      <p:sp>
        <p:nvSpPr>
          <p:cNvPr id="173" name="Google Shape;173;p30"/>
          <p:cNvSpPr txBox="1"/>
          <p:nvPr/>
        </p:nvSpPr>
        <p:spPr>
          <a:xfrm>
            <a:off x="4714333" y="3188001"/>
            <a:ext cx="7314000" cy="553957"/>
          </a:xfrm>
          <a:prstGeom prst="rect">
            <a:avLst/>
          </a:prstGeom>
          <a:noFill/>
          <a:ln>
            <a:noFill/>
          </a:ln>
        </p:spPr>
        <p:txBody>
          <a:bodyPr spcFirstLastPara="1" wrap="square" lIns="121900" tIns="121900" rIns="121900" bIns="121900" anchor="t" anchorCtr="0">
            <a:spAutoFit/>
          </a:bodyPr>
          <a:lstStyle/>
          <a:p>
            <a:pPr algn="ctr"/>
            <a:r>
              <a:rPr lang="en" sz="2000" dirty="0"/>
              <a:t>v</a:t>
            </a:r>
            <a:r>
              <a:rPr lang="en" sz="2000" baseline="-25000" dirty="0"/>
              <a:t>1</a:t>
            </a:r>
            <a:r>
              <a:rPr lang="en" sz="2000" dirty="0"/>
              <a:t> is called directed and v</a:t>
            </a:r>
            <a:r>
              <a:rPr lang="en" sz="2000" baseline="-25000" dirty="0"/>
              <a:t>2</a:t>
            </a:r>
            <a:r>
              <a:rPr lang="en" sz="2000" dirty="0"/>
              <a:t> is called elliptic flow</a:t>
            </a:r>
            <a:endParaRPr sz="2000" dirty="0"/>
          </a:p>
        </p:txBody>
      </p:sp>
      <p:sp>
        <p:nvSpPr>
          <p:cNvPr id="174" name="Google Shape;174;p30"/>
          <p:cNvSpPr txBox="1"/>
          <p:nvPr/>
        </p:nvSpPr>
        <p:spPr>
          <a:xfrm>
            <a:off x="8823403" y="3679834"/>
            <a:ext cx="1964400" cy="553957"/>
          </a:xfrm>
          <a:prstGeom prst="rect">
            <a:avLst/>
          </a:prstGeom>
          <a:noFill/>
          <a:ln>
            <a:noFill/>
          </a:ln>
        </p:spPr>
        <p:txBody>
          <a:bodyPr spcFirstLastPara="1" wrap="square" lIns="121900" tIns="121900" rIns="121900" bIns="121900" anchor="t" anchorCtr="0">
            <a:spAutoFit/>
          </a:bodyPr>
          <a:lstStyle/>
          <a:p>
            <a:r>
              <a:rPr lang="en" sz="2000" dirty="0"/>
              <a:t>Squeeze-out</a:t>
            </a:r>
            <a:endParaRPr sz="2000" dirty="0"/>
          </a:p>
        </p:txBody>
      </p:sp>
      <p:pic>
        <p:nvPicPr>
          <p:cNvPr id="175" name="Google Shape;175;p30"/>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349395" y="3948621"/>
            <a:ext cx="3362088" cy="2353312"/>
          </a:xfrm>
          <a:prstGeom prst="rect">
            <a:avLst/>
          </a:prstGeom>
          <a:noFill/>
          <a:ln>
            <a:noFill/>
          </a:ln>
        </p:spPr>
      </p:pic>
      <p:sp>
        <p:nvSpPr>
          <p:cNvPr id="176" name="Google Shape;176;p30"/>
          <p:cNvSpPr txBox="1"/>
          <p:nvPr/>
        </p:nvSpPr>
        <p:spPr>
          <a:xfrm>
            <a:off x="5562644" y="3679834"/>
            <a:ext cx="1964400" cy="553957"/>
          </a:xfrm>
          <a:prstGeom prst="rect">
            <a:avLst/>
          </a:prstGeom>
          <a:noFill/>
          <a:ln>
            <a:noFill/>
          </a:ln>
        </p:spPr>
        <p:txBody>
          <a:bodyPr spcFirstLastPara="1" wrap="square" lIns="121900" tIns="121900" rIns="121900" bIns="121900" anchor="t" anchorCtr="0">
            <a:spAutoFit/>
          </a:bodyPr>
          <a:lstStyle/>
          <a:p>
            <a:r>
              <a:rPr lang="en" sz="2000" dirty="0"/>
              <a:t>Bounce-off</a:t>
            </a:r>
            <a:endParaRPr sz="2000" dirty="0"/>
          </a:p>
        </p:txBody>
      </p:sp>
      <p:sp>
        <p:nvSpPr>
          <p:cNvPr id="177" name="Google Shape;177;p30"/>
          <p:cNvSpPr txBox="1"/>
          <p:nvPr/>
        </p:nvSpPr>
        <p:spPr>
          <a:xfrm>
            <a:off x="176900" y="4357818"/>
            <a:ext cx="5429200" cy="1785064"/>
          </a:xfrm>
          <a:prstGeom prst="rect">
            <a:avLst/>
          </a:prstGeom>
          <a:noFill/>
          <a:ln>
            <a:noFill/>
          </a:ln>
        </p:spPr>
        <p:txBody>
          <a:bodyPr spcFirstLastPara="1" wrap="square" lIns="121900" tIns="121900" rIns="121900" bIns="121900" anchor="t" anchorCtr="0">
            <a:spAutoFit/>
          </a:bodyPr>
          <a:lstStyle/>
          <a:p>
            <a:r>
              <a:rPr lang="en" sz="2000" dirty="0"/>
              <a:t>Collective flow is sensitive to:</a:t>
            </a:r>
            <a:endParaRPr sz="2000" dirty="0"/>
          </a:p>
          <a:p>
            <a:pPr marL="609585" indent="-423323">
              <a:buSzPts val="1400"/>
              <a:buChar char="●"/>
            </a:pPr>
            <a:r>
              <a:rPr lang="en" sz="2000" dirty="0"/>
              <a:t>Compressibility of the created in the collision matter</a:t>
            </a:r>
            <a:endParaRPr sz="2000" dirty="0"/>
          </a:p>
          <a:p>
            <a:pPr marL="609585" indent="-423323">
              <a:buSzPts val="1400"/>
              <a:buFontTx/>
              <a:buChar char="●"/>
            </a:pPr>
            <a:r>
              <a:rPr lang="en" sz="2000" dirty="0"/>
              <a:t>Time of the interaction between the matter within the overlap region and spectators</a:t>
            </a:r>
            <a:endParaRPr lang="en-RU"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199" y="109093"/>
                <a:ext cx="11164747"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 </m:t>
                        </m:r>
                      </m:e>
                    </m:d>
                    <m:r>
                      <a:rPr lang="en-US" b="0" i="1" smtClean="0">
                        <a:latin typeface="Cambria Math" panose="02040503050406030204" pitchFamily="18" charset="0"/>
                      </a:rPr>
                      <m:t> </m:t>
                    </m:r>
                  </m:oMath>
                </a14:m>
                <a:r>
                  <a:rPr lang="en-US" b="0" dirty="0"/>
                  <a:t>in </a:t>
                </a:r>
                <a:r>
                  <a:rPr lang="en-US" b="0" dirty="0" err="1"/>
                  <a:t>Au+Au</a:t>
                </a:r>
                <a:r>
                  <a:rPr lang="en-US" b="0" dirty="0"/>
                  <a:t> </a:t>
                </a:r>
                <a14:m>
                  <m:oMath xmlns:m="http://schemas.openxmlformats.org/officeDocument/2006/math">
                    <m:rad>
                      <m:radPr>
                        <m:degHide m:val="on"/>
                        <m:ctrlPr>
                          <a:rPr lang="en-US" i="1" dirty="0" smtClean="0">
                            <a:latin typeface="Cambria Math" panose="02040503050406030204" pitchFamily="18" charset="0"/>
                          </a:rPr>
                        </m:ctrlPr>
                      </m:radPr>
                      <m:deg/>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𝑁𝑁</m:t>
                            </m:r>
                          </m:sub>
                        </m:sSub>
                      </m:e>
                    </m:rad>
                  </m:oMath>
                </a14:m>
                <a:r>
                  <a:rPr lang="en-US" dirty="0"/>
                  <a:t>=</a:t>
                </a:r>
                <a:r>
                  <a:rPr lang="en-US" b="0" dirty="0"/>
                  <a:t>3 GeV: model vs. STAR data</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199" y="109093"/>
                <a:ext cx="11164747" cy="622427"/>
              </a:xfrm>
              <a:blipFill>
                <a:blip r:embed="rId2"/>
                <a:stretch>
                  <a:fillRect l="-227" t="-28000" b="-4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30</a:t>
            </a:fld>
            <a:endParaRPr lang="en-RU" dirty="0"/>
          </a:p>
        </p:txBody>
      </p:sp>
      <p:sp>
        <p:nvSpPr>
          <p:cNvPr id="6" name="Date Placeholder 5">
            <a:extLst>
              <a:ext uri="{FF2B5EF4-FFF2-40B4-BE49-F238E27FC236}">
                <a16:creationId xmlns:a16="http://schemas.microsoft.com/office/drawing/2014/main" id="{CB60BC47-A219-BE4F-A668-23D85744C29A}"/>
              </a:ext>
            </a:extLst>
          </p:cNvPr>
          <p:cNvSpPr>
            <a:spLocks noGrp="1"/>
          </p:cNvSpPr>
          <p:nvPr>
            <p:ph type="dt" sz="half" idx="10"/>
          </p:nvPr>
        </p:nvSpPr>
        <p:spPr/>
        <p:txBody>
          <a:bodyPr/>
          <a:lstStyle/>
          <a:p>
            <a:r>
              <a:rPr lang="ru-RU"/>
              <a:t>14.09.2022</a:t>
            </a:r>
            <a:endParaRPr lang="en-RU"/>
          </a:p>
        </p:txBody>
      </p:sp>
      <p:sp>
        <p:nvSpPr>
          <p:cNvPr id="7" name="Footer Placeholder 6">
            <a:extLst>
              <a:ext uri="{FF2B5EF4-FFF2-40B4-BE49-F238E27FC236}">
                <a16:creationId xmlns:a16="http://schemas.microsoft.com/office/drawing/2014/main" id="{27814295-9B66-A149-B584-503CE99E601C}"/>
              </a:ext>
            </a:extLst>
          </p:cNvPr>
          <p:cNvSpPr>
            <a:spLocks noGrp="1"/>
          </p:cNvSpPr>
          <p:nvPr>
            <p:ph type="ftr" sz="quarter" idx="11"/>
          </p:nvPr>
        </p:nvSpPr>
        <p:spPr/>
        <p:txBody>
          <a:bodyPr/>
          <a:lstStyle/>
          <a:p>
            <a:r>
              <a:rPr lang="en-GB"/>
              <a:t>BM@N CM 2022</a:t>
            </a:r>
            <a:endParaRPr lang="en-RU"/>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1B69F1-97A7-3A43-8F9E-EE42549096F2}"/>
                  </a:ext>
                </a:extLst>
              </p:cNvPr>
              <p:cNvSpPr txBox="1"/>
              <p:nvPr/>
            </p:nvSpPr>
            <p:spPr>
              <a:xfrm>
                <a:off x="1790218" y="5790683"/>
                <a:ext cx="8611564" cy="400110"/>
              </a:xfrm>
              <a:prstGeom prst="rect">
                <a:avLst/>
              </a:prstGeom>
              <a:noFill/>
            </p:spPr>
            <p:txBody>
              <a:bodyPr wrap="square" rtlCol="0">
                <a:spAutoFit/>
              </a:bodyPr>
              <a:lstStyle/>
              <a:p>
                <a:pPr algn="ctr"/>
                <a:r>
                  <a:rPr lang="en-RU" sz="2000" b="1" dirty="0"/>
                  <a:t>PHQMD/HSD models cannot reproduce </a:t>
                </a:r>
                <a14:m>
                  <m:oMath xmlns:m="http://schemas.openxmlformats.org/officeDocument/2006/math">
                    <m:sSub>
                      <m:sSubPr>
                        <m:ctrlPr>
                          <a:rPr lang="en-RU" sz="2000" b="1" i="1" dirty="0" smtClean="0">
                            <a:latin typeface="Cambria Math" panose="02040503050406030204" pitchFamily="18" charset="0"/>
                          </a:rPr>
                        </m:ctrlPr>
                      </m:sSubPr>
                      <m:e>
                        <m:r>
                          <a:rPr lang="en-RU" sz="2000" b="1" i="1" dirty="0" smtClean="0">
                            <a:latin typeface="Cambria Math" panose="02040503050406030204" pitchFamily="18" charset="0"/>
                          </a:rPr>
                          <m:t>𝒗</m:t>
                        </m:r>
                      </m:e>
                      <m:sub>
                        <m:r>
                          <a:rPr lang="en-RU" sz="2000" b="1" i="1" dirty="0" smtClean="0">
                            <a:latin typeface="Cambria Math" panose="02040503050406030204" pitchFamily="18" charset="0"/>
                          </a:rPr>
                          <m:t>𝟐</m:t>
                        </m:r>
                      </m:sub>
                    </m:sSub>
                    <m:d>
                      <m:dPr>
                        <m:ctrlPr>
                          <a:rPr lang="en-US" sz="2000" b="1" i="1" dirty="0" smtClean="0">
                            <a:latin typeface="Cambria Math" panose="02040503050406030204" pitchFamily="18" charset="0"/>
                          </a:rPr>
                        </m:ctrlPr>
                      </m:dPr>
                      <m:e>
                        <m:sSub>
                          <m:sSubPr>
                            <m:ctrlPr>
                              <a:rPr lang="en-US" sz="2000" b="1" i="1" dirty="0" smtClean="0">
                                <a:latin typeface="Cambria Math" panose="02040503050406030204" pitchFamily="18" charset="0"/>
                              </a:rPr>
                            </m:ctrlPr>
                          </m:sSubPr>
                          <m:e>
                            <m:r>
                              <a:rPr lang="en-US" sz="2000" b="1" i="1" dirty="0" smtClean="0">
                                <a:latin typeface="Cambria Math" panose="02040503050406030204" pitchFamily="18" charset="0"/>
                              </a:rPr>
                              <m:t>𝒑</m:t>
                            </m:r>
                          </m:e>
                          <m:sub>
                            <m:r>
                              <a:rPr lang="en-US" sz="2000" b="1" i="1" dirty="0" smtClean="0">
                                <a:latin typeface="Cambria Math" panose="02040503050406030204" pitchFamily="18" charset="0"/>
                              </a:rPr>
                              <m:t>𝑻</m:t>
                            </m:r>
                          </m:sub>
                        </m:sSub>
                      </m:e>
                    </m:d>
                  </m:oMath>
                </a14:m>
                <a:r>
                  <a:rPr lang="en-RU" sz="2000" b="1" dirty="0"/>
                  <a:t> of protons</a:t>
                </a:r>
              </a:p>
            </p:txBody>
          </p:sp>
        </mc:Choice>
        <mc:Fallback xmlns="">
          <p:sp>
            <p:nvSpPr>
              <p:cNvPr id="11" name="TextBox 10">
                <a:extLst>
                  <a:ext uri="{FF2B5EF4-FFF2-40B4-BE49-F238E27FC236}">
                    <a16:creationId xmlns:a16="http://schemas.microsoft.com/office/drawing/2014/main" id="{4D1B69F1-97A7-3A43-8F9E-EE42549096F2}"/>
                  </a:ext>
                </a:extLst>
              </p:cNvPr>
              <p:cNvSpPr txBox="1">
                <a:spLocks noRot="1" noChangeAspect="1" noMove="1" noResize="1" noEditPoints="1" noAdjustHandles="1" noChangeArrowheads="1" noChangeShapeType="1" noTextEdit="1"/>
              </p:cNvSpPr>
              <p:nvPr/>
            </p:nvSpPr>
            <p:spPr>
              <a:xfrm>
                <a:off x="1790218" y="5790683"/>
                <a:ext cx="8611564" cy="400110"/>
              </a:xfrm>
              <a:prstGeom prst="rect">
                <a:avLst/>
              </a:prstGeom>
              <a:blipFill>
                <a:blip r:embed="rId3"/>
                <a:stretch>
                  <a:fillRect t="-9375" b="-25000"/>
                </a:stretch>
              </a:blipFill>
            </p:spPr>
            <p:txBody>
              <a:bodyPr/>
              <a:lstStyle/>
              <a:p>
                <a:r>
                  <a:rPr lang="en-RU">
                    <a:noFill/>
                  </a:rPr>
                  <a:t> </a:t>
                </a:r>
              </a:p>
            </p:txBody>
          </p:sp>
        </mc:Fallback>
      </mc:AlternateContent>
      <p:pic>
        <p:nvPicPr>
          <p:cNvPr id="13" name="Picture 12">
            <a:extLst>
              <a:ext uri="{FF2B5EF4-FFF2-40B4-BE49-F238E27FC236}">
                <a16:creationId xmlns:a16="http://schemas.microsoft.com/office/drawing/2014/main" id="{AE427350-B897-2C00-E02A-E0504C81545F}"/>
              </a:ext>
            </a:extLst>
          </p:cNvPr>
          <p:cNvPicPr>
            <a:picLocks noChangeAspect="1"/>
          </p:cNvPicPr>
          <p:nvPr/>
        </p:nvPicPr>
        <p:blipFill>
          <a:blip r:embed="rId4"/>
          <a:srcRect/>
          <a:stretch/>
        </p:blipFill>
        <p:spPr>
          <a:xfrm>
            <a:off x="1099596" y="1265646"/>
            <a:ext cx="9147852" cy="4335126"/>
          </a:xfrm>
          <a:prstGeom prst="rect">
            <a:avLst/>
          </a:prstGeom>
        </p:spPr>
      </p:pic>
    </p:spTree>
    <p:extLst>
      <p:ext uri="{BB962C8B-B14F-4D97-AF65-F5344CB8AC3E}">
        <p14:creationId xmlns:p14="http://schemas.microsoft.com/office/powerpoint/2010/main" val="3008892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200" y="109093"/>
                <a:ext cx="10515600" cy="622427"/>
              </a:xfrm>
            </p:spPr>
            <p:txBody>
              <a:bodyPr>
                <a:normAutofit/>
              </a:bodyPr>
              <a:lstStyle/>
              <a:p>
                <a14:m>
                  <m:oMath xmlns:m="http://schemas.openxmlformats.org/officeDocument/2006/math">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v</m:t>
                        </m:r>
                      </m:e>
                      <m:sub>
                        <m:r>
                          <m:rPr>
                            <m:sty m:val="p"/>
                          </m:rPr>
                          <a:rPr lang="en-US" sz="3600" b="0" i="0" smtClean="0">
                            <a:latin typeface="Cambria Math" panose="02040503050406030204" pitchFamily="18" charset="0"/>
                          </a:rPr>
                          <m:t>n</m:t>
                        </m:r>
                      </m:sub>
                    </m:sSub>
                    <m:d>
                      <m:dPr>
                        <m:ctrlPr>
                          <a:rPr lang="en-US" sz="3600" b="0" i="1" smtClean="0">
                            <a:latin typeface="Cambria Math" panose="02040503050406030204" pitchFamily="18" charset="0"/>
                          </a:rPr>
                        </m:ctrlPr>
                      </m:dPr>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𝑝</m:t>
                            </m:r>
                          </m:e>
                          <m:sub>
                            <m:r>
                              <a:rPr lang="en-US" sz="3600" b="0" i="1" smtClean="0">
                                <a:latin typeface="Cambria Math" panose="02040503050406030204" pitchFamily="18" charset="0"/>
                              </a:rPr>
                              <m:t>𝑇</m:t>
                            </m:r>
                          </m:sub>
                        </m:sSub>
                      </m:e>
                    </m:d>
                    <m:r>
                      <a:rPr lang="en-US" sz="3600" b="0" i="1" smtClean="0">
                        <a:latin typeface="Cambria Math" panose="02040503050406030204" pitchFamily="18" charset="0"/>
                      </a:rPr>
                      <m:t> </m:t>
                    </m:r>
                  </m:oMath>
                </a14:m>
                <a:r>
                  <a:rPr lang="en-US" sz="3600" dirty="0" err="1"/>
                  <a:t>Au+Au</a:t>
                </a:r>
                <a:r>
                  <a:rPr lang="en-US" sz="3600" dirty="0"/>
                  <a:t> </a:t>
                </a:r>
                <a14:m>
                  <m:oMath xmlns:m="http://schemas.openxmlformats.org/officeDocument/2006/math">
                    <m:rad>
                      <m:radPr>
                        <m:degHide m:val="on"/>
                        <m:ctrlPr>
                          <a:rPr lang="en-US" sz="3600" i="1" dirty="0">
                            <a:latin typeface="Cambria Math" panose="02040503050406030204" pitchFamily="18" charset="0"/>
                          </a:rPr>
                        </m:ctrlPr>
                      </m:radPr>
                      <m:deg/>
                      <m:e>
                        <m:sSub>
                          <m:sSubPr>
                            <m:ctrlPr>
                              <a:rPr lang="en-US" sz="3600" i="1" dirty="0">
                                <a:latin typeface="Cambria Math" panose="02040503050406030204" pitchFamily="18" charset="0"/>
                              </a:rPr>
                            </m:ctrlPr>
                          </m:sSubPr>
                          <m:e>
                            <m:r>
                              <a:rPr lang="en-US" sz="3600" i="1" dirty="0">
                                <a:latin typeface="Cambria Math" panose="02040503050406030204" pitchFamily="18" charset="0"/>
                              </a:rPr>
                              <m:t>𝑠</m:t>
                            </m:r>
                          </m:e>
                          <m:sub>
                            <m:r>
                              <a:rPr lang="en-US" sz="3600" i="1" dirty="0">
                                <a:latin typeface="Cambria Math" panose="02040503050406030204" pitchFamily="18" charset="0"/>
                              </a:rPr>
                              <m:t>𝑁𝑁</m:t>
                            </m:r>
                          </m:sub>
                        </m:sSub>
                      </m:e>
                    </m:rad>
                  </m:oMath>
                </a14:m>
                <a:r>
                  <a:rPr lang="en-US" sz="3600" dirty="0"/>
                  <a:t>=2.4-4 GeV: JAM MD2</a:t>
                </a:r>
                <a:endParaRPr lang="en-RU" sz="3600"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200" y="109093"/>
                <a:ext cx="10515600" cy="622427"/>
              </a:xfrm>
              <a:blipFill>
                <a:blip r:embed="rId2"/>
                <a:stretch>
                  <a:fillRect l="-241" t="-20000" b="-3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31</a:t>
            </a:fld>
            <a:endParaRPr lang="en-RU" dirty="0"/>
          </a:p>
        </p:txBody>
      </p:sp>
      <p:pic>
        <p:nvPicPr>
          <p:cNvPr id="11" name="Picture 10">
            <a:extLst>
              <a:ext uri="{FF2B5EF4-FFF2-40B4-BE49-F238E27FC236}">
                <a16:creationId xmlns:a16="http://schemas.microsoft.com/office/drawing/2014/main" id="{435FE955-80C8-0AC7-B5B7-1F894C6CBD5C}"/>
              </a:ext>
            </a:extLst>
          </p:cNvPr>
          <p:cNvPicPr>
            <a:picLocks noChangeAspect="1"/>
          </p:cNvPicPr>
          <p:nvPr/>
        </p:nvPicPr>
        <p:blipFill>
          <a:blip r:embed="rId3"/>
          <a:srcRect/>
          <a:stretch/>
        </p:blipFill>
        <p:spPr>
          <a:xfrm>
            <a:off x="0" y="684172"/>
            <a:ext cx="8738884" cy="5677938"/>
          </a:xfrm>
          <a:prstGeom prst="rect">
            <a:avLst/>
          </a:prstGeom>
        </p:spPr>
      </p:pic>
      <p:pic>
        <p:nvPicPr>
          <p:cNvPr id="18" name="Picture 17">
            <a:extLst>
              <a:ext uri="{FF2B5EF4-FFF2-40B4-BE49-F238E27FC236}">
                <a16:creationId xmlns:a16="http://schemas.microsoft.com/office/drawing/2014/main" id="{11C1453F-707F-EE3F-20D7-B770B89F3284}"/>
              </a:ext>
            </a:extLst>
          </p:cNvPr>
          <p:cNvPicPr>
            <a:picLocks noChangeAspect="1"/>
          </p:cNvPicPr>
          <p:nvPr/>
        </p:nvPicPr>
        <p:blipFill>
          <a:blip r:embed="rId4"/>
          <a:srcRect/>
          <a:stretch/>
        </p:blipFill>
        <p:spPr>
          <a:xfrm>
            <a:off x="9280401" y="684172"/>
            <a:ext cx="2261275" cy="443136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467E623-4334-8842-B1F9-E54A457C3B52}"/>
                  </a:ext>
                </a:extLst>
              </p:cNvPr>
              <p:cNvSpPr txBox="1"/>
              <p:nvPr/>
            </p:nvSpPr>
            <p:spPr>
              <a:xfrm>
                <a:off x="8398311" y="5232802"/>
                <a:ext cx="3894003" cy="1253356"/>
              </a:xfrm>
              <a:prstGeom prst="rect">
                <a:avLst/>
              </a:prstGeom>
              <a:noFill/>
            </p:spPr>
            <p:txBody>
              <a:bodyPr wrap="square" rtlCol="0">
                <a:spAutoFit/>
              </a:bodyPr>
              <a:lstStyle/>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𝟐</m:t>
                        </m:r>
                      </m:sub>
                    </m:sSub>
                    <m:r>
                      <a:rPr lang="en-US" b="1" i="1" dirty="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in midrapirity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oMath>
                </a14:m>
                <a:r>
                  <a:rPr lang="en-RU" b="1" dirty="0"/>
                  <a:t>=3.3 GeV</a:t>
                </a:r>
                <a:endParaRPr lang="en-US" b="1" i="1" dirty="0">
                  <a:latin typeface="Cambria Math" panose="02040503050406030204" pitchFamily="18" charset="0"/>
                </a:endParaRPr>
              </a:p>
              <a:p>
                <a14:m>
                  <m:oMath xmlns:m="http://schemas.openxmlformats.org/officeDocument/2006/math">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𝚿</m:t>
                                </m:r>
                              </m:e>
                              <m:sub>
                                <m:r>
                                  <a:rPr lang="en-US" b="1" i="1" dirty="0" smtClean="0">
                                    <a:latin typeface="Cambria Math" panose="02040503050406030204" pitchFamily="18" charset="0"/>
                                  </a:rPr>
                                  <m:t>𝟏</m:t>
                                </m:r>
                              </m:sub>
                            </m:sSub>
                          </m:e>
                        </m:d>
                      </m:e>
                    </m:d>
                  </m:oMath>
                </a14:m>
                <a:r>
                  <a:rPr lang="en-US" b="1" dirty="0">
                    <a:latin typeface="Cambria Math" panose="02040503050406030204" pitchFamily="18" charset="0"/>
                  </a:rPr>
                  <a:t> decreases with increasing collision energy</a:t>
                </a:r>
              </a:p>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r>
                      <a:rPr lang="en-US" b="1"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r>
                      <a:rPr lang="en-US" b="1" i="0" smtClean="0">
                        <a:latin typeface="Cambria Math" panose="02040503050406030204" pitchFamily="18" charset="0"/>
                      </a:rPr>
                      <m:t>≥</m:t>
                    </m:r>
                  </m:oMath>
                </a14:m>
                <a:r>
                  <a:rPr lang="en-RU" b="1" dirty="0"/>
                  <a:t> 3.3 GeV</a:t>
                </a:r>
              </a:p>
            </p:txBody>
          </p:sp>
        </mc:Choice>
        <mc:Fallback xmlns="">
          <p:sp>
            <p:nvSpPr>
              <p:cNvPr id="13" name="TextBox 12">
                <a:extLst>
                  <a:ext uri="{FF2B5EF4-FFF2-40B4-BE49-F238E27FC236}">
                    <a16:creationId xmlns:a16="http://schemas.microsoft.com/office/drawing/2014/main" id="{5467E623-4334-8842-B1F9-E54A457C3B52}"/>
                  </a:ext>
                </a:extLst>
              </p:cNvPr>
              <p:cNvSpPr txBox="1">
                <a:spLocks noRot="1" noChangeAspect="1" noMove="1" noResize="1" noEditPoints="1" noAdjustHandles="1" noChangeArrowheads="1" noChangeShapeType="1" noTextEdit="1"/>
              </p:cNvSpPr>
              <p:nvPr/>
            </p:nvSpPr>
            <p:spPr>
              <a:xfrm>
                <a:off x="8398311" y="5232802"/>
                <a:ext cx="3894003" cy="1253356"/>
              </a:xfrm>
              <a:prstGeom prst="rect">
                <a:avLst/>
              </a:prstGeom>
              <a:blipFill>
                <a:blip r:embed="rId5"/>
                <a:stretch>
                  <a:fillRect l="-1303" t="-2000" r="-2280" b="-6000"/>
                </a:stretch>
              </a:blipFill>
            </p:spPr>
            <p:txBody>
              <a:bodyPr/>
              <a:lstStyle/>
              <a:p>
                <a:r>
                  <a:rPr lang="en-RU">
                    <a:noFill/>
                  </a:rPr>
                  <a:t> </a:t>
                </a:r>
              </a:p>
            </p:txBody>
          </p:sp>
        </mc:Fallback>
      </mc:AlternateContent>
    </p:spTree>
    <p:extLst>
      <p:ext uri="{BB962C8B-B14F-4D97-AF65-F5344CB8AC3E}">
        <p14:creationId xmlns:p14="http://schemas.microsoft.com/office/powerpoint/2010/main" val="3164274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200" y="109093"/>
                <a:ext cx="10515600" cy="622427"/>
              </a:xfrm>
            </p:spPr>
            <p:txBody>
              <a:bodyPr>
                <a:noAutofit/>
              </a:bodyPr>
              <a:lstStyle/>
              <a:p>
                <a14:m>
                  <m:oMath xmlns:m="http://schemas.openxmlformats.org/officeDocument/2006/math">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v</m:t>
                        </m:r>
                      </m:e>
                      <m:sub>
                        <m:r>
                          <m:rPr>
                            <m:sty m:val="p"/>
                          </m:rPr>
                          <a:rPr lang="en-US" sz="3600" b="0" i="0" smtClean="0">
                            <a:latin typeface="Cambria Math" panose="02040503050406030204" pitchFamily="18" charset="0"/>
                          </a:rPr>
                          <m:t>n</m:t>
                        </m:r>
                      </m:sub>
                    </m:sSub>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𝑦</m:t>
                        </m:r>
                      </m:e>
                    </m:d>
                    <m:r>
                      <a:rPr lang="en-US" sz="3600" b="0" i="1" smtClean="0">
                        <a:latin typeface="Cambria Math" panose="02040503050406030204" pitchFamily="18" charset="0"/>
                      </a:rPr>
                      <m:t> </m:t>
                    </m:r>
                  </m:oMath>
                </a14:m>
                <a:r>
                  <a:rPr lang="en-US" sz="3600" dirty="0" err="1"/>
                  <a:t>Au+Au</a:t>
                </a:r>
                <a:r>
                  <a:rPr lang="en-US" sz="3600" dirty="0"/>
                  <a:t> </a:t>
                </a:r>
                <a14:m>
                  <m:oMath xmlns:m="http://schemas.openxmlformats.org/officeDocument/2006/math">
                    <m:rad>
                      <m:radPr>
                        <m:degHide m:val="on"/>
                        <m:ctrlPr>
                          <a:rPr lang="en-US" sz="3600" i="1" dirty="0">
                            <a:latin typeface="Cambria Math" panose="02040503050406030204" pitchFamily="18" charset="0"/>
                          </a:rPr>
                        </m:ctrlPr>
                      </m:radPr>
                      <m:deg/>
                      <m:e>
                        <m:sSub>
                          <m:sSubPr>
                            <m:ctrlPr>
                              <a:rPr lang="en-US" sz="3600" i="1" dirty="0">
                                <a:latin typeface="Cambria Math" panose="02040503050406030204" pitchFamily="18" charset="0"/>
                              </a:rPr>
                            </m:ctrlPr>
                          </m:sSubPr>
                          <m:e>
                            <m:r>
                              <a:rPr lang="en-US" sz="3600" i="1" dirty="0">
                                <a:latin typeface="Cambria Math" panose="02040503050406030204" pitchFamily="18" charset="0"/>
                              </a:rPr>
                              <m:t>𝑠</m:t>
                            </m:r>
                          </m:e>
                          <m:sub>
                            <m:r>
                              <a:rPr lang="en-US" sz="3600" i="1" dirty="0">
                                <a:latin typeface="Cambria Math" panose="02040503050406030204" pitchFamily="18" charset="0"/>
                              </a:rPr>
                              <m:t>𝑁𝑁</m:t>
                            </m:r>
                          </m:sub>
                        </m:sSub>
                      </m:e>
                    </m:rad>
                  </m:oMath>
                </a14:m>
                <a:r>
                  <a:rPr lang="en-US" sz="3600" dirty="0"/>
                  <a:t>=2.4-4 GeV: JAM MD2</a:t>
                </a:r>
                <a:endParaRPr lang="en-RU" sz="3600"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200" y="109093"/>
                <a:ext cx="10515600" cy="622427"/>
              </a:xfrm>
              <a:blipFill>
                <a:blip r:embed="rId2"/>
                <a:stretch>
                  <a:fillRect l="-241" t="-20000" b="-3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32</a:t>
            </a:fld>
            <a:endParaRPr lang="en-RU" dirty="0"/>
          </a:p>
        </p:txBody>
      </p:sp>
      <p:pic>
        <p:nvPicPr>
          <p:cNvPr id="7" name="Picture 6">
            <a:extLst>
              <a:ext uri="{FF2B5EF4-FFF2-40B4-BE49-F238E27FC236}">
                <a16:creationId xmlns:a16="http://schemas.microsoft.com/office/drawing/2014/main" id="{6F7B40E0-8986-ADF4-0749-822DC39DBA33}"/>
              </a:ext>
            </a:extLst>
          </p:cNvPr>
          <p:cNvPicPr>
            <a:picLocks noChangeAspect="1"/>
          </p:cNvPicPr>
          <p:nvPr/>
        </p:nvPicPr>
        <p:blipFill>
          <a:blip r:embed="rId3"/>
          <a:srcRect/>
          <a:stretch/>
        </p:blipFill>
        <p:spPr>
          <a:xfrm>
            <a:off x="0" y="684172"/>
            <a:ext cx="8738884" cy="5677938"/>
          </a:xfrm>
          <a:prstGeom prst="rect">
            <a:avLst/>
          </a:prstGeom>
        </p:spPr>
      </p:pic>
      <p:pic>
        <p:nvPicPr>
          <p:cNvPr id="8" name="Picture 7">
            <a:extLst>
              <a:ext uri="{FF2B5EF4-FFF2-40B4-BE49-F238E27FC236}">
                <a16:creationId xmlns:a16="http://schemas.microsoft.com/office/drawing/2014/main" id="{766CB9A0-BF21-E4DF-799D-F24489D6BF19}"/>
              </a:ext>
            </a:extLst>
          </p:cNvPr>
          <p:cNvPicPr>
            <a:picLocks noChangeAspect="1"/>
          </p:cNvPicPr>
          <p:nvPr/>
        </p:nvPicPr>
        <p:blipFill>
          <a:blip r:embed="rId4"/>
          <a:srcRect/>
          <a:stretch/>
        </p:blipFill>
        <p:spPr>
          <a:xfrm>
            <a:off x="9280401" y="684172"/>
            <a:ext cx="2261274" cy="443136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C4718A-54EE-54A1-D7FC-785BD9B5A144}"/>
                  </a:ext>
                </a:extLst>
              </p:cNvPr>
              <p:cNvSpPr txBox="1"/>
              <p:nvPr/>
            </p:nvSpPr>
            <p:spPr>
              <a:xfrm>
                <a:off x="8398311" y="5232802"/>
                <a:ext cx="3894003" cy="1253356"/>
              </a:xfrm>
              <a:prstGeom prst="rect">
                <a:avLst/>
              </a:prstGeom>
              <a:noFill/>
            </p:spPr>
            <p:txBody>
              <a:bodyPr wrap="square" rtlCol="0">
                <a:spAutoFit/>
              </a:bodyPr>
              <a:lstStyle/>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𝟐</m:t>
                        </m:r>
                      </m:sub>
                    </m:sSub>
                    <m:r>
                      <a:rPr lang="en-US" b="1" i="1" dirty="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in midrapirity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oMath>
                </a14:m>
                <a:r>
                  <a:rPr lang="en-RU" b="1" dirty="0"/>
                  <a:t>=3.3 GeV</a:t>
                </a:r>
                <a:endParaRPr lang="en-US" b="1" i="1" dirty="0">
                  <a:latin typeface="Cambria Math" panose="02040503050406030204" pitchFamily="18" charset="0"/>
                </a:endParaRPr>
              </a:p>
              <a:p>
                <a14:m>
                  <m:oMath xmlns:m="http://schemas.openxmlformats.org/officeDocument/2006/math">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𝚿</m:t>
                                </m:r>
                              </m:e>
                              <m:sub>
                                <m:r>
                                  <a:rPr lang="en-US" b="1" i="1" dirty="0" smtClean="0">
                                    <a:latin typeface="Cambria Math" panose="02040503050406030204" pitchFamily="18" charset="0"/>
                                  </a:rPr>
                                  <m:t>𝟏</m:t>
                                </m:r>
                              </m:sub>
                            </m:sSub>
                          </m:e>
                        </m:d>
                      </m:e>
                    </m:d>
                  </m:oMath>
                </a14:m>
                <a:r>
                  <a:rPr lang="en-US" b="1" dirty="0">
                    <a:latin typeface="Cambria Math" panose="02040503050406030204" pitchFamily="18" charset="0"/>
                  </a:rPr>
                  <a:t> decreases with increasing collision energy</a:t>
                </a:r>
              </a:p>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r>
                      <a:rPr lang="en-US" b="1"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r>
                      <a:rPr lang="en-US" b="1" i="0" smtClean="0">
                        <a:latin typeface="Cambria Math" panose="02040503050406030204" pitchFamily="18" charset="0"/>
                      </a:rPr>
                      <m:t>≥</m:t>
                    </m:r>
                  </m:oMath>
                </a14:m>
                <a:r>
                  <a:rPr lang="en-RU" b="1" dirty="0"/>
                  <a:t> 3.3 GeV</a:t>
                </a:r>
              </a:p>
            </p:txBody>
          </p:sp>
        </mc:Choice>
        <mc:Fallback xmlns="">
          <p:sp>
            <p:nvSpPr>
              <p:cNvPr id="19" name="TextBox 18">
                <a:extLst>
                  <a:ext uri="{FF2B5EF4-FFF2-40B4-BE49-F238E27FC236}">
                    <a16:creationId xmlns:a16="http://schemas.microsoft.com/office/drawing/2014/main" id="{88C4718A-54EE-54A1-D7FC-785BD9B5A144}"/>
                  </a:ext>
                </a:extLst>
              </p:cNvPr>
              <p:cNvSpPr txBox="1">
                <a:spLocks noRot="1" noChangeAspect="1" noMove="1" noResize="1" noEditPoints="1" noAdjustHandles="1" noChangeArrowheads="1" noChangeShapeType="1" noTextEdit="1"/>
              </p:cNvSpPr>
              <p:nvPr/>
            </p:nvSpPr>
            <p:spPr>
              <a:xfrm>
                <a:off x="8398311" y="5232802"/>
                <a:ext cx="3894003" cy="1253356"/>
              </a:xfrm>
              <a:prstGeom prst="rect">
                <a:avLst/>
              </a:prstGeom>
              <a:blipFill>
                <a:blip r:embed="rId5"/>
                <a:stretch>
                  <a:fillRect l="-1303" t="-2000" r="-2280" b="-6000"/>
                </a:stretch>
              </a:blipFill>
            </p:spPr>
            <p:txBody>
              <a:bodyPr/>
              <a:lstStyle/>
              <a:p>
                <a:r>
                  <a:rPr lang="en-RU">
                    <a:noFill/>
                  </a:rPr>
                  <a:t> </a:t>
                </a:r>
              </a:p>
            </p:txBody>
          </p:sp>
        </mc:Fallback>
      </mc:AlternateContent>
    </p:spTree>
    <p:extLst>
      <p:ext uri="{BB962C8B-B14F-4D97-AF65-F5344CB8AC3E}">
        <p14:creationId xmlns:p14="http://schemas.microsoft.com/office/powerpoint/2010/main" val="1224114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838200" y="109093"/>
                <a:ext cx="10515600" cy="622427"/>
              </a:xfrm>
            </p:spPr>
            <p:txBody>
              <a:bodyPr>
                <a:noAutofit/>
              </a:bodyPr>
              <a:lstStyle/>
              <a:p>
                <a14:m>
                  <m:oMath xmlns:m="http://schemas.openxmlformats.org/officeDocument/2006/math">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v</m:t>
                        </m:r>
                      </m:e>
                      <m:sub>
                        <m:r>
                          <m:rPr>
                            <m:sty m:val="p"/>
                          </m:rPr>
                          <a:rPr lang="en-US" sz="3600" b="0" i="0" smtClean="0">
                            <a:latin typeface="Cambria Math" panose="02040503050406030204" pitchFamily="18" charset="0"/>
                          </a:rPr>
                          <m:t>n</m:t>
                        </m:r>
                      </m:sub>
                    </m:sSub>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𝑦</m:t>
                        </m:r>
                      </m:e>
                    </m:d>
                    <m:r>
                      <a:rPr lang="en-US" sz="3600" b="0" i="1" smtClean="0">
                        <a:latin typeface="Cambria Math" panose="02040503050406030204" pitchFamily="18" charset="0"/>
                      </a:rPr>
                      <m:t> </m:t>
                    </m:r>
                  </m:oMath>
                </a14:m>
                <a:r>
                  <a:rPr lang="en-US" sz="3600" dirty="0" err="1"/>
                  <a:t>Au+Au</a:t>
                </a:r>
                <a:r>
                  <a:rPr lang="en-US" sz="3600" dirty="0"/>
                  <a:t> </a:t>
                </a:r>
                <a14:m>
                  <m:oMath xmlns:m="http://schemas.openxmlformats.org/officeDocument/2006/math">
                    <m:rad>
                      <m:radPr>
                        <m:degHide m:val="on"/>
                        <m:ctrlPr>
                          <a:rPr lang="en-US" sz="3600" i="1" dirty="0">
                            <a:latin typeface="Cambria Math" panose="02040503050406030204" pitchFamily="18" charset="0"/>
                          </a:rPr>
                        </m:ctrlPr>
                      </m:radPr>
                      <m:deg/>
                      <m:e>
                        <m:sSub>
                          <m:sSubPr>
                            <m:ctrlPr>
                              <a:rPr lang="en-US" sz="3600" i="1" dirty="0">
                                <a:latin typeface="Cambria Math" panose="02040503050406030204" pitchFamily="18" charset="0"/>
                              </a:rPr>
                            </m:ctrlPr>
                          </m:sSubPr>
                          <m:e>
                            <m:r>
                              <a:rPr lang="en-US" sz="3600" i="1" dirty="0">
                                <a:latin typeface="Cambria Math" panose="02040503050406030204" pitchFamily="18" charset="0"/>
                              </a:rPr>
                              <m:t>𝑠</m:t>
                            </m:r>
                          </m:e>
                          <m:sub>
                            <m:r>
                              <a:rPr lang="en-US" sz="3600" i="1" dirty="0">
                                <a:latin typeface="Cambria Math" panose="02040503050406030204" pitchFamily="18" charset="0"/>
                              </a:rPr>
                              <m:t>𝑁𝑁</m:t>
                            </m:r>
                          </m:sub>
                        </m:sSub>
                      </m:e>
                    </m:rad>
                  </m:oMath>
                </a14:m>
                <a:r>
                  <a:rPr lang="en-US" sz="3600" dirty="0"/>
                  <a:t>=2.4-4 GeV: JAM MD2</a:t>
                </a:r>
                <a:endParaRPr lang="en-RU" sz="3600"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838200" y="109093"/>
                <a:ext cx="10515600" cy="622427"/>
              </a:xfrm>
              <a:blipFill>
                <a:blip r:embed="rId2"/>
                <a:stretch>
                  <a:fillRect l="-241" t="-20000" b="-3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33</a:t>
            </a:fld>
            <a:endParaRPr lang="en-RU" dirty="0"/>
          </a:p>
        </p:txBody>
      </p:sp>
      <p:pic>
        <p:nvPicPr>
          <p:cNvPr id="7" name="Picture 6">
            <a:extLst>
              <a:ext uri="{FF2B5EF4-FFF2-40B4-BE49-F238E27FC236}">
                <a16:creationId xmlns:a16="http://schemas.microsoft.com/office/drawing/2014/main" id="{6F7B40E0-8986-ADF4-0749-822DC39DBA33}"/>
              </a:ext>
            </a:extLst>
          </p:cNvPr>
          <p:cNvPicPr>
            <a:picLocks noChangeAspect="1"/>
          </p:cNvPicPr>
          <p:nvPr/>
        </p:nvPicPr>
        <p:blipFill>
          <a:blip r:embed="rId3"/>
          <a:srcRect/>
          <a:stretch/>
        </p:blipFill>
        <p:spPr>
          <a:xfrm>
            <a:off x="0" y="684172"/>
            <a:ext cx="8738884" cy="5677938"/>
          </a:xfrm>
          <a:prstGeom prst="rect">
            <a:avLst/>
          </a:prstGeom>
        </p:spPr>
      </p:pic>
      <p:pic>
        <p:nvPicPr>
          <p:cNvPr id="8" name="Picture 7">
            <a:extLst>
              <a:ext uri="{FF2B5EF4-FFF2-40B4-BE49-F238E27FC236}">
                <a16:creationId xmlns:a16="http://schemas.microsoft.com/office/drawing/2014/main" id="{766CB9A0-BF21-E4DF-799D-F24489D6BF19}"/>
              </a:ext>
            </a:extLst>
          </p:cNvPr>
          <p:cNvPicPr>
            <a:picLocks noChangeAspect="1"/>
          </p:cNvPicPr>
          <p:nvPr/>
        </p:nvPicPr>
        <p:blipFill>
          <a:blip r:embed="rId4"/>
          <a:srcRect/>
          <a:stretch/>
        </p:blipFill>
        <p:spPr>
          <a:xfrm>
            <a:off x="9280401" y="684173"/>
            <a:ext cx="2261274" cy="443136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C4718A-54EE-54A1-D7FC-785BD9B5A144}"/>
                  </a:ext>
                </a:extLst>
              </p:cNvPr>
              <p:cNvSpPr txBox="1"/>
              <p:nvPr/>
            </p:nvSpPr>
            <p:spPr>
              <a:xfrm>
                <a:off x="8398311" y="5232802"/>
                <a:ext cx="3894003" cy="1253356"/>
              </a:xfrm>
              <a:prstGeom prst="rect">
                <a:avLst/>
              </a:prstGeom>
              <a:noFill/>
            </p:spPr>
            <p:txBody>
              <a:bodyPr wrap="square" rtlCol="0">
                <a:spAutoFit/>
              </a:bodyPr>
              <a:lstStyle/>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𝟐</m:t>
                        </m:r>
                      </m:sub>
                    </m:sSub>
                    <m:r>
                      <a:rPr lang="en-US" b="1" i="1" dirty="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in midrapirity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oMath>
                </a14:m>
                <a:r>
                  <a:rPr lang="en-RU" b="1" dirty="0"/>
                  <a:t>=3.3 GeV</a:t>
                </a:r>
                <a:endParaRPr lang="en-US" b="1" i="1" dirty="0">
                  <a:latin typeface="Cambria Math" panose="02040503050406030204" pitchFamily="18" charset="0"/>
                </a:endParaRPr>
              </a:p>
              <a:p>
                <a14:m>
                  <m:oMath xmlns:m="http://schemas.openxmlformats.org/officeDocument/2006/math">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d>
                          <m:dPr>
                            <m:begChr m:val="{"/>
                            <m:endChr m:val="}"/>
                            <m:ctrlPr>
                              <a:rPr lang="en-US" b="1" i="1" dirty="0" smtClean="0">
                                <a:latin typeface="Cambria Math" panose="02040503050406030204" pitchFamily="18" charset="0"/>
                              </a:rPr>
                            </m:ctrlPr>
                          </m:dPr>
                          <m:e>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𝚿</m:t>
                                </m:r>
                              </m:e>
                              <m:sub>
                                <m:r>
                                  <a:rPr lang="en-US" b="1" i="1" dirty="0" smtClean="0">
                                    <a:latin typeface="Cambria Math" panose="02040503050406030204" pitchFamily="18" charset="0"/>
                                  </a:rPr>
                                  <m:t>𝟏</m:t>
                                </m:r>
                              </m:sub>
                            </m:sSub>
                          </m:e>
                        </m:d>
                      </m:e>
                    </m:d>
                  </m:oMath>
                </a14:m>
                <a:r>
                  <a:rPr lang="en-US" b="1" dirty="0">
                    <a:latin typeface="Cambria Math" panose="02040503050406030204" pitchFamily="18" charset="0"/>
                  </a:rPr>
                  <a:t> decreases with increasing collision energy</a:t>
                </a:r>
              </a:p>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𝒗</m:t>
                        </m:r>
                      </m:e>
                      <m:sub>
                        <m:r>
                          <a:rPr lang="en-US" b="1" i="1" dirty="0" smtClean="0">
                            <a:latin typeface="Cambria Math" panose="02040503050406030204" pitchFamily="18" charset="0"/>
                          </a:rPr>
                          <m:t>𝟑</m:t>
                        </m:r>
                        <m:r>
                          <a:rPr lang="en-US" b="1" i="1" dirty="0" smtClean="0">
                            <a:latin typeface="Cambria Math" panose="02040503050406030204" pitchFamily="18" charset="0"/>
                          </a:rPr>
                          <m:t>,</m:t>
                        </m:r>
                        <m:r>
                          <a:rPr lang="en-US" b="1" i="1" dirty="0" smtClean="0">
                            <a:latin typeface="Cambria Math" panose="02040503050406030204" pitchFamily="18" charset="0"/>
                          </a:rPr>
                          <m:t>𝟒</m:t>
                        </m:r>
                      </m:sub>
                    </m:sSub>
                    <m:r>
                      <a:rPr lang="en-US" b="1"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𝟎</m:t>
                    </m:r>
                  </m:oMath>
                </a14:m>
                <a:r>
                  <a:rPr lang="en-RU" b="1" dirty="0"/>
                  <a:t> at </a:t>
                </a:r>
                <a14:m>
                  <m:oMath xmlns:m="http://schemas.openxmlformats.org/officeDocument/2006/math">
                    <m:rad>
                      <m:radPr>
                        <m:degHide m:val="on"/>
                        <m:ctrlPr>
                          <a:rPr lang="en-US" b="1" i="1" smtClean="0">
                            <a:latin typeface="Cambria Math" panose="02040503050406030204" pitchFamily="18" charset="0"/>
                          </a:rPr>
                        </m:ctrlPr>
                      </m:radPr>
                      <m:deg/>
                      <m:e>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e>
                          <m:sub>
                            <m:r>
                              <a:rPr lang="en-US" b="1" i="1" smtClean="0">
                                <a:latin typeface="Cambria Math" panose="02040503050406030204" pitchFamily="18" charset="0"/>
                              </a:rPr>
                              <m:t>𝑵𝑵</m:t>
                            </m:r>
                          </m:sub>
                        </m:sSub>
                      </m:e>
                    </m:rad>
                    <m:r>
                      <a:rPr lang="en-US" b="1" i="0" smtClean="0">
                        <a:latin typeface="Cambria Math" panose="02040503050406030204" pitchFamily="18" charset="0"/>
                      </a:rPr>
                      <m:t>≥</m:t>
                    </m:r>
                  </m:oMath>
                </a14:m>
                <a:r>
                  <a:rPr lang="en-RU" b="1" dirty="0"/>
                  <a:t> 3.3 GeV</a:t>
                </a:r>
              </a:p>
            </p:txBody>
          </p:sp>
        </mc:Choice>
        <mc:Fallback xmlns="">
          <p:sp>
            <p:nvSpPr>
              <p:cNvPr id="19" name="TextBox 18">
                <a:extLst>
                  <a:ext uri="{FF2B5EF4-FFF2-40B4-BE49-F238E27FC236}">
                    <a16:creationId xmlns:a16="http://schemas.microsoft.com/office/drawing/2014/main" id="{88C4718A-54EE-54A1-D7FC-785BD9B5A144}"/>
                  </a:ext>
                </a:extLst>
              </p:cNvPr>
              <p:cNvSpPr txBox="1">
                <a:spLocks noRot="1" noChangeAspect="1" noMove="1" noResize="1" noEditPoints="1" noAdjustHandles="1" noChangeArrowheads="1" noChangeShapeType="1" noTextEdit="1"/>
              </p:cNvSpPr>
              <p:nvPr/>
            </p:nvSpPr>
            <p:spPr>
              <a:xfrm>
                <a:off x="8398311" y="5232802"/>
                <a:ext cx="3894003" cy="1253356"/>
              </a:xfrm>
              <a:prstGeom prst="rect">
                <a:avLst/>
              </a:prstGeom>
              <a:blipFill>
                <a:blip r:embed="rId5"/>
                <a:stretch>
                  <a:fillRect l="-1303" t="-2000" r="-2280" b="-6000"/>
                </a:stretch>
              </a:blipFill>
            </p:spPr>
            <p:txBody>
              <a:bodyPr/>
              <a:lstStyle/>
              <a:p>
                <a:r>
                  <a:rPr lang="en-RU">
                    <a:noFill/>
                  </a:rPr>
                  <a:t> </a:t>
                </a:r>
              </a:p>
            </p:txBody>
          </p:sp>
        </mc:Fallback>
      </mc:AlternateContent>
    </p:spTree>
    <p:extLst>
      <p:ext uri="{BB962C8B-B14F-4D97-AF65-F5344CB8AC3E}">
        <p14:creationId xmlns:p14="http://schemas.microsoft.com/office/powerpoint/2010/main" val="676422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793C51-5AE2-42C7-048C-AB8BD714C655}"/>
                  </a:ext>
                </a:extLst>
              </p:cNvPr>
              <p:cNvSpPr>
                <a:spLocks noGrp="1"/>
              </p:cNvSpPr>
              <p:nvPr>
                <p:ph idx="1"/>
              </p:nvPr>
            </p:nvSpPr>
            <p:spPr>
              <a:xfrm>
                <a:off x="324091" y="4224759"/>
                <a:ext cx="9421513" cy="1979271"/>
              </a:xfrm>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𝑦</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𝑏𝑒𝑎𝑚</m:t>
                              </m:r>
                            </m:sub>
                          </m:sSub>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𝑝𝑎𝑠𝑠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𝑅</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𝐶𝑀</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𝐶𝑀</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𝑅</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sinh</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𝑏𝑒𝑎𝑚</m:t>
                                  </m:r>
                                </m:sub>
                              </m:sSub>
                            </m:e>
                          </m:func>
                        </m:den>
                      </m:f>
                    </m:oMath>
                  </m:oMathPara>
                </a14:m>
                <a:endParaRPr lang="en-RU" dirty="0"/>
              </a:p>
              <a:p>
                <a:r>
                  <a:rPr lang="en-RU" dirty="0"/>
                  <a:t>Scaled rapidity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𝐶𝑀</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𝑏𝑒𝑎𝑚</m:t>
                            </m:r>
                          </m:sub>
                        </m:sSub>
                      </m:den>
                    </m:f>
                  </m:oMath>
                </a14:m>
                <a:r>
                  <a:rPr lang="en-RU" dirty="0"/>
                  <a:t> dependence simplifies the energy dependence of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𝑣</m:t>
                        </m:r>
                      </m:e>
                      <m:sub>
                        <m:r>
                          <a:rPr lang="en-RU" i="1" dirty="0" smtClean="0">
                            <a:latin typeface="Cambria Math" panose="02040503050406030204" pitchFamily="18" charset="0"/>
                          </a:rPr>
                          <m:t>𝑛</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𝑦</m:t>
                        </m:r>
                      </m:e>
                    </m:d>
                  </m:oMath>
                </a14:m>
                <a:r>
                  <a:rPr lang="en-RU" dirty="0"/>
                  <a:t> and may reflect the partial scaling of </a:t>
                </a:r>
                <a14:m>
                  <m:oMath xmlns:m="http://schemas.openxmlformats.org/officeDocument/2006/math">
                    <m:sSub>
                      <m:sSubPr>
                        <m:ctrlPr>
                          <a:rPr lang="en-RU" i="1" dirty="0">
                            <a:latin typeface="Cambria Math" panose="02040503050406030204" pitchFamily="18" charset="0"/>
                          </a:rPr>
                        </m:ctrlPr>
                      </m:sSubPr>
                      <m:e>
                        <m:r>
                          <a:rPr lang="en-RU" i="1" dirty="0">
                            <a:latin typeface="Cambria Math" panose="02040503050406030204" pitchFamily="18" charset="0"/>
                          </a:rPr>
                          <m:t>𝑣</m:t>
                        </m:r>
                      </m:e>
                      <m:sub>
                        <m:r>
                          <a:rPr lang="en-RU" i="1" dirty="0">
                            <a:latin typeface="Cambria Math" panose="02040503050406030204" pitchFamily="18" charset="0"/>
                          </a:rPr>
                          <m:t>𝑛</m:t>
                        </m:r>
                      </m:sub>
                    </m:sSub>
                  </m:oMath>
                </a14:m>
                <a:r>
                  <a:rPr lang="en-RU" dirty="0"/>
                  <a:t> with</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𝑝𝑎𝑠𝑠</m:t>
                        </m:r>
                      </m:sub>
                    </m:sSub>
                  </m:oMath>
                </a14:m>
                <a:r>
                  <a:rPr lang="en-RU" dirty="0"/>
                  <a:t> </a:t>
                </a:r>
              </a:p>
            </p:txBody>
          </p:sp>
        </mc:Choice>
        <mc:Fallback xmlns="">
          <p:sp>
            <p:nvSpPr>
              <p:cNvPr id="3" name="Content Placeholder 2">
                <a:extLst>
                  <a:ext uri="{FF2B5EF4-FFF2-40B4-BE49-F238E27FC236}">
                    <a16:creationId xmlns:a16="http://schemas.microsoft.com/office/drawing/2014/main" id="{7B793C51-5AE2-42C7-048C-AB8BD714C655}"/>
                  </a:ext>
                </a:extLst>
              </p:cNvPr>
              <p:cNvSpPr>
                <a:spLocks noGrp="1" noRot="1" noChangeAspect="1" noMove="1" noResize="1" noEditPoints="1" noAdjustHandles="1" noChangeArrowheads="1" noChangeShapeType="1" noTextEdit="1"/>
              </p:cNvSpPr>
              <p:nvPr>
                <p:ph idx="1"/>
              </p:nvPr>
            </p:nvSpPr>
            <p:spPr>
              <a:xfrm>
                <a:off x="324091" y="4224759"/>
                <a:ext cx="9421513" cy="1979271"/>
              </a:xfrm>
              <a:blipFill>
                <a:blip r:embed="rId2"/>
                <a:stretch>
                  <a:fillRect l="-1077" t="-25478" r="-1077" b="-14650"/>
                </a:stretch>
              </a:blipFill>
            </p:spPr>
            <p:txBody>
              <a:bodyPr/>
              <a:lstStyle/>
              <a:p>
                <a:r>
                  <a:rPr lang="en-RU">
                    <a:noFill/>
                  </a:rPr>
                  <a:t> </a:t>
                </a:r>
              </a:p>
            </p:txBody>
          </p:sp>
        </mc:Fallback>
      </mc:AlternateContent>
      <p:sp>
        <p:nvSpPr>
          <p:cNvPr id="6" name="Slide Number Placeholder 5">
            <a:extLst>
              <a:ext uri="{FF2B5EF4-FFF2-40B4-BE49-F238E27FC236}">
                <a16:creationId xmlns:a16="http://schemas.microsoft.com/office/drawing/2014/main" id="{6EE3CC04-75A0-9E31-094F-94EE932DD2DF}"/>
              </a:ext>
            </a:extLst>
          </p:cNvPr>
          <p:cNvSpPr>
            <a:spLocks noGrp="1"/>
          </p:cNvSpPr>
          <p:nvPr>
            <p:ph type="sldNum" sz="quarter" idx="12"/>
          </p:nvPr>
        </p:nvSpPr>
        <p:spPr/>
        <p:txBody>
          <a:bodyPr/>
          <a:lstStyle/>
          <a:p>
            <a:fld id="{75531BA6-1461-004E-AD4D-6ED1D212333C}" type="slidenum">
              <a:rPr lang="en-RU" smtClean="0"/>
              <a:t>34</a:t>
            </a:fld>
            <a:endParaRPr lang="en-RU"/>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201C0FE-7B79-41F5-561E-6A093942A5E0}"/>
                  </a:ext>
                </a:extLst>
              </p:cNvPr>
              <p:cNvSpPr>
                <a:spLocks noGrp="1"/>
              </p:cNvSpPr>
              <p:nvPr>
                <p:ph type="title"/>
              </p:nvPr>
            </p:nvSpPr>
            <p:spPr>
              <a:xfrm>
                <a:off x="838200" y="136525"/>
                <a:ext cx="10515600" cy="526126"/>
              </a:xfrm>
            </p:spPr>
            <p:txBody>
              <a:bodyPr>
                <a:normAutofit fontScale="90000"/>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oMath>
                </a14:m>
                <a:r>
                  <a:rPr lang="en-RU" dirty="0"/>
                  <a:t> scaling: mean-field models</a:t>
                </a:r>
              </a:p>
            </p:txBody>
          </p:sp>
        </mc:Choice>
        <mc:Fallback xmlns="">
          <p:sp>
            <p:nvSpPr>
              <p:cNvPr id="2" name="Title 1">
                <a:extLst>
                  <a:ext uri="{FF2B5EF4-FFF2-40B4-BE49-F238E27FC236}">
                    <a16:creationId xmlns:a16="http://schemas.microsoft.com/office/drawing/2014/main" id="{B201C0FE-7B79-41F5-561E-6A093942A5E0}"/>
                  </a:ext>
                </a:extLst>
              </p:cNvPr>
              <p:cNvSpPr>
                <a:spLocks noGrp="1" noRot="1" noChangeAspect="1" noMove="1" noResize="1" noEditPoints="1" noAdjustHandles="1" noChangeArrowheads="1" noChangeShapeType="1" noTextEdit="1"/>
              </p:cNvSpPr>
              <p:nvPr>
                <p:ph type="title"/>
              </p:nvPr>
            </p:nvSpPr>
            <p:spPr>
              <a:xfrm>
                <a:off x="838200" y="136525"/>
                <a:ext cx="10515600" cy="526126"/>
              </a:xfrm>
              <a:blipFill>
                <a:blip r:embed="rId3"/>
                <a:stretch>
                  <a:fillRect l="-844" t="-39535" b="-60465"/>
                </a:stretch>
              </a:blipFill>
            </p:spPr>
            <p:txBody>
              <a:bodyPr/>
              <a:lstStyle/>
              <a:p>
                <a:r>
                  <a:rPr lang="en-RU">
                    <a:noFill/>
                  </a:rPr>
                  <a:t> </a:t>
                </a:r>
              </a:p>
            </p:txBody>
          </p:sp>
        </mc:Fallback>
      </mc:AlternateContent>
      <p:pic>
        <p:nvPicPr>
          <p:cNvPr id="13" name="Picture 12">
            <a:extLst>
              <a:ext uri="{FF2B5EF4-FFF2-40B4-BE49-F238E27FC236}">
                <a16:creationId xmlns:a16="http://schemas.microsoft.com/office/drawing/2014/main" id="{13AA639C-76DD-1385-861C-7FCA6E94987A}"/>
              </a:ext>
            </a:extLst>
          </p:cNvPr>
          <p:cNvPicPr>
            <a:picLocks noChangeAspect="1"/>
          </p:cNvPicPr>
          <p:nvPr/>
        </p:nvPicPr>
        <p:blipFill>
          <a:blip r:embed="rId4"/>
          <a:stretch>
            <a:fillRect/>
          </a:stretch>
        </p:blipFill>
        <p:spPr>
          <a:xfrm>
            <a:off x="0" y="820297"/>
            <a:ext cx="4858951" cy="3157018"/>
          </a:xfrm>
          <a:prstGeom prst="rect">
            <a:avLst/>
          </a:prstGeom>
        </p:spPr>
      </p:pic>
      <p:pic>
        <p:nvPicPr>
          <p:cNvPr id="14" name="Picture 13">
            <a:extLst>
              <a:ext uri="{FF2B5EF4-FFF2-40B4-BE49-F238E27FC236}">
                <a16:creationId xmlns:a16="http://schemas.microsoft.com/office/drawing/2014/main" id="{47F697DC-FF5F-46E7-1773-254D445EF2F5}"/>
              </a:ext>
            </a:extLst>
          </p:cNvPr>
          <p:cNvPicPr>
            <a:picLocks noChangeAspect="1"/>
          </p:cNvPicPr>
          <p:nvPr/>
        </p:nvPicPr>
        <p:blipFill>
          <a:blip r:embed="rId5"/>
          <a:srcRect/>
          <a:stretch/>
        </p:blipFill>
        <p:spPr>
          <a:xfrm>
            <a:off x="4903576" y="820297"/>
            <a:ext cx="4858949" cy="3157018"/>
          </a:xfrm>
          <a:prstGeom prst="rect">
            <a:avLst/>
          </a:prstGeom>
        </p:spPr>
      </p:pic>
      <p:pic>
        <p:nvPicPr>
          <p:cNvPr id="16" name="Picture 15">
            <a:extLst>
              <a:ext uri="{FF2B5EF4-FFF2-40B4-BE49-F238E27FC236}">
                <a16:creationId xmlns:a16="http://schemas.microsoft.com/office/drawing/2014/main" id="{A6A53214-322B-ED57-3285-95EB71458D42}"/>
              </a:ext>
            </a:extLst>
          </p:cNvPr>
          <p:cNvPicPr>
            <a:picLocks noChangeAspect="1"/>
          </p:cNvPicPr>
          <p:nvPr/>
        </p:nvPicPr>
        <p:blipFill>
          <a:blip r:embed="rId6"/>
          <a:stretch>
            <a:fillRect/>
          </a:stretch>
        </p:blipFill>
        <p:spPr>
          <a:xfrm>
            <a:off x="9745604" y="741448"/>
            <a:ext cx="2446396" cy="4794147"/>
          </a:xfrm>
          <a:prstGeom prst="rect">
            <a:avLst/>
          </a:prstGeom>
        </p:spPr>
      </p:pic>
    </p:spTree>
    <p:extLst>
      <p:ext uri="{BB962C8B-B14F-4D97-AF65-F5344CB8AC3E}">
        <p14:creationId xmlns:p14="http://schemas.microsoft.com/office/powerpoint/2010/main" val="3274469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E98BC4-8A3B-B149-92E5-1DC701CDA56C}"/>
                  </a:ext>
                </a:extLst>
              </p:cNvPr>
              <p:cNvSpPr>
                <a:spLocks noGrp="1"/>
              </p:cNvSpPr>
              <p:nvPr>
                <p:ph idx="1"/>
              </p:nvPr>
            </p:nvSpPr>
            <p:spPr>
              <a:xfrm>
                <a:off x="401255" y="5172857"/>
                <a:ext cx="11389490" cy="823595"/>
              </a:xfrm>
            </p:spPr>
            <p:txBody>
              <a:bodyPr>
                <a:normAutofit lnSpcReduction="10000"/>
              </a:bodyPr>
              <a:lstStyle/>
              <a:p>
                <a:pPr marL="0" indent="0">
                  <a:buNone/>
                </a:pPr>
                <a:r>
                  <a:rPr lang="en-US" altLang="ru-RU" dirty="0">
                    <a:ea typeface="Noto Sans CJK SC Regular"/>
                    <a:cs typeface="Lohit Devanagari"/>
                  </a:rPr>
                  <a:t>Pure String/Hadronic Cascade models give similar v</a:t>
                </a:r>
                <a:r>
                  <a:rPr lang="en-US" altLang="ru-RU" baseline="-33000" dirty="0">
                    <a:ea typeface="Noto Sans CJK SC Regular"/>
                    <a:cs typeface="Lohit Devanagari"/>
                  </a:rPr>
                  <a:t>2</a:t>
                </a:r>
                <a:r>
                  <a:rPr lang="en-US" altLang="ru-RU" dirty="0">
                    <a:ea typeface="Noto Sans CJK SC Regular"/>
                    <a:cs typeface="Lohit Devanagari"/>
                  </a:rPr>
                  <a:t> signal compared to STAR data for </a:t>
                </a:r>
                <a:r>
                  <a:rPr lang="en-US" altLang="ru-RU" dirty="0" err="1">
                    <a:ea typeface="Noto Sans CJK SC Regular"/>
                    <a:cs typeface="Lohit Devanagari"/>
                  </a:rPr>
                  <a:t>Au+Au</a:t>
                </a:r>
                <a:r>
                  <a:rPr lang="en-US" altLang="ru-RU" dirty="0">
                    <a:ea typeface="Noto Sans CJK SC Regular"/>
                    <a:cs typeface="Lohit Devanagari"/>
                  </a:rPr>
                  <a:t> </a:t>
                </a:r>
                <a14:m>
                  <m:oMath xmlns:m="http://schemas.openxmlformats.org/officeDocument/2006/math">
                    <m:rad>
                      <m:radPr>
                        <m:degHide m:val="on"/>
                        <m:ctrlPr>
                          <a:rPr lang="en-US" altLang="ru-RU" b="0" i="1" smtClean="0">
                            <a:latin typeface="Cambria Math" panose="02040503050406030204" pitchFamily="18" charset="0"/>
                          </a:rPr>
                        </m:ctrlPr>
                      </m:radPr>
                      <m:deg/>
                      <m:e>
                        <m:sSub>
                          <m:sSubPr>
                            <m:ctrlPr>
                              <a:rPr lang="en-US" altLang="ru-RU" b="0" i="1" smtClean="0">
                                <a:latin typeface="Cambria Math" panose="02040503050406030204" pitchFamily="18" charset="0"/>
                              </a:rPr>
                            </m:ctrlPr>
                          </m:sSubPr>
                          <m:e>
                            <m:r>
                              <a:rPr lang="en-US" altLang="ru-RU" b="0" i="1" smtClean="0">
                                <a:latin typeface="Cambria Math" panose="02040503050406030204" pitchFamily="18" charset="0"/>
                              </a:rPr>
                              <m:t>𝑠</m:t>
                            </m:r>
                          </m:e>
                          <m:sub>
                            <m:r>
                              <a:rPr lang="en-US" altLang="ru-RU" b="0" i="1" smtClean="0">
                                <a:latin typeface="Cambria Math" panose="02040503050406030204" pitchFamily="18" charset="0"/>
                              </a:rPr>
                              <m:t>𝑁𝑁</m:t>
                            </m:r>
                          </m:sub>
                        </m:sSub>
                      </m:e>
                    </m:rad>
                    <m:r>
                      <a:rPr lang="en-US" altLang="ru-RU" b="0" i="1" smtClean="0">
                        <a:latin typeface="Cambria Math" panose="02040503050406030204" pitchFamily="18" charset="0"/>
                      </a:rPr>
                      <m:t> </m:t>
                    </m:r>
                  </m:oMath>
                </a14:m>
                <a:r>
                  <a:rPr lang="en-US" altLang="ru-RU" dirty="0">
                    <a:ea typeface="Noto Sans CJK SC Regular"/>
                    <a:cs typeface="Lohit Devanagari"/>
                  </a:rPr>
                  <a:t>=4.5 GeV</a:t>
                </a:r>
              </a:p>
            </p:txBody>
          </p:sp>
        </mc:Choice>
        <mc:Fallback xmlns="">
          <p:sp>
            <p:nvSpPr>
              <p:cNvPr id="3" name="Content Placeholder 2">
                <a:extLst>
                  <a:ext uri="{FF2B5EF4-FFF2-40B4-BE49-F238E27FC236}">
                    <a16:creationId xmlns:a16="http://schemas.microsoft.com/office/drawing/2014/main" id="{A0E98BC4-8A3B-B149-92E5-1DC701CDA56C}"/>
                  </a:ext>
                </a:extLst>
              </p:cNvPr>
              <p:cNvSpPr>
                <a:spLocks noGrp="1" noRot="1" noChangeAspect="1" noMove="1" noResize="1" noEditPoints="1" noAdjustHandles="1" noChangeArrowheads="1" noChangeShapeType="1" noTextEdit="1"/>
              </p:cNvSpPr>
              <p:nvPr>
                <p:ph idx="1"/>
              </p:nvPr>
            </p:nvSpPr>
            <p:spPr>
              <a:xfrm>
                <a:off x="401255" y="5172857"/>
                <a:ext cx="11389490" cy="823595"/>
              </a:xfrm>
              <a:blipFill>
                <a:blip r:embed="rId2"/>
                <a:stretch>
                  <a:fillRect l="-1114" t="-16667" r="-1114" b="-16667"/>
                </a:stretch>
              </a:blipFill>
            </p:spPr>
            <p:txBody>
              <a:bodyPr/>
              <a:lstStyle/>
              <a:p>
                <a:r>
                  <a:rPr lang="en-RU">
                    <a:noFill/>
                  </a:rPr>
                  <a:t> </a:t>
                </a:r>
              </a:p>
            </p:txBody>
          </p:sp>
        </mc:Fallback>
      </mc:AlternateContent>
      <p:sp>
        <p:nvSpPr>
          <p:cNvPr id="4" name="Date Placeholder 3">
            <a:extLst>
              <a:ext uri="{FF2B5EF4-FFF2-40B4-BE49-F238E27FC236}">
                <a16:creationId xmlns:a16="http://schemas.microsoft.com/office/drawing/2014/main" id="{1F1DEDBC-94CA-5941-9A47-3C76871844F5}"/>
              </a:ext>
            </a:extLst>
          </p:cNvPr>
          <p:cNvSpPr>
            <a:spLocks noGrp="1"/>
          </p:cNvSpPr>
          <p:nvPr>
            <p:ph type="dt" sz="half" idx="10"/>
          </p:nvPr>
        </p:nvSpPr>
        <p:spPr/>
        <p:txBody>
          <a:bodyPr/>
          <a:lstStyle/>
          <a:p>
            <a:r>
              <a:rPr lang="ru-RU"/>
              <a:t>14.09.2022</a:t>
            </a:r>
            <a:endParaRPr lang="en-RU" dirty="0"/>
          </a:p>
        </p:txBody>
      </p:sp>
      <p:sp>
        <p:nvSpPr>
          <p:cNvPr id="5" name="Footer Placeholder 4">
            <a:extLst>
              <a:ext uri="{FF2B5EF4-FFF2-40B4-BE49-F238E27FC236}">
                <a16:creationId xmlns:a16="http://schemas.microsoft.com/office/drawing/2014/main" id="{A9B532C7-D278-C149-A3E2-A0F9FF0CF775}"/>
              </a:ext>
            </a:extLst>
          </p:cNvPr>
          <p:cNvSpPr>
            <a:spLocks noGrp="1"/>
          </p:cNvSpPr>
          <p:nvPr>
            <p:ph type="ftr" sz="quarter" idx="11"/>
          </p:nvPr>
        </p:nvSpPr>
        <p:spPr/>
        <p:txBody>
          <a:bodyPr/>
          <a:lstStyle/>
          <a:p>
            <a:r>
              <a:rPr lang="en-GB"/>
              <a:t>BM@N CM 2022</a:t>
            </a:r>
            <a:endParaRPr lang="en-RU" dirty="0"/>
          </a:p>
        </p:txBody>
      </p:sp>
      <p:sp>
        <p:nvSpPr>
          <p:cNvPr id="6" name="Slide Number Placeholder 5">
            <a:extLst>
              <a:ext uri="{FF2B5EF4-FFF2-40B4-BE49-F238E27FC236}">
                <a16:creationId xmlns:a16="http://schemas.microsoft.com/office/drawing/2014/main" id="{EF4E7623-9F58-BE47-A68B-403910D1F61C}"/>
              </a:ext>
            </a:extLst>
          </p:cNvPr>
          <p:cNvSpPr>
            <a:spLocks noGrp="1"/>
          </p:cNvSpPr>
          <p:nvPr>
            <p:ph type="sldNum" sz="quarter" idx="12"/>
          </p:nvPr>
        </p:nvSpPr>
        <p:spPr/>
        <p:txBody>
          <a:bodyPr/>
          <a:lstStyle/>
          <a:p>
            <a:fld id="{CCBDCA01-1CF3-A144-9942-D5784141D860}" type="slidenum">
              <a:rPr lang="en-RU" smtClean="0"/>
              <a:t>35</a:t>
            </a:fld>
            <a:endParaRPr lang="en-RU" dirty="0"/>
          </a:p>
        </p:txBody>
      </p:sp>
      <p:pic>
        <p:nvPicPr>
          <p:cNvPr id="10" name="Рисунок 7">
            <a:extLst>
              <a:ext uri="{FF2B5EF4-FFF2-40B4-BE49-F238E27FC236}">
                <a16:creationId xmlns:a16="http://schemas.microsoft.com/office/drawing/2014/main" id="{1819429A-5229-3E4D-AEC8-2D20D2FA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5" y="692129"/>
            <a:ext cx="5310167" cy="439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7">
            <a:extLst>
              <a:ext uri="{FF2B5EF4-FFF2-40B4-BE49-F238E27FC236}">
                <a16:creationId xmlns:a16="http://schemas.microsoft.com/office/drawing/2014/main" id="{59243D48-0F7A-5A42-B99B-0AADABB3B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580" y="730259"/>
            <a:ext cx="5310167" cy="43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D75B5BFA-C314-0548-970C-846E9D800301}"/>
              </a:ext>
            </a:extLst>
          </p:cNvPr>
          <p:cNvSpPr>
            <a:spLocks noGrp="1"/>
          </p:cNvSpPr>
          <p:nvPr>
            <p:ph type="title"/>
          </p:nvPr>
        </p:nvSpPr>
        <p:spPr>
          <a:xfrm>
            <a:off x="838200" y="33655"/>
            <a:ext cx="10515600" cy="823595"/>
          </a:xfrm>
        </p:spPr>
        <p:txBody>
          <a:bodyPr>
            <a:noAutofit/>
          </a:bodyPr>
          <a:lstStyle/>
          <a:p>
            <a:r>
              <a:rPr lang="en-US" sz="3200" dirty="0"/>
              <a:t>Elliptic flow at NICA energies: Models vs. Data comparison</a:t>
            </a:r>
            <a:endParaRPr lang="en-RU" sz="3200" dirty="0"/>
          </a:p>
        </p:txBody>
      </p:sp>
      <p:sp>
        <p:nvSpPr>
          <p:cNvPr id="2" name="TextBox 1">
            <a:extLst>
              <a:ext uri="{FF2B5EF4-FFF2-40B4-BE49-F238E27FC236}">
                <a16:creationId xmlns:a16="http://schemas.microsoft.com/office/drawing/2014/main" id="{E083121D-FFAF-A744-AE8E-6D6A69A0D992}"/>
              </a:ext>
            </a:extLst>
          </p:cNvPr>
          <p:cNvSpPr txBox="1"/>
          <p:nvPr/>
        </p:nvSpPr>
        <p:spPr>
          <a:xfrm>
            <a:off x="8772282" y="830820"/>
            <a:ext cx="2623026" cy="307777"/>
          </a:xfrm>
          <a:prstGeom prst="rect">
            <a:avLst/>
          </a:prstGeom>
          <a:noFill/>
        </p:spPr>
        <p:txBody>
          <a:bodyPr wrap="none" rtlCol="0">
            <a:spAutoFit/>
          </a:bodyPr>
          <a:lstStyle/>
          <a:p>
            <a:r>
              <a:rPr lang="en-GB" sz="1400" dirty="0"/>
              <a:t>Phys. Rev. C 103 (2021) 3, 034908</a:t>
            </a:r>
          </a:p>
        </p:txBody>
      </p:sp>
    </p:spTree>
    <p:extLst>
      <p:ext uri="{BB962C8B-B14F-4D97-AF65-F5344CB8AC3E}">
        <p14:creationId xmlns:p14="http://schemas.microsoft.com/office/powerpoint/2010/main" val="617722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36</a:t>
            </a:fld>
            <a:endParaRPr/>
          </a:p>
        </p:txBody>
      </p:sp>
      <p:pic>
        <p:nvPicPr>
          <p:cNvPr id="297" name="Google Shape;297;p41"/>
          <p:cNvPicPr preferRelativeResize="0"/>
          <p:nvPr/>
        </p:nvPicPr>
        <p:blipFill>
          <a:blip r:embed="rId3">
            <a:alphaModFix/>
          </a:blip>
          <a:stretch>
            <a:fillRect/>
          </a:stretch>
        </p:blipFill>
        <p:spPr>
          <a:xfrm>
            <a:off x="758900" y="515767"/>
            <a:ext cx="4461099" cy="3161167"/>
          </a:xfrm>
          <a:prstGeom prst="rect">
            <a:avLst/>
          </a:prstGeom>
          <a:noFill/>
          <a:ln>
            <a:noFill/>
          </a:ln>
        </p:spPr>
      </p:pic>
      <p:pic>
        <p:nvPicPr>
          <p:cNvPr id="298" name="Google Shape;298;p41"/>
          <p:cNvPicPr preferRelativeResize="0"/>
          <p:nvPr/>
        </p:nvPicPr>
        <p:blipFill>
          <a:blip r:embed="rId4">
            <a:alphaModFix/>
          </a:blip>
          <a:stretch>
            <a:fillRect/>
          </a:stretch>
        </p:blipFill>
        <p:spPr>
          <a:xfrm>
            <a:off x="5342531" y="558210"/>
            <a:ext cx="4549871" cy="3076281"/>
          </a:xfrm>
          <a:prstGeom prst="rect">
            <a:avLst/>
          </a:prstGeom>
          <a:noFill/>
          <a:ln>
            <a:noFill/>
          </a:ln>
        </p:spPr>
      </p:pic>
      <p:pic>
        <p:nvPicPr>
          <p:cNvPr id="299" name="Google Shape;299;p41"/>
          <p:cNvPicPr preferRelativeResize="0"/>
          <p:nvPr/>
        </p:nvPicPr>
        <p:blipFill>
          <a:blip r:embed="rId5">
            <a:alphaModFix/>
          </a:blip>
          <a:stretch>
            <a:fillRect/>
          </a:stretch>
        </p:blipFill>
        <p:spPr>
          <a:xfrm>
            <a:off x="721167" y="3649738"/>
            <a:ext cx="4549868" cy="3106663"/>
          </a:xfrm>
          <a:prstGeom prst="rect">
            <a:avLst/>
          </a:prstGeom>
          <a:noFill/>
          <a:ln>
            <a:noFill/>
          </a:ln>
        </p:spPr>
      </p:pic>
      <p:sp>
        <p:nvSpPr>
          <p:cNvPr id="300" name="Google Shape;300;p41"/>
          <p:cNvSpPr txBox="1"/>
          <p:nvPr/>
        </p:nvSpPr>
        <p:spPr>
          <a:xfrm>
            <a:off x="5503600" y="4017851"/>
            <a:ext cx="6371408" cy="2462172"/>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400" dirty="0"/>
              <a:t>High statistics will enable for </a:t>
            </a:r>
            <a:r>
              <a:rPr lang="en" sz="2400" dirty="0" err="1"/>
              <a:t>multidifferential</a:t>
            </a:r>
            <a:r>
              <a:rPr lang="en" sz="2400" dirty="0"/>
              <a:t> measurements of (multi-) strange particles and </a:t>
            </a:r>
            <a:r>
              <a:rPr lang="en" sz="2400" dirty="0" err="1"/>
              <a:t>hypernuclei</a:t>
            </a:r>
            <a:endParaRPr sz="2400" dirty="0"/>
          </a:p>
          <a:p>
            <a:pPr marL="609585" indent="-423323">
              <a:buSzPts val="1400"/>
              <a:buChar char="●"/>
            </a:pPr>
            <a:r>
              <a:rPr lang="en" sz="2400" dirty="0"/>
              <a:t>Colliding different systems may shed light on the mechanisms of strangeness production in the region of large baryon densities</a:t>
            </a:r>
            <a:endParaRPr sz="2400" dirty="0"/>
          </a:p>
        </p:txBody>
      </p:sp>
      <p:sp>
        <p:nvSpPr>
          <p:cNvPr id="301" name="Google Shape;301;p41"/>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a:t>Feasibility studies towards hyperon reconstruction</a:t>
            </a:r>
            <a:endParaRPr/>
          </a:p>
        </p:txBody>
      </p:sp>
    </p:spTree>
    <p:extLst>
      <p:ext uri="{BB962C8B-B14F-4D97-AF65-F5344CB8AC3E}">
        <p14:creationId xmlns:p14="http://schemas.microsoft.com/office/powerpoint/2010/main" val="3710732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a:t>Sub-threshold multi-strange hyperons production</a:t>
            </a:r>
            <a:endParaRPr/>
          </a:p>
        </p:txBody>
      </p:sp>
      <p:sp>
        <p:nvSpPr>
          <p:cNvPr id="144" name="Google Shape;144;p2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37</a:t>
            </a:fld>
            <a:endParaRPr/>
          </a:p>
        </p:txBody>
      </p:sp>
      <p:pic>
        <p:nvPicPr>
          <p:cNvPr id="145" name="Google Shape;145;p28"/>
          <p:cNvPicPr preferRelativeResize="0"/>
          <p:nvPr/>
        </p:nvPicPr>
        <p:blipFill>
          <a:blip r:embed="rId3">
            <a:alphaModFix/>
          </a:blip>
          <a:stretch>
            <a:fillRect/>
          </a:stretch>
        </p:blipFill>
        <p:spPr>
          <a:xfrm>
            <a:off x="6059700" y="1713267"/>
            <a:ext cx="6132299" cy="3779567"/>
          </a:xfrm>
          <a:prstGeom prst="rect">
            <a:avLst/>
          </a:prstGeom>
          <a:noFill/>
          <a:ln>
            <a:noFill/>
          </a:ln>
        </p:spPr>
      </p:pic>
      <p:sp>
        <p:nvSpPr>
          <p:cNvPr id="146" name="Google Shape;146;p28"/>
          <p:cNvSpPr txBox="1"/>
          <p:nvPr/>
        </p:nvSpPr>
        <p:spPr>
          <a:xfrm>
            <a:off x="6751451" y="1261667"/>
            <a:ext cx="4748800" cy="451302"/>
          </a:xfrm>
          <a:prstGeom prst="rect">
            <a:avLst/>
          </a:prstGeom>
          <a:noFill/>
          <a:ln>
            <a:noFill/>
          </a:ln>
        </p:spPr>
        <p:txBody>
          <a:bodyPr spcFirstLastPara="1" wrap="square" lIns="121900" tIns="121900" rIns="121900" bIns="121900" anchor="t" anchorCtr="0">
            <a:spAutoFit/>
          </a:bodyPr>
          <a:lstStyle/>
          <a:p>
            <a:r>
              <a:rPr lang="en" sz="1333" dirty="0">
                <a:solidFill>
                  <a:schemeClr val="dk1"/>
                </a:solidFill>
                <a:highlight>
                  <a:srgbClr val="FFFFFF"/>
                </a:highlight>
              </a:rPr>
              <a:t>PHQMD: J. </a:t>
            </a:r>
            <a:r>
              <a:rPr lang="en" sz="1333" dirty="0" err="1">
                <a:solidFill>
                  <a:schemeClr val="dk1"/>
                </a:solidFill>
                <a:highlight>
                  <a:srgbClr val="FFFFFF"/>
                </a:highlight>
              </a:rPr>
              <a:t>Aichelin</a:t>
            </a:r>
            <a:r>
              <a:rPr lang="en" sz="1333" dirty="0">
                <a:solidFill>
                  <a:schemeClr val="dk1"/>
                </a:solidFill>
                <a:highlight>
                  <a:srgbClr val="FFFFFF"/>
                </a:highlight>
              </a:rPr>
              <a:t> et al., Phys. Rev. C 101 (2020) 044905</a:t>
            </a:r>
            <a:endParaRPr sz="1333" dirty="0"/>
          </a:p>
        </p:txBody>
      </p:sp>
      <p:pic>
        <p:nvPicPr>
          <p:cNvPr id="147" name="Google Shape;147;p28"/>
          <p:cNvPicPr preferRelativeResize="0"/>
          <p:nvPr/>
        </p:nvPicPr>
        <p:blipFill>
          <a:blip r:embed="rId4">
            <a:alphaModFix/>
          </a:blip>
          <a:stretch>
            <a:fillRect/>
          </a:stretch>
        </p:blipFill>
        <p:spPr>
          <a:xfrm>
            <a:off x="5" y="1713267"/>
            <a:ext cx="5511360" cy="3779567"/>
          </a:xfrm>
          <a:prstGeom prst="rect">
            <a:avLst/>
          </a:prstGeom>
          <a:noFill/>
          <a:ln>
            <a:noFill/>
          </a:ln>
        </p:spPr>
      </p:pic>
      <p:sp>
        <p:nvSpPr>
          <p:cNvPr id="148" name="Google Shape;148;p28"/>
          <p:cNvSpPr txBox="1"/>
          <p:nvPr/>
        </p:nvSpPr>
        <p:spPr>
          <a:xfrm>
            <a:off x="504497" y="892467"/>
            <a:ext cx="4870103" cy="984845"/>
          </a:xfrm>
          <a:prstGeom prst="rect">
            <a:avLst/>
          </a:prstGeom>
          <a:noFill/>
          <a:ln>
            <a:noFill/>
          </a:ln>
        </p:spPr>
        <p:txBody>
          <a:bodyPr spcFirstLastPara="1" wrap="square" lIns="121900" tIns="121900" rIns="121900" bIns="121900" anchor="t" anchorCtr="0">
            <a:spAutoFit/>
          </a:bodyPr>
          <a:lstStyle/>
          <a:p>
            <a:pPr algn="ctr"/>
            <a:r>
              <a:rPr lang="en" sz="2400" dirty="0"/>
              <a:t>Kaon-nucleon strangeness </a:t>
            </a:r>
            <a:br>
              <a:rPr lang="en" sz="2400" dirty="0"/>
            </a:br>
            <a:r>
              <a:rPr lang="en" sz="2400" dirty="0"/>
              <a:t>exchange cross sections in UrQMD </a:t>
            </a:r>
            <a:endParaRPr sz="2400" dirty="0"/>
          </a:p>
        </p:txBody>
      </p:sp>
      <p:sp>
        <p:nvSpPr>
          <p:cNvPr id="149" name="Google Shape;149;p28"/>
          <p:cNvSpPr txBox="1"/>
          <p:nvPr/>
        </p:nvSpPr>
        <p:spPr>
          <a:xfrm>
            <a:off x="2755685" y="2799122"/>
            <a:ext cx="2508217" cy="461624"/>
          </a:xfrm>
          <a:prstGeom prst="rect">
            <a:avLst/>
          </a:prstGeom>
          <a:noFill/>
          <a:ln>
            <a:noFill/>
          </a:ln>
        </p:spPr>
        <p:txBody>
          <a:bodyPr spcFirstLastPara="1" wrap="square" lIns="121900" tIns="121900" rIns="121900" bIns="121900" anchor="t" anchorCtr="0">
            <a:spAutoFit/>
          </a:bodyPr>
          <a:lstStyle/>
          <a:p>
            <a:r>
              <a:rPr lang="en" sz="1400" dirty="0">
                <a:solidFill>
                  <a:schemeClr val="dk1"/>
                </a:solidFill>
                <a:highlight>
                  <a:srgbClr val="FFFFFF"/>
                </a:highlight>
                <a:latin typeface="Roboto"/>
                <a:ea typeface="Roboto"/>
                <a:cs typeface="Roboto"/>
                <a:sym typeface="Roboto"/>
              </a:rPr>
              <a:t> </a:t>
            </a:r>
            <a:r>
              <a:rPr lang="en" sz="1333" dirty="0" err="1">
                <a:solidFill>
                  <a:schemeClr val="dk1"/>
                </a:solidFill>
                <a:highlight>
                  <a:srgbClr val="FFFFFF"/>
                </a:highlight>
              </a:rPr>
              <a:t>Phys.Rev.C</a:t>
            </a:r>
            <a:r>
              <a:rPr lang="en" sz="1333" dirty="0">
                <a:solidFill>
                  <a:schemeClr val="dk1"/>
                </a:solidFill>
                <a:highlight>
                  <a:srgbClr val="FFFFFF"/>
                </a:highlight>
              </a:rPr>
              <a:t> 90 (2014) 064909</a:t>
            </a:r>
            <a:endParaRPr sz="1333" dirty="0">
              <a:solidFill>
                <a:schemeClr val="dk1"/>
              </a:solidFill>
              <a:highlight>
                <a:srgbClr val="FFFFFF"/>
              </a:highlight>
            </a:endParaRPr>
          </a:p>
        </p:txBody>
      </p:sp>
      <p:sp>
        <p:nvSpPr>
          <p:cNvPr id="150" name="Google Shape;150;p28"/>
          <p:cNvSpPr txBox="1"/>
          <p:nvPr/>
        </p:nvSpPr>
        <p:spPr>
          <a:xfrm>
            <a:off x="1460938" y="5774125"/>
            <a:ext cx="9434086" cy="615513"/>
          </a:xfrm>
          <a:prstGeom prst="rect">
            <a:avLst/>
          </a:prstGeom>
          <a:noFill/>
          <a:ln>
            <a:noFill/>
          </a:ln>
        </p:spPr>
        <p:txBody>
          <a:bodyPr spcFirstLastPara="1" wrap="square" lIns="121900" tIns="121900" rIns="121900" bIns="121900" anchor="t" anchorCtr="0">
            <a:spAutoFit/>
          </a:bodyPr>
          <a:lstStyle/>
          <a:p>
            <a:pPr algn="ctr"/>
            <a:r>
              <a:rPr lang="en" sz="2400" dirty="0"/>
              <a:t>Subthreshold production of multi-strange hyperons is sensitive to the EOS </a:t>
            </a:r>
            <a:endParaRPr sz="2400" dirty="0"/>
          </a:p>
        </p:txBody>
      </p:sp>
    </p:spTree>
    <p:extLst>
      <p:ext uri="{BB962C8B-B14F-4D97-AF65-F5344CB8AC3E}">
        <p14:creationId xmlns:p14="http://schemas.microsoft.com/office/powerpoint/2010/main" val="337082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38</a:t>
            </a:fld>
            <a:endParaRPr/>
          </a:p>
        </p:txBody>
      </p:sp>
      <p:sp>
        <p:nvSpPr>
          <p:cNvPr id="156" name="Google Shape;156;p29"/>
          <p:cNvSpPr txBox="1"/>
          <p:nvPr/>
        </p:nvSpPr>
        <p:spPr>
          <a:xfrm>
            <a:off x="6374400" y="5456221"/>
            <a:ext cx="5402000" cy="984845"/>
          </a:xfrm>
          <a:prstGeom prst="rect">
            <a:avLst/>
          </a:prstGeom>
          <a:noFill/>
          <a:ln>
            <a:noFill/>
          </a:ln>
        </p:spPr>
        <p:txBody>
          <a:bodyPr spcFirstLastPara="1" wrap="square" lIns="121900" tIns="121900" rIns="121900" bIns="121900" anchor="t" anchorCtr="0">
            <a:spAutoFit/>
          </a:bodyPr>
          <a:lstStyle/>
          <a:p>
            <a:pPr algn="ctr"/>
            <a:r>
              <a:rPr lang="en" sz="2400" dirty="0"/>
              <a:t>Studying the Y-N interactions may help to establish the properties of dense matter</a:t>
            </a:r>
            <a:endParaRPr sz="2400" dirty="0"/>
          </a:p>
        </p:txBody>
      </p:sp>
      <p:pic>
        <p:nvPicPr>
          <p:cNvPr id="157" name="Google Shape;157;p29"/>
          <p:cNvPicPr preferRelativeResize="0"/>
          <p:nvPr/>
        </p:nvPicPr>
        <p:blipFill>
          <a:blip r:embed="rId3">
            <a:alphaModFix/>
          </a:blip>
          <a:stretch>
            <a:fillRect/>
          </a:stretch>
        </p:blipFill>
        <p:spPr>
          <a:xfrm>
            <a:off x="667269" y="533000"/>
            <a:ext cx="10857467" cy="5032067"/>
          </a:xfrm>
          <a:prstGeom prst="rect">
            <a:avLst/>
          </a:prstGeom>
          <a:noFill/>
          <a:ln>
            <a:noFill/>
          </a:ln>
        </p:spPr>
      </p:pic>
      <p:sp>
        <p:nvSpPr>
          <p:cNvPr id="158" name="Google Shape;158;p29"/>
          <p:cNvSpPr txBox="1"/>
          <p:nvPr/>
        </p:nvSpPr>
        <p:spPr>
          <a:xfrm>
            <a:off x="7524733" y="297419"/>
            <a:ext cx="4000000" cy="451302"/>
          </a:xfrm>
          <a:prstGeom prst="rect">
            <a:avLst/>
          </a:prstGeom>
          <a:noFill/>
          <a:ln>
            <a:noFill/>
          </a:ln>
        </p:spPr>
        <p:txBody>
          <a:bodyPr spcFirstLastPara="1" wrap="square" lIns="121900" tIns="121900" rIns="121900" bIns="121900" anchor="t" anchorCtr="0">
            <a:spAutoFit/>
          </a:bodyPr>
          <a:lstStyle/>
          <a:p>
            <a:pPr algn="ctr"/>
            <a:r>
              <a:rPr lang="en" sz="1333" dirty="0"/>
              <a:t>arXiv:2209.05009v1</a:t>
            </a:r>
            <a:endParaRPr sz="1333" dirty="0"/>
          </a:p>
        </p:txBody>
      </p:sp>
      <p:sp>
        <p:nvSpPr>
          <p:cNvPr id="159" name="Google Shape;159;p29"/>
          <p:cNvSpPr txBox="1"/>
          <p:nvPr/>
        </p:nvSpPr>
        <p:spPr>
          <a:xfrm>
            <a:off x="598733" y="5450290"/>
            <a:ext cx="5497267" cy="984845"/>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dk1"/>
                </a:solidFill>
              </a:rPr>
              <a:t>Enhanced yield of </a:t>
            </a:r>
            <a:r>
              <a:rPr lang="en" sz="2400" dirty="0" err="1">
                <a:solidFill>
                  <a:schemeClr val="dk1"/>
                </a:solidFill>
              </a:rPr>
              <a:t>hypernuclei</a:t>
            </a:r>
            <a:r>
              <a:rPr lang="en" sz="2400" dirty="0">
                <a:solidFill>
                  <a:schemeClr val="dk1"/>
                </a:solidFill>
              </a:rPr>
              <a:t> is expected at the beam energies of BM@N</a:t>
            </a:r>
            <a:endParaRPr sz="2400" dirty="0">
              <a:solidFill>
                <a:schemeClr val="dk1"/>
              </a:solidFill>
            </a:endParaRPr>
          </a:p>
        </p:txBody>
      </p:sp>
      <p:sp>
        <p:nvSpPr>
          <p:cNvPr id="160" name="Google Shape;160;p29"/>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a:t>Hypernuclei production: Y-N interaction</a:t>
            </a:r>
            <a:endParaRPr/>
          </a:p>
        </p:txBody>
      </p:sp>
    </p:spTree>
    <p:extLst>
      <p:ext uri="{BB962C8B-B14F-4D97-AF65-F5344CB8AC3E}">
        <p14:creationId xmlns:p14="http://schemas.microsoft.com/office/powerpoint/2010/main" val="3225422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a:t>Independent centrality estimation sources</a:t>
            </a:r>
            <a:endParaRPr/>
          </a:p>
        </p:txBody>
      </p:sp>
      <p:pic>
        <p:nvPicPr>
          <p:cNvPr id="260" name="Google Shape;260;p37"/>
          <p:cNvPicPr preferRelativeResize="0"/>
          <p:nvPr/>
        </p:nvPicPr>
        <p:blipFill>
          <a:blip r:embed="rId3">
            <a:alphaModFix/>
          </a:blip>
          <a:stretch>
            <a:fillRect/>
          </a:stretch>
        </p:blipFill>
        <p:spPr>
          <a:xfrm>
            <a:off x="587467" y="1063733"/>
            <a:ext cx="3830935" cy="3580035"/>
          </a:xfrm>
          <a:prstGeom prst="rect">
            <a:avLst/>
          </a:prstGeom>
          <a:noFill/>
          <a:ln>
            <a:noFill/>
          </a:ln>
        </p:spPr>
      </p:pic>
      <p:sp>
        <p:nvSpPr>
          <p:cNvPr id="261" name="Google Shape;261;p37"/>
          <p:cNvSpPr txBox="1"/>
          <p:nvPr/>
        </p:nvSpPr>
        <p:spPr>
          <a:xfrm>
            <a:off x="1079100" y="694700"/>
            <a:ext cx="4000000" cy="451302"/>
          </a:xfrm>
          <a:prstGeom prst="rect">
            <a:avLst/>
          </a:prstGeom>
          <a:noFill/>
          <a:ln>
            <a:noFill/>
          </a:ln>
        </p:spPr>
        <p:txBody>
          <a:bodyPr spcFirstLastPara="1" wrap="square" lIns="121900" tIns="121900" rIns="121900" bIns="121900" anchor="t" anchorCtr="0">
            <a:spAutoFit/>
          </a:bodyPr>
          <a:lstStyle/>
          <a:p>
            <a:r>
              <a:rPr lang="en" sz="1333"/>
              <a:t>HADES; Phys.Rev.C 102 (2020) 2, 024914</a:t>
            </a:r>
            <a:endParaRPr sz="1333"/>
          </a:p>
        </p:txBody>
      </p:sp>
      <p:sp>
        <p:nvSpPr>
          <p:cNvPr id="262" name="Google Shape;262;p37"/>
          <p:cNvSpPr txBox="1"/>
          <p:nvPr/>
        </p:nvSpPr>
        <p:spPr>
          <a:xfrm>
            <a:off x="502933" y="4751367"/>
            <a:ext cx="4000000" cy="1785064"/>
          </a:xfrm>
          <a:prstGeom prst="rect">
            <a:avLst/>
          </a:prstGeom>
          <a:noFill/>
          <a:ln>
            <a:noFill/>
          </a:ln>
        </p:spPr>
        <p:txBody>
          <a:bodyPr spcFirstLastPara="1" wrap="square" lIns="121900" tIns="121900" rIns="121900" bIns="121900" anchor="t" anchorCtr="0">
            <a:spAutoFit/>
          </a:bodyPr>
          <a:lstStyle/>
          <a:p>
            <a:r>
              <a:rPr lang="en" sz="2000" dirty="0"/>
              <a:t>A number of produced protons is stronger correlated with the number of produced particles (track &amp; RPC+TOF hits) than with the total charge of spectator fragments (FW)</a:t>
            </a:r>
            <a:endParaRPr sz="2000" dirty="0"/>
          </a:p>
        </p:txBody>
      </p:sp>
      <p:pic>
        <p:nvPicPr>
          <p:cNvPr id="263" name="Google Shape;263;p37"/>
          <p:cNvPicPr preferRelativeResize="0"/>
          <p:nvPr/>
        </p:nvPicPr>
        <p:blipFill>
          <a:blip r:embed="rId4">
            <a:alphaModFix/>
          </a:blip>
          <a:stretch>
            <a:fillRect/>
          </a:stretch>
        </p:blipFill>
        <p:spPr>
          <a:xfrm>
            <a:off x="4502934" y="1063734"/>
            <a:ext cx="7689065" cy="2966956"/>
          </a:xfrm>
          <a:prstGeom prst="rect">
            <a:avLst/>
          </a:prstGeom>
          <a:noFill/>
          <a:ln>
            <a:noFill/>
          </a:ln>
        </p:spPr>
      </p:pic>
      <p:sp>
        <p:nvSpPr>
          <p:cNvPr id="264" name="Google Shape;264;p37"/>
          <p:cNvSpPr txBox="1"/>
          <p:nvPr/>
        </p:nvSpPr>
        <p:spPr>
          <a:xfrm>
            <a:off x="5412828" y="4347068"/>
            <a:ext cx="6400800" cy="1169511"/>
          </a:xfrm>
          <a:prstGeom prst="rect">
            <a:avLst/>
          </a:prstGeom>
          <a:noFill/>
          <a:ln>
            <a:noFill/>
          </a:ln>
        </p:spPr>
        <p:txBody>
          <a:bodyPr spcFirstLastPara="1" wrap="square" lIns="121900" tIns="121900" rIns="121900" bIns="121900" anchor="t" anchorCtr="0">
            <a:spAutoFit/>
          </a:bodyPr>
          <a:lstStyle/>
          <a:p>
            <a:r>
              <a:rPr lang="en" sz="2000" dirty="0"/>
              <a:t>Projectile spectators can be utilized to estimate centrality independently to the multiplicity of the produced particles thus avoiding possible autocorrelations</a:t>
            </a:r>
            <a:endParaRPr sz="2000" dirty="0"/>
          </a:p>
        </p:txBody>
      </p:sp>
      <p:sp>
        <p:nvSpPr>
          <p:cNvPr id="4" name="Slide Number Placeholder 3">
            <a:extLst>
              <a:ext uri="{FF2B5EF4-FFF2-40B4-BE49-F238E27FC236}">
                <a16:creationId xmlns:a16="http://schemas.microsoft.com/office/drawing/2014/main" id="{0199BC26-0F2B-BC0E-C2F0-51DE8098343E}"/>
              </a:ext>
            </a:extLst>
          </p:cNvPr>
          <p:cNvSpPr>
            <a:spLocks noGrp="1"/>
          </p:cNvSpPr>
          <p:nvPr>
            <p:ph type="sldNum" sz="quarter" idx="12"/>
          </p:nvPr>
        </p:nvSpPr>
        <p:spPr>
          <a:xfrm>
            <a:off x="9251730" y="6301318"/>
            <a:ext cx="2743200" cy="365125"/>
          </a:xfrm>
        </p:spPr>
        <p:txBody>
          <a:bodyPr/>
          <a:lstStyle/>
          <a:p>
            <a:fld id="{12CCA072-3B0F-BF44-8419-33F01CD76BD3}" type="slidenum">
              <a:rPr lang="en-RU" smtClean="0"/>
              <a:t>39</a:t>
            </a:fld>
            <a:endParaRPr lang="en-RU" dirty="0"/>
          </a:p>
        </p:txBody>
      </p:sp>
    </p:spTree>
    <p:extLst>
      <p:ext uri="{BB962C8B-B14F-4D97-AF65-F5344CB8AC3E}">
        <p14:creationId xmlns:p14="http://schemas.microsoft.com/office/powerpoint/2010/main" val="3260198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a:t>Interpretation of the previous flow data</a:t>
            </a:r>
            <a:endParaRPr/>
          </a:p>
        </p:txBody>
      </p:sp>
      <p:sp>
        <p:nvSpPr>
          <p:cNvPr id="183" name="Google Shape;183;p3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a:t>
            </a:fld>
            <a:endParaRPr/>
          </a:p>
        </p:txBody>
      </p:sp>
      <p:pic>
        <p:nvPicPr>
          <p:cNvPr id="184" name="Google Shape;184;p31"/>
          <p:cNvPicPr preferRelativeResize="0"/>
          <p:nvPr/>
        </p:nvPicPr>
        <p:blipFill rotWithShape="1">
          <a:blip r:embed="rId3">
            <a:alphaModFix/>
          </a:blip>
          <a:srcRect/>
          <a:stretch/>
        </p:blipFill>
        <p:spPr>
          <a:xfrm>
            <a:off x="6184632" y="871241"/>
            <a:ext cx="4810395" cy="4420088"/>
          </a:xfrm>
          <a:prstGeom prst="rect">
            <a:avLst/>
          </a:prstGeom>
          <a:noFill/>
          <a:ln>
            <a:noFill/>
          </a:ln>
        </p:spPr>
      </p:pic>
      <p:pic>
        <p:nvPicPr>
          <p:cNvPr id="185" name="Google Shape;185;p31"/>
          <p:cNvPicPr preferRelativeResize="0"/>
          <p:nvPr/>
        </p:nvPicPr>
        <p:blipFill>
          <a:blip r:embed="rId4">
            <a:alphaModFix/>
          </a:blip>
          <a:stretch>
            <a:fillRect/>
          </a:stretch>
        </p:blipFill>
        <p:spPr>
          <a:xfrm>
            <a:off x="1302601" y="763601"/>
            <a:ext cx="4810396" cy="4638433"/>
          </a:xfrm>
          <a:prstGeom prst="rect">
            <a:avLst/>
          </a:prstGeom>
          <a:noFill/>
          <a:ln>
            <a:noFill/>
          </a:ln>
        </p:spPr>
      </p:pic>
      <p:sp>
        <p:nvSpPr>
          <p:cNvPr id="186" name="Google Shape;186;p31"/>
          <p:cNvSpPr txBox="1"/>
          <p:nvPr/>
        </p:nvSpPr>
        <p:spPr>
          <a:xfrm>
            <a:off x="415600" y="5497268"/>
            <a:ext cx="11360800" cy="1169511"/>
          </a:xfrm>
          <a:prstGeom prst="rect">
            <a:avLst/>
          </a:prstGeom>
          <a:noFill/>
          <a:ln>
            <a:noFill/>
          </a:ln>
        </p:spPr>
        <p:txBody>
          <a:bodyPr spcFirstLastPara="1" wrap="square" lIns="121900" tIns="121900" rIns="121900" bIns="121900" anchor="t" anchorCtr="0">
            <a:spAutoFit/>
          </a:bodyPr>
          <a:lstStyle/>
          <a:p>
            <a:pPr marL="609585" indent="-423323" algn="ctr">
              <a:buSzPts val="1400"/>
              <a:buChar char="●"/>
            </a:pPr>
            <a:r>
              <a:rPr lang="en" sz="2000" dirty="0"/>
              <a:t>The flow  data from E895 experiment have ambiguous interpretation: v</a:t>
            </a:r>
            <a:r>
              <a:rPr lang="en" sz="2000" baseline="-25000" dirty="0"/>
              <a:t>1</a:t>
            </a:r>
            <a:r>
              <a:rPr lang="en" sz="2000" dirty="0"/>
              <a:t> suggests soft EOS while v</a:t>
            </a:r>
            <a:r>
              <a:rPr lang="en" sz="2000" baseline="-25000" dirty="0"/>
              <a:t>2</a:t>
            </a:r>
            <a:r>
              <a:rPr lang="en" sz="2000" dirty="0"/>
              <a:t> corresponds to hard EOS</a:t>
            </a:r>
            <a:endParaRPr sz="2000" dirty="0"/>
          </a:p>
          <a:p>
            <a:pPr marL="609585" indent="-423323" algn="ctr">
              <a:buSzPts val="1400"/>
              <a:buChar char="●"/>
            </a:pPr>
            <a:r>
              <a:rPr lang="en" sz="2000" dirty="0"/>
              <a:t>Additional measurements are essential to clarify the previous measurements</a:t>
            </a:r>
            <a:endParaRPr sz="2000" dirty="0"/>
          </a:p>
        </p:txBody>
      </p:sp>
      <p:sp>
        <p:nvSpPr>
          <p:cNvPr id="187" name="Google Shape;187;p31"/>
          <p:cNvSpPr txBox="1"/>
          <p:nvPr/>
        </p:nvSpPr>
        <p:spPr>
          <a:xfrm>
            <a:off x="8642735" y="214819"/>
            <a:ext cx="3019676" cy="656421"/>
          </a:xfrm>
          <a:prstGeom prst="rect">
            <a:avLst/>
          </a:prstGeom>
          <a:noFill/>
          <a:ln>
            <a:noFill/>
          </a:ln>
        </p:spPr>
        <p:txBody>
          <a:bodyPr spcFirstLastPara="1" wrap="square" lIns="121900" tIns="121900" rIns="121900" bIns="121900" anchor="t" anchorCtr="0">
            <a:spAutoFit/>
          </a:bodyPr>
          <a:lstStyle/>
          <a:p>
            <a:r>
              <a:rPr lang="en" sz="1333" dirty="0"/>
              <a:t>P. DANIELEWICZ, R. LACEY, W. LYNCH</a:t>
            </a:r>
            <a:endParaRPr sz="1333" dirty="0"/>
          </a:p>
          <a:p>
            <a:r>
              <a:rPr lang="en" sz="1333" dirty="0">
                <a:solidFill>
                  <a:srgbClr val="0050B3"/>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10.</a:t>
            </a:r>
            <a:r>
              <a:rPr lang="en" sz="1333" dirty="0">
                <a:solidFill>
                  <a:srgbClr val="0050B3"/>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1126</a:t>
            </a:r>
            <a:r>
              <a:rPr lang="en" sz="1333" dirty="0">
                <a:solidFill>
                  <a:srgbClr val="0050B3"/>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/science.1078070</a:t>
            </a:r>
            <a:endParaRPr sz="1333" dirty="0"/>
          </a:p>
        </p:txBody>
      </p:sp>
      <p:sp>
        <p:nvSpPr>
          <p:cNvPr id="6" name="Rectangle 5">
            <a:extLst>
              <a:ext uri="{FF2B5EF4-FFF2-40B4-BE49-F238E27FC236}">
                <a16:creationId xmlns:a16="http://schemas.microsoft.com/office/drawing/2014/main" id="{49E21D3A-82B1-643D-F088-AFE98C825135}"/>
              </a:ext>
            </a:extLst>
          </p:cNvPr>
          <p:cNvSpPr/>
          <p:nvPr/>
        </p:nvSpPr>
        <p:spPr>
          <a:xfrm>
            <a:off x="3736375" y="1200150"/>
            <a:ext cx="813592" cy="3469957"/>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7" name="Rectangle 6">
            <a:extLst>
              <a:ext uri="{FF2B5EF4-FFF2-40B4-BE49-F238E27FC236}">
                <a16:creationId xmlns:a16="http://schemas.microsoft.com/office/drawing/2014/main" id="{9EB0384A-B94D-9C0A-E36C-1CFEB0298711}"/>
              </a:ext>
            </a:extLst>
          </p:cNvPr>
          <p:cNvSpPr/>
          <p:nvPr/>
        </p:nvSpPr>
        <p:spPr>
          <a:xfrm>
            <a:off x="8703696" y="1200150"/>
            <a:ext cx="814878" cy="3420000"/>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Tree>
    <p:extLst>
      <p:ext uri="{BB962C8B-B14F-4D97-AF65-F5344CB8AC3E}">
        <p14:creationId xmlns:p14="http://schemas.microsoft.com/office/powerpoint/2010/main" val="1064187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9" y="2462110"/>
            <a:ext cx="5624232" cy="3164822"/>
          </a:xfrm>
          <a:prstGeom prst="rect">
            <a:avLst/>
          </a:prstGeom>
        </p:spPr>
      </p:pic>
      <p:sp>
        <p:nvSpPr>
          <p:cNvPr id="19" name="Номер слайда 3"/>
          <p:cNvSpPr>
            <a:spLocks noGrp="1"/>
          </p:cNvSpPr>
          <p:nvPr>
            <p:ph type="sldNum" sz="quarter" idx="12"/>
          </p:nvPr>
        </p:nvSpPr>
        <p:spPr/>
        <p:txBody>
          <a:bodyPr/>
          <a:lstStyle/>
          <a:p>
            <a:pPr lvl="0"/>
            <a:fld id="{5DC2412B-573A-4782-AB4D-DC287C4A8403}" type="slidenum">
              <a:rPr sz="2000">
                <a:solidFill>
                  <a:schemeClr val="tx1"/>
                </a:solidFill>
              </a:rPr>
              <a:t>40</a:t>
            </a:fld>
            <a:endParaRPr lang="en-US" sz="2000" dirty="0">
              <a:solidFill>
                <a:schemeClr val="tx1"/>
              </a:solidFill>
            </a:endParaRPr>
          </a:p>
        </p:txBody>
      </p:sp>
      <p:sp>
        <p:nvSpPr>
          <p:cNvPr id="2" name="Заголовок 1"/>
          <p:cNvSpPr txBox="1">
            <a:spLocks noGrp="1"/>
          </p:cNvSpPr>
          <p:nvPr>
            <p:ph type="title" idx="4294967295"/>
          </p:nvPr>
        </p:nvSpPr>
        <p:spPr>
          <a:xfrm>
            <a:off x="-110374" y="46151"/>
            <a:ext cx="12496459" cy="739721"/>
          </a:xfrm>
        </p:spPr>
        <p:txBody>
          <a:bodyPr vert="horz"/>
          <a:lstStyle/>
          <a:p>
            <a:pPr lvl="0" algn="ctr"/>
            <a:r>
              <a:rPr lang="en-US" sz="3870" b="1" dirty="0">
                <a:latin typeface="+mn-lt"/>
              </a:rPr>
              <a:t>MC-</a:t>
            </a:r>
            <a:r>
              <a:rPr lang="en-US" sz="3870" b="1" dirty="0" err="1">
                <a:latin typeface="+mn-lt"/>
              </a:rPr>
              <a:t>Glauber</a:t>
            </a:r>
            <a:r>
              <a:rPr lang="en-US" sz="3870" b="1" dirty="0">
                <a:latin typeface="+mn-lt"/>
              </a:rPr>
              <a:t> based centrality framework</a:t>
            </a:r>
          </a:p>
        </p:txBody>
      </p:sp>
      <p:sp>
        <p:nvSpPr>
          <p:cNvPr id="3" name="Полилиния 2"/>
          <p:cNvSpPr/>
          <p:nvPr/>
        </p:nvSpPr>
        <p:spPr>
          <a:xfrm>
            <a:off x="5995484" y="3304582"/>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dirty="0">
                <a:latin typeface="Liberation Sans" pitchFamily="18"/>
                <a:ea typeface="Noto Sans CJK SC" pitchFamily="2"/>
                <a:cs typeface="DejaVu Sans" pitchFamily="2"/>
              </a:rPr>
              <a:t>Input multiplicity</a:t>
            </a:r>
          </a:p>
          <a:p>
            <a:pPr algn="ctr" hangingPunct="0">
              <a:defRPr sz="1800"/>
            </a:pPr>
            <a:r>
              <a:rPr lang="en-US" sz="2177" dirty="0">
                <a:latin typeface="Liberation Sans" pitchFamily="18"/>
                <a:ea typeface="Noto Sans CJK SC" pitchFamily="2"/>
                <a:cs typeface="DejaVu Sans" pitchFamily="2"/>
              </a:rPr>
              <a:t>distribution</a:t>
            </a:r>
          </a:p>
        </p:txBody>
      </p:sp>
      <p:sp>
        <p:nvSpPr>
          <p:cNvPr id="4" name="Полилиния 3"/>
          <p:cNvSpPr/>
          <p:nvPr/>
        </p:nvSpPr>
        <p:spPr>
          <a:xfrm>
            <a:off x="358972" y="1092384"/>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a:latin typeface="Liberation Sans" pitchFamily="18"/>
                <a:ea typeface="Noto Sans CJK SC" pitchFamily="2"/>
                <a:cs typeface="DejaVu Sans" pitchFamily="2"/>
              </a:rPr>
              <a:t>MC Glauber data</a:t>
            </a:r>
          </a:p>
        </p:txBody>
      </p:sp>
      <p:sp>
        <p:nvSpPr>
          <p:cNvPr id="5" name="Полилиния 4"/>
          <p:cNvSpPr/>
          <p:nvPr/>
        </p:nvSpPr>
        <p:spPr>
          <a:xfrm>
            <a:off x="3188982" y="1092384"/>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a:latin typeface="Liberation Sans" pitchFamily="18"/>
                <a:ea typeface="Noto Sans CJK SC" pitchFamily="2"/>
                <a:cs typeface="DejaVu Sans" pitchFamily="2"/>
              </a:rPr>
              <a:t>Evaluate N</a:t>
            </a:r>
            <a:r>
              <a:rPr lang="en-US" sz="2177" baseline="-33000">
                <a:latin typeface="Liberation Sans" pitchFamily="18"/>
                <a:ea typeface="Noto Sans CJK SC" pitchFamily="2"/>
                <a:cs typeface="DejaVu Sans" pitchFamily="2"/>
              </a:rPr>
              <a:t>a</a:t>
            </a:r>
            <a:r>
              <a:rPr lang="en-US" sz="2177">
                <a:latin typeface="Liberation Sans" pitchFamily="18"/>
                <a:ea typeface="Noto Sans CJK SC" pitchFamily="2"/>
                <a:cs typeface="DejaVu Sans" pitchFamily="2"/>
              </a:rPr>
              <a:t>:</a:t>
            </a:r>
          </a:p>
          <a:p>
            <a:pPr algn="ctr" hangingPunct="0">
              <a:defRPr sz="1800"/>
            </a:pPr>
            <a:r>
              <a:rPr lang="en-US" sz="2177">
                <a:latin typeface="Liberation Sans" pitchFamily="18"/>
                <a:ea typeface="Noto Sans CJK SC" pitchFamily="2"/>
                <a:cs typeface="DejaVu Sans" pitchFamily="2"/>
              </a:rPr>
              <a:t>N</a:t>
            </a:r>
            <a:r>
              <a:rPr lang="en-US" sz="2177" baseline="-33000">
                <a:latin typeface="Liberation Sans" pitchFamily="18"/>
                <a:ea typeface="Noto Sans CJK SC" pitchFamily="2"/>
                <a:cs typeface="DejaVu Sans" pitchFamily="2"/>
              </a:rPr>
              <a:t>a</a:t>
            </a:r>
            <a:r>
              <a:rPr lang="en-US" sz="2177">
                <a:latin typeface="Liberation Sans" pitchFamily="18"/>
                <a:ea typeface="Noto Sans CJK SC" pitchFamily="2"/>
                <a:cs typeface="DejaVu Sans" pitchFamily="2"/>
              </a:rPr>
              <a:t> = fN</a:t>
            </a:r>
            <a:r>
              <a:rPr lang="en-US" sz="2177" baseline="-33000">
                <a:latin typeface="Liberation Sans" pitchFamily="18"/>
                <a:ea typeface="Noto Sans CJK SC" pitchFamily="2"/>
                <a:cs typeface="DejaVu Sans" pitchFamily="2"/>
              </a:rPr>
              <a:t>part</a:t>
            </a:r>
            <a:r>
              <a:rPr lang="en-US" sz="2177">
                <a:latin typeface="Liberation Sans" pitchFamily="18"/>
                <a:ea typeface="Noto Sans CJK SC" pitchFamily="2"/>
                <a:cs typeface="DejaVu Sans" pitchFamily="2"/>
              </a:rPr>
              <a:t>+(1-f)N</a:t>
            </a:r>
            <a:r>
              <a:rPr lang="en-US" sz="2177" baseline="-33000">
                <a:latin typeface="Liberation Sans" pitchFamily="18"/>
                <a:ea typeface="Noto Sans CJK SC" pitchFamily="2"/>
                <a:cs typeface="DejaVu Sans" pitchFamily="2"/>
              </a:rPr>
              <a:t>coll</a:t>
            </a:r>
          </a:p>
        </p:txBody>
      </p:sp>
      <p:sp>
        <p:nvSpPr>
          <p:cNvPr id="6" name="Полилиния 5"/>
          <p:cNvSpPr/>
          <p:nvPr/>
        </p:nvSpPr>
        <p:spPr>
          <a:xfrm>
            <a:off x="9502085" y="1048410"/>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a:latin typeface="Liberation Sans" pitchFamily="18"/>
                <a:ea typeface="Noto Sans CJK SC" pitchFamily="2"/>
                <a:cs typeface="DejaVu Sans" pitchFamily="2"/>
              </a:rPr>
              <a:t>Evaluate </a:t>
            </a:r>
            <a:r>
              <a:rPr lang="en-US" sz="2177">
                <a:latin typeface="Liberation Sans" pitchFamily="34"/>
                <a:ea typeface="Liberation Sans" pitchFamily="34"/>
                <a:cs typeface="Liberation Sans" pitchFamily="34"/>
              </a:rPr>
              <a:t>χ</a:t>
            </a:r>
            <a:r>
              <a:rPr lang="en-US" sz="2177" baseline="33000">
                <a:latin typeface="Liberation Sans" pitchFamily="18"/>
                <a:ea typeface="Liberation Sans" pitchFamily="34"/>
                <a:cs typeface="Liberation Sans" pitchFamily="34"/>
              </a:rPr>
              <a:t>2</a:t>
            </a:r>
          </a:p>
        </p:txBody>
      </p:sp>
      <p:sp>
        <p:nvSpPr>
          <p:cNvPr id="7" name="Полилиния 6"/>
          <p:cNvSpPr/>
          <p:nvPr/>
        </p:nvSpPr>
        <p:spPr>
          <a:xfrm>
            <a:off x="9502085" y="3304582"/>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a:latin typeface="Liberation Sans" pitchFamily="18"/>
                <a:ea typeface="Noto Sans CJK SC" pitchFamily="2"/>
                <a:cs typeface="Lohit Devanagari" pitchFamily="2"/>
              </a:rPr>
              <a:t>Minimize </a:t>
            </a:r>
            <a:r>
              <a:rPr lang="en-US" sz="2177">
                <a:latin typeface="Liberation Sans" pitchFamily="34"/>
                <a:ea typeface="Liberation Sans" pitchFamily="34"/>
                <a:cs typeface="Liberation Sans" pitchFamily="34"/>
              </a:rPr>
              <a:t>χ</a:t>
            </a:r>
            <a:r>
              <a:rPr lang="en-US" sz="2177" baseline="33000">
                <a:latin typeface="Liberation Sans" pitchFamily="18"/>
                <a:ea typeface="Liberation Sans" pitchFamily="34"/>
                <a:cs typeface="Liberation Sans" pitchFamily="34"/>
              </a:rPr>
              <a:t>2</a:t>
            </a:r>
            <a:r>
              <a:rPr lang="en-US" sz="2177">
                <a:latin typeface="Liberation Sans" pitchFamily="18"/>
                <a:ea typeface="Liberation Sans" pitchFamily="34"/>
                <a:cs typeface="Liberation Sans" pitchFamily="34"/>
              </a:rPr>
              <a:t> to find</a:t>
            </a:r>
          </a:p>
          <a:p>
            <a:pPr algn="ctr" hangingPunct="0">
              <a:defRPr sz="1800"/>
            </a:pPr>
            <a:r>
              <a:rPr lang="en-US" sz="2177">
                <a:latin typeface="Liberation Sans" pitchFamily="18"/>
                <a:ea typeface="Liberation Sans" pitchFamily="34"/>
                <a:cs typeface="Liberation Sans" pitchFamily="34"/>
              </a:rPr>
              <a:t>f, </a:t>
            </a:r>
            <a:r>
              <a:rPr lang="en-US" sz="2177">
                <a:latin typeface="Liberation Sans" pitchFamily="34"/>
                <a:ea typeface="Liberation Sans" pitchFamily="34"/>
                <a:cs typeface="Liberation Sans" pitchFamily="34"/>
              </a:rPr>
              <a:t>μ</a:t>
            </a:r>
            <a:r>
              <a:rPr lang="en-US" sz="2177">
                <a:latin typeface="Liberation Sans" pitchFamily="18"/>
                <a:ea typeface="Liberation Sans" pitchFamily="34"/>
                <a:cs typeface="Liberation Sans" pitchFamily="34"/>
              </a:rPr>
              <a:t>, k</a:t>
            </a:r>
          </a:p>
        </p:txBody>
      </p:sp>
      <p:cxnSp>
        <p:nvCxnSpPr>
          <p:cNvPr id="8" name="Прямая со стрелкой 7"/>
          <p:cNvCxnSpPr>
            <a:stCxn id="4" idx="1"/>
            <a:endCxn id="5" idx="3"/>
          </p:cNvCxnSpPr>
          <p:nvPr/>
        </p:nvCxnSpPr>
        <p:spPr>
          <a:xfrm>
            <a:off x="2791912" y="1479443"/>
            <a:ext cx="397071" cy="0"/>
          </a:xfrm>
          <a:prstGeom prst="straightConnector1">
            <a:avLst/>
          </a:prstGeom>
          <a:noFill/>
          <a:ln w="0">
            <a:solidFill>
              <a:srgbClr val="3465A4"/>
            </a:solidFill>
            <a:prstDash val="solid"/>
            <a:tailEnd type="arrow"/>
          </a:ln>
        </p:spPr>
      </p:cxnSp>
      <p:cxnSp>
        <p:nvCxnSpPr>
          <p:cNvPr id="9" name="Прямая со стрелкой 8"/>
          <p:cNvCxnSpPr>
            <a:stCxn id="6" idx="2"/>
            <a:endCxn id="7" idx="0"/>
          </p:cNvCxnSpPr>
          <p:nvPr/>
        </p:nvCxnSpPr>
        <p:spPr>
          <a:xfrm>
            <a:off x="10718555" y="1822527"/>
            <a:ext cx="0" cy="1482055"/>
          </a:xfrm>
          <a:prstGeom prst="straightConnector1">
            <a:avLst/>
          </a:prstGeom>
          <a:noFill/>
          <a:ln w="0">
            <a:solidFill>
              <a:srgbClr val="3465A4"/>
            </a:solidFill>
            <a:prstDash val="solid"/>
            <a:tailEnd type="arrow"/>
          </a:ln>
        </p:spPr>
      </p:cxnSp>
      <p:sp>
        <p:nvSpPr>
          <p:cNvPr id="10" name="Полилиния 9"/>
          <p:cNvSpPr/>
          <p:nvPr/>
        </p:nvSpPr>
        <p:spPr>
          <a:xfrm>
            <a:off x="5975455" y="1092384"/>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a:latin typeface="Liberation Sans" pitchFamily="18"/>
                <a:ea typeface="Noto Sans CJK SC" pitchFamily="2"/>
                <a:cs typeface="DejaVu Sans" pitchFamily="2"/>
              </a:rPr>
              <a:t>Call</a:t>
            </a:r>
          </a:p>
          <a:p>
            <a:pPr algn="ctr" hangingPunct="0">
              <a:defRPr sz="1800"/>
            </a:pPr>
            <a:r>
              <a:rPr lang="en-US" sz="2177">
                <a:latin typeface="Liberation Sans" pitchFamily="18"/>
                <a:ea typeface="Noto Sans CJK SC" pitchFamily="2"/>
                <a:cs typeface="DejaVu Sans" pitchFamily="2"/>
              </a:rPr>
              <a:t>NBD(</a:t>
            </a:r>
            <a:r>
              <a:rPr lang="en-US" sz="2177">
                <a:latin typeface="Liberation Sans" pitchFamily="34"/>
                <a:ea typeface="Liberation Sans" pitchFamily="34"/>
                <a:cs typeface="Liberation Sans" pitchFamily="34"/>
              </a:rPr>
              <a:t>μ</a:t>
            </a:r>
            <a:r>
              <a:rPr lang="en-US" sz="2177">
                <a:latin typeface="Liberation Sans" pitchFamily="18"/>
                <a:ea typeface="Liberation Sans" pitchFamily="34"/>
                <a:cs typeface="Liberation Sans" pitchFamily="34"/>
              </a:rPr>
              <a:t>,k) x N</a:t>
            </a:r>
            <a:r>
              <a:rPr lang="en-US" sz="2177" baseline="-33000">
                <a:latin typeface="Liberation Sans" pitchFamily="18"/>
                <a:ea typeface="Liberation Sans" pitchFamily="34"/>
                <a:cs typeface="Liberation Sans" pitchFamily="34"/>
              </a:rPr>
              <a:t>a</a:t>
            </a:r>
          </a:p>
        </p:txBody>
      </p:sp>
      <p:cxnSp>
        <p:nvCxnSpPr>
          <p:cNvPr id="11" name="Прямая со стрелкой 10"/>
          <p:cNvCxnSpPr>
            <a:stCxn id="5" idx="1"/>
            <a:endCxn id="10" idx="3"/>
          </p:cNvCxnSpPr>
          <p:nvPr/>
        </p:nvCxnSpPr>
        <p:spPr>
          <a:xfrm>
            <a:off x="5621921" y="1479443"/>
            <a:ext cx="353534" cy="0"/>
          </a:xfrm>
          <a:prstGeom prst="straightConnector1">
            <a:avLst/>
          </a:prstGeom>
          <a:noFill/>
          <a:ln w="0">
            <a:solidFill>
              <a:srgbClr val="3465A4"/>
            </a:solidFill>
            <a:prstDash val="solid"/>
            <a:tailEnd type="arrow"/>
          </a:ln>
        </p:spPr>
      </p:cxnSp>
      <p:sp>
        <p:nvSpPr>
          <p:cNvPr id="12" name="Полилиния 11"/>
          <p:cNvSpPr/>
          <p:nvPr/>
        </p:nvSpPr>
        <p:spPr>
          <a:xfrm>
            <a:off x="5975455" y="2224389"/>
            <a:ext cx="2432939" cy="7741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3465A4"/>
            </a:solidFill>
            <a:prstDash val="solid"/>
          </a:ln>
        </p:spPr>
        <p:txBody>
          <a:bodyPr vert="horz" wrap="none" lIns="116248" tIns="61825" rIns="116248" bIns="61825" anchor="ctr" anchorCtr="0" compatLnSpc="0">
            <a:noAutofit/>
          </a:bodyPr>
          <a:lstStyle/>
          <a:p>
            <a:pPr algn="ctr" hangingPunct="0">
              <a:defRPr sz="1800"/>
            </a:pPr>
            <a:r>
              <a:rPr lang="en-US" sz="2177" dirty="0">
                <a:latin typeface="Liberation Sans" pitchFamily="18"/>
                <a:ea typeface="Liberation Sans" pitchFamily="34"/>
                <a:cs typeface="Liberation Sans" pitchFamily="34"/>
              </a:rPr>
              <a:t>Build multiplicity</a:t>
            </a:r>
          </a:p>
          <a:p>
            <a:pPr algn="ctr" hangingPunct="0">
              <a:defRPr sz="1800"/>
            </a:pPr>
            <a:r>
              <a:rPr lang="en-US" sz="2177" dirty="0">
                <a:latin typeface="Liberation Sans" pitchFamily="18"/>
                <a:ea typeface="Liberation Sans" pitchFamily="34"/>
                <a:cs typeface="Liberation Sans" pitchFamily="34"/>
              </a:rPr>
              <a:t>fitting function</a:t>
            </a:r>
          </a:p>
        </p:txBody>
      </p:sp>
      <p:cxnSp>
        <p:nvCxnSpPr>
          <p:cNvPr id="13" name="Прямая со стрелкой 12"/>
          <p:cNvCxnSpPr>
            <a:stCxn id="10" idx="2"/>
            <a:endCxn id="12" idx="0"/>
          </p:cNvCxnSpPr>
          <p:nvPr/>
        </p:nvCxnSpPr>
        <p:spPr>
          <a:xfrm>
            <a:off x="7191924" y="1866501"/>
            <a:ext cx="0" cy="357888"/>
          </a:xfrm>
          <a:prstGeom prst="straightConnector1">
            <a:avLst/>
          </a:prstGeom>
          <a:noFill/>
          <a:ln w="0">
            <a:solidFill>
              <a:srgbClr val="3465A4"/>
            </a:solidFill>
            <a:prstDash val="solid"/>
            <a:tailEnd type="arrow"/>
          </a:ln>
        </p:spPr>
      </p:cxnSp>
      <p:cxnSp>
        <p:nvCxnSpPr>
          <p:cNvPr id="14" name="Соединительная линия уступом 13"/>
          <p:cNvCxnSpPr>
            <a:stCxn id="3" idx="1"/>
            <a:endCxn id="6" idx="3"/>
          </p:cNvCxnSpPr>
          <p:nvPr/>
        </p:nvCxnSpPr>
        <p:spPr>
          <a:xfrm flipV="1">
            <a:off x="8428423" y="1435469"/>
            <a:ext cx="1073663" cy="2256172"/>
          </a:xfrm>
          <a:prstGeom prst="bentConnector3">
            <a:avLst/>
          </a:prstGeom>
          <a:noFill/>
          <a:ln w="0">
            <a:solidFill>
              <a:srgbClr val="3465A4"/>
            </a:solidFill>
            <a:prstDash val="solid"/>
            <a:tailEnd type="arrow"/>
          </a:ln>
        </p:spPr>
      </p:cxnSp>
      <p:cxnSp>
        <p:nvCxnSpPr>
          <p:cNvPr id="15" name="Соединительная линия уступом 14"/>
          <p:cNvCxnSpPr>
            <a:stCxn id="12" idx="1"/>
            <a:endCxn id="6" idx="3"/>
          </p:cNvCxnSpPr>
          <p:nvPr/>
        </p:nvCxnSpPr>
        <p:spPr>
          <a:xfrm flipV="1">
            <a:off x="8408394" y="1435469"/>
            <a:ext cx="1093692" cy="1175978"/>
          </a:xfrm>
          <a:prstGeom prst="bentConnector3">
            <a:avLst/>
          </a:prstGeom>
          <a:noFill/>
          <a:ln w="0">
            <a:solidFill>
              <a:srgbClr val="3465A4"/>
            </a:solidFill>
            <a:prstDash val="solid"/>
            <a:tailEnd type="arrow"/>
          </a:ln>
        </p:spPr>
      </p:cxnSp>
      <p:sp>
        <p:nvSpPr>
          <p:cNvPr id="17" name="TextBox 16"/>
          <p:cNvSpPr txBox="1"/>
          <p:nvPr/>
        </p:nvSpPr>
        <p:spPr>
          <a:xfrm>
            <a:off x="170830" y="5721702"/>
            <a:ext cx="6084828" cy="1607563"/>
          </a:xfrm>
          <a:prstGeom prst="rect">
            <a:avLst/>
          </a:prstGeom>
          <a:noFill/>
          <a:ln>
            <a:noFill/>
          </a:ln>
        </p:spPr>
        <p:txBody>
          <a:bodyPr vert="horz" wrap="square" lIns="108847" tIns="54423" rIns="108847" bIns="54423" anchorCtr="0" compatLnSpc="0">
            <a:spAutoFit/>
          </a:bodyPr>
          <a:lstStyle/>
          <a:p>
            <a:pPr hangingPunct="0"/>
            <a:r>
              <a:rPr lang="en-US" sz="1451" dirty="0">
                <a:latin typeface="Liberation Sans" pitchFamily="18"/>
                <a:ea typeface="Noto Sans CJK SC" pitchFamily="2"/>
                <a:cs typeface="Lohit Devanagari" pitchFamily="2"/>
              </a:rPr>
              <a:t>This centrality procedure was used in CBM, NA49, and NA61/SHINE</a:t>
            </a:r>
            <a:r>
              <a:rPr lang="en-US" sz="1451" dirty="0">
                <a:highlight>
                  <a:scrgbClr r="0" g="0" b="0">
                    <a:alpha val="0"/>
                  </a:scrgbClr>
                </a:highlight>
                <a:latin typeface="Liberation Sans" pitchFamily="18"/>
                <a:ea typeface="Noto Sans CJK SC" pitchFamily="2"/>
                <a:cs typeface="Lohit Devanagari" pitchFamily="2"/>
              </a:rPr>
              <a:t>:</a:t>
            </a:r>
          </a:p>
          <a:p>
            <a:pPr hangingPunct="0">
              <a:buSzPct val="45000"/>
            </a:pPr>
            <a:r>
              <a:rPr lang="en-US" sz="1451" b="1" dirty="0">
                <a:highlight>
                  <a:srgbClr val="FFFFFF"/>
                </a:highlight>
                <a:latin typeface="Liberation Sans" pitchFamily="18"/>
                <a:ea typeface="Noto Sans CJK SC" pitchFamily="2"/>
                <a:cs typeface="Lohit Devanagari" pitchFamily="2"/>
              </a:rPr>
              <a:t>I. Segal, et al., </a:t>
            </a:r>
            <a:r>
              <a:rPr lang="en-US" sz="1451" b="1" dirty="0" err="1">
                <a:highlight>
                  <a:srgbClr val="FFFFFF"/>
                </a:highlight>
                <a:latin typeface="Liberation Sans" pitchFamily="18"/>
                <a:ea typeface="Noto Sans CJK SC" pitchFamily="2"/>
                <a:cs typeface="Lohit Devanagari" pitchFamily="2"/>
              </a:rPr>
              <a:t>J.Phys.Conf.Ser</a:t>
            </a:r>
            <a:r>
              <a:rPr lang="en-US" sz="1451" b="1" dirty="0">
                <a:highlight>
                  <a:srgbClr val="FFFFFF"/>
                </a:highlight>
                <a:latin typeface="Liberation Sans" pitchFamily="18"/>
                <a:ea typeface="Noto Sans CJK SC" pitchFamily="2"/>
                <a:cs typeface="Lohit Devanagari" pitchFamily="2"/>
              </a:rPr>
              <a:t>. 1690 (2020) 1, 012107</a:t>
            </a:r>
          </a:p>
          <a:p>
            <a:pPr hangingPunct="0"/>
            <a:r>
              <a:rPr lang="en-US" sz="1451" dirty="0" err="1">
                <a:highlight>
                  <a:srgbClr val="FFFFFF"/>
                </a:highlight>
                <a:latin typeface="Liberation Sans" pitchFamily="18"/>
                <a:ea typeface="Noto Sans CJK SC" pitchFamily="2"/>
                <a:cs typeface="Lohit Devanagari" pitchFamily="2"/>
              </a:rPr>
              <a:t>Implemantation</a:t>
            </a:r>
            <a:r>
              <a:rPr lang="en-US" sz="1451" dirty="0">
                <a:highlight>
                  <a:srgbClr val="FFFFFF"/>
                </a:highlight>
                <a:latin typeface="Liberation Sans" pitchFamily="18"/>
                <a:ea typeface="Noto Sans CJK SC" pitchFamily="2"/>
                <a:cs typeface="Lohit Devanagari" pitchFamily="2"/>
              </a:rPr>
              <a:t> for MPD</a:t>
            </a:r>
            <a:r>
              <a:rPr lang="ru-RU" sz="1451" dirty="0">
                <a:highlight>
                  <a:srgbClr val="FFFFFF"/>
                </a:highlight>
                <a:latin typeface="Liberation Sans" pitchFamily="18"/>
                <a:ea typeface="Noto Sans CJK SC" pitchFamily="2"/>
                <a:cs typeface="Lohit Devanagari" pitchFamily="2"/>
              </a:rPr>
              <a:t> </a:t>
            </a:r>
            <a:r>
              <a:rPr lang="en-US" sz="1451" dirty="0">
                <a:highlight>
                  <a:srgbClr val="FFFFFF"/>
                </a:highlight>
                <a:latin typeface="Liberation Sans" pitchFamily="18"/>
                <a:ea typeface="Noto Sans CJK SC" pitchFamily="2"/>
                <a:cs typeface="Lohit Devanagari" pitchFamily="2"/>
              </a:rPr>
              <a:t>and BM@N: </a:t>
            </a:r>
            <a:r>
              <a:rPr lang="en-US" sz="1451" dirty="0">
                <a:solidFill>
                  <a:srgbClr val="2A6099"/>
                </a:solidFill>
                <a:highlight>
                  <a:scrgbClr r="0" g="0" b="0">
                    <a:alpha val="0"/>
                  </a:scrgbClr>
                </a:highlight>
                <a:latin typeface="Liberation Sans" pitchFamily="18"/>
                <a:ea typeface="Noto Sans CJK SC" pitchFamily="2"/>
                <a:cs typeface="Lohit Devanagari" pitchFamily="2"/>
                <a:hlinkClick r:id="rId4"/>
              </a:rPr>
              <a:t>https://github.com/FlowNICA/CentralityFramework</a:t>
            </a:r>
          </a:p>
          <a:p>
            <a:pPr hangingPunct="0"/>
            <a:r>
              <a:rPr lang="en-US" sz="1450" b="1" dirty="0">
                <a:latin typeface="Liberation Sans" pitchFamily="18"/>
                <a:ea typeface="Noto Sans CJK SC" pitchFamily="2"/>
                <a:cs typeface="Lohit Devanagari" pitchFamily="2"/>
              </a:rPr>
              <a:t>P. </a:t>
            </a:r>
            <a:r>
              <a:rPr lang="en-US" sz="1450" b="1" dirty="0" err="1">
                <a:latin typeface="Liberation Sans" pitchFamily="18"/>
                <a:ea typeface="Noto Sans CJK SC" pitchFamily="2"/>
                <a:cs typeface="Lohit Devanagari" pitchFamily="2"/>
              </a:rPr>
              <a:t>Parfenov</a:t>
            </a:r>
            <a:r>
              <a:rPr lang="en-US" sz="1450" b="1" dirty="0">
                <a:latin typeface="Liberation Sans" pitchFamily="18"/>
                <a:ea typeface="Noto Sans CJK SC" pitchFamily="2"/>
                <a:cs typeface="Lohit Devanagari" pitchFamily="2"/>
              </a:rPr>
              <a:t>, et al., Particles. 2021; 4(2):275-287</a:t>
            </a:r>
          </a:p>
          <a:p>
            <a:pPr hangingPunct="0"/>
            <a:endParaRPr lang="en-US" sz="1451" dirty="0">
              <a:solidFill>
                <a:srgbClr val="2A6099"/>
              </a:solidFill>
              <a:highlight>
                <a:scrgbClr r="0" g="0" b="0">
                  <a:alpha val="0"/>
                </a:scrgbClr>
              </a:highlight>
              <a:latin typeface="Liberation Sans" pitchFamily="18"/>
              <a:ea typeface="Noto Sans CJK SC" pitchFamily="2"/>
              <a:cs typeface="Lohit Devanagari" pitchFamily="2"/>
              <a:hlinkClick r:id="rId4"/>
            </a:endParaRPr>
          </a:p>
          <a:p>
            <a:pPr hangingPunct="0"/>
            <a:endParaRPr lang="en-US" sz="1451" dirty="0">
              <a:solidFill>
                <a:srgbClr val="2A6099"/>
              </a:solidFill>
              <a:highlight>
                <a:scrgbClr r="0" g="0" b="0">
                  <a:alpha val="0"/>
                </a:scrgbClr>
              </a:highlight>
              <a:latin typeface="Liberation Sans" pitchFamily="18"/>
              <a:ea typeface="Noto Sans CJK SC" pitchFamily="2"/>
              <a:cs typeface="Lohit Devanagari" pitchFamily="2"/>
              <a:hlinkClick r:id="rId4"/>
            </a:endParaRPr>
          </a:p>
        </p:txBody>
      </p:sp>
      <p:sp>
        <p:nvSpPr>
          <p:cNvPr id="18" name="TextBox 17"/>
          <p:cNvSpPr txBox="1"/>
          <p:nvPr/>
        </p:nvSpPr>
        <p:spPr>
          <a:xfrm>
            <a:off x="6082562" y="4205833"/>
            <a:ext cx="5970893" cy="1750615"/>
          </a:xfrm>
          <a:prstGeom prst="rect">
            <a:avLst/>
          </a:prstGeom>
          <a:noFill/>
          <a:ln>
            <a:noFill/>
          </a:ln>
        </p:spPr>
        <p:txBody>
          <a:bodyPr vert="horz" wrap="square" lIns="108847" tIns="54423" rIns="108847" bIns="54423" anchorCtr="0" compatLnSpc="0">
            <a:spAutoFit/>
          </a:bodyPr>
          <a:lstStyle/>
          <a:p>
            <a:pPr hangingPunct="0"/>
            <a:r>
              <a:rPr lang="en-US" sz="1935" dirty="0">
                <a:latin typeface="Liberation Sans" pitchFamily="18"/>
                <a:ea typeface="Noto Sans CJK SC" pitchFamily="2"/>
                <a:cs typeface="Lohit Devanagari" pitchFamily="2"/>
              </a:rPr>
              <a:t>NBD – negative binomial distribution</a:t>
            </a:r>
          </a:p>
          <a:p>
            <a:pPr hangingPunct="0"/>
            <a:r>
              <a:rPr lang="en-US" sz="1935" dirty="0">
                <a:latin typeface="Liberation Sans" pitchFamily="18"/>
                <a:ea typeface="Noto Sans CJK SC" pitchFamily="2"/>
                <a:cs typeface="Lohit Devanagari" pitchFamily="2"/>
              </a:rPr>
              <a:t>Parameters of the fit:</a:t>
            </a:r>
          </a:p>
          <a:p>
            <a:pPr hangingPunct="0">
              <a:buSzPct val="45000"/>
              <a:buFont typeface="StarSymbol"/>
              <a:buChar char="●"/>
            </a:pPr>
            <a:r>
              <a:rPr lang="en-US" sz="1814" b="1" dirty="0">
                <a:latin typeface="Liberation Sans" pitchFamily="18"/>
                <a:ea typeface="Noto Sans CJK SC" pitchFamily="2"/>
                <a:cs typeface="Lohit Devanagari" pitchFamily="2"/>
              </a:rPr>
              <a:t>f</a:t>
            </a:r>
            <a:r>
              <a:rPr lang="en-US" sz="1814" dirty="0">
                <a:latin typeface="Liberation Sans" pitchFamily="18"/>
                <a:ea typeface="Noto Sans CJK SC" pitchFamily="2"/>
                <a:cs typeface="Lohit Devanagari" pitchFamily="2"/>
              </a:rPr>
              <a:t> – fraction of the production from the soft component</a:t>
            </a:r>
          </a:p>
          <a:p>
            <a:pPr hangingPunct="0">
              <a:buSzPct val="45000"/>
              <a:buFont typeface="StarSymbol"/>
              <a:buChar char="●"/>
            </a:pPr>
            <a:r>
              <a:rPr lang="en-US" sz="1814" b="1" dirty="0">
                <a:latin typeface="Liberation Sans" pitchFamily="34"/>
                <a:ea typeface="Liberation Sans" pitchFamily="34"/>
                <a:cs typeface="Liberation Sans" pitchFamily="34"/>
              </a:rPr>
              <a:t>μ</a:t>
            </a:r>
            <a:r>
              <a:rPr lang="en-US" sz="1814" dirty="0">
                <a:latin typeface="Liberation Sans" pitchFamily="18"/>
                <a:ea typeface="Liberation Sans" pitchFamily="34"/>
                <a:cs typeface="Liberation Sans" pitchFamily="34"/>
              </a:rPr>
              <a:t> – mean multiplicity value</a:t>
            </a:r>
          </a:p>
          <a:p>
            <a:pPr hangingPunct="0">
              <a:buSzPct val="45000"/>
              <a:buFont typeface="StarSymbol"/>
              <a:buChar char="●"/>
            </a:pPr>
            <a:r>
              <a:rPr lang="en-US" sz="1814" b="1" dirty="0">
                <a:latin typeface="Liberation Sans" pitchFamily="18"/>
                <a:ea typeface="Liberation Sans" pitchFamily="34"/>
                <a:cs typeface="Liberation Sans" pitchFamily="34"/>
              </a:rPr>
              <a:t>k</a:t>
            </a:r>
            <a:r>
              <a:rPr lang="en-US" sz="1814" dirty="0">
                <a:latin typeface="Liberation Sans" pitchFamily="18"/>
                <a:ea typeface="Liberation Sans" pitchFamily="34"/>
                <a:cs typeface="Liberation Sans" pitchFamily="34"/>
              </a:rPr>
              <a:t> – width of the multiplicity distribution, can be connected to the fluctuations</a:t>
            </a:r>
          </a:p>
        </p:txBody>
      </p:sp>
    </p:spTree>
    <p:extLst>
      <p:ext uri="{BB962C8B-B14F-4D97-AF65-F5344CB8AC3E}">
        <p14:creationId xmlns:p14="http://schemas.microsoft.com/office/powerpoint/2010/main" val="38973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792" y="3397197"/>
            <a:ext cx="3746824" cy="2466957"/>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915" y="692087"/>
            <a:ext cx="4577599" cy="3362557"/>
          </a:xfrm>
          <a:prstGeom prst="rect">
            <a:avLst/>
          </a:prstGeom>
        </p:spPr>
      </p:pic>
      <p:sp>
        <p:nvSpPr>
          <p:cNvPr id="13" name="Номер слайда 3"/>
          <p:cNvSpPr>
            <a:spLocks noGrp="1"/>
          </p:cNvSpPr>
          <p:nvPr>
            <p:ph type="sldNum" sz="quarter" idx="12"/>
          </p:nvPr>
        </p:nvSpPr>
        <p:spPr/>
        <p:txBody>
          <a:bodyPr/>
          <a:lstStyle/>
          <a:p>
            <a:pPr lvl="0"/>
            <a:fld id="{4C842623-9410-4430-9F78-4524EB1B91B9}" type="slidenum">
              <a:rPr sz="2000">
                <a:solidFill>
                  <a:schemeClr val="tx1"/>
                </a:solidFill>
              </a:rPr>
              <a:t>41</a:t>
            </a:fld>
            <a:endParaRPr lang="en-US" sz="2000" dirty="0">
              <a:solidFill>
                <a:schemeClr val="tx1"/>
              </a:solidFill>
            </a:endParaRPr>
          </a:p>
        </p:txBody>
      </p:sp>
      <p:sp>
        <p:nvSpPr>
          <p:cNvPr id="3" name="Заголовок 2"/>
          <p:cNvSpPr txBox="1">
            <a:spLocks noGrp="1"/>
          </p:cNvSpPr>
          <p:nvPr>
            <p:ph type="title" idx="4294967295"/>
          </p:nvPr>
        </p:nvSpPr>
        <p:spPr>
          <a:xfrm>
            <a:off x="609754" y="146234"/>
            <a:ext cx="10971300" cy="590931"/>
          </a:xfrm>
        </p:spPr>
        <p:txBody>
          <a:bodyPr vert="horz">
            <a:spAutoFit/>
          </a:bodyPr>
          <a:lstStyle/>
          <a:p>
            <a:pPr lvl="0" algn="ctr"/>
            <a:r>
              <a:rPr lang="en-US" sz="3600" b="1" dirty="0">
                <a:latin typeface="+mn-lt"/>
              </a:rPr>
              <a:t>The Bayesian inversion method (Γ-fit): main assumptions</a:t>
            </a:r>
          </a:p>
        </p:txBody>
      </p:sp>
      <p:sp>
        <p:nvSpPr>
          <p:cNvPr id="4" name="TextBox 3"/>
          <p:cNvSpPr txBox="1"/>
          <p:nvPr/>
        </p:nvSpPr>
        <p:spPr>
          <a:xfrm>
            <a:off x="393689" y="952864"/>
            <a:ext cx="5875988" cy="767205"/>
          </a:xfrm>
          <a:prstGeom prst="rect">
            <a:avLst/>
          </a:prstGeom>
          <a:noFill/>
          <a:ln>
            <a:noFill/>
          </a:ln>
        </p:spPr>
        <p:txBody>
          <a:bodyPr vert="horz" wrap="square" lIns="108847" tIns="54423" rIns="108847" bIns="54423" anchorCtr="0" compatLnSpc="0">
            <a:spAutoFit/>
          </a:bodyPr>
          <a:lstStyle/>
          <a:p>
            <a:pPr hangingPunct="0">
              <a:lnSpc>
                <a:spcPct val="150000"/>
              </a:lnSpc>
              <a:buSzPct val="45000"/>
              <a:buFont typeface="StarSymbol"/>
              <a:buChar char="●"/>
            </a:pPr>
            <a:r>
              <a:rPr lang="en-US" sz="1400" dirty="0">
                <a:latin typeface="Liberation Sans" pitchFamily="18"/>
                <a:ea typeface="Noto Sans CJK SC" pitchFamily="2"/>
                <a:cs typeface="Lohit Devanagari" pitchFamily="2"/>
              </a:rPr>
              <a:t> Relation between multiplicity </a:t>
            </a:r>
            <a:r>
              <a:rPr lang="en-US" sz="1400" dirty="0" err="1">
                <a:latin typeface="Liberation Sans" pitchFamily="18"/>
                <a:ea typeface="Noto Sans CJK SC" pitchFamily="2"/>
                <a:cs typeface="Lohit Devanagari" pitchFamily="2"/>
              </a:rPr>
              <a:t>N</a:t>
            </a:r>
            <a:r>
              <a:rPr lang="en-US" sz="1400" baseline="-8000" dirty="0" err="1">
                <a:latin typeface="Liberation Sans" pitchFamily="18"/>
                <a:ea typeface="Noto Sans CJK SC" pitchFamily="2"/>
                <a:cs typeface="Lohit Devanagari" pitchFamily="2"/>
              </a:rPr>
              <a:t>ch</a:t>
            </a:r>
            <a:r>
              <a:rPr lang="en-US" sz="1400" dirty="0">
                <a:latin typeface="Liberation Sans" pitchFamily="18"/>
                <a:ea typeface="Noto Sans CJK SC" pitchFamily="2"/>
                <a:cs typeface="Lohit Devanagari" pitchFamily="2"/>
              </a:rPr>
              <a:t> and impact parameter b is defined by   the fluctuation kernel</a:t>
            </a:r>
            <a:r>
              <a:rPr lang="en-US" dirty="0">
                <a:latin typeface="Liberation Sans" pitchFamily="18"/>
                <a:ea typeface="Noto Sans CJK SC" pitchFamily="2"/>
                <a:cs typeface="Lohit Devanagari" pitchFamily="2"/>
              </a:rPr>
              <a:t>:</a:t>
            </a:r>
          </a:p>
        </p:txBody>
      </p:sp>
      <mc:AlternateContent xmlns:mc="http://schemas.openxmlformats.org/markup-compatibility/2006" xmlns:a14="http://schemas.microsoft.com/office/drawing/2010/main">
        <mc:Choice Requires="a14">
          <p:sp>
            <p:nvSpPr>
              <p:cNvPr id="5" name="TextBox 4"/>
              <p:cNvSpPr txBox="1">
                <a:spLocks noResize="1"/>
              </p:cNvSpPr>
              <p:nvPr/>
            </p:nvSpPr>
            <p:spPr>
              <a:xfrm>
                <a:off x="917995" y="1801765"/>
                <a:ext cx="4208880" cy="740592"/>
              </a:xfrm>
              <a:prstGeom prst="rect">
                <a:avLst/>
              </a:prstGeom>
              <a:noFill/>
              <a:ln>
                <a:noFill/>
              </a:ln>
            </p:spPr>
            <p:txBody>
              <a:bodyPr vert="horz" wrap="none" lIns="108847" tIns="54423" rIns="108847" bIns="54423" anchor="ctr" anchorCtr="1" compatLnSpc="0">
                <a:noAutofit/>
              </a:bodyPr>
              <a:lstStyle/>
              <a:p>
                <a:pPr hangingPunct="0"/>
                <a14:m>
                  <m:oMathPara xmlns:m="http://schemas.openxmlformats.org/officeDocument/2006/math">
                    <m:oMathParaPr>
                      <m:jc m:val="centerGroup"/>
                    </m:oMathParaPr>
                    <m:oMath xmlns:m="http://schemas.openxmlformats.org/officeDocument/2006/math">
                      <m:m>
                        <m:mPr>
                          <m:mcs>
                            <m:mc>
                              <m:mcPr>
                                <m:count m:val="1"/>
                                <m:mcJc m:val="center"/>
                              </m:mcPr>
                            </m:mc>
                          </m:mcs>
                          <m:ctrlPr>
                            <a:rPr lang="ru-RU" i="1">
                              <a:latin typeface="Cambria Math" panose="02040503050406030204" pitchFamily="18" charset="0"/>
                            </a:rPr>
                          </m:ctrlPr>
                        </m:mPr>
                        <m:mr>
                          <m:e>
                            <m:r>
                              <a:rPr lang="ru-RU" i="1">
                                <a:latin typeface="Cambria Math" panose="02040503050406030204" pitchFamily="18" charset="0"/>
                              </a:rPr>
                              <m:t>𝑃</m:t>
                            </m:r>
                            <m:d>
                              <m:dPr>
                                <m:ctrlPr>
                                  <a:rPr lang="ru-RU" i="1">
                                    <a:latin typeface="Cambria Math" panose="02040503050406030204" pitchFamily="18" charset="0"/>
                                  </a:rPr>
                                </m:ctrlPr>
                              </m:dPr>
                              <m:e>
                                <m:d>
                                  <m:dPr>
                                    <m:begChr m:val=""/>
                                    <m:endChr m:val="|"/>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e>
                                </m:d>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1">
                                        <a:latin typeface="Cambria Math" panose="02040503050406030204" pitchFamily="18" charset="0"/>
                                      </a:rPr>
                                      <m:t>𝑏</m:t>
                                    </m:r>
                                  </m:sub>
                                </m:sSub>
                              </m:e>
                            </m:d>
                            <m:r>
                              <a:rPr lang="ru-RU">
                                <a:latin typeface="Cambria Math" panose="02040503050406030204" pitchFamily="18" charset="0"/>
                              </a:rPr>
                              <m:t>=</m:t>
                            </m:r>
                            <m:f>
                              <m:fPr>
                                <m:ctrlPr>
                                  <a:rPr lang="ru-RU" i="1">
                                    <a:latin typeface="Cambria Math" panose="02040503050406030204" pitchFamily="18" charset="0"/>
                                  </a:rPr>
                                </m:ctrlPr>
                              </m:fPr>
                              <m:num>
                                <m:r>
                                  <a:rPr lang="ru-RU">
                                    <a:latin typeface="Cambria Math" panose="02040503050406030204" pitchFamily="18" charset="0"/>
                                  </a:rPr>
                                  <m:t>1</m:t>
                                </m:r>
                              </m:num>
                              <m:den>
                                <m:r>
                                  <m:rPr>
                                    <m:sty m:val="p"/>
                                  </m:rPr>
                                  <a:rPr lang="ru-RU">
                                    <a:latin typeface="Cambria Math" panose="02040503050406030204" pitchFamily="18" charset="0"/>
                                  </a:rPr>
                                  <m:t>Γ</m:t>
                                </m:r>
                                <m:d>
                                  <m:dPr>
                                    <m:ctrlPr>
                                      <a:rPr lang="ru-RU" i="1">
                                        <a:latin typeface="Cambria Math" panose="02040503050406030204" pitchFamily="18" charset="0"/>
                                      </a:rPr>
                                    </m:ctrlPr>
                                  </m:dPr>
                                  <m:e>
                                    <m:r>
                                      <a:rPr lang="ru-RU" i="1">
                                        <a:latin typeface="Cambria Math" panose="02040503050406030204" pitchFamily="18" charset="0"/>
                                      </a:rPr>
                                      <m:t>𝑘</m:t>
                                    </m:r>
                                    <m:d>
                                      <m:dPr>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1">
                                                <a:latin typeface="Cambria Math" panose="02040503050406030204" pitchFamily="18" charset="0"/>
                                              </a:rPr>
                                              <m:t>𝑏</m:t>
                                            </m:r>
                                          </m:sub>
                                        </m:sSub>
                                      </m:e>
                                    </m:d>
                                  </m:e>
                                </m:d>
                                <m:sSup>
                                  <m:sSupPr>
                                    <m:ctrlPr>
                                      <a:rPr lang="ru-RU" i="1">
                                        <a:latin typeface="Cambria Math" panose="02040503050406030204" pitchFamily="18" charset="0"/>
                                      </a:rPr>
                                    </m:ctrlPr>
                                  </m:sSupPr>
                                  <m:e>
                                    <m:r>
                                      <a:rPr lang="ru-RU" i="1">
                                        <a:latin typeface="Cambria Math" panose="02040503050406030204" pitchFamily="18" charset="0"/>
                                      </a:rPr>
                                      <m:t>𝜃</m:t>
                                    </m:r>
                                  </m:e>
                                  <m:sup>
                                    <m:r>
                                      <a:rPr lang="ru-RU" i="1">
                                        <a:latin typeface="Cambria Math" panose="02040503050406030204" pitchFamily="18" charset="0"/>
                                      </a:rPr>
                                      <m:t>𝑘</m:t>
                                    </m:r>
                                  </m:sup>
                                </m:sSup>
                              </m:den>
                            </m:f>
                            <m:sSubSup>
                              <m:sSubSupPr>
                                <m:ctrlPr>
                                  <a:rPr lang="ru-RU" i="1">
                                    <a:latin typeface="Cambria Math" panose="02040503050406030204" pitchFamily="18" charset="0"/>
                                  </a:rPr>
                                </m:ctrlPr>
                              </m:sSubSupPr>
                              <m:e>
                                <m:r>
                                  <a:rPr lang="ru-RU" i="1">
                                    <a:latin typeface="Cambria Math" panose="02040503050406030204" pitchFamily="18" charset="0"/>
                                  </a:rPr>
                                  <m:t>𝑁</m:t>
                                </m:r>
                              </m:e>
                              <m:sub>
                                <m:r>
                                  <a:rPr lang="ru-RU" i="1">
                                    <a:latin typeface="Cambria Math" panose="02040503050406030204" pitchFamily="18" charset="0"/>
                                  </a:rPr>
                                  <m:t>𝑐h</m:t>
                                </m:r>
                              </m:sub>
                              <m:sup>
                                <m:r>
                                  <a:rPr lang="ru-RU" i="1">
                                    <a:latin typeface="Cambria Math" panose="02040503050406030204" pitchFamily="18" charset="0"/>
                                  </a:rPr>
                                  <m:t>𝑘</m:t>
                                </m:r>
                                <m:d>
                                  <m:dPr>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1">
                                            <a:latin typeface="Cambria Math" panose="02040503050406030204" pitchFamily="18" charset="0"/>
                                          </a:rPr>
                                          <m:t>𝑏</m:t>
                                        </m:r>
                                      </m:sub>
                                    </m:sSub>
                                  </m:e>
                                </m:d>
                                <m:r>
                                  <a:rPr lang="ru-RU">
                                    <a:latin typeface="Cambria Math" panose="02040503050406030204" pitchFamily="18" charset="0"/>
                                  </a:rPr>
                                  <m:t>−1</m:t>
                                </m:r>
                              </m:sup>
                            </m:sSubSup>
                            <m:sSup>
                              <m:sSupPr>
                                <m:ctrlPr>
                                  <a:rPr lang="ru-RU" i="1">
                                    <a:latin typeface="Cambria Math" panose="02040503050406030204" pitchFamily="18" charset="0"/>
                                  </a:rPr>
                                </m:ctrlPr>
                              </m:sSupPr>
                              <m:e>
                                <m:r>
                                  <m:rPr>
                                    <m:sty m:val="p"/>
                                  </m:rPr>
                                  <a:rPr lang="ru-RU">
                                    <a:latin typeface="Cambria Math" panose="02040503050406030204" pitchFamily="18" charset="0"/>
                                  </a:rPr>
                                  <m:t>e</m:t>
                                </m:r>
                              </m:e>
                              <m:sup>
                                <m:f>
                                  <m:fPr>
                                    <m:type m:val="skw"/>
                                    <m:ctrlPr>
                                      <a:rPr lang="ru-RU" i="1">
                                        <a:latin typeface="Cambria Math" panose="02040503050406030204" pitchFamily="18" charset="0"/>
                                      </a:rPr>
                                    </m:ctrlPr>
                                  </m:fPr>
                                  <m:num>
                                    <m:r>
                                      <a:rPr lang="ru-RU">
                                        <a:latin typeface="Cambria Math" panose="02040503050406030204" pitchFamily="18" charset="0"/>
                                      </a:rPr>
                                      <m:t>−</m:t>
                                    </m:r>
                                    <m:r>
                                      <a:rPr lang="ru-RU" i="1">
                                        <a:latin typeface="Cambria Math" panose="02040503050406030204" pitchFamily="18" charset="0"/>
                                      </a:rPr>
                                      <m:t>𝑛</m:t>
                                    </m:r>
                                  </m:num>
                                  <m:den>
                                    <m:r>
                                      <a:rPr lang="ru-RU" i="1">
                                        <a:latin typeface="Cambria Math" panose="02040503050406030204" pitchFamily="18" charset="0"/>
                                      </a:rPr>
                                      <m:t>𝜃</m:t>
                                    </m:r>
                                  </m:den>
                                </m:f>
                              </m:sup>
                            </m:sSup>
                          </m:e>
                        </m:mr>
                      </m:m>
                    </m:oMath>
                  </m:oMathPara>
                </a14:m>
                <a:endParaRPr lang="ru-RU" sz="2177" dirty="0">
                  <a:latin typeface="Liberation Sans" pitchFamily="18"/>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7995" y="1801765"/>
                <a:ext cx="4208880" cy="740592"/>
              </a:xfrm>
              <a:prstGeom prst="rect">
                <a:avLst/>
              </a:prstGeom>
              <a:blipFill>
                <a:blip r:embed="rId6"/>
                <a:stretch>
                  <a:fillRect/>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p:cNvSpPr txBox="1">
                <a:spLocks noResize="1"/>
              </p:cNvSpPr>
              <p:nvPr/>
            </p:nvSpPr>
            <p:spPr>
              <a:xfrm>
                <a:off x="-68630" y="2714888"/>
                <a:ext cx="4087407" cy="779342"/>
              </a:xfrm>
              <a:prstGeom prst="rect">
                <a:avLst/>
              </a:prstGeom>
              <a:noFill/>
              <a:ln>
                <a:noFill/>
              </a:ln>
            </p:spPr>
            <p:txBody>
              <a:bodyPr vert="horz" wrap="none" lIns="108847" tIns="54423" rIns="108847" bIns="54423" anchor="ctr" anchorCtr="1" compatLnSpc="0">
                <a:noAutofit/>
              </a:bodyPr>
              <a:lstStyle/>
              <a:p>
                <a:pPr hangingPunct="0"/>
                <a14:m>
                  <m:oMathPara xmlns:m="http://schemas.openxmlformats.org/officeDocument/2006/math">
                    <m:oMathParaPr>
                      <m:jc m:val="centerGroup"/>
                    </m:oMathParaPr>
                    <m:oMath xmlns:m="http://schemas.openxmlformats.org/officeDocument/2006/math">
                      <m:m>
                        <m:mPr>
                          <m:mcs>
                            <m:mc>
                              <m:mcPr>
                                <m:count m:val="1"/>
                                <m:mcJc m:val="center"/>
                              </m:mcPr>
                            </m:mc>
                          </m:mcs>
                          <m:ctrlPr>
                            <a:rPr lang="ru-RU" sz="1600" i="1" smtClean="0">
                              <a:latin typeface="Cambria Math" panose="02040503050406030204" pitchFamily="18" charset="0"/>
                            </a:rPr>
                          </m:ctrlPr>
                        </m:mPr>
                        <m:mr>
                          <m:e>
                            <m:sSub>
                              <m:sSubPr>
                                <m:ctrlPr>
                                  <a:rPr lang="ru-RU" sz="1600" i="1">
                                    <a:latin typeface="Cambria Math" panose="02040503050406030204" pitchFamily="18" charset="0"/>
                                  </a:rPr>
                                </m:ctrlPr>
                              </m:sSubPr>
                              <m:e>
                                <m:r>
                                  <a:rPr lang="ru-RU" sz="1600" i="1">
                                    <a:latin typeface="Cambria Math" panose="02040503050406030204" pitchFamily="18" charset="0"/>
                                  </a:rPr>
                                  <m:t>𝑐</m:t>
                                </m:r>
                              </m:e>
                              <m:sub>
                                <m:r>
                                  <a:rPr lang="ru-RU" sz="1600" i="1">
                                    <a:latin typeface="Cambria Math" panose="02040503050406030204" pitchFamily="18" charset="0"/>
                                  </a:rPr>
                                  <m:t>𝑏</m:t>
                                </m:r>
                              </m:sub>
                            </m:sSub>
                            <m:r>
                              <a:rPr lang="ru-RU" sz="1600">
                                <a:latin typeface="Cambria Math" panose="02040503050406030204" pitchFamily="18" charset="0"/>
                              </a:rPr>
                              <m:t>=</m:t>
                            </m:r>
                            <m:nary>
                              <m:naryPr>
                                <m:limLoc m:val="undOvr"/>
                                <m:ctrlPr>
                                  <a:rPr lang="ru-RU" sz="1600" i="1">
                                    <a:latin typeface="Cambria Math" panose="02040503050406030204" pitchFamily="18" charset="0"/>
                                  </a:rPr>
                                </m:ctrlPr>
                              </m:naryPr>
                              <m:sub>
                                <m:r>
                                  <a:rPr lang="ru-RU" sz="1600">
                                    <a:latin typeface="Cambria Math" panose="02040503050406030204" pitchFamily="18" charset="0"/>
                                  </a:rPr>
                                  <m:t>0</m:t>
                                </m:r>
                              </m:sub>
                              <m:sup>
                                <m:r>
                                  <a:rPr lang="ru-RU" sz="1600" i="1">
                                    <a:latin typeface="Cambria Math" panose="02040503050406030204" pitchFamily="18" charset="0"/>
                                  </a:rPr>
                                  <m:t>𝑏</m:t>
                                </m:r>
                              </m:sup>
                              <m:e>
                                <m:r>
                                  <a:rPr lang="en-US" sz="1600" b="0" i="1" smtClean="0">
                                    <a:latin typeface="Cambria Math" panose="02040503050406030204" pitchFamily="18" charset="0"/>
                                  </a:rPr>
                                  <m:t>𝑃</m:t>
                                </m:r>
                              </m:e>
                            </m:nary>
                            <m:d>
                              <m:dPr>
                                <m:ctrlPr>
                                  <a:rPr lang="ru-RU" sz="1600" i="1">
                                    <a:latin typeface="Cambria Math" panose="02040503050406030204" pitchFamily="18" charset="0"/>
                                  </a:rPr>
                                </m:ctrlPr>
                              </m:dPr>
                              <m:e>
                                <m:r>
                                  <a:rPr lang="ru-RU" sz="1600" i="1">
                                    <a:latin typeface="Cambria Math" panose="02040503050406030204" pitchFamily="18" charset="0"/>
                                  </a:rPr>
                                  <m:t>𝑏</m:t>
                                </m:r>
                                <m:r>
                                  <a:rPr lang="ru-RU" sz="1600">
                                    <a:latin typeface="Cambria Math" panose="02040503050406030204" pitchFamily="18" charset="0"/>
                                  </a:rPr>
                                  <m:t>′</m:t>
                                </m:r>
                              </m:e>
                            </m:d>
                            <m:r>
                              <a:rPr lang="ru-RU" sz="1600" i="1">
                                <a:latin typeface="Cambria Math" panose="02040503050406030204" pitchFamily="18" charset="0"/>
                              </a:rPr>
                              <m:t>𝑑𝑏</m:t>
                            </m:r>
                            <m:r>
                              <a:rPr lang="ru-RU" sz="1600">
                                <a:latin typeface="Cambria Math" panose="02040503050406030204" pitchFamily="18" charset="0"/>
                              </a:rPr>
                              <m:t>′≃</m:t>
                            </m:r>
                            <m:f>
                              <m:fPr>
                                <m:ctrlPr>
                                  <a:rPr lang="ru-RU" sz="1600" i="1">
                                    <a:latin typeface="Cambria Math" panose="02040503050406030204" pitchFamily="18" charset="0"/>
                                  </a:rPr>
                                </m:ctrlPr>
                              </m:fPr>
                              <m:num>
                                <m:r>
                                  <a:rPr lang="ru-RU" sz="1600" i="1">
                                    <a:latin typeface="Cambria Math" panose="02040503050406030204" pitchFamily="18" charset="0"/>
                                  </a:rPr>
                                  <m:t>𝜋</m:t>
                                </m:r>
                                <m:sSup>
                                  <m:sSupPr>
                                    <m:ctrlPr>
                                      <a:rPr lang="ru-RU" sz="1600" i="1">
                                        <a:latin typeface="Cambria Math" panose="02040503050406030204" pitchFamily="18" charset="0"/>
                                      </a:rPr>
                                    </m:ctrlPr>
                                  </m:sSupPr>
                                  <m:e>
                                    <m:r>
                                      <a:rPr lang="ru-RU" sz="1600" i="1">
                                        <a:latin typeface="Cambria Math" panose="02040503050406030204" pitchFamily="18" charset="0"/>
                                      </a:rPr>
                                      <m:t>𝑏</m:t>
                                    </m:r>
                                  </m:e>
                                  <m:sup>
                                    <m:r>
                                      <a:rPr lang="ru-RU" sz="1600">
                                        <a:latin typeface="Cambria Math" panose="02040503050406030204" pitchFamily="18" charset="0"/>
                                      </a:rPr>
                                      <m:t>2</m:t>
                                    </m:r>
                                  </m:sup>
                                </m:sSup>
                              </m:num>
                              <m:den>
                                <m:sSub>
                                  <m:sSubPr>
                                    <m:ctrlPr>
                                      <a:rPr lang="ru-RU" sz="1600" i="1">
                                        <a:latin typeface="Cambria Math" panose="02040503050406030204" pitchFamily="18" charset="0"/>
                                      </a:rPr>
                                    </m:ctrlPr>
                                  </m:sSubPr>
                                  <m:e>
                                    <m:r>
                                      <a:rPr lang="ru-RU" sz="1600" i="1">
                                        <a:latin typeface="Cambria Math" panose="02040503050406030204" pitchFamily="18" charset="0"/>
                                      </a:rPr>
                                      <m:t>𝜎</m:t>
                                    </m:r>
                                  </m:e>
                                  <m:sub>
                                    <m:r>
                                      <a:rPr lang="ru-RU" sz="1600" i="1">
                                        <a:latin typeface="Cambria Math" panose="02040503050406030204" pitchFamily="18" charset="0"/>
                                      </a:rPr>
                                      <m:t>𝑖𝑛𝑒𝑙</m:t>
                                    </m:r>
                                  </m:sub>
                                </m:sSub>
                              </m:den>
                            </m:f>
                          </m:e>
                        </m:mr>
                      </m:m>
                    </m:oMath>
                  </m:oMathPara>
                </a14:m>
                <a:endParaRPr lang="ru-RU" sz="2177" dirty="0">
                  <a:latin typeface="Liberation Sans" pitchFamily="1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630" y="2714888"/>
                <a:ext cx="4087407" cy="779342"/>
              </a:xfrm>
              <a:prstGeom prst="rect">
                <a:avLst/>
              </a:prstGeom>
              <a:blipFill>
                <a:blip r:embed="rId7"/>
                <a:stretch>
                  <a:fillRect/>
                </a:stretch>
              </a:blipFill>
              <a:ln>
                <a:noFill/>
              </a:ln>
            </p:spPr>
            <p:txBody>
              <a:bodyPr/>
              <a:lstStyle/>
              <a:p>
                <a:r>
                  <a:rPr lang="ru-RU">
                    <a:noFill/>
                  </a:rPr>
                  <a:t> </a:t>
                </a:r>
              </a:p>
            </p:txBody>
          </p:sp>
        </mc:Fallback>
      </mc:AlternateContent>
      <p:sp>
        <p:nvSpPr>
          <p:cNvPr id="7" name="TextBox 6"/>
          <p:cNvSpPr txBox="1"/>
          <p:nvPr/>
        </p:nvSpPr>
        <p:spPr>
          <a:xfrm>
            <a:off x="3126570" y="2817672"/>
            <a:ext cx="2465410" cy="579525"/>
          </a:xfrm>
          <a:prstGeom prst="rect">
            <a:avLst/>
          </a:prstGeom>
          <a:noFill/>
          <a:ln>
            <a:noFill/>
          </a:ln>
        </p:spPr>
        <p:txBody>
          <a:bodyPr vert="horz" wrap="square" lIns="108847" tIns="54423" rIns="108847" bIns="54423" anchorCtr="0" compatLnSpc="0">
            <a:spAutoFit/>
          </a:bodyPr>
          <a:lstStyle/>
          <a:p>
            <a:pPr algn="ctr" hangingPunct="0"/>
            <a:r>
              <a:rPr lang="en-US" sz="1600" dirty="0">
                <a:ea typeface="Noto Sans CJK SC" pitchFamily="2"/>
                <a:cs typeface="Lohit Devanagari" pitchFamily="2"/>
              </a:rPr>
              <a:t> </a:t>
            </a:r>
            <a:r>
              <a:rPr lang="en-US" sz="1600" dirty="0">
                <a:ea typeface="Liberation Sans" pitchFamily="34"/>
                <a:cs typeface="Liberation Sans" pitchFamily="34"/>
              </a:rPr>
              <a:t> </a:t>
            </a:r>
            <a:r>
              <a:rPr lang="en-US" sz="1400" dirty="0">
                <a:ea typeface="Liberation Sans" pitchFamily="34"/>
                <a:cs typeface="Liberation Sans" pitchFamily="34"/>
              </a:rPr>
              <a:t>–</a:t>
            </a:r>
            <a:r>
              <a:rPr lang="en-US" sz="1400" dirty="0">
                <a:ea typeface="Noto Sans CJK SC" pitchFamily="2"/>
                <a:cs typeface="Lohit Devanagari" pitchFamily="2"/>
              </a:rPr>
              <a:t> centrality based on impact parameter</a:t>
            </a:r>
            <a:endParaRPr lang="en-US" sz="1600" dirty="0">
              <a:ea typeface="Noto Sans CJK SC" pitchFamily="2"/>
              <a:cs typeface="Lohit Devanagari" pitchFamily="2"/>
            </a:endParaRPr>
          </a:p>
        </p:txBody>
      </p:sp>
      <p:graphicFrame>
        <p:nvGraphicFramePr>
          <p:cNvPr id="12" name="Объект 11"/>
          <p:cNvGraphicFramePr>
            <a:graphicFrameLocks noChangeAspect="1"/>
          </p:cNvGraphicFramePr>
          <p:nvPr/>
        </p:nvGraphicFramePr>
        <p:xfrm>
          <a:off x="6434585" y="4897040"/>
          <a:ext cx="1651000" cy="650875"/>
        </p:xfrm>
        <a:graphic>
          <a:graphicData uri="http://schemas.openxmlformats.org/presentationml/2006/ole">
            <mc:AlternateContent xmlns:mc="http://schemas.openxmlformats.org/markup-compatibility/2006">
              <mc:Choice xmlns:v="urn:schemas-microsoft-com:vml" Requires="v">
                <p:oleObj name="Equation" r:id="rId8" imgW="2705040" imgH="1066680" progId="Equation.DSMT4">
                  <p:embed/>
                </p:oleObj>
              </mc:Choice>
              <mc:Fallback>
                <p:oleObj name="Equation" r:id="rId8" imgW="2705040" imgH="1066680" progId="Equation.DSMT4">
                  <p:embed/>
                  <p:pic>
                    <p:nvPicPr>
                      <p:cNvPr id="12" name="Объект 11"/>
                      <p:cNvPicPr/>
                      <p:nvPr/>
                    </p:nvPicPr>
                    <p:blipFill>
                      <a:blip r:embed="rId9"/>
                      <a:stretch>
                        <a:fillRect/>
                      </a:stretch>
                    </p:blipFill>
                    <p:spPr>
                      <a:xfrm>
                        <a:off x="6434585" y="4897040"/>
                        <a:ext cx="1651000" cy="650875"/>
                      </a:xfrm>
                      <a:prstGeom prst="rect">
                        <a:avLst/>
                      </a:prstGeom>
                    </p:spPr>
                  </p:pic>
                </p:oleObj>
              </mc:Fallback>
            </mc:AlternateContent>
          </a:graphicData>
        </a:graphic>
      </p:graphicFrame>
      <p:graphicFrame>
        <p:nvGraphicFramePr>
          <p:cNvPr id="15" name="Объект 14"/>
          <p:cNvGraphicFramePr>
            <a:graphicFrameLocks noChangeAspect="1"/>
          </p:cNvGraphicFramePr>
          <p:nvPr/>
        </p:nvGraphicFramePr>
        <p:xfrm>
          <a:off x="8619647" y="4897111"/>
          <a:ext cx="2085843" cy="669925"/>
        </p:xfrm>
        <a:graphic>
          <a:graphicData uri="http://schemas.openxmlformats.org/presentationml/2006/ole">
            <mc:AlternateContent xmlns:mc="http://schemas.openxmlformats.org/markup-compatibility/2006">
              <mc:Choice xmlns:v="urn:schemas-microsoft-com:vml" Requires="v">
                <p:oleObj name="Equation" r:id="rId10" imgW="4063680" imgH="1130040" progId="Equation.DSMT4">
                  <p:embed/>
                </p:oleObj>
              </mc:Choice>
              <mc:Fallback>
                <p:oleObj name="Equation" r:id="rId10" imgW="4063680" imgH="1130040" progId="Equation.DSMT4">
                  <p:embed/>
                  <p:pic>
                    <p:nvPicPr>
                      <p:cNvPr id="15" name="Объект 14"/>
                      <p:cNvPicPr/>
                      <p:nvPr/>
                    </p:nvPicPr>
                    <p:blipFill>
                      <a:blip r:embed="rId11"/>
                      <a:stretch>
                        <a:fillRect/>
                      </a:stretch>
                    </p:blipFill>
                    <p:spPr>
                      <a:xfrm>
                        <a:off x="8619647" y="4897111"/>
                        <a:ext cx="2085843" cy="669925"/>
                      </a:xfrm>
                      <a:prstGeom prst="rect">
                        <a:avLst/>
                      </a:prstGeom>
                    </p:spPr>
                  </p:pic>
                </p:oleObj>
              </mc:Fallback>
            </mc:AlternateContent>
          </a:graphicData>
        </a:graphic>
      </p:graphicFrame>
      <p:sp>
        <p:nvSpPr>
          <p:cNvPr id="16" name="Прямоугольник 15"/>
          <p:cNvSpPr/>
          <p:nvPr/>
        </p:nvSpPr>
        <p:spPr>
          <a:xfrm>
            <a:off x="6378252" y="4872604"/>
            <a:ext cx="1769699" cy="709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8526101" y="4810334"/>
            <a:ext cx="2268351" cy="908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7149240" y="6072930"/>
            <a:ext cx="2387201" cy="369332"/>
          </a:xfrm>
          <a:prstGeom prst="rect">
            <a:avLst/>
          </a:prstGeom>
          <a:noFill/>
        </p:spPr>
        <p:txBody>
          <a:bodyPr wrap="square" rtlCol="0">
            <a:spAutoFit/>
          </a:bodyPr>
          <a:lstStyle/>
          <a:p>
            <a:r>
              <a:rPr lang="en-US" dirty="0"/>
              <a:t>Five fit parameters</a:t>
            </a:r>
            <a:endParaRPr lang="ru-RU" dirty="0"/>
          </a:p>
        </p:txBody>
      </p:sp>
      <p:graphicFrame>
        <p:nvGraphicFramePr>
          <p:cNvPr id="19" name="Объект 18"/>
          <p:cNvGraphicFramePr>
            <a:graphicFrameLocks noChangeAspect="1"/>
          </p:cNvGraphicFramePr>
          <p:nvPr/>
        </p:nvGraphicFramePr>
        <p:xfrm>
          <a:off x="9430848" y="6103147"/>
          <a:ext cx="1030287" cy="311150"/>
        </p:xfrm>
        <a:graphic>
          <a:graphicData uri="http://schemas.openxmlformats.org/presentationml/2006/ole">
            <mc:AlternateContent xmlns:mc="http://schemas.openxmlformats.org/markup-compatibility/2006">
              <mc:Choice xmlns:v="urn:schemas-microsoft-com:vml" Requires="v">
                <p:oleObj name="Equation" r:id="rId12" imgW="1638000" imgH="495000" progId="Equation.DSMT4">
                  <p:embed/>
                </p:oleObj>
              </mc:Choice>
              <mc:Fallback>
                <p:oleObj name="Equation" r:id="rId12" imgW="1638000" imgH="495000" progId="Equation.DSMT4">
                  <p:embed/>
                  <p:pic>
                    <p:nvPicPr>
                      <p:cNvPr id="19" name="Объект 18"/>
                      <p:cNvPicPr/>
                      <p:nvPr/>
                    </p:nvPicPr>
                    <p:blipFill>
                      <a:blip r:embed="rId13"/>
                      <a:stretch>
                        <a:fillRect/>
                      </a:stretch>
                    </p:blipFill>
                    <p:spPr>
                      <a:xfrm>
                        <a:off x="9430848" y="6103147"/>
                        <a:ext cx="1030287" cy="311150"/>
                      </a:xfrm>
                      <a:prstGeom prst="rect">
                        <a:avLst/>
                      </a:prstGeom>
                    </p:spPr>
                  </p:pic>
                </p:oleObj>
              </mc:Fallback>
            </mc:AlternateContent>
          </a:graphicData>
        </a:graphic>
      </p:graphicFrame>
      <p:graphicFrame>
        <p:nvGraphicFramePr>
          <p:cNvPr id="20" name="Объект 19"/>
          <p:cNvGraphicFramePr>
            <a:graphicFrameLocks noChangeAspect="1"/>
          </p:cNvGraphicFramePr>
          <p:nvPr/>
        </p:nvGraphicFramePr>
        <p:xfrm>
          <a:off x="10954197" y="4970065"/>
          <a:ext cx="985838" cy="568325"/>
        </p:xfrm>
        <a:graphic>
          <a:graphicData uri="http://schemas.openxmlformats.org/presentationml/2006/ole">
            <mc:AlternateContent xmlns:mc="http://schemas.openxmlformats.org/markup-compatibility/2006">
              <mc:Choice xmlns:v="urn:schemas-microsoft-com:vml" Requires="v">
                <p:oleObj name="Equation" r:id="rId14" imgW="1650960" imgH="952200" progId="Equation.DSMT4">
                  <p:embed/>
                </p:oleObj>
              </mc:Choice>
              <mc:Fallback>
                <p:oleObj name="Equation" r:id="rId14" imgW="1650960" imgH="952200" progId="Equation.DSMT4">
                  <p:embed/>
                  <p:pic>
                    <p:nvPicPr>
                      <p:cNvPr id="20" name="Объект 19"/>
                      <p:cNvPicPr/>
                      <p:nvPr/>
                    </p:nvPicPr>
                    <p:blipFill>
                      <a:blip r:embed="rId15"/>
                      <a:stretch>
                        <a:fillRect/>
                      </a:stretch>
                    </p:blipFill>
                    <p:spPr>
                      <a:xfrm>
                        <a:off x="10954197" y="4970065"/>
                        <a:ext cx="985838" cy="568325"/>
                      </a:xfrm>
                      <a:prstGeom prst="rect">
                        <a:avLst/>
                      </a:prstGeom>
                    </p:spPr>
                  </p:pic>
                </p:oleObj>
              </mc:Fallback>
            </mc:AlternateContent>
          </a:graphicData>
        </a:graphic>
      </p:graphicFrame>
      <p:sp>
        <p:nvSpPr>
          <p:cNvPr id="21" name="Прямоугольник 20"/>
          <p:cNvSpPr/>
          <p:nvPr/>
        </p:nvSpPr>
        <p:spPr>
          <a:xfrm>
            <a:off x="1033221" y="1768164"/>
            <a:ext cx="4102963" cy="807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8A2A05D5-FC1F-4015-AE74-FB103B44E0FE}"/>
              </a:ext>
            </a:extLst>
          </p:cNvPr>
          <p:cNvSpPr txBox="1"/>
          <p:nvPr/>
        </p:nvSpPr>
        <p:spPr>
          <a:xfrm>
            <a:off x="444547" y="5795931"/>
            <a:ext cx="5239314" cy="276999"/>
          </a:xfrm>
          <a:prstGeom prst="rect">
            <a:avLst/>
          </a:prstGeom>
          <a:noFill/>
        </p:spPr>
        <p:txBody>
          <a:bodyPr wrap="square">
            <a:spAutoFit/>
          </a:bodyPr>
          <a:lstStyle/>
          <a:p>
            <a:pPr algn="ctr"/>
            <a:r>
              <a:rPr lang="en-US" sz="1200" dirty="0"/>
              <a:t>The results of fitting the multiplicity distribution for a fixed impact parameter</a:t>
            </a:r>
            <a:endParaRPr lang="ru-RU" sz="1200" dirty="0"/>
          </a:p>
        </p:txBody>
      </p:sp>
      <p:sp>
        <p:nvSpPr>
          <p:cNvPr id="23" name="TextBox 22">
            <a:extLst>
              <a:ext uri="{FF2B5EF4-FFF2-40B4-BE49-F238E27FC236}">
                <a16:creationId xmlns:a16="http://schemas.microsoft.com/office/drawing/2014/main" id="{7153D073-4C95-4149-BDD2-B680A4D12706}"/>
              </a:ext>
            </a:extLst>
          </p:cNvPr>
          <p:cNvSpPr txBox="1"/>
          <p:nvPr/>
        </p:nvSpPr>
        <p:spPr>
          <a:xfrm>
            <a:off x="7064830" y="4005749"/>
            <a:ext cx="3699768" cy="461665"/>
          </a:xfrm>
          <a:prstGeom prst="rect">
            <a:avLst/>
          </a:prstGeom>
          <a:noFill/>
        </p:spPr>
        <p:txBody>
          <a:bodyPr wrap="square">
            <a:spAutoFit/>
          </a:bodyPr>
          <a:lstStyle/>
          <a:p>
            <a:pPr algn="ctr"/>
            <a:r>
              <a:rPr lang="en-US" sz="1200" dirty="0"/>
              <a:t>The dependence of the average value of multiplicity on centrality and the results of its fit</a:t>
            </a:r>
            <a:endParaRPr lang="ru-RU" sz="1200" dirty="0"/>
          </a:p>
        </p:txBody>
      </p:sp>
      <p:sp>
        <p:nvSpPr>
          <p:cNvPr id="24" name="TextBox 23">
            <a:extLst>
              <a:ext uri="{FF2B5EF4-FFF2-40B4-BE49-F238E27FC236}">
                <a16:creationId xmlns:a16="http://schemas.microsoft.com/office/drawing/2014/main" id="{FF8A7D5E-44C7-4123-8A65-C609A71CC6A2}"/>
              </a:ext>
            </a:extLst>
          </p:cNvPr>
          <p:cNvSpPr txBox="1"/>
          <p:nvPr/>
        </p:nvSpPr>
        <p:spPr>
          <a:xfrm>
            <a:off x="367746" y="6251967"/>
            <a:ext cx="5771211" cy="286945"/>
          </a:xfrm>
          <a:prstGeom prst="rect">
            <a:avLst/>
          </a:prstGeom>
          <a:noFill/>
          <a:ln>
            <a:noFill/>
          </a:ln>
        </p:spPr>
        <p:txBody>
          <a:bodyPr vert="horz" wrap="none" lIns="108847" tIns="54423" rIns="108847" bIns="54423" anchorCtr="0" compatLnSpc="0">
            <a:spAutoFit/>
          </a:bodyPr>
          <a:lstStyle/>
          <a:p>
            <a:pPr hangingPunct="0"/>
            <a:r>
              <a:rPr lang="en-US" sz="1200" b="1" dirty="0">
                <a:latin typeface="Liberation Sans" pitchFamily="18"/>
                <a:ea typeface="Noto Sans CJK SC" pitchFamily="2"/>
                <a:cs typeface="Lohit Devanagari" pitchFamily="2"/>
              </a:rPr>
              <a:t>R. </a:t>
            </a:r>
            <a:r>
              <a:rPr lang="en-US" sz="1200" b="1" dirty="0" err="1">
                <a:latin typeface="Liberation Sans" pitchFamily="18"/>
                <a:ea typeface="Noto Sans CJK SC" pitchFamily="2"/>
                <a:cs typeface="Lohit Devanagari" pitchFamily="2"/>
              </a:rPr>
              <a:t>Rogly</a:t>
            </a:r>
            <a:r>
              <a:rPr lang="en-US" sz="1200" b="1" dirty="0">
                <a:latin typeface="Liberation Sans" pitchFamily="18"/>
                <a:ea typeface="Noto Sans CJK SC" pitchFamily="2"/>
                <a:cs typeface="Lohit Devanagari" pitchFamily="2"/>
              </a:rPr>
              <a:t>, G. </a:t>
            </a:r>
            <a:r>
              <a:rPr lang="en-US" sz="1200" b="1" dirty="0" err="1">
                <a:latin typeface="Liberation Sans" pitchFamily="18"/>
                <a:ea typeface="Noto Sans CJK SC" pitchFamily="2"/>
                <a:cs typeface="Lohit Devanagari" pitchFamily="2"/>
              </a:rPr>
              <a:t>Giacalone</a:t>
            </a:r>
            <a:r>
              <a:rPr lang="en-US" sz="1200" b="1" dirty="0">
                <a:latin typeface="Liberation Sans" pitchFamily="18"/>
                <a:ea typeface="Noto Sans CJK SC" pitchFamily="2"/>
                <a:cs typeface="Lohit Devanagari" pitchFamily="2"/>
              </a:rPr>
              <a:t> and J. Y. </a:t>
            </a:r>
            <a:r>
              <a:rPr lang="en-US" sz="1200" b="1" dirty="0" err="1">
                <a:latin typeface="Liberation Sans" pitchFamily="18"/>
                <a:ea typeface="Noto Sans CJK SC" pitchFamily="2"/>
                <a:cs typeface="Lohit Devanagari" pitchFamily="2"/>
              </a:rPr>
              <a:t>Ollitrault</a:t>
            </a:r>
            <a:r>
              <a:rPr lang="en-US" sz="1200" b="1" dirty="0">
                <a:latin typeface="Liberation Sans" pitchFamily="18"/>
                <a:ea typeface="Noto Sans CJK SC" pitchFamily="2"/>
                <a:cs typeface="Lohit Devanagari" pitchFamily="2"/>
              </a:rPr>
              <a:t>, </a:t>
            </a:r>
            <a:r>
              <a:rPr lang="en-US" sz="1200" b="1" dirty="0" err="1">
                <a:latin typeface="Liberation Sans" pitchFamily="18"/>
                <a:ea typeface="Noto Sans CJK SC" pitchFamily="2"/>
                <a:cs typeface="Lohit Devanagari" pitchFamily="2"/>
              </a:rPr>
              <a:t>Phys.Rev</a:t>
            </a:r>
            <a:r>
              <a:rPr lang="en-US" sz="1200" b="1" dirty="0">
                <a:latin typeface="Liberation Sans" pitchFamily="18"/>
                <a:ea typeface="Noto Sans CJK SC" pitchFamily="2"/>
                <a:cs typeface="Lohit Devanagari" pitchFamily="2"/>
              </a:rPr>
              <a:t>. C98 (2018) no.2, 024902</a:t>
            </a:r>
          </a:p>
        </p:txBody>
      </p:sp>
    </p:spTree>
    <p:extLst>
      <p:ext uri="{BB962C8B-B14F-4D97-AF65-F5344CB8AC3E}">
        <p14:creationId xmlns:p14="http://schemas.microsoft.com/office/powerpoint/2010/main" val="4069531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3"/>
          <p:cNvSpPr>
            <a:spLocks noGrp="1"/>
          </p:cNvSpPr>
          <p:nvPr>
            <p:ph type="sldNum" sz="quarter" idx="12"/>
          </p:nvPr>
        </p:nvSpPr>
        <p:spPr/>
        <p:txBody>
          <a:bodyPr/>
          <a:lstStyle/>
          <a:p>
            <a:pPr lvl="0"/>
            <a:fld id="{B25DA276-34D4-4F3A-A1D8-1C54E34D4575}" type="slidenum">
              <a:rPr sz="2000">
                <a:solidFill>
                  <a:schemeClr val="tx1"/>
                </a:solidFill>
              </a:rPr>
              <a:t>42</a:t>
            </a:fld>
            <a:endParaRPr lang="en-US" sz="2000" dirty="0">
              <a:solidFill>
                <a:schemeClr val="tx1"/>
              </a:solidFill>
            </a:endParaRPr>
          </a:p>
        </p:txBody>
      </p:sp>
      <p:sp>
        <p:nvSpPr>
          <p:cNvPr id="2" name="Заголовок 1"/>
          <p:cNvSpPr txBox="1">
            <a:spLocks noGrp="1"/>
          </p:cNvSpPr>
          <p:nvPr>
            <p:ph type="title" idx="4294967295"/>
          </p:nvPr>
        </p:nvSpPr>
        <p:spPr>
          <a:xfrm>
            <a:off x="609754" y="117933"/>
            <a:ext cx="10971300" cy="590931"/>
          </a:xfrm>
        </p:spPr>
        <p:txBody>
          <a:bodyPr vert="horz">
            <a:spAutoFit/>
          </a:bodyPr>
          <a:lstStyle/>
          <a:p>
            <a:pPr lvl="0" algn="ctr"/>
            <a:r>
              <a:rPr lang="en-US" sz="3600" b="1" dirty="0">
                <a:latin typeface="+mn-lt"/>
              </a:rPr>
              <a:t>Reconstruction of </a:t>
            </a:r>
            <a:r>
              <a:rPr lang="en-US" sz="3600" b="1" i="1" dirty="0">
                <a:latin typeface="+mn-lt"/>
              </a:rPr>
              <a:t>b</a:t>
            </a:r>
          </a:p>
        </p:txBody>
      </p:sp>
      <p:sp>
        <p:nvSpPr>
          <p:cNvPr id="3" name="Текст 2"/>
          <p:cNvSpPr txBox="1">
            <a:spLocks noGrp="1"/>
          </p:cNvSpPr>
          <p:nvPr>
            <p:ph type="body" idx="4294967295"/>
          </p:nvPr>
        </p:nvSpPr>
        <p:spPr>
          <a:xfrm>
            <a:off x="346578" y="2268897"/>
            <a:ext cx="6940913" cy="386188"/>
          </a:xfrm>
        </p:spPr>
        <p:txBody>
          <a:bodyPr vert="horz">
            <a:normAutofit/>
          </a:bodyPr>
          <a:lstStyle/>
          <a:p>
            <a:pPr lvl="0">
              <a:buSzPct val="45000"/>
              <a:buFont typeface="StarSymbol"/>
              <a:buChar char="●"/>
            </a:pPr>
            <a:r>
              <a:rPr lang="en-US" sz="1600" dirty="0"/>
              <a:t>Find probability of </a:t>
            </a:r>
            <a:r>
              <a:rPr lang="en-US" sz="1600" i="1" dirty="0"/>
              <a:t>b</a:t>
            </a:r>
            <a:r>
              <a:rPr lang="en-US" sz="1600" dirty="0"/>
              <a:t> for fixed range of </a:t>
            </a:r>
            <a:r>
              <a:rPr lang="en-US" sz="1600" dirty="0" err="1"/>
              <a:t>N</a:t>
            </a:r>
            <a:r>
              <a:rPr lang="en-US" sz="1600" baseline="-33000" dirty="0" err="1"/>
              <a:t>ch</a:t>
            </a:r>
            <a:r>
              <a:rPr lang="en-US" sz="1600" dirty="0"/>
              <a:t> using Bayes’ theorem:</a:t>
            </a:r>
          </a:p>
        </p:txBody>
      </p:sp>
      <p:pic>
        <p:nvPicPr>
          <p:cNvPr id="5" name="Рисунок 4"/>
          <p:cNvPicPr>
            <a:picLocks noChangeAspect="1"/>
          </p:cNvPicPr>
          <p:nvPr/>
        </p:nvPicPr>
        <p:blipFill>
          <a:blip r:embed="rId3">
            <a:lum/>
            <a:alphaModFix/>
          </a:blip>
          <a:srcRect/>
          <a:stretch>
            <a:fillRect/>
          </a:stretch>
        </p:blipFill>
        <p:spPr>
          <a:xfrm>
            <a:off x="7170241" y="3540043"/>
            <a:ext cx="4334614" cy="2890132"/>
          </a:xfrm>
          <a:prstGeom prst="rect">
            <a:avLst/>
          </a:prstGeom>
          <a:noFill/>
          <a:ln>
            <a:noFill/>
          </a:ln>
        </p:spPr>
      </p:pic>
      <p:sp>
        <p:nvSpPr>
          <p:cNvPr id="6" name="Текст 5"/>
          <p:cNvSpPr txBox="1">
            <a:spLocks noGrp="1"/>
          </p:cNvSpPr>
          <p:nvPr>
            <p:ph type="body" idx="4294967295"/>
          </p:nvPr>
        </p:nvSpPr>
        <p:spPr>
          <a:xfrm>
            <a:off x="346578" y="3882371"/>
            <a:ext cx="8982722" cy="2656541"/>
          </a:xfrm>
        </p:spPr>
        <p:txBody>
          <a:bodyPr vert="horz">
            <a:normAutofit/>
          </a:bodyPr>
          <a:lstStyle/>
          <a:p>
            <a:pPr lvl="0">
              <a:lnSpc>
                <a:spcPct val="150000"/>
              </a:lnSpc>
            </a:pPr>
            <a:r>
              <a:rPr lang="en-US" sz="1800" b="1" dirty="0"/>
              <a:t>The Bayesian inversion method consists of 2 steps:</a:t>
            </a:r>
          </a:p>
          <a:p>
            <a:pPr marL="0" lvl="1" indent="0" hangingPunct="0">
              <a:lnSpc>
                <a:spcPct val="150000"/>
              </a:lnSpc>
              <a:spcBef>
                <a:spcPts val="0"/>
              </a:spcBef>
              <a:buSzPct val="75000"/>
              <a:buFont typeface="StarSymbol"/>
              <a:buChar char="–"/>
            </a:pPr>
            <a:r>
              <a:rPr lang="en-US" sz="1800" dirty="0">
                <a:highlight>
                  <a:scrgbClr r="0" g="0" b="0">
                    <a:alpha val="0"/>
                  </a:scrgbClr>
                </a:highlight>
              </a:rPr>
              <a:t>Fit normalized multiplicity distribution with P(</a:t>
            </a:r>
            <a:r>
              <a:rPr lang="en-US" sz="1800" dirty="0" err="1">
                <a:highlight>
                  <a:scrgbClr r="0" g="0" b="0">
                    <a:alpha val="0"/>
                  </a:scrgbClr>
                </a:highlight>
              </a:rPr>
              <a:t>N</a:t>
            </a:r>
            <a:r>
              <a:rPr lang="en-US" sz="1800" baseline="-33000" dirty="0" err="1">
                <a:highlight>
                  <a:scrgbClr r="0" g="0" b="0">
                    <a:alpha val="0"/>
                  </a:scrgbClr>
                </a:highlight>
              </a:rPr>
              <a:t>ch</a:t>
            </a:r>
            <a:r>
              <a:rPr lang="en-US" sz="1800" dirty="0">
                <a:highlight>
                  <a:scrgbClr r="0" g="0" b="0">
                    <a:alpha val="0"/>
                  </a:scrgbClr>
                </a:highlight>
              </a:rPr>
              <a:t>)</a:t>
            </a:r>
          </a:p>
          <a:p>
            <a:pPr marL="0" lvl="1" indent="0" hangingPunct="0">
              <a:lnSpc>
                <a:spcPct val="150000"/>
              </a:lnSpc>
              <a:spcBef>
                <a:spcPts val="0"/>
              </a:spcBef>
              <a:buSzPct val="75000"/>
              <a:buFont typeface="StarSymbol"/>
              <a:buChar char="–"/>
            </a:pPr>
            <a:r>
              <a:rPr lang="en-US" sz="1800" dirty="0">
                <a:highlight>
                  <a:scrgbClr r="0" g="0" b="0">
                    <a:alpha val="0"/>
                  </a:scrgbClr>
                </a:highlight>
              </a:rPr>
              <a:t>Construct P(</a:t>
            </a:r>
            <a:r>
              <a:rPr lang="en-US" sz="1800" i="1" dirty="0" err="1">
                <a:highlight>
                  <a:scrgbClr r="0" g="0" b="0">
                    <a:alpha val="0"/>
                  </a:scrgbClr>
                </a:highlight>
              </a:rPr>
              <a:t>b</a:t>
            </a:r>
            <a:r>
              <a:rPr lang="en-US" sz="1800" dirty="0" err="1">
                <a:highlight>
                  <a:scrgbClr r="0" g="0" b="0">
                    <a:alpha val="0"/>
                  </a:scrgbClr>
                </a:highlight>
              </a:rPr>
              <a:t>|N</a:t>
            </a:r>
            <a:r>
              <a:rPr lang="en-US" sz="1800" baseline="-33000" dirty="0" err="1">
                <a:highlight>
                  <a:scrgbClr r="0" g="0" b="0">
                    <a:alpha val="0"/>
                  </a:scrgbClr>
                </a:highlight>
              </a:rPr>
              <a:t>ch</a:t>
            </a:r>
            <a:r>
              <a:rPr lang="en-US" sz="1800" dirty="0">
                <a:highlight>
                  <a:scrgbClr r="0" g="0" b="0">
                    <a:alpha val="0"/>
                  </a:scrgbClr>
                </a:highlight>
              </a:rPr>
              <a:t>) using Bayes’ theorem with </a:t>
            </a:r>
          </a:p>
          <a:p>
            <a:pPr marL="0" lvl="1" indent="0" hangingPunct="0">
              <a:lnSpc>
                <a:spcPct val="150000"/>
              </a:lnSpc>
              <a:spcBef>
                <a:spcPts val="0"/>
              </a:spcBef>
              <a:buSzPct val="75000"/>
              <a:buNone/>
            </a:pPr>
            <a:r>
              <a:rPr lang="ru-RU" sz="1800" dirty="0">
                <a:highlight>
                  <a:scrgbClr r="0" g="0" b="0">
                    <a:alpha val="0"/>
                  </a:scrgbClr>
                </a:highlight>
              </a:rPr>
              <a:t>  </a:t>
            </a:r>
            <a:r>
              <a:rPr lang="en-US" sz="1800" dirty="0">
                <a:highlight>
                  <a:scrgbClr r="0" g="0" b="0">
                    <a:alpha val="0"/>
                  </a:scrgbClr>
                </a:highlight>
              </a:rPr>
              <a:t>parameters from the fit</a:t>
            </a:r>
          </a:p>
        </p:txBody>
      </p:sp>
      <p:pic>
        <p:nvPicPr>
          <p:cNvPr id="9" name="Рисунок 8">
            <a:extLst>
              <a:ext uri="{FF2B5EF4-FFF2-40B4-BE49-F238E27FC236}">
                <a16:creationId xmlns:a16="http://schemas.microsoft.com/office/drawing/2014/main" id="{62822768-F5AB-4954-AD8A-D3363F030CFA}"/>
              </a:ext>
            </a:extLst>
          </p:cNvPr>
          <p:cNvPicPr>
            <a:picLocks noChangeAspect="1"/>
          </p:cNvPicPr>
          <p:nvPr/>
        </p:nvPicPr>
        <p:blipFill>
          <a:blip r:embed="rId4"/>
          <a:stretch>
            <a:fillRect/>
          </a:stretch>
        </p:blipFill>
        <p:spPr>
          <a:xfrm>
            <a:off x="6857220" y="884883"/>
            <a:ext cx="4647634" cy="2655160"/>
          </a:xfrm>
          <a:prstGeom prst="rect">
            <a:avLst/>
          </a:prstGeom>
        </p:spPr>
      </p:pic>
      <p:sp>
        <p:nvSpPr>
          <p:cNvPr id="10" name="TextBox 9">
            <a:extLst>
              <a:ext uri="{FF2B5EF4-FFF2-40B4-BE49-F238E27FC236}">
                <a16:creationId xmlns:a16="http://schemas.microsoft.com/office/drawing/2014/main" id="{D72D2FFF-65B8-42CE-BB88-D80CBB32D458}"/>
              </a:ext>
            </a:extLst>
          </p:cNvPr>
          <p:cNvSpPr txBox="1"/>
          <p:nvPr/>
        </p:nvSpPr>
        <p:spPr>
          <a:xfrm>
            <a:off x="273202" y="6402356"/>
            <a:ext cx="6039105" cy="316376"/>
          </a:xfrm>
          <a:prstGeom prst="rect">
            <a:avLst/>
          </a:prstGeom>
          <a:noFill/>
          <a:ln>
            <a:noFill/>
          </a:ln>
        </p:spPr>
        <p:txBody>
          <a:bodyPr vert="horz" wrap="none" lIns="108847" tIns="54423" rIns="108847" bIns="54423" anchorCtr="0" compatLnSpc="0">
            <a:spAutoFit/>
          </a:bodyPr>
          <a:lstStyle/>
          <a:p>
            <a:pPr hangingPunct="0"/>
            <a:r>
              <a:rPr lang="en-US" sz="1400" dirty="0">
                <a:latin typeface="Liberation Sans" pitchFamily="18"/>
                <a:ea typeface="Noto Sans CJK SC" pitchFamily="2"/>
                <a:cs typeface="Lohit Devanagari" pitchFamily="2"/>
              </a:rPr>
              <a:t>Implementation in MPD and BM@N: </a:t>
            </a:r>
            <a:r>
              <a:rPr lang="en-US" sz="1400" dirty="0">
                <a:highlight>
                  <a:scrgbClr r="0" g="0" b="0">
                    <a:alpha val="0"/>
                  </a:scrgbClr>
                </a:highlight>
                <a:latin typeface="Liberation Sans" pitchFamily="18"/>
                <a:ea typeface="Noto Sans CJK SC" pitchFamily="2"/>
                <a:cs typeface="Lohit Devanagari" pitchFamily="2"/>
                <a:hlinkClick r:id="rId5"/>
              </a:rPr>
              <a:t>https://github.com/Dim23/GammaFit</a:t>
            </a:r>
          </a:p>
        </p:txBody>
      </p:sp>
      <p:sp>
        <p:nvSpPr>
          <p:cNvPr id="11" name="TextBox 10">
            <a:extLst>
              <a:ext uri="{FF2B5EF4-FFF2-40B4-BE49-F238E27FC236}">
                <a16:creationId xmlns:a16="http://schemas.microsoft.com/office/drawing/2014/main" id="{FF8A7D5E-44C7-4123-8A65-C609A71CC6A2}"/>
              </a:ext>
            </a:extLst>
          </p:cNvPr>
          <p:cNvSpPr txBox="1"/>
          <p:nvPr/>
        </p:nvSpPr>
        <p:spPr>
          <a:xfrm>
            <a:off x="256876" y="5966323"/>
            <a:ext cx="6257370" cy="463852"/>
          </a:xfrm>
          <a:prstGeom prst="rect">
            <a:avLst/>
          </a:prstGeom>
          <a:noFill/>
          <a:ln>
            <a:noFill/>
          </a:ln>
        </p:spPr>
        <p:txBody>
          <a:bodyPr vert="horz" wrap="none" lIns="108847" tIns="54423" rIns="108847" bIns="54423" anchorCtr="0" compatLnSpc="0">
            <a:spAutoFit/>
          </a:bodyPr>
          <a:lstStyle/>
          <a:p>
            <a:pPr hangingPunct="0"/>
            <a:r>
              <a:rPr lang="en-US" sz="1200" b="1" dirty="0" err="1">
                <a:latin typeface="Liberation Sans" pitchFamily="18"/>
                <a:ea typeface="Noto Sans CJK SC" pitchFamily="2"/>
                <a:cs typeface="Lohit Devanagari" pitchFamily="2"/>
              </a:rPr>
              <a:t>Parfenov</a:t>
            </a:r>
            <a:r>
              <a:rPr lang="en-US" sz="1200" b="1" dirty="0">
                <a:latin typeface="Liberation Sans" pitchFamily="18"/>
                <a:ea typeface="Noto Sans CJK SC" pitchFamily="2"/>
                <a:cs typeface="Lohit Devanagari" pitchFamily="2"/>
              </a:rPr>
              <a:t>, P., </a:t>
            </a:r>
            <a:r>
              <a:rPr lang="en-US" sz="1200" b="1" dirty="0" err="1">
                <a:latin typeface="Liberation Sans" pitchFamily="18"/>
                <a:ea typeface="Noto Sans CJK SC" pitchFamily="2"/>
                <a:cs typeface="Lohit Devanagari" pitchFamily="2"/>
              </a:rPr>
              <a:t>Idrisov</a:t>
            </a:r>
            <a:r>
              <a:rPr lang="en-US" sz="1200" b="1" dirty="0">
                <a:latin typeface="Liberation Sans" pitchFamily="18"/>
                <a:ea typeface="Noto Sans CJK SC" pitchFamily="2"/>
                <a:cs typeface="Lohit Devanagari" pitchFamily="2"/>
              </a:rPr>
              <a:t>, D., et. all. Relating Charged Particle Multiplicity to Impact Parameter</a:t>
            </a:r>
          </a:p>
          <a:p>
            <a:pPr hangingPunct="0"/>
            <a:r>
              <a:rPr lang="en-US" sz="1200" b="1" dirty="0">
                <a:latin typeface="Liberation Sans" pitchFamily="18"/>
                <a:ea typeface="Noto Sans CJK SC" pitchFamily="2"/>
                <a:cs typeface="Lohit Devanagari" pitchFamily="2"/>
              </a:rPr>
              <a:t> in Heavy-Ion Collisions at NICA Energies. (2021) PARTICLES, 4(2), 275-287.</a:t>
            </a:r>
          </a:p>
        </p:txBody>
      </p:sp>
      <p:pic>
        <p:nvPicPr>
          <p:cNvPr id="8" name="Рисунок 7">
            <a:extLst>
              <a:ext uri="{FF2B5EF4-FFF2-40B4-BE49-F238E27FC236}">
                <a16:creationId xmlns:a16="http://schemas.microsoft.com/office/drawing/2014/main" id="{F991ADDE-BBD6-422F-81CA-821A797CA239}"/>
              </a:ext>
            </a:extLst>
          </p:cNvPr>
          <p:cNvPicPr>
            <a:picLocks noChangeAspect="1"/>
          </p:cNvPicPr>
          <p:nvPr/>
        </p:nvPicPr>
        <p:blipFill>
          <a:blip r:embed="rId6"/>
          <a:stretch>
            <a:fillRect/>
          </a:stretch>
        </p:blipFill>
        <p:spPr>
          <a:xfrm>
            <a:off x="9623395" y="1600436"/>
            <a:ext cx="1606118" cy="28910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B5CE46-F160-42E3-992B-B4D1A49A638E}"/>
                  </a:ext>
                </a:extLst>
              </p:cNvPr>
              <p:cNvSpPr txBox="1"/>
              <p:nvPr/>
            </p:nvSpPr>
            <p:spPr>
              <a:xfrm>
                <a:off x="719315" y="2834219"/>
                <a:ext cx="4633833" cy="8122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a:latin typeface="Cambria Math" panose="02040503050406030204" pitchFamily="18" charset="0"/>
                        </a:rPr>
                        <m:t>𝑃</m:t>
                      </m:r>
                      <m:d>
                        <m:dPr>
                          <m:ctrlPr>
                            <a:rPr lang="ru-RU" i="1">
                              <a:latin typeface="Cambria Math" panose="02040503050406030204" pitchFamily="18" charset="0"/>
                            </a:rPr>
                          </m:ctrlPr>
                        </m:dPr>
                        <m:e>
                          <m:d>
                            <m:dPr>
                              <m:begChr m:val=""/>
                              <m:endChr m:val="|"/>
                              <m:ctrlPr>
                                <a:rPr lang="ru-RU" i="1">
                                  <a:latin typeface="Cambria Math" panose="02040503050406030204" pitchFamily="18" charset="0"/>
                                </a:rPr>
                              </m:ctrlPr>
                            </m:dPr>
                            <m:e>
                              <m:r>
                                <a:rPr lang="ru-RU" i="1">
                                  <a:latin typeface="Cambria Math" panose="02040503050406030204" pitchFamily="18" charset="0"/>
                                </a:rPr>
                                <m:t>𝑏</m:t>
                              </m:r>
                            </m:e>
                          </m:d>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1</m:t>
                              </m:r>
                            </m:sub>
                          </m:sSub>
                          <m:r>
                            <a:rPr lang="ru-RU">
                              <a:latin typeface="Cambria Math" panose="02040503050406030204" pitchFamily="18" charset="0"/>
                            </a:rPr>
                            <m:t>&lt;</m:t>
                          </m:r>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r>
                            <a:rPr lang="ru-RU">
                              <a:latin typeface="Cambria Math" panose="02040503050406030204" pitchFamily="18" charset="0"/>
                            </a:rPr>
                            <m:t>&lt;</m:t>
                          </m:r>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2</m:t>
                              </m:r>
                            </m:sub>
                          </m:sSub>
                        </m:e>
                      </m:d>
                      <m:r>
                        <a:rPr lang="ru-RU">
                          <a:latin typeface="Cambria Math" panose="02040503050406030204" pitchFamily="18" charset="0"/>
                        </a:rPr>
                        <m:t>=</m:t>
                      </m:r>
                      <m:r>
                        <a:rPr lang="ru-RU" i="1">
                          <a:latin typeface="Cambria Math" panose="02040503050406030204" pitchFamily="18" charset="0"/>
                        </a:rPr>
                        <m:t>𝑃</m:t>
                      </m:r>
                      <m:d>
                        <m:dPr>
                          <m:ctrlPr>
                            <a:rPr lang="ru-RU" i="1">
                              <a:latin typeface="Cambria Math" panose="02040503050406030204" pitchFamily="18" charset="0"/>
                            </a:rPr>
                          </m:ctrlPr>
                        </m:dPr>
                        <m:e>
                          <m:r>
                            <a:rPr lang="ru-RU" i="1">
                              <a:latin typeface="Cambria Math" panose="02040503050406030204" pitchFamily="18" charset="0"/>
                            </a:rPr>
                            <m:t>𝑏</m:t>
                          </m:r>
                        </m:e>
                      </m:d>
                      <m:f>
                        <m:fPr>
                          <m:ctrlPr>
                            <a:rPr lang="ru-RU" i="1">
                              <a:latin typeface="Cambria Math" panose="02040503050406030204" pitchFamily="18" charset="0"/>
                            </a:rPr>
                          </m:ctrlPr>
                        </m:fPr>
                        <m:num>
                          <m:nary>
                            <m:naryPr>
                              <m:ctrlPr>
                                <a:rPr lang="ru-RU" i="1">
                                  <a:latin typeface="Cambria Math" panose="02040503050406030204" pitchFamily="18" charset="0"/>
                                </a:rPr>
                              </m:ctrlPr>
                            </m:naryPr>
                            <m:sub>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1</m:t>
                                  </m:r>
                                </m:sub>
                              </m:sSub>
                            </m:sub>
                            <m:sup>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2</m:t>
                                  </m:r>
                                </m:sub>
                              </m:sSub>
                            </m:sup>
                            <m:e>
                              <m:r>
                                <a:rPr lang="ru-RU" i="1">
                                  <a:latin typeface="Cambria Math" panose="02040503050406030204" pitchFamily="18" charset="0"/>
                                </a:rPr>
                                <m:t>𝑃</m:t>
                              </m:r>
                            </m:e>
                          </m:nary>
                          <m:d>
                            <m:dPr>
                              <m:ctrlPr>
                                <a:rPr lang="ru-RU" i="1">
                                  <a:latin typeface="Cambria Math" panose="02040503050406030204" pitchFamily="18" charset="0"/>
                                </a:rPr>
                              </m:ctrlPr>
                            </m:dPr>
                            <m:e>
                              <m:d>
                                <m:dPr>
                                  <m:begChr m:val=""/>
                                  <m:endChr m:val="|"/>
                                  <m:ctrlPr>
                                    <a:rPr lang="ru-RU" i="1">
                                      <a:latin typeface="Cambria Math" panose="02040503050406030204" pitchFamily="18" charset="0"/>
                                    </a:rPr>
                                  </m:ctrlPr>
                                </m:dPr>
                                <m:e>
                                  <m:r>
                                    <a:rPr lang="ru-RU" i="1">
                                      <a:latin typeface="Cambria Math" panose="02040503050406030204" pitchFamily="18" charset="0"/>
                                    </a:rPr>
                                    <m:t>𝑏</m:t>
                                  </m:r>
                                </m:e>
                              </m:d>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e>
                          </m:d>
                          <m:r>
                            <a:rPr lang="ru-RU" i="1">
                              <a:latin typeface="Cambria Math" panose="02040503050406030204" pitchFamily="18" charset="0"/>
                            </a:rPr>
                            <m:t>𝑑</m:t>
                          </m:r>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num>
                        <m:den>
                          <m:nary>
                            <m:naryPr>
                              <m:ctrlPr>
                                <a:rPr lang="ru-RU" i="1">
                                  <a:latin typeface="Cambria Math" panose="02040503050406030204" pitchFamily="18" charset="0"/>
                                </a:rPr>
                              </m:ctrlPr>
                            </m:naryPr>
                            <m:sub>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1</m:t>
                                  </m:r>
                                </m:sub>
                              </m:sSub>
                            </m:sub>
                            <m:sup>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a:latin typeface="Cambria Math" panose="02040503050406030204" pitchFamily="18" charset="0"/>
                                    </a:rPr>
                                    <m:t>2</m:t>
                                  </m:r>
                                </m:sub>
                              </m:sSub>
                            </m:sup>
                            <m:e>
                              <m:r>
                                <a:rPr lang="ru-RU" i="1">
                                  <a:latin typeface="Cambria Math" panose="02040503050406030204" pitchFamily="18" charset="0"/>
                                </a:rPr>
                                <m:t>𝑃</m:t>
                              </m:r>
                            </m:e>
                          </m:nary>
                          <m:d>
                            <m:dPr>
                              <m:ctrlPr>
                                <a:rPr lang="ru-RU" i="1" smtClean="0">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e>
                          </m:d>
                          <m:r>
                            <a:rPr lang="ru-RU" i="1">
                              <a:latin typeface="Cambria Math" panose="02040503050406030204" pitchFamily="18" charset="0"/>
                            </a:rPr>
                            <m:t>𝑑</m:t>
                          </m:r>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den>
                      </m:f>
                    </m:oMath>
                  </m:oMathPara>
                </a14:m>
                <a:endParaRPr lang="ru-RU" dirty="0"/>
              </a:p>
            </p:txBody>
          </p:sp>
        </mc:Choice>
        <mc:Fallback xmlns="">
          <p:sp>
            <p:nvSpPr>
              <p:cNvPr id="12" name="TextBox 11">
                <a:extLst>
                  <a:ext uri="{FF2B5EF4-FFF2-40B4-BE49-F238E27FC236}">
                    <a16:creationId xmlns:a16="http://schemas.microsoft.com/office/drawing/2014/main" id="{88B5CE46-F160-42E3-992B-B4D1A49A638E}"/>
                  </a:ext>
                </a:extLst>
              </p:cNvPr>
              <p:cNvSpPr txBox="1">
                <a:spLocks noRot="1" noChangeAspect="1" noMove="1" noResize="1" noEditPoints="1" noAdjustHandles="1" noChangeArrowheads="1" noChangeShapeType="1" noTextEdit="1"/>
              </p:cNvSpPr>
              <p:nvPr/>
            </p:nvSpPr>
            <p:spPr>
              <a:xfrm>
                <a:off x="719315" y="2834219"/>
                <a:ext cx="4633833" cy="812210"/>
              </a:xfrm>
              <a:prstGeom prst="rect">
                <a:avLst/>
              </a:prstGeom>
              <a:blipFill>
                <a:blip r:embed="rId7"/>
                <a:stretch>
                  <a:fillRect/>
                </a:stretch>
              </a:blipFill>
            </p:spPr>
            <p:txBody>
              <a:bodyPr/>
              <a:lstStyle/>
              <a:p>
                <a:r>
                  <a:rPr lang="ru-RU">
                    <a:noFill/>
                  </a:rPr>
                  <a:t> </a:t>
                </a:r>
              </a:p>
            </p:txBody>
          </p:sp>
        </mc:Fallback>
      </mc:AlternateContent>
      <p:sp>
        <p:nvSpPr>
          <p:cNvPr id="14" name="TextBox 13">
            <a:extLst>
              <a:ext uri="{FF2B5EF4-FFF2-40B4-BE49-F238E27FC236}">
                <a16:creationId xmlns:a16="http://schemas.microsoft.com/office/drawing/2014/main" id="{C90386C8-A3FE-4313-961E-29AECA1210C2}"/>
              </a:ext>
            </a:extLst>
          </p:cNvPr>
          <p:cNvSpPr txBox="1"/>
          <p:nvPr/>
        </p:nvSpPr>
        <p:spPr>
          <a:xfrm>
            <a:off x="346578" y="985334"/>
            <a:ext cx="6094520" cy="423449"/>
          </a:xfrm>
          <a:prstGeom prst="rect">
            <a:avLst/>
          </a:prstGeom>
          <a:noFill/>
        </p:spPr>
        <p:txBody>
          <a:bodyPr wrap="square">
            <a:spAutoFit/>
          </a:bodyPr>
          <a:lstStyle/>
          <a:p>
            <a:pPr marL="285750" lvl="1" indent="-285750" hangingPunct="0">
              <a:lnSpc>
                <a:spcPct val="150000"/>
              </a:lnSpc>
              <a:spcBef>
                <a:spcPts val="0"/>
              </a:spcBef>
              <a:buSzPct val="75000"/>
              <a:buFont typeface="Arial" panose="020B0604020202020204" pitchFamily="34" charset="0"/>
              <a:buChar char="•"/>
            </a:pPr>
            <a:r>
              <a:rPr lang="en-US" sz="1600" dirty="0">
                <a:highlight>
                  <a:scrgbClr r="0" g="0" b="0">
                    <a:alpha val="0"/>
                  </a:scrgbClr>
                </a:highlight>
              </a:rPr>
              <a:t>Normalized multiplicity distribution P(</a:t>
            </a:r>
            <a:r>
              <a:rPr lang="en-US" sz="1600" dirty="0" err="1">
                <a:highlight>
                  <a:scrgbClr r="0" g="0" b="0">
                    <a:alpha val="0"/>
                  </a:scrgbClr>
                </a:highlight>
              </a:rPr>
              <a:t>N</a:t>
            </a:r>
            <a:r>
              <a:rPr lang="en-US" sz="1600" baseline="-33000" dirty="0" err="1">
                <a:highlight>
                  <a:scrgbClr r="0" g="0" b="0">
                    <a:alpha val="0"/>
                  </a:scrgbClr>
                </a:highlight>
              </a:rPr>
              <a:t>ch</a:t>
            </a:r>
            <a:r>
              <a:rPr lang="en-US" sz="1600" dirty="0">
                <a:highlight>
                  <a:scrgbClr r="0" g="0" b="0">
                    <a:alpha val="0"/>
                  </a:scrgbClr>
                </a:highlight>
              </a:rPr>
              <a: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5116FD3-32A4-43DC-BF31-FCCAA4080257}"/>
                  </a:ext>
                </a:extLst>
              </p:cNvPr>
              <p:cNvSpPr txBox="1"/>
              <p:nvPr/>
            </p:nvSpPr>
            <p:spPr>
              <a:xfrm>
                <a:off x="727724" y="1414623"/>
                <a:ext cx="2666114" cy="622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𝑃</m:t>
                      </m:r>
                      <m:d>
                        <m:dPr>
                          <m:ctrlPr>
                            <a:rPr lang="ru-RU" i="1">
                              <a:latin typeface="Cambria Math" panose="02040503050406030204" pitchFamily="18" charset="0"/>
                            </a:rPr>
                          </m:ctrlPr>
                        </m:dPr>
                        <m:e>
                          <m:sSub>
                            <m:sSubPr>
                              <m:ctrlPr>
                                <a:rPr lang="ru-RU"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𝑐h</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1</m:t>
                          </m:r>
                        </m:sup>
                        <m:e>
                          <m:r>
                            <a:rPr lang="ru-RU" i="1">
                              <a:latin typeface="Cambria Math" panose="02040503050406030204" pitchFamily="18" charset="0"/>
                            </a:rPr>
                            <m:t>𝑃</m:t>
                          </m:r>
                          <m:d>
                            <m:dPr>
                              <m:ctrlPr>
                                <a:rPr lang="ru-RU" i="1">
                                  <a:latin typeface="Cambria Math" panose="02040503050406030204" pitchFamily="18" charset="0"/>
                                </a:rPr>
                              </m:ctrlPr>
                            </m:dPr>
                            <m:e>
                              <m:d>
                                <m:dPr>
                                  <m:begChr m:val=""/>
                                  <m:endChr m:val="|"/>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𝑁</m:t>
                                      </m:r>
                                    </m:e>
                                    <m:sub>
                                      <m:r>
                                        <a:rPr lang="ru-RU" i="1">
                                          <a:latin typeface="Cambria Math" panose="02040503050406030204" pitchFamily="18" charset="0"/>
                                        </a:rPr>
                                        <m:t>𝑐h</m:t>
                                      </m:r>
                                    </m:sub>
                                  </m:sSub>
                                </m:e>
                              </m:d>
                              <m:sSub>
                                <m:sSubPr>
                                  <m:ctrlPr>
                                    <a:rPr lang="ru-RU" i="1">
                                      <a:latin typeface="Cambria Math" panose="02040503050406030204" pitchFamily="18" charset="0"/>
                                    </a:rPr>
                                  </m:ctrlPr>
                                </m:sSubPr>
                                <m:e>
                                  <m:r>
                                    <a:rPr lang="ru-RU" i="1">
                                      <a:latin typeface="Cambria Math" panose="02040503050406030204" pitchFamily="18" charset="0"/>
                                    </a:rPr>
                                    <m:t>𝑐</m:t>
                                  </m:r>
                                </m:e>
                                <m:sub>
                                  <m:r>
                                    <a:rPr lang="ru-RU" i="1">
                                      <a:latin typeface="Cambria Math" panose="02040503050406030204" pitchFamily="18" charset="0"/>
                                    </a:rPr>
                                    <m:t>𝑏</m:t>
                                  </m:r>
                                </m:sub>
                              </m:sSub>
                            </m:e>
                          </m:d>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𝑏</m:t>
                              </m:r>
                            </m:sub>
                          </m:sSub>
                        </m:e>
                      </m:nary>
                    </m:oMath>
                  </m:oMathPara>
                </a14:m>
                <a:endParaRPr lang="ru-RU" dirty="0"/>
              </a:p>
            </p:txBody>
          </p:sp>
        </mc:Choice>
        <mc:Fallback xmlns="">
          <p:sp>
            <p:nvSpPr>
              <p:cNvPr id="16" name="TextBox 15">
                <a:extLst>
                  <a:ext uri="{FF2B5EF4-FFF2-40B4-BE49-F238E27FC236}">
                    <a16:creationId xmlns:a16="http://schemas.microsoft.com/office/drawing/2014/main" id="{D5116FD3-32A4-43DC-BF31-FCCAA4080257}"/>
                  </a:ext>
                </a:extLst>
              </p:cNvPr>
              <p:cNvSpPr txBox="1">
                <a:spLocks noRot="1" noChangeAspect="1" noMove="1" noResize="1" noEditPoints="1" noAdjustHandles="1" noChangeArrowheads="1" noChangeShapeType="1" noTextEdit="1"/>
              </p:cNvSpPr>
              <p:nvPr/>
            </p:nvSpPr>
            <p:spPr>
              <a:xfrm>
                <a:off x="727724" y="1414623"/>
                <a:ext cx="2666114" cy="622222"/>
              </a:xfrm>
              <a:prstGeom prst="rect">
                <a:avLst/>
              </a:prstGeom>
              <a:blipFill>
                <a:blip r:embed="rId8"/>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171498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43</a:t>
            </a:fld>
            <a:endParaRPr/>
          </a:p>
        </p:txBody>
      </p:sp>
      <p:sp>
        <p:nvSpPr>
          <p:cNvPr id="323" name="Google Shape;323;p43"/>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b="1"/>
              <a:t>Rec</a:t>
            </a:r>
            <a:r>
              <a:rPr lang="en"/>
              <a:t> R1: DCMQGCM-SMM Xe+Cs@4A GeV</a:t>
            </a:r>
            <a:endParaRPr/>
          </a:p>
        </p:txBody>
      </p:sp>
      <p:pic>
        <p:nvPicPr>
          <p:cNvPr id="324" name="Google Shape;324;p43"/>
          <p:cNvPicPr preferRelativeResize="0"/>
          <p:nvPr/>
        </p:nvPicPr>
        <p:blipFill rotWithShape="1">
          <a:blip r:embed="rId3">
            <a:alphaModFix/>
          </a:blip>
          <a:srcRect/>
          <a:stretch/>
        </p:blipFill>
        <p:spPr>
          <a:xfrm>
            <a:off x="7703768" y="1145633"/>
            <a:ext cx="4488235" cy="4830711"/>
          </a:xfrm>
          <a:prstGeom prst="rect">
            <a:avLst/>
          </a:prstGeom>
          <a:noFill/>
          <a:ln>
            <a:noFill/>
          </a:ln>
        </p:spPr>
      </p:pic>
      <p:pic>
        <p:nvPicPr>
          <p:cNvPr id="325" name="Google Shape;325;p43"/>
          <p:cNvPicPr preferRelativeResize="0"/>
          <p:nvPr/>
        </p:nvPicPr>
        <p:blipFill rotWithShape="1">
          <a:blip r:embed="rId4">
            <a:alphaModFix/>
          </a:blip>
          <a:srcRect/>
          <a:stretch/>
        </p:blipFill>
        <p:spPr>
          <a:xfrm>
            <a:off x="3850567" y="1145633"/>
            <a:ext cx="4488235" cy="4830707"/>
          </a:xfrm>
          <a:prstGeom prst="rect">
            <a:avLst/>
          </a:prstGeom>
          <a:noFill/>
          <a:ln>
            <a:noFill/>
          </a:ln>
        </p:spPr>
      </p:pic>
      <p:grpSp>
        <p:nvGrpSpPr>
          <p:cNvPr id="326" name="Google Shape;326;p43"/>
          <p:cNvGrpSpPr/>
          <p:nvPr/>
        </p:nvGrpSpPr>
        <p:grpSpPr>
          <a:xfrm>
            <a:off x="9427771" y="85409"/>
            <a:ext cx="1976179" cy="1114233"/>
            <a:chOff x="506500" y="732460"/>
            <a:chExt cx="3165600" cy="1818265"/>
          </a:xfrm>
        </p:grpSpPr>
        <p:grpSp>
          <p:nvGrpSpPr>
            <p:cNvPr id="327" name="Google Shape;327;p43"/>
            <p:cNvGrpSpPr/>
            <p:nvPr/>
          </p:nvGrpSpPr>
          <p:grpSpPr>
            <a:xfrm>
              <a:off x="506500" y="759725"/>
              <a:ext cx="3165600" cy="1791000"/>
              <a:chOff x="506500" y="1597925"/>
              <a:chExt cx="3165600" cy="1791000"/>
            </a:xfrm>
          </p:grpSpPr>
          <p:grpSp>
            <p:nvGrpSpPr>
              <p:cNvPr id="328" name="Google Shape;328;p43"/>
              <p:cNvGrpSpPr/>
              <p:nvPr/>
            </p:nvGrpSpPr>
            <p:grpSpPr>
              <a:xfrm>
                <a:off x="506500" y="1597925"/>
                <a:ext cx="3165600" cy="1791000"/>
                <a:chOff x="506500" y="1597925"/>
                <a:chExt cx="3165600" cy="1791000"/>
              </a:xfrm>
            </p:grpSpPr>
            <p:sp>
              <p:nvSpPr>
                <p:cNvPr id="329" name="Google Shape;329;p43"/>
                <p:cNvSpPr/>
                <p:nvPr/>
              </p:nvSpPr>
              <p:spPr>
                <a:xfrm>
                  <a:off x="506500" y="1646150"/>
                  <a:ext cx="3165600" cy="1700400"/>
                </a:xfrm>
                <a:prstGeom prst="rect">
                  <a:avLst/>
                </a:prstGeom>
                <a:solidFill>
                  <a:srgbClr val="B6D7A8"/>
                </a:solidFill>
                <a:ln>
                  <a:noFill/>
                </a:ln>
              </p:spPr>
              <p:txBody>
                <a:bodyPr spcFirstLastPara="1" wrap="square" lIns="121900" tIns="121900" rIns="121900" bIns="121900" anchor="ctr" anchorCtr="0">
                  <a:noAutofit/>
                </a:bodyPr>
                <a:lstStyle/>
                <a:p>
                  <a:endParaRPr sz="2400"/>
                </a:p>
              </p:txBody>
            </p:sp>
            <p:sp>
              <p:nvSpPr>
                <p:cNvPr id="330" name="Google Shape;330;p43"/>
                <p:cNvSpPr/>
                <p:nvPr/>
              </p:nvSpPr>
              <p:spPr>
                <a:xfrm>
                  <a:off x="1332600" y="1597925"/>
                  <a:ext cx="1507500" cy="1791000"/>
                </a:xfrm>
                <a:prstGeom prst="rect">
                  <a:avLst/>
                </a:prstGeom>
                <a:solidFill>
                  <a:srgbClr val="B6D7A8"/>
                </a:solidFill>
                <a:ln>
                  <a:noFill/>
                </a:ln>
              </p:spPr>
              <p:txBody>
                <a:bodyPr spcFirstLastPara="1" wrap="square" lIns="121900" tIns="121900" rIns="121900" bIns="121900" anchor="ctr" anchorCtr="0">
                  <a:noAutofit/>
                </a:bodyPr>
                <a:lstStyle/>
                <a:p>
                  <a:endParaRPr sz="2400"/>
                </a:p>
              </p:txBody>
            </p:sp>
          </p:grpSp>
          <p:sp>
            <p:nvSpPr>
              <p:cNvPr id="331" name="Google Shape;331;p43"/>
              <p:cNvSpPr/>
              <p:nvPr/>
            </p:nvSpPr>
            <p:spPr>
              <a:xfrm>
                <a:off x="1332600" y="1851175"/>
                <a:ext cx="1495500" cy="1254300"/>
              </a:xfrm>
              <a:prstGeom prst="rect">
                <a:avLst/>
              </a:prstGeom>
              <a:solidFill>
                <a:srgbClr val="A4C2F4"/>
              </a:solidFill>
              <a:ln>
                <a:noFill/>
              </a:ln>
            </p:spPr>
            <p:txBody>
              <a:bodyPr spcFirstLastPara="1" wrap="square" lIns="121900" tIns="121900" rIns="121900" bIns="121900" anchor="ctr" anchorCtr="0">
                <a:noAutofit/>
              </a:bodyPr>
              <a:lstStyle/>
              <a:p>
                <a:endParaRPr sz="2400"/>
              </a:p>
            </p:txBody>
          </p:sp>
          <p:sp>
            <p:nvSpPr>
              <p:cNvPr id="332" name="Google Shape;332;p43"/>
              <p:cNvSpPr/>
              <p:nvPr/>
            </p:nvSpPr>
            <p:spPr>
              <a:xfrm>
                <a:off x="1646150" y="2116500"/>
                <a:ext cx="886500" cy="747600"/>
              </a:xfrm>
              <a:prstGeom prst="rect">
                <a:avLst/>
              </a:prstGeom>
              <a:solidFill>
                <a:srgbClr val="EA9999"/>
              </a:solidFill>
              <a:ln>
                <a:noFill/>
              </a:ln>
            </p:spPr>
            <p:txBody>
              <a:bodyPr spcFirstLastPara="1" wrap="square" lIns="121900" tIns="121900" rIns="121900" bIns="121900" anchor="ctr" anchorCtr="0">
                <a:noAutofit/>
              </a:bodyPr>
              <a:lstStyle/>
              <a:p>
                <a:endParaRPr sz="2400"/>
              </a:p>
            </p:txBody>
          </p:sp>
          <p:sp>
            <p:nvSpPr>
              <p:cNvPr id="333" name="Google Shape;333;p43"/>
              <p:cNvSpPr/>
              <p:nvPr/>
            </p:nvSpPr>
            <p:spPr>
              <a:xfrm>
                <a:off x="1935600" y="2363725"/>
                <a:ext cx="301500" cy="247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sp>
          <p:nvSpPr>
            <p:cNvPr id="334" name="Google Shape;334;p43"/>
            <p:cNvSpPr txBox="1"/>
            <p:nvPr/>
          </p:nvSpPr>
          <p:spPr>
            <a:xfrm>
              <a:off x="1580270" y="1155694"/>
              <a:ext cx="603002" cy="602629"/>
            </a:xfrm>
            <a:prstGeom prst="rect">
              <a:avLst/>
            </a:prstGeom>
            <a:noFill/>
            <a:ln>
              <a:noFill/>
            </a:ln>
          </p:spPr>
          <p:txBody>
            <a:bodyPr spcFirstLastPara="1" wrap="square" lIns="121900" tIns="121900" rIns="121900" bIns="121900" anchor="t" anchorCtr="0">
              <a:spAutoFit/>
            </a:bodyPr>
            <a:lstStyle/>
            <a:p>
              <a:r>
                <a:rPr lang="en" sz="800" b="1"/>
                <a:t>F1</a:t>
              </a:r>
              <a:endParaRPr sz="800" b="1"/>
            </a:p>
          </p:txBody>
        </p:sp>
        <p:sp>
          <p:nvSpPr>
            <p:cNvPr id="335" name="Google Shape;335;p43"/>
            <p:cNvSpPr txBox="1"/>
            <p:nvPr/>
          </p:nvSpPr>
          <p:spPr>
            <a:xfrm>
              <a:off x="1254204" y="893426"/>
              <a:ext cx="603002" cy="602629"/>
            </a:xfrm>
            <a:prstGeom prst="rect">
              <a:avLst/>
            </a:prstGeom>
            <a:noFill/>
            <a:ln>
              <a:noFill/>
            </a:ln>
          </p:spPr>
          <p:txBody>
            <a:bodyPr spcFirstLastPara="1" wrap="square" lIns="121900" tIns="121900" rIns="121900" bIns="121900" anchor="t" anchorCtr="0">
              <a:spAutoFit/>
            </a:bodyPr>
            <a:lstStyle/>
            <a:p>
              <a:r>
                <a:rPr lang="en" sz="800" b="1"/>
                <a:t>F2</a:t>
              </a:r>
              <a:endParaRPr sz="800" b="1"/>
            </a:p>
          </p:txBody>
        </p:sp>
        <p:sp>
          <p:nvSpPr>
            <p:cNvPr id="336" name="Google Shape;336;p43"/>
            <p:cNvSpPr txBox="1"/>
            <p:nvPr/>
          </p:nvSpPr>
          <p:spPr>
            <a:xfrm>
              <a:off x="883159" y="732460"/>
              <a:ext cx="603002" cy="602629"/>
            </a:xfrm>
            <a:prstGeom prst="rect">
              <a:avLst/>
            </a:prstGeom>
            <a:noFill/>
            <a:ln>
              <a:noFill/>
            </a:ln>
          </p:spPr>
          <p:txBody>
            <a:bodyPr spcFirstLastPara="1" wrap="square" lIns="121900" tIns="121900" rIns="121900" bIns="121900" anchor="t" anchorCtr="0">
              <a:spAutoFit/>
            </a:bodyPr>
            <a:lstStyle/>
            <a:p>
              <a:r>
                <a:rPr lang="en" sz="800" b="1"/>
                <a:t>F3</a:t>
              </a:r>
              <a:endParaRPr sz="800" b="1"/>
            </a:p>
          </p:txBody>
        </p:sp>
      </p:grpSp>
      <p:sp>
        <p:nvSpPr>
          <p:cNvPr id="337" name="Google Shape;337;p43"/>
          <p:cNvSpPr txBox="1"/>
          <p:nvPr/>
        </p:nvSpPr>
        <p:spPr>
          <a:xfrm>
            <a:off x="163789" y="5939368"/>
            <a:ext cx="11864544" cy="553957"/>
          </a:xfrm>
          <a:prstGeom prst="rect">
            <a:avLst/>
          </a:prstGeom>
          <a:noFill/>
          <a:ln>
            <a:noFill/>
          </a:ln>
        </p:spPr>
        <p:txBody>
          <a:bodyPr spcFirstLastPara="1" wrap="square" lIns="121900" tIns="121900" rIns="121900" bIns="121900" anchor="t" anchorCtr="0">
            <a:spAutoFit/>
          </a:bodyPr>
          <a:lstStyle/>
          <a:p>
            <a:pPr algn="ctr"/>
            <a:r>
              <a:rPr lang="en" sz="2000" dirty="0"/>
              <a:t>Using the additional sub-events from tracking provides a robust combination to calculate resolution</a:t>
            </a:r>
            <a:endParaRPr sz="2000" dirty="0"/>
          </a:p>
        </p:txBody>
      </p:sp>
      <p:pic>
        <p:nvPicPr>
          <p:cNvPr id="338" name="Google Shape;338;p43"/>
          <p:cNvPicPr preferRelativeResize="0"/>
          <p:nvPr/>
        </p:nvPicPr>
        <p:blipFill rotWithShape="1">
          <a:blip r:embed="rId5">
            <a:alphaModFix/>
          </a:blip>
          <a:srcRect/>
          <a:stretch/>
        </p:blipFill>
        <p:spPr>
          <a:xfrm>
            <a:off x="-2" y="1145633"/>
            <a:ext cx="4488235" cy="4830707"/>
          </a:xfrm>
          <a:prstGeom prst="rect">
            <a:avLst/>
          </a:prstGeom>
          <a:noFill/>
          <a:ln>
            <a:noFill/>
          </a:ln>
        </p:spPr>
      </p:pic>
    </p:spTree>
    <p:extLst>
      <p:ext uri="{BB962C8B-B14F-4D97-AF65-F5344CB8AC3E}">
        <p14:creationId xmlns:p14="http://schemas.microsoft.com/office/powerpoint/2010/main" val="357192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4"/>
          <p:cNvPicPr preferRelativeResize="0"/>
          <p:nvPr/>
        </p:nvPicPr>
        <p:blipFill rotWithShape="1">
          <a:blip r:embed="rId3">
            <a:alphaModFix/>
          </a:blip>
          <a:srcRect/>
          <a:stretch/>
        </p:blipFill>
        <p:spPr>
          <a:xfrm>
            <a:off x="7702701" y="840825"/>
            <a:ext cx="4488228" cy="4830707"/>
          </a:xfrm>
          <a:prstGeom prst="rect">
            <a:avLst/>
          </a:prstGeom>
          <a:noFill/>
          <a:ln>
            <a:noFill/>
          </a:ln>
        </p:spPr>
      </p:pic>
      <p:pic>
        <p:nvPicPr>
          <p:cNvPr id="344" name="Google Shape;344;p44"/>
          <p:cNvPicPr preferRelativeResize="0"/>
          <p:nvPr/>
        </p:nvPicPr>
        <p:blipFill rotWithShape="1">
          <a:blip r:embed="rId4">
            <a:alphaModFix/>
          </a:blip>
          <a:srcRect/>
          <a:stretch/>
        </p:blipFill>
        <p:spPr>
          <a:xfrm>
            <a:off x="3851885" y="840825"/>
            <a:ext cx="4488228" cy="4830707"/>
          </a:xfrm>
          <a:prstGeom prst="rect">
            <a:avLst/>
          </a:prstGeom>
          <a:noFill/>
          <a:ln>
            <a:noFill/>
          </a:ln>
        </p:spPr>
      </p:pic>
      <p:sp>
        <p:nvSpPr>
          <p:cNvPr id="345" name="Google Shape;345;p4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44</a:t>
            </a:fld>
            <a:endParaRPr/>
          </a:p>
        </p:txBody>
      </p:sp>
      <p:sp>
        <p:nvSpPr>
          <p:cNvPr id="346" name="Google Shape;346;p44"/>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r>
              <a:rPr lang="en" b="1"/>
              <a:t>v</a:t>
            </a:r>
            <a:r>
              <a:rPr lang="en" b="1" baseline="-25000"/>
              <a:t>1</a:t>
            </a:r>
            <a:r>
              <a:rPr lang="en"/>
              <a:t>: DCMQGCM-SMM Xe+Cs</a:t>
            </a:r>
            <a:endParaRPr/>
          </a:p>
        </p:txBody>
      </p:sp>
      <p:sp>
        <p:nvSpPr>
          <p:cNvPr id="347" name="Google Shape;347;p44"/>
          <p:cNvSpPr txBox="1"/>
          <p:nvPr/>
        </p:nvSpPr>
        <p:spPr>
          <a:xfrm>
            <a:off x="540100" y="5511967"/>
            <a:ext cx="11074400" cy="615513"/>
          </a:xfrm>
          <a:prstGeom prst="rect">
            <a:avLst/>
          </a:prstGeom>
          <a:noFill/>
          <a:ln>
            <a:noFill/>
          </a:ln>
        </p:spPr>
        <p:txBody>
          <a:bodyPr spcFirstLastPara="1" wrap="square" lIns="121900" tIns="121900" rIns="121900" bIns="121900" anchor="t" anchorCtr="0">
            <a:spAutoFit/>
          </a:bodyPr>
          <a:lstStyle/>
          <a:p>
            <a:pPr algn="ctr"/>
            <a:r>
              <a:rPr lang="en" sz="2400"/>
              <a:t>Reasonable agreement between model and reconstructed data</a:t>
            </a:r>
            <a:endParaRPr sz="2400">
              <a:solidFill>
                <a:schemeClr val="dk1"/>
              </a:solidFill>
            </a:endParaRPr>
          </a:p>
        </p:txBody>
      </p:sp>
      <p:pic>
        <p:nvPicPr>
          <p:cNvPr id="348" name="Google Shape;348;p44"/>
          <p:cNvPicPr preferRelativeResize="0"/>
          <p:nvPr/>
        </p:nvPicPr>
        <p:blipFill rotWithShape="1">
          <a:blip r:embed="rId5">
            <a:alphaModFix/>
          </a:blip>
          <a:srcRect/>
          <a:stretch/>
        </p:blipFill>
        <p:spPr>
          <a:xfrm>
            <a:off x="17713" y="840825"/>
            <a:ext cx="4488228" cy="4830707"/>
          </a:xfrm>
          <a:prstGeom prst="rect">
            <a:avLst/>
          </a:prstGeom>
          <a:noFill/>
          <a:ln>
            <a:noFill/>
          </a:ln>
        </p:spPr>
      </p:pic>
    </p:spTree>
    <p:extLst>
      <p:ext uri="{BB962C8B-B14F-4D97-AF65-F5344CB8AC3E}">
        <p14:creationId xmlns:p14="http://schemas.microsoft.com/office/powerpoint/2010/main" val="50103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201C0FE-7B79-41F5-561E-6A093942A5E0}"/>
                  </a:ext>
                </a:extLst>
              </p:cNvPr>
              <p:cNvSpPr>
                <a:spLocks noGrp="1"/>
              </p:cNvSpPr>
              <p:nvPr>
                <p:ph type="title"/>
              </p:nvPr>
            </p:nvSpPr>
            <p:spPr>
              <a:xfrm>
                <a:off x="838199" y="136525"/>
                <a:ext cx="10933253" cy="526126"/>
              </a:xfrm>
            </p:spPr>
            <p:txBody>
              <a:bodyPr>
                <a:normAutofit fontScale="90000"/>
              </a:bodyPr>
              <a:lstStyle/>
              <a:p>
                <a14:m>
                  <m:oMath xmlns:m="http://schemas.openxmlformats.org/officeDocument/2006/math">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2</m:t>
                            </m:r>
                          </m:sub>
                          <m:sup>
                            <m:r>
                              <a:rPr lang="en-US" i="1">
                                <a:latin typeface="Cambria Math" panose="02040503050406030204" pitchFamily="18" charset="0"/>
                              </a:rPr>
                              <m:t>𝑖𝑛𝑡</m:t>
                            </m:r>
                          </m:sup>
                        </m:sSubSup>
                      </m:e>
                    </m:d>
                  </m:oMath>
                </a14:m>
                <a:r>
                  <a:rPr lang="en-RU" dirty="0"/>
                  <a:t> scaling: JAM </a:t>
                </a:r>
                <a:r>
                  <a:rPr lang="en-RU"/>
                  <a:t>MD2 model – </a:t>
                </a:r>
                <a:r>
                  <a:rPr lang="en-RU" dirty="0"/>
                  <a:t>Nuclotron energies</a:t>
                </a:r>
              </a:p>
            </p:txBody>
          </p:sp>
        </mc:Choice>
        <mc:Fallback xmlns="">
          <p:sp>
            <p:nvSpPr>
              <p:cNvPr id="2" name="Title 1">
                <a:extLst>
                  <a:ext uri="{FF2B5EF4-FFF2-40B4-BE49-F238E27FC236}">
                    <a16:creationId xmlns:a16="http://schemas.microsoft.com/office/drawing/2014/main" id="{B201C0FE-7B79-41F5-561E-6A093942A5E0}"/>
                  </a:ext>
                </a:extLst>
              </p:cNvPr>
              <p:cNvSpPr>
                <a:spLocks noGrp="1" noRot="1" noChangeAspect="1" noMove="1" noResize="1" noEditPoints="1" noAdjustHandles="1" noChangeArrowheads="1" noChangeShapeType="1" noTextEdit="1"/>
              </p:cNvSpPr>
              <p:nvPr>
                <p:ph type="title"/>
              </p:nvPr>
            </p:nvSpPr>
            <p:spPr>
              <a:xfrm>
                <a:off x="838199" y="136525"/>
                <a:ext cx="10933253" cy="526126"/>
              </a:xfrm>
              <a:blipFill>
                <a:blip r:embed="rId2"/>
                <a:stretch>
                  <a:fillRect t="-37209" r="-1392" b="-62791"/>
                </a:stretch>
              </a:blipFill>
            </p:spPr>
            <p:txBody>
              <a:bodyPr/>
              <a:lstStyle/>
              <a:p>
                <a:r>
                  <a:rPr lang="en-R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793C51-5AE2-42C7-048C-AB8BD714C655}"/>
                  </a:ext>
                </a:extLst>
              </p:cNvPr>
              <p:cNvSpPr>
                <a:spLocks noGrp="1"/>
              </p:cNvSpPr>
              <p:nvPr>
                <p:ph idx="1"/>
              </p:nvPr>
            </p:nvSpPr>
            <p:spPr>
              <a:xfrm>
                <a:off x="8680047" y="779206"/>
                <a:ext cx="3477228" cy="1952419"/>
              </a:xfrm>
            </p:spPr>
            <p:txBody>
              <a:bodyPr>
                <a:normAutofit fontScale="92500"/>
              </a:bodyPr>
              <a:lstStyle/>
              <a:p>
                <a:pPr marL="0" indent="0">
                  <a:buNone/>
                </a:pPr>
                <a:r>
                  <a:rPr lang="en-RU" dirty="0"/>
                  <a:t>Scaling works for energy range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=2.4−3</m:t>
                    </m:r>
                  </m:oMath>
                </a14:m>
                <a:r>
                  <a:rPr lang="en-RU" dirty="0"/>
                  <a:t> GeV and breaks at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=3.3</m:t>
                    </m:r>
                  </m:oMath>
                </a14:m>
                <a:r>
                  <a:rPr lang="en-RU" dirty="0"/>
                  <a:t> GeV where </a:t>
                </a:r>
                <a14:m>
                  <m:oMath xmlns:m="http://schemas.openxmlformats.org/officeDocument/2006/math">
                    <m:sSub>
                      <m:sSubPr>
                        <m:ctrlPr>
                          <a:rPr lang="en-RU" i="1" dirty="0" smtClean="0">
                            <a:latin typeface="Cambria Math" panose="02040503050406030204" pitchFamily="18" charset="0"/>
                          </a:rPr>
                        </m:ctrlPr>
                      </m:sSubPr>
                      <m:e>
                        <m:r>
                          <a:rPr lang="en-RU" i="1" dirty="0" smtClean="0">
                            <a:latin typeface="Cambria Math" panose="02040503050406030204" pitchFamily="18" charset="0"/>
                          </a:rPr>
                          <m:t>𝑣</m:t>
                        </m:r>
                      </m:e>
                      <m:sub>
                        <m:r>
                          <a:rPr lang="en-RU" i="1" dirty="0" smtClean="0">
                            <a:latin typeface="Cambria Math" panose="02040503050406030204" pitchFamily="18" charset="0"/>
                          </a:rPr>
                          <m:t>2</m:t>
                        </m:r>
                      </m:sub>
                    </m:sSub>
                  </m:oMath>
                </a14:m>
                <a:r>
                  <a:rPr lang="en-RU" dirty="0"/>
                  <a:t> changes sign</a:t>
                </a:r>
              </a:p>
            </p:txBody>
          </p:sp>
        </mc:Choice>
        <mc:Fallback xmlns="">
          <p:sp>
            <p:nvSpPr>
              <p:cNvPr id="3" name="Content Placeholder 2">
                <a:extLst>
                  <a:ext uri="{FF2B5EF4-FFF2-40B4-BE49-F238E27FC236}">
                    <a16:creationId xmlns:a16="http://schemas.microsoft.com/office/drawing/2014/main" id="{7B793C51-5AE2-42C7-048C-AB8BD714C655}"/>
                  </a:ext>
                </a:extLst>
              </p:cNvPr>
              <p:cNvSpPr>
                <a:spLocks noGrp="1" noRot="1" noChangeAspect="1" noMove="1" noResize="1" noEditPoints="1" noAdjustHandles="1" noChangeArrowheads="1" noChangeShapeType="1" noTextEdit="1"/>
              </p:cNvSpPr>
              <p:nvPr>
                <p:ph idx="1"/>
              </p:nvPr>
            </p:nvSpPr>
            <p:spPr>
              <a:xfrm>
                <a:off x="8680047" y="779206"/>
                <a:ext cx="3477228" cy="1952419"/>
              </a:xfrm>
              <a:blipFill>
                <a:blip r:embed="rId3"/>
                <a:stretch>
                  <a:fillRect l="-3273" t="-5161" r="-4000" b="-4516"/>
                </a:stretch>
              </a:blipFill>
            </p:spPr>
            <p:txBody>
              <a:bodyPr/>
              <a:lstStyle/>
              <a:p>
                <a:r>
                  <a:rPr lang="en-RU">
                    <a:noFill/>
                  </a:rPr>
                  <a:t> </a:t>
                </a:r>
              </a:p>
            </p:txBody>
          </p:sp>
        </mc:Fallback>
      </mc:AlternateContent>
      <p:sp>
        <p:nvSpPr>
          <p:cNvPr id="4" name="Date Placeholder 3">
            <a:extLst>
              <a:ext uri="{FF2B5EF4-FFF2-40B4-BE49-F238E27FC236}">
                <a16:creationId xmlns:a16="http://schemas.microsoft.com/office/drawing/2014/main" id="{D3D5AF26-9F2F-6DE8-43F2-EB5AAB192C91}"/>
              </a:ext>
            </a:extLst>
          </p:cNvPr>
          <p:cNvSpPr>
            <a:spLocks noGrp="1"/>
          </p:cNvSpPr>
          <p:nvPr>
            <p:ph type="dt" sz="half" idx="10"/>
          </p:nvPr>
        </p:nvSpPr>
        <p:spPr/>
        <p:txBody>
          <a:bodyPr/>
          <a:lstStyle/>
          <a:p>
            <a:r>
              <a:rPr lang="ru-RU"/>
              <a:t>10.11.2022</a:t>
            </a:r>
            <a:endParaRPr lang="en-RU"/>
          </a:p>
        </p:txBody>
      </p:sp>
      <p:sp>
        <p:nvSpPr>
          <p:cNvPr id="5" name="Footer Placeholder 4">
            <a:extLst>
              <a:ext uri="{FF2B5EF4-FFF2-40B4-BE49-F238E27FC236}">
                <a16:creationId xmlns:a16="http://schemas.microsoft.com/office/drawing/2014/main" id="{DBE021C7-10ED-002B-C4AA-E0C0234550DB}"/>
              </a:ext>
            </a:extLst>
          </p:cNvPr>
          <p:cNvSpPr>
            <a:spLocks noGrp="1"/>
          </p:cNvSpPr>
          <p:nvPr>
            <p:ph type="ftr" sz="quarter" idx="11"/>
          </p:nvPr>
        </p:nvSpPr>
        <p:spPr/>
        <p:txBody>
          <a:bodyPr/>
          <a:lstStyle/>
          <a:p>
            <a:r>
              <a:rPr lang="en-GB"/>
              <a:t>X MPD CP 2022</a:t>
            </a:r>
            <a:endParaRPr lang="en-RU"/>
          </a:p>
        </p:txBody>
      </p:sp>
      <p:sp>
        <p:nvSpPr>
          <p:cNvPr id="6" name="Slide Number Placeholder 5">
            <a:extLst>
              <a:ext uri="{FF2B5EF4-FFF2-40B4-BE49-F238E27FC236}">
                <a16:creationId xmlns:a16="http://schemas.microsoft.com/office/drawing/2014/main" id="{6EE3CC04-75A0-9E31-094F-94EE932DD2DF}"/>
              </a:ext>
            </a:extLst>
          </p:cNvPr>
          <p:cNvSpPr>
            <a:spLocks noGrp="1"/>
          </p:cNvSpPr>
          <p:nvPr>
            <p:ph type="sldNum" sz="quarter" idx="12"/>
          </p:nvPr>
        </p:nvSpPr>
        <p:spPr/>
        <p:txBody>
          <a:bodyPr/>
          <a:lstStyle/>
          <a:p>
            <a:fld id="{75531BA6-1461-004E-AD4D-6ED1D212333C}" type="slidenum">
              <a:rPr lang="en-RU" smtClean="0"/>
              <a:t>45</a:t>
            </a:fld>
            <a:endParaRPr lang="en-RU"/>
          </a:p>
        </p:txBody>
      </p:sp>
      <p:pic>
        <p:nvPicPr>
          <p:cNvPr id="12" name="Picture 11">
            <a:extLst>
              <a:ext uri="{FF2B5EF4-FFF2-40B4-BE49-F238E27FC236}">
                <a16:creationId xmlns:a16="http://schemas.microsoft.com/office/drawing/2014/main" id="{76A70300-DD3D-6411-3CE5-2CE57C61BF5E}"/>
              </a:ext>
            </a:extLst>
          </p:cNvPr>
          <p:cNvPicPr>
            <a:picLocks noChangeAspect="1"/>
          </p:cNvPicPr>
          <p:nvPr/>
        </p:nvPicPr>
        <p:blipFill>
          <a:blip r:embed="rId4"/>
          <a:srcRect/>
          <a:stretch/>
        </p:blipFill>
        <p:spPr>
          <a:xfrm>
            <a:off x="5255" y="779206"/>
            <a:ext cx="8583752" cy="5577144"/>
          </a:xfrm>
          <a:prstGeom prst="rect">
            <a:avLst/>
          </a:prstGeom>
        </p:spPr>
      </p:pic>
    </p:spTree>
    <p:extLst>
      <p:ext uri="{BB962C8B-B14F-4D97-AF65-F5344CB8AC3E}">
        <p14:creationId xmlns:p14="http://schemas.microsoft.com/office/powerpoint/2010/main" val="35179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6" name="Google Shape;206;p33"/>
          <p:cNvPicPr preferRelativeResize="0"/>
          <p:nvPr/>
        </p:nvPicPr>
        <p:blipFill>
          <a:blip r:embed="rId3">
            <a:alphaModFix/>
          </a:blip>
          <a:stretch>
            <a:fillRect/>
          </a:stretch>
        </p:blipFill>
        <p:spPr>
          <a:xfrm>
            <a:off x="188368" y="1250284"/>
            <a:ext cx="6355033" cy="3574699"/>
          </a:xfrm>
          <a:prstGeom prst="rect">
            <a:avLst/>
          </a:prstGeom>
          <a:noFill/>
          <a:ln>
            <a:noFill/>
          </a:ln>
        </p:spPr>
      </p:pic>
      <p:sp>
        <p:nvSpPr>
          <p:cNvPr id="207" name="Google Shape;207;p33"/>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a:bodyPr>
          <a:lstStyle/>
          <a:p>
            <a:pPr>
              <a:spcBef>
                <a:spcPts val="0"/>
              </a:spcBef>
            </a:pPr>
            <a:r>
              <a:rPr lang="en" sz="3467"/>
              <a:t>The BM@N experiment (JINR, Dubna)</a:t>
            </a:r>
            <a:endParaRPr sz="3467">
              <a:latin typeface="Merriweather"/>
              <a:ea typeface="Merriweather"/>
              <a:cs typeface="Merriweather"/>
              <a:sym typeface="Merriweather"/>
            </a:endParaRPr>
          </a:p>
        </p:txBody>
      </p:sp>
      <p:sp>
        <p:nvSpPr>
          <p:cNvPr id="208" name="Google Shape;208;p3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a:t>
            </a:fld>
            <a:endParaRPr/>
          </a:p>
        </p:txBody>
      </p:sp>
      <p:sp>
        <p:nvSpPr>
          <p:cNvPr id="209" name="Google Shape;209;p33"/>
          <p:cNvSpPr txBox="1"/>
          <p:nvPr/>
        </p:nvSpPr>
        <p:spPr>
          <a:xfrm>
            <a:off x="4748433" y="702134"/>
            <a:ext cx="1015200" cy="615513"/>
          </a:xfrm>
          <a:prstGeom prst="rect">
            <a:avLst/>
          </a:prstGeom>
          <a:noFill/>
          <a:ln>
            <a:noFill/>
          </a:ln>
        </p:spPr>
        <p:txBody>
          <a:bodyPr spcFirstLastPara="1" wrap="square" lIns="121900" tIns="121900" rIns="121900" bIns="121900" anchor="t" anchorCtr="0">
            <a:spAutoFit/>
          </a:bodyPr>
          <a:lstStyle/>
          <a:p>
            <a:r>
              <a:rPr lang="en" sz="2400"/>
              <a:t>FHCal</a:t>
            </a:r>
            <a:endParaRPr sz="2400"/>
          </a:p>
        </p:txBody>
      </p:sp>
      <p:sp>
        <p:nvSpPr>
          <p:cNvPr id="210" name="Google Shape;210;p33"/>
          <p:cNvSpPr txBox="1"/>
          <p:nvPr/>
        </p:nvSpPr>
        <p:spPr>
          <a:xfrm>
            <a:off x="630621" y="926601"/>
            <a:ext cx="2220212" cy="615513"/>
          </a:xfrm>
          <a:prstGeom prst="rect">
            <a:avLst/>
          </a:prstGeom>
          <a:noFill/>
          <a:ln>
            <a:noFill/>
          </a:ln>
        </p:spPr>
        <p:txBody>
          <a:bodyPr spcFirstLastPara="1" wrap="square" lIns="121900" tIns="121900" rIns="121900" bIns="121900" anchor="t" anchorCtr="0">
            <a:spAutoFit/>
          </a:bodyPr>
          <a:lstStyle/>
          <a:p>
            <a:pPr algn="ctr"/>
            <a:r>
              <a:rPr lang="en" sz="2400" dirty="0"/>
              <a:t>Silicon + GEM</a:t>
            </a:r>
            <a:endParaRPr sz="2400" dirty="0"/>
          </a:p>
        </p:txBody>
      </p:sp>
      <p:sp>
        <p:nvSpPr>
          <p:cNvPr id="211" name="Google Shape;211;p33"/>
          <p:cNvSpPr txBox="1"/>
          <p:nvPr/>
        </p:nvSpPr>
        <p:spPr>
          <a:xfrm>
            <a:off x="3307333" y="3400234"/>
            <a:ext cx="1296834" cy="615513"/>
          </a:xfrm>
          <a:prstGeom prst="rect">
            <a:avLst/>
          </a:prstGeom>
          <a:noFill/>
          <a:ln>
            <a:noFill/>
          </a:ln>
        </p:spPr>
        <p:txBody>
          <a:bodyPr spcFirstLastPara="1" wrap="square" lIns="121900" tIns="121900" rIns="121900" bIns="121900" anchor="t" anchorCtr="0">
            <a:spAutoFit/>
          </a:bodyPr>
          <a:lstStyle/>
          <a:p>
            <a:pPr algn="ctr"/>
            <a:r>
              <a:rPr lang="en" sz="2400" dirty="0"/>
              <a:t>TOF-400</a:t>
            </a:r>
            <a:endParaRPr sz="2400" dirty="0"/>
          </a:p>
        </p:txBody>
      </p:sp>
      <p:sp>
        <p:nvSpPr>
          <p:cNvPr id="212" name="Google Shape;212;p33"/>
          <p:cNvSpPr txBox="1"/>
          <p:nvPr/>
        </p:nvSpPr>
        <p:spPr>
          <a:xfrm>
            <a:off x="2991399" y="1081268"/>
            <a:ext cx="1538733" cy="615513"/>
          </a:xfrm>
          <a:prstGeom prst="rect">
            <a:avLst/>
          </a:prstGeom>
          <a:noFill/>
          <a:ln>
            <a:noFill/>
          </a:ln>
        </p:spPr>
        <p:txBody>
          <a:bodyPr spcFirstLastPara="1" wrap="square" lIns="121900" tIns="121900" rIns="121900" bIns="121900" anchor="t" anchorCtr="0">
            <a:spAutoFit/>
          </a:bodyPr>
          <a:lstStyle/>
          <a:p>
            <a:pPr algn="ctr"/>
            <a:r>
              <a:rPr lang="en" sz="2400" dirty="0"/>
              <a:t>TOF-700</a:t>
            </a:r>
            <a:endParaRPr sz="2400" dirty="0"/>
          </a:p>
        </p:txBody>
      </p:sp>
      <p:sp>
        <p:nvSpPr>
          <p:cNvPr id="213" name="Google Shape;213;p33"/>
          <p:cNvSpPr txBox="1"/>
          <p:nvPr/>
        </p:nvSpPr>
        <p:spPr>
          <a:xfrm>
            <a:off x="7672267" y="4412555"/>
            <a:ext cx="4322434" cy="1559104"/>
          </a:xfrm>
          <a:prstGeom prst="rect">
            <a:avLst/>
          </a:prstGeom>
          <a:noFill/>
          <a:ln>
            <a:noFill/>
          </a:ln>
        </p:spPr>
        <p:txBody>
          <a:bodyPr spcFirstLastPara="1" wrap="square" lIns="121900" tIns="121900" rIns="121900" bIns="121900" anchor="t" anchorCtr="0">
            <a:spAutoFit/>
          </a:bodyPr>
          <a:lstStyle/>
          <a:p>
            <a:r>
              <a:rPr lang="en" sz="2133" dirty="0" err="1"/>
              <a:t>Nuclotron</a:t>
            </a:r>
            <a:r>
              <a:rPr lang="en" sz="2133" dirty="0"/>
              <a:t> beam:</a:t>
            </a:r>
            <a:endParaRPr sz="2133" dirty="0"/>
          </a:p>
          <a:p>
            <a:pPr marL="609585" indent="-440256">
              <a:buSzPts val="1600"/>
              <a:buChar char="●"/>
            </a:pPr>
            <a:r>
              <a:rPr lang="en" sz="2133" dirty="0"/>
              <a:t>from p to Au </a:t>
            </a:r>
            <a:endParaRPr sz="2133" dirty="0"/>
          </a:p>
          <a:p>
            <a:pPr marL="609585" indent="-440256">
              <a:buSzPts val="1600"/>
              <a:buChar char="●"/>
            </a:pPr>
            <a:r>
              <a:rPr lang="en" sz="2133" dirty="0"/>
              <a:t>heavy ion energy 1- 3.8 GeV/n </a:t>
            </a:r>
            <a:endParaRPr sz="2133" dirty="0"/>
          </a:p>
          <a:p>
            <a:pPr marL="609585" indent="-440256">
              <a:buSzPts val="1600"/>
              <a:buChar char="●"/>
            </a:pPr>
            <a:r>
              <a:rPr lang="en" sz="2133" dirty="0"/>
              <a:t>Au intensity ~ few 10^6 Hz</a:t>
            </a:r>
            <a:endParaRPr sz="2133" dirty="0"/>
          </a:p>
        </p:txBody>
      </p:sp>
      <p:sp>
        <p:nvSpPr>
          <p:cNvPr id="214" name="Google Shape;214;p33"/>
          <p:cNvSpPr/>
          <p:nvPr/>
        </p:nvSpPr>
        <p:spPr>
          <a:xfrm>
            <a:off x="1171167" y="2218933"/>
            <a:ext cx="1755200" cy="17552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15" name="Google Shape;215;p33"/>
          <p:cNvCxnSpPr>
            <a:stCxn id="214" idx="4"/>
            <a:endCxn id="216" idx="0"/>
          </p:cNvCxnSpPr>
          <p:nvPr/>
        </p:nvCxnSpPr>
        <p:spPr>
          <a:xfrm>
            <a:off x="2048767" y="3974133"/>
            <a:ext cx="289000" cy="1355101"/>
          </a:xfrm>
          <a:prstGeom prst="straightConnector1">
            <a:avLst/>
          </a:prstGeom>
          <a:noFill/>
          <a:ln w="9525" cap="flat" cmpd="sng">
            <a:solidFill>
              <a:schemeClr val="dk2"/>
            </a:solidFill>
            <a:prstDash val="solid"/>
            <a:round/>
            <a:headEnd type="none" w="med" len="med"/>
            <a:tailEnd type="triangle" w="med" len="med"/>
          </a:ln>
        </p:spPr>
      </p:cxnSp>
      <p:sp>
        <p:nvSpPr>
          <p:cNvPr id="216" name="Google Shape;216;p33"/>
          <p:cNvSpPr txBox="1"/>
          <p:nvPr/>
        </p:nvSpPr>
        <p:spPr>
          <a:xfrm>
            <a:off x="-63833" y="5329234"/>
            <a:ext cx="4803200" cy="1169511"/>
          </a:xfrm>
          <a:prstGeom prst="rect">
            <a:avLst/>
          </a:prstGeom>
          <a:noFill/>
          <a:ln>
            <a:noFill/>
          </a:ln>
        </p:spPr>
        <p:txBody>
          <a:bodyPr spcFirstLastPara="1" wrap="square" lIns="121900" tIns="121900" rIns="121900" bIns="121900" anchor="t" anchorCtr="0">
            <a:spAutoFit/>
          </a:bodyPr>
          <a:lstStyle/>
          <a:p>
            <a:pPr algn="ctr"/>
            <a:r>
              <a:rPr lang="en" sz="2000" dirty="0"/>
              <a:t>4 silicon stations + 7 GEM stations within magnetic field for charged particles trajectories reconstruction</a:t>
            </a:r>
            <a:endParaRPr sz="2000" dirty="0"/>
          </a:p>
        </p:txBody>
      </p:sp>
      <p:sp>
        <p:nvSpPr>
          <p:cNvPr id="217" name="Google Shape;217;p33"/>
          <p:cNvSpPr/>
          <p:nvPr/>
        </p:nvSpPr>
        <p:spPr>
          <a:xfrm>
            <a:off x="2850833" y="1614867"/>
            <a:ext cx="1755200" cy="17552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18" name="Google Shape;218;p33"/>
          <p:cNvCxnSpPr>
            <a:stCxn id="217" idx="5"/>
            <a:endCxn id="219" idx="0"/>
          </p:cNvCxnSpPr>
          <p:nvPr/>
        </p:nvCxnSpPr>
        <p:spPr>
          <a:xfrm>
            <a:off x="4348990" y="3113024"/>
            <a:ext cx="498843" cy="1107910"/>
          </a:xfrm>
          <a:prstGeom prst="straightConnector1">
            <a:avLst/>
          </a:prstGeom>
          <a:noFill/>
          <a:ln w="9525" cap="flat" cmpd="sng">
            <a:solidFill>
              <a:schemeClr val="dk2"/>
            </a:solidFill>
            <a:prstDash val="solid"/>
            <a:round/>
            <a:headEnd type="none" w="med" len="med"/>
            <a:tailEnd type="triangle" w="med" len="med"/>
          </a:ln>
        </p:spPr>
      </p:cxnSp>
      <p:sp>
        <p:nvSpPr>
          <p:cNvPr id="219" name="Google Shape;219;p33"/>
          <p:cNvSpPr txBox="1"/>
          <p:nvPr/>
        </p:nvSpPr>
        <p:spPr>
          <a:xfrm>
            <a:off x="3466633" y="4220934"/>
            <a:ext cx="2762400" cy="1169511"/>
          </a:xfrm>
          <a:prstGeom prst="rect">
            <a:avLst/>
          </a:prstGeom>
          <a:noFill/>
          <a:ln>
            <a:noFill/>
          </a:ln>
        </p:spPr>
        <p:txBody>
          <a:bodyPr spcFirstLastPara="1" wrap="square" lIns="121900" tIns="121900" rIns="121900" bIns="121900" anchor="t" anchorCtr="0">
            <a:spAutoFit/>
          </a:bodyPr>
          <a:lstStyle/>
          <a:p>
            <a:r>
              <a:rPr lang="en" sz="2000" dirty="0"/>
              <a:t>3 stations of RPC for particle identification via TOF method</a:t>
            </a:r>
            <a:endParaRPr sz="2000" dirty="0"/>
          </a:p>
        </p:txBody>
      </p:sp>
      <p:sp>
        <p:nvSpPr>
          <p:cNvPr id="220" name="Google Shape;220;p33"/>
          <p:cNvSpPr/>
          <p:nvPr/>
        </p:nvSpPr>
        <p:spPr>
          <a:xfrm>
            <a:off x="4845067" y="1205600"/>
            <a:ext cx="1222800" cy="12228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21" name="Google Shape;221;p33"/>
          <p:cNvCxnSpPr>
            <a:stCxn id="220" idx="5"/>
            <a:endCxn id="222" idx="0"/>
          </p:cNvCxnSpPr>
          <p:nvPr/>
        </p:nvCxnSpPr>
        <p:spPr>
          <a:xfrm>
            <a:off x="5888792" y="2249325"/>
            <a:ext cx="670841" cy="432509"/>
          </a:xfrm>
          <a:prstGeom prst="straightConnector1">
            <a:avLst/>
          </a:prstGeom>
          <a:noFill/>
          <a:ln w="9525" cap="flat" cmpd="sng">
            <a:solidFill>
              <a:schemeClr val="dk2"/>
            </a:solidFill>
            <a:prstDash val="solid"/>
            <a:round/>
            <a:headEnd type="none" w="med" len="med"/>
            <a:tailEnd type="triangle" w="med" len="med"/>
          </a:ln>
        </p:spPr>
      </p:cxnSp>
      <p:sp>
        <p:nvSpPr>
          <p:cNvPr id="222" name="Google Shape;222;p33"/>
          <p:cNvSpPr txBox="1"/>
          <p:nvPr/>
        </p:nvSpPr>
        <p:spPr>
          <a:xfrm>
            <a:off x="5144433" y="2681834"/>
            <a:ext cx="2830400" cy="1477287"/>
          </a:xfrm>
          <a:prstGeom prst="rect">
            <a:avLst/>
          </a:prstGeom>
          <a:noFill/>
          <a:ln>
            <a:noFill/>
          </a:ln>
        </p:spPr>
        <p:txBody>
          <a:bodyPr spcFirstLastPara="1" wrap="square" lIns="121900" tIns="121900" rIns="121900" bIns="121900" anchor="t" anchorCtr="0">
            <a:spAutoFit/>
          </a:bodyPr>
          <a:lstStyle/>
          <a:p>
            <a:r>
              <a:rPr lang="en" sz="2000" dirty="0"/>
              <a:t>54 modules of Forward Hadron Calorimeter for symmetry plane and centrality</a:t>
            </a:r>
            <a:endParaRPr sz="2000" dirty="0"/>
          </a:p>
        </p:txBody>
      </p:sp>
      <p:sp>
        <p:nvSpPr>
          <p:cNvPr id="223" name="Google Shape;223;p33"/>
          <p:cNvSpPr txBox="1"/>
          <p:nvPr/>
        </p:nvSpPr>
        <p:spPr>
          <a:xfrm>
            <a:off x="6932400" y="852467"/>
            <a:ext cx="4803200" cy="615513"/>
          </a:xfrm>
          <a:prstGeom prst="rect">
            <a:avLst/>
          </a:prstGeom>
          <a:noFill/>
          <a:ln>
            <a:noFill/>
          </a:ln>
        </p:spPr>
        <p:txBody>
          <a:bodyPr spcFirstLastPara="1" wrap="square" lIns="121900" tIns="121900" rIns="121900" bIns="121900" anchor="t" anchorCtr="0">
            <a:spAutoFit/>
          </a:bodyPr>
          <a:lstStyle/>
          <a:p>
            <a:endParaRPr sz="2400"/>
          </a:p>
        </p:txBody>
      </p:sp>
      <p:pic>
        <p:nvPicPr>
          <p:cNvPr id="4" name="Google Shape;194;p32">
            <a:extLst>
              <a:ext uri="{FF2B5EF4-FFF2-40B4-BE49-F238E27FC236}">
                <a16:creationId xmlns:a16="http://schemas.microsoft.com/office/drawing/2014/main" id="{0C3EECCE-322C-4A28-D3BC-885A75D395E8}"/>
              </a:ext>
            </a:extLst>
          </p:cNvPr>
          <p:cNvPicPr preferRelativeResize="0">
            <a:picLocks noChangeAspect="1"/>
          </p:cNvPicPr>
          <p:nvPr/>
        </p:nvPicPr>
        <p:blipFill rotWithShape="1">
          <a:blip r:embed="rId4">
            <a:alphaModFix/>
          </a:blip>
          <a:srcRect l="3189" r="49200"/>
          <a:stretch/>
        </p:blipFill>
        <p:spPr>
          <a:xfrm>
            <a:off x="8486738" y="115577"/>
            <a:ext cx="3507963" cy="4144449"/>
          </a:xfrm>
          <a:prstGeom prst="rect">
            <a:avLst/>
          </a:prstGeom>
          <a:noFill/>
          <a:ln>
            <a:noFill/>
          </a:ln>
        </p:spPr>
      </p:pic>
      <p:sp>
        <p:nvSpPr>
          <p:cNvPr id="5" name="Oval 4">
            <a:extLst>
              <a:ext uri="{FF2B5EF4-FFF2-40B4-BE49-F238E27FC236}">
                <a16:creationId xmlns:a16="http://schemas.microsoft.com/office/drawing/2014/main" id="{1FF3480B-9ADD-4327-954C-495F48EDB9CF}"/>
              </a:ext>
            </a:extLst>
          </p:cNvPr>
          <p:cNvSpPr/>
          <p:nvPr/>
        </p:nvSpPr>
        <p:spPr>
          <a:xfrm>
            <a:off x="9851136" y="747367"/>
            <a:ext cx="1445475" cy="14715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3150683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36"/>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dirty="0"/>
              <a:t>BM@N setup during the physical run Xe+Cs(I)</a:t>
            </a:r>
            <a:endParaRPr dirty="0"/>
          </a:p>
        </p:txBody>
      </p:sp>
      <p:sp>
        <p:nvSpPr>
          <p:cNvPr id="250" name="Google Shape;250;p3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6</a:t>
            </a:fld>
            <a:endParaRPr/>
          </a:p>
        </p:txBody>
      </p:sp>
      <p:pic>
        <p:nvPicPr>
          <p:cNvPr id="251" name="Google Shape;251;p36"/>
          <p:cNvPicPr preferRelativeResize="0"/>
          <p:nvPr/>
        </p:nvPicPr>
        <p:blipFill>
          <a:blip r:embed="rId3">
            <a:alphaModFix/>
          </a:blip>
          <a:stretch>
            <a:fillRect/>
          </a:stretch>
        </p:blipFill>
        <p:spPr>
          <a:xfrm>
            <a:off x="7636252" y="747367"/>
            <a:ext cx="3660359" cy="2106004"/>
          </a:xfrm>
          <a:prstGeom prst="rect">
            <a:avLst/>
          </a:prstGeom>
          <a:noFill/>
          <a:ln>
            <a:noFill/>
          </a:ln>
        </p:spPr>
      </p:pic>
      <p:pic>
        <p:nvPicPr>
          <p:cNvPr id="252" name="Google Shape;252;p36"/>
          <p:cNvPicPr preferRelativeResize="0"/>
          <p:nvPr/>
        </p:nvPicPr>
        <p:blipFill>
          <a:blip r:embed="rId4">
            <a:alphaModFix/>
          </a:blip>
          <a:stretch>
            <a:fillRect/>
          </a:stretch>
        </p:blipFill>
        <p:spPr>
          <a:xfrm>
            <a:off x="5444033" y="747367"/>
            <a:ext cx="1664728" cy="5911867"/>
          </a:xfrm>
          <a:prstGeom prst="rect">
            <a:avLst/>
          </a:prstGeom>
          <a:noFill/>
          <a:ln>
            <a:noFill/>
          </a:ln>
        </p:spPr>
      </p:pic>
      <p:pic>
        <p:nvPicPr>
          <p:cNvPr id="253" name="Google Shape;253;p36"/>
          <p:cNvPicPr preferRelativeResize="0"/>
          <p:nvPr/>
        </p:nvPicPr>
        <p:blipFill>
          <a:blip r:embed="rId5">
            <a:alphaModFix/>
          </a:blip>
          <a:stretch>
            <a:fillRect/>
          </a:stretch>
        </p:blipFill>
        <p:spPr>
          <a:xfrm>
            <a:off x="163789" y="3980599"/>
            <a:ext cx="5134980" cy="2400617"/>
          </a:xfrm>
          <a:prstGeom prst="rect">
            <a:avLst/>
          </a:prstGeom>
          <a:noFill/>
          <a:ln>
            <a:noFill/>
          </a:ln>
        </p:spPr>
      </p:pic>
      <p:sp>
        <p:nvSpPr>
          <p:cNvPr id="254" name="Google Shape;254;p36"/>
          <p:cNvSpPr txBox="1"/>
          <p:nvPr/>
        </p:nvSpPr>
        <p:spPr>
          <a:xfrm>
            <a:off x="357467" y="940000"/>
            <a:ext cx="4941200" cy="2400617"/>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000" dirty="0"/>
              <a:t>The tracking system have been upgraded to cover the full available acceptance</a:t>
            </a:r>
            <a:endParaRPr sz="2000" dirty="0"/>
          </a:p>
          <a:p>
            <a:pPr marL="609585" indent="-423323">
              <a:buSzPts val="1400"/>
              <a:buChar char="●"/>
            </a:pPr>
            <a:r>
              <a:rPr lang="en" sz="2000" dirty="0"/>
              <a:t>Scintillator wall and Silicon Hodoscope were added to the setup</a:t>
            </a:r>
            <a:endParaRPr sz="2000" dirty="0"/>
          </a:p>
          <a:p>
            <a:pPr marL="609585" indent="-423323">
              <a:buSzPts val="1400"/>
              <a:buChar char="●"/>
            </a:pPr>
            <a:r>
              <a:rPr lang="en" sz="2000" dirty="0"/>
              <a:t>Beam pipe with vacuum up to 10^-5 torr.</a:t>
            </a:r>
            <a:endParaRPr sz="2000" dirty="0"/>
          </a:p>
        </p:txBody>
      </p:sp>
      <p:sp>
        <p:nvSpPr>
          <p:cNvPr id="4" name="TextBox 3">
            <a:extLst>
              <a:ext uri="{FF2B5EF4-FFF2-40B4-BE49-F238E27FC236}">
                <a16:creationId xmlns:a16="http://schemas.microsoft.com/office/drawing/2014/main" id="{1BC9F4D4-AD99-B856-BEB7-10192071E873}"/>
              </a:ext>
            </a:extLst>
          </p:cNvPr>
          <p:cNvSpPr txBox="1"/>
          <p:nvPr/>
        </p:nvSpPr>
        <p:spPr>
          <a:xfrm>
            <a:off x="7594168" y="2878159"/>
            <a:ext cx="3217035" cy="1754326"/>
          </a:xfrm>
          <a:prstGeom prst="rect">
            <a:avLst/>
          </a:prstGeom>
          <a:noFill/>
        </p:spPr>
        <p:txBody>
          <a:bodyPr wrap="none" rtlCol="0">
            <a:spAutoFit/>
          </a:bodyPr>
          <a:lstStyle/>
          <a:p>
            <a:r>
              <a:rPr lang="en-US" dirty="0"/>
              <a:t>Previous runs:</a:t>
            </a:r>
          </a:p>
          <a:p>
            <a:pPr marL="285750" indent="-285750">
              <a:buFont typeface="Arial" panose="020B0604020202020204" pitchFamily="34" charset="0"/>
              <a:buChar char="•"/>
            </a:pPr>
            <a:r>
              <a:rPr lang="en-US" dirty="0"/>
              <a:t>C+C, </a:t>
            </a:r>
            <a:r>
              <a:rPr lang="en-US" dirty="0" err="1"/>
              <a:t>C+Al</a:t>
            </a:r>
            <a:r>
              <a:rPr lang="en-US" dirty="0"/>
              <a:t>, </a:t>
            </a:r>
            <a:r>
              <a:rPr lang="en-US" dirty="0" err="1"/>
              <a:t>C+Cu</a:t>
            </a:r>
            <a:r>
              <a:rPr lang="en-US" dirty="0"/>
              <a:t> @ 4 </a:t>
            </a:r>
            <a:r>
              <a:rPr lang="en-US" dirty="0" err="1"/>
              <a:t>AGeV</a:t>
            </a:r>
            <a:endParaRPr lang="en-US" dirty="0"/>
          </a:p>
          <a:p>
            <a:r>
              <a:rPr lang="en-US" b="1" dirty="0"/>
              <a:t>First physical run:</a:t>
            </a:r>
          </a:p>
          <a:p>
            <a:pPr marL="285750" indent="-285750">
              <a:buFont typeface="Arial" panose="020B0604020202020204" pitchFamily="34" charset="0"/>
              <a:buChar char="•"/>
            </a:pPr>
            <a:r>
              <a:rPr lang="en-US" b="1" dirty="0"/>
              <a:t>Xe+Cs(I) </a:t>
            </a:r>
            <a:endParaRPr lang="ru-RU" b="1" dirty="0"/>
          </a:p>
          <a:p>
            <a:pPr marL="742950" lvl="1" indent="-285750">
              <a:buFont typeface="Arial" panose="020B0604020202020204" pitchFamily="34" charset="0"/>
              <a:buChar char="•"/>
            </a:pPr>
            <a:r>
              <a:rPr lang="ru-RU" b="1" dirty="0"/>
              <a:t>3</a:t>
            </a:r>
            <a:r>
              <a:rPr lang="en-US" b="1" dirty="0"/>
              <a:t>.8 </a:t>
            </a:r>
            <a:r>
              <a:rPr lang="en-US" b="1" dirty="0" err="1"/>
              <a:t>AGeV</a:t>
            </a:r>
            <a:r>
              <a:rPr lang="en-US" b="1" dirty="0"/>
              <a:t>: 500 M events</a:t>
            </a:r>
          </a:p>
          <a:p>
            <a:pPr marL="742950" lvl="1" indent="-285750">
              <a:buFont typeface="Arial" panose="020B0604020202020204" pitchFamily="34" charset="0"/>
              <a:buChar char="•"/>
            </a:pPr>
            <a:r>
              <a:rPr lang="en-US" b="1" dirty="0"/>
              <a:t>3 </a:t>
            </a:r>
            <a:r>
              <a:rPr lang="en-US" b="1" dirty="0" err="1"/>
              <a:t>AGeV</a:t>
            </a:r>
            <a:r>
              <a:rPr lang="en-US" b="1" dirty="0"/>
              <a:t>: 50 M events</a:t>
            </a:r>
            <a:endParaRPr lang="ru-RU" b="1" dirty="0"/>
          </a:p>
        </p:txBody>
      </p:sp>
      <p:pic>
        <p:nvPicPr>
          <p:cNvPr id="12" name="Picture 11">
            <a:extLst>
              <a:ext uri="{FF2B5EF4-FFF2-40B4-BE49-F238E27FC236}">
                <a16:creationId xmlns:a16="http://schemas.microsoft.com/office/drawing/2014/main" id="{9EB4187A-90BB-2675-4A18-B00F5CDB55CD}"/>
              </a:ext>
            </a:extLst>
          </p:cNvPr>
          <p:cNvPicPr>
            <a:picLocks noChangeAspect="1"/>
          </p:cNvPicPr>
          <p:nvPr/>
        </p:nvPicPr>
        <p:blipFill>
          <a:blip r:embed="rId6"/>
          <a:stretch>
            <a:fillRect/>
          </a:stretch>
        </p:blipFill>
        <p:spPr>
          <a:xfrm>
            <a:off x="7781512" y="4620494"/>
            <a:ext cx="3410214" cy="2019486"/>
          </a:xfrm>
          <a:prstGeom prst="rect">
            <a:avLst/>
          </a:prstGeom>
        </p:spPr>
      </p:pic>
    </p:spTree>
    <p:extLst>
      <p:ext uri="{BB962C8B-B14F-4D97-AF65-F5344CB8AC3E}">
        <p14:creationId xmlns:p14="http://schemas.microsoft.com/office/powerpoint/2010/main" val="111437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36"/>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dirty="0"/>
              <a:t>TOF-700 data from </a:t>
            </a:r>
            <a:r>
              <a:rPr lang="en" dirty="0" err="1"/>
              <a:t>Ar+A</a:t>
            </a:r>
            <a:r>
              <a:rPr lang="en" dirty="0"/>
              <a:t> and Xe+Cs(I) runs</a:t>
            </a:r>
            <a:endParaRPr dirty="0"/>
          </a:p>
        </p:txBody>
      </p:sp>
      <p:sp>
        <p:nvSpPr>
          <p:cNvPr id="250" name="Google Shape;250;p3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7</a:t>
            </a:fld>
            <a:endParaRPr/>
          </a:p>
        </p:txBody>
      </p:sp>
      <p:pic>
        <p:nvPicPr>
          <p:cNvPr id="2" name="Picture 1">
            <a:extLst>
              <a:ext uri="{FF2B5EF4-FFF2-40B4-BE49-F238E27FC236}">
                <a16:creationId xmlns:a16="http://schemas.microsoft.com/office/drawing/2014/main" id="{E907FADC-F63E-EA95-BABD-7D438C21C778}"/>
              </a:ext>
            </a:extLst>
          </p:cNvPr>
          <p:cNvPicPr>
            <a:picLocks noChangeAspect="1"/>
          </p:cNvPicPr>
          <p:nvPr/>
        </p:nvPicPr>
        <p:blipFill>
          <a:blip r:embed="rId3"/>
          <a:stretch>
            <a:fillRect/>
          </a:stretch>
        </p:blipFill>
        <p:spPr>
          <a:xfrm>
            <a:off x="415600" y="1193041"/>
            <a:ext cx="5186248" cy="3841666"/>
          </a:xfrm>
          <a:prstGeom prst="rect">
            <a:avLst/>
          </a:prstGeom>
        </p:spPr>
      </p:pic>
      <p:sp>
        <p:nvSpPr>
          <p:cNvPr id="9" name="TextBox 8">
            <a:extLst>
              <a:ext uri="{FF2B5EF4-FFF2-40B4-BE49-F238E27FC236}">
                <a16:creationId xmlns:a16="http://schemas.microsoft.com/office/drawing/2014/main" id="{20D018D0-FD17-CB8E-5803-42A47160E39D}"/>
              </a:ext>
            </a:extLst>
          </p:cNvPr>
          <p:cNvSpPr txBox="1"/>
          <p:nvPr/>
        </p:nvSpPr>
        <p:spPr>
          <a:xfrm>
            <a:off x="2673850" y="6027454"/>
            <a:ext cx="6097836" cy="461665"/>
          </a:xfrm>
          <a:prstGeom prst="rect">
            <a:avLst/>
          </a:prstGeom>
          <a:noFill/>
        </p:spPr>
        <p:txBody>
          <a:bodyPr wrap="square">
            <a:spAutoFit/>
          </a:bodyPr>
          <a:lstStyle/>
          <a:p>
            <a:pPr algn="ctr"/>
            <a:r>
              <a:rPr lang="en-GB" sz="2400" dirty="0"/>
              <a:t>Good PID capabilities</a:t>
            </a:r>
          </a:p>
        </p:txBody>
      </p:sp>
      <p:grpSp>
        <p:nvGrpSpPr>
          <p:cNvPr id="15" name="Group 14">
            <a:extLst>
              <a:ext uri="{FF2B5EF4-FFF2-40B4-BE49-F238E27FC236}">
                <a16:creationId xmlns:a16="http://schemas.microsoft.com/office/drawing/2014/main" id="{8993AB65-B9A0-DA06-D281-B137981AA5B4}"/>
              </a:ext>
            </a:extLst>
          </p:cNvPr>
          <p:cNvGrpSpPr/>
          <p:nvPr/>
        </p:nvGrpSpPr>
        <p:grpSpPr>
          <a:xfrm>
            <a:off x="6680743" y="935182"/>
            <a:ext cx="4655208" cy="4074867"/>
            <a:chOff x="6680743" y="1078403"/>
            <a:chExt cx="4655208" cy="4074867"/>
          </a:xfrm>
        </p:grpSpPr>
        <p:pic>
          <p:nvPicPr>
            <p:cNvPr id="11" name="Picture 10">
              <a:extLst>
                <a:ext uri="{FF2B5EF4-FFF2-40B4-BE49-F238E27FC236}">
                  <a16:creationId xmlns:a16="http://schemas.microsoft.com/office/drawing/2014/main" id="{E76CA80A-CEED-74CA-5F58-3FCE29F8F82D}"/>
                </a:ext>
              </a:extLst>
            </p:cNvPr>
            <p:cNvPicPr>
              <a:picLocks noChangeAspect="1"/>
            </p:cNvPicPr>
            <p:nvPr/>
          </p:nvPicPr>
          <p:blipFill>
            <a:blip r:embed="rId4"/>
            <a:stretch>
              <a:fillRect/>
            </a:stretch>
          </p:blipFill>
          <p:spPr>
            <a:xfrm>
              <a:off x="6680743" y="1078403"/>
              <a:ext cx="4655208" cy="4074867"/>
            </a:xfrm>
            <a:prstGeom prst="rect">
              <a:avLst/>
            </a:prstGeom>
          </p:spPr>
        </p:pic>
        <p:sp>
          <p:nvSpPr>
            <p:cNvPr id="14" name="Rectangle 13">
              <a:extLst>
                <a:ext uri="{FF2B5EF4-FFF2-40B4-BE49-F238E27FC236}">
                  <a16:creationId xmlns:a16="http://schemas.microsoft.com/office/drawing/2014/main" id="{059DB6D7-4C93-A9BD-8EED-442CA7DFCB05}"/>
                </a:ext>
              </a:extLst>
            </p:cNvPr>
            <p:cNvSpPr/>
            <p:nvPr/>
          </p:nvSpPr>
          <p:spPr>
            <a:xfrm>
              <a:off x="7810959" y="1078403"/>
              <a:ext cx="2522863" cy="257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grpSp>
      <p:sp>
        <p:nvSpPr>
          <p:cNvPr id="12" name="TextBox 11">
            <a:extLst>
              <a:ext uri="{FF2B5EF4-FFF2-40B4-BE49-F238E27FC236}">
                <a16:creationId xmlns:a16="http://schemas.microsoft.com/office/drawing/2014/main" id="{169388A0-2E0E-D28E-2E75-BC78B8BF86DB}"/>
              </a:ext>
            </a:extLst>
          </p:cNvPr>
          <p:cNvSpPr txBox="1"/>
          <p:nvPr/>
        </p:nvSpPr>
        <p:spPr>
          <a:xfrm>
            <a:off x="1949985" y="830546"/>
            <a:ext cx="2489721" cy="369332"/>
          </a:xfrm>
          <a:prstGeom prst="rect">
            <a:avLst/>
          </a:prstGeom>
          <a:noFill/>
        </p:spPr>
        <p:txBody>
          <a:bodyPr wrap="none" rtlCol="0">
            <a:spAutoFit/>
          </a:bodyPr>
          <a:lstStyle/>
          <a:p>
            <a:r>
              <a:rPr lang="en-RU" dirty="0"/>
              <a:t>Ar+A @ 3.2 AGeV (2018)</a:t>
            </a:r>
          </a:p>
        </p:txBody>
      </p:sp>
      <p:sp>
        <p:nvSpPr>
          <p:cNvPr id="13" name="TextBox 12">
            <a:extLst>
              <a:ext uri="{FF2B5EF4-FFF2-40B4-BE49-F238E27FC236}">
                <a16:creationId xmlns:a16="http://schemas.microsoft.com/office/drawing/2014/main" id="{BD38D8AA-F2DB-33DF-E43D-DBE41239F612}"/>
              </a:ext>
            </a:extLst>
          </p:cNvPr>
          <p:cNvSpPr txBox="1"/>
          <p:nvPr/>
        </p:nvSpPr>
        <p:spPr>
          <a:xfrm>
            <a:off x="7679059" y="834827"/>
            <a:ext cx="2786660" cy="369332"/>
          </a:xfrm>
          <a:prstGeom prst="rect">
            <a:avLst/>
          </a:prstGeom>
          <a:noFill/>
        </p:spPr>
        <p:txBody>
          <a:bodyPr wrap="none" rtlCol="0">
            <a:spAutoFit/>
          </a:bodyPr>
          <a:lstStyle/>
          <a:p>
            <a:r>
              <a:rPr lang="en-RU" dirty="0"/>
              <a:t>Xe+Cs(I) @ 3.8 AGeV (2023)</a:t>
            </a:r>
          </a:p>
        </p:txBody>
      </p:sp>
      <p:sp>
        <p:nvSpPr>
          <p:cNvPr id="16" name="TextBox 15">
            <a:extLst>
              <a:ext uri="{FF2B5EF4-FFF2-40B4-BE49-F238E27FC236}">
                <a16:creationId xmlns:a16="http://schemas.microsoft.com/office/drawing/2014/main" id="{DA195950-B095-DE12-1245-E33DF8195A5C}"/>
              </a:ext>
            </a:extLst>
          </p:cNvPr>
          <p:cNvSpPr txBox="1"/>
          <p:nvPr/>
        </p:nvSpPr>
        <p:spPr>
          <a:xfrm>
            <a:off x="7244453" y="5017919"/>
            <a:ext cx="3655873" cy="646331"/>
          </a:xfrm>
          <a:prstGeom prst="rect">
            <a:avLst/>
          </a:prstGeom>
          <a:noFill/>
        </p:spPr>
        <p:txBody>
          <a:bodyPr wrap="none" rtlCol="0">
            <a:spAutoFit/>
          </a:bodyPr>
          <a:lstStyle/>
          <a:p>
            <a:r>
              <a:rPr lang="en-GB" sz="1800" dirty="0">
                <a:effectLst/>
                <a:latin typeface="Arial,Bold"/>
              </a:rPr>
              <a:t>Raw online data</a:t>
            </a:r>
          </a:p>
          <a:p>
            <a:r>
              <a:rPr lang="en-GB" sz="1800" dirty="0">
                <a:effectLst/>
                <a:latin typeface="Arial,Bold"/>
              </a:rPr>
              <a:t>Without dedicated </a:t>
            </a:r>
            <a:r>
              <a:rPr lang="en-GB" sz="1800" dirty="0" err="1">
                <a:effectLst/>
                <a:latin typeface="Arial,Bold"/>
              </a:rPr>
              <a:t>ToF</a:t>
            </a:r>
            <a:r>
              <a:rPr lang="en-GB" sz="1800" dirty="0">
                <a:effectLst/>
                <a:latin typeface="Arial,Bold"/>
              </a:rPr>
              <a:t> calibration </a:t>
            </a:r>
            <a:endParaRPr lang="en-GB" dirty="0">
              <a:effectLst/>
            </a:endParaRPr>
          </a:p>
        </p:txBody>
      </p:sp>
      <p:sp>
        <p:nvSpPr>
          <p:cNvPr id="17" name="TextBox 16">
            <a:extLst>
              <a:ext uri="{FF2B5EF4-FFF2-40B4-BE49-F238E27FC236}">
                <a16:creationId xmlns:a16="http://schemas.microsoft.com/office/drawing/2014/main" id="{146A756A-7152-3002-EB1E-6E34E65E9058}"/>
              </a:ext>
            </a:extLst>
          </p:cNvPr>
          <p:cNvSpPr txBox="1"/>
          <p:nvPr/>
        </p:nvSpPr>
        <p:spPr>
          <a:xfrm>
            <a:off x="1145754" y="4043191"/>
            <a:ext cx="970009" cy="369332"/>
          </a:xfrm>
          <a:prstGeom prst="rect">
            <a:avLst/>
          </a:prstGeom>
          <a:noFill/>
        </p:spPr>
        <p:txBody>
          <a:bodyPr wrap="none" rtlCol="0">
            <a:spAutoFit/>
          </a:bodyPr>
          <a:lstStyle/>
          <a:p>
            <a:r>
              <a:rPr lang="en-RU" dirty="0"/>
              <a:t>TOF-700</a:t>
            </a:r>
          </a:p>
        </p:txBody>
      </p:sp>
      <p:sp>
        <p:nvSpPr>
          <p:cNvPr id="18" name="TextBox 17">
            <a:extLst>
              <a:ext uri="{FF2B5EF4-FFF2-40B4-BE49-F238E27FC236}">
                <a16:creationId xmlns:a16="http://schemas.microsoft.com/office/drawing/2014/main" id="{C7555435-F6BA-8C13-26E7-18331245E8A9}"/>
              </a:ext>
            </a:extLst>
          </p:cNvPr>
          <p:cNvSpPr txBox="1"/>
          <p:nvPr/>
        </p:nvSpPr>
        <p:spPr>
          <a:xfrm>
            <a:off x="7194054" y="4043191"/>
            <a:ext cx="970009" cy="369332"/>
          </a:xfrm>
          <a:prstGeom prst="rect">
            <a:avLst/>
          </a:prstGeom>
          <a:noFill/>
        </p:spPr>
        <p:txBody>
          <a:bodyPr wrap="none" rtlCol="0">
            <a:spAutoFit/>
          </a:bodyPr>
          <a:lstStyle/>
          <a:p>
            <a:r>
              <a:rPr lang="en-RU" dirty="0"/>
              <a:t>TOF-700</a:t>
            </a:r>
          </a:p>
        </p:txBody>
      </p:sp>
    </p:spTree>
    <p:extLst>
      <p:ext uri="{BB962C8B-B14F-4D97-AF65-F5344CB8AC3E}">
        <p14:creationId xmlns:p14="http://schemas.microsoft.com/office/powerpoint/2010/main" val="393190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5"/>
          <p:cNvSpPr txBox="1">
            <a:spLocks noGrp="1"/>
          </p:cNvSpPr>
          <p:nvPr>
            <p:ph type="title"/>
          </p:nvPr>
        </p:nvSpPr>
        <p:spPr>
          <a:xfrm>
            <a:off x="415600" y="-16233"/>
            <a:ext cx="113608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 dirty="0"/>
              <a:t>Hyperon extraction performance</a:t>
            </a:r>
            <a:endParaRPr dirty="0"/>
          </a:p>
        </p:txBody>
      </p:sp>
      <p:sp>
        <p:nvSpPr>
          <p:cNvPr id="242" name="Google Shape;242;p3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8</a:t>
            </a:fld>
            <a:endParaRPr/>
          </a:p>
        </p:txBody>
      </p:sp>
      <p:pic>
        <p:nvPicPr>
          <p:cNvPr id="2" name="Picture 1">
            <a:extLst>
              <a:ext uri="{FF2B5EF4-FFF2-40B4-BE49-F238E27FC236}">
                <a16:creationId xmlns:a16="http://schemas.microsoft.com/office/drawing/2014/main" id="{23EA67AF-3EE1-86B9-08D3-800B84BA81B0}"/>
              </a:ext>
            </a:extLst>
          </p:cNvPr>
          <p:cNvPicPr>
            <a:picLocks noChangeAspect="1"/>
          </p:cNvPicPr>
          <p:nvPr/>
        </p:nvPicPr>
        <p:blipFill>
          <a:blip r:embed="rId3"/>
          <a:stretch>
            <a:fillRect/>
          </a:stretch>
        </p:blipFill>
        <p:spPr>
          <a:xfrm>
            <a:off x="820176" y="3320699"/>
            <a:ext cx="3630638" cy="2689362"/>
          </a:xfrm>
          <a:prstGeom prst="rect">
            <a:avLst/>
          </a:prstGeom>
        </p:spPr>
      </p:pic>
      <p:sp>
        <p:nvSpPr>
          <p:cNvPr id="3" name="TextBox 2">
            <a:extLst>
              <a:ext uri="{FF2B5EF4-FFF2-40B4-BE49-F238E27FC236}">
                <a16:creationId xmlns:a16="http://schemas.microsoft.com/office/drawing/2014/main" id="{440A6615-BEEC-50A9-8BA9-7616D81A246A}"/>
              </a:ext>
            </a:extLst>
          </p:cNvPr>
          <p:cNvSpPr txBox="1"/>
          <p:nvPr/>
        </p:nvSpPr>
        <p:spPr>
          <a:xfrm>
            <a:off x="5640636" y="3966072"/>
            <a:ext cx="842795" cy="369332"/>
          </a:xfrm>
          <a:prstGeom prst="rect">
            <a:avLst/>
          </a:prstGeom>
          <a:noFill/>
        </p:spPr>
        <p:txBody>
          <a:bodyPr wrap="none" rtlCol="0">
            <a:spAutoFit/>
          </a:bodyPr>
          <a:lstStyle/>
          <a:p>
            <a:r>
              <a:rPr lang="ru-RU" dirty="0"/>
              <a:t>убрать</a:t>
            </a:r>
            <a:endParaRPr lang="en-RU" dirty="0"/>
          </a:p>
        </p:txBody>
      </p:sp>
      <p:sp>
        <p:nvSpPr>
          <p:cNvPr id="5" name="TextBox 4">
            <a:extLst>
              <a:ext uri="{FF2B5EF4-FFF2-40B4-BE49-F238E27FC236}">
                <a16:creationId xmlns:a16="http://schemas.microsoft.com/office/drawing/2014/main" id="{43316183-848A-7992-E21B-423D0C52B806}"/>
              </a:ext>
            </a:extLst>
          </p:cNvPr>
          <p:cNvSpPr txBox="1"/>
          <p:nvPr/>
        </p:nvSpPr>
        <p:spPr>
          <a:xfrm>
            <a:off x="9186231" y="3800819"/>
            <a:ext cx="842795" cy="369332"/>
          </a:xfrm>
          <a:prstGeom prst="rect">
            <a:avLst/>
          </a:prstGeom>
          <a:noFill/>
        </p:spPr>
        <p:txBody>
          <a:bodyPr wrap="none" rtlCol="0">
            <a:spAutoFit/>
          </a:bodyPr>
          <a:lstStyle/>
          <a:p>
            <a:r>
              <a:rPr lang="ru-RU" dirty="0"/>
              <a:t>убрать</a:t>
            </a:r>
            <a:endParaRPr lang="en-RU" dirty="0"/>
          </a:p>
        </p:txBody>
      </p:sp>
      <p:grpSp>
        <p:nvGrpSpPr>
          <p:cNvPr id="16" name="Group 15">
            <a:extLst>
              <a:ext uri="{FF2B5EF4-FFF2-40B4-BE49-F238E27FC236}">
                <a16:creationId xmlns:a16="http://schemas.microsoft.com/office/drawing/2014/main" id="{817296E1-69E4-5659-96AF-F4B5606EBA60}"/>
              </a:ext>
            </a:extLst>
          </p:cNvPr>
          <p:cNvGrpSpPr/>
          <p:nvPr/>
        </p:nvGrpSpPr>
        <p:grpSpPr>
          <a:xfrm>
            <a:off x="650901" y="747367"/>
            <a:ext cx="11269349" cy="5533813"/>
            <a:chOff x="650901" y="747367"/>
            <a:chExt cx="11269349" cy="5533813"/>
          </a:xfrm>
        </p:grpSpPr>
        <p:pic>
          <p:nvPicPr>
            <p:cNvPr id="240" name="Google Shape;240;p35"/>
            <p:cNvPicPr preferRelativeResize="0"/>
            <p:nvPr/>
          </p:nvPicPr>
          <p:blipFill>
            <a:blip r:embed="rId4">
              <a:alphaModFix/>
            </a:blip>
            <a:stretch>
              <a:fillRect/>
            </a:stretch>
          </p:blipFill>
          <p:spPr>
            <a:xfrm>
              <a:off x="650901" y="747367"/>
              <a:ext cx="10890207" cy="5533813"/>
            </a:xfrm>
            <a:prstGeom prst="rect">
              <a:avLst/>
            </a:prstGeom>
            <a:noFill/>
            <a:ln>
              <a:noFill/>
            </a:ln>
          </p:spPr>
        </p:pic>
        <p:sp>
          <p:nvSpPr>
            <p:cNvPr id="15" name="Rectangle 14">
              <a:extLst>
                <a:ext uri="{FF2B5EF4-FFF2-40B4-BE49-F238E27FC236}">
                  <a16:creationId xmlns:a16="http://schemas.microsoft.com/office/drawing/2014/main" id="{D4B69997-F27B-E1CE-A2FA-0BF769346FA2}"/>
                </a:ext>
              </a:extLst>
            </p:cNvPr>
            <p:cNvSpPr/>
            <p:nvPr/>
          </p:nvSpPr>
          <p:spPr>
            <a:xfrm>
              <a:off x="679648" y="3320699"/>
              <a:ext cx="11240602" cy="289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grpSp>
      <p:pic>
        <p:nvPicPr>
          <p:cNvPr id="6" name="Google Shape;297;p41">
            <a:extLst>
              <a:ext uri="{FF2B5EF4-FFF2-40B4-BE49-F238E27FC236}">
                <a16:creationId xmlns:a16="http://schemas.microsoft.com/office/drawing/2014/main" id="{77BA29E9-CA51-7C84-E02C-DE69E954B6E0}"/>
              </a:ext>
            </a:extLst>
          </p:cNvPr>
          <p:cNvPicPr preferRelativeResize="0"/>
          <p:nvPr/>
        </p:nvPicPr>
        <p:blipFill>
          <a:blip r:embed="rId5">
            <a:alphaModFix/>
          </a:blip>
          <a:stretch>
            <a:fillRect/>
          </a:stretch>
        </p:blipFill>
        <p:spPr>
          <a:xfrm>
            <a:off x="820176" y="3356653"/>
            <a:ext cx="3558597" cy="2753980"/>
          </a:xfrm>
          <a:prstGeom prst="rect">
            <a:avLst/>
          </a:prstGeom>
          <a:noFill/>
          <a:ln>
            <a:noFill/>
          </a:ln>
        </p:spPr>
      </p:pic>
      <p:pic>
        <p:nvPicPr>
          <p:cNvPr id="7" name="Google Shape;298;p41">
            <a:extLst>
              <a:ext uri="{FF2B5EF4-FFF2-40B4-BE49-F238E27FC236}">
                <a16:creationId xmlns:a16="http://schemas.microsoft.com/office/drawing/2014/main" id="{ED42BEA1-D27A-95BA-3096-F5CC0844B8D5}"/>
              </a:ext>
            </a:extLst>
          </p:cNvPr>
          <p:cNvPicPr preferRelativeResize="0"/>
          <p:nvPr/>
        </p:nvPicPr>
        <p:blipFill>
          <a:blip r:embed="rId6">
            <a:alphaModFix/>
          </a:blip>
          <a:stretch>
            <a:fillRect/>
          </a:stretch>
        </p:blipFill>
        <p:spPr>
          <a:xfrm>
            <a:off x="4420034" y="3393046"/>
            <a:ext cx="3630638" cy="2617015"/>
          </a:xfrm>
          <a:prstGeom prst="rect">
            <a:avLst/>
          </a:prstGeom>
          <a:noFill/>
          <a:ln>
            <a:noFill/>
          </a:ln>
        </p:spPr>
      </p:pic>
      <p:pic>
        <p:nvPicPr>
          <p:cNvPr id="8" name="Google Shape;299;p41">
            <a:extLst>
              <a:ext uri="{FF2B5EF4-FFF2-40B4-BE49-F238E27FC236}">
                <a16:creationId xmlns:a16="http://schemas.microsoft.com/office/drawing/2014/main" id="{87B0AB45-897E-60CE-0697-6104EC54F411}"/>
              </a:ext>
            </a:extLst>
          </p:cNvPr>
          <p:cNvPicPr preferRelativeResize="0"/>
          <p:nvPr/>
        </p:nvPicPr>
        <p:blipFill>
          <a:blip r:embed="rId7">
            <a:alphaModFix/>
          </a:blip>
          <a:stretch>
            <a:fillRect/>
          </a:stretch>
        </p:blipFill>
        <p:spPr>
          <a:xfrm>
            <a:off x="8019111" y="3356653"/>
            <a:ext cx="3563258" cy="2635394"/>
          </a:xfrm>
          <a:prstGeom prst="rect">
            <a:avLst/>
          </a:prstGeom>
          <a:noFill/>
          <a:ln>
            <a:noFill/>
          </a:ln>
        </p:spPr>
      </p:pic>
      <p:sp>
        <p:nvSpPr>
          <p:cNvPr id="10" name="TextBox 9">
            <a:extLst>
              <a:ext uri="{FF2B5EF4-FFF2-40B4-BE49-F238E27FC236}">
                <a16:creationId xmlns:a16="http://schemas.microsoft.com/office/drawing/2014/main" id="{61884629-E77E-C16D-C725-415D96D77FE0}"/>
              </a:ext>
            </a:extLst>
          </p:cNvPr>
          <p:cNvSpPr txBox="1"/>
          <p:nvPr/>
        </p:nvSpPr>
        <p:spPr>
          <a:xfrm>
            <a:off x="3327096" y="3459295"/>
            <a:ext cx="943272" cy="338554"/>
          </a:xfrm>
          <a:prstGeom prst="rect">
            <a:avLst/>
          </a:prstGeom>
          <a:noFill/>
        </p:spPr>
        <p:txBody>
          <a:bodyPr wrap="square" rtlCol="0">
            <a:spAutoFit/>
          </a:bodyPr>
          <a:lstStyle/>
          <a:p>
            <a:r>
              <a:rPr lang="en-RU" sz="1600" dirty="0"/>
              <a:t>Xe+Cs(I)</a:t>
            </a:r>
          </a:p>
        </p:txBody>
      </p:sp>
      <p:sp>
        <p:nvSpPr>
          <p:cNvPr id="11" name="TextBox 10">
            <a:extLst>
              <a:ext uri="{FF2B5EF4-FFF2-40B4-BE49-F238E27FC236}">
                <a16:creationId xmlns:a16="http://schemas.microsoft.com/office/drawing/2014/main" id="{86F9B664-346A-7D13-0C0C-93A3D92C9F39}"/>
              </a:ext>
            </a:extLst>
          </p:cNvPr>
          <p:cNvSpPr txBox="1"/>
          <p:nvPr/>
        </p:nvSpPr>
        <p:spPr>
          <a:xfrm>
            <a:off x="7012657" y="3457351"/>
            <a:ext cx="943272" cy="338554"/>
          </a:xfrm>
          <a:prstGeom prst="rect">
            <a:avLst/>
          </a:prstGeom>
          <a:noFill/>
        </p:spPr>
        <p:txBody>
          <a:bodyPr wrap="square" rtlCol="0">
            <a:spAutoFit/>
          </a:bodyPr>
          <a:lstStyle/>
          <a:p>
            <a:r>
              <a:rPr lang="en-RU" sz="1600" dirty="0"/>
              <a:t>Xe+Cs(I)</a:t>
            </a:r>
          </a:p>
        </p:txBody>
      </p:sp>
      <p:sp>
        <p:nvSpPr>
          <p:cNvPr id="12" name="TextBox 11">
            <a:extLst>
              <a:ext uri="{FF2B5EF4-FFF2-40B4-BE49-F238E27FC236}">
                <a16:creationId xmlns:a16="http://schemas.microsoft.com/office/drawing/2014/main" id="{3C8FA192-766B-2870-8DBA-2D13711E9762}"/>
              </a:ext>
            </a:extLst>
          </p:cNvPr>
          <p:cNvSpPr txBox="1"/>
          <p:nvPr/>
        </p:nvSpPr>
        <p:spPr>
          <a:xfrm>
            <a:off x="10569080" y="3457351"/>
            <a:ext cx="943272" cy="338554"/>
          </a:xfrm>
          <a:prstGeom prst="rect">
            <a:avLst/>
          </a:prstGeom>
          <a:noFill/>
        </p:spPr>
        <p:txBody>
          <a:bodyPr wrap="square" rtlCol="0">
            <a:spAutoFit/>
          </a:bodyPr>
          <a:lstStyle/>
          <a:p>
            <a:r>
              <a:rPr lang="en-RU" sz="1600" dirty="0"/>
              <a:t>Xe+Cs(I)</a:t>
            </a:r>
          </a:p>
        </p:txBody>
      </p:sp>
      <p:sp>
        <p:nvSpPr>
          <p:cNvPr id="13" name="TextBox 12">
            <a:extLst>
              <a:ext uri="{FF2B5EF4-FFF2-40B4-BE49-F238E27FC236}">
                <a16:creationId xmlns:a16="http://schemas.microsoft.com/office/drawing/2014/main" id="{D320566C-3D7B-2AA3-62A7-EC13FE250F9B}"/>
              </a:ext>
            </a:extLst>
          </p:cNvPr>
          <p:cNvSpPr txBox="1"/>
          <p:nvPr/>
        </p:nvSpPr>
        <p:spPr>
          <a:xfrm rot="16200000">
            <a:off x="-610899" y="1751681"/>
            <a:ext cx="2052998" cy="369332"/>
          </a:xfrm>
          <a:prstGeom prst="rect">
            <a:avLst/>
          </a:prstGeom>
          <a:noFill/>
        </p:spPr>
        <p:txBody>
          <a:bodyPr wrap="none" rtlCol="0">
            <a:spAutoFit/>
          </a:bodyPr>
          <a:lstStyle/>
          <a:p>
            <a:r>
              <a:rPr lang="en-GB" b="1" dirty="0"/>
              <a:t>D</a:t>
            </a:r>
            <a:r>
              <a:rPr lang="en-RU" b="1" dirty="0"/>
              <a:t>ata from 2018 run</a:t>
            </a:r>
          </a:p>
        </p:txBody>
      </p:sp>
      <p:sp>
        <p:nvSpPr>
          <p:cNvPr id="14" name="TextBox 13">
            <a:extLst>
              <a:ext uri="{FF2B5EF4-FFF2-40B4-BE49-F238E27FC236}">
                <a16:creationId xmlns:a16="http://schemas.microsoft.com/office/drawing/2014/main" id="{5BBA1EFA-5194-68D7-9268-3A0F465348FE}"/>
              </a:ext>
            </a:extLst>
          </p:cNvPr>
          <p:cNvSpPr txBox="1"/>
          <p:nvPr/>
        </p:nvSpPr>
        <p:spPr>
          <a:xfrm rot="16200000">
            <a:off x="-705122" y="4341743"/>
            <a:ext cx="2241447" cy="369332"/>
          </a:xfrm>
          <a:prstGeom prst="rect">
            <a:avLst/>
          </a:prstGeom>
          <a:noFill/>
        </p:spPr>
        <p:txBody>
          <a:bodyPr wrap="none" rtlCol="0">
            <a:spAutoFit/>
          </a:bodyPr>
          <a:lstStyle/>
          <a:p>
            <a:r>
              <a:rPr lang="en-RU" b="1" dirty="0"/>
              <a:t>Xe+Cs(I) performance</a:t>
            </a:r>
          </a:p>
        </p:txBody>
      </p:sp>
      <p:sp>
        <p:nvSpPr>
          <p:cNvPr id="243" name="Google Shape;243;p35"/>
          <p:cNvSpPr txBox="1"/>
          <p:nvPr/>
        </p:nvSpPr>
        <p:spPr>
          <a:xfrm>
            <a:off x="163789" y="6056072"/>
            <a:ext cx="11756461" cy="615513"/>
          </a:xfrm>
          <a:prstGeom prst="rect">
            <a:avLst/>
          </a:prstGeom>
          <a:noFill/>
          <a:ln>
            <a:noFill/>
          </a:ln>
        </p:spPr>
        <p:txBody>
          <a:bodyPr spcFirstLastPara="1" wrap="square" lIns="121900" tIns="121900" rIns="121900" bIns="121900" anchor="t" anchorCtr="0">
            <a:spAutoFit/>
          </a:bodyPr>
          <a:lstStyle/>
          <a:p>
            <a:pPr algn="ctr"/>
            <a:r>
              <a:rPr lang="en" sz="2400" dirty="0"/>
              <a:t>Improved performance for hyperon measurements is expected for the new Xe+Cs(I) run</a:t>
            </a:r>
          </a:p>
        </p:txBody>
      </p:sp>
    </p:spTree>
    <p:extLst>
      <p:ext uri="{BB962C8B-B14F-4D97-AF65-F5344CB8AC3E}">
        <p14:creationId xmlns:p14="http://schemas.microsoft.com/office/powerpoint/2010/main" val="91271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ED146C-DD21-DB4F-93B9-67E7987DBB97}"/>
                  </a:ext>
                </a:extLst>
              </p:cNvPr>
              <p:cNvSpPr>
                <a:spLocks noGrp="1"/>
              </p:cNvSpPr>
              <p:nvPr>
                <p:ph type="title"/>
              </p:nvPr>
            </p:nvSpPr>
            <p:spPr>
              <a:xfrm>
                <a:off x="0" y="109093"/>
                <a:ext cx="12192000" cy="622427"/>
              </a:xfrm>
            </p:spPr>
            <p:txBody>
              <a:bodyPr>
                <a:normAutofit fontScale="90000"/>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1" smtClean="0">
                            <a:latin typeface="Cambria Math" panose="02040503050406030204" pitchFamily="18" charset="0"/>
                          </a:rPr>
                          <m:t>𝑛</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 </m:t>
                    </m:r>
                  </m:oMath>
                </a14:m>
                <a:r>
                  <a:rPr lang="en-US" b="0" dirty="0"/>
                  <a:t>in Au</a:t>
                </a:r>
                <a:r>
                  <a:rPr lang="en-US" b="0" dirty="0" err="1"/>
                  <a:t>+Au</a:t>
                </a:r>
                <a:r>
                  <a:rPr lang="en-US" b="0" dirty="0"/>
                  <a:t> </a:t>
                </a:r>
                <a14:m>
                  <m:oMath xmlns:m="http://schemas.openxmlformats.org/officeDocument/2006/math">
                    <m:rad>
                      <m:radPr>
                        <m:degHide m:val="on"/>
                        <m:ctrlPr>
                          <a:rPr lang="en-US" i="1" dirty="0">
                            <a:latin typeface="Cambria Math" panose="02040503050406030204" pitchFamily="18" charset="0"/>
                          </a:rPr>
                        </m:ctrlPr>
                      </m:radPr>
                      <m:deg/>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𝑁𝑁</m:t>
                            </m:r>
                          </m:sub>
                        </m:sSub>
                      </m:e>
                    </m:rad>
                  </m:oMath>
                </a14:m>
                <a:r>
                  <a:rPr lang="en-US" b="0" dirty="0"/>
                  <a:t>=2.4 GeV: cascade models</a:t>
                </a:r>
                <a:endParaRPr lang="en-RU" dirty="0"/>
              </a:p>
            </p:txBody>
          </p:sp>
        </mc:Choice>
        <mc:Fallback xmlns="">
          <p:sp>
            <p:nvSpPr>
              <p:cNvPr id="2" name="Title 1">
                <a:extLst>
                  <a:ext uri="{FF2B5EF4-FFF2-40B4-BE49-F238E27FC236}">
                    <a16:creationId xmlns:a16="http://schemas.microsoft.com/office/drawing/2014/main" id="{8FED146C-DD21-DB4F-93B9-67E7987DBB97}"/>
                  </a:ext>
                </a:extLst>
              </p:cNvPr>
              <p:cNvSpPr>
                <a:spLocks noGrp="1" noRot="1" noChangeAspect="1" noMove="1" noResize="1" noEditPoints="1" noAdjustHandles="1" noChangeArrowheads="1" noChangeShapeType="1" noTextEdit="1"/>
              </p:cNvSpPr>
              <p:nvPr>
                <p:ph type="title"/>
              </p:nvPr>
            </p:nvSpPr>
            <p:spPr>
              <a:xfrm>
                <a:off x="0" y="109093"/>
                <a:ext cx="12192000" cy="622427"/>
              </a:xfrm>
              <a:blipFill>
                <a:blip r:embed="rId2"/>
                <a:stretch>
                  <a:fillRect l="-312" t="-28000" b="-44000"/>
                </a:stretch>
              </a:blipFill>
            </p:spPr>
            <p:txBody>
              <a:bodyPr/>
              <a:lstStyle/>
              <a:p>
                <a:r>
                  <a:rPr lang="en-RU">
                    <a:noFill/>
                  </a:rPr>
                  <a:t> </a:t>
                </a:r>
              </a:p>
            </p:txBody>
          </p:sp>
        </mc:Fallback>
      </mc:AlternateContent>
      <p:sp>
        <p:nvSpPr>
          <p:cNvPr id="4" name="Slide Number Placeholder 3">
            <a:extLst>
              <a:ext uri="{FF2B5EF4-FFF2-40B4-BE49-F238E27FC236}">
                <a16:creationId xmlns:a16="http://schemas.microsoft.com/office/drawing/2014/main" id="{A80194ED-98A4-1747-8F90-CA34F075884D}"/>
              </a:ext>
            </a:extLst>
          </p:cNvPr>
          <p:cNvSpPr>
            <a:spLocks noGrp="1"/>
          </p:cNvSpPr>
          <p:nvPr>
            <p:ph type="sldNum" sz="quarter" idx="12"/>
          </p:nvPr>
        </p:nvSpPr>
        <p:spPr/>
        <p:txBody>
          <a:bodyPr/>
          <a:lstStyle/>
          <a:p>
            <a:fld id="{D4028D83-4B85-3E4E-8637-866FA2A084AA}" type="slidenum">
              <a:rPr lang="en-RU" smtClean="0"/>
              <a:t>9</a:t>
            </a:fld>
            <a:endParaRPr lang="en-RU" dirty="0"/>
          </a:p>
        </p:txBody>
      </p:sp>
      <p:sp>
        <p:nvSpPr>
          <p:cNvPr id="7" name="TextBox 6">
            <a:extLst>
              <a:ext uri="{FF2B5EF4-FFF2-40B4-BE49-F238E27FC236}">
                <a16:creationId xmlns:a16="http://schemas.microsoft.com/office/drawing/2014/main" id="{C30C9670-0830-842F-81A4-773DFD9E4F48}"/>
              </a:ext>
            </a:extLst>
          </p:cNvPr>
          <p:cNvSpPr txBox="1"/>
          <p:nvPr/>
        </p:nvSpPr>
        <p:spPr>
          <a:xfrm>
            <a:off x="8955562" y="962074"/>
            <a:ext cx="2795979" cy="584775"/>
          </a:xfrm>
          <a:prstGeom prst="rect">
            <a:avLst/>
          </a:prstGeom>
          <a:noFill/>
        </p:spPr>
        <p:txBody>
          <a:bodyPr wrap="square" rtlCol="0">
            <a:spAutoFit/>
          </a:bodyPr>
          <a:lstStyle/>
          <a:p>
            <a:r>
              <a:rPr lang="en-RU" dirty="0"/>
              <a:t>Experimental data points:</a:t>
            </a:r>
          </a:p>
          <a:p>
            <a:r>
              <a:rPr lang="en-GB" sz="1400" dirty="0"/>
              <a:t>Phys. Rev. Lett. </a:t>
            </a:r>
            <a:r>
              <a:rPr lang="en-GB" sz="1400" b="1" dirty="0"/>
              <a:t>125 </a:t>
            </a:r>
            <a:r>
              <a:rPr lang="en-GB" sz="1400" dirty="0"/>
              <a:t>(2020) 262301</a:t>
            </a:r>
          </a:p>
        </p:txBody>
      </p:sp>
      <p:sp>
        <p:nvSpPr>
          <p:cNvPr id="14" name="Rectangle 13">
            <a:extLst>
              <a:ext uri="{FF2B5EF4-FFF2-40B4-BE49-F238E27FC236}">
                <a16:creationId xmlns:a16="http://schemas.microsoft.com/office/drawing/2014/main" id="{F2C76D1D-B61B-4B09-6353-ED4EB9DA28E3}"/>
              </a:ext>
            </a:extLst>
          </p:cNvPr>
          <p:cNvSpPr/>
          <p:nvPr/>
        </p:nvSpPr>
        <p:spPr>
          <a:xfrm>
            <a:off x="8955562" y="2924709"/>
            <a:ext cx="2874264" cy="923330"/>
          </a:xfrm>
          <a:prstGeom prst="rect">
            <a:avLst/>
          </a:prstGeom>
        </p:spPr>
        <p:txBody>
          <a:bodyPr wrap="square">
            <a:spAutoFit/>
          </a:bodyPr>
          <a:lstStyle/>
          <a:p>
            <a:r>
              <a:rPr lang="en-GB" dirty="0"/>
              <a:t>Kinematic cuts:</a:t>
            </a:r>
            <a:endParaRPr lang="en-RU" dirty="0"/>
          </a:p>
          <a:p>
            <a:r>
              <a:rPr lang="en-GB" dirty="0"/>
              <a:t>V</a:t>
            </a:r>
            <a:r>
              <a:rPr lang="en-RU" baseline="-25000" dirty="0"/>
              <a:t>1,3</a:t>
            </a:r>
            <a:r>
              <a:rPr lang="en-RU" dirty="0"/>
              <a:t>(y): 1.0 &lt; pT &lt; 1.5 GeV/c</a:t>
            </a:r>
          </a:p>
          <a:p>
            <a:r>
              <a:rPr lang="en-GB" dirty="0"/>
              <a:t>V</a:t>
            </a:r>
            <a:r>
              <a:rPr lang="en-RU" baseline="-25000" dirty="0"/>
              <a:t>2,4</a:t>
            </a:r>
            <a:r>
              <a:rPr lang="en-RU" dirty="0"/>
              <a:t>(y): 1.0 &lt; pT &lt; 1.5 GeV/c</a:t>
            </a:r>
          </a:p>
        </p:txBody>
      </p:sp>
      <p:pic>
        <p:nvPicPr>
          <p:cNvPr id="21" name="Picture 20">
            <a:extLst>
              <a:ext uri="{FF2B5EF4-FFF2-40B4-BE49-F238E27FC236}">
                <a16:creationId xmlns:a16="http://schemas.microsoft.com/office/drawing/2014/main" id="{320D8BD7-74DC-1526-FD78-EB3C84D286E6}"/>
              </a:ext>
            </a:extLst>
          </p:cNvPr>
          <p:cNvPicPr>
            <a:picLocks noChangeAspect="1"/>
          </p:cNvPicPr>
          <p:nvPr/>
        </p:nvPicPr>
        <p:blipFill>
          <a:blip r:embed="rId3"/>
          <a:srcRect/>
          <a:stretch/>
        </p:blipFill>
        <p:spPr>
          <a:xfrm>
            <a:off x="11094" y="734395"/>
            <a:ext cx="8785661" cy="5708330"/>
          </a:xfrm>
          <a:prstGeom prst="rect">
            <a:avLst/>
          </a:prstGeom>
        </p:spPr>
      </p:pic>
      <p:sp>
        <p:nvSpPr>
          <p:cNvPr id="5" name="TextBox 4">
            <a:extLst>
              <a:ext uri="{FF2B5EF4-FFF2-40B4-BE49-F238E27FC236}">
                <a16:creationId xmlns:a16="http://schemas.microsoft.com/office/drawing/2014/main" id="{D613E30F-C2F7-55FC-1755-C00CD0B0A20B}"/>
              </a:ext>
            </a:extLst>
          </p:cNvPr>
          <p:cNvSpPr txBox="1"/>
          <p:nvPr/>
        </p:nvSpPr>
        <p:spPr>
          <a:xfrm>
            <a:off x="8514059" y="4960413"/>
            <a:ext cx="3677941" cy="646331"/>
          </a:xfrm>
          <a:prstGeom prst="rect">
            <a:avLst/>
          </a:prstGeom>
          <a:noFill/>
        </p:spPr>
        <p:txBody>
          <a:bodyPr wrap="square" rtlCol="0">
            <a:spAutoFit/>
          </a:bodyPr>
          <a:lstStyle/>
          <a:p>
            <a:r>
              <a:rPr lang="en-US" b="1" dirty="0">
                <a:latin typeface="Cambria Math" panose="02040503050406030204" pitchFamily="18" charset="0"/>
              </a:rPr>
              <a:t>Cascade models fail to reproduce HADES experimental data</a:t>
            </a:r>
            <a:endParaRPr lang="en-RU" b="1" dirty="0"/>
          </a:p>
        </p:txBody>
      </p:sp>
    </p:spTree>
    <p:extLst>
      <p:ext uri="{BB962C8B-B14F-4D97-AF65-F5344CB8AC3E}">
        <p14:creationId xmlns:p14="http://schemas.microsoft.com/office/powerpoint/2010/main" val="1135698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4893</TotalTime>
  <Words>4234</Words>
  <Application>Microsoft Macintosh PowerPoint</Application>
  <PresentationFormat>Widescreen</PresentationFormat>
  <Paragraphs>439</Paragraphs>
  <Slides>45</Slides>
  <Notes>24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9" baseType="lpstr">
      <vt:lpstr>Arial</vt:lpstr>
      <vt:lpstr>Arial,Bold</vt:lpstr>
      <vt:lpstr>Calibri</vt:lpstr>
      <vt:lpstr>Calibri Light</vt:lpstr>
      <vt:lpstr>Cambria Math</vt:lpstr>
      <vt:lpstr>Helvetica</vt:lpstr>
      <vt:lpstr>Liberation Sans</vt:lpstr>
      <vt:lpstr>Lucida Grande</vt:lpstr>
      <vt:lpstr>Merriweather</vt:lpstr>
      <vt:lpstr>Roboto</vt:lpstr>
      <vt:lpstr>StarSymbol</vt:lpstr>
      <vt:lpstr>Tahoma</vt:lpstr>
      <vt:lpstr>Office Theme</vt:lpstr>
      <vt:lpstr>Equation</vt:lpstr>
      <vt:lpstr>The heavy-ion program at the upgraded Baryonic Matter at Nuclotron Experiment at NICA</vt:lpstr>
      <vt:lpstr>PowerPoint Presentation</vt:lpstr>
      <vt:lpstr>Sensitivity of the collective flow to the EOS</vt:lpstr>
      <vt:lpstr>Interpretation of the previous flow data</vt:lpstr>
      <vt:lpstr>The BM@N experiment (JINR, Dubna)</vt:lpstr>
      <vt:lpstr>BM@N setup during the physical run Xe+Cs(I)</vt:lpstr>
      <vt:lpstr>TOF-700 data from Ar+A and Xe+Cs(I) runs</vt:lpstr>
      <vt:lpstr>Hyperon extraction performance</vt:lpstr>
      <vt:lpstr>v_n (y)  in Au+Au √(s_NN )=2.4 GeV: cascade models</vt:lpstr>
      <vt:lpstr>v_n (y)  in Au+Au √(s_NN )=2.4 GeV: model vs. HADES data</vt:lpstr>
      <vt:lpstr>NCQ scaling: hybrid and cascade models</vt:lpstr>
      <vt:lpstr>Dissapearence of partonic collectivity in √(s_NN )=3 GeV Au+Au collisions at RHIC</vt:lpstr>
      <vt:lpstr>Scaling relations at SIS – scaling with passage time</vt:lpstr>
      <vt:lpstr>|v_n^int | scaling: JAM MD2 model – Nuclotron energies</vt:lpstr>
      <vt:lpstr>Centrality determination at BM@N</vt:lpstr>
      <vt:lpstr>Comparison of different estimators and methods</vt:lpstr>
      <vt:lpstr>Flow vectors</vt:lpstr>
      <vt:lpstr>Methods for vn calculation</vt:lpstr>
      <vt:lpstr>Azimuthal acceptance of the BM@N experiment</vt:lpstr>
      <vt:lpstr>Directed and elliptic flow at BM@N</vt:lpstr>
      <vt:lpstr>Summary</vt:lpstr>
      <vt:lpstr>Thank you for your attention!</vt:lpstr>
      <vt:lpstr>Backup slides</vt:lpstr>
      <vt:lpstr>QCD Phase diagram: high baryon density region</vt:lpstr>
      <vt:lpstr>Anisotropic flow study at √(s_NN )=2-4 GeV with JAM model</vt:lpstr>
      <vt:lpstr>v_n (p_T )  in Au+Au √(s_NN )=2.4 GeV: model vs. HADES data</vt:lpstr>
      <vt:lpstr>v_1,2 (y)  in Au+Au √(s_NN )=3 GeV: model vs. STAR data</vt:lpstr>
      <vt:lpstr>v_2 (p_T  )  in Au+Au √(s_NN )=3 GeV: model vs. STAR data</vt:lpstr>
      <vt:lpstr>v_1,2 (y)  in Au+Au √(s_NN )=3 GeV: model vs. STAR data</vt:lpstr>
      <vt:lpstr>v_2 (p_T  )  in Au+Au √(s_NN )=3 GeV: model vs. STAR data</vt:lpstr>
      <vt:lpstr>v_n (p_T )  Au+Au √(s_NN )=2.4-4 GeV: JAM MD2</vt:lpstr>
      <vt:lpstr>v_n (y)  Au+Au √(s_NN )=2.4-4 GeV: JAM MD2</vt:lpstr>
      <vt:lpstr>v_n (y)  Au+Au √(s_NN )=2.4-4 GeV: JAM MD2</vt:lpstr>
      <vt:lpstr>y^′ scaling: mean-field models</vt:lpstr>
      <vt:lpstr>Elliptic flow at NICA energies: Models vs. Data comparison</vt:lpstr>
      <vt:lpstr>Feasibility studies towards hyperon reconstruction</vt:lpstr>
      <vt:lpstr>Sub-threshold multi-strange hyperons production</vt:lpstr>
      <vt:lpstr>Hypernuclei production: Y-N interaction</vt:lpstr>
      <vt:lpstr>Independent centrality estimation sources</vt:lpstr>
      <vt:lpstr>MC-Glauber based centrality framework</vt:lpstr>
      <vt:lpstr>The Bayesian inversion method (Γ-fit): main assumptions</vt:lpstr>
      <vt:lpstr>Reconstruction of b</vt:lpstr>
      <vt:lpstr>Rec R1: DCMQGCM-SMM Xe+Cs@4A GeV</vt:lpstr>
      <vt:lpstr>v1: DCMQGCM-SMM Xe+Cs</vt:lpstr>
      <vt:lpstr>|v_2^int | scaling: JAM MD2 model – Nuclotron energies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heavy-ion program at the upgraded Baryonic Matter at Nuclotron Experiment at NICA</dc:title>
  <dc:subject/>
  <dc:creator>Петр Парфенов</dc:creator>
  <cp:keywords/>
  <dc:description/>
  <cp:lastModifiedBy>Петр Парфенов</cp:lastModifiedBy>
  <cp:revision>37</cp:revision>
  <dcterms:created xsi:type="dcterms:W3CDTF">2023-02-26T10:32:08Z</dcterms:created>
  <dcterms:modified xsi:type="dcterms:W3CDTF">2023-03-01T20:06:01Z</dcterms:modified>
  <cp:category/>
</cp:coreProperties>
</file>