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notesSlides/notesSlide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_rels/notesSlide4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4.xml.rels" ContentType="application/vnd.openxmlformats-package.relationships+xml"/>
  <Override PartName="/ppt/notesSlides/notesSlide44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_rels/slideLayout12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57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55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57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59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45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53.xml.rels" ContentType="application/vnd.openxmlformats-package.relationships+xml"/>
  <Override PartName="/ppt/slides/_rels/slide31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media/image50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52.png" ContentType="image/png"/>
  <Override PartName="/ppt/media/image42.wmf" ContentType="image/x-wmf"/>
  <Override PartName="/ppt/media/image38.png" ContentType="image/png"/>
  <Override PartName="/ppt/media/image6.jpeg" ContentType="image/jpeg"/>
  <Override PartName="/ppt/media/image33.jpeg" ContentType="image/jpeg"/>
  <Override PartName="/ppt/media/image4.png" ContentType="image/png"/>
  <Override PartName="/ppt/media/image31.png" ContentType="image/png"/>
  <Override PartName="/ppt/media/image53.png" ContentType="image/png"/>
  <Override PartName="/ppt/media/image5.png" ContentType="image/png"/>
  <Override PartName="/ppt/media/image17.jpeg" ContentType="image/jpeg"/>
  <Override PartName="/ppt/media/image54.png" ContentType="image/png"/>
  <Override PartName="/ppt/media/image7.png" ContentType="image/png"/>
  <Override PartName="/ppt/media/image106.png" ContentType="image/png"/>
  <Override PartName="/ppt/media/image12.png" ContentType="image/png"/>
  <Override PartName="/ppt/media/image56.png" ContentType="image/png"/>
  <Override PartName="/ppt/media/image60.wmf" ContentType="image/x-wmf"/>
  <Override PartName="/ppt/media/image8.png" ContentType="image/png"/>
  <Override PartName="/ppt/media/image57.png" ContentType="image/png"/>
  <Override PartName="/ppt/media/image9.png" ContentType="image/png"/>
  <Override PartName="/ppt/media/image108.png" ContentType="image/png"/>
  <Override PartName="/ppt/media/image14.png" ContentType="image/png"/>
  <Override PartName="/ppt/media/image58.png" ContentType="image/png"/>
  <Override PartName="/ppt/media/image10.jpeg" ContentType="image/jpeg"/>
  <Override PartName="/ppt/media/image28.png" ContentType="image/png"/>
  <Override PartName="/ppt/media/image32.jpeg" ContentType="image/jpeg"/>
  <Override PartName="/ppt/media/image105.png" ContentType="image/png"/>
  <Override PartName="/ppt/media/image11.png" ContentType="image/png"/>
  <Override PartName="/ppt/media/image55.png" ContentType="image/png"/>
  <Override PartName="/ppt/media/image13.gif" ContentType="image/gif"/>
  <Override PartName="/ppt/media/image63.png" ContentType="image/png"/>
  <Override PartName="/ppt/media/image109.png" ContentType="image/png"/>
  <Override PartName="/ppt/media/image15.png" ContentType="image/png"/>
  <Override PartName="/ppt/media/image41.wmf" ContentType="image/x-wmf"/>
  <Override PartName="/ppt/media/image59.png" ContentType="image/png"/>
  <Override PartName="/ppt/media/image16.jpeg" ContentType="image/jpeg"/>
  <Override PartName="/ppt/media/image18.png" ContentType="image/png"/>
  <Override PartName="/ppt/media/image22.wmf" ContentType="image/x-wmf"/>
  <Override PartName="/ppt/media/image19.png" ContentType="image/png"/>
  <Override PartName="/ppt/media/image20.png" ContentType="image/png"/>
  <Override PartName="/ppt/media/image64.png" ContentType="image/png"/>
  <Override PartName="/ppt/media/image115.jpeg" ContentType="image/jpeg"/>
  <Override PartName="/ppt/media/image21.jpeg" ContentType="image/jpeg"/>
  <Override PartName="/ppt/media/image39.png" ContentType="image/png"/>
  <Override PartName="/ppt/media/image43.wmf" ContentType="image/x-wmf"/>
  <Override PartName="/ppt/media/image23.png" ContentType="image/png"/>
  <Override PartName="/ppt/media/image45.png" ContentType="image/png"/>
  <Override PartName="/ppt/media/image24.png" ContentType="image/png"/>
  <Override PartName="/ppt/media/image46.png" ContentType="image/png"/>
  <Override PartName="/ppt/media/image47.png" ContentType="image/png"/>
  <Override PartName="/ppt/media/image25.png" ContentType="image/png"/>
  <Override PartName="/ppt/media/image51.wmf" ContentType="image/x-wmf"/>
  <Override PartName="/ppt/media/image26.png" ContentType="image/png"/>
  <Override PartName="/ppt/media/image34.jpeg" ContentType="image/jpeg"/>
  <Override PartName="/ppt/media/image48.png" ContentType="image/png"/>
  <Override PartName="/ppt/media/image27.png" ContentType="image/png"/>
  <Override PartName="/ppt/media/image44.jpeg" ContentType="image/jpeg"/>
  <Override PartName="/ppt/media/image49.png" ContentType="image/png"/>
  <Override PartName="/ppt/media/image29.png" ContentType="image/png"/>
  <Override PartName="/ppt/media/image30.emf" ContentType="image/x-emf"/>
  <Override PartName="/ppt/media/image35.wmf" ContentType="image/x-wmf"/>
  <Override PartName="/ppt/media/image36.wmf" ContentType="image/x-wmf"/>
  <Override PartName="/ppt/media/image37.wmf" ContentType="image/x-wmf"/>
  <Override PartName="/ppt/media/image62.png" ContentType="image/png"/>
  <Override PartName="/ppt/media/image40.png" ContentType="image/png"/>
  <Override PartName="/ppt/media/image61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0.png" ContentType="image/png"/>
  <Override PartName="/ppt/media/image101.png" ContentType="image/png"/>
  <Override PartName="/ppt/media/image102.emf" ContentType="image/x-emf"/>
  <Override PartName="/ppt/media/image103.png" ContentType="image/png"/>
  <Override PartName="/ppt/media/image104.png" ContentType="image/png"/>
  <Override PartName="/ppt/media/image107.png" ContentType="image/pn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6.jpeg" ContentType="image/jpeg"/>
  <Override PartName="/ppt/media/image117.jpeg" ContentType="image/jpe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5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6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7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6A58D26-0E86-4D54-912C-2733E6925EDB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2640" cy="3084120"/>
          </a:xfrm>
          <a:prstGeom prst="rect">
            <a:avLst/>
          </a:prstGeom>
          <a:ln w="0">
            <a:noFill/>
          </a:ln>
        </p:spPr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4698AEF-0B5D-4B94-B885-70095DD1D83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1200" cy="3082680"/>
          </a:xfrm>
          <a:prstGeom prst="rect">
            <a:avLst/>
          </a:prstGeom>
          <a:ln w="0">
            <a:noFill/>
          </a:ln>
        </p:spPr>
      </p:sp>
      <p:sp>
        <p:nvSpPr>
          <p:cNvPr id="9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CustomShape 135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9F5A2A9-14B1-4245-99CC-9363350DD5E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1200" cy="3082680"/>
          </a:xfrm>
          <a:prstGeom prst="rect">
            <a:avLst/>
          </a:prstGeom>
          <a:ln w="0">
            <a:noFill/>
          </a:ln>
        </p:spPr>
      </p:sp>
      <p:sp>
        <p:nvSpPr>
          <p:cNvPr id="9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CustomShape 138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EBDD6BE-2903-466D-B751-67F7685186A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D6F0602-FDDF-4354-A2DC-BB574057789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02D4E0C-B1BA-496A-8908-963D73B36A0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6371A11-7632-4CED-AF76-BA553E7C5E0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5E3B7C-FB4E-4933-BD9C-E67F8F09BD8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5E50B6A-9707-42CD-B08A-0EFFAD32718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2919205-FAB8-4A33-B9B8-9A576ECA175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ACA7409-A1DC-4D9B-9559-F5229834CE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8E16D09-D543-43A6-B2A8-F0F0CD36380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7608E1-AF3E-4744-B32F-C3813DB71E3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FA38745-F60E-4B7E-AFC0-23038BCB2B1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DEF3FB3-AA61-4441-90D2-65B17FCF3C0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5DD9B26-3D8A-449F-9AAA-1D09484621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AFDF1C7-BB30-4C9C-ABF0-C37FA48C489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4D5E22A-5459-444C-B057-7E1FB5157EA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E90D5FB-4DF8-4543-8DD1-E1047013C26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685FF03-9291-4325-81F7-FEB01773906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7C7A07D-3BEC-4C51-B429-7C336F904C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E59ADEC-87E4-40E9-9896-EDE720F7A37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C1C1B51-1C22-49F5-B3E3-E297A329FCB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AB995FE-9B96-45F1-B974-85B06E22FE0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150DB46-EA94-4DEE-9811-B3819442379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2B291A5-9DC6-4D0F-92B5-8FB084C1257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38FA6D2-76DD-4614-9878-0AA64637B0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2FE1C39-BBF2-4C4F-82FA-E060847F6E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5EC16E6-30D7-4A42-B549-F8724AAC476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64135EE-118F-4B8B-8DE9-BFDDD528E3A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E8C1D3F-47E1-4882-AEFC-43D9BE5C23B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4B3E16B-A653-40D0-B9F2-CE5703FF6A7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5A81957-90CE-4DFC-B5A3-8012CE0B148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A66B2C2-3232-43BF-9019-11358BB58C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266DF20-AFB5-44D4-A875-EAD28E72F4D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9C4D0A7-7243-4835-BE93-42B2DD24131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D236694-A6ED-4864-8F2C-2F296A97836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5217B2A-7A86-40EF-9697-6613F16F51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C61C6FD-DF81-4493-BCDC-63D6A63413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BFB988D-129F-464A-9285-DCA338286B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EBC55E7-023F-4267-9B07-6CEF06B0DA8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7891D9D-A571-4DDA-854B-A554513E56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2F84F88-45AD-4574-B35A-ABD678B5001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F57DB53-DC4E-4031-87FA-65C1DAE512B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55DB8C6-FB8E-4AA8-9C38-DD2868122E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23C6FD8-1CDB-40EE-B62E-2FC429665FD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23522FE-8CC5-421A-9CEB-4B0CC31BFA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1F4539E-1B63-4C08-AC03-67FA995AA54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5D0EE49-5468-4E40-AFC8-FC26C8A1CF1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A6150A-B4FC-4622-B6C5-81DA12C395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94731D-C1D1-458C-9D66-AF485C186EA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5E7125-530B-4231-80F7-1B10D063043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5A576C6-DC08-4F8B-97C8-2A76E7E94A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5364F6-DEDE-4BE2-AFF8-06C2123309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02FF83-71C0-49AE-A315-119F196C93C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08055A-1E68-45FA-8A89-A7DE3266D2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3A9C79-B25C-4E32-891D-F482E5D363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61D4E0-9E15-4705-8DD5-5AE9A3DF2F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1A32A6-2A9C-4D7B-909A-EDE34734666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D54B778-5AFE-4200-A7FE-430849A6A61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6"/>
          <p:cNvSpPr>
            <a:spLocks noGrp="1"/>
          </p:cNvSpPr>
          <p:nvPr>
            <p:ph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7"/>
          <p:cNvSpPr>
            <a:spLocks noGrp="1"/>
          </p:cNvSpPr>
          <p:nvPr>
            <p:ph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ED5A5C-719C-4BCD-9E71-6B41F0C6A00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6EFC163-DCB2-4476-BBD6-4D4EC69365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50A7222-15EF-4E12-97CF-323A709A38D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4593EFA-C2C1-4E04-BE09-D9B3179637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28FDA07-4239-4C4D-AA39-981F3C15BA8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A32AE43-BB52-4F66-B53A-50D6BB6751A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dt" idx="1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 type="ftr" idx="1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9" name="PlaceHolder 6"/>
          <p:cNvSpPr>
            <a:spLocks noGrp="1"/>
          </p:cNvSpPr>
          <p:nvPr>
            <p:ph type="sldNum" idx="1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331F1D-6612-46A9-AE40-D1922A537EC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 marL="410400" indent="-3078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20800" indent="-3078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31200" indent="-273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641600" indent="-2052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0520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4624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872800" indent="-2052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2000"/>
          </a:bodyPr>
          <a:p>
            <a:pPr marL="311040" indent="-2332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622080" indent="-2332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933120" indent="-20736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244160" indent="-15552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155520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186624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17728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2000"/>
          </a:bodyPr>
          <a:p>
            <a:pPr marL="311040" indent="-2332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622080" indent="-2332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933120" indent="-20736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244160" indent="-15552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155520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186624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2177280" indent="-1555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E095AE3-D806-4D57-8EBC-B0AC3C76A0D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21855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4648320" y="3938760"/>
            <a:ext cx="4038120" cy="21873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dt" idx="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6"/>
          <p:cNvSpPr>
            <a:spLocks noGrp="1"/>
          </p:cNvSpPr>
          <p:nvPr>
            <p:ph type="ftr" idx="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5" name="PlaceHolder 7"/>
          <p:cNvSpPr>
            <a:spLocks noGrp="1"/>
          </p:cNvSpPr>
          <p:nvPr>
            <p:ph type="sldNum" idx="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B1B18E-CF85-43C4-BDF3-03CFE4880D4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wmf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6" Type="http://schemas.openxmlformats.org/officeDocument/2006/relationships/image" Target="../media/image37.wmf"/><Relationship Id="rId7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3.wmf"/><Relationship Id="rId10" Type="http://schemas.openxmlformats.org/officeDocument/2006/relationships/slideLayout" Target="../slideLayouts/slideLayout12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slideLayout" Target="../slideLayouts/slideLayout10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51.wmf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8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6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0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60.wmf"/><Relationship Id="rId3" Type="http://schemas.openxmlformats.org/officeDocument/2006/relationships/slideLayout" Target="../slideLayouts/slideLayout20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1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6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110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7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3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7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slideLayout" Target="../slideLayouts/slideLayout73.xml"/><Relationship Id="rId9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slideLayout" Target="../slideLayouts/slideLayout14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15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5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emf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jpeg"/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8" Type="http://schemas.openxmlformats.org/officeDocument/2006/relationships/image" Target="../media/image117.jpeg"/><Relationship Id="rId9" Type="http://schemas.openxmlformats.org/officeDocument/2006/relationships/slideLayout" Target="../slideLayouts/slideLayout10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0" y="6534000"/>
            <a:ext cx="9142200" cy="33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Infinite and Finite Nuclear Matter (INFINUM-2023), BLTP, JINR, February 29 – March 3, 2023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9" name="Рисунок 5" descr=""/>
          <p:cNvPicPr/>
          <p:nvPr/>
        </p:nvPicPr>
        <p:blipFill>
          <a:blip r:embed="rId1"/>
          <a:stretch/>
        </p:blipFill>
        <p:spPr>
          <a:xfrm>
            <a:off x="360000" y="270000"/>
            <a:ext cx="3600000" cy="856800"/>
          </a:xfrm>
          <a:prstGeom prst="rect">
            <a:avLst/>
          </a:prstGeom>
          <a:ln w="0">
            <a:noFill/>
          </a:ln>
        </p:spPr>
      </p:pic>
      <p:sp>
        <p:nvSpPr>
          <p:cNvPr id="560" name="CustomShape 2"/>
          <p:cNvSpPr/>
          <p:nvPr/>
        </p:nvSpPr>
        <p:spPr>
          <a:xfrm>
            <a:off x="5400360" y="180000"/>
            <a:ext cx="3329640" cy="15235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20000"/>
              </a:lnSpc>
              <a:spcBef>
                <a:spcPts val="459"/>
              </a:spcBef>
              <a:tabLst>
                <a:tab algn="l" pos="0"/>
              </a:tabLst>
            </a:pPr>
            <a:r>
              <a:rPr b="0" lang="en-GB" sz="2300" spc="-1" strike="noStrike">
                <a:solidFill>
                  <a:srgbClr val="800080"/>
                </a:solidFill>
                <a:latin typeface="Calibri"/>
                <a:ea typeface="DejaVu Sans"/>
              </a:rPr>
              <a:t>Leonid Grigorenko 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tabLst>
                <a:tab algn="l" pos="0"/>
              </a:tabLst>
            </a:pPr>
            <a:r>
              <a:rPr b="0" lang="en-GB" sz="1800" spc="-1" strike="noStrike">
                <a:solidFill>
                  <a:srgbClr val="215968"/>
                </a:solidFill>
                <a:latin typeface="Calibri"/>
                <a:ea typeface="DejaVu Sans"/>
              </a:rPr>
              <a:t>Flerov Laboratory of Nuclear </a:t>
            </a:r>
            <a:br>
              <a:rPr sz="1800"/>
            </a:br>
            <a:r>
              <a:rPr b="0" lang="en-GB" sz="1800" spc="-1" strike="noStrike">
                <a:solidFill>
                  <a:srgbClr val="215968"/>
                </a:solidFill>
                <a:latin typeface="Calibri"/>
                <a:ea typeface="DejaVu Sans"/>
              </a:rPr>
              <a:t>Reactions,  JINR, Dubna, Russia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CustomShape 3"/>
          <p:cNvSpPr/>
          <p:nvPr/>
        </p:nvSpPr>
        <p:spPr>
          <a:xfrm>
            <a:off x="1260000" y="3781080"/>
            <a:ext cx="6749280" cy="1078920"/>
          </a:xfrm>
          <a:prstGeom prst="rect">
            <a:avLst/>
          </a:prstGeom>
          <a:gradFill rotWithShape="0">
            <a:gsLst>
              <a:gs pos="0">
                <a:srgbClr val="e0e8f5"/>
              </a:gs>
              <a:gs pos="100000">
                <a:srgbClr val="f4a6f6"/>
              </a:gs>
            </a:gsLst>
            <a:lin ang="2700000"/>
          </a:gradFill>
          <a:ln w="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cc"/>
                </a:solidFill>
                <a:latin typeface="Calibri"/>
                <a:ea typeface="DejaVu Sans"/>
              </a:rPr>
              <a:t>Selected problems in the studies of light exotic nuclei.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CustomShape 12"/>
          <p:cNvSpPr/>
          <p:nvPr/>
        </p:nvSpPr>
        <p:spPr>
          <a:xfrm>
            <a:off x="1620000" y="5220000"/>
            <a:ext cx="6300000" cy="720000"/>
          </a:xfrm>
          <a:prstGeom prst="rect">
            <a:avLst/>
          </a:prstGeom>
          <a:gradFill rotWithShape="0">
            <a:gsLst>
              <a:gs pos="0">
                <a:srgbClr val="e0e8f5"/>
              </a:gs>
              <a:gs pos="100000">
                <a:srgbClr val="f4a6f6"/>
              </a:gs>
            </a:gsLst>
            <a:lin ang="2700000"/>
          </a:gradFill>
          <a:ln w="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Open questions for several extreme neutron-rich </a:t>
            </a:r>
            <a:br>
              <a:rPr sz="2000"/>
            </a:b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systems – </a:t>
            </a:r>
            <a:r>
              <a:rPr b="1" lang="en-US" sz="2000" spc="-1" strike="noStrike" baseline="33000">
                <a:solidFill>
                  <a:srgbClr val="0000cc"/>
                </a:solidFill>
                <a:latin typeface="Calibri"/>
                <a:ea typeface="DejaVu Sans"/>
              </a:rPr>
              <a:t>4</a:t>
            </a: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n, </a:t>
            </a:r>
            <a:r>
              <a:rPr b="1" lang="en-US" sz="2000" spc="-1" strike="noStrike" baseline="33000">
                <a:solidFill>
                  <a:srgbClr val="0000cc"/>
                </a:solidFill>
                <a:latin typeface="Calibri"/>
                <a:ea typeface="DejaVu Sans"/>
              </a:rPr>
              <a:t>6</a:t>
            </a: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H, </a:t>
            </a:r>
            <a:r>
              <a:rPr b="1" lang="en-US" sz="2000" spc="-1" strike="noStrike" baseline="33000">
                <a:solidFill>
                  <a:srgbClr val="0000cc"/>
                </a:solidFill>
                <a:latin typeface="Calibri"/>
                <a:ea typeface="DejaVu Sans"/>
              </a:rPr>
              <a:t>7</a:t>
            </a: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H, </a:t>
            </a:r>
            <a:r>
              <a:rPr b="1" lang="en-US" sz="2000" spc="-1" strike="noStrike" baseline="33000">
                <a:solidFill>
                  <a:srgbClr val="0000cc"/>
                </a:solidFill>
                <a:latin typeface="Calibri"/>
                <a:ea typeface="DejaVu Sans"/>
              </a:rPr>
              <a:t>26</a:t>
            </a:r>
            <a:r>
              <a:rPr b="1" lang="en-US" sz="2000" spc="-1" strike="noStrike">
                <a:solidFill>
                  <a:srgbClr val="0000cc"/>
                </a:solidFill>
                <a:latin typeface="Calibri"/>
                <a:ea typeface="DejaVu Sans"/>
              </a:rPr>
              <a:t>O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CustomShape 90"/>
          <p:cNvSpPr/>
          <p:nvPr/>
        </p:nvSpPr>
        <p:spPr>
          <a:xfrm>
            <a:off x="1238040" y="1957320"/>
            <a:ext cx="6749280" cy="1192680"/>
          </a:xfrm>
          <a:prstGeom prst="rect">
            <a:avLst/>
          </a:prstGeom>
          <a:gradFill rotWithShape="0">
            <a:gsLst>
              <a:gs pos="0">
                <a:srgbClr val="e0e8f5"/>
              </a:gs>
              <a:gs pos="100000">
                <a:srgbClr val="f4a6f6"/>
              </a:gs>
            </a:gsLst>
            <a:lin ang="2700000"/>
          </a:gradFill>
          <a:ln w="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cc"/>
                </a:solidFill>
                <a:latin typeface="Calibri"/>
                <a:ea typeface="DejaVu Sans"/>
              </a:rPr>
              <a:t>Prospects of the low-energy nuclear physics in Russia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29"/>
          <p:cNvSpPr/>
          <p:nvPr/>
        </p:nvSpPr>
        <p:spPr>
          <a:xfrm>
            <a:off x="162360" y="270000"/>
            <a:ext cx="8206560" cy="52344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ИРИНА (ПИЯФ)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CustomShape 46"/>
          <p:cNvSpPr/>
          <p:nvPr/>
        </p:nvSpPr>
        <p:spPr>
          <a:xfrm>
            <a:off x="180000" y="1350000"/>
            <a:ext cx="2949840" cy="98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Для изотопов производимых методом ISOL – рекордные в мире интенсивности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CustomShape 55"/>
          <p:cNvSpPr/>
          <p:nvPr/>
        </p:nvSpPr>
        <p:spPr>
          <a:xfrm>
            <a:off x="6049080" y="5580000"/>
            <a:ext cx="2679840" cy="9093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В стороне от задач ПИК, мало места для научных инструментов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5" name="" descr=""/>
          <p:cNvPicPr/>
          <p:nvPr/>
        </p:nvPicPr>
        <p:blipFill>
          <a:blip r:embed="rId1"/>
          <a:stretch/>
        </p:blipFill>
        <p:spPr>
          <a:xfrm>
            <a:off x="3240000" y="794520"/>
            <a:ext cx="5647320" cy="4092480"/>
          </a:xfrm>
          <a:prstGeom prst="rect">
            <a:avLst/>
          </a:prstGeom>
          <a:ln w="0">
            <a:noFill/>
          </a:ln>
        </p:spPr>
      </p:pic>
      <p:sp>
        <p:nvSpPr>
          <p:cNvPr id="616" name="CustomShape 72"/>
          <p:cNvSpPr/>
          <p:nvPr/>
        </p:nvSpPr>
        <p:spPr>
          <a:xfrm>
            <a:off x="180000" y="2520360"/>
            <a:ext cx="2949840" cy="98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Лучше CERN ISOLDE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58"/>
          <p:cNvSpPr/>
          <p:nvPr/>
        </p:nvSpPr>
        <p:spPr>
          <a:xfrm>
            <a:off x="162360" y="270000"/>
            <a:ext cx="8206560" cy="52344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Тяжелоионный центр в ВНИИЭФ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CustomShape 59"/>
          <p:cNvSpPr/>
          <p:nvPr/>
        </p:nvSpPr>
        <p:spPr>
          <a:xfrm>
            <a:off x="360000" y="1260000"/>
            <a:ext cx="2968920" cy="71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Набор современных ускорителей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CustomShape 60"/>
          <p:cNvSpPr/>
          <p:nvPr/>
        </p:nvSpPr>
        <p:spPr>
          <a:xfrm>
            <a:off x="6030000" y="5400000"/>
            <a:ext cx="2679840" cy="9093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Специфические задачи комплекса (тестирование электроники)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CustomShape 66"/>
          <p:cNvSpPr/>
          <p:nvPr/>
        </p:nvSpPr>
        <p:spPr>
          <a:xfrm>
            <a:off x="360000" y="2340000"/>
            <a:ext cx="2968920" cy="116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Мощный импульс к развитию тяжелоионных ускорительных технологий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54"/>
          <p:cNvSpPr/>
          <p:nvPr/>
        </p:nvSpPr>
        <p:spPr>
          <a:xfrm>
            <a:off x="162360" y="270000"/>
            <a:ext cx="8206560" cy="52344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FAIR (GSI, Darmstadt)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CustomShape 57"/>
          <p:cNvSpPr/>
          <p:nvPr/>
        </p:nvSpPr>
        <p:spPr>
          <a:xfrm>
            <a:off x="450000" y="5976360"/>
            <a:ext cx="2969280" cy="62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Русских попросили … с корабля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3" name="Picture 1" descr=""/>
          <p:cNvPicPr/>
          <p:nvPr/>
        </p:nvPicPr>
        <p:blipFill>
          <a:blip r:embed="rId1"/>
          <a:stretch/>
        </p:blipFill>
        <p:spPr>
          <a:xfrm>
            <a:off x="1710000" y="720000"/>
            <a:ext cx="6478920" cy="4953600"/>
          </a:xfrm>
          <a:prstGeom prst="rect">
            <a:avLst/>
          </a:prstGeom>
          <a:ln w="0">
            <a:noFill/>
          </a:ln>
        </p:spPr>
      </p:pic>
      <p:sp>
        <p:nvSpPr>
          <p:cNvPr id="624" name="CustomShape 56"/>
          <p:cNvSpPr/>
          <p:nvPr/>
        </p:nvSpPr>
        <p:spPr>
          <a:xfrm>
            <a:off x="414000" y="3816360"/>
            <a:ext cx="2949840" cy="98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Когда (если) заработает то будет мировым лидером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CustomShape 63"/>
          <p:cNvSpPr/>
          <p:nvPr/>
        </p:nvSpPr>
        <p:spPr>
          <a:xfrm>
            <a:off x="432000" y="5076000"/>
            <a:ext cx="2987280" cy="62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Огромные задержки проекта и выход за смету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"/>
          <p:cNvSpPr/>
          <p:nvPr/>
        </p:nvSpPr>
        <p:spPr>
          <a:xfrm>
            <a:off x="7758000" y="4356000"/>
            <a:ext cx="359280" cy="269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CustomShape 69"/>
          <p:cNvSpPr/>
          <p:nvPr/>
        </p:nvSpPr>
        <p:spPr>
          <a:xfrm>
            <a:off x="4050000" y="5976360"/>
            <a:ext cx="4769280" cy="62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Важные российские “запчасти”. “Импортозамещение” займет 7-10 лет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CustomShape 70"/>
          <p:cNvSpPr/>
          <p:nvPr/>
        </p:nvSpPr>
        <p:spPr>
          <a:xfrm>
            <a:off x="7020000" y="2862000"/>
            <a:ext cx="1889280" cy="98928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Для сравнения</a:t>
            </a:r>
            <a:br>
              <a:rPr sz="1800"/>
            </a:b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зал U-400M /</a:t>
            </a:r>
            <a:br>
              <a:rPr sz="1800"/>
            </a:b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ACCULINNA-2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"/>
          <p:cNvSpPr/>
          <p:nvPr/>
        </p:nvSpPr>
        <p:spPr>
          <a:xfrm>
            <a:off x="7920000" y="3870000"/>
            <a:ext cx="18000" cy="360000"/>
          </a:xfrm>
          <a:prstGeom prst="line">
            <a:avLst/>
          </a:prstGeom>
          <a:ln w="72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1835640" y="194400"/>
            <a:ext cx="6268320" cy="51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DERICA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 –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D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ubna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E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lectron-</a:t>
            </a:r>
            <a:br>
              <a:rPr sz="1800"/>
            </a:b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R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adioactive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I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sotope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C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ollider f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A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cility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1" name="Picture 2" descr="http://flerovlab.jinr.ru/flnr/dimg/FLNR_new_logotype_2012_07_04.gif"/>
          <p:cNvPicPr/>
          <p:nvPr/>
        </p:nvPicPr>
        <p:blipFill>
          <a:blip r:embed="rId1"/>
          <a:stretch/>
        </p:blipFill>
        <p:spPr>
          <a:xfrm>
            <a:off x="215640" y="122400"/>
            <a:ext cx="1349280" cy="1099080"/>
          </a:xfrm>
          <a:prstGeom prst="rect">
            <a:avLst/>
          </a:prstGeom>
          <a:ln w="0">
            <a:noFill/>
          </a:ln>
        </p:spPr>
      </p:pic>
      <p:pic>
        <p:nvPicPr>
          <p:cNvPr id="632" name="Рисунок 19" descr=""/>
          <p:cNvPicPr/>
          <p:nvPr/>
        </p:nvPicPr>
        <p:blipFill>
          <a:blip r:embed="rId2"/>
          <a:stretch/>
        </p:blipFill>
        <p:spPr>
          <a:xfrm>
            <a:off x="6660000" y="73080"/>
            <a:ext cx="2248920" cy="915840"/>
          </a:xfrm>
          <a:prstGeom prst="rect">
            <a:avLst/>
          </a:prstGeom>
          <a:ln w="0">
            <a:noFill/>
          </a:ln>
        </p:spPr>
      </p:pic>
      <p:sp>
        <p:nvSpPr>
          <p:cNvPr id="633" name="CustomShape 2"/>
          <p:cNvSpPr/>
          <p:nvPr/>
        </p:nvSpPr>
        <p:spPr>
          <a:xfrm>
            <a:off x="360000" y="1350000"/>
            <a:ext cx="4319280" cy="107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Главное в проекте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Переускоренные пучки РИ, физика в накопительных кольцах e-RIB электронный коллайдер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CustomShape 3"/>
          <p:cNvSpPr/>
          <p:nvPr/>
        </p:nvSpPr>
        <p:spPr>
          <a:xfrm>
            <a:off x="5040000" y="1350000"/>
            <a:ext cx="3778920" cy="107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Базовая установка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“</a:t>
            </a: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Рекордный” высокоточный-тяжелоионный сверхпроводящий LINAC-100 непрерывного действия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CustomShape 39"/>
          <p:cNvSpPr/>
          <p:nvPr/>
        </p:nvSpPr>
        <p:spPr>
          <a:xfrm>
            <a:off x="352800" y="6157080"/>
            <a:ext cx="3516120" cy="5558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Уникальная научная программа мирового класса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CustomShape 40"/>
          <p:cNvSpPr/>
          <p:nvPr/>
        </p:nvSpPr>
        <p:spPr>
          <a:xfrm>
            <a:off x="4410000" y="6120000"/>
            <a:ext cx="4389840" cy="559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На ближайшие 2-3 года ключевые R&amp;D в поддержаны рамках НЦФМ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7" name="" descr=""/>
          <p:cNvPicPr/>
          <p:nvPr/>
        </p:nvPicPr>
        <p:blipFill>
          <a:blip r:embed="rId3"/>
          <a:stretch/>
        </p:blipFill>
        <p:spPr>
          <a:xfrm>
            <a:off x="450000" y="2647080"/>
            <a:ext cx="8188920" cy="33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256"/>
          <p:cNvSpPr/>
          <p:nvPr/>
        </p:nvSpPr>
        <p:spPr>
          <a:xfrm>
            <a:off x="233640" y="126000"/>
            <a:ext cx="6066000" cy="52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000" spc="-1" strike="noStrike">
                <a:solidFill>
                  <a:srgbClr val="0000cc"/>
                </a:solidFill>
                <a:latin typeface="Arial"/>
                <a:ea typeface="DejaVu Sans"/>
              </a:rPr>
              <a:t>Front end LINAC-100 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9" name="" descr=""/>
          <p:cNvPicPr/>
          <p:nvPr/>
        </p:nvPicPr>
        <p:blipFill>
          <a:blip r:embed="rId1"/>
          <a:srcRect l="12617" t="7982" r="18084" b="12011"/>
          <a:stretch/>
        </p:blipFill>
        <p:spPr>
          <a:xfrm>
            <a:off x="0" y="3150360"/>
            <a:ext cx="1758240" cy="1528920"/>
          </a:xfrm>
          <a:prstGeom prst="rect">
            <a:avLst/>
          </a:prstGeom>
          <a:ln w="0">
            <a:noFill/>
          </a:ln>
        </p:spPr>
      </p:pic>
      <p:pic>
        <p:nvPicPr>
          <p:cNvPr id="640" name="" descr=""/>
          <p:cNvPicPr/>
          <p:nvPr/>
        </p:nvPicPr>
        <p:blipFill>
          <a:blip r:embed="rId2"/>
          <a:srcRect l="7527" t="19852" r="7156" b="10608"/>
          <a:stretch/>
        </p:blipFill>
        <p:spPr>
          <a:xfrm>
            <a:off x="270000" y="4770360"/>
            <a:ext cx="3058920" cy="1888920"/>
          </a:xfrm>
          <a:prstGeom prst="rect">
            <a:avLst/>
          </a:prstGeom>
          <a:ln w="0">
            <a:noFill/>
          </a:ln>
        </p:spPr>
      </p:pic>
      <p:pic>
        <p:nvPicPr>
          <p:cNvPr id="641" name="" descr=""/>
          <p:cNvPicPr/>
          <p:nvPr/>
        </p:nvPicPr>
        <p:blipFill>
          <a:blip r:embed="rId3"/>
          <a:stretch/>
        </p:blipFill>
        <p:spPr>
          <a:xfrm>
            <a:off x="181800" y="846720"/>
            <a:ext cx="4947480" cy="2068560"/>
          </a:xfrm>
          <a:prstGeom prst="rect">
            <a:avLst/>
          </a:prstGeom>
          <a:ln w="0">
            <a:noFill/>
          </a:ln>
        </p:spPr>
      </p:pic>
      <p:pic>
        <p:nvPicPr>
          <p:cNvPr id="642" name="" descr=""/>
          <p:cNvPicPr/>
          <p:nvPr/>
        </p:nvPicPr>
        <p:blipFill>
          <a:blip r:embed="rId4"/>
          <a:stretch/>
        </p:blipFill>
        <p:spPr>
          <a:xfrm>
            <a:off x="4230000" y="1890000"/>
            <a:ext cx="4769280" cy="2326680"/>
          </a:xfrm>
          <a:prstGeom prst="rect">
            <a:avLst/>
          </a:prstGeom>
          <a:ln w="0">
            <a:noFill/>
          </a:ln>
        </p:spPr>
      </p:pic>
      <p:pic>
        <p:nvPicPr>
          <p:cNvPr id="643" name="" descr=""/>
          <p:cNvPicPr/>
          <p:nvPr/>
        </p:nvPicPr>
        <p:blipFill>
          <a:blip r:embed="rId5"/>
          <a:stretch/>
        </p:blipFill>
        <p:spPr>
          <a:xfrm>
            <a:off x="3420000" y="4158000"/>
            <a:ext cx="4859280" cy="2567160"/>
          </a:xfrm>
          <a:prstGeom prst="rect">
            <a:avLst/>
          </a:prstGeom>
          <a:ln w="0">
            <a:noFill/>
          </a:ln>
        </p:spPr>
      </p:pic>
      <p:sp>
        <p:nvSpPr>
          <p:cNvPr id="644" name="CustomShape 30"/>
          <p:cNvSpPr/>
          <p:nvPr/>
        </p:nvSpPr>
        <p:spPr>
          <a:xfrm>
            <a:off x="1890000" y="3150000"/>
            <a:ext cx="2249280" cy="912600"/>
          </a:xfrm>
          <a:prstGeom prst="rect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Design: 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T.V. Kulevoy,</a:t>
            </a:r>
            <a:br>
              <a:rPr sz="1800"/>
            </a:b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G.N. Kropachev,  ITEPh, Moscow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CustomShape 43"/>
          <p:cNvSpPr/>
          <p:nvPr/>
        </p:nvSpPr>
        <p:spPr>
          <a:xfrm>
            <a:off x="5166000" y="6354000"/>
            <a:ext cx="3869280" cy="363960"/>
          </a:xfrm>
          <a:prstGeom prst="rect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Production, VNIITF, Snezhinsk (?)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CustomShape 75"/>
          <p:cNvSpPr/>
          <p:nvPr/>
        </p:nvSpPr>
        <p:spPr>
          <a:xfrm>
            <a:off x="5400000" y="792000"/>
            <a:ext cx="3419280" cy="89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Challenges of LINAC-100 front end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Ca beam ~3 emA, U beam   ~1 emA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Microsoft YaHei"/>
              </a:rPr>
              <a:t>- Practically “lossless” RFQ operation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260"/>
          <p:cNvSpPr/>
          <p:nvPr/>
        </p:nvSpPr>
        <p:spPr>
          <a:xfrm>
            <a:off x="233640" y="126000"/>
            <a:ext cx="8676360" cy="5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000" spc="-1" strike="noStrike">
                <a:solidFill>
                  <a:srgbClr val="0000cc"/>
                </a:solidFill>
                <a:latin typeface="Arial"/>
                <a:ea typeface="DejaVu Sans"/>
              </a:rPr>
              <a:t>Superconducting developments for LINAC-100 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CustomShape 76"/>
          <p:cNvSpPr/>
          <p:nvPr/>
        </p:nvSpPr>
        <p:spPr>
          <a:xfrm>
            <a:off x="360000" y="2124000"/>
            <a:ext cx="3059280" cy="363960"/>
          </a:xfrm>
          <a:prstGeom prst="rect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Design:  S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.M. Polozov, MEPhI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9" name="" descr=""/>
          <p:cNvPicPr/>
          <p:nvPr/>
        </p:nvPicPr>
        <p:blipFill>
          <a:blip r:embed="rId1"/>
          <a:stretch/>
        </p:blipFill>
        <p:spPr>
          <a:xfrm>
            <a:off x="5940000" y="3940200"/>
            <a:ext cx="2835000" cy="2629080"/>
          </a:xfrm>
          <a:prstGeom prst="rect">
            <a:avLst/>
          </a:prstGeom>
          <a:ln w="0">
            <a:noFill/>
          </a:ln>
        </p:spPr>
      </p:pic>
      <p:pic>
        <p:nvPicPr>
          <p:cNvPr id="650" name="" descr=""/>
          <p:cNvPicPr/>
          <p:nvPr/>
        </p:nvPicPr>
        <p:blipFill>
          <a:blip r:embed="rId2"/>
          <a:stretch/>
        </p:blipFill>
        <p:spPr>
          <a:xfrm>
            <a:off x="270000" y="846000"/>
            <a:ext cx="8782920" cy="954000"/>
          </a:xfrm>
          <a:prstGeom prst="rect">
            <a:avLst/>
          </a:prstGeom>
          <a:ln w="0">
            <a:noFill/>
          </a:ln>
        </p:spPr>
      </p:pic>
      <p:sp>
        <p:nvSpPr>
          <p:cNvPr id="651" name="CustomShape 86"/>
          <p:cNvSpPr/>
          <p:nvPr/>
        </p:nvSpPr>
        <p:spPr>
          <a:xfrm>
            <a:off x="2790000" y="5949720"/>
            <a:ext cx="2789280" cy="638280"/>
          </a:xfrm>
          <a:prstGeom prst="rect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Production:  V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.G. Zelesski, FTI NAB,  Minsk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2" name="" descr=""/>
          <p:cNvPicPr/>
          <p:nvPr/>
        </p:nvPicPr>
        <p:blipFill>
          <a:blip r:embed="rId3"/>
          <a:stretch/>
        </p:blipFill>
        <p:spPr>
          <a:xfrm>
            <a:off x="540000" y="3023640"/>
            <a:ext cx="3059280" cy="2555640"/>
          </a:xfrm>
          <a:prstGeom prst="rect">
            <a:avLst/>
          </a:prstGeom>
          <a:ln w="0">
            <a:noFill/>
          </a:ln>
        </p:spPr>
      </p:pic>
      <p:sp>
        <p:nvSpPr>
          <p:cNvPr id="653" name="CustomShape 87"/>
          <p:cNvSpPr/>
          <p:nvPr/>
        </p:nvSpPr>
        <p:spPr>
          <a:xfrm>
            <a:off x="180000" y="5850000"/>
            <a:ext cx="2249280" cy="809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b="0" lang="en-GB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 “</a:t>
            </a:r>
            <a:r>
              <a:rPr b="0" lang="en-GB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Recovery” of RF superconductivity technology in Russia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CustomShape 88"/>
          <p:cNvSpPr/>
          <p:nvPr/>
        </p:nvSpPr>
        <p:spPr>
          <a:xfrm>
            <a:off x="4086000" y="1422000"/>
            <a:ext cx="4859280" cy="224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Challenges of LINAC-100 design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Ratio of normal/superconducting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Strippers (1,2 ?), stripping energies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Acceleration of several charge states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One or two front ends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Ca beam ~3 emA  ~300 p</a:t>
            </a:r>
            <a:r>
              <a:rPr b="1" lang="en-US" sz="1600" spc="-1" strike="noStrike">
                <a:solidFill>
                  <a:srgbClr val="0033cc"/>
                </a:solidFill>
                <a:latin typeface="Symbol"/>
                <a:ea typeface="DejaVu Sans"/>
              </a:rPr>
              <a:t>m</a:t>
            </a: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A   1500 kW beam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U beam   ~1 emA   ~30  p</a:t>
            </a:r>
            <a:r>
              <a:rPr b="1" lang="en-US" sz="1600" spc="-1" strike="noStrike">
                <a:solidFill>
                  <a:srgbClr val="0033cc"/>
                </a:solidFill>
                <a:latin typeface="Symbol"/>
                <a:ea typeface="DejaVu Sans"/>
              </a:rPr>
              <a:t>m</a:t>
            </a: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A     600 kW beam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- Lossless operation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1043640" y="1700640"/>
            <a:ext cx="7325640" cy="3338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“</a:t>
            </a: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Big Sarov” project -</a:t>
            </a:r>
            <a:br>
              <a:rPr sz="4000"/>
            </a:b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National Center for Physics and Mathematics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CustomShape 94"/>
          <p:cNvSpPr/>
          <p:nvPr/>
        </p:nvSpPr>
        <p:spPr>
          <a:xfrm>
            <a:off x="251640" y="108000"/>
            <a:ext cx="8207280" cy="52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NCPM  Satis (Sarov)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"/>
          <p:cNvSpPr/>
          <p:nvPr/>
        </p:nvSpPr>
        <p:spPr>
          <a:xfrm>
            <a:off x="450000" y="4770000"/>
            <a:ext cx="629280" cy="143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"/>
          <p:cNvSpPr/>
          <p:nvPr/>
        </p:nvSpPr>
        <p:spPr>
          <a:xfrm>
            <a:off x="450000" y="3474000"/>
            <a:ext cx="629280" cy="107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CustomShape 91"/>
          <p:cNvSpPr/>
          <p:nvPr/>
        </p:nvSpPr>
        <p:spPr>
          <a:xfrm>
            <a:off x="270000" y="684000"/>
            <a:ext cx="2970000" cy="99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dist="20160" dir="5400000" blurRad="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C-</a:t>
            </a:r>
            <a:r>
              <a:rPr b="1" lang="en-US" sz="2000" spc="-1" strike="noStrike">
                <a:solidFill>
                  <a:srgbClr val="ff0000"/>
                </a:solidFill>
                <a:latin typeface="Symbol"/>
                <a:ea typeface="DejaVu Sans"/>
              </a:rPr>
              <a:t>t</a:t>
            </a: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 factory – heavy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c quark and heavy meson physics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CustomShape 92"/>
          <p:cNvSpPr/>
          <p:nvPr/>
        </p:nvSpPr>
        <p:spPr>
          <a:xfrm>
            <a:off x="3510000" y="684000"/>
            <a:ext cx="2880000" cy="99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dist="20160" dir="5400000" blurRad="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XCELS – exawatt center for extreme  light studies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CustomShape 93"/>
          <p:cNvSpPr/>
          <p:nvPr/>
        </p:nvSpPr>
        <p:spPr>
          <a:xfrm>
            <a:off x="6696000" y="684000"/>
            <a:ext cx="2160000" cy="99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dist="20160" dir="5400000" blurRad="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Teraflop supercomputer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315360" y="1924200"/>
            <a:ext cx="5301000" cy="2305800"/>
          </a:xfrm>
          <a:prstGeom prst="rect">
            <a:avLst/>
          </a:prstGeom>
          <a:ln w="0">
            <a:noFill/>
          </a:ln>
        </p:spPr>
      </p:pic>
      <p:pic>
        <p:nvPicPr>
          <p:cNvPr id="663" name="" descr=""/>
          <p:cNvPicPr/>
          <p:nvPr/>
        </p:nvPicPr>
        <p:blipFill>
          <a:blip r:embed="rId2"/>
          <a:stretch/>
        </p:blipFill>
        <p:spPr>
          <a:xfrm>
            <a:off x="4148640" y="3690000"/>
            <a:ext cx="4896000" cy="3060000"/>
          </a:xfrm>
          <a:prstGeom prst="rect">
            <a:avLst/>
          </a:prstGeom>
          <a:ln w="0">
            <a:noFill/>
          </a:ln>
        </p:spPr>
      </p:pic>
      <p:pic>
        <p:nvPicPr>
          <p:cNvPr id="664" name="" descr=""/>
          <p:cNvPicPr/>
          <p:nvPr/>
        </p:nvPicPr>
        <p:blipFill>
          <a:blip r:embed="rId3"/>
          <a:stretch/>
        </p:blipFill>
        <p:spPr>
          <a:xfrm>
            <a:off x="189360" y="4484160"/>
            <a:ext cx="3698640" cy="2175840"/>
          </a:xfrm>
          <a:prstGeom prst="rect">
            <a:avLst/>
          </a:prstGeom>
          <a:ln w="0">
            <a:noFill/>
          </a:ln>
        </p:spPr>
      </p:pic>
      <p:pic>
        <p:nvPicPr>
          <p:cNvPr id="665" name="" descr=""/>
          <p:cNvPicPr/>
          <p:nvPr/>
        </p:nvPicPr>
        <p:blipFill>
          <a:blip r:embed="rId4"/>
          <a:stretch/>
        </p:blipFill>
        <p:spPr>
          <a:xfrm>
            <a:off x="5850000" y="1800000"/>
            <a:ext cx="3095280" cy="181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288"/>
          <p:cNvSpPr/>
          <p:nvPr/>
        </p:nvSpPr>
        <p:spPr>
          <a:xfrm>
            <a:off x="323640" y="116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Super c-</a:t>
            </a:r>
            <a:r>
              <a:rPr b="0" lang="ru-RU" sz="2800" spc="-1" strike="noStrike">
                <a:solidFill>
                  <a:srgbClr val="0000cc"/>
                </a:solidFill>
                <a:latin typeface="Symbol"/>
                <a:ea typeface="DejaVu Sans"/>
              </a:rPr>
              <a:t>t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 factory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CustomShape 78"/>
          <p:cNvSpPr/>
          <p:nvPr/>
        </p:nvSpPr>
        <p:spPr>
          <a:xfrm>
            <a:off x="360720" y="1080720"/>
            <a:ext cx="2789280" cy="98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Multifunctional </a:t>
            </a:r>
            <a:br>
              <a:rPr sz="1800"/>
            </a:b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electron-positron collider </a:t>
            </a:r>
            <a:br>
              <a:rPr sz="1800"/>
            </a:b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c.m. 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Calibri"/>
                <a:ea typeface="DejaVu Sans"/>
              </a:rPr>
              <a:t>ee+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~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7 GeV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CustomShape 79"/>
          <p:cNvSpPr/>
          <p:nvPr/>
        </p:nvSpPr>
        <p:spPr>
          <a:xfrm>
            <a:off x="360000" y="2520000"/>
            <a:ext cx="2789280" cy="665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Low-cross-section and precision measuremets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9" name="" descr=""/>
          <p:cNvPicPr/>
          <p:nvPr/>
        </p:nvPicPr>
        <p:blipFill>
          <a:blip r:embed="rId1"/>
          <a:stretch/>
        </p:blipFill>
        <p:spPr>
          <a:xfrm>
            <a:off x="3418560" y="990000"/>
            <a:ext cx="5400000" cy="2520000"/>
          </a:xfrm>
          <a:prstGeom prst="rect">
            <a:avLst/>
          </a:prstGeom>
          <a:ln w="0">
            <a:noFill/>
          </a:ln>
        </p:spPr>
      </p:pic>
      <p:pic>
        <p:nvPicPr>
          <p:cNvPr id="670" name="" descr=""/>
          <p:cNvPicPr/>
          <p:nvPr/>
        </p:nvPicPr>
        <p:blipFill>
          <a:blip r:embed="rId2"/>
          <a:stretch/>
        </p:blipFill>
        <p:spPr>
          <a:xfrm>
            <a:off x="75240" y="3902760"/>
            <a:ext cx="6674760" cy="2847240"/>
          </a:xfrm>
          <a:prstGeom prst="rect">
            <a:avLst/>
          </a:prstGeom>
          <a:ln w="0">
            <a:noFill/>
          </a:ln>
        </p:spPr>
      </p:pic>
      <p:sp>
        <p:nvSpPr>
          <p:cNvPr id="671" name="CustomShape 64"/>
          <p:cNvSpPr/>
          <p:nvPr/>
        </p:nvSpPr>
        <p:spPr>
          <a:xfrm>
            <a:off x="6930000" y="4320000"/>
            <a:ext cx="1890000" cy="189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Luminosity aim 2 orders of magnitude higher than at existing facilities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810000" y="1170000"/>
            <a:ext cx="7325640" cy="3338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- Very expensive (~100 Grub)</a:t>
            </a:r>
            <a:br>
              <a:rPr sz="4000"/>
            </a:b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- Time consuming (7-11 years)</a:t>
            </a:r>
            <a:br>
              <a:rPr sz="4000"/>
            </a:br>
            <a:r>
              <a:rPr b="0" lang="en-GB" sz="4000" spc="-1" strike="noStrike">
                <a:solidFill>
                  <a:srgbClr val="0000cc"/>
                </a:solidFill>
                <a:latin typeface="Calibri"/>
              </a:rPr>
              <a:t>- No infrastructure at Sarov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4"/>
          <p:cNvSpPr/>
          <p:nvPr/>
        </p:nvSpPr>
        <p:spPr>
          <a:xfrm>
            <a:off x="810000" y="2412720"/>
            <a:ext cx="791892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Prospects of the low-energy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 </a:t>
            </a: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nuclear physics in Russia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27"/>
          <p:cNvSpPr/>
          <p:nvPr/>
        </p:nvSpPr>
        <p:spPr>
          <a:xfrm>
            <a:off x="323640" y="116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The first NCPM facility is complex of Compton sources of (quasi)monochromatic </a:t>
            </a:r>
            <a:r>
              <a:rPr b="0" lang="ru-RU" sz="2800" spc="-1" strike="noStrike">
                <a:solidFill>
                  <a:srgbClr val="0000cc"/>
                </a:solidFill>
                <a:latin typeface="Symbol"/>
                <a:ea typeface="DejaVu Sans"/>
              </a:rPr>
              <a:t>g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-radiation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4" name="" descr=""/>
          <p:cNvPicPr/>
          <p:nvPr/>
        </p:nvPicPr>
        <p:blipFill>
          <a:blip r:embed="rId1"/>
          <a:stretch/>
        </p:blipFill>
        <p:spPr>
          <a:xfrm>
            <a:off x="473400" y="1512000"/>
            <a:ext cx="8280360" cy="46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18"/>
          <p:cNvSpPr/>
          <p:nvPr/>
        </p:nvSpPr>
        <p:spPr>
          <a:xfrm>
            <a:off x="431640" y="296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Prospective scientific program for low-energy </a:t>
            </a:r>
            <a:r>
              <a:rPr b="0" lang="ru-RU" sz="2800" spc="-1" strike="noStrike">
                <a:solidFill>
                  <a:srgbClr val="0000cc"/>
                </a:solidFill>
                <a:latin typeface="Symbol"/>
                <a:ea typeface="DejaVu Sans"/>
              </a:rPr>
              <a:t>g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-s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CustomShape 119"/>
          <p:cNvSpPr/>
          <p:nvPr/>
        </p:nvSpPr>
        <p:spPr>
          <a:xfrm>
            <a:off x="576000" y="1836360"/>
            <a:ext cx="2124000" cy="1295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~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50-70 MeV</a:t>
            </a:r>
            <a:br>
              <a:rPr sz="1800"/>
            </a:b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Symbol"/>
                <a:ea typeface="DejaVu Sans"/>
              </a:rPr>
              <a:t>g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&lt;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0.1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CustomShape 120"/>
          <p:cNvSpPr/>
          <p:nvPr/>
        </p:nvSpPr>
        <p:spPr>
          <a:xfrm>
            <a:off x="630000" y="5022000"/>
            <a:ext cx="3510000" cy="108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69a2e"/>
                </a:solidFill>
                <a:latin typeface="Arial"/>
                <a:ea typeface="DejaVu Sans"/>
              </a:rPr>
              <a:t>Technology / infrastructure  development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CustomShape 121"/>
          <p:cNvSpPr/>
          <p:nvPr/>
        </p:nvSpPr>
        <p:spPr>
          <a:xfrm>
            <a:off x="4950000" y="5022000"/>
            <a:ext cx="3420000" cy="108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69a2e"/>
                </a:solidFill>
                <a:latin typeface="Calibri"/>
                <a:ea typeface="DejaVu Sans"/>
              </a:rPr>
              <a:t>Pedagogical activity to resolve staff problem of the future facilities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CustomShape 122"/>
          <p:cNvSpPr/>
          <p:nvPr/>
        </p:nvSpPr>
        <p:spPr>
          <a:xfrm>
            <a:off x="576000" y="3672000"/>
            <a:ext cx="7794000" cy="63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Like synchrotron radiation source, but local scale and easy access facility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CustomShape 84"/>
          <p:cNvSpPr/>
          <p:nvPr/>
        </p:nvSpPr>
        <p:spPr>
          <a:xfrm>
            <a:off x="3150000" y="1836360"/>
            <a:ext cx="2430000" cy="1295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Material science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CustomShape 105"/>
          <p:cNvSpPr/>
          <p:nvPr/>
        </p:nvSpPr>
        <p:spPr>
          <a:xfrm>
            <a:off x="6120000" y="1836360"/>
            <a:ext cx="2250000" cy="1295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Biology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ustomShape 24"/>
          <p:cNvSpPr/>
          <p:nvPr/>
        </p:nvSpPr>
        <p:spPr>
          <a:xfrm>
            <a:off x="180000" y="116640"/>
            <a:ext cx="88200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Prospective scientific program for «medium»-energy </a:t>
            </a:r>
            <a:r>
              <a:rPr b="0" lang="ru-RU" sz="2600" spc="-1" strike="noStrike">
                <a:solidFill>
                  <a:srgbClr val="0000cc"/>
                </a:solidFill>
                <a:latin typeface="Symbol"/>
                <a:ea typeface="DejaVu Sans"/>
              </a:rPr>
              <a:t>g</a:t>
            </a: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-s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CustomShape 25"/>
          <p:cNvSpPr/>
          <p:nvPr/>
        </p:nvSpPr>
        <p:spPr>
          <a:xfrm>
            <a:off x="540000" y="1080000"/>
            <a:ext cx="2250000" cy="108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~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500-1000 MeV </a:t>
            </a:r>
            <a:br>
              <a:rPr sz="1800"/>
            </a:b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Symbol"/>
                <a:ea typeface="DejaVu Sans"/>
              </a:rPr>
              <a:t>g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&lt;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20 MeV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CustomShape 32"/>
          <p:cNvSpPr/>
          <p:nvPr/>
        </p:nvSpPr>
        <p:spPr>
          <a:xfrm>
            <a:off x="648000" y="4140720"/>
            <a:ext cx="7686000" cy="44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Exotic excitation modes in the GDR energy range and above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CustomShape 33"/>
          <p:cNvSpPr/>
          <p:nvPr/>
        </p:nvSpPr>
        <p:spPr>
          <a:xfrm>
            <a:off x="648000" y="2818800"/>
            <a:ext cx="76860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Photodissociation for nuclear astrophysics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CustomShape 41"/>
          <p:cNvSpPr/>
          <p:nvPr/>
        </p:nvSpPr>
        <p:spPr>
          <a:xfrm>
            <a:off x="648000" y="3492000"/>
            <a:ext cx="36360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Nuclear spectroscopy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CustomShape 42"/>
          <p:cNvSpPr/>
          <p:nvPr/>
        </p:nvSpPr>
        <p:spPr>
          <a:xfrm>
            <a:off x="648000" y="4870800"/>
            <a:ext cx="36360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Pigmi resonances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CustomShape 18"/>
          <p:cNvSpPr/>
          <p:nvPr/>
        </p:nvSpPr>
        <p:spPr>
          <a:xfrm>
            <a:off x="3600000" y="5977080"/>
            <a:ext cx="5129640" cy="592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69a2e"/>
                </a:solidFill>
                <a:latin typeface="Calibri"/>
                <a:ea typeface="DejaVu Sans"/>
              </a:rPr>
              <a:t>Experiments only with stable nuclides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CustomShape 26"/>
          <p:cNvSpPr/>
          <p:nvPr/>
        </p:nvSpPr>
        <p:spPr>
          <a:xfrm>
            <a:off x="4734000" y="3474000"/>
            <a:ext cx="36000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Isomer physics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CustomShape 49"/>
          <p:cNvSpPr/>
          <p:nvPr/>
        </p:nvSpPr>
        <p:spPr>
          <a:xfrm>
            <a:off x="6102000" y="1080720"/>
            <a:ext cx="2338920" cy="107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High-precision experiments in nuclear photonics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CustomShape 15"/>
          <p:cNvSpPr/>
          <p:nvPr/>
        </p:nvSpPr>
        <p:spPr>
          <a:xfrm>
            <a:off x="4734000" y="4870800"/>
            <a:ext cx="3600000" cy="45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Fission physics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CustomShape 28"/>
          <p:cNvSpPr/>
          <p:nvPr/>
        </p:nvSpPr>
        <p:spPr>
          <a:xfrm>
            <a:off x="3060000" y="1080720"/>
            <a:ext cx="2790000" cy="107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Brightness aim — at least 1 order of magnitude best in the world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99"/>
          <p:cNvSpPr/>
          <p:nvPr/>
        </p:nvSpPr>
        <p:spPr>
          <a:xfrm>
            <a:off x="323640" y="116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Prospective scientific program for high-energy </a:t>
            </a:r>
            <a:r>
              <a:rPr b="0" lang="ru-RU" sz="2600" spc="-1" strike="noStrike">
                <a:solidFill>
                  <a:srgbClr val="0000cc"/>
                </a:solidFill>
                <a:latin typeface="Symbol"/>
                <a:ea typeface="DejaVu Sans"/>
              </a:rPr>
              <a:t>g</a:t>
            </a: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-s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CustomShape 100"/>
          <p:cNvSpPr/>
          <p:nvPr/>
        </p:nvSpPr>
        <p:spPr>
          <a:xfrm>
            <a:off x="450000" y="1440360"/>
            <a:ext cx="2824920" cy="134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~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1000-2000 MeV </a:t>
            </a:r>
            <a:br>
              <a:rPr sz="1800"/>
            </a:b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b="1" lang="ru-RU" sz="1800" spc="-1" strike="noStrike" baseline="-8000">
                <a:solidFill>
                  <a:srgbClr val="ff0000"/>
                </a:solidFill>
                <a:latin typeface="Symbol"/>
                <a:ea typeface="DejaVu Sans"/>
              </a:rPr>
              <a:t>g</a:t>
            </a:r>
            <a:r>
              <a:rPr b="1" lang="ru-RU" sz="1800" spc="-1" strike="noStrike">
                <a:solidFill>
                  <a:srgbClr val="ff0000"/>
                </a:solidFill>
                <a:latin typeface="Symbol"/>
                <a:ea typeface="DejaVu Sans"/>
              </a:rPr>
              <a:t> &lt;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300 MeV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CustomShape 108"/>
          <p:cNvSpPr/>
          <p:nvPr/>
        </p:nvSpPr>
        <p:spPr>
          <a:xfrm>
            <a:off x="901080" y="4860360"/>
            <a:ext cx="7288920" cy="53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8000"/>
                </a:solidFill>
                <a:latin typeface="Arial"/>
                <a:ea typeface="DejaVu Sans"/>
              </a:rPr>
              <a:t> </a:t>
            </a:r>
            <a:r>
              <a:rPr b="1" lang="ru-RU" sz="1600" spc="-1" strike="noStrike">
                <a:solidFill>
                  <a:srgbClr val="008000"/>
                </a:solidFill>
                <a:latin typeface="Arial"/>
                <a:ea typeface="DejaVu Sans"/>
              </a:rPr>
              <a:t>Not yet desided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CustomShape 31"/>
          <p:cNvSpPr/>
          <p:nvPr/>
        </p:nvSpPr>
        <p:spPr>
          <a:xfrm>
            <a:off x="3565080" y="1440000"/>
            <a:ext cx="2374920" cy="135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High-energy compton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scattering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CustomShape 44"/>
          <p:cNvSpPr/>
          <p:nvPr/>
        </p:nvSpPr>
        <p:spPr>
          <a:xfrm>
            <a:off x="6210000" y="1440000"/>
            <a:ext cx="2374920" cy="135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Hadron photonics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ustomShape 117"/>
          <p:cNvSpPr/>
          <p:nvPr/>
        </p:nvSpPr>
        <p:spPr>
          <a:xfrm>
            <a:off x="287640" y="224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Workshop on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NCPM </a:t>
            </a:r>
            <a:br>
              <a:rPr sz="2800"/>
            </a:b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Compton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source at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Novosibirsk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March 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20-21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9" name="" descr=""/>
          <p:cNvPicPr/>
          <p:nvPr/>
        </p:nvPicPr>
        <p:blipFill>
          <a:blip r:embed="rId1"/>
          <a:stretch/>
        </p:blipFill>
        <p:spPr>
          <a:xfrm>
            <a:off x="3060000" y="263520"/>
            <a:ext cx="5850000" cy="627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ustomShape 48"/>
          <p:cNvSpPr/>
          <p:nvPr/>
        </p:nvSpPr>
        <p:spPr>
          <a:xfrm>
            <a:off x="396000" y="54360"/>
            <a:ext cx="8332920" cy="10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</a:pPr>
            <a:r>
              <a:rPr b="0" lang="en-US" sz="3400" spc="-1" strike="noStrike">
                <a:solidFill>
                  <a:srgbClr val="0000cc"/>
                </a:solidFill>
                <a:latin typeface="Arial"/>
                <a:ea typeface="DejaVu Sans"/>
              </a:rPr>
              <a:t>Conclusion </a:t>
            </a:r>
            <a:endParaRPr b="0" lang="ru-RU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CustomShape 65"/>
          <p:cNvSpPr/>
          <p:nvPr/>
        </p:nvSpPr>
        <p:spPr>
          <a:xfrm>
            <a:off x="3942000" y="324720"/>
            <a:ext cx="4858920" cy="1295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No systematic approach to the development of the fundamental low-energy nuclear physics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CustomShape 77"/>
          <p:cNvSpPr/>
          <p:nvPr/>
        </p:nvSpPr>
        <p:spPr>
          <a:xfrm>
            <a:off x="810000" y="1981440"/>
            <a:ext cx="4858920" cy="125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Several bright local projects. However, need for large-scale world-class facility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CustomShape 51"/>
          <p:cNvSpPr/>
          <p:nvPr/>
        </p:nvSpPr>
        <p:spPr>
          <a:xfrm>
            <a:off x="2430000" y="3601440"/>
            <a:ext cx="5220000" cy="161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Important advances are very likely in the field of Compton sources.</a:t>
            </a:r>
            <a:endParaRPr b="1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Synergy with the project of c-tau factory is expected</a:t>
            </a:r>
            <a:endParaRPr b="1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CustomShape 85"/>
          <p:cNvSpPr/>
          <p:nvPr/>
        </p:nvSpPr>
        <p:spPr>
          <a:xfrm>
            <a:off x="990000" y="5490000"/>
            <a:ext cx="6120000" cy="98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Remineder: no systematic prospective activity is seen in the field of heavy-ion reserch….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34"/>
          <p:cNvSpPr/>
          <p:nvPr/>
        </p:nvSpPr>
        <p:spPr>
          <a:xfrm>
            <a:off x="1835640" y="194400"/>
            <a:ext cx="6268320" cy="51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DERICA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 –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D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ubna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E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lectron-</a:t>
            </a:r>
            <a:br>
              <a:rPr sz="1800"/>
            </a:b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R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adioactive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I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sotope 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C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ollider f</a:t>
            </a:r>
            <a:r>
              <a:rPr b="1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A</a:t>
            </a:r>
            <a:r>
              <a:rPr b="0" lang="en-US" sz="2200" spc="-1" strike="noStrike">
                <a:solidFill>
                  <a:srgbClr val="0000cc"/>
                </a:solidFill>
                <a:latin typeface="Arial"/>
                <a:ea typeface="DejaVu Sans"/>
              </a:rPr>
              <a:t>cility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6" name="Picture 3" descr="http://flerovlab.jinr.ru/flnr/dimg/FLNR_new_logotype_2012_07_04.gif"/>
          <p:cNvPicPr/>
          <p:nvPr/>
        </p:nvPicPr>
        <p:blipFill>
          <a:blip r:embed="rId1"/>
          <a:stretch/>
        </p:blipFill>
        <p:spPr>
          <a:xfrm>
            <a:off x="215640" y="122400"/>
            <a:ext cx="1349280" cy="1099080"/>
          </a:xfrm>
          <a:prstGeom prst="rect">
            <a:avLst/>
          </a:prstGeom>
          <a:ln w="0">
            <a:noFill/>
          </a:ln>
        </p:spPr>
      </p:pic>
      <p:pic>
        <p:nvPicPr>
          <p:cNvPr id="707" name="Рисунок 2" descr=""/>
          <p:cNvPicPr/>
          <p:nvPr/>
        </p:nvPicPr>
        <p:blipFill>
          <a:blip r:embed="rId2"/>
          <a:stretch/>
        </p:blipFill>
        <p:spPr>
          <a:xfrm>
            <a:off x="6660000" y="73080"/>
            <a:ext cx="2248920" cy="915840"/>
          </a:xfrm>
          <a:prstGeom prst="rect">
            <a:avLst/>
          </a:prstGeom>
          <a:ln w="0">
            <a:noFill/>
          </a:ln>
        </p:spPr>
      </p:pic>
      <p:sp>
        <p:nvSpPr>
          <p:cNvPr id="708" name="CustomShape 35"/>
          <p:cNvSpPr/>
          <p:nvPr/>
        </p:nvSpPr>
        <p:spPr>
          <a:xfrm>
            <a:off x="360000" y="1350000"/>
            <a:ext cx="4319280" cy="107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Главное в проекте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Переускоренные пучки РИ, физика в накопительных кольцах e-RIB электронный коллайдер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CustomShape 45"/>
          <p:cNvSpPr/>
          <p:nvPr/>
        </p:nvSpPr>
        <p:spPr>
          <a:xfrm>
            <a:off x="5040000" y="1350000"/>
            <a:ext cx="3778920" cy="107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Базовая установка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“</a:t>
            </a:r>
            <a:r>
              <a:rPr b="1" lang="en-US" sz="1600" spc="-1" strike="noStrike">
                <a:solidFill>
                  <a:srgbClr val="0033cc"/>
                </a:solidFill>
                <a:latin typeface="Calibri"/>
                <a:ea typeface="DejaVu Sans"/>
              </a:rPr>
              <a:t>Рекордный” высокоточный-тяжелоионный сверхпроводящий LINAC-100 непрерывного действия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CustomShape 47"/>
          <p:cNvSpPr/>
          <p:nvPr/>
        </p:nvSpPr>
        <p:spPr>
          <a:xfrm>
            <a:off x="352800" y="6157080"/>
            <a:ext cx="3516120" cy="5558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Уникальная научная программа мирового класса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CustomShape 50"/>
          <p:cNvSpPr/>
          <p:nvPr/>
        </p:nvSpPr>
        <p:spPr>
          <a:xfrm>
            <a:off x="4410000" y="6120000"/>
            <a:ext cx="4389840" cy="559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На ближайшие 2-3 года ключевые R&amp;D в поддержаны рамках НЦФМ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2" name="" descr=""/>
          <p:cNvPicPr/>
          <p:nvPr/>
        </p:nvPicPr>
        <p:blipFill>
          <a:blip r:embed="rId3"/>
          <a:stretch/>
        </p:blipFill>
        <p:spPr>
          <a:xfrm>
            <a:off x="450000" y="2647080"/>
            <a:ext cx="8188920" cy="336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3"/>
          <p:cNvSpPr/>
          <p:nvPr/>
        </p:nvSpPr>
        <p:spPr>
          <a:xfrm>
            <a:off x="738000" y="2304720"/>
            <a:ext cx="791892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Selected problems in the studies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of light exotic nuclei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ustomShape 52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Open questions for several extreme </a:t>
            </a:r>
            <a:br>
              <a:rPr sz="2800"/>
            </a:b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neutron-rich systems –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n,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6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H,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7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H,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26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O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5" name="CustomShape 53"/>
          <p:cNvSpPr/>
          <p:nvPr/>
        </p:nvSpPr>
        <p:spPr>
          <a:xfrm>
            <a:off x="451800" y="1890000"/>
            <a:ext cx="5038200" cy="664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Few-body physics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CustomShape 61"/>
          <p:cNvSpPr/>
          <p:nvPr/>
        </p:nvSpPr>
        <p:spPr>
          <a:xfrm>
            <a:off x="3780000" y="3510000"/>
            <a:ext cx="4858200" cy="5464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Collective motion in few-body systems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CustomShape 62"/>
          <p:cNvSpPr/>
          <p:nvPr/>
        </p:nvSpPr>
        <p:spPr>
          <a:xfrm>
            <a:off x="3780000" y="4507920"/>
            <a:ext cx="4858200" cy="532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Long-range aspect of few-body dynamics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CustomShape 73"/>
          <p:cNvSpPr/>
          <p:nvPr/>
        </p:nvSpPr>
        <p:spPr>
          <a:xfrm>
            <a:off x="3781800" y="5580000"/>
            <a:ext cx="4858200" cy="79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Specific few-body correlations and interplay of different correlation types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119160" y="44640"/>
            <a:ext cx="8208000" cy="66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5000" bIns="4500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000cc"/>
                </a:solidFill>
                <a:latin typeface="Calibri"/>
              </a:rPr>
              <a:t>Двухпротонная радиоактивность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0" name="Picture 15" descr="C:\Temp\downloads\Zeldovich.jpg"/>
          <p:cNvPicPr/>
          <p:nvPr/>
        </p:nvPicPr>
        <p:blipFill>
          <a:blip r:embed="rId1"/>
          <a:srcRect l="10597" t="8516" r="18757" b="37314"/>
          <a:stretch/>
        </p:blipFill>
        <p:spPr>
          <a:xfrm>
            <a:off x="1614960" y="764280"/>
            <a:ext cx="1339200" cy="1439640"/>
          </a:xfrm>
          <a:prstGeom prst="rect">
            <a:avLst/>
          </a:prstGeom>
          <a:ln w="0">
            <a:noFill/>
          </a:ln>
        </p:spPr>
      </p:pic>
      <p:pic>
        <p:nvPicPr>
          <p:cNvPr id="721" name="Picture 16" descr="C:\presentations\2013-Dubna-school\pfutzner-3.jpg"/>
          <p:cNvPicPr/>
          <p:nvPr/>
        </p:nvPicPr>
        <p:blipFill>
          <a:blip r:embed="rId2"/>
          <a:stretch/>
        </p:blipFill>
        <p:spPr>
          <a:xfrm>
            <a:off x="7092000" y="3827520"/>
            <a:ext cx="1277280" cy="1540800"/>
          </a:xfrm>
          <a:prstGeom prst="rect">
            <a:avLst/>
          </a:prstGeom>
          <a:ln w="0">
            <a:noFill/>
          </a:ln>
        </p:spPr>
      </p:pic>
      <p:sp>
        <p:nvSpPr>
          <p:cNvPr id="722" name="Горизонтальный свиток 4"/>
          <p:cNvSpPr/>
          <p:nvPr/>
        </p:nvSpPr>
        <p:spPr>
          <a:xfrm>
            <a:off x="6679440" y="3037680"/>
            <a:ext cx="2015280" cy="67824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M. Pfutzner, 2002, GSI: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Times New Roman"/>
                <a:ea typeface="DejaVu Sans"/>
              </a:rPr>
              <a:t>2p-radioactivity of</a:t>
            </a:r>
            <a:r>
              <a:rPr b="0" lang="ru-RU" sz="1200" spc="-1" strike="noStrike">
                <a:solidFill>
                  <a:srgbClr val="0033cc"/>
                </a:solidFill>
                <a:latin typeface="Times New Roman"/>
                <a:ea typeface="DejaVu Sans"/>
              </a:rPr>
              <a:t> </a:t>
            </a:r>
            <a:r>
              <a:rPr b="0" lang="ru-RU" sz="1200" spc="-1" strike="noStrike" baseline="30000">
                <a:solidFill>
                  <a:srgbClr val="0033cc"/>
                </a:solidFill>
                <a:latin typeface="Times New Roman"/>
                <a:ea typeface="DejaVu Sans"/>
              </a:rPr>
              <a:t>45</a:t>
            </a:r>
            <a:r>
              <a:rPr b="0" lang="en-US" sz="1200" spc="-1" strike="noStrike">
                <a:solidFill>
                  <a:srgbClr val="0033cc"/>
                </a:solidFill>
                <a:latin typeface="Times New Roman"/>
                <a:ea typeface="DejaVu Sans"/>
              </a:rPr>
              <a:t>Fe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Горизонтальный свиток 5"/>
          <p:cNvSpPr/>
          <p:nvPr/>
        </p:nvSpPr>
        <p:spPr>
          <a:xfrm>
            <a:off x="323640" y="2277000"/>
            <a:ext cx="2159280" cy="1510920"/>
          </a:xfrm>
          <a:prstGeom prst="horizontalScroll">
            <a:avLst>
              <a:gd name="adj" fmla="val 833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Zeldovich and Goldansky,</a:t>
            </a: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 1960,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Predictions of </a:t>
            </a:r>
            <a:r>
              <a:rPr b="0" lang="ru-RU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p</a:t>
            </a:r>
            <a:r>
              <a:rPr b="0" lang="ru-RU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 and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2p </a:t>
            </a:r>
            <a:r>
              <a:rPr b="0" lang="ru-RU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radioactivity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Блок-схема: альтернативный процесс 7"/>
          <p:cNvSpPr/>
          <p:nvPr/>
        </p:nvSpPr>
        <p:spPr>
          <a:xfrm>
            <a:off x="3060000" y="2157840"/>
            <a:ext cx="2375280" cy="71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p-</a:t>
            </a: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radioactivity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– is natural generalization of</a:t>
            </a:r>
            <a:br>
              <a:rPr sz="1800"/>
            </a:br>
            <a:r>
              <a:rPr b="1" lang="en-US" sz="1400" spc="-1" strike="noStrike">
                <a:solidFill>
                  <a:srgbClr val="ff0000"/>
                </a:solidFill>
                <a:latin typeface="Symbol"/>
                <a:ea typeface="DejaVu Sans"/>
              </a:rPr>
              <a:t>a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-</a:t>
            </a: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radioactivity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Блок-схема: альтернативный процесс 8"/>
          <p:cNvSpPr/>
          <p:nvPr/>
        </p:nvSpPr>
        <p:spPr>
          <a:xfrm>
            <a:off x="5652000" y="2157840"/>
            <a:ext cx="3042360" cy="71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2p-</a:t>
            </a: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radioactivity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– </a:t>
            </a: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is more complex genuine quantum mechanical phenomenon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Блок-схема: альтернативный процесс 9"/>
          <p:cNvSpPr/>
          <p:nvPr/>
        </p:nvSpPr>
        <p:spPr>
          <a:xfrm>
            <a:off x="6540480" y="5517360"/>
            <a:ext cx="2456640" cy="11815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Правильные теоретические расчеты сыграли критическую роль в открытии 2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p</a:t>
            </a: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радиоактивности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7" name="Picture 17" descr="C:\Temp\downloads\Виталий_Иосифович_Гольданский.jpg"/>
          <p:cNvPicPr/>
          <p:nvPr/>
        </p:nvPicPr>
        <p:blipFill>
          <a:blip r:embed="rId3"/>
          <a:stretch/>
        </p:blipFill>
        <p:spPr>
          <a:xfrm>
            <a:off x="360720" y="764280"/>
            <a:ext cx="1151640" cy="1439640"/>
          </a:xfrm>
          <a:prstGeom prst="rect">
            <a:avLst/>
          </a:prstGeom>
          <a:ln w="0">
            <a:noFill/>
          </a:ln>
        </p:spPr>
      </p:pic>
      <p:sp>
        <p:nvSpPr>
          <p:cNvPr id="728" name="Горизонтальный свиток 6"/>
          <p:cNvSpPr/>
          <p:nvPr/>
        </p:nvSpPr>
        <p:spPr>
          <a:xfrm>
            <a:off x="179640" y="5085360"/>
            <a:ext cx="2375280" cy="1438920"/>
          </a:xfrm>
          <a:prstGeom prst="horizontalScroll">
            <a:avLst>
              <a:gd name="adj" fmla="val 8334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Л.В. Григоренко, М.В. Жуков, </a:t>
            </a:r>
            <a:br>
              <a:rPr sz="1800"/>
            </a:br>
            <a:r>
              <a:rPr b="0" lang="ru-RU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И. Томпсон, Р. Джонсон</a:t>
            </a: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, </a:t>
            </a:r>
            <a:r>
              <a:rPr b="0" lang="ru-RU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200</a:t>
            </a: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DejaVu Sans"/>
              </a:rPr>
              <a:t>0,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первая последовательная квантово-механическая теория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2p </a:t>
            </a:r>
            <a:r>
              <a:rPr b="0" lang="ru-RU" sz="1200" spc="-1" strike="noStrike">
                <a:solidFill>
                  <a:srgbClr val="0033cc"/>
                </a:solidFill>
                <a:latin typeface="Calibri"/>
                <a:ea typeface="DejaVu Sans"/>
              </a:rPr>
              <a:t>радиоактивности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Блок-схема: альтернативный процесс 10"/>
          <p:cNvSpPr/>
          <p:nvPr/>
        </p:nvSpPr>
        <p:spPr>
          <a:xfrm>
            <a:off x="169920" y="3960000"/>
            <a:ext cx="2312640" cy="98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About 4 decades were needed to get from predictions to investigation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Овал 2"/>
          <p:cNvSpPr/>
          <p:nvPr/>
        </p:nvSpPr>
        <p:spPr>
          <a:xfrm>
            <a:off x="4428000" y="3543840"/>
            <a:ext cx="718920" cy="430920"/>
          </a:xfrm>
          <a:prstGeom prst="ellipse">
            <a:avLst/>
          </a:prstGeom>
          <a:solidFill>
            <a:schemeClr val="accent1">
              <a:alpha val="36000"/>
            </a:schemeClr>
          </a:solidFill>
          <a:ln>
            <a:solidFill>
              <a:srgbClr val="3a5f8b">
                <a:alpha val="3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Стрелка вниз 2"/>
          <p:cNvSpPr/>
          <p:nvPr/>
        </p:nvSpPr>
        <p:spPr>
          <a:xfrm>
            <a:off x="4680000" y="4077000"/>
            <a:ext cx="214920" cy="429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30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2" name="" descr=""/>
          <p:cNvPicPr/>
          <p:nvPr/>
        </p:nvPicPr>
        <p:blipFill>
          <a:blip r:embed="rId4"/>
          <a:stretch/>
        </p:blipFill>
        <p:spPr>
          <a:xfrm>
            <a:off x="3344760" y="709920"/>
            <a:ext cx="2234520" cy="1269360"/>
          </a:xfrm>
          <a:prstGeom prst="rect">
            <a:avLst/>
          </a:prstGeom>
          <a:ln w="0">
            <a:noFill/>
          </a:ln>
        </p:spPr>
      </p:pic>
      <p:pic>
        <p:nvPicPr>
          <p:cNvPr id="733" name="" descr=""/>
          <p:cNvPicPr/>
          <p:nvPr/>
        </p:nvPicPr>
        <p:blipFill>
          <a:blip r:embed="rId5"/>
          <a:stretch/>
        </p:blipFill>
        <p:spPr>
          <a:xfrm>
            <a:off x="6202800" y="540000"/>
            <a:ext cx="2526480" cy="1459800"/>
          </a:xfrm>
          <a:prstGeom prst="rect">
            <a:avLst/>
          </a:prstGeom>
          <a:ln w="0">
            <a:noFill/>
          </a:ln>
        </p:spPr>
      </p:pic>
      <p:pic>
        <p:nvPicPr>
          <p:cNvPr id="734" name="" descr=""/>
          <p:cNvPicPr/>
          <p:nvPr/>
        </p:nvPicPr>
        <p:blipFill>
          <a:blip r:embed="rId6"/>
          <a:stretch/>
        </p:blipFill>
        <p:spPr>
          <a:xfrm>
            <a:off x="2644560" y="3292200"/>
            <a:ext cx="4014720" cy="333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67"/>
          <p:cNvSpPr/>
          <p:nvPr/>
        </p:nvSpPr>
        <p:spPr>
          <a:xfrm>
            <a:off x="4104000" y="134640"/>
            <a:ext cx="476820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«Roadmap» in the field of low-energy nuclear physics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366480" y="282600"/>
            <a:ext cx="3387240" cy="6466680"/>
          </a:xfrm>
          <a:prstGeom prst="rect">
            <a:avLst/>
          </a:prstGeom>
          <a:ln w="0">
            <a:noFill/>
          </a:ln>
        </p:spPr>
      </p:pic>
      <p:pic>
        <p:nvPicPr>
          <p:cNvPr id="567" name="" descr=""/>
          <p:cNvPicPr/>
          <p:nvPr/>
        </p:nvPicPr>
        <p:blipFill>
          <a:blip r:embed="rId2"/>
          <a:stretch/>
        </p:blipFill>
        <p:spPr>
          <a:xfrm>
            <a:off x="4011840" y="1620000"/>
            <a:ext cx="4908600" cy="494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 Box 35"/>
          <p:cNvSpPr/>
          <p:nvPr/>
        </p:nvSpPr>
        <p:spPr>
          <a:xfrm>
            <a:off x="869400" y="6011280"/>
            <a:ext cx="3186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i="1" lang="de-CH" sz="1800" spc="-1" strike="noStrike">
                <a:solidFill>
                  <a:srgbClr val="ffffff"/>
                </a:solidFill>
                <a:latin typeface="Times New Roman"/>
              </a:rPr>
              <a:t>G.N. Flerov, A.S. Ilyinov (1982)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Rectangle 5"/>
          <p:cNvSpPr/>
          <p:nvPr/>
        </p:nvSpPr>
        <p:spPr>
          <a:xfrm>
            <a:off x="243000" y="240840"/>
            <a:ext cx="8667000" cy="65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cc"/>
                </a:solidFill>
                <a:latin typeface="Calibri"/>
              </a:rPr>
              <a:t>2p decay and “Goldansky-type” correlations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7" name="Picture 30" descr=""/>
          <p:cNvPicPr/>
          <p:nvPr/>
        </p:nvPicPr>
        <p:blipFill>
          <a:blip r:embed="rId1"/>
          <a:stretch/>
        </p:blipFill>
        <p:spPr>
          <a:xfrm>
            <a:off x="492120" y="990000"/>
            <a:ext cx="5177880" cy="158256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31" descr=""/>
          <p:cNvPicPr/>
          <p:nvPr/>
        </p:nvPicPr>
        <p:blipFill>
          <a:blip r:embed="rId2"/>
          <a:stretch/>
        </p:blipFill>
        <p:spPr>
          <a:xfrm>
            <a:off x="2160000" y="3060000"/>
            <a:ext cx="2353320" cy="54000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32" descr=""/>
          <p:cNvPicPr/>
          <p:nvPr/>
        </p:nvPicPr>
        <p:blipFill>
          <a:blip r:embed="rId3"/>
          <a:stretch/>
        </p:blipFill>
        <p:spPr>
          <a:xfrm>
            <a:off x="360000" y="4722480"/>
            <a:ext cx="4320000" cy="947520"/>
          </a:xfrm>
          <a:prstGeom prst="rect">
            <a:avLst/>
          </a:prstGeom>
          <a:ln w="0">
            <a:noFill/>
          </a:ln>
        </p:spPr>
      </p:pic>
      <p:sp>
        <p:nvSpPr>
          <p:cNvPr id="740" name="Блок-схема: альтернативный процесс 16"/>
          <p:cNvSpPr/>
          <p:nvPr/>
        </p:nvSpPr>
        <p:spPr>
          <a:xfrm>
            <a:off x="3075840" y="5318640"/>
            <a:ext cx="1604160" cy="5313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1500" spc="-1" strike="noStrike">
                <a:solidFill>
                  <a:srgbClr val="ff0000"/>
                </a:solidFill>
                <a:latin typeface="Calibri"/>
              </a:rPr>
              <a:t>Original estimate by Goldansky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Блок-схема: альтернативный процесс 17"/>
          <p:cNvSpPr/>
          <p:nvPr/>
        </p:nvSpPr>
        <p:spPr>
          <a:xfrm>
            <a:off x="360000" y="3789360"/>
            <a:ext cx="4230000" cy="710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b8"/>
                </a:solidFill>
                <a:latin typeface="Calibri"/>
              </a:rPr>
              <a:t>Two-proton decay. ONLY sharing of energy. </a:t>
            </a:r>
            <a:br>
              <a:rPr sz="1600"/>
            </a:br>
            <a:r>
              <a:rPr b="1" lang="en-US" sz="1600" spc="-1" strike="noStrike">
                <a:solidFill>
                  <a:srgbClr val="0000b8"/>
                </a:solidFill>
                <a:latin typeface="Calibri"/>
              </a:rPr>
              <a:t>OTHERWISE protons are uncorrelated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Блок-схема: альтернативный процесс 18"/>
          <p:cNvSpPr/>
          <p:nvPr/>
        </p:nvSpPr>
        <p:spPr>
          <a:xfrm>
            <a:off x="396360" y="3078720"/>
            <a:ext cx="1583640" cy="431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b8"/>
                </a:solidFill>
                <a:latin typeface="Calibri"/>
              </a:rPr>
              <a:t>Proton decay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743" name="Object 1"/>
          <p:cNvGraphicFramePr/>
          <p:nvPr/>
        </p:nvGraphicFramePr>
        <p:xfrm>
          <a:off x="5220000" y="2430000"/>
          <a:ext cx="3889080" cy="2076120"/>
        </p:xfrm>
        <a:graphic>
          <a:graphicData uri="http://schemas.openxmlformats.org/presentationml/2006/ole">
            <p:oleObj r:id="rId4" spid="">
              <p:embed/>
              <p:pic>
                <p:nvPicPr>
                  <p:cNvPr id="744" name="Object 1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5220000" y="2430000"/>
                    <a:ext cx="3889080" cy="20761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745" name="Object 3"/>
          <p:cNvGraphicFramePr/>
          <p:nvPr/>
        </p:nvGraphicFramePr>
        <p:xfrm>
          <a:off x="5454000" y="4515120"/>
          <a:ext cx="1834200" cy="1514880"/>
        </p:xfrm>
        <a:graphic>
          <a:graphicData uri="http://schemas.openxmlformats.org/presentationml/2006/ole">
            <p:oleObj r:id="rId6" spid="">
              <p:embed/>
              <p:pic>
                <p:nvPicPr>
                  <p:cNvPr id="746" name="Object 3" descr="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5454000" y="4515120"/>
                    <a:ext cx="1834200" cy="1514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747" name="Object 4"/>
          <p:cNvGraphicFramePr/>
          <p:nvPr/>
        </p:nvGraphicFramePr>
        <p:xfrm>
          <a:off x="7183440" y="4498560"/>
          <a:ext cx="1888560" cy="1523880"/>
        </p:xfrm>
        <a:graphic>
          <a:graphicData uri="http://schemas.openxmlformats.org/presentationml/2006/ole">
            <p:oleObj r:id="rId8" spid="">
              <p:embed/>
              <p:pic>
                <p:nvPicPr>
                  <p:cNvPr id="748" name="Object 4" descr=""/>
                  <p:cNvPicPr/>
                  <p:nvPr/>
                </p:nvPicPr>
                <p:blipFill>
                  <a:blip r:embed="rId9"/>
                  <a:stretch/>
                </p:blipFill>
                <p:spPr>
                  <a:xfrm>
                    <a:off x="7183440" y="4498560"/>
                    <a:ext cx="1888560" cy="1523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749" name="Блок-схема: альтернативный процесс 24"/>
          <p:cNvSpPr/>
          <p:nvPr/>
        </p:nvSpPr>
        <p:spPr>
          <a:xfrm>
            <a:off x="5325840" y="6120000"/>
            <a:ext cx="3584160" cy="54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1500" spc="-1" strike="noStrike">
                <a:solidFill>
                  <a:srgbClr val="ff0000"/>
                </a:solidFill>
                <a:latin typeface="Calibri"/>
              </a:rPr>
              <a:t>Correlations within and beyond the vision of Goldansky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Скругленный прямоугольник 1"/>
          <p:cNvSpPr/>
          <p:nvPr/>
        </p:nvSpPr>
        <p:spPr>
          <a:xfrm>
            <a:off x="4428000" y="692640"/>
            <a:ext cx="4320000" cy="4176000"/>
          </a:xfrm>
          <a:prstGeom prst="roundRect">
            <a:avLst>
              <a:gd name="adj" fmla="val 13103"/>
            </a:avLst>
          </a:prstGeom>
          <a:blipFill rotWithShape="0">
            <a:blip r:embed="rId1">
              <a:alphaModFix amt="50000"/>
            </a:blip>
            <a:srcRect/>
            <a:tile tx="0" ty="0" sx="100000" sy="100000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251640" y="116640"/>
            <a:ext cx="8064360" cy="5108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cc"/>
                </a:solidFill>
                <a:latin typeface="Calibri"/>
              </a:rPr>
              <a:t>Energy conditions and few-body phenomena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2" name="Picture 24" descr=""/>
          <p:cNvPicPr/>
          <p:nvPr/>
        </p:nvPicPr>
        <p:blipFill>
          <a:blip r:embed="rId2"/>
          <a:stretch/>
        </p:blipFill>
        <p:spPr>
          <a:xfrm>
            <a:off x="756000" y="5517360"/>
            <a:ext cx="2735280" cy="1195920"/>
          </a:xfrm>
          <a:prstGeom prst="rect">
            <a:avLst/>
          </a:prstGeom>
          <a:ln w="0">
            <a:noFill/>
          </a:ln>
        </p:spPr>
      </p:pic>
      <p:pic>
        <p:nvPicPr>
          <p:cNvPr id="753" name="Picture 25" descr=""/>
          <p:cNvPicPr/>
          <p:nvPr/>
        </p:nvPicPr>
        <p:blipFill>
          <a:blip r:embed="rId3"/>
          <a:stretch/>
        </p:blipFill>
        <p:spPr>
          <a:xfrm>
            <a:off x="4356000" y="5510520"/>
            <a:ext cx="4320000" cy="1230480"/>
          </a:xfrm>
          <a:prstGeom prst="rect">
            <a:avLst/>
          </a:prstGeom>
          <a:ln w="0">
            <a:noFill/>
          </a:ln>
        </p:spPr>
      </p:pic>
      <p:pic>
        <p:nvPicPr>
          <p:cNvPr id="754" name="Picture 26" descr=""/>
          <p:cNvPicPr/>
          <p:nvPr/>
        </p:nvPicPr>
        <p:blipFill>
          <a:blip r:embed="rId4"/>
          <a:stretch/>
        </p:blipFill>
        <p:spPr>
          <a:xfrm>
            <a:off x="467640" y="3573000"/>
            <a:ext cx="3308400" cy="1130040"/>
          </a:xfrm>
          <a:prstGeom prst="rect">
            <a:avLst/>
          </a:prstGeom>
          <a:ln w="0">
            <a:noFill/>
          </a:ln>
        </p:spPr>
      </p:pic>
      <p:pic>
        <p:nvPicPr>
          <p:cNvPr id="755" name="Picture 27" descr=""/>
          <p:cNvPicPr/>
          <p:nvPr/>
        </p:nvPicPr>
        <p:blipFill>
          <a:blip r:embed="rId5"/>
          <a:stretch/>
        </p:blipFill>
        <p:spPr>
          <a:xfrm>
            <a:off x="683640" y="1220760"/>
            <a:ext cx="2804400" cy="1515600"/>
          </a:xfrm>
          <a:prstGeom prst="rect">
            <a:avLst/>
          </a:prstGeom>
          <a:ln w="0">
            <a:noFill/>
          </a:ln>
        </p:spPr>
      </p:pic>
      <p:pic>
        <p:nvPicPr>
          <p:cNvPr id="756" name="Picture 28" descr=""/>
          <p:cNvPicPr/>
          <p:nvPr/>
        </p:nvPicPr>
        <p:blipFill>
          <a:blip r:embed="rId6"/>
          <a:stretch/>
        </p:blipFill>
        <p:spPr>
          <a:xfrm>
            <a:off x="5402160" y="3342600"/>
            <a:ext cx="2966040" cy="1258920"/>
          </a:xfrm>
          <a:prstGeom prst="rect">
            <a:avLst/>
          </a:prstGeom>
          <a:ln w="0">
            <a:noFill/>
          </a:ln>
        </p:spPr>
      </p:pic>
      <p:pic>
        <p:nvPicPr>
          <p:cNvPr id="757" name="Picture 29" descr=""/>
          <p:cNvPicPr/>
          <p:nvPr/>
        </p:nvPicPr>
        <p:blipFill>
          <a:blip r:embed="rId7"/>
          <a:stretch/>
        </p:blipFill>
        <p:spPr>
          <a:xfrm>
            <a:off x="5364000" y="1412640"/>
            <a:ext cx="3004200" cy="1275480"/>
          </a:xfrm>
          <a:prstGeom prst="rect">
            <a:avLst/>
          </a:prstGeom>
          <a:ln w="0">
            <a:noFill/>
          </a:ln>
        </p:spPr>
      </p:pic>
      <p:sp>
        <p:nvSpPr>
          <p:cNvPr id="758" name="Скругленный прямоугольник 2"/>
          <p:cNvSpPr/>
          <p:nvPr/>
        </p:nvSpPr>
        <p:spPr>
          <a:xfrm>
            <a:off x="808920" y="822600"/>
            <a:ext cx="251388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500" spc="-1" strike="noStrike">
                <a:solidFill>
                  <a:srgbClr val="0000b8"/>
                </a:solidFill>
                <a:latin typeface="Calibri"/>
              </a:rPr>
              <a:t>Borromean 2n halo systems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Скругленный прямоугольник 10"/>
          <p:cNvSpPr/>
          <p:nvPr/>
        </p:nvSpPr>
        <p:spPr>
          <a:xfrm>
            <a:off x="808920" y="3156480"/>
            <a:ext cx="251388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“</a:t>
            </a: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Soft excitations”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Скругленный прямоугольник 11"/>
          <p:cNvSpPr/>
          <p:nvPr/>
        </p:nvSpPr>
        <p:spPr>
          <a:xfrm>
            <a:off x="827640" y="5085360"/>
            <a:ext cx="251388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Three-body virtual states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Скругленный прямоугольник 12"/>
          <p:cNvSpPr/>
          <p:nvPr/>
        </p:nvSpPr>
        <p:spPr>
          <a:xfrm>
            <a:off x="5609160" y="948240"/>
            <a:ext cx="251388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2p radioactivity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Скругленный прямоугольник 13"/>
          <p:cNvSpPr/>
          <p:nvPr/>
        </p:nvSpPr>
        <p:spPr>
          <a:xfrm>
            <a:off x="5609160" y="2884320"/>
            <a:ext cx="251388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Democratic decays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Скругленный прямоугольник 14"/>
          <p:cNvSpPr/>
          <p:nvPr/>
        </p:nvSpPr>
        <p:spPr>
          <a:xfrm rot="16200000">
            <a:off x="3674880" y="2565360"/>
            <a:ext cx="2513880" cy="431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08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b="0" lang="en-GB" sz="1600" spc="-1" strike="noStrike">
                <a:solidFill>
                  <a:srgbClr val="0000ff"/>
                </a:solidFill>
                <a:latin typeface="Calibri"/>
              </a:rPr>
              <a:t>True three-body decay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Скругленный прямоугольник 15"/>
          <p:cNvSpPr/>
          <p:nvPr/>
        </p:nvSpPr>
        <p:spPr>
          <a:xfrm>
            <a:off x="4772520" y="5085360"/>
            <a:ext cx="3486960" cy="344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b="0" lang="en-GB" sz="1500" spc="-1" strike="noStrike">
                <a:solidFill>
                  <a:srgbClr val="0000ff"/>
                </a:solidFill>
                <a:latin typeface="Calibri"/>
              </a:rPr>
              <a:t>True 5n-body decay (4n radioactivity)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214200" y="116640"/>
            <a:ext cx="5428800" cy="58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600" spc="-1" strike="noStrike">
                <a:solidFill>
                  <a:srgbClr val="0000cc"/>
                </a:solidFill>
                <a:latin typeface="Calibri"/>
              </a:rPr>
              <a:t>Three-body decay in cluster model</a:t>
            </a:r>
            <a:endParaRPr b="0" lang="ru-RU" sz="2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/>
          </p:nvPr>
        </p:nvSpPr>
        <p:spPr>
          <a:xfrm>
            <a:off x="179640" y="1917000"/>
            <a:ext cx="4464000" cy="3705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1" lang="en-GB" sz="1500" spc="-1" strike="noStrike">
                <a:solidFill>
                  <a:srgbClr val="ff0000"/>
                </a:solidFill>
                <a:latin typeface="Calibri"/>
              </a:rPr>
              <a:t>Decays: </a:t>
            </a:r>
            <a:br>
              <a:rPr sz="1500"/>
            </a:b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Schrodinger equation with complex energy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buNone/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marL="343080" indent="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“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Natural” definition of width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Adopted to radioactive decay studies 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767" name="Object 2"/>
          <p:cNvGraphicFramePr/>
          <p:nvPr/>
        </p:nvGraphicFramePr>
        <p:xfrm>
          <a:off x="338400" y="3352320"/>
          <a:ext cx="4000320" cy="101232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768" name="Object 2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38400" y="3352320"/>
                    <a:ext cx="4000320" cy="10123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769" name="Rectangle 7"/>
          <p:cNvSpPr/>
          <p:nvPr/>
        </p:nvSpPr>
        <p:spPr>
          <a:xfrm>
            <a:off x="198360" y="4818600"/>
            <a:ext cx="4285800" cy="36648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800080"/>
                </a:solidFill>
                <a:latin typeface="Calibri"/>
              </a:rPr>
              <a:t>Typical precision: stable solution for</a:t>
            </a:r>
            <a:r>
              <a:rPr b="0" lang="en-GB" sz="1600" spc="-1" strike="noStrike">
                <a:solidFill>
                  <a:srgbClr val="800080"/>
                </a:solidFill>
                <a:latin typeface="Calibri"/>
              </a:rPr>
              <a:t>  </a:t>
            </a:r>
            <a:r>
              <a:rPr b="0" lang="en-US" sz="1600" spc="-1" strike="noStrike">
                <a:solidFill>
                  <a:srgbClr val="800080"/>
                </a:solidFill>
                <a:latin typeface="Symbol"/>
              </a:rPr>
              <a:t>G/</a:t>
            </a:r>
            <a:r>
              <a:rPr b="0" i="1" lang="en-US" sz="1600" spc="-1" strike="noStrike">
                <a:solidFill>
                  <a:srgbClr val="800080"/>
                </a:solidFill>
                <a:latin typeface="Symbol"/>
              </a:rPr>
              <a:t>E</a:t>
            </a:r>
            <a:r>
              <a:rPr b="0" i="1" lang="en-US" sz="1600" spc="-1" strike="noStrike" baseline="-25000">
                <a:solidFill>
                  <a:srgbClr val="800080"/>
                </a:solidFill>
                <a:latin typeface="Symbol"/>
              </a:rPr>
              <a:t>T</a:t>
            </a:r>
            <a:r>
              <a:rPr b="0" lang="en-US" sz="1600" spc="-1" strike="noStrike">
                <a:solidFill>
                  <a:srgbClr val="800080"/>
                </a:solidFill>
                <a:latin typeface="Symbol"/>
              </a:rPr>
              <a:t> &gt; 10</a:t>
            </a:r>
            <a:r>
              <a:rPr b="0" lang="en-US" sz="1600" spc="-1" strike="noStrike" baseline="30000">
                <a:solidFill>
                  <a:srgbClr val="800080"/>
                </a:solidFill>
                <a:latin typeface="Symbol"/>
              </a:rPr>
              <a:t>-30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Горизонтальный свиток 7"/>
          <p:cNvSpPr/>
          <p:nvPr/>
        </p:nvSpPr>
        <p:spPr>
          <a:xfrm>
            <a:off x="198360" y="5301360"/>
            <a:ext cx="4373280" cy="140472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10000"/>
              </a:lnSpc>
              <a:spcBef>
                <a:spcPts val="420"/>
              </a:spcBef>
            </a:pPr>
            <a:r>
              <a:rPr b="0" lang="en-US" sz="1400" spc="-1" strike="noStrike">
                <a:solidFill>
                  <a:srgbClr val="cc0000"/>
                </a:solidFill>
                <a:latin typeface="Calibri"/>
              </a:rPr>
              <a:t>L.V. Grigorenko</a:t>
            </a:r>
            <a:r>
              <a:rPr b="0" i="1" lang="en-US" sz="1400" spc="-1" strike="noStrike">
                <a:solidFill>
                  <a:srgbClr val="cc0000"/>
                </a:solidFill>
                <a:latin typeface="Calibri"/>
              </a:rPr>
              <a:t>, </a:t>
            </a:r>
            <a:r>
              <a:rPr b="0" lang="en-US" sz="1400" spc="-1" strike="noStrike">
                <a:solidFill>
                  <a:srgbClr val="cc0000"/>
                </a:solidFill>
                <a:latin typeface="Calibri"/>
              </a:rPr>
              <a:t>Phys. of Part. and Nucl. </a:t>
            </a:r>
            <a:r>
              <a:rPr b="1" lang="en-US" sz="1400" spc="-1" strike="noStrike">
                <a:solidFill>
                  <a:srgbClr val="cc0000"/>
                </a:solidFill>
                <a:latin typeface="Calibri"/>
              </a:rPr>
              <a:t>40</a:t>
            </a:r>
            <a:r>
              <a:rPr b="0" lang="en-US" sz="1400" spc="-1" strike="noStrike">
                <a:solidFill>
                  <a:srgbClr val="cc0000"/>
                </a:solidFill>
                <a:latin typeface="Calibri"/>
              </a:rPr>
              <a:t> (2009) 674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420"/>
              </a:spcBef>
            </a:pPr>
            <a:r>
              <a:rPr b="0" lang="en-US" sz="1400" spc="-1" strike="noStrike">
                <a:solidFill>
                  <a:srgbClr val="cc0000"/>
                </a:solidFill>
                <a:latin typeface="Calibri"/>
              </a:rPr>
              <a:t>M. Pfutzner, L.V. Grigorenko, M. Karny, and K. Riisager,   Rev. Mod. Phys. </a:t>
            </a:r>
            <a:r>
              <a:rPr b="1" lang="en-US" sz="1400" spc="-1" strike="noStrike">
                <a:solidFill>
                  <a:srgbClr val="cc0000"/>
                </a:solidFill>
                <a:latin typeface="Calibri"/>
              </a:rPr>
              <a:t>84</a:t>
            </a:r>
            <a:r>
              <a:rPr b="0" lang="en-US" sz="1400" spc="-1" strike="noStrike">
                <a:solidFill>
                  <a:srgbClr val="cc0000"/>
                </a:solidFill>
                <a:latin typeface="Calibri"/>
              </a:rPr>
              <a:t> (2012) 567 [arXiv:1111.0482].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Горизонтальный свиток 8"/>
          <p:cNvSpPr/>
          <p:nvPr/>
        </p:nvSpPr>
        <p:spPr>
          <a:xfrm>
            <a:off x="395640" y="865080"/>
            <a:ext cx="3600000" cy="79920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10000"/>
              </a:lnSpc>
              <a:spcBef>
                <a:spcPts val="420"/>
              </a:spcBef>
            </a:pPr>
            <a:r>
              <a:rPr b="0" lang="en-GB" sz="1400" spc="-1" strike="noStrike">
                <a:solidFill>
                  <a:srgbClr val="cc0000"/>
                </a:solidFill>
                <a:latin typeface="Calibri"/>
              </a:rPr>
              <a:t>L.V. Grigorenko, R.C. Johnson, I.G. Mukha, I.J. Thompson,   M.V. Zhukov, PRL </a:t>
            </a:r>
            <a:r>
              <a:rPr b="1" lang="en-GB" sz="1400" spc="-1" strike="noStrike">
                <a:solidFill>
                  <a:srgbClr val="cc0000"/>
                </a:solidFill>
                <a:latin typeface="Calibri"/>
              </a:rPr>
              <a:t>85</a:t>
            </a:r>
            <a:r>
              <a:rPr b="0" lang="en-GB" sz="1400" spc="-1" strike="noStrike">
                <a:solidFill>
                  <a:srgbClr val="cc0000"/>
                </a:solidFill>
                <a:latin typeface="Calibri"/>
              </a:rPr>
              <a:t> (2000) 22.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Rectangle 8"/>
          <p:cNvSpPr/>
          <p:nvPr/>
        </p:nvSpPr>
        <p:spPr>
          <a:xfrm>
            <a:off x="4389480" y="647280"/>
            <a:ext cx="4646520" cy="134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92000"/>
          </a:bodyPr>
          <a:p>
            <a:pPr marL="340920" indent="-340920">
              <a:lnSpc>
                <a:spcPct val="100000"/>
              </a:lnSpc>
              <a:spcBef>
                <a:spcPts val="34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</a:rPr>
              <a:t>Three-body Hyperspherical Harmonic method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340920" indent="-340920">
              <a:lnSpc>
                <a:spcPct val="100000"/>
              </a:lnSpc>
              <a:spcBef>
                <a:spcPts val="34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</a:rPr>
              <a:t>Approximate boundary conditions of the three-body Coulomb problem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340920" indent="-340920">
              <a:lnSpc>
                <a:spcPct val="100000"/>
              </a:lnSpc>
              <a:spcBef>
                <a:spcPts val="34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700" spc="-1" strike="noStrike">
                <a:solidFill>
                  <a:srgbClr val="000000"/>
                </a:solidFill>
                <a:latin typeface="Calibri"/>
              </a:rPr>
              <a:t>Classical extrapolation to improve momentum distributions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Rectangle 9"/>
          <p:cNvSpPr/>
          <p:nvPr/>
        </p:nvSpPr>
        <p:spPr>
          <a:xfrm>
            <a:off x="4950000" y="2178000"/>
            <a:ext cx="3913920" cy="39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97000"/>
          </a:bodyPr>
          <a:p>
            <a:pPr marL="332640" indent="-33264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1" lang="en-GB" sz="1500" spc="-1" strike="noStrike">
                <a:solidFill>
                  <a:srgbClr val="ff0000"/>
                </a:solidFill>
                <a:latin typeface="Calibri"/>
              </a:rPr>
              <a:t>Reactions: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332640" indent="-33264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Inhomogeneous Schrodinger equation with real energy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332640" indent="-332640"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332640" indent="-33264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Source function formulation is straightforward for several types of direct reactions. E.g. for knockout reactions (</a:t>
            </a:r>
            <a:r>
              <a:rPr b="0" lang="en-GB" sz="1500" spc="-1" strike="noStrike" baseline="30000">
                <a:solidFill>
                  <a:srgbClr val="000000"/>
                </a:solidFill>
                <a:latin typeface="Calibri"/>
              </a:rPr>
              <a:t>6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Be populated with </a:t>
            </a:r>
            <a:r>
              <a:rPr b="0" lang="en-GB" sz="1500" spc="-1" strike="noStrike" baseline="30000">
                <a:solidFill>
                  <a:srgbClr val="000000"/>
                </a:solidFill>
                <a:latin typeface="Calibri"/>
              </a:rPr>
              <a:t>7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Be beam):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332640" indent="-332640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</a:rPr>
              <a:t>Very precise results could be obtained for reactions with well defined “clean” mechanism.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4" name="Picture 21" descr=""/>
          <p:cNvPicPr/>
          <p:nvPr/>
        </p:nvPicPr>
        <p:blipFill>
          <a:blip r:embed="rId3"/>
          <a:stretch/>
        </p:blipFill>
        <p:spPr>
          <a:xfrm>
            <a:off x="5479560" y="3058560"/>
            <a:ext cx="2044440" cy="297360"/>
          </a:xfrm>
          <a:prstGeom prst="rect">
            <a:avLst/>
          </a:prstGeom>
          <a:ln w="0">
            <a:noFill/>
          </a:ln>
        </p:spPr>
      </p:pic>
      <p:pic>
        <p:nvPicPr>
          <p:cNvPr id="775" name="Picture 22" descr=""/>
          <p:cNvPicPr/>
          <p:nvPr/>
        </p:nvPicPr>
        <p:blipFill>
          <a:blip r:embed="rId4"/>
          <a:stretch/>
        </p:blipFill>
        <p:spPr>
          <a:xfrm>
            <a:off x="5479560" y="4689000"/>
            <a:ext cx="2661840" cy="511560"/>
          </a:xfrm>
          <a:prstGeom prst="rect">
            <a:avLst/>
          </a:prstGeom>
          <a:ln w="0">
            <a:noFill/>
          </a:ln>
        </p:spPr>
      </p:pic>
      <p:pic>
        <p:nvPicPr>
          <p:cNvPr id="776" name="Picture 23" descr=""/>
          <p:cNvPicPr/>
          <p:nvPr/>
        </p:nvPicPr>
        <p:blipFill>
          <a:blip r:embed="rId5"/>
          <a:stretch/>
        </p:blipFill>
        <p:spPr>
          <a:xfrm>
            <a:off x="539640" y="2547000"/>
            <a:ext cx="2664000" cy="33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142920" y="142920"/>
            <a:ext cx="4716720" cy="84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rgbClr val="0000cc"/>
                </a:solidFill>
                <a:latin typeface="Calibri"/>
              </a:rPr>
              <a:t>Long-range character of three-body Coulomb by example of </a:t>
            </a: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</a:rPr>
              <a:t>16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</a:rPr>
              <a:t>Ne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/>
          </p:nvPr>
        </p:nvSpPr>
        <p:spPr>
          <a:xfrm>
            <a:off x="179640" y="1143000"/>
            <a:ext cx="4679640" cy="250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1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New level of experimental precision. MSU 2013: </a:t>
            </a:r>
            <a:r>
              <a:rPr b="0" lang="en-US" sz="1600" spc="-1" strike="noStrike" baseline="30000">
                <a:solidFill>
                  <a:srgbClr val="000000"/>
                </a:solidFill>
                <a:latin typeface="Calibri"/>
              </a:rPr>
              <a:t>16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Ne populated in n knockout from </a:t>
            </a:r>
            <a:r>
              <a:rPr b="0" lang="en-US" sz="1600" spc="-1" strike="noStrike" baseline="30000">
                <a:solidFill>
                  <a:srgbClr val="000000"/>
                </a:solidFill>
                <a:latin typeface="Calibri"/>
              </a:rPr>
              <a:t>17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Ne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0000"/>
              </a:lnSpc>
              <a:spcBef>
                <a:spcPts val="320"/>
              </a:spcBef>
              <a:buNone/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0000"/>
              </a:lnSpc>
              <a:spcBef>
                <a:spcPts val="320"/>
              </a:spcBef>
              <a:buNone/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1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The energy distribution in “Y” Jacobi system only reproduced for extreme range of calculation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Text Box 2"/>
          <p:cNvSpPr/>
          <p:nvPr/>
        </p:nvSpPr>
        <p:spPr>
          <a:xfrm>
            <a:off x="6182280" y="260640"/>
            <a:ext cx="2548800" cy="401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16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Ne g.s., </a:t>
            </a:r>
            <a:r>
              <a:rPr b="0" i="1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</a:t>
            </a:r>
            <a:r>
              <a:rPr b="0" i="1" lang="en-GB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T 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 1.466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0" name="Picture 18" descr=""/>
          <p:cNvPicPr/>
          <p:nvPr/>
        </p:nvPicPr>
        <p:blipFill>
          <a:blip r:embed="rId1"/>
          <a:stretch/>
        </p:blipFill>
        <p:spPr>
          <a:xfrm>
            <a:off x="470160" y="3069000"/>
            <a:ext cx="3976920" cy="3681000"/>
          </a:xfrm>
          <a:prstGeom prst="rect">
            <a:avLst/>
          </a:prstGeom>
          <a:ln w="0">
            <a:noFill/>
          </a:ln>
        </p:spPr>
      </p:pic>
      <p:pic>
        <p:nvPicPr>
          <p:cNvPr id="781" name="Picture 19" descr=""/>
          <p:cNvPicPr/>
          <p:nvPr/>
        </p:nvPicPr>
        <p:blipFill>
          <a:blip r:embed="rId2"/>
          <a:stretch/>
        </p:blipFill>
        <p:spPr>
          <a:xfrm>
            <a:off x="5011560" y="3357000"/>
            <a:ext cx="3952080" cy="3321000"/>
          </a:xfrm>
          <a:prstGeom prst="rect">
            <a:avLst/>
          </a:prstGeom>
          <a:ln w="0">
            <a:noFill/>
          </a:ln>
        </p:spPr>
      </p:pic>
      <p:pic>
        <p:nvPicPr>
          <p:cNvPr id="782" name="Picture 20" descr=""/>
          <p:cNvPicPr/>
          <p:nvPr/>
        </p:nvPicPr>
        <p:blipFill>
          <a:blip r:embed="rId3"/>
          <a:stretch/>
        </p:blipFill>
        <p:spPr>
          <a:xfrm>
            <a:off x="5127480" y="908640"/>
            <a:ext cx="3764160" cy="2231640"/>
          </a:xfrm>
          <a:prstGeom prst="rect">
            <a:avLst/>
          </a:prstGeom>
          <a:ln w="0">
            <a:noFill/>
          </a:ln>
        </p:spPr>
      </p:pic>
      <p:sp>
        <p:nvSpPr>
          <p:cNvPr id="783" name="Горизонтальный свиток 3"/>
          <p:cNvSpPr/>
          <p:nvPr/>
        </p:nvSpPr>
        <p:spPr>
          <a:xfrm>
            <a:off x="539640" y="1772640"/>
            <a:ext cx="3815640" cy="54468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r>
              <a:rPr b="0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K. Brown et al., PRL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113</a:t>
            </a:r>
            <a:r>
              <a:rPr b="0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 (2014) 232501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251640" y="167400"/>
            <a:ext cx="8570520" cy="582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rgbClr val="0000cc"/>
                </a:solidFill>
                <a:latin typeface="Calibri"/>
              </a:rPr>
              <a:t>What about neutron radioactivity?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Text Box 3"/>
          <p:cNvSpPr/>
          <p:nvPr/>
        </p:nvSpPr>
        <p:spPr>
          <a:xfrm>
            <a:off x="323640" y="4718880"/>
            <a:ext cx="7416360" cy="1753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Two-proton radioactivity is the long awaited and the most recently found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mode of the radioactive decay. Can neutron radioactivity exist?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GB" sz="1600" spc="-1" strike="noStrike" baseline="30000">
                <a:solidFill>
                  <a:srgbClr val="000000"/>
                </a:solidFill>
                <a:latin typeface="Calibri"/>
              </a:rPr>
              <a:t> 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Estimates: 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</a:rPr>
              <a:t>one-neutron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radioactivity is highly unlikely.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There are additional effective few-body “centrifugal” barriers making few-body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emission relatively slower.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32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Long-living </a:t>
            </a: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Two-neutron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 decay states are  reasonably probable.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6" name="Picture 37" descr=""/>
          <p:cNvPicPr/>
          <p:nvPr/>
        </p:nvPicPr>
        <p:blipFill>
          <a:blip r:embed="rId1"/>
          <a:stretch/>
        </p:blipFill>
        <p:spPr>
          <a:xfrm>
            <a:off x="467640" y="1836720"/>
            <a:ext cx="3431160" cy="2743920"/>
          </a:xfrm>
          <a:prstGeom prst="rect">
            <a:avLst/>
          </a:prstGeom>
          <a:ln w="9525">
            <a:noFill/>
          </a:ln>
        </p:spPr>
      </p:pic>
      <p:pic>
        <p:nvPicPr>
          <p:cNvPr id="787" name="Picture 38" descr=""/>
          <p:cNvPicPr/>
          <p:nvPr/>
        </p:nvPicPr>
        <p:blipFill>
          <a:blip r:embed="rId2"/>
          <a:stretch/>
        </p:blipFill>
        <p:spPr>
          <a:xfrm>
            <a:off x="6012000" y="1853640"/>
            <a:ext cx="2781000" cy="2710440"/>
          </a:xfrm>
          <a:prstGeom prst="rect">
            <a:avLst/>
          </a:prstGeom>
          <a:ln w="9525">
            <a:noFill/>
          </a:ln>
        </p:spPr>
      </p:pic>
      <p:sp>
        <p:nvSpPr>
          <p:cNvPr id="788" name="Горизонтальный свиток 10"/>
          <p:cNvSpPr/>
          <p:nvPr/>
        </p:nvSpPr>
        <p:spPr>
          <a:xfrm>
            <a:off x="1043640" y="836640"/>
            <a:ext cx="7128360" cy="64764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</a:rPr>
              <a:t>   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</a:rPr>
              <a:t>L.V. Grigorenko, I.G. Mukha, C. Scheidenberger, and M.V. Zhukov, PRC 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84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</a:rPr>
              <a:t> (2011) 021303(R)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Блок-схема: альтернативный процесс 14"/>
          <p:cNvSpPr/>
          <p:nvPr/>
        </p:nvSpPr>
        <p:spPr>
          <a:xfrm>
            <a:off x="4212000" y="2069640"/>
            <a:ext cx="1367640" cy="17578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1400" spc="-1" strike="noStrike">
                <a:solidFill>
                  <a:srgbClr val="ff0000"/>
                </a:solidFill>
                <a:latin typeface="Calibri"/>
              </a:rPr>
              <a:t>Since we realized that three-body “virtual state” is likely to form narrow peak…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410400" y="18000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cc"/>
                </a:solidFill>
                <a:latin typeface="Arial"/>
              </a:rPr>
              <a:t>Collective tunneling in the hyperspherical harmonics method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7200000" cy="81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3080" indent="0">
              <a:spcBef>
                <a:spcPts val="425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spcBef>
                <a:spcPts val="425"/>
              </a:spcBef>
              <a:buClr>
                <a:srgbClr val="333399"/>
              </a:buClr>
              <a:buFont typeface="Wingdings" charset="2"/>
              <a:buChar char="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1700" spc="-1" strike="noStrike">
                <a:solidFill>
                  <a:srgbClr val="000000"/>
                </a:solidFill>
                <a:latin typeface="Arial"/>
              </a:rPr>
              <a:t>Tunneling via collective (hyperspherical) barrier for </a:t>
            </a:r>
            <a:r>
              <a:rPr b="0" i="1" lang="en-GB" sz="1700" spc="-1" strike="noStrike">
                <a:solidFill>
                  <a:srgbClr val="000000"/>
                </a:solidFill>
                <a:latin typeface="Times New Roman"/>
              </a:rPr>
              <a:t>A</a:t>
            </a:r>
            <a:r>
              <a:rPr b="0" lang="en-GB" sz="1700" spc="-1" strike="noStrike">
                <a:solidFill>
                  <a:srgbClr val="000000"/>
                </a:solidFill>
                <a:latin typeface="Arial"/>
              </a:rPr>
              <a:t> particles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spcBef>
                <a:spcPts val="550"/>
              </a:spcBef>
              <a:buNone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792" name=""/>
          <p:cNvGraphicFramePr/>
          <p:nvPr/>
        </p:nvGraphicFramePr>
        <p:xfrm>
          <a:off x="990000" y="2153160"/>
          <a:ext cx="3598920" cy="99684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79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990000" y="2153160"/>
                    <a:ext cx="3598920" cy="996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794" name="CustomShape 8"/>
          <p:cNvSpPr/>
          <p:nvPr/>
        </p:nvSpPr>
        <p:spPr>
          <a:xfrm>
            <a:off x="630000" y="3683520"/>
            <a:ext cx="3330000" cy="20764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For 2n emission the minimal effective HH momentum is 3/2</a:t>
            </a:r>
            <a:br>
              <a:rPr sz="1800"/>
            </a:b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for minimal K=0</a:t>
            </a:r>
            <a:br>
              <a:rPr sz="1800"/>
            </a:br>
            <a:br>
              <a:rPr sz="1800"/>
            </a:b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Lowest K=0 may be dynamically supressed due to 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Pauli principle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CustomShape 17"/>
          <p:cNvSpPr/>
          <p:nvPr/>
        </p:nvSpPr>
        <p:spPr>
          <a:xfrm>
            <a:off x="4770000" y="3683520"/>
            <a:ext cx="3870000" cy="20764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For 4n emission the minimal effective HH momentum is 15/2</a:t>
            </a:r>
            <a:br>
              <a:rPr sz="1800"/>
            </a:b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for minimal K=2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K=0 is strictly prohibited due to Pauli principle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251640" y="167400"/>
            <a:ext cx="8570160" cy="581760"/>
          </a:xfrm>
          <a:prstGeom prst="rect">
            <a:avLst/>
          </a:prstGeom>
          <a:noFill/>
          <a:ln w="0">
            <a:noFill/>
          </a:ln>
          <a:effectLst>
            <a:outerShdw dist="35638" dir="2700000" blurRad="0" rotWithShape="0">
              <a:srgbClr val="4f81bd">
                <a:alpha val="50000"/>
              </a:srgbClr>
            </a:outerShdw>
          </a:effectLst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rgbClr val="0000cc"/>
                </a:solidFill>
                <a:latin typeface="Calibri"/>
              </a:rPr>
              <a:t>Two- (and more)-neutron radioactivity search prospects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7" name="Picture 6" descr=""/>
          <p:cNvPicPr/>
          <p:nvPr/>
        </p:nvPicPr>
        <p:blipFill>
          <a:blip r:embed="rId1"/>
          <a:stretch/>
        </p:blipFill>
        <p:spPr>
          <a:xfrm>
            <a:off x="159480" y="3088800"/>
            <a:ext cx="3125880" cy="2499480"/>
          </a:xfrm>
          <a:prstGeom prst="rect">
            <a:avLst/>
          </a:prstGeom>
          <a:ln w="9525">
            <a:noFill/>
          </a:ln>
        </p:spPr>
      </p:pic>
      <p:pic>
        <p:nvPicPr>
          <p:cNvPr id="798" name="Picture 7" descr=""/>
          <p:cNvPicPr/>
          <p:nvPr/>
        </p:nvPicPr>
        <p:blipFill>
          <a:blip r:embed="rId2"/>
          <a:stretch/>
        </p:blipFill>
        <p:spPr>
          <a:xfrm>
            <a:off x="3364200" y="3088800"/>
            <a:ext cx="2564640" cy="2499480"/>
          </a:xfrm>
          <a:prstGeom prst="rect">
            <a:avLst/>
          </a:prstGeom>
          <a:ln w="9525">
            <a:noFill/>
          </a:ln>
        </p:spPr>
      </p:pic>
      <p:pic>
        <p:nvPicPr>
          <p:cNvPr id="799" name="Picture 8" descr=""/>
          <p:cNvPicPr/>
          <p:nvPr/>
        </p:nvPicPr>
        <p:blipFill>
          <a:blip r:embed="rId3"/>
          <a:stretch/>
        </p:blipFill>
        <p:spPr>
          <a:xfrm>
            <a:off x="6000840" y="3088800"/>
            <a:ext cx="3029040" cy="2499480"/>
          </a:xfrm>
          <a:prstGeom prst="rect">
            <a:avLst/>
          </a:prstGeom>
          <a:ln w="9525">
            <a:noFill/>
          </a:ln>
        </p:spPr>
      </p:pic>
      <p:sp>
        <p:nvSpPr>
          <p:cNvPr id="800" name="Горизонтальный свиток 2"/>
          <p:cNvSpPr/>
          <p:nvPr/>
        </p:nvSpPr>
        <p:spPr>
          <a:xfrm>
            <a:off x="395640" y="888840"/>
            <a:ext cx="4031640" cy="88344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L.V. Grigorenko, I.G. Mukha, C. Scheidenberger, and M.V. Zhukov, PRC 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84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(2011) 021303(R)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Блок-схема: альтернативный процесс 4"/>
          <p:cNvSpPr/>
          <p:nvPr/>
        </p:nvSpPr>
        <p:spPr>
          <a:xfrm>
            <a:off x="5148000" y="5877360"/>
            <a:ext cx="3482640" cy="6354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Nearest candidates for 4n radioactive decay: </a:t>
            </a:r>
            <a:r>
              <a:rPr b="1" lang="en-US" sz="1500" spc="-1" strike="noStrike" baseline="30000">
                <a:solidFill>
                  <a:srgbClr val="ff0000"/>
                </a:solidFill>
                <a:latin typeface="Calibri"/>
                <a:ea typeface="Lucida Sans Unicode"/>
              </a:rPr>
              <a:t>7</a:t>
            </a: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H, </a:t>
            </a:r>
            <a:r>
              <a:rPr b="1" lang="en-US" sz="1500" spc="-1" strike="noStrike" baseline="30000">
                <a:solidFill>
                  <a:srgbClr val="ff0000"/>
                </a:solidFill>
                <a:latin typeface="Calibri"/>
                <a:ea typeface="Lucida Sans Unicode"/>
              </a:rPr>
              <a:t>18</a:t>
            </a: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Be, </a:t>
            </a:r>
            <a:r>
              <a:rPr b="1" lang="en-US" sz="1500" spc="-1" strike="noStrike" baseline="30000">
                <a:solidFill>
                  <a:srgbClr val="ff0000"/>
                </a:solidFill>
                <a:latin typeface="Calibri"/>
                <a:ea typeface="Lucida Sans Unicode"/>
              </a:rPr>
              <a:t>28</a:t>
            </a: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O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2" name="Picture 9" descr=""/>
          <p:cNvPicPr/>
          <p:nvPr/>
        </p:nvPicPr>
        <p:blipFill>
          <a:blip r:embed="rId4"/>
          <a:stretch/>
        </p:blipFill>
        <p:spPr>
          <a:xfrm>
            <a:off x="4644720" y="1330920"/>
            <a:ext cx="4319640" cy="1230120"/>
          </a:xfrm>
          <a:prstGeom prst="rect">
            <a:avLst/>
          </a:prstGeom>
          <a:ln w="0">
            <a:noFill/>
          </a:ln>
        </p:spPr>
      </p:pic>
      <p:sp>
        <p:nvSpPr>
          <p:cNvPr id="803" name="Блок-схема: альтернативный процесс 5"/>
          <p:cNvSpPr/>
          <p:nvPr/>
        </p:nvSpPr>
        <p:spPr>
          <a:xfrm>
            <a:off x="670320" y="2072880"/>
            <a:ext cx="3482640" cy="6354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Energy conditions for true 4n decay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Блок-схема: альтернативный процесс 6"/>
          <p:cNvSpPr/>
          <p:nvPr/>
        </p:nvSpPr>
        <p:spPr>
          <a:xfrm>
            <a:off x="670320" y="5877360"/>
            <a:ext cx="3482640" cy="6354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Long-living true four-neutron decay states are  most probable.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CustomShape 74"/>
          <p:cNvSpPr/>
          <p:nvPr/>
        </p:nvSpPr>
        <p:spPr>
          <a:xfrm>
            <a:off x="738000" y="2304720"/>
            <a:ext cx="791892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Quest for 2n radiactivity in </a:t>
            </a:r>
            <a:r>
              <a:rPr b="0" lang="en-US" sz="40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26</a:t>
            </a: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O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Picture 35" descr=""/>
          <p:cNvPicPr/>
          <p:nvPr/>
        </p:nvPicPr>
        <p:blipFill>
          <a:blip r:embed="rId1"/>
          <a:stretch/>
        </p:blipFill>
        <p:spPr>
          <a:xfrm>
            <a:off x="450000" y="3395880"/>
            <a:ext cx="3870000" cy="2544120"/>
          </a:xfrm>
          <a:prstGeom prst="rect">
            <a:avLst/>
          </a:prstGeom>
          <a:ln w="0">
            <a:noFill/>
          </a:ln>
        </p:spPr>
      </p:pic>
      <p:pic>
        <p:nvPicPr>
          <p:cNvPr id="807" name="Picture 36" descr=""/>
          <p:cNvPicPr/>
          <p:nvPr/>
        </p:nvPicPr>
        <p:blipFill>
          <a:blip r:embed="rId2"/>
          <a:stretch/>
        </p:blipFill>
        <p:spPr>
          <a:xfrm>
            <a:off x="180000" y="1014480"/>
            <a:ext cx="5940000" cy="1982880"/>
          </a:xfrm>
          <a:prstGeom prst="rect">
            <a:avLst/>
          </a:prstGeom>
          <a:ln w="0">
            <a:noFill/>
          </a:ln>
        </p:spPr>
      </p:pic>
      <p:sp>
        <p:nvSpPr>
          <p:cNvPr id="808" name="Прямоугольник 4"/>
          <p:cNvSpPr/>
          <p:nvPr/>
        </p:nvSpPr>
        <p:spPr>
          <a:xfrm>
            <a:off x="6390000" y="2123640"/>
            <a:ext cx="2385000" cy="57636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</a:rPr>
              <a:t>MSU:</a:t>
            </a:r>
            <a:r>
              <a:rPr b="0" lang="en-US" sz="1600" spc="-1" strike="noStrike">
                <a:solidFill>
                  <a:srgbClr val="ff0000"/>
                </a:solidFill>
                <a:latin typeface="Calibri"/>
              </a:rPr>
              <a:t> E. Lunderberg et al., </a:t>
            </a:r>
            <a:br>
              <a:rPr sz="1600"/>
            </a:br>
            <a:r>
              <a:rPr b="0" lang="en-US" sz="1600" spc="-1" strike="noStrike">
                <a:solidFill>
                  <a:srgbClr val="ff0000"/>
                </a:solidFill>
                <a:latin typeface="Calibri"/>
              </a:rPr>
              <a:t>PRL 108, 142503 (2012)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Прямоугольник 5"/>
          <p:cNvSpPr/>
          <p:nvPr/>
        </p:nvSpPr>
        <p:spPr>
          <a:xfrm>
            <a:off x="4622760" y="5310000"/>
            <a:ext cx="2037240" cy="57708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</a:rPr>
              <a:t>GSI:</a:t>
            </a:r>
            <a:r>
              <a:rPr b="0" lang="en-US" sz="1600" spc="-1" strike="noStrike">
                <a:solidFill>
                  <a:srgbClr val="ff0000"/>
                </a:solidFill>
                <a:latin typeface="Calibri"/>
              </a:rPr>
              <a:t> C. Caesar et al., </a:t>
            </a:r>
            <a:br>
              <a:rPr sz="1600"/>
            </a:br>
            <a:r>
              <a:rPr b="0" lang="en-US" sz="1600" spc="-1" strike="noStrike">
                <a:solidFill>
                  <a:srgbClr val="ff0000"/>
                </a:solidFill>
                <a:latin typeface="Calibri"/>
              </a:rPr>
              <a:t>PRC 88, 034313 (2013)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0" name="" descr=""/>
          <p:cNvPicPr/>
          <p:nvPr/>
        </p:nvPicPr>
        <p:blipFill>
          <a:blip r:embed="rId3"/>
          <a:stretch/>
        </p:blipFill>
        <p:spPr>
          <a:xfrm>
            <a:off x="4950000" y="3420000"/>
            <a:ext cx="3240000" cy="1813320"/>
          </a:xfrm>
          <a:prstGeom prst="rect">
            <a:avLst/>
          </a:prstGeom>
          <a:ln w="0">
            <a:noFill/>
          </a:ln>
        </p:spPr>
      </p:pic>
      <p:sp>
        <p:nvSpPr>
          <p:cNvPr id="811" name="CustomShape 81"/>
          <p:cNvSpPr/>
          <p:nvPr/>
        </p:nvSpPr>
        <p:spPr>
          <a:xfrm>
            <a:off x="5400000" y="281880"/>
            <a:ext cx="34182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26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O g.s. is somewhere quite low...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CustomShape 82"/>
          <p:cNvSpPr/>
          <p:nvPr/>
        </p:nvSpPr>
        <p:spPr>
          <a:xfrm>
            <a:off x="361800" y="6120000"/>
            <a:ext cx="5128200" cy="4381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26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O g.s. is really at very low energy Q</a:t>
            </a:r>
            <a:r>
              <a:rPr b="1" lang="ru-RU" sz="1800" spc="-1" strike="noStrike" baseline="-8000">
                <a:solidFill>
                  <a:srgbClr val="0000ff"/>
                </a:solidFill>
                <a:latin typeface="Calibri"/>
                <a:ea typeface="DejaVu Sans"/>
              </a:rPr>
              <a:t>2n 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&lt; 140 keV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PlaceHolder 10"/>
          <p:cNvSpPr txBox="1"/>
          <p:nvPr/>
        </p:nvSpPr>
        <p:spPr>
          <a:xfrm>
            <a:off x="180000" y="117000"/>
            <a:ext cx="4031640" cy="66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</a:pP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Progress of </a:t>
            </a:r>
            <a:r>
              <a:rPr b="0" lang="en-GB" sz="3000" spc="-1" strike="noStrike" baseline="30000">
                <a:solidFill>
                  <a:srgbClr val="0000cc"/>
                </a:solidFill>
                <a:latin typeface="Calibri"/>
              </a:rPr>
              <a:t>26</a:t>
            </a: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O studies</a:t>
            </a:r>
            <a:endParaRPr b="0" lang="ru-RU" sz="3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4" name="Блок-схема: альтернативный процесс 15"/>
          <p:cNvSpPr/>
          <p:nvPr/>
        </p:nvSpPr>
        <p:spPr>
          <a:xfrm>
            <a:off x="7290000" y="5580000"/>
            <a:ext cx="1584720" cy="1007280"/>
          </a:xfrm>
          <a:prstGeom prst="flowChartAlternateProcess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2</a:t>
            </a:r>
            <a:r>
              <a:rPr b="1" i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n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radioactivity is not impossible!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179640" y="116640"/>
            <a:ext cx="4031640" cy="66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2n radioactivity in </a:t>
            </a:r>
            <a:r>
              <a:rPr b="0" lang="en-GB" sz="3000" spc="-1" strike="noStrike" baseline="30000">
                <a:solidFill>
                  <a:srgbClr val="0000cc"/>
                </a:solidFill>
                <a:latin typeface="Calibri"/>
              </a:rPr>
              <a:t>26</a:t>
            </a: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O ?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6" name="Picture 10" descr=""/>
          <p:cNvPicPr/>
          <p:nvPr/>
        </p:nvPicPr>
        <p:blipFill>
          <a:blip r:embed="rId1"/>
          <a:stretch/>
        </p:blipFill>
        <p:spPr>
          <a:xfrm>
            <a:off x="250560" y="4950720"/>
            <a:ext cx="1727640" cy="1689480"/>
          </a:xfrm>
          <a:prstGeom prst="rect">
            <a:avLst/>
          </a:prstGeom>
          <a:ln w="0">
            <a:noFill/>
          </a:ln>
        </p:spPr>
      </p:pic>
      <p:pic>
        <p:nvPicPr>
          <p:cNvPr id="817" name="Picture 11" descr=""/>
          <p:cNvPicPr/>
          <p:nvPr/>
        </p:nvPicPr>
        <p:blipFill>
          <a:blip r:embed="rId2"/>
          <a:stretch/>
        </p:blipFill>
        <p:spPr>
          <a:xfrm>
            <a:off x="2239920" y="4973400"/>
            <a:ext cx="2403360" cy="1807920"/>
          </a:xfrm>
          <a:prstGeom prst="rect">
            <a:avLst/>
          </a:prstGeom>
          <a:ln w="0">
            <a:noFill/>
          </a:ln>
        </p:spPr>
      </p:pic>
      <p:pic>
        <p:nvPicPr>
          <p:cNvPr id="818" name="Picture 12" descr=""/>
          <p:cNvPicPr/>
          <p:nvPr/>
        </p:nvPicPr>
        <p:blipFill>
          <a:blip r:embed="rId3"/>
          <a:stretch/>
        </p:blipFill>
        <p:spPr>
          <a:xfrm>
            <a:off x="2230200" y="3213000"/>
            <a:ext cx="2341080" cy="1560240"/>
          </a:xfrm>
          <a:prstGeom prst="rect">
            <a:avLst/>
          </a:prstGeom>
          <a:ln w="0">
            <a:noFill/>
          </a:ln>
        </p:spPr>
      </p:pic>
      <p:sp>
        <p:nvSpPr>
          <p:cNvPr id="819" name="Блок-схема: альтернативный процесс 1"/>
          <p:cNvSpPr/>
          <p:nvPr/>
        </p:nvSpPr>
        <p:spPr>
          <a:xfrm rot="16200000">
            <a:off x="4653720" y="1868400"/>
            <a:ext cx="1740960" cy="6865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08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Importance of fine three-body effects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Блок-схема: альтернативный процесс 2"/>
          <p:cNvSpPr/>
          <p:nvPr/>
        </p:nvSpPr>
        <p:spPr>
          <a:xfrm>
            <a:off x="5364000" y="6165360"/>
            <a:ext cx="3482640" cy="503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Extreme low-energy decay of </a:t>
            </a:r>
            <a:r>
              <a:rPr b="1" lang="en-US" sz="1500" spc="-1" strike="noStrike" baseline="30000">
                <a:solidFill>
                  <a:srgbClr val="ff0000"/>
                </a:solidFill>
                <a:latin typeface="Calibri"/>
                <a:ea typeface="Lucida Sans Unicode"/>
              </a:rPr>
              <a:t>26</a:t>
            </a: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O should be inferred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TextBox 3"/>
          <p:cNvSpPr/>
          <p:nvPr/>
        </p:nvSpPr>
        <p:spPr>
          <a:xfrm>
            <a:off x="6735600" y="1394280"/>
            <a:ext cx="2372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2p radioactivity</a:t>
            </a: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: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Core recoil – negligible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Paring  - factor 200-500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Box 4"/>
          <p:cNvSpPr/>
          <p:nvPr/>
        </p:nvSpPr>
        <p:spPr>
          <a:xfrm>
            <a:off x="6707880" y="2258280"/>
            <a:ext cx="2372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2n radioactivity</a:t>
            </a: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: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Core recoil – factor 5-10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7030a0"/>
                </a:solidFill>
                <a:latin typeface="Calibri"/>
                <a:ea typeface="DejaVu Sans"/>
              </a:rPr>
              <a:t>Paring  - factor 2000-10000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Выгнутая влево стрелка 2"/>
          <p:cNvSpPr/>
          <p:nvPr/>
        </p:nvSpPr>
        <p:spPr>
          <a:xfrm>
            <a:off x="6081480" y="1634040"/>
            <a:ext cx="578160" cy="114624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4" name="Picture 13" descr=""/>
          <p:cNvPicPr/>
          <p:nvPr/>
        </p:nvPicPr>
        <p:blipFill>
          <a:blip r:embed="rId4"/>
          <a:stretch/>
        </p:blipFill>
        <p:spPr>
          <a:xfrm>
            <a:off x="5364000" y="3323880"/>
            <a:ext cx="3623040" cy="2768760"/>
          </a:xfrm>
          <a:prstGeom prst="rect">
            <a:avLst/>
          </a:prstGeom>
          <a:ln w="0">
            <a:noFill/>
          </a:ln>
        </p:spPr>
      </p:pic>
      <p:sp>
        <p:nvSpPr>
          <p:cNvPr id="825" name="Блок-схема: альтернативный процесс 3"/>
          <p:cNvSpPr/>
          <p:nvPr/>
        </p:nvSpPr>
        <p:spPr>
          <a:xfrm>
            <a:off x="305280" y="3489480"/>
            <a:ext cx="1672920" cy="1007280"/>
          </a:xfrm>
          <a:prstGeom prst="flowChartAlternateProcess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T</a:t>
            </a:r>
            <a:r>
              <a:rPr b="1" lang="en-US" sz="1600" spc="-1" strike="noStrike" baseline="-25000">
                <a:solidFill>
                  <a:srgbClr val="ff0000"/>
                </a:solidFill>
                <a:latin typeface="Calibri"/>
                <a:ea typeface="Lucida Sans Unicode"/>
              </a:rPr>
              <a:t>1/2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= 4.5 ps: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2</a:t>
            </a:r>
            <a:r>
              <a:rPr b="1" i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n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radioactivity discovered?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6" name="Picture 14" descr=""/>
          <p:cNvPicPr/>
          <p:nvPr/>
        </p:nvPicPr>
        <p:blipFill>
          <a:blip r:embed="rId5"/>
          <a:stretch/>
        </p:blipFill>
        <p:spPr>
          <a:xfrm>
            <a:off x="216000" y="836640"/>
            <a:ext cx="4625280" cy="2196720"/>
          </a:xfrm>
          <a:prstGeom prst="rect">
            <a:avLst/>
          </a:prstGeom>
          <a:ln w="0">
            <a:noFill/>
          </a:ln>
          <a:effectLst>
            <a:innerShdw blurRad="114300">
              <a:srgbClr val="000000"/>
            </a:innerShdw>
          </a:effectLst>
        </p:spPr>
      </p:pic>
      <p:sp>
        <p:nvSpPr>
          <p:cNvPr id="827" name="Горизонтальный свиток 1"/>
          <p:cNvSpPr/>
          <p:nvPr/>
        </p:nvSpPr>
        <p:spPr>
          <a:xfrm>
            <a:off x="5520960" y="332640"/>
            <a:ext cx="3383640" cy="71928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L.V. Grigorenko, I.G. Mukha, M.V. Zhukov, </a:t>
            </a:r>
            <a:br>
              <a:rPr sz="1800"/>
            </a:b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PRL 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111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(2013) 042501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323640" y="188640"/>
            <a:ext cx="84963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Situation in the fundamental low-energy nuclear physics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360000" y="990000"/>
            <a:ext cx="8368200" cy="53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Sad overall situation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CustomShape 9"/>
          <p:cNvSpPr/>
          <p:nvPr/>
        </p:nvSpPr>
        <p:spPr>
          <a:xfrm>
            <a:off x="360000" y="2700000"/>
            <a:ext cx="4138200" cy="71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Aged Soviet era scientific infrastructure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CustomShape 10"/>
          <p:cNvSpPr/>
          <p:nvPr/>
        </p:nvSpPr>
        <p:spPr>
          <a:xfrm>
            <a:off x="360000" y="1800000"/>
            <a:ext cx="8368200" cy="63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By the end of 80-th the scientific agenda with stable nuclear beams is </a:t>
            </a:r>
            <a:br>
              <a:rPr sz="1800"/>
            </a:b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majorily exhausted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CustomShape 11"/>
          <p:cNvSpPr/>
          <p:nvPr/>
        </p:nvSpPr>
        <p:spPr>
          <a:xfrm>
            <a:off x="4680000" y="2701800"/>
            <a:ext cx="4050000" cy="71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Exhausting Soviet era human potential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title"/>
          </p:nvPr>
        </p:nvSpPr>
        <p:spPr>
          <a:xfrm>
            <a:off x="90000" y="72360"/>
            <a:ext cx="8424720" cy="1007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p>
            <a:pPr indent="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cc"/>
                </a:solidFill>
                <a:latin typeface="Calibri"/>
              </a:rPr>
              <a:t>From simplistic to precise studies of 2n decay in </a:t>
            </a:r>
            <a:r>
              <a:rPr b="0" lang="en-US" sz="3200" spc="-1" strike="noStrike" baseline="30000">
                <a:solidFill>
                  <a:srgbClr val="0000cc"/>
                </a:solidFill>
                <a:latin typeface="Calibri"/>
              </a:rPr>
              <a:t>26</a:t>
            </a:r>
            <a:r>
              <a:rPr b="0" lang="en-US" sz="3200" spc="-1" strike="noStrike">
                <a:solidFill>
                  <a:srgbClr val="0000cc"/>
                </a:solidFill>
                <a:latin typeface="Calibri"/>
              </a:rPr>
              <a:t>O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29" name="Рисунок 1" descr=""/>
          <p:cNvPicPr/>
          <p:nvPr/>
        </p:nvPicPr>
        <p:blipFill>
          <a:blip r:embed="rId1"/>
          <a:stretch/>
        </p:blipFill>
        <p:spPr>
          <a:xfrm>
            <a:off x="395640" y="1638000"/>
            <a:ext cx="5994360" cy="5175000"/>
          </a:xfrm>
          <a:prstGeom prst="rect">
            <a:avLst/>
          </a:prstGeom>
          <a:ln w="0">
            <a:noFill/>
          </a:ln>
        </p:spPr>
      </p:pic>
      <p:sp>
        <p:nvSpPr>
          <p:cNvPr id="830" name="Блок-схема: альтернативный процесс 19"/>
          <p:cNvSpPr/>
          <p:nvPr/>
        </p:nvSpPr>
        <p:spPr>
          <a:xfrm>
            <a:off x="3600000" y="810000"/>
            <a:ext cx="5202000" cy="484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Subbarrier tunneling to low-l configurations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Блок-схема: альтернативный процесс 20"/>
          <p:cNvSpPr/>
          <p:nvPr/>
        </p:nvSpPr>
        <p:spPr>
          <a:xfrm>
            <a:off x="6930000" y="2916000"/>
            <a:ext cx="1872000" cy="994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Core recoil is important in 2n (not in 2p)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Блок-схема: альтернативный процесс 21"/>
          <p:cNvSpPr/>
          <p:nvPr/>
        </p:nvSpPr>
        <p:spPr>
          <a:xfrm>
            <a:off x="6948360" y="4140000"/>
            <a:ext cx="1800000" cy="994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 “</a:t>
            </a: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mini” NN FSI smooth correlations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Блок-схема: альтернативный процесс 22"/>
          <p:cNvSpPr/>
          <p:nvPr/>
        </p:nvSpPr>
        <p:spPr>
          <a:xfrm>
            <a:off x="6930000" y="5400000"/>
            <a:ext cx="1800000" cy="994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 </a:t>
            </a: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full NN FSI wash out correlations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Блок-схема: альтернативный процесс 23"/>
          <p:cNvSpPr/>
          <p:nvPr/>
        </p:nvSpPr>
        <p:spPr>
          <a:xfrm>
            <a:off x="6930000" y="1710000"/>
            <a:ext cx="1872000" cy="994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33cc"/>
                </a:solidFill>
                <a:latin typeface="Calibri"/>
              </a:rPr>
              <a:t>Independent particle model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Горизонтальный свиток 11"/>
          <p:cNvSpPr/>
          <p:nvPr/>
        </p:nvSpPr>
        <p:spPr>
          <a:xfrm>
            <a:off x="270000" y="720000"/>
            <a:ext cx="2970000" cy="71928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L.V. Grigorenko, I.G. Mukha, M.V. Zhukov, 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PRL </a:t>
            </a:r>
            <a:r>
              <a:rPr b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111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(2013) 042501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179640" y="8640"/>
            <a:ext cx="4031640" cy="66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2n radioactivity in </a:t>
            </a:r>
            <a:r>
              <a:rPr b="0" lang="en-GB" sz="3000" spc="-1" strike="noStrike" baseline="30000">
                <a:solidFill>
                  <a:srgbClr val="0000cc"/>
                </a:solidFill>
                <a:latin typeface="Calibri"/>
              </a:rPr>
              <a:t>26</a:t>
            </a:r>
            <a:r>
              <a:rPr b="0" lang="en-GB" sz="3000" spc="-1" strike="noStrike">
                <a:solidFill>
                  <a:srgbClr val="0000cc"/>
                </a:solidFill>
                <a:latin typeface="Calibri"/>
              </a:rPr>
              <a:t>O ?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Блок-схема: альтернативный процесс 12"/>
          <p:cNvSpPr/>
          <p:nvPr/>
        </p:nvSpPr>
        <p:spPr>
          <a:xfrm>
            <a:off x="6525360" y="3492000"/>
            <a:ext cx="2312640" cy="72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Inconsistency between 3 results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8" name="Picture 33" descr=""/>
          <p:cNvPicPr/>
          <p:nvPr/>
        </p:nvPicPr>
        <p:blipFill>
          <a:blip r:embed="rId1"/>
          <a:stretch/>
        </p:blipFill>
        <p:spPr>
          <a:xfrm>
            <a:off x="5130000" y="360000"/>
            <a:ext cx="3870000" cy="2957400"/>
          </a:xfrm>
          <a:prstGeom prst="rect">
            <a:avLst/>
          </a:prstGeom>
          <a:ln w="0">
            <a:noFill/>
          </a:ln>
        </p:spPr>
      </p:pic>
      <p:sp>
        <p:nvSpPr>
          <p:cNvPr id="839" name="Блок-схема: альтернативный процесс 13"/>
          <p:cNvSpPr/>
          <p:nvPr/>
        </p:nvSpPr>
        <p:spPr>
          <a:xfrm>
            <a:off x="6588000" y="5670000"/>
            <a:ext cx="2250000" cy="900000"/>
          </a:xfrm>
          <a:prstGeom prst="flowChartAlternateProcess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Q</a:t>
            </a:r>
            <a:r>
              <a:rPr b="1" lang="en-US" sz="1600" spc="-1" strike="noStrike" baseline="-25000">
                <a:solidFill>
                  <a:srgbClr val="ff0000"/>
                </a:solidFill>
                <a:latin typeface="Calibri"/>
                <a:ea typeface="Lucida Sans Unicode"/>
              </a:rPr>
              <a:t>2n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= 22 keV: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2</a:t>
            </a:r>
            <a:r>
              <a:rPr b="1" i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n</a:t>
            </a: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 radioactivity disproved?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0" name="" descr=""/>
          <p:cNvPicPr/>
          <p:nvPr/>
        </p:nvPicPr>
        <p:blipFill>
          <a:blip r:embed="rId2"/>
          <a:stretch/>
        </p:blipFill>
        <p:spPr>
          <a:xfrm>
            <a:off x="173160" y="4495320"/>
            <a:ext cx="3150000" cy="2081160"/>
          </a:xfrm>
          <a:prstGeom prst="rect">
            <a:avLst/>
          </a:prstGeom>
          <a:ln w="0">
            <a:noFill/>
          </a:ln>
        </p:spPr>
      </p:pic>
      <p:pic>
        <p:nvPicPr>
          <p:cNvPr id="841" name="" descr=""/>
          <p:cNvPicPr/>
          <p:nvPr/>
        </p:nvPicPr>
        <p:blipFill>
          <a:blip r:embed="rId3"/>
          <a:stretch/>
        </p:blipFill>
        <p:spPr>
          <a:xfrm>
            <a:off x="3510000" y="4140000"/>
            <a:ext cx="2708640" cy="2609280"/>
          </a:xfrm>
          <a:prstGeom prst="rect">
            <a:avLst/>
          </a:prstGeom>
          <a:ln w="0">
            <a:noFill/>
          </a:ln>
        </p:spPr>
      </p:pic>
      <p:sp>
        <p:nvSpPr>
          <p:cNvPr id="842" name=""/>
          <p:cNvSpPr/>
          <p:nvPr/>
        </p:nvSpPr>
        <p:spPr>
          <a:xfrm>
            <a:off x="7272000" y="576000"/>
            <a:ext cx="0" cy="2340000"/>
          </a:xfrm>
          <a:prstGeom prst="line">
            <a:avLst/>
          </a:prstGeom>
          <a:ln cap="rnd" w="36000">
            <a:solidFill>
              <a:srgbClr val="ff000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3" name="" descr=""/>
          <p:cNvPicPr/>
          <p:nvPr/>
        </p:nvPicPr>
        <p:blipFill>
          <a:blip r:embed="rId4"/>
          <a:stretch/>
        </p:blipFill>
        <p:spPr>
          <a:xfrm>
            <a:off x="359640" y="701280"/>
            <a:ext cx="4590720" cy="3438720"/>
          </a:xfrm>
          <a:prstGeom prst="rect">
            <a:avLst/>
          </a:prstGeom>
          <a:ln w="0">
            <a:noFill/>
          </a:ln>
        </p:spPr>
      </p:pic>
      <p:sp>
        <p:nvSpPr>
          <p:cNvPr id="844" name=""/>
          <p:cNvSpPr/>
          <p:nvPr/>
        </p:nvSpPr>
        <p:spPr>
          <a:xfrm>
            <a:off x="7614000" y="612000"/>
            <a:ext cx="0" cy="2340000"/>
          </a:xfrm>
          <a:prstGeom prst="line">
            <a:avLst/>
          </a:prstGeom>
          <a:ln cap="rnd" w="36000">
            <a:solidFill>
              <a:srgbClr val="ff000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Блок-схема: альтернативный процесс 11"/>
          <p:cNvSpPr/>
          <p:nvPr/>
        </p:nvSpPr>
        <p:spPr>
          <a:xfrm>
            <a:off x="6525360" y="4500000"/>
            <a:ext cx="2312640" cy="863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Lucida Sans Unicode"/>
              </a:rPr>
              <a:t>Very precise experiemnent, but conclusion id MC-based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CustomShape 248"/>
          <p:cNvSpPr/>
          <p:nvPr/>
        </p:nvSpPr>
        <p:spPr>
          <a:xfrm>
            <a:off x="107640" y="188640"/>
            <a:ext cx="5472360" cy="70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ff"/>
                </a:solidFill>
                <a:latin typeface="Calibri"/>
                <a:ea typeface="DejaVu Sans"/>
              </a:rPr>
              <a:t>Mini-conclusion</a:t>
            </a:r>
            <a:endParaRPr b="0" lang="ru-RU" sz="4400" spc="-1" strike="noStrike">
              <a:solidFill>
                <a:srgbClr val="0000ff"/>
              </a:solidFill>
              <a:latin typeface="Arial"/>
            </a:endParaRPr>
          </a:p>
        </p:txBody>
      </p:sp>
      <p:sp>
        <p:nvSpPr>
          <p:cNvPr id="847" name="CustomShape 83"/>
          <p:cNvSpPr/>
          <p:nvPr/>
        </p:nvSpPr>
        <p:spPr>
          <a:xfrm>
            <a:off x="630000" y="1531440"/>
            <a:ext cx="6928560" cy="62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Quest for 2n radiactivity in </a:t>
            </a:r>
            <a:r>
              <a:rPr b="1" lang="en-GB" sz="20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26</a:t>
            </a: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O is still opened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CustomShape 95"/>
          <p:cNvSpPr/>
          <p:nvPr/>
        </p:nvSpPr>
        <p:spPr>
          <a:xfrm>
            <a:off x="3204000" y="3780000"/>
            <a:ext cx="5398560" cy="520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- Poor lifetime measurements (MSU)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CustomShape 96"/>
          <p:cNvSpPr/>
          <p:nvPr/>
        </p:nvSpPr>
        <p:spPr>
          <a:xfrm>
            <a:off x="631440" y="2701440"/>
            <a:ext cx="6928560" cy="62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One out of three existing important results is wrong: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CustomShape 97"/>
          <p:cNvSpPr/>
          <p:nvPr/>
        </p:nvSpPr>
        <p:spPr>
          <a:xfrm>
            <a:off x="3204000" y="4500000"/>
            <a:ext cx="5398560" cy="520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- Overestimated invariant mass precision (RIKEN)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CustomShape 98"/>
          <p:cNvSpPr/>
          <p:nvPr/>
        </p:nvSpPr>
        <p:spPr>
          <a:xfrm>
            <a:off x="3205440" y="5310000"/>
            <a:ext cx="5398560" cy="81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- Theoreticians do not well understand 2n penetration process (not impossible)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80"/>
          <p:cNvSpPr/>
          <p:nvPr/>
        </p:nvSpPr>
        <p:spPr>
          <a:xfrm>
            <a:off x="738000" y="2304720"/>
            <a:ext cx="791892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Quest for 4n radiactivity in </a:t>
            </a:r>
            <a:r>
              <a:rPr b="0" lang="en-US" sz="40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7</a:t>
            </a: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H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CustomShape 155"/>
          <p:cNvSpPr/>
          <p:nvPr/>
        </p:nvSpPr>
        <p:spPr>
          <a:xfrm>
            <a:off x="251640" y="86400"/>
            <a:ext cx="2898000" cy="144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</a:pPr>
            <a:r>
              <a:rPr b="0" lang="en-GB" sz="24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7</a:t>
            </a:r>
            <a:r>
              <a:rPr b="0" lang="en-GB" sz="2400" spc="-1" strike="noStrike">
                <a:solidFill>
                  <a:srgbClr val="0000cc"/>
                </a:solidFill>
                <a:latin typeface="Calibri"/>
                <a:ea typeface="Microsoft YaHei"/>
              </a:rPr>
              <a:t>H studied in the  </a:t>
            </a:r>
            <a:r>
              <a:rPr b="0" lang="en-GB" sz="24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2</a:t>
            </a:r>
            <a:r>
              <a:rPr b="0" lang="en-GB" sz="2400" spc="-1" strike="noStrike">
                <a:solidFill>
                  <a:srgbClr val="0000cc"/>
                </a:solidFill>
                <a:latin typeface="Calibri"/>
                <a:ea typeface="Microsoft YaHei"/>
              </a:rPr>
              <a:t>H(</a:t>
            </a:r>
            <a:r>
              <a:rPr b="0" lang="en-GB" sz="24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8</a:t>
            </a:r>
            <a:r>
              <a:rPr b="0" lang="en-GB" sz="2400" spc="-1" strike="noStrike">
                <a:solidFill>
                  <a:srgbClr val="0000cc"/>
                </a:solidFill>
                <a:latin typeface="Calibri"/>
                <a:ea typeface="Microsoft YaHei"/>
              </a:rPr>
              <a:t>He,</a:t>
            </a:r>
            <a:r>
              <a:rPr b="0" lang="en-GB" sz="24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 3</a:t>
            </a:r>
            <a:r>
              <a:rPr b="0" lang="en-GB" sz="2400" spc="-1" strike="noStrike">
                <a:solidFill>
                  <a:srgbClr val="0000cc"/>
                </a:solidFill>
                <a:latin typeface="Calibri"/>
                <a:ea typeface="Microsoft YaHei"/>
              </a:rPr>
              <a:t>He)</a:t>
            </a:r>
            <a:r>
              <a:rPr b="0" lang="en-GB" sz="24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7</a:t>
            </a:r>
            <a:r>
              <a:rPr b="0" lang="en-GB" sz="2400" spc="-1" strike="noStrike">
                <a:solidFill>
                  <a:srgbClr val="0000cc"/>
                </a:solidFill>
                <a:latin typeface="Calibri"/>
                <a:ea typeface="Microsoft YaHei"/>
              </a:rPr>
              <a:t>H reaction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CustomShape 89"/>
          <p:cNvSpPr/>
          <p:nvPr/>
        </p:nvSpPr>
        <p:spPr>
          <a:xfrm>
            <a:off x="360000" y="5544000"/>
            <a:ext cx="4316760" cy="112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2000">
              <a:lnSpc>
                <a:spcPct val="110000"/>
              </a:lnSpc>
              <a:spcBef>
                <a:spcPts val="36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Excited state at 6.5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000">
              <a:lnSpc>
                <a:spcPct val="110000"/>
              </a:lnSpc>
              <a:spcBef>
                <a:spcPts val="36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Indication of ground state at 1.8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000">
              <a:lnSpc>
                <a:spcPct val="110000"/>
              </a:lnSpc>
              <a:spcBef>
                <a:spcPts val="360"/>
              </a:spcBef>
              <a:buClr>
                <a:srgbClr val="c0504d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May be something at 12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360"/>
              </a:spcBef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360"/>
              </a:spcBef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5" name="Рисунок 8_ 2" descr=""/>
          <p:cNvPicPr/>
          <p:nvPr/>
        </p:nvPicPr>
        <p:blipFill>
          <a:blip r:embed="rId1"/>
          <a:stretch/>
        </p:blipFill>
        <p:spPr>
          <a:xfrm>
            <a:off x="222480" y="2880000"/>
            <a:ext cx="4457520" cy="2336760"/>
          </a:xfrm>
          <a:prstGeom prst="rect">
            <a:avLst/>
          </a:prstGeom>
          <a:ln w="0">
            <a:noFill/>
          </a:ln>
        </p:spPr>
      </p:pic>
      <p:pic>
        <p:nvPicPr>
          <p:cNvPr id="856" name="Рисунок 9_ 2" descr=""/>
          <p:cNvPicPr/>
          <p:nvPr/>
        </p:nvPicPr>
        <p:blipFill>
          <a:blip r:embed="rId2"/>
          <a:stretch/>
        </p:blipFill>
        <p:spPr>
          <a:xfrm>
            <a:off x="5015880" y="1980000"/>
            <a:ext cx="3818520" cy="4766760"/>
          </a:xfrm>
          <a:prstGeom prst="rect">
            <a:avLst/>
          </a:prstGeom>
          <a:ln w="0">
            <a:noFill/>
          </a:ln>
        </p:spPr>
      </p:pic>
      <p:sp>
        <p:nvSpPr>
          <p:cNvPr id="857" name="CustomShape 134"/>
          <p:cNvSpPr/>
          <p:nvPr/>
        </p:nvSpPr>
        <p:spPr>
          <a:xfrm>
            <a:off x="328680" y="2160000"/>
            <a:ext cx="2461320" cy="57636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baseline="30000">
                <a:solidFill>
                  <a:srgbClr val="0000ff"/>
                </a:solidFill>
                <a:latin typeface="Calibri"/>
                <a:ea typeface="DejaVu Sans"/>
              </a:rPr>
              <a:t>8</a:t>
            </a: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He beam 26 AMeV, 10</a:t>
            </a:r>
            <a:r>
              <a:rPr b="0" lang="en-US" sz="1600" spc="-1" strike="noStrike" baseline="30000">
                <a:solidFill>
                  <a:srgbClr val="0000ff"/>
                </a:solidFill>
                <a:latin typeface="Calibri"/>
                <a:ea typeface="DejaVu Sans"/>
              </a:rPr>
              <a:t>5</a:t>
            </a: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 pps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2018, two weeks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8" name="" descr=""/>
          <p:cNvPicPr/>
          <p:nvPr/>
        </p:nvPicPr>
        <p:blipFill>
          <a:blip r:embed="rId3"/>
          <a:stretch/>
        </p:blipFill>
        <p:spPr>
          <a:xfrm>
            <a:off x="3407760" y="86400"/>
            <a:ext cx="5482800" cy="1620360"/>
          </a:xfrm>
          <a:prstGeom prst="rect">
            <a:avLst/>
          </a:prstGeom>
          <a:ln w="0">
            <a:noFill/>
          </a:ln>
        </p:spPr>
      </p:pic>
      <p:sp>
        <p:nvSpPr>
          <p:cNvPr id="859" name="CustomShape 149"/>
          <p:cNvSpPr/>
          <p:nvPr/>
        </p:nvSpPr>
        <p:spPr>
          <a:xfrm>
            <a:off x="450000" y="1350000"/>
            <a:ext cx="2285640" cy="6098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“</a:t>
            </a:r>
            <a:r>
              <a:rPr b="1" lang="en-GB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Flagship</a:t>
            </a:r>
            <a:r>
              <a:rPr b="1" lang="en-GB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“ experiment of ACCULINNA-2 facility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CustomShape 301"/>
          <p:cNvSpPr/>
          <p:nvPr/>
        </p:nvSpPr>
        <p:spPr>
          <a:xfrm>
            <a:off x="251640" y="80280"/>
            <a:ext cx="829512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</a:pP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7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 studied in the </a:t>
            </a: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2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H(</a:t>
            </a: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8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He,</a:t>
            </a: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 3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He)</a:t>
            </a: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7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 reaction. Second run.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CustomShape 136"/>
          <p:cNvSpPr/>
          <p:nvPr/>
        </p:nvSpPr>
        <p:spPr>
          <a:xfrm>
            <a:off x="3420000" y="3293640"/>
            <a:ext cx="2461320" cy="57636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baseline="30000">
                <a:solidFill>
                  <a:srgbClr val="0000ff"/>
                </a:solidFill>
                <a:latin typeface="Calibri"/>
                <a:ea typeface="DejaVu Sans"/>
              </a:rPr>
              <a:t>8</a:t>
            </a: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He beam 26 AMeV, 10</a:t>
            </a:r>
            <a:r>
              <a:rPr b="0" lang="en-US" sz="1600" spc="-1" strike="noStrike" baseline="30000">
                <a:solidFill>
                  <a:srgbClr val="0000ff"/>
                </a:solidFill>
                <a:latin typeface="Calibri"/>
                <a:ea typeface="DejaVu Sans"/>
              </a:rPr>
              <a:t>5</a:t>
            </a: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 pps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2019, 3 weeks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2" name="" descr=""/>
          <p:cNvPicPr/>
          <p:nvPr/>
        </p:nvPicPr>
        <p:blipFill>
          <a:blip r:embed="rId1"/>
          <a:stretch/>
        </p:blipFill>
        <p:spPr>
          <a:xfrm>
            <a:off x="4039200" y="4230000"/>
            <a:ext cx="4979520" cy="2347920"/>
          </a:xfrm>
          <a:prstGeom prst="rect">
            <a:avLst/>
          </a:prstGeom>
          <a:ln w="0">
            <a:noFill/>
          </a:ln>
        </p:spPr>
      </p:pic>
      <p:pic>
        <p:nvPicPr>
          <p:cNvPr id="863" name="" descr=""/>
          <p:cNvPicPr/>
          <p:nvPr/>
        </p:nvPicPr>
        <p:blipFill>
          <a:blip r:embed="rId2"/>
          <a:stretch/>
        </p:blipFill>
        <p:spPr>
          <a:xfrm>
            <a:off x="180000" y="4312080"/>
            <a:ext cx="3627000" cy="2075040"/>
          </a:xfrm>
          <a:prstGeom prst="rect">
            <a:avLst/>
          </a:prstGeom>
          <a:ln w="0">
            <a:noFill/>
          </a:ln>
        </p:spPr>
      </p:pic>
      <p:pic>
        <p:nvPicPr>
          <p:cNvPr id="864" name="" descr=""/>
          <p:cNvPicPr/>
          <p:nvPr/>
        </p:nvPicPr>
        <p:blipFill>
          <a:blip r:embed="rId3"/>
          <a:stretch/>
        </p:blipFill>
        <p:spPr>
          <a:xfrm>
            <a:off x="3213720" y="810000"/>
            <a:ext cx="5873400" cy="1583640"/>
          </a:xfrm>
          <a:prstGeom prst="rect">
            <a:avLst/>
          </a:prstGeom>
          <a:ln w="0">
            <a:noFill/>
          </a:ln>
        </p:spPr>
      </p:pic>
      <p:sp>
        <p:nvSpPr>
          <p:cNvPr id="865" name="CustomShape 137"/>
          <p:cNvSpPr/>
          <p:nvPr/>
        </p:nvSpPr>
        <p:spPr>
          <a:xfrm>
            <a:off x="6210360" y="3240000"/>
            <a:ext cx="2696760" cy="7167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“</a:t>
            </a:r>
            <a:r>
              <a:rPr b="1" lang="en-US" sz="1600" spc="-1" strike="noStrike">
                <a:solidFill>
                  <a:srgbClr val="0000ff"/>
                </a:solidFill>
                <a:latin typeface="Calibri"/>
                <a:ea typeface="DejaVu Sans"/>
              </a:rPr>
              <a:t>Comming out party” for the neutron wall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6" name="Рисунок 4_ 2" descr=""/>
          <p:cNvPicPr/>
          <p:nvPr/>
        </p:nvPicPr>
        <p:blipFill>
          <a:blip r:embed="rId4"/>
          <a:stretch/>
        </p:blipFill>
        <p:spPr>
          <a:xfrm>
            <a:off x="1533960" y="810000"/>
            <a:ext cx="1527120" cy="1527120"/>
          </a:xfrm>
          <a:prstGeom prst="rect">
            <a:avLst/>
          </a:prstGeom>
          <a:ln w="0">
            <a:noFill/>
          </a:ln>
        </p:spPr>
      </p:pic>
      <p:pic>
        <p:nvPicPr>
          <p:cNvPr id="867" name="" descr=""/>
          <p:cNvPicPr/>
          <p:nvPr/>
        </p:nvPicPr>
        <p:blipFill>
          <a:blip r:embed="rId5"/>
          <a:stretch/>
        </p:blipFill>
        <p:spPr>
          <a:xfrm>
            <a:off x="1635480" y="2322000"/>
            <a:ext cx="1355040" cy="1485360"/>
          </a:xfrm>
          <a:prstGeom prst="rect">
            <a:avLst/>
          </a:prstGeom>
          <a:ln w="0">
            <a:noFill/>
          </a:ln>
        </p:spPr>
      </p:pic>
      <p:pic>
        <p:nvPicPr>
          <p:cNvPr id="868" name="" descr=""/>
          <p:cNvPicPr/>
          <p:nvPr/>
        </p:nvPicPr>
        <p:blipFill>
          <a:blip r:embed="rId6"/>
          <a:stretch/>
        </p:blipFill>
        <p:spPr>
          <a:xfrm>
            <a:off x="198000" y="810000"/>
            <a:ext cx="1470600" cy="1707120"/>
          </a:xfrm>
          <a:prstGeom prst="rect">
            <a:avLst/>
          </a:prstGeom>
          <a:ln w="0">
            <a:noFill/>
          </a:ln>
        </p:spPr>
      </p:pic>
      <p:pic>
        <p:nvPicPr>
          <p:cNvPr id="869" name="" descr=""/>
          <p:cNvPicPr/>
          <p:nvPr/>
        </p:nvPicPr>
        <p:blipFill>
          <a:blip r:embed="rId7"/>
          <a:stretch/>
        </p:blipFill>
        <p:spPr>
          <a:xfrm>
            <a:off x="279720" y="2250000"/>
            <a:ext cx="1355400" cy="154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CustomShape 305"/>
          <p:cNvSpPr/>
          <p:nvPr/>
        </p:nvSpPr>
        <p:spPr>
          <a:xfrm>
            <a:off x="235080" y="163080"/>
            <a:ext cx="55760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</a:pPr>
            <a:r>
              <a:rPr b="0" lang="en-GB" sz="2800" spc="-1" strike="noStrike" baseline="30000">
                <a:solidFill>
                  <a:srgbClr val="0000cc"/>
                </a:solidFill>
                <a:latin typeface="Calibri"/>
                <a:ea typeface="Microsoft YaHei"/>
              </a:rPr>
              <a:t>7</a:t>
            </a:r>
            <a:r>
              <a:rPr b="0" lang="en-GB" sz="2800" spc="-1" strike="noStrike">
                <a:solidFill>
                  <a:srgbClr val="0000cc"/>
                </a:solidFill>
                <a:latin typeface="Calibri"/>
                <a:ea typeface="Microsoft YaHei"/>
              </a:rPr>
              <a:t>H data and spectrum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1" name="" descr=""/>
          <p:cNvPicPr/>
          <p:nvPr/>
        </p:nvPicPr>
        <p:blipFill>
          <a:blip r:embed="rId1"/>
          <a:stretch/>
        </p:blipFill>
        <p:spPr>
          <a:xfrm>
            <a:off x="5740200" y="180000"/>
            <a:ext cx="3168720" cy="6579360"/>
          </a:xfrm>
          <a:prstGeom prst="rect">
            <a:avLst/>
          </a:prstGeom>
          <a:ln w="0">
            <a:noFill/>
          </a:ln>
        </p:spPr>
      </p:pic>
      <p:pic>
        <p:nvPicPr>
          <p:cNvPr id="872" name="" descr=""/>
          <p:cNvPicPr/>
          <p:nvPr/>
        </p:nvPicPr>
        <p:blipFill>
          <a:blip r:embed="rId2"/>
          <a:stretch/>
        </p:blipFill>
        <p:spPr>
          <a:xfrm>
            <a:off x="780120" y="4230000"/>
            <a:ext cx="3358800" cy="2426760"/>
          </a:xfrm>
          <a:prstGeom prst="rect">
            <a:avLst/>
          </a:prstGeom>
          <a:ln w="0">
            <a:noFill/>
          </a:ln>
        </p:spPr>
      </p:pic>
      <p:pic>
        <p:nvPicPr>
          <p:cNvPr id="873" name="" descr=""/>
          <p:cNvPicPr/>
          <p:nvPr/>
        </p:nvPicPr>
        <p:blipFill>
          <a:blip r:embed="rId3"/>
          <a:stretch/>
        </p:blipFill>
        <p:spPr>
          <a:xfrm>
            <a:off x="900000" y="810000"/>
            <a:ext cx="3238920" cy="326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CustomShape 141"/>
          <p:cNvSpPr/>
          <p:nvPr/>
        </p:nvSpPr>
        <p:spPr>
          <a:xfrm>
            <a:off x="270000" y="144000"/>
            <a:ext cx="816048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0000cc"/>
                </a:solidFill>
                <a:latin typeface="Calibri"/>
                <a:ea typeface="Microsoft YaHei"/>
              </a:rPr>
              <a:t>Example 4: 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 data on </a:t>
            </a:r>
            <a:r>
              <a:rPr b="0" lang="en-US" sz="26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6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H from </a:t>
            </a:r>
            <a:r>
              <a:rPr b="0" lang="en-US" sz="26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2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H(</a:t>
            </a:r>
            <a:r>
              <a:rPr b="0" lang="en-US" sz="26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8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He,</a:t>
            </a:r>
            <a:r>
              <a:rPr b="0" lang="en-US" sz="26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4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He)</a:t>
            </a:r>
            <a:r>
              <a:rPr b="0" lang="en-US" sz="2600" spc="-1" strike="noStrike" baseline="33000">
                <a:solidFill>
                  <a:srgbClr val="0000ff"/>
                </a:solidFill>
                <a:latin typeface="Calibri"/>
                <a:ea typeface="DejaVu Sans"/>
              </a:rPr>
              <a:t>6</a:t>
            </a:r>
            <a:r>
              <a:rPr b="0" lang="en-US" sz="2600" spc="-1" strike="noStrike">
                <a:solidFill>
                  <a:srgbClr val="0000ff"/>
                </a:solidFill>
                <a:latin typeface="Calibri"/>
                <a:ea typeface="DejaVu Sans"/>
              </a:rPr>
              <a:t>H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CustomShape 139"/>
          <p:cNvSpPr/>
          <p:nvPr/>
        </p:nvSpPr>
        <p:spPr>
          <a:xfrm>
            <a:off x="307080" y="5420520"/>
            <a:ext cx="456840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Symbol"/>
                <a:ea typeface="Microsoft YaHei"/>
              </a:rPr>
              <a:t>-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Setup is not specially suited for this experiment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Symbol"/>
                <a:ea typeface="Microsoft YaHei"/>
              </a:rPr>
              <a:t>-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Higher cross section and high statistics (factor 10)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Symbol"/>
                <a:ea typeface="Microsoft YaHei"/>
              </a:rPr>
              <a:t>-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Large backgrounds (accidental alphas)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000000"/>
                </a:solidFill>
                <a:latin typeface="Symbol"/>
                <a:ea typeface="Microsoft YaHei"/>
              </a:rPr>
              <a:t>-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Neutron coincidence data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CustomShape 140"/>
          <p:cNvSpPr/>
          <p:nvPr/>
        </p:nvSpPr>
        <p:spPr>
          <a:xfrm>
            <a:off x="2754000" y="581040"/>
            <a:ext cx="300060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Double coincidences </a:t>
            </a:r>
            <a:r>
              <a:rPr b="0" lang="en-GB" sz="16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He-</a:t>
            </a:r>
            <a:r>
              <a:rPr b="0" lang="en-GB" sz="16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3</a:t>
            </a: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H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CustomShape 142"/>
          <p:cNvSpPr/>
          <p:nvPr/>
        </p:nvSpPr>
        <p:spPr>
          <a:xfrm>
            <a:off x="6158160" y="545040"/>
            <a:ext cx="255096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0000"/>
              </a:lnSpc>
              <a:spcBef>
                <a:spcPts val="281"/>
              </a:spcBef>
            </a:pP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Triple coincidences </a:t>
            </a:r>
            <a:r>
              <a:rPr b="0" lang="en-GB" sz="16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He-</a:t>
            </a:r>
            <a:r>
              <a:rPr b="0" lang="en-GB" sz="16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3</a:t>
            </a:r>
            <a:r>
              <a:rPr b="0" lang="en-GB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H-n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8" name="" descr=""/>
          <p:cNvPicPr/>
          <p:nvPr/>
        </p:nvPicPr>
        <p:blipFill>
          <a:blip r:embed="rId1"/>
          <a:stretch/>
        </p:blipFill>
        <p:spPr>
          <a:xfrm>
            <a:off x="2421720" y="1044000"/>
            <a:ext cx="2831760" cy="4317480"/>
          </a:xfrm>
          <a:prstGeom prst="rect">
            <a:avLst/>
          </a:prstGeom>
          <a:ln w="0">
            <a:noFill/>
          </a:ln>
        </p:spPr>
      </p:pic>
      <p:pic>
        <p:nvPicPr>
          <p:cNvPr id="879" name="" descr=""/>
          <p:cNvPicPr/>
          <p:nvPr/>
        </p:nvPicPr>
        <p:blipFill>
          <a:blip r:embed="rId2"/>
          <a:stretch/>
        </p:blipFill>
        <p:spPr>
          <a:xfrm>
            <a:off x="5811840" y="1026000"/>
            <a:ext cx="3005640" cy="5577480"/>
          </a:xfrm>
          <a:prstGeom prst="rect">
            <a:avLst/>
          </a:prstGeom>
          <a:ln w="0">
            <a:noFill/>
          </a:ln>
        </p:spPr>
      </p:pic>
      <p:pic>
        <p:nvPicPr>
          <p:cNvPr id="880" name="" descr=""/>
          <p:cNvPicPr/>
          <p:nvPr/>
        </p:nvPicPr>
        <p:blipFill>
          <a:blip r:embed="rId3"/>
          <a:stretch/>
        </p:blipFill>
        <p:spPr>
          <a:xfrm>
            <a:off x="360000" y="900000"/>
            <a:ext cx="1640160" cy="1797480"/>
          </a:xfrm>
          <a:prstGeom prst="rect">
            <a:avLst/>
          </a:prstGeom>
          <a:ln w="0">
            <a:noFill/>
          </a:ln>
        </p:spPr>
      </p:pic>
      <p:sp>
        <p:nvSpPr>
          <p:cNvPr id="881" name="CustomShape 143"/>
          <p:cNvSpPr/>
          <p:nvPr/>
        </p:nvSpPr>
        <p:spPr>
          <a:xfrm>
            <a:off x="270000" y="3024360"/>
            <a:ext cx="1799280" cy="93312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Nikolskii </a:t>
            </a:r>
            <a:r>
              <a:rPr b="0" i="1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et al.,</a:t>
            </a: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br>
              <a:rPr sz="1800"/>
            </a:b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PRC 105, 064605 </a:t>
            </a:r>
            <a:br>
              <a:rPr sz="1800"/>
            </a:br>
            <a:r>
              <a:rPr b="0" lang="en-US" sz="1400" spc="-1" strike="noStrike">
                <a:solidFill>
                  <a:srgbClr val="ff0000"/>
                </a:solidFill>
                <a:latin typeface="Calibri"/>
                <a:ea typeface="DejaVu Sans"/>
              </a:rPr>
              <a:t>(2022)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CustomShape 238"/>
          <p:cNvSpPr/>
          <p:nvPr/>
        </p:nvSpPr>
        <p:spPr>
          <a:xfrm>
            <a:off x="360000" y="271080"/>
            <a:ext cx="683964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ff"/>
                </a:solidFill>
                <a:latin typeface="Calibri"/>
                <a:ea typeface="DejaVu Sans"/>
              </a:rPr>
              <a:t>Сверхтяжелые водороды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CustomShape 144"/>
          <p:cNvSpPr/>
          <p:nvPr/>
        </p:nvSpPr>
        <p:spPr>
          <a:xfrm>
            <a:off x="326520" y="653040"/>
            <a:ext cx="300060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4" name="" descr=""/>
          <p:cNvPicPr/>
          <p:nvPr/>
        </p:nvPicPr>
        <p:blipFill>
          <a:blip r:embed="rId1"/>
          <a:stretch/>
        </p:blipFill>
        <p:spPr>
          <a:xfrm>
            <a:off x="4950000" y="2610000"/>
            <a:ext cx="3679920" cy="2695680"/>
          </a:xfrm>
          <a:prstGeom prst="rect">
            <a:avLst/>
          </a:prstGeom>
          <a:ln w="0">
            <a:noFill/>
          </a:ln>
        </p:spPr>
      </p:pic>
      <p:pic>
        <p:nvPicPr>
          <p:cNvPr id="885" name="" descr=""/>
          <p:cNvPicPr/>
          <p:nvPr/>
        </p:nvPicPr>
        <p:blipFill>
          <a:blip r:embed="rId2"/>
          <a:stretch/>
        </p:blipFill>
        <p:spPr>
          <a:xfrm>
            <a:off x="360000" y="2790000"/>
            <a:ext cx="3882600" cy="2483280"/>
          </a:xfrm>
          <a:prstGeom prst="rect">
            <a:avLst/>
          </a:prstGeom>
          <a:ln w="0">
            <a:noFill/>
          </a:ln>
        </p:spPr>
      </p:pic>
      <p:sp>
        <p:nvSpPr>
          <p:cNvPr id="886" name="CustomShape 145"/>
          <p:cNvSpPr/>
          <p:nvPr/>
        </p:nvSpPr>
        <p:spPr>
          <a:xfrm>
            <a:off x="4862160" y="1260000"/>
            <a:ext cx="3867480" cy="71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Analogies in the excitation spectra relative </a:t>
            </a:r>
            <a:r>
              <a:rPr b="1" lang="en-US" sz="1600" spc="-1" strike="noStrike" baseline="33000">
                <a:solidFill>
                  <a:srgbClr val="0001ff"/>
                </a:solidFill>
                <a:latin typeface="Calibri"/>
                <a:ea typeface="DejaVu Sans"/>
              </a:rPr>
              <a:t>3</a:t>
            </a: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H and </a:t>
            </a:r>
            <a:r>
              <a:rPr b="1" lang="en-US" sz="1600" spc="-1" strike="noStrike" baseline="33000">
                <a:solidFill>
                  <a:srgbClr val="0001ff"/>
                </a:solidFill>
                <a:latin typeface="Calibri"/>
                <a:ea typeface="DejaVu Sans"/>
              </a:rPr>
              <a:t>5</a:t>
            </a: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H, </a:t>
            </a:r>
            <a:r>
              <a:rPr b="1" lang="en-US" sz="1600" spc="-1" strike="noStrike" baseline="33000">
                <a:solidFill>
                  <a:srgbClr val="0001ff"/>
                </a:solidFill>
                <a:latin typeface="Calibri"/>
                <a:ea typeface="DejaVu Sans"/>
              </a:rPr>
              <a:t>4</a:t>
            </a: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He and </a:t>
            </a:r>
            <a:r>
              <a:rPr b="1" lang="en-US" sz="1600" spc="-1" strike="noStrike" baseline="33000">
                <a:solidFill>
                  <a:srgbClr val="0001ff"/>
                </a:solidFill>
                <a:latin typeface="Calibri"/>
                <a:ea typeface="DejaVu Sans"/>
              </a:rPr>
              <a:t>6</a:t>
            </a: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He ground states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CustomShape 146"/>
          <p:cNvSpPr/>
          <p:nvPr/>
        </p:nvSpPr>
        <p:spPr>
          <a:xfrm>
            <a:off x="540000" y="1260000"/>
            <a:ext cx="3689640" cy="71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Excitation spectra relative to </a:t>
            </a:r>
            <a:r>
              <a:rPr b="1" lang="en-US" sz="1600" spc="-1" strike="noStrike" baseline="33000">
                <a:solidFill>
                  <a:srgbClr val="0001ff"/>
                </a:solidFill>
                <a:latin typeface="Calibri"/>
                <a:ea typeface="DejaVu Sans"/>
              </a:rPr>
              <a:t>3</a:t>
            </a:r>
            <a:r>
              <a:rPr b="1" lang="en-US" sz="1600" spc="-1" strike="noStrike">
                <a:solidFill>
                  <a:srgbClr val="0001ff"/>
                </a:solidFill>
                <a:latin typeface="Calibri"/>
                <a:ea typeface="DejaVu Sans"/>
              </a:rPr>
              <a:t>H ground state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CustomShape 147"/>
          <p:cNvSpPr/>
          <p:nvPr/>
        </p:nvSpPr>
        <p:spPr>
          <a:xfrm>
            <a:off x="540000" y="5760000"/>
            <a:ext cx="3689640" cy="71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10d0c"/>
                </a:solidFill>
                <a:latin typeface="Calibri"/>
                <a:ea typeface="DejaVu Sans"/>
              </a:rPr>
              <a:t>Впервые изучен трехнейтронный распад легких ядер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CustomShape 148"/>
          <p:cNvSpPr/>
          <p:nvPr/>
        </p:nvSpPr>
        <p:spPr>
          <a:xfrm>
            <a:off x="4860000" y="5760000"/>
            <a:ext cx="3689640" cy="71964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10d0c"/>
                </a:solidFill>
                <a:latin typeface="Calibri"/>
                <a:ea typeface="DejaVu Sans"/>
              </a:rPr>
              <a:t>Впервые наблюдался истинно пятичастичный (4n) распад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CustomShape 107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Open questions for 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6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H and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7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H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CustomShape 150"/>
          <p:cNvSpPr/>
          <p:nvPr/>
        </p:nvSpPr>
        <p:spPr>
          <a:xfrm>
            <a:off x="450000" y="1027800"/>
            <a:ext cx="5580000" cy="664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Predictions: the ground state at 7-9 MeV, not at 2 MeV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CustomShape 151"/>
          <p:cNvSpPr/>
          <p:nvPr/>
        </p:nvSpPr>
        <p:spPr>
          <a:xfrm>
            <a:off x="451800" y="1980000"/>
            <a:ext cx="4588200" cy="6364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No good systematic understanding of such systems (4 orbiting neutrons)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CustomShape 152"/>
          <p:cNvSpPr/>
          <p:nvPr/>
        </p:nvSpPr>
        <p:spPr>
          <a:xfrm>
            <a:off x="1440000" y="4327920"/>
            <a:ext cx="3420000" cy="532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FRESCO: 200</a:t>
            </a:r>
            <a:r>
              <a:rPr b="1" lang="ru-RU" sz="1800" spc="-1" strike="noStrike">
                <a:solidFill>
                  <a:srgbClr val="0000ff"/>
                </a:solidFill>
                <a:latin typeface="Symbol"/>
                <a:ea typeface="DejaVu Sans"/>
              </a:rPr>
              <a:t> m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b/sr at 5-15 deg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CustomShape 154"/>
          <p:cNvSpPr/>
          <p:nvPr/>
        </p:nvSpPr>
        <p:spPr>
          <a:xfrm>
            <a:off x="5400000" y="1980000"/>
            <a:ext cx="3240000" cy="6364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Poor convergence of the calculations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CustomShape 156"/>
          <p:cNvSpPr/>
          <p:nvPr/>
        </p:nvSpPr>
        <p:spPr>
          <a:xfrm>
            <a:off x="451800" y="3385800"/>
            <a:ext cx="5038200" cy="664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Cross section for </a:t>
            </a:r>
            <a:r>
              <a:rPr b="1" lang="ru-RU" sz="18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6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H population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CustomShape 157"/>
          <p:cNvSpPr/>
          <p:nvPr/>
        </p:nvSpPr>
        <p:spPr>
          <a:xfrm>
            <a:off x="451800" y="5275800"/>
            <a:ext cx="5038200" cy="664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Cross section for </a:t>
            </a:r>
            <a:r>
              <a:rPr b="1" lang="ru-RU" sz="18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7</a:t>
            </a: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H population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7" name="CustomShape 158"/>
          <p:cNvSpPr/>
          <p:nvPr/>
        </p:nvSpPr>
        <p:spPr>
          <a:xfrm>
            <a:off x="5040000" y="4320000"/>
            <a:ext cx="3600000" cy="532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Experiment: 190</a:t>
            </a:r>
            <a:r>
              <a:rPr b="1" lang="ru-RU" sz="1800" spc="-1" strike="noStrike">
                <a:solidFill>
                  <a:srgbClr val="0000ff"/>
                </a:solidFill>
                <a:latin typeface="Symbol"/>
                <a:ea typeface="DejaVu Sans"/>
              </a:rPr>
              <a:t> m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b/sr at 5-15 deg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8" name="CustomShape 153"/>
          <p:cNvSpPr/>
          <p:nvPr/>
        </p:nvSpPr>
        <p:spPr>
          <a:xfrm>
            <a:off x="1440000" y="6166080"/>
            <a:ext cx="3420000" cy="532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FRESCO: 5 mb/sr at 5-10 deg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CustomShape 159"/>
          <p:cNvSpPr/>
          <p:nvPr/>
        </p:nvSpPr>
        <p:spPr>
          <a:xfrm>
            <a:off x="5040000" y="6166080"/>
            <a:ext cx="3600000" cy="5320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Experiment: 24</a:t>
            </a:r>
            <a:r>
              <a:rPr b="1" lang="ru-RU" sz="1800" spc="-1" strike="noStrike">
                <a:solidFill>
                  <a:srgbClr val="0000ff"/>
                </a:solidFill>
                <a:latin typeface="Symbol"/>
                <a:ea typeface="DejaVu Sans"/>
              </a:rPr>
              <a:t> m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b/sr at 5-10 deg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Picture 2_1" descr=""/>
          <p:cNvPicPr/>
          <p:nvPr/>
        </p:nvPicPr>
        <p:blipFill>
          <a:blip r:embed="rId1"/>
          <a:stretch/>
        </p:blipFill>
        <p:spPr>
          <a:xfrm>
            <a:off x="1061640" y="1835640"/>
            <a:ext cx="7469280" cy="4841280"/>
          </a:xfrm>
          <a:prstGeom prst="rect">
            <a:avLst/>
          </a:prstGeom>
          <a:ln w="0">
            <a:noFill/>
          </a:ln>
        </p:spPr>
      </p:pic>
      <p:sp>
        <p:nvSpPr>
          <p:cNvPr id="574" name="CustomShape 1"/>
          <p:cNvSpPr/>
          <p:nvPr/>
        </p:nvSpPr>
        <p:spPr>
          <a:xfrm>
            <a:off x="107640" y="94680"/>
            <a:ext cx="8855280" cy="81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cc"/>
                </a:solidFill>
                <a:latin typeface="Arial"/>
                <a:ea typeface="DejaVu Sans"/>
              </a:rPr>
              <a:t>Какие фундаментальные задачи решают исследования РИ?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CustomShape 2"/>
          <p:cNvSpPr/>
          <p:nvPr/>
        </p:nvSpPr>
        <p:spPr>
          <a:xfrm>
            <a:off x="540000" y="3330000"/>
            <a:ext cx="1726200" cy="125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Протонная граница стабильности</a:t>
            </a:r>
            <a:r>
              <a:rPr b="1" lang="ru-RU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:  </a:t>
            </a:r>
            <a:br>
              <a:rPr sz="1800"/>
            </a:b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достигнута и изучена до Z&lt;32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396360" y="810000"/>
            <a:ext cx="3292560" cy="17089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          </a:t>
            </a:r>
            <a:r>
              <a:rPr b="1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Карта нуклидов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 254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стабильных изотопов</a:t>
            </a: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 339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есть в природе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 Свыше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3100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РИ известно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-  Примерно</a:t>
            </a:r>
            <a:r>
              <a:rPr b="0" lang="en-US" sz="18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2500 </a:t>
            </a:r>
            <a:r>
              <a:rPr b="0" lang="en-US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не известно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CustomShape 4"/>
          <p:cNvSpPr/>
          <p:nvPr/>
        </p:nvSpPr>
        <p:spPr>
          <a:xfrm>
            <a:off x="3690000" y="5490000"/>
            <a:ext cx="1708920" cy="125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Нeйтротонная граница стабильности</a:t>
            </a:r>
            <a:r>
              <a:rPr b="1" lang="ru-RU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:  </a:t>
            </a:r>
            <a:br>
              <a:rPr sz="1800"/>
            </a:b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достигнута и изучена до N&lt;20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CustomShape 5"/>
          <p:cNvSpPr/>
          <p:nvPr/>
        </p:nvSpPr>
        <p:spPr>
          <a:xfrm>
            <a:off x="3978000" y="2016000"/>
            <a:ext cx="2140920" cy="1222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Пределы существования ядерной структуры</a:t>
            </a:r>
            <a:r>
              <a:rPr b="1" lang="ru-RU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:  </a:t>
            </a:r>
            <a:br>
              <a:rPr sz="1800"/>
            </a:b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известны только для легчайших элементов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CustomShape 6"/>
          <p:cNvSpPr/>
          <p:nvPr/>
        </p:nvSpPr>
        <p:spPr>
          <a:xfrm>
            <a:off x="5850000" y="4626000"/>
            <a:ext cx="3058920" cy="206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Экзотическая ядерная динамика и структура</a:t>
            </a:r>
            <a:r>
              <a:rPr b="1" lang="ru-RU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: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- Нейтронные/протонные гало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- </a:t>
            </a: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Ядра с нейтронной «кожей»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- </a:t>
            </a: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«Мягкие» моды возбуждения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- </a:t>
            </a: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Разрушение стандартной</a:t>
            </a:r>
            <a:br>
              <a:rPr sz="1800"/>
            </a:b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  оболочечной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- </a:t>
            </a: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Новые магические числа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CustomShape 7"/>
          <p:cNvSpPr/>
          <p:nvPr/>
        </p:nvSpPr>
        <p:spPr>
          <a:xfrm>
            <a:off x="6660000" y="3330000"/>
            <a:ext cx="2248920" cy="80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“</a:t>
            </a:r>
            <a:r>
              <a:rPr b="1" lang="en-US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Остров стабильности” сверхтяжелых</a:t>
            </a:r>
            <a:r>
              <a:rPr b="1" lang="ru-RU" sz="1500" spc="-1" strike="noStrike">
                <a:solidFill>
                  <a:srgbClr val="ff0000"/>
                </a:solidFill>
                <a:latin typeface="Calibri"/>
                <a:ea typeface="DejaVu Sans"/>
              </a:rPr>
              <a:t>:  </a:t>
            </a:r>
            <a:br>
              <a:rPr sz="1800"/>
            </a:br>
            <a:r>
              <a:rPr b="1" lang="en-US" sz="1500" spc="-1" strike="noStrike">
                <a:solidFill>
                  <a:srgbClr val="0033cc"/>
                </a:solidFill>
                <a:latin typeface="Calibri"/>
                <a:ea typeface="DejaVu Sans"/>
              </a:rPr>
              <a:t>коснулись краешка…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CustomShape 16"/>
          <p:cNvSpPr/>
          <p:nvPr/>
        </p:nvSpPr>
        <p:spPr>
          <a:xfrm>
            <a:off x="4590000" y="766800"/>
            <a:ext cx="3508920" cy="852120"/>
          </a:xfrm>
          <a:prstGeom prst="flowChartAlternateProcess">
            <a:avLst/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Невиданно обширное поле для экстенсивного развития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CustomShape 101"/>
          <p:cNvSpPr/>
          <p:nvPr/>
        </p:nvSpPr>
        <p:spPr>
          <a:xfrm>
            <a:off x="107640" y="188640"/>
            <a:ext cx="5472360" cy="70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ff"/>
                </a:solidFill>
                <a:latin typeface="Calibri"/>
                <a:ea typeface="DejaVu Sans"/>
              </a:rPr>
              <a:t>Mini-conclusion</a:t>
            </a:r>
            <a:endParaRPr b="0" lang="ru-RU" sz="4400" spc="-1" strike="noStrike">
              <a:solidFill>
                <a:srgbClr val="0000ff"/>
              </a:solidFill>
              <a:latin typeface="Arial"/>
            </a:endParaRPr>
          </a:p>
        </p:txBody>
      </p:sp>
      <p:sp>
        <p:nvSpPr>
          <p:cNvPr id="901" name="CustomShape 102"/>
          <p:cNvSpPr/>
          <p:nvPr/>
        </p:nvSpPr>
        <p:spPr>
          <a:xfrm>
            <a:off x="630000" y="1531440"/>
            <a:ext cx="6930000" cy="80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The properties of  </a:t>
            </a:r>
            <a:r>
              <a:rPr b="1" lang="en-GB" sz="20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6</a:t>
            </a: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H and </a:t>
            </a: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b="1" lang="en-GB" sz="20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7</a:t>
            </a: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H are studied at incredible level of precision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CustomShape 103"/>
          <p:cNvSpPr/>
          <p:nvPr/>
        </p:nvSpPr>
        <p:spPr>
          <a:xfrm>
            <a:off x="630000" y="3780000"/>
            <a:ext cx="6930000" cy="63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«Decisive» experiments are still due for these nuclides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CustomShape 104"/>
          <p:cNvSpPr/>
          <p:nvPr/>
        </p:nvSpPr>
        <p:spPr>
          <a:xfrm>
            <a:off x="631440" y="2701440"/>
            <a:ext cx="6928560" cy="62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However, there is no understanding of the overall situation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4" name="CustomShape 109"/>
          <p:cNvSpPr/>
          <p:nvPr/>
        </p:nvSpPr>
        <p:spPr>
          <a:xfrm>
            <a:off x="631440" y="4950000"/>
            <a:ext cx="6928560" cy="90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At ACCULINNA-2 after U-400M upgrade we have a good prerequivisites to </a:t>
            </a: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«complete the mission»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CustomShape 110"/>
          <p:cNvSpPr/>
          <p:nvPr/>
        </p:nvSpPr>
        <p:spPr>
          <a:xfrm>
            <a:off x="738000" y="2304720"/>
            <a:ext cx="791892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cc"/>
                </a:solidFill>
                <a:latin typeface="Arial"/>
                <a:ea typeface="DejaVu Sans"/>
              </a:rPr>
              <a:t>Quest for 4n «nucleus»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CustomShape 162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Experiment on 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7" name="" descr=""/>
          <p:cNvPicPr/>
          <p:nvPr/>
        </p:nvPicPr>
        <p:blipFill>
          <a:blip r:embed="rId1"/>
          <a:stretch/>
        </p:blipFill>
        <p:spPr>
          <a:xfrm>
            <a:off x="2970000" y="3736440"/>
            <a:ext cx="2361240" cy="2743560"/>
          </a:xfrm>
          <a:prstGeom prst="rect">
            <a:avLst/>
          </a:prstGeom>
          <a:ln w="0">
            <a:noFill/>
          </a:ln>
        </p:spPr>
      </p:pic>
      <p:pic>
        <p:nvPicPr>
          <p:cNvPr id="908" name="" descr=""/>
          <p:cNvPicPr/>
          <p:nvPr/>
        </p:nvPicPr>
        <p:blipFill>
          <a:blip r:embed="rId2"/>
          <a:stretch/>
        </p:blipFill>
        <p:spPr>
          <a:xfrm>
            <a:off x="5887440" y="3960000"/>
            <a:ext cx="2755440" cy="2430000"/>
          </a:xfrm>
          <a:prstGeom prst="rect">
            <a:avLst/>
          </a:prstGeom>
          <a:ln w="0">
            <a:noFill/>
          </a:ln>
        </p:spPr>
      </p:pic>
      <p:pic>
        <p:nvPicPr>
          <p:cNvPr id="909" name="" descr=""/>
          <p:cNvPicPr/>
          <p:nvPr/>
        </p:nvPicPr>
        <p:blipFill>
          <a:blip r:embed="rId3"/>
          <a:stretch/>
        </p:blipFill>
        <p:spPr>
          <a:xfrm>
            <a:off x="5940000" y="784440"/>
            <a:ext cx="3070800" cy="2581920"/>
          </a:xfrm>
          <a:prstGeom prst="rect">
            <a:avLst/>
          </a:prstGeom>
          <a:ln w="0">
            <a:noFill/>
          </a:ln>
        </p:spPr>
      </p:pic>
      <p:pic>
        <p:nvPicPr>
          <p:cNvPr id="910" name="" descr=""/>
          <p:cNvPicPr/>
          <p:nvPr/>
        </p:nvPicPr>
        <p:blipFill>
          <a:blip r:embed="rId4"/>
          <a:stretch/>
        </p:blipFill>
        <p:spPr>
          <a:xfrm>
            <a:off x="3060000" y="900000"/>
            <a:ext cx="2770200" cy="2472840"/>
          </a:xfrm>
          <a:prstGeom prst="rect">
            <a:avLst/>
          </a:prstGeom>
          <a:ln w="0">
            <a:noFill/>
          </a:ln>
        </p:spPr>
      </p:pic>
      <p:pic>
        <p:nvPicPr>
          <p:cNvPr id="911" name="" descr=""/>
          <p:cNvPicPr/>
          <p:nvPr/>
        </p:nvPicPr>
        <p:blipFill>
          <a:blip r:embed="rId5"/>
          <a:stretch/>
        </p:blipFill>
        <p:spPr>
          <a:xfrm>
            <a:off x="270000" y="1624680"/>
            <a:ext cx="2567160" cy="305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CustomShape 160"/>
          <p:cNvSpPr/>
          <p:nvPr/>
        </p:nvSpPr>
        <p:spPr>
          <a:xfrm>
            <a:off x="27000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Recent theory</a:t>
            </a:r>
            <a:br>
              <a:rPr sz="2800"/>
            </a:b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works on 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3" name="" descr=""/>
          <p:cNvPicPr/>
          <p:nvPr/>
        </p:nvPicPr>
        <p:blipFill>
          <a:blip r:embed="rId1"/>
          <a:stretch/>
        </p:blipFill>
        <p:spPr>
          <a:xfrm>
            <a:off x="360000" y="4050000"/>
            <a:ext cx="6194880" cy="2395080"/>
          </a:xfrm>
          <a:prstGeom prst="rect">
            <a:avLst/>
          </a:prstGeom>
          <a:ln w="0">
            <a:noFill/>
          </a:ln>
        </p:spPr>
      </p:pic>
      <p:pic>
        <p:nvPicPr>
          <p:cNvPr id="914" name="" descr=""/>
          <p:cNvPicPr/>
          <p:nvPr/>
        </p:nvPicPr>
        <p:blipFill>
          <a:blip r:embed="rId2"/>
          <a:stretch/>
        </p:blipFill>
        <p:spPr>
          <a:xfrm>
            <a:off x="3420000" y="163080"/>
            <a:ext cx="5490000" cy="344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CustomShape 165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How to get real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n?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6" name="" descr=""/>
          <p:cNvPicPr/>
          <p:nvPr/>
        </p:nvPicPr>
        <p:blipFill>
          <a:blip r:embed="rId1"/>
          <a:stretch/>
        </p:blipFill>
        <p:spPr>
          <a:xfrm>
            <a:off x="450000" y="990000"/>
            <a:ext cx="2610000" cy="2483640"/>
          </a:xfrm>
          <a:prstGeom prst="rect">
            <a:avLst/>
          </a:prstGeom>
          <a:ln w="0">
            <a:noFill/>
          </a:ln>
        </p:spPr>
      </p:pic>
      <p:pic>
        <p:nvPicPr>
          <p:cNvPr id="917" name="" descr=""/>
          <p:cNvPicPr/>
          <p:nvPr/>
        </p:nvPicPr>
        <p:blipFill>
          <a:blip r:embed="rId2"/>
          <a:stretch/>
        </p:blipFill>
        <p:spPr>
          <a:xfrm>
            <a:off x="3510000" y="2070000"/>
            <a:ext cx="2244960" cy="463320"/>
          </a:xfrm>
          <a:prstGeom prst="rect">
            <a:avLst/>
          </a:prstGeom>
          <a:ln w="0">
            <a:noFill/>
          </a:ln>
        </p:spPr>
      </p:pic>
      <p:pic>
        <p:nvPicPr>
          <p:cNvPr id="918" name="" descr=""/>
          <p:cNvPicPr/>
          <p:nvPr/>
        </p:nvPicPr>
        <p:blipFill>
          <a:blip r:embed="rId3"/>
          <a:stretch/>
        </p:blipFill>
        <p:spPr>
          <a:xfrm>
            <a:off x="3510000" y="2610000"/>
            <a:ext cx="3510000" cy="526320"/>
          </a:xfrm>
          <a:prstGeom prst="rect">
            <a:avLst/>
          </a:prstGeom>
          <a:ln w="0">
            <a:noFill/>
          </a:ln>
        </p:spPr>
      </p:pic>
      <p:pic>
        <p:nvPicPr>
          <p:cNvPr id="919" name="" descr=""/>
          <p:cNvPicPr/>
          <p:nvPr/>
        </p:nvPicPr>
        <p:blipFill>
          <a:blip r:embed="rId4"/>
          <a:stretch/>
        </p:blipFill>
        <p:spPr>
          <a:xfrm>
            <a:off x="6032520" y="3510000"/>
            <a:ext cx="2877480" cy="3279600"/>
          </a:xfrm>
          <a:prstGeom prst="rect">
            <a:avLst/>
          </a:prstGeom>
          <a:ln w="0">
            <a:noFill/>
          </a:ln>
        </p:spPr>
      </p:pic>
      <p:pic>
        <p:nvPicPr>
          <p:cNvPr id="920" name="" descr=""/>
          <p:cNvPicPr/>
          <p:nvPr/>
        </p:nvPicPr>
        <p:blipFill>
          <a:blip r:embed="rId5"/>
          <a:stretch/>
        </p:blipFill>
        <p:spPr>
          <a:xfrm>
            <a:off x="630000" y="3960000"/>
            <a:ext cx="3539520" cy="2633040"/>
          </a:xfrm>
          <a:prstGeom prst="rect">
            <a:avLst/>
          </a:prstGeom>
          <a:ln w="0">
            <a:noFill/>
          </a:ln>
        </p:spPr>
      </p:pic>
      <p:pic>
        <p:nvPicPr>
          <p:cNvPr id="921" name="" descr=""/>
          <p:cNvPicPr/>
          <p:nvPr/>
        </p:nvPicPr>
        <p:blipFill>
          <a:blip r:embed="rId6"/>
          <a:stretch/>
        </p:blipFill>
        <p:spPr>
          <a:xfrm>
            <a:off x="3600000" y="180000"/>
            <a:ext cx="5475960" cy="1620000"/>
          </a:xfrm>
          <a:prstGeom prst="rect">
            <a:avLst/>
          </a:prstGeom>
          <a:ln w="0">
            <a:noFill/>
          </a:ln>
        </p:spPr>
      </p:pic>
      <p:pic>
        <p:nvPicPr>
          <p:cNvPr id="922" name="" descr=""/>
          <p:cNvPicPr/>
          <p:nvPr/>
        </p:nvPicPr>
        <p:blipFill>
          <a:blip r:embed="rId7"/>
          <a:stretch/>
        </p:blipFill>
        <p:spPr>
          <a:xfrm>
            <a:off x="3420000" y="3600000"/>
            <a:ext cx="1725840" cy="9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CustomShape 164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Experiment 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4" name="" descr=""/>
          <p:cNvPicPr/>
          <p:nvPr/>
        </p:nvPicPr>
        <p:blipFill>
          <a:blip r:embed="rId1"/>
          <a:stretch/>
        </p:blipFill>
        <p:spPr>
          <a:xfrm>
            <a:off x="703080" y="4451400"/>
            <a:ext cx="6496920" cy="2298600"/>
          </a:xfrm>
          <a:prstGeom prst="rect">
            <a:avLst/>
          </a:prstGeom>
          <a:ln w="0">
            <a:noFill/>
          </a:ln>
        </p:spPr>
      </p:pic>
      <p:pic>
        <p:nvPicPr>
          <p:cNvPr id="925" name="" descr=""/>
          <p:cNvPicPr/>
          <p:nvPr/>
        </p:nvPicPr>
        <p:blipFill>
          <a:blip r:embed="rId2"/>
          <a:stretch/>
        </p:blipFill>
        <p:spPr>
          <a:xfrm>
            <a:off x="4109040" y="180000"/>
            <a:ext cx="4530960" cy="3960000"/>
          </a:xfrm>
          <a:prstGeom prst="rect">
            <a:avLst/>
          </a:prstGeom>
          <a:ln w="0">
            <a:noFill/>
          </a:ln>
        </p:spPr>
      </p:pic>
      <p:pic>
        <p:nvPicPr>
          <p:cNvPr id="926" name="" descr=""/>
          <p:cNvPicPr/>
          <p:nvPr/>
        </p:nvPicPr>
        <p:blipFill>
          <a:blip r:embed="rId3"/>
          <a:stretch/>
        </p:blipFill>
        <p:spPr>
          <a:xfrm>
            <a:off x="180000" y="1350000"/>
            <a:ext cx="3600000" cy="20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CustomShape 163"/>
          <p:cNvSpPr/>
          <p:nvPr/>
        </p:nvSpPr>
        <p:spPr>
          <a:xfrm>
            <a:off x="395640" y="260640"/>
            <a:ext cx="84045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ACCULINNA-2 data for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8" name="" descr=""/>
          <p:cNvPicPr/>
          <p:nvPr/>
        </p:nvPicPr>
        <p:blipFill>
          <a:blip r:embed="rId1"/>
          <a:stretch/>
        </p:blipFill>
        <p:spPr>
          <a:xfrm>
            <a:off x="919080" y="934920"/>
            <a:ext cx="7530120" cy="551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CustomShape 161"/>
          <p:cNvSpPr/>
          <p:nvPr/>
        </p:nvSpPr>
        <p:spPr>
          <a:xfrm>
            <a:off x="180000" y="260640"/>
            <a:ext cx="862020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Comparison of </a:t>
            </a:r>
            <a:r>
              <a:rPr b="0" lang="ru-RU" sz="2800" spc="-1" strike="noStrike" baseline="33000">
                <a:solidFill>
                  <a:srgbClr val="0000cc"/>
                </a:solidFill>
                <a:latin typeface="Arial"/>
                <a:ea typeface="DejaVu Sans"/>
              </a:rPr>
              <a:t>4</a:t>
            </a:r>
            <a:r>
              <a:rPr b="0" lang="ru-RU" sz="2800" spc="-1" strike="noStrike">
                <a:solidFill>
                  <a:srgbClr val="0000cc"/>
                </a:solidFill>
                <a:latin typeface="Arial"/>
                <a:ea typeface="DejaVu Sans"/>
              </a:rPr>
              <a:t>n data at ACCULINNA-2 and RIKEN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0" name="" descr=""/>
          <p:cNvPicPr/>
          <p:nvPr/>
        </p:nvPicPr>
        <p:blipFill>
          <a:blip r:embed="rId1"/>
          <a:stretch/>
        </p:blipFill>
        <p:spPr>
          <a:xfrm>
            <a:off x="571680" y="1291320"/>
            <a:ext cx="7888320" cy="518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CustomShape 111"/>
          <p:cNvSpPr/>
          <p:nvPr/>
        </p:nvSpPr>
        <p:spPr>
          <a:xfrm>
            <a:off x="360000" y="188640"/>
            <a:ext cx="3240000" cy="70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ff"/>
                </a:solidFill>
                <a:latin typeface="Calibri"/>
                <a:ea typeface="DejaVu Sans"/>
              </a:rPr>
              <a:t>Conclusion</a:t>
            </a:r>
            <a:endParaRPr b="0" lang="ru-RU" sz="4400" spc="-1" strike="noStrike">
              <a:solidFill>
                <a:srgbClr val="0000ff"/>
              </a:solidFill>
              <a:latin typeface="Arial"/>
            </a:endParaRPr>
          </a:p>
        </p:txBody>
      </p:sp>
      <p:sp>
        <p:nvSpPr>
          <p:cNvPr id="932" name="CustomShape 112"/>
          <p:cNvSpPr/>
          <p:nvPr/>
        </p:nvSpPr>
        <p:spPr>
          <a:xfrm>
            <a:off x="3420000" y="811440"/>
            <a:ext cx="5220000" cy="80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We reviewed the status of several extreme neutron-rich systems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3" name="CustomShape 113"/>
          <p:cNvSpPr/>
          <p:nvPr/>
        </p:nvSpPr>
        <p:spPr>
          <a:xfrm>
            <a:off x="810000" y="4500000"/>
            <a:ext cx="4320000" cy="81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Nevertheless there are NO rock-solid results in the field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4" name="CustomShape 114"/>
          <p:cNvSpPr/>
          <p:nvPr/>
        </p:nvSpPr>
        <p:spPr>
          <a:xfrm>
            <a:off x="630000" y="1981440"/>
            <a:ext cx="5400000" cy="718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Cases of complicated dynamics: 2n radioactivity, 4n emission, 5-body decay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CustomShape 115"/>
          <p:cNvSpPr/>
          <p:nvPr/>
        </p:nvSpPr>
        <p:spPr>
          <a:xfrm>
            <a:off x="2881440" y="3240000"/>
            <a:ext cx="5488560" cy="81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Recent developments both in theory and in experiment are very important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CustomShape 116"/>
          <p:cNvSpPr/>
          <p:nvPr/>
        </p:nvSpPr>
        <p:spPr>
          <a:xfrm>
            <a:off x="4050000" y="5670000"/>
            <a:ext cx="4320000" cy="81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000" spc="-1" strike="noStrike">
                <a:solidFill>
                  <a:srgbClr val="ff0000"/>
                </a:solidFill>
                <a:latin typeface="Calibri"/>
                <a:ea typeface="DejaVu Sans"/>
              </a:rPr>
              <a:t>It is often unclear, on which side is the problem – theory or experiment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/>
          </p:cNvSpPr>
          <p:nvPr>
            <p:ph type="title"/>
          </p:nvPr>
        </p:nvSpPr>
        <p:spPr>
          <a:xfrm>
            <a:off x="251640" y="167400"/>
            <a:ext cx="8570520" cy="5821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rgbClr val="0000cc"/>
                </a:solidFill>
                <a:latin typeface="Calibri"/>
              </a:rPr>
              <a:t>Radioactivity “hall of fame”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Горизонтальный свиток 12"/>
          <p:cNvSpPr/>
          <p:nvPr/>
        </p:nvSpPr>
        <p:spPr>
          <a:xfrm>
            <a:off x="251640" y="2997000"/>
            <a:ext cx="2376000" cy="107964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Henri Becquerel: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</a:rPr>
              <a:t>three classes of radioactivity - negative, positive, and electrically neutral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9" name="Picture 34" descr="C:\presentations\2013-Dubna-school\becquerel.jpg"/>
          <p:cNvPicPr/>
          <p:nvPr/>
        </p:nvPicPr>
        <p:blipFill>
          <a:blip r:embed="rId1"/>
          <a:stretch/>
        </p:blipFill>
        <p:spPr>
          <a:xfrm>
            <a:off x="734040" y="977760"/>
            <a:ext cx="1389240" cy="1946880"/>
          </a:xfrm>
          <a:prstGeom prst="rect">
            <a:avLst/>
          </a:prstGeom>
          <a:ln w="0">
            <a:noFill/>
          </a:ln>
        </p:spPr>
      </p:pic>
      <p:sp>
        <p:nvSpPr>
          <p:cNvPr id="940" name="Горизонтальный свиток 13"/>
          <p:cNvSpPr/>
          <p:nvPr/>
        </p:nvSpPr>
        <p:spPr>
          <a:xfrm>
            <a:off x="3600000" y="6004080"/>
            <a:ext cx="1331640" cy="66492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???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Calibri"/>
              </a:rPr>
              <a:t>2n radioactivity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Горизонтальный свиток 14"/>
          <p:cNvSpPr/>
          <p:nvPr/>
        </p:nvSpPr>
        <p:spPr>
          <a:xfrm>
            <a:off x="5263920" y="6004080"/>
            <a:ext cx="1295640" cy="66492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???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Calibri"/>
              </a:rPr>
              <a:t>4n radioactivity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TextBox 1"/>
          <p:cNvSpPr/>
          <p:nvPr/>
        </p:nvSpPr>
        <p:spPr>
          <a:xfrm>
            <a:off x="3564000" y="4057560"/>
            <a:ext cx="1367640" cy="170496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br>
              <a:rPr sz="2000"/>
            </a:br>
            <a:r>
              <a:rPr b="0" lang="en-US" sz="6600" spc="-1" strike="noStrike">
                <a:solidFill>
                  <a:srgbClr val="000000"/>
                </a:solidFill>
                <a:latin typeface="Arial"/>
              </a:rPr>
              <a:t>?</a:t>
            </a:r>
            <a:r>
              <a:rPr b="0" lang="en-US" sz="6000" spc="-1" strike="noStrike">
                <a:solidFill>
                  <a:srgbClr val="000000"/>
                </a:solidFill>
                <a:latin typeface="Arial"/>
              </a:rPr>
              <a:t> </a:t>
            </a:r>
            <a:br>
              <a:rPr sz="2000"/>
            </a:b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3" name="Picture 39" descr="C:\presentations\2013-Dubna-school\Irène Joliot-Curie_mar7.jpg"/>
          <p:cNvPicPr/>
          <p:nvPr/>
        </p:nvPicPr>
        <p:blipFill>
          <a:blip r:embed="rId2"/>
          <a:srcRect l="12414" t="0" r="28724" b="35358"/>
          <a:stretch/>
        </p:blipFill>
        <p:spPr>
          <a:xfrm>
            <a:off x="2915640" y="942840"/>
            <a:ext cx="2313720" cy="1693800"/>
          </a:xfrm>
          <a:prstGeom prst="rect">
            <a:avLst/>
          </a:prstGeom>
          <a:ln w="0">
            <a:noFill/>
          </a:ln>
        </p:spPr>
      </p:pic>
      <p:sp>
        <p:nvSpPr>
          <p:cNvPr id="944" name="Горизонтальный свиток 15"/>
          <p:cNvSpPr/>
          <p:nvPr/>
        </p:nvSpPr>
        <p:spPr>
          <a:xfrm>
            <a:off x="3132000" y="2709000"/>
            <a:ext cx="1786320" cy="62136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F. Jouliot and I. Curie: </a:t>
            </a:r>
            <a:br>
              <a:rPr sz="1200"/>
            </a:br>
            <a:r>
              <a:rPr b="0" lang="en-US" sz="1200" spc="-1" strike="noStrike">
                <a:solidFill>
                  <a:srgbClr val="0033cc"/>
                </a:solidFill>
                <a:latin typeface="Symbol"/>
              </a:rPr>
              <a:t>b</a:t>
            </a:r>
            <a:r>
              <a:rPr b="0" lang="en-US" sz="1200" spc="-1" strike="noStrike" baseline="30000">
                <a:solidFill>
                  <a:srgbClr val="0033cc"/>
                </a:solidFill>
                <a:latin typeface="Calibri"/>
              </a:rPr>
              <a:t>+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Горизонтальный свиток 16"/>
          <p:cNvSpPr/>
          <p:nvPr/>
        </p:nvSpPr>
        <p:spPr>
          <a:xfrm>
            <a:off x="6120720" y="1664640"/>
            <a:ext cx="2195280" cy="64800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G.N. Flerov and K.A. Petrzhak</a:t>
            </a:r>
            <a:br>
              <a:rPr sz="1200"/>
            </a:b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  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</a:rPr>
              <a:t>spontaneous fission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6" name="Picture 40" descr="C:\presentations\2013-Dubna-school\hofmann.jpg"/>
          <p:cNvPicPr/>
          <p:nvPr/>
        </p:nvPicPr>
        <p:blipFill>
          <a:blip r:embed="rId3"/>
          <a:srcRect l="0" t="0" r="0" b="16187"/>
          <a:stretch/>
        </p:blipFill>
        <p:spPr>
          <a:xfrm>
            <a:off x="323640" y="4466520"/>
            <a:ext cx="1105200" cy="1331640"/>
          </a:xfrm>
          <a:prstGeom prst="rect">
            <a:avLst/>
          </a:prstGeom>
          <a:ln w="0">
            <a:noFill/>
          </a:ln>
        </p:spPr>
      </p:pic>
      <p:pic>
        <p:nvPicPr>
          <p:cNvPr id="947" name="Picture 41" descr="C:\presentations\2013-Dubna-school\pfutzner-3.jpg"/>
          <p:cNvPicPr/>
          <p:nvPr/>
        </p:nvPicPr>
        <p:blipFill>
          <a:blip r:embed="rId4"/>
          <a:srcRect l="4082" t="2217" r="61224" b="41989"/>
          <a:stretch/>
        </p:blipFill>
        <p:spPr>
          <a:xfrm>
            <a:off x="1872000" y="4459680"/>
            <a:ext cx="1115640" cy="1345320"/>
          </a:xfrm>
          <a:prstGeom prst="rect">
            <a:avLst/>
          </a:prstGeom>
          <a:ln w="0">
            <a:noFill/>
          </a:ln>
        </p:spPr>
      </p:pic>
      <p:sp>
        <p:nvSpPr>
          <p:cNvPr id="948" name="Горизонтальный свиток 17"/>
          <p:cNvSpPr/>
          <p:nvPr/>
        </p:nvSpPr>
        <p:spPr>
          <a:xfrm>
            <a:off x="1838880" y="5990040"/>
            <a:ext cx="1181880" cy="67896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M. Pfutzner: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Times New Roman"/>
              </a:rPr>
              <a:t>2p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9" name="Picture 42" descr="C:\presentations\2013-Dubna-school\flerov-3.jpg"/>
          <p:cNvPicPr/>
          <p:nvPr/>
        </p:nvPicPr>
        <p:blipFill>
          <a:blip r:embed="rId5"/>
          <a:srcRect l="-6149" t="-543" r="6149" b="1383"/>
          <a:stretch/>
        </p:blipFill>
        <p:spPr>
          <a:xfrm>
            <a:off x="5669280" y="224640"/>
            <a:ext cx="1344960" cy="1360080"/>
          </a:xfrm>
          <a:prstGeom prst="rect">
            <a:avLst/>
          </a:prstGeom>
          <a:ln w="0">
            <a:noFill/>
          </a:ln>
        </p:spPr>
      </p:pic>
      <p:pic>
        <p:nvPicPr>
          <p:cNvPr id="950" name="Picture 43" descr="C:\presentations\2013-Dubna-school\К_А_Петржак.jpg"/>
          <p:cNvPicPr/>
          <p:nvPr/>
        </p:nvPicPr>
        <p:blipFill>
          <a:blip r:embed="rId6"/>
          <a:srcRect l="0" t="0" r="0" b="28400"/>
          <a:stretch/>
        </p:blipFill>
        <p:spPr>
          <a:xfrm>
            <a:off x="7156440" y="217080"/>
            <a:ext cx="1303560" cy="1359000"/>
          </a:xfrm>
          <a:prstGeom prst="rect">
            <a:avLst/>
          </a:prstGeom>
          <a:ln w="0">
            <a:noFill/>
          </a:ln>
        </p:spPr>
      </p:pic>
      <p:pic>
        <p:nvPicPr>
          <p:cNvPr id="951" name="Picture 44" descr="C:\presentations\2013-Dubna-school\karnaukhov.jpg"/>
          <p:cNvPicPr/>
          <p:nvPr/>
        </p:nvPicPr>
        <p:blipFill>
          <a:blip r:embed="rId7"/>
          <a:srcRect l="0" t="6548" r="23635" b="45833"/>
          <a:stretch/>
        </p:blipFill>
        <p:spPr>
          <a:xfrm>
            <a:off x="7014600" y="2511000"/>
            <a:ext cx="1789200" cy="1431360"/>
          </a:xfrm>
          <a:prstGeom prst="rect">
            <a:avLst/>
          </a:prstGeom>
          <a:ln w="0">
            <a:noFill/>
          </a:ln>
        </p:spPr>
      </p:pic>
      <p:pic>
        <p:nvPicPr>
          <p:cNvPr id="952" name="Picture 45" descr="C:\presentations\2012-EXON\Gurgen-2.jpg"/>
          <p:cNvPicPr/>
          <p:nvPr/>
        </p:nvPicPr>
        <p:blipFill>
          <a:blip r:embed="rId8"/>
          <a:srcRect l="14984" t="4134" r="29177" b="21698"/>
          <a:stretch/>
        </p:blipFill>
        <p:spPr>
          <a:xfrm>
            <a:off x="7711560" y="3672360"/>
            <a:ext cx="1245240" cy="1556640"/>
          </a:xfrm>
          <a:prstGeom prst="rect">
            <a:avLst/>
          </a:prstGeom>
          <a:ln w="0">
            <a:noFill/>
          </a:ln>
        </p:spPr>
      </p:pic>
      <p:sp>
        <p:nvSpPr>
          <p:cNvPr id="953" name="Горизонтальный свиток 18"/>
          <p:cNvSpPr/>
          <p:nvPr/>
        </p:nvSpPr>
        <p:spPr>
          <a:xfrm>
            <a:off x="213120" y="5990040"/>
            <a:ext cx="1215720" cy="67896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S. Hofmann: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Times New Roman"/>
              </a:rPr>
              <a:t>p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TextBox 7"/>
          <p:cNvSpPr/>
          <p:nvPr/>
        </p:nvSpPr>
        <p:spPr>
          <a:xfrm>
            <a:off x="5227920" y="4057560"/>
            <a:ext cx="1367640" cy="170496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br>
              <a:rPr sz="2000"/>
            </a:br>
            <a:r>
              <a:rPr b="0" lang="en-US" sz="6600" spc="-1" strike="noStrike">
                <a:solidFill>
                  <a:srgbClr val="000000"/>
                </a:solidFill>
                <a:latin typeface="Arial"/>
              </a:rPr>
              <a:t>?</a:t>
            </a:r>
            <a:r>
              <a:rPr b="0" lang="en-US" sz="6000" spc="-1" strike="noStrike">
                <a:solidFill>
                  <a:srgbClr val="000000"/>
                </a:solidFill>
                <a:latin typeface="Arial"/>
              </a:rPr>
              <a:t> </a:t>
            </a:r>
            <a:br>
              <a:rPr sz="2000"/>
            </a:b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5" name="Горизонтальный свиток 19"/>
          <p:cNvSpPr/>
          <p:nvPr/>
        </p:nvSpPr>
        <p:spPr>
          <a:xfrm>
            <a:off x="7156440" y="5364360"/>
            <a:ext cx="1695600" cy="100260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</a:rPr>
              <a:t>V.A. Karnaukhov and G.M. Ter-Akopian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33cc"/>
                </a:solidFill>
                <a:latin typeface="Symbol"/>
              </a:rPr>
              <a:t>b</a:t>
            </a:r>
            <a:r>
              <a:rPr b="0" lang="en-US" sz="1200" spc="-1" strike="noStrike">
                <a:solidFill>
                  <a:srgbClr val="0033cc"/>
                </a:solidFill>
                <a:latin typeface="Calibri"/>
              </a:rPr>
              <a:t>-delayed p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500040" y="288720"/>
            <a:ext cx="8228880" cy="6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500" spc="-1" strike="noStrike">
                <a:solidFill>
                  <a:srgbClr val="0000cc"/>
                </a:solidFill>
                <a:latin typeface="Arial"/>
                <a:ea typeface="DejaVu Sans"/>
              </a:rPr>
              <a:t>Only largest projects (&gt; 1 Geuro) in </a:t>
            </a:r>
            <a:br>
              <a:rPr sz="2500"/>
            </a:br>
            <a:r>
              <a:rPr b="0" lang="en-US" sz="2500" spc="-1" strike="noStrike">
                <a:solidFill>
                  <a:srgbClr val="0000cc"/>
                </a:solidFill>
                <a:latin typeface="Arial"/>
                <a:ea typeface="DejaVu Sans"/>
              </a:rPr>
              <a:t>the field of radioactive ion beam physics  </a:t>
            </a:r>
            <a:r>
              <a:rPr b="0" lang="en-US" sz="2500" spc="-1" strike="noStrike">
                <a:solidFill>
                  <a:srgbClr val="0000cc"/>
                </a:solidFill>
                <a:latin typeface="Arial"/>
                <a:ea typeface="DejaVu Sans"/>
              </a:rPr>
              <a:t> </a:t>
            </a:r>
            <a:br>
              <a:rPr sz="2500"/>
            </a:b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CustomShape 3"/>
          <p:cNvSpPr/>
          <p:nvPr/>
        </p:nvSpPr>
        <p:spPr>
          <a:xfrm>
            <a:off x="630000" y="1296720"/>
            <a:ext cx="7795080" cy="23745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RIBF (RIKEN)             370 AMeV        in operation since 2008 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SPIRAL 2 (Caen)         40 AMeV        in operation since  2021  </a:t>
            </a:r>
            <a:br>
              <a:rPr sz="1800"/>
            </a:b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FAIR (Darmstadt)   1500 AMeV        planned 2027</a:t>
            </a:r>
            <a:br>
              <a:rPr sz="1800"/>
            </a:b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FRIB (MSU)               240 AMeV        in operation since  2023</a:t>
            </a:r>
            <a:br>
              <a:rPr sz="1800"/>
            </a:b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RAON (S.Korea)      200  AMeV         planned </a:t>
            </a: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 2025(???)</a:t>
            </a:r>
            <a:br>
              <a:rPr sz="1800"/>
            </a:br>
            <a:r>
              <a:rPr b="0" lang="en-US" sz="2200" spc="-1" strike="noStrike">
                <a:solidFill>
                  <a:srgbClr val="0000cc"/>
                </a:solidFill>
                <a:latin typeface="Calibri"/>
                <a:ea typeface="DejaVu Sans"/>
              </a:rPr>
              <a:t>HIAF (China)            800  AMeV        construction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CustomShape 68"/>
          <p:cNvSpPr/>
          <p:nvPr/>
        </p:nvSpPr>
        <p:spPr>
          <a:xfrm>
            <a:off x="630000" y="3960000"/>
            <a:ext cx="7795080" cy="26092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КИ                    35 MeV              1939 (1946) 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МГУ                 14 MeV          </a:t>
            </a:r>
            <a:br>
              <a:rPr sz="1800"/>
            </a:b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Гатчина           80 MeV              2017 (не работает)</a:t>
            </a:r>
            <a:br>
              <a:rPr sz="2200"/>
            </a:b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ЛИНАК Троицк                    240 МэВ           (надо 1000 МэВ)</a:t>
            </a:r>
            <a:br>
              <a:rPr sz="1800"/>
            </a:b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ЛЯР U-400       7 AMeV            1978</a:t>
            </a:r>
            <a:br>
              <a:rPr sz="1800"/>
            </a:b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ЛЯР U-400M   40 AMeV          1988</a:t>
            </a:r>
            <a:br>
              <a:rPr sz="1800"/>
            </a:br>
            <a:r>
              <a:rPr b="0" lang="en-US" sz="2200" spc="-1" strike="noStrike">
                <a:solidFill>
                  <a:srgbClr val="ff0000"/>
                </a:solidFill>
                <a:latin typeface="Calibri"/>
                <a:ea typeface="DejaVu Sans"/>
              </a:rPr>
              <a:t>Циклотрон ЛЯР DC-280    7 AMeV             2019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23"/>
          <p:cNvSpPr/>
          <p:nvPr/>
        </p:nvSpPr>
        <p:spPr>
          <a:xfrm>
            <a:off x="360000" y="990000"/>
            <a:ext cx="8368200" cy="53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Sad overall situation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CustomShape 124"/>
          <p:cNvSpPr/>
          <p:nvPr/>
        </p:nvSpPr>
        <p:spPr>
          <a:xfrm>
            <a:off x="2970000" y="4788000"/>
            <a:ext cx="2968920" cy="664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Superheavy element factory (</a:t>
            </a: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FLNR)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CustomShape 125"/>
          <p:cNvSpPr/>
          <p:nvPr/>
        </p:nvSpPr>
        <p:spPr>
          <a:xfrm>
            <a:off x="6300000" y="5670000"/>
            <a:ext cx="2428920" cy="90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IRINA (PNPI)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CustomShape 126"/>
          <p:cNvSpPr/>
          <p:nvPr/>
        </p:nvSpPr>
        <p:spPr>
          <a:xfrm>
            <a:off x="360720" y="4788720"/>
            <a:ext cx="2338200" cy="62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0000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ACCULINNA-2 (FLNR)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CustomShape 127"/>
          <p:cNvSpPr/>
          <p:nvPr/>
        </p:nvSpPr>
        <p:spPr>
          <a:xfrm>
            <a:off x="360720" y="3978000"/>
            <a:ext cx="8368200" cy="53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Some advances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CustomShape 128"/>
          <p:cNvSpPr/>
          <p:nvPr/>
        </p:nvSpPr>
        <p:spPr>
          <a:xfrm>
            <a:off x="6300000" y="4770000"/>
            <a:ext cx="2428920" cy="63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Heavy-ion irradiation  center at Sarov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CustomShape 129"/>
          <p:cNvSpPr/>
          <p:nvPr/>
        </p:nvSpPr>
        <p:spPr>
          <a:xfrm>
            <a:off x="360000" y="5688000"/>
            <a:ext cx="2338920" cy="89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Participation in FAIR (Rosatom)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CustomShape 130"/>
          <p:cNvSpPr/>
          <p:nvPr/>
        </p:nvSpPr>
        <p:spPr>
          <a:xfrm>
            <a:off x="360000" y="2700000"/>
            <a:ext cx="4138200" cy="71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Aged Soviet era scientific infrastructure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CustomShape 131"/>
          <p:cNvSpPr/>
          <p:nvPr/>
        </p:nvSpPr>
        <p:spPr>
          <a:xfrm>
            <a:off x="360000" y="1800000"/>
            <a:ext cx="8368200" cy="6300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By the end of 80-th the scientific agenda with stable nuclear beams is </a:t>
            </a:r>
            <a:br>
              <a:rPr sz="1800"/>
            </a:b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majorily exhausted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CustomShape 132"/>
          <p:cNvSpPr/>
          <p:nvPr/>
        </p:nvSpPr>
        <p:spPr>
          <a:xfrm>
            <a:off x="4680000" y="2701800"/>
            <a:ext cx="4050000" cy="71820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Exhausting Soviet era human potential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CustomShape 133"/>
          <p:cNvSpPr/>
          <p:nvPr/>
        </p:nvSpPr>
        <p:spPr>
          <a:xfrm>
            <a:off x="2971080" y="5670000"/>
            <a:ext cx="2968920" cy="89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DejaVu Sans"/>
              </a:rPr>
              <a:t>Prospective heavy ion research facility (DERICA?)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CustomShape 106"/>
          <p:cNvSpPr/>
          <p:nvPr/>
        </p:nvSpPr>
        <p:spPr>
          <a:xfrm>
            <a:off x="323640" y="188640"/>
            <a:ext cx="849636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600" spc="-1" strike="noStrike">
                <a:solidFill>
                  <a:srgbClr val="0000cc"/>
                </a:solidFill>
                <a:latin typeface="Arial"/>
                <a:ea typeface="DejaVu Sans"/>
              </a:rPr>
              <a:t>Situation in the fundamental low-energy nuclear physics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9"/>
          <p:cNvSpPr/>
          <p:nvPr/>
        </p:nvSpPr>
        <p:spPr>
          <a:xfrm>
            <a:off x="162360" y="270000"/>
            <a:ext cx="8206560" cy="52344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Фабрика сверхтяжелых </a:t>
            </a:r>
            <a:br>
              <a:rPr sz="1800"/>
            </a:b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элементов (ЛЯР ОИЯИ)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CustomShape 20"/>
          <p:cNvSpPr/>
          <p:nvPr/>
        </p:nvSpPr>
        <p:spPr>
          <a:xfrm>
            <a:off x="630000" y="1350000"/>
            <a:ext cx="2949840" cy="6393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Достижения «нобилевского класса»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9" name="Picture 4" descr=""/>
          <p:cNvPicPr/>
          <p:nvPr/>
        </p:nvPicPr>
        <p:blipFill>
          <a:blip r:embed="rId1"/>
          <a:stretch/>
        </p:blipFill>
        <p:spPr>
          <a:xfrm rot="5400000">
            <a:off x="5010840" y="-388800"/>
            <a:ext cx="3418920" cy="455904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5" descr="http://flerovlab.jinr.ru/flnr/dimg/dc280_2018_12_27.jpg"/>
          <p:cNvPicPr/>
          <p:nvPr/>
        </p:nvPicPr>
        <p:blipFill>
          <a:blip r:embed="rId2"/>
          <a:stretch/>
        </p:blipFill>
        <p:spPr>
          <a:xfrm>
            <a:off x="266760" y="3177720"/>
            <a:ext cx="5581440" cy="3427200"/>
          </a:xfrm>
          <a:prstGeom prst="rect">
            <a:avLst/>
          </a:prstGeom>
          <a:ln w="0">
            <a:noFill/>
          </a:ln>
        </p:spPr>
      </p:pic>
      <p:sp>
        <p:nvSpPr>
          <p:cNvPr id="601" name="CustomShape 21"/>
          <p:cNvSpPr/>
          <p:nvPr/>
        </p:nvSpPr>
        <p:spPr>
          <a:xfrm>
            <a:off x="630000" y="2250000"/>
            <a:ext cx="2949840" cy="63936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Перспективы «завершить» таблицу Менделеева (Z=120)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CustomShape 22"/>
          <p:cNvSpPr/>
          <p:nvPr/>
        </p:nvSpPr>
        <p:spPr>
          <a:xfrm>
            <a:off x="6139080" y="5029560"/>
            <a:ext cx="2679840" cy="8197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Нишевые исследования: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Сверхтяжелые элементы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23"/>
          <p:cNvSpPr/>
          <p:nvPr/>
        </p:nvSpPr>
        <p:spPr>
          <a:xfrm>
            <a:off x="194760" y="188640"/>
            <a:ext cx="8206560" cy="523440"/>
          </a:xfrm>
          <a:prstGeom prst="rect">
            <a:avLst/>
          </a:prstGeom>
          <a:noFill/>
          <a:ln w="0">
            <a:noFill/>
          </a:ln>
          <a:effectLst>
            <a:outerShdw algn="ctr" rotWithShape="0" sx="1000" sy="100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cc"/>
                </a:solidFill>
                <a:latin typeface="Arial"/>
                <a:ea typeface="DejaVu Sans"/>
              </a:rPr>
              <a:t>ACCULINNA-2 (ЛЯР ОИЯИ)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CustomShape 36"/>
          <p:cNvSpPr/>
          <p:nvPr/>
        </p:nvSpPr>
        <p:spPr>
          <a:xfrm>
            <a:off x="5490000" y="290520"/>
            <a:ext cx="3282840" cy="427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Программа мирового класса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5" name="Picture 4_ 2" descr=""/>
          <p:cNvPicPr/>
          <p:nvPr/>
        </p:nvPicPr>
        <p:blipFill>
          <a:blip r:embed="rId1"/>
          <a:stretch/>
        </p:blipFill>
        <p:spPr>
          <a:xfrm>
            <a:off x="449280" y="1020600"/>
            <a:ext cx="3869640" cy="2578320"/>
          </a:xfrm>
          <a:prstGeom prst="rect">
            <a:avLst/>
          </a:prstGeom>
          <a:ln w="0">
            <a:noFill/>
          </a:ln>
        </p:spPr>
      </p:pic>
      <p:pic>
        <p:nvPicPr>
          <p:cNvPr id="606" name="" descr=""/>
          <p:cNvPicPr/>
          <p:nvPr/>
        </p:nvPicPr>
        <p:blipFill>
          <a:blip r:embed="rId2"/>
          <a:stretch/>
        </p:blipFill>
        <p:spPr>
          <a:xfrm>
            <a:off x="360000" y="4500000"/>
            <a:ext cx="3298680" cy="2068920"/>
          </a:xfrm>
          <a:prstGeom prst="rect">
            <a:avLst/>
          </a:prstGeom>
          <a:ln w="0">
            <a:noFill/>
          </a:ln>
        </p:spPr>
      </p:pic>
      <p:pic>
        <p:nvPicPr>
          <p:cNvPr id="607" name="" descr=""/>
          <p:cNvPicPr/>
          <p:nvPr/>
        </p:nvPicPr>
        <p:blipFill>
          <a:blip r:embed="rId3"/>
          <a:stretch/>
        </p:blipFill>
        <p:spPr>
          <a:xfrm>
            <a:off x="5130000" y="1800000"/>
            <a:ext cx="3778200" cy="2518200"/>
          </a:xfrm>
          <a:prstGeom prst="rect">
            <a:avLst/>
          </a:prstGeom>
          <a:ln w="0">
            <a:noFill/>
          </a:ln>
        </p:spPr>
      </p:pic>
      <p:sp>
        <p:nvSpPr>
          <p:cNvPr id="608" name="CustomShape 37"/>
          <p:cNvSpPr/>
          <p:nvPr/>
        </p:nvSpPr>
        <p:spPr>
          <a:xfrm>
            <a:off x="5490000" y="921240"/>
            <a:ext cx="3282840" cy="60768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Пример: решение 40-летней проблемы </a:t>
            </a:r>
            <a:r>
              <a:rPr b="1" lang="ru-RU" sz="1600" spc="-1" strike="noStrike" baseline="33000">
                <a:solidFill>
                  <a:srgbClr val="ff0000"/>
                </a:solidFill>
                <a:latin typeface="Calibri"/>
                <a:ea typeface="DejaVu Sans"/>
              </a:rPr>
              <a:t>7</a:t>
            </a: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DejaVu Sans"/>
              </a:rPr>
              <a:t>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9" name="" descr=""/>
          <p:cNvPicPr/>
          <p:nvPr/>
        </p:nvPicPr>
        <p:blipFill>
          <a:blip r:embed="rId4"/>
          <a:stretch/>
        </p:blipFill>
        <p:spPr>
          <a:xfrm>
            <a:off x="3465000" y="3395520"/>
            <a:ext cx="3463920" cy="2309400"/>
          </a:xfrm>
          <a:prstGeom prst="rect">
            <a:avLst/>
          </a:prstGeom>
          <a:ln w="0">
            <a:noFill/>
          </a:ln>
        </p:spPr>
      </p:pic>
      <p:sp>
        <p:nvSpPr>
          <p:cNvPr id="610" name="CustomShape 38"/>
          <p:cNvSpPr/>
          <p:nvPr/>
        </p:nvSpPr>
        <p:spPr>
          <a:xfrm>
            <a:off x="6120000" y="5940000"/>
            <a:ext cx="2679840" cy="71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Нишевые исследования: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Легчайшие изотопы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CustomShape 71"/>
          <p:cNvSpPr/>
          <p:nvPr/>
        </p:nvSpPr>
        <p:spPr>
          <a:xfrm>
            <a:off x="6120000" y="4986000"/>
            <a:ext cx="2679840" cy="718920"/>
          </a:xfrm>
          <a:prstGeom prst="flowChartAlternateProcess">
            <a:avLst/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rgbClr val="46aac4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Были бы “в топе” лет </a:t>
            </a:r>
            <a:br>
              <a:rPr sz="1800"/>
            </a:br>
            <a:r>
              <a:rPr b="1" lang="en-US" sz="1600" spc="-1" strike="noStrike">
                <a:solidFill>
                  <a:srgbClr val="069a2e"/>
                </a:solidFill>
                <a:latin typeface="Calibri"/>
                <a:ea typeface="DejaVu Sans"/>
              </a:rPr>
              <a:t>20-25 назад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43321</TotalTime>
  <Application>LibreOffice/7.5.0.3$Windows_X86_64 LibreOffice_project/c21113d003cd3efa8c53188764377a8272d9d6de</Application>
  <AppVersion>15.0000</AppVersion>
  <Words>1359</Words>
  <Paragraphs>236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2017-08-25T17:47:55Z</dcterms:created>
  <dc:creator>Leo</dc:creator>
  <dc:description/>
  <dc:language>ru-RU</dc:language>
  <cp:lastModifiedBy>Leonid  Grigorenko</cp:lastModifiedBy>
  <dcterms:modified xsi:type="dcterms:W3CDTF">2023-02-27T11:09:51Z</dcterms:modified>
  <cp:revision>189</cp:revision>
  <dc:subject/>
  <dc:title>Project of Dubna Electron-Radioactive Isotope Collider fAcility (DERICA)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5</vt:i4>
  </property>
  <property fmtid="{D5CDD505-2E9C-101B-9397-08002B2CF9AE}" pid="7" name="PresentationFormat">
    <vt:lpwstr>Экран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28</vt:i4>
  </property>
</Properties>
</file>