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59F0-868B-E7F8-0BBB-A66DAEE48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2EC1C-70C3-7A5D-6D0C-27D8C4A12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5F97-F56E-2690-40BB-9A0EF650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81145-D704-C796-2205-4D2FD2C2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4830-D3EF-CD74-5A46-B5FC11AF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4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67D3-79C3-785B-68DA-D912BC68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8B2C1-4DC9-4DA5-003D-EECEE7B4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D58A6-D5D9-9DEB-6632-4E4D6F46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2A7A-BCFA-711A-DE9F-5B62A67A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34E90-B257-E74A-7B35-65913FE1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65E03-D864-D206-A54E-E0D0A5DB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6142-ECDB-CA6F-F5D8-DAACC670B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AD4E1-31E9-F728-9265-DF19FF6E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FB48-F48E-811F-4314-9BF3F3F2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6599A-F257-DBB8-3A75-3BF6CC5A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9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82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1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CB99-1508-A23B-44AE-7F8B06BB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655E-4FDF-02CF-6B71-794224BD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165BA-8ADD-1852-80EE-7F277694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98587-B7AA-917D-7973-30225EE6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EAD15-E299-A84E-D220-E6E7935D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79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11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F0F2-3C87-73A8-2007-92CBA06E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B09D-90C1-F1A5-D2D8-F17463379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58C6-3BE2-26DF-216C-C8A1AD84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D06E6-6CB2-8050-419F-3235DBEC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E619C-BA30-49CC-71A2-9CE63661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3AB2-9A14-8649-BD74-7DD1EE18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462F-73BE-25D3-D6E7-939483493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B221E-C36D-07E4-3C91-48ED472FF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AAD6A-4BC9-26C1-5E22-B4D1F835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995FC-54C3-A5F0-F12C-E7461987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21F3A-D714-DE44-19F6-634BF013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607C-0E69-0BFA-F6BE-D4CF2CB2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24487-EB86-2B58-CCB0-28D851BC5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1ED69-C873-4589-3434-35A154F0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3B505-9341-63EF-7C64-2A80FA52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EB0B8-37F4-69F6-9989-FEA53B84A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A6379-A39F-F0C9-263F-54AB5AB3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E0721-DBCB-516B-B07C-D6FD7B77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97791-D658-AEDF-43D6-5923556D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7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7657-D83F-CC22-881E-F8A4FCA5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99E2A-2074-00BD-EFBC-4A7A5DF3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52C74-B3FD-BF9F-E335-D52FE70E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93652-E9FC-C803-E862-CC239E46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2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C8E59-C031-3F55-89F5-27C2EF2F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AD372-4A25-13BB-9820-84DD7C7C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A7C35-BC33-66C7-7FFB-AA21439E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5896-BFDE-C00A-1C4D-FFCBEC8C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8176-62EC-1347-BC6F-DDD391F3D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E52D4-61F7-D53E-2519-6347AC471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6491C-CCC4-D8F5-E1F4-B95F0687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0B610-25DC-F503-6889-D1CF00DD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6FA11-AF4A-FFA6-F0BB-EDC6AC2F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1C607-61ED-6B1C-026F-2EEBD6C7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5C8C53-3742-A62E-2575-F5132BAAE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219E3-87C1-E4E4-1550-D5F51BA89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6E411-19B1-6D95-8411-8AD5CA47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2570-FF92-59DD-9DE0-5C1C0940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41E28-7FE3-96EA-AE10-C99F8C95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F0E34-A72A-535D-5633-9FAF2109F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3ABA1-FBEE-1573-7B3E-C87F130B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AB1D6-56DE-DBBA-4DE7-980F9DC2D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137C6-20D5-309D-EBD5-61AC838A7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983B-74B6-CB8F-F132-4EDE3860E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B53E-CBAC-423D-8C0B-77F36895127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BE2D-568A-453A-9859-5E80468F8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www.mdpi.com/journal/particles/special_issues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CFB6E32-D084-3801-B381-B646CAAF7B36}"/>
              </a:ext>
            </a:extLst>
          </p:cNvPr>
          <p:cNvGrpSpPr/>
          <p:nvPr/>
        </p:nvGrpSpPr>
        <p:grpSpPr>
          <a:xfrm>
            <a:off x="806784" y="1476258"/>
            <a:ext cx="4452546" cy="4533826"/>
            <a:chOff x="1694550" y="579613"/>
            <a:chExt cx="4452546" cy="453382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5151F5B-895D-648C-4F2D-1E3246C12961}"/>
                </a:ext>
              </a:extLst>
            </p:cNvPr>
            <p:cNvSpPr/>
            <p:nvPr/>
          </p:nvSpPr>
          <p:spPr>
            <a:xfrm>
              <a:off x="1694550" y="579613"/>
              <a:ext cx="2796466" cy="2796466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AC7E03D-825A-3C2B-337B-CF44C0D74D68}"/>
                </a:ext>
              </a:extLst>
            </p:cNvPr>
            <p:cNvSpPr/>
            <p:nvPr/>
          </p:nvSpPr>
          <p:spPr>
            <a:xfrm>
              <a:off x="3350630" y="579613"/>
              <a:ext cx="2796466" cy="2796466"/>
            </a:xfrm>
            <a:prstGeom prst="ellipse">
              <a:avLst/>
            </a:prstGeom>
            <a:solidFill>
              <a:srgbClr val="FF00FF">
                <a:alpha val="5098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3FBB77-3EBB-81DE-5FC1-1DAEC388EE2C}"/>
                </a:ext>
              </a:extLst>
            </p:cNvPr>
            <p:cNvSpPr/>
            <p:nvPr/>
          </p:nvSpPr>
          <p:spPr>
            <a:xfrm>
              <a:off x="1714870" y="2316973"/>
              <a:ext cx="2796466" cy="2796466"/>
            </a:xfrm>
            <a:prstGeom prst="ellipse">
              <a:avLst/>
            </a:prstGeom>
            <a:solidFill>
              <a:srgbClr val="FFFF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D45140A-BA26-0FAD-ECD6-FDD37ACDFDCD}"/>
                </a:ext>
              </a:extLst>
            </p:cNvPr>
            <p:cNvSpPr/>
            <p:nvPr/>
          </p:nvSpPr>
          <p:spPr>
            <a:xfrm>
              <a:off x="3330310" y="2316973"/>
              <a:ext cx="2796466" cy="2796466"/>
            </a:xfrm>
            <a:prstGeom prst="ellipse">
              <a:avLst/>
            </a:prstGeom>
            <a:solidFill>
              <a:srgbClr val="92D05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77DDB55-0B37-A742-3417-1F8B993273BF}"/>
              </a:ext>
            </a:extLst>
          </p:cNvPr>
          <p:cNvSpPr txBox="1"/>
          <p:nvPr/>
        </p:nvSpPr>
        <p:spPr>
          <a:xfrm>
            <a:off x="1300480" y="2308426"/>
            <a:ext cx="1026160" cy="673618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HIC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49257E-E156-448A-6EFA-2013E8C45917}"/>
              </a:ext>
            </a:extLst>
          </p:cNvPr>
          <p:cNvSpPr txBox="1"/>
          <p:nvPr/>
        </p:nvSpPr>
        <p:spPr>
          <a:xfrm>
            <a:off x="3678231" y="1920864"/>
            <a:ext cx="180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QCD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(lattice)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31B16E-8B4C-5BDE-C535-2DDE3F72015A}"/>
              </a:ext>
            </a:extLst>
          </p:cNvPr>
          <p:cNvSpPr txBox="1"/>
          <p:nvPr/>
        </p:nvSpPr>
        <p:spPr>
          <a:xfrm>
            <a:off x="3349101" y="4272724"/>
            <a:ext cx="2201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Compact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stars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45101D-18E0-36EB-0ABF-34073EDE0421}"/>
              </a:ext>
            </a:extLst>
          </p:cNvPr>
          <p:cNvSpPr txBox="1"/>
          <p:nvPr/>
        </p:nvSpPr>
        <p:spPr>
          <a:xfrm>
            <a:off x="878112" y="4230187"/>
            <a:ext cx="160922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Atomic</a:t>
            </a:r>
          </a:p>
          <a:p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 nuclei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E762AF-75D3-9536-F2CF-61EDF4BD7877}"/>
              </a:ext>
            </a:extLst>
          </p:cNvPr>
          <p:cNvSpPr txBox="1"/>
          <p:nvPr/>
        </p:nvSpPr>
        <p:spPr>
          <a:xfrm>
            <a:off x="2326640" y="293949"/>
            <a:ext cx="7915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</a:rPr>
              <a:t>Infinite and finite nuclear matter 2023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EC7BBF-800D-18E2-EC11-50D8F1F3F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573" y="2059620"/>
            <a:ext cx="5619323" cy="297254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7786DA5-5DAB-707B-ADE3-145002E81C9F}"/>
              </a:ext>
            </a:extLst>
          </p:cNvPr>
          <p:cNvSpPr txBox="1"/>
          <p:nvPr/>
        </p:nvSpPr>
        <p:spPr>
          <a:xfrm flipH="1">
            <a:off x="5616201" y="1346983"/>
            <a:ext cx="587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 survived the long and diverse program!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B99243-C54D-B482-F7E3-4457A051D0E7}"/>
              </a:ext>
            </a:extLst>
          </p:cNvPr>
          <p:cNvSpPr txBox="1"/>
          <p:nvPr/>
        </p:nvSpPr>
        <p:spPr>
          <a:xfrm>
            <a:off x="5745573" y="5355613"/>
            <a:ext cx="5619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I hope it was useful from all communities!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43EE87-D1F7-8513-BBB5-28163A5A30A3}"/>
              </a:ext>
            </a:extLst>
          </p:cNvPr>
          <p:cNvSpPr txBox="1"/>
          <p:nvPr/>
        </p:nvSpPr>
        <p:spPr>
          <a:xfrm>
            <a:off x="6676007" y="5925287"/>
            <a:ext cx="437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it be just a second step of the long way….</a:t>
            </a:r>
          </a:p>
        </p:txBody>
      </p:sp>
    </p:spTree>
    <p:extLst>
      <p:ext uri="{BB962C8B-B14F-4D97-AF65-F5344CB8AC3E}">
        <p14:creationId xmlns:p14="http://schemas.microsoft.com/office/powerpoint/2010/main" val="111601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52449D-A624-61A7-F223-22A93D4AE84A}"/>
              </a:ext>
            </a:extLst>
          </p:cNvPr>
          <p:cNvSpPr txBox="1"/>
          <p:nvPr/>
        </p:nvSpPr>
        <p:spPr>
          <a:xfrm flipH="1">
            <a:off x="1270835" y="2778711"/>
            <a:ext cx="982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Entrance cards: Please, do not forget to return your yellow entrance cards!</a:t>
            </a:r>
          </a:p>
        </p:txBody>
      </p:sp>
    </p:spTree>
    <p:extLst>
      <p:ext uri="{BB962C8B-B14F-4D97-AF65-F5344CB8AC3E}">
        <p14:creationId xmlns:p14="http://schemas.microsoft.com/office/powerpoint/2010/main" val="401206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8255F1-734E-6F79-A3E9-2C107B8E2E24}"/>
              </a:ext>
            </a:extLst>
          </p:cNvPr>
          <p:cNvSpPr txBox="1"/>
          <p:nvPr/>
        </p:nvSpPr>
        <p:spPr>
          <a:xfrm flipH="1">
            <a:off x="782566" y="488272"/>
            <a:ext cx="28128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8000"/>
                </a:solidFill>
              </a:rPr>
              <a:t>Thanks!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26D861-6468-60AB-24A0-7A5A70BD305C}"/>
              </a:ext>
            </a:extLst>
          </p:cNvPr>
          <p:cNvSpPr txBox="1"/>
          <p:nvPr/>
        </p:nvSpPr>
        <p:spPr>
          <a:xfrm flipH="1">
            <a:off x="480721" y="1305321"/>
            <a:ext cx="821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Directorate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</a:rPr>
              <a:t>higher-ups</a:t>
            </a:r>
            <a:r>
              <a:rPr lang="en-US" sz="2000" dirty="0">
                <a:solidFill>
                  <a:srgbClr val="0000FF"/>
                </a:solidFill>
              </a:rPr>
              <a:t> for supporting the idea and financing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8A9A11-307A-D43A-E5A2-D3A67A4CC007}"/>
              </a:ext>
            </a:extLst>
          </p:cNvPr>
          <p:cNvSpPr txBox="1"/>
          <p:nvPr/>
        </p:nvSpPr>
        <p:spPr>
          <a:xfrm flipH="1">
            <a:off x="887767" y="2262474"/>
            <a:ext cx="10786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Nikolay </a:t>
            </a:r>
            <a:r>
              <a:rPr lang="en-US" sz="2000" b="1" dirty="0" err="1">
                <a:solidFill>
                  <a:srgbClr val="0000FF"/>
                </a:solidFill>
              </a:rPr>
              <a:t>Arsen’ev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and </a:t>
            </a:r>
            <a:r>
              <a:rPr lang="en-US" sz="2000" b="1" dirty="0">
                <a:solidFill>
                  <a:srgbClr val="0000FF"/>
                </a:solidFill>
              </a:rPr>
              <a:t>Vladimir Voronin </a:t>
            </a:r>
            <a:r>
              <a:rPr lang="en-US" sz="2000" dirty="0">
                <a:solidFill>
                  <a:srgbClr val="0000FF"/>
                </a:solidFill>
              </a:rPr>
              <a:t>for flawless zoom translations and help in welcoming guests.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</a:t>
            </a:r>
            <a:r>
              <a:rPr lang="en-US" sz="2000" b="1" dirty="0">
                <a:solidFill>
                  <a:srgbClr val="0000FF"/>
                </a:solidFill>
              </a:rPr>
              <a:t>Natalia </a:t>
            </a:r>
            <a:r>
              <a:rPr lang="en-US" sz="2000" b="1" dirty="0" err="1">
                <a:solidFill>
                  <a:srgbClr val="0000FF"/>
                </a:solidFill>
              </a:rPr>
              <a:t>Dokalenko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</a:rPr>
              <a:t>Olga  </a:t>
            </a:r>
            <a:r>
              <a:rPr lang="en-US" sz="2000" b="1" dirty="0" err="1">
                <a:solidFill>
                  <a:srgbClr val="0000FF"/>
                </a:solidFill>
              </a:rPr>
              <a:t>Sosnina</a:t>
            </a:r>
            <a:r>
              <a:rPr lang="en-US" sz="2000" dirty="0">
                <a:solidFill>
                  <a:srgbClr val="0000FF"/>
                </a:solidFill>
              </a:rPr>
              <a:t> for all paperwork that was done in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962A21-7050-2FF8-80E8-ACF08052AFE6}"/>
              </a:ext>
            </a:extLst>
          </p:cNvPr>
          <p:cNvSpPr txBox="1"/>
          <p:nvPr/>
        </p:nvSpPr>
        <p:spPr>
          <a:xfrm flipH="1">
            <a:off x="2675725" y="3518829"/>
            <a:ext cx="8210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Participants</a:t>
            </a:r>
            <a:r>
              <a:rPr lang="en-US" sz="2000" dirty="0">
                <a:solidFill>
                  <a:srgbClr val="0000FF"/>
                </a:solidFill>
              </a:rPr>
              <a:t> who made long or short journeys to discuss physics with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FD885-B528-30A9-99C2-D5858B231E18}"/>
              </a:ext>
            </a:extLst>
          </p:cNvPr>
          <p:cNvSpPr txBox="1"/>
          <p:nvPr/>
        </p:nvSpPr>
        <p:spPr>
          <a:xfrm>
            <a:off x="3400148" y="4563123"/>
            <a:ext cx="732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Organizers, especially </a:t>
            </a:r>
            <a:r>
              <a:rPr lang="en-US" sz="2000" b="1" dirty="0">
                <a:solidFill>
                  <a:srgbClr val="0000FF"/>
                </a:solidFill>
              </a:rPr>
              <a:t>Nikolai </a:t>
            </a:r>
            <a:r>
              <a:rPr lang="en-US" sz="2000" b="1" dirty="0" err="1">
                <a:solidFill>
                  <a:srgbClr val="0000FF"/>
                </a:solidFill>
              </a:rPr>
              <a:t>Antonenko</a:t>
            </a:r>
            <a:r>
              <a:rPr lang="en-US" sz="2000" dirty="0">
                <a:solidFill>
                  <a:srgbClr val="0000FF"/>
                </a:solidFill>
              </a:rPr>
              <a:t>  and </a:t>
            </a:r>
            <a:r>
              <a:rPr lang="en-US" sz="2000" b="1" dirty="0">
                <a:solidFill>
                  <a:srgbClr val="0000FF"/>
                </a:solidFill>
              </a:rPr>
              <a:t>Dmitry </a:t>
            </a:r>
            <a:r>
              <a:rPr lang="en-US" sz="2000" b="1" dirty="0" err="1">
                <a:solidFill>
                  <a:srgbClr val="0000FF"/>
                </a:solidFill>
              </a:rPr>
              <a:t>Voskresensky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3095D0-AC00-EF4B-18A3-C17E7CDE94EB}"/>
              </a:ext>
            </a:extLst>
          </p:cNvPr>
          <p:cNvSpPr txBox="1"/>
          <p:nvPr/>
        </p:nvSpPr>
        <p:spPr>
          <a:xfrm flipH="1">
            <a:off x="423240" y="381543"/>
            <a:ext cx="10967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Associate Editor-in-Chief, Professor David </a:t>
            </a:r>
            <a:r>
              <a:rPr lang="en-US" sz="2200" dirty="0" err="1"/>
              <a:t>Blaschke</a:t>
            </a:r>
            <a:r>
              <a:rPr lang="en-US" sz="2200" dirty="0"/>
              <a:t>  proposed that the  materials of our workshop could be published in  </a:t>
            </a:r>
            <a:r>
              <a:rPr lang="en-US" sz="2200" b="1" dirty="0">
                <a:solidFill>
                  <a:srgbClr val="0000FF"/>
                </a:solidFill>
              </a:rPr>
              <a:t>the Special issue of MDPI journal Particles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909F90-9C18-77C4-FC85-1090B3CD6709}"/>
              </a:ext>
            </a:extLst>
          </p:cNvPr>
          <p:cNvSpPr txBox="1"/>
          <p:nvPr/>
        </p:nvSpPr>
        <p:spPr>
          <a:xfrm flipH="1">
            <a:off x="724167" y="3078649"/>
            <a:ext cx="1096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/>
              <a:t>Tentative deadline </a:t>
            </a:r>
            <a:r>
              <a:rPr lang="en-US" sz="2400" b="1" dirty="0">
                <a:solidFill>
                  <a:srgbClr val="C00000"/>
                </a:solidFill>
              </a:rPr>
              <a:t>June 1, 2023</a:t>
            </a:r>
          </a:p>
          <a:p>
            <a:pPr marL="342900" indent="-342900">
              <a:buAutoNum type="arabicPeriod"/>
            </a:pPr>
            <a:r>
              <a:rPr lang="en-US" sz="2400" b="1" dirty="0"/>
              <a:t>Publication must contain original material (not proceeding style) or be a review</a:t>
            </a:r>
          </a:p>
          <a:p>
            <a:pPr marL="342900" indent="-342900">
              <a:buAutoNum type="arabicPeriod"/>
            </a:pPr>
            <a:r>
              <a:rPr lang="en-US" sz="2400" b="1" dirty="0"/>
              <a:t>Article should be longer than 4000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1B9EC-9DF0-6766-F500-4E669AECEF20}"/>
              </a:ext>
            </a:extLst>
          </p:cNvPr>
          <p:cNvSpPr txBox="1"/>
          <p:nvPr/>
        </p:nvSpPr>
        <p:spPr>
          <a:xfrm flipH="1">
            <a:off x="549151" y="4374737"/>
            <a:ext cx="5658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We  should collect more than 10 contributions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4B7AD58C-6462-9631-7869-6F91976D7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40" y="1718632"/>
            <a:ext cx="5658879" cy="12188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F800C3-7929-FE43-2514-85BF94C7E985}"/>
              </a:ext>
            </a:extLst>
          </p:cNvPr>
          <p:cNvSpPr txBox="1"/>
          <p:nvPr/>
        </p:nvSpPr>
        <p:spPr>
          <a:xfrm flipH="1">
            <a:off x="800314" y="5131296"/>
            <a:ext cx="1073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Names of authors, name of submitter, tentative title                  kolomei@theor.jinr.ru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507F5B-76F9-3B5C-6988-4A83AF5865D5}"/>
              </a:ext>
            </a:extLst>
          </p:cNvPr>
          <p:cNvCxnSpPr/>
          <p:nvPr/>
        </p:nvCxnSpPr>
        <p:spPr>
          <a:xfrm>
            <a:off x="7537140" y="5379871"/>
            <a:ext cx="772357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08A5A5-DF6E-34C2-403D-429259B24342}"/>
              </a:ext>
            </a:extLst>
          </p:cNvPr>
          <p:cNvSpPr txBox="1"/>
          <p:nvPr/>
        </p:nvSpPr>
        <p:spPr>
          <a:xfrm>
            <a:off x="4682971" y="2638726"/>
            <a:ext cx="5588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https://www.mdpi.com/journal/particles/special_issues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0DB0A-3882-4E2D-5378-27384F34C8EC}"/>
              </a:ext>
            </a:extLst>
          </p:cNvPr>
          <p:cNvSpPr txBox="1"/>
          <p:nvPr/>
        </p:nvSpPr>
        <p:spPr>
          <a:xfrm>
            <a:off x="9126244" y="1927939"/>
            <a:ext cx="2116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Expecting IF &gt;2.0</a:t>
            </a:r>
          </a:p>
        </p:txBody>
      </p:sp>
    </p:spTree>
    <p:extLst>
      <p:ext uri="{BB962C8B-B14F-4D97-AF65-F5344CB8AC3E}">
        <p14:creationId xmlns:p14="http://schemas.microsoft.com/office/powerpoint/2010/main" val="3248729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99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Kolomeytsev Evgeny</dc:creator>
  <cp:lastModifiedBy>Kolomeytsev Evgeny</cp:lastModifiedBy>
  <cp:revision>8</cp:revision>
  <dcterms:created xsi:type="dcterms:W3CDTF">2023-03-03T08:47:29Z</dcterms:created>
  <dcterms:modified xsi:type="dcterms:W3CDTF">2023-03-03T13:46:00Z</dcterms:modified>
</cp:coreProperties>
</file>