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818" r:id="rId3"/>
  </p:sldMasterIdLst>
  <p:notesMasterIdLst>
    <p:notesMasterId r:id="rId75"/>
  </p:notesMasterIdLst>
  <p:sldIdLst>
    <p:sldId id="280" r:id="rId4"/>
    <p:sldId id="676" r:id="rId5"/>
    <p:sldId id="681" r:id="rId6"/>
    <p:sldId id="1179" r:id="rId7"/>
    <p:sldId id="333" r:id="rId8"/>
    <p:sldId id="736" r:id="rId9"/>
    <p:sldId id="682" r:id="rId10"/>
    <p:sldId id="316" r:id="rId11"/>
    <p:sldId id="436" r:id="rId12"/>
    <p:sldId id="683" r:id="rId13"/>
    <p:sldId id="339" r:id="rId14"/>
    <p:sldId id="1180" r:id="rId15"/>
    <p:sldId id="343" r:id="rId16"/>
    <p:sldId id="716" r:id="rId17"/>
    <p:sldId id="449" r:id="rId18"/>
    <p:sldId id="718" r:id="rId19"/>
    <p:sldId id="1166" r:id="rId20"/>
    <p:sldId id="726" r:id="rId21"/>
    <p:sldId id="298" r:id="rId22"/>
    <p:sldId id="720" r:id="rId23"/>
    <p:sldId id="585" r:id="rId24"/>
    <p:sldId id="593" r:id="rId25"/>
    <p:sldId id="1163" r:id="rId26"/>
    <p:sldId id="723" r:id="rId27"/>
    <p:sldId id="722" r:id="rId28"/>
    <p:sldId id="724" r:id="rId29"/>
    <p:sldId id="347" r:id="rId30"/>
    <p:sldId id="648" r:id="rId31"/>
    <p:sldId id="296" r:id="rId32"/>
    <p:sldId id="1181" r:id="rId33"/>
    <p:sldId id="596" r:id="rId34"/>
    <p:sldId id="738" r:id="rId35"/>
    <p:sldId id="700" r:id="rId36"/>
    <p:sldId id="656" r:id="rId37"/>
    <p:sldId id="1161" r:id="rId38"/>
    <p:sldId id="1164" r:id="rId39"/>
    <p:sldId id="733" r:id="rId40"/>
    <p:sldId id="307" r:id="rId41"/>
    <p:sldId id="597" r:id="rId42"/>
    <p:sldId id="1167" r:id="rId43"/>
    <p:sldId id="534" r:id="rId44"/>
    <p:sldId id="638" r:id="rId45"/>
    <p:sldId id="618" r:id="rId46"/>
    <p:sldId id="473" r:id="rId47"/>
    <p:sldId id="737" r:id="rId48"/>
    <p:sldId id="1182" r:id="rId49"/>
    <p:sldId id="1183" r:id="rId50"/>
    <p:sldId id="1177" r:id="rId51"/>
    <p:sldId id="369" r:id="rId52"/>
    <p:sldId id="1165" r:id="rId53"/>
    <p:sldId id="1185" r:id="rId54"/>
    <p:sldId id="1186" r:id="rId55"/>
    <p:sldId id="735" r:id="rId56"/>
    <p:sldId id="352" r:id="rId57"/>
    <p:sldId id="1187" r:id="rId58"/>
    <p:sldId id="692" r:id="rId59"/>
    <p:sldId id="691" r:id="rId60"/>
    <p:sldId id="1188" r:id="rId61"/>
    <p:sldId id="1189" r:id="rId62"/>
    <p:sldId id="1190" r:id="rId63"/>
    <p:sldId id="412" r:id="rId64"/>
    <p:sldId id="1171" r:id="rId65"/>
    <p:sldId id="1174" r:id="rId66"/>
    <p:sldId id="423" r:id="rId67"/>
    <p:sldId id="1172" r:id="rId68"/>
    <p:sldId id="472" r:id="rId69"/>
    <p:sldId id="493" r:id="rId70"/>
    <p:sldId id="1176" r:id="rId71"/>
    <p:sldId id="695" r:id="rId72"/>
    <p:sldId id="1191" r:id="rId73"/>
    <p:sldId id="708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FDF0"/>
    <a:srgbClr val="0000FF"/>
    <a:srgbClr val="652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845" y="4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2FE7B-D7B4-4C60-BDEB-DD16EB22F950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E38E9-E605-4DD9-9821-11DA63A077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58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E38E9-E605-4DD9-9821-11DA63A0770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80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E38E9-E605-4DD9-9821-11DA63A0770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0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1AC5C0-7021-48DB-A709-65798598796F}" type="slidenum">
              <a:rPr lang="ru-RU"/>
              <a:pPr/>
              <a:t>11</a:t>
            </a:fld>
            <a:endParaRPr lang="ru-RU"/>
          </a:p>
        </p:txBody>
      </p:sp>
      <p:sp>
        <p:nvSpPr>
          <p:cNvPr id="70659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E23CD86-EF23-49BA-8542-1E3F0B1A629E}" type="slidenum">
              <a:rPr lang="ru-RU" sz="1200">
                <a:solidFill>
                  <a:srgbClr val="000000"/>
                </a:solidFill>
                <a:cs typeface="Arial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ru-RU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pPr defTabSz="449263"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67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7EA1223-681E-4A5D-8BF1-E0263913896C}" type="slidenum">
              <a:rPr lang="ru-RU"/>
              <a:pPr/>
              <a:t>27</a:t>
            </a:fld>
            <a:endParaRPr lang="ru-RU"/>
          </a:p>
        </p:txBody>
      </p:sp>
      <p:sp>
        <p:nvSpPr>
          <p:cNvPr id="74755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Clr>
                <a:srgbClr val="000000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E6FFAF5-AF72-48CC-A9F1-47C0B30FDFD0}" type="slidenum">
              <a:rPr lang="ru-RU" sz="1200">
                <a:solidFill>
                  <a:srgbClr val="000000"/>
                </a:solidFill>
                <a:cs typeface="Arial" pitchFamily="34" charset="0"/>
              </a:rPr>
              <a:pPr algn="r" defTabSz="449263">
                <a:buClr>
                  <a:srgbClr val="000000"/>
                </a:buClr>
                <a:buSzPct val="100000"/>
                <a:buFont typeface="Arial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pPr defTabSz="449263"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3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CCB8BA-E101-CB4E-B544-8E1496AFF7E3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2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805829-2290-41C6-9072-5FB106C77874}" type="slidenum">
              <a:rPr lang="ru-RU" smtClean="0"/>
              <a:pPr eaLnBrk="1" hangingPunct="1"/>
              <a:t>31</a:t>
            </a:fld>
            <a:endParaRPr lang="ru-RU"/>
          </a:p>
        </p:txBody>
      </p:sp>
      <p:sp>
        <p:nvSpPr>
          <p:cNvPr id="63491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Arial" pitchFamily="34" charset="0"/>
              <a:buNone/>
            </a:pPr>
            <a:fld id="{026DC976-0BED-4994-A58D-9C82117E12E8}" type="slidenum">
              <a:rPr lang="ru-RU" sz="1200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t>31</a:t>
            </a:fld>
            <a:endParaRPr lang="ru-RU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pPr defTabSz="449263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06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589B4-BFEA-1149-A952-D562BBF67157}" type="slidenum">
              <a:rPr lang="en-US"/>
              <a:pPr/>
              <a:t>35</a:t>
            </a:fld>
            <a:endParaRPr lang="en-US"/>
          </a:p>
        </p:txBody>
      </p:sp>
      <p:sp>
        <p:nvSpPr>
          <p:cNvPr id="96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4C4651C-F5CB-4181-936C-397875CFC5F3}" type="slidenum">
              <a:rPr lang="ru-RU" smtClean="0">
                <a:solidFill>
                  <a:srgbClr val="000000"/>
                </a:solidFill>
                <a:cs typeface="Arial" pitchFamily="34" charset="0"/>
              </a:rPr>
              <a:pPr>
                <a:buFont typeface="Arial" pitchFamily="34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38</a:t>
            </a:fld>
            <a:endParaRPr lang="ru-RU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142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45F800-9436-4AD7-9D0B-7971766D359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82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8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6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40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8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80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80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12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457200" y="277813"/>
            <a:ext cx="8226425" cy="1139825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 algn="ctr">
              <a:buFont typeface="Arial" charset="0"/>
              <a:buNone/>
              <a:defRPr/>
            </a:pPr>
            <a:endParaRPr lang="ru-RU" sz="4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457200" y="1600200"/>
            <a:ext cx="8226425" cy="4527550"/>
          </a:xfrm>
          <a:prstGeom prst="rect">
            <a:avLst/>
          </a:prstGeom>
        </p:spPr>
        <p:txBody>
          <a:bodyPr lIns="90000" tIns="46800" rIns="90000" bIns="46800"/>
          <a:lstStyle/>
          <a:p>
            <a:pPr marL="339725" indent="-339725">
              <a:spcBef>
                <a:spcPts val="800"/>
              </a:spcBef>
              <a:buClr>
                <a:srgbClr val="86D1EC"/>
              </a:buClr>
              <a:buSzPct val="90000"/>
              <a:buFont typeface="Wingdings" pitchFamily="2" charset="2"/>
              <a:buChar char="•"/>
              <a:defRPr/>
            </a:pPr>
            <a:endParaRPr lang="ru-RU" sz="3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9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79" y="2130584"/>
            <a:ext cx="7772401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6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88ACA-2468-4CE1-9FA4-AA7E81278B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47934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F47F64-4F76-49DF-8867-48E0D15EE92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0526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93" y="4407060"/>
            <a:ext cx="7772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93" y="2906713"/>
            <a:ext cx="77724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C6B86-2190-4FC4-BFAF-F03BD07180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1510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2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D8BE6-342D-456D-A8C8-5F2C911692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643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0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0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6481B7-CF79-4B43-89D3-342E661D9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3326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43E8E-020D-48D5-9544-4299B2A547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2097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9FDB2F-0BEB-4EA6-94DE-FA065D086A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8041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830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3" y="273208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2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83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F72D5-677A-4A6F-80CE-DA80944C5A9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2443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1" y="480075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1" y="536749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C6077-1DD3-4F32-8F37-B58F3D3FFBF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3730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3696C-3379-4D67-BBBC-4384AE399C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8481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2" y="27479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3" y="27479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59C270-45AD-4EDB-A917-07AB747B692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8429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74643"/>
            <a:ext cx="8228013" cy="11414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5" y="1600204"/>
            <a:ext cx="4037013" cy="45243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6616" y="1600202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6616" y="3938747"/>
            <a:ext cx="4038600" cy="21859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0"/>
          </p:nvPr>
        </p:nvSpPr>
        <p:spPr>
          <a:xfrm>
            <a:off x="457205" y="6245388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idx="11"/>
          </p:nvPr>
        </p:nvSpPr>
        <p:spPr>
          <a:xfrm>
            <a:off x="3124202" y="6245388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6553205" y="6245388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17AB1804-5FBB-4B69-BB98-8D021957BC7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4341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D29C-3957-8ABA-8FF9-D83319B2A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62FAAB-1376-9FE6-4E6C-E648E18AA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E200D-076C-67D4-EFCE-14D6484C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51369-25FA-6BD2-0027-DD4E4FD39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6A320-FFDD-B8FB-F4B0-0884B1A5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1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0F13A-52C1-3FCD-5BAE-55CD2FB1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CA54D-7B98-0D4D-E766-84E44D8D7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7E352-44D2-0170-2DFF-22C3AD19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582FE-1A9B-71A1-3747-479D9172F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11693-F37D-D5A5-E583-019F621E5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048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E0315-ACC3-9765-053B-FFB44E51F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7F625-FD27-D534-0DCA-8123B3EC3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D1843-6F4B-476B-8FB8-6AA198AB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8F7FF-FEB5-2599-7717-5C424972B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B58BB-F90E-4B84-A1D7-AD4BB010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51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6386-D233-452D-A685-3D30DC10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6474C-51D5-C41D-5FD1-376572E964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F61E2D-4BF4-A37E-1A2E-40DBE669D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F2324-70FD-B81B-8A65-E3BCA672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40A9F-0D54-35B2-1582-09BB4C6F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F8C2BB-1B61-B804-FC00-8A358F40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47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FCF0D-4DAA-2447-081B-6ECE611EE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EF4EB-23DE-5811-E62B-ED0F40ED9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6C421-EAA1-B71E-C001-1362B997E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5E4130-96B5-8755-BF25-2EFAFF477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57633-5CD6-FB90-64DF-46E17B0C3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305A04-1D23-D716-4503-BD1E519C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C8F419-845E-C04A-485D-7CA36EF99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E6A4E9-2B24-A291-7F56-1130342B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774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06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238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32E6-D75E-2EF6-D0BC-9ADB64E73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1EC72B-184D-A190-0208-53882C752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95783-2310-AD4C-D0D3-91AD16498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8B4F3-46C6-B8D0-FA0C-C4D322BE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799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6BA51-CB56-70DE-228E-89583E276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4F3C8-F252-B9EA-A7ED-CDF2E538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CD6B3-606D-1A31-6D1F-4F2137BB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30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EB9F-E402-B8C7-BC78-610C6A4C8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2CF7C-4628-C2AF-C438-64549A46B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2C994-0D39-6AD7-95EA-DEEBF8EEE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01965-6CEC-A37E-BC96-8D235017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F60D1-E5A3-B307-FF8F-0CB87F92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6AFFD-BA32-D0DD-C12D-11BA92C5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443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801C-230A-9188-84D4-0BB1B31FB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53418-E451-2408-1154-4BA8D07144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B16E4-E740-D1CB-55B5-EE7E79565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08437-A7A0-57AC-C60A-F2923ADC7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1095A-4DAD-F872-97B4-4F3C25AF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7C57E-A0F6-6F3D-B0CC-B1E794177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968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F60C-2E69-A3B5-8F28-EA4F8FDA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C04BB-6828-DF4D-F5DE-88FED511F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B3D45-3D55-A80A-DCE3-FE2C0698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CCF16-4CF2-E8EA-DA04-FF9C9D13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6C070-4E33-1D2F-99E5-C832BF54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409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B2F4C7-196C-F49E-6D0F-92118B15A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CC5E-F007-6EBE-DFA6-0B33029CC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2A270-87C7-66CB-9771-91F142219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D6C29-1EA2-34DD-2268-829C0E3C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2B947-0129-881A-C8B0-B675839FC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288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35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0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0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6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13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8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2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8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32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9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90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426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2" y="63565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F41F-2255-4FDC-8424-0BFEAC092E01}" type="datetimeFigureOut">
              <a:rPr lang="ru-RU" smtClean="0"/>
              <a:pPr/>
              <a:t>02.04.2023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51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51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62C6A-2160-41FF-BFDE-B67F68483E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8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1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3" y="63565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51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3" y="63565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0" fontAlgn="base">
              <a:spcBef>
                <a:spcPct val="0"/>
              </a:spcBef>
              <a:spcAft>
                <a:spcPct val="0"/>
              </a:spcAft>
            </a:pPr>
            <a:fld id="{FAC8F61B-75B3-463F-AE5D-60A24CB0749E}" type="slidenum">
              <a:rPr lang="ru-RU" smtClean="0">
                <a:solidFill>
                  <a:srgbClr val="000000"/>
                </a:solidFill>
              </a:rPr>
              <a:pPr defTabSz="91421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6F95F-E099-8651-C240-AD234F6E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17F70-266F-B715-2487-5E33D8DB7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8ADE4-3AAC-6E04-195D-C78324F48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3581B-8999-498F-B384-4E8E0011878A}" type="datetimeFigureOut">
              <a:rPr lang="ru-RU" smtClean="0"/>
              <a:t>02.04.2023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F4395-6009-9984-C904-0101AF15EE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1E664-DEA4-EB6D-36A7-1AE4BAF4F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C1D10-BCCE-4626-B8C8-EEEFF2DC5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6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bnl.gov/" TargetMode="External"/><Relationship Id="rId7" Type="http://schemas.openxmlformats.org/officeDocument/2006/relationships/hyperlink" Target="https://bmn.jinr.ru/" TargetMode="External"/><Relationship Id="rId2" Type="http://schemas.openxmlformats.org/officeDocument/2006/relationships/hyperlink" Target="https://alice-collaboration.web.cern.ch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bm.gsi.de/" TargetMode="External"/><Relationship Id="rId5" Type="http://schemas.openxmlformats.org/officeDocument/2006/relationships/hyperlink" Target="http://mpd.jinr.ru/" TargetMode="External"/><Relationship Id="rId4" Type="http://schemas.openxmlformats.org/officeDocument/2006/relationships/hyperlink" Target="https://shine.web.cern.ch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71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emf"/><Relationship Id="rId4" Type="http://schemas.openxmlformats.org/officeDocument/2006/relationships/image" Target="../media/image79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2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hyperlink" Target="https://arxiv.org/abs/2303.16243" TargetMode="Externa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2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g"/><Relationship Id="rId5" Type="http://schemas.openxmlformats.org/officeDocument/2006/relationships/image" Target="../media/image124.wmf"/><Relationship Id="rId4" Type="http://schemas.openxmlformats.org/officeDocument/2006/relationships/image" Target="../media/image12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mpdroot.jinr.u/" TargetMode="External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3.png"/><Relationship Id="rId5" Type="http://schemas.openxmlformats.org/officeDocument/2006/relationships/image" Target="../media/image132.emf"/><Relationship Id="rId4" Type="http://schemas.openxmlformats.org/officeDocument/2006/relationships/image" Target="../media/image131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emf"/><Relationship Id="rId7" Type="http://schemas.openxmlformats.org/officeDocument/2006/relationships/image" Target="../media/image139.png"/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8.emf"/><Relationship Id="rId5" Type="http://schemas.openxmlformats.org/officeDocument/2006/relationships/image" Target="../media/image137.png"/><Relationship Id="rId4" Type="http://schemas.openxmlformats.org/officeDocument/2006/relationships/image" Target="../media/image13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wmf"/><Relationship Id="rId3" Type="http://schemas.openxmlformats.org/officeDocument/2006/relationships/image" Target="../media/image142.png"/><Relationship Id="rId7" Type="http://schemas.openxmlformats.org/officeDocument/2006/relationships/image" Target="../media/image146.w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wmf"/><Relationship Id="rId4" Type="http://schemas.openxmlformats.org/officeDocument/2006/relationships/image" Target="../media/image143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1551" y="41423"/>
            <a:ext cx="70262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Изучение сильновзаимодействующей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материи в столкновениях ядер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на ускорительном  комплексе 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NICA</a:t>
            </a:r>
            <a:endParaRPr lang="ru-RU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4576605"/>
            <a:ext cx="206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652B91"/>
                </a:solidFill>
                <a:latin typeface="Arial" pitchFamily="34" charset="0"/>
                <a:cs typeface="Arial" pitchFamily="34" charset="0"/>
              </a:rPr>
              <a:t>В.И. Колесников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9270" y="4903901"/>
            <a:ext cx="186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652B91"/>
                </a:solidFill>
                <a:latin typeface="Arial" pitchFamily="34" charset="0"/>
                <a:cs typeface="Arial" pitchFamily="34" charset="0"/>
              </a:rPr>
              <a:t>ЛФВЭ, ОИЯИ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0471" y="6435201"/>
            <a:ext cx="392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 апреля 2023 г.                                      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1D2B1-D393-036B-C1EE-C6D7F0AFD45A}"/>
              </a:ext>
            </a:extLst>
          </p:cNvPr>
          <p:cNvSpPr txBox="1"/>
          <p:nvPr/>
        </p:nvSpPr>
        <p:spPr>
          <a:xfrm>
            <a:off x="1157871" y="5631286"/>
            <a:ext cx="70015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ОИЯИ-МФТИ по физике кварк-глюонной материи </a:t>
            </a:r>
          </a:p>
          <a:p>
            <a:pPr algn="ctr"/>
            <a:r>
              <a:rPr lang="ru-RU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Дубна, УНЦ ОИЯИ </a:t>
            </a:r>
          </a:p>
        </p:txBody>
      </p:sp>
      <p:pic>
        <p:nvPicPr>
          <p:cNvPr id="9" name="Picture 8" descr="A picture containing road&#10;&#10;Description automatically generated">
            <a:extLst>
              <a:ext uri="{FF2B5EF4-FFF2-40B4-BE49-F238E27FC236}">
                <a16:creationId xmlns:a16="http://schemas.microsoft.com/office/drawing/2014/main" id="{ABEBCB92-BD8C-7034-6BBD-6ECBAB4A2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17904"/>
            <a:ext cx="4511407" cy="29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8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0"/>
          <a:stretch/>
        </p:blipFill>
        <p:spPr bwMode="auto">
          <a:xfrm>
            <a:off x="4590935" y="1842161"/>
            <a:ext cx="4459099" cy="442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008063" y="42863"/>
            <a:ext cx="71657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2800" b="1" dirty="0"/>
              <a:t>Strong interactions: running “constant”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33888" y="715453"/>
            <a:ext cx="43717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Strong interactions govern by </a:t>
            </a:r>
            <a:r>
              <a:rPr lang="en-US" sz="2400" b="1" dirty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en-US" sz="2800" b="1" baseline="-20000" dirty="0">
                <a:solidFill>
                  <a:srgbClr val="0000FF"/>
                </a:solidFill>
              </a:rPr>
              <a:t>s</a:t>
            </a:r>
            <a:endParaRPr lang="ru-RU" sz="2800" b="1" baseline="-20000" dirty="0">
              <a:solidFill>
                <a:srgbClr val="0000FF"/>
              </a:solidFill>
            </a:endParaRP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 flipV="1">
            <a:off x="5967413" y="4329113"/>
            <a:ext cx="449262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4932040" y="1575956"/>
            <a:ext cx="410137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00000"/>
                </a:solidFill>
                <a:latin typeface="Arial Rounded MT Bold" pitchFamily="34" charset="0"/>
              </a:rPr>
              <a:t>  </a:t>
            </a:r>
            <a:r>
              <a:rPr lang="en-US" sz="1600" dirty="0">
                <a:solidFill>
                  <a:srgbClr val="800000"/>
                </a:solidFill>
                <a:latin typeface="Arial Rounded MT Bold" pitchFamily="34" charset="0"/>
              </a:rPr>
              <a:t>Confinement          Asymptotic freedom</a:t>
            </a:r>
            <a:endParaRPr lang="ru-RU" sz="1600" dirty="0">
              <a:solidFill>
                <a:srgbClr val="800000"/>
              </a:solidFill>
              <a:latin typeface="Arial Rounded MT Bold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46AE-9740-416C-AC99-F562DB08F0BE}" type="slidenum">
              <a:rPr lang="ru-RU" smtClean="0"/>
              <a:t>10</a:t>
            </a:fld>
            <a:endParaRPr lang="ru-RU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632410" y="1657526"/>
            <a:ext cx="22517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Malgun Gothic" pitchFamily="34" charset="-127"/>
                <a:ea typeface="Malgun Gothic" pitchFamily="34" charset="-127"/>
              </a:rPr>
              <a:t>Q</a:t>
            </a:r>
            <a:r>
              <a:rPr lang="en-US" sz="1600" b="1" i="1" baseline="30000" dirty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US" sz="1600" b="1" i="1" dirty="0">
                <a:latin typeface="Malgun Gothic" pitchFamily="34" charset="-127"/>
                <a:ea typeface="Malgun Gothic" pitchFamily="34" charset="-127"/>
              </a:rPr>
              <a:t>=(-q)</a:t>
            </a:r>
            <a:r>
              <a:rPr lang="en-US" sz="1600" b="1" i="1" baseline="30000" dirty="0">
                <a:latin typeface="Malgun Gothic" pitchFamily="34" charset="-127"/>
                <a:ea typeface="Malgun Gothic" pitchFamily="34" charset="-127"/>
              </a:rPr>
              <a:t>2</a:t>
            </a:r>
            <a:r>
              <a:rPr lang="en-US" sz="1600" b="1" i="1" dirty="0">
                <a:latin typeface="Malgun Gothic" pitchFamily="34" charset="-127"/>
                <a:ea typeface="Malgun Gothic" pitchFamily="34" charset="-127"/>
              </a:rPr>
              <a:t> = -(k-k’)</a:t>
            </a:r>
            <a:r>
              <a:rPr lang="en-US" sz="1600" b="1" i="1" baseline="30000" dirty="0">
                <a:latin typeface="Malgun Gothic" pitchFamily="34" charset="-127"/>
                <a:ea typeface="Malgun Gothic" pitchFamily="34" charset="-127"/>
              </a:rPr>
              <a:t>2</a:t>
            </a:r>
            <a:endParaRPr lang="ru-RU" sz="1600" b="1" i="1" baseline="30000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ADC3BDC8-9BC5-4926-8B01-2564D98A9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79270"/>
            <a:ext cx="2822878" cy="684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A4F26CCB-A5FA-4FB6-BA34-7CD585CD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97" y="1215767"/>
            <a:ext cx="2143642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38D498-C6F6-4736-A304-C5A64CB75AC6}"/>
              </a:ext>
            </a:extLst>
          </p:cNvPr>
          <p:cNvSpPr txBox="1"/>
          <p:nvPr/>
        </p:nvSpPr>
        <p:spPr>
          <a:xfrm>
            <a:off x="0" y="3272158"/>
            <a:ext cx="50760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 of the charge depends</a:t>
            </a:r>
          </a:p>
          <a:p>
            <a:pPr algn="l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US" sz="18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scale!</a:t>
            </a:r>
          </a:p>
          <a:p>
            <a:pPr algn="l"/>
            <a:endParaRPr lang="en-US" sz="1800" b="0" i="0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lower scales, the coupling constant is large; quark and gluons stay confined into hadrons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At: high energies/short distances/high temperatures quark and gluons are almost free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asymptotic freedom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202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confin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684213"/>
            <a:ext cx="12636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2363100" y="4361036"/>
            <a:ext cx="6696924" cy="230832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Межкварковый потенциал линейно возрастает с расстоянием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Силовые линии формируются в виде струны вследствие цветового заряда глюонов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При попытке разделить пару кварков, возрастающая плотность энергии в струне  приводит к образованию (из вакуума КХД) пары кварк-антикварк, которые рекомбинируя с исходной парой образуют новые адроны, при этом полная цветовая нейтральность сохраняется</a:t>
            </a:r>
            <a:endParaRPr lang="en-US" dirty="0"/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1412304" y="-4931"/>
            <a:ext cx="67462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/>
              <a:t>Конфайнмент (</a:t>
            </a:r>
            <a:r>
              <a:rPr lang="en-US" sz="2800" b="1" dirty="0"/>
              <a:t>“</a:t>
            </a:r>
            <a:r>
              <a:rPr lang="ru-RU" sz="2800" b="1" dirty="0"/>
              <a:t>запирание</a:t>
            </a:r>
            <a:r>
              <a:rPr lang="en-US" sz="2800" b="1" dirty="0"/>
              <a:t>”</a:t>
            </a:r>
            <a:r>
              <a:rPr lang="ru-RU" sz="2800" b="1" dirty="0"/>
              <a:t> цвета) в КХД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833D4F-9683-E018-59F9-091071547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804" y="590697"/>
            <a:ext cx="5119187" cy="3744000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DEE342E-AF6C-460C-8E66-1A9FD90D5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84213"/>
            <a:ext cx="2690095" cy="646331"/>
          </a:xfrm>
          <a:prstGeom prst="rect">
            <a:avLst/>
          </a:prstGeom>
          <a:solidFill>
            <a:srgbClr val="CCFFCC"/>
          </a:solidFill>
          <a:ln w="952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Кварки заперты внутри</a:t>
            </a:r>
          </a:p>
          <a:p>
            <a:r>
              <a:rPr lang="ru-RU" dirty="0"/>
              <a:t> адрона</a:t>
            </a:r>
            <a:r>
              <a:rPr lang="en-US" dirty="0"/>
              <a:t> (</a:t>
            </a:r>
            <a:r>
              <a:rPr lang="en-US" dirty="0">
                <a:latin typeface="Times New Roman" pitchFamily="18" charset="0"/>
              </a:rPr>
              <a:t>“</a:t>
            </a:r>
            <a:r>
              <a:rPr lang="ru-RU" dirty="0" err="1"/>
              <a:t>конфайнмент</a:t>
            </a:r>
            <a:r>
              <a:rPr lang="en-US" dirty="0">
                <a:latin typeface="Times New Roman" pitchFamily="18" charset="0"/>
              </a:rPr>
              <a:t>”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C3399-5504-C312-3B2A-9943D59370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76" t="16740" r="3110" b="28025"/>
          <a:stretch/>
        </p:blipFill>
        <p:spPr>
          <a:xfrm>
            <a:off x="66126" y="3944628"/>
            <a:ext cx="2106000" cy="19440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FE8C6BB-5C8A-0DA8-4034-806C44FA5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397" y="2362326"/>
            <a:ext cx="20716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843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7C5DF-B305-B5A1-AA7B-98321D594A8C}"/>
              </a:ext>
            </a:extLst>
          </p:cNvPr>
          <p:cNvSpPr txBox="1"/>
          <p:nvPr/>
        </p:nvSpPr>
        <p:spPr>
          <a:xfrm>
            <a:off x="1403648" y="2492896"/>
            <a:ext cx="718446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Методы получения сильновзаимодейтсвующей материи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в лабораторных условиях, ранняя Вселенная и астрофизика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КГП как ансамбль свободных кварков и глюонов,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расчеты для фазовой диаграмма сильновзаимодейтсвующей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материи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Фазовые переходы в столкновениях релятивистких ядер,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файербол и его эволюция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69E51-3C07-AAAC-DA78-751CD61BD40F}"/>
              </a:ext>
            </a:extLst>
          </p:cNvPr>
          <p:cNvSpPr txBox="1"/>
          <p:nvPr/>
        </p:nvSpPr>
        <p:spPr>
          <a:xfrm>
            <a:off x="2195736" y="1412776"/>
            <a:ext cx="5131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Кварк-Глюонная Плазма (КГП)</a:t>
            </a:r>
          </a:p>
        </p:txBody>
      </p:sp>
    </p:spTree>
    <p:extLst>
      <p:ext uri="{BB962C8B-B14F-4D97-AF65-F5344CB8AC3E}">
        <p14:creationId xmlns:p14="http://schemas.microsoft.com/office/powerpoint/2010/main" val="939332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14"/>
          <p:cNvSpPr txBox="1">
            <a:spLocks noChangeArrowheads="1"/>
          </p:cNvSpPr>
          <p:nvPr/>
        </p:nvSpPr>
        <p:spPr bwMode="auto">
          <a:xfrm>
            <a:off x="244089" y="56237"/>
            <a:ext cx="879240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600" b="1" dirty="0"/>
              <a:t>Возможен ли </a:t>
            </a:r>
            <a:r>
              <a:rPr lang="ru-RU" sz="2600" b="1" i="1" dirty="0">
                <a:solidFill>
                  <a:srgbClr val="0000FF"/>
                </a:solidFill>
              </a:rPr>
              <a:t>деконфайнмент</a:t>
            </a:r>
            <a:r>
              <a:rPr lang="ru-RU" sz="2600" b="1" i="1" dirty="0"/>
              <a:t> в лабораторных условиях</a:t>
            </a:r>
            <a:r>
              <a:rPr lang="en-US" sz="2600" b="1" i="1" dirty="0"/>
              <a:t>?</a:t>
            </a:r>
            <a:endParaRPr lang="ru-RU" sz="2600" b="1" i="1" dirty="0"/>
          </a:p>
          <a:p>
            <a:pPr algn="ctr"/>
            <a:r>
              <a:rPr lang="ru-RU" sz="2600" b="1" i="1" dirty="0"/>
              <a:t>Идея кварк-глюонной плазмы (</a:t>
            </a:r>
            <a:r>
              <a:rPr lang="ru-RU" sz="2600" b="1" i="1" dirty="0">
                <a:solidFill>
                  <a:srgbClr val="0000FF"/>
                </a:solidFill>
              </a:rPr>
              <a:t>КГП</a:t>
            </a:r>
            <a:r>
              <a:rPr lang="ru-RU" sz="2600" b="1" i="1" dirty="0"/>
              <a:t>)</a:t>
            </a: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546349CB-ED02-B2CF-72BE-6CE5FAFF3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57" y="1052628"/>
            <a:ext cx="6349815" cy="410946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9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Идея (метод) №1</a:t>
            </a:r>
            <a:r>
              <a:rPr lang="en-US" sz="19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Экстремально горячая материя</a:t>
            </a: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4D04B-A79B-D9E7-A7DD-0765B5BB0586}"/>
              </a:ext>
            </a:extLst>
          </p:cNvPr>
          <p:cNvSpPr txBox="1"/>
          <p:nvPr/>
        </p:nvSpPr>
        <p:spPr>
          <a:xfrm>
            <a:off x="244088" y="1726990"/>
            <a:ext cx="5336023" cy="1408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Типичная плотность энергии на адронном (ядерном) </a:t>
            </a:r>
            <a:r>
              <a:rPr lang="en-US" altLang="zh-TW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0.13 GeV/fm</a:t>
            </a:r>
            <a:r>
              <a:rPr lang="en-US" altLang="zh-TW" sz="19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(Сверх)высокие температуры</a:t>
            </a: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огромные плотности энергии</a:t>
            </a: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множественности частиц </a:t>
            </a: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en-US" altLang="zh-TW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= mc</a:t>
            </a:r>
            <a:r>
              <a:rPr lang="en-US" altLang="zh-TW" sz="1900" b="1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919C9248-56AA-0CEF-B4A1-9DE781BC2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89" y="4097389"/>
            <a:ext cx="6382196" cy="410946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9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Идея (метод) №2</a:t>
            </a:r>
            <a:r>
              <a:rPr lang="en-US" sz="1900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Экстремально </a:t>
            </a:r>
            <a:r>
              <a:rPr lang="ru-RU" sz="1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плотная</a:t>
            </a:r>
            <a:r>
              <a:rPr lang="ru-RU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материя</a:t>
            </a:r>
            <a:r>
              <a:rPr lang="en-US" sz="1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85D7F-9F3B-1307-1C91-7754A9F53547}"/>
              </a:ext>
            </a:extLst>
          </p:cNvPr>
          <p:cNvSpPr txBox="1"/>
          <p:nvPr/>
        </p:nvSpPr>
        <p:spPr>
          <a:xfrm>
            <a:off x="29077" y="4766617"/>
            <a:ext cx="6486490" cy="1408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Нуклоны в ядрах достаточно плотно упакованы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плотности вещества в несколько раз превышающих</a:t>
            </a:r>
          </a:p>
          <a:p>
            <a:pPr>
              <a:lnSpc>
                <a:spcPct val="90000"/>
              </a:lnSpc>
            </a:pP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обычную ядерную плотность (малых расстояниях между</a:t>
            </a:r>
          </a:p>
          <a:p>
            <a:pPr>
              <a:lnSpc>
                <a:spcPct val="90000"/>
              </a:lnSpc>
            </a:pP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конституэнтами) </a:t>
            </a: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атерия состоит из свободных кварков</a:t>
            </a:r>
            <a:endParaRPr lang="en-US" altLang="zh-TW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soup</a:t>
            </a:r>
            <a:r>
              <a:rPr lang="ru-RU" altLang="zh-TW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zh-TW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4C9912-F8D2-E4F6-12A9-2B74935D7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406" y="4059629"/>
            <a:ext cx="2276505" cy="237600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F6986C20-FF0B-B00A-8F9F-D5EB45432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20006"/>
          <a:stretch/>
        </p:blipFill>
        <p:spPr>
          <a:xfrm>
            <a:off x="5923669" y="1610371"/>
            <a:ext cx="2998961" cy="198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7343C5F-7853-5A80-96DA-9A0030CDFBA5}"/>
              </a:ext>
            </a:extLst>
          </p:cNvPr>
          <p:cNvSpPr txBox="1">
            <a:spLocks noChangeArrowheads="1"/>
          </p:cNvSpPr>
          <p:nvPr/>
        </p:nvSpPr>
        <p:spPr>
          <a:xfrm>
            <a:off x="143099" y="175247"/>
            <a:ext cx="843528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и каким образом такие экстремальные условия могут быть достигнуты</a:t>
            </a:r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A03D4-7E5C-A2CD-E890-2C73A5EA54E7}"/>
              </a:ext>
            </a:extLst>
          </p:cNvPr>
          <p:cNvSpPr txBox="1"/>
          <p:nvPr/>
        </p:nvSpPr>
        <p:spPr>
          <a:xfrm>
            <a:off x="4355976" y="2189474"/>
            <a:ext cx="4747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Горячая Ранняя Вселенная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F285F-18DC-0104-1AFE-8C22705C0976}"/>
              </a:ext>
            </a:extLst>
          </p:cNvPr>
          <p:cNvSpPr txBox="1"/>
          <p:nvPr/>
        </p:nvSpPr>
        <p:spPr>
          <a:xfrm>
            <a:off x="4048304" y="4455149"/>
            <a:ext cx="5020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сверх)Плотные астрономические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объекты – нейтронные звезды</a:t>
            </a:r>
          </a:p>
        </p:txBody>
      </p:sp>
      <p:pic>
        <p:nvPicPr>
          <p:cNvPr id="8" name="Picture 7" descr="A bright light in space&#10;&#10;Description automatically generated with low confidence">
            <a:extLst>
              <a:ext uri="{FF2B5EF4-FFF2-40B4-BE49-F238E27FC236}">
                <a16:creationId xmlns:a16="http://schemas.microsoft.com/office/drawing/2014/main" id="{B15BD157-A467-F21E-4F30-72803E95F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0" y="1436671"/>
            <a:ext cx="3724275" cy="2028825"/>
          </a:xfrm>
          <a:prstGeom prst="rect">
            <a:avLst/>
          </a:prstGeom>
        </p:spPr>
      </p:pic>
      <p:pic>
        <p:nvPicPr>
          <p:cNvPr id="10" name="Picture 9" descr="A colorful nebula in space&#10;&#10;Description automatically generated with low confidence">
            <a:extLst>
              <a:ext uri="{FF2B5EF4-FFF2-40B4-BE49-F238E27FC236}">
                <a16:creationId xmlns:a16="http://schemas.microsoft.com/office/drawing/2014/main" id="{3BFC11EB-62A7-F9DE-EF1B-90EE085E2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0" y="3985983"/>
            <a:ext cx="37909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9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391A80A-7C37-94B0-69C7-C5AADB0AE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7" y="44450"/>
            <a:ext cx="9144000" cy="6769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837DF7-49CD-E6DA-042F-FF3F02620871}"/>
              </a:ext>
            </a:extLst>
          </p:cNvPr>
          <p:cNvSpPr txBox="1"/>
          <p:nvPr/>
        </p:nvSpPr>
        <p:spPr>
          <a:xfrm>
            <a:off x="33336" y="5805264"/>
            <a:ext cx="288247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baseline="0" dirty="0">
                <a:solidFill>
                  <a:srgbClr val="0000FF"/>
                </a:solidFill>
                <a:latin typeface="Arial Narrow" panose="020B0606020202030204" pitchFamily="34" charset="0"/>
              </a:rPr>
              <a:t>~10</a:t>
            </a:r>
            <a:r>
              <a:rPr lang="en-US" b="0" i="0" u="none" strike="noStrike" baseline="0" dirty="0">
                <a:solidFill>
                  <a:srgbClr val="0000FF"/>
                </a:solidFill>
                <a:latin typeface="Symbol" panose="05050102010706020507" pitchFamily="18" charset="2"/>
              </a:rPr>
              <a:t> </a:t>
            </a:r>
            <a:r>
              <a:rPr lang="en-US" b="0" i="0" u="none" strike="noStrike" baseline="0" dirty="0" err="1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en-US" b="0" i="0" u="none" strike="noStrike" baseline="0" dirty="0" err="1">
                <a:solidFill>
                  <a:srgbClr val="0000FF"/>
                </a:solidFill>
                <a:latin typeface="Arial Narrow" panose="020B0606020202030204" pitchFamily="34" charset="0"/>
              </a:rPr>
              <a:t>s</a:t>
            </a:r>
            <a:r>
              <a:rPr lang="en-US" b="0" i="0" u="none" strike="noStrike" baseline="0" dirty="0">
                <a:solidFill>
                  <a:srgbClr val="0000FF"/>
                </a:solidFill>
                <a:latin typeface="Arial Narrow" panose="020B0606020202030204" pitchFamily="34" charset="0"/>
              </a:rPr>
              <a:t> after </a:t>
            </a:r>
            <a:r>
              <a:rPr lang="en-US" dirty="0">
                <a:solidFill>
                  <a:srgbClr val="0000FF"/>
                </a:solidFill>
                <a:latin typeface="Arial Narrow" panose="020B0606020202030204" pitchFamily="34" charset="0"/>
              </a:rPr>
              <a:t>BB </a:t>
            </a:r>
            <a:r>
              <a:rPr lang="en-US" b="0" i="0" u="none" strike="noStrike" baseline="0" dirty="0">
                <a:solidFill>
                  <a:srgbClr val="0000FF"/>
                </a:solidFill>
                <a:latin typeface="Arial Narrow" panose="020B0606020202030204" pitchFamily="34" charset="0"/>
              </a:rPr>
              <a:t>(T</a:t>
            </a:r>
            <a:r>
              <a:rPr lang="en-US" dirty="0">
                <a:solidFill>
                  <a:srgbClr val="0000FF"/>
                </a:solidFill>
                <a:latin typeface="Arial Narrow" panose="020B0606020202030204" pitchFamily="34" charset="0"/>
              </a:rPr>
              <a:t>~15</a:t>
            </a:r>
            <a:r>
              <a:rPr lang="en-US" b="0" i="0" u="none" strike="noStrike" baseline="0" dirty="0">
                <a:solidFill>
                  <a:srgbClr val="0000FF"/>
                </a:solidFill>
                <a:latin typeface="Arial Narrow" panose="020B0606020202030204" pitchFamily="34" charset="0"/>
              </a:rPr>
              <a:t>0 MeV):</a:t>
            </a:r>
          </a:p>
          <a:p>
            <a:pPr algn="l"/>
            <a:r>
              <a:rPr lang="en-US" b="0" i="0" u="none" strike="noStrike" baseline="0" dirty="0">
                <a:solidFill>
                  <a:srgbClr val="0000FF"/>
                </a:solidFill>
                <a:latin typeface="Arial Narrow" panose="020B0606020202030204" pitchFamily="34" charset="0"/>
              </a:rPr>
              <a:t>   </a:t>
            </a:r>
            <a:r>
              <a:rPr lang="en-US" dirty="0">
                <a:solidFill>
                  <a:srgbClr val="0000FF"/>
                </a:solidFill>
                <a:latin typeface="Arial Narrow" panose="020B0606020202030204" pitchFamily="34" charset="0"/>
              </a:rPr>
              <a:t>QGP and transition t</a:t>
            </a:r>
            <a:r>
              <a:rPr lang="en-US" b="0" i="0" u="none" strike="noStrike" baseline="0" dirty="0">
                <a:solidFill>
                  <a:srgbClr val="0000FF"/>
                </a:solidFill>
                <a:latin typeface="Arial Narrow" panose="020B0606020202030204" pitchFamily="34" charset="0"/>
              </a:rPr>
              <a:t>o hadronic matter</a:t>
            </a:r>
          </a:p>
        </p:txBody>
      </p:sp>
    </p:spTree>
    <p:extLst>
      <p:ext uri="{BB962C8B-B14F-4D97-AF65-F5344CB8AC3E}">
        <p14:creationId xmlns:p14="http://schemas.microsoft.com/office/powerpoint/2010/main" val="3199874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eplers_superno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196752"/>
            <a:ext cx="3735000" cy="29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50421"/>
            <a:ext cx="2899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Взрыв сверхновой звезды</a:t>
            </a:r>
            <a:endParaRPr lang="en-US" i="1" dirty="0"/>
          </a:p>
          <a:p>
            <a:r>
              <a:rPr lang="en-US" i="1" dirty="0"/>
              <a:t>SN 1604 (</a:t>
            </a:r>
            <a:r>
              <a:rPr lang="ru-RU" i="1" dirty="0"/>
              <a:t>телескоп Кеплер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13994"/>
            <a:ext cx="67890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/>
              <a:t>Астрофизика и </a:t>
            </a:r>
            <a:r>
              <a:rPr lang="ru-RU" sz="2600" b="1" i="1" dirty="0"/>
              <a:t>сверхплотная КХД материя</a:t>
            </a:r>
            <a:endParaRPr lang="ru-RU" sz="2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23928" y="627653"/>
            <a:ext cx="51047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Сверхплотные объекты образуются при</a:t>
            </a:r>
          </a:p>
          <a:p>
            <a:pPr algn="ctr"/>
            <a:r>
              <a:rPr lang="ru-RU" b="1" dirty="0">
                <a:solidFill>
                  <a:schemeClr val="tx2"/>
                </a:solidFill>
              </a:rPr>
              <a:t>  взрыве сверхновых</a:t>
            </a:r>
          </a:p>
          <a:p>
            <a:r>
              <a:rPr lang="ru-RU" dirty="0"/>
              <a:t>Времена жизни объектов – </a:t>
            </a:r>
            <a:r>
              <a:rPr lang="ru-RU" b="1" dirty="0">
                <a:solidFill>
                  <a:schemeClr val="tx2"/>
                </a:solidFill>
              </a:rPr>
              <a:t>10</a:t>
            </a:r>
            <a:r>
              <a:rPr lang="ru-RU" b="1" baseline="30000" dirty="0">
                <a:solidFill>
                  <a:schemeClr val="tx2"/>
                </a:solidFill>
              </a:rPr>
              <a:t>7</a:t>
            </a:r>
            <a:r>
              <a:rPr lang="ru-RU" dirty="0"/>
              <a:t> лет</a:t>
            </a:r>
          </a:p>
          <a:p>
            <a:r>
              <a:rPr lang="ru-RU" dirty="0"/>
              <a:t>Расстояния до объектов –  </a:t>
            </a:r>
            <a:r>
              <a:rPr lang="ru-RU" b="1" dirty="0">
                <a:solidFill>
                  <a:schemeClr val="tx2"/>
                </a:solidFill>
              </a:rPr>
              <a:t>10</a:t>
            </a:r>
            <a:r>
              <a:rPr lang="en-US" b="1" baseline="30000" dirty="0">
                <a:solidFill>
                  <a:schemeClr val="tx2"/>
                </a:solidFill>
              </a:rPr>
              <a:t>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ru-RU" dirty="0"/>
              <a:t>парсек</a:t>
            </a:r>
          </a:p>
          <a:p>
            <a:r>
              <a:rPr lang="ru-RU" dirty="0"/>
              <a:t>Частота появления - </a:t>
            </a:r>
            <a:r>
              <a:rPr lang="ru-RU" b="1" dirty="0">
                <a:solidFill>
                  <a:schemeClr val="tx2"/>
                </a:solidFill>
              </a:rPr>
              <a:t>случайная</a:t>
            </a:r>
          </a:p>
          <a:p>
            <a:r>
              <a:rPr lang="ru-RU" dirty="0"/>
              <a:t>Размеры    -  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en-US" b="1" dirty="0">
                <a:solidFill>
                  <a:schemeClr val="tx2"/>
                </a:solidFill>
              </a:rPr>
              <a:t>1-2</a:t>
            </a:r>
            <a:r>
              <a:rPr lang="ru-RU" b="1" dirty="0">
                <a:solidFill>
                  <a:schemeClr val="tx2"/>
                </a:solidFill>
              </a:rPr>
              <a:t> масс Солнца</a:t>
            </a:r>
          </a:p>
          <a:p>
            <a:r>
              <a:rPr lang="ru-RU" dirty="0"/>
              <a:t>Уравнения определяющие структуру объектов и</a:t>
            </a:r>
          </a:p>
          <a:p>
            <a:r>
              <a:rPr lang="ru-RU" dirty="0"/>
              <a:t>характер эволюции слабо изучены (в основном, </a:t>
            </a:r>
          </a:p>
          <a:p>
            <a:r>
              <a:rPr lang="ru-RU" dirty="0"/>
              <a:t>теоретически)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1" y="5861883"/>
            <a:ext cx="89722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Возможно ли в лабораторных условиях воспроизвести условия, приводящие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 к возникновению сверхплотной материи для исследования ее свойств</a:t>
            </a:r>
            <a:r>
              <a:rPr lang="en-US" sz="2000" b="1" i="1" dirty="0">
                <a:solidFill>
                  <a:srgbClr val="C00000"/>
                </a:solidFill>
              </a:rPr>
              <a:t>?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1000px-Neutron_star_cross_section_svg.png"/>
          <p:cNvPicPr>
            <a:picLocks noChangeAspect="1"/>
          </p:cNvPicPr>
          <p:nvPr/>
        </p:nvPicPr>
        <p:blipFill>
          <a:blip r:embed="rId3" cstate="print"/>
          <a:srcRect l="3307" t="5751" r="43465" b="7395"/>
          <a:stretch>
            <a:fillRect/>
          </a:stretch>
        </p:blipFill>
        <p:spPr>
          <a:xfrm>
            <a:off x="3779912" y="3228096"/>
            <a:ext cx="2132614" cy="2001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6136" y="3284984"/>
            <a:ext cx="255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</a:rPr>
              <a:t>Ионы, электроны (0.5 км)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50114" y="3789040"/>
            <a:ext cx="3402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</a:rPr>
              <a:t>Электроны, нейтроны, ядра (2 км)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4293096"/>
            <a:ext cx="28119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</a:rPr>
              <a:t>n-p </a:t>
            </a:r>
            <a:r>
              <a:rPr lang="ru-RU" sz="1600" b="1" i="1" dirty="0">
                <a:solidFill>
                  <a:srgbClr val="0070C0"/>
                </a:solidFill>
              </a:rPr>
              <a:t>Ферми-жидкость (10 км)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6136" y="4859868"/>
            <a:ext cx="336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>
                <a:solidFill>
                  <a:srgbClr val="0070C0"/>
                </a:solidFill>
              </a:rPr>
              <a:t>КГП</a:t>
            </a:r>
            <a:r>
              <a:rPr lang="en-US" sz="1600" b="1" i="1" dirty="0">
                <a:solidFill>
                  <a:srgbClr val="0070C0"/>
                </a:solidFill>
              </a:rPr>
              <a:t>?</a:t>
            </a:r>
            <a:r>
              <a:rPr lang="ru-RU" sz="1600" b="1" i="1" dirty="0">
                <a:solidFill>
                  <a:srgbClr val="0070C0"/>
                </a:solidFill>
              </a:rPr>
              <a:t>, кварковая материя</a:t>
            </a:r>
            <a:r>
              <a:rPr lang="en-US" sz="1600" b="1" i="1" dirty="0">
                <a:solidFill>
                  <a:srgbClr val="0070C0"/>
                </a:solidFill>
              </a:rPr>
              <a:t>?</a:t>
            </a:r>
            <a:r>
              <a:rPr lang="ru-RU" sz="1600" b="1" i="1" dirty="0">
                <a:solidFill>
                  <a:srgbClr val="0070C0"/>
                </a:solidFill>
              </a:rPr>
              <a:t> (0.3 км</a:t>
            </a:r>
            <a:r>
              <a:rPr lang="ru-RU" dirty="0"/>
              <a:t>)</a:t>
            </a:r>
          </a:p>
        </p:txBody>
      </p:sp>
      <p:sp>
        <p:nvSpPr>
          <p:cNvPr id="14" name="Выноска со стрелкой вправо 13"/>
          <p:cNvSpPr/>
          <p:nvPr/>
        </p:nvSpPr>
        <p:spPr>
          <a:xfrm>
            <a:off x="611560" y="3789040"/>
            <a:ext cx="3960440" cy="936104"/>
          </a:xfrm>
          <a:prstGeom prst="rightArrow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i="1" dirty="0">
                <a:solidFill>
                  <a:schemeClr val="accent6">
                    <a:lumMod val="75000"/>
                  </a:schemeClr>
                </a:solidFill>
              </a:rPr>
              <a:t>Строение нейтронной звезды (весьма приблизительное)</a:t>
            </a:r>
          </a:p>
        </p:txBody>
      </p:sp>
    </p:spTree>
    <p:extLst>
      <p:ext uri="{BB962C8B-B14F-4D97-AF65-F5344CB8AC3E}">
        <p14:creationId xmlns:p14="http://schemas.microsoft.com/office/powerpoint/2010/main" val="2637288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576FC-AF1D-71BB-C821-1643A7649AD7}"/>
              </a:ext>
            </a:extLst>
          </p:cNvPr>
          <p:cNvSpPr txBox="1"/>
          <p:nvPr/>
        </p:nvSpPr>
        <p:spPr>
          <a:xfrm>
            <a:off x="67351" y="260648"/>
            <a:ext cx="5392929" cy="6232475"/>
          </a:xfrm>
          <a:prstGeom prst="rect">
            <a:avLst/>
          </a:prstGeom>
          <a:noFill/>
          <a:ln w="28575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Итак, мы исследуем не индивидуальные степени свободы (отдельные кварки и глюоны), как на примере справа внизу,</a:t>
            </a:r>
          </a:p>
          <a:p>
            <a:pPr algn="ctr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а именно среду (вещество, материю, ансамбль частиц) где индивидуальные</a:t>
            </a:r>
          </a:p>
          <a:p>
            <a:pPr algn="ctr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степени свободы проявляют себя но не имеют принципиального значения</a:t>
            </a:r>
          </a:p>
          <a:p>
            <a:pPr algn="ctr"/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Т.е. используем термодинамические (гидродинамические) и статистические подходы, а именно, состояние, функции и переменные состояния (температура, хим. потенциалы, энтропия,... ), уравнения состояния, фазовая диаграмма и фазовые переходы и т.д.</a:t>
            </a:r>
          </a:p>
          <a:p>
            <a:pPr algn="ctr"/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Принципиальным является установление термодинамического равновесия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системы с большим количеством взаимодействующих  частиц и временем жизни достаточным для установления равновесия (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5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столкновений)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5ACAF-2FC8-561E-44A5-42919E632014}"/>
              </a:ext>
            </a:extLst>
          </p:cNvPr>
          <p:cNvSpPr txBox="1"/>
          <p:nvPr/>
        </p:nvSpPr>
        <p:spPr>
          <a:xfrm>
            <a:off x="6106516" y="1340768"/>
            <a:ext cx="2720649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ru-RU" sz="2000" dirty="0"/>
              <a:t>Пример наблюдения</a:t>
            </a:r>
          </a:p>
          <a:p>
            <a:r>
              <a:rPr lang="ru-RU" sz="2000" dirty="0"/>
              <a:t> 2-х струй частци при столкновении кварков </a:t>
            </a:r>
          </a:p>
        </p:txBody>
      </p:sp>
      <p:pic>
        <p:nvPicPr>
          <p:cNvPr id="6" name="Picture 5" descr="Chart, radar chart&#10;&#10;Description automatically generated">
            <a:extLst>
              <a:ext uri="{FF2B5EF4-FFF2-40B4-BE49-F238E27FC236}">
                <a16:creationId xmlns:a16="http://schemas.microsoft.com/office/drawing/2014/main" id="{0392BA87-09DB-95CF-0E4D-69ADCC1D2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80" y="2420888"/>
            <a:ext cx="2876519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95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-36512" y="476672"/>
            <a:ext cx="900804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7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– однородная (по своим физическим свойствам) часть системы, отделенная от других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частей границей радела (фазовая граница).</a:t>
            </a:r>
            <a:r>
              <a:rPr lang="en-US" sz="1700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r>
              <a:rPr lang="ru-RU" sz="1700" b="1" dirty="0">
                <a:solidFill>
                  <a:srgbClr val="0000FF"/>
                </a:solidFill>
                <a:latin typeface="Arial" panose="020B0604020202020204" pitchFamily="34" charset="0"/>
                <a:cs typeface="Arial" pitchFamily="34" charset="0"/>
              </a:rPr>
              <a:t>Смешанная фаза </a:t>
            </a:r>
            <a:r>
              <a:rPr lang="ru-RU" sz="1700" dirty="0">
                <a:latin typeface="Arial" panose="020B0604020202020204" pitchFamily="34" charset="0"/>
                <a:cs typeface="Arial" pitchFamily="34" charset="0"/>
              </a:rPr>
              <a:t>– система состоящая</a:t>
            </a:r>
            <a:r>
              <a:rPr lang="en-US" sz="1700" dirty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ru-RU" sz="1700" dirty="0">
                <a:latin typeface="Arial" panose="020B0604020202020204" pitchFamily="34" charset="0"/>
                <a:cs typeface="Arial" pitchFamily="34" charset="0"/>
              </a:rPr>
              <a:t>из двух однородных частей в различных фазах</a:t>
            </a:r>
            <a:r>
              <a:rPr lang="en-US" sz="1700" dirty="0"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971550" y="5157788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liquid</a:t>
            </a:r>
            <a:endParaRPr lang="ru-RU" sz="1800" b="1">
              <a:solidFill>
                <a:schemeClr val="bg1"/>
              </a:solidFill>
            </a:endParaRP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1979613" y="2420938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vapor</a:t>
            </a:r>
            <a:endParaRPr lang="ru-RU" sz="1800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0112" y="1616783"/>
            <a:ext cx="255499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Фазовая Диаграмма</a:t>
            </a:r>
            <a:r>
              <a:rPr lang="en-US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en-US" sz="1600" baseline="-250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O</a:t>
            </a:r>
            <a:endParaRPr lang="ru-RU" sz="16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908" y="1935021"/>
            <a:ext cx="4735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Фазовый переход</a:t>
            </a:r>
            <a:r>
              <a:rPr lang="ru-RU" sz="15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– изменение характерного  (термодинамического) параметра системы (плотность, намагниченность, симметрия кристалла, сверхпроводимость….) спонтанно или под воздействием внешних условий. Характеризуется порядком перехода (1-рода, 2-го рода) и параметром порядка (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L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)</a:t>
            </a:r>
            <a:endParaRPr lang="en-US" sz="1500" dirty="0">
              <a:latin typeface="Arial" pitchFamily="34" charset="0"/>
              <a:cs typeface="Arial" pitchFamily="34" charset="0"/>
            </a:endParaRPr>
          </a:p>
          <a:p>
            <a:endParaRPr lang="ru-RU" sz="1500" dirty="0">
              <a:latin typeface="Arial" pitchFamily="34" charset="0"/>
              <a:cs typeface="Arial" pitchFamily="34" charset="0"/>
            </a:endParaRPr>
          </a:p>
          <a:p>
            <a:r>
              <a:rPr lang="ru-RU" sz="15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Критическая точка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– точка изменения рода фазового перехода, резкое изменение параметра порядка приводит к значительными флуктуациями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critical opalescence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32636" y="6113150"/>
            <a:ext cx="883889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800" dirty="0">
                <a:solidFill>
                  <a:srgbClr val="FF0000"/>
                </a:solidFill>
                <a:latin typeface="Arial Rounded MT Bold" pitchFamily="34" charset="0"/>
              </a:rPr>
              <a:t>Н</a:t>
            </a:r>
            <a:r>
              <a:rPr lang="ru-RU" sz="1800" baseline="-25000" dirty="0">
                <a:solidFill>
                  <a:srgbClr val="FF0000"/>
                </a:solidFill>
                <a:latin typeface="Arial Rounded MT Bold" pitchFamily="34" charset="0"/>
              </a:rPr>
              <a:t>2</a:t>
            </a:r>
            <a:r>
              <a:rPr lang="ru-RU" sz="1800" dirty="0">
                <a:solidFill>
                  <a:srgbClr val="FF0000"/>
                </a:solidFill>
                <a:latin typeface="Arial Rounded MT Bold" pitchFamily="34" charset="0"/>
              </a:rPr>
              <a:t>О – слабо взаимодействующая материя. Каковы термодинамические законы 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Arial Rounded MT Bold" pitchFamily="34" charset="0"/>
              </a:rPr>
              <a:t>и свойства для сильновзаимодействующей материи</a:t>
            </a: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?</a:t>
            </a:r>
            <a:r>
              <a:rPr lang="ru-RU" sz="1800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511F4F-0712-2B43-8AE0-C556086E12BB}"/>
              </a:ext>
            </a:extLst>
          </p:cNvPr>
          <p:cNvSpPr txBox="1"/>
          <p:nvPr/>
        </p:nvSpPr>
        <p:spPr>
          <a:xfrm>
            <a:off x="131824" y="5398064"/>
            <a:ext cx="7840870" cy="55399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ja-JP" sz="15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Основные свойства ФЗ хорошо изучены</a:t>
            </a:r>
            <a:endParaRPr lang="en-US" altLang="ja-JP" sz="15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ru-RU" altLang="ja-JP" sz="15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Положение кривых равновесия фаз и специальных точек известны</a:t>
            </a:r>
            <a:endParaRPr lang="en-US" altLang="ja-JP" sz="15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E6D8C6F-2637-575F-ED38-0ADF6DF54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58" y="-22674"/>
            <a:ext cx="6424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/>
              <a:t>Фазовая диаграмма (на примере воды)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01A067D-B4EA-E798-F151-499DE4A82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80" y="1945439"/>
            <a:ext cx="4087258" cy="34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52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919268" y="148850"/>
            <a:ext cx="75171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/>
              <a:t>ФД сильновзаимодействующей (КХД) материи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74650" y="3789363"/>
            <a:ext cx="79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liquid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431925" y="1700213"/>
            <a:ext cx="806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vapor</a:t>
            </a:r>
            <a:endParaRPr lang="ru-RU" b="1">
              <a:solidFill>
                <a:schemeClr val="bg1"/>
              </a:solidFill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39552" y="764704"/>
            <a:ext cx="6842771" cy="120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2"/>
              </a:buClr>
              <a:buSzPct val="95000"/>
              <a:buFont typeface="Wingdings" panose="05000000000000000000" pitchFamily="2" charset="2"/>
              <a:buChar char="q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Уравнение состояния КХД материи (адроны, кварки,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глюоны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SzPct val="95000"/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Каковы фазы КХД материи и характер фазовых переходов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SzPct val="95000"/>
              <a:buFont typeface="Wingdings" panose="05000000000000000000" pitchFamily="2" charset="2"/>
              <a:buChar char="q"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Наличие специальных точек на ФД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2" y="2052236"/>
            <a:ext cx="6184933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3570063" y="2338800"/>
            <a:ext cx="5394425" cy="1077218"/>
          </a:xfrm>
          <a:prstGeom prst="rect">
            <a:avLst/>
          </a:prstGeom>
          <a:solidFill>
            <a:srgbClr val="A3FDF0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За исключением области обычной ядерной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материи, свойства КХД ФД неизвестны.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Есть только теоретические предсказания,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которые необходимо проверить в эксперименте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5D17C-C810-AE55-861F-9F61AE43E262}"/>
              </a:ext>
            </a:extLst>
          </p:cNvPr>
          <p:cNvSpPr txBox="1"/>
          <p:nvPr/>
        </p:nvSpPr>
        <p:spPr>
          <a:xfrm>
            <a:off x="762527" y="5225198"/>
            <a:ext cx="7618945" cy="1336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Как проводятся расчеты и делаются предсказания для ФД КХД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Расчеты на решетке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Lattice QCD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Эффективные модели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Генераторы событий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A2E2D-93D1-ECE1-105B-2F06F956C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486" y="3604850"/>
            <a:ext cx="264000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93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6B2BAB-C549-DE34-0D55-244851BC6B93}"/>
              </a:ext>
            </a:extLst>
          </p:cNvPr>
          <p:cNvSpPr txBox="1"/>
          <p:nvPr/>
        </p:nvSpPr>
        <p:spPr>
          <a:xfrm>
            <a:off x="3207277" y="476672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План лекции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369A27-30D0-F93A-420C-5BD5B904BC89}"/>
              </a:ext>
            </a:extLst>
          </p:cNvPr>
          <p:cNvSpPr txBox="1"/>
          <p:nvPr/>
        </p:nvSpPr>
        <p:spPr>
          <a:xfrm>
            <a:off x="323528" y="2136338"/>
            <a:ext cx="819711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Введение (предмет исследования, единицы измерения, и т.д.)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Сильновзаимодействующая материя, методы ее получения и свойства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фазовая диаграмма КХД и деконфайнмент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Современное состояние исследований КГП, программа физических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исследований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детекторы для изучения столкновений ядер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Заключение,</a:t>
            </a:r>
          </a:p>
        </p:txBody>
      </p:sp>
    </p:spTree>
    <p:extLst>
      <p:ext uri="{BB962C8B-B14F-4D97-AF65-F5344CB8AC3E}">
        <p14:creationId xmlns:p14="http://schemas.microsoft.com/office/powerpoint/2010/main" val="1068125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0C05F-5C22-4DA6-98BA-BBD6A506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5560" y="6436167"/>
            <a:ext cx="2133600" cy="365125"/>
          </a:xfrm>
        </p:spPr>
        <p:txBody>
          <a:bodyPr/>
          <a:lstStyle/>
          <a:p>
            <a:fld id="{76A946AE-9740-416C-AC99-F562DB08F0BE}" type="slidenum">
              <a:rPr lang="ru-RU" smtClean="0"/>
              <a:t>20</a:t>
            </a:fld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95308-288F-498F-BA32-CE092423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300024"/>
            <a:ext cx="2670194" cy="26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587D21-A74A-41FF-96D5-0B7500DB5C2F}"/>
              </a:ext>
            </a:extLst>
          </p:cNvPr>
          <p:cNvSpPr txBox="1"/>
          <p:nvPr/>
        </p:nvSpPr>
        <p:spPr>
          <a:xfrm>
            <a:off x="3036197" y="1340768"/>
            <a:ext cx="610476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2000" b="0" i="0" u="none" strike="noStrike" baseline="0" dirty="0">
                <a:solidFill>
                  <a:srgbClr val="000000"/>
                </a:solidFill>
                <a:latin typeface="HelveticaNeue"/>
              </a:rPr>
              <a:t>                           </a:t>
            </a:r>
            <a:r>
              <a:rPr lang="en-US" sz="2000" b="1" u="sng" dirty="0">
                <a:solidFill>
                  <a:srgbClr val="000000"/>
                </a:solidFill>
                <a:latin typeface="HelveticaNeue"/>
              </a:rPr>
              <a:t>L</a:t>
            </a:r>
            <a:r>
              <a:rPr lang="en-US" sz="2000" b="1" i="0" u="sng" strike="noStrike" baseline="0" dirty="0">
                <a:solidFill>
                  <a:srgbClr val="000000"/>
                </a:solidFill>
                <a:latin typeface="HelveticaNeue"/>
              </a:rPr>
              <a:t>QCD:</a:t>
            </a:r>
          </a:p>
          <a:p>
            <a:pPr algn="l">
              <a:lnSpc>
                <a:spcPct val="150000"/>
              </a:lnSpc>
            </a:pPr>
            <a:endParaRPr lang="en-US" sz="2000" b="0" i="0" u="sng" strike="noStrike" baseline="0" dirty="0">
              <a:solidFill>
                <a:srgbClr val="000000"/>
              </a:solidFill>
              <a:latin typeface="HelveticaNeue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HelveticaNeue"/>
              </a:rPr>
              <a:t>N</a:t>
            </a:r>
            <a:r>
              <a:rPr lang="en-US" sz="2000" b="0" i="0" strike="noStrike" baseline="0" dirty="0">
                <a:solidFill>
                  <a:srgbClr val="000000"/>
                </a:solidFill>
                <a:latin typeface="HelveticaNeue"/>
              </a:rPr>
              <a:t>on-perturbative method of solving QCD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000" b="0" i="0" strike="noStrike" baseline="0" dirty="0">
              <a:solidFill>
                <a:srgbClr val="000000"/>
              </a:solidFill>
              <a:latin typeface="HelveticaNeue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HelveticaNeue"/>
              </a:rPr>
              <a:t>Computer simulations in discretized space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000" b="0" i="0" u="none" strike="noStrike" baseline="0" dirty="0">
              <a:solidFill>
                <a:srgbClr val="000000"/>
              </a:solidFill>
              <a:latin typeface="HelveticaNeue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HelveticaNeue"/>
              </a:rPr>
              <a:t>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HelveticaNeue"/>
              </a:rPr>
              <a:t>rovides a non-perturbative tool for addressing fundamental QCD properties (hadronic spectrum, confinement and chiral symmetry, equilibrium properties of QCD at finite T)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endParaRPr lang="en-US" sz="2000" b="0" i="0" u="none" strike="noStrike" baseline="0" dirty="0">
              <a:solidFill>
                <a:srgbClr val="000000"/>
              </a:solidFill>
              <a:latin typeface="HelveticaNeue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HelveticaNeue"/>
              </a:rPr>
              <a:t>D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HelveticaNeue"/>
              </a:rPr>
              <a:t>ifficulties: discretization, finite volume, only at vanishing 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20638-C90C-4694-86EB-0E01A194297E}"/>
              </a:ext>
            </a:extLst>
          </p:cNvPr>
          <p:cNvSpPr txBox="1"/>
          <p:nvPr/>
        </p:nvSpPr>
        <p:spPr>
          <a:xfrm>
            <a:off x="890543" y="165164"/>
            <a:ext cx="7362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Calculations/predictions for strongly interacting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QCD matter : Lattice QCD (LQCD)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3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46AE-9740-416C-AC99-F562DB08F0BE}" type="slidenum">
              <a:rPr lang="ru-RU" smtClean="0"/>
              <a:t>21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6080" y="86705"/>
            <a:ext cx="8775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Сильновзаимодействующая материя при экстремальных условиях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708" y="564786"/>
            <a:ext cx="89542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КХД расчеты на решетке предсказывают резкое увеличение плотности энтропии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за счет цветных степеней свободы при значении Т</a:t>
            </a:r>
            <a:r>
              <a:rPr lang="en-US" dirty="0">
                <a:latin typeface="Arial Narrow" panose="020B0606020202030204" pitchFamily="34" charset="0"/>
              </a:rPr>
              <a:t> ~ 1</a:t>
            </a:r>
            <a:r>
              <a:rPr lang="ru-RU" dirty="0">
                <a:latin typeface="Arial Narrow" panose="020B0606020202030204" pitchFamily="34" charset="0"/>
              </a:rPr>
              <a:t>7</a:t>
            </a:r>
            <a:r>
              <a:rPr lang="en-US" dirty="0">
                <a:latin typeface="Arial Narrow" panose="020B0606020202030204" pitchFamily="34" charset="0"/>
              </a:rPr>
              <a:t>0</a:t>
            </a:r>
            <a:r>
              <a:rPr lang="ru-RU" dirty="0">
                <a:latin typeface="Arial Narrow" panose="020B0606020202030204" pitchFamily="34" charset="0"/>
              </a:rPr>
              <a:t> МэВ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Точное значение критической температуры фазового перехода и его тип зависит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от количества используемых в расчетах ароматов кварков (и их масс)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Остаточное кварк-</a:t>
            </a:r>
            <a:r>
              <a:rPr lang="ru-RU" dirty="0" err="1">
                <a:latin typeface="Arial Narrow" panose="020B0606020202030204" pitchFamily="34" charset="0"/>
              </a:rPr>
              <a:t>глюонное</a:t>
            </a:r>
            <a:r>
              <a:rPr lang="ru-RU" dirty="0">
                <a:latin typeface="Arial Narrow" panose="020B0606020202030204" pitchFamily="34" charset="0"/>
              </a:rPr>
              <a:t> взаимодействие в плазме объясняет отклонение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от предсказания для идеального газа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5777" r="928" b="7297"/>
          <a:stretch>
            <a:fillRect/>
          </a:stretch>
        </p:blipFill>
        <p:spPr bwMode="auto">
          <a:xfrm>
            <a:off x="4643659" y="2087167"/>
            <a:ext cx="4281902" cy="3060000"/>
          </a:xfrm>
          <a:prstGeom prst="rect">
            <a:avLst/>
          </a:prstGeom>
          <a:blipFill dpi="0" rotWithShape="0">
            <a:blip/>
            <a:srcRect l="2751" t="5777" r="928" b="7297"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004048" y="5227529"/>
            <a:ext cx="3884547" cy="104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>
              <a:buSzPct val="100000"/>
            </a:pP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b="1" i="1" baseline="-250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≈ 17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8 MeV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>
              <a:buSzPct val="100000"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Symbol" pitchFamily="18" charset="2"/>
              </a:rPr>
              <a:t></a:t>
            </a:r>
            <a:r>
              <a:rPr lang="en-US" b="1" i="1" baseline="-25000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≈ 0.70 </a:t>
            </a:r>
            <a:r>
              <a:rPr lang="en-US" b="1" dirty="0">
                <a:solidFill>
                  <a:srgbClr val="FF0000"/>
                </a:solidFill>
                <a:latin typeface="Symbol" pitchFamily="18" charset="2"/>
              </a:rPr>
              <a:t>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0.27 GeV/fm</a:t>
            </a:r>
            <a:r>
              <a:rPr lang="en-US" b="1" baseline="30000" dirty="0">
                <a:solidFill>
                  <a:srgbClr val="FF0000"/>
                </a:solidFill>
                <a:latin typeface="Times New Roman" pitchFamily="18" charset="0"/>
              </a:rPr>
              <a:t>3</a:t>
            </a:r>
          </a:p>
          <a:p>
            <a:pPr>
              <a:buSzPct val="100000"/>
            </a:pPr>
            <a:r>
              <a:rPr lang="en-US" sz="2200" dirty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i="1" dirty="0">
                <a:solidFill>
                  <a:srgbClr val="0000FF"/>
                </a:solidFill>
                <a:latin typeface="Symbol" pitchFamily="18" charset="2"/>
              </a:rPr>
              <a:t></a:t>
            </a:r>
            <a:r>
              <a:rPr lang="en-US" i="1" baseline="-25000" dirty="0">
                <a:solidFill>
                  <a:srgbClr val="0000FF"/>
                </a:solidFill>
                <a:latin typeface="Times New Roman" pitchFamily="18" charset="0"/>
              </a:rPr>
              <a:t>cold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≈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</a:rPr>
              <a:t>m</a:t>
            </a:r>
            <a:r>
              <a:rPr lang="en-US" baseline="-25000" dirty="0" err="1">
                <a:solidFill>
                  <a:srgbClr val="0000FF"/>
                </a:solidFill>
                <a:latin typeface="Times New Roman" pitchFamily="18" charset="0"/>
              </a:rPr>
              <a:t>p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/ </a:t>
            </a:r>
            <a:r>
              <a:rPr lang="en-US" baseline="30000" dirty="0">
                <a:solidFill>
                  <a:srgbClr val="0000FF"/>
                </a:solidFill>
                <a:latin typeface="Times New Roman" pitchFamily="18" charset="0"/>
              </a:rPr>
              <a:t>4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  <a:r>
              <a:rPr lang="en-US" dirty="0">
                <a:solidFill>
                  <a:srgbClr val="0000FF"/>
                </a:solidFill>
                <a:latin typeface="Symbol" pitchFamily="18" charset="2"/>
              </a:rPr>
              <a:t>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r</a:t>
            </a:r>
            <a:r>
              <a:rPr lang="en-US" baseline="-25000" dirty="0">
                <a:solidFill>
                  <a:srgbClr val="0000FF"/>
                </a:solidFill>
                <a:latin typeface="Times New Roman" pitchFamily="18" charset="0"/>
              </a:rPr>
              <a:t>0</a:t>
            </a:r>
            <a:r>
              <a:rPr lang="en-US" baseline="30000" dirty="0">
                <a:solidFill>
                  <a:srgbClr val="0000FF"/>
                </a:solidFill>
                <a:latin typeface="Times New Roman" pitchFamily="18" charset="0"/>
              </a:rPr>
              <a:t>3 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≈ 0.13 GeV/fm</a:t>
            </a:r>
            <a:r>
              <a:rPr lang="en-US" baseline="30000" dirty="0">
                <a:solidFill>
                  <a:srgbClr val="0000FF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AF9FAE2A-180A-59D4-5AA8-E66A38ABC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013176"/>
            <a:ext cx="4622741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r>
              <a:rPr lang="en-US" sz="1800" i="1" dirty="0">
                <a:solidFill>
                  <a:srgbClr val="FF0000"/>
                </a:solidFill>
                <a:latin typeface="Arial Narrow" panose="020B0606020202030204" pitchFamily="34" charset="0"/>
              </a:rPr>
              <a:t>QGP</a:t>
            </a:r>
            <a:r>
              <a:rPr lang="en-US" sz="1800" i="1" dirty="0">
                <a:latin typeface="Arial Narrow" panose="020B0606020202030204" pitchFamily="34" charset="0"/>
              </a:rPr>
              <a:t> : “A </a:t>
            </a:r>
            <a:r>
              <a:rPr lang="en-US" sz="1800" i="1" dirty="0">
                <a:solidFill>
                  <a:srgbClr val="000099"/>
                </a:solidFill>
                <a:latin typeface="Arial Narrow" panose="020B0606020202030204" pitchFamily="34" charset="0"/>
              </a:rPr>
              <a:t>deconfined</a:t>
            </a:r>
            <a:r>
              <a:rPr lang="en-US" sz="1800" i="1" dirty="0">
                <a:latin typeface="Arial Narrow" panose="020B0606020202030204" pitchFamily="34" charset="0"/>
              </a:rPr>
              <a:t> system of strongly</a:t>
            </a:r>
            <a:r>
              <a:rPr lang="ru-RU" sz="1800" i="1" dirty="0">
                <a:latin typeface="Arial Narrow" panose="020B0606020202030204" pitchFamily="34" charset="0"/>
              </a:rPr>
              <a:t> </a:t>
            </a:r>
            <a:r>
              <a:rPr lang="en-US" sz="1800" i="1" dirty="0">
                <a:latin typeface="Arial Narrow" panose="020B0606020202030204" pitchFamily="34" charset="0"/>
              </a:rPr>
              <a:t>interaction matter (quarks and gluons)</a:t>
            </a:r>
            <a:r>
              <a:rPr lang="ru-RU" sz="1800" i="1" dirty="0">
                <a:latin typeface="Arial Narrow" panose="020B0606020202030204" pitchFamily="34" charset="0"/>
              </a:rPr>
              <a:t> </a:t>
            </a:r>
            <a:r>
              <a:rPr lang="en-US" sz="1800" i="1" dirty="0">
                <a:latin typeface="Arial Narrow" panose="020B0606020202030204" pitchFamily="34" charset="0"/>
              </a:rPr>
              <a:t>in </a:t>
            </a:r>
            <a:r>
              <a:rPr lang="en-US" sz="1800" i="1" dirty="0">
                <a:solidFill>
                  <a:srgbClr val="000099"/>
                </a:solidFill>
                <a:latin typeface="Arial Narrow" panose="020B0606020202030204" pitchFamily="34" charset="0"/>
              </a:rPr>
              <a:t>thermal equilibrium</a:t>
            </a:r>
            <a:r>
              <a:rPr lang="en-US" sz="1800" i="1" dirty="0">
                <a:latin typeface="Arial Narrow" panose="020B0606020202030204" pitchFamily="34" charset="0"/>
              </a:rPr>
              <a:t> at high temperatures</a:t>
            </a:r>
            <a:r>
              <a:rPr lang="ru-RU" sz="1800" i="1" dirty="0">
                <a:latin typeface="Arial Narrow" panose="020B0606020202030204" pitchFamily="34" charset="0"/>
              </a:rPr>
              <a:t> </a:t>
            </a:r>
            <a:r>
              <a:rPr lang="en-US" sz="1800" i="1" dirty="0">
                <a:latin typeface="Arial Narrow" panose="020B0606020202030204" pitchFamily="34" charset="0"/>
              </a:rPr>
              <a:t>and/or  densities. Only at asymptotic high temperatures (as QCD coupling constant g</a:t>
            </a:r>
            <a:r>
              <a:rPr lang="en-US" sz="1800" i="1" baseline="-25000" dirty="0">
                <a:latin typeface="Arial Narrow" panose="020B0606020202030204" pitchFamily="34" charset="0"/>
              </a:rPr>
              <a:t>s</a:t>
            </a:r>
            <a:r>
              <a:rPr lang="en-US" sz="1800" i="1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sz="1800" i="1" dirty="0">
                <a:latin typeface="Arial Narrow" panose="020B0606020202030204" pitchFamily="34" charset="0"/>
              </a:rPr>
              <a:t>0) quarks behave like free particles”</a:t>
            </a:r>
            <a:endParaRPr lang="ru-RU" sz="1800" dirty="0">
              <a:latin typeface="Arial Narrow" panose="020B0606020202030204" pitchFamily="34" charset="0"/>
            </a:endParaRPr>
          </a:p>
        </p:txBody>
      </p:sp>
      <p:pic>
        <p:nvPicPr>
          <p:cNvPr id="7" name="Picture 6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F942597F-F578-51B9-4EEC-AC1092C78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35528"/>
            <a:ext cx="35814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40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E3D7-C0CC-4D00-B714-A7E044A04ECA}" type="slidenum">
              <a:rPr lang="ru-RU" smtClean="0"/>
              <a:t>22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62" r="-3962"/>
          <a:stretch/>
        </p:blipFill>
        <p:spPr>
          <a:xfrm>
            <a:off x="53544" y="883897"/>
            <a:ext cx="3998454" cy="363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1" r="6508"/>
          <a:stretch/>
        </p:blipFill>
        <p:spPr>
          <a:xfrm>
            <a:off x="5015977" y="692696"/>
            <a:ext cx="3507309" cy="352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6512" y="0"/>
            <a:ext cx="9153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 Narrow" panose="020B0606020202030204" pitchFamily="34" charset="0"/>
              </a:rPr>
              <a:t>Сильновзаимодействующая материя при экстремальных условиях (2)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1384" y="5143339"/>
            <a:ext cx="7221231" cy="1323439"/>
          </a:xfrm>
          <a:prstGeom prst="rect">
            <a:avLst/>
          </a:prstGeom>
          <a:solidFill>
            <a:srgbClr val="AEF8EF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</a:rPr>
              <a:t>В решеточных расчетах КХД при больших </a:t>
            </a:r>
            <a:r>
              <a:rPr lang="ru-RU" sz="2000" i="1" dirty="0">
                <a:latin typeface="Arial Narrow" panose="020B0606020202030204" pitchFamily="34" charset="0"/>
                <a:ea typeface="Calibri" panose="020F0502020204030204" pitchFamily="34" charset="0"/>
              </a:rPr>
              <a:t>Т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</a:rPr>
              <a:t> и малых </a:t>
            </a:r>
            <a:r>
              <a:rPr lang="en-US" sz="2000" dirty="0" err="1"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000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</a:rPr>
              <a:t>-  переход 2-рода типа </a:t>
            </a:r>
            <a:r>
              <a:rPr lang="en-US" sz="2000" i="1" dirty="0">
                <a:latin typeface="Arial Narrow" panose="020B0606020202030204" pitchFamily="34" charset="0"/>
                <a:ea typeface="Calibri" panose="020F0502020204030204" pitchFamily="34" charset="0"/>
              </a:rPr>
              <a:t>crossover</a:t>
            </a:r>
            <a:r>
              <a:rPr lang="ru-RU" sz="2000" dirty="0">
                <a:latin typeface="Arial Narrow" panose="020B0606020202030204" pitchFamily="34" charset="0"/>
                <a:ea typeface="Calibri" panose="020F0502020204030204" pitchFamily="34" charset="0"/>
              </a:rPr>
              <a:t>, фазовый переход 1-го рода при больших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µ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endParaRPr lang="ru-RU" sz="2000" baseline="-25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latin typeface="Arial Narrow" panose="020B0606020202030204" pitchFamily="34" charset="0"/>
              </a:rPr>
              <a:t>Существование критической точки – важнейший тест для теории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24B74B-5183-E840-DDC2-A64BD1A8417B}"/>
              </a:ext>
            </a:extLst>
          </p:cNvPr>
          <p:cNvSpPr txBox="1"/>
          <p:nvPr/>
        </p:nvSpPr>
        <p:spPr>
          <a:xfrm>
            <a:off x="1214381" y="394909"/>
            <a:ext cx="7333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Расчеты КХД на решетках для  рода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фазового перехода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558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A24F1-D394-B1E2-62B5-4F8595BF9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68" t="24128" r="5515" b="-527"/>
          <a:stretch/>
        </p:blipFill>
        <p:spPr>
          <a:xfrm>
            <a:off x="5364088" y="159479"/>
            <a:ext cx="3528392" cy="5700049"/>
          </a:xfrm>
          <a:prstGeom prst="rect">
            <a:avLst/>
          </a:prstGeom>
        </p:spPr>
      </p:pic>
      <p:sp>
        <p:nvSpPr>
          <p:cNvPr id="2" name="Прямоугольник 9">
            <a:extLst>
              <a:ext uri="{FF2B5EF4-FFF2-40B4-BE49-F238E27FC236}">
                <a16:creationId xmlns:a16="http://schemas.microsoft.com/office/drawing/2014/main" id="{B91E4147-8EE6-5D6C-9D20-FC1D83595444}"/>
              </a:ext>
            </a:extLst>
          </p:cNvPr>
          <p:cNvSpPr/>
          <p:nvPr/>
        </p:nvSpPr>
        <p:spPr>
          <a:xfrm>
            <a:off x="107504" y="260648"/>
            <a:ext cx="5112568" cy="5032147"/>
          </a:xfrm>
          <a:prstGeom prst="rect">
            <a:avLst/>
          </a:prstGeom>
          <a:solidFill>
            <a:srgbClr val="AEF8EF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Arial Narrow" panose="020B0606020202030204" pitchFamily="34" charset="0"/>
                <a:ea typeface="Calibri" panose="020F0502020204030204" pitchFamily="34" charset="0"/>
              </a:rPr>
              <a:t>Расчеты решеточной КХД</a:t>
            </a:r>
            <a:r>
              <a:rPr lang="en-US" b="1" u="sng" dirty="0">
                <a:latin typeface="Arial Narrow" panose="020B0606020202030204" pitchFamily="34" charset="0"/>
                <a:ea typeface="Calibri" panose="020F0502020204030204" pitchFamily="34" charset="0"/>
              </a:rPr>
              <a:t>:</a:t>
            </a:r>
            <a:r>
              <a:rPr lang="ru-RU" b="1" u="sng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endParaRPr lang="en-US" b="1" u="sng" dirty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algn="ctr"/>
            <a:endParaRPr lang="en-US" b="1" u="sng" dirty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latin typeface="Arial Narrow" panose="020B0606020202030204" pitchFamily="34" charset="0"/>
                <a:ea typeface="Calibri" panose="020F0502020204030204" pitchFamily="34" charset="0"/>
              </a:rPr>
              <a:t>Петля Полякова</a:t>
            </a:r>
            <a:r>
              <a:rPr lang="en-US" sz="19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sz="1900" b="1" dirty="0">
                <a:latin typeface="Arial Narrow" panose="020B0606020202030204" pitchFamily="34" charset="0"/>
                <a:ea typeface="Calibri" panose="020F0502020204030204" pitchFamily="34" charset="0"/>
              </a:rPr>
              <a:t>L</a:t>
            </a:r>
            <a:r>
              <a:rPr lang="ru-RU" sz="1900" dirty="0">
                <a:latin typeface="Arial Narrow" panose="020B0606020202030204" pitchFamily="34" charset="0"/>
                <a:ea typeface="Calibri" panose="020F0502020204030204" pitchFamily="34" charset="0"/>
              </a:rPr>
              <a:t> (параметр порядка для фазового перехода в КГП для нулевых масс кварков)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9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Усредненное значения кваркового и глюонного конденсатов </a:t>
            </a: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&lt;</a:t>
            </a:r>
            <a:r>
              <a:rPr lang="en-US" sz="1900" b="1" dirty="0">
                <a:solidFill>
                  <a:srgbClr val="000000"/>
                </a:solidFill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y*</a:t>
            </a:r>
            <a:r>
              <a:rPr lang="ru-RU" sz="1900" b="1" dirty="0">
                <a:solidFill>
                  <a:srgbClr val="000000"/>
                </a:solidFill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(0)</a:t>
            </a:r>
            <a:r>
              <a:rPr lang="en-US" sz="1900" b="1" dirty="0">
                <a:solidFill>
                  <a:srgbClr val="000000"/>
                </a:solidFill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ru-RU" sz="1900" b="1" dirty="0">
                <a:solidFill>
                  <a:srgbClr val="000000"/>
                </a:solidFill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(0)</a:t>
            </a:r>
            <a:r>
              <a:rPr lang="ru-RU" sz="19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&gt; </a:t>
            </a:r>
            <a:r>
              <a:rPr lang="ru-RU" sz="19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- параметр порядка для фазового перехода из киральной-симметричной фазы кварковой материи с нулевыми массами кварков в состояние с нарушенной симметрией и физическими массами кварков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900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Критическая температура перехода</a:t>
            </a:r>
            <a:r>
              <a:rPr lang="en-US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ru-RU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2-го рода это точка перегиба (</a:t>
            </a:r>
            <a:r>
              <a:rPr lang="en-US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inflation point</a:t>
            </a:r>
            <a:r>
              <a:rPr lang="ru-RU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).Оба перехода при одинаковой температуре </a:t>
            </a:r>
            <a:r>
              <a:rPr lang="en-US" sz="1900" dirty="0">
                <a:solidFill>
                  <a:srgbClr val="000000"/>
                </a:solidFill>
                <a:latin typeface="Arial Narrow" panose="020B0606020202030204" pitchFamily="34" charset="0"/>
              </a:rPr>
              <a:t>~ 160 MeV</a:t>
            </a:r>
            <a:endParaRPr lang="ru-RU" sz="1900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8">
            <a:extLst>
              <a:ext uri="{FF2B5EF4-FFF2-40B4-BE49-F238E27FC236}">
                <a16:creationId xmlns:a16="http://schemas.microsoft.com/office/drawing/2014/main" id="{A3005975-3068-653B-FB97-7237CE12A411}"/>
              </a:ext>
            </a:extLst>
          </p:cNvPr>
          <p:cNvSpPr/>
          <p:nvPr/>
        </p:nvSpPr>
        <p:spPr>
          <a:xfrm>
            <a:off x="251520" y="5877272"/>
            <a:ext cx="8640960" cy="923330"/>
          </a:xfrm>
          <a:prstGeom prst="rect">
            <a:avLst/>
          </a:prstGeom>
          <a:solidFill>
            <a:srgbClr val="AEF8EF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Киральная симметрия, нарушенная в низкотемпературном пределе КХД, может быть частично восстановлена при деконфайнменте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Экспериментальное обнаружение имеет фундаментальное значение! 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202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7A2560-72EB-CBCA-382C-E97E6223F534}"/>
              </a:ext>
            </a:extLst>
          </p:cNvPr>
          <p:cNvSpPr txBox="1"/>
          <p:nvPr/>
        </p:nvSpPr>
        <p:spPr>
          <a:xfrm>
            <a:off x="467544" y="1484784"/>
            <a:ext cx="785619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Как получить КГП в лабораторных условиях</a:t>
            </a: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и исследовать ее свойства если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метод божественного сотворения мира нам недоступен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а астрофизические объекты весьма редки и удаленны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016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7C10B9-573E-4F46-8503-2E31D077871F}"/>
              </a:ext>
            </a:extLst>
          </p:cNvPr>
          <p:cNvSpPr txBox="1"/>
          <p:nvPr/>
        </p:nvSpPr>
        <p:spPr>
          <a:xfrm>
            <a:off x="494451" y="884191"/>
            <a:ext cx="3456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Au+Au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central collisions: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618BA-D663-4C2F-8762-17C02FE4316C}"/>
              </a:ext>
            </a:extLst>
          </p:cNvPr>
          <p:cNvSpPr txBox="1"/>
          <p:nvPr/>
        </p:nvSpPr>
        <p:spPr>
          <a:xfrm>
            <a:off x="1140612" y="37655"/>
            <a:ext cx="7119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Heavy-ion collisions - mini–Big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Bang in the Lab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85DC00-3E4C-43B8-A26E-497E8E364B42}"/>
              </a:ext>
            </a:extLst>
          </p:cNvPr>
          <p:cNvSpPr txBox="1"/>
          <p:nvPr/>
        </p:nvSpPr>
        <p:spPr>
          <a:xfrm>
            <a:off x="1696996" y="482963"/>
            <a:ext cx="5750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Huge amount of energy in very small volumes!</a:t>
            </a:r>
            <a:endParaRPr lang="ru-RU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67D03F-AE9E-46D8-93A5-0CCECE48A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66" y="1336598"/>
            <a:ext cx="661012" cy="3525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136633-70F7-4EC1-8817-B19C8BF7062F}"/>
              </a:ext>
            </a:extLst>
          </p:cNvPr>
          <p:cNvSpPr txBox="1"/>
          <p:nvPr/>
        </p:nvSpPr>
        <p:spPr>
          <a:xfrm>
            <a:off x="1702311" y="179794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97CD73-9593-4022-B45D-FC71833A5A1E}"/>
              </a:ext>
            </a:extLst>
          </p:cNvPr>
          <p:cNvSpPr txBox="1"/>
          <p:nvPr/>
        </p:nvSpPr>
        <p:spPr>
          <a:xfrm>
            <a:off x="1182430" y="1297117"/>
            <a:ext cx="2551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 GeV,</a:t>
            </a:r>
            <a:r>
              <a:rPr lang="en-US" sz="2000" dirty="0">
                <a:latin typeface="Symbol" panose="05050102010706020507" pitchFamily="18" charset="2"/>
              </a:rPr>
              <a:t> e </a:t>
            </a:r>
            <a:r>
              <a:rPr lang="en-US" sz="2000" dirty="0"/>
              <a:t>= 1.4 GeV/fm</a:t>
            </a:r>
            <a:r>
              <a:rPr lang="en-US" sz="2000" baseline="30000" dirty="0"/>
              <a:t>3</a:t>
            </a:r>
            <a:endParaRPr lang="ru-RU" sz="2000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B0DFF9-A473-4865-9975-0C191044E7C1}"/>
              </a:ext>
            </a:extLst>
          </p:cNvPr>
          <p:cNvSpPr txBox="1"/>
          <p:nvPr/>
        </p:nvSpPr>
        <p:spPr>
          <a:xfrm>
            <a:off x="1188235" y="1636583"/>
            <a:ext cx="3345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17 GeV (SPS) ,</a:t>
            </a:r>
            <a:r>
              <a:rPr lang="en-US" sz="2000" dirty="0">
                <a:latin typeface="Symbol" panose="05050102010706020507" pitchFamily="18" charset="2"/>
              </a:rPr>
              <a:t> e </a:t>
            </a:r>
            <a:r>
              <a:rPr lang="en-US" sz="2000" dirty="0"/>
              <a:t>= 3.0 GeV/fm</a:t>
            </a:r>
            <a:r>
              <a:rPr lang="en-US" sz="2000" baseline="30000" dirty="0"/>
              <a:t>3</a:t>
            </a:r>
            <a:endParaRPr lang="ru-RU" sz="2000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0E58FE-6630-4452-B41A-480B1AB47ABE}"/>
              </a:ext>
            </a:extLst>
          </p:cNvPr>
          <p:cNvSpPr txBox="1"/>
          <p:nvPr/>
        </p:nvSpPr>
        <p:spPr>
          <a:xfrm>
            <a:off x="1166678" y="2026125"/>
            <a:ext cx="3547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200 GeV (RHIC),</a:t>
            </a:r>
            <a:r>
              <a:rPr lang="en-US" sz="2000" dirty="0">
                <a:latin typeface="Symbol" panose="05050102010706020507" pitchFamily="18" charset="2"/>
              </a:rPr>
              <a:t> e </a:t>
            </a:r>
            <a:r>
              <a:rPr lang="en-US" sz="2000" dirty="0"/>
              <a:t>= 5.0 GeV/fm</a:t>
            </a:r>
            <a:r>
              <a:rPr lang="en-US" sz="2000" baseline="30000" dirty="0"/>
              <a:t>3</a:t>
            </a:r>
            <a:endParaRPr lang="ru-RU" sz="2000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2B52D4-4C00-4BFC-9788-51E9E59D8E2B}"/>
              </a:ext>
            </a:extLst>
          </p:cNvPr>
          <p:cNvSpPr txBox="1"/>
          <p:nvPr/>
        </p:nvSpPr>
        <p:spPr>
          <a:xfrm>
            <a:off x="1182430" y="2358291"/>
            <a:ext cx="3067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 </a:t>
            </a:r>
            <a:r>
              <a:rPr lang="en-US" sz="2000" dirty="0" err="1"/>
              <a:t>TeV</a:t>
            </a:r>
            <a:r>
              <a:rPr lang="en-US" sz="2000" dirty="0"/>
              <a:t> (LHC),</a:t>
            </a:r>
            <a:r>
              <a:rPr lang="en-US" sz="2000" dirty="0">
                <a:latin typeface="Symbol" panose="05050102010706020507" pitchFamily="18" charset="2"/>
              </a:rPr>
              <a:t> e </a:t>
            </a:r>
            <a:r>
              <a:rPr lang="en-US" sz="2000" dirty="0"/>
              <a:t>= 14 GeV/fm</a:t>
            </a:r>
            <a:r>
              <a:rPr lang="en-US" sz="2000" baseline="30000" dirty="0"/>
              <a:t>3</a:t>
            </a:r>
            <a:endParaRPr lang="ru-RU" sz="2000" baseline="30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D6647-B351-465E-B5CE-F2481FB0EBFD}"/>
              </a:ext>
            </a:extLst>
          </p:cNvPr>
          <p:cNvSpPr txBox="1"/>
          <p:nvPr/>
        </p:nvSpPr>
        <p:spPr>
          <a:xfrm>
            <a:off x="97455" y="5663500"/>
            <a:ext cx="830534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size of the interaction zone and radial distribution of energy density is controlled by the impact parameter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979198DC-F74F-4734-AC35-D87732CC6245}"/>
              </a:ext>
            </a:extLst>
          </p:cNvPr>
          <p:cNvSpPr txBox="1">
            <a:spLocks/>
          </p:cNvSpPr>
          <p:nvPr/>
        </p:nvSpPr>
        <p:spPr>
          <a:xfrm>
            <a:off x="6745560" y="64361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946AE-9740-416C-AC99-F562DB08F0BE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0E739-388A-25DE-1BA2-763CDD326FBD}"/>
              </a:ext>
            </a:extLst>
          </p:cNvPr>
          <p:cNvSpPr txBox="1"/>
          <p:nvPr/>
        </p:nvSpPr>
        <p:spPr>
          <a:xfrm>
            <a:off x="179512" y="3681404"/>
            <a:ext cx="49685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Fireball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a region of hot (~100 MeV)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dense (up to several 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matter in the form of hadron gas, droplets of QGP, or the mixture of both. Its size ~10-20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lifetime ~ 50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/c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6C4EB28-65A6-CD2A-6500-2CA399CF6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71" y="954262"/>
            <a:ext cx="4202935" cy="305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99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2135" y="4184613"/>
            <a:ext cx="2982523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3616" y="1482771"/>
            <a:ext cx="2942162" cy="22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746125" y="1646635"/>
            <a:ext cx="630238" cy="630237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3086100" y="1286620"/>
            <a:ext cx="630237" cy="630237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2951163" y="4824413"/>
            <a:ext cx="630237" cy="630237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836613" y="4778375"/>
            <a:ext cx="630237" cy="63023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1557338" y="5049838"/>
            <a:ext cx="539750" cy="179387"/>
          </a:xfrm>
          <a:prstGeom prst="righ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1415127" y="1783199"/>
            <a:ext cx="539750" cy="179387"/>
          </a:xfrm>
          <a:prstGeom prst="righ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 rot="10800000">
            <a:off x="2453729" y="1494333"/>
            <a:ext cx="539750" cy="179388"/>
          </a:xfrm>
          <a:prstGeom prst="righ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 rot="10800000">
            <a:off x="2322513" y="5049838"/>
            <a:ext cx="539750" cy="179387"/>
          </a:xfrm>
          <a:prstGeom prst="rightArrow">
            <a:avLst>
              <a:gd name="adj1" fmla="val 50000"/>
              <a:gd name="adj2" fmla="val 7522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385763" y="5634038"/>
            <a:ext cx="33579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Центральное</a:t>
            </a:r>
            <a:r>
              <a:rPr lang="en-US" dirty="0"/>
              <a:t> </a:t>
            </a:r>
            <a:r>
              <a:rPr lang="ru-RU" dirty="0"/>
              <a:t>столкновение</a:t>
            </a:r>
            <a:r>
              <a:rPr lang="en-US" dirty="0"/>
              <a:t>, b=0</a:t>
            </a:r>
            <a:endParaRPr lang="ru-RU" dirty="0"/>
          </a:p>
        </p:txBody>
      </p:sp>
      <p:sp>
        <p:nvSpPr>
          <p:cNvPr id="31757" name="Line 13"/>
          <p:cNvSpPr>
            <a:spLocks noChangeShapeType="1"/>
          </p:cNvSpPr>
          <p:nvPr/>
        </p:nvSpPr>
        <p:spPr bwMode="auto">
          <a:xfrm>
            <a:off x="1062038" y="1988840"/>
            <a:ext cx="3689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758" name="Line 14"/>
          <p:cNvSpPr>
            <a:spLocks noChangeShapeType="1"/>
          </p:cNvSpPr>
          <p:nvPr/>
        </p:nvSpPr>
        <p:spPr bwMode="auto">
          <a:xfrm>
            <a:off x="3446462" y="1584027"/>
            <a:ext cx="1304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759" name="Line 15"/>
          <p:cNvSpPr>
            <a:spLocks noChangeShapeType="1"/>
          </p:cNvSpPr>
          <p:nvPr/>
        </p:nvSpPr>
        <p:spPr bwMode="auto">
          <a:xfrm>
            <a:off x="4587843" y="1601738"/>
            <a:ext cx="0" cy="269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4178758" y="1537384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b</a:t>
            </a:r>
            <a:endParaRPr lang="ru-RU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127289" y="2564904"/>
            <a:ext cx="49301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/>
              <a:t>Периферийное</a:t>
            </a:r>
            <a:r>
              <a:rPr lang="en-US" dirty="0"/>
              <a:t> (</a:t>
            </a:r>
            <a:r>
              <a:rPr lang="ru-RU" dirty="0" err="1"/>
              <a:t>не-центральное</a:t>
            </a:r>
            <a:r>
              <a:rPr lang="en-US" dirty="0"/>
              <a:t>) </a:t>
            </a:r>
            <a:r>
              <a:rPr lang="ru-RU" dirty="0"/>
              <a:t>столкновение</a:t>
            </a:r>
            <a:r>
              <a:rPr lang="en-US" dirty="0"/>
              <a:t>,</a:t>
            </a:r>
          </a:p>
          <a:p>
            <a:r>
              <a:rPr lang="en-US" dirty="0"/>
              <a:t>    </a:t>
            </a:r>
            <a:r>
              <a:rPr lang="en-US" b="1" dirty="0"/>
              <a:t>b</a:t>
            </a:r>
            <a:r>
              <a:rPr lang="en-US" dirty="0"/>
              <a:t> </a:t>
            </a:r>
            <a:r>
              <a:rPr lang="en-US" dirty="0">
                <a:latin typeface="Times New Roman" pitchFamily="18" charset="0"/>
              </a:rPr>
              <a:t>–</a:t>
            </a:r>
            <a:r>
              <a:rPr lang="en-US" dirty="0"/>
              <a:t> </a:t>
            </a:r>
            <a:r>
              <a:rPr lang="ru-RU" dirty="0"/>
              <a:t>параметр удара (</a:t>
            </a:r>
            <a:r>
              <a:rPr lang="en-US" dirty="0"/>
              <a:t>impact parameter</a:t>
            </a:r>
            <a:r>
              <a:rPr lang="ru-RU" dirty="0"/>
              <a:t>)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1106488" y="-23813"/>
            <a:ext cx="66704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/>
              <a:t>Геометрия столкновения</a:t>
            </a:r>
            <a:r>
              <a:rPr lang="en-US" sz="2800" b="1" dirty="0"/>
              <a:t> (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“</a:t>
            </a:r>
            <a:r>
              <a:rPr lang="ru-RU" sz="2400" b="1" dirty="0">
                <a:solidFill>
                  <a:srgbClr val="0000FF"/>
                </a:solidFill>
              </a:rPr>
              <a:t>центральность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”</a:t>
            </a:r>
            <a:r>
              <a:rPr lang="en-US" sz="2800" b="1" dirty="0"/>
              <a:t>)</a:t>
            </a:r>
            <a:endParaRPr lang="ru-RU" sz="2800" b="1" dirty="0"/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239342" y="6085017"/>
            <a:ext cx="38595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Множественность частиц возрастает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 при уменьшении </a:t>
            </a:r>
            <a:r>
              <a:rPr lang="en-US" b="1" dirty="0">
                <a:solidFill>
                  <a:srgbClr val="FF0000"/>
                </a:solidFill>
              </a:rPr>
              <a:t>b!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32ECCF-5862-B850-A881-42CF3A367348}"/>
              </a:ext>
            </a:extLst>
          </p:cNvPr>
          <p:cNvSpPr txBox="1"/>
          <p:nvPr/>
        </p:nvSpPr>
        <p:spPr>
          <a:xfrm>
            <a:off x="127289" y="578791"/>
            <a:ext cx="9105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 are extended objects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collision geometry defined by impact parameter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45406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 t="1407"/>
          <a:stretch>
            <a:fillRect/>
          </a:stretch>
        </p:blipFill>
        <p:spPr bwMode="auto">
          <a:xfrm>
            <a:off x="395536" y="114300"/>
            <a:ext cx="6135688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37288" y="2438400"/>
            <a:ext cx="2482850" cy="2084388"/>
            <a:chOff x="4129" y="2112"/>
            <a:chExt cx="1564" cy="1313"/>
          </a:xfrm>
        </p:grpSpPr>
        <p:pic>
          <p:nvPicPr>
            <p:cNvPr id="3073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72102"/>
            <a:stretch>
              <a:fillRect/>
            </a:stretch>
          </p:blipFill>
          <p:spPr bwMode="auto">
            <a:xfrm>
              <a:off x="4280" y="2193"/>
              <a:ext cx="1231" cy="12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30732" name="Text Box 5"/>
            <p:cNvSpPr txBox="1">
              <a:spLocks noChangeArrowheads="1"/>
            </p:cNvSpPr>
            <p:nvPr/>
          </p:nvSpPr>
          <p:spPr bwMode="auto">
            <a:xfrm>
              <a:off x="4129" y="2112"/>
              <a:ext cx="195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57200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30733" name="Text Box 6"/>
            <p:cNvSpPr txBox="1">
              <a:spLocks noChangeArrowheads="1"/>
            </p:cNvSpPr>
            <p:nvPr/>
          </p:nvSpPr>
          <p:spPr bwMode="auto">
            <a:xfrm>
              <a:off x="5501" y="3089"/>
              <a:ext cx="193" cy="25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defTabSz="457200" eaLnBrk="0" hangingPunct="0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US">
                  <a:solidFill>
                    <a:srgbClr val="000000"/>
                  </a:solidFill>
                  <a:latin typeface="Times New Roman" pitchFamily="18" charset="0"/>
                </a:rPr>
                <a:t>x</a:t>
              </a:r>
            </a:p>
          </p:txBody>
        </p:sp>
      </p:grpSp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1613" y="5000625"/>
            <a:ext cx="2246312" cy="153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6642100" y="819150"/>
            <a:ext cx="2099486" cy="92333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Высокая плотность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энергии в центре</a:t>
            </a:r>
          </a:p>
          <a:p>
            <a:pPr algn="ctr"/>
            <a:r>
              <a:rPr lang="ru-RU" b="1" dirty="0" err="1">
                <a:solidFill>
                  <a:schemeClr val="bg1"/>
                </a:solidFill>
              </a:rPr>
              <a:t>файербола</a:t>
            </a:r>
            <a:r>
              <a:rPr lang="en-US" b="1" dirty="0">
                <a:solidFill>
                  <a:schemeClr val="bg1"/>
                </a:solidFill>
              </a:rPr>
              <a:t>l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0726" name="Line 9"/>
          <p:cNvSpPr>
            <a:spLocks noChangeShapeType="1"/>
          </p:cNvSpPr>
          <p:nvPr/>
        </p:nvSpPr>
        <p:spPr bwMode="auto">
          <a:xfrm>
            <a:off x="6057900" y="32496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0727" name="AutoShape 10"/>
          <p:cNvSpPr>
            <a:spLocks noChangeArrowheads="1"/>
          </p:cNvSpPr>
          <p:nvPr/>
        </p:nvSpPr>
        <p:spPr bwMode="auto">
          <a:xfrm>
            <a:off x="5741988" y="1133475"/>
            <a:ext cx="630237" cy="269875"/>
          </a:xfrm>
          <a:prstGeom prst="rightArrow">
            <a:avLst>
              <a:gd name="adj1" fmla="val 50000"/>
              <a:gd name="adj2" fmla="val 58382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28" name="AutoShape 11"/>
          <p:cNvSpPr>
            <a:spLocks noChangeArrowheads="1"/>
          </p:cNvSpPr>
          <p:nvPr/>
        </p:nvSpPr>
        <p:spPr bwMode="auto">
          <a:xfrm>
            <a:off x="7407275" y="2033588"/>
            <a:ext cx="314325" cy="450850"/>
          </a:xfrm>
          <a:prstGeom prst="downArrow">
            <a:avLst>
              <a:gd name="adj1" fmla="val 50000"/>
              <a:gd name="adj2" fmla="val 3585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29" name="AutoShape 12"/>
          <p:cNvSpPr>
            <a:spLocks noChangeArrowheads="1"/>
          </p:cNvSpPr>
          <p:nvPr/>
        </p:nvSpPr>
        <p:spPr bwMode="auto">
          <a:xfrm>
            <a:off x="7543800" y="4643438"/>
            <a:ext cx="314325" cy="450850"/>
          </a:xfrm>
          <a:prstGeom prst="downArrow">
            <a:avLst>
              <a:gd name="adj1" fmla="val 50000"/>
              <a:gd name="adj2" fmla="val 35859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72200" y="550794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Symbol" pitchFamily="18" charset="2"/>
              </a:rPr>
              <a:t>e</a:t>
            </a:r>
            <a:r>
              <a:rPr lang="en-US" b="1" baseline="-25000" dirty="0" err="1">
                <a:solidFill>
                  <a:srgbClr val="FF0000"/>
                </a:solidFill>
              </a:rPr>
              <a:t>c</a:t>
            </a:r>
            <a:endParaRPr lang="ru-RU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11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2" descr="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720560"/>
            <a:ext cx="871296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35427" y="127202"/>
            <a:ext cx="6570984" cy="52322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E90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mini “Big Bang” in the laboratory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6686" y="1736760"/>
            <a:ext cx="8737802" cy="1712820"/>
            <a:chOff x="226686" y="2708920"/>
            <a:chExt cx="8737802" cy="1504430"/>
          </a:xfrm>
        </p:grpSpPr>
        <p:sp>
          <p:nvSpPr>
            <p:cNvPr id="3" name="Rectangle 2"/>
            <p:cNvSpPr/>
            <p:nvPr/>
          </p:nvSpPr>
          <p:spPr>
            <a:xfrm>
              <a:off x="251520" y="2736022"/>
              <a:ext cx="8712968" cy="1477328"/>
            </a:xfrm>
            <a:prstGeom prst="rect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26686" y="2734416"/>
              <a:ext cx="761747" cy="1297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E90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E90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E90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time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06189" y="2730016"/>
              <a:ext cx="96693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Q-G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plasma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&gt;10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-6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916443" y="2733542"/>
              <a:ext cx="114688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 &amp; 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-4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46813" y="2729142"/>
              <a:ext cx="114688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low mass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nuclei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9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 min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90742" y="2724742"/>
              <a:ext cx="114688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neutral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atom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4000 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400 k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83822" y="2736022"/>
              <a:ext cx="114688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star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formation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20 - 3 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9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37072" y="2708920"/>
              <a:ext cx="128788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dispersion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of massive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elements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&lt; 20 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&gt; 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9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14163" y="2720200"/>
              <a:ext cx="110799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Today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 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15 10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9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yr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5" name="Picture 3" descr="u23u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5678" y="3386051"/>
            <a:ext cx="8765844" cy="331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>
          <a:xfrm flipV="1">
            <a:off x="308097" y="1685030"/>
            <a:ext cx="8465942" cy="6024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29500" y="3644061"/>
            <a:ext cx="1344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E90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 + Au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68152" y="3268517"/>
            <a:ext cx="8421737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388533" y="3149600"/>
            <a:ext cx="0" cy="1894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480733" y="3148410"/>
            <a:ext cx="0" cy="1894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496733" y="3148410"/>
            <a:ext cx="0" cy="1894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26000" y="3158449"/>
            <a:ext cx="0" cy="1894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952067" y="3175383"/>
            <a:ext cx="0" cy="1894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222066" y="3175383"/>
            <a:ext cx="0" cy="1894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373533" y="3148410"/>
            <a:ext cx="0" cy="1894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59684" y="3149600"/>
            <a:ext cx="0" cy="189411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317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"/>
    </mc:Choice>
    <mc:Fallback xmlns="">
      <p:transition spd="slow" advTm="41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3704-58AA-4699-B2D2-ABE5D5546AD0}" type="slidenum">
              <a:rPr lang="ru-RU" smtClean="0"/>
              <a:t>29</a:t>
            </a:fld>
            <a:endParaRPr lang="ru-RU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376D9071-A761-4492-82BB-3B7B1961A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2"/>
            <a:ext cx="9144000" cy="68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2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745CB-F1D6-78C8-177E-C6A84A9B1941}"/>
              </a:ext>
            </a:extLst>
          </p:cNvPr>
          <p:cNvSpPr txBox="1"/>
          <p:nvPr/>
        </p:nvSpPr>
        <p:spPr>
          <a:xfrm>
            <a:off x="2843808" y="476672"/>
            <a:ext cx="1841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55AC4F-F5F2-2666-B7B8-89EC670E708C}"/>
              </a:ext>
            </a:extLst>
          </p:cNvPr>
          <p:cNvSpPr txBox="1"/>
          <p:nvPr/>
        </p:nvSpPr>
        <p:spPr>
          <a:xfrm>
            <a:off x="683568" y="1124744"/>
            <a:ext cx="7392024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/>
              <a:t>Д. Перкинс </a:t>
            </a:r>
            <a:r>
              <a:rPr lang="en-US" sz="2000" dirty="0"/>
              <a:t>“</a:t>
            </a:r>
            <a:r>
              <a:rPr lang="ru-RU" sz="2000" dirty="0"/>
              <a:t>Введение в физику высоких энергий</a:t>
            </a:r>
            <a:r>
              <a:rPr lang="en-US" sz="2000" dirty="0"/>
              <a:t>”</a:t>
            </a:r>
            <a:endParaRPr lang="ru-RU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Ch.-Y. Wong “Introduction to high-energy heavy-ion collisions”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B. </a:t>
            </a:r>
            <a:r>
              <a:rPr lang="en-US" sz="2000" dirty="0" err="1"/>
              <a:t>Friman</a:t>
            </a:r>
            <a:r>
              <a:rPr lang="en-US" sz="2000" dirty="0"/>
              <a:t> et al. “The CBM physics book. Compressed baryonic matter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                        in laboratory experiment”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ALICE/LHC Experiment - </a:t>
            </a:r>
            <a:r>
              <a:rPr lang="en-US" sz="2000" dirty="0">
                <a:hlinkClick r:id="rId2"/>
              </a:rPr>
              <a:t>https://alice-collaboration.web.cern.ch/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STAR/RHIC Experiment - </a:t>
            </a:r>
            <a:r>
              <a:rPr lang="en-US" sz="2000" dirty="0">
                <a:hlinkClick r:id="rId3"/>
              </a:rPr>
              <a:t>https://www.star.bnl.gov/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NA61-SHINE/SPS Experiment - </a:t>
            </a:r>
            <a:r>
              <a:rPr lang="en-US" sz="2000" dirty="0">
                <a:hlinkClick r:id="rId4"/>
              </a:rPr>
              <a:t>https://shine.web.cern.ch/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MPD/NICA Experiment -  </a:t>
            </a:r>
            <a:r>
              <a:rPr lang="en-US" sz="2000" dirty="0">
                <a:hlinkClick r:id="rId5"/>
              </a:rPr>
              <a:t>http://mpd.jinr.ru/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CBM/FAIR Experiment – </a:t>
            </a:r>
            <a:r>
              <a:rPr lang="en-US" sz="2000" dirty="0">
                <a:hlinkClick r:id="rId6"/>
              </a:rPr>
              <a:t>https://www.cbm.gsi.de/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BM@N/NICA Experiment - </a:t>
            </a:r>
            <a:r>
              <a:rPr lang="en-US" sz="2000" dirty="0">
                <a:hlinkClick r:id="rId7"/>
              </a:rPr>
              <a:t>https://bmn.jinr.ru/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25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7C5DF-B305-B5A1-AA7B-98321D594A8C}"/>
              </a:ext>
            </a:extLst>
          </p:cNvPr>
          <p:cNvSpPr txBox="1"/>
          <p:nvPr/>
        </p:nvSpPr>
        <p:spPr>
          <a:xfrm>
            <a:off x="1187624" y="2780928"/>
            <a:ext cx="74068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Ускорительные центры по физике столкновений тяжелых ионов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для сканирования фазовой диаграммы КХД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(Краткая) история исследований и современное состояние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Физическая программа по тяжелым ионам на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NICA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достоинства и недостатки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69E51-3C07-AAAC-DA78-751CD61BD40F}"/>
              </a:ext>
            </a:extLst>
          </p:cNvPr>
          <p:cNvSpPr txBox="1"/>
          <p:nvPr/>
        </p:nvSpPr>
        <p:spPr>
          <a:xfrm>
            <a:off x="1192357" y="1340768"/>
            <a:ext cx="6656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Экспериментальное исследование КГП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и физ. программа на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278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755576" y="99240"/>
            <a:ext cx="63538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2400" b="1" dirty="0"/>
              <a:t>Сканирование фазовой диаграммы КХД</a:t>
            </a:r>
          </a:p>
          <a:p>
            <a:pPr algn="ctr" eaLnBrk="1" hangingPunct="1"/>
            <a:r>
              <a:rPr lang="en-US" sz="2000" b="1" dirty="0"/>
              <a:t>(QCD phase diagram</a:t>
            </a:r>
            <a:r>
              <a:rPr lang="ru-RU" sz="2000" b="1" dirty="0"/>
              <a:t> </a:t>
            </a:r>
            <a:r>
              <a:rPr lang="en-US" sz="2000" b="1" dirty="0"/>
              <a:t>mapping)</a:t>
            </a:r>
            <a:endParaRPr lang="ru-RU" sz="20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46AE-9740-416C-AC99-F562DB08F0BE}" type="slidenum">
              <a:rPr lang="ru-RU" smtClean="0"/>
              <a:t>31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6264D-2AA2-0037-12E1-07E9CACEE1E5}"/>
              </a:ext>
            </a:extLst>
          </p:cNvPr>
          <p:cNvSpPr txBox="1"/>
          <p:nvPr/>
        </p:nvSpPr>
        <p:spPr>
          <a:xfrm>
            <a:off x="5724128" y="2708920"/>
            <a:ext cx="33039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разметка, определение линий фазовых переходов и координат реперных точек.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Координатами на ФД являются хим. потенциал </a:t>
            </a:r>
            <a:r>
              <a:rPr lang="en-US" b="1" i="1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rgbClr val="7030A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температура 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как они определяются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D8F11-EBE3-405A-DBA6-51066062883E}"/>
              </a:ext>
            </a:extLst>
          </p:cNvPr>
          <p:cNvSpPr txBox="1"/>
          <p:nvPr/>
        </p:nvSpPr>
        <p:spPr>
          <a:xfrm>
            <a:off x="323089" y="980994"/>
            <a:ext cx="863294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Каждый ускоритель имеет свой диапазон энергий столкновений,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т.е. свою область на фазовой даиаграмме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Задача-максимум для всех программ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перекрыть всю ФД КХД (частичные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перекрытия областей исследований допускаются и даже приветствуются!)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351E96AE-72D6-F8F7-929C-6CC3CF5A5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93636"/>
            <a:ext cx="52673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82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415568" y="2852936"/>
            <a:ext cx="4324251" cy="707886"/>
          </a:xfrm>
          <a:prstGeom prst="rect">
            <a:avLst/>
          </a:prstGeom>
          <a:solidFill>
            <a:srgbClr val="AEF8E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80000"/>
              <a:buFont typeface="Wingdings" pitchFamily="2" charset="2"/>
              <a:buNone/>
            </a:pPr>
            <a:r>
              <a:rPr lang="ru-RU" sz="2000" dirty="0">
                <a:latin typeface="Arial Narrow" pitchFamily="34" charset="0"/>
              </a:rPr>
              <a:t>Данные по выходам адронов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ru-RU" sz="2000" dirty="0">
                <a:latin typeface="Arial Narrow" pitchFamily="34" charset="0"/>
              </a:rPr>
              <a:t>хорошо описываются в статистических моделях</a:t>
            </a:r>
            <a:r>
              <a:rPr lang="en-US" sz="2000" dirty="0">
                <a:latin typeface="Arial Narrow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980" y="70489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 Narrow" pitchFamily="34" charset="0"/>
              </a:rPr>
              <a:t>В рамках статистической термальной модели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ru-RU" sz="2000" dirty="0">
                <a:latin typeface="Arial Narrow" pitchFamily="34" charset="0"/>
              </a:rPr>
              <a:t> множественность </a:t>
            </a:r>
            <a:r>
              <a:rPr lang="en-US" sz="2000" i="1" dirty="0">
                <a:latin typeface="Arial Narrow" pitchFamily="34" charset="0"/>
              </a:rPr>
              <a:t>N</a:t>
            </a:r>
            <a:r>
              <a:rPr lang="en-US" sz="2000" i="1" baseline="-25000" dirty="0">
                <a:latin typeface="Arial Narrow" pitchFamily="34" charset="0"/>
              </a:rPr>
              <a:t>C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ru-RU" sz="2000" dirty="0">
                <a:latin typeface="Arial Narrow" pitchFamily="34" charset="0"/>
              </a:rPr>
              <a:t>частиц с массой </a:t>
            </a:r>
            <a:r>
              <a:rPr lang="en-US" sz="2000" i="1" dirty="0">
                <a:latin typeface="Arial Narrow" pitchFamily="34" charset="0"/>
              </a:rPr>
              <a:t>m</a:t>
            </a:r>
            <a:r>
              <a:rPr lang="ru-RU" sz="2000" dirty="0">
                <a:latin typeface="Arial Narrow" pitchFamily="34" charset="0"/>
              </a:rPr>
              <a:t>, зарядом </a:t>
            </a:r>
            <a:r>
              <a:rPr lang="en-US" sz="2000" i="1" dirty="0">
                <a:latin typeface="Arial Narrow" pitchFamily="34" charset="0"/>
              </a:rPr>
              <a:t>q</a:t>
            </a:r>
            <a:r>
              <a:rPr lang="ru-RU" sz="2000" dirty="0">
                <a:latin typeface="Arial Narrow" pitchFamily="34" charset="0"/>
              </a:rPr>
              <a:t>, барионным числом </a:t>
            </a:r>
            <a:r>
              <a:rPr lang="en-US" sz="2000" i="1" dirty="0">
                <a:latin typeface="Arial Narrow" pitchFamily="34" charset="0"/>
              </a:rPr>
              <a:t>B</a:t>
            </a:r>
            <a:r>
              <a:rPr lang="en-US" sz="2000" dirty="0">
                <a:latin typeface="Arial Narrow" pitchFamily="34" charset="0"/>
              </a:rPr>
              <a:t> </a:t>
            </a:r>
            <a:r>
              <a:rPr lang="ru-RU" sz="2000" dirty="0">
                <a:latin typeface="Arial Narrow" pitchFamily="34" charset="0"/>
              </a:rPr>
              <a:t>и спиновым фактором </a:t>
            </a:r>
            <a:r>
              <a:rPr lang="en-US" sz="2000" i="1" dirty="0">
                <a:latin typeface="Arial Narrow" pitchFamily="34" charset="0"/>
              </a:rPr>
              <a:t>g</a:t>
            </a:r>
            <a:r>
              <a:rPr lang="ru-RU" sz="2000" i="1" dirty="0">
                <a:latin typeface="Arial Narrow" pitchFamily="34" charset="0"/>
              </a:rPr>
              <a:t>=2</a:t>
            </a:r>
            <a:r>
              <a:rPr lang="en-US" sz="2000" i="1" dirty="0">
                <a:latin typeface="Arial Narrow" pitchFamily="34" charset="0"/>
              </a:rPr>
              <a:t>s</a:t>
            </a:r>
            <a:r>
              <a:rPr lang="ru-RU" sz="2000" i="1" dirty="0">
                <a:latin typeface="Arial Narrow" pitchFamily="34" charset="0"/>
              </a:rPr>
              <a:t>+1 </a:t>
            </a:r>
            <a:r>
              <a:rPr lang="ru-RU" sz="2000" dirty="0">
                <a:latin typeface="Arial Narrow" pitchFamily="34" charset="0"/>
              </a:rPr>
              <a:t>равна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1174813" y="1386430"/>
                <a:ext cx="3432413" cy="530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1500" i="1">
                              <a:latin typeface="Cambria Math"/>
                            </a:rPr>
                            <m:t>𝐶</m:t>
                          </m:r>
                        </m:sub>
                      </m:sSub>
                      <m:r>
                        <a:rPr lang="ru-RU" sz="15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Cambria Math"/>
                            </a:rPr>
                            <m:t>𝑔𝑉</m:t>
                          </m:r>
                        </m:num>
                        <m:den>
                          <m:sSup>
                            <m:sSupPr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ru-RU" sz="15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ru-RU" sz="15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500" i="1">
                          <a:latin typeface="Cambria Math"/>
                        </a:rPr>
                        <m:t>𝑇</m:t>
                      </m:r>
                      <m:sSub>
                        <m:sSub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ru-RU" sz="1500" i="1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skw"/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Cambria Math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sz="1500" i="1">
                                  <a:latin typeface="Cambria Math"/>
                                </a:rPr>
                                <m:t>𝑇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1500">
                          <a:latin typeface="Cambria Math"/>
                        </a:rPr>
                        <m:t>exp</m:t>
                      </m:r>
                      <m:r>
                        <a:rPr lang="ru-RU" sz="1500" i="1">
                          <a:latin typeface="Cambria Math"/>
                        </a:rPr>
                        <m:t>(</m:t>
                      </m:r>
                      <m:f>
                        <m:f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Cambria Math"/>
                            </a:rPr>
                            <m:t>𝐵</m:t>
                          </m:r>
                          <m:sSub>
                            <m:sSubPr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r>
                            <a:rPr lang="ru-RU" sz="1500" i="1">
                              <a:latin typeface="Cambria Math"/>
                            </a:rPr>
                            <m:t>+</m:t>
                          </m:r>
                          <m:r>
                            <a:rPr lang="en-US" sz="1500" i="1">
                              <a:latin typeface="Cambria Math"/>
                            </a:rPr>
                            <m:t>𝑞</m:t>
                          </m:r>
                          <m:sSub>
                            <m:sSubPr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r>
                            <a:rPr lang="en-US" sz="1500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ru-RU" sz="15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813" y="1386430"/>
                <a:ext cx="3432413" cy="53040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5810811" y="1368605"/>
                <a:ext cx="1453475" cy="5482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5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r>
                            <a:rPr lang="ru-RU" sz="1500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ru-RU" sz="15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5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ru-RU" sz="15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ru-RU" sz="1500" i="1">
                          <a:latin typeface="Cambria Math"/>
                        </a:rPr>
                        <m:t>𝑙𝑛</m:t>
                      </m:r>
                      <m:f>
                        <m:fPr>
                          <m:ctrlPr>
                            <a:rPr lang="ru-RU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500" i="1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ru-RU" sz="1500" i="1">
                                  <a:latin typeface="Cambria Math"/>
                                </a:rPr>
                                <m:t>+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1500" i="1">
                                  <a:latin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ru-RU" sz="1500" i="1">
                                  <a:latin typeface="Cambria Math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sz="1500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811" y="1368605"/>
                <a:ext cx="1453475" cy="5482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835696" y="3326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33277" y="11804"/>
            <a:ext cx="846898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 Narrow" pitchFamily="34" charset="0"/>
              </a:rPr>
              <a:t>Изучение характеристик файербола для цели</a:t>
            </a:r>
            <a:r>
              <a:rPr lang="en-US" sz="2400" b="1" dirty="0">
                <a:latin typeface="Arial Narrow" pitchFamily="34" charset="0"/>
              </a:rPr>
              <a:t> diagram mapping</a:t>
            </a:r>
          </a:p>
          <a:p>
            <a:r>
              <a:rPr lang="en-US" sz="2400" b="1" dirty="0">
                <a:latin typeface="Arial Narrow" pitchFamily="34" charset="0"/>
              </a:rPr>
              <a:t>                </a:t>
            </a:r>
            <a:r>
              <a:rPr lang="ru-RU" sz="2400" b="1" dirty="0">
                <a:latin typeface="Arial Narrow" pitchFamily="34" charset="0"/>
              </a:rPr>
              <a:t>                 </a:t>
            </a:r>
            <a:r>
              <a:rPr lang="ru-RU" sz="2100" b="1" dirty="0">
                <a:latin typeface="Arial Narrow" pitchFamily="34" charset="0"/>
              </a:rPr>
              <a:t>(</a:t>
            </a:r>
            <a:r>
              <a:rPr lang="en-US" sz="2100" b="1" i="1" dirty="0">
                <a:latin typeface="Arial Narrow" pitchFamily="34" charset="0"/>
              </a:rPr>
              <a:t>chemical </a:t>
            </a:r>
            <a:r>
              <a:rPr lang="en-US" sz="2100" b="1" i="1" dirty="0" err="1">
                <a:latin typeface="Arial Narrow" pitchFamily="34" charset="0"/>
              </a:rPr>
              <a:t>freezeout</a:t>
            </a:r>
            <a:r>
              <a:rPr lang="ru-RU" sz="2100" b="1" dirty="0">
                <a:latin typeface="Arial Narrow" pitchFamily="34" charset="0"/>
              </a:rPr>
              <a:t>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7770" y="1402943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 Narrow" pitchFamily="34" charset="0"/>
              </a:rPr>
              <a:t>где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907540"/>
            <a:ext cx="8831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Narrow" pitchFamily="34" charset="0"/>
              </a:rPr>
              <a:t>Обратная задача – по измеренным выходам частиц определить  параметры источника (</a:t>
            </a:r>
            <a:r>
              <a:rPr lang="en-US" dirty="0">
                <a:latin typeface="Arial Narrow" pitchFamily="34" charset="0"/>
              </a:rPr>
              <a:t>T, </a:t>
            </a:r>
            <a:r>
              <a:rPr lang="en-US" dirty="0" err="1">
                <a:latin typeface="Symbol" pitchFamily="18" charset="2"/>
              </a:rPr>
              <a:t>m</a:t>
            </a:r>
            <a:r>
              <a:rPr lang="en-US" dirty="0" err="1">
                <a:latin typeface="Arial Narrow" pitchFamily="34" charset="0"/>
              </a:rPr>
              <a:t>B</a:t>
            </a:r>
            <a:r>
              <a:rPr lang="en-US" dirty="0">
                <a:latin typeface="Arial Narrow" pitchFamily="34" charset="0"/>
              </a:rPr>
              <a:t>, V</a:t>
            </a:r>
            <a:r>
              <a:rPr lang="ru-RU" dirty="0">
                <a:latin typeface="Arial Narrow" pitchFamily="34" charset="0"/>
              </a:rPr>
              <a:t>)</a:t>
            </a:r>
            <a:endParaRPr lang="en-US" dirty="0">
              <a:latin typeface="Arial Narrow" pitchFamily="34" charset="0"/>
            </a:endParaRPr>
          </a:p>
          <a:p>
            <a:r>
              <a:rPr lang="ru-RU" dirty="0">
                <a:latin typeface="Arial Narrow" pitchFamily="34" charset="0"/>
              </a:rPr>
              <a:t>Затем получить энергетическую зависимость  для параметров – и можно делать предсказания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303" y="3645024"/>
            <a:ext cx="3305382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17152"/>
            <a:ext cx="42842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Arial Narrow" pitchFamily="34" charset="0"/>
              </a:rPr>
              <a:t>A. Andronic et al. Physi</a:t>
            </a:r>
            <a:r>
              <a:rPr lang="ru-RU" sz="1400" dirty="0">
                <a:latin typeface="Arial Narrow" pitchFamily="34" charset="0"/>
              </a:rPr>
              <a:t>.</a:t>
            </a:r>
            <a:r>
              <a:rPr lang="fr-FR" sz="1400" dirty="0">
                <a:latin typeface="Arial Narrow" pitchFamily="34" charset="0"/>
              </a:rPr>
              <a:t> Lett</a:t>
            </a:r>
            <a:r>
              <a:rPr lang="ru-RU" sz="1400" dirty="0">
                <a:latin typeface="Arial Narrow" pitchFamily="34" charset="0"/>
              </a:rPr>
              <a:t>.</a:t>
            </a:r>
            <a:r>
              <a:rPr lang="fr-FR" sz="1400" dirty="0">
                <a:latin typeface="Arial Narrow" pitchFamily="34" charset="0"/>
              </a:rPr>
              <a:t> B 673 (2009) 142–145 143</a:t>
            </a:r>
            <a:endParaRPr lang="ru-RU" sz="1400" dirty="0">
              <a:latin typeface="Arial Narrow" pitchFamily="34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7" y="2892050"/>
            <a:ext cx="2701522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E3D7-C0CC-4D00-B714-A7E044A04EC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804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2406003" y="2360460"/>
          <a:ext cx="4614269" cy="727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90900" imgH="508000" progId="Equation.3">
                  <p:embed/>
                </p:oleObj>
              </mc:Choice>
              <mc:Fallback>
                <p:oleObj name="Equation" r:id="rId2" imgW="3390900" imgH="508000" progId="Equation.3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6003" y="2360460"/>
                        <a:ext cx="4614269" cy="72765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44712" y="5032807"/>
            <a:ext cx="4794902" cy="969496"/>
          </a:xfrm>
          <a:prstGeom prst="rect">
            <a:avLst/>
          </a:prstGeom>
          <a:solidFill>
            <a:srgbClr val="AEF8EF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900" b="1" dirty="0">
                <a:solidFill>
                  <a:srgbClr val="FF0000"/>
                </a:solidFill>
                <a:latin typeface="Arial Narrow" pitchFamily="34" charset="0"/>
              </a:rPr>
              <a:t>Импульсные распределения всех типов</a:t>
            </a:r>
          </a:p>
          <a:p>
            <a:pPr eaLnBrk="1" hangingPunct="1"/>
            <a:r>
              <a:rPr lang="ru-RU" sz="1900" b="1" dirty="0">
                <a:solidFill>
                  <a:srgbClr val="FF0000"/>
                </a:solidFill>
                <a:latin typeface="Arial Narrow" pitchFamily="34" charset="0"/>
              </a:rPr>
              <a:t>частиц описываеются одним универсальным</a:t>
            </a:r>
          </a:p>
          <a:p>
            <a:pPr eaLnBrk="1" hangingPunct="1"/>
            <a:r>
              <a:rPr lang="ru-RU" sz="1900" b="1" dirty="0">
                <a:solidFill>
                  <a:srgbClr val="FF0000"/>
                </a:solidFill>
                <a:latin typeface="Arial Narrow" pitchFamily="34" charset="0"/>
              </a:rPr>
              <a:t>значением температуры!</a:t>
            </a:r>
            <a:r>
              <a:rPr lang="en-US" sz="1900" b="1" dirty="0">
                <a:solidFill>
                  <a:srgbClr val="FF0000"/>
                </a:solidFill>
                <a:latin typeface="Arial Narrow" pitchFamily="34" charset="0"/>
              </a:rPr>
              <a:t> 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2627784" y="3066723"/>
          <a:ext cx="3456384" cy="578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28900" imgH="431800" progId="Equation.3">
                  <p:embed/>
                </p:oleObj>
              </mc:Choice>
              <mc:Fallback>
                <p:oleObj name="Equation" r:id="rId4" imgW="2628900" imgH="431800" progId="Equation.3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3066723"/>
                        <a:ext cx="3456384" cy="578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spectra_blast_veto1_3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" t="664" r="6195" b="5315"/>
          <a:stretch>
            <a:fillRect/>
          </a:stretch>
        </p:blipFill>
        <p:spPr bwMode="auto">
          <a:xfrm>
            <a:off x="5487270" y="4014000"/>
            <a:ext cx="2960803" cy="28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78375" y="3653434"/>
            <a:ext cx="4727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Arial Narrow" pitchFamily="34" charset="0"/>
              </a:rPr>
              <a:t>Simultaneous fit to all particle species. Fit parameters: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99095" y="4185637"/>
            <a:ext cx="387788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66"/>
                </a:solidFill>
                <a:latin typeface="Arial Narrow" pitchFamily="34" charset="0"/>
              </a:rPr>
              <a:t>T </a:t>
            </a:r>
            <a:r>
              <a:rPr lang="en-US" sz="1900" dirty="0">
                <a:latin typeface="Century" pitchFamily="18" charset="0"/>
              </a:rPr>
              <a:t>– </a:t>
            </a:r>
            <a:r>
              <a:rPr lang="en-US" sz="1900" dirty="0">
                <a:latin typeface="Arial Narrow" pitchFamily="34" charset="0"/>
              </a:rPr>
              <a:t>thermal freeze-out temperature</a:t>
            </a:r>
            <a:endParaRPr lang="ru-RU" sz="1900" dirty="0">
              <a:latin typeface="Arial Narrow" pitchFamily="34" charset="0"/>
            </a:endParaRPr>
          </a:p>
          <a:p>
            <a:pPr eaLnBrk="1" hangingPunct="1"/>
            <a:r>
              <a:rPr lang="en-US" sz="1900" dirty="0">
                <a:latin typeface="Arial Narrow" pitchFamily="34" charset="0"/>
              </a:rPr>
              <a:t> </a:t>
            </a:r>
            <a:r>
              <a:rPr lang="en-US" dirty="0" err="1">
                <a:solidFill>
                  <a:srgbClr val="FF0066"/>
                </a:solidFill>
                <a:latin typeface="Symbol" pitchFamily="18" charset="2"/>
              </a:rPr>
              <a:t>b</a:t>
            </a:r>
            <a:r>
              <a:rPr lang="en-US" dirty="0" err="1">
                <a:solidFill>
                  <a:srgbClr val="FF0066"/>
                </a:solidFill>
                <a:latin typeface="Century" pitchFamily="18" charset="0"/>
              </a:rPr>
              <a:t>t</a:t>
            </a:r>
            <a:r>
              <a:rPr lang="en-US" dirty="0">
                <a:solidFill>
                  <a:srgbClr val="FF0066"/>
                </a:solidFill>
                <a:latin typeface="Century" pitchFamily="18" charset="0"/>
              </a:rPr>
              <a:t> </a:t>
            </a:r>
            <a:r>
              <a:rPr lang="en-US" sz="1900" dirty="0">
                <a:latin typeface="Century" pitchFamily="18" charset="0"/>
              </a:rPr>
              <a:t>– </a:t>
            </a:r>
            <a:r>
              <a:rPr lang="en-US" sz="1900" dirty="0">
                <a:latin typeface="Arial Narrow" pitchFamily="34" charset="0"/>
              </a:rPr>
              <a:t>maximum transverse flow velocity</a:t>
            </a:r>
            <a:endParaRPr lang="en-US" sz="1400" dirty="0">
              <a:solidFill>
                <a:srgbClr val="FF0066"/>
              </a:solidFill>
              <a:latin typeface="Arial Narrow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44624"/>
            <a:ext cx="733245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latin typeface="Arial Narrow" pitchFamily="34" charset="0"/>
              </a:rPr>
              <a:t>Изучение характеристик </a:t>
            </a:r>
            <a:r>
              <a:rPr lang="ru-RU" sz="2500" b="1" dirty="0" err="1">
                <a:latin typeface="Arial Narrow" pitchFamily="34" charset="0"/>
              </a:rPr>
              <a:t>файербола</a:t>
            </a:r>
            <a:r>
              <a:rPr lang="ru-RU" sz="2500" b="1" dirty="0">
                <a:latin typeface="Arial Narrow" pitchFamily="34" charset="0"/>
              </a:rPr>
              <a:t> (</a:t>
            </a:r>
            <a:r>
              <a:rPr lang="en-US" sz="2500" b="1" i="1" dirty="0">
                <a:latin typeface="Arial Narrow" pitchFamily="34" charset="0"/>
              </a:rPr>
              <a:t>kinetic </a:t>
            </a:r>
            <a:r>
              <a:rPr lang="en-US" sz="2500" b="1" i="1" dirty="0" err="1">
                <a:latin typeface="Arial Narrow" pitchFamily="34" charset="0"/>
              </a:rPr>
              <a:t>freezeout</a:t>
            </a:r>
            <a:r>
              <a:rPr lang="ru-RU" sz="2500" b="1" dirty="0">
                <a:latin typeface="Arial Narrow" pitchFamily="34" charset="0"/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6254" y="644053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 Narrow" pitchFamily="34" charset="0"/>
              </a:rPr>
              <a:t>Blast-wave analysis</a:t>
            </a:r>
            <a:endParaRPr lang="ru-RU" sz="2000" b="1" dirty="0">
              <a:latin typeface="Arial Narrow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E3D7-C0CC-4D00-B714-A7E044A04ECA}" type="slidenum">
              <a:rPr lang="ru-RU" smtClean="0"/>
              <a:t>33</a:t>
            </a:fld>
            <a:endParaRPr lang="ru-RU"/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107504" y="1618628"/>
            <a:ext cx="1873378" cy="1594348"/>
            <a:chOff x="1093" y="3072"/>
            <a:chExt cx="1600" cy="1133"/>
          </a:xfrm>
        </p:grpSpPr>
        <p:sp>
          <p:nvSpPr>
            <p:cNvPr id="22" name="Line 4"/>
            <p:cNvSpPr>
              <a:spLocks noChangeShapeType="1"/>
            </p:cNvSpPr>
            <p:nvPr/>
          </p:nvSpPr>
          <p:spPr bwMode="auto">
            <a:xfrm>
              <a:off x="1381" y="3142"/>
              <a:ext cx="1" cy="838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1381" y="3980"/>
              <a:ext cx="1288" cy="1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Text Box 6"/>
            <p:cNvSpPr txBox="1">
              <a:spLocks noChangeArrowheads="1"/>
            </p:cNvSpPr>
            <p:nvPr/>
          </p:nvSpPr>
          <p:spPr bwMode="auto">
            <a:xfrm>
              <a:off x="2417" y="3950"/>
              <a:ext cx="277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r>
                <a:rPr lang="en-US" sz="1800" baseline="-2500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1093" y="3217"/>
              <a:ext cx="234" cy="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1/m</a:t>
              </a:r>
              <a:r>
                <a:rPr lang="en-US" sz="1600" baseline="-2500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</a:rPr>
                <a:t> dN/dm</a:t>
              </a:r>
              <a:r>
                <a:rPr lang="en-US" sz="1600" baseline="-2500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>
              <a:off x="1565" y="3072"/>
              <a:ext cx="981" cy="768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>
              <a:off x="1504" y="3351"/>
              <a:ext cx="674" cy="559"/>
            </a:xfrm>
            <a:prstGeom prst="line">
              <a:avLst/>
            </a:prstGeom>
            <a:noFill/>
            <a:ln w="19080">
              <a:solidFill>
                <a:srgbClr val="99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1933" y="3124"/>
              <a:ext cx="485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light</a:t>
              </a:r>
            </a:p>
          </p:txBody>
        </p:sp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1505" y="3681"/>
              <a:ext cx="459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sz="1800">
                  <a:solidFill>
                    <a:srgbClr val="990099"/>
                  </a:solidFill>
                  <a:latin typeface="Times New Roman" pitchFamily="18" charset="0"/>
                </a:rPr>
                <a:t>heavy</a:t>
              </a:r>
            </a:p>
          </p:txBody>
        </p:sp>
      </p:grpSp>
      <p:grpSp>
        <p:nvGrpSpPr>
          <p:cNvPr id="30" name="Group 12"/>
          <p:cNvGrpSpPr>
            <a:grpSpLocks noChangeAspect="1"/>
          </p:cNvGrpSpPr>
          <p:nvPr/>
        </p:nvGrpSpPr>
        <p:grpSpPr bwMode="auto">
          <a:xfrm>
            <a:off x="210746" y="728808"/>
            <a:ext cx="1176699" cy="972000"/>
            <a:chOff x="144" y="708"/>
            <a:chExt cx="960" cy="793"/>
          </a:xfrm>
        </p:grpSpPr>
        <p:grpSp>
          <p:nvGrpSpPr>
            <p:cNvPr id="31" name="Group 13"/>
            <p:cNvGrpSpPr>
              <a:grpSpLocks/>
            </p:cNvGrpSpPr>
            <p:nvPr/>
          </p:nvGrpSpPr>
          <p:grpSpPr bwMode="auto">
            <a:xfrm>
              <a:off x="432" y="1117"/>
              <a:ext cx="384" cy="384"/>
              <a:chOff x="432" y="1117"/>
              <a:chExt cx="384" cy="384"/>
            </a:xfrm>
          </p:grpSpPr>
          <p:sp>
            <p:nvSpPr>
              <p:cNvPr id="33" name="Oval 14"/>
              <p:cNvSpPr>
                <a:spLocks noChangeArrowheads="1"/>
              </p:cNvSpPr>
              <p:nvPr/>
            </p:nvSpPr>
            <p:spPr bwMode="auto">
              <a:xfrm>
                <a:off x="432" y="1117"/>
                <a:ext cx="384" cy="384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Text Box 15"/>
              <p:cNvSpPr txBox="1">
                <a:spLocks noChangeArrowheads="1"/>
              </p:cNvSpPr>
              <p:nvPr/>
            </p:nvSpPr>
            <p:spPr bwMode="auto">
              <a:xfrm>
                <a:off x="518" y="1207"/>
                <a:ext cx="212" cy="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Arial" pitchFamily="34" charset="0"/>
                    <a:cs typeface="Times New Roman" pitchFamily="18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Arial" pitchFamily="34" charset="0"/>
                    <a:cs typeface="Times New Roman" pitchFamily="18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Arial" pitchFamily="34" charset="0"/>
                    <a:cs typeface="Times New Roman" pitchFamily="18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Arial" pitchFamily="34" charset="0"/>
                    <a:cs typeface="Times New Roman" pitchFamily="18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Arial" pitchFamily="34" charset="0"/>
                    <a:cs typeface="Times New Roman" pitchFamily="18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Arial" pitchFamily="34" charset="0"/>
                    <a:cs typeface="Times New Roman" pitchFamily="18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Arial" pitchFamily="34" charset="0"/>
                    <a:cs typeface="Times New Roman" pitchFamily="18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Arial" pitchFamily="34" charset="0"/>
                    <a:cs typeface="Times New Roman" pitchFamily="18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chemeClr val="tx1"/>
                    </a:solidFill>
                    <a:latin typeface="Arial" pitchFamily="34" charset="0"/>
                    <a:cs typeface="Times New Roman" pitchFamily="18" charset="0"/>
                  </a:defRPr>
                </a:lvl9pPr>
              </a:lstStyle>
              <a:p>
                <a:pPr algn="ctr">
                  <a:buSzPct val="100000"/>
                </a:pPr>
                <a:r>
                  <a:rPr lang="en-US" dirty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</a:p>
            </p:txBody>
          </p:sp>
        </p:grpSp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144" y="708"/>
              <a:ext cx="960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  <a:buSzPct val="100000"/>
              </a:pPr>
              <a:r>
                <a:rPr lang="en-US" sz="1800" dirty="0">
                  <a:solidFill>
                    <a:srgbClr val="000000"/>
                  </a:solidFill>
                  <a:latin typeface="Times New Roman" pitchFamily="18" charset="0"/>
                </a:rPr>
                <a:t>purely thermal</a:t>
              </a:r>
            </a:p>
            <a:p>
              <a:pPr algn="ctr">
                <a:lnSpc>
                  <a:spcPct val="80000"/>
                </a:lnSpc>
                <a:buSzPct val="100000"/>
              </a:pPr>
              <a:r>
                <a:rPr lang="en-US" sz="1800" dirty="0">
                  <a:solidFill>
                    <a:srgbClr val="000000"/>
                  </a:solidFill>
                  <a:latin typeface="Times New Roman" pitchFamily="18" charset="0"/>
                </a:rPr>
                <a:t>source</a:t>
              </a:r>
            </a:p>
          </p:txBody>
        </p:sp>
      </p:grpSp>
      <p:grpSp>
        <p:nvGrpSpPr>
          <p:cNvPr id="35" name="Group 29"/>
          <p:cNvGrpSpPr>
            <a:grpSpLocks noChangeAspect="1"/>
          </p:cNvGrpSpPr>
          <p:nvPr/>
        </p:nvGrpSpPr>
        <p:grpSpPr bwMode="auto">
          <a:xfrm>
            <a:off x="7236296" y="1808944"/>
            <a:ext cx="1750814" cy="1332000"/>
            <a:chOff x="3973" y="3024"/>
            <a:chExt cx="1644" cy="1163"/>
          </a:xfrm>
        </p:grpSpPr>
        <p:sp>
          <p:nvSpPr>
            <p:cNvPr id="36" name="Line 30"/>
            <p:cNvSpPr>
              <a:spLocks noChangeShapeType="1"/>
            </p:cNvSpPr>
            <p:nvPr/>
          </p:nvSpPr>
          <p:spPr bwMode="auto">
            <a:xfrm>
              <a:off x="4264" y="3169"/>
              <a:ext cx="1" cy="797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>
              <a:off x="4264" y="3967"/>
              <a:ext cx="1333" cy="1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>
              <a:off x="5340" y="3932"/>
              <a:ext cx="277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r>
                <a:rPr lang="en-US" sz="1800" baseline="-25000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3973" y="3221"/>
              <a:ext cx="234" cy="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1/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m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dN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</a:rPr>
                <a:t>/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</a:rPr>
                <a:t>dm</a:t>
              </a:r>
              <a:r>
                <a:rPr lang="en-US" sz="1600" baseline="-25000" dirty="0" err="1">
                  <a:solidFill>
                    <a:srgbClr val="000000"/>
                  </a:solidFill>
                  <a:latin typeface="Times New Roman" pitchFamily="18" charset="0"/>
                </a:rPr>
                <a:t>T</a:t>
              </a:r>
              <a:endParaRPr lang="en-US" sz="1600" baseline="-25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" name="Text Box 34"/>
            <p:cNvSpPr txBox="1">
              <a:spLocks noChangeArrowheads="1"/>
            </p:cNvSpPr>
            <p:nvPr/>
          </p:nvSpPr>
          <p:spPr bwMode="auto">
            <a:xfrm>
              <a:off x="4898" y="3147"/>
              <a:ext cx="377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sz="1800">
                  <a:solidFill>
                    <a:srgbClr val="000000"/>
                  </a:solidFill>
                  <a:latin typeface="Times New Roman" pitchFamily="18" charset="0"/>
                </a:rPr>
                <a:t>light</a:t>
              </a:r>
            </a:p>
          </p:txBody>
        </p:sp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4401" y="3679"/>
              <a:ext cx="459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sz="1800" dirty="0">
                  <a:solidFill>
                    <a:srgbClr val="990099"/>
                  </a:solidFill>
                  <a:latin typeface="Times New Roman" pitchFamily="18" charset="0"/>
                </a:rPr>
                <a:t>heavy</a:t>
              </a: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>
              <a:off x="4391" y="3024"/>
              <a:ext cx="952" cy="731"/>
            </a:xfrm>
            <a:custGeom>
              <a:avLst/>
              <a:gdLst>
                <a:gd name="T0" fmla="*/ 0 w 720"/>
                <a:gd name="T1" fmla="*/ 0 h 528"/>
                <a:gd name="T2" fmla="*/ 571 w 720"/>
                <a:gd name="T3" fmla="*/ 399 h 528"/>
                <a:gd name="T4" fmla="*/ 952 w 720"/>
                <a:gd name="T5" fmla="*/ 731 h 5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0" h="528">
                  <a:moveTo>
                    <a:pt x="0" y="0"/>
                  </a:moveTo>
                  <a:cubicBezTo>
                    <a:pt x="156" y="100"/>
                    <a:pt x="312" y="200"/>
                    <a:pt x="432" y="288"/>
                  </a:cubicBezTo>
                  <a:cubicBezTo>
                    <a:pt x="552" y="376"/>
                    <a:pt x="636" y="452"/>
                    <a:pt x="720" y="528"/>
                  </a:cubicBezTo>
                </a:path>
              </a:pathLst>
            </a:custGeom>
            <a:noFill/>
            <a:ln w="381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>
              <a:off x="4328" y="3356"/>
              <a:ext cx="762" cy="531"/>
            </a:xfrm>
            <a:custGeom>
              <a:avLst/>
              <a:gdLst>
                <a:gd name="T0" fmla="*/ 0 w 576"/>
                <a:gd name="T1" fmla="*/ 0 h 384"/>
                <a:gd name="T2" fmla="*/ 381 w 576"/>
                <a:gd name="T3" fmla="*/ 133 h 384"/>
                <a:gd name="T4" fmla="*/ 762 w 576"/>
                <a:gd name="T5" fmla="*/ 531 h 3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76" h="384">
                  <a:moveTo>
                    <a:pt x="0" y="0"/>
                  </a:moveTo>
                  <a:cubicBezTo>
                    <a:pt x="96" y="16"/>
                    <a:pt x="192" y="32"/>
                    <a:pt x="288" y="96"/>
                  </a:cubicBezTo>
                  <a:cubicBezTo>
                    <a:pt x="384" y="160"/>
                    <a:pt x="480" y="272"/>
                    <a:pt x="576" y="384"/>
                  </a:cubicBezTo>
                </a:path>
              </a:pathLst>
            </a:custGeom>
            <a:noFill/>
            <a:ln w="38160">
              <a:solidFill>
                <a:srgbClr val="99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4" name="Group 17"/>
          <p:cNvGrpSpPr>
            <a:grpSpLocks noChangeAspect="1"/>
          </p:cNvGrpSpPr>
          <p:nvPr/>
        </p:nvGrpSpPr>
        <p:grpSpPr bwMode="auto">
          <a:xfrm>
            <a:off x="8172400" y="692696"/>
            <a:ext cx="792606" cy="1044000"/>
            <a:chOff x="3167" y="2975"/>
            <a:chExt cx="763" cy="1005"/>
          </a:xfrm>
        </p:grpSpPr>
        <p:sp>
          <p:nvSpPr>
            <p:cNvPr id="45" name="Text Box 18"/>
            <p:cNvSpPr txBox="1">
              <a:spLocks noChangeAspect="1" noChangeArrowheads="1"/>
            </p:cNvSpPr>
            <p:nvPr/>
          </p:nvSpPr>
          <p:spPr bwMode="auto">
            <a:xfrm>
              <a:off x="3216" y="2975"/>
              <a:ext cx="667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  <a:buSzPct val="100000"/>
              </a:pPr>
              <a:r>
                <a:rPr lang="en-US" sz="1800" dirty="0">
                  <a:solidFill>
                    <a:srgbClr val="000000"/>
                  </a:solidFill>
                  <a:latin typeface="Times New Roman" pitchFamily="18" charset="0"/>
                </a:rPr>
                <a:t>explosive</a:t>
              </a:r>
            </a:p>
            <a:p>
              <a:pPr algn="ctr">
                <a:lnSpc>
                  <a:spcPct val="80000"/>
                </a:lnSpc>
                <a:buSzPct val="100000"/>
              </a:pPr>
              <a:r>
                <a:rPr lang="en-US" sz="1800" dirty="0">
                  <a:solidFill>
                    <a:srgbClr val="000000"/>
                  </a:solidFill>
                  <a:latin typeface="Times New Roman" pitchFamily="18" charset="0"/>
                </a:rPr>
                <a:t>source</a:t>
              </a:r>
            </a:p>
          </p:txBody>
        </p:sp>
        <p:sp>
          <p:nvSpPr>
            <p:cNvPr id="46" name="Oval 19"/>
            <p:cNvSpPr>
              <a:spLocks noChangeArrowheads="1"/>
            </p:cNvSpPr>
            <p:nvPr/>
          </p:nvSpPr>
          <p:spPr bwMode="auto">
            <a:xfrm>
              <a:off x="3360" y="3408"/>
              <a:ext cx="384" cy="38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Text Box 20"/>
            <p:cNvSpPr txBox="1">
              <a:spLocks noChangeArrowheads="1"/>
            </p:cNvSpPr>
            <p:nvPr/>
          </p:nvSpPr>
          <p:spPr bwMode="auto">
            <a:xfrm>
              <a:off x="3359" y="3451"/>
              <a:ext cx="356" cy="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Times New Roman" pitchFamily="18" charset="0"/>
                </a:defRPr>
              </a:lvl9pPr>
            </a:lstStyle>
            <a:p>
              <a:pPr algn="ctr">
                <a:buSzPct val="100000"/>
              </a:pPr>
              <a:r>
                <a:rPr lang="en-US" dirty="0">
                  <a:solidFill>
                    <a:srgbClr val="000000"/>
                  </a:solidFill>
                  <a:latin typeface="Times New Roman" pitchFamily="18" charset="0"/>
                </a:rPr>
                <a:t>T,</a:t>
              </a:r>
              <a:r>
                <a:rPr lang="en-US" dirty="0">
                  <a:solidFill>
                    <a:srgbClr val="000000"/>
                  </a:solidFill>
                  <a:latin typeface="Symbol" pitchFamily="18" charset="2"/>
                </a:rPr>
                <a:t></a:t>
              </a:r>
            </a:p>
          </p:txBody>
        </p:sp>
        <p:sp>
          <p:nvSpPr>
            <p:cNvPr id="48" name="Line 21"/>
            <p:cNvSpPr>
              <a:spLocks noChangeShapeType="1"/>
            </p:cNvSpPr>
            <p:nvPr/>
          </p:nvSpPr>
          <p:spPr bwMode="auto">
            <a:xfrm>
              <a:off x="3738" y="3600"/>
              <a:ext cx="192" cy="1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Line 22"/>
            <p:cNvSpPr>
              <a:spLocks noChangeShapeType="1"/>
            </p:cNvSpPr>
            <p:nvPr/>
          </p:nvSpPr>
          <p:spPr bwMode="auto">
            <a:xfrm>
              <a:off x="3695" y="3715"/>
              <a:ext cx="144" cy="144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Line 23"/>
            <p:cNvSpPr>
              <a:spLocks noChangeShapeType="1"/>
            </p:cNvSpPr>
            <p:nvPr/>
          </p:nvSpPr>
          <p:spPr bwMode="auto">
            <a:xfrm flipH="1">
              <a:off x="3263" y="3720"/>
              <a:ext cx="146" cy="144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Line 24"/>
            <p:cNvSpPr>
              <a:spLocks noChangeShapeType="1"/>
            </p:cNvSpPr>
            <p:nvPr/>
          </p:nvSpPr>
          <p:spPr bwMode="auto">
            <a:xfrm flipH="1">
              <a:off x="3167" y="3600"/>
              <a:ext cx="194" cy="1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Line 25"/>
            <p:cNvSpPr>
              <a:spLocks noChangeShapeType="1"/>
            </p:cNvSpPr>
            <p:nvPr/>
          </p:nvSpPr>
          <p:spPr bwMode="auto">
            <a:xfrm>
              <a:off x="3552" y="3788"/>
              <a:ext cx="1" cy="192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Line 26"/>
            <p:cNvSpPr>
              <a:spLocks noChangeShapeType="1"/>
            </p:cNvSpPr>
            <p:nvPr/>
          </p:nvSpPr>
          <p:spPr bwMode="auto">
            <a:xfrm flipV="1">
              <a:off x="3552" y="3269"/>
              <a:ext cx="1" cy="142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Line 27"/>
            <p:cNvSpPr>
              <a:spLocks noChangeShapeType="1"/>
            </p:cNvSpPr>
            <p:nvPr/>
          </p:nvSpPr>
          <p:spPr bwMode="auto">
            <a:xfrm flipH="1" flipV="1">
              <a:off x="3299" y="3305"/>
              <a:ext cx="146" cy="146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Line 28"/>
            <p:cNvSpPr>
              <a:spLocks noChangeShapeType="1"/>
            </p:cNvSpPr>
            <p:nvPr/>
          </p:nvSpPr>
          <p:spPr bwMode="auto">
            <a:xfrm flipV="1">
              <a:off x="3678" y="3311"/>
              <a:ext cx="144" cy="146"/>
            </a:xfrm>
            <a:prstGeom prst="line">
              <a:avLst/>
            </a:prstGeom>
            <a:noFill/>
            <a:ln w="38160">
              <a:solidFill>
                <a:srgbClr val="3333CC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2251672" y="1162461"/>
            <a:ext cx="4437567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marL="174625" indent="-174625" defTabSz="457200" eaLnBrk="0" hangingPunct="0"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defTabSz="457200" eaLnBrk="0" hangingPunct="0"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defTabSz="457200" eaLnBrk="0" hangingPunct="0"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defTabSz="457200" eaLnBrk="0" hangingPunct="0"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defTabSz="457200" eaLnBrk="0" hangingPunct="0"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4625" algn="l"/>
                <a:tab pos="1089025" algn="l"/>
                <a:tab pos="2003425" algn="l"/>
                <a:tab pos="2917825" algn="l"/>
                <a:tab pos="3832225" algn="l"/>
                <a:tab pos="4746625" algn="l"/>
                <a:tab pos="5661025" algn="l"/>
                <a:tab pos="6575425" algn="l"/>
                <a:tab pos="7489825" algn="l"/>
                <a:tab pos="8404225" algn="l"/>
                <a:tab pos="9318625" algn="l"/>
                <a:tab pos="10233025" algn="l"/>
              </a:tabLs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marL="0" indent="0">
              <a:buClr>
                <a:srgbClr val="0000FF"/>
              </a:buClr>
              <a:buSzPct val="80000"/>
            </a:pPr>
            <a:r>
              <a:rPr lang="en-US" dirty="0">
                <a:solidFill>
                  <a:srgbClr val="990000"/>
                </a:solidFill>
                <a:latin typeface="Arial Narrow" pitchFamily="34" charset="0"/>
              </a:rPr>
              <a:t>In the source with strong collective behavior the spectral shape is determined by more than a simple T but also by a radial velocity </a:t>
            </a:r>
            <a:r>
              <a:rPr lang="en-US" baseline="-25000" dirty="0">
                <a:solidFill>
                  <a:srgbClr val="990000"/>
                </a:solidFill>
                <a:latin typeface="Arial Narrow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2409" y="6080039"/>
            <a:ext cx="1588705" cy="353943"/>
          </a:xfrm>
          <a:prstGeom prst="rect">
            <a:avLst/>
          </a:prstGeom>
          <a:solidFill>
            <a:srgbClr val="AEF8EF"/>
          </a:solidFill>
        </p:spPr>
        <p:txBody>
          <a:bodyPr wrap="none" rtlCol="0">
            <a:spAutoFit/>
          </a:bodyPr>
          <a:lstStyle/>
          <a:p>
            <a:r>
              <a:rPr lang="en-US" sz="1700" dirty="0" err="1">
                <a:latin typeface="Arial Narrow" panose="020B0606020202030204" pitchFamily="34" charset="0"/>
              </a:rPr>
              <a:t>Pb+Pb</a:t>
            </a:r>
            <a:r>
              <a:rPr lang="en-US" sz="1700" dirty="0">
                <a:latin typeface="Arial Narrow" panose="020B0606020202030204" pitchFamily="34" charset="0"/>
              </a:rPr>
              <a:t> 158A GeV</a:t>
            </a:r>
            <a:endParaRPr lang="ru-RU" sz="17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95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E3D7-C0CC-4D00-B714-A7E044A04ECA}" type="slidenum">
              <a:rPr lang="ru-RU" smtClean="0"/>
              <a:t>34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414517"/>
            <a:ext cx="51941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</a:rPr>
              <a:t>T</a:t>
            </a:r>
            <a:r>
              <a:rPr lang="en-US" baseline="-25000" dirty="0">
                <a:latin typeface="Arial Narrow" panose="020B0606020202030204" pitchFamily="34" charset="0"/>
              </a:rPr>
              <a:t>ch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sz="800" dirty="0">
                <a:latin typeface="Arial Narrow" panose="020B0606020202030204" pitchFamily="34" charset="0"/>
              </a:rPr>
              <a:t> </a:t>
            </a:r>
            <a:r>
              <a:rPr lang="en-US" dirty="0">
                <a:latin typeface="Arial Narrow" panose="020B0606020202030204" pitchFamily="34" charset="0"/>
              </a:rPr>
              <a:t>increases from 7.7 to 19.6 GeV; after that it remains almost constant and similar for all centralities.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79912" y="2150854"/>
            <a:ext cx="51845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T</a:t>
            </a:r>
            <a:r>
              <a:rPr lang="en-US" baseline="-25000" dirty="0">
                <a:latin typeface="Arial Narrow" panose="020B0606020202030204" pitchFamily="34" charset="0"/>
                <a:cs typeface="Times New Roman" panose="02020603050405020304" pitchFamily="18" charset="0"/>
              </a:rPr>
              <a:t>kin</a:t>
            </a: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increases from central to peripheral collisions suggesting longer lived fireball in central collisions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&lt;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&gt; decreases from central to peripheral collisions suggesting stronger expansion in central collisions.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The separation between T</a:t>
            </a:r>
            <a:r>
              <a:rPr lang="en-US" baseline="-25000" dirty="0">
                <a:latin typeface="Arial Narrow" panose="020B0606020202030204" pitchFamily="34" charset="0"/>
                <a:cs typeface="Times New Roman" panose="02020603050405020304" pitchFamily="18" charset="0"/>
              </a:rPr>
              <a:t>ch</a:t>
            </a: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and T</a:t>
            </a:r>
            <a:r>
              <a:rPr lang="en-US" baseline="-25000" dirty="0">
                <a:latin typeface="Arial Narrow" panose="020B0606020202030204" pitchFamily="34" charset="0"/>
                <a:cs typeface="Times New Roman" panose="02020603050405020304" pitchFamily="18" charset="0"/>
              </a:rPr>
              <a:t>kin</a:t>
            </a: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increases</a:t>
            </a:r>
          </a:p>
          <a:p>
            <a:pPr algn="just"/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     with increasing energy suggesting the effect of</a:t>
            </a:r>
          </a:p>
          <a:p>
            <a:pPr algn="just"/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     increasing hadronic interactions between chemical and</a:t>
            </a:r>
          </a:p>
          <a:p>
            <a:pPr algn="just"/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     kinetic freeze-out at higher energies. </a:t>
            </a: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475"/>
            <a:ext cx="3688183" cy="58320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1560" y="76200"/>
            <a:ext cx="81578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STAR: Hydrodynamic analysis (blast-wave fit) of </a:t>
            </a:r>
            <a:r>
              <a:rPr lang="en-US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2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-spectra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62467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rial Narrow" panose="020B0606020202030204" pitchFamily="34" charset="0"/>
              </a:rPr>
              <a:t>Phys. Rev. C 96, 044904 (2017</a:t>
            </a:r>
            <a:r>
              <a:rPr lang="en-US" dirty="0">
                <a:solidFill>
                  <a:srgbClr val="000000"/>
                </a:solidFill>
                <a:latin typeface="Lucida Grande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22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386777" y="898134"/>
            <a:ext cx="4757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Relativistic Heavy Ion Collider (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RHIC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794" y="912224"/>
            <a:ext cx="4629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Large Hadron Collider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LHC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)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215" y="5369889"/>
            <a:ext cx="4349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CERN in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Geneve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Pb+Pb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@ 1-8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TeV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240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~ 0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ранняя Вселенная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16304" y="5348677"/>
            <a:ext cx="4349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Brookhaven in New York</a:t>
            </a: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  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Au+Au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@ 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8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-200 GeV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 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ru-RU" sz="2400" dirty="0">
                <a:solidFill>
                  <a:schemeClr val="tx1"/>
                </a:solidFill>
                <a:latin typeface="+mn-lt"/>
              </a:rPr>
              <a:t>(</a:t>
            </a:r>
            <a:r>
              <a:rPr lang="en-US" sz="240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= [10-500]</a:t>
            </a:r>
            <a:r>
              <a:rPr lang="ru-RU" sz="2400" dirty="0">
                <a:solidFill>
                  <a:schemeClr val="tx1"/>
                </a:solidFill>
                <a:latin typeface="+mn-lt"/>
              </a:rPr>
              <a:t>)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422AB-DD35-AA99-62E6-C3B5FF374A1F}"/>
              </a:ext>
            </a:extLst>
          </p:cNvPr>
          <p:cNvSpPr txBox="1"/>
          <p:nvPr/>
        </p:nvSpPr>
        <p:spPr>
          <a:xfrm>
            <a:off x="538749" y="44624"/>
            <a:ext cx="795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Ускорительные комплексы для исследования КГП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CB6483B-EC10-2D44-C82D-52BE3C2A37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" y="1352852"/>
            <a:ext cx="9119062" cy="399565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4C85A9D-596E-EDE3-A111-DB856AE67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" y="1488111"/>
            <a:ext cx="2374135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152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FC3387DE-D693-6594-64E6-05EEBF96ADB9}"/>
              </a:ext>
            </a:extLst>
          </p:cNvPr>
          <p:cNvPicPr/>
          <p:nvPr/>
        </p:nvPicPr>
        <p:blipFill rotWithShape="1">
          <a:blip r:embed="rId2"/>
          <a:srcRect l="8060" r="3273"/>
          <a:stretch/>
        </p:blipFill>
        <p:spPr>
          <a:xfrm>
            <a:off x="-385" y="-35295"/>
            <a:ext cx="9143980" cy="685799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F5A7CF-A627-7E7A-AC01-37F38A32B864}"/>
              </a:ext>
            </a:extLst>
          </p:cNvPr>
          <p:cNvSpPr txBox="1"/>
          <p:nvPr/>
        </p:nvSpPr>
        <p:spPr>
          <a:xfrm>
            <a:off x="2123728" y="-35295"/>
            <a:ext cx="501483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Ускорительный комплекс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NICA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uclotron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-based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ollider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cility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61692-FCD0-341A-6A82-220A8219F95F}"/>
              </a:ext>
            </a:extLst>
          </p:cNvPr>
          <p:cNvSpPr txBox="1"/>
          <p:nvPr/>
        </p:nvSpPr>
        <p:spPr>
          <a:xfrm>
            <a:off x="6804248" y="4248384"/>
            <a:ext cx="9060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Collider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93F3A7-9A89-27E8-BF66-CF50C4562E55}"/>
              </a:ext>
            </a:extLst>
          </p:cNvPr>
          <p:cNvSpPr txBox="1"/>
          <p:nvPr/>
        </p:nvSpPr>
        <p:spPr>
          <a:xfrm>
            <a:off x="3419872" y="1380995"/>
            <a:ext cx="100585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</a:t>
            </a:r>
          </a:p>
          <a:p>
            <a:pPr algn="ctr"/>
            <a:r>
              <a:rPr lang="en-US" b="1" dirty="0"/>
              <a:t>BM@N</a:t>
            </a:r>
            <a:endParaRPr lang="ru-RU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F7DB6-5704-F8F5-469C-FD80C87B7484}"/>
              </a:ext>
            </a:extLst>
          </p:cNvPr>
          <p:cNvSpPr txBox="1"/>
          <p:nvPr/>
        </p:nvSpPr>
        <p:spPr>
          <a:xfrm>
            <a:off x="1481026" y="2868988"/>
            <a:ext cx="100585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</a:t>
            </a:r>
          </a:p>
          <a:p>
            <a:pPr algn="ctr"/>
            <a:r>
              <a:rPr lang="en-US" b="1" dirty="0"/>
              <a:t>MPD</a:t>
            </a:r>
            <a:endParaRPr lang="ru-RU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66F423-6602-0CE0-8101-9D422B9A6936}"/>
              </a:ext>
            </a:extLst>
          </p:cNvPr>
          <p:cNvSpPr txBox="1"/>
          <p:nvPr/>
        </p:nvSpPr>
        <p:spPr>
          <a:xfrm>
            <a:off x="6084168" y="2043405"/>
            <a:ext cx="100585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Detector</a:t>
            </a:r>
          </a:p>
          <a:p>
            <a:pPr algn="ctr"/>
            <a:r>
              <a:rPr lang="en-US" b="1" dirty="0"/>
              <a:t>SPD</a:t>
            </a:r>
            <a:endParaRPr lang="ru-RU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96D628-D87B-2305-24F0-397EE5F7945F}"/>
              </a:ext>
            </a:extLst>
          </p:cNvPr>
          <p:cNvSpPr txBox="1"/>
          <p:nvPr/>
        </p:nvSpPr>
        <p:spPr>
          <a:xfrm>
            <a:off x="2747131" y="6245941"/>
            <a:ext cx="364894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Энергии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3-11 GeV,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300-750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02DA38-36AE-CC7D-9B79-B4AB9827D623}"/>
              </a:ext>
            </a:extLst>
          </p:cNvPr>
          <p:cNvSpPr txBox="1"/>
          <p:nvPr/>
        </p:nvSpPr>
        <p:spPr>
          <a:xfrm>
            <a:off x="1344835" y="1304864"/>
            <a:ext cx="114204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Booster</a:t>
            </a:r>
          </a:p>
          <a:p>
            <a:pPr algn="ctr"/>
            <a:r>
              <a:rPr lang="en-US" b="1" dirty="0" err="1"/>
              <a:t>Nuclotron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22022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45195" y="143867"/>
            <a:ext cx="5625066" cy="461665"/>
          </a:xfrm>
          <a:prstGeom prst="rect">
            <a:avLst/>
          </a:prstGeom>
          <a:solidFill>
            <a:srgbClr val="DAFAFC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ru-RU" sz="2400" b="1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pillars of the NICA program</a:t>
            </a:r>
            <a:endParaRPr lang="ru-RU" altLang="ru-RU" sz="2400" b="1" dirty="0">
              <a:solidFill>
                <a:srgbClr val="0018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0" y="1032411"/>
            <a:ext cx="2439921" cy="20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351" y="1116863"/>
            <a:ext cx="1415061" cy="1809000"/>
          </a:xfrm>
          <a:prstGeom prst="rect">
            <a:avLst/>
          </a:prstGeom>
        </p:spPr>
      </p:pic>
      <p:pic>
        <p:nvPicPr>
          <p:cNvPr id="6" name="Рисунок 5" descr="Cromosomas como portadores de la información genétic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372" y="1202103"/>
            <a:ext cx="1914628" cy="12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7562" y="3174703"/>
            <a:ext cx="2622229" cy="3046988"/>
          </a:xfrm>
          <a:prstGeom prst="rect">
            <a:avLst/>
          </a:prstGeom>
          <a:solidFill>
            <a:srgbClr val="03079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Heavy-ion program</a:t>
            </a:r>
          </a:p>
          <a:p>
            <a:pPr algn="ctr"/>
            <a:endParaRPr lang="en-US" sz="1600" b="1" u="sng" dirty="0">
              <a:solidFill>
                <a:schemeClr val="bg1"/>
              </a:solidFill>
            </a:endParaRP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Probing of fundamental laws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 of physics with heavy-ion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 collisions: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Formation of new state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     of matter (QGP)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Properties of physical vacuum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Properties of massive</a:t>
            </a:r>
          </a:p>
          <a:p>
            <a:pPr algn="just"/>
            <a:r>
              <a:rPr lang="en-US" sz="1600" dirty="0">
                <a:solidFill>
                  <a:schemeClr val="bg1"/>
                </a:solidFill>
              </a:rPr>
              <a:t> stellar objects (neutron stars)</a:t>
            </a:r>
            <a:r>
              <a:rPr lang="en-US" sz="1350" dirty="0">
                <a:solidFill>
                  <a:schemeClr val="bg1"/>
                </a:solidFill>
              </a:rPr>
              <a:t> </a:t>
            </a:r>
            <a:endParaRPr lang="ru-RU" sz="135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31353" y="3161351"/>
            <a:ext cx="2291627" cy="3046988"/>
          </a:xfrm>
          <a:prstGeom prst="rect">
            <a:avLst/>
          </a:prstGeom>
          <a:solidFill>
            <a:srgbClr val="03079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Spin physics program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New comprehensive studies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with polarized beams to: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Resolve nucleon spin crisis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New precise measurements of nucleon PDFs </a:t>
            </a:r>
            <a:endParaRPr lang="en-US" sz="135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645" y="1161603"/>
            <a:ext cx="2284616" cy="135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54542" y="2968908"/>
            <a:ext cx="3831437" cy="3497111"/>
          </a:xfrm>
          <a:prstGeom prst="rect">
            <a:avLst/>
          </a:prstGeom>
          <a:solidFill>
            <a:srgbClr val="03079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75" b="1" u="sng" dirty="0">
                <a:solidFill>
                  <a:schemeClr val="bg1"/>
                </a:solidFill>
              </a:rPr>
              <a:t>Program of applied research</a:t>
            </a:r>
          </a:p>
          <a:p>
            <a:r>
              <a:rPr lang="en-US" sz="1350" dirty="0">
                <a:solidFill>
                  <a:schemeClr val="bg1"/>
                </a:solidFill>
              </a:rPr>
              <a:t>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Development of universal charged particle accelerators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Universality of operating modes &amp; increasing limiting  parameters of superconducting magnets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Radiation hardness and modification of materials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600" dirty="0">
              <a:solidFill>
                <a:schemeClr val="bg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</a:rPr>
              <a:t>Radiobiology research with heavy-ion beams</a:t>
            </a:r>
            <a:endParaRPr lang="en-US" sz="1350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1E18-79D4-4920-8D37-A459EEA516B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939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179512" y="28679"/>
            <a:ext cx="83645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/>
              <a:t>Au+Au</a:t>
            </a:r>
            <a:r>
              <a:rPr lang="en-US" sz="2400" b="1" dirty="0"/>
              <a:t> </a:t>
            </a:r>
            <a:r>
              <a:rPr lang="ru-RU" sz="2400" b="1" dirty="0"/>
              <a:t>столкновения на </a:t>
            </a:r>
            <a:r>
              <a:rPr lang="en-US" sz="2400" b="1" dirty="0"/>
              <a:t>NICA. </a:t>
            </a:r>
            <a:r>
              <a:rPr lang="ru-RU" sz="2400" b="1" dirty="0"/>
              <a:t>Плотность барионной материи</a:t>
            </a:r>
          </a:p>
        </p:txBody>
      </p:sp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684213" y="6340475"/>
            <a:ext cx="68912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Dense baryonic matter at NICA energies (</a:t>
            </a:r>
            <a:r>
              <a:rPr lang="en-US" sz="2400" dirty="0">
                <a:solidFill>
                  <a:srgbClr val="FF0000"/>
                </a:solidFill>
                <a:latin typeface="Symbol" pitchFamily="18" charset="2"/>
              </a:rPr>
              <a:t>r/r</a:t>
            </a:r>
            <a:r>
              <a:rPr lang="en-US" sz="2400" baseline="-25000" dirty="0">
                <a:solidFill>
                  <a:srgbClr val="FF0000"/>
                </a:solidFill>
              </a:rPr>
              <a:t>0</a:t>
            </a:r>
            <a:r>
              <a:rPr lang="en-US" sz="2400" dirty="0">
                <a:solidFill>
                  <a:srgbClr val="FF0000"/>
                </a:solidFill>
              </a:rPr>
              <a:t> up to 7)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0842" y="4221088"/>
            <a:ext cx="1855477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Сверхплотные объекты в А</a:t>
            </a:r>
            <a:r>
              <a:rPr lang="en-US" dirty="0"/>
              <a:t>u</a:t>
            </a:r>
            <a:r>
              <a:rPr lang="ru-RU" dirty="0"/>
              <a:t>+А</a:t>
            </a:r>
            <a:r>
              <a:rPr lang="en-US" dirty="0"/>
              <a:t>u</a:t>
            </a:r>
            <a:r>
              <a:rPr lang="ru-RU" dirty="0"/>
              <a:t> реакциях</a:t>
            </a:r>
          </a:p>
          <a:p>
            <a:r>
              <a:rPr lang="ru-RU" dirty="0"/>
              <a:t> </a:t>
            </a:r>
            <a:r>
              <a:rPr lang="en-US" dirty="0"/>
              <a:t>L ~</a:t>
            </a:r>
            <a:r>
              <a:rPr lang="ru-RU" dirty="0"/>
              <a:t> 10</a:t>
            </a:r>
            <a:r>
              <a:rPr lang="ru-RU" baseline="30000" dirty="0"/>
              <a:t>-14</a:t>
            </a:r>
            <a:r>
              <a:rPr lang="ru-RU" dirty="0"/>
              <a:t> м</a:t>
            </a:r>
          </a:p>
          <a:p>
            <a:r>
              <a:rPr lang="en-US" dirty="0">
                <a:latin typeface="Synbol"/>
              </a:rPr>
              <a:t>t</a:t>
            </a:r>
            <a:r>
              <a:rPr lang="ru-RU" dirty="0">
                <a:latin typeface="Synbol"/>
              </a:rPr>
              <a:t> </a:t>
            </a:r>
            <a:r>
              <a:rPr lang="en-US" dirty="0"/>
              <a:t>~</a:t>
            </a:r>
            <a:r>
              <a:rPr lang="ru-RU" dirty="0"/>
              <a:t> 10</a:t>
            </a:r>
            <a:r>
              <a:rPr lang="ru-RU" baseline="30000" dirty="0"/>
              <a:t>-23</a:t>
            </a:r>
            <a:r>
              <a:rPr lang="ru-RU" dirty="0"/>
              <a:t> с</a:t>
            </a:r>
          </a:p>
          <a:p>
            <a:r>
              <a:rPr lang="ru-RU" dirty="0"/>
              <a:t> </a:t>
            </a:r>
            <a:r>
              <a:rPr lang="en-US" dirty="0"/>
              <a:t>Rate ~</a:t>
            </a:r>
            <a:r>
              <a:rPr lang="ru-RU" dirty="0"/>
              <a:t> 10</a:t>
            </a:r>
            <a:r>
              <a:rPr lang="ru-RU" baseline="30000" dirty="0"/>
              <a:t>7</a:t>
            </a:r>
            <a:r>
              <a:rPr lang="en-US" dirty="0"/>
              <a:t>/</a:t>
            </a:r>
            <a:r>
              <a:rPr lang="ru-RU" dirty="0"/>
              <a:t>сек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3CF9E1B-5A6C-D5D6-2ED3-845521C55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" y="508965"/>
            <a:ext cx="7170420" cy="56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36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39</a:t>
            </a:fld>
            <a:endParaRPr kumimoji="1" lang="ja-JP" altLang="en-US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t="-22" r="3438" b="1870"/>
          <a:stretch/>
        </p:blipFill>
        <p:spPr>
          <a:xfrm>
            <a:off x="35496" y="1007809"/>
            <a:ext cx="5112568" cy="5229503"/>
          </a:xfrm>
        </p:spPr>
      </p:pic>
      <p:sp>
        <p:nvSpPr>
          <p:cNvPr id="11" name="Content Placeholder 1"/>
          <p:cNvSpPr txBox="1">
            <a:spLocks/>
          </p:cNvSpPr>
          <p:nvPr/>
        </p:nvSpPr>
        <p:spPr>
          <a:xfrm>
            <a:off x="5220072" y="1844824"/>
            <a:ext cx="4032448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altLang="ja-JP" sz="2200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43608" y="1114377"/>
            <a:ext cx="336540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 Narrow" pitchFamily="34" charset="0"/>
              </a:rPr>
              <a:t>Y. Nara, et al, Phys. Rev. C61,024901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908720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ymbol" panose="05050102010706020507" pitchFamily="18" charset="2"/>
              </a:rPr>
              <a:t>r</a:t>
            </a:r>
            <a:r>
              <a:rPr kumimoji="1" lang="en-US" altLang="ja-JP" sz="2400" dirty="0"/>
              <a:t>/</a:t>
            </a:r>
            <a:r>
              <a:rPr kumimoji="1" lang="en-US" altLang="ja-JP" sz="2400" dirty="0">
                <a:latin typeface="Symbol" panose="05050102010706020507" pitchFamily="18" charset="2"/>
              </a:rPr>
              <a:t>r</a:t>
            </a:r>
            <a:r>
              <a:rPr kumimoji="1" lang="en-US" altLang="ja-JP" sz="2400" baseline="-25000" dirty="0"/>
              <a:t>0</a:t>
            </a:r>
            <a:endParaRPr kumimoji="1" lang="ja-JP" altLang="en-US" sz="2400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583862" y="17880"/>
            <a:ext cx="7390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Барионная плотность в А+А реакциях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NICA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1780" y="584929"/>
            <a:ext cx="3374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itchFamily="18" charset="2"/>
                <a:cs typeface="Arial" pitchFamily="34" charset="0"/>
              </a:rPr>
              <a:t>r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~ A/(4/3</a:t>
            </a:r>
            <a:r>
              <a:rPr lang="en-US" sz="2000" dirty="0">
                <a:latin typeface="Symbol" pitchFamily="18" charset="2"/>
                <a:cs typeface="Arial" pitchFamily="34" charset="0"/>
              </a:rPr>
              <a:t>p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)=0.16 fm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-3</a:t>
            </a:r>
            <a:endParaRPr lang="ru-RU" sz="2000" baseline="300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30146" y="1905927"/>
                <a:ext cx="1574192" cy="434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latin typeface="Cambria Math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sz="2200" dirty="0"/>
                  <a:t> = 4 GeV</a:t>
                </a:r>
                <a:endParaRPr lang="ru-RU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146" y="1905927"/>
                <a:ext cx="1574192" cy="434606"/>
              </a:xfrm>
              <a:prstGeom prst="rect">
                <a:avLst/>
              </a:prstGeom>
              <a:blipFill rotWithShape="1">
                <a:blip r:embed="rId3"/>
                <a:stretch>
                  <a:fillRect t="-7042" b="-281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499992" y="1921212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ru-RU" altLang="ja-JP" sz="2100" dirty="0">
                <a:latin typeface="Arial Narrow" pitchFamily="34" charset="0"/>
              </a:rPr>
              <a:t>Плотность</a:t>
            </a:r>
            <a:r>
              <a:rPr lang="en-US" altLang="ja-JP" sz="2100" dirty="0">
                <a:latin typeface="Arial Narrow" pitchFamily="34" charset="0"/>
              </a:rPr>
              <a:t> : </a:t>
            </a:r>
            <a:r>
              <a:rPr lang="ru-RU" altLang="ja-JP" sz="2100" dirty="0">
                <a:latin typeface="Arial Narrow" pitchFamily="34" charset="0"/>
              </a:rPr>
              <a:t>до </a:t>
            </a:r>
            <a:r>
              <a:rPr lang="en-US" altLang="ja-JP" sz="2100" dirty="0"/>
              <a:t>(7-8)</a:t>
            </a:r>
            <a:r>
              <a:rPr lang="en-US" altLang="ja-JP" sz="2100" dirty="0">
                <a:latin typeface="Symbol" panose="05050102010706020507" pitchFamily="18" charset="2"/>
              </a:rPr>
              <a:t>r</a:t>
            </a:r>
            <a:r>
              <a:rPr lang="en-US" altLang="ja-JP" sz="2100" baseline="-25000" dirty="0"/>
              <a:t>0</a:t>
            </a:r>
            <a:r>
              <a:rPr lang="en-US" altLang="ja-JP" sz="2100" dirty="0"/>
              <a:t> 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ru-RU" altLang="ja-JP" sz="2100" dirty="0">
                <a:latin typeface="Arial Narrow" pitchFamily="34" charset="0"/>
                <a:sym typeface="Wingdings" panose="05000000000000000000" pitchFamily="2" charset="2"/>
              </a:rPr>
              <a:t>Длительность</a:t>
            </a:r>
            <a:r>
              <a:rPr lang="en-US" altLang="ja-JP" sz="2100" dirty="0">
                <a:latin typeface="Arial Narrow" pitchFamily="34" charset="0"/>
                <a:sym typeface="Wingdings" panose="05000000000000000000" pitchFamily="2" charset="2"/>
              </a:rPr>
              <a:t> </a:t>
            </a:r>
            <a:r>
              <a:rPr lang="ru-RU" altLang="ja-JP" sz="2100" dirty="0">
                <a:latin typeface="Arial Narrow" pitchFamily="34" charset="0"/>
                <a:sym typeface="Wingdings" panose="05000000000000000000" pitchFamily="2" charset="2"/>
              </a:rPr>
              <a:t>(</a:t>
            </a:r>
            <a:r>
              <a:rPr lang="en-US" altLang="ja-JP" sz="2100" dirty="0">
                <a:latin typeface="Symbol" panose="05050102010706020507" pitchFamily="18" charset="2"/>
                <a:sym typeface="Wingdings" panose="05000000000000000000" pitchFamily="2" charset="2"/>
              </a:rPr>
              <a:t>r</a:t>
            </a:r>
            <a:r>
              <a:rPr lang="en-US" altLang="ja-JP" sz="2100" dirty="0">
                <a:sym typeface="Wingdings" panose="05000000000000000000" pitchFamily="2" charset="2"/>
              </a:rPr>
              <a:t>&gt;5</a:t>
            </a:r>
            <a:r>
              <a:rPr lang="en-US" altLang="ja-JP" sz="2100" dirty="0">
                <a:latin typeface="Symbol" panose="05050102010706020507" pitchFamily="18" charset="2"/>
                <a:sym typeface="Wingdings" panose="05000000000000000000" pitchFamily="2" charset="2"/>
              </a:rPr>
              <a:t>r</a:t>
            </a:r>
            <a:r>
              <a:rPr lang="en-US" altLang="ja-JP" sz="2100" baseline="-25000" dirty="0">
                <a:sym typeface="Wingdings" panose="05000000000000000000" pitchFamily="2" charset="2"/>
              </a:rPr>
              <a:t>0</a:t>
            </a:r>
            <a:r>
              <a:rPr lang="ru-RU" altLang="ja-JP" sz="2100" dirty="0">
                <a:sym typeface="Wingdings" panose="05000000000000000000" pitchFamily="2" charset="2"/>
              </a:rPr>
              <a:t>)</a:t>
            </a:r>
            <a:r>
              <a:rPr lang="en-US" altLang="ja-JP" sz="2100" dirty="0">
                <a:sym typeface="Wingdings" panose="05000000000000000000" pitchFamily="2" charset="2"/>
              </a:rPr>
              <a:t>: (4 -8) </a:t>
            </a:r>
            <a:r>
              <a:rPr lang="en-US" altLang="ja-JP" sz="2100" dirty="0" err="1">
                <a:sym typeface="Wingdings" panose="05000000000000000000" pitchFamily="2" charset="2"/>
              </a:rPr>
              <a:t>fm</a:t>
            </a:r>
            <a:r>
              <a:rPr lang="en-US" altLang="ja-JP" sz="2100" dirty="0">
                <a:sym typeface="Wingdings" panose="05000000000000000000" pitchFamily="2" charset="2"/>
              </a:rPr>
              <a:t>/c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9224" y="3676625"/>
            <a:ext cx="4727576" cy="957442"/>
          </a:xfrm>
          <a:prstGeom prst="rect">
            <a:avLst/>
          </a:prstGeom>
          <a:solidFill>
            <a:srgbClr val="A3FDF0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Тяжелые ионы</a:t>
            </a:r>
            <a:r>
              <a:rPr lang="en-US" sz="2000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выше плотности и большие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 длительности в экстремальных состояниях</a:t>
            </a:r>
          </a:p>
        </p:txBody>
      </p:sp>
    </p:spTree>
    <p:extLst>
      <p:ext uri="{BB962C8B-B14F-4D97-AF65-F5344CB8AC3E}">
        <p14:creationId xmlns:p14="http://schemas.microsoft.com/office/powerpoint/2010/main" val="271915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7C5DF-B305-B5A1-AA7B-98321D594A8C}"/>
              </a:ext>
            </a:extLst>
          </p:cNvPr>
          <p:cNvSpPr txBox="1"/>
          <p:nvPr/>
        </p:nvSpPr>
        <p:spPr>
          <a:xfrm>
            <a:off x="1547664" y="2780928"/>
            <a:ext cx="57582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Системы единиц и характерные величины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исследумых процессов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Кварки и глюоны, сильные взаимодействия,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Квантовая ХромоДинамика (КХД), конфайнмент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669E51-3C07-AAAC-DA78-751CD61BD40F}"/>
              </a:ext>
            </a:extLst>
          </p:cNvPr>
          <p:cNvSpPr txBox="1"/>
          <p:nvPr/>
        </p:nvSpPr>
        <p:spPr>
          <a:xfrm>
            <a:off x="2636168" y="1709192"/>
            <a:ext cx="1932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</a:p>
        </p:txBody>
      </p:sp>
    </p:spTree>
    <p:extLst>
      <p:ext uri="{BB962C8B-B14F-4D97-AF65-F5344CB8AC3E}">
        <p14:creationId xmlns:p14="http://schemas.microsoft.com/office/powerpoint/2010/main" val="7886734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E3D7-C0CC-4D00-B714-A7E044A04ECA}" type="slidenum">
              <a:rPr lang="ru-RU" smtClean="0"/>
              <a:t>40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496" y="537970"/>
            <a:ext cx="91288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Эксперименты по поиску сигналов о КГП были начаты в 80-х годах  </a:t>
            </a:r>
            <a:r>
              <a:rPr lang="en-US" dirty="0">
                <a:latin typeface="Arial Narrow" panose="020B0606020202030204" pitchFamily="34" charset="0"/>
              </a:rPr>
              <a:t>SPS</a:t>
            </a:r>
            <a:r>
              <a:rPr lang="ru-RU" dirty="0">
                <a:latin typeface="Arial Narrow" panose="020B0606020202030204" pitchFamily="34" charset="0"/>
              </a:rPr>
              <a:t> (ЦЕРН),  </a:t>
            </a:r>
            <a:r>
              <a:rPr lang="en-US" dirty="0">
                <a:latin typeface="Arial Narrow" panose="020B0606020202030204" pitchFamily="34" charset="0"/>
              </a:rPr>
              <a:t>AGS</a:t>
            </a:r>
            <a:r>
              <a:rPr lang="ru-RU" dirty="0">
                <a:latin typeface="Arial Narrow" panose="020B0606020202030204" pitchFamily="34" charset="0"/>
              </a:rPr>
              <a:t> (БНЛ) и Синхрофазотрон (ОИЯИ)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 Narrow" panose="020B0606020202030204" pitchFamily="34" charset="0"/>
              </a:rPr>
              <a:t>К середине 90-х большое количество данных по столкновениям легких (</a:t>
            </a:r>
            <a:r>
              <a:rPr lang="en-US" dirty="0" err="1">
                <a:latin typeface="Arial Narrow" panose="020B0606020202030204" pitchFamily="34" charset="0"/>
              </a:rPr>
              <a:t>d,C</a:t>
            </a:r>
            <a:r>
              <a:rPr lang="ru-RU" dirty="0">
                <a:latin typeface="Arial Narrow" panose="020B0606020202030204" pitchFamily="34" charset="0"/>
              </a:rPr>
              <a:t>) и средних ядер </a:t>
            </a:r>
            <a:r>
              <a:rPr lang="en-US" dirty="0">
                <a:latin typeface="Arial Narrow" panose="020B0606020202030204" pitchFamily="34" charset="0"/>
              </a:rPr>
              <a:t>(</a:t>
            </a:r>
            <a:r>
              <a:rPr lang="en-US" dirty="0" err="1">
                <a:latin typeface="Arial Narrow" panose="020B0606020202030204" pitchFamily="34" charset="0"/>
              </a:rPr>
              <a:t>Si,O,S</a:t>
            </a:r>
            <a:r>
              <a:rPr lang="en-US" dirty="0">
                <a:latin typeface="Arial Narrow" panose="020B0606020202030204" pitchFamily="34" charset="0"/>
              </a:rPr>
              <a:t>) </a:t>
            </a:r>
            <a:r>
              <a:rPr lang="ru-RU" dirty="0">
                <a:latin typeface="Arial Narrow" panose="020B0606020202030204" pitchFamily="34" charset="0"/>
              </a:rPr>
              <a:t>при энергиях до 10А ГэВ (ГИБС, ОИЯИ), до 15А ГэВ (Е814, АГС) и 200А ГэВ</a:t>
            </a:r>
            <a:r>
              <a:rPr lang="en-US" dirty="0">
                <a:latin typeface="Arial Narrow" panose="020B0606020202030204" pitchFamily="34" charset="0"/>
              </a:rPr>
              <a:t> (NA35</a:t>
            </a:r>
            <a:r>
              <a:rPr lang="ru-RU" dirty="0">
                <a:latin typeface="Arial Narrow" panose="020B0606020202030204" pitchFamily="34" charset="0"/>
              </a:rPr>
              <a:t>, ЦЕРН)</a:t>
            </a:r>
            <a:r>
              <a:rPr lang="en-US" dirty="0">
                <a:latin typeface="Arial Narrow" panose="020B0606020202030204" pitchFamily="34" charset="0"/>
              </a:rPr>
              <a:t>. </a:t>
            </a:r>
            <a:r>
              <a:rPr lang="ru-RU" dirty="0">
                <a:latin typeface="Arial Narrow" panose="020B0606020202030204" pitchFamily="34" charset="0"/>
              </a:rPr>
              <a:t>В течении </a:t>
            </a:r>
            <a:r>
              <a:rPr lang="ru-RU" b="1" dirty="0">
                <a:latin typeface="Arial Narrow" panose="020B0606020202030204" pitchFamily="34" charset="0"/>
              </a:rPr>
              <a:t>1994-1999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данные по </a:t>
            </a:r>
            <a:r>
              <a:rPr lang="en-US" dirty="0" err="1">
                <a:latin typeface="Arial Narrow" panose="020B0606020202030204" pitchFamily="34" charset="0"/>
              </a:rPr>
              <a:t>Pb+Pb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столкновениям при мах. энергии 158А ГэВ на </a:t>
            </a:r>
            <a:r>
              <a:rPr lang="en-US" dirty="0">
                <a:latin typeface="Arial Narrow" panose="020B0606020202030204" pitchFamily="34" charset="0"/>
              </a:rPr>
              <a:t>SPS (NA44, NA49, NA45, NA57, NA50/NA60, WA98)</a:t>
            </a:r>
            <a:r>
              <a:rPr lang="ru-RU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847" y="11168"/>
            <a:ext cx="852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Поиск и изучение КГП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предыстория и современно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ть</a:t>
            </a:r>
          </a:p>
        </p:txBody>
      </p:sp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5A3337F1-61D4-3783-CAE2-AA09E93DE906}"/>
              </a:ext>
            </a:extLst>
          </p:cNvPr>
          <p:cNvSpPr/>
          <p:nvPr/>
        </p:nvSpPr>
        <p:spPr>
          <a:xfrm>
            <a:off x="64244" y="2329366"/>
            <a:ext cx="91093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latin typeface="Arial Narrow" panose="020B0606020202030204" pitchFamily="34" charset="0"/>
              </a:rPr>
              <a:t>2000-2004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Расширение программы на </a:t>
            </a:r>
            <a:r>
              <a:rPr lang="en-US" dirty="0">
                <a:latin typeface="Arial Narrow" panose="020B0606020202030204" pitchFamily="34" charset="0"/>
              </a:rPr>
              <a:t>SPS </a:t>
            </a:r>
            <a:r>
              <a:rPr lang="ru-RU" dirty="0">
                <a:latin typeface="Arial Narrow" panose="020B0606020202030204" pitchFamily="34" charset="0"/>
              </a:rPr>
              <a:t> в область низких энергий, несколько значений (</a:t>
            </a:r>
            <a:r>
              <a:rPr lang="en-US" dirty="0">
                <a:latin typeface="Arial Narrow" panose="020B0606020202030204" pitchFamily="34" charset="0"/>
              </a:rPr>
              <a:t>20A, 30A, 40A, 80A GeV) </a:t>
            </a:r>
            <a:r>
              <a:rPr lang="ru-RU" dirty="0">
                <a:latin typeface="Arial Narrow" panose="020B0606020202030204" pitchFamily="34" charset="0"/>
              </a:rPr>
              <a:t>для поиска сигналов о начале </a:t>
            </a:r>
            <a:r>
              <a:rPr lang="ru-RU" dirty="0" err="1">
                <a:latin typeface="Arial Narrow" panose="020B0606020202030204" pitchFamily="34" charset="0"/>
              </a:rPr>
              <a:t>деконфайнмента</a:t>
            </a:r>
            <a:r>
              <a:rPr lang="ru-RU" dirty="0">
                <a:latin typeface="Arial Narrow" panose="020B0606020202030204" pitchFamily="34" charset="0"/>
              </a:rPr>
              <a:t> (</a:t>
            </a:r>
            <a:r>
              <a:rPr lang="en-US" dirty="0">
                <a:latin typeface="Arial Narrow" panose="020B0606020202030204" pitchFamily="34" charset="0"/>
              </a:rPr>
              <a:t>onset of </a:t>
            </a:r>
            <a:r>
              <a:rPr lang="en-US" dirty="0" err="1">
                <a:latin typeface="Arial Narrow" panose="020B0606020202030204" pitchFamily="34" charset="0"/>
              </a:rPr>
              <a:t>deconnement</a:t>
            </a:r>
            <a:r>
              <a:rPr lang="ru-RU" dirty="0">
                <a:latin typeface="Arial Narrow" panose="020B0606020202030204" pitchFamily="34" charset="0"/>
              </a:rPr>
              <a:t>) – первая в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истории официальная программа энергетического сканирования (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SPS Energy Scan</a:t>
            </a:r>
            <a:r>
              <a:rPr lang="en-US" dirty="0">
                <a:latin typeface="Arial Narrow" panose="020B0606020202030204" pitchFamily="34" charset="0"/>
              </a:rPr>
              <a:t>)</a:t>
            </a:r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</a:rPr>
              <a:t>2008-2022</a:t>
            </a:r>
            <a:r>
              <a:rPr lang="en-US" dirty="0">
                <a:latin typeface="Arial Narrow" panose="020B0606020202030204" pitchFamily="34" charset="0"/>
              </a:rPr>
              <a:t>: </a:t>
            </a:r>
            <a:r>
              <a:rPr lang="ru-RU" dirty="0">
                <a:latin typeface="Arial Narrow" panose="020B0606020202030204" pitchFamily="34" charset="0"/>
              </a:rPr>
              <a:t>Второй (и третий) в истории скан по энергии</a:t>
            </a:r>
            <a:r>
              <a:rPr lang="en-US" dirty="0">
                <a:latin typeface="Arial Narrow" panose="020B0606020202030204" pitchFamily="34" charset="0"/>
              </a:rPr>
              <a:t> (BES + BESII)</a:t>
            </a:r>
            <a:r>
              <a:rPr lang="ru-RU" dirty="0">
                <a:latin typeface="Arial Narrow" panose="020B0606020202030204" pitchFamily="34" charset="0"/>
              </a:rPr>
              <a:t> на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ru-RU" dirty="0">
                <a:latin typeface="Arial Narrow" panose="020B0606020202030204" pitchFamily="34" charset="0"/>
              </a:rPr>
              <a:t>ускорителе</a:t>
            </a:r>
            <a:r>
              <a:rPr lang="en-US" dirty="0">
                <a:latin typeface="Arial Narrow" panose="020B0606020202030204" pitchFamily="34" charset="0"/>
              </a:rPr>
              <a:t> RHIC</a:t>
            </a:r>
            <a:endParaRPr lang="ru-RU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 Narrow" panose="020B0606020202030204" pitchFamily="34" charset="0"/>
              </a:rPr>
              <a:t>2010 </a:t>
            </a:r>
            <a:r>
              <a:rPr lang="ru-RU" b="1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 LHC </a:t>
            </a:r>
            <a:r>
              <a:rPr lang="ru-RU" dirty="0">
                <a:latin typeface="Arial Narrow" panose="020B0606020202030204" pitchFamily="34" charset="0"/>
                <a:sym typeface="Wingdings" panose="05000000000000000000" pitchFamily="2" charset="2"/>
              </a:rPr>
              <a:t>Иследование барион-антибарион симметричной КГП   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12">
            <a:extLst>
              <a:ext uri="{FF2B5EF4-FFF2-40B4-BE49-F238E27FC236}">
                <a16:creationId xmlns:a16="http://schemas.microsoft.com/office/drawing/2014/main" id="{3613E48D-2379-A1FD-73B2-A24C2ABE931F}"/>
              </a:ext>
            </a:extLst>
          </p:cNvPr>
          <p:cNvSpPr/>
          <p:nvPr/>
        </p:nvSpPr>
        <p:spPr>
          <a:xfrm>
            <a:off x="179512" y="4147131"/>
            <a:ext cx="8579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Arial Narrow" pitchFamily="34" charset="0"/>
                <a:cs typeface="Arial" pitchFamily="34" charset="0"/>
              </a:rPr>
              <a:t>                       </a:t>
            </a:r>
            <a:r>
              <a:rPr lang="ru-RU" b="1" dirty="0">
                <a:latin typeface="Arial Narrow" pitchFamily="34" charset="0"/>
                <a:cs typeface="Arial" pitchFamily="34" charset="0"/>
              </a:rPr>
              <a:t>Основными целями </a:t>
            </a:r>
            <a:r>
              <a:rPr lang="en-US" b="1" dirty="0">
                <a:latin typeface="Arial Narrow" pitchFamily="34" charset="0"/>
                <a:cs typeface="Arial" pitchFamily="34" charset="0"/>
              </a:rPr>
              <a:t>SPS/RHIC Energy Scans </a:t>
            </a:r>
            <a:r>
              <a:rPr lang="ru-RU" dirty="0">
                <a:latin typeface="Arial Narrow" pitchFamily="34" charset="0"/>
                <a:cs typeface="Arial" pitchFamily="34" charset="0"/>
              </a:rPr>
              <a:t>являлись:</a:t>
            </a:r>
          </a:p>
          <a:p>
            <a:pPr marL="342900" lvl="0" indent="-342900" algn="just">
              <a:buFont typeface="Wingdings" pitchFamily="2" charset="2"/>
              <a:buChar char="§"/>
            </a:pPr>
            <a:r>
              <a:rPr lang="ru-RU" dirty="0">
                <a:latin typeface="Arial Narrow" pitchFamily="34" charset="0"/>
                <a:cs typeface="Arial" pitchFamily="34" charset="0"/>
              </a:rPr>
              <a:t>Определение набора наблюдаемых и нахождение диапазона энергий для начала фазового перехода в ядерной материи (</a:t>
            </a:r>
            <a:r>
              <a:rPr lang="en-US" dirty="0">
                <a:latin typeface="Arial Narrow" pitchFamily="34" charset="0"/>
                <a:cs typeface="Arial" pitchFamily="34" charset="0"/>
              </a:rPr>
              <a:t>onset of </a:t>
            </a:r>
            <a:r>
              <a:rPr lang="en-US" dirty="0" err="1">
                <a:latin typeface="Arial Narrow" pitchFamily="34" charset="0"/>
                <a:cs typeface="Arial" pitchFamily="34" charset="0"/>
              </a:rPr>
              <a:t>deconfinement</a:t>
            </a:r>
            <a:r>
              <a:rPr lang="ru-RU" dirty="0">
                <a:latin typeface="Arial Narrow" pitchFamily="34" charset="0"/>
                <a:cs typeface="Arial" pitchFamily="34" charset="0"/>
              </a:rPr>
              <a:t>), а также изучение характеристик этого фазового перехода</a:t>
            </a:r>
            <a:endParaRPr lang="en-US" dirty="0">
              <a:latin typeface="Arial Narrow" pitchFamily="34" charset="0"/>
              <a:cs typeface="Arial" pitchFamily="34" charset="0"/>
            </a:endParaRPr>
          </a:p>
          <a:p>
            <a:pPr marL="342900" lvl="0" indent="-342900" algn="just">
              <a:buFont typeface="Wingdings" pitchFamily="2" charset="2"/>
              <a:buChar char="§"/>
            </a:pPr>
            <a:r>
              <a:rPr lang="ru-RU" dirty="0">
                <a:latin typeface="Arial Narrow" pitchFamily="34" charset="0"/>
                <a:cs typeface="Arial" pitchFamily="34" charset="0"/>
              </a:rPr>
              <a:t>Изучение свойств ядерной материи в форме КГП</a:t>
            </a:r>
            <a:endParaRPr lang="en-US" dirty="0">
              <a:latin typeface="Arial Narrow" pitchFamily="34" charset="0"/>
              <a:cs typeface="Arial" pitchFamily="34" charset="0"/>
            </a:endParaRPr>
          </a:p>
          <a:p>
            <a:pPr lvl="0" algn="just"/>
            <a:endParaRPr lang="en-US" dirty="0">
              <a:latin typeface="Arial Narrow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  <a:latin typeface="Arial Narrow" pitchFamily="34" charset="0"/>
              </a:rPr>
              <a:t>Оптимальным пробником считается сигнал, характеризуемый аномалией в энергетической зависимости либо в зависимости от центральности столкновения.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85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Narrow" pitchFamily="34" charset="0"/>
              </a:rPr>
              <a:t>Странные частицы и сигнал о деконфайнмете - </a:t>
            </a:r>
            <a:endParaRPr lang="en-US" sz="2400" b="1" dirty="0">
              <a:latin typeface="Arial Narrow" pitchFamily="34" charset="0"/>
            </a:endParaRPr>
          </a:p>
          <a:p>
            <a:pPr algn="ctr"/>
            <a:r>
              <a:rPr lang="ru-RU" sz="2400" b="1" dirty="0">
                <a:latin typeface="Arial Narrow" pitchFamily="34" charset="0"/>
              </a:rPr>
              <a:t> немонотонность энергетической зависимости 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E3D7-C0CC-4D00-B714-A7E044A04ECA}" type="slidenum">
              <a:rPr lang="ru-RU" smtClean="0"/>
              <a:t>41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2017" y="955622"/>
            <a:ext cx="8581929" cy="877163"/>
          </a:xfrm>
          <a:prstGeom prst="rect">
            <a:avLst/>
          </a:prstGeom>
          <a:solidFill>
            <a:srgbClr val="AEF8EF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FF0000"/>
                </a:solidFill>
                <a:latin typeface="Arial Narrow" pitchFamily="34" charset="0"/>
              </a:rPr>
              <a:t>Идея </a:t>
            </a:r>
            <a:r>
              <a:rPr lang="ru-RU" sz="1700" dirty="0">
                <a:latin typeface="Arial Narrow" pitchFamily="34" charset="0"/>
              </a:rPr>
              <a:t>- аномалия в энергетической зависимости отношения странности к энтропии может быть связанной с изменением массы частицы-переносчика странности при температурах выше критического значения для  </a:t>
            </a:r>
            <a:r>
              <a:rPr lang="ru-RU" sz="1700" dirty="0" err="1">
                <a:latin typeface="Arial Narrow" pitchFamily="34" charset="0"/>
              </a:rPr>
              <a:t>деконфайнмента</a:t>
            </a:r>
            <a:r>
              <a:rPr lang="ru-RU" sz="1700" dirty="0">
                <a:latin typeface="Arial Narrow" pitchFamily="34" charset="0"/>
              </a:rPr>
              <a:t> </a:t>
            </a:r>
            <a:r>
              <a:rPr lang="en-US" sz="1700" i="1" dirty="0" err="1">
                <a:latin typeface="Arial Narrow" pitchFamily="34" charset="0"/>
              </a:rPr>
              <a:t>Tc</a:t>
            </a:r>
            <a:r>
              <a:rPr lang="en-US" sz="1700" dirty="0">
                <a:latin typeface="Arial Narrow" pitchFamily="34" charset="0"/>
              </a:rPr>
              <a:t> </a:t>
            </a:r>
            <a:r>
              <a:rPr lang="ru-RU" sz="1700" dirty="0">
                <a:latin typeface="Arial Narrow" pitchFamily="34" charset="0"/>
              </a:rPr>
              <a:t>(~1</a:t>
            </a:r>
            <a:r>
              <a:rPr lang="en-US" sz="1700" dirty="0">
                <a:latin typeface="Arial Narrow" pitchFamily="34" charset="0"/>
              </a:rPr>
              <a:t>6</a:t>
            </a:r>
            <a:r>
              <a:rPr lang="ru-RU" sz="1700" dirty="0">
                <a:latin typeface="Arial Narrow" pitchFamily="34" charset="0"/>
              </a:rPr>
              <a:t>0 МэВ)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2786"/>
            <a:ext cx="2105281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35696" y="2132856"/>
            <a:ext cx="21602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Arial Narrow" pitchFamily="34" charset="0"/>
              </a:rPr>
              <a:t>Предсказание 1999 (</a:t>
            </a:r>
            <a:r>
              <a:rPr lang="en-US" sz="1700" dirty="0" err="1">
                <a:latin typeface="Arial Narrow" pitchFamily="34" charset="0"/>
              </a:rPr>
              <a:t>Gazdzicky</a:t>
            </a:r>
            <a:r>
              <a:rPr lang="en-US" sz="1700" dirty="0">
                <a:latin typeface="Arial Narrow" pitchFamily="34" charset="0"/>
              </a:rPr>
              <a:t>, </a:t>
            </a:r>
            <a:r>
              <a:rPr lang="en-US" sz="1700" dirty="0" err="1">
                <a:latin typeface="Arial Narrow" pitchFamily="34" charset="0"/>
              </a:rPr>
              <a:t>Gorenstein</a:t>
            </a:r>
            <a:r>
              <a:rPr lang="ru-RU" sz="1700" dirty="0">
                <a:latin typeface="Arial Narrow" pitchFamily="34" charset="0"/>
              </a:rPr>
              <a:t>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4368787"/>
            <a:ext cx="823042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§"/>
            </a:pPr>
            <a:r>
              <a:rPr lang="ru-RU" dirty="0">
                <a:latin typeface="Arial Narrow" pitchFamily="34" charset="0"/>
              </a:rPr>
              <a:t>Рост отношения </a:t>
            </a:r>
            <a:r>
              <a:rPr lang="ru-RU" dirty="0" err="1">
                <a:latin typeface="Arial Narrow" pitchFamily="34" charset="0"/>
              </a:rPr>
              <a:t>каонов</a:t>
            </a:r>
            <a:r>
              <a:rPr lang="ru-RU" dirty="0">
                <a:latin typeface="Arial Narrow" pitchFamily="34" charset="0"/>
              </a:rPr>
              <a:t> к пионам в фазе адронного газа,</a:t>
            </a:r>
            <a:r>
              <a:rPr lang="en-US" i="1" dirty="0">
                <a:latin typeface="Arial Narrow" pitchFamily="34" charset="0"/>
              </a:rPr>
              <a:t>T</a:t>
            </a:r>
            <a:r>
              <a:rPr lang="ru-RU" i="1" dirty="0">
                <a:latin typeface="Arial Narrow" pitchFamily="34" charset="0"/>
              </a:rPr>
              <a:t>&lt;</a:t>
            </a:r>
            <a:r>
              <a:rPr lang="en-US" i="1" dirty="0" err="1">
                <a:latin typeface="Arial Narrow" pitchFamily="34" charset="0"/>
              </a:rPr>
              <a:t>Tc</a:t>
            </a:r>
            <a:r>
              <a:rPr lang="ru-RU" i="1" dirty="0">
                <a:latin typeface="Arial Narrow" pitchFamily="34" charset="0"/>
              </a:rPr>
              <a:t>&lt;&lt;</a:t>
            </a:r>
            <a:r>
              <a:rPr lang="en-US" i="1" dirty="0">
                <a:latin typeface="Arial Narrow" pitchFamily="34" charset="0"/>
              </a:rPr>
              <a:t>M</a:t>
            </a:r>
            <a:r>
              <a:rPr lang="en-US" i="1" baseline="-25000" dirty="0">
                <a:latin typeface="Arial Narrow" pitchFamily="34" charset="0"/>
              </a:rPr>
              <a:t>K</a:t>
            </a:r>
            <a:r>
              <a:rPr lang="ru-RU" dirty="0">
                <a:latin typeface="Arial Narrow" pitchFamily="34" charset="0"/>
              </a:rPr>
              <a:t>,-фазовый объем</a:t>
            </a:r>
          </a:p>
          <a:p>
            <a:pPr marL="285750" indent="-285750" algn="just">
              <a:buFont typeface="Wingdings" pitchFamily="2" charset="2"/>
              <a:buChar char="§"/>
            </a:pPr>
            <a:endParaRPr lang="ru-RU" dirty="0">
              <a:latin typeface="Arial Narrow" pitchFamily="34" charset="0"/>
            </a:endParaRPr>
          </a:p>
          <a:p>
            <a:pPr marL="285750" indent="-285750" algn="just">
              <a:buFont typeface="Wingdings" pitchFamily="2" charset="2"/>
              <a:buChar char="§"/>
            </a:pPr>
            <a:r>
              <a:rPr lang="ru-RU" sz="1700" dirty="0">
                <a:latin typeface="Arial Narrow" pitchFamily="34" charset="0"/>
              </a:rPr>
              <a:t> В фазе КГП основной степенью свободы для странности становится </a:t>
            </a:r>
            <a:r>
              <a:rPr lang="en-US" sz="1700" dirty="0">
                <a:latin typeface="Arial Narrow" pitchFamily="34" charset="0"/>
              </a:rPr>
              <a:t>s</a:t>
            </a:r>
            <a:r>
              <a:rPr lang="ru-RU" sz="1700" dirty="0">
                <a:latin typeface="Arial Narrow" pitchFamily="34" charset="0"/>
              </a:rPr>
              <a:t>-кварк с массой </a:t>
            </a:r>
            <a:r>
              <a:rPr lang="en-US" sz="1700" i="1" dirty="0">
                <a:latin typeface="Arial Narrow" pitchFamily="34" charset="0"/>
              </a:rPr>
              <a:t>m</a:t>
            </a:r>
            <a:r>
              <a:rPr lang="ru-RU" sz="1700" i="1" dirty="0">
                <a:latin typeface="Arial Narrow" pitchFamily="34" charset="0"/>
              </a:rPr>
              <a:t>&lt;</a:t>
            </a:r>
            <a:r>
              <a:rPr lang="en-US" sz="1700" i="1" dirty="0" err="1">
                <a:latin typeface="Arial Narrow" pitchFamily="34" charset="0"/>
              </a:rPr>
              <a:t>Tc</a:t>
            </a:r>
            <a:r>
              <a:rPr lang="ru-RU" sz="1700" dirty="0">
                <a:latin typeface="Arial Narrow" pitchFamily="34" charset="0"/>
              </a:rPr>
              <a:t>. В таком случае множественность странных кварков примерно пропорциональна энтропии (оцениваемое по числу </a:t>
            </a:r>
            <a:r>
              <a:rPr lang="en-US" sz="1700" i="1" dirty="0">
                <a:latin typeface="Arial Narrow" pitchFamily="34" charset="0"/>
              </a:rPr>
              <a:t>u </a:t>
            </a:r>
            <a:r>
              <a:rPr lang="ru-RU" sz="1700" dirty="0">
                <a:latin typeface="Arial Narrow" pitchFamily="34" charset="0"/>
              </a:rPr>
              <a:t>и</a:t>
            </a:r>
            <a:r>
              <a:rPr lang="ru-RU" sz="1700" i="1" dirty="0">
                <a:latin typeface="Arial Narrow" pitchFamily="34" charset="0"/>
              </a:rPr>
              <a:t> </a:t>
            </a:r>
            <a:r>
              <a:rPr lang="en-US" sz="1700" i="1" dirty="0">
                <a:latin typeface="Arial Narrow" pitchFamily="34" charset="0"/>
              </a:rPr>
              <a:t>d</a:t>
            </a:r>
            <a:r>
              <a:rPr lang="en-US" sz="1700" dirty="0">
                <a:latin typeface="Arial Narrow" pitchFamily="34" charset="0"/>
              </a:rPr>
              <a:t> </a:t>
            </a:r>
            <a:r>
              <a:rPr lang="ru-RU" sz="1700" dirty="0">
                <a:latin typeface="Arial Narrow" pitchFamily="34" charset="0"/>
              </a:rPr>
              <a:t>кварков), а отношение странности к энтропии (примерно соответствующе отношению </a:t>
            </a:r>
            <a:r>
              <a:rPr lang="en-US" sz="1700" dirty="0">
                <a:latin typeface="Arial Narrow" pitchFamily="34" charset="0"/>
              </a:rPr>
              <a:t>K</a:t>
            </a:r>
            <a:r>
              <a:rPr lang="ru-RU" sz="1700" baseline="30000" dirty="0">
                <a:latin typeface="Arial Narrow" pitchFamily="34" charset="0"/>
              </a:rPr>
              <a:t>+</a:t>
            </a:r>
            <a:r>
              <a:rPr lang="ru-RU" sz="1700" dirty="0">
                <a:latin typeface="Arial Narrow" pitchFamily="34" charset="0"/>
              </a:rPr>
              <a:t>/</a:t>
            </a:r>
            <a:r>
              <a:rPr lang="en-US" sz="1700" dirty="0">
                <a:latin typeface="Symbol" pitchFamily="18" charset="2"/>
              </a:rPr>
              <a:t>p</a:t>
            </a:r>
            <a:r>
              <a:rPr lang="ru-RU" sz="1700" baseline="30000" dirty="0">
                <a:latin typeface="Arial Narrow" pitchFamily="34" charset="0"/>
              </a:rPr>
              <a:t>+</a:t>
            </a:r>
            <a:r>
              <a:rPr lang="ru-RU" sz="1700" dirty="0">
                <a:latin typeface="Arial Narrow" pitchFamily="34" charset="0"/>
              </a:rPr>
              <a:t>) резко падает с максимального значения для адронного газа, оставаясь постоянным при дальнейшем увеличении энергии столкновения.</a:t>
            </a:r>
          </a:p>
        </p:txBody>
      </p:sp>
    </p:spTree>
    <p:extLst>
      <p:ext uri="{BB962C8B-B14F-4D97-AF65-F5344CB8AC3E}">
        <p14:creationId xmlns:p14="http://schemas.microsoft.com/office/powerpoint/2010/main" val="1131224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0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Энергетическая зависимость отношения K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400" b="1" dirty="0">
                <a:latin typeface="Symbol" pitchFamily="18" charset="2"/>
                <a:cs typeface="Arial" pitchFamily="34" charset="0"/>
              </a:rPr>
              <a:t>p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12" y="1040929"/>
            <a:ext cx="3959393" cy="37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4779492"/>
            <a:ext cx="6531532" cy="1286442"/>
          </a:xfrm>
          <a:prstGeom prst="rect">
            <a:avLst/>
          </a:prstGeom>
          <a:solidFill>
            <a:srgbClr val="A3FDF0"/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dirty="0">
                <a:latin typeface="Arial Narrow" pitchFamily="34" charset="0"/>
              </a:rPr>
              <a:t>Данные </a:t>
            </a:r>
            <a:r>
              <a:rPr lang="en-US" dirty="0">
                <a:latin typeface="Arial Narrow" pitchFamily="34" charset="0"/>
              </a:rPr>
              <a:t>NA49 </a:t>
            </a:r>
            <a:r>
              <a:rPr lang="ru-RU" dirty="0">
                <a:latin typeface="Arial Narrow" pitchFamily="34" charset="0"/>
              </a:rPr>
              <a:t>подтверждаются результатами </a:t>
            </a:r>
            <a:r>
              <a:rPr lang="en-US" dirty="0">
                <a:latin typeface="Arial Narrow" pitchFamily="34" charset="0"/>
              </a:rPr>
              <a:t>STAR BES </a:t>
            </a:r>
            <a:r>
              <a:rPr lang="ru-RU" dirty="0">
                <a:latin typeface="Arial Narrow" pitchFamily="34" charset="0"/>
              </a:rPr>
              <a:t>программы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dirty="0">
                <a:latin typeface="Arial Narrow" pitchFamily="34" charset="0"/>
              </a:rPr>
              <a:t>Разница в поведении для </a:t>
            </a:r>
            <a:r>
              <a:rPr lang="en-US" dirty="0">
                <a:latin typeface="Arial Narrow" pitchFamily="34" charset="0"/>
              </a:rPr>
              <a:t>A+A </a:t>
            </a:r>
            <a:r>
              <a:rPr lang="ru-RU" dirty="0">
                <a:latin typeface="Arial Narrow" pitchFamily="34" charset="0"/>
              </a:rPr>
              <a:t>и </a:t>
            </a:r>
            <a:r>
              <a:rPr lang="en-US" dirty="0" err="1">
                <a:latin typeface="Arial Narrow" pitchFamily="34" charset="0"/>
              </a:rPr>
              <a:t>p+p</a:t>
            </a:r>
            <a:r>
              <a:rPr lang="ru-RU" dirty="0">
                <a:latin typeface="Arial Narrow" pitchFamily="34" charset="0"/>
              </a:rPr>
              <a:t>  реакций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ru-RU" dirty="0">
                <a:latin typeface="Arial Narrow" pitchFamily="34" charset="0"/>
              </a:rPr>
              <a:t>Форма не описывается микроскопическими моделями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506" y="600354"/>
            <a:ext cx="4623243" cy="40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230" y="764704"/>
            <a:ext cx="161925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76000" y="6356350"/>
            <a:ext cx="2133600" cy="365125"/>
          </a:xfrm>
        </p:spPr>
        <p:txBody>
          <a:bodyPr/>
          <a:lstStyle/>
          <a:p>
            <a:fld id="{2CB0E3D7-C0CC-4D00-B714-A7E044A04ECA}" type="slidenum">
              <a:rPr lang="ru-RU" smtClean="0"/>
              <a:t>42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631A6E-7857-377E-AA5A-E375E487CC88}"/>
              </a:ext>
            </a:extLst>
          </p:cNvPr>
          <p:cNvSpPr txBox="1"/>
          <p:nvPr/>
        </p:nvSpPr>
        <p:spPr>
          <a:xfrm>
            <a:off x="1400879" y="6304084"/>
            <a:ext cx="6263253" cy="400110"/>
          </a:xfrm>
          <a:prstGeom prst="rect">
            <a:avLst/>
          </a:prstGeom>
          <a:solidFill>
            <a:srgbClr val="AEF8EF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SPS findings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Onset of deconfinement above 7 GeV!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75421-712E-BAE8-20C1-9D7D7646FC6A}"/>
              </a:ext>
            </a:extLst>
          </p:cNvPr>
          <p:cNvSpPr txBox="1"/>
          <p:nvPr/>
        </p:nvSpPr>
        <p:spPr>
          <a:xfrm>
            <a:off x="179512" y="600354"/>
            <a:ext cx="4896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(NA49 Collaboration) </a:t>
            </a:r>
            <a:r>
              <a:rPr lang="en-US" sz="16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Phys.Rev.C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77 (2008) 024903</a:t>
            </a:r>
          </a:p>
        </p:txBody>
      </p:sp>
    </p:spTree>
    <p:extLst>
      <p:ext uri="{BB962C8B-B14F-4D97-AF65-F5344CB8AC3E}">
        <p14:creationId xmlns:p14="http://schemas.microsoft.com/office/powerpoint/2010/main" val="814741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9">
            <a:extLst>
              <a:ext uri="{FF2B5EF4-FFF2-40B4-BE49-F238E27FC236}">
                <a16:creationId xmlns:a16="http://schemas.microsoft.com/office/drawing/2014/main" id="{064D32C1-8EB1-55E9-5ABA-AD18811B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55" y="3140968"/>
            <a:ext cx="3546475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6" name="Text Box 10">
            <a:extLst>
              <a:ext uri="{FF2B5EF4-FFF2-40B4-BE49-F238E27FC236}">
                <a16:creationId xmlns:a16="http://schemas.microsoft.com/office/drawing/2014/main" id="{F2768385-CBAB-BFE0-A264-66ABCBEC1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4385220"/>
            <a:ext cx="8445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800" b="1" dirty="0"/>
              <a:t>Mixed</a:t>
            </a:r>
          </a:p>
          <a:p>
            <a:pPr eaLnBrk="1" hangingPunct="1"/>
            <a:endParaRPr lang="en-US" altLang="ru-RU" sz="1800" b="1" dirty="0"/>
          </a:p>
          <a:p>
            <a:pPr eaLnBrk="1" hangingPunct="1"/>
            <a:r>
              <a:rPr lang="en-US" altLang="ru-RU" sz="1800" b="1" dirty="0"/>
              <a:t>phase</a:t>
            </a:r>
            <a:endParaRPr lang="ru-RU" altLang="ru-RU" sz="1800" b="1" dirty="0"/>
          </a:p>
        </p:txBody>
      </p:sp>
      <p:sp>
        <p:nvSpPr>
          <p:cNvPr id="35847" name="Text Box 11">
            <a:extLst>
              <a:ext uri="{FF2B5EF4-FFF2-40B4-BE49-F238E27FC236}">
                <a16:creationId xmlns:a16="http://schemas.microsoft.com/office/drawing/2014/main" id="{8D5B8C38-0629-D11C-7563-94D80AC39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163" y="5301208"/>
            <a:ext cx="1017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dirty="0"/>
              <a:t>phase1</a:t>
            </a:r>
            <a:endParaRPr lang="ru-RU" altLang="ru-RU" dirty="0"/>
          </a:p>
        </p:txBody>
      </p:sp>
      <p:sp>
        <p:nvSpPr>
          <p:cNvPr id="35848" name="Text Box 12">
            <a:extLst>
              <a:ext uri="{FF2B5EF4-FFF2-40B4-BE49-F238E27FC236}">
                <a16:creationId xmlns:a16="http://schemas.microsoft.com/office/drawing/2014/main" id="{78DD2E84-E6A2-FA02-34CD-C8A8A8FA6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063" y="3645024"/>
            <a:ext cx="1017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/>
              <a:t>phase2</a:t>
            </a:r>
            <a:endParaRPr lang="ru-RU" altLang="ru-RU"/>
          </a:p>
        </p:txBody>
      </p:sp>
      <p:sp>
        <p:nvSpPr>
          <p:cNvPr id="2" name="Прямоугольник 2">
            <a:extLst>
              <a:ext uri="{FF2B5EF4-FFF2-40B4-BE49-F238E27FC236}">
                <a16:creationId xmlns:a16="http://schemas.microsoft.com/office/drawing/2014/main" id="{5F2C3A15-2F6D-F2DA-E3E1-9A2614BC1F34}"/>
              </a:ext>
            </a:extLst>
          </p:cNvPr>
          <p:cNvSpPr/>
          <p:nvPr/>
        </p:nvSpPr>
        <p:spPr>
          <a:xfrm>
            <a:off x="89756" y="1084634"/>
            <a:ext cx="8964488" cy="1754326"/>
          </a:xfrm>
          <a:prstGeom prst="rect">
            <a:avLst/>
          </a:prstGeom>
          <a:solidFill>
            <a:srgbClr val="A3FDF0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Arial Narrow" pitchFamily="34" charset="0"/>
              </a:rPr>
              <a:t>В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ru-RU" dirty="0">
                <a:latin typeface="Arial Narrow" pitchFamily="34" charset="0"/>
              </a:rPr>
              <a:t>смешанной фазе (КГП и </a:t>
            </a:r>
            <a:r>
              <a:rPr lang="ru-RU" dirty="0" err="1">
                <a:latin typeface="Arial Narrow" pitchFamily="34" charset="0"/>
              </a:rPr>
              <a:t>адронный</a:t>
            </a:r>
            <a:r>
              <a:rPr lang="ru-RU" dirty="0">
                <a:latin typeface="Arial Narrow" pitchFamily="34" charset="0"/>
              </a:rPr>
              <a:t> газ) давление и температура (определяющие значение параметра наклона спектров </a:t>
            </a:r>
            <a:r>
              <a:rPr lang="en-US" i="1" dirty="0">
                <a:latin typeface="Arial Narrow" pitchFamily="34" charset="0"/>
              </a:rPr>
              <a:t>T</a:t>
            </a:r>
            <a:r>
              <a:rPr lang="ru-RU" dirty="0">
                <a:latin typeface="Arial Narrow" pitchFamily="34" charset="0"/>
              </a:rPr>
              <a:t>) не зависит от плотности энергии (определяемой энергией столкновения ).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dirty="0">
              <a:latin typeface="Arial Narrow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Arial Narrow" pitchFamily="34" charset="0"/>
              </a:rPr>
              <a:t>Характерное постоянство параметра</a:t>
            </a:r>
            <a:r>
              <a:rPr lang="ru-RU" i="1" dirty="0">
                <a:latin typeface="Arial Narrow" pitchFamily="34" charset="0"/>
              </a:rPr>
              <a:t> </a:t>
            </a:r>
            <a:r>
              <a:rPr lang="en-US" i="1" dirty="0">
                <a:latin typeface="Arial Narrow" pitchFamily="34" charset="0"/>
              </a:rPr>
              <a:t>T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ru-RU" i="1" dirty="0">
                <a:latin typeface="Arial Narrow" pitchFamily="34" charset="0"/>
              </a:rPr>
              <a:t>(“плато”) </a:t>
            </a:r>
            <a:r>
              <a:rPr lang="ru-RU" dirty="0">
                <a:latin typeface="Arial Narrow" pitchFamily="34" charset="0"/>
              </a:rPr>
              <a:t>может служить указанием на образование такой смешанной фазы в центральных столкновениях ядер при энергиях </a:t>
            </a:r>
            <a:r>
              <a:rPr lang="en-US" dirty="0">
                <a:latin typeface="Arial Narrow" pitchFamily="34" charset="0"/>
              </a:rPr>
              <a:t>SPS</a:t>
            </a:r>
            <a:r>
              <a:rPr lang="ru-RU" dirty="0">
                <a:latin typeface="Arial Narrow" pitchFamily="34" charset="0"/>
              </a:rPr>
              <a:t>.</a:t>
            </a:r>
          </a:p>
        </p:txBody>
      </p:sp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E32E75A4-2729-22DD-A898-9D47C6E17492}"/>
              </a:ext>
            </a:extLst>
          </p:cNvPr>
          <p:cNvSpPr/>
          <p:nvPr/>
        </p:nvSpPr>
        <p:spPr>
          <a:xfrm>
            <a:off x="179512" y="4462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Arial Narrow" pitchFamily="34" charset="0"/>
              </a:rPr>
              <a:t>Эффективная температура источника </a:t>
            </a:r>
          </a:p>
          <a:p>
            <a:pPr algn="ctr"/>
            <a:r>
              <a:rPr lang="ru-RU" sz="2400" b="1" dirty="0">
                <a:latin typeface="Arial Narrow" pitchFamily="34" charset="0"/>
              </a:rPr>
              <a:t>как сигнал о деконфайнменте </a:t>
            </a:r>
            <a:endParaRPr lang="en-US" sz="2400" b="1" dirty="0">
              <a:latin typeface="Arial Narrow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BAB52-7945-5668-606A-621F3E2F1E8B}"/>
              </a:ext>
            </a:extLst>
          </p:cNvPr>
          <p:cNvSpPr txBox="1"/>
          <p:nvPr/>
        </p:nvSpPr>
        <p:spPr>
          <a:xfrm>
            <a:off x="6407358" y="3783915"/>
            <a:ext cx="2494368" cy="1554272"/>
          </a:xfrm>
          <a:prstGeom prst="rect">
            <a:avLst/>
          </a:prstGeom>
          <a:solidFill>
            <a:srgbClr val="AEF8E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900" dirty="0">
                <a:latin typeface="Arial Narrow" panose="020B0606020202030204" pitchFamily="34" charset="0"/>
              </a:rPr>
              <a:t>Калориметрическая кривая характерных</a:t>
            </a:r>
            <a:endParaRPr lang="en-US" sz="1900" dirty="0">
              <a:latin typeface="Arial Narrow" panose="020B0606020202030204" pitchFamily="34" charset="0"/>
            </a:endParaRPr>
          </a:p>
          <a:p>
            <a:r>
              <a:rPr lang="en-US" sz="1900" dirty="0">
                <a:latin typeface="Arial Narrow" panose="020B0606020202030204" pitchFamily="34" charset="0"/>
              </a:rPr>
              <a:t>  </a:t>
            </a:r>
            <a:r>
              <a:rPr lang="ru-RU" sz="1900" dirty="0">
                <a:latin typeface="Arial Narrow" panose="020B0606020202030204" pitchFamily="34" charset="0"/>
              </a:rPr>
              <a:t> наклонов</a:t>
            </a:r>
            <a:r>
              <a:rPr lang="en-US" sz="1900" dirty="0">
                <a:latin typeface="Arial Narrow" panose="020B0606020202030204" pitchFamily="34" charset="0"/>
              </a:rPr>
              <a:t> </a:t>
            </a:r>
            <a:r>
              <a:rPr lang="ru-RU" sz="1900" dirty="0">
                <a:latin typeface="Arial Narrow" panose="020B0606020202030204" pitchFamily="34" charset="0"/>
              </a:rPr>
              <a:t>спектров (температур) – фазовый</a:t>
            </a:r>
            <a:endParaRPr lang="en-US" sz="1900" dirty="0">
              <a:latin typeface="Arial Narrow" panose="020B0606020202030204" pitchFamily="34" charset="0"/>
            </a:endParaRPr>
          </a:p>
          <a:p>
            <a:r>
              <a:rPr lang="en-US" sz="1900" dirty="0">
                <a:latin typeface="Arial Narrow" panose="020B0606020202030204" pitchFamily="34" charset="0"/>
              </a:rPr>
              <a:t>    </a:t>
            </a:r>
            <a:r>
              <a:rPr lang="ru-RU" sz="1900" dirty="0">
                <a:latin typeface="Arial Narrow" panose="020B0606020202030204" pitchFamily="34" charset="0"/>
              </a:rPr>
              <a:t>переход первого рода</a:t>
            </a:r>
            <a:r>
              <a:rPr lang="en-US" sz="1900" dirty="0"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2459" y="11722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Энергетическая зависимость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для Т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(“Step”)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pika20_fig7.png"/>
          <p:cNvPicPr>
            <a:picLocks noChangeAspect="1"/>
          </p:cNvPicPr>
          <p:nvPr/>
        </p:nvPicPr>
        <p:blipFill rotWithShape="1">
          <a:blip r:embed="rId2" cstate="print"/>
          <a:srcRect l="50000" t="-1" b="-404"/>
          <a:stretch/>
        </p:blipFill>
        <p:spPr>
          <a:xfrm>
            <a:off x="4716016" y="1169854"/>
            <a:ext cx="3561493" cy="320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756" y="4549373"/>
            <a:ext cx="8964488" cy="1138773"/>
          </a:xfrm>
          <a:prstGeom prst="rect">
            <a:avLst/>
          </a:prstGeom>
          <a:solidFill>
            <a:srgbClr val="A3FDF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Arial Narrow" pitchFamily="34" charset="0"/>
              </a:rPr>
              <a:t>Расчеты по гидродинамическим моделям с использованием уравнений состояния для  КГП и адронной фаз хорошо описывают поведение параметра </a:t>
            </a:r>
            <a:r>
              <a:rPr lang="en-US" sz="1700" dirty="0">
                <a:latin typeface="Arial Narrow" pitchFamily="34" charset="0"/>
              </a:rPr>
              <a:t>T</a:t>
            </a:r>
            <a:r>
              <a:rPr lang="ru-RU" sz="1700" dirty="0">
                <a:latin typeface="Arial Narrow" pitchFamily="34" charset="0"/>
              </a:rPr>
              <a:t> (см. штрих-пунктирную линию правая панель), тогда как модели без фазового перехода предсказывают монотонный рост с энергией (см. линии для </a:t>
            </a:r>
            <a:r>
              <a:rPr lang="en-US" sz="1700" dirty="0">
                <a:latin typeface="Arial Narrow" pitchFamily="34" charset="0"/>
              </a:rPr>
              <a:t>UrQMD</a:t>
            </a:r>
            <a:r>
              <a:rPr lang="ru-RU" sz="1700" dirty="0">
                <a:latin typeface="Arial Narrow" pitchFamily="34" charset="0"/>
              </a:rPr>
              <a:t> и </a:t>
            </a:r>
            <a:r>
              <a:rPr lang="en-US" sz="1700" dirty="0">
                <a:latin typeface="Arial Narrow" pitchFamily="34" charset="0"/>
              </a:rPr>
              <a:t>HSD</a:t>
            </a:r>
            <a:r>
              <a:rPr lang="ru-RU" sz="1700" dirty="0">
                <a:latin typeface="Arial Narrow" pitchFamily="34" charset="0"/>
              </a:rPr>
              <a:t> генераторов на рисунке)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74904" y="6448251"/>
            <a:ext cx="2133600" cy="365125"/>
          </a:xfrm>
        </p:spPr>
        <p:txBody>
          <a:bodyPr/>
          <a:lstStyle/>
          <a:p>
            <a:fld id="{2CB0E3D7-C0CC-4D00-B714-A7E044A04ECA}" type="slidenum">
              <a:rPr lang="ru-RU" smtClean="0"/>
              <a:t>44</a:t>
            </a:fld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49614"/>
            <a:ext cx="3607885" cy="33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65A83-5562-4855-D13A-2B1EEF1A90D7}"/>
              </a:ext>
            </a:extLst>
          </p:cNvPr>
          <p:cNvSpPr txBox="1"/>
          <p:nvPr/>
        </p:nvSpPr>
        <p:spPr>
          <a:xfrm>
            <a:off x="834569" y="6048141"/>
            <a:ext cx="7827977" cy="400110"/>
          </a:xfrm>
          <a:prstGeom prst="rect">
            <a:avLst/>
          </a:prstGeom>
          <a:solidFill>
            <a:srgbClr val="AEF8EF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SPS findings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Mixed phase (QGP + hadron gas) from 6 to 20 GeV!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BF9EC-38D5-4B30-D8BF-80F72AF4B74B}"/>
              </a:ext>
            </a:extLst>
          </p:cNvPr>
          <p:cNvSpPr txBox="1"/>
          <p:nvPr/>
        </p:nvSpPr>
        <p:spPr>
          <a:xfrm>
            <a:off x="1835696" y="660609"/>
            <a:ext cx="4896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(NA49 Collaboration) </a:t>
            </a:r>
            <a:r>
              <a:rPr lang="en-US" sz="1600" b="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Phys.Rev.C</a:t>
            </a:r>
            <a:r>
              <a:rPr lang="en-US" sz="1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77 (2008) 024903</a:t>
            </a:r>
          </a:p>
        </p:txBody>
      </p:sp>
    </p:spTree>
    <p:extLst>
      <p:ext uri="{BB962C8B-B14F-4D97-AF65-F5344CB8AC3E}">
        <p14:creationId xmlns:p14="http://schemas.microsoft.com/office/powerpoint/2010/main" val="19357106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E3D7-C0CC-4D00-B714-A7E044A04ECA}" type="slidenum">
              <a:rPr lang="ru-RU" smtClean="0"/>
              <a:t>45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53128" y="804124"/>
            <a:ext cx="5197156" cy="3139321"/>
          </a:xfrm>
          <a:prstGeom prst="rect">
            <a:avLst/>
          </a:prstGeom>
          <a:solidFill>
            <a:srgbClr val="AEF8EF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</a:rPr>
              <a:t>The K+/pi+ ratio - a maximum at 7.7 GeV </a:t>
            </a:r>
            <a:r>
              <a:rPr lang="en-US" dirty="0">
                <a:latin typeface="Arial Narrow" panose="020B060602020203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Arial Narrow" panose="020B0606020202030204" pitchFamily="34" charset="0"/>
              </a:rPr>
              <a:t>associated production dominance at lower energies due to a large baryon stopping power. This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maximum corresponds to the maximum baryon density</a:t>
            </a:r>
            <a:r>
              <a:rPr lang="en-US" dirty="0">
                <a:latin typeface="Arial Narrow" panose="020B0606020202030204" pitchFamily="34" charset="0"/>
              </a:rPr>
              <a:t> predicted to be achieved in heavy-ion collisions.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>
                <a:latin typeface="Arial Narrow" panose="020B0606020202030204" pitchFamily="34" charset="0"/>
              </a:rPr>
              <a:t>For a thermodynamic system the energy dependence of &lt;</a:t>
            </a:r>
            <a:r>
              <a:rPr lang="en-US" dirty="0" err="1">
                <a:latin typeface="Arial Narrow" panose="020B0606020202030204" pitchFamily="34" charset="0"/>
              </a:rPr>
              <a:t>mt</a:t>
            </a:r>
            <a:r>
              <a:rPr lang="en-US" dirty="0">
                <a:latin typeface="Arial Narrow" panose="020B0606020202030204" pitchFamily="34" charset="0"/>
              </a:rPr>
              <a:t>&gt;-m could reflect the characteristic signature of a first order phase transition. The constant value of &lt;</a:t>
            </a:r>
            <a:r>
              <a:rPr lang="en-US" dirty="0" err="1">
                <a:latin typeface="Arial Narrow" panose="020B0606020202030204" pitchFamily="34" charset="0"/>
              </a:rPr>
              <a:t>mt</a:t>
            </a:r>
            <a:r>
              <a:rPr lang="en-US" dirty="0">
                <a:latin typeface="Arial Narrow" panose="020B0606020202030204" pitchFamily="34" charset="0"/>
              </a:rPr>
              <a:t>&gt;-m around BES energies could be interpreted as reflecting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the formation of a mixed phase of a QGP and hadrons </a:t>
            </a:r>
            <a:r>
              <a:rPr lang="en-US" dirty="0">
                <a:latin typeface="Arial Narrow" panose="020B0606020202030204" pitchFamily="34" charset="0"/>
              </a:rPr>
              <a:t>during the evolution of the heavy-ion system.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985475"/>
            <a:ext cx="6910731" cy="273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6" y="762945"/>
            <a:ext cx="3620402" cy="316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8146" y="0"/>
            <a:ext cx="36806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STAR: Particle production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430887"/>
            <a:ext cx="5552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rial Narrow" panose="020B0606020202030204" pitchFamily="34" charset="0"/>
              </a:rPr>
              <a:t>L. </a:t>
            </a:r>
            <a:r>
              <a:rPr lang="en-US" i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Adamczyk</a:t>
            </a:r>
            <a:r>
              <a:rPr lang="en-US" i="1" dirty="0">
                <a:solidFill>
                  <a:srgbClr val="000000"/>
                </a:solidFill>
                <a:latin typeface="Arial Narrow" panose="020B0606020202030204" pitchFamily="34" charset="0"/>
              </a:rPr>
              <a:t> et al (Star Collab.) Phys. Rev. C 96, 044904 (2017</a:t>
            </a:r>
            <a:r>
              <a:rPr lang="en-US" dirty="0">
                <a:solidFill>
                  <a:srgbClr val="000000"/>
                </a:solidFill>
                <a:latin typeface="Lucida Grande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592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3AA68-D0A7-8548-21BB-04992DEF8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03" y="446733"/>
            <a:ext cx="1535625" cy="1404000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id="{0782DCD9-B00A-EB44-7DD1-F26DE36B9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-26988"/>
            <a:ext cx="70494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 b="1" dirty="0"/>
              <a:t>RHIC findings: </a:t>
            </a:r>
            <a:r>
              <a:rPr lang="en-US" altLang="ru-RU" sz="2400" b="1" dirty="0" err="1"/>
              <a:t>sQGP</a:t>
            </a:r>
            <a:r>
              <a:rPr lang="en-US" altLang="ru-RU" sz="2400" b="1" dirty="0"/>
              <a:t> </a:t>
            </a:r>
            <a:r>
              <a:rPr lang="ru-RU" altLang="ru-RU" sz="2400" b="1" dirty="0"/>
              <a:t>– идеальная жидкость</a:t>
            </a:r>
            <a:r>
              <a:rPr lang="en-US" altLang="ru-RU" sz="2400" b="1" dirty="0"/>
              <a:t>? </a:t>
            </a:r>
            <a:endParaRPr lang="ru-RU" altLang="ru-RU" sz="2400" b="1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4A858249-9892-44FF-E2D7-2882E51B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48" y="584999"/>
            <a:ext cx="3774728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2F96C97-206E-8B55-8093-E2110966D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74" y="933070"/>
            <a:ext cx="2582369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0CB32-40C9-CE01-2BC9-79D086D52EC8}"/>
              </a:ext>
            </a:extLst>
          </p:cNvPr>
          <p:cNvSpPr txBox="1"/>
          <p:nvPr/>
        </p:nvSpPr>
        <p:spPr>
          <a:xfrm>
            <a:off x="0" y="1899405"/>
            <a:ext cx="5084084" cy="1138773"/>
          </a:xfrm>
          <a:prstGeom prst="rect">
            <a:avLst/>
          </a:prstGeom>
          <a:noFill/>
          <a:ln w="19050" cmpd="dbl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Материя в файерболе является непрозрачной</a:t>
            </a:r>
          </a:p>
          <a:p>
            <a:r>
              <a:rPr lang="ru-RU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opaque</a:t>
            </a:r>
            <a:r>
              <a:rPr lang="ru-RU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носителей цветных зарядов</a:t>
            </a:r>
          </a:p>
          <a:p>
            <a:r>
              <a:rPr lang="ru-RU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(адронов из струй),  но не фотонов!</a:t>
            </a:r>
          </a:p>
          <a:p>
            <a:r>
              <a:rPr lang="ru-RU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КГП не газ а жидкость!</a:t>
            </a:r>
          </a:p>
        </p:txBody>
      </p:sp>
      <p:pic>
        <p:nvPicPr>
          <p:cNvPr id="16" name="Рисунок 17">
            <a:extLst>
              <a:ext uri="{FF2B5EF4-FFF2-40B4-BE49-F238E27FC236}">
                <a16:creationId xmlns:a16="http://schemas.microsoft.com/office/drawing/2014/main" id="{5FA2DAAA-0CC2-444C-0AB7-3D6B138A9A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51" y="3607110"/>
            <a:ext cx="4007825" cy="2880000"/>
          </a:xfrm>
          <a:prstGeom prst="rect">
            <a:avLst/>
          </a:prstGeom>
        </p:spPr>
      </p:pic>
      <p:sp>
        <p:nvSpPr>
          <p:cNvPr id="17" name="Прямоугольник 18">
            <a:extLst>
              <a:ext uri="{FF2B5EF4-FFF2-40B4-BE49-F238E27FC236}">
                <a16:creationId xmlns:a16="http://schemas.microsoft.com/office/drawing/2014/main" id="{1CBB3D5B-6D44-4001-E45B-3B1B6B99B8E8}"/>
              </a:ext>
            </a:extLst>
          </p:cNvPr>
          <p:cNvSpPr/>
          <p:nvPr/>
        </p:nvSpPr>
        <p:spPr>
          <a:xfrm>
            <a:off x="151841" y="3860748"/>
            <a:ext cx="4631794" cy="1923604"/>
          </a:xfrm>
          <a:prstGeom prst="rect">
            <a:avLst/>
          </a:prstGeom>
          <a:noFill/>
          <a:ln w="22225" cmpd="dbl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Энергетическая зависимость</a:t>
            </a:r>
            <a:r>
              <a:rPr lang="en-US" sz="17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n-US" sz="17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quenching no longer evident</a:t>
            </a:r>
          </a:p>
          <a:p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below </a:t>
            </a:r>
            <a:r>
              <a:rPr lang="ru-RU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GeV</a:t>
            </a:r>
            <a:endParaRPr lang="ru-RU" sz="1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 finding</a:t>
            </a:r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No deconfinement</a:t>
            </a:r>
          </a:p>
          <a:p>
            <a:r>
              <a:rPr lang="en-US" sz="1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below 20 GeV?!</a:t>
            </a:r>
            <a:endParaRPr lang="ru-RU" sz="1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164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89">
            <a:extLst>
              <a:ext uri="{FF2B5EF4-FFF2-40B4-BE49-F238E27FC236}">
                <a16:creationId xmlns:a16="http://schemas.microsoft.com/office/drawing/2014/main" id="{84E93F35-949E-3146-61FE-F2BCBCAC7C7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3831" y="508713"/>
            <a:ext cx="2574264" cy="1332000"/>
            <a:chOff x="3083" y="897"/>
            <a:chExt cx="2427" cy="1192"/>
          </a:xfrm>
        </p:grpSpPr>
        <p:grpSp>
          <p:nvGrpSpPr>
            <p:cNvPr id="37987" name="Group 90">
              <a:extLst>
                <a:ext uri="{FF2B5EF4-FFF2-40B4-BE49-F238E27FC236}">
                  <a16:creationId xmlns:a16="http://schemas.microsoft.com/office/drawing/2014/main" id="{50C06474-6FE7-CA0C-97FA-260125AC1E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98" y="955"/>
              <a:ext cx="1212" cy="978"/>
              <a:chOff x="4298" y="955"/>
              <a:chExt cx="1212" cy="978"/>
            </a:xfrm>
          </p:grpSpPr>
          <p:sp>
            <p:nvSpPr>
              <p:cNvPr id="38042" name="Oval 91">
                <a:extLst>
                  <a:ext uri="{FF2B5EF4-FFF2-40B4-BE49-F238E27FC236}">
                    <a16:creationId xmlns:a16="http://schemas.microsoft.com/office/drawing/2014/main" id="{CF0D95C0-5EF8-71FF-A6CA-20940E2970D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5400000">
                <a:off x="4550" y="1277"/>
                <a:ext cx="371" cy="59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8043" name="Text Box 92">
                <a:extLst>
                  <a:ext uri="{FF2B5EF4-FFF2-40B4-BE49-F238E27FC236}">
                    <a16:creationId xmlns:a16="http://schemas.microsoft.com/office/drawing/2014/main" id="{B9B469CE-4B85-D304-320F-4DDA035B6CF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 rot="60000">
                <a:off x="5256" y="1514"/>
                <a:ext cx="254" cy="3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639" tIns="42452" rIns="81639" bIns="42452">
                <a:spAutoFit/>
              </a:bodyPr>
              <a:lstStyle>
                <a:lvl1pPr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pitchFamily="2" charset="0"/>
                  <a:buNone/>
                </a:pPr>
                <a:r>
                  <a:rPr lang="en-GB" altLang="ru-RU" sz="1500">
                    <a:ea typeface="SimSun" panose="02010600030101010101" pitchFamily="2" charset="-122"/>
                    <a:cs typeface="Arial" panose="020B0604020202020204" pitchFamily="34" charset="0"/>
                  </a:rPr>
                  <a:t>p</a:t>
                </a:r>
                <a:r>
                  <a:rPr lang="en-GB" altLang="ru-RU" sz="1500" baseline="-25000">
                    <a:ea typeface="SimSun" panose="02010600030101010101" pitchFamily="2" charset="-122"/>
                    <a:cs typeface="Arial" panose="020B0604020202020204" pitchFamily="34" charset="0"/>
                  </a:rPr>
                  <a:t>x</a:t>
                </a:r>
              </a:p>
            </p:txBody>
          </p:sp>
          <p:grpSp>
            <p:nvGrpSpPr>
              <p:cNvPr id="38044" name="Group 93">
                <a:extLst>
                  <a:ext uri="{FF2B5EF4-FFF2-40B4-BE49-F238E27FC236}">
                    <a16:creationId xmlns:a16="http://schemas.microsoft.com/office/drawing/2014/main" id="{701E2069-EF92-B5C8-FD41-2711A8C7D01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66" y="1696"/>
                <a:ext cx="93" cy="101"/>
                <a:chOff x="4366" y="1696"/>
                <a:chExt cx="93" cy="101"/>
              </a:xfrm>
            </p:grpSpPr>
            <p:sp>
              <p:nvSpPr>
                <p:cNvPr id="38092" name="Freeform 94">
                  <a:extLst>
                    <a:ext uri="{FF2B5EF4-FFF2-40B4-BE49-F238E27FC236}">
                      <a16:creationId xmlns:a16="http://schemas.microsoft.com/office/drawing/2014/main" id="{B61F6C93-B3F2-AF38-7F22-620E50ECC1B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366" y="1710"/>
                  <a:ext cx="81" cy="88"/>
                </a:xfrm>
                <a:custGeom>
                  <a:avLst/>
                  <a:gdLst>
                    <a:gd name="T0" fmla="*/ 81 w 358"/>
                    <a:gd name="T1" fmla="*/ 18 h 386"/>
                    <a:gd name="T2" fmla="*/ 29 w 358"/>
                    <a:gd name="T3" fmla="*/ 74 h 386"/>
                    <a:gd name="T4" fmla="*/ 36 w 358"/>
                    <a:gd name="T5" fmla="*/ 82 h 386"/>
                    <a:gd name="T6" fmla="*/ 0 w 358"/>
                    <a:gd name="T7" fmla="*/ 88 h 386"/>
                    <a:gd name="T8" fmla="*/ 7 w 358"/>
                    <a:gd name="T9" fmla="*/ 46 h 386"/>
                    <a:gd name="T10" fmla="*/ 14 w 358"/>
                    <a:gd name="T11" fmla="*/ 55 h 386"/>
                    <a:gd name="T12" fmla="*/ 66 w 358"/>
                    <a:gd name="T13" fmla="*/ 0 h 386"/>
                    <a:gd name="T14" fmla="*/ 81 w 358"/>
                    <a:gd name="T15" fmla="*/ 18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8" h="386">
                      <a:moveTo>
                        <a:pt x="357" y="78"/>
                      </a:moveTo>
                      <a:lnTo>
                        <a:pt x="128" y="323"/>
                      </a:lnTo>
                      <a:lnTo>
                        <a:pt x="158" y="359"/>
                      </a:lnTo>
                      <a:lnTo>
                        <a:pt x="0" y="385"/>
                      </a:lnTo>
                      <a:lnTo>
                        <a:pt x="32" y="202"/>
                      </a:lnTo>
                      <a:lnTo>
                        <a:pt x="63" y="241"/>
                      </a:lnTo>
                      <a:lnTo>
                        <a:pt x="293" y="0"/>
                      </a:lnTo>
                      <a:lnTo>
                        <a:pt x="357" y="78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93" name="Freeform 95">
                  <a:extLst>
                    <a:ext uri="{FF2B5EF4-FFF2-40B4-BE49-F238E27FC236}">
                      <a16:creationId xmlns:a16="http://schemas.microsoft.com/office/drawing/2014/main" id="{E59099ED-BC1F-4E67-5FC1-138CB819902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42" y="1696"/>
                  <a:ext cx="17" cy="21"/>
                </a:xfrm>
                <a:custGeom>
                  <a:avLst/>
                  <a:gdLst>
                    <a:gd name="T0" fmla="*/ 17 w 77"/>
                    <a:gd name="T1" fmla="*/ 18 h 93"/>
                    <a:gd name="T2" fmla="*/ 14 w 77"/>
                    <a:gd name="T3" fmla="*/ 21 h 93"/>
                    <a:gd name="T4" fmla="*/ 0 w 77"/>
                    <a:gd name="T5" fmla="*/ 3 h 93"/>
                    <a:gd name="T6" fmla="*/ 3 w 77"/>
                    <a:gd name="T7" fmla="*/ 0 h 93"/>
                    <a:gd name="T8" fmla="*/ 17 w 77"/>
                    <a:gd name="T9" fmla="*/ 18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7" h="93">
                      <a:moveTo>
                        <a:pt x="76" y="80"/>
                      </a:moveTo>
                      <a:lnTo>
                        <a:pt x="64" y="92"/>
                      </a:lnTo>
                      <a:lnTo>
                        <a:pt x="0" y="12"/>
                      </a:lnTo>
                      <a:lnTo>
                        <a:pt x="12" y="0"/>
                      </a:lnTo>
                      <a:lnTo>
                        <a:pt x="76" y="8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94" name="Freeform 96">
                  <a:extLst>
                    <a:ext uri="{FF2B5EF4-FFF2-40B4-BE49-F238E27FC236}">
                      <a16:creationId xmlns:a16="http://schemas.microsoft.com/office/drawing/2014/main" id="{FDD2653E-9D77-3900-DDBB-4D51C77FBEC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34" y="1701"/>
                  <a:ext cx="20" cy="24"/>
                </a:xfrm>
                <a:custGeom>
                  <a:avLst/>
                  <a:gdLst>
                    <a:gd name="T0" fmla="*/ 20 w 86"/>
                    <a:gd name="T1" fmla="*/ 18 h 106"/>
                    <a:gd name="T2" fmla="*/ 14 w 86"/>
                    <a:gd name="T3" fmla="*/ 24 h 106"/>
                    <a:gd name="T4" fmla="*/ 0 w 86"/>
                    <a:gd name="T5" fmla="*/ 6 h 106"/>
                    <a:gd name="T6" fmla="*/ 5 w 86"/>
                    <a:gd name="T7" fmla="*/ 0 h 106"/>
                    <a:gd name="T8" fmla="*/ 20 w 86"/>
                    <a:gd name="T9" fmla="*/ 18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6" h="106">
                      <a:moveTo>
                        <a:pt x="85" y="80"/>
                      </a:moveTo>
                      <a:lnTo>
                        <a:pt x="62" y="105"/>
                      </a:lnTo>
                      <a:lnTo>
                        <a:pt x="0" y="26"/>
                      </a:lnTo>
                      <a:lnTo>
                        <a:pt x="22" y="0"/>
                      </a:lnTo>
                      <a:lnTo>
                        <a:pt x="85" y="8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45" name="Group 97">
                <a:extLst>
                  <a:ext uri="{FF2B5EF4-FFF2-40B4-BE49-F238E27FC236}">
                    <a16:creationId xmlns:a16="http://schemas.microsoft.com/office/drawing/2014/main" id="{6FCBAF4A-7260-39C2-F1A0-ACB554D4D77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07" y="1705"/>
                <a:ext cx="102" cy="90"/>
                <a:chOff x="5007" y="1705"/>
                <a:chExt cx="102" cy="90"/>
              </a:xfrm>
            </p:grpSpPr>
            <p:sp>
              <p:nvSpPr>
                <p:cNvPr id="38089" name="Freeform 98">
                  <a:extLst>
                    <a:ext uri="{FF2B5EF4-FFF2-40B4-BE49-F238E27FC236}">
                      <a16:creationId xmlns:a16="http://schemas.microsoft.com/office/drawing/2014/main" id="{383F4361-7433-B189-56B6-7EA48F3BEBC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023" y="1717"/>
                  <a:ext cx="87" cy="79"/>
                </a:xfrm>
                <a:custGeom>
                  <a:avLst/>
                  <a:gdLst>
                    <a:gd name="T0" fmla="*/ 12 w 384"/>
                    <a:gd name="T1" fmla="*/ 0 h 347"/>
                    <a:gd name="T2" fmla="*/ 69 w 384"/>
                    <a:gd name="T3" fmla="*/ 49 h 347"/>
                    <a:gd name="T4" fmla="*/ 76 w 384"/>
                    <a:gd name="T5" fmla="*/ 39 h 347"/>
                    <a:gd name="T6" fmla="*/ 87 w 384"/>
                    <a:gd name="T7" fmla="*/ 79 h 347"/>
                    <a:gd name="T8" fmla="*/ 50 w 384"/>
                    <a:gd name="T9" fmla="*/ 77 h 347"/>
                    <a:gd name="T10" fmla="*/ 56 w 384"/>
                    <a:gd name="T11" fmla="*/ 68 h 347"/>
                    <a:gd name="T12" fmla="*/ 0 w 384"/>
                    <a:gd name="T13" fmla="*/ 19 h 347"/>
                    <a:gd name="T14" fmla="*/ 12 w 384"/>
                    <a:gd name="T15" fmla="*/ 0 h 34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84" h="347">
                      <a:moveTo>
                        <a:pt x="55" y="0"/>
                      </a:moveTo>
                      <a:lnTo>
                        <a:pt x="305" y="217"/>
                      </a:lnTo>
                      <a:lnTo>
                        <a:pt x="334" y="171"/>
                      </a:lnTo>
                      <a:lnTo>
                        <a:pt x="383" y="346"/>
                      </a:lnTo>
                      <a:lnTo>
                        <a:pt x="221" y="340"/>
                      </a:lnTo>
                      <a:lnTo>
                        <a:pt x="249" y="298"/>
                      </a:lnTo>
                      <a:lnTo>
                        <a:pt x="0" y="83"/>
                      </a:lnTo>
                      <a:lnTo>
                        <a:pt x="55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90" name="Freeform 99">
                  <a:extLst>
                    <a:ext uri="{FF2B5EF4-FFF2-40B4-BE49-F238E27FC236}">
                      <a16:creationId xmlns:a16="http://schemas.microsoft.com/office/drawing/2014/main" id="{AD088886-3FDA-6857-35BD-F28A1EDC809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007" y="1705"/>
                  <a:ext cx="15" cy="22"/>
                </a:xfrm>
                <a:custGeom>
                  <a:avLst/>
                  <a:gdLst>
                    <a:gd name="T0" fmla="*/ 12 w 68"/>
                    <a:gd name="T1" fmla="*/ 0 h 96"/>
                    <a:gd name="T2" fmla="*/ 15 w 68"/>
                    <a:gd name="T3" fmla="*/ 2 h 96"/>
                    <a:gd name="T4" fmla="*/ 3 w 68"/>
                    <a:gd name="T5" fmla="*/ 22 h 96"/>
                    <a:gd name="T6" fmla="*/ 0 w 68"/>
                    <a:gd name="T7" fmla="*/ 19 h 96"/>
                    <a:gd name="T8" fmla="*/ 12 w 68"/>
                    <a:gd name="T9" fmla="*/ 0 h 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8" h="96">
                      <a:moveTo>
                        <a:pt x="55" y="0"/>
                      </a:moveTo>
                      <a:lnTo>
                        <a:pt x="67" y="9"/>
                      </a:lnTo>
                      <a:lnTo>
                        <a:pt x="14" y="95"/>
                      </a:lnTo>
                      <a:lnTo>
                        <a:pt x="0" y="82"/>
                      </a:lnTo>
                      <a:lnTo>
                        <a:pt x="55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91" name="Freeform 100">
                  <a:extLst>
                    <a:ext uri="{FF2B5EF4-FFF2-40B4-BE49-F238E27FC236}">
                      <a16:creationId xmlns:a16="http://schemas.microsoft.com/office/drawing/2014/main" id="{E91F68C9-69EB-CA33-3018-314D038D644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014" y="1709"/>
                  <a:ext cx="18" cy="25"/>
                </a:xfrm>
                <a:custGeom>
                  <a:avLst/>
                  <a:gdLst>
                    <a:gd name="T0" fmla="*/ 12 w 81"/>
                    <a:gd name="T1" fmla="*/ 0 h 111"/>
                    <a:gd name="T2" fmla="*/ 18 w 81"/>
                    <a:gd name="T3" fmla="*/ 5 h 111"/>
                    <a:gd name="T4" fmla="*/ 6 w 81"/>
                    <a:gd name="T5" fmla="*/ 25 h 111"/>
                    <a:gd name="T6" fmla="*/ 0 w 81"/>
                    <a:gd name="T7" fmla="*/ 19 h 111"/>
                    <a:gd name="T8" fmla="*/ 12 w 81"/>
                    <a:gd name="T9" fmla="*/ 0 h 1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111">
                      <a:moveTo>
                        <a:pt x="53" y="0"/>
                      </a:moveTo>
                      <a:lnTo>
                        <a:pt x="80" y="23"/>
                      </a:lnTo>
                      <a:lnTo>
                        <a:pt x="25" y="110"/>
                      </a:lnTo>
                      <a:lnTo>
                        <a:pt x="0" y="86"/>
                      </a:lnTo>
                      <a:lnTo>
                        <a:pt x="5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46" name="Group 101">
                <a:extLst>
                  <a:ext uri="{FF2B5EF4-FFF2-40B4-BE49-F238E27FC236}">
                    <a16:creationId xmlns:a16="http://schemas.microsoft.com/office/drawing/2014/main" id="{E2E7643C-A19D-9D32-EDB0-6819CD0B7AD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401" y="1330"/>
                <a:ext cx="91" cy="101"/>
                <a:chOff x="4401" y="1330"/>
                <a:chExt cx="91" cy="101"/>
              </a:xfrm>
            </p:grpSpPr>
            <p:sp>
              <p:nvSpPr>
                <p:cNvPr id="38086" name="Freeform 102">
                  <a:extLst>
                    <a:ext uri="{FF2B5EF4-FFF2-40B4-BE49-F238E27FC236}">
                      <a16:creationId xmlns:a16="http://schemas.microsoft.com/office/drawing/2014/main" id="{9F2E4147-8230-05B5-A599-9007B90A279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01" y="1330"/>
                  <a:ext cx="80" cy="88"/>
                </a:xfrm>
                <a:custGeom>
                  <a:avLst/>
                  <a:gdLst>
                    <a:gd name="T0" fmla="*/ 65 w 351"/>
                    <a:gd name="T1" fmla="*/ 88 h 386"/>
                    <a:gd name="T2" fmla="*/ 14 w 351"/>
                    <a:gd name="T3" fmla="*/ 32 h 386"/>
                    <a:gd name="T4" fmla="*/ 7 w 351"/>
                    <a:gd name="T5" fmla="*/ 41 h 386"/>
                    <a:gd name="T6" fmla="*/ 0 w 351"/>
                    <a:gd name="T7" fmla="*/ 0 h 386"/>
                    <a:gd name="T8" fmla="*/ 36 w 351"/>
                    <a:gd name="T9" fmla="*/ 6 h 386"/>
                    <a:gd name="T10" fmla="*/ 29 w 351"/>
                    <a:gd name="T11" fmla="*/ 14 h 386"/>
                    <a:gd name="T12" fmla="*/ 80 w 351"/>
                    <a:gd name="T13" fmla="*/ 70 h 386"/>
                    <a:gd name="T14" fmla="*/ 65 w 351"/>
                    <a:gd name="T15" fmla="*/ 88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1" h="386">
                      <a:moveTo>
                        <a:pt x="284" y="385"/>
                      </a:moveTo>
                      <a:lnTo>
                        <a:pt x="63" y="142"/>
                      </a:lnTo>
                      <a:lnTo>
                        <a:pt x="29" y="182"/>
                      </a:lnTo>
                      <a:lnTo>
                        <a:pt x="0" y="0"/>
                      </a:lnTo>
                      <a:lnTo>
                        <a:pt x="159" y="25"/>
                      </a:lnTo>
                      <a:lnTo>
                        <a:pt x="127" y="63"/>
                      </a:lnTo>
                      <a:lnTo>
                        <a:pt x="350" y="306"/>
                      </a:lnTo>
                      <a:lnTo>
                        <a:pt x="284" y="38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87" name="Freeform 103">
                  <a:extLst>
                    <a:ext uri="{FF2B5EF4-FFF2-40B4-BE49-F238E27FC236}">
                      <a16:creationId xmlns:a16="http://schemas.microsoft.com/office/drawing/2014/main" id="{C330564B-0520-ACB1-514C-D77B5DEF92F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76" y="1411"/>
                  <a:ext cx="17" cy="21"/>
                </a:xfrm>
                <a:custGeom>
                  <a:avLst/>
                  <a:gdLst>
                    <a:gd name="T0" fmla="*/ 3 w 75"/>
                    <a:gd name="T1" fmla="*/ 21 h 94"/>
                    <a:gd name="T2" fmla="*/ 0 w 75"/>
                    <a:gd name="T3" fmla="*/ 18 h 94"/>
                    <a:gd name="T4" fmla="*/ 15 w 75"/>
                    <a:gd name="T5" fmla="*/ 0 h 94"/>
                    <a:gd name="T6" fmla="*/ 17 w 75"/>
                    <a:gd name="T7" fmla="*/ 3 h 94"/>
                    <a:gd name="T8" fmla="*/ 3 w 75"/>
                    <a:gd name="T9" fmla="*/ 21 h 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5" h="94">
                      <a:moveTo>
                        <a:pt x="12" y="93"/>
                      </a:moveTo>
                      <a:lnTo>
                        <a:pt x="0" y="79"/>
                      </a:lnTo>
                      <a:lnTo>
                        <a:pt x="65" y="0"/>
                      </a:lnTo>
                      <a:lnTo>
                        <a:pt x="74" y="15"/>
                      </a:lnTo>
                      <a:lnTo>
                        <a:pt x="12" y="93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88" name="Freeform 104">
                  <a:extLst>
                    <a:ext uri="{FF2B5EF4-FFF2-40B4-BE49-F238E27FC236}">
                      <a16:creationId xmlns:a16="http://schemas.microsoft.com/office/drawing/2014/main" id="{BC4158D3-41B7-BADB-C5D8-1223360C37E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68" y="1402"/>
                  <a:ext cx="20" cy="24"/>
                </a:xfrm>
                <a:custGeom>
                  <a:avLst/>
                  <a:gdLst>
                    <a:gd name="T0" fmla="*/ 5 w 88"/>
                    <a:gd name="T1" fmla="*/ 24 h 107"/>
                    <a:gd name="T2" fmla="*/ 0 w 88"/>
                    <a:gd name="T3" fmla="*/ 18 h 107"/>
                    <a:gd name="T4" fmla="*/ 15 w 88"/>
                    <a:gd name="T5" fmla="*/ 0 h 107"/>
                    <a:gd name="T6" fmla="*/ 20 w 88"/>
                    <a:gd name="T7" fmla="*/ 6 h 107"/>
                    <a:gd name="T8" fmla="*/ 5 w 88"/>
                    <a:gd name="T9" fmla="*/ 24 h 1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8" h="107">
                      <a:moveTo>
                        <a:pt x="21" y="106"/>
                      </a:moveTo>
                      <a:lnTo>
                        <a:pt x="0" y="79"/>
                      </a:lnTo>
                      <a:lnTo>
                        <a:pt x="64" y="0"/>
                      </a:lnTo>
                      <a:lnTo>
                        <a:pt x="87" y="26"/>
                      </a:lnTo>
                      <a:lnTo>
                        <a:pt x="21" y="106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47" name="Group 105">
                <a:extLst>
                  <a:ext uri="{FF2B5EF4-FFF2-40B4-BE49-F238E27FC236}">
                    <a16:creationId xmlns:a16="http://schemas.microsoft.com/office/drawing/2014/main" id="{F8EB1914-C283-4393-EEBB-5216EC51DF2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544" y="1242"/>
                <a:ext cx="56" cy="133"/>
                <a:chOff x="4544" y="1242"/>
                <a:chExt cx="56" cy="133"/>
              </a:xfrm>
            </p:grpSpPr>
            <p:sp>
              <p:nvSpPr>
                <p:cNvPr id="38083" name="Freeform 106">
                  <a:extLst>
                    <a:ext uri="{FF2B5EF4-FFF2-40B4-BE49-F238E27FC236}">
                      <a16:creationId xmlns:a16="http://schemas.microsoft.com/office/drawing/2014/main" id="{92A3AF79-6A78-ACCF-79C9-EFB359BB761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44" y="1242"/>
                  <a:ext cx="51" cy="115"/>
                </a:xfrm>
                <a:custGeom>
                  <a:avLst/>
                  <a:gdLst>
                    <a:gd name="T0" fmla="*/ 31 w 226"/>
                    <a:gd name="T1" fmla="*/ 115 h 506"/>
                    <a:gd name="T2" fmla="*/ 10 w 226"/>
                    <a:gd name="T3" fmla="*/ 36 h 506"/>
                    <a:gd name="T4" fmla="*/ 0 w 226"/>
                    <a:gd name="T5" fmla="*/ 40 h 506"/>
                    <a:gd name="T6" fmla="*/ 11 w 226"/>
                    <a:gd name="T7" fmla="*/ 0 h 506"/>
                    <a:gd name="T8" fmla="*/ 39 w 226"/>
                    <a:gd name="T9" fmla="*/ 26 h 506"/>
                    <a:gd name="T10" fmla="*/ 29 w 226"/>
                    <a:gd name="T11" fmla="*/ 29 h 506"/>
                    <a:gd name="T12" fmla="*/ 51 w 226"/>
                    <a:gd name="T13" fmla="*/ 108 h 506"/>
                    <a:gd name="T14" fmla="*/ 31 w 226"/>
                    <a:gd name="T15" fmla="*/ 115 h 5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26" h="506">
                      <a:moveTo>
                        <a:pt x="138" y="505"/>
                      </a:moveTo>
                      <a:lnTo>
                        <a:pt x="43" y="160"/>
                      </a:lnTo>
                      <a:lnTo>
                        <a:pt x="0" y="175"/>
                      </a:lnTo>
                      <a:lnTo>
                        <a:pt x="48" y="0"/>
                      </a:lnTo>
                      <a:lnTo>
                        <a:pt x="174" y="114"/>
                      </a:lnTo>
                      <a:lnTo>
                        <a:pt x="129" y="127"/>
                      </a:lnTo>
                      <a:lnTo>
                        <a:pt x="225" y="473"/>
                      </a:lnTo>
                      <a:lnTo>
                        <a:pt x="138" y="50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84" name="Freeform 107">
                  <a:extLst>
                    <a:ext uri="{FF2B5EF4-FFF2-40B4-BE49-F238E27FC236}">
                      <a16:creationId xmlns:a16="http://schemas.microsoft.com/office/drawing/2014/main" id="{C3A80D98-5A1B-32B1-A05E-2FF984F14D9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79" y="1366"/>
                  <a:ext cx="22" cy="10"/>
                </a:xfrm>
                <a:custGeom>
                  <a:avLst/>
                  <a:gdLst>
                    <a:gd name="T0" fmla="*/ 0 w 95"/>
                    <a:gd name="T1" fmla="*/ 10 h 46"/>
                    <a:gd name="T2" fmla="*/ 0 w 95"/>
                    <a:gd name="T3" fmla="*/ 6 h 46"/>
                    <a:gd name="T4" fmla="*/ 20 w 95"/>
                    <a:gd name="T5" fmla="*/ 0 h 46"/>
                    <a:gd name="T6" fmla="*/ 22 w 95"/>
                    <a:gd name="T7" fmla="*/ 4 h 46"/>
                    <a:gd name="T8" fmla="*/ 0 w 95"/>
                    <a:gd name="T9" fmla="*/ 10 h 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5" h="46">
                      <a:moveTo>
                        <a:pt x="0" y="45"/>
                      </a:moveTo>
                      <a:lnTo>
                        <a:pt x="2" y="28"/>
                      </a:lnTo>
                      <a:lnTo>
                        <a:pt x="86" y="0"/>
                      </a:lnTo>
                      <a:lnTo>
                        <a:pt x="94" y="18"/>
                      </a:lnTo>
                      <a:lnTo>
                        <a:pt x="0" y="4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85" name="Freeform 108">
                  <a:extLst>
                    <a:ext uri="{FF2B5EF4-FFF2-40B4-BE49-F238E27FC236}">
                      <a16:creationId xmlns:a16="http://schemas.microsoft.com/office/drawing/2014/main" id="{59631CC4-5E6D-4E99-4238-1B13897D128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76" y="1354"/>
                  <a:ext cx="22" cy="16"/>
                </a:xfrm>
                <a:custGeom>
                  <a:avLst/>
                  <a:gdLst>
                    <a:gd name="T0" fmla="*/ 2 w 99"/>
                    <a:gd name="T1" fmla="*/ 16 h 70"/>
                    <a:gd name="T2" fmla="*/ 0 w 99"/>
                    <a:gd name="T3" fmla="*/ 8 h 70"/>
                    <a:gd name="T4" fmla="*/ 20 w 99"/>
                    <a:gd name="T5" fmla="*/ 0 h 70"/>
                    <a:gd name="T6" fmla="*/ 22 w 99"/>
                    <a:gd name="T7" fmla="*/ 8 h 70"/>
                    <a:gd name="T8" fmla="*/ 2 w 99"/>
                    <a:gd name="T9" fmla="*/ 16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70">
                      <a:moveTo>
                        <a:pt x="11" y="69"/>
                      </a:moveTo>
                      <a:lnTo>
                        <a:pt x="0" y="33"/>
                      </a:lnTo>
                      <a:lnTo>
                        <a:pt x="91" y="0"/>
                      </a:lnTo>
                      <a:lnTo>
                        <a:pt x="98" y="36"/>
                      </a:lnTo>
                      <a:lnTo>
                        <a:pt x="11" y="6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48" name="Group 109">
                <a:extLst>
                  <a:ext uri="{FF2B5EF4-FFF2-40B4-BE49-F238E27FC236}">
                    <a16:creationId xmlns:a16="http://schemas.microsoft.com/office/drawing/2014/main" id="{80FED8A5-64EC-5A7C-0A06-75F9457D7DD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01" y="1353"/>
                <a:ext cx="89" cy="103"/>
                <a:chOff x="5001" y="1353"/>
                <a:chExt cx="89" cy="103"/>
              </a:xfrm>
            </p:grpSpPr>
            <p:sp>
              <p:nvSpPr>
                <p:cNvPr id="38080" name="Freeform 110">
                  <a:extLst>
                    <a:ext uri="{FF2B5EF4-FFF2-40B4-BE49-F238E27FC236}">
                      <a16:creationId xmlns:a16="http://schemas.microsoft.com/office/drawing/2014/main" id="{5CC68D5C-6B20-54D6-EEBB-1238400EE8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014" y="1353"/>
                  <a:ext cx="78" cy="90"/>
                </a:xfrm>
                <a:custGeom>
                  <a:avLst/>
                  <a:gdLst>
                    <a:gd name="T0" fmla="*/ 0 w 342"/>
                    <a:gd name="T1" fmla="*/ 72 h 397"/>
                    <a:gd name="T2" fmla="*/ 49 w 342"/>
                    <a:gd name="T3" fmla="*/ 15 h 397"/>
                    <a:gd name="T4" fmla="*/ 42 w 342"/>
                    <a:gd name="T5" fmla="*/ 7 h 397"/>
                    <a:gd name="T6" fmla="*/ 78 w 342"/>
                    <a:gd name="T7" fmla="*/ 0 h 397"/>
                    <a:gd name="T8" fmla="*/ 73 w 342"/>
                    <a:gd name="T9" fmla="*/ 42 h 397"/>
                    <a:gd name="T10" fmla="*/ 65 w 342"/>
                    <a:gd name="T11" fmla="*/ 34 h 397"/>
                    <a:gd name="T12" fmla="*/ 15 w 342"/>
                    <a:gd name="T13" fmla="*/ 90 h 397"/>
                    <a:gd name="T14" fmla="*/ 0 w 342"/>
                    <a:gd name="T15" fmla="*/ 72 h 39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42" h="397">
                      <a:moveTo>
                        <a:pt x="0" y="316"/>
                      </a:moveTo>
                      <a:lnTo>
                        <a:pt x="217" y="68"/>
                      </a:lnTo>
                      <a:lnTo>
                        <a:pt x="182" y="30"/>
                      </a:lnTo>
                      <a:lnTo>
                        <a:pt x="341" y="0"/>
                      </a:lnTo>
                      <a:lnTo>
                        <a:pt x="318" y="186"/>
                      </a:lnTo>
                      <a:lnTo>
                        <a:pt x="285" y="148"/>
                      </a:lnTo>
                      <a:lnTo>
                        <a:pt x="67" y="396"/>
                      </a:lnTo>
                      <a:lnTo>
                        <a:pt x="0" y="316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81" name="Freeform 111">
                  <a:extLst>
                    <a:ext uri="{FF2B5EF4-FFF2-40B4-BE49-F238E27FC236}">
                      <a16:creationId xmlns:a16="http://schemas.microsoft.com/office/drawing/2014/main" id="{125B81B6-D6A4-608D-C91B-D0E5EAEE2E3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001" y="1437"/>
                  <a:ext cx="18" cy="21"/>
                </a:xfrm>
                <a:custGeom>
                  <a:avLst/>
                  <a:gdLst>
                    <a:gd name="T0" fmla="*/ 0 w 79"/>
                    <a:gd name="T1" fmla="*/ 3 h 91"/>
                    <a:gd name="T2" fmla="*/ 2 w 79"/>
                    <a:gd name="T3" fmla="*/ 0 h 91"/>
                    <a:gd name="T4" fmla="*/ 18 w 79"/>
                    <a:gd name="T5" fmla="*/ 18 h 91"/>
                    <a:gd name="T6" fmla="*/ 15 w 79"/>
                    <a:gd name="T7" fmla="*/ 21 h 91"/>
                    <a:gd name="T8" fmla="*/ 0 w 79"/>
                    <a:gd name="T9" fmla="*/ 3 h 9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9" h="91">
                      <a:moveTo>
                        <a:pt x="0" y="12"/>
                      </a:moveTo>
                      <a:lnTo>
                        <a:pt x="9" y="0"/>
                      </a:lnTo>
                      <a:lnTo>
                        <a:pt x="78" y="78"/>
                      </a:lnTo>
                      <a:lnTo>
                        <a:pt x="67" y="90"/>
                      </a:lnTo>
                      <a:lnTo>
                        <a:pt x="0" y="12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82" name="Freeform 112">
                  <a:extLst>
                    <a:ext uri="{FF2B5EF4-FFF2-40B4-BE49-F238E27FC236}">
                      <a16:creationId xmlns:a16="http://schemas.microsoft.com/office/drawing/2014/main" id="{8F2D1B14-B8E1-13FC-B3A9-EEB7020DEEE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006" y="1427"/>
                  <a:ext cx="21" cy="25"/>
                </a:xfrm>
                <a:custGeom>
                  <a:avLst/>
                  <a:gdLst>
                    <a:gd name="T0" fmla="*/ 0 w 92"/>
                    <a:gd name="T1" fmla="*/ 6 h 110"/>
                    <a:gd name="T2" fmla="*/ 5 w 92"/>
                    <a:gd name="T3" fmla="*/ 0 h 110"/>
                    <a:gd name="T4" fmla="*/ 21 w 92"/>
                    <a:gd name="T5" fmla="*/ 18 h 110"/>
                    <a:gd name="T6" fmla="*/ 15 w 92"/>
                    <a:gd name="T7" fmla="*/ 25 h 110"/>
                    <a:gd name="T8" fmla="*/ 0 w 92"/>
                    <a:gd name="T9" fmla="*/ 6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2" h="110">
                      <a:moveTo>
                        <a:pt x="0" y="26"/>
                      </a:moveTo>
                      <a:lnTo>
                        <a:pt x="23" y="0"/>
                      </a:lnTo>
                      <a:lnTo>
                        <a:pt x="91" y="81"/>
                      </a:lnTo>
                      <a:lnTo>
                        <a:pt x="66" y="109"/>
                      </a:lnTo>
                      <a:lnTo>
                        <a:pt x="0" y="26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49" name="Group 113">
                <a:extLst>
                  <a:ext uri="{FF2B5EF4-FFF2-40B4-BE49-F238E27FC236}">
                    <a16:creationId xmlns:a16="http://schemas.microsoft.com/office/drawing/2014/main" id="{EEF63B41-AE63-43AF-87B4-3616823D69F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722" y="1795"/>
                <a:ext cx="41" cy="138"/>
                <a:chOff x="4722" y="1795"/>
                <a:chExt cx="41" cy="138"/>
              </a:xfrm>
            </p:grpSpPr>
            <p:sp>
              <p:nvSpPr>
                <p:cNvPr id="38077" name="Freeform 114">
                  <a:extLst>
                    <a:ext uri="{FF2B5EF4-FFF2-40B4-BE49-F238E27FC236}">
                      <a16:creationId xmlns:a16="http://schemas.microsoft.com/office/drawing/2014/main" id="{ED8888D6-4A23-70CD-271B-DBA47AA3785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22" y="1814"/>
                  <a:ext cx="42" cy="120"/>
                </a:xfrm>
                <a:custGeom>
                  <a:avLst/>
                  <a:gdLst>
                    <a:gd name="T0" fmla="*/ 28 w 187"/>
                    <a:gd name="T1" fmla="*/ 1 h 530"/>
                    <a:gd name="T2" fmla="*/ 33 w 187"/>
                    <a:gd name="T3" fmla="*/ 83 h 530"/>
                    <a:gd name="T4" fmla="*/ 42 w 187"/>
                    <a:gd name="T5" fmla="*/ 85 h 530"/>
                    <a:gd name="T6" fmla="*/ 19 w 187"/>
                    <a:gd name="T7" fmla="*/ 120 h 530"/>
                    <a:gd name="T8" fmla="*/ 0 w 187"/>
                    <a:gd name="T9" fmla="*/ 85 h 530"/>
                    <a:gd name="T10" fmla="*/ 12 w 187"/>
                    <a:gd name="T11" fmla="*/ 83 h 530"/>
                    <a:gd name="T12" fmla="*/ 7 w 187"/>
                    <a:gd name="T13" fmla="*/ 0 h 530"/>
                    <a:gd name="T14" fmla="*/ 28 w 187"/>
                    <a:gd name="T15" fmla="*/ 1 h 53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87" h="530">
                      <a:moveTo>
                        <a:pt x="125" y="5"/>
                      </a:moveTo>
                      <a:lnTo>
                        <a:pt x="146" y="365"/>
                      </a:lnTo>
                      <a:lnTo>
                        <a:pt x="186" y="375"/>
                      </a:lnTo>
                      <a:lnTo>
                        <a:pt x="84" y="529"/>
                      </a:lnTo>
                      <a:lnTo>
                        <a:pt x="0" y="375"/>
                      </a:lnTo>
                      <a:lnTo>
                        <a:pt x="52" y="365"/>
                      </a:lnTo>
                      <a:lnTo>
                        <a:pt x="32" y="0"/>
                      </a:lnTo>
                      <a:lnTo>
                        <a:pt x="125" y="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78" name="Freeform 115">
                  <a:extLst>
                    <a:ext uri="{FF2B5EF4-FFF2-40B4-BE49-F238E27FC236}">
                      <a16:creationId xmlns:a16="http://schemas.microsoft.com/office/drawing/2014/main" id="{62A70004-49EB-3E73-9DCE-335FFBEA63D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29" y="1795"/>
                  <a:ext cx="21" cy="5"/>
                </a:xfrm>
                <a:custGeom>
                  <a:avLst/>
                  <a:gdLst>
                    <a:gd name="T0" fmla="*/ 21 w 94"/>
                    <a:gd name="T1" fmla="*/ 0 h 21"/>
                    <a:gd name="T2" fmla="*/ 21 w 94"/>
                    <a:gd name="T3" fmla="*/ 5 h 21"/>
                    <a:gd name="T4" fmla="*/ 0 w 94"/>
                    <a:gd name="T5" fmla="*/ 5 h 21"/>
                    <a:gd name="T6" fmla="*/ 0 w 94"/>
                    <a:gd name="T7" fmla="*/ 0 h 21"/>
                    <a:gd name="T8" fmla="*/ 21 w 94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4" h="21">
                      <a:moveTo>
                        <a:pt x="93" y="0"/>
                      </a:moveTo>
                      <a:lnTo>
                        <a:pt x="93" y="19"/>
                      </a:lnTo>
                      <a:lnTo>
                        <a:pt x="0" y="20"/>
                      </a:lnTo>
                      <a:lnTo>
                        <a:pt x="0" y="1"/>
                      </a:lnTo>
                      <a:lnTo>
                        <a:pt x="9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79" name="Freeform 116">
                  <a:extLst>
                    <a:ext uri="{FF2B5EF4-FFF2-40B4-BE49-F238E27FC236}">
                      <a16:creationId xmlns:a16="http://schemas.microsoft.com/office/drawing/2014/main" id="{AF11A314-85FC-D852-0930-1984F4225D6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29" y="1804"/>
                  <a:ext cx="21" cy="9"/>
                </a:xfrm>
                <a:custGeom>
                  <a:avLst/>
                  <a:gdLst>
                    <a:gd name="T0" fmla="*/ 21 w 94"/>
                    <a:gd name="T1" fmla="*/ 0 h 41"/>
                    <a:gd name="T2" fmla="*/ 21 w 94"/>
                    <a:gd name="T3" fmla="*/ 8 h 41"/>
                    <a:gd name="T4" fmla="*/ 0 w 94"/>
                    <a:gd name="T5" fmla="*/ 9 h 41"/>
                    <a:gd name="T6" fmla="*/ 0 w 94"/>
                    <a:gd name="T7" fmla="*/ 0 h 41"/>
                    <a:gd name="T8" fmla="*/ 21 w 94"/>
                    <a:gd name="T9" fmla="*/ 0 h 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4" h="41">
                      <a:moveTo>
                        <a:pt x="93" y="0"/>
                      </a:moveTo>
                      <a:lnTo>
                        <a:pt x="93" y="38"/>
                      </a:lnTo>
                      <a:lnTo>
                        <a:pt x="0" y="40"/>
                      </a:lnTo>
                      <a:lnTo>
                        <a:pt x="0" y="1"/>
                      </a:lnTo>
                      <a:lnTo>
                        <a:pt x="9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50" name="Group 117">
                <a:extLst>
                  <a:ext uri="{FF2B5EF4-FFF2-40B4-BE49-F238E27FC236}">
                    <a16:creationId xmlns:a16="http://schemas.microsoft.com/office/drawing/2014/main" id="{34F4E657-9F85-B4BA-B954-FE71A737A7B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56" y="1553"/>
                <a:ext cx="119" cy="49"/>
                <a:chOff x="5056" y="1553"/>
                <a:chExt cx="119" cy="49"/>
              </a:xfrm>
            </p:grpSpPr>
            <p:sp>
              <p:nvSpPr>
                <p:cNvPr id="38074" name="Freeform 118">
                  <a:extLst>
                    <a:ext uri="{FF2B5EF4-FFF2-40B4-BE49-F238E27FC236}">
                      <a16:creationId xmlns:a16="http://schemas.microsoft.com/office/drawing/2014/main" id="{683C4402-D33F-5A71-6D44-C376F67B144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080" y="1553"/>
                  <a:ext cx="96" cy="50"/>
                </a:xfrm>
                <a:custGeom>
                  <a:avLst/>
                  <a:gdLst>
                    <a:gd name="T0" fmla="*/ 0 w 422"/>
                    <a:gd name="T1" fmla="*/ 9 h 222"/>
                    <a:gd name="T2" fmla="*/ 71 w 422"/>
                    <a:gd name="T3" fmla="*/ 12 h 222"/>
                    <a:gd name="T4" fmla="*/ 66 w 422"/>
                    <a:gd name="T5" fmla="*/ 0 h 222"/>
                    <a:gd name="T6" fmla="*/ 96 w 422"/>
                    <a:gd name="T7" fmla="*/ 24 h 222"/>
                    <a:gd name="T8" fmla="*/ 65 w 422"/>
                    <a:gd name="T9" fmla="*/ 50 h 222"/>
                    <a:gd name="T10" fmla="*/ 71 w 422"/>
                    <a:gd name="T11" fmla="*/ 35 h 222"/>
                    <a:gd name="T12" fmla="*/ 0 w 422"/>
                    <a:gd name="T13" fmla="*/ 32 h 222"/>
                    <a:gd name="T14" fmla="*/ 0 w 422"/>
                    <a:gd name="T15" fmla="*/ 9 h 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22" h="222">
                      <a:moveTo>
                        <a:pt x="1" y="38"/>
                      </a:moveTo>
                      <a:lnTo>
                        <a:pt x="312" y="53"/>
                      </a:lnTo>
                      <a:lnTo>
                        <a:pt x="289" y="0"/>
                      </a:lnTo>
                      <a:lnTo>
                        <a:pt x="421" y="106"/>
                      </a:lnTo>
                      <a:lnTo>
                        <a:pt x="287" y="221"/>
                      </a:lnTo>
                      <a:lnTo>
                        <a:pt x="310" y="157"/>
                      </a:lnTo>
                      <a:lnTo>
                        <a:pt x="0" y="144"/>
                      </a:lnTo>
                      <a:lnTo>
                        <a:pt x="1" y="38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75" name="Freeform 119">
                  <a:extLst>
                    <a:ext uri="{FF2B5EF4-FFF2-40B4-BE49-F238E27FC236}">
                      <a16:creationId xmlns:a16="http://schemas.microsoft.com/office/drawing/2014/main" id="{3898CF5B-FE2E-3DCE-199A-2C89D532CC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056" y="1561"/>
                  <a:ext cx="4" cy="24"/>
                </a:xfrm>
                <a:custGeom>
                  <a:avLst/>
                  <a:gdLst>
                    <a:gd name="T0" fmla="*/ 0 w 17"/>
                    <a:gd name="T1" fmla="*/ 0 h 106"/>
                    <a:gd name="T2" fmla="*/ 4 w 17"/>
                    <a:gd name="T3" fmla="*/ 0 h 106"/>
                    <a:gd name="T4" fmla="*/ 4 w 17"/>
                    <a:gd name="T5" fmla="*/ 24 h 106"/>
                    <a:gd name="T6" fmla="*/ 0 w 17"/>
                    <a:gd name="T7" fmla="*/ 24 h 106"/>
                    <a:gd name="T8" fmla="*/ 0 w 17"/>
                    <a:gd name="T9" fmla="*/ 0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" h="106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16" y="105"/>
                      </a:lnTo>
                      <a:lnTo>
                        <a:pt x="0" y="105"/>
                      </a:lnTo>
                      <a:lnTo>
                        <a:pt x="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76" name="Freeform 120">
                  <a:extLst>
                    <a:ext uri="{FF2B5EF4-FFF2-40B4-BE49-F238E27FC236}">
                      <a16:creationId xmlns:a16="http://schemas.microsoft.com/office/drawing/2014/main" id="{D1EF26A5-3788-4034-6D2E-3652DEB446E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064" y="1561"/>
                  <a:ext cx="8" cy="24"/>
                </a:xfrm>
                <a:custGeom>
                  <a:avLst/>
                  <a:gdLst>
                    <a:gd name="T0" fmla="*/ 0 w 34"/>
                    <a:gd name="T1" fmla="*/ 0 h 108"/>
                    <a:gd name="T2" fmla="*/ 8 w 34"/>
                    <a:gd name="T3" fmla="*/ 0 h 108"/>
                    <a:gd name="T4" fmla="*/ 8 w 34"/>
                    <a:gd name="T5" fmla="*/ 24 h 108"/>
                    <a:gd name="T6" fmla="*/ 0 w 34"/>
                    <a:gd name="T7" fmla="*/ 23 h 108"/>
                    <a:gd name="T8" fmla="*/ 0 w 34"/>
                    <a:gd name="T9" fmla="*/ 0 h 10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4" h="108">
                      <a:moveTo>
                        <a:pt x="0" y="0"/>
                      </a:moveTo>
                      <a:lnTo>
                        <a:pt x="33" y="2"/>
                      </a:lnTo>
                      <a:lnTo>
                        <a:pt x="33" y="107"/>
                      </a:lnTo>
                      <a:lnTo>
                        <a:pt x="0" y="105"/>
                      </a:lnTo>
                      <a:lnTo>
                        <a:pt x="0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51" name="Group 121">
                <a:extLst>
                  <a:ext uri="{FF2B5EF4-FFF2-40B4-BE49-F238E27FC236}">
                    <a16:creationId xmlns:a16="http://schemas.microsoft.com/office/drawing/2014/main" id="{0BBCD4EE-C15A-5BC4-A8A9-163A8BF37B6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80" y="1784"/>
                <a:ext cx="67" cy="128"/>
                <a:chOff x="4880" y="1784"/>
                <a:chExt cx="67" cy="128"/>
              </a:xfrm>
            </p:grpSpPr>
            <p:sp>
              <p:nvSpPr>
                <p:cNvPr id="38071" name="Freeform 122">
                  <a:extLst>
                    <a:ext uri="{FF2B5EF4-FFF2-40B4-BE49-F238E27FC236}">
                      <a16:creationId xmlns:a16="http://schemas.microsoft.com/office/drawing/2014/main" id="{A0FD3103-280F-05F1-C7B1-2E1B836F515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89" y="1802"/>
                  <a:ext cx="59" cy="111"/>
                </a:xfrm>
                <a:custGeom>
                  <a:avLst/>
                  <a:gdLst>
                    <a:gd name="T0" fmla="*/ 18 w 262"/>
                    <a:gd name="T1" fmla="*/ 0 h 488"/>
                    <a:gd name="T2" fmla="*/ 50 w 262"/>
                    <a:gd name="T3" fmla="*/ 75 h 488"/>
                    <a:gd name="T4" fmla="*/ 59 w 262"/>
                    <a:gd name="T5" fmla="*/ 70 h 488"/>
                    <a:gd name="T6" fmla="*/ 54 w 262"/>
                    <a:gd name="T7" fmla="*/ 111 h 488"/>
                    <a:gd name="T8" fmla="*/ 21 w 262"/>
                    <a:gd name="T9" fmla="*/ 91 h 488"/>
                    <a:gd name="T10" fmla="*/ 31 w 262"/>
                    <a:gd name="T11" fmla="*/ 85 h 488"/>
                    <a:gd name="T12" fmla="*/ 0 w 262"/>
                    <a:gd name="T13" fmla="*/ 12 h 488"/>
                    <a:gd name="T14" fmla="*/ 18 w 262"/>
                    <a:gd name="T15" fmla="*/ 0 h 4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62" h="488">
                      <a:moveTo>
                        <a:pt x="82" y="0"/>
                      </a:moveTo>
                      <a:lnTo>
                        <a:pt x="223" y="330"/>
                      </a:lnTo>
                      <a:lnTo>
                        <a:pt x="261" y="307"/>
                      </a:lnTo>
                      <a:lnTo>
                        <a:pt x="239" y="487"/>
                      </a:lnTo>
                      <a:lnTo>
                        <a:pt x="95" y="398"/>
                      </a:lnTo>
                      <a:lnTo>
                        <a:pt x="139" y="373"/>
                      </a:lnTo>
                      <a:lnTo>
                        <a:pt x="0" y="53"/>
                      </a:lnTo>
                      <a:lnTo>
                        <a:pt x="82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72" name="Freeform 123">
                  <a:extLst>
                    <a:ext uri="{FF2B5EF4-FFF2-40B4-BE49-F238E27FC236}">
                      <a16:creationId xmlns:a16="http://schemas.microsoft.com/office/drawing/2014/main" id="{3255F50C-3B68-8870-33B4-7269AF270E3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80" y="1784"/>
                  <a:ext cx="20" cy="14"/>
                </a:xfrm>
                <a:custGeom>
                  <a:avLst/>
                  <a:gdLst>
                    <a:gd name="T0" fmla="*/ 18 w 89"/>
                    <a:gd name="T1" fmla="*/ 0 h 63"/>
                    <a:gd name="T2" fmla="*/ 20 w 89"/>
                    <a:gd name="T3" fmla="*/ 4 h 63"/>
                    <a:gd name="T4" fmla="*/ 2 w 89"/>
                    <a:gd name="T5" fmla="*/ 14 h 63"/>
                    <a:gd name="T6" fmla="*/ 0 w 89"/>
                    <a:gd name="T7" fmla="*/ 10 h 63"/>
                    <a:gd name="T8" fmla="*/ 18 w 89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9" h="63">
                      <a:moveTo>
                        <a:pt x="81" y="0"/>
                      </a:moveTo>
                      <a:lnTo>
                        <a:pt x="88" y="16"/>
                      </a:lnTo>
                      <a:lnTo>
                        <a:pt x="7" y="62"/>
                      </a:lnTo>
                      <a:lnTo>
                        <a:pt x="0" y="47"/>
                      </a:lnTo>
                      <a:lnTo>
                        <a:pt x="81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73" name="Freeform 124">
                  <a:extLst>
                    <a:ext uri="{FF2B5EF4-FFF2-40B4-BE49-F238E27FC236}">
                      <a16:creationId xmlns:a16="http://schemas.microsoft.com/office/drawing/2014/main" id="{DA9165D4-50F7-7F60-6601-40961CC91C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84" y="1792"/>
                  <a:ext cx="22" cy="18"/>
                </a:xfrm>
                <a:custGeom>
                  <a:avLst/>
                  <a:gdLst>
                    <a:gd name="T0" fmla="*/ 19 w 95"/>
                    <a:gd name="T1" fmla="*/ 0 h 80"/>
                    <a:gd name="T2" fmla="*/ 22 w 95"/>
                    <a:gd name="T3" fmla="*/ 7 h 80"/>
                    <a:gd name="T4" fmla="*/ 3 w 95"/>
                    <a:gd name="T5" fmla="*/ 18 h 80"/>
                    <a:gd name="T6" fmla="*/ 0 w 95"/>
                    <a:gd name="T7" fmla="*/ 9 h 80"/>
                    <a:gd name="T8" fmla="*/ 19 w 95"/>
                    <a:gd name="T9" fmla="*/ 0 h 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5" h="80">
                      <a:moveTo>
                        <a:pt x="83" y="0"/>
                      </a:moveTo>
                      <a:lnTo>
                        <a:pt x="94" y="29"/>
                      </a:lnTo>
                      <a:lnTo>
                        <a:pt x="14" y="79"/>
                      </a:lnTo>
                      <a:lnTo>
                        <a:pt x="0" y="41"/>
                      </a:lnTo>
                      <a:lnTo>
                        <a:pt x="83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52" name="Group 125">
                <a:extLst>
                  <a:ext uri="{FF2B5EF4-FFF2-40B4-BE49-F238E27FC236}">
                    <a16:creationId xmlns:a16="http://schemas.microsoft.com/office/drawing/2014/main" id="{938215CA-F74E-E5BB-40F9-8BDC05A755C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861" y="1249"/>
                <a:ext cx="58" cy="136"/>
                <a:chOff x="4861" y="1249"/>
                <a:chExt cx="58" cy="136"/>
              </a:xfrm>
            </p:grpSpPr>
            <p:sp>
              <p:nvSpPr>
                <p:cNvPr id="38068" name="Freeform 126">
                  <a:extLst>
                    <a:ext uri="{FF2B5EF4-FFF2-40B4-BE49-F238E27FC236}">
                      <a16:creationId xmlns:a16="http://schemas.microsoft.com/office/drawing/2014/main" id="{EC0BF5A5-E277-9885-6FB8-8E64640CBD3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68" y="1249"/>
                  <a:ext cx="52" cy="115"/>
                </a:xfrm>
                <a:custGeom>
                  <a:avLst/>
                  <a:gdLst>
                    <a:gd name="T0" fmla="*/ 0 w 230"/>
                    <a:gd name="T1" fmla="*/ 107 h 508"/>
                    <a:gd name="T2" fmla="*/ 22 w 230"/>
                    <a:gd name="T3" fmla="*/ 31 h 508"/>
                    <a:gd name="T4" fmla="*/ 13 w 230"/>
                    <a:gd name="T5" fmla="*/ 24 h 508"/>
                    <a:gd name="T6" fmla="*/ 43 w 230"/>
                    <a:gd name="T7" fmla="*/ 0 h 508"/>
                    <a:gd name="T8" fmla="*/ 52 w 230"/>
                    <a:gd name="T9" fmla="*/ 44 h 508"/>
                    <a:gd name="T10" fmla="*/ 43 w 230"/>
                    <a:gd name="T11" fmla="*/ 36 h 508"/>
                    <a:gd name="T12" fmla="*/ 19 w 230"/>
                    <a:gd name="T13" fmla="*/ 115 h 508"/>
                    <a:gd name="T14" fmla="*/ 0 w 230"/>
                    <a:gd name="T15" fmla="*/ 107 h 5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0" h="508">
                      <a:moveTo>
                        <a:pt x="0" y="472"/>
                      </a:moveTo>
                      <a:lnTo>
                        <a:pt x="97" y="138"/>
                      </a:lnTo>
                      <a:lnTo>
                        <a:pt x="58" y="106"/>
                      </a:lnTo>
                      <a:lnTo>
                        <a:pt x="188" y="0"/>
                      </a:lnTo>
                      <a:lnTo>
                        <a:pt x="229" y="194"/>
                      </a:lnTo>
                      <a:lnTo>
                        <a:pt x="189" y="161"/>
                      </a:lnTo>
                      <a:lnTo>
                        <a:pt x="86" y="507"/>
                      </a:lnTo>
                      <a:lnTo>
                        <a:pt x="0" y="472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69" name="Freeform 127">
                  <a:extLst>
                    <a:ext uri="{FF2B5EF4-FFF2-40B4-BE49-F238E27FC236}">
                      <a16:creationId xmlns:a16="http://schemas.microsoft.com/office/drawing/2014/main" id="{4FAAABE2-1420-6131-0ECC-4EED188B25C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61" y="1372"/>
                  <a:ext cx="21" cy="14"/>
                </a:xfrm>
                <a:custGeom>
                  <a:avLst/>
                  <a:gdLst>
                    <a:gd name="T0" fmla="*/ 0 w 91"/>
                    <a:gd name="T1" fmla="*/ 4 h 62"/>
                    <a:gd name="T2" fmla="*/ 2 w 91"/>
                    <a:gd name="T3" fmla="*/ 0 h 62"/>
                    <a:gd name="T4" fmla="*/ 21 w 91"/>
                    <a:gd name="T5" fmla="*/ 10 h 62"/>
                    <a:gd name="T6" fmla="*/ 21 w 91"/>
                    <a:gd name="T7" fmla="*/ 14 h 62"/>
                    <a:gd name="T8" fmla="*/ 0 w 91"/>
                    <a:gd name="T9" fmla="*/ 4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1" h="62">
                      <a:moveTo>
                        <a:pt x="0" y="19"/>
                      </a:moveTo>
                      <a:lnTo>
                        <a:pt x="7" y="0"/>
                      </a:lnTo>
                      <a:lnTo>
                        <a:pt x="90" y="43"/>
                      </a:lnTo>
                      <a:lnTo>
                        <a:pt x="90" y="61"/>
                      </a:lnTo>
                      <a:lnTo>
                        <a:pt x="0" y="1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70" name="Freeform 128">
                  <a:extLst>
                    <a:ext uri="{FF2B5EF4-FFF2-40B4-BE49-F238E27FC236}">
                      <a16:creationId xmlns:a16="http://schemas.microsoft.com/office/drawing/2014/main" id="{411B351C-841E-474F-2030-E70EFD9D31B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63" y="1361"/>
                  <a:ext cx="22" cy="16"/>
                </a:xfrm>
                <a:custGeom>
                  <a:avLst/>
                  <a:gdLst>
                    <a:gd name="T0" fmla="*/ 0 w 99"/>
                    <a:gd name="T1" fmla="*/ 8 h 71"/>
                    <a:gd name="T2" fmla="*/ 2 w 99"/>
                    <a:gd name="T3" fmla="*/ 0 h 71"/>
                    <a:gd name="T4" fmla="*/ 22 w 99"/>
                    <a:gd name="T5" fmla="*/ 8 h 71"/>
                    <a:gd name="T6" fmla="*/ 19 w 99"/>
                    <a:gd name="T7" fmla="*/ 16 h 71"/>
                    <a:gd name="T8" fmla="*/ 0 w 99"/>
                    <a:gd name="T9" fmla="*/ 8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71">
                      <a:moveTo>
                        <a:pt x="0" y="35"/>
                      </a:moveTo>
                      <a:lnTo>
                        <a:pt x="10" y="0"/>
                      </a:lnTo>
                      <a:lnTo>
                        <a:pt x="98" y="35"/>
                      </a:lnTo>
                      <a:lnTo>
                        <a:pt x="87" y="70"/>
                      </a:lnTo>
                      <a:lnTo>
                        <a:pt x="0" y="3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53" name="Group 129">
                <a:extLst>
                  <a:ext uri="{FF2B5EF4-FFF2-40B4-BE49-F238E27FC236}">
                    <a16:creationId xmlns:a16="http://schemas.microsoft.com/office/drawing/2014/main" id="{0259E8E6-0BFC-1C42-0AFA-45948B458AA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298" y="1535"/>
                <a:ext cx="117" cy="48"/>
                <a:chOff x="4298" y="1535"/>
                <a:chExt cx="117" cy="48"/>
              </a:xfrm>
            </p:grpSpPr>
            <p:sp>
              <p:nvSpPr>
                <p:cNvPr id="38065" name="Freeform 130">
                  <a:extLst>
                    <a:ext uri="{FF2B5EF4-FFF2-40B4-BE49-F238E27FC236}">
                      <a16:creationId xmlns:a16="http://schemas.microsoft.com/office/drawing/2014/main" id="{19E27C13-2C38-820A-3994-C00D36EB1D1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298" y="1535"/>
                  <a:ext cx="100" cy="49"/>
                </a:xfrm>
                <a:custGeom>
                  <a:avLst/>
                  <a:gdLst>
                    <a:gd name="T0" fmla="*/ 99 w 439"/>
                    <a:gd name="T1" fmla="*/ 39 h 215"/>
                    <a:gd name="T2" fmla="*/ 28 w 439"/>
                    <a:gd name="T3" fmla="*/ 37 h 215"/>
                    <a:gd name="T4" fmla="*/ 28 w 439"/>
                    <a:gd name="T5" fmla="*/ 49 h 215"/>
                    <a:gd name="T6" fmla="*/ 0 w 439"/>
                    <a:gd name="T7" fmla="*/ 24 h 215"/>
                    <a:gd name="T8" fmla="*/ 28 w 439"/>
                    <a:gd name="T9" fmla="*/ 0 h 215"/>
                    <a:gd name="T10" fmla="*/ 28 w 439"/>
                    <a:gd name="T11" fmla="*/ 12 h 215"/>
                    <a:gd name="T12" fmla="*/ 100 w 439"/>
                    <a:gd name="T13" fmla="*/ 14 h 215"/>
                    <a:gd name="T14" fmla="*/ 99 w 439"/>
                    <a:gd name="T15" fmla="*/ 39 h 21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39" h="215">
                      <a:moveTo>
                        <a:pt x="436" y="169"/>
                      </a:moveTo>
                      <a:lnTo>
                        <a:pt x="122" y="161"/>
                      </a:lnTo>
                      <a:lnTo>
                        <a:pt x="121" y="214"/>
                      </a:lnTo>
                      <a:lnTo>
                        <a:pt x="0" y="106"/>
                      </a:lnTo>
                      <a:lnTo>
                        <a:pt x="124" y="0"/>
                      </a:lnTo>
                      <a:lnTo>
                        <a:pt x="125" y="53"/>
                      </a:lnTo>
                      <a:lnTo>
                        <a:pt x="438" y="61"/>
                      </a:lnTo>
                      <a:lnTo>
                        <a:pt x="436" y="16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66" name="Freeform 131">
                  <a:extLst>
                    <a:ext uri="{FF2B5EF4-FFF2-40B4-BE49-F238E27FC236}">
                      <a16:creationId xmlns:a16="http://schemas.microsoft.com/office/drawing/2014/main" id="{DC10F44F-D9F7-D64D-8405-6B7D7939A77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11" y="1550"/>
                  <a:ext cx="5" cy="25"/>
                </a:xfrm>
                <a:custGeom>
                  <a:avLst/>
                  <a:gdLst>
                    <a:gd name="T0" fmla="*/ 4 w 20"/>
                    <a:gd name="T1" fmla="*/ 25 h 110"/>
                    <a:gd name="T2" fmla="*/ 0 w 20"/>
                    <a:gd name="T3" fmla="*/ 25 h 110"/>
                    <a:gd name="T4" fmla="*/ 1 w 20"/>
                    <a:gd name="T5" fmla="*/ 0 h 110"/>
                    <a:gd name="T6" fmla="*/ 5 w 20"/>
                    <a:gd name="T7" fmla="*/ 0 h 110"/>
                    <a:gd name="T8" fmla="*/ 4 w 20"/>
                    <a:gd name="T9" fmla="*/ 25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0" h="110">
                      <a:moveTo>
                        <a:pt x="16" y="109"/>
                      </a:moveTo>
                      <a:lnTo>
                        <a:pt x="0" y="109"/>
                      </a:lnTo>
                      <a:lnTo>
                        <a:pt x="2" y="0"/>
                      </a:lnTo>
                      <a:lnTo>
                        <a:pt x="19" y="0"/>
                      </a:lnTo>
                      <a:lnTo>
                        <a:pt x="16" y="10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67" name="Freeform 132">
                  <a:extLst>
                    <a:ext uri="{FF2B5EF4-FFF2-40B4-BE49-F238E27FC236}">
                      <a16:creationId xmlns:a16="http://schemas.microsoft.com/office/drawing/2014/main" id="{6C73260D-4ADF-8449-44BE-C4963DDCA0E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00" y="1549"/>
                  <a:ext cx="8" cy="25"/>
                </a:xfrm>
                <a:custGeom>
                  <a:avLst/>
                  <a:gdLst>
                    <a:gd name="T0" fmla="*/ 7 w 36"/>
                    <a:gd name="T1" fmla="*/ 25 h 110"/>
                    <a:gd name="T2" fmla="*/ 0 w 36"/>
                    <a:gd name="T3" fmla="*/ 25 h 110"/>
                    <a:gd name="T4" fmla="*/ 0 w 36"/>
                    <a:gd name="T5" fmla="*/ 0 h 110"/>
                    <a:gd name="T6" fmla="*/ 8 w 36"/>
                    <a:gd name="T7" fmla="*/ 0 h 110"/>
                    <a:gd name="T8" fmla="*/ 7 w 36"/>
                    <a:gd name="T9" fmla="*/ 25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6" h="110">
                      <a:moveTo>
                        <a:pt x="33" y="109"/>
                      </a:moveTo>
                      <a:lnTo>
                        <a:pt x="0" y="109"/>
                      </a:lnTo>
                      <a:lnTo>
                        <a:pt x="1" y="0"/>
                      </a:lnTo>
                      <a:lnTo>
                        <a:pt x="35" y="0"/>
                      </a:lnTo>
                      <a:lnTo>
                        <a:pt x="33" y="10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54" name="Group 133">
                <a:extLst>
                  <a:ext uri="{FF2B5EF4-FFF2-40B4-BE49-F238E27FC236}">
                    <a16:creationId xmlns:a16="http://schemas.microsoft.com/office/drawing/2014/main" id="{5240A036-AD3F-567E-C1FF-74C08A83F42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706" y="1212"/>
                <a:ext cx="43" cy="140"/>
                <a:chOff x="4706" y="1212"/>
                <a:chExt cx="43" cy="140"/>
              </a:xfrm>
            </p:grpSpPr>
            <p:sp>
              <p:nvSpPr>
                <p:cNvPr id="38062" name="Freeform 134">
                  <a:extLst>
                    <a:ext uri="{FF2B5EF4-FFF2-40B4-BE49-F238E27FC236}">
                      <a16:creationId xmlns:a16="http://schemas.microsoft.com/office/drawing/2014/main" id="{6906E7A3-07F0-1500-DC9B-2B352970BBE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06" y="1212"/>
                  <a:ext cx="44" cy="120"/>
                </a:xfrm>
                <a:custGeom>
                  <a:avLst/>
                  <a:gdLst>
                    <a:gd name="T0" fmla="*/ 17 w 192"/>
                    <a:gd name="T1" fmla="*/ 118 h 531"/>
                    <a:gd name="T2" fmla="*/ 10 w 192"/>
                    <a:gd name="T3" fmla="*/ 38 h 531"/>
                    <a:gd name="T4" fmla="*/ 0 w 192"/>
                    <a:gd name="T5" fmla="*/ 36 h 531"/>
                    <a:gd name="T6" fmla="*/ 25 w 192"/>
                    <a:gd name="T7" fmla="*/ 0 h 531"/>
                    <a:gd name="T8" fmla="*/ 44 w 192"/>
                    <a:gd name="T9" fmla="*/ 37 h 531"/>
                    <a:gd name="T10" fmla="*/ 34 w 192"/>
                    <a:gd name="T11" fmla="*/ 35 h 531"/>
                    <a:gd name="T12" fmla="*/ 38 w 192"/>
                    <a:gd name="T13" fmla="*/ 120 h 531"/>
                    <a:gd name="T14" fmla="*/ 17 w 192"/>
                    <a:gd name="T15" fmla="*/ 118 h 53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92" h="531">
                      <a:moveTo>
                        <a:pt x="74" y="520"/>
                      </a:moveTo>
                      <a:lnTo>
                        <a:pt x="44" y="170"/>
                      </a:lnTo>
                      <a:lnTo>
                        <a:pt x="0" y="161"/>
                      </a:lnTo>
                      <a:lnTo>
                        <a:pt x="107" y="0"/>
                      </a:lnTo>
                      <a:lnTo>
                        <a:pt x="191" y="165"/>
                      </a:lnTo>
                      <a:lnTo>
                        <a:pt x="150" y="156"/>
                      </a:lnTo>
                      <a:lnTo>
                        <a:pt x="165" y="530"/>
                      </a:lnTo>
                      <a:lnTo>
                        <a:pt x="74" y="520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63" name="Freeform 135">
                  <a:extLst>
                    <a:ext uri="{FF2B5EF4-FFF2-40B4-BE49-F238E27FC236}">
                      <a16:creationId xmlns:a16="http://schemas.microsoft.com/office/drawing/2014/main" id="{1917E027-2923-9A2A-D5D9-5A7D247B451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23" y="1348"/>
                  <a:ext cx="21" cy="5"/>
                </a:xfrm>
                <a:custGeom>
                  <a:avLst/>
                  <a:gdLst>
                    <a:gd name="T0" fmla="*/ 0 w 94"/>
                    <a:gd name="T1" fmla="*/ 5 h 22"/>
                    <a:gd name="T2" fmla="*/ 0 w 94"/>
                    <a:gd name="T3" fmla="*/ 1 h 22"/>
                    <a:gd name="T4" fmla="*/ 21 w 94"/>
                    <a:gd name="T5" fmla="*/ 0 h 22"/>
                    <a:gd name="T6" fmla="*/ 21 w 94"/>
                    <a:gd name="T7" fmla="*/ 4 h 22"/>
                    <a:gd name="T8" fmla="*/ 0 w 94"/>
                    <a:gd name="T9" fmla="*/ 5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4" h="22">
                      <a:moveTo>
                        <a:pt x="1" y="21"/>
                      </a:moveTo>
                      <a:lnTo>
                        <a:pt x="0" y="3"/>
                      </a:lnTo>
                      <a:lnTo>
                        <a:pt x="92" y="0"/>
                      </a:lnTo>
                      <a:lnTo>
                        <a:pt x="93" y="18"/>
                      </a:lnTo>
                      <a:lnTo>
                        <a:pt x="1" y="21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64" name="Freeform 136">
                  <a:extLst>
                    <a:ext uri="{FF2B5EF4-FFF2-40B4-BE49-F238E27FC236}">
                      <a16:creationId xmlns:a16="http://schemas.microsoft.com/office/drawing/2014/main" id="{9C4FD008-ABD1-BB1D-3F15-C566D9B128E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23" y="1335"/>
                  <a:ext cx="21" cy="9"/>
                </a:xfrm>
                <a:custGeom>
                  <a:avLst/>
                  <a:gdLst>
                    <a:gd name="T0" fmla="*/ 0 w 94"/>
                    <a:gd name="T1" fmla="*/ 9 h 40"/>
                    <a:gd name="T2" fmla="*/ 0 w 94"/>
                    <a:gd name="T3" fmla="*/ 0 h 40"/>
                    <a:gd name="T4" fmla="*/ 21 w 94"/>
                    <a:gd name="T5" fmla="*/ 0 h 40"/>
                    <a:gd name="T6" fmla="*/ 21 w 94"/>
                    <a:gd name="T7" fmla="*/ 9 h 40"/>
                    <a:gd name="T8" fmla="*/ 0 w 94"/>
                    <a:gd name="T9" fmla="*/ 9 h 4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4" h="40">
                      <a:moveTo>
                        <a:pt x="1" y="39"/>
                      </a:moveTo>
                      <a:lnTo>
                        <a:pt x="0" y="1"/>
                      </a:lnTo>
                      <a:lnTo>
                        <a:pt x="92" y="0"/>
                      </a:lnTo>
                      <a:lnTo>
                        <a:pt x="93" y="38"/>
                      </a:lnTo>
                      <a:lnTo>
                        <a:pt x="1" y="39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8055" name="Group 137">
                <a:extLst>
                  <a:ext uri="{FF2B5EF4-FFF2-40B4-BE49-F238E27FC236}">
                    <a16:creationId xmlns:a16="http://schemas.microsoft.com/office/drawing/2014/main" id="{17FEF40E-5B83-BD19-1ED7-84798594CE5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537" y="1777"/>
                <a:ext cx="60" cy="133"/>
                <a:chOff x="4537" y="1777"/>
                <a:chExt cx="60" cy="133"/>
              </a:xfrm>
            </p:grpSpPr>
            <p:sp>
              <p:nvSpPr>
                <p:cNvPr id="38059" name="Freeform 138">
                  <a:extLst>
                    <a:ext uri="{FF2B5EF4-FFF2-40B4-BE49-F238E27FC236}">
                      <a16:creationId xmlns:a16="http://schemas.microsoft.com/office/drawing/2014/main" id="{D951BE0C-1A73-6AC0-60C6-42697571A24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37" y="1797"/>
                  <a:ext cx="53" cy="115"/>
                </a:xfrm>
                <a:custGeom>
                  <a:avLst/>
                  <a:gdLst>
                    <a:gd name="T0" fmla="*/ 53 w 235"/>
                    <a:gd name="T1" fmla="*/ 8 h 506"/>
                    <a:gd name="T2" fmla="*/ 29 w 235"/>
                    <a:gd name="T3" fmla="*/ 85 h 506"/>
                    <a:gd name="T4" fmla="*/ 39 w 235"/>
                    <a:gd name="T5" fmla="*/ 89 h 506"/>
                    <a:gd name="T6" fmla="*/ 9 w 235"/>
                    <a:gd name="T7" fmla="*/ 115 h 506"/>
                    <a:gd name="T8" fmla="*/ 0 w 235"/>
                    <a:gd name="T9" fmla="*/ 74 h 506"/>
                    <a:gd name="T10" fmla="*/ 10 w 235"/>
                    <a:gd name="T11" fmla="*/ 78 h 506"/>
                    <a:gd name="T12" fmla="*/ 34 w 235"/>
                    <a:gd name="T13" fmla="*/ 0 h 506"/>
                    <a:gd name="T14" fmla="*/ 53 w 235"/>
                    <a:gd name="T15" fmla="*/ 8 h 50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5" h="506">
                      <a:moveTo>
                        <a:pt x="234" y="35"/>
                      </a:moveTo>
                      <a:lnTo>
                        <a:pt x="127" y="376"/>
                      </a:lnTo>
                      <a:lnTo>
                        <a:pt x="173" y="392"/>
                      </a:lnTo>
                      <a:lnTo>
                        <a:pt x="40" y="505"/>
                      </a:lnTo>
                      <a:lnTo>
                        <a:pt x="0" y="324"/>
                      </a:lnTo>
                      <a:lnTo>
                        <a:pt x="43" y="343"/>
                      </a:lnTo>
                      <a:lnTo>
                        <a:pt x="152" y="0"/>
                      </a:lnTo>
                      <a:lnTo>
                        <a:pt x="234" y="35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60" name="Freeform 139">
                  <a:extLst>
                    <a:ext uri="{FF2B5EF4-FFF2-40B4-BE49-F238E27FC236}">
                      <a16:creationId xmlns:a16="http://schemas.microsoft.com/office/drawing/2014/main" id="{012C21E6-D740-16B4-4539-46825DC503C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77" y="1777"/>
                  <a:ext cx="21" cy="12"/>
                </a:xfrm>
                <a:custGeom>
                  <a:avLst/>
                  <a:gdLst>
                    <a:gd name="T0" fmla="*/ 21 w 92"/>
                    <a:gd name="T1" fmla="*/ 8 h 52"/>
                    <a:gd name="T2" fmla="*/ 19 w 92"/>
                    <a:gd name="T3" fmla="*/ 12 h 52"/>
                    <a:gd name="T4" fmla="*/ 0 w 92"/>
                    <a:gd name="T5" fmla="*/ 3 h 52"/>
                    <a:gd name="T6" fmla="*/ 0 w 92"/>
                    <a:gd name="T7" fmla="*/ 0 h 52"/>
                    <a:gd name="T8" fmla="*/ 21 w 92"/>
                    <a:gd name="T9" fmla="*/ 8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2" h="52">
                      <a:moveTo>
                        <a:pt x="91" y="34"/>
                      </a:moveTo>
                      <a:lnTo>
                        <a:pt x="85" y="51"/>
                      </a:lnTo>
                      <a:lnTo>
                        <a:pt x="0" y="14"/>
                      </a:lnTo>
                      <a:lnTo>
                        <a:pt x="2" y="0"/>
                      </a:lnTo>
                      <a:lnTo>
                        <a:pt x="91" y="34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061" name="Freeform 140">
                  <a:extLst>
                    <a:ext uri="{FF2B5EF4-FFF2-40B4-BE49-F238E27FC236}">
                      <a16:creationId xmlns:a16="http://schemas.microsoft.com/office/drawing/2014/main" id="{5F5797D7-E64A-39A5-A84D-C2FF10A9DB8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73" y="1785"/>
                  <a:ext cx="22" cy="16"/>
                </a:xfrm>
                <a:custGeom>
                  <a:avLst/>
                  <a:gdLst>
                    <a:gd name="T0" fmla="*/ 22 w 99"/>
                    <a:gd name="T1" fmla="*/ 8 h 71"/>
                    <a:gd name="T2" fmla="*/ 19 w 99"/>
                    <a:gd name="T3" fmla="*/ 16 h 71"/>
                    <a:gd name="T4" fmla="*/ 0 w 99"/>
                    <a:gd name="T5" fmla="*/ 8 h 71"/>
                    <a:gd name="T6" fmla="*/ 3 w 99"/>
                    <a:gd name="T7" fmla="*/ 0 h 71"/>
                    <a:gd name="T8" fmla="*/ 22 w 99"/>
                    <a:gd name="T9" fmla="*/ 8 h 7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9" h="71">
                      <a:moveTo>
                        <a:pt x="98" y="34"/>
                      </a:moveTo>
                      <a:lnTo>
                        <a:pt x="86" y="70"/>
                      </a:lnTo>
                      <a:lnTo>
                        <a:pt x="0" y="34"/>
                      </a:lnTo>
                      <a:lnTo>
                        <a:pt x="15" y="0"/>
                      </a:lnTo>
                      <a:lnTo>
                        <a:pt x="98" y="34"/>
                      </a:lnTo>
                    </a:path>
                  </a:pathLst>
                </a:custGeom>
                <a:gradFill rotWithShape="0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lin ang="10800000" scaled="1"/>
                </a:gradFill>
                <a:ln w="936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38056" name="Line 141">
                <a:extLst>
                  <a:ext uri="{FF2B5EF4-FFF2-40B4-BE49-F238E27FC236}">
                    <a16:creationId xmlns:a16="http://schemas.microsoft.com/office/drawing/2014/main" id="{3EDD9581-DFA5-5C30-2B15-9788CDE7EEC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737" y="1559"/>
                <a:ext cx="638" cy="1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7" name="Line 142">
                <a:extLst>
                  <a:ext uri="{FF2B5EF4-FFF2-40B4-BE49-F238E27FC236}">
                    <a16:creationId xmlns:a16="http://schemas.microsoft.com/office/drawing/2014/main" id="{25A300BC-B64E-3DAF-0E37-950EDB5C799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737" y="1012"/>
                <a:ext cx="1" cy="548"/>
              </a:xfrm>
              <a:prstGeom prst="lin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058" name="Text Box 143">
                <a:extLst>
                  <a:ext uri="{FF2B5EF4-FFF2-40B4-BE49-F238E27FC236}">
                    <a16:creationId xmlns:a16="http://schemas.microsoft.com/office/drawing/2014/main" id="{13792DD2-4E5C-46F0-2220-D497FBED8707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468" y="955"/>
                <a:ext cx="240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1639" tIns="42452" rIns="81639" bIns="42452">
                <a:spAutoFit/>
              </a:bodyPr>
              <a:lstStyle>
                <a:lvl1pPr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defTabSz="828675" eaLnBrk="0" hangingPunct="0"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14338" algn="l"/>
                    <a:tab pos="828675" algn="l"/>
                    <a:tab pos="1244600" algn="l"/>
                    <a:tab pos="1658938" algn="l"/>
                    <a:tab pos="2073275" algn="l"/>
                    <a:tab pos="2487613" algn="l"/>
                    <a:tab pos="2903538" algn="l"/>
                    <a:tab pos="3317875" algn="l"/>
                    <a:tab pos="3732213" algn="l"/>
                    <a:tab pos="4146550" algn="l"/>
                    <a:tab pos="4562475" algn="l"/>
                    <a:tab pos="4976813" algn="l"/>
                    <a:tab pos="5391150" algn="l"/>
                    <a:tab pos="5805488" algn="l"/>
                    <a:tab pos="6221413" algn="l"/>
                    <a:tab pos="6635750" algn="l"/>
                    <a:tab pos="7050088" algn="l"/>
                    <a:tab pos="7464425" algn="l"/>
                    <a:tab pos="7880350" algn="l"/>
                    <a:tab pos="8294688" algn="l"/>
                  </a:tabLs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45000"/>
                  <a:buFont typeface="StarSymbol" pitchFamily="2" charset="0"/>
                  <a:buNone/>
                </a:pPr>
                <a:r>
                  <a:rPr lang="en-GB" altLang="ru-RU" sz="1500">
                    <a:ea typeface="SimSun" panose="02010600030101010101" pitchFamily="2" charset="-122"/>
                    <a:cs typeface="Arial" panose="020B0604020202020204" pitchFamily="34" charset="0"/>
                  </a:rPr>
                  <a:t>p</a:t>
                </a:r>
                <a:r>
                  <a:rPr lang="en-GB" altLang="ru-RU" sz="1500" baseline="-25000">
                    <a:ea typeface="SimSun" panose="02010600030101010101" pitchFamily="2" charset="-122"/>
                    <a:cs typeface="Arial" panose="020B0604020202020204" pitchFamily="34" charset="0"/>
                  </a:rPr>
                  <a:t>y</a:t>
                </a:r>
              </a:p>
            </p:txBody>
          </p:sp>
        </p:grpSp>
        <p:sp>
          <p:nvSpPr>
            <p:cNvPr id="37988" name="Oval 144">
              <a:extLst>
                <a:ext uri="{FF2B5EF4-FFF2-40B4-BE49-F238E27FC236}">
                  <a16:creationId xmlns:a16="http://schemas.microsoft.com/office/drawing/2014/main" id="{EE12D16D-8D59-574C-972D-DF56704F5D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30" y="1228"/>
              <a:ext cx="313" cy="68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36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grpSp>
          <p:nvGrpSpPr>
            <p:cNvPr id="37989" name="Group 145">
              <a:extLst>
                <a:ext uri="{FF2B5EF4-FFF2-40B4-BE49-F238E27FC236}">
                  <a16:creationId xmlns:a16="http://schemas.microsoft.com/office/drawing/2014/main" id="{77127C96-D8FF-A575-40F3-F82A3B1D9D9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96" y="1144"/>
              <a:ext cx="87" cy="107"/>
              <a:chOff x="3196" y="1144"/>
              <a:chExt cx="87" cy="107"/>
            </a:xfrm>
          </p:grpSpPr>
          <p:sp>
            <p:nvSpPr>
              <p:cNvPr id="38039" name="Freeform 146">
                <a:extLst>
                  <a:ext uri="{FF2B5EF4-FFF2-40B4-BE49-F238E27FC236}">
                    <a16:creationId xmlns:a16="http://schemas.microsoft.com/office/drawing/2014/main" id="{CB842298-E574-B1B2-6B3F-D2F07042C7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96" y="1144"/>
                <a:ext cx="76" cy="93"/>
              </a:xfrm>
              <a:custGeom>
                <a:avLst/>
                <a:gdLst>
                  <a:gd name="T0" fmla="*/ 60 w 335"/>
                  <a:gd name="T1" fmla="*/ 93 h 409"/>
                  <a:gd name="T2" fmla="*/ 13 w 335"/>
                  <a:gd name="T3" fmla="*/ 33 h 409"/>
                  <a:gd name="T4" fmla="*/ 5 w 335"/>
                  <a:gd name="T5" fmla="*/ 42 h 409"/>
                  <a:gd name="T6" fmla="*/ 0 w 335"/>
                  <a:gd name="T7" fmla="*/ 0 h 409"/>
                  <a:gd name="T8" fmla="*/ 36 w 335"/>
                  <a:gd name="T9" fmla="*/ 8 h 409"/>
                  <a:gd name="T10" fmla="*/ 28 w 335"/>
                  <a:gd name="T11" fmla="*/ 18 h 409"/>
                  <a:gd name="T12" fmla="*/ 76 w 335"/>
                  <a:gd name="T13" fmla="*/ 76 h 409"/>
                  <a:gd name="T14" fmla="*/ 60 w 335"/>
                  <a:gd name="T15" fmla="*/ 93 h 40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5" h="409">
                    <a:moveTo>
                      <a:pt x="265" y="408"/>
                    </a:moveTo>
                    <a:lnTo>
                      <a:pt x="56" y="147"/>
                    </a:lnTo>
                    <a:lnTo>
                      <a:pt x="21" y="183"/>
                    </a:lnTo>
                    <a:lnTo>
                      <a:pt x="0" y="0"/>
                    </a:lnTo>
                    <a:lnTo>
                      <a:pt x="159" y="37"/>
                    </a:lnTo>
                    <a:lnTo>
                      <a:pt x="123" y="77"/>
                    </a:lnTo>
                    <a:lnTo>
                      <a:pt x="334" y="334"/>
                    </a:lnTo>
                    <a:lnTo>
                      <a:pt x="265" y="408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40" name="Freeform 147">
                <a:extLst>
                  <a:ext uri="{FF2B5EF4-FFF2-40B4-BE49-F238E27FC236}">
                    <a16:creationId xmlns:a16="http://schemas.microsoft.com/office/drawing/2014/main" id="{2DF8A3A3-95F9-66E8-CD17-E06372E4BE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66" y="1232"/>
                <a:ext cx="18" cy="20"/>
              </a:xfrm>
              <a:custGeom>
                <a:avLst/>
                <a:gdLst>
                  <a:gd name="T0" fmla="*/ 2 w 81"/>
                  <a:gd name="T1" fmla="*/ 20 h 89"/>
                  <a:gd name="T2" fmla="*/ 0 w 81"/>
                  <a:gd name="T3" fmla="*/ 17 h 89"/>
                  <a:gd name="T4" fmla="*/ 15 w 81"/>
                  <a:gd name="T5" fmla="*/ 0 h 89"/>
                  <a:gd name="T6" fmla="*/ 18 w 81"/>
                  <a:gd name="T7" fmla="*/ 3 h 89"/>
                  <a:gd name="T8" fmla="*/ 2 w 81"/>
                  <a:gd name="T9" fmla="*/ 2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" h="89">
                    <a:moveTo>
                      <a:pt x="10" y="88"/>
                    </a:moveTo>
                    <a:lnTo>
                      <a:pt x="0" y="75"/>
                    </a:lnTo>
                    <a:lnTo>
                      <a:pt x="69" y="0"/>
                    </a:lnTo>
                    <a:lnTo>
                      <a:pt x="80" y="15"/>
                    </a:lnTo>
                    <a:lnTo>
                      <a:pt x="10" y="88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41" name="Freeform 148">
                <a:extLst>
                  <a:ext uri="{FF2B5EF4-FFF2-40B4-BE49-F238E27FC236}">
                    <a16:creationId xmlns:a16="http://schemas.microsoft.com/office/drawing/2014/main" id="{B78F75EE-FC06-CB4A-6F07-CE0B5F2FC3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58" y="1223"/>
                <a:ext cx="21" cy="23"/>
              </a:xfrm>
              <a:custGeom>
                <a:avLst/>
                <a:gdLst>
                  <a:gd name="T0" fmla="*/ 5 w 93"/>
                  <a:gd name="T1" fmla="*/ 23 h 102"/>
                  <a:gd name="T2" fmla="*/ 0 w 93"/>
                  <a:gd name="T3" fmla="*/ 16 h 102"/>
                  <a:gd name="T4" fmla="*/ 15 w 93"/>
                  <a:gd name="T5" fmla="*/ 0 h 102"/>
                  <a:gd name="T6" fmla="*/ 21 w 93"/>
                  <a:gd name="T7" fmla="*/ 6 h 102"/>
                  <a:gd name="T8" fmla="*/ 5 w 93"/>
                  <a:gd name="T9" fmla="*/ 23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3" h="102">
                    <a:moveTo>
                      <a:pt x="22" y="101"/>
                    </a:moveTo>
                    <a:lnTo>
                      <a:pt x="0" y="73"/>
                    </a:lnTo>
                    <a:lnTo>
                      <a:pt x="67" y="0"/>
                    </a:lnTo>
                    <a:lnTo>
                      <a:pt x="92" y="27"/>
                    </a:lnTo>
                    <a:lnTo>
                      <a:pt x="22" y="101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0" name="Group 149">
              <a:extLst>
                <a:ext uri="{FF2B5EF4-FFF2-40B4-BE49-F238E27FC236}">
                  <a16:creationId xmlns:a16="http://schemas.microsoft.com/office/drawing/2014/main" id="{BD987079-4584-54D3-076C-129DAA602AC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96" y="1892"/>
              <a:ext cx="79" cy="117"/>
              <a:chOff x="3196" y="1892"/>
              <a:chExt cx="79" cy="117"/>
            </a:xfrm>
          </p:grpSpPr>
          <p:sp>
            <p:nvSpPr>
              <p:cNvPr id="38036" name="Freeform 150">
                <a:extLst>
                  <a:ext uri="{FF2B5EF4-FFF2-40B4-BE49-F238E27FC236}">
                    <a16:creationId xmlns:a16="http://schemas.microsoft.com/office/drawing/2014/main" id="{E43A6FF5-8876-1B9E-5D4A-A4D0677B7E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96" y="1909"/>
                <a:ext cx="69" cy="101"/>
              </a:xfrm>
              <a:custGeom>
                <a:avLst/>
                <a:gdLst>
                  <a:gd name="T0" fmla="*/ 69 w 305"/>
                  <a:gd name="T1" fmla="*/ 14 h 444"/>
                  <a:gd name="T2" fmla="*/ 26 w 305"/>
                  <a:gd name="T3" fmla="*/ 80 h 444"/>
                  <a:gd name="T4" fmla="*/ 34 w 305"/>
                  <a:gd name="T5" fmla="*/ 86 h 444"/>
                  <a:gd name="T6" fmla="*/ 0 w 305"/>
                  <a:gd name="T7" fmla="*/ 101 h 444"/>
                  <a:gd name="T8" fmla="*/ 2 w 305"/>
                  <a:gd name="T9" fmla="*/ 59 h 444"/>
                  <a:gd name="T10" fmla="*/ 10 w 305"/>
                  <a:gd name="T11" fmla="*/ 66 h 444"/>
                  <a:gd name="T12" fmla="*/ 52 w 305"/>
                  <a:gd name="T13" fmla="*/ 0 h 444"/>
                  <a:gd name="T14" fmla="*/ 69 w 305"/>
                  <a:gd name="T15" fmla="*/ 14 h 4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5" h="444">
                    <a:moveTo>
                      <a:pt x="304" y="60"/>
                    </a:moveTo>
                    <a:lnTo>
                      <a:pt x="114" y="350"/>
                    </a:lnTo>
                    <a:lnTo>
                      <a:pt x="150" y="379"/>
                    </a:lnTo>
                    <a:lnTo>
                      <a:pt x="0" y="443"/>
                    </a:lnTo>
                    <a:lnTo>
                      <a:pt x="11" y="261"/>
                    </a:lnTo>
                    <a:lnTo>
                      <a:pt x="43" y="289"/>
                    </a:lnTo>
                    <a:lnTo>
                      <a:pt x="232" y="0"/>
                    </a:lnTo>
                    <a:lnTo>
                      <a:pt x="304" y="6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37" name="Freeform 151">
                <a:extLst>
                  <a:ext uri="{FF2B5EF4-FFF2-40B4-BE49-F238E27FC236}">
                    <a16:creationId xmlns:a16="http://schemas.microsoft.com/office/drawing/2014/main" id="{C88BFC53-7BB5-5BA7-8D8E-5812640E96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58" y="1892"/>
                <a:ext cx="18" cy="17"/>
              </a:xfrm>
              <a:custGeom>
                <a:avLst/>
                <a:gdLst>
                  <a:gd name="T0" fmla="*/ 18 w 78"/>
                  <a:gd name="T1" fmla="*/ 13 h 75"/>
                  <a:gd name="T2" fmla="*/ 16 w 78"/>
                  <a:gd name="T3" fmla="*/ 17 h 75"/>
                  <a:gd name="T4" fmla="*/ 0 w 78"/>
                  <a:gd name="T5" fmla="*/ 4 h 75"/>
                  <a:gd name="T6" fmla="*/ 2 w 78"/>
                  <a:gd name="T7" fmla="*/ 0 h 75"/>
                  <a:gd name="T8" fmla="*/ 18 w 78"/>
                  <a:gd name="T9" fmla="*/ 13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8" h="75">
                    <a:moveTo>
                      <a:pt x="77" y="58"/>
                    </a:moveTo>
                    <a:lnTo>
                      <a:pt x="69" y="7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77" y="58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38" name="Freeform 152">
                <a:extLst>
                  <a:ext uri="{FF2B5EF4-FFF2-40B4-BE49-F238E27FC236}">
                    <a16:creationId xmlns:a16="http://schemas.microsoft.com/office/drawing/2014/main" id="{84E2866C-9FD8-8B4F-5D92-6643852DA6D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51" y="1899"/>
                <a:ext cx="20" cy="21"/>
              </a:xfrm>
              <a:custGeom>
                <a:avLst/>
                <a:gdLst>
                  <a:gd name="T0" fmla="*/ 20 w 88"/>
                  <a:gd name="T1" fmla="*/ 13 h 91"/>
                  <a:gd name="T2" fmla="*/ 15 w 88"/>
                  <a:gd name="T3" fmla="*/ 21 h 91"/>
                  <a:gd name="T4" fmla="*/ 0 w 88"/>
                  <a:gd name="T5" fmla="*/ 7 h 91"/>
                  <a:gd name="T6" fmla="*/ 4 w 88"/>
                  <a:gd name="T7" fmla="*/ 0 h 91"/>
                  <a:gd name="T8" fmla="*/ 20 w 88"/>
                  <a:gd name="T9" fmla="*/ 13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8" h="91">
                    <a:moveTo>
                      <a:pt x="87" y="57"/>
                    </a:moveTo>
                    <a:lnTo>
                      <a:pt x="68" y="90"/>
                    </a:lnTo>
                    <a:lnTo>
                      <a:pt x="0" y="32"/>
                    </a:lnTo>
                    <a:lnTo>
                      <a:pt x="19" y="0"/>
                    </a:lnTo>
                    <a:lnTo>
                      <a:pt x="87" y="57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1" name="Group 153">
              <a:extLst>
                <a:ext uri="{FF2B5EF4-FFF2-40B4-BE49-F238E27FC236}">
                  <a16:creationId xmlns:a16="http://schemas.microsoft.com/office/drawing/2014/main" id="{46CE140F-C57E-BE51-1D12-FEBA4C2912B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05" y="1185"/>
              <a:ext cx="88" cy="106"/>
              <a:chOff x="3505" y="1185"/>
              <a:chExt cx="88" cy="106"/>
            </a:xfrm>
          </p:grpSpPr>
          <p:sp>
            <p:nvSpPr>
              <p:cNvPr id="38033" name="Freeform 154">
                <a:extLst>
                  <a:ext uri="{FF2B5EF4-FFF2-40B4-BE49-F238E27FC236}">
                    <a16:creationId xmlns:a16="http://schemas.microsoft.com/office/drawing/2014/main" id="{161A303C-4A01-F895-93F7-9202BA9683F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7" y="1185"/>
                <a:ext cx="76" cy="91"/>
              </a:xfrm>
              <a:custGeom>
                <a:avLst/>
                <a:gdLst>
                  <a:gd name="T0" fmla="*/ 0 w 337"/>
                  <a:gd name="T1" fmla="*/ 75 h 403"/>
                  <a:gd name="T2" fmla="*/ 48 w 337"/>
                  <a:gd name="T3" fmla="*/ 16 h 403"/>
                  <a:gd name="T4" fmla="*/ 41 w 337"/>
                  <a:gd name="T5" fmla="*/ 9 h 403"/>
                  <a:gd name="T6" fmla="*/ 76 w 337"/>
                  <a:gd name="T7" fmla="*/ 0 h 403"/>
                  <a:gd name="T8" fmla="*/ 70 w 337"/>
                  <a:gd name="T9" fmla="*/ 41 h 403"/>
                  <a:gd name="T10" fmla="*/ 63 w 337"/>
                  <a:gd name="T11" fmla="*/ 33 h 403"/>
                  <a:gd name="T12" fmla="*/ 15 w 337"/>
                  <a:gd name="T13" fmla="*/ 91 h 403"/>
                  <a:gd name="T14" fmla="*/ 0 w 337"/>
                  <a:gd name="T15" fmla="*/ 75 h 40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7" h="403">
                    <a:moveTo>
                      <a:pt x="0" y="333"/>
                    </a:moveTo>
                    <a:lnTo>
                      <a:pt x="214" y="72"/>
                    </a:lnTo>
                    <a:lnTo>
                      <a:pt x="181" y="40"/>
                    </a:lnTo>
                    <a:lnTo>
                      <a:pt x="336" y="0"/>
                    </a:lnTo>
                    <a:lnTo>
                      <a:pt x="311" y="180"/>
                    </a:lnTo>
                    <a:lnTo>
                      <a:pt x="278" y="144"/>
                    </a:lnTo>
                    <a:lnTo>
                      <a:pt x="65" y="402"/>
                    </a:lnTo>
                    <a:lnTo>
                      <a:pt x="0" y="333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34" name="Freeform 155">
                <a:extLst>
                  <a:ext uri="{FF2B5EF4-FFF2-40B4-BE49-F238E27FC236}">
                    <a16:creationId xmlns:a16="http://schemas.microsoft.com/office/drawing/2014/main" id="{866BD3A3-676F-EA6A-BF6D-3CFAFDD26D5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05" y="1272"/>
                <a:ext cx="17" cy="20"/>
              </a:xfrm>
              <a:custGeom>
                <a:avLst/>
                <a:gdLst>
                  <a:gd name="T0" fmla="*/ 0 w 77"/>
                  <a:gd name="T1" fmla="*/ 4 h 87"/>
                  <a:gd name="T2" fmla="*/ 2 w 77"/>
                  <a:gd name="T3" fmla="*/ 0 h 87"/>
                  <a:gd name="T4" fmla="*/ 17 w 77"/>
                  <a:gd name="T5" fmla="*/ 17 h 87"/>
                  <a:gd name="T6" fmla="*/ 14 w 77"/>
                  <a:gd name="T7" fmla="*/ 20 h 87"/>
                  <a:gd name="T8" fmla="*/ 0 w 77"/>
                  <a:gd name="T9" fmla="*/ 4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7" h="87">
                    <a:moveTo>
                      <a:pt x="0" y="17"/>
                    </a:moveTo>
                    <a:lnTo>
                      <a:pt x="8" y="0"/>
                    </a:lnTo>
                    <a:lnTo>
                      <a:pt x="76" y="72"/>
                    </a:lnTo>
                    <a:lnTo>
                      <a:pt x="64" y="86"/>
                    </a:lnTo>
                    <a:lnTo>
                      <a:pt x="0" y="17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35" name="Freeform 156">
                <a:extLst>
                  <a:ext uri="{FF2B5EF4-FFF2-40B4-BE49-F238E27FC236}">
                    <a16:creationId xmlns:a16="http://schemas.microsoft.com/office/drawing/2014/main" id="{E0DA7810-DCB5-A2D8-E5C5-06F35F79CD2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0" y="1263"/>
                <a:ext cx="20" cy="22"/>
              </a:xfrm>
              <a:custGeom>
                <a:avLst/>
                <a:gdLst>
                  <a:gd name="T0" fmla="*/ 0 w 88"/>
                  <a:gd name="T1" fmla="*/ 6 h 98"/>
                  <a:gd name="T2" fmla="*/ 5 w 88"/>
                  <a:gd name="T3" fmla="*/ 0 h 98"/>
                  <a:gd name="T4" fmla="*/ 20 w 88"/>
                  <a:gd name="T5" fmla="*/ 15 h 98"/>
                  <a:gd name="T6" fmla="*/ 15 w 88"/>
                  <a:gd name="T7" fmla="*/ 22 h 98"/>
                  <a:gd name="T8" fmla="*/ 0 w 88"/>
                  <a:gd name="T9" fmla="*/ 6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8" h="98">
                    <a:moveTo>
                      <a:pt x="0" y="26"/>
                    </a:moveTo>
                    <a:lnTo>
                      <a:pt x="23" y="0"/>
                    </a:lnTo>
                    <a:lnTo>
                      <a:pt x="87" y="69"/>
                    </a:lnTo>
                    <a:lnTo>
                      <a:pt x="64" y="97"/>
                    </a:lnTo>
                    <a:lnTo>
                      <a:pt x="0" y="2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2" name="Group 157">
              <a:extLst>
                <a:ext uri="{FF2B5EF4-FFF2-40B4-BE49-F238E27FC236}">
                  <a16:creationId xmlns:a16="http://schemas.microsoft.com/office/drawing/2014/main" id="{85CAC54E-EDE8-A87C-3F78-D5CDB644B5A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54" y="1352"/>
              <a:ext cx="114" cy="64"/>
              <a:chOff x="3554" y="1352"/>
              <a:chExt cx="114" cy="64"/>
            </a:xfrm>
          </p:grpSpPr>
          <p:sp>
            <p:nvSpPr>
              <p:cNvPr id="38030" name="Freeform 158">
                <a:extLst>
                  <a:ext uri="{FF2B5EF4-FFF2-40B4-BE49-F238E27FC236}">
                    <a16:creationId xmlns:a16="http://schemas.microsoft.com/office/drawing/2014/main" id="{84F785A7-FA6F-CC64-C3EE-3B12498C80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71" y="1352"/>
                <a:ext cx="98" cy="59"/>
              </a:xfrm>
              <a:custGeom>
                <a:avLst/>
                <a:gdLst>
                  <a:gd name="T0" fmla="*/ 0 w 432"/>
                  <a:gd name="T1" fmla="*/ 35 h 258"/>
                  <a:gd name="T2" fmla="*/ 66 w 432"/>
                  <a:gd name="T3" fmla="*/ 12 h 258"/>
                  <a:gd name="T4" fmla="*/ 64 w 432"/>
                  <a:gd name="T5" fmla="*/ 0 h 258"/>
                  <a:gd name="T6" fmla="*/ 98 w 432"/>
                  <a:gd name="T7" fmla="*/ 13 h 258"/>
                  <a:gd name="T8" fmla="*/ 77 w 432"/>
                  <a:gd name="T9" fmla="*/ 46 h 258"/>
                  <a:gd name="T10" fmla="*/ 73 w 432"/>
                  <a:gd name="T11" fmla="*/ 35 h 258"/>
                  <a:gd name="T12" fmla="*/ 9 w 432"/>
                  <a:gd name="T13" fmla="*/ 59 h 258"/>
                  <a:gd name="T14" fmla="*/ 0 w 432"/>
                  <a:gd name="T15" fmla="*/ 35 h 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2" h="258">
                    <a:moveTo>
                      <a:pt x="0" y="155"/>
                    </a:moveTo>
                    <a:lnTo>
                      <a:pt x="293" y="51"/>
                    </a:lnTo>
                    <a:lnTo>
                      <a:pt x="280" y="0"/>
                    </a:lnTo>
                    <a:lnTo>
                      <a:pt x="431" y="58"/>
                    </a:lnTo>
                    <a:lnTo>
                      <a:pt x="338" y="201"/>
                    </a:lnTo>
                    <a:lnTo>
                      <a:pt x="323" y="151"/>
                    </a:lnTo>
                    <a:lnTo>
                      <a:pt x="39" y="257"/>
                    </a:lnTo>
                    <a:lnTo>
                      <a:pt x="0" y="155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31" name="Freeform 159">
                <a:extLst>
                  <a:ext uri="{FF2B5EF4-FFF2-40B4-BE49-F238E27FC236}">
                    <a16:creationId xmlns:a16="http://schemas.microsoft.com/office/drawing/2014/main" id="{91B55818-17BF-162D-4851-96DCA18641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54" y="1393"/>
                <a:ext cx="10" cy="24"/>
              </a:xfrm>
              <a:custGeom>
                <a:avLst/>
                <a:gdLst>
                  <a:gd name="T0" fmla="*/ 0 w 44"/>
                  <a:gd name="T1" fmla="*/ 1 h 107"/>
                  <a:gd name="T2" fmla="*/ 3 w 44"/>
                  <a:gd name="T3" fmla="*/ 0 h 107"/>
                  <a:gd name="T4" fmla="*/ 10 w 44"/>
                  <a:gd name="T5" fmla="*/ 22 h 107"/>
                  <a:gd name="T6" fmla="*/ 6 w 44"/>
                  <a:gd name="T7" fmla="*/ 24 h 107"/>
                  <a:gd name="T8" fmla="*/ 0 w 44"/>
                  <a:gd name="T9" fmla="*/ 1 h 1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" h="107">
                    <a:moveTo>
                      <a:pt x="0" y="6"/>
                    </a:moveTo>
                    <a:lnTo>
                      <a:pt x="15" y="0"/>
                    </a:lnTo>
                    <a:lnTo>
                      <a:pt x="43" y="100"/>
                    </a:lnTo>
                    <a:lnTo>
                      <a:pt x="28" y="106"/>
                    </a:lnTo>
                    <a:lnTo>
                      <a:pt x="0" y="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32" name="Freeform 160">
                <a:extLst>
                  <a:ext uri="{FF2B5EF4-FFF2-40B4-BE49-F238E27FC236}">
                    <a16:creationId xmlns:a16="http://schemas.microsoft.com/office/drawing/2014/main" id="{E4E537AA-1FC6-A285-DE74-7B0D8DD505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61" y="1389"/>
                <a:ext cx="14" cy="25"/>
              </a:xfrm>
              <a:custGeom>
                <a:avLst/>
                <a:gdLst>
                  <a:gd name="T0" fmla="*/ 0 w 60"/>
                  <a:gd name="T1" fmla="*/ 3 h 111"/>
                  <a:gd name="T2" fmla="*/ 7 w 60"/>
                  <a:gd name="T3" fmla="*/ 0 h 111"/>
                  <a:gd name="T4" fmla="*/ 14 w 60"/>
                  <a:gd name="T5" fmla="*/ 23 h 111"/>
                  <a:gd name="T6" fmla="*/ 6 w 60"/>
                  <a:gd name="T7" fmla="*/ 25 h 111"/>
                  <a:gd name="T8" fmla="*/ 0 w 60"/>
                  <a:gd name="T9" fmla="*/ 3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111">
                    <a:moveTo>
                      <a:pt x="0" y="14"/>
                    </a:moveTo>
                    <a:lnTo>
                      <a:pt x="30" y="0"/>
                    </a:lnTo>
                    <a:lnTo>
                      <a:pt x="59" y="102"/>
                    </a:lnTo>
                    <a:lnTo>
                      <a:pt x="26" y="110"/>
                    </a:lnTo>
                    <a:lnTo>
                      <a:pt x="0" y="14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3" name="Group 161">
              <a:extLst>
                <a:ext uri="{FF2B5EF4-FFF2-40B4-BE49-F238E27FC236}">
                  <a16:creationId xmlns:a16="http://schemas.microsoft.com/office/drawing/2014/main" id="{D3D77BE2-B4B1-9E70-306B-293864B5F09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84" y="1886"/>
              <a:ext cx="89" cy="104"/>
              <a:chOff x="3484" y="1886"/>
              <a:chExt cx="89" cy="104"/>
            </a:xfrm>
          </p:grpSpPr>
          <p:sp>
            <p:nvSpPr>
              <p:cNvPr id="38027" name="Freeform 162">
                <a:extLst>
                  <a:ext uri="{FF2B5EF4-FFF2-40B4-BE49-F238E27FC236}">
                    <a16:creationId xmlns:a16="http://schemas.microsoft.com/office/drawing/2014/main" id="{5E9E270E-E5B4-F6C7-F03D-0EAE33E9132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96" y="1900"/>
                <a:ext cx="78" cy="90"/>
              </a:xfrm>
              <a:custGeom>
                <a:avLst/>
                <a:gdLst>
                  <a:gd name="T0" fmla="*/ 16 w 344"/>
                  <a:gd name="T1" fmla="*/ 0 h 398"/>
                  <a:gd name="T2" fmla="*/ 65 w 344"/>
                  <a:gd name="T3" fmla="*/ 57 h 398"/>
                  <a:gd name="T4" fmla="*/ 73 w 344"/>
                  <a:gd name="T5" fmla="*/ 48 h 398"/>
                  <a:gd name="T6" fmla="*/ 78 w 344"/>
                  <a:gd name="T7" fmla="*/ 90 h 398"/>
                  <a:gd name="T8" fmla="*/ 42 w 344"/>
                  <a:gd name="T9" fmla="*/ 84 h 398"/>
                  <a:gd name="T10" fmla="*/ 50 w 344"/>
                  <a:gd name="T11" fmla="*/ 75 h 398"/>
                  <a:gd name="T12" fmla="*/ 0 w 344"/>
                  <a:gd name="T13" fmla="*/ 17 h 398"/>
                  <a:gd name="T14" fmla="*/ 16 w 344"/>
                  <a:gd name="T15" fmla="*/ 0 h 3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4" h="398">
                    <a:moveTo>
                      <a:pt x="69" y="0"/>
                    </a:moveTo>
                    <a:lnTo>
                      <a:pt x="287" y="252"/>
                    </a:lnTo>
                    <a:lnTo>
                      <a:pt x="320" y="214"/>
                    </a:lnTo>
                    <a:lnTo>
                      <a:pt x="343" y="397"/>
                    </a:lnTo>
                    <a:lnTo>
                      <a:pt x="184" y="370"/>
                    </a:lnTo>
                    <a:lnTo>
                      <a:pt x="219" y="330"/>
                    </a:lnTo>
                    <a:lnTo>
                      <a:pt x="0" y="76"/>
                    </a:lnTo>
                    <a:lnTo>
                      <a:pt x="69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28" name="Freeform 163">
                <a:extLst>
                  <a:ext uri="{FF2B5EF4-FFF2-40B4-BE49-F238E27FC236}">
                    <a16:creationId xmlns:a16="http://schemas.microsoft.com/office/drawing/2014/main" id="{0F6753FF-BC46-3446-4401-FF8FEB2422D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84" y="1886"/>
                <a:ext cx="19" cy="21"/>
              </a:xfrm>
              <a:custGeom>
                <a:avLst/>
                <a:gdLst>
                  <a:gd name="T0" fmla="*/ 15 w 82"/>
                  <a:gd name="T1" fmla="*/ 0 h 91"/>
                  <a:gd name="T2" fmla="*/ 19 w 82"/>
                  <a:gd name="T3" fmla="*/ 2 h 91"/>
                  <a:gd name="T4" fmla="*/ 3 w 82"/>
                  <a:gd name="T5" fmla="*/ 21 h 91"/>
                  <a:gd name="T6" fmla="*/ 0 w 82"/>
                  <a:gd name="T7" fmla="*/ 18 h 91"/>
                  <a:gd name="T8" fmla="*/ 15 w 82"/>
                  <a:gd name="T9" fmla="*/ 0 h 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2" h="91">
                    <a:moveTo>
                      <a:pt x="65" y="0"/>
                    </a:moveTo>
                    <a:lnTo>
                      <a:pt x="81" y="9"/>
                    </a:lnTo>
                    <a:lnTo>
                      <a:pt x="12" y="90"/>
                    </a:lnTo>
                    <a:lnTo>
                      <a:pt x="0" y="77"/>
                    </a:lnTo>
                    <a:lnTo>
                      <a:pt x="65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29" name="Freeform 164">
                <a:extLst>
                  <a:ext uri="{FF2B5EF4-FFF2-40B4-BE49-F238E27FC236}">
                    <a16:creationId xmlns:a16="http://schemas.microsoft.com/office/drawing/2014/main" id="{7BB66141-2E96-5CD9-342D-E1F97BF4387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88" y="1892"/>
                <a:ext cx="22" cy="24"/>
              </a:xfrm>
              <a:custGeom>
                <a:avLst/>
                <a:gdLst>
                  <a:gd name="T0" fmla="*/ 16 w 95"/>
                  <a:gd name="T1" fmla="*/ 0 h 104"/>
                  <a:gd name="T2" fmla="*/ 22 w 95"/>
                  <a:gd name="T3" fmla="*/ 6 h 104"/>
                  <a:gd name="T4" fmla="*/ 6 w 95"/>
                  <a:gd name="T5" fmla="*/ 24 h 104"/>
                  <a:gd name="T6" fmla="*/ 0 w 95"/>
                  <a:gd name="T7" fmla="*/ 18 h 104"/>
                  <a:gd name="T8" fmla="*/ 16 w 95"/>
                  <a:gd name="T9" fmla="*/ 0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5" h="104">
                    <a:moveTo>
                      <a:pt x="67" y="0"/>
                    </a:moveTo>
                    <a:lnTo>
                      <a:pt x="94" y="26"/>
                    </a:lnTo>
                    <a:lnTo>
                      <a:pt x="26" y="103"/>
                    </a:lnTo>
                    <a:lnTo>
                      <a:pt x="0" y="78"/>
                    </a:lnTo>
                    <a:lnTo>
                      <a:pt x="67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4" name="Group 165">
              <a:extLst>
                <a:ext uri="{FF2B5EF4-FFF2-40B4-BE49-F238E27FC236}">
                  <a16:creationId xmlns:a16="http://schemas.microsoft.com/office/drawing/2014/main" id="{A62A7647-A513-6C7D-B206-384C93DACF0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83" y="1556"/>
              <a:ext cx="114" cy="48"/>
              <a:chOff x="3083" y="1556"/>
              <a:chExt cx="114" cy="48"/>
            </a:xfrm>
          </p:grpSpPr>
          <p:sp>
            <p:nvSpPr>
              <p:cNvPr id="38024" name="Freeform 166">
                <a:extLst>
                  <a:ext uri="{FF2B5EF4-FFF2-40B4-BE49-F238E27FC236}">
                    <a16:creationId xmlns:a16="http://schemas.microsoft.com/office/drawing/2014/main" id="{D780B081-01FE-51AC-65AC-8A64805E7AC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83" y="1556"/>
                <a:ext cx="99" cy="49"/>
              </a:xfrm>
              <a:custGeom>
                <a:avLst/>
                <a:gdLst>
                  <a:gd name="T0" fmla="*/ 94 w 436"/>
                  <a:gd name="T1" fmla="*/ 36 h 216"/>
                  <a:gd name="T2" fmla="*/ 24 w 436"/>
                  <a:gd name="T3" fmla="*/ 37 h 216"/>
                  <a:gd name="T4" fmla="*/ 27 w 436"/>
                  <a:gd name="T5" fmla="*/ 49 h 216"/>
                  <a:gd name="T6" fmla="*/ 0 w 436"/>
                  <a:gd name="T7" fmla="*/ 25 h 216"/>
                  <a:gd name="T8" fmla="*/ 26 w 436"/>
                  <a:gd name="T9" fmla="*/ 0 h 216"/>
                  <a:gd name="T10" fmla="*/ 29 w 436"/>
                  <a:gd name="T11" fmla="*/ 12 h 216"/>
                  <a:gd name="T12" fmla="*/ 99 w 436"/>
                  <a:gd name="T13" fmla="*/ 11 h 216"/>
                  <a:gd name="T14" fmla="*/ 94 w 436"/>
                  <a:gd name="T15" fmla="*/ 36 h 2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6" h="216">
                    <a:moveTo>
                      <a:pt x="414" y="159"/>
                    </a:moveTo>
                    <a:lnTo>
                      <a:pt x="105" y="161"/>
                    </a:lnTo>
                    <a:lnTo>
                      <a:pt x="117" y="215"/>
                    </a:lnTo>
                    <a:lnTo>
                      <a:pt x="0" y="110"/>
                    </a:lnTo>
                    <a:lnTo>
                      <a:pt x="115" y="0"/>
                    </a:lnTo>
                    <a:lnTo>
                      <a:pt x="126" y="54"/>
                    </a:lnTo>
                    <a:lnTo>
                      <a:pt x="435" y="50"/>
                    </a:lnTo>
                    <a:lnTo>
                      <a:pt x="414" y="159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25" name="Freeform 167">
                <a:extLst>
                  <a:ext uri="{FF2B5EF4-FFF2-40B4-BE49-F238E27FC236}">
                    <a16:creationId xmlns:a16="http://schemas.microsoft.com/office/drawing/2014/main" id="{31EA3F58-B306-7B8D-7756-0DC4ADD7F3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94" y="1567"/>
                <a:ext cx="4" cy="25"/>
              </a:xfrm>
              <a:custGeom>
                <a:avLst/>
                <a:gdLst>
                  <a:gd name="T0" fmla="*/ 4 w 18"/>
                  <a:gd name="T1" fmla="*/ 25 h 110"/>
                  <a:gd name="T2" fmla="*/ 0 w 18"/>
                  <a:gd name="T3" fmla="*/ 25 h 110"/>
                  <a:gd name="T4" fmla="*/ 0 w 18"/>
                  <a:gd name="T5" fmla="*/ 0 h 110"/>
                  <a:gd name="T6" fmla="*/ 4 w 18"/>
                  <a:gd name="T7" fmla="*/ 0 h 110"/>
                  <a:gd name="T8" fmla="*/ 4 w 18"/>
                  <a:gd name="T9" fmla="*/ 25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10">
                    <a:moveTo>
                      <a:pt x="17" y="109"/>
                    </a:moveTo>
                    <a:lnTo>
                      <a:pt x="1" y="109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7" y="109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26" name="Freeform 168">
                <a:extLst>
                  <a:ext uri="{FF2B5EF4-FFF2-40B4-BE49-F238E27FC236}">
                    <a16:creationId xmlns:a16="http://schemas.microsoft.com/office/drawing/2014/main" id="{254FFA16-61AB-0A87-3264-19213A6688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3" y="1568"/>
                <a:ext cx="8" cy="25"/>
              </a:xfrm>
              <a:custGeom>
                <a:avLst/>
                <a:gdLst>
                  <a:gd name="T0" fmla="*/ 8 w 35"/>
                  <a:gd name="T1" fmla="*/ 25 h 110"/>
                  <a:gd name="T2" fmla="*/ 0 w 35"/>
                  <a:gd name="T3" fmla="*/ 25 h 110"/>
                  <a:gd name="T4" fmla="*/ 0 w 35"/>
                  <a:gd name="T5" fmla="*/ 0 h 110"/>
                  <a:gd name="T6" fmla="*/ 8 w 35"/>
                  <a:gd name="T7" fmla="*/ 0 h 110"/>
                  <a:gd name="T8" fmla="*/ 8 w 35"/>
                  <a:gd name="T9" fmla="*/ 25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" h="110">
                    <a:moveTo>
                      <a:pt x="34" y="109"/>
                    </a:moveTo>
                    <a:lnTo>
                      <a:pt x="1" y="109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4" y="109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5" name="Group 169">
              <a:extLst>
                <a:ext uri="{FF2B5EF4-FFF2-40B4-BE49-F238E27FC236}">
                  <a16:creationId xmlns:a16="http://schemas.microsoft.com/office/drawing/2014/main" id="{96EC121D-D50E-40A5-F21E-5D4F935E595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7" y="1950"/>
              <a:ext cx="40" cy="139"/>
              <a:chOff x="3367" y="1950"/>
              <a:chExt cx="40" cy="139"/>
            </a:xfrm>
          </p:grpSpPr>
          <p:sp>
            <p:nvSpPr>
              <p:cNvPr id="38021" name="Freeform 170">
                <a:extLst>
                  <a:ext uri="{FF2B5EF4-FFF2-40B4-BE49-F238E27FC236}">
                    <a16:creationId xmlns:a16="http://schemas.microsoft.com/office/drawing/2014/main" id="{28B96DF3-0D07-CDF1-AA59-738388FBB8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67" y="1971"/>
                <a:ext cx="41" cy="119"/>
              </a:xfrm>
              <a:custGeom>
                <a:avLst/>
                <a:gdLst>
                  <a:gd name="T0" fmla="*/ 31 w 179"/>
                  <a:gd name="T1" fmla="*/ 6 h 524"/>
                  <a:gd name="T2" fmla="*/ 31 w 179"/>
                  <a:gd name="T3" fmla="*/ 89 h 524"/>
                  <a:gd name="T4" fmla="*/ 41 w 179"/>
                  <a:gd name="T5" fmla="*/ 84 h 524"/>
                  <a:gd name="T6" fmla="*/ 20 w 179"/>
                  <a:gd name="T7" fmla="*/ 119 h 524"/>
                  <a:gd name="T8" fmla="*/ 0 w 179"/>
                  <a:gd name="T9" fmla="*/ 89 h 524"/>
                  <a:gd name="T10" fmla="*/ 11 w 179"/>
                  <a:gd name="T11" fmla="*/ 84 h 524"/>
                  <a:gd name="T12" fmla="*/ 11 w 179"/>
                  <a:gd name="T13" fmla="*/ 0 h 524"/>
                  <a:gd name="T14" fmla="*/ 31 w 179"/>
                  <a:gd name="T15" fmla="*/ 6 h 5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9" h="524">
                    <a:moveTo>
                      <a:pt x="136" y="25"/>
                    </a:moveTo>
                    <a:lnTo>
                      <a:pt x="134" y="392"/>
                    </a:lnTo>
                    <a:lnTo>
                      <a:pt x="178" y="369"/>
                    </a:lnTo>
                    <a:lnTo>
                      <a:pt x="89" y="523"/>
                    </a:lnTo>
                    <a:lnTo>
                      <a:pt x="0" y="391"/>
                    </a:lnTo>
                    <a:lnTo>
                      <a:pt x="46" y="368"/>
                    </a:lnTo>
                    <a:lnTo>
                      <a:pt x="48" y="0"/>
                    </a:lnTo>
                    <a:lnTo>
                      <a:pt x="136" y="25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22" name="Freeform 171">
                <a:extLst>
                  <a:ext uri="{FF2B5EF4-FFF2-40B4-BE49-F238E27FC236}">
                    <a16:creationId xmlns:a16="http://schemas.microsoft.com/office/drawing/2014/main" id="{479D208B-89B8-E497-33A4-2F80D92E7A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78" y="1950"/>
                <a:ext cx="20" cy="4"/>
              </a:xfrm>
              <a:custGeom>
                <a:avLst/>
                <a:gdLst>
                  <a:gd name="T0" fmla="*/ 20 w 90"/>
                  <a:gd name="T1" fmla="*/ 0 h 19"/>
                  <a:gd name="T2" fmla="*/ 20 w 90"/>
                  <a:gd name="T3" fmla="*/ 4 h 19"/>
                  <a:gd name="T4" fmla="*/ 0 w 90"/>
                  <a:gd name="T5" fmla="*/ 4 h 19"/>
                  <a:gd name="T6" fmla="*/ 0 w 90"/>
                  <a:gd name="T7" fmla="*/ 0 h 19"/>
                  <a:gd name="T8" fmla="*/ 20 w 90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89" y="0"/>
                    </a:moveTo>
                    <a:lnTo>
                      <a:pt x="89" y="18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89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23" name="Freeform 172">
                <a:extLst>
                  <a:ext uri="{FF2B5EF4-FFF2-40B4-BE49-F238E27FC236}">
                    <a16:creationId xmlns:a16="http://schemas.microsoft.com/office/drawing/2014/main" id="{7CCB5788-2F0B-650F-A833-8FFD090603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78" y="1958"/>
                <a:ext cx="21" cy="9"/>
              </a:xfrm>
              <a:custGeom>
                <a:avLst/>
                <a:gdLst>
                  <a:gd name="T0" fmla="*/ 21 w 91"/>
                  <a:gd name="T1" fmla="*/ 0 h 40"/>
                  <a:gd name="T2" fmla="*/ 20 w 91"/>
                  <a:gd name="T3" fmla="*/ 9 h 40"/>
                  <a:gd name="T4" fmla="*/ 0 w 91"/>
                  <a:gd name="T5" fmla="*/ 9 h 40"/>
                  <a:gd name="T6" fmla="*/ 0 w 91"/>
                  <a:gd name="T7" fmla="*/ 0 h 40"/>
                  <a:gd name="T8" fmla="*/ 21 w 91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40">
                    <a:moveTo>
                      <a:pt x="90" y="0"/>
                    </a:moveTo>
                    <a:lnTo>
                      <a:pt x="88" y="39"/>
                    </a:lnTo>
                    <a:lnTo>
                      <a:pt x="0" y="39"/>
                    </a:lnTo>
                    <a:lnTo>
                      <a:pt x="1" y="0"/>
                    </a:lnTo>
                    <a:lnTo>
                      <a:pt x="90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6" name="Group 173">
              <a:extLst>
                <a:ext uri="{FF2B5EF4-FFF2-40B4-BE49-F238E27FC236}">
                  <a16:creationId xmlns:a16="http://schemas.microsoft.com/office/drawing/2014/main" id="{166E6AFF-1ADF-5889-3268-67D4FD05B03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99" y="1747"/>
              <a:ext cx="109" cy="76"/>
              <a:chOff x="3099" y="1747"/>
              <a:chExt cx="109" cy="76"/>
            </a:xfrm>
          </p:grpSpPr>
          <p:sp>
            <p:nvSpPr>
              <p:cNvPr id="38018" name="Freeform 174">
                <a:extLst>
                  <a:ext uri="{FF2B5EF4-FFF2-40B4-BE49-F238E27FC236}">
                    <a16:creationId xmlns:a16="http://schemas.microsoft.com/office/drawing/2014/main" id="{BBB8CBDD-CCAF-FF55-B83E-191620C375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99" y="1756"/>
                <a:ext cx="95" cy="67"/>
              </a:xfrm>
              <a:custGeom>
                <a:avLst/>
                <a:gdLst>
                  <a:gd name="T0" fmla="*/ 95 w 418"/>
                  <a:gd name="T1" fmla="*/ 22 h 297"/>
                  <a:gd name="T2" fmla="*/ 31 w 418"/>
                  <a:gd name="T3" fmla="*/ 56 h 297"/>
                  <a:gd name="T4" fmla="*/ 35 w 418"/>
                  <a:gd name="T5" fmla="*/ 67 h 297"/>
                  <a:gd name="T6" fmla="*/ 0 w 418"/>
                  <a:gd name="T7" fmla="*/ 61 h 297"/>
                  <a:gd name="T8" fmla="*/ 17 w 418"/>
                  <a:gd name="T9" fmla="*/ 25 h 297"/>
                  <a:gd name="T10" fmla="*/ 22 w 418"/>
                  <a:gd name="T11" fmla="*/ 36 h 297"/>
                  <a:gd name="T12" fmla="*/ 85 w 418"/>
                  <a:gd name="T13" fmla="*/ 0 h 297"/>
                  <a:gd name="T14" fmla="*/ 95 w 418"/>
                  <a:gd name="T15" fmla="*/ 22 h 29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18" h="297">
                    <a:moveTo>
                      <a:pt x="417" y="96"/>
                    </a:moveTo>
                    <a:lnTo>
                      <a:pt x="137" y="250"/>
                    </a:lnTo>
                    <a:lnTo>
                      <a:pt x="156" y="296"/>
                    </a:lnTo>
                    <a:lnTo>
                      <a:pt x="0" y="269"/>
                    </a:lnTo>
                    <a:lnTo>
                      <a:pt x="75" y="111"/>
                    </a:lnTo>
                    <a:lnTo>
                      <a:pt x="97" y="158"/>
                    </a:lnTo>
                    <a:lnTo>
                      <a:pt x="372" y="0"/>
                    </a:lnTo>
                    <a:lnTo>
                      <a:pt x="417" y="9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19" name="Freeform 175">
                <a:extLst>
                  <a:ext uri="{FF2B5EF4-FFF2-40B4-BE49-F238E27FC236}">
                    <a16:creationId xmlns:a16="http://schemas.microsoft.com/office/drawing/2014/main" id="{4CCB9C73-D516-13F6-2DB0-C414FEBB8C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96" y="1747"/>
                <a:ext cx="12" cy="23"/>
              </a:xfrm>
              <a:custGeom>
                <a:avLst/>
                <a:gdLst>
                  <a:gd name="T0" fmla="*/ 12 w 55"/>
                  <a:gd name="T1" fmla="*/ 21 h 102"/>
                  <a:gd name="T2" fmla="*/ 9 w 55"/>
                  <a:gd name="T3" fmla="*/ 23 h 102"/>
                  <a:gd name="T4" fmla="*/ 0 w 55"/>
                  <a:gd name="T5" fmla="*/ 2 h 102"/>
                  <a:gd name="T6" fmla="*/ 3 w 55"/>
                  <a:gd name="T7" fmla="*/ 0 h 102"/>
                  <a:gd name="T8" fmla="*/ 12 w 55"/>
                  <a:gd name="T9" fmla="*/ 2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102">
                    <a:moveTo>
                      <a:pt x="54" y="92"/>
                    </a:moveTo>
                    <a:lnTo>
                      <a:pt x="40" y="101"/>
                    </a:lnTo>
                    <a:lnTo>
                      <a:pt x="0" y="8"/>
                    </a:lnTo>
                    <a:lnTo>
                      <a:pt x="14" y="0"/>
                    </a:lnTo>
                    <a:lnTo>
                      <a:pt x="54" y="92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20" name="Freeform 176">
                <a:extLst>
                  <a:ext uri="{FF2B5EF4-FFF2-40B4-BE49-F238E27FC236}">
                    <a16:creationId xmlns:a16="http://schemas.microsoft.com/office/drawing/2014/main" id="{B7B19AA1-69E6-AAC1-DACD-0EB6464AC63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86" y="1750"/>
                <a:ext cx="16" cy="25"/>
              </a:xfrm>
              <a:custGeom>
                <a:avLst/>
                <a:gdLst>
                  <a:gd name="T0" fmla="*/ 16 w 71"/>
                  <a:gd name="T1" fmla="*/ 20 h 110"/>
                  <a:gd name="T2" fmla="*/ 10 w 71"/>
                  <a:gd name="T3" fmla="*/ 25 h 110"/>
                  <a:gd name="T4" fmla="*/ 0 w 71"/>
                  <a:gd name="T5" fmla="*/ 3 h 110"/>
                  <a:gd name="T6" fmla="*/ 7 w 71"/>
                  <a:gd name="T7" fmla="*/ 0 h 110"/>
                  <a:gd name="T8" fmla="*/ 16 w 71"/>
                  <a:gd name="T9" fmla="*/ 2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110">
                    <a:moveTo>
                      <a:pt x="70" y="90"/>
                    </a:moveTo>
                    <a:lnTo>
                      <a:pt x="44" y="109"/>
                    </a:lnTo>
                    <a:lnTo>
                      <a:pt x="0" y="14"/>
                    </a:lnTo>
                    <a:lnTo>
                      <a:pt x="31" y="0"/>
                    </a:lnTo>
                    <a:lnTo>
                      <a:pt x="70" y="9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7" name="Group 177">
              <a:extLst>
                <a:ext uri="{FF2B5EF4-FFF2-40B4-BE49-F238E27FC236}">
                  <a16:creationId xmlns:a16="http://schemas.microsoft.com/office/drawing/2014/main" id="{F1C6A52C-DD6D-E0E4-88A2-7BB84C4FE78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47" y="1724"/>
              <a:ext cx="114" cy="65"/>
              <a:chOff x="3547" y="1724"/>
              <a:chExt cx="114" cy="65"/>
            </a:xfrm>
          </p:grpSpPr>
          <p:sp>
            <p:nvSpPr>
              <p:cNvPr id="38015" name="Freeform 178">
                <a:extLst>
                  <a:ext uri="{FF2B5EF4-FFF2-40B4-BE49-F238E27FC236}">
                    <a16:creationId xmlns:a16="http://schemas.microsoft.com/office/drawing/2014/main" id="{CAB47323-B58C-E0CA-8DD8-899BBC1222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65" y="1730"/>
                <a:ext cx="97" cy="60"/>
              </a:xfrm>
              <a:custGeom>
                <a:avLst/>
                <a:gdLst>
                  <a:gd name="T0" fmla="*/ 5 w 427"/>
                  <a:gd name="T1" fmla="*/ 0 h 264"/>
                  <a:gd name="T2" fmla="*/ 71 w 427"/>
                  <a:gd name="T3" fmla="*/ 26 h 264"/>
                  <a:gd name="T4" fmla="*/ 75 w 427"/>
                  <a:gd name="T5" fmla="*/ 15 h 264"/>
                  <a:gd name="T6" fmla="*/ 97 w 427"/>
                  <a:gd name="T7" fmla="*/ 49 h 264"/>
                  <a:gd name="T8" fmla="*/ 61 w 427"/>
                  <a:gd name="T9" fmla="*/ 60 h 264"/>
                  <a:gd name="T10" fmla="*/ 66 w 427"/>
                  <a:gd name="T11" fmla="*/ 48 h 264"/>
                  <a:gd name="T12" fmla="*/ 0 w 427"/>
                  <a:gd name="T13" fmla="*/ 21 h 264"/>
                  <a:gd name="T14" fmla="*/ 5 w 427"/>
                  <a:gd name="T15" fmla="*/ 0 h 2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27" h="264">
                    <a:moveTo>
                      <a:pt x="20" y="0"/>
                    </a:moveTo>
                    <a:lnTo>
                      <a:pt x="313" y="114"/>
                    </a:lnTo>
                    <a:lnTo>
                      <a:pt x="328" y="67"/>
                    </a:lnTo>
                    <a:lnTo>
                      <a:pt x="426" y="214"/>
                    </a:lnTo>
                    <a:lnTo>
                      <a:pt x="269" y="263"/>
                    </a:lnTo>
                    <a:lnTo>
                      <a:pt x="289" y="212"/>
                    </a:lnTo>
                    <a:lnTo>
                      <a:pt x="0" y="94"/>
                    </a:lnTo>
                    <a:lnTo>
                      <a:pt x="20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16" name="Freeform 179">
                <a:extLst>
                  <a:ext uri="{FF2B5EF4-FFF2-40B4-BE49-F238E27FC236}">
                    <a16:creationId xmlns:a16="http://schemas.microsoft.com/office/drawing/2014/main" id="{3107C6C6-46AF-E3DB-35DC-0EDFC3FEDA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47" y="1724"/>
                <a:ext cx="9" cy="23"/>
              </a:xfrm>
              <a:custGeom>
                <a:avLst/>
                <a:gdLst>
                  <a:gd name="T0" fmla="*/ 7 w 40"/>
                  <a:gd name="T1" fmla="*/ 0 h 100"/>
                  <a:gd name="T2" fmla="*/ 9 w 40"/>
                  <a:gd name="T3" fmla="*/ 1 h 100"/>
                  <a:gd name="T4" fmla="*/ 4 w 40"/>
                  <a:gd name="T5" fmla="*/ 23 h 100"/>
                  <a:gd name="T6" fmla="*/ 0 w 40"/>
                  <a:gd name="T7" fmla="*/ 22 h 100"/>
                  <a:gd name="T8" fmla="*/ 7 w 40"/>
                  <a:gd name="T9" fmla="*/ 0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100">
                    <a:moveTo>
                      <a:pt x="30" y="0"/>
                    </a:moveTo>
                    <a:lnTo>
                      <a:pt x="39" y="3"/>
                    </a:lnTo>
                    <a:lnTo>
                      <a:pt x="18" y="99"/>
                    </a:lnTo>
                    <a:lnTo>
                      <a:pt x="0" y="96"/>
                    </a:lnTo>
                    <a:lnTo>
                      <a:pt x="30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17" name="Freeform 180">
                <a:extLst>
                  <a:ext uri="{FF2B5EF4-FFF2-40B4-BE49-F238E27FC236}">
                    <a16:creationId xmlns:a16="http://schemas.microsoft.com/office/drawing/2014/main" id="{F1B77374-5DEF-AC82-5ECE-6145AF3BA6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54" y="1726"/>
                <a:ext cx="14" cy="25"/>
              </a:xfrm>
              <a:custGeom>
                <a:avLst/>
                <a:gdLst>
                  <a:gd name="T0" fmla="*/ 7 w 60"/>
                  <a:gd name="T1" fmla="*/ 0 h 110"/>
                  <a:gd name="T2" fmla="*/ 14 w 60"/>
                  <a:gd name="T3" fmla="*/ 3 h 110"/>
                  <a:gd name="T4" fmla="*/ 7 w 60"/>
                  <a:gd name="T5" fmla="*/ 25 h 110"/>
                  <a:gd name="T6" fmla="*/ 0 w 60"/>
                  <a:gd name="T7" fmla="*/ 22 h 110"/>
                  <a:gd name="T8" fmla="*/ 7 w 60"/>
                  <a:gd name="T9" fmla="*/ 0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110">
                    <a:moveTo>
                      <a:pt x="29" y="0"/>
                    </a:moveTo>
                    <a:lnTo>
                      <a:pt x="59" y="11"/>
                    </a:lnTo>
                    <a:lnTo>
                      <a:pt x="30" y="109"/>
                    </a:lnTo>
                    <a:lnTo>
                      <a:pt x="0" y="97"/>
                    </a:lnTo>
                    <a:lnTo>
                      <a:pt x="29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8" name="Group 181">
              <a:extLst>
                <a:ext uri="{FF2B5EF4-FFF2-40B4-BE49-F238E27FC236}">
                  <a16:creationId xmlns:a16="http://schemas.microsoft.com/office/drawing/2014/main" id="{A45B8DAD-8F64-F3BF-A7A2-83E36CE9A90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76" y="1062"/>
              <a:ext cx="40" cy="137"/>
              <a:chOff x="3376" y="1062"/>
              <a:chExt cx="40" cy="137"/>
            </a:xfrm>
          </p:grpSpPr>
          <p:sp>
            <p:nvSpPr>
              <p:cNvPr id="38012" name="Freeform 182">
                <a:extLst>
                  <a:ext uri="{FF2B5EF4-FFF2-40B4-BE49-F238E27FC236}">
                    <a16:creationId xmlns:a16="http://schemas.microsoft.com/office/drawing/2014/main" id="{9E2F8653-DB51-69A6-267C-FE83078E945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76" y="1062"/>
                <a:ext cx="41" cy="116"/>
              </a:xfrm>
              <a:custGeom>
                <a:avLst/>
                <a:gdLst>
                  <a:gd name="T0" fmla="*/ 10 w 183"/>
                  <a:gd name="T1" fmla="*/ 116 h 513"/>
                  <a:gd name="T2" fmla="*/ 9 w 183"/>
                  <a:gd name="T3" fmla="*/ 34 h 513"/>
                  <a:gd name="T4" fmla="*/ 0 w 183"/>
                  <a:gd name="T5" fmla="*/ 31 h 513"/>
                  <a:gd name="T6" fmla="*/ 22 w 183"/>
                  <a:gd name="T7" fmla="*/ 0 h 513"/>
                  <a:gd name="T8" fmla="*/ 41 w 183"/>
                  <a:gd name="T9" fmla="*/ 33 h 513"/>
                  <a:gd name="T10" fmla="*/ 30 w 183"/>
                  <a:gd name="T11" fmla="*/ 31 h 513"/>
                  <a:gd name="T12" fmla="*/ 30 w 183"/>
                  <a:gd name="T13" fmla="*/ 111 h 513"/>
                  <a:gd name="T14" fmla="*/ 10 w 183"/>
                  <a:gd name="T15" fmla="*/ 116 h 5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3" h="513">
                    <a:moveTo>
                      <a:pt x="46" y="512"/>
                    </a:moveTo>
                    <a:lnTo>
                      <a:pt x="41" y="151"/>
                    </a:lnTo>
                    <a:lnTo>
                      <a:pt x="0" y="138"/>
                    </a:lnTo>
                    <a:lnTo>
                      <a:pt x="98" y="0"/>
                    </a:lnTo>
                    <a:lnTo>
                      <a:pt x="182" y="144"/>
                    </a:lnTo>
                    <a:lnTo>
                      <a:pt x="133" y="136"/>
                    </a:lnTo>
                    <a:lnTo>
                      <a:pt x="132" y="493"/>
                    </a:lnTo>
                    <a:lnTo>
                      <a:pt x="46" y="512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13" name="Freeform 183">
                <a:extLst>
                  <a:ext uri="{FF2B5EF4-FFF2-40B4-BE49-F238E27FC236}">
                    <a16:creationId xmlns:a16="http://schemas.microsoft.com/office/drawing/2014/main" id="{26E72E33-7219-7308-87D6-83022CCA406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86" y="1196"/>
                <a:ext cx="20" cy="5"/>
              </a:xfrm>
              <a:custGeom>
                <a:avLst/>
                <a:gdLst>
                  <a:gd name="T0" fmla="*/ 0 w 88"/>
                  <a:gd name="T1" fmla="*/ 4 h 20"/>
                  <a:gd name="T2" fmla="*/ 0 w 88"/>
                  <a:gd name="T3" fmla="*/ 0 h 20"/>
                  <a:gd name="T4" fmla="*/ 20 w 88"/>
                  <a:gd name="T5" fmla="*/ 1 h 20"/>
                  <a:gd name="T6" fmla="*/ 20 w 88"/>
                  <a:gd name="T7" fmla="*/ 5 h 20"/>
                  <a:gd name="T8" fmla="*/ 0 w 88"/>
                  <a:gd name="T9" fmla="*/ 4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8" h="20">
                    <a:moveTo>
                      <a:pt x="0" y="17"/>
                    </a:moveTo>
                    <a:lnTo>
                      <a:pt x="0" y="0"/>
                    </a:lnTo>
                    <a:lnTo>
                      <a:pt x="87" y="3"/>
                    </a:lnTo>
                    <a:lnTo>
                      <a:pt x="87" y="19"/>
                    </a:lnTo>
                    <a:lnTo>
                      <a:pt x="0" y="17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14" name="Freeform 184">
                <a:extLst>
                  <a:ext uri="{FF2B5EF4-FFF2-40B4-BE49-F238E27FC236}">
                    <a16:creationId xmlns:a16="http://schemas.microsoft.com/office/drawing/2014/main" id="{280ACC4E-0982-B5AA-588A-AEC515A5081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86" y="1181"/>
                <a:ext cx="20" cy="11"/>
              </a:xfrm>
              <a:custGeom>
                <a:avLst/>
                <a:gdLst>
                  <a:gd name="T0" fmla="*/ 0 w 89"/>
                  <a:gd name="T1" fmla="*/ 11 h 47"/>
                  <a:gd name="T2" fmla="*/ 0 w 89"/>
                  <a:gd name="T3" fmla="*/ 2 h 47"/>
                  <a:gd name="T4" fmla="*/ 20 w 89"/>
                  <a:gd name="T5" fmla="*/ 0 h 47"/>
                  <a:gd name="T6" fmla="*/ 20 w 89"/>
                  <a:gd name="T7" fmla="*/ 9 h 47"/>
                  <a:gd name="T8" fmla="*/ 0 w 89"/>
                  <a:gd name="T9" fmla="*/ 11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47">
                    <a:moveTo>
                      <a:pt x="0" y="46"/>
                    </a:moveTo>
                    <a:lnTo>
                      <a:pt x="0" y="7"/>
                    </a:lnTo>
                    <a:lnTo>
                      <a:pt x="88" y="0"/>
                    </a:lnTo>
                    <a:lnTo>
                      <a:pt x="88" y="38"/>
                    </a:lnTo>
                    <a:lnTo>
                      <a:pt x="0" y="4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7999" name="Group 185">
              <a:extLst>
                <a:ext uri="{FF2B5EF4-FFF2-40B4-BE49-F238E27FC236}">
                  <a16:creationId xmlns:a16="http://schemas.microsoft.com/office/drawing/2014/main" id="{1A24785C-BB5B-5B56-C14D-7F14F1AD283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75" y="1541"/>
              <a:ext cx="118" cy="47"/>
              <a:chOff x="3575" y="1541"/>
              <a:chExt cx="118" cy="47"/>
            </a:xfrm>
          </p:grpSpPr>
          <p:sp>
            <p:nvSpPr>
              <p:cNvPr id="38009" name="Freeform 186">
                <a:extLst>
                  <a:ext uri="{FF2B5EF4-FFF2-40B4-BE49-F238E27FC236}">
                    <a16:creationId xmlns:a16="http://schemas.microsoft.com/office/drawing/2014/main" id="{4EF5E285-AFCA-26E5-7C7F-08C722885A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93" y="1541"/>
                <a:ext cx="101" cy="48"/>
              </a:xfrm>
              <a:custGeom>
                <a:avLst/>
                <a:gdLst>
                  <a:gd name="T0" fmla="*/ 0 w 444"/>
                  <a:gd name="T1" fmla="*/ 19 h 210"/>
                  <a:gd name="T2" fmla="*/ 73 w 444"/>
                  <a:gd name="T3" fmla="*/ 13 h 210"/>
                  <a:gd name="T4" fmla="*/ 71 w 444"/>
                  <a:gd name="T5" fmla="*/ 0 h 210"/>
                  <a:gd name="T6" fmla="*/ 101 w 444"/>
                  <a:gd name="T7" fmla="*/ 28 h 210"/>
                  <a:gd name="T8" fmla="*/ 71 w 444"/>
                  <a:gd name="T9" fmla="*/ 48 h 210"/>
                  <a:gd name="T10" fmla="*/ 69 w 444"/>
                  <a:gd name="T11" fmla="*/ 39 h 210"/>
                  <a:gd name="T12" fmla="*/ 2 w 444"/>
                  <a:gd name="T13" fmla="*/ 43 h 210"/>
                  <a:gd name="T14" fmla="*/ 0 w 444"/>
                  <a:gd name="T15" fmla="*/ 19 h 2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4" h="210">
                    <a:moveTo>
                      <a:pt x="0" y="84"/>
                    </a:moveTo>
                    <a:lnTo>
                      <a:pt x="319" y="57"/>
                    </a:lnTo>
                    <a:lnTo>
                      <a:pt x="314" y="0"/>
                    </a:lnTo>
                    <a:lnTo>
                      <a:pt x="443" y="123"/>
                    </a:lnTo>
                    <a:lnTo>
                      <a:pt x="311" y="209"/>
                    </a:lnTo>
                    <a:lnTo>
                      <a:pt x="302" y="171"/>
                    </a:lnTo>
                    <a:lnTo>
                      <a:pt x="10" y="189"/>
                    </a:lnTo>
                    <a:lnTo>
                      <a:pt x="0" y="84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10" name="Freeform 187">
                <a:extLst>
                  <a:ext uri="{FF2B5EF4-FFF2-40B4-BE49-F238E27FC236}">
                    <a16:creationId xmlns:a16="http://schemas.microsoft.com/office/drawing/2014/main" id="{E67FB8B6-D03A-E84B-1D85-70DF65426A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75" y="1561"/>
                <a:ext cx="4" cy="24"/>
              </a:xfrm>
              <a:custGeom>
                <a:avLst/>
                <a:gdLst>
                  <a:gd name="T0" fmla="*/ 0 w 18"/>
                  <a:gd name="T1" fmla="*/ 0 h 106"/>
                  <a:gd name="T2" fmla="*/ 3 w 18"/>
                  <a:gd name="T3" fmla="*/ 0 h 106"/>
                  <a:gd name="T4" fmla="*/ 4 w 18"/>
                  <a:gd name="T5" fmla="*/ 24 h 106"/>
                  <a:gd name="T6" fmla="*/ 0 w 18"/>
                  <a:gd name="T7" fmla="*/ 24 h 106"/>
                  <a:gd name="T8" fmla="*/ 0 w 18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06">
                    <a:moveTo>
                      <a:pt x="0" y="0"/>
                    </a:moveTo>
                    <a:lnTo>
                      <a:pt x="15" y="0"/>
                    </a:lnTo>
                    <a:lnTo>
                      <a:pt x="17" y="105"/>
                    </a:lnTo>
                    <a:lnTo>
                      <a:pt x="2" y="105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11" name="Freeform 188">
                <a:extLst>
                  <a:ext uri="{FF2B5EF4-FFF2-40B4-BE49-F238E27FC236}">
                    <a16:creationId xmlns:a16="http://schemas.microsoft.com/office/drawing/2014/main" id="{63DFB5CA-5B84-31D3-1B33-52FC41DDF4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82" y="1560"/>
                <a:ext cx="8" cy="24"/>
              </a:xfrm>
              <a:custGeom>
                <a:avLst/>
                <a:gdLst>
                  <a:gd name="T0" fmla="*/ 0 w 34"/>
                  <a:gd name="T1" fmla="*/ 0 h 105"/>
                  <a:gd name="T2" fmla="*/ 8 w 34"/>
                  <a:gd name="T3" fmla="*/ 0 h 105"/>
                  <a:gd name="T4" fmla="*/ 8 w 34"/>
                  <a:gd name="T5" fmla="*/ 24 h 105"/>
                  <a:gd name="T6" fmla="*/ 0 w 34"/>
                  <a:gd name="T7" fmla="*/ 24 h 105"/>
                  <a:gd name="T8" fmla="*/ 0 w 34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05">
                    <a:moveTo>
                      <a:pt x="0" y="1"/>
                    </a:moveTo>
                    <a:lnTo>
                      <a:pt x="32" y="0"/>
                    </a:lnTo>
                    <a:lnTo>
                      <a:pt x="33" y="104"/>
                    </a:lnTo>
                    <a:lnTo>
                      <a:pt x="2" y="104"/>
                    </a:lnTo>
                    <a:lnTo>
                      <a:pt x="0" y="1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8000" name="Group 189">
              <a:extLst>
                <a:ext uri="{FF2B5EF4-FFF2-40B4-BE49-F238E27FC236}">
                  <a16:creationId xmlns:a16="http://schemas.microsoft.com/office/drawing/2014/main" id="{B80ED747-C271-AD99-BCA8-7F59CABCE41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00" y="1344"/>
              <a:ext cx="113" cy="67"/>
              <a:chOff x="3100" y="1344"/>
              <a:chExt cx="113" cy="67"/>
            </a:xfrm>
          </p:grpSpPr>
          <p:sp>
            <p:nvSpPr>
              <p:cNvPr id="38006" name="Freeform 190">
                <a:extLst>
                  <a:ext uri="{FF2B5EF4-FFF2-40B4-BE49-F238E27FC236}">
                    <a16:creationId xmlns:a16="http://schemas.microsoft.com/office/drawing/2014/main" id="{3B6F9021-6BB9-3075-09C6-CA37921EAD0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00" y="1344"/>
                <a:ext cx="98" cy="61"/>
              </a:xfrm>
              <a:custGeom>
                <a:avLst/>
                <a:gdLst>
                  <a:gd name="T0" fmla="*/ 90 w 431"/>
                  <a:gd name="T1" fmla="*/ 61 h 271"/>
                  <a:gd name="T2" fmla="*/ 25 w 431"/>
                  <a:gd name="T3" fmla="*/ 33 h 271"/>
                  <a:gd name="T4" fmla="*/ 21 w 431"/>
                  <a:gd name="T5" fmla="*/ 44 h 271"/>
                  <a:gd name="T6" fmla="*/ 0 w 431"/>
                  <a:gd name="T7" fmla="*/ 11 h 271"/>
                  <a:gd name="T8" fmla="*/ 35 w 431"/>
                  <a:gd name="T9" fmla="*/ 0 h 271"/>
                  <a:gd name="T10" fmla="*/ 31 w 431"/>
                  <a:gd name="T11" fmla="*/ 11 h 271"/>
                  <a:gd name="T12" fmla="*/ 98 w 431"/>
                  <a:gd name="T13" fmla="*/ 39 h 271"/>
                  <a:gd name="T14" fmla="*/ 90 w 431"/>
                  <a:gd name="T15" fmla="*/ 61 h 2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31" h="271">
                    <a:moveTo>
                      <a:pt x="398" y="270"/>
                    </a:moveTo>
                    <a:lnTo>
                      <a:pt x="109" y="148"/>
                    </a:lnTo>
                    <a:lnTo>
                      <a:pt x="92" y="197"/>
                    </a:lnTo>
                    <a:lnTo>
                      <a:pt x="0" y="47"/>
                    </a:lnTo>
                    <a:lnTo>
                      <a:pt x="153" y="0"/>
                    </a:lnTo>
                    <a:lnTo>
                      <a:pt x="138" y="50"/>
                    </a:lnTo>
                    <a:lnTo>
                      <a:pt x="430" y="172"/>
                    </a:lnTo>
                    <a:lnTo>
                      <a:pt x="398" y="27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07" name="Freeform 191">
                <a:extLst>
                  <a:ext uri="{FF2B5EF4-FFF2-40B4-BE49-F238E27FC236}">
                    <a16:creationId xmlns:a16="http://schemas.microsoft.com/office/drawing/2014/main" id="{CE44B4B3-D7EF-0024-101C-75E8B9BC77F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03" y="1389"/>
                <a:ext cx="11" cy="23"/>
              </a:xfrm>
              <a:custGeom>
                <a:avLst/>
                <a:gdLst>
                  <a:gd name="T0" fmla="*/ 3 w 47"/>
                  <a:gd name="T1" fmla="*/ 23 h 103"/>
                  <a:gd name="T2" fmla="*/ 0 w 47"/>
                  <a:gd name="T3" fmla="*/ 21 h 103"/>
                  <a:gd name="T4" fmla="*/ 7 w 47"/>
                  <a:gd name="T5" fmla="*/ 0 h 103"/>
                  <a:gd name="T6" fmla="*/ 11 w 47"/>
                  <a:gd name="T7" fmla="*/ 1 h 103"/>
                  <a:gd name="T8" fmla="*/ 3 w 47"/>
                  <a:gd name="T9" fmla="*/ 23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103">
                    <a:moveTo>
                      <a:pt x="11" y="102"/>
                    </a:moveTo>
                    <a:lnTo>
                      <a:pt x="0" y="96"/>
                    </a:lnTo>
                    <a:lnTo>
                      <a:pt x="31" y="0"/>
                    </a:lnTo>
                    <a:lnTo>
                      <a:pt x="46" y="3"/>
                    </a:lnTo>
                    <a:lnTo>
                      <a:pt x="11" y="102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008" name="Freeform 192">
                <a:extLst>
                  <a:ext uri="{FF2B5EF4-FFF2-40B4-BE49-F238E27FC236}">
                    <a16:creationId xmlns:a16="http://schemas.microsoft.com/office/drawing/2014/main" id="{C0031F47-C3BF-1874-272C-488DE6CCFE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93" y="1384"/>
                <a:ext cx="15" cy="26"/>
              </a:xfrm>
              <a:custGeom>
                <a:avLst/>
                <a:gdLst>
                  <a:gd name="T0" fmla="*/ 7 w 64"/>
                  <a:gd name="T1" fmla="*/ 26 h 113"/>
                  <a:gd name="T2" fmla="*/ 0 w 64"/>
                  <a:gd name="T3" fmla="*/ 22 h 113"/>
                  <a:gd name="T4" fmla="*/ 7 w 64"/>
                  <a:gd name="T5" fmla="*/ 0 h 113"/>
                  <a:gd name="T6" fmla="*/ 15 w 64"/>
                  <a:gd name="T7" fmla="*/ 2 h 113"/>
                  <a:gd name="T8" fmla="*/ 7 w 64"/>
                  <a:gd name="T9" fmla="*/ 26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113">
                    <a:moveTo>
                      <a:pt x="29" y="112"/>
                    </a:moveTo>
                    <a:lnTo>
                      <a:pt x="0" y="96"/>
                    </a:lnTo>
                    <a:lnTo>
                      <a:pt x="30" y="0"/>
                    </a:lnTo>
                    <a:lnTo>
                      <a:pt x="63" y="10"/>
                    </a:lnTo>
                    <a:lnTo>
                      <a:pt x="29" y="112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10800000" scaled="1"/>
              </a:gradFill>
              <a:ln w="93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8001" name="Line 193">
              <a:extLst>
                <a:ext uri="{FF2B5EF4-FFF2-40B4-BE49-F238E27FC236}">
                  <a16:creationId xmlns:a16="http://schemas.microsoft.com/office/drawing/2014/main" id="{728497C1-0A79-68AB-1345-FCDC600893D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401" y="897"/>
              <a:ext cx="1" cy="683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002" name="Line 194">
              <a:extLst>
                <a:ext uri="{FF2B5EF4-FFF2-40B4-BE49-F238E27FC236}">
                  <a16:creationId xmlns:a16="http://schemas.microsoft.com/office/drawing/2014/main" id="{966ABFDA-C70B-ECCD-3868-2CD6AFA7A26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398" y="1574"/>
              <a:ext cx="444" cy="5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8003" name="Text Box 195">
              <a:extLst>
                <a:ext uri="{FF2B5EF4-FFF2-40B4-BE49-F238E27FC236}">
                  <a16:creationId xmlns:a16="http://schemas.microsoft.com/office/drawing/2014/main" id="{B3C0B403-DDD1-EA59-F515-819CA061C36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228" y="898"/>
              <a:ext cx="141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9" tIns="42452" rIns="81639" bIns="42452">
              <a:spAutoFit/>
            </a:bodyPr>
            <a:lstStyle>
              <a:lvl1pPr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</a:pPr>
              <a:r>
                <a:rPr lang="en-GB" altLang="ru-RU" sz="1500">
                  <a:ea typeface="SimSun" panose="02010600030101010101" pitchFamily="2" charset="-122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38004" name="Text Box 196">
              <a:extLst>
                <a:ext uri="{FF2B5EF4-FFF2-40B4-BE49-F238E27FC236}">
                  <a16:creationId xmlns:a16="http://schemas.microsoft.com/office/drawing/2014/main" id="{FC93B4FB-3378-D9EC-A5E3-0D85EA55F16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721" y="1560"/>
              <a:ext cx="14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9" tIns="42452" rIns="81639" bIns="42452">
              <a:spAutoFit/>
            </a:bodyPr>
            <a:lstStyle>
              <a:lvl1pPr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</a:pPr>
              <a:r>
                <a:rPr lang="en-GB" altLang="ru-RU" sz="1500">
                  <a:ea typeface="SimSun" panose="02010600030101010101" pitchFamily="2" charset="-122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8005" name="Freeform 197">
              <a:extLst>
                <a:ext uri="{FF2B5EF4-FFF2-40B4-BE49-F238E27FC236}">
                  <a16:creationId xmlns:a16="http://schemas.microsoft.com/office/drawing/2014/main" id="{F72F0F90-A0EC-7072-20AC-EAFE66D6F3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66" y="1509"/>
              <a:ext cx="259" cy="167"/>
            </a:xfrm>
            <a:custGeom>
              <a:avLst/>
              <a:gdLst>
                <a:gd name="T0" fmla="*/ 0 w 1143"/>
                <a:gd name="T1" fmla="*/ 42 h 737"/>
                <a:gd name="T2" fmla="*/ 194 w 1143"/>
                <a:gd name="T3" fmla="*/ 42 h 737"/>
                <a:gd name="T4" fmla="*/ 194 w 1143"/>
                <a:gd name="T5" fmla="*/ 0 h 737"/>
                <a:gd name="T6" fmla="*/ 259 w 1143"/>
                <a:gd name="T7" fmla="*/ 84 h 737"/>
                <a:gd name="T8" fmla="*/ 194 w 1143"/>
                <a:gd name="T9" fmla="*/ 167 h 737"/>
                <a:gd name="T10" fmla="*/ 194 w 1143"/>
                <a:gd name="T11" fmla="*/ 125 h 737"/>
                <a:gd name="T12" fmla="*/ 0 w 1143"/>
                <a:gd name="T13" fmla="*/ 125 h 737"/>
                <a:gd name="T14" fmla="*/ 0 w 1143"/>
                <a:gd name="T15" fmla="*/ 42 h 7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43" h="737">
                  <a:moveTo>
                    <a:pt x="0" y="184"/>
                  </a:moveTo>
                  <a:lnTo>
                    <a:pt x="855" y="184"/>
                  </a:lnTo>
                  <a:lnTo>
                    <a:pt x="855" y="0"/>
                  </a:lnTo>
                  <a:lnTo>
                    <a:pt x="1142" y="369"/>
                  </a:lnTo>
                  <a:lnTo>
                    <a:pt x="855" y="736"/>
                  </a:lnTo>
                  <a:lnTo>
                    <a:pt x="855" y="552"/>
                  </a:lnTo>
                  <a:lnTo>
                    <a:pt x="0" y="552"/>
                  </a:lnTo>
                  <a:lnTo>
                    <a:pt x="0" y="184"/>
                  </a:lnTo>
                </a:path>
              </a:pathLst>
            </a:custGeom>
            <a:solidFill>
              <a:srgbClr val="339966"/>
            </a:solidFill>
            <a:ln w="9398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7891" name="Rectangle 198">
            <a:extLst>
              <a:ext uri="{FF2B5EF4-FFF2-40B4-BE49-F238E27FC236}">
                <a16:creationId xmlns:a16="http://schemas.microsoft.com/office/drawing/2014/main" id="{C28C8E12-FFC7-24B9-BF91-123E40B26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370" y="483524"/>
            <a:ext cx="3195637" cy="1138773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GB" altLang="ru-RU" sz="1700" dirty="0">
                <a:cs typeface="Arial" panose="020B0604020202020204" pitchFamily="34" charset="0"/>
              </a:rPr>
              <a:t>Initial spatial anisotropy of the</a:t>
            </a:r>
          </a:p>
          <a:p>
            <a:pPr algn="ctr" eaLnBrk="1" hangingPunct="1"/>
            <a:r>
              <a:rPr lang="en-GB" altLang="ru-RU" sz="1700" dirty="0">
                <a:cs typeface="Arial" panose="020B0604020202020204" pitchFamily="34" charset="0"/>
              </a:rPr>
              <a:t>overlap zone leads to the final state momentum azimuthal asymmetry</a:t>
            </a:r>
          </a:p>
        </p:txBody>
      </p:sp>
      <p:pic>
        <p:nvPicPr>
          <p:cNvPr id="37892" name="Picture 200">
            <a:extLst>
              <a:ext uri="{FF2B5EF4-FFF2-40B4-BE49-F238E27FC236}">
                <a16:creationId xmlns:a16="http://schemas.microsoft.com/office/drawing/2014/main" id="{59D9BBEF-7AE2-8756-E67F-6132A08D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98" y="2324491"/>
            <a:ext cx="3181500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202">
            <a:extLst>
              <a:ext uri="{FF2B5EF4-FFF2-40B4-BE49-F238E27FC236}">
                <a16:creationId xmlns:a16="http://schemas.microsoft.com/office/drawing/2014/main" id="{8E306F63-3A9B-433F-B6BB-7AC99A17A2E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"/>
          <a:stretch>
            <a:fillRect/>
          </a:stretch>
        </p:blipFill>
        <p:spPr bwMode="auto">
          <a:xfrm>
            <a:off x="5525572" y="1935037"/>
            <a:ext cx="3564000" cy="42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7897" name="Group 207">
            <a:extLst>
              <a:ext uri="{FF2B5EF4-FFF2-40B4-BE49-F238E27FC236}">
                <a16:creationId xmlns:a16="http://schemas.microsoft.com/office/drawing/2014/main" id="{6F06CFAB-A64F-737C-F0A8-22B3EE17E4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1570" y="459038"/>
            <a:ext cx="2678770" cy="1476000"/>
            <a:chOff x="485" y="953"/>
            <a:chExt cx="2178" cy="1956"/>
          </a:xfrm>
        </p:grpSpPr>
        <p:sp>
          <p:nvSpPr>
            <p:cNvPr id="37901" name="Line 208">
              <a:extLst>
                <a:ext uri="{FF2B5EF4-FFF2-40B4-BE49-F238E27FC236}">
                  <a16:creationId xmlns:a16="http://schemas.microsoft.com/office/drawing/2014/main" id="{69458D02-2AB4-45C9-A4A8-2D6CD87524D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908" y="1007"/>
              <a:ext cx="453" cy="76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2" name="Line 209">
              <a:extLst>
                <a:ext uri="{FF2B5EF4-FFF2-40B4-BE49-F238E27FC236}">
                  <a16:creationId xmlns:a16="http://schemas.microsoft.com/office/drawing/2014/main" id="{904B785E-172C-06E0-ECB8-2C1E894E076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099" y="1032"/>
              <a:ext cx="445" cy="752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3" name="Line 210">
              <a:extLst>
                <a:ext uri="{FF2B5EF4-FFF2-40B4-BE49-F238E27FC236}">
                  <a16:creationId xmlns:a16="http://schemas.microsoft.com/office/drawing/2014/main" id="{01B08D89-2C22-E2FF-A397-4E5C7095B75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266" y="1168"/>
              <a:ext cx="1302" cy="17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4" name="Line 211">
              <a:extLst>
                <a:ext uri="{FF2B5EF4-FFF2-40B4-BE49-F238E27FC236}">
                  <a16:creationId xmlns:a16="http://schemas.microsoft.com/office/drawing/2014/main" id="{7D41D550-4463-13EE-D177-629A91019F7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178" y="2017"/>
              <a:ext cx="916" cy="122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5" name="Freeform 212">
              <a:extLst>
                <a:ext uri="{FF2B5EF4-FFF2-40B4-BE49-F238E27FC236}">
                  <a16:creationId xmlns:a16="http://schemas.microsoft.com/office/drawing/2014/main" id="{280AD92E-6ABE-1270-C68F-C79172EDBAA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6" y="1005"/>
              <a:ext cx="2177" cy="1654"/>
            </a:xfrm>
            <a:custGeom>
              <a:avLst/>
              <a:gdLst>
                <a:gd name="T0" fmla="*/ 873 w 9600"/>
                <a:gd name="T1" fmla="*/ 0 h 7294"/>
                <a:gd name="T2" fmla="*/ 2177 w 9600"/>
                <a:gd name="T3" fmla="*/ 173 h 7294"/>
                <a:gd name="T4" fmla="*/ 1301 w 9600"/>
                <a:gd name="T5" fmla="*/ 1654 h 7294"/>
                <a:gd name="T6" fmla="*/ 0 w 9600"/>
                <a:gd name="T7" fmla="*/ 1483 h 7294"/>
                <a:gd name="T8" fmla="*/ 873 w 9600"/>
                <a:gd name="T9" fmla="*/ 0 h 72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600" h="7294">
                  <a:moveTo>
                    <a:pt x="3850" y="0"/>
                  </a:moveTo>
                  <a:lnTo>
                    <a:pt x="9599" y="761"/>
                  </a:lnTo>
                  <a:lnTo>
                    <a:pt x="5738" y="7293"/>
                  </a:lnTo>
                  <a:lnTo>
                    <a:pt x="0" y="6540"/>
                  </a:lnTo>
                  <a:lnTo>
                    <a:pt x="3850" y="0"/>
                  </a:lnTo>
                </a:path>
              </a:pathLst>
            </a:custGeom>
            <a:noFill/>
            <a:ln w="2844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06" name="Line 213">
              <a:extLst>
                <a:ext uri="{FF2B5EF4-FFF2-40B4-BE49-F238E27FC236}">
                  <a16:creationId xmlns:a16="http://schemas.microsoft.com/office/drawing/2014/main" id="{4E1A8C4E-8252-4D40-E9F2-F4286E7A701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85" y="2166"/>
              <a:ext cx="191" cy="322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7" name="Line 214">
              <a:extLst>
                <a:ext uri="{FF2B5EF4-FFF2-40B4-BE49-F238E27FC236}">
                  <a16:creationId xmlns:a16="http://schemas.microsoft.com/office/drawing/2014/main" id="{80A7C126-6B50-CD7B-25A9-3B5D0127F0A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179" y="1057"/>
              <a:ext cx="549" cy="92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08" name="Freeform 215">
              <a:extLst>
                <a:ext uri="{FF2B5EF4-FFF2-40B4-BE49-F238E27FC236}">
                  <a16:creationId xmlns:a16="http://schemas.microsoft.com/office/drawing/2014/main" id="{165AFCC0-F466-492C-5126-DB4DCC1B9D7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40" y="1897"/>
              <a:ext cx="168" cy="638"/>
            </a:xfrm>
            <a:custGeom>
              <a:avLst/>
              <a:gdLst>
                <a:gd name="T0" fmla="*/ 95 w 742"/>
                <a:gd name="T1" fmla="*/ 578 h 2813"/>
                <a:gd name="T2" fmla="*/ 141 w 742"/>
                <a:gd name="T3" fmla="*/ 473 h 2813"/>
                <a:gd name="T4" fmla="*/ 166 w 742"/>
                <a:gd name="T5" fmla="*/ 326 h 2813"/>
                <a:gd name="T6" fmla="*/ 156 w 742"/>
                <a:gd name="T7" fmla="*/ 193 h 2813"/>
                <a:gd name="T8" fmla="*/ 118 w 742"/>
                <a:gd name="T9" fmla="*/ 71 h 2813"/>
                <a:gd name="T10" fmla="*/ 81 w 742"/>
                <a:gd name="T11" fmla="*/ 3 h 2813"/>
                <a:gd name="T12" fmla="*/ 32 w 742"/>
                <a:gd name="T13" fmla="*/ 147 h 2813"/>
                <a:gd name="T14" fmla="*/ 7 w 742"/>
                <a:gd name="T15" fmla="*/ 293 h 2813"/>
                <a:gd name="T16" fmla="*/ 2 w 742"/>
                <a:gd name="T17" fmla="*/ 450 h 2813"/>
                <a:gd name="T18" fmla="*/ 22 w 742"/>
                <a:gd name="T19" fmla="*/ 562 h 2813"/>
                <a:gd name="T20" fmla="*/ 54 w 742"/>
                <a:gd name="T21" fmla="*/ 635 h 2813"/>
                <a:gd name="T22" fmla="*/ 95 w 742"/>
                <a:gd name="T23" fmla="*/ 578 h 28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42" h="2813">
                  <a:moveTo>
                    <a:pt x="420" y="2550"/>
                  </a:moveTo>
                  <a:cubicBezTo>
                    <a:pt x="485" y="2431"/>
                    <a:pt x="570" y="2273"/>
                    <a:pt x="622" y="2086"/>
                  </a:cubicBezTo>
                  <a:cubicBezTo>
                    <a:pt x="675" y="1900"/>
                    <a:pt x="721" y="1653"/>
                    <a:pt x="731" y="1436"/>
                  </a:cubicBezTo>
                  <a:cubicBezTo>
                    <a:pt x="741" y="1220"/>
                    <a:pt x="720" y="1040"/>
                    <a:pt x="688" y="853"/>
                  </a:cubicBezTo>
                  <a:cubicBezTo>
                    <a:pt x="656" y="667"/>
                    <a:pt x="581" y="449"/>
                    <a:pt x="523" y="312"/>
                  </a:cubicBezTo>
                  <a:cubicBezTo>
                    <a:pt x="465" y="175"/>
                    <a:pt x="369" y="0"/>
                    <a:pt x="357" y="15"/>
                  </a:cubicBezTo>
                  <a:cubicBezTo>
                    <a:pt x="250" y="218"/>
                    <a:pt x="194" y="453"/>
                    <a:pt x="142" y="646"/>
                  </a:cubicBezTo>
                  <a:cubicBezTo>
                    <a:pt x="89" y="859"/>
                    <a:pt x="64" y="1074"/>
                    <a:pt x="33" y="1290"/>
                  </a:cubicBezTo>
                  <a:cubicBezTo>
                    <a:pt x="3" y="1506"/>
                    <a:pt x="0" y="1798"/>
                    <a:pt x="7" y="1985"/>
                  </a:cubicBezTo>
                  <a:cubicBezTo>
                    <a:pt x="15" y="2173"/>
                    <a:pt x="56" y="2347"/>
                    <a:pt x="98" y="2476"/>
                  </a:cubicBezTo>
                  <a:cubicBezTo>
                    <a:pt x="139" y="2606"/>
                    <a:pt x="238" y="2812"/>
                    <a:pt x="237" y="2799"/>
                  </a:cubicBezTo>
                  <a:cubicBezTo>
                    <a:pt x="239" y="2797"/>
                    <a:pt x="353" y="2668"/>
                    <a:pt x="420" y="2550"/>
                  </a:cubicBezTo>
                </a:path>
              </a:pathLst>
            </a:custGeom>
            <a:solidFill>
              <a:srgbClr val="FFFFFF"/>
            </a:solidFill>
            <a:ln w="381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909" name="Line 216">
              <a:extLst>
                <a:ext uri="{FF2B5EF4-FFF2-40B4-BE49-F238E27FC236}">
                  <a16:creationId xmlns:a16="http://schemas.microsoft.com/office/drawing/2014/main" id="{02F6B7D6-53FC-1FAD-81C4-DCF8BECA56F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034" y="1871"/>
              <a:ext cx="405" cy="686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7910" name="Group 217">
              <a:extLst>
                <a:ext uri="{FF2B5EF4-FFF2-40B4-BE49-F238E27FC236}">
                  <a16:creationId xmlns:a16="http://schemas.microsoft.com/office/drawing/2014/main" id="{D6EF829C-AF26-C52A-1A5F-8ADCC36CE83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56" y="953"/>
              <a:ext cx="656" cy="892"/>
              <a:chOff x="1756" y="953"/>
              <a:chExt cx="656" cy="892"/>
            </a:xfrm>
          </p:grpSpPr>
          <p:grpSp>
            <p:nvGrpSpPr>
              <p:cNvPr id="37981" name="Group 218">
                <a:extLst>
                  <a:ext uri="{FF2B5EF4-FFF2-40B4-BE49-F238E27FC236}">
                    <a16:creationId xmlns:a16="http://schemas.microsoft.com/office/drawing/2014/main" id="{DA262CAF-299B-DB90-D854-50F3B2FF663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756" y="953"/>
                <a:ext cx="656" cy="892"/>
                <a:chOff x="1756" y="953"/>
                <a:chExt cx="656" cy="892"/>
              </a:xfrm>
            </p:grpSpPr>
            <p:sp>
              <p:nvSpPr>
                <p:cNvPr id="37983" name="Oval 219">
                  <a:extLst>
                    <a:ext uri="{FF2B5EF4-FFF2-40B4-BE49-F238E27FC236}">
                      <a16:creationId xmlns:a16="http://schemas.microsoft.com/office/drawing/2014/main" id="{D4128458-CB8C-A2A5-675F-E4413A2AD88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">
                  <a:off x="1755" y="953"/>
                  <a:ext cx="631" cy="87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FF"/>
                    </a:gs>
                    <a:gs pos="100000">
                      <a:srgbClr val="3333CC"/>
                    </a:gs>
                  </a:gsLst>
                  <a:path path="shape">
                    <a:fillToRect l="50000" t="50000" r="50000" b="50000"/>
                  </a:path>
                </a:gra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7984" name="Oval 220">
                  <a:extLst>
                    <a:ext uri="{FF2B5EF4-FFF2-40B4-BE49-F238E27FC236}">
                      <a16:creationId xmlns:a16="http://schemas.microsoft.com/office/drawing/2014/main" id="{9E60C4E1-E289-9460-EC29-0218168968E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">
                  <a:off x="1755" y="952"/>
                  <a:ext cx="631" cy="879"/>
                </a:xfrm>
                <a:prstGeom prst="ellipse">
                  <a:avLst/>
                </a:prstGeom>
                <a:noFill/>
                <a:ln w="1908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1pPr>
                  <a:lvl2pPr marL="742950" indent="-28575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2pPr>
                  <a:lvl3pPr marL="11430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3pPr>
                  <a:lvl4pPr marL="16002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4pPr>
                  <a:lvl5pPr marL="2057400" indent="-228600" eaLnBrk="0" hangingPunct="0"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37985" name="Freeform 221">
                  <a:extLst>
                    <a:ext uri="{FF2B5EF4-FFF2-40B4-BE49-F238E27FC236}">
                      <a16:creationId xmlns:a16="http://schemas.microsoft.com/office/drawing/2014/main" id="{338A53E5-4C05-C4ED-224E-68069CC7AFE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56" y="1324"/>
                  <a:ext cx="659" cy="525"/>
                </a:xfrm>
                <a:custGeom>
                  <a:avLst/>
                  <a:gdLst>
                    <a:gd name="T0" fmla="*/ 27 w 2904"/>
                    <a:gd name="T1" fmla="*/ 77 h 2314"/>
                    <a:gd name="T2" fmla="*/ 76 w 2904"/>
                    <a:gd name="T3" fmla="*/ 136 h 2314"/>
                    <a:gd name="T4" fmla="*/ 163 w 2904"/>
                    <a:gd name="T5" fmla="*/ 201 h 2314"/>
                    <a:gd name="T6" fmla="*/ 275 w 2904"/>
                    <a:gd name="T7" fmla="*/ 233 h 2314"/>
                    <a:gd name="T8" fmla="*/ 403 w 2904"/>
                    <a:gd name="T9" fmla="*/ 222 h 2314"/>
                    <a:gd name="T10" fmla="*/ 512 w 2904"/>
                    <a:gd name="T11" fmla="*/ 173 h 2314"/>
                    <a:gd name="T12" fmla="*/ 603 w 2904"/>
                    <a:gd name="T13" fmla="*/ 79 h 2314"/>
                    <a:gd name="T14" fmla="*/ 656 w 2904"/>
                    <a:gd name="T15" fmla="*/ 9 h 2314"/>
                    <a:gd name="T16" fmla="*/ 653 w 2904"/>
                    <a:gd name="T17" fmla="*/ 129 h 2314"/>
                    <a:gd name="T18" fmla="*/ 631 w 2904"/>
                    <a:gd name="T19" fmla="*/ 240 h 2314"/>
                    <a:gd name="T20" fmla="*/ 589 w 2904"/>
                    <a:gd name="T21" fmla="*/ 341 h 2314"/>
                    <a:gd name="T22" fmla="*/ 541 w 2904"/>
                    <a:gd name="T23" fmla="*/ 415 h 2314"/>
                    <a:gd name="T24" fmla="*/ 474 w 2904"/>
                    <a:gd name="T25" fmla="*/ 480 h 2314"/>
                    <a:gd name="T26" fmla="*/ 386 w 2904"/>
                    <a:gd name="T27" fmla="*/ 517 h 2314"/>
                    <a:gd name="T28" fmla="*/ 284 w 2904"/>
                    <a:gd name="T29" fmla="*/ 516 h 2314"/>
                    <a:gd name="T30" fmla="*/ 190 w 2904"/>
                    <a:gd name="T31" fmla="*/ 475 h 2314"/>
                    <a:gd name="T32" fmla="*/ 114 w 2904"/>
                    <a:gd name="T33" fmla="*/ 404 h 2314"/>
                    <a:gd name="T34" fmla="*/ 57 w 2904"/>
                    <a:gd name="T35" fmla="*/ 303 h 2314"/>
                    <a:gd name="T36" fmla="*/ 22 w 2904"/>
                    <a:gd name="T37" fmla="*/ 183 h 2314"/>
                    <a:gd name="T38" fmla="*/ 0 w 2904"/>
                    <a:gd name="T39" fmla="*/ 33 h 2314"/>
                    <a:gd name="T40" fmla="*/ 27 w 2904"/>
                    <a:gd name="T41" fmla="*/ 77 h 23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904" h="2314">
                      <a:moveTo>
                        <a:pt x="119" y="341"/>
                      </a:moveTo>
                      <a:cubicBezTo>
                        <a:pt x="172" y="417"/>
                        <a:pt x="228" y="515"/>
                        <a:pt x="335" y="599"/>
                      </a:cubicBezTo>
                      <a:cubicBezTo>
                        <a:pt x="441" y="683"/>
                        <a:pt x="588" y="819"/>
                        <a:pt x="717" y="886"/>
                      </a:cubicBezTo>
                      <a:cubicBezTo>
                        <a:pt x="846" y="953"/>
                        <a:pt x="1021" y="1017"/>
                        <a:pt x="1210" y="1027"/>
                      </a:cubicBezTo>
                      <a:cubicBezTo>
                        <a:pt x="1399" y="1038"/>
                        <a:pt x="1615" y="1021"/>
                        <a:pt x="1777" y="978"/>
                      </a:cubicBezTo>
                      <a:cubicBezTo>
                        <a:pt x="1939" y="935"/>
                        <a:pt x="2111" y="866"/>
                        <a:pt x="2256" y="764"/>
                      </a:cubicBezTo>
                      <a:cubicBezTo>
                        <a:pt x="2401" y="662"/>
                        <a:pt x="2548" y="475"/>
                        <a:pt x="2657" y="350"/>
                      </a:cubicBezTo>
                      <a:cubicBezTo>
                        <a:pt x="2767" y="225"/>
                        <a:pt x="2858" y="0"/>
                        <a:pt x="2892" y="38"/>
                      </a:cubicBezTo>
                      <a:cubicBezTo>
                        <a:pt x="2898" y="57"/>
                        <a:pt x="2903" y="387"/>
                        <a:pt x="2876" y="567"/>
                      </a:cubicBezTo>
                      <a:cubicBezTo>
                        <a:pt x="2850" y="747"/>
                        <a:pt x="2841" y="906"/>
                        <a:pt x="2782" y="1057"/>
                      </a:cubicBezTo>
                      <a:cubicBezTo>
                        <a:pt x="2724" y="1208"/>
                        <a:pt x="2678" y="1381"/>
                        <a:pt x="2596" y="1504"/>
                      </a:cubicBezTo>
                      <a:cubicBezTo>
                        <a:pt x="2513" y="1626"/>
                        <a:pt x="2485" y="1711"/>
                        <a:pt x="2385" y="1827"/>
                      </a:cubicBezTo>
                      <a:cubicBezTo>
                        <a:pt x="2318" y="1925"/>
                        <a:pt x="2195" y="2027"/>
                        <a:pt x="2088" y="2115"/>
                      </a:cubicBezTo>
                      <a:cubicBezTo>
                        <a:pt x="1981" y="2202"/>
                        <a:pt x="1821" y="2243"/>
                        <a:pt x="1701" y="2278"/>
                      </a:cubicBezTo>
                      <a:cubicBezTo>
                        <a:pt x="1581" y="2313"/>
                        <a:pt x="1401" y="2305"/>
                        <a:pt x="1253" y="2276"/>
                      </a:cubicBezTo>
                      <a:cubicBezTo>
                        <a:pt x="1106" y="2247"/>
                        <a:pt x="975" y="2171"/>
                        <a:pt x="836" y="2092"/>
                      </a:cubicBezTo>
                      <a:cubicBezTo>
                        <a:pt x="695" y="2013"/>
                        <a:pt x="622" y="1917"/>
                        <a:pt x="504" y="1781"/>
                      </a:cubicBezTo>
                      <a:cubicBezTo>
                        <a:pt x="386" y="1645"/>
                        <a:pt x="318" y="1485"/>
                        <a:pt x="251" y="1336"/>
                      </a:cubicBezTo>
                      <a:cubicBezTo>
                        <a:pt x="184" y="1186"/>
                        <a:pt x="138" y="1008"/>
                        <a:pt x="95" y="805"/>
                      </a:cubicBezTo>
                      <a:cubicBezTo>
                        <a:pt x="51" y="601"/>
                        <a:pt x="0" y="223"/>
                        <a:pt x="0" y="147"/>
                      </a:cubicBezTo>
                      <a:lnTo>
                        <a:pt x="119" y="341"/>
                      </a:lnTo>
                    </a:path>
                  </a:pathLst>
                </a:custGeom>
                <a:solidFill>
                  <a:srgbClr val="FF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986" name="Freeform 222">
                  <a:extLst>
                    <a:ext uri="{FF2B5EF4-FFF2-40B4-BE49-F238E27FC236}">
                      <a16:creationId xmlns:a16="http://schemas.microsoft.com/office/drawing/2014/main" id="{471FE84A-9839-D023-0858-5D501B097B6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69" y="1348"/>
                  <a:ext cx="631" cy="217"/>
                </a:xfrm>
                <a:custGeom>
                  <a:avLst/>
                  <a:gdLst>
                    <a:gd name="T0" fmla="*/ 0 w 2781"/>
                    <a:gd name="T1" fmla="*/ 39 h 958"/>
                    <a:gd name="T2" fmla="*/ 64 w 2781"/>
                    <a:gd name="T3" fmla="*/ 116 h 958"/>
                    <a:gd name="T4" fmla="*/ 164 w 2781"/>
                    <a:gd name="T5" fmla="*/ 186 h 958"/>
                    <a:gd name="T6" fmla="*/ 255 w 2781"/>
                    <a:gd name="T7" fmla="*/ 212 h 958"/>
                    <a:gd name="T8" fmla="*/ 386 w 2781"/>
                    <a:gd name="T9" fmla="*/ 201 h 958"/>
                    <a:gd name="T10" fmla="*/ 516 w 2781"/>
                    <a:gd name="T11" fmla="*/ 138 h 958"/>
                    <a:gd name="T12" fmla="*/ 631 w 2781"/>
                    <a:gd name="T13" fmla="*/ 0 h 9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781" h="958">
                      <a:moveTo>
                        <a:pt x="0" y="174"/>
                      </a:moveTo>
                      <a:cubicBezTo>
                        <a:pt x="35" y="232"/>
                        <a:pt x="158" y="404"/>
                        <a:pt x="280" y="512"/>
                      </a:cubicBezTo>
                      <a:cubicBezTo>
                        <a:pt x="401" y="620"/>
                        <a:pt x="606" y="748"/>
                        <a:pt x="723" y="821"/>
                      </a:cubicBezTo>
                      <a:cubicBezTo>
                        <a:pt x="840" y="894"/>
                        <a:pt x="962" y="912"/>
                        <a:pt x="1122" y="935"/>
                      </a:cubicBezTo>
                      <a:cubicBezTo>
                        <a:pt x="1281" y="957"/>
                        <a:pt x="1529" y="934"/>
                        <a:pt x="1703" y="889"/>
                      </a:cubicBezTo>
                      <a:cubicBezTo>
                        <a:pt x="1878" y="843"/>
                        <a:pt x="2072" y="752"/>
                        <a:pt x="2272" y="608"/>
                      </a:cubicBezTo>
                      <a:cubicBezTo>
                        <a:pt x="2470" y="465"/>
                        <a:pt x="2661" y="126"/>
                        <a:pt x="2780" y="0"/>
                      </a:cubicBezTo>
                    </a:path>
                  </a:pathLst>
                </a:cu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7982" name="Freeform 223">
                <a:extLst>
                  <a:ext uri="{FF2B5EF4-FFF2-40B4-BE49-F238E27FC236}">
                    <a16:creationId xmlns:a16="http://schemas.microsoft.com/office/drawing/2014/main" id="{1E26AD74-00E7-991C-48E7-BEC44EFA07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63" y="1062"/>
                <a:ext cx="164" cy="641"/>
              </a:xfrm>
              <a:custGeom>
                <a:avLst/>
                <a:gdLst>
                  <a:gd name="T0" fmla="*/ 53 w 722"/>
                  <a:gd name="T1" fmla="*/ 575 h 2825"/>
                  <a:gd name="T2" fmla="*/ 13 w 722"/>
                  <a:gd name="T3" fmla="*/ 461 h 2825"/>
                  <a:gd name="T4" fmla="*/ 4 w 722"/>
                  <a:gd name="T5" fmla="*/ 311 h 2825"/>
                  <a:gd name="T6" fmla="*/ 25 w 722"/>
                  <a:gd name="T7" fmla="*/ 181 h 2825"/>
                  <a:gd name="T8" fmla="*/ 69 w 722"/>
                  <a:gd name="T9" fmla="*/ 63 h 2825"/>
                  <a:gd name="T10" fmla="*/ 110 w 722"/>
                  <a:gd name="T11" fmla="*/ 5 h 2825"/>
                  <a:gd name="T12" fmla="*/ 145 w 722"/>
                  <a:gd name="T13" fmla="*/ 156 h 2825"/>
                  <a:gd name="T14" fmla="*/ 161 w 722"/>
                  <a:gd name="T15" fmla="*/ 304 h 2825"/>
                  <a:gd name="T16" fmla="*/ 156 w 722"/>
                  <a:gd name="T17" fmla="*/ 463 h 2825"/>
                  <a:gd name="T18" fmla="*/ 124 w 722"/>
                  <a:gd name="T19" fmla="*/ 571 h 2825"/>
                  <a:gd name="T20" fmla="*/ 87 w 722"/>
                  <a:gd name="T21" fmla="*/ 638 h 2825"/>
                  <a:gd name="T22" fmla="*/ 53 w 722"/>
                  <a:gd name="T23" fmla="*/ 575 h 28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22" h="2825">
                    <a:moveTo>
                      <a:pt x="234" y="2532"/>
                    </a:moveTo>
                    <a:cubicBezTo>
                      <a:pt x="162" y="2400"/>
                      <a:pt x="111" y="2229"/>
                      <a:pt x="56" y="2033"/>
                    </a:cubicBezTo>
                    <a:cubicBezTo>
                      <a:pt x="0" y="1837"/>
                      <a:pt x="12" y="1574"/>
                      <a:pt x="19" y="1369"/>
                    </a:cubicBezTo>
                    <a:cubicBezTo>
                      <a:pt x="26" y="1164"/>
                      <a:pt x="45" y="979"/>
                      <a:pt x="110" y="799"/>
                    </a:cubicBezTo>
                    <a:cubicBezTo>
                      <a:pt x="175" y="619"/>
                      <a:pt x="238" y="405"/>
                      <a:pt x="302" y="278"/>
                    </a:cubicBezTo>
                    <a:cubicBezTo>
                      <a:pt x="367" y="151"/>
                      <a:pt x="479" y="0"/>
                      <a:pt x="484" y="22"/>
                    </a:cubicBezTo>
                    <a:cubicBezTo>
                      <a:pt x="569" y="240"/>
                      <a:pt x="630" y="490"/>
                      <a:pt x="639" y="689"/>
                    </a:cubicBezTo>
                    <a:cubicBezTo>
                      <a:pt x="701" y="912"/>
                      <a:pt x="698" y="1124"/>
                      <a:pt x="710" y="1338"/>
                    </a:cubicBezTo>
                    <a:cubicBezTo>
                      <a:pt x="721" y="1552"/>
                      <a:pt x="714" y="1848"/>
                      <a:pt x="687" y="2042"/>
                    </a:cubicBezTo>
                    <a:cubicBezTo>
                      <a:pt x="659" y="2235"/>
                      <a:pt x="610" y="2382"/>
                      <a:pt x="547" y="2516"/>
                    </a:cubicBezTo>
                    <a:cubicBezTo>
                      <a:pt x="485" y="2649"/>
                      <a:pt x="396" y="2824"/>
                      <a:pt x="382" y="2812"/>
                    </a:cubicBezTo>
                    <a:cubicBezTo>
                      <a:pt x="397" y="2807"/>
                      <a:pt x="270" y="2655"/>
                      <a:pt x="234" y="2532"/>
                    </a:cubicBezTo>
                  </a:path>
                </a:pathLst>
              </a:custGeom>
              <a:solidFill>
                <a:srgbClr val="FFFFFF"/>
              </a:solidFill>
              <a:ln w="5724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7911" name="Line 224">
              <a:extLst>
                <a:ext uri="{FF2B5EF4-FFF2-40B4-BE49-F238E27FC236}">
                  <a16:creationId xmlns:a16="http://schemas.microsoft.com/office/drawing/2014/main" id="{4DFBC385-C4AA-1CDB-9CD6-F45B73A2D5D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368" y="1005"/>
              <a:ext cx="537" cy="71"/>
            </a:xfrm>
            <a:prstGeom prst="line">
              <a:avLst/>
            </a:prstGeom>
            <a:noFill/>
            <a:ln w="2844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12" name="Line 225">
              <a:extLst>
                <a:ext uri="{FF2B5EF4-FFF2-40B4-BE49-F238E27FC236}">
                  <a16:creationId xmlns:a16="http://schemas.microsoft.com/office/drawing/2014/main" id="{D1434CDE-BD0D-7DD1-52E5-379218ADD3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53" y="1206"/>
              <a:ext cx="386" cy="5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13" name="Line 226">
              <a:extLst>
                <a:ext uri="{FF2B5EF4-FFF2-40B4-BE49-F238E27FC236}">
                  <a16:creationId xmlns:a16="http://schemas.microsoft.com/office/drawing/2014/main" id="{C96DFEF2-3BB9-3DED-49B4-A7DE76741E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169" y="1326"/>
              <a:ext cx="764" cy="10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14" name="Line 227">
              <a:extLst>
                <a:ext uri="{FF2B5EF4-FFF2-40B4-BE49-F238E27FC236}">
                  <a16:creationId xmlns:a16="http://schemas.microsoft.com/office/drawing/2014/main" id="{6A3AECE4-A2FD-F63F-823D-3E13220B3EA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699" y="1362"/>
              <a:ext cx="238" cy="40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15" name="Line 228">
              <a:extLst>
                <a:ext uri="{FF2B5EF4-FFF2-40B4-BE49-F238E27FC236}">
                  <a16:creationId xmlns:a16="http://schemas.microsoft.com/office/drawing/2014/main" id="{0A2896AC-6ABA-7F3C-6BF3-07019B42B95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75" y="1486"/>
              <a:ext cx="1306" cy="174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16" name="Line 229">
              <a:extLst>
                <a:ext uri="{FF2B5EF4-FFF2-40B4-BE49-F238E27FC236}">
                  <a16:creationId xmlns:a16="http://schemas.microsoft.com/office/drawing/2014/main" id="{4753F3D4-C140-ACDF-E8E9-29D647191F4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037" y="1076"/>
              <a:ext cx="870" cy="1475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17" name="Line 230">
              <a:extLst>
                <a:ext uri="{FF2B5EF4-FFF2-40B4-BE49-F238E27FC236}">
                  <a16:creationId xmlns:a16="http://schemas.microsoft.com/office/drawing/2014/main" id="{C980C3C1-6C05-11D7-9811-32B625B5DB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981" y="1647"/>
              <a:ext cx="1304" cy="17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7918" name="Group 231">
              <a:extLst>
                <a:ext uri="{FF2B5EF4-FFF2-40B4-BE49-F238E27FC236}">
                  <a16:creationId xmlns:a16="http://schemas.microsoft.com/office/drawing/2014/main" id="{DE641271-E12B-2D04-A706-29E38943953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59" y="1377"/>
              <a:ext cx="338" cy="884"/>
              <a:chOff x="1359" y="1377"/>
              <a:chExt cx="338" cy="884"/>
            </a:xfrm>
          </p:grpSpPr>
          <p:sp>
            <p:nvSpPr>
              <p:cNvPr id="37977" name="Oval 232">
                <a:extLst>
                  <a:ext uri="{FF2B5EF4-FFF2-40B4-BE49-F238E27FC236}">
                    <a16:creationId xmlns:a16="http://schemas.microsoft.com/office/drawing/2014/main" id="{89F47012-E6AA-64A8-F075-0459422FE41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">
                <a:off x="1346" y="1377"/>
                <a:ext cx="338" cy="883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7978" name="Freeform 233">
                <a:extLst>
                  <a:ext uri="{FF2B5EF4-FFF2-40B4-BE49-F238E27FC236}">
                    <a16:creationId xmlns:a16="http://schemas.microsoft.com/office/drawing/2014/main" id="{2BBA27DC-334D-6340-AF69-C2F4606C310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59" y="1809"/>
                <a:ext cx="339" cy="458"/>
              </a:xfrm>
              <a:custGeom>
                <a:avLst/>
                <a:gdLst>
                  <a:gd name="T0" fmla="*/ 9 w 1495"/>
                  <a:gd name="T1" fmla="*/ 26 h 2018"/>
                  <a:gd name="T2" fmla="*/ 45 w 1495"/>
                  <a:gd name="T3" fmla="*/ 60 h 2018"/>
                  <a:gd name="T4" fmla="*/ 84 w 1495"/>
                  <a:gd name="T5" fmla="*/ 74 h 2018"/>
                  <a:gd name="T6" fmla="*/ 121 w 1495"/>
                  <a:gd name="T7" fmla="*/ 90 h 2018"/>
                  <a:gd name="T8" fmla="*/ 166 w 1495"/>
                  <a:gd name="T9" fmla="*/ 94 h 2018"/>
                  <a:gd name="T10" fmla="*/ 216 w 1495"/>
                  <a:gd name="T11" fmla="*/ 86 h 2018"/>
                  <a:gd name="T12" fmla="*/ 266 w 1495"/>
                  <a:gd name="T13" fmla="*/ 66 h 2018"/>
                  <a:gd name="T14" fmla="*/ 315 w 1495"/>
                  <a:gd name="T15" fmla="*/ 25 h 2018"/>
                  <a:gd name="T16" fmla="*/ 336 w 1495"/>
                  <a:gd name="T17" fmla="*/ 6 h 2018"/>
                  <a:gd name="T18" fmla="*/ 337 w 1495"/>
                  <a:gd name="T19" fmla="*/ 62 h 2018"/>
                  <a:gd name="T20" fmla="*/ 326 w 1495"/>
                  <a:gd name="T21" fmla="*/ 170 h 2018"/>
                  <a:gd name="T22" fmla="*/ 303 w 1495"/>
                  <a:gd name="T23" fmla="*/ 272 h 2018"/>
                  <a:gd name="T24" fmla="*/ 278 w 1495"/>
                  <a:gd name="T25" fmla="*/ 344 h 2018"/>
                  <a:gd name="T26" fmla="*/ 239 w 1495"/>
                  <a:gd name="T27" fmla="*/ 409 h 2018"/>
                  <a:gd name="T28" fmla="*/ 194 w 1495"/>
                  <a:gd name="T29" fmla="*/ 446 h 2018"/>
                  <a:gd name="T30" fmla="*/ 142 w 1495"/>
                  <a:gd name="T31" fmla="*/ 449 h 2018"/>
                  <a:gd name="T32" fmla="*/ 93 w 1495"/>
                  <a:gd name="T33" fmla="*/ 411 h 2018"/>
                  <a:gd name="T34" fmla="*/ 55 w 1495"/>
                  <a:gd name="T35" fmla="*/ 345 h 2018"/>
                  <a:gd name="T36" fmla="*/ 21 w 1495"/>
                  <a:gd name="T37" fmla="*/ 247 h 2018"/>
                  <a:gd name="T38" fmla="*/ 8 w 1495"/>
                  <a:gd name="T39" fmla="*/ 129 h 2018"/>
                  <a:gd name="T40" fmla="*/ 3 w 1495"/>
                  <a:gd name="T41" fmla="*/ 8 h 2018"/>
                  <a:gd name="T42" fmla="*/ 9 w 1495"/>
                  <a:gd name="T43" fmla="*/ 26 h 201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5" h="2018">
                    <a:moveTo>
                      <a:pt x="38" y="113"/>
                    </a:moveTo>
                    <a:cubicBezTo>
                      <a:pt x="72" y="150"/>
                      <a:pt x="141" y="217"/>
                      <a:pt x="200" y="266"/>
                    </a:cubicBezTo>
                    <a:cubicBezTo>
                      <a:pt x="257" y="315"/>
                      <a:pt x="316" y="316"/>
                      <a:pt x="370" y="328"/>
                    </a:cubicBezTo>
                    <a:cubicBezTo>
                      <a:pt x="424" y="340"/>
                      <a:pt x="471" y="383"/>
                      <a:pt x="532" y="396"/>
                    </a:cubicBezTo>
                    <a:cubicBezTo>
                      <a:pt x="593" y="409"/>
                      <a:pt x="667" y="421"/>
                      <a:pt x="730" y="413"/>
                    </a:cubicBezTo>
                    <a:cubicBezTo>
                      <a:pt x="792" y="405"/>
                      <a:pt x="878" y="400"/>
                      <a:pt x="953" y="379"/>
                    </a:cubicBezTo>
                    <a:cubicBezTo>
                      <a:pt x="1028" y="357"/>
                      <a:pt x="1100" y="337"/>
                      <a:pt x="1173" y="289"/>
                    </a:cubicBezTo>
                    <a:cubicBezTo>
                      <a:pt x="1249" y="247"/>
                      <a:pt x="1317" y="158"/>
                      <a:pt x="1391" y="112"/>
                    </a:cubicBezTo>
                    <a:cubicBezTo>
                      <a:pt x="1465" y="65"/>
                      <a:pt x="1463" y="0"/>
                      <a:pt x="1481" y="25"/>
                    </a:cubicBezTo>
                    <a:cubicBezTo>
                      <a:pt x="1474" y="39"/>
                      <a:pt x="1494" y="157"/>
                      <a:pt x="1485" y="272"/>
                    </a:cubicBezTo>
                    <a:cubicBezTo>
                      <a:pt x="1489" y="397"/>
                      <a:pt x="1462" y="595"/>
                      <a:pt x="1438" y="748"/>
                    </a:cubicBezTo>
                    <a:cubicBezTo>
                      <a:pt x="1415" y="901"/>
                      <a:pt x="1373" y="1071"/>
                      <a:pt x="1338" y="1199"/>
                    </a:cubicBezTo>
                    <a:cubicBezTo>
                      <a:pt x="1303" y="1326"/>
                      <a:pt x="1263" y="1418"/>
                      <a:pt x="1225" y="1515"/>
                    </a:cubicBezTo>
                    <a:cubicBezTo>
                      <a:pt x="1185" y="1613"/>
                      <a:pt x="1125" y="1720"/>
                      <a:pt x="1052" y="1803"/>
                    </a:cubicBezTo>
                    <a:cubicBezTo>
                      <a:pt x="979" y="1887"/>
                      <a:pt x="926" y="1937"/>
                      <a:pt x="857" y="1967"/>
                    </a:cubicBezTo>
                    <a:cubicBezTo>
                      <a:pt x="787" y="1997"/>
                      <a:pt x="703" y="2017"/>
                      <a:pt x="625" y="1978"/>
                    </a:cubicBezTo>
                    <a:cubicBezTo>
                      <a:pt x="548" y="1938"/>
                      <a:pt x="474" y="1886"/>
                      <a:pt x="411" y="1810"/>
                    </a:cubicBezTo>
                    <a:cubicBezTo>
                      <a:pt x="349" y="1734"/>
                      <a:pt x="282" y="1643"/>
                      <a:pt x="242" y="1518"/>
                    </a:cubicBezTo>
                    <a:cubicBezTo>
                      <a:pt x="203" y="1393"/>
                      <a:pt x="142" y="1235"/>
                      <a:pt x="94" y="1088"/>
                    </a:cubicBezTo>
                    <a:cubicBezTo>
                      <a:pt x="46" y="942"/>
                      <a:pt x="44" y="737"/>
                      <a:pt x="35" y="567"/>
                    </a:cubicBezTo>
                    <a:cubicBezTo>
                      <a:pt x="25" y="397"/>
                      <a:pt x="0" y="110"/>
                      <a:pt x="13" y="34"/>
                    </a:cubicBezTo>
                    <a:lnTo>
                      <a:pt x="38" y="113"/>
                    </a:lnTo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979" name="Freeform 234">
                <a:extLst>
                  <a:ext uri="{FF2B5EF4-FFF2-40B4-BE49-F238E27FC236}">
                    <a16:creationId xmlns:a16="http://schemas.microsoft.com/office/drawing/2014/main" id="{3008302A-6EF3-C142-CDA1-AC88626017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59" y="1812"/>
                <a:ext cx="337" cy="89"/>
              </a:xfrm>
              <a:custGeom>
                <a:avLst/>
                <a:gdLst>
                  <a:gd name="T0" fmla="*/ 0 w 1485"/>
                  <a:gd name="T1" fmla="*/ 11 h 393"/>
                  <a:gd name="T2" fmla="*/ 33 w 1485"/>
                  <a:gd name="T3" fmla="*/ 46 h 393"/>
                  <a:gd name="T4" fmla="*/ 89 w 1485"/>
                  <a:gd name="T5" fmla="*/ 78 h 393"/>
                  <a:gd name="T6" fmla="*/ 138 w 1485"/>
                  <a:gd name="T7" fmla="*/ 87 h 393"/>
                  <a:gd name="T8" fmla="*/ 209 w 1485"/>
                  <a:gd name="T9" fmla="*/ 86 h 393"/>
                  <a:gd name="T10" fmla="*/ 274 w 1485"/>
                  <a:gd name="T11" fmla="*/ 59 h 393"/>
                  <a:gd name="T12" fmla="*/ 337 w 1485"/>
                  <a:gd name="T13" fmla="*/ 0 h 3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85" h="393">
                    <a:moveTo>
                      <a:pt x="0" y="50"/>
                    </a:moveTo>
                    <a:cubicBezTo>
                      <a:pt x="21" y="73"/>
                      <a:pt x="99" y="150"/>
                      <a:pt x="145" y="201"/>
                    </a:cubicBezTo>
                    <a:cubicBezTo>
                      <a:pt x="191" y="253"/>
                      <a:pt x="328" y="306"/>
                      <a:pt x="393" y="343"/>
                    </a:cubicBezTo>
                    <a:cubicBezTo>
                      <a:pt x="458" y="379"/>
                      <a:pt x="517" y="385"/>
                      <a:pt x="609" y="383"/>
                    </a:cubicBezTo>
                    <a:cubicBezTo>
                      <a:pt x="702" y="382"/>
                      <a:pt x="828" y="392"/>
                      <a:pt x="921" y="380"/>
                    </a:cubicBezTo>
                    <a:cubicBezTo>
                      <a:pt x="1015" y="367"/>
                      <a:pt x="1113" y="314"/>
                      <a:pt x="1208" y="259"/>
                    </a:cubicBezTo>
                    <a:cubicBezTo>
                      <a:pt x="1302" y="203"/>
                      <a:pt x="1436" y="51"/>
                      <a:pt x="1484" y="0"/>
                    </a:cubicBez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80" name="Oval 235">
                <a:extLst>
                  <a:ext uri="{FF2B5EF4-FFF2-40B4-BE49-F238E27FC236}">
                    <a16:creationId xmlns:a16="http://schemas.microsoft.com/office/drawing/2014/main" id="{3D2E82B6-A844-1A9A-1B63-DF7098E1984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">
                <a:off x="1346" y="1376"/>
                <a:ext cx="338" cy="883"/>
              </a:xfrm>
              <a:prstGeom prst="ellips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7919" name="Line 236">
              <a:extLst>
                <a:ext uri="{FF2B5EF4-FFF2-40B4-BE49-F238E27FC236}">
                  <a16:creationId xmlns:a16="http://schemas.microsoft.com/office/drawing/2014/main" id="{5D595CA5-F49A-3DE0-69D9-44C77A26A7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597" y="1521"/>
              <a:ext cx="654" cy="1109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20" name="Line 237">
              <a:extLst>
                <a:ext uri="{FF2B5EF4-FFF2-40B4-BE49-F238E27FC236}">
                  <a16:creationId xmlns:a16="http://schemas.microsoft.com/office/drawing/2014/main" id="{65308FFB-F993-5F07-A1E4-C01D599A38D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412" y="1557"/>
              <a:ext cx="617" cy="1044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21" name="Line 238">
              <a:extLst>
                <a:ext uri="{FF2B5EF4-FFF2-40B4-BE49-F238E27FC236}">
                  <a16:creationId xmlns:a16="http://schemas.microsoft.com/office/drawing/2014/main" id="{8F717A97-3089-593C-B53F-60DBECD3A8F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91" y="1899"/>
              <a:ext cx="599" cy="80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22" name="Line 239">
              <a:extLst>
                <a:ext uri="{FF2B5EF4-FFF2-40B4-BE49-F238E27FC236}">
                  <a16:creationId xmlns:a16="http://schemas.microsoft.com/office/drawing/2014/main" id="{24CA738C-8459-E12D-D920-AC477EC9F8E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218" y="1883"/>
              <a:ext cx="414" cy="700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23" name="Line 240">
              <a:extLst>
                <a:ext uri="{FF2B5EF4-FFF2-40B4-BE49-F238E27FC236}">
                  <a16:creationId xmlns:a16="http://schemas.microsoft.com/office/drawing/2014/main" id="{9D5604D7-6063-3AC0-4ED5-6108975090F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338" y="1870"/>
              <a:ext cx="103" cy="17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24" name="Line 241">
              <a:extLst>
                <a:ext uri="{FF2B5EF4-FFF2-40B4-BE49-F238E27FC236}">
                  <a16:creationId xmlns:a16="http://schemas.microsoft.com/office/drawing/2014/main" id="{4C62EC64-FC23-3805-456C-638A0D06507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150" y="1841"/>
              <a:ext cx="305" cy="4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7925" name="Group 242">
              <a:extLst>
                <a:ext uri="{FF2B5EF4-FFF2-40B4-BE49-F238E27FC236}">
                  <a16:creationId xmlns:a16="http://schemas.microsoft.com/office/drawing/2014/main" id="{4B23227E-6DA8-4005-EE51-872DFFF8DD4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69" y="1750"/>
              <a:ext cx="652" cy="892"/>
              <a:chOff x="669" y="1750"/>
              <a:chExt cx="652" cy="892"/>
            </a:xfrm>
          </p:grpSpPr>
          <p:sp>
            <p:nvSpPr>
              <p:cNvPr id="37971" name="Oval 243">
                <a:extLst>
                  <a:ext uri="{FF2B5EF4-FFF2-40B4-BE49-F238E27FC236}">
                    <a16:creationId xmlns:a16="http://schemas.microsoft.com/office/drawing/2014/main" id="{AE74BFEE-8A89-0E8F-DAD5-A8329DA9B9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">
                <a:off x="664" y="1750"/>
                <a:ext cx="632" cy="879"/>
              </a:xfrm>
              <a:prstGeom prst="ellipse">
                <a:avLst/>
              </a:prstGeom>
              <a:gradFill rotWithShape="0">
                <a:gsLst>
                  <a:gs pos="0">
                    <a:srgbClr val="FFFFFF"/>
                  </a:gs>
                  <a:gs pos="100000">
                    <a:srgbClr val="3333CC"/>
                  </a:gs>
                </a:gsLst>
                <a:path path="shape">
                  <a:fillToRect l="50000" t="50000" r="50000" b="50000"/>
                </a:path>
              </a:gra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7972" name="Oval 244">
                <a:extLst>
                  <a:ext uri="{FF2B5EF4-FFF2-40B4-BE49-F238E27FC236}">
                    <a16:creationId xmlns:a16="http://schemas.microsoft.com/office/drawing/2014/main" id="{F0E22388-13FC-7E73-7251-D3AAB5F6B6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80000">
                <a:off x="662" y="1749"/>
                <a:ext cx="632" cy="879"/>
              </a:xfrm>
              <a:prstGeom prst="ellipse">
                <a:avLst/>
              </a:pr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7973" name="Freeform 245">
                <a:extLst>
                  <a:ext uri="{FF2B5EF4-FFF2-40B4-BE49-F238E27FC236}">
                    <a16:creationId xmlns:a16="http://schemas.microsoft.com/office/drawing/2014/main" id="{3D89D306-5684-A3C8-0C64-9D6D763100B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69" y="2131"/>
                <a:ext cx="657" cy="514"/>
              </a:xfrm>
              <a:custGeom>
                <a:avLst/>
                <a:gdLst>
                  <a:gd name="T0" fmla="*/ 17 w 2895"/>
                  <a:gd name="T1" fmla="*/ 70 h 2265"/>
                  <a:gd name="T2" fmla="*/ 66 w 2895"/>
                  <a:gd name="T3" fmla="*/ 130 h 2265"/>
                  <a:gd name="T4" fmla="*/ 171 w 2895"/>
                  <a:gd name="T5" fmla="*/ 203 h 2265"/>
                  <a:gd name="T6" fmla="*/ 266 w 2895"/>
                  <a:gd name="T7" fmla="*/ 228 h 2265"/>
                  <a:gd name="T8" fmla="*/ 402 w 2895"/>
                  <a:gd name="T9" fmla="*/ 216 h 2265"/>
                  <a:gd name="T10" fmla="*/ 512 w 2895"/>
                  <a:gd name="T11" fmla="*/ 163 h 2265"/>
                  <a:gd name="T12" fmla="*/ 607 w 2895"/>
                  <a:gd name="T13" fmla="*/ 75 h 2265"/>
                  <a:gd name="T14" fmla="*/ 650 w 2895"/>
                  <a:gd name="T15" fmla="*/ 6 h 2265"/>
                  <a:gd name="T16" fmla="*/ 651 w 2895"/>
                  <a:gd name="T17" fmla="*/ 116 h 2265"/>
                  <a:gd name="T18" fmla="*/ 634 w 2895"/>
                  <a:gd name="T19" fmla="*/ 229 h 2265"/>
                  <a:gd name="T20" fmla="*/ 590 w 2895"/>
                  <a:gd name="T21" fmla="*/ 332 h 2265"/>
                  <a:gd name="T22" fmla="*/ 542 w 2895"/>
                  <a:gd name="T23" fmla="*/ 406 h 2265"/>
                  <a:gd name="T24" fmla="*/ 471 w 2895"/>
                  <a:gd name="T25" fmla="*/ 471 h 2265"/>
                  <a:gd name="T26" fmla="*/ 380 w 2895"/>
                  <a:gd name="T27" fmla="*/ 509 h 2265"/>
                  <a:gd name="T28" fmla="*/ 279 w 2895"/>
                  <a:gd name="T29" fmla="*/ 507 h 2265"/>
                  <a:gd name="T30" fmla="*/ 186 w 2895"/>
                  <a:gd name="T31" fmla="*/ 467 h 2265"/>
                  <a:gd name="T32" fmla="*/ 111 w 2895"/>
                  <a:gd name="T33" fmla="*/ 396 h 2265"/>
                  <a:gd name="T34" fmla="*/ 49 w 2895"/>
                  <a:gd name="T35" fmla="*/ 291 h 2265"/>
                  <a:gd name="T36" fmla="*/ 12 w 2895"/>
                  <a:gd name="T37" fmla="*/ 168 h 2265"/>
                  <a:gd name="T38" fmla="*/ 0 w 2895"/>
                  <a:gd name="T39" fmla="*/ 44 h 2265"/>
                  <a:gd name="T40" fmla="*/ 17 w 2895"/>
                  <a:gd name="T41" fmla="*/ 70 h 226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95" h="2265">
                    <a:moveTo>
                      <a:pt x="76" y="308"/>
                    </a:moveTo>
                    <a:cubicBezTo>
                      <a:pt x="114" y="364"/>
                      <a:pt x="174" y="464"/>
                      <a:pt x="289" y="573"/>
                    </a:cubicBezTo>
                    <a:cubicBezTo>
                      <a:pt x="403" y="681"/>
                      <a:pt x="615" y="808"/>
                      <a:pt x="753" y="894"/>
                    </a:cubicBezTo>
                    <a:cubicBezTo>
                      <a:pt x="891" y="979"/>
                      <a:pt x="1005" y="989"/>
                      <a:pt x="1173" y="1003"/>
                    </a:cubicBezTo>
                    <a:cubicBezTo>
                      <a:pt x="1341" y="1017"/>
                      <a:pt x="1605" y="1002"/>
                      <a:pt x="1772" y="953"/>
                    </a:cubicBezTo>
                    <a:cubicBezTo>
                      <a:pt x="1940" y="904"/>
                      <a:pt x="2104" y="831"/>
                      <a:pt x="2254" y="717"/>
                    </a:cubicBezTo>
                    <a:cubicBezTo>
                      <a:pt x="2405" y="604"/>
                      <a:pt x="2558" y="444"/>
                      <a:pt x="2676" y="329"/>
                    </a:cubicBezTo>
                    <a:cubicBezTo>
                      <a:pt x="2793" y="215"/>
                      <a:pt x="2841" y="0"/>
                      <a:pt x="2866" y="28"/>
                    </a:cubicBezTo>
                    <a:cubicBezTo>
                      <a:pt x="2870" y="52"/>
                      <a:pt x="2894" y="354"/>
                      <a:pt x="2869" y="509"/>
                    </a:cubicBezTo>
                    <a:cubicBezTo>
                      <a:pt x="2845" y="664"/>
                      <a:pt x="2839" y="847"/>
                      <a:pt x="2794" y="1008"/>
                    </a:cubicBezTo>
                    <a:cubicBezTo>
                      <a:pt x="2750" y="1169"/>
                      <a:pt x="2678" y="1338"/>
                      <a:pt x="2601" y="1465"/>
                    </a:cubicBezTo>
                    <a:cubicBezTo>
                      <a:pt x="2526" y="1593"/>
                      <a:pt x="2474" y="1686"/>
                      <a:pt x="2389" y="1789"/>
                    </a:cubicBezTo>
                    <a:cubicBezTo>
                      <a:pt x="2305" y="1892"/>
                      <a:pt x="2193" y="1996"/>
                      <a:pt x="2076" y="2074"/>
                    </a:cubicBezTo>
                    <a:cubicBezTo>
                      <a:pt x="1958" y="2153"/>
                      <a:pt x="1817" y="2215"/>
                      <a:pt x="1676" y="2242"/>
                    </a:cubicBezTo>
                    <a:cubicBezTo>
                      <a:pt x="1533" y="2264"/>
                      <a:pt x="1373" y="2263"/>
                      <a:pt x="1231" y="2233"/>
                    </a:cubicBezTo>
                    <a:cubicBezTo>
                      <a:pt x="1090" y="2204"/>
                      <a:pt x="943" y="2142"/>
                      <a:pt x="819" y="2060"/>
                    </a:cubicBezTo>
                    <a:cubicBezTo>
                      <a:pt x="696" y="1978"/>
                      <a:pt x="591" y="1876"/>
                      <a:pt x="490" y="1746"/>
                    </a:cubicBezTo>
                    <a:cubicBezTo>
                      <a:pt x="389" y="1616"/>
                      <a:pt x="289" y="1461"/>
                      <a:pt x="218" y="1284"/>
                    </a:cubicBezTo>
                    <a:cubicBezTo>
                      <a:pt x="148" y="1107"/>
                      <a:pt x="80" y="927"/>
                      <a:pt x="52" y="741"/>
                    </a:cubicBezTo>
                    <a:cubicBezTo>
                      <a:pt x="24" y="556"/>
                      <a:pt x="0" y="270"/>
                      <a:pt x="1" y="195"/>
                    </a:cubicBezTo>
                    <a:lnTo>
                      <a:pt x="76" y="308"/>
                    </a:lnTo>
                  </a:path>
                </a:pathLst>
              </a:custGeom>
              <a:solidFill>
                <a:srgbClr val="FFFFFF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974" name="Freeform 246">
                <a:extLst>
                  <a:ext uri="{FF2B5EF4-FFF2-40B4-BE49-F238E27FC236}">
                    <a16:creationId xmlns:a16="http://schemas.microsoft.com/office/drawing/2014/main" id="{A3653B0D-88D5-7D75-D5DE-BA0B56AEEAC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42" y="1867"/>
                <a:ext cx="168" cy="641"/>
              </a:xfrm>
              <a:custGeom>
                <a:avLst/>
                <a:gdLst>
                  <a:gd name="T0" fmla="*/ 107 w 740"/>
                  <a:gd name="T1" fmla="*/ 579 h 2826"/>
                  <a:gd name="T2" fmla="*/ 151 w 740"/>
                  <a:gd name="T3" fmla="*/ 470 h 2826"/>
                  <a:gd name="T4" fmla="*/ 166 w 740"/>
                  <a:gd name="T5" fmla="*/ 318 h 2826"/>
                  <a:gd name="T6" fmla="*/ 148 w 740"/>
                  <a:gd name="T7" fmla="*/ 189 h 2826"/>
                  <a:gd name="T8" fmla="*/ 107 w 740"/>
                  <a:gd name="T9" fmla="*/ 67 h 2826"/>
                  <a:gd name="T10" fmla="*/ 64 w 740"/>
                  <a:gd name="T11" fmla="*/ 5 h 2826"/>
                  <a:gd name="T12" fmla="*/ 22 w 740"/>
                  <a:gd name="T13" fmla="*/ 153 h 2826"/>
                  <a:gd name="T14" fmla="*/ 5 w 740"/>
                  <a:gd name="T15" fmla="*/ 298 h 2826"/>
                  <a:gd name="T16" fmla="*/ 8 w 740"/>
                  <a:gd name="T17" fmla="*/ 458 h 2826"/>
                  <a:gd name="T18" fmla="*/ 33 w 740"/>
                  <a:gd name="T19" fmla="*/ 568 h 2826"/>
                  <a:gd name="T20" fmla="*/ 67 w 740"/>
                  <a:gd name="T21" fmla="*/ 639 h 2826"/>
                  <a:gd name="T22" fmla="*/ 107 w 740"/>
                  <a:gd name="T23" fmla="*/ 579 h 28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40" h="2826">
                    <a:moveTo>
                      <a:pt x="473" y="2551"/>
                    </a:moveTo>
                    <a:cubicBezTo>
                      <a:pt x="545" y="2437"/>
                      <a:pt x="618" y="2260"/>
                      <a:pt x="666" y="2070"/>
                    </a:cubicBezTo>
                    <a:cubicBezTo>
                      <a:pt x="713" y="1880"/>
                      <a:pt x="739" y="1614"/>
                      <a:pt x="729" y="1404"/>
                    </a:cubicBezTo>
                    <a:cubicBezTo>
                      <a:pt x="719" y="1194"/>
                      <a:pt x="692" y="1021"/>
                      <a:pt x="654" y="833"/>
                    </a:cubicBezTo>
                    <a:cubicBezTo>
                      <a:pt x="617" y="645"/>
                      <a:pt x="525" y="426"/>
                      <a:pt x="470" y="294"/>
                    </a:cubicBezTo>
                    <a:cubicBezTo>
                      <a:pt x="415" y="162"/>
                      <a:pt x="301" y="0"/>
                      <a:pt x="281" y="24"/>
                    </a:cubicBezTo>
                    <a:cubicBezTo>
                      <a:pt x="184" y="214"/>
                      <a:pt x="152" y="468"/>
                      <a:pt x="97" y="673"/>
                    </a:cubicBezTo>
                    <a:cubicBezTo>
                      <a:pt x="42" y="877"/>
                      <a:pt x="46" y="1096"/>
                      <a:pt x="23" y="1316"/>
                    </a:cubicBezTo>
                    <a:cubicBezTo>
                      <a:pt x="0" y="1536"/>
                      <a:pt x="26" y="1823"/>
                      <a:pt x="35" y="2019"/>
                    </a:cubicBezTo>
                    <a:cubicBezTo>
                      <a:pt x="43" y="2216"/>
                      <a:pt x="97" y="2384"/>
                      <a:pt x="147" y="2506"/>
                    </a:cubicBezTo>
                    <a:cubicBezTo>
                      <a:pt x="197" y="2629"/>
                      <a:pt x="308" y="2825"/>
                      <a:pt x="296" y="2819"/>
                    </a:cubicBezTo>
                    <a:cubicBezTo>
                      <a:pt x="314" y="2815"/>
                      <a:pt x="413" y="2675"/>
                      <a:pt x="473" y="2551"/>
                    </a:cubicBezTo>
                  </a:path>
                </a:pathLst>
              </a:custGeom>
              <a:solidFill>
                <a:srgbClr val="FFFFFF"/>
              </a:solidFill>
              <a:ln w="3816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975" name="Freeform 247">
                <a:extLst>
                  <a:ext uri="{FF2B5EF4-FFF2-40B4-BE49-F238E27FC236}">
                    <a16:creationId xmlns:a16="http://schemas.microsoft.com/office/drawing/2014/main" id="{5573D5B2-47A4-821B-6E03-C35818068F3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5" y="1860"/>
                <a:ext cx="75" cy="654"/>
              </a:xfrm>
              <a:custGeom>
                <a:avLst/>
                <a:gdLst>
                  <a:gd name="T0" fmla="*/ 63 w 331"/>
                  <a:gd name="T1" fmla="*/ 555 h 2886"/>
                  <a:gd name="T2" fmla="*/ 60 w 331"/>
                  <a:gd name="T3" fmla="*/ 483 h 2886"/>
                  <a:gd name="T4" fmla="*/ 57 w 331"/>
                  <a:gd name="T5" fmla="*/ 384 h 2886"/>
                  <a:gd name="T6" fmla="*/ 61 w 331"/>
                  <a:gd name="T7" fmla="*/ 259 h 2886"/>
                  <a:gd name="T8" fmla="*/ 65 w 331"/>
                  <a:gd name="T9" fmla="*/ 122 h 2886"/>
                  <a:gd name="T10" fmla="*/ 69 w 331"/>
                  <a:gd name="T11" fmla="*/ 5 h 2886"/>
                  <a:gd name="T12" fmla="*/ 27 w 331"/>
                  <a:gd name="T13" fmla="*/ 152 h 2886"/>
                  <a:gd name="T14" fmla="*/ 7 w 331"/>
                  <a:gd name="T15" fmla="*/ 301 h 2886"/>
                  <a:gd name="T16" fmla="*/ 11 w 331"/>
                  <a:gd name="T17" fmla="*/ 460 h 2886"/>
                  <a:gd name="T18" fmla="*/ 34 w 331"/>
                  <a:gd name="T19" fmla="*/ 574 h 2886"/>
                  <a:gd name="T20" fmla="*/ 74 w 331"/>
                  <a:gd name="T21" fmla="*/ 649 h 2886"/>
                  <a:gd name="T22" fmla="*/ 63 w 331"/>
                  <a:gd name="T23" fmla="*/ 555 h 28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31" h="2886">
                    <a:moveTo>
                      <a:pt x="278" y="2450"/>
                    </a:moveTo>
                    <a:cubicBezTo>
                      <a:pt x="251" y="2335"/>
                      <a:pt x="252" y="2255"/>
                      <a:pt x="267" y="2130"/>
                    </a:cubicBezTo>
                    <a:cubicBezTo>
                      <a:pt x="282" y="2005"/>
                      <a:pt x="245" y="1847"/>
                      <a:pt x="253" y="1696"/>
                    </a:cubicBezTo>
                    <a:cubicBezTo>
                      <a:pt x="262" y="1545"/>
                      <a:pt x="257" y="1333"/>
                      <a:pt x="270" y="1143"/>
                    </a:cubicBezTo>
                    <a:cubicBezTo>
                      <a:pt x="281" y="952"/>
                      <a:pt x="266" y="729"/>
                      <a:pt x="286" y="539"/>
                    </a:cubicBezTo>
                    <a:cubicBezTo>
                      <a:pt x="306" y="349"/>
                      <a:pt x="330" y="0"/>
                      <a:pt x="304" y="20"/>
                    </a:cubicBezTo>
                    <a:cubicBezTo>
                      <a:pt x="190" y="225"/>
                      <a:pt x="159" y="476"/>
                      <a:pt x="118" y="672"/>
                    </a:cubicBezTo>
                    <a:cubicBezTo>
                      <a:pt x="65" y="883"/>
                      <a:pt x="59" y="1100"/>
                      <a:pt x="29" y="1327"/>
                    </a:cubicBezTo>
                    <a:cubicBezTo>
                      <a:pt x="0" y="1554"/>
                      <a:pt x="45" y="1830"/>
                      <a:pt x="47" y="2032"/>
                    </a:cubicBezTo>
                    <a:cubicBezTo>
                      <a:pt x="49" y="2234"/>
                      <a:pt x="105" y="2394"/>
                      <a:pt x="152" y="2535"/>
                    </a:cubicBezTo>
                    <a:cubicBezTo>
                      <a:pt x="199" y="2675"/>
                      <a:pt x="306" y="2885"/>
                      <a:pt x="325" y="2865"/>
                    </a:cubicBezTo>
                    <a:cubicBezTo>
                      <a:pt x="325" y="2862"/>
                      <a:pt x="275" y="2538"/>
                      <a:pt x="278" y="2450"/>
                    </a:cubicBezTo>
                  </a:path>
                </a:pathLst>
              </a:custGeom>
              <a:solidFill>
                <a:srgbClr val="CC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7976" name="Freeform 248">
                <a:extLst>
                  <a:ext uri="{FF2B5EF4-FFF2-40B4-BE49-F238E27FC236}">
                    <a16:creationId xmlns:a16="http://schemas.microsoft.com/office/drawing/2014/main" id="{C48EE9B7-A3CB-CEAC-0031-7B5CF26F13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78" y="2186"/>
                <a:ext cx="505" cy="175"/>
              </a:xfrm>
              <a:custGeom>
                <a:avLst/>
                <a:gdLst>
                  <a:gd name="T0" fmla="*/ 0 w 2225"/>
                  <a:gd name="T1" fmla="*/ 0 h 770"/>
                  <a:gd name="T2" fmla="*/ 64 w 2225"/>
                  <a:gd name="T3" fmla="*/ 77 h 770"/>
                  <a:gd name="T4" fmla="*/ 165 w 2225"/>
                  <a:gd name="T5" fmla="*/ 144 h 770"/>
                  <a:gd name="T6" fmla="*/ 258 w 2225"/>
                  <a:gd name="T7" fmla="*/ 172 h 770"/>
                  <a:gd name="T8" fmla="*/ 389 w 2225"/>
                  <a:gd name="T9" fmla="*/ 160 h 770"/>
                  <a:gd name="T10" fmla="*/ 455 w 2225"/>
                  <a:gd name="T11" fmla="*/ 132 h 770"/>
                  <a:gd name="T12" fmla="*/ 493 w 2225"/>
                  <a:gd name="T13" fmla="*/ 78 h 770"/>
                  <a:gd name="T14" fmla="*/ 505 w 2225"/>
                  <a:gd name="T15" fmla="*/ 62 h 7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225" h="770">
                    <a:moveTo>
                      <a:pt x="0" y="0"/>
                    </a:moveTo>
                    <a:cubicBezTo>
                      <a:pt x="45" y="37"/>
                      <a:pt x="157" y="229"/>
                      <a:pt x="282" y="337"/>
                    </a:cubicBezTo>
                    <a:cubicBezTo>
                      <a:pt x="408" y="445"/>
                      <a:pt x="599" y="550"/>
                      <a:pt x="725" y="633"/>
                    </a:cubicBezTo>
                    <a:cubicBezTo>
                      <a:pt x="853" y="715"/>
                      <a:pt x="961" y="742"/>
                      <a:pt x="1136" y="756"/>
                    </a:cubicBezTo>
                    <a:cubicBezTo>
                      <a:pt x="1310" y="769"/>
                      <a:pt x="1569" y="723"/>
                      <a:pt x="1714" y="703"/>
                    </a:cubicBezTo>
                    <a:cubicBezTo>
                      <a:pt x="1859" y="683"/>
                      <a:pt x="1940" y="637"/>
                      <a:pt x="2003" y="579"/>
                    </a:cubicBezTo>
                    <a:cubicBezTo>
                      <a:pt x="2068" y="521"/>
                      <a:pt x="2135" y="381"/>
                      <a:pt x="2172" y="342"/>
                    </a:cubicBezTo>
                    <a:cubicBezTo>
                      <a:pt x="2210" y="303"/>
                      <a:pt x="2209" y="278"/>
                      <a:pt x="2224" y="274"/>
                    </a:cubicBezTo>
                  </a:path>
                </a:pathLst>
              </a:cu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926" name="Line 249">
              <a:extLst>
                <a:ext uri="{FF2B5EF4-FFF2-40B4-BE49-F238E27FC236}">
                  <a16:creationId xmlns:a16="http://schemas.microsoft.com/office/drawing/2014/main" id="{0493D0E7-D60B-1AAF-89AC-042F5578342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184" y="1699"/>
              <a:ext cx="167" cy="27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27" name="Line 250">
              <a:extLst>
                <a:ext uri="{FF2B5EF4-FFF2-40B4-BE49-F238E27FC236}">
                  <a16:creationId xmlns:a16="http://schemas.microsoft.com/office/drawing/2014/main" id="{472E7504-8BF6-C04D-CBC1-8A0E2940773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176" y="2019"/>
              <a:ext cx="808" cy="107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28" name="Line 251">
              <a:extLst>
                <a:ext uri="{FF2B5EF4-FFF2-40B4-BE49-F238E27FC236}">
                  <a16:creationId xmlns:a16="http://schemas.microsoft.com/office/drawing/2014/main" id="{34CF37A0-E044-B16F-88F6-843AF9D4EA8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95" y="2350"/>
              <a:ext cx="812" cy="106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29" name="Line 252">
              <a:extLst>
                <a:ext uri="{FF2B5EF4-FFF2-40B4-BE49-F238E27FC236}">
                  <a16:creationId xmlns:a16="http://schemas.microsoft.com/office/drawing/2014/main" id="{A684C9D7-E21C-B8FF-7689-06CB20E0940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155" y="2186"/>
              <a:ext cx="855" cy="114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30" name="Line 253">
              <a:extLst>
                <a:ext uri="{FF2B5EF4-FFF2-40B4-BE49-F238E27FC236}">
                  <a16:creationId xmlns:a16="http://schemas.microsoft.com/office/drawing/2014/main" id="{82BBACC0-F9CB-A0DC-4C1F-2E45006F295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034" y="2031"/>
              <a:ext cx="312" cy="529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31" name="Line 254">
              <a:extLst>
                <a:ext uri="{FF2B5EF4-FFF2-40B4-BE49-F238E27FC236}">
                  <a16:creationId xmlns:a16="http://schemas.microsoft.com/office/drawing/2014/main" id="{AD5C526D-B6E8-419E-BA02-FB0DBD78049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856" y="2361"/>
              <a:ext cx="104" cy="173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32" name="Line 255">
              <a:extLst>
                <a:ext uri="{FF2B5EF4-FFF2-40B4-BE49-F238E27FC236}">
                  <a16:creationId xmlns:a16="http://schemas.microsoft.com/office/drawing/2014/main" id="{ED026E91-F84E-C186-A9EE-94160DB285E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675" y="2301"/>
              <a:ext cx="123" cy="206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33" name="Line 256">
              <a:extLst>
                <a:ext uri="{FF2B5EF4-FFF2-40B4-BE49-F238E27FC236}">
                  <a16:creationId xmlns:a16="http://schemas.microsoft.com/office/drawing/2014/main" id="{59C7D5CD-343A-5268-794B-CA6F0A0BBAF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11" y="2490"/>
              <a:ext cx="1275" cy="170"/>
            </a:xfrm>
            <a:prstGeom prst="line">
              <a:avLst/>
            </a:prstGeom>
            <a:noFill/>
            <a:ln w="2844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7934" name="Group 257">
              <a:extLst>
                <a:ext uri="{FF2B5EF4-FFF2-40B4-BE49-F238E27FC236}">
                  <a16:creationId xmlns:a16="http://schemas.microsoft.com/office/drawing/2014/main" id="{D0C962BE-9ECE-2E48-D870-B1433A7B04C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72" y="1521"/>
              <a:ext cx="752" cy="321"/>
              <a:chOff x="1172" y="1521"/>
              <a:chExt cx="752" cy="321"/>
            </a:xfrm>
          </p:grpSpPr>
          <p:sp>
            <p:nvSpPr>
              <p:cNvPr id="37958" name="Line 258">
                <a:extLst>
                  <a:ext uri="{FF2B5EF4-FFF2-40B4-BE49-F238E27FC236}">
                    <a16:creationId xmlns:a16="http://schemas.microsoft.com/office/drawing/2014/main" id="{0AF6D6A9-A1D2-01D1-B10B-E9CA00B2626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585" y="1605"/>
                <a:ext cx="51" cy="87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59" name="Line 259">
                <a:extLst>
                  <a:ext uri="{FF2B5EF4-FFF2-40B4-BE49-F238E27FC236}">
                    <a16:creationId xmlns:a16="http://schemas.microsoft.com/office/drawing/2014/main" id="{5961D0DE-474E-CC27-116B-BBEB94E36D5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668" y="1566"/>
                <a:ext cx="127" cy="124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0" name="Line 260">
                <a:extLst>
                  <a:ext uri="{FF2B5EF4-FFF2-40B4-BE49-F238E27FC236}">
                    <a16:creationId xmlns:a16="http://schemas.microsoft.com/office/drawing/2014/main" id="{8DEDAF2E-D8CF-A6AB-2187-5BAA58E1164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714" y="1732"/>
                <a:ext cx="189" cy="45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1" name="Line 261">
                <a:extLst>
                  <a:ext uri="{FF2B5EF4-FFF2-40B4-BE49-F238E27FC236}">
                    <a16:creationId xmlns:a16="http://schemas.microsoft.com/office/drawing/2014/main" id="{24E03F78-7A7A-C265-74BF-6C8D06D4951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10" y="1834"/>
                <a:ext cx="214" cy="8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2" name="Line 262">
                <a:extLst>
                  <a:ext uri="{FF2B5EF4-FFF2-40B4-BE49-F238E27FC236}">
                    <a16:creationId xmlns:a16="http://schemas.microsoft.com/office/drawing/2014/main" id="{B4117766-54CC-F376-34FB-5EDA62F9A19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262" y="1520"/>
                <a:ext cx="186" cy="138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3" name="Line 263">
                <a:extLst>
                  <a:ext uri="{FF2B5EF4-FFF2-40B4-BE49-F238E27FC236}">
                    <a16:creationId xmlns:a16="http://schemas.microsoft.com/office/drawing/2014/main" id="{02EED7B6-7B2D-C848-DE50-CD53AD9E354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193" y="1649"/>
                <a:ext cx="205" cy="97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4" name="Line 264">
                <a:extLst>
                  <a:ext uri="{FF2B5EF4-FFF2-40B4-BE49-F238E27FC236}">
                    <a16:creationId xmlns:a16="http://schemas.microsoft.com/office/drawing/2014/main" id="{CA0FE1B1-7696-C748-EF15-07777C6C08E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170" y="1785"/>
                <a:ext cx="186" cy="3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5" name="Line 265">
                <a:extLst>
                  <a:ext uri="{FF2B5EF4-FFF2-40B4-BE49-F238E27FC236}">
                    <a16:creationId xmlns:a16="http://schemas.microsoft.com/office/drawing/2014/main" id="{C04B36BC-B623-2FC5-2336-128273B6D9C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343" y="1761"/>
                <a:ext cx="132" cy="39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6" name="Line 266">
                <a:extLst>
                  <a:ext uri="{FF2B5EF4-FFF2-40B4-BE49-F238E27FC236}">
                    <a16:creationId xmlns:a16="http://schemas.microsoft.com/office/drawing/2014/main" id="{84F3873C-A555-3601-FD5E-724B018CF8D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364" y="1652"/>
                <a:ext cx="117" cy="66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7" name="Line 267">
                <a:extLst>
                  <a:ext uri="{FF2B5EF4-FFF2-40B4-BE49-F238E27FC236}">
                    <a16:creationId xmlns:a16="http://schemas.microsoft.com/office/drawing/2014/main" id="{87468F6A-6BB1-6057-98F9-06E00E5298A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486" y="1606"/>
                <a:ext cx="41" cy="78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8" name="Line 268">
                <a:extLst>
                  <a:ext uri="{FF2B5EF4-FFF2-40B4-BE49-F238E27FC236}">
                    <a16:creationId xmlns:a16="http://schemas.microsoft.com/office/drawing/2014/main" id="{0FFA85EA-CFE3-0026-F93B-CBA0716A1E6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628" y="1691"/>
                <a:ext cx="83" cy="31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69" name="Line 269">
                <a:extLst>
                  <a:ext uri="{FF2B5EF4-FFF2-40B4-BE49-F238E27FC236}">
                    <a16:creationId xmlns:a16="http://schemas.microsoft.com/office/drawing/2014/main" id="{3B8969FD-F125-DFD6-1715-FCCBD6CFB1A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17" y="1786"/>
                <a:ext cx="133" cy="6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70" name="Line 270">
                <a:extLst>
                  <a:ext uri="{FF2B5EF4-FFF2-40B4-BE49-F238E27FC236}">
                    <a16:creationId xmlns:a16="http://schemas.microsoft.com/office/drawing/2014/main" id="{80E47507-4CDA-ACF8-EC78-2C1993022AC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458" y="1732"/>
                <a:ext cx="73" cy="43"/>
              </a:xfrm>
              <a:prstGeom prst="line">
                <a:avLst/>
              </a:prstGeom>
              <a:noFill/>
              <a:ln w="9360">
                <a:solidFill>
                  <a:srgbClr val="000099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7935" name="Group 271">
              <a:extLst>
                <a:ext uri="{FF2B5EF4-FFF2-40B4-BE49-F238E27FC236}">
                  <a16:creationId xmlns:a16="http://schemas.microsoft.com/office/drawing/2014/main" id="{816CF18A-81F7-A9DC-BDFC-1D874816A83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7" y="1926"/>
              <a:ext cx="730" cy="319"/>
              <a:chOff x="1167" y="1926"/>
              <a:chExt cx="730" cy="319"/>
            </a:xfrm>
          </p:grpSpPr>
          <p:sp>
            <p:nvSpPr>
              <p:cNvPr id="37945" name="Line 272">
                <a:extLst>
                  <a:ext uri="{FF2B5EF4-FFF2-40B4-BE49-F238E27FC236}">
                    <a16:creationId xmlns:a16="http://schemas.microsoft.com/office/drawing/2014/main" id="{C50B49B0-92A8-8A00-DAAC-56955ADBDBE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428" y="2040"/>
                <a:ext cx="58" cy="113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46" name="Line 273">
                <a:extLst>
                  <a:ext uri="{FF2B5EF4-FFF2-40B4-BE49-F238E27FC236}">
                    <a16:creationId xmlns:a16="http://schemas.microsoft.com/office/drawing/2014/main" id="{5BEABF86-FD3D-87AE-8F2D-D02CE8594D9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276" y="2076"/>
                <a:ext cx="128" cy="122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47" name="Line 274">
                <a:extLst>
                  <a:ext uri="{FF2B5EF4-FFF2-40B4-BE49-F238E27FC236}">
                    <a16:creationId xmlns:a16="http://schemas.microsoft.com/office/drawing/2014/main" id="{E7DD8F8F-925B-B656-E878-563049AF85E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167" y="1990"/>
                <a:ext cx="190" cy="44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48" name="Line 275">
                <a:extLst>
                  <a:ext uri="{FF2B5EF4-FFF2-40B4-BE49-F238E27FC236}">
                    <a16:creationId xmlns:a16="http://schemas.microsoft.com/office/drawing/2014/main" id="{02AF965A-E86B-F1F7-2474-6B60A1E111D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219" y="1925"/>
                <a:ext cx="143" cy="8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49" name="Line 276">
                <a:extLst>
                  <a:ext uri="{FF2B5EF4-FFF2-40B4-BE49-F238E27FC236}">
                    <a16:creationId xmlns:a16="http://schemas.microsoft.com/office/drawing/2014/main" id="{BC076517-210E-A362-4356-F4E5C032E9C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23" y="2110"/>
                <a:ext cx="184" cy="136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50" name="Line 277">
                <a:extLst>
                  <a:ext uri="{FF2B5EF4-FFF2-40B4-BE49-F238E27FC236}">
                    <a16:creationId xmlns:a16="http://schemas.microsoft.com/office/drawing/2014/main" id="{9EE4E104-22E6-6B52-2000-0985FD1C4C9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73" y="2021"/>
                <a:ext cx="203" cy="95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51" name="Line 278">
                <a:extLst>
                  <a:ext uri="{FF2B5EF4-FFF2-40B4-BE49-F238E27FC236}">
                    <a16:creationId xmlns:a16="http://schemas.microsoft.com/office/drawing/2014/main" id="{276F3C6B-E149-E3AB-6D1D-E6FE803418B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15" y="1950"/>
                <a:ext cx="184" cy="29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52" name="Line 279">
                <a:extLst>
                  <a:ext uri="{FF2B5EF4-FFF2-40B4-BE49-F238E27FC236}">
                    <a16:creationId xmlns:a16="http://schemas.microsoft.com/office/drawing/2014/main" id="{894C96E5-63B4-AE44-7F5F-A056F6B23B9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96" y="1966"/>
                <a:ext cx="131" cy="37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53" name="Line 280">
                <a:extLst>
                  <a:ext uri="{FF2B5EF4-FFF2-40B4-BE49-F238E27FC236}">
                    <a16:creationId xmlns:a16="http://schemas.microsoft.com/office/drawing/2014/main" id="{A7517A9F-3FFE-18A0-0BF8-E576C12C915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90" y="2050"/>
                <a:ext cx="114" cy="64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54" name="Line 281">
                <a:extLst>
                  <a:ext uri="{FF2B5EF4-FFF2-40B4-BE49-F238E27FC236}">
                    <a16:creationId xmlns:a16="http://schemas.microsoft.com/office/drawing/2014/main" id="{28B06C94-49E2-F560-E903-2848660D397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44" y="2083"/>
                <a:ext cx="39" cy="76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55" name="Line 282">
                <a:extLst>
                  <a:ext uri="{FF2B5EF4-FFF2-40B4-BE49-F238E27FC236}">
                    <a16:creationId xmlns:a16="http://schemas.microsoft.com/office/drawing/2014/main" id="{F18E7EFD-8F28-6644-B335-F750D8C6FB0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357" y="2046"/>
                <a:ext cx="85" cy="29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56" name="Line 283">
                <a:extLst>
                  <a:ext uri="{FF2B5EF4-FFF2-40B4-BE49-F238E27FC236}">
                    <a16:creationId xmlns:a16="http://schemas.microsoft.com/office/drawing/2014/main" id="{BCB2D845-0BCA-652C-2B9C-9201DB92E5A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320" y="1972"/>
                <a:ext cx="135" cy="8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957" name="Line 284">
                <a:extLst>
                  <a:ext uri="{FF2B5EF4-FFF2-40B4-BE49-F238E27FC236}">
                    <a16:creationId xmlns:a16="http://schemas.microsoft.com/office/drawing/2014/main" id="{29919AB5-A5CF-F8E1-1C3D-23FB5ECF777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40" y="1991"/>
                <a:ext cx="72" cy="41"/>
              </a:xfrm>
              <a:prstGeom prst="line">
                <a:avLst/>
              </a:prstGeom>
              <a:noFill/>
              <a:ln w="9360">
                <a:solidFill>
                  <a:srgbClr val="99CC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7936" name="Line 285">
              <a:extLst>
                <a:ext uri="{FF2B5EF4-FFF2-40B4-BE49-F238E27FC236}">
                  <a16:creationId xmlns:a16="http://schemas.microsoft.com/office/drawing/2014/main" id="{503A0EDC-378C-DBD1-2C3D-78F6423F23B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06" y="2286"/>
              <a:ext cx="212" cy="2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37" name="Line 286">
              <a:extLst>
                <a:ext uri="{FF2B5EF4-FFF2-40B4-BE49-F238E27FC236}">
                  <a16:creationId xmlns:a16="http://schemas.microsoft.com/office/drawing/2014/main" id="{EAD7D557-D790-1DC4-33D6-3B55CF4EA6A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312" y="1477"/>
              <a:ext cx="159" cy="21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38" name="Line 287">
              <a:extLst>
                <a:ext uri="{FF2B5EF4-FFF2-40B4-BE49-F238E27FC236}">
                  <a16:creationId xmlns:a16="http://schemas.microsoft.com/office/drawing/2014/main" id="{482824FD-0E23-965B-1E8A-E8F29BEB6D2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2392" y="1149"/>
              <a:ext cx="77" cy="128"/>
            </a:xfrm>
            <a:prstGeom prst="line">
              <a:avLst/>
            </a:prstGeom>
            <a:noFill/>
            <a:ln w="936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39" name="Line 288">
              <a:extLst>
                <a:ext uri="{FF2B5EF4-FFF2-40B4-BE49-F238E27FC236}">
                  <a16:creationId xmlns:a16="http://schemas.microsoft.com/office/drawing/2014/main" id="{DF261AB8-9A99-C57F-2B05-98F38B5EF30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768" y="2291"/>
              <a:ext cx="213" cy="35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40" name="Line 289">
              <a:extLst>
                <a:ext uri="{FF2B5EF4-FFF2-40B4-BE49-F238E27FC236}">
                  <a16:creationId xmlns:a16="http://schemas.microsoft.com/office/drawing/2014/main" id="{F616B69C-9173-74D0-F080-AD8ECFE02B3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461" y="2591"/>
              <a:ext cx="289" cy="42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41" name="Line 290">
              <a:extLst>
                <a:ext uri="{FF2B5EF4-FFF2-40B4-BE49-F238E27FC236}">
                  <a16:creationId xmlns:a16="http://schemas.microsoft.com/office/drawing/2014/main" id="{7020B214-D3BF-EB50-2C5E-4DA5A139365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760" y="2220"/>
              <a:ext cx="15" cy="437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942" name="Text Box 291">
              <a:extLst>
                <a:ext uri="{FF2B5EF4-FFF2-40B4-BE49-F238E27FC236}">
                  <a16:creationId xmlns:a16="http://schemas.microsoft.com/office/drawing/2014/main" id="{7EFC3946-6800-5A90-9B32-FBFBAEFA87B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593" y="2659"/>
              <a:ext cx="1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</a:pPr>
              <a:r>
                <a:rPr lang="en-GB" altLang="ru-RU" sz="1500" b="1">
                  <a:ea typeface="SimSun" panose="02010600030101010101" pitchFamily="2" charset="-122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37943" name="Text Box 292">
              <a:extLst>
                <a:ext uri="{FF2B5EF4-FFF2-40B4-BE49-F238E27FC236}">
                  <a16:creationId xmlns:a16="http://schemas.microsoft.com/office/drawing/2014/main" id="{476D1F3B-9CE2-76F5-461E-27EB84CB904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897" y="2474"/>
              <a:ext cx="12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</a:pPr>
              <a:r>
                <a:rPr lang="en-GB" altLang="ru-RU" sz="1500" b="1">
                  <a:ea typeface="SimSun" panose="02010600030101010101" pitchFamily="2" charset="-122"/>
                  <a:cs typeface="Arial" panose="020B0604020202020204" pitchFamily="34" charset="0"/>
                </a:rPr>
                <a:t>z</a:t>
              </a:r>
            </a:p>
          </p:txBody>
        </p:sp>
        <p:sp>
          <p:nvSpPr>
            <p:cNvPr id="37944" name="Text Box 293">
              <a:extLst>
                <a:ext uri="{FF2B5EF4-FFF2-40B4-BE49-F238E27FC236}">
                  <a16:creationId xmlns:a16="http://schemas.microsoft.com/office/drawing/2014/main" id="{E6367628-DC48-C493-5F7A-97B075B5BE2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629" y="2349"/>
              <a:ext cx="120" cy="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defTabSz="828675" eaLnBrk="0" hangingPunct="0"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91150" algn="l"/>
                  <a:tab pos="5805488" algn="l"/>
                  <a:tab pos="6221413" algn="l"/>
                  <a:tab pos="6635750" algn="l"/>
                  <a:tab pos="7050088" algn="l"/>
                  <a:tab pos="7464425" algn="l"/>
                  <a:tab pos="7880350" algn="l"/>
                  <a:tab pos="8294688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</a:pPr>
              <a:r>
                <a:rPr lang="en-GB" altLang="ru-RU" sz="1500" b="1">
                  <a:ea typeface="SimSun" panose="02010600030101010101" pitchFamily="2" charset="-122"/>
                  <a:cs typeface="Arial" panose="020B0604020202020204" pitchFamily="34" charset="0"/>
                </a:rPr>
                <a:t>y</a:t>
              </a:r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080FEAF9-3B77-0AFC-1FA1-18A14FEDB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7834" y="1936766"/>
            <a:ext cx="3851275" cy="444500"/>
          </a:xfrm>
          <a:prstGeom prst="rect">
            <a:avLst/>
          </a:prstGeom>
          <a:noFill/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B48A54E8-35AD-A445-3DDE-CE17D902D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468" y="-45776"/>
            <a:ext cx="75111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400" b="1" dirty="0"/>
              <a:t>RHIC findings (2): </a:t>
            </a:r>
            <a:r>
              <a:rPr lang="en-US" altLang="ru-RU" sz="2400" b="1" dirty="0" err="1"/>
              <a:t>sQGP</a:t>
            </a:r>
            <a:r>
              <a:rPr lang="en-US" altLang="ru-RU" sz="2400" b="1" dirty="0"/>
              <a:t> </a:t>
            </a:r>
            <a:r>
              <a:rPr lang="ru-RU" altLang="ru-RU" sz="2400" b="1" dirty="0"/>
              <a:t>– идеальная жидкость</a:t>
            </a:r>
            <a:r>
              <a:rPr lang="en-US" altLang="ru-RU" sz="2400" b="1" dirty="0"/>
              <a:t>? </a:t>
            </a:r>
            <a:endParaRPr lang="ru-RU" altLang="ru-RU" sz="2400" b="1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F45AD6BA-AE97-AA46-BB0D-171D82112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55" y="4455503"/>
            <a:ext cx="5248360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ru-RU" altLang="ru-RU" sz="1700" dirty="0">
                <a:solidFill>
                  <a:srgbClr val="FF0000"/>
                </a:solidFill>
              </a:rPr>
              <a:t>Скейлинг по числу конституентных кварков</a:t>
            </a:r>
          </a:p>
          <a:p>
            <a:pPr eaLnBrk="1" hangingPunct="1"/>
            <a:r>
              <a:rPr lang="ru-RU" altLang="ru-RU" sz="1700" dirty="0">
                <a:solidFill>
                  <a:srgbClr val="FF0000"/>
                </a:solidFill>
              </a:rPr>
              <a:t>    </a:t>
            </a:r>
            <a:r>
              <a:rPr lang="en-US" altLang="ru-RU" sz="1700" dirty="0">
                <a:solidFill>
                  <a:srgbClr val="FF0000"/>
                </a:solidFill>
              </a:rPr>
              <a:t> </a:t>
            </a:r>
            <a:r>
              <a:rPr lang="ru-RU" altLang="ru-RU" sz="1700" dirty="0">
                <a:solidFill>
                  <a:srgbClr val="FF0000"/>
                </a:solidFill>
                <a:sym typeface="Wingdings" panose="05000000000000000000" pitchFamily="2" charset="2"/>
              </a:rPr>
              <a:t>указывает партонный характер формирования</a:t>
            </a:r>
          </a:p>
          <a:p>
            <a:pPr eaLnBrk="1" hangingPunct="1"/>
            <a:r>
              <a:rPr lang="ru-RU" altLang="ru-RU" sz="1700" dirty="0">
                <a:solidFill>
                  <a:srgbClr val="FF0000"/>
                </a:solidFill>
                <a:sym typeface="Wingdings" panose="05000000000000000000" pitchFamily="2" charset="2"/>
              </a:rPr>
              <a:t>    коллективных эффектов в релятивистской</a:t>
            </a:r>
          </a:p>
          <a:p>
            <a:pPr eaLnBrk="1" hangingPunct="1"/>
            <a:r>
              <a:rPr lang="ru-RU" altLang="ru-RU" sz="1700" dirty="0">
                <a:solidFill>
                  <a:srgbClr val="FF0000"/>
                </a:solidFill>
                <a:sym typeface="Wingdings" panose="05000000000000000000" pitchFamily="2" charset="2"/>
              </a:rPr>
              <a:t>     квантовой жидкости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ru-RU" altLang="ru-RU" sz="1700" dirty="0">
                <a:solidFill>
                  <a:srgbClr val="FF0000"/>
                </a:solidFill>
                <a:sym typeface="Wingdings" panose="05000000000000000000" pitchFamily="2" charset="2"/>
              </a:rPr>
              <a:t>Гидродинамические расчеты для описания</a:t>
            </a:r>
          </a:p>
          <a:p>
            <a:pPr eaLnBrk="1" hangingPunct="1"/>
            <a:r>
              <a:rPr lang="ru-RU" altLang="ru-RU" sz="1700" dirty="0">
                <a:solidFill>
                  <a:srgbClr val="FF0000"/>
                </a:solidFill>
                <a:sym typeface="Wingdings" panose="05000000000000000000" pitchFamily="2" charset="2"/>
              </a:rPr>
              <a:t>     данного поведения требуют значения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D471A-1FE2-41CB-8CEB-091AC2175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6021288"/>
            <a:ext cx="2671977" cy="634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D4C5D1-E0E6-32AA-3B35-72A2607C6197}"/>
              </a:ext>
            </a:extLst>
          </p:cNvPr>
          <p:cNvSpPr txBox="1"/>
          <p:nvPr/>
        </p:nvSpPr>
        <p:spPr>
          <a:xfrm>
            <a:off x="3190603" y="6163072"/>
            <a:ext cx="3963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- </a:t>
            </a:r>
            <a:r>
              <a:rPr lang="ru-RU" dirty="0">
                <a:solidFill>
                  <a:srgbClr val="0000FF"/>
                </a:solidFill>
              </a:rPr>
              <a:t>близкого к значению для идеальной</a:t>
            </a:r>
          </a:p>
          <a:p>
            <a:r>
              <a:rPr lang="ru-RU" dirty="0">
                <a:solidFill>
                  <a:srgbClr val="0000FF"/>
                </a:solidFill>
              </a:rPr>
              <a:t>    квантовой жидкости = </a:t>
            </a:r>
            <a:r>
              <a:rPr lang="en-US" dirty="0">
                <a:solidFill>
                  <a:srgbClr val="0000FF"/>
                </a:solidFill>
              </a:rPr>
              <a:t>h/(4</a:t>
            </a:r>
            <a:r>
              <a:rPr lang="en-US" dirty="0">
                <a:solidFill>
                  <a:srgbClr val="0000FF"/>
                </a:solidFill>
                <a:latin typeface="Symbol" panose="05050102010706020507" pitchFamily="18" charset="2"/>
              </a:rPr>
              <a:t>p</a:t>
            </a:r>
            <a:r>
              <a:rPr lang="en-US" dirty="0">
                <a:solidFill>
                  <a:srgbClr val="0000FF"/>
                </a:solidFill>
              </a:rPr>
              <a:t>) 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94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800A0B-A0C4-F6BD-933A-4269F501FDFD}"/>
              </a:ext>
            </a:extLst>
          </p:cNvPr>
          <p:cNvSpPr txBox="1"/>
          <p:nvPr/>
        </p:nvSpPr>
        <p:spPr>
          <a:xfrm>
            <a:off x="162687" y="533649"/>
            <a:ext cx="88186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На настоящий момент ситуация с интепретацией данных по столкновеняим релятивистскик ядер является достаточно  противоречивой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740543-D2FB-7D52-70B7-693124D74BF8}"/>
              </a:ext>
            </a:extLst>
          </p:cNvPr>
          <p:cNvSpPr txBox="1"/>
          <p:nvPr/>
        </p:nvSpPr>
        <p:spPr>
          <a:xfrm>
            <a:off x="467544" y="-12577"/>
            <a:ext cx="7803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Исследования ФД КХД и  КГП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текущая ситуация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816AA-A949-5878-14A2-67EE5FB8BDB9}"/>
              </a:ext>
            </a:extLst>
          </p:cNvPr>
          <p:cNvSpPr txBox="1"/>
          <p:nvPr/>
        </p:nvSpPr>
        <p:spPr>
          <a:xfrm>
            <a:off x="174046" y="1291261"/>
            <a:ext cx="863505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Набрано большое количество экспериментальных данных, но не все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доступные области фазовой диаграммы КХД исследованы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Нет сомнений, что сильновзаимодействущая материя в форме КГП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действительно образуется в столкновениях ядер, однако нет полного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понимания по оптимальным пробникам и интервала для смешанной фазы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Несмотря на активные поиски критическая точка на КХД ФД не обнаружена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данных есть намеки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hints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), но нет однозначного указания на частичное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восстановление киральной симметрии в плотной барионной материи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Значительное количество нерешенных проблем и загадок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(puzzles):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гиперядра, потоки прямых фотонов и т.д.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DBCF6-DA48-A667-0438-490708A807D4}"/>
              </a:ext>
            </a:extLst>
          </p:cNvPr>
          <p:cNvSpPr txBox="1"/>
          <p:nvPr/>
        </p:nvSpPr>
        <p:spPr>
          <a:xfrm>
            <a:off x="467544" y="5418669"/>
            <a:ext cx="7972567" cy="923330"/>
          </a:xfrm>
          <a:prstGeom prst="rect">
            <a:avLst/>
          </a:prstGeom>
          <a:solidFill>
            <a:srgbClr val="A3FDF0"/>
          </a:solidFill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Новая программа исследований нацелена на исследования в области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максимальной барионной плотности на ускорителе с широким набором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пучковых опций и высокой скоростью набора данных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NICA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b="0"/>
          </a:p>
        </p:txBody>
      </p:sp>
      <p:sp>
        <p:nvSpPr>
          <p:cNvPr id="40963" name="Номер слайда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b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4038" y="3651250"/>
            <a:ext cx="2884487" cy="2405063"/>
            <a:chOff x="365" y="1900"/>
            <a:chExt cx="1817" cy="1515"/>
          </a:xfrm>
        </p:grpSpPr>
        <p:sp>
          <p:nvSpPr>
            <p:cNvPr id="41015" name="Oval 62"/>
            <p:cNvSpPr>
              <a:spLocks noChangeArrowheads="1"/>
            </p:cNvSpPr>
            <p:nvPr/>
          </p:nvSpPr>
          <p:spPr bwMode="auto">
            <a:xfrm>
              <a:off x="465" y="1900"/>
              <a:ext cx="1672" cy="1515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sz="1800" b="0" baseline="30000">
                <a:latin typeface="Bookman Old Style" pitchFamily="18" charset="0"/>
              </a:endParaRPr>
            </a:p>
          </p:txBody>
        </p:sp>
        <p:sp>
          <p:nvSpPr>
            <p:cNvPr id="41016" name="Text Box 63"/>
            <p:cNvSpPr txBox="1">
              <a:spLocks noChangeArrowheads="1"/>
            </p:cNvSpPr>
            <p:nvPr/>
          </p:nvSpPr>
          <p:spPr bwMode="auto">
            <a:xfrm>
              <a:off x="365" y="2293"/>
              <a:ext cx="1817" cy="89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u="sng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Nuclotron (45 Tm)</a:t>
              </a:r>
            </a:p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injection of one bunch </a:t>
              </a:r>
            </a:p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of </a:t>
              </a:r>
              <a:r>
                <a:rPr lang="ru-RU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1.1</a:t>
              </a:r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×10</a:t>
              </a:r>
              <a:r>
                <a:rPr lang="en-US" sz="1600" baseline="300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9</a:t>
              </a:r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 ions,</a:t>
              </a:r>
            </a:p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acceleration up to </a:t>
              </a:r>
            </a:p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1 - 4.5 GeV/u max.</a:t>
              </a:r>
              <a:endParaRPr lang="ru-RU" sz="1600">
                <a:solidFill>
                  <a:srgbClr val="008000"/>
                </a:solidFill>
                <a:latin typeface="Bookman Old Style" pitchFamily="18" charset="0"/>
                <a:cs typeface="Arial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165600" y="1087438"/>
            <a:ext cx="4757738" cy="622300"/>
            <a:chOff x="2624" y="685"/>
            <a:chExt cx="2997" cy="392"/>
          </a:xfrm>
        </p:grpSpPr>
        <p:sp>
          <p:nvSpPr>
            <p:cNvPr id="41011" name="Text Box 65"/>
            <p:cNvSpPr txBox="1">
              <a:spLocks noChangeArrowheads="1"/>
            </p:cNvSpPr>
            <p:nvPr/>
          </p:nvSpPr>
          <p:spPr bwMode="auto">
            <a:xfrm>
              <a:off x="3047" y="772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Linac </a:t>
              </a:r>
              <a:r>
                <a:rPr lang="ru-RU" sz="16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ЛУ-20</a:t>
              </a:r>
            </a:p>
          </p:txBody>
        </p:sp>
        <p:sp>
          <p:nvSpPr>
            <p:cNvPr id="41012" name="Text Box 65"/>
            <p:cNvSpPr txBox="1">
              <a:spLocks noChangeArrowheads="1"/>
            </p:cNvSpPr>
            <p:nvPr/>
          </p:nvSpPr>
          <p:spPr bwMode="auto">
            <a:xfrm>
              <a:off x="4768" y="685"/>
              <a:ext cx="853" cy="392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Ion sources</a:t>
              </a:r>
              <a:endParaRPr lang="ru-RU" sz="160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endParaRPr>
            </a:p>
          </p:txBody>
        </p:sp>
        <p:sp>
          <p:nvSpPr>
            <p:cNvPr id="41013" name="Line 95"/>
            <p:cNvSpPr>
              <a:spLocks noChangeShapeType="1"/>
            </p:cNvSpPr>
            <p:nvPr/>
          </p:nvSpPr>
          <p:spPr bwMode="auto">
            <a:xfrm flipH="1" flipV="1">
              <a:off x="4625" y="894"/>
              <a:ext cx="115" cy="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4" name="Line 11"/>
            <p:cNvSpPr>
              <a:spLocks noChangeShapeType="1"/>
            </p:cNvSpPr>
            <p:nvPr/>
          </p:nvSpPr>
          <p:spPr bwMode="auto">
            <a:xfrm flipH="1">
              <a:off x="2624" y="896"/>
              <a:ext cx="41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362325" y="1741488"/>
            <a:ext cx="5311775" cy="3005137"/>
            <a:chOff x="2118" y="1097"/>
            <a:chExt cx="3346" cy="1893"/>
          </a:xfrm>
        </p:grpSpPr>
        <p:sp>
          <p:nvSpPr>
            <p:cNvPr id="41005" name="Arc 94"/>
            <p:cNvSpPr>
              <a:spLocks/>
            </p:cNvSpPr>
            <p:nvPr/>
          </p:nvSpPr>
          <p:spPr bwMode="auto">
            <a:xfrm rot="10693531" flipV="1">
              <a:off x="2118" y="2067"/>
              <a:ext cx="732" cy="923"/>
            </a:xfrm>
            <a:custGeom>
              <a:avLst/>
              <a:gdLst>
                <a:gd name="T0" fmla="*/ 0 w 21564"/>
                <a:gd name="T1" fmla="*/ 0 h 21249"/>
                <a:gd name="T2" fmla="*/ 0 w 21564"/>
                <a:gd name="T3" fmla="*/ 0 h 21249"/>
                <a:gd name="T4" fmla="*/ 0 w 21564"/>
                <a:gd name="T5" fmla="*/ 0 h 21249"/>
                <a:gd name="T6" fmla="*/ 0 60000 65536"/>
                <a:gd name="T7" fmla="*/ 0 60000 65536"/>
                <a:gd name="T8" fmla="*/ 0 60000 65536"/>
                <a:gd name="T9" fmla="*/ 0 w 21564"/>
                <a:gd name="T10" fmla="*/ 0 h 21249"/>
                <a:gd name="T11" fmla="*/ 21564 w 21564"/>
                <a:gd name="T12" fmla="*/ 21249 h 212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4" h="21249" fill="none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</a:path>
                <a:path w="21564" h="21249" stroke="0" extrusionOk="0">
                  <a:moveTo>
                    <a:pt x="3880" y="0"/>
                  </a:moveTo>
                  <a:cubicBezTo>
                    <a:pt x="13681" y="1790"/>
                    <a:pt x="20986" y="10051"/>
                    <a:pt x="21563" y="19997"/>
                  </a:cubicBezTo>
                  <a:lnTo>
                    <a:pt x="0" y="21249"/>
                  </a:lnTo>
                  <a:lnTo>
                    <a:pt x="3880" y="0"/>
                  </a:lnTo>
                  <a:close/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6" name="Line 95"/>
            <p:cNvSpPr>
              <a:spLocks noChangeShapeType="1"/>
            </p:cNvSpPr>
            <p:nvPr/>
          </p:nvSpPr>
          <p:spPr bwMode="auto">
            <a:xfrm flipH="1">
              <a:off x="2696" y="1762"/>
              <a:ext cx="643" cy="29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7" name="Line 95"/>
            <p:cNvSpPr>
              <a:spLocks noChangeShapeType="1"/>
            </p:cNvSpPr>
            <p:nvPr/>
          </p:nvSpPr>
          <p:spPr bwMode="auto">
            <a:xfrm flipH="1" flipV="1">
              <a:off x="3345" y="1750"/>
              <a:ext cx="1371" cy="109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8" name="Line 95"/>
            <p:cNvSpPr>
              <a:spLocks noChangeShapeType="1"/>
            </p:cNvSpPr>
            <p:nvPr/>
          </p:nvSpPr>
          <p:spPr bwMode="auto">
            <a:xfrm flipH="1">
              <a:off x="3354" y="1356"/>
              <a:ext cx="1603" cy="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9" name="Line 95"/>
            <p:cNvSpPr>
              <a:spLocks noChangeShapeType="1"/>
            </p:cNvSpPr>
            <p:nvPr/>
          </p:nvSpPr>
          <p:spPr bwMode="auto">
            <a:xfrm flipH="1">
              <a:off x="3363" y="1261"/>
              <a:ext cx="835" cy="483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dash"/>
              <a:round/>
              <a:headEnd type="triangle" w="med" len="med"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10" name="Text Box 64"/>
            <p:cNvSpPr txBox="1">
              <a:spLocks noChangeArrowheads="1"/>
            </p:cNvSpPr>
            <p:nvPr/>
          </p:nvSpPr>
          <p:spPr bwMode="auto">
            <a:xfrm>
              <a:off x="3159" y="1097"/>
              <a:ext cx="2305" cy="948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sz="1800" u="sng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endParaRPr>
            </a:p>
            <a:p>
              <a:pPr algn="ctr"/>
              <a:r>
                <a:rPr lang="en-US" sz="1800" u="sng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Fixed Target Area</a:t>
              </a:r>
              <a:endParaRPr lang="ru-RU" sz="1600">
                <a:solidFill>
                  <a:srgbClr val="000066"/>
                </a:solidFill>
                <a:latin typeface="Bookman Old Style" pitchFamily="18" charset="0"/>
                <a:cs typeface="Arial" pitchFamily="34" charset="0"/>
              </a:endParaRP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214313" y="812800"/>
            <a:ext cx="3586162" cy="2406650"/>
            <a:chOff x="135" y="328"/>
            <a:chExt cx="2259" cy="1516"/>
          </a:xfrm>
        </p:grpSpPr>
        <p:sp>
          <p:nvSpPr>
            <p:cNvPr id="41003" name="Oval 79"/>
            <p:cNvSpPr>
              <a:spLocks noChangeArrowheads="1"/>
            </p:cNvSpPr>
            <p:nvPr/>
          </p:nvSpPr>
          <p:spPr bwMode="auto">
            <a:xfrm>
              <a:off x="308" y="328"/>
              <a:ext cx="1556" cy="1516"/>
            </a:xfrm>
            <a:prstGeom prst="ellips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 sz="1800" b="0" baseline="30000">
                <a:latin typeface="Bookman Old Style" pitchFamily="18" charset="0"/>
              </a:endParaRPr>
            </a:p>
          </p:txBody>
        </p:sp>
        <p:sp>
          <p:nvSpPr>
            <p:cNvPr id="41004" name="Text Box 80"/>
            <p:cNvSpPr txBox="1">
              <a:spLocks noChangeArrowheads="1"/>
            </p:cNvSpPr>
            <p:nvPr/>
          </p:nvSpPr>
          <p:spPr bwMode="auto">
            <a:xfrm>
              <a:off x="135" y="585"/>
              <a:ext cx="2259" cy="9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 u="sng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Booster (25 Tm)</a:t>
              </a:r>
            </a:p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1</a:t>
              </a:r>
              <a:r>
                <a:rPr lang="ru-RU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(</a:t>
              </a:r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2-</a:t>
              </a:r>
              <a:r>
                <a:rPr lang="ru-RU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3)</a:t>
              </a:r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 single-turn injection, </a:t>
              </a:r>
            </a:p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storage of </a:t>
              </a:r>
              <a:r>
                <a:rPr lang="ru-RU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2</a:t>
              </a:r>
              <a:r>
                <a:rPr lang="ru-RU" sz="1600">
                  <a:solidFill>
                    <a:srgbClr val="000066"/>
                  </a:solidFill>
                  <a:latin typeface="Symbol" pitchFamily="18" charset="2"/>
                  <a:cs typeface="Arial" pitchFamily="34" charset="0"/>
                </a:rPr>
                <a:t>∙</a:t>
              </a:r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(4-6)×10</a:t>
              </a:r>
              <a:r>
                <a:rPr lang="en-US" sz="1600" baseline="300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9</a:t>
              </a:r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,</a:t>
              </a:r>
            </a:p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acceleration up to 100 MeV/u,</a:t>
              </a:r>
            </a:p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electron cooling, acceleration </a:t>
              </a:r>
            </a:p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up to 600 MeV/u</a:t>
              </a:r>
              <a:endParaRPr lang="ru-RU" sz="1600">
                <a:solidFill>
                  <a:srgbClr val="000066"/>
                </a:solidFill>
                <a:latin typeface="Bookman Old Style" pitchFamily="18" charset="0"/>
                <a:cs typeface="Arial" pitchFamily="34" charset="0"/>
              </a:endParaRPr>
            </a:p>
          </p:txBody>
        </p:sp>
      </p:grpSp>
      <p:sp>
        <p:nvSpPr>
          <p:cNvPr id="40968" name="Line 89"/>
          <p:cNvSpPr>
            <a:spLocks noChangeShapeType="1"/>
          </p:cNvSpPr>
          <p:nvPr/>
        </p:nvSpPr>
        <p:spPr bwMode="auto">
          <a:xfrm flipH="1">
            <a:off x="479425" y="2058988"/>
            <a:ext cx="4763" cy="1295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915988" y="1419225"/>
            <a:ext cx="3263900" cy="2782888"/>
            <a:chOff x="577" y="894"/>
            <a:chExt cx="2056" cy="1753"/>
          </a:xfrm>
        </p:grpSpPr>
        <p:sp>
          <p:nvSpPr>
            <p:cNvPr id="41001" name="Line 89"/>
            <p:cNvSpPr>
              <a:spLocks noChangeShapeType="1"/>
            </p:cNvSpPr>
            <p:nvPr/>
          </p:nvSpPr>
          <p:spPr bwMode="auto">
            <a:xfrm flipH="1">
              <a:off x="577" y="1095"/>
              <a:ext cx="1483" cy="15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002" name="Arc 25"/>
            <p:cNvSpPr>
              <a:spLocks/>
            </p:cNvSpPr>
            <p:nvPr/>
          </p:nvSpPr>
          <p:spPr bwMode="auto">
            <a:xfrm flipH="1">
              <a:off x="2045" y="894"/>
              <a:ext cx="588" cy="280"/>
            </a:xfrm>
            <a:custGeom>
              <a:avLst/>
              <a:gdLst>
                <a:gd name="T0" fmla="*/ 0 w 21405"/>
                <a:gd name="T1" fmla="*/ 0 h 21600"/>
                <a:gd name="T2" fmla="*/ 588 w 21405"/>
                <a:gd name="T3" fmla="*/ 242 h 21600"/>
                <a:gd name="T4" fmla="*/ 0 w 21405"/>
                <a:gd name="T5" fmla="*/ 28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405" h="21600" fill="none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</a:path>
                <a:path w="21405" h="21600" stroke="0" extrusionOk="0">
                  <a:moveTo>
                    <a:pt x="-1" y="0"/>
                  </a:moveTo>
                  <a:cubicBezTo>
                    <a:pt x="10810" y="0"/>
                    <a:pt x="19955" y="7991"/>
                    <a:pt x="21404" y="187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0" y="0"/>
            <a:ext cx="9144000" cy="884238"/>
            <a:chOff x="0" y="0"/>
            <a:chExt cx="5760" cy="557"/>
          </a:xfrm>
        </p:grpSpPr>
        <p:sp>
          <p:nvSpPr>
            <p:cNvPr id="40999" name="Text Box 100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8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130000"/>
                </a:lnSpc>
              </a:pPr>
              <a:r>
                <a:rPr lang="ru-RU" dirty="0">
                  <a:solidFill>
                    <a:srgbClr val="333399"/>
                  </a:solidFill>
                  <a:latin typeface="Bookman Old Style" pitchFamily="18" charset="0"/>
                </a:rPr>
                <a:t>Ускорительный комплекс </a:t>
              </a:r>
              <a:r>
                <a:rPr lang="en-US" sz="1800" dirty="0">
                  <a:solidFill>
                    <a:srgbClr val="333399"/>
                  </a:solidFill>
                  <a:latin typeface="Bookman Old Style" pitchFamily="18" charset="0"/>
                </a:rPr>
                <a:t>NICA. </a:t>
              </a:r>
              <a:endParaRPr lang="en-US" sz="1600" dirty="0">
                <a:solidFill>
                  <a:srgbClr val="333399"/>
                </a:solidFill>
                <a:latin typeface="Bookman Old Style" pitchFamily="18" charset="0"/>
              </a:endParaRPr>
            </a:p>
          </p:txBody>
        </p:sp>
        <p:sp>
          <p:nvSpPr>
            <p:cNvPr id="41000" name="Text Box 78"/>
            <p:cNvSpPr txBox="1">
              <a:spLocks noChangeArrowheads="1"/>
            </p:cNvSpPr>
            <p:nvPr/>
          </p:nvSpPr>
          <p:spPr bwMode="auto">
            <a:xfrm>
              <a:off x="1676" y="249"/>
              <a:ext cx="13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ctr">
                <a:lnSpc>
                  <a:spcPct val="130000"/>
                </a:lnSpc>
              </a:pPr>
              <a:r>
                <a:rPr lang="en-US">
                  <a:solidFill>
                    <a:srgbClr val="333399"/>
                  </a:solidFill>
                  <a:latin typeface="Bookman Old Style" pitchFamily="18" charset="0"/>
                  <a:cs typeface="Arial" pitchFamily="34" charset="0"/>
                </a:rPr>
                <a:t> </a:t>
              </a:r>
              <a:endParaRPr lang="ru-RU">
                <a:solidFill>
                  <a:srgbClr val="333399"/>
                </a:solidFill>
                <a:latin typeface="Bookman Old Style" pitchFamily="18" charset="0"/>
                <a:cs typeface="Arial" pitchFamily="34" charset="0"/>
              </a:endParaRPr>
            </a:p>
          </p:txBody>
        </p:sp>
      </p:grpSp>
      <p:sp>
        <p:nvSpPr>
          <p:cNvPr id="40971" name="Line 89"/>
          <p:cNvSpPr>
            <a:spLocks noChangeShapeType="1"/>
          </p:cNvSpPr>
          <p:nvPr/>
        </p:nvSpPr>
        <p:spPr bwMode="auto">
          <a:xfrm>
            <a:off x="485775" y="3521075"/>
            <a:ext cx="261938" cy="17145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279400" y="3230563"/>
            <a:ext cx="4525963" cy="409575"/>
            <a:chOff x="176" y="2035"/>
            <a:chExt cx="2851" cy="258"/>
          </a:xfrm>
        </p:grpSpPr>
        <p:sp>
          <p:nvSpPr>
            <p:cNvPr id="40997" name="Rectangle 81" descr="Темный диагональный 2"/>
            <p:cNvSpPr>
              <a:spLocks noChangeArrowheads="1"/>
            </p:cNvSpPr>
            <p:nvPr/>
          </p:nvSpPr>
          <p:spPr bwMode="auto">
            <a:xfrm rot="-5400000">
              <a:off x="296" y="2012"/>
              <a:ext cx="66" cy="305"/>
            </a:xfrm>
            <a:prstGeom prst="rect">
              <a:avLst/>
            </a:prstGeom>
            <a:pattFill prst="dkUpDiag">
              <a:fgClr>
                <a:srgbClr val="000000"/>
              </a:fgClr>
              <a:bgClr>
                <a:srgbClr val="FFFFFF"/>
              </a:bgClr>
            </a:patt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eaVert"/>
            <a:lstStyle/>
            <a:p>
              <a:endParaRPr lang="ru-RU" sz="1800" b="0" baseline="30000">
                <a:latin typeface="Bookman Old Style" pitchFamily="18" charset="0"/>
              </a:endParaRPr>
            </a:p>
          </p:txBody>
        </p:sp>
        <p:sp>
          <p:nvSpPr>
            <p:cNvPr id="40998" name="Text Box 97"/>
            <p:cNvSpPr txBox="1">
              <a:spLocks noChangeArrowheads="1"/>
            </p:cNvSpPr>
            <p:nvPr/>
          </p:nvSpPr>
          <p:spPr bwMode="auto">
            <a:xfrm>
              <a:off x="512" y="2035"/>
              <a:ext cx="2515" cy="25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Stripping (</a:t>
              </a:r>
              <a:r>
                <a:rPr lang="en-US" sz="16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80%</a:t>
              </a:r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) </a:t>
              </a:r>
              <a:r>
                <a:rPr lang="en-US" sz="1600" baseline="300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197</a:t>
              </a:r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Au</a:t>
              </a:r>
              <a:r>
                <a:rPr lang="en-US" sz="1600" baseline="300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</a:rPr>
                <a:t>32+ </a:t>
              </a:r>
              <a:r>
                <a:rPr lang="en-US" sz="1600">
                  <a:solidFill>
                    <a:srgbClr val="000066"/>
                  </a:solidFill>
                  <a:latin typeface="Bookman Old Style" pitchFamily="18" charset="0"/>
                  <a:cs typeface="Arial" pitchFamily="34" charset="0"/>
                  <a:sym typeface="Times New Roman" pitchFamily="18" charset="0"/>
                </a:rPr>
                <a:t>=&gt; </a:t>
              </a:r>
              <a:r>
                <a:rPr lang="en-US" sz="1600" baseline="300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197</a:t>
              </a:r>
              <a:r>
                <a:rPr lang="en-US" sz="16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Au</a:t>
              </a:r>
              <a:r>
                <a:rPr lang="en-US" sz="1600" baseline="300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79+</a:t>
              </a:r>
              <a:endParaRPr lang="ru-RU" sz="160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endParaRPr>
            </a:p>
          </p:txBody>
        </p:sp>
      </p:grpSp>
      <p:grpSp>
        <p:nvGrpSpPr>
          <p:cNvPr id="9" name="Group 33"/>
          <p:cNvGrpSpPr>
            <a:grpSpLocks/>
          </p:cNvGrpSpPr>
          <p:nvPr/>
        </p:nvGrpSpPr>
        <p:grpSpPr bwMode="auto">
          <a:xfrm>
            <a:off x="3201988" y="4427538"/>
            <a:ext cx="1439862" cy="1243012"/>
            <a:chOff x="2017" y="2789"/>
            <a:chExt cx="907" cy="783"/>
          </a:xfrm>
        </p:grpSpPr>
        <p:sp>
          <p:nvSpPr>
            <p:cNvPr id="40994" name="Arc 96"/>
            <p:cNvSpPr>
              <a:spLocks/>
            </p:cNvSpPr>
            <p:nvPr/>
          </p:nvSpPr>
          <p:spPr bwMode="auto">
            <a:xfrm rot="-4625293">
              <a:off x="1990" y="3262"/>
              <a:ext cx="337" cy="284"/>
            </a:xfrm>
            <a:custGeom>
              <a:avLst/>
              <a:gdLst>
                <a:gd name="T0" fmla="*/ 0 w 21600"/>
                <a:gd name="T1" fmla="*/ 0 h 23142"/>
                <a:gd name="T2" fmla="*/ 0 w 21600"/>
                <a:gd name="T3" fmla="*/ 0 h 23142"/>
                <a:gd name="T4" fmla="*/ 0 w 21600"/>
                <a:gd name="T5" fmla="*/ 0 h 2314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142"/>
                <a:gd name="T11" fmla="*/ 21600 w 21600"/>
                <a:gd name="T12" fmla="*/ 23142 h 23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142" fill="none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</a:path>
                <a:path w="21600" h="23142" stroke="0" extrusionOk="0">
                  <a:moveTo>
                    <a:pt x="4209" y="0"/>
                  </a:moveTo>
                  <a:cubicBezTo>
                    <a:pt x="14318" y="2009"/>
                    <a:pt x="21600" y="10879"/>
                    <a:pt x="21600" y="21186"/>
                  </a:cubicBezTo>
                  <a:cubicBezTo>
                    <a:pt x="21600" y="21839"/>
                    <a:pt x="21570" y="22491"/>
                    <a:pt x="21511" y="23142"/>
                  </a:cubicBezTo>
                  <a:lnTo>
                    <a:pt x="0" y="21186"/>
                  </a:lnTo>
                  <a:lnTo>
                    <a:pt x="4209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</p:spPr>
          <p:txBody>
            <a:bodyPr vert="eaVert"/>
            <a:lstStyle/>
            <a:p>
              <a:endParaRPr lang="ru-RU"/>
            </a:p>
          </p:txBody>
        </p:sp>
        <p:sp>
          <p:nvSpPr>
            <p:cNvPr id="40995" name="Arc 93"/>
            <p:cNvSpPr>
              <a:spLocks/>
            </p:cNvSpPr>
            <p:nvPr/>
          </p:nvSpPr>
          <p:spPr bwMode="auto">
            <a:xfrm rot="4986537" flipH="1">
              <a:off x="2480" y="3118"/>
              <a:ext cx="331" cy="557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  <a:tailEnd/>
            </a:ln>
          </p:spPr>
          <p:txBody>
            <a:bodyPr rot="10800000" vert="eaVert"/>
            <a:lstStyle/>
            <a:p>
              <a:endParaRPr lang="ru-RU"/>
            </a:p>
          </p:txBody>
        </p:sp>
        <p:sp>
          <p:nvSpPr>
            <p:cNvPr id="40996" name="Arc 93"/>
            <p:cNvSpPr>
              <a:spLocks/>
            </p:cNvSpPr>
            <p:nvPr/>
          </p:nvSpPr>
          <p:spPr bwMode="auto">
            <a:xfrm rot="-4986537" flipH="1" flipV="1">
              <a:off x="2312" y="2771"/>
              <a:ext cx="505" cy="541"/>
            </a:xfrm>
            <a:custGeom>
              <a:avLst/>
              <a:gdLst>
                <a:gd name="T0" fmla="*/ 0 w 21562"/>
                <a:gd name="T1" fmla="*/ 0 h 20893"/>
                <a:gd name="T2" fmla="*/ 0 w 21562"/>
                <a:gd name="T3" fmla="*/ 0 h 20893"/>
                <a:gd name="T4" fmla="*/ 0 w 21562"/>
                <a:gd name="T5" fmla="*/ 0 h 20893"/>
                <a:gd name="T6" fmla="*/ 0 60000 65536"/>
                <a:gd name="T7" fmla="*/ 0 60000 65536"/>
                <a:gd name="T8" fmla="*/ 0 60000 65536"/>
                <a:gd name="T9" fmla="*/ 0 w 21562"/>
                <a:gd name="T10" fmla="*/ 0 h 20893"/>
                <a:gd name="T11" fmla="*/ 21562 w 21562"/>
                <a:gd name="T12" fmla="*/ 20893 h 208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2" h="20893" fill="none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</a:path>
                <a:path w="21562" h="20893" stroke="0" extrusionOk="0">
                  <a:moveTo>
                    <a:pt x="5481" y="0"/>
                  </a:moveTo>
                  <a:cubicBezTo>
                    <a:pt x="14521" y="2372"/>
                    <a:pt x="21010" y="10288"/>
                    <a:pt x="21562" y="19617"/>
                  </a:cubicBezTo>
                  <a:lnTo>
                    <a:pt x="0" y="20893"/>
                  </a:lnTo>
                  <a:lnTo>
                    <a:pt x="5481" y="0"/>
                  </a:lnTo>
                  <a:close/>
                </a:path>
              </a:pathLst>
            </a:custGeom>
            <a:noFill/>
            <a:ln w="38100">
              <a:solidFill>
                <a:srgbClr val="FF3399"/>
              </a:solidFill>
              <a:round/>
              <a:headEnd type="triangle" w="med" len="med"/>
              <a:tailEnd/>
            </a:ln>
          </p:spPr>
          <p:txBody>
            <a:bodyPr rot="10800000" vert="eaVert"/>
            <a:lstStyle/>
            <a:p>
              <a:endParaRPr lang="ru-RU"/>
            </a:p>
          </p:txBody>
        </p:sp>
      </p:grpSp>
      <p:grpSp>
        <p:nvGrpSpPr>
          <p:cNvPr id="10" name="Group 37"/>
          <p:cNvGrpSpPr>
            <a:grpSpLocks/>
          </p:cNvGrpSpPr>
          <p:nvPr/>
        </p:nvGrpSpPr>
        <p:grpSpPr bwMode="auto">
          <a:xfrm>
            <a:off x="4378325" y="4413250"/>
            <a:ext cx="4340225" cy="1339850"/>
            <a:chOff x="2758" y="2780"/>
            <a:chExt cx="2734" cy="844"/>
          </a:xfrm>
        </p:grpSpPr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2758" y="2780"/>
              <a:ext cx="2734" cy="844"/>
              <a:chOff x="2758" y="2780"/>
              <a:chExt cx="2734" cy="844"/>
            </a:xfrm>
          </p:grpSpPr>
          <p:sp>
            <p:nvSpPr>
              <p:cNvPr id="40987" name="Oval 69"/>
              <p:cNvSpPr>
                <a:spLocks noChangeArrowheads="1"/>
              </p:cNvSpPr>
              <p:nvPr/>
            </p:nvSpPr>
            <p:spPr bwMode="auto">
              <a:xfrm>
                <a:off x="2758" y="2781"/>
                <a:ext cx="860" cy="84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800" b="0" baseline="30000">
                  <a:latin typeface="Bookman Old Style" pitchFamily="18" charset="0"/>
                </a:endParaRPr>
              </a:p>
            </p:txBody>
          </p:sp>
          <p:sp>
            <p:nvSpPr>
              <p:cNvPr id="40988" name="Oval 70"/>
              <p:cNvSpPr>
                <a:spLocks noChangeArrowheads="1"/>
              </p:cNvSpPr>
              <p:nvPr/>
            </p:nvSpPr>
            <p:spPr bwMode="auto">
              <a:xfrm>
                <a:off x="4632" y="2781"/>
                <a:ext cx="860" cy="843"/>
              </a:xfrm>
              <a:prstGeom prst="ellipse">
                <a:avLst/>
              </a:prstGeom>
              <a:noFill/>
              <a:ln w="38100">
                <a:solidFill>
                  <a:schemeClr val="accent2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800" b="0" baseline="30000">
                  <a:latin typeface="Bookman Old Style" pitchFamily="18" charset="0"/>
                </a:endParaRPr>
              </a:p>
            </p:txBody>
          </p:sp>
          <p:sp>
            <p:nvSpPr>
              <p:cNvPr id="40989" name="Oval 72"/>
              <p:cNvSpPr>
                <a:spLocks noChangeArrowheads="1"/>
              </p:cNvSpPr>
              <p:nvPr/>
            </p:nvSpPr>
            <p:spPr bwMode="auto">
              <a:xfrm>
                <a:off x="2837" y="2788"/>
                <a:ext cx="860" cy="836"/>
              </a:xfrm>
              <a:prstGeom prst="ellipse">
                <a:avLst/>
              </a:prstGeom>
              <a:noFill/>
              <a:ln w="38100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800" b="0" baseline="30000">
                  <a:latin typeface="Bookman Old Style" pitchFamily="18" charset="0"/>
                </a:endParaRPr>
              </a:p>
            </p:txBody>
          </p:sp>
          <p:sp>
            <p:nvSpPr>
              <p:cNvPr id="40990" name="Oval 73"/>
              <p:cNvSpPr>
                <a:spLocks noChangeArrowheads="1"/>
              </p:cNvSpPr>
              <p:nvPr/>
            </p:nvSpPr>
            <p:spPr bwMode="auto">
              <a:xfrm>
                <a:off x="4561" y="2780"/>
                <a:ext cx="860" cy="83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sz="1800" b="0" baseline="30000">
                  <a:latin typeface="Bookman Old Style" pitchFamily="18" charset="0"/>
                </a:endParaRPr>
              </a:p>
            </p:txBody>
          </p:sp>
          <p:sp>
            <p:nvSpPr>
              <p:cNvPr id="40991" name="Rectangle 74"/>
              <p:cNvSpPr>
                <a:spLocks noChangeArrowheads="1"/>
              </p:cNvSpPr>
              <p:nvPr/>
            </p:nvSpPr>
            <p:spPr bwMode="auto">
              <a:xfrm>
                <a:off x="3268" y="2788"/>
                <a:ext cx="1723" cy="836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 sz="1800" b="0" baseline="30000">
                  <a:latin typeface="Bookman Old Style" pitchFamily="18" charset="0"/>
                </a:endParaRPr>
              </a:p>
            </p:txBody>
          </p:sp>
          <p:sp>
            <p:nvSpPr>
              <p:cNvPr id="40992" name="Line 75"/>
              <p:cNvSpPr>
                <a:spLocks noChangeShapeType="1"/>
              </p:cNvSpPr>
              <p:nvPr/>
            </p:nvSpPr>
            <p:spPr bwMode="auto">
              <a:xfrm flipV="1">
                <a:off x="3268" y="2780"/>
                <a:ext cx="1707" cy="8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993" name="Line 76"/>
              <p:cNvSpPr>
                <a:spLocks noChangeShapeType="1"/>
              </p:cNvSpPr>
              <p:nvPr/>
            </p:nvSpPr>
            <p:spPr bwMode="auto">
              <a:xfrm>
                <a:off x="3303" y="3624"/>
                <a:ext cx="1564" cy="0"/>
              </a:xfrm>
              <a:prstGeom prst="line">
                <a:avLst/>
              </a:prstGeom>
              <a:noFill/>
              <a:ln w="38100">
                <a:solidFill>
                  <a:srgbClr val="666633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0986" name="Text Box 77"/>
            <p:cNvSpPr txBox="1">
              <a:spLocks noChangeArrowheads="1"/>
            </p:cNvSpPr>
            <p:nvPr/>
          </p:nvSpPr>
          <p:spPr bwMode="auto">
            <a:xfrm>
              <a:off x="3610" y="2877"/>
              <a:ext cx="946" cy="63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8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Two SC</a:t>
              </a:r>
            </a:p>
            <a:p>
              <a:pPr algn="ctr"/>
              <a:r>
                <a:rPr lang="en-US" sz="18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collider rings</a:t>
              </a:r>
            </a:p>
          </p:txBody>
        </p:sp>
      </p:grp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1792288" y="568325"/>
            <a:ext cx="7119937" cy="417513"/>
            <a:chOff x="1129" y="358"/>
            <a:chExt cx="4485" cy="263"/>
          </a:xfrm>
        </p:grpSpPr>
        <p:sp>
          <p:nvSpPr>
            <p:cNvPr id="40981" name="Text Box 65"/>
            <p:cNvSpPr txBox="1">
              <a:spLocks noChangeArrowheads="1"/>
            </p:cNvSpPr>
            <p:nvPr/>
          </p:nvSpPr>
          <p:spPr bwMode="auto">
            <a:xfrm>
              <a:off x="3056" y="381"/>
              <a:ext cx="1565" cy="24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Linac HILac</a:t>
              </a:r>
              <a:endParaRPr lang="ru-RU" sz="160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endParaRPr>
            </a:p>
          </p:txBody>
        </p:sp>
        <p:sp>
          <p:nvSpPr>
            <p:cNvPr id="40982" name="Text Box 65"/>
            <p:cNvSpPr txBox="1">
              <a:spLocks noChangeArrowheads="1"/>
            </p:cNvSpPr>
            <p:nvPr/>
          </p:nvSpPr>
          <p:spPr bwMode="auto">
            <a:xfrm>
              <a:off x="4761" y="358"/>
              <a:ext cx="853" cy="256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0000"/>
              </a:solidFill>
              <a:prstDash val="dash"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1600">
                  <a:solidFill>
                    <a:srgbClr val="FF0000"/>
                  </a:solidFill>
                  <a:latin typeface="Bookman Old Style" pitchFamily="18" charset="0"/>
                  <a:cs typeface="Arial" pitchFamily="34" charset="0"/>
                </a:rPr>
                <a:t>KRION</a:t>
              </a:r>
              <a:endParaRPr lang="ru-RU" sz="160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endParaRPr>
            </a:p>
          </p:txBody>
        </p:sp>
        <p:sp>
          <p:nvSpPr>
            <p:cNvPr id="40983" name="Line 50"/>
            <p:cNvSpPr>
              <a:spLocks noChangeShapeType="1"/>
            </p:cNvSpPr>
            <p:nvPr/>
          </p:nvSpPr>
          <p:spPr bwMode="auto">
            <a:xfrm flipH="1" flipV="1">
              <a:off x="1129" y="521"/>
              <a:ext cx="192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40984" name="Line 95"/>
            <p:cNvSpPr>
              <a:spLocks noChangeShapeType="1"/>
            </p:cNvSpPr>
            <p:nvPr/>
          </p:nvSpPr>
          <p:spPr bwMode="auto">
            <a:xfrm flipH="1" flipV="1">
              <a:off x="4634" y="503"/>
              <a:ext cx="115" cy="5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0976" name="Text Box 66"/>
          <p:cNvSpPr txBox="1">
            <a:spLocks noChangeArrowheads="1"/>
          </p:cNvSpPr>
          <p:nvPr/>
        </p:nvSpPr>
        <p:spPr bwMode="auto">
          <a:xfrm>
            <a:off x="6242050" y="5800725"/>
            <a:ext cx="744538" cy="334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>
                <a:solidFill>
                  <a:srgbClr val="000066"/>
                </a:solidFill>
                <a:latin typeface="Bookman Old Style" pitchFamily="18" charset="0"/>
                <a:cs typeface="Arial" pitchFamily="34" charset="0"/>
              </a:rPr>
              <a:t>IP-1</a:t>
            </a:r>
            <a:endParaRPr lang="ru-RU" sz="1600">
              <a:solidFill>
                <a:srgbClr val="000066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40977" name="AutoShape 53"/>
          <p:cNvSpPr>
            <a:spLocks noChangeArrowheads="1"/>
          </p:cNvSpPr>
          <p:nvPr/>
        </p:nvSpPr>
        <p:spPr bwMode="auto">
          <a:xfrm>
            <a:off x="6402388" y="5627688"/>
            <a:ext cx="266700" cy="254000"/>
          </a:xfrm>
          <a:prstGeom prst="irregularSeal1">
            <a:avLst/>
          </a:prstGeom>
          <a:solidFill>
            <a:srgbClr val="FF66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78" name="Text Box 66"/>
          <p:cNvSpPr txBox="1">
            <a:spLocks noChangeArrowheads="1"/>
          </p:cNvSpPr>
          <p:nvPr/>
        </p:nvSpPr>
        <p:spPr bwMode="auto">
          <a:xfrm>
            <a:off x="6257925" y="3987800"/>
            <a:ext cx="620713" cy="334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600">
                <a:solidFill>
                  <a:srgbClr val="000066"/>
                </a:solidFill>
                <a:latin typeface="Bookman Old Style" pitchFamily="18" charset="0"/>
                <a:cs typeface="Arial" pitchFamily="34" charset="0"/>
              </a:rPr>
              <a:t>IP-2</a:t>
            </a:r>
            <a:endParaRPr lang="ru-RU" sz="1600">
              <a:solidFill>
                <a:srgbClr val="000066"/>
              </a:solidFill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40979" name="AutoShape 55"/>
          <p:cNvSpPr>
            <a:spLocks noChangeArrowheads="1"/>
          </p:cNvSpPr>
          <p:nvPr/>
        </p:nvSpPr>
        <p:spPr bwMode="auto">
          <a:xfrm>
            <a:off x="6405563" y="4291013"/>
            <a:ext cx="266700" cy="254000"/>
          </a:xfrm>
          <a:prstGeom prst="irregularSeal1">
            <a:avLst/>
          </a:prstGeom>
          <a:solidFill>
            <a:srgbClr val="FF66FF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3" name="Picture 12" descr="A picture containing green, indoor, engine&#10;&#10;Description automatically generated">
            <a:extLst>
              <a:ext uri="{FF2B5EF4-FFF2-40B4-BE49-F238E27FC236}">
                <a16:creationId xmlns:a16="http://schemas.microsoft.com/office/drawing/2014/main" id="{15FC51E1-5379-3866-CF8C-AA0000869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0" y="71957"/>
            <a:ext cx="1678893" cy="1188000"/>
          </a:xfrm>
          <a:prstGeom prst="rect">
            <a:avLst/>
          </a:prstGeom>
        </p:spPr>
      </p:pic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8F8B1F4B-F5E6-D326-C180-4AE4025111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12001" r="-5587" b="9158"/>
          <a:stretch/>
        </p:blipFill>
        <p:spPr>
          <a:xfrm>
            <a:off x="6841915" y="3451974"/>
            <a:ext cx="2298911" cy="1332000"/>
          </a:xfrm>
          <a:prstGeom prst="rect">
            <a:avLst/>
          </a:prstGeom>
        </p:spPr>
      </p:pic>
      <p:pic>
        <p:nvPicPr>
          <p:cNvPr id="15" name="Рисунок 6">
            <a:extLst>
              <a:ext uri="{FF2B5EF4-FFF2-40B4-BE49-F238E27FC236}">
                <a16:creationId xmlns:a16="http://schemas.microsoft.com/office/drawing/2014/main" id="{9F38959C-5E0E-F736-7414-0A323AE56F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15" y="1921037"/>
            <a:ext cx="2181218" cy="1188000"/>
          </a:xfrm>
          <a:prstGeom prst="rect">
            <a:avLst/>
          </a:prstGeom>
        </p:spPr>
      </p:pic>
      <p:pic>
        <p:nvPicPr>
          <p:cNvPr id="16" name="Picture 5" descr="Кольцо">
            <a:extLst>
              <a:ext uri="{FF2B5EF4-FFF2-40B4-BE49-F238E27FC236}">
                <a16:creationId xmlns:a16="http://schemas.microsoft.com/office/drawing/2014/main" id="{F28F12B2-1989-2026-FB26-54478C48E5F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lum bright="20000" contrast="30000"/>
          </a:blip>
          <a:srcRect l="29628" t="20297" b="14123"/>
          <a:stretch/>
        </p:blipFill>
        <p:spPr bwMode="auto">
          <a:xfrm>
            <a:off x="1069262" y="5550376"/>
            <a:ext cx="2171345" cy="1260000"/>
          </a:xfrm>
          <a:prstGeom prst="rect">
            <a:avLst/>
          </a:prstGeom>
          <a:noFill/>
          <a:effectLst>
            <a:outerShdw blurRad="2667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59776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176" y="1141603"/>
            <a:ext cx="4428711" cy="568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83140" y="232250"/>
            <a:ext cx="8760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 исследований </a:t>
            </a:r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– изучение структуры Материи на субатомном</a:t>
            </a:r>
          </a:p>
          <a:p>
            <a:pPr algn="ctr"/>
            <a:r>
              <a:rPr lang="ru-RU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уровне и характера сил, действующих между частицами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617" y="2781000"/>
            <a:ext cx="3728569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391109" y="2781000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 Black" pitchFamily="34" charset="0"/>
              </a:rPr>
              <a:t>?</a:t>
            </a:r>
            <a:endParaRPr lang="ru-RU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074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720353" y="620688"/>
            <a:ext cx="7723549" cy="12003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lIns="91420" tIns="45711" rIns="91420" bIns="45711">
            <a:spAutoFit/>
          </a:bodyPr>
          <a:lstStyle/>
          <a:p>
            <a:pPr algn="ctr" defTabSz="914210">
              <a:defRPr/>
            </a:pPr>
            <a:r>
              <a:rPr lang="en-US" sz="1600" b="1" kern="0" dirty="0">
                <a:solidFill>
                  <a:sysClr val="windowText" lastClr="000000"/>
                </a:solidFill>
              </a:rPr>
              <a:t>  </a:t>
            </a:r>
            <a:r>
              <a:rPr lang="en-US" sz="1600" b="1" kern="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NICA energy range – dense matter at non-zero </a:t>
            </a:r>
            <a:r>
              <a:rPr lang="en-US" sz="1600" b="1" kern="0" dirty="0">
                <a:solidFill>
                  <a:srgbClr val="C00000"/>
                </a:solidFill>
                <a:latin typeface="Symbol" pitchFamily="18" charset="2"/>
                <a:ea typeface="Tahoma" pitchFamily="34" charset="0"/>
                <a:cs typeface="Tahoma" pitchFamily="34" charset="0"/>
              </a:rPr>
              <a:t>m</a:t>
            </a:r>
            <a:r>
              <a:rPr lang="en-US" sz="1600" b="1" kern="0" baseline="-2500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1600" b="1" kern="0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and moderate T</a:t>
            </a:r>
          </a:p>
          <a:p>
            <a:pPr defTabSz="914210">
              <a:defRPr/>
            </a:pPr>
            <a:endParaRPr lang="en-US" sz="2000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829" indent="-342829" defTabSz="914210">
              <a:buFontTx/>
              <a:buBlip>
                <a:blip r:embed="rId2"/>
              </a:buBlip>
              <a:defRPr/>
            </a:pPr>
            <a:r>
              <a:rPr lang="en-US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baryon density</a:t>
            </a:r>
            <a:r>
              <a:rPr lang="en-US" kern="0" dirty="0">
                <a:solidFill>
                  <a:prstClr val="black"/>
                </a:solidFill>
                <a:latin typeface="Symbol" pitchFamily="18" charset="2"/>
                <a:ea typeface="Tahoma" pitchFamily="34" charset="0"/>
                <a:cs typeface="Tahoma" pitchFamily="34" charset="0"/>
              </a:rPr>
              <a:t> r </a:t>
            </a:r>
            <a:r>
              <a:rPr lang="en-US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up to 10</a:t>
            </a:r>
            <a:r>
              <a:rPr lang="en-US" kern="0" dirty="0">
                <a:solidFill>
                  <a:prstClr val="black"/>
                </a:solidFill>
                <a:latin typeface="Symbol" pitchFamily="18" charset="2"/>
                <a:ea typeface="Tahoma" pitchFamily="34" charset="0"/>
                <a:cs typeface="Tahoma" pitchFamily="34" charset="0"/>
              </a:rPr>
              <a:t>r</a:t>
            </a:r>
            <a:r>
              <a:rPr lang="en-US" kern="0" baseline="-25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  <a:r>
              <a:rPr lang="en-US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freeze-out net-baryon density – highest</a:t>
            </a:r>
          </a:p>
          <a:p>
            <a:pPr marL="342829" indent="-342829" defTabSz="914210">
              <a:buFontTx/>
              <a:buBlip>
                <a:blip r:embed="rId2"/>
              </a:buBlip>
              <a:defRPr/>
            </a:pPr>
            <a:r>
              <a:rPr lang="en-US" kern="0" dirty="0">
                <a:solidFill>
                  <a:prstClr val="black"/>
                </a:solidFill>
                <a:latin typeface="Symbol" pitchFamily="18" charset="2"/>
                <a:ea typeface="Tahoma" pitchFamily="34" charset="0"/>
                <a:cs typeface="Tahoma" pitchFamily="34" charset="0"/>
              </a:rPr>
              <a:t>m</a:t>
            </a:r>
            <a:r>
              <a:rPr lang="en-US" kern="0" baseline="-25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 </a:t>
            </a:r>
            <a:r>
              <a:rPr lang="en-US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 (300 - 750) MeV, T</a:t>
            </a:r>
            <a:r>
              <a:rPr lang="en-US" kern="0" baseline="-25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</a:t>
            </a:r>
            <a:r>
              <a:rPr lang="en-US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~ (120-150) MeV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643" y="44625"/>
            <a:ext cx="6715075" cy="523202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defTabSz="914210"/>
            <a:r>
              <a:rPr lang="en-US" sz="2800" b="1" dirty="0">
                <a:solidFill>
                  <a:prstClr val="black"/>
                </a:solidFill>
              </a:rPr>
              <a:t>NICA niche in the QCD phase diagram   </a:t>
            </a:r>
            <a:endParaRPr lang="ru-RU" sz="2800" b="1" dirty="0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0" y="1991041"/>
            <a:ext cx="3875417" cy="3564000"/>
            <a:chOff x="111" y="1026"/>
            <a:chExt cx="2342" cy="1777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" t="351" r="1898" b="3510"/>
            <a:stretch>
              <a:fillRect/>
            </a:stretch>
          </p:blipFill>
          <p:spPr bwMode="auto">
            <a:xfrm>
              <a:off x="111" y="1026"/>
              <a:ext cx="2342" cy="1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722" y="1924"/>
              <a:ext cx="799" cy="4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210" eaLnBrk="1" hangingPunct="1"/>
              <a:endParaRPr lang="en-US" sz="14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defTabSz="914210" eaLnBrk="1" hangingPunct="1"/>
              <a:r>
                <a:rPr lang="en-US" sz="1400" b="1" dirty="0">
                  <a:solidFill>
                    <a:prstClr val="black"/>
                  </a:solidFill>
                  <a:cs typeface="Arial" pitchFamily="34" charset="0"/>
                </a:rPr>
                <a:t>collider</a:t>
              </a:r>
            </a:p>
            <a:p>
              <a:pPr defTabSz="914210" eaLnBrk="1" hangingPunct="1"/>
              <a:r>
                <a:rPr lang="en-US" sz="1400" b="1" dirty="0">
                  <a:solidFill>
                    <a:prstClr val="black"/>
                  </a:solidFill>
                  <a:cs typeface="Arial" pitchFamily="34" charset="0"/>
                </a:rPr>
                <a:t>fixed target</a:t>
              </a:r>
              <a:endParaRPr lang="ru-RU" sz="14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026"/>
              <a:ext cx="1721" cy="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 rot="17400000">
              <a:off x="1423" y="2011"/>
              <a:ext cx="378" cy="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210">
                <a:defRPr/>
              </a:pPr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itchFamily="34" charset="0"/>
                </a:rPr>
                <a:t>NICA</a:t>
              </a:r>
              <a:endPara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8F3EBCC-ABE0-4FA5-BD44-0D7EF5707FA7}"/>
              </a:ext>
            </a:extLst>
          </p:cNvPr>
          <p:cNvSpPr txBox="1"/>
          <p:nvPr/>
        </p:nvSpPr>
        <p:spPr>
          <a:xfrm>
            <a:off x="80409" y="5806655"/>
            <a:ext cx="8983181" cy="738664"/>
          </a:xfrm>
          <a:prstGeom prst="rect">
            <a:avLst/>
          </a:prstGeom>
          <a:solidFill>
            <a:srgbClr val="A3FDF0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The region of the highest net-baryon density, which is ideal for phase transition and chiral symmetry restoration search is fully covered by MPD and BM@N experiments at NICA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3C43F85-9324-40C7-BF93-171FA942A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5560" y="6436167"/>
            <a:ext cx="2133600" cy="365125"/>
          </a:xfrm>
        </p:spPr>
        <p:txBody>
          <a:bodyPr/>
          <a:lstStyle/>
          <a:p>
            <a:fld id="{76A946AE-9740-416C-AC99-F562DB08F0BE}" type="slidenum">
              <a:rPr lang="ru-RU" smtClean="0"/>
              <a:t>50</a:t>
            </a:fld>
            <a:endParaRPr lang="ru-RU" dirty="0"/>
          </a:p>
        </p:txBody>
      </p:sp>
      <p:pic>
        <p:nvPicPr>
          <p:cNvPr id="4" name="Рисунок 1">
            <a:extLst>
              <a:ext uri="{FF2B5EF4-FFF2-40B4-BE49-F238E27FC236}">
                <a16:creationId xmlns:a16="http://schemas.microsoft.com/office/drawing/2014/main" id="{F9E80CA9-7142-A27E-E739-A7E3663956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52" t="4551"/>
          <a:stretch/>
        </p:blipFill>
        <p:spPr>
          <a:xfrm>
            <a:off x="3946763" y="2089085"/>
            <a:ext cx="5161330" cy="363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281CC4-E74B-2916-1BB2-8F7F201B75B7}"/>
              </a:ext>
            </a:extLst>
          </p:cNvPr>
          <p:cNvSpPr txBox="1"/>
          <p:nvPr/>
        </p:nvSpPr>
        <p:spPr>
          <a:xfrm>
            <a:off x="5508104" y="2636912"/>
            <a:ext cx="925253" cy="2585323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  <a:ln w="15875">
            <a:solidFill>
              <a:srgbClr val="652B91"/>
            </a:solidFill>
            <a:prstDash val="lgDash"/>
          </a:ln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011253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9920" y="63370"/>
            <a:ext cx="4184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Physics at NICA: dileptons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Группа 35"/>
          <p:cNvGrpSpPr>
            <a:grpSpLocks/>
          </p:cNvGrpSpPr>
          <p:nvPr/>
        </p:nvGrpSpPr>
        <p:grpSpPr>
          <a:xfrm>
            <a:off x="150037" y="2118871"/>
            <a:ext cx="3564000" cy="3096000"/>
            <a:chOff x="166289" y="2678544"/>
            <a:chExt cx="3299810" cy="3312000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7" t="8619" r="8564"/>
            <a:stretch/>
          </p:blipFill>
          <p:spPr>
            <a:xfrm>
              <a:off x="166289" y="2678544"/>
              <a:ext cx="3299810" cy="3312000"/>
            </a:xfrm>
            <a:prstGeom prst="rect">
              <a:avLst/>
            </a:prstGeom>
          </p:spPr>
        </p:pic>
        <p:cxnSp>
          <p:nvCxnSpPr>
            <p:cNvPr id="38" name="Прямая соединительная линия 37"/>
            <p:cNvCxnSpPr/>
            <p:nvPr/>
          </p:nvCxnSpPr>
          <p:spPr>
            <a:xfrm>
              <a:off x="960582" y="5033818"/>
              <a:ext cx="9236" cy="5818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1879601" y="5056914"/>
              <a:ext cx="9236" cy="5818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63789" y="5089377"/>
              <a:ext cx="658161" cy="374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LMR</a:t>
              </a:r>
              <a:endParaRPr kumimoji="0" lang="ru-RU" sz="112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91309" y="5103152"/>
              <a:ext cx="802814" cy="374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    IMR</a:t>
              </a:r>
              <a:endParaRPr kumimoji="0" lang="ru-RU" sz="1125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-6388" y="5183311"/>
            <a:ext cx="4067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LMR: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Low-mass region (0.2&lt;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&lt;1.1 GeV) – vector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meson in-medium  modification (resonance melting as approaching chiral symmetry restoration) + thermal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radiation from HG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IMR: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Intermediate region (1.1&lt;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&lt;3 GeV) – QGP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thermal radiation + heavy-flavor contribution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46297" r="8704" b="7777"/>
          <a:stretch>
            <a:fillRect/>
          </a:stretch>
        </p:blipFill>
        <p:spPr bwMode="auto">
          <a:xfrm>
            <a:off x="3975030" y="3589475"/>
            <a:ext cx="5156340" cy="31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5652120" y="3349711"/>
            <a:ext cx="2347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Hohler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and Rapp, PLB 731 (2014) 103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54186" y="2996510"/>
            <a:ext cx="4939777" cy="338554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Degeneracy of the chiral partners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a1) at high T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1" descr="Slid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978" y="1133711"/>
            <a:ext cx="2425494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618425" y="3799478"/>
          <a:ext cx="1125194" cy="225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משוואה" r:id="rId5" imgW="1206500" imgH="241300" progId="Equation.3">
                  <p:embed/>
                </p:oleObj>
              </mc:Choice>
              <mc:Fallback>
                <p:oleObj name="משוואה" r:id="rId5" imgW="1206500" imgH="241300" progId="Equation.3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425" y="3799478"/>
                        <a:ext cx="1125194" cy="22552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7567845" y="5155475"/>
          <a:ext cx="622952" cy="29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34725" imgH="304668" progId="Equation.3">
                  <p:embed/>
                </p:oleObj>
              </mc:Choice>
              <mc:Fallback>
                <p:oleObj name="Equation" r:id="rId7" imgW="634725" imgH="304668" progId="Equation.3">
                  <p:embed/>
                  <p:pic>
                    <p:nvPicPr>
                      <p:cNvPr id="19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7845" y="5155475"/>
                        <a:ext cx="622952" cy="2993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28415" y="6490821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E61D27-F966-49A5-AE2E-4113C3EEC19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D31B93-52F5-4608-934A-6F931CF92702}"/>
              </a:ext>
            </a:extLst>
          </p:cNvPr>
          <p:cNvSpPr txBox="1"/>
          <p:nvPr/>
        </p:nvSpPr>
        <p:spPr>
          <a:xfrm>
            <a:off x="374852" y="537911"/>
            <a:ext cx="7842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orrelated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electron-positron pairs 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dileptons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are sensitive to the interior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dense QCD matter and to CSR effects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ED0A-9FFB-458E-BA17-18CE35AFD88E}"/>
              </a:ext>
            </a:extLst>
          </p:cNvPr>
          <p:cNvSpPr txBox="1"/>
          <p:nvPr/>
        </p:nvSpPr>
        <p:spPr>
          <a:xfrm>
            <a:off x="797958" y="1237931"/>
            <a:ext cx="5774607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time-integrated picture of the collision dynamics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penetrating probes – no strong interactions in the medium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065077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DFC8B-8209-6E18-6F38-757DD51D7C27}"/>
              </a:ext>
            </a:extLst>
          </p:cNvPr>
          <p:cNvSpPr txBox="1"/>
          <p:nvPr/>
        </p:nvSpPr>
        <p:spPr>
          <a:xfrm>
            <a:off x="1742030" y="123335"/>
            <a:ext cx="623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Physics at NICA: prospects for dileptons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50737B-1E58-FCD1-2EE8-FDD905E42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2" y="1380005"/>
            <a:ext cx="3862799" cy="26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3BB007-1422-39FB-D17E-CF32D766A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044" y="2022986"/>
            <a:ext cx="4120308" cy="3619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5F2BDC-7926-AE63-1666-E2EB25582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575918"/>
            <a:ext cx="4120308" cy="3690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66D030B-4D64-6971-1BC2-5D866906C1E9}"/>
              </a:ext>
            </a:extLst>
          </p:cNvPr>
          <p:cNvSpPr txBox="1"/>
          <p:nvPr/>
        </p:nvSpPr>
        <p:spPr>
          <a:xfrm>
            <a:off x="755576" y="663320"/>
            <a:ext cx="7321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Modifications of vector meson properties due to CSR are simulated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within the PHSD model for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Au+Au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collisions at NICA energies</a:t>
            </a:r>
          </a:p>
        </p:txBody>
      </p:sp>
      <p:grpSp>
        <p:nvGrpSpPr>
          <p:cNvPr id="18" name="Группа 33">
            <a:extLst>
              <a:ext uri="{FF2B5EF4-FFF2-40B4-BE49-F238E27FC236}">
                <a16:creationId xmlns:a16="http://schemas.microsoft.com/office/drawing/2014/main" id="{C682EAA8-87BB-50D2-C09B-687B1C31F56F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4160310"/>
            <a:ext cx="3332567" cy="2700000"/>
            <a:chOff x="136360" y="2693051"/>
            <a:chExt cx="3986040" cy="3132000"/>
          </a:xfrm>
        </p:grpSpPr>
        <p:grpSp>
          <p:nvGrpSpPr>
            <p:cNvPr id="19" name="Группа 34">
              <a:extLst>
                <a:ext uri="{FF2B5EF4-FFF2-40B4-BE49-F238E27FC236}">
                  <a16:creationId xmlns:a16="http://schemas.microsoft.com/office/drawing/2014/main" id="{BA311EE3-ACC0-18F7-7AA0-64D66962F8D7}"/>
                </a:ext>
              </a:extLst>
            </p:cNvPr>
            <p:cNvGrpSpPr/>
            <p:nvPr/>
          </p:nvGrpSpPr>
          <p:grpSpPr>
            <a:xfrm>
              <a:off x="136360" y="2693051"/>
              <a:ext cx="3870402" cy="3132000"/>
              <a:chOff x="136360" y="2223639"/>
              <a:chExt cx="3870402" cy="3132000"/>
            </a:xfrm>
          </p:grpSpPr>
          <p:pic>
            <p:nvPicPr>
              <p:cNvPr id="21" name="Рисунок 45">
                <a:extLst>
                  <a:ext uri="{FF2B5EF4-FFF2-40B4-BE49-F238E27FC236}">
                    <a16:creationId xmlns:a16="http://schemas.microsoft.com/office/drawing/2014/main" id="{640BE149-769B-24A9-9F53-83724947E6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7" t="2430" r="12131" b="2438"/>
              <a:stretch/>
            </p:blipFill>
            <p:spPr>
              <a:xfrm>
                <a:off x="136360" y="2223639"/>
                <a:ext cx="3870402" cy="3132000"/>
              </a:xfrm>
              <a:prstGeom prst="rect">
                <a:avLst/>
              </a:prstGeom>
            </p:spPr>
          </p:pic>
          <p:sp>
            <p:nvSpPr>
              <p:cNvPr id="22" name="Прямоугольник 46">
                <a:extLst>
                  <a:ext uri="{FF2B5EF4-FFF2-40B4-BE49-F238E27FC236}">
                    <a16:creationId xmlns:a16="http://schemas.microsoft.com/office/drawing/2014/main" id="{50D6326C-CA4B-4B22-27DF-B13A2248DBDB}"/>
                  </a:ext>
                </a:extLst>
              </p:cNvPr>
              <p:cNvSpPr/>
              <p:nvPr/>
            </p:nvSpPr>
            <p:spPr>
              <a:xfrm>
                <a:off x="765488" y="3561386"/>
                <a:ext cx="648000" cy="133200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6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FE6D6D-4F7C-AF10-9E0A-4B932595478D}"/>
                </a:ext>
              </a:extLst>
            </p:cNvPr>
            <p:cNvSpPr txBox="1"/>
            <p:nvPr/>
          </p:nvSpPr>
          <p:spPr>
            <a:xfrm>
              <a:off x="2492998" y="3006710"/>
              <a:ext cx="1629402" cy="428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arXiv:1605.0788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7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0955F0B-9733-0163-0B0D-FDE06C7CA7B0}"/>
              </a:ext>
            </a:extLst>
          </p:cNvPr>
          <p:cNvSpPr txBox="1"/>
          <p:nvPr/>
        </p:nvSpPr>
        <p:spPr>
          <a:xfrm>
            <a:off x="3059832" y="5747142"/>
            <a:ext cx="5904656" cy="877163"/>
          </a:xfrm>
          <a:prstGeom prst="rect">
            <a:avLst/>
          </a:prstGeom>
          <a:solidFill>
            <a:srgbClr val="53F3F7"/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Enhancement of dilepton yield for 0.2&lt;M&lt;0.7 GeV and reduction at the phi-meson peak at NICA energies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Small contribution from correlated charm in dilepton spectra </a:t>
            </a:r>
            <a:r>
              <a:rPr lang="en-US" sz="1700" dirty="0">
                <a:solidFill>
                  <a:prstClr val="black"/>
                </a:solidFill>
                <a:latin typeface="Arial Narrow" panose="020B0606020202030204" pitchFamily="34" charset="0"/>
              </a:rPr>
              <a:t>at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NICA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9187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7" descr="hydro_mu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" r="3529"/>
          <a:stretch>
            <a:fillRect/>
          </a:stretch>
        </p:blipFill>
        <p:spPr bwMode="auto">
          <a:xfrm>
            <a:off x="204770" y="1488304"/>
            <a:ext cx="4367230" cy="41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8947" name="Text Box 19"/>
          <p:cNvSpPr txBox="1">
            <a:spLocks noChangeArrowheads="1"/>
          </p:cNvSpPr>
          <p:nvPr/>
        </p:nvSpPr>
        <p:spPr bwMode="auto">
          <a:xfrm>
            <a:off x="123620" y="661080"/>
            <a:ext cx="48928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Trajectories calculated by a 3-fluid hydrodynamics model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Toneev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 &amp;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Ivanov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08948" name="Text Box 20"/>
          <p:cNvSpPr txBox="1">
            <a:spLocks noChangeArrowheads="1"/>
          </p:cNvSpPr>
          <p:nvPr/>
        </p:nvSpPr>
        <p:spPr bwMode="auto">
          <a:xfrm>
            <a:off x="4866330" y="1117193"/>
            <a:ext cx="37338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C00000"/>
                </a:solidFill>
                <a:latin typeface="Arial Narrow" pitchFamily="34" charset="0"/>
              </a:rPr>
              <a:t>If the trajectory is in the vicinity of the critical endpoint – abnormal fluctuations can be observed</a:t>
            </a:r>
          </a:p>
        </p:txBody>
      </p:sp>
      <p:sp>
        <p:nvSpPr>
          <p:cNvPr id="67590" name="Text Box 23"/>
          <p:cNvSpPr txBox="1">
            <a:spLocks noChangeArrowheads="1"/>
          </p:cNvSpPr>
          <p:nvPr/>
        </p:nvSpPr>
        <p:spPr bwMode="auto">
          <a:xfrm>
            <a:off x="755576" y="44450"/>
            <a:ext cx="7919115" cy="4770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500" b="1" dirty="0">
                <a:latin typeface="Arial" pitchFamily="34" charset="0"/>
              </a:rPr>
              <a:t>Critical End Point (CEP) at the QCD phase diagram</a:t>
            </a:r>
            <a:endParaRPr lang="ru-RU" sz="2500" b="1" dirty="0">
              <a:latin typeface="Arial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34920" y="6021288"/>
            <a:ext cx="869793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Experimental challenge: </a:t>
            </a:r>
            <a:r>
              <a:rPr lang="en-US" b="1" dirty="0">
                <a:solidFill>
                  <a:srgbClr val="002060"/>
                </a:solidFill>
                <a:latin typeface="Arial Narrow" pitchFamily="34" charset="0"/>
              </a:rPr>
              <a:t>fluctuation signal may be suppressed due to final state interactions that washed out the signal. True CEP signal should show consistency in several observables! </a:t>
            </a:r>
            <a:endParaRPr lang="ru-RU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8981" y="4399944"/>
            <a:ext cx="4017446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Observables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-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event-by-event fluctuations: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multiplicity, charge number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particle ratios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mean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pT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, azimuthal angle</a:t>
            </a:r>
          </a:p>
          <a:p>
            <a:pPr marL="285750" indent="-285750">
              <a:buFont typeface="Wingdings" pitchFamily="2" charset="2"/>
              <a:buChar char="§"/>
              <a:defRPr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ea typeface="Tahoma" pitchFamily="34" charset="0"/>
                <a:cs typeface="Tahoma" pitchFamily="34" charset="0"/>
              </a:rPr>
              <a:t>baryon number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 t="-1628" b="15944"/>
          <a:stretch/>
        </p:blipFill>
        <p:spPr bwMode="auto">
          <a:xfrm>
            <a:off x="4546037" y="2149099"/>
            <a:ext cx="2975346" cy="213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46AE-9740-416C-AC99-F562DB08F0BE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697991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r="3073" b="1152"/>
          <a:stretch>
            <a:fillRect/>
          </a:stretch>
        </p:blipFill>
        <p:spPr bwMode="auto">
          <a:xfrm>
            <a:off x="35560" y="2961376"/>
            <a:ext cx="5616873" cy="38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341184"/>
            <a:ext cx="3694080" cy="37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8" y="1052857"/>
            <a:ext cx="31527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62" y="3645038"/>
            <a:ext cx="2493631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defTabSz="914210"/>
            <a:r>
              <a:rPr lang="ru-RU" sz="1700" dirty="0">
                <a:solidFill>
                  <a:srgbClr val="C00000"/>
                </a:solidFill>
              </a:rPr>
              <a:t>Возрастание флуктуаций</a:t>
            </a:r>
          </a:p>
          <a:p>
            <a:pPr defTabSz="914210"/>
            <a:r>
              <a:rPr lang="ru-RU" sz="1700" dirty="0">
                <a:solidFill>
                  <a:srgbClr val="C00000"/>
                </a:solidFill>
              </a:rPr>
              <a:t>при приближении к КТ</a:t>
            </a:r>
            <a:endParaRPr lang="en-US" sz="17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157" y="970878"/>
            <a:ext cx="4522241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defTabSz="91421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 predictions for CEP are rather uncertain, still..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210">
              <a:buFont typeface="Wingdings" panose="05000000000000000000" pitchFamily="2" charset="2"/>
              <a:buChar char="§"/>
            </a:pP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21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 predictions within the region</a:t>
            </a:r>
          </a:p>
          <a:p>
            <a:pPr defTabSz="914210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probed by NICA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chance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</a:p>
          <a:p>
            <a:pPr defTabSz="914210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CEP experimentally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8460435" y="1268761"/>
            <a:ext cx="216024" cy="864096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8437837" y="1534136"/>
            <a:ext cx="7665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200" b="1" dirty="0">
                <a:solidFill>
                  <a:srgbClr val="C00000"/>
                </a:solidFill>
              </a:rPr>
              <a:t>NICA</a:t>
            </a:r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0077" y="5693185"/>
            <a:ext cx="713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2000" b="1" dirty="0">
                <a:solidFill>
                  <a:srgbClr val="C00000"/>
                </a:solidFill>
              </a:rPr>
              <a:t>NICA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623" y="97468"/>
            <a:ext cx="8229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0"/>
            <a:r>
              <a:rPr lang="en-US" sz="2800" b="1" dirty="0">
                <a:solidFill>
                  <a:prstClr val="black"/>
                </a:solidFill>
              </a:rPr>
              <a:t> </a:t>
            </a:r>
            <a:r>
              <a:rPr lang="ru-RU" sz="2800" b="1" dirty="0">
                <a:solidFill>
                  <a:prstClr val="black"/>
                </a:solidFill>
              </a:rPr>
              <a:t>Проблема поиска критической точки на </a:t>
            </a:r>
            <a:r>
              <a:rPr lang="en-US" sz="2800" b="1" dirty="0">
                <a:solidFill>
                  <a:prstClr val="black"/>
                </a:solidFill>
              </a:rPr>
              <a:t>NICA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87683" y="3068960"/>
            <a:ext cx="1656000" cy="3203928"/>
          </a:xfrm>
          <a:prstGeom prst="round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Стрелка вправо 10"/>
          <p:cNvSpPr>
            <a:spLocks noChangeAspect="1"/>
          </p:cNvSpPr>
          <p:nvPr/>
        </p:nvSpPr>
        <p:spPr>
          <a:xfrm>
            <a:off x="2272745" y="5877391"/>
            <a:ext cx="612000" cy="361303"/>
          </a:xfrm>
          <a:prstGeom prst="rightArrow">
            <a:avLst/>
          </a:prstGeom>
          <a:solidFill>
            <a:srgbClr val="271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0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800" y="5589240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210"/>
            <a:r>
              <a:rPr lang="en-US" sz="1600" b="1" dirty="0">
                <a:solidFill>
                  <a:srgbClr val="271DEF"/>
                </a:solidFill>
              </a:rPr>
              <a:t>BM@N</a:t>
            </a:r>
            <a:endParaRPr lang="ru-RU" sz="1600" b="1" dirty="0">
              <a:solidFill>
                <a:srgbClr val="271DE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59015D-A985-1223-CCC0-BC149093C7C2}"/>
              </a:ext>
            </a:extLst>
          </p:cNvPr>
          <p:cNvSpPr txBox="1"/>
          <p:nvPr/>
        </p:nvSpPr>
        <p:spPr>
          <a:xfrm>
            <a:off x="1438930" y="5404574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MPD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87070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0899E4-EEE1-4989-8554-7B5B6636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46AE-9740-416C-AC99-F562DB08F0BE}" type="slidenum">
              <a:rPr lang="ru-RU" smtClean="0"/>
              <a:t>55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ACE70-4865-4D2F-B998-1200D1F38A33}"/>
              </a:ext>
            </a:extLst>
          </p:cNvPr>
          <p:cNvSpPr txBox="1"/>
          <p:nvPr/>
        </p:nvSpPr>
        <p:spPr>
          <a:xfrm>
            <a:off x="734089" y="37671"/>
            <a:ext cx="75723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Астрофизическа загадка (</a:t>
            </a: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puzzle) </a:t>
            </a:r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странных частиц</a:t>
            </a:r>
          </a:p>
          <a:p>
            <a:pPr algn="ctr"/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 в плотной барионной материи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48932B-5768-599A-2333-AFBE49D27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1" y="2308944"/>
            <a:ext cx="4131326" cy="28919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46C0E6-A7C8-3456-54A2-8355F4097597}"/>
              </a:ext>
            </a:extLst>
          </p:cNvPr>
          <p:cNvSpPr txBox="1"/>
          <p:nvPr/>
        </p:nvSpPr>
        <p:spPr>
          <a:xfrm>
            <a:off x="1070468" y="2089538"/>
            <a:ext cx="29241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31F20"/>
                </a:solidFill>
                <a:latin typeface="Arial Narrow" panose="020B0606020202030204" pitchFamily="34" charset="0"/>
              </a:rPr>
              <a:t>REVIEWS OF MODERN PHYSICS 88 (2016</a:t>
            </a:r>
            <a:r>
              <a:rPr lang="en-US" sz="1200" dirty="0">
                <a:solidFill>
                  <a:srgbClr val="231F20"/>
                </a:solidFill>
                <a:latin typeface="AdvOT483a8203"/>
              </a:rPr>
              <a:t>)</a:t>
            </a:r>
            <a:endParaRPr lang="ru-RU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AAF34-6519-3070-C8D6-DB6D8AAC3C24}"/>
              </a:ext>
            </a:extLst>
          </p:cNvPr>
          <p:cNvSpPr txBox="1"/>
          <p:nvPr/>
        </p:nvSpPr>
        <p:spPr>
          <a:xfrm>
            <a:off x="230861" y="5456500"/>
            <a:ext cx="8668078" cy="923330"/>
          </a:xfrm>
          <a:prstGeom prst="rect">
            <a:avLst/>
          </a:prstGeom>
          <a:solidFill>
            <a:srgbClr val="A3FDF0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main obstacle – lack of knowledge about YN (YY, YNN) potentials in dense matter. Thus, new data on 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lifetimes, branching ratios of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hypernuclei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are needed to provide tighter constrains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DE749C3D-33AD-3176-A43A-BE264E14F73A}"/>
              </a:ext>
            </a:extLst>
          </p:cNvPr>
          <p:cNvSpPr/>
          <p:nvPr/>
        </p:nvSpPr>
        <p:spPr>
          <a:xfrm>
            <a:off x="4299808" y="2965933"/>
            <a:ext cx="487289" cy="137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4864EB-5252-2A3B-3FB6-BEAE8838AD94}"/>
              </a:ext>
            </a:extLst>
          </p:cNvPr>
          <p:cNvSpPr txBox="1"/>
          <p:nvPr/>
        </p:nvSpPr>
        <p:spPr>
          <a:xfrm>
            <a:off x="4309317" y="2712837"/>
            <a:ext cx="5111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Data</a:t>
            </a:r>
            <a:endParaRPr lang="ru-RU" sz="13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5AEF3-CDE4-D32C-7E88-443936037917}"/>
              </a:ext>
            </a:extLst>
          </p:cNvPr>
          <p:cNvSpPr txBox="1"/>
          <p:nvPr/>
        </p:nvSpPr>
        <p:spPr>
          <a:xfrm>
            <a:off x="3078988" y="3762984"/>
            <a:ext cx="91563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EoSs</a:t>
            </a:r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 with </a:t>
            </a:r>
          </a:p>
          <a:p>
            <a:r>
              <a:rPr lang="en-US" sz="1200" dirty="0">
                <a:solidFill>
                  <a:schemeClr val="bg1"/>
                </a:solidFill>
                <a:latin typeface="Arial Narrow" panose="020B0606020202030204" pitchFamily="34" charset="0"/>
              </a:rPr>
              <a:t>hyperon </a:t>
            </a:r>
            <a:r>
              <a:rPr lang="en-US" sz="1200" dirty="0" err="1">
                <a:solidFill>
                  <a:schemeClr val="bg1"/>
                </a:solidFill>
                <a:latin typeface="Arial Narrow" panose="020B0606020202030204" pitchFamily="34" charset="0"/>
              </a:rPr>
              <a:t>dofs</a:t>
            </a:r>
            <a:endParaRPr lang="ru-RU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031E63-2DAB-549A-74D7-13EB0EDF1739}"/>
              </a:ext>
            </a:extLst>
          </p:cNvPr>
          <p:cNvCxnSpPr/>
          <p:nvPr/>
        </p:nvCxnSpPr>
        <p:spPr>
          <a:xfrm flipH="1" flipV="1">
            <a:off x="2272938" y="3685358"/>
            <a:ext cx="806050" cy="241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C2B7A7-C7F2-6A23-19F3-5592EF2CD7CA}"/>
              </a:ext>
            </a:extLst>
          </p:cNvPr>
          <p:cNvCxnSpPr/>
          <p:nvPr/>
        </p:nvCxnSpPr>
        <p:spPr>
          <a:xfrm flipH="1">
            <a:off x="2248088" y="3927022"/>
            <a:ext cx="842554" cy="353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59CD5AF-6A31-1DF2-8E95-FFCDFB318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8332" r="2646" b="5231"/>
          <a:stretch>
            <a:fillRect/>
          </a:stretch>
        </p:blipFill>
        <p:spPr bwMode="auto">
          <a:xfrm>
            <a:off x="5160739" y="2312190"/>
            <a:ext cx="3923327" cy="29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44C8B7-08C3-8DE3-7D5E-49B7745FDF52}"/>
              </a:ext>
            </a:extLst>
          </p:cNvPr>
          <p:cNvSpPr txBox="1"/>
          <p:nvPr/>
        </p:nvSpPr>
        <p:spPr>
          <a:xfrm>
            <a:off x="246577" y="752288"/>
            <a:ext cx="749609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700" dirty="0">
                <a:latin typeface="Arial Narrow" panose="020B0606020202030204" pitchFamily="34" charset="0"/>
              </a:rPr>
              <a:t>Hyperons appear in the core of neutron stars (NS) at ~twice the normal nuclear density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700" dirty="0">
                <a:latin typeface="Arial Narrow" panose="020B0606020202030204" pitchFamily="34" charset="0"/>
              </a:rPr>
              <a:t>In a new chemical composition, due to attractive YN potentials, the EOS becomes softer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700" dirty="0">
                <a:latin typeface="Arial Narrow" panose="020B0606020202030204" pitchFamily="34" charset="0"/>
              </a:rPr>
              <a:t>A new balance among the (inward) gravitational force and (outward) thermal + Fermi</a:t>
            </a:r>
          </a:p>
          <a:p>
            <a:r>
              <a:rPr lang="en-US" sz="1700" dirty="0">
                <a:latin typeface="Arial Narrow" panose="020B0606020202030204" pitchFamily="34" charset="0"/>
              </a:rPr>
              <a:t>       degenerate pressure impacts the mass-radius (M-R) relation for NSs</a:t>
            </a:r>
            <a:endParaRPr lang="ru-RU" sz="1700" dirty="0">
              <a:latin typeface="Arial Narrow" panose="020B0606020202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But.</a:t>
            </a:r>
            <a:r>
              <a:rPr lang="en-US" sz="1700" dirty="0">
                <a:latin typeface="Arial Narrow" panose="020B0606020202030204" pitchFamily="34" charset="0"/>
                <a:cs typeface="Arial" panose="020B0604020202020204" pitchFamily="34" charset="0"/>
              </a:rPr>
              <a:t> the latter is in contradiction with observations (</a:t>
            </a:r>
            <a:r>
              <a:rPr lang="en-US" sz="1700" dirty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NS</a:t>
            </a:r>
            <a:r>
              <a:rPr lang="en-US" sz="17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hyperon puzzle</a:t>
            </a:r>
            <a:r>
              <a:rPr lang="en-US" sz="1700" dirty="0"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endParaRPr lang="en-US" sz="1700" dirty="0">
              <a:latin typeface="Arial Narrow" panose="020B0606020202030204" pitchFamily="34" charset="0"/>
            </a:endParaRP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3C7D7F13-88D6-26FA-6394-D45F13C70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677" y="2058257"/>
            <a:ext cx="30341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4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Phys. Rev. C 89, 015806 (2014)</a:t>
            </a:r>
          </a:p>
        </p:txBody>
      </p:sp>
    </p:spTree>
    <p:extLst>
      <p:ext uri="{BB962C8B-B14F-4D97-AF65-F5344CB8AC3E}">
        <p14:creationId xmlns:p14="http://schemas.microsoft.com/office/powerpoint/2010/main" val="19816573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" y="2496077"/>
            <a:ext cx="3641522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56" y="2853208"/>
            <a:ext cx="536676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89" name="テキスト ボックス 5"/>
          <p:cNvSpPr txBox="1">
            <a:spLocks noChangeArrowheads="1"/>
          </p:cNvSpPr>
          <p:nvPr/>
        </p:nvSpPr>
        <p:spPr bwMode="auto">
          <a:xfrm>
            <a:off x="500642" y="2233871"/>
            <a:ext cx="25402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685800" eaLnBrk="1" hangingPunct="1">
              <a:defRPr/>
            </a:pPr>
            <a:r>
              <a:rPr kumimoji="1" lang="en-US" altLang="ja-JP" sz="1200" dirty="0">
                <a:solidFill>
                  <a:prstClr val="black"/>
                </a:solidFill>
                <a:ea typeface="游ゴシック" panose="020B0400000000000000" pitchFamily="34" charset="-128"/>
              </a:rPr>
              <a:t>A. </a:t>
            </a:r>
            <a:r>
              <a:rPr kumimoji="1" lang="en-US" altLang="ja-JP" sz="1200" dirty="0" err="1">
                <a:solidFill>
                  <a:prstClr val="black"/>
                </a:solidFill>
                <a:ea typeface="游ゴシック" panose="020B0400000000000000" pitchFamily="34" charset="-128"/>
              </a:rPr>
              <a:t>Andronic</a:t>
            </a:r>
            <a:r>
              <a:rPr kumimoji="1" lang="en-US" altLang="ja-JP" sz="1200" dirty="0">
                <a:solidFill>
                  <a:prstClr val="black"/>
                </a:solidFill>
                <a:ea typeface="游ゴシック" panose="020B0400000000000000" pitchFamily="34" charset="-128"/>
              </a:rPr>
              <a:t> et al, PLB 697 (2011) 203 </a:t>
            </a:r>
            <a:endParaRPr kumimoji="1" lang="ja-JP" altLang="en-US" sz="1200" dirty="0">
              <a:solidFill>
                <a:prstClr val="black"/>
              </a:solidFill>
              <a:ea typeface="游ゴシック" panose="020B0400000000000000" pitchFamily="34" charset="-128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15726" y="5667374"/>
            <a:ext cx="2057400" cy="273844"/>
          </a:xfrm>
        </p:spPr>
        <p:txBody>
          <a:bodyPr/>
          <a:lstStyle/>
          <a:p>
            <a:pPr defTabSz="685800">
              <a:defRPr/>
            </a:pPr>
            <a:fld id="{76A946AE-9740-416C-AC99-F562DB08F0BE}" type="slidenum">
              <a:rPr lang="ru-RU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>
                <a:defRPr/>
              </a:pPr>
              <a:t>56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FB06E8AF-836A-59CE-ED13-6FBF34DAF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531" y="47259"/>
            <a:ext cx="60997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685800" eaLnBrk="1" hangingPunct="1"/>
            <a:r>
              <a:rPr lang="en-US" sz="2400" b="1" dirty="0" err="1">
                <a:solidFill>
                  <a:srgbClr val="000000"/>
                </a:solidFill>
                <a:latin typeface="Arial" pitchFamily="34" charset="0"/>
              </a:rPr>
              <a:t>Hypernuclei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 in HIC : expectations &amp; data</a:t>
            </a:r>
            <a:endParaRPr lang="ru-RU" sz="2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D6E93-F2E2-D151-F16F-6E75873C2FF7}"/>
              </a:ext>
            </a:extLst>
          </p:cNvPr>
          <p:cNvSpPr txBox="1"/>
          <p:nvPr/>
        </p:nvSpPr>
        <p:spPr>
          <a:xfrm>
            <a:off x="305561" y="1359714"/>
            <a:ext cx="3158237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685800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model predicts an enhanced</a:t>
            </a:r>
          </a:p>
          <a:p>
            <a:pPr algn="ctr" defTabSz="685800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of (hyper)nuclei within the</a:t>
            </a:r>
          </a:p>
          <a:p>
            <a:pPr algn="ctr" defTabSz="685800"/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NICA energy range</a:t>
            </a:r>
            <a:endParaRPr lang="ru-RU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FD1F14-82FA-913A-1114-90D9D9D1C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179612"/>
            <a:ext cx="2506762" cy="356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A60507-B9FD-CA03-5C28-9846EB0CD51B}"/>
              </a:ext>
            </a:extLst>
          </p:cNvPr>
          <p:cNvSpPr txBox="1"/>
          <p:nvPr/>
        </p:nvSpPr>
        <p:spPr>
          <a:xfrm>
            <a:off x="3921546" y="1985351"/>
            <a:ext cx="2449790" cy="4031873"/>
          </a:xfrm>
          <a:prstGeom prst="rect">
            <a:avLst/>
          </a:prstGeom>
          <a:solidFill>
            <a:srgbClr val="A3FDF0"/>
          </a:solidFill>
        </p:spPr>
        <p:txBody>
          <a:bodyPr wrap="square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-2-0"/>
              </a:rPr>
              <a:t>Few data on the production of </a:t>
            </a:r>
            <a:r>
              <a:rPr lang="en-US" sz="1600" dirty="0" err="1">
                <a:solidFill>
                  <a:prstClr val="black"/>
                </a:solidFill>
                <a:latin typeface="f-2-0"/>
              </a:rPr>
              <a:t>hypernuclei</a:t>
            </a:r>
            <a:r>
              <a:rPr lang="en-US" sz="1600" dirty="0">
                <a:solidFill>
                  <a:prstClr val="black"/>
                </a:solidFill>
                <a:latin typeface="f-2-0"/>
              </a:rPr>
              <a:t> in HIC</a:t>
            </a:r>
          </a:p>
          <a:p>
            <a:pPr defTabSz="685800"/>
            <a:endParaRPr lang="en-US" sz="1600" dirty="0">
              <a:solidFill>
                <a:prstClr val="black"/>
              </a:solidFill>
              <a:latin typeface="f-2-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-2-0"/>
              </a:rPr>
              <a:t> Available data leave space for various model predictions (thermal, coalesce, hybrid)</a:t>
            </a:r>
          </a:p>
          <a:p>
            <a:pPr defTabSz="685800"/>
            <a:endParaRPr lang="en-US" sz="1600" dirty="0">
              <a:solidFill>
                <a:prstClr val="black"/>
              </a:solidFill>
              <a:latin typeface="f-2-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f-2-0"/>
              </a:rPr>
              <a:t>Further and deeper investigations of the </a:t>
            </a:r>
            <a:r>
              <a:rPr lang="en-US" sz="1600" dirty="0" err="1">
                <a:solidFill>
                  <a:prstClr val="black"/>
                </a:solidFill>
                <a:latin typeface="f-2-0"/>
              </a:rPr>
              <a:t>hypernucleus</a:t>
            </a:r>
            <a:r>
              <a:rPr lang="en-US" sz="1600" dirty="0">
                <a:solidFill>
                  <a:prstClr val="black"/>
                </a:solidFill>
                <a:latin typeface="f-2-0"/>
              </a:rPr>
              <a:t> formation mechanisms require</a:t>
            </a:r>
          </a:p>
          <a:p>
            <a:pPr defTabSz="685800"/>
            <a:r>
              <a:rPr lang="en-US" sz="1600" dirty="0">
                <a:solidFill>
                  <a:prstClr val="black"/>
                </a:solidFill>
                <a:latin typeface="f-2-0"/>
              </a:rPr>
              <a:t>     additional data at</a:t>
            </a:r>
          </a:p>
          <a:p>
            <a:pPr defTabSz="685800"/>
            <a:r>
              <a:rPr lang="en-US" sz="1600" dirty="0">
                <a:solidFill>
                  <a:prstClr val="black"/>
                </a:solidFill>
                <a:latin typeface="f-2-0"/>
              </a:rPr>
              <a:t>    di</a:t>
            </a:r>
            <a:r>
              <a:rPr lang="en-US" sz="1600" dirty="0">
                <a:solidFill>
                  <a:prstClr val="black"/>
                </a:solidFill>
                <a:latin typeface="f-5-1"/>
              </a:rPr>
              <a:t>ff</a:t>
            </a:r>
            <a:r>
              <a:rPr lang="en-US" sz="1600" dirty="0">
                <a:solidFill>
                  <a:prstClr val="black"/>
                </a:solidFill>
                <a:latin typeface="f-2-0"/>
              </a:rPr>
              <a:t>erent energies and</a:t>
            </a:r>
          </a:p>
          <a:p>
            <a:pPr defTabSz="685800"/>
            <a:r>
              <a:rPr lang="en-US" sz="1600" dirty="0">
                <a:solidFill>
                  <a:prstClr val="black"/>
                </a:solidFill>
                <a:latin typeface="f-2-0"/>
              </a:rPr>
              <a:t>    collision  systems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NICA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F0FF3-C32B-DF96-44B1-B05186F72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4426" y="699756"/>
            <a:ext cx="886411" cy="78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48B2A4-25A6-DC91-B134-3A6891CD37A1}"/>
              </a:ext>
            </a:extLst>
          </p:cNvPr>
          <p:cNvSpPr txBox="1"/>
          <p:nvPr/>
        </p:nvSpPr>
        <p:spPr>
          <a:xfrm>
            <a:off x="7582990" y="1983802"/>
            <a:ext cx="8451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QM’2022</a:t>
            </a:r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FF5F9-22D7-22A7-CACD-A89590FB583B}"/>
              </a:ext>
            </a:extLst>
          </p:cNvPr>
          <p:cNvSpPr txBox="1"/>
          <p:nvPr/>
        </p:nvSpPr>
        <p:spPr>
          <a:xfrm>
            <a:off x="395536" y="637586"/>
            <a:ext cx="5945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rgbClr val="FF0000"/>
                </a:solidFill>
              </a:rPr>
              <a:t>Hypernuclei</a:t>
            </a:r>
            <a:r>
              <a:rPr lang="en-US" sz="2000" b="1" i="1" dirty="0">
                <a:solidFill>
                  <a:srgbClr val="FF0000"/>
                </a:solidFill>
              </a:rPr>
              <a:t> are nuclei containing at least one hyperon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8AA25D-9E90-EE76-E76A-B4472B4BD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062" y="769897"/>
            <a:ext cx="1263391" cy="111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D1A881-6BE1-3490-5A5C-00771DD496FB}"/>
              </a:ext>
            </a:extLst>
          </p:cNvPr>
          <p:cNvSpPr txBox="1"/>
          <p:nvPr/>
        </p:nvSpPr>
        <p:spPr>
          <a:xfrm>
            <a:off x="983078" y="6085950"/>
            <a:ext cx="5832648" cy="615553"/>
          </a:xfrm>
          <a:prstGeom prst="rect">
            <a:avLst/>
          </a:prstGeom>
          <a:solidFill>
            <a:srgbClr val="A3FDF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Precise measurements of binding energies, lifetimes</a:t>
            </a:r>
          </a:p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 and branching ratios can give tighter constrains </a:t>
            </a:r>
            <a:r>
              <a:rPr lang="en-US" sz="1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NICA!</a:t>
            </a:r>
            <a:endParaRPr lang="ru-RU" sz="1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47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4">
            <a:extLst>
              <a:ext uri="{FF2B5EF4-FFF2-40B4-BE49-F238E27FC236}">
                <a16:creationId xmlns:a16="http://schemas.microsoft.com/office/drawing/2014/main" id="{F70081E4-D4F9-4653-B4CF-D0C67A67F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638" y="1202173"/>
            <a:ext cx="3258574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Text Box 53">
            <a:extLst>
              <a:ext uri="{FF2B5EF4-FFF2-40B4-BE49-F238E27FC236}">
                <a16:creationId xmlns:a16="http://schemas.microsoft.com/office/drawing/2014/main" id="{558A44D6-0B73-4CFF-867D-36A883F99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45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400" b="1" dirty="0">
                <a:solidFill>
                  <a:srgbClr val="002060"/>
                </a:solidFill>
                <a:cs typeface="Arial" panose="020B0604020202020204" pitchFamily="34" charset="0"/>
              </a:rPr>
              <a:t>NICA </a:t>
            </a:r>
            <a:r>
              <a:rPr lang="de-DE" altLang="de-DE" sz="2400" b="1" dirty="0">
                <a:solidFill>
                  <a:srgbClr val="FF0000"/>
                </a:solidFill>
                <a:cs typeface="Arial" panose="020B0604020202020204" pitchFamily="34" charset="0"/>
              </a:rPr>
              <a:t>physics cases </a:t>
            </a:r>
            <a:r>
              <a:rPr lang="de-DE" altLang="de-DE" sz="2400" b="1" dirty="0">
                <a:solidFill>
                  <a:srgbClr val="002060"/>
                </a:solidFill>
                <a:cs typeface="Arial" panose="020B0604020202020204" pitchFamily="34" charset="0"/>
              </a:rPr>
              <a:t>&amp; </a:t>
            </a:r>
            <a:r>
              <a:rPr lang="de-DE" altLang="de-DE" sz="2400" b="1" dirty="0">
                <a:solidFill>
                  <a:srgbClr val="0070C0"/>
                </a:solidFill>
                <a:cs typeface="Arial" panose="020B0604020202020204" pitchFamily="34" charset="0"/>
              </a:rPr>
              <a:t>observables</a:t>
            </a:r>
            <a:endParaRPr kumimoji="0" lang="de-DE" altLang="de-DE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E09E08A-E547-4E08-A5EF-0812900C7F81}"/>
              </a:ext>
            </a:extLst>
          </p:cNvPr>
          <p:cNvSpPr/>
          <p:nvPr/>
        </p:nvSpPr>
        <p:spPr>
          <a:xfrm>
            <a:off x="293114" y="506115"/>
            <a:ext cx="86186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  <a:sym typeface="Wingding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/>
              </a:rPr>
              <a:t> Bulk properties, EOS and </a:t>
            </a:r>
            <a:r>
              <a:rPr lang="en-GB" dirty="0">
                <a:solidFill>
                  <a:srgbClr val="C00000"/>
                </a:solidFill>
                <a:latin typeface="Tahoma" pitchFamily="34" charset="0"/>
                <a:sym typeface="Wingdings"/>
              </a:rPr>
              <a:t>p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hase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transition from hadronic matter to QGP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excitation function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strangeness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  <a:sym typeface="Symbol" pitchFamily="18" charset="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yields and spectra of hadrons and light nuclei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  <a:sym typeface="Symbo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  <a:sym typeface="Symbol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/>
              </a:rPr>
              <a:t>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Phase coexistence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  <a:sym typeface="Symbol" pitchFamily="18" charset="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excitation function (invariant mass) of lepton pairs: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    thermal radiation from QGP, caloric curve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/>
              </a:rPr>
              <a:t>anisotropic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azimuthal angle distributions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/>
              </a:rPr>
              <a:t>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Critical End Point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  <a:sym typeface="Wingdings" pitchFamily="2" charset="2"/>
              </a:rPr>
              <a:t>event-by-event fluctuations of conserved quantities (B,S,Q)</a:t>
            </a:r>
          </a:p>
        </p:txBody>
      </p:sp>
      <p:sp>
        <p:nvSpPr>
          <p:cNvPr id="120840" name="Rechteck 6">
            <a:extLst>
              <a:ext uri="{FF2B5EF4-FFF2-40B4-BE49-F238E27FC236}">
                <a16:creationId xmlns:a16="http://schemas.microsoft.com/office/drawing/2014/main" id="{A5660724-7D9F-4F09-B419-07235ABFA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05" y="3916228"/>
            <a:ext cx="640928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Wingdings" panose="05000000000000000000" pitchFamily="2" charset="2"/>
              </a:rPr>
              <a:t> </a:t>
            </a: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Onset of chiral symmetry restoration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 in-medium modifications of hadrons: ,, 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e</a:t>
            </a:r>
            <a:r>
              <a:rPr kumimoji="0" lang="en-GB" altLang="de-DE" sz="18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+</a:t>
            </a:r>
            <a:r>
              <a:rPr kumimoji="0" lang="en-GB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e</a:t>
            </a:r>
            <a:r>
              <a:rPr kumimoji="0" lang="en-GB" altLang="de-DE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-</a:t>
            </a:r>
            <a:endParaRPr kumimoji="0" lang="en-GB" altLang="de-DE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 dileptons at intermediate invariant masses</a:t>
            </a:r>
          </a:p>
        </p:txBody>
      </p:sp>
      <p:cxnSp>
        <p:nvCxnSpPr>
          <p:cNvPr id="120841" name="Gerade Verbindung 10">
            <a:extLst>
              <a:ext uri="{FF2B5EF4-FFF2-40B4-BE49-F238E27FC236}">
                <a16:creationId xmlns:a16="http://schemas.microsoft.com/office/drawing/2014/main" id="{B1033E71-E405-4695-9E64-7FC518711DB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69088" y="3217863"/>
            <a:ext cx="287337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2" name="Gerade Verbindung 10">
            <a:extLst>
              <a:ext uri="{FF2B5EF4-FFF2-40B4-BE49-F238E27FC236}">
                <a16:creationId xmlns:a16="http://schemas.microsoft.com/office/drawing/2014/main" id="{093F446F-F337-4471-A216-2357BF9F77D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76825" y="3217863"/>
            <a:ext cx="287338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0843" name="Gerade Verbindung 10">
            <a:extLst>
              <a:ext uri="{FF2B5EF4-FFF2-40B4-BE49-F238E27FC236}">
                <a16:creationId xmlns:a16="http://schemas.microsoft.com/office/drawing/2014/main" id="{4919D901-46F3-4CC6-A1BC-83F4EF2BD3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71963" y="3479800"/>
            <a:ext cx="142875" cy="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10473B73-49DA-4871-B5A3-EA30C6482E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-2033" r="10340" b="2112"/>
          <a:stretch/>
        </p:blipFill>
        <p:spPr bwMode="auto">
          <a:xfrm>
            <a:off x="6125616" y="4279863"/>
            <a:ext cx="2936596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683D205B-B56A-463D-93B8-E5FADBC0EF3B}"/>
              </a:ext>
            </a:extLst>
          </p:cNvPr>
          <p:cNvSpPr txBox="1">
            <a:spLocks noChangeArrowheads="1"/>
          </p:cNvSpPr>
          <p:nvPr/>
        </p:nvSpPr>
        <p:spPr>
          <a:xfrm>
            <a:off x="259805" y="4694240"/>
            <a:ext cx="8551478" cy="20018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QCD EOS at neutron star densities </a:t>
            </a:r>
          </a:p>
          <a:p>
            <a:pPr marL="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Collective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flow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of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identified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Excitation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function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of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multi-strange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hyperons</a:t>
            </a:r>
            <a:endParaRPr kumimoji="0" lang="de-DE" altLang="de-DE" sz="1800" b="0" i="0" u="none" strike="noStrike" kern="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endParaRPr kumimoji="0" lang="en-US" altLang="de-DE" sz="800" b="0" i="0" u="none" strike="noStrike" kern="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In-medium </a:t>
            </a:r>
            <a:r>
              <a:rPr kumimoji="0" lang="el-GR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Λ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-N </a:t>
            </a:r>
            <a:r>
              <a:rPr kumimoji="0" lang="de-DE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and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l-GR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Λ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-N interactions </a:t>
            </a:r>
            <a:endParaRPr kumimoji="0" lang="en-US" altLang="de-DE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Yields and lifetime of single and double </a:t>
            </a:r>
            <a:r>
              <a:rPr kumimoji="0" lang="el-GR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Λ</a:t>
            </a: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alt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hypernuclei</a:t>
            </a:r>
            <a:endParaRPr kumimoji="0" lang="en-US" altLang="de-DE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0405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C3C950-086A-79B4-68CD-9593197DFEAA}"/>
              </a:ext>
            </a:extLst>
          </p:cNvPr>
          <p:cNvSpPr txBox="1"/>
          <p:nvPr/>
        </p:nvSpPr>
        <p:spPr>
          <a:xfrm>
            <a:off x="1119676" y="2060848"/>
            <a:ext cx="6904647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Детекторы для регистрации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столкновений тяжелых ионов</a:t>
            </a:r>
          </a:p>
          <a:p>
            <a:pPr algn="ctr"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ускорительном комплексе  комплексе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NICA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15928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364CC8-230E-462D-A5CC-49F2DD709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46AE-9740-416C-AC99-F562DB08F0BE}" type="slidenum">
              <a:rPr lang="ru-RU" smtClean="0"/>
              <a:t>59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580C7A-CC42-4F26-A69C-3BBE98BB28CE}"/>
              </a:ext>
            </a:extLst>
          </p:cNvPr>
          <p:cNvSpPr txBox="1"/>
          <p:nvPr/>
        </p:nvSpPr>
        <p:spPr>
          <a:xfrm>
            <a:off x="312781" y="24300"/>
            <a:ext cx="748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Baryonic Matter @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(BM@N) Experiment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high angle view of a factory&#10;&#10;Description automatically generated with low confidence">
            <a:extLst>
              <a:ext uri="{FF2B5EF4-FFF2-40B4-BE49-F238E27FC236}">
                <a16:creationId xmlns:a16="http://schemas.microsoft.com/office/drawing/2014/main" id="{8EAAEA8A-F6F4-4E34-B954-D214C5126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43903"/>
            <a:ext cx="4120896" cy="2267712"/>
          </a:xfrm>
          <a:prstGeom prst="rect">
            <a:avLst/>
          </a:prstGeom>
        </p:spPr>
      </p:pic>
      <p:pic>
        <p:nvPicPr>
          <p:cNvPr id="11" name="Picture 10" descr="A picture containing indoor, building&#10;&#10;Description automatically generated">
            <a:extLst>
              <a:ext uri="{FF2B5EF4-FFF2-40B4-BE49-F238E27FC236}">
                <a16:creationId xmlns:a16="http://schemas.microsoft.com/office/drawing/2014/main" id="{96784239-FBA9-4D58-BBC2-17CA73AFA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679632"/>
            <a:ext cx="3322320" cy="185928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EF3FD396-60A0-4E69-9318-CB03A525C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86" y="658840"/>
            <a:ext cx="6345936" cy="35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87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TextBox 1"/>
          <p:cNvSpPr txBox="1">
            <a:spLocks noChangeArrowheads="1"/>
          </p:cNvSpPr>
          <p:nvPr/>
        </p:nvSpPr>
        <p:spPr bwMode="auto">
          <a:xfrm>
            <a:off x="502506" y="3669039"/>
            <a:ext cx="61782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latin typeface="Tahoma" pitchFamily="34" charset="0"/>
                <a:cs typeface="Tahoma" pitchFamily="34" charset="0"/>
              </a:rPr>
              <a:t>Порядок величин в исследуемых процессах </a:t>
            </a:r>
            <a:endParaRPr lang="en-US" sz="20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399208" y="613104"/>
            <a:ext cx="568687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Arial Rounded MT Bold" pitchFamily="34" charset="0"/>
              </a:rPr>
              <a:t>[L]</a:t>
            </a:r>
            <a:r>
              <a:rPr lang="en-US" sz="2400" dirty="0"/>
              <a:t> : </a:t>
            </a:r>
            <a:r>
              <a:rPr lang="ru-RU" sz="2400" dirty="0"/>
              <a:t>ферми</a:t>
            </a:r>
            <a:r>
              <a:rPr lang="en-US" sz="2400" dirty="0"/>
              <a:t> 1 </a:t>
            </a:r>
            <a:r>
              <a:rPr lang="ru-RU" sz="2400" dirty="0"/>
              <a:t>ф</a:t>
            </a:r>
            <a:r>
              <a:rPr lang="en-US" sz="2400" dirty="0"/>
              <a:t> = 10</a:t>
            </a:r>
            <a:r>
              <a:rPr lang="en-US" sz="2400" baseline="30000" dirty="0"/>
              <a:t>-15</a:t>
            </a:r>
            <a:r>
              <a:rPr lang="en-US" sz="2400" dirty="0"/>
              <a:t> </a:t>
            </a:r>
            <a:r>
              <a:rPr lang="ru-RU" sz="2400" dirty="0"/>
              <a:t>м</a:t>
            </a:r>
            <a:r>
              <a:rPr lang="en-US" sz="2400" dirty="0"/>
              <a:t> (</a:t>
            </a:r>
            <a:r>
              <a:rPr lang="ru-RU" sz="2400" dirty="0"/>
              <a:t>размер протона</a:t>
            </a:r>
            <a:r>
              <a:rPr lang="en-US" sz="2400" dirty="0"/>
              <a:t>)</a:t>
            </a:r>
          </a:p>
          <a:p>
            <a:r>
              <a:rPr lang="en-US" sz="2400" i="1" dirty="0">
                <a:solidFill>
                  <a:srgbClr val="0000FF"/>
                </a:solidFill>
                <a:latin typeface="Arial Rounded MT Bold" pitchFamily="34" charset="0"/>
              </a:rPr>
              <a:t>[E]</a:t>
            </a:r>
            <a:r>
              <a:rPr lang="en-US" sz="2400" dirty="0"/>
              <a:t> : </a:t>
            </a:r>
            <a:r>
              <a:rPr lang="ru-RU" sz="2400" dirty="0"/>
              <a:t>электрон-вольт</a:t>
            </a:r>
            <a:r>
              <a:rPr lang="en-US" sz="2400" dirty="0"/>
              <a:t> 1eV</a:t>
            </a:r>
            <a:r>
              <a:rPr lang="en-US" sz="2400" b="1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 = 1.6</a:t>
            </a:r>
            <a:r>
              <a:rPr lang="en-US" sz="2400" baseline="30000" dirty="0"/>
              <a:t>.</a:t>
            </a:r>
            <a:r>
              <a:rPr lang="en-US" sz="2400" dirty="0"/>
              <a:t>10</a:t>
            </a:r>
            <a:r>
              <a:rPr lang="en-US" sz="2400" baseline="30000" dirty="0"/>
              <a:t>-19</a:t>
            </a:r>
            <a:r>
              <a:rPr lang="en-US" sz="2400" dirty="0"/>
              <a:t> J</a:t>
            </a:r>
          </a:p>
          <a:p>
            <a:r>
              <a:rPr lang="en-US" sz="2400" i="1" dirty="0">
                <a:solidFill>
                  <a:srgbClr val="0000FF"/>
                </a:solidFill>
                <a:latin typeface="Arial Rounded MT Bold" pitchFamily="34" charset="0"/>
              </a:rPr>
              <a:t>v</a:t>
            </a:r>
            <a:r>
              <a:rPr lang="en-US" sz="2400" dirty="0"/>
              <a:t> </a:t>
            </a:r>
            <a:r>
              <a:rPr lang="ru-RU" sz="2400" dirty="0">
                <a:solidFill>
                  <a:srgbClr val="0000FF"/>
                </a:solidFill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Symbol" pitchFamily="18" charset="2"/>
              </a:rPr>
              <a:t>b</a:t>
            </a:r>
            <a:r>
              <a:rPr lang="ru-RU" sz="2400" dirty="0">
                <a:solidFill>
                  <a:srgbClr val="0000FF"/>
                </a:solidFill>
              </a:rPr>
              <a:t>)</a:t>
            </a:r>
            <a:r>
              <a:rPr lang="en-US" sz="2400" dirty="0">
                <a:solidFill>
                  <a:srgbClr val="0000FF"/>
                </a:solidFill>
              </a:rPr>
              <a:t>   </a:t>
            </a:r>
            <a:r>
              <a:rPr lang="en-US" sz="2400" dirty="0"/>
              <a:t>: </a:t>
            </a:r>
            <a:r>
              <a:rPr lang="ru-RU" sz="2400" dirty="0"/>
              <a:t> скорость в единицах </a:t>
            </a:r>
            <a:r>
              <a:rPr lang="ru-RU" sz="2400" i="1" dirty="0"/>
              <a:t>с</a:t>
            </a:r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391094" y="1752671"/>
            <a:ext cx="39068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</a:rPr>
              <a:t>[t]</a:t>
            </a:r>
            <a:r>
              <a:rPr lang="en-US" sz="2400" dirty="0"/>
              <a:t> : fm/</a:t>
            </a:r>
            <a:r>
              <a:rPr lang="en-US" sz="2400" i="1" dirty="0"/>
              <a:t>c</a:t>
            </a:r>
            <a:r>
              <a:rPr lang="en-US" sz="2400" dirty="0"/>
              <a:t>, 1 fm/</a:t>
            </a:r>
            <a:r>
              <a:rPr lang="en-US" sz="2400" i="1" dirty="0"/>
              <a:t>c</a:t>
            </a:r>
            <a:r>
              <a:rPr lang="en-US" sz="2400" dirty="0"/>
              <a:t> = 3</a:t>
            </a:r>
            <a:r>
              <a:rPr lang="en-US" sz="2400" baseline="36000" dirty="0"/>
              <a:t>.</a:t>
            </a:r>
            <a:r>
              <a:rPr lang="en-US" sz="2400" dirty="0"/>
              <a:t>10</a:t>
            </a:r>
            <a:r>
              <a:rPr lang="en-US" sz="2400" baseline="30000" dirty="0"/>
              <a:t>-24</a:t>
            </a:r>
            <a:r>
              <a:rPr lang="en-US" sz="2400" dirty="0"/>
              <a:t> </a:t>
            </a:r>
            <a:r>
              <a:rPr lang="ru-RU" sz="2400" dirty="0"/>
              <a:t>сек.</a:t>
            </a:r>
            <a:endParaRPr lang="ru-RU" dirty="0"/>
          </a:p>
        </p:txBody>
      </p:sp>
      <p:sp>
        <p:nvSpPr>
          <p:cNvPr id="5134" name="TextBox 17"/>
          <p:cNvSpPr txBox="1">
            <a:spLocks noChangeArrowheads="1"/>
          </p:cNvSpPr>
          <p:nvPr/>
        </p:nvSpPr>
        <p:spPr bwMode="auto">
          <a:xfrm>
            <a:off x="1835353" y="119870"/>
            <a:ext cx="30139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latin typeface="Tahoma" pitchFamily="34" charset="0"/>
                <a:cs typeface="Tahoma" pitchFamily="34" charset="0"/>
              </a:rPr>
              <a:t>Единицы измерения</a:t>
            </a:r>
            <a:r>
              <a:rPr lang="en-US" sz="2000" b="1" dirty="0">
                <a:latin typeface="Tahoma" pitchFamily="34" charset="0"/>
                <a:cs typeface="Tahoma" pitchFamily="34" charset="0"/>
              </a:rPr>
              <a:t>:</a:t>
            </a:r>
          </a:p>
        </p:txBody>
      </p:sp>
      <p:sp>
        <p:nvSpPr>
          <p:cNvPr id="5135" name="Text Box 12"/>
          <p:cNvSpPr txBox="1">
            <a:spLocks noChangeArrowheads="1"/>
          </p:cNvSpPr>
          <p:nvPr/>
        </p:nvSpPr>
        <p:spPr bwMode="auto">
          <a:xfrm>
            <a:off x="630000" y="4244470"/>
            <a:ext cx="283443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  <a:latin typeface="Arial Rounded MT Bold" pitchFamily="34" charset="0"/>
              </a:rPr>
              <a:t>L</a:t>
            </a:r>
            <a:r>
              <a:rPr lang="en-US" sz="2400" dirty="0"/>
              <a:t> : 0.1-10 fm</a:t>
            </a:r>
          </a:p>
          <a:p>
            <a:r>
              <a:rPr lang="en-US" sz="2400" i="1" dirty="0">
                <a:solidFill>
                  <a:srgbClr val="0000FF"/>
                </a:solidFill>
                <a:latin typeface="Arial Rounded MT Bold" pitchFamily="34" charset="0"/>
              </a:rPr>
              <a:t>E </a:t>
            </a:r>
            <a:r>
              <a:rPr lang="en-US" sz="2400" dirty="0"/>
              <a:t>: 1-3000 GeV</a:t>
            </a:r>
          </a:p>
          <a:p>
            <a:r>
              <a:rPr lang="en-US" sz="2400" b="1" i="1" dirty="0">
                <a:solidFill>
                  <a:srgbClr val="0000FF"/>
                </a:solidFill>
                <a:latin typeface="Symbol" panose="05050102010706020507" pitchFamily="18" charset="2"/>
              </a:rPr>
              <a:t>b</a:t>
            </a:r>
            <a:r>
              <a:rPr lang="en-US" sz="2400" dirty="0"/>
              <a:t> : ~ 1 </a:t>
            </a:r>
          </a:p>
          <a:p>
            <a:r>
              <a:rPr lang="en-US" sz="2400" b="1" i="1" dirty="0">
                <a:solidFill>
                  <a:srgbClr val="0000FF"/>
                </a:solidFill>
              </a:rPr>
              <a:t>t</a:t>
            </a:r>
            <a:r>
              <a:rPr lang="en-US" sz="2400" dirty="0"/>
              <a:t> : 1-50 fm/</a:t>
            </a:r>
            <a:r>
              <a:rPr lang="en-US" sz="2400" i="1" dirty="0"/>
              <a:t>c</a:t>
            </a:r>
          </a:p>
          <a:p>
            <a:r>
              <a:rPr lang="en-US" sz="2400" b="1" i="1" dirty="0">
                <a:solidFill>
                  <a:srgbClr val="0000FF"/>
                </a:solidFill>
              </a:rPr>
              <a:t>T</a:t>
            </a:r>
            <a:r>
              <a:rPr lang="en-US" sz="2400" i="1" dirty="0">
                <a:solidFill>
                  <a:srgbClr val="0000FF"/>
                </a:solidFill>
              </a:rPr>
              <a:t> </a:t>
            </a:r>
            <a:r>
              <a:rPr lang="en-US" sz="2400" i="1" dirty="0"/>
              <a:t>: 100 MeV (~10</a:t>
            </a:r>
            <a:r>
              <a:rPr lang="en-US" sz="2400" i="1" baseline="30000" dirty="0"/>
              <a:t>12</a:t>
            </a:r>
            <a:r>
              <a:rPr lang="en-US" sz="2400" i="1" dirty="0"/>
              <a:t> K)</a:t>
            </a:r>
            <a:endParaRPr lang="ru-RU" sz="2400" dirty="0"/>
          </a:p>
        </p:txBody>
      </p:sp>
      <p:sp>
        <p:nvSpPr>
          <p:cNvPr id="5136" name="Text Box 19"/>
          <p:cNvSpPr txBox="1">
            <a:spLocks noChangeArrowheads="1"/>
          </p:cNvSpPr>
          <p:nvPr/>
        </p:nvSpPr>
        <p:spPr bwMode="auto">
          <a:xfrm>
            <a:off x="3923928" y="4762438"/>
            <a:ext cx="4852034" cy="984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*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1 </a:t>
            </a:r>
            <a:r>
              <a:rPr lang="en-US" sz="1500" dirty="0" err="1">
                <a:latin typeface="Arial" pitchFamily="34" charset="0"/>
                <a:cs typeface="Arial" pitchFamily="34" charset="0"/>
              </a:rPr>
              <a:t>eV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равен кинетической энергии приобретаемой</a:t>
            </a:r>
          </a:p>
          <a:p>
            <a:r>
              <a:rPr lang="ru-RU" sz="1500" dirty="0">
                <a:latin typeface="Arial" pitchFamily="34" charset="0"/>
                <a:cs typeface="Arial" pitchFamily="34" charset="0"/>
              </a:rPr>
              <a:t>     электроном после прохождения разности</a:t>
            </a:r>
          </a:p>
          <a:p>
            <a:r>
              <a:rPr lang="ru-RU" sz="1500" dirty="0">
                <a:latin typeface="Arial" pitchFamily="34" charset="0"/>
                <a:cs typeface="Arial" pitchFamily="34" charset="0"/>
              </a:rPr>
              <a:t>     потенциалов 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1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Вольт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E = </a:t>
            </a:r>
            <a:r>
              <a:rPr lang="en-US" sz="1500" b="1" dirty="0" err="1">
                <a:latin typeface="Arial" pitchFamily="34" charset="0"/>
                <a:cs typeface="Arial" pitchFamily="34" charset="0"/>
              </a:rPr>
              <a:t>qV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 = 1.6</a:t>
            </a:r>
            <a:r>
              <a:rPr lang="en-US" sz="1500" b="1" baseline="220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10</a:t>
            </a:r>
            <a:r>
              <a:rPr lang="en-US" sz="1500" b="1" baseline="30000" dirty="0">
                <a:latin typeface="Arial" pitchFamily="34" charset="0"/>
                <a:cs typeface="Arial" pitchFamily="34" charset="0"/>
              </a:rPr>
              <a:t>-19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 Q </a:t>
            </a:r>
            <a:r>
              <a:rPr lang="en-US" sz="1500" b="1" baseline="140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1500" b="1" dirty="0">
                <a:latin typeface="Arial" pitchFamily="34" charset="0"/>
                <a:cs typeface="Arial" pitchFamily="34" charset="0"/>
              </a:rPr>
              <a:t> 1 V</a:t>
            </a:r>
            <a:r>
              <a:rPr lang="en-US" sz="1500" dirty="0">
                <a:latin typeface="Arial" pitchFamily="34" charset="0"/>
                <a:cs typeface="Arial" pitchFamily="34" charset="0"/>
              </a:rPr>
              <a:t>) </a:t>
            </a: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01E2FF-74D4-11A8-DD2F-0BD862C490AB}"/>
              </a:ext>
            </a:extLst>
          </p:cNvPr>
          <p:cNvSpPr txBox="1"/>
          <p:nvPr/>
        </p:nvSpPr>
        <p:spPr>
          <a:xfrm>
            <a:off x="201805" y="2239656"/>
            <a:ext cx="6525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[r]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D3FAF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 :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M/V</a:t>
            </a:r>
            <a:r>
              <a:rPr kumimoji="0" lang="ru-RU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(в единицах ядерной плотности)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[T]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ru-RU" sz="2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температура (в энергетических един.)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C448FE-AA7C-6C11-3EA6-3D498C41E651}"/>
              </a:ext>
            </a:extLst>
          </p:cNvPr>
          <p:cNvSpPr txBox="1"/>
          <p:nvPr/>
        </p:nvSpPr>
        <p:spPr>
          <a:xfrm>
            <a:off x="630000" y="6061937"/>
            <a:ext cx="5328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  <a:latin typeface="Symbol" panose="05050102010706020507" pitchFamily="18" charset="2"/>
                <a:cs typeface="Arial" pitchFamily="34" charset="0"/>
              </a:rPr>
              <a:t>r </a:t>
            </a:r>
            <a:r>
              <a:rPr lang="en-US" sz="2400" b="1" i="1" dirty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&gt; </a:t>
            </a:r>
            <a:r>
              <a:rPr lang="en-US" sz="2400" b="1" i="1" dirty="0">
                <a:solidFill>
                  <a:srgbClr val="0000FF"/>
                </a:solidFill>
                <a:latin typeface="Symbol" panose="05050102010706020507" pitchFamily="18" charset="2"/>
                <a:cs typeface="Arial" pitchFamily="34" charset="0"/>
              </a:rPr>
              <a:t>r</a:t>
            </a:r>
            <a:r>
              <a:rPr lang="en-US" sz="2400" b="1" i="1" baseline="-25000" dirty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0 </a:t>
            </a:r>
            <a:r>
              <a:rPr lang="en-US" sz="2400" b="1" i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A/(4/3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R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) =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2.3 10</a:t>
            </a:r>
            <a:r>
              <a:rPr kumimoji="0" lang="en-US" sz="24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17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kg/m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Arial" pitchFamily="34" charset="0"/>
              </a:rPr>
              <a:t> for Au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760999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A77A7EC-E6F1-983C-83F4-74F106B3C292}"/>
              </a:ext>
            </a:extLst>
          </p:cNvPr>
          <p:cNvSpPr txBox="1"/>
          <p:nvPr/>
        </p:nvSpPr>
        <p:spPr>
          <a:xfrm>
            <a:off x="1398148" y="28505"/>
            <a:ext cx="6059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BM@N Experiment : status prior to 2023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6C588C-F72B-319A-9260-300232D5E811}"/>
              </a:ext>
            </a:extLst>
          </p:cNvPr>
          <p:cNvSpPr txBox="1"/>
          <p:nvPr/>
        </p:nvSpPr>
        <p:spPr>
          <a:xfrm>
            <a:off x="161120" y="835600"/>
            <a:ext cx="4091889" cy="2308324"/>
          </a:xfrm>
          <a:prstGeom prst="rect">
            <a:avLst/>
          </a:prstGeom>
          <a:noFill/>
          <a:ln w="22225" cmpd="dbl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Детектор собран в полной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конфигурации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Набрано более 600 млн. событий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на пучках ядер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Начат анализ данных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и подготовка публикаций 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9AAAE3F-D268-3673-DA88-52C0646BDA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596802"/>
              </p:ext>
            </p:extLst>
          </p:nvPr>
        </p:nvGraphicFramePr>
        <p:xfrm>
          <a:off x="5672477" y="3410130"/>
          <a:ext cx="2304256" cy="297180"/>
        </p:xfrm>
        <a:graphic>
          <a:graphicData uri="http://schemas.openxmlformats.org/drawingml/2006/table">
            <a:tbl>
              <a:tblPr/>
              <a:tblGrid>
                <a:gridCol w="2304256">
                  <a:extLst>
                    <a:ext uri="{9D8B030D-6E8A-4147-A177-3AD203B41FA5}">
                      <a16:colId xmlns:a16="http://schemas.microsoft.com/office/drawing/2014/main" val="25092092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0" u="none" strike="noStrike" dirty="0">
                          <a:effectLst/>
                          <a:hlinkClick r:id="rId2"/>
                        </a:rPr>
                        <a:t>arXiv:2303.16243</a:t>
                      </a:r>
                      <a:r>
                        <a:rPr lang="en-US" b="1" dirty="0">
                          <a:effectLst/>
                        </a:rPr>
                        <a:t> [hep-ex]</a:t>
                      </a:r>
                      <a:endParaRPr lang="en-US" dirty="0">
                        <a:effectLst/>
                      </a:endParaRPr>
                    </a:p>
                  </a:txBody>
                  <a:tcPr marR="3265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644861"/>
                  </a:ext>
                </a:extLst>
              </a:tr>
            </a:tbl>
          </a:graphicData>
        </a:graphic>
      </p:graphicFrame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C77182C-2DE8-4265-8537-3EBBB4111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91" y="603785"/>
            <a:ext cx="4852930" cy="2517354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6CCADEA-4940-A069-0895-A9D794E6C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51" y="3701786"/>
            <a:ext cx="4186410" cy="302413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D18C37BD-6D01-FADE-D01E-B80CF85C6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5" y="3701786"/>
            <a:ext cx="382780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508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809013" y="32859"/>
            <a:ext cx="731995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000000"/>
                </a:solidFill>
                <a:cs typeface="Times New Roman" pitchFamily="18" charset="0"/>
              </a:rPr>
              <a:t>Детектор </a:t>
            </a:r>
            <a:r>
              <a:rPr lang="en-US" sz="2500" b="1" dirty="0">
                <a:solidFill>
                  <a:srgbClr val="000000"/>
                </a:solidFill>
                <a:cs typeface="Times New Roman" pitchFamily="18" charset="0"/>
              </a:rPr>
              <a:t>MPD</a:t>
            </a:r>
            <a:r>
              <a:rPr lang="ru-RU" sz="2500" b="1" dirty="0">
                <a:solidFill>
                  <a:srgbClr val="000000"/>
                </a:solidFill>
                <a:cs typeface="Times New Roman" pitchFamily="18" charset="0"/>
              </a:rPr>
              <a:t> для регистрации А+А столкновений</a:t>
            </a:r>
            <a:r>
              <a:rPr lang="en-US" sz="2500" b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 sz="2500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41175" y="2420696"/>
            <a:ext cx="7524945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Arial Rounded MT Bold" pitchFamily="34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rgbClr val="800000"/>
                </a:solidFill>
                <a:latin typeface="Arial Rounded MT Bold" pitchFamily="34" charset="0"/>
                <a:cs typeface="Times New Roman" pitchFamily="18" charset="0"/>
              </a:rPr>
              <a:t>В каждом столкновении необходимо</a:t>
            </a:r>
            <a:r>
              <a:rPr lang="en-US" sz="2000" b="1" dirty="0">
                <a:solidFill>
                  <a:srgbClr val="800000"/>
                </a:solidFill>
                <a:latin typeface="Arial Rounded MT Bold" pitchFamily="34" charset="0"/>
                <a:cs typeface="Times New Roman" pitchFamily="18" charset="0"/>
              </a:rPr>
              <a:t>:</a:t>
            </a:r>
          </a:p>
          <a:p>
            <a:endParaRPr lang="en-US" sz="2000" b="1" dirty="0">
              <a:solidFill>
                <a:srgbClr val="800000"/>
              </a:solidFill>
              <a:latin typeface="Arial Rounded MT Bold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Регистрировать все рожденные частицы</a:t>
            </a:r>
          </a:p>
          <a:p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(заряженные и нейтральные. Так частицы</a:t>
            </a:r>
          </a:p>
          <a:p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вылетают под любыми углами необходимо</a:t>
            </a:r>
          </a:p>
          <a:p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полное перекрытие </a:t>
            </a:r>
            <a:r>
              <a:rPr lang="en-US" i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(4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  <a:cs typeface="Times New Roman" pitchFamily="18" charset="0"/>
              </a:rPr>
              <a:t>p</a:t>
            </a:r>
            <a:r>
              <a:rPr lang="en-US" i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coverage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)</a:t>
            </a:r>
          </a:p>
          <a:p>
            <a:endParaRPr lang="en-US" dirty="0">
              <a:solidFill>
                <a:srgbClr val="000000"/>
              </a:solidFill>
              <a:latin typeface="Arial Rounded MT Bold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Реконструкция геометрии события 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   - </a:t>
            </a:r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точки столкновения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(“main vertex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”)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   -  </a:t>
            </a:r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нахождение всех вторичных вершин </a:t>
            </a:r>
            <a:r>
              <a:rPr lang="en-US" i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(“decays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”)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   - </a:t>
            </a:r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определение центральности столкновения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en-US" i="1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(“impact parameter”)</a:t>
            </a:r>
          </a:p>
          <a:p>
            <a:pPr>
              <a:buFont typeface="Wingdings" pitchFamily="2" charset="2"/>
              <a:buBlip>
                <a:blip r:embed="rId2"/>
              </a:buBlip>
            </a:pPr>
            <a:endParaRPr lang="en-US" dirty="0">
              <a:solidFill>
                <a:srgbClr val="000000"/>
              </a:solidFill>
              <a:latin typeface="Arial Rounded MT Bold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Идентификация продуктов реакции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: </a:t>
            </a:r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  <a:sym typeface="Wingdings" pitchFamily="2" charset="2"/>
              </a:rPr>
              <a:t>массы, заряда и т.д.</a:t>
            </a:r>
            <a:endParaRPr lang="en-US" dirty="0">
              <a:solidFill>
                <a:srgbClr val="000000"/>
              </a:solidFill>
              <a:latin typeface="Arial Rounded MT Bold" pitchFamily="34" charset="0"/>
              <a:cs typeface="Times New Roman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Blip>
                <a:blip r:embed="rId2"/>
              </a:buBlip>
            </a:pPr>
            <a:endParaRPr lang="en-US" dirty="0">
              <a:solidFill>
                <a:srgbClr val="000000"/>
              </a:solidFill>
              <a:latin typeface="Arial Rounded MT Bold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Blip>
                <a:blip r:embed="rId2"/>
              </a:buBlip>
            </a:pP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Измерить кинематические характеристики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 : (</a:t>
            </a:r>
            <a:r>
              <a:rPr lang="en-US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p</a:t>
            </a:r>
            <a:r>
              <a:rPr lang="en-US" baseline="-25000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x</a:t>
            </a:r>
            <a:r>
              <a:rPr lang="en-US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,p</a:t>
            </a:r>
            <a:r>
              <a:rPr lang="en-US" baseline="-25000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y</a:t>
            </a:r>
            <a:r>
              <a:rPr lang="en-US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,p</a:t>
            </a:r>
            <a:r>
              <a:rPr lang="en-US" baseline="-25000" dirty="0" err="1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z</a:t>
            </a:r>
            <a:r>
              <a:rPr lang="en-US" dirty="0">
                <a:solidFill>
                  <a:srgbClr val="000000"/>
                </a:solidFill>
                <a:latin typeface="Arial Rounded MT Bold" pitchFamily="34" charset="0"/>
                <a:cs typeface="Times New Roman" pitchFamily="18" charset="0"/>
              </a:rPr>
              <a:t>)</a:t>
            </a:r>
            <a:endParaRPr lang="ru-RU" dirty="0">
              <a:solidFill>
                <a:srgbClr val="000000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F100687-E5E6-D0DB-8733-055B6A23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3" t="14946" r="17529" b="19299"/>
          <a:stretch>
            <a:fillRect/>
          </a:stretch>
        </p:blipFill>
        <p:spPr bwMode="auto">
          <a:xfrm>
            <a:off x="1547664" y="467003"/>
            <a:ext cx="26828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30000" contrast="24000"/>
                  </a:blip>
                  <a:srcRect l="14453" t="14946" r="17529" b="192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54F48D9D-66EE-D27D-2078-DC5528D5A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28" y="692696"/>
            <a:ext cx="4084320" cy="367588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4" descr="Solenoid07_3D(0,75-1,00)_01_WHITE"/>
          <p:cNvPicPr>
            <a:picLocks noGrp="1" noChangeAspect="1" noChangeArrowheads="1"/>
          </p:cNvPicPr>
          <p:nvPr>
            <p:ph type="subTitle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3" y="1993900"/>
            <a:ext cx="3594100" cy="2951163"/>
          </a:xfrm>
        </p:spPr>
      </p:pic>
      <p:sp>
        <p:nvSpPr>
          <p:cNvPr id="209923" name="TextBox 4"/>
          <p:cNvSpPr txBox="1">
            <a:spLocks noChangeArrowheads="1"/>
          </p:cNvSpPr>
          <p:nvPr/>
        </p:nvSpPr>
        <p:spPr bwMode="auto">
          <a:xfrm>
            <a:off x="1265238" y="1055688"/>
            <a:ext cx="1171575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>
                <a:solidFill>
                  <a:srgbClr val="FFFFFF"/>
                </a:solidFill>
                <a:cs typeface="Arial" pitchFamily="34" charset="0"/>
              </a:rPr>
              <a:t>Iron Yoke</a:t>
            </a:r>
            <a:endParaRPr lang="ru-RU" sz="1800" b="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655763" y="1439863"/>
            <a:ext cx="323850" cy="71913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25" name="TextBox 8"/>
          <p:cNvSpPr txBox="1">
            <a:spLocks noChangeArrowheads="1"/>
          </p:cNvSpPr>
          <p:nvPr/>
        </p:nvSpPr>
        <p:spPr bwMode="auto">
          <a:xfrm>
            <a:off x="165100" y="5678488"/>
            <a:ext cx="709613" cy="3698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>
                <a:solidFill>
                  <a:srgbClr val="FFFFFF"/>
                </a:solidFill>
                <a:cs typeface="Arial" pitchFamily="34" charset="0"/>
              </a:rPr>
              <a:t>Pole</a:t>
            </a:r>
            <a:endParaRPr lang="ru-RU" sz="1800" b="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442913" y="3789363"/>
            <a:ext cx="431800" cy="18811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27" name="TextBox 10"/>
          <p:cNvSpPr txBox="1">
            <a:spLocks noChangeArrowheads="1"/>
          </p:cNvSpPr>
          <p:nvPr/>
        </p:nvSpPr>
        <p:spPr bwMode="auto">
          <a:xfrm>
            <a:off x="2484438" y="5302250"/>
            <a:ext cx="1366837" cy="6477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800" b="0">
                <a:solidFill>
                  <a:srgbClr val="FFFFFF"/>
                </a:solidFill>
                <a:cs typeface="Arial" pitchFamily="34" charset="0"/>
              </a:rPr>
              <a:t>Cryostat</a:t>
            </a:r>
          </a:p>
          <a:p>
            <a:r>
              <a:rPr lang="en-US" sz="1800" b="0">
                <a:solidFill>
                  <a:srgbClr val="FFFFFF"/>
                </a:solidFill>
                <a:cs typeface="Arial" pitchFamily="34" charset="0"/>
              </a:rPr>
              <a:t> &amp; SC Coil</a:t>
            </a:r>
            <a:endParaRPr lang="ru-RU" sz="1800" b="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2005013" y="3284538"/>
            <a:ext cx="1054100" cy="201612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29" name="TextBox 15"/>
          <p:cNvSpPr txBox="1">
            <a:spLocks noChangeArrowheads="1"/>
          </p:cNvSpPr>
          <p:nvPr/>
        </p:nvSpPr>
        <p:spPr bwMode="auto">
          <a:xfrm>
            <a:off x="50800" y="1268413"/>
            <a:ext cx="1065213" cy="661987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0">
                <a:solidFill>
                  <a:srgbClr val="FFFFFF"/>
                </a:solidFill>
                <a:cs typeface="Arial" pitchFamily="34" charset="0"/>
              </a:rPr>
              <a:t>Control</a:t>
            </a:r>
          </a:p>
          <a:p>
            <a:r>
              <a:rPr lang="en-US" sz="1800" b="0">
                <a:solidFill>
                  <a:srgbClr val="FFFFFF"/>
                </a:solidFill>
                <a:cs typeface="Arial" pitchFamily="34" charset="0"/>
              </a:rPr>
              <a:t> dewar</a:t>
            </a:r>
            <a:endParaRPr lang="ru-RU" sz="1800" b="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065213" y="1916113"/>
            <a:ext cx="266700" cy="422275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931" name="TextBox 2"/>
          <p:cNvSpPr txBox="1">
            <a:spLocks noChangeArrowheads="1"/>
          </p:cNvSpPr>
          <p:nvPr/>
        </p:nvSpPr>
        <p:spPr bwMode="auto">
          <a:xfrm>
            <a:off x="1198563" y="73675"/>
            <a:ext cx="65864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Сверпроводящий магнит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(соленоид</a:t>
            </a:r>
            <a:r>
              <a:rPr lang="ru-RU" sz="3200" b="1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pic>
        <p:nvPicPr>
          <p:cNvPr id="2099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7289" y="1555053"/>
            <a:ext cx="2562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1266FE18-5526-000C-EC31-441307029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4966" y="2943225"/>
            <a:ext cx="16446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86BEE-2A37-C4DF-6808-DA41CDD568CB}"/>
              </a:ext>
            </a:extLst>
          </p:cNvPr>
          <p:cNvSpPr txBox="1"/>
          <p:nvPr/>
        </p:nvSpPr>
        <p:spPr>
          <a:xfrm>
            <a:off x="5895931" y="4784966"/>
            <a:ext cx="2633157" cy="1200329"/>
          </a:xfrm>
          <a:prstGeom prst="rect">
            <a:avLst/>
          </a:prstGeom>
          <a:noFill/>
          <a:ln w="25400" cmpd="dbl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Заряженная частица</a:t>
            </a:r>
          </a:p>
          <a:p>
            <a:pPr algn="ctr"/>
            <a:r>
              <a:rPr lang="ru-RU" dirty="0"/>
              <a:t> в магнитном поле</a:t>
            </a:r>
          </a:p>
          <a:p>
            <a:pPr algn="ctr"/>
            <a:r>
              <a:rPr lang="ru-RU" dirty="0"/>
              <a:t>движется по спиральной</a:t>
            </a:r>
          </a:p>
          <a:p>
            <a:pPr algn="ctr"/>
            <a:r>
              <a:rPr lang="ru-RU" dirty="0"/>
              <a:t>тректории</a:t>
            </a:r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BAB10F68-84B7-A356-A94F-0851AFD74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5" r="15095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1C0C35C9-4A0B-7855-468B-5F1440510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5400145"/>
            <a:ext cx="4808735" cy="1477328"/>
          </a:xfrm>
          <a:prstGeom prst="rect">
            <a:avLst/>
          </a:prstGeom>
          <a:gradFill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MPD superconducting solenoid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a unique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 equipment providing ahigh level of field homogeneity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Magnetic field – 0.56 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Volume – 5.4 m x 6.4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itchFamily="34" charset="0"/>
              </a:rPr>
              <a:t>Weight – 440 ton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3052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527038" y="44624"/>
            <a:ext cx="354616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MPD TPC 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– 3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трекер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7020272" y="386634"/>
            <a:ext cx="1685077" cy="369332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Au+Au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 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DAEF1333-2694-92E0-5345-8A8F473DF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4"/>
          <a:stretch/>
        </p:blipFill>
        <p:spPr bwMode="auto">
          <a:xfrm>
            <a:off x="7236296" y="2853111"/>
            <a:ext cx="1710389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1316A23-61DA-EBCF-70D2-21F0811E418D}"/>
              </a:ext>
            </a:extLst>
          </p:cNvPr>
          <p:cNvSpPr txBox="1"/>
          <p:nvPr/>
        </p:nvSpPr>
        <p:spPr>
          <a:xfrm>
            <a:off x="515298" y="3833962"/>
            <a:ext cx="4397679" cy="2585323"/>
          </a:xfrm>
          <a:prstGeom prst="rect">
            <a:avLst/>
          </a:prstGeom>
          <a:noFill/>
          <a:ln w="25400" cmpd="dbl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Роль </a:t>
            </a:r>
            <a:r>
              <a:rPr lang="en-US" b="1" dirty="0"/>
              <a:t>Time-Projection Chamber (TPC):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траекторий заряженных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частиц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импульса и знака заряда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по кривизне траектории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Измерение ионизационных потерь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и разделение частиц по сортам</a:t>
            </a:r>
          </a:p>
        </p:txBody>
      </p:sp>
      <p:pic>
        <p:nvPicPr>
          <p:cNvPr id="28" name="Picture 27" descr="A black and white drawing of a tree&#10;&#10;Description automatically generated with medium confidence">
            <a:extLst>
              <a:ext uri="{FF2B5EF4-FFF2-40B4-BE49-F238E27FC236}">
                <a16:creationId xmlns:a16="http://schemas.microsoft.com/office/drawing/2014/main" id="{F8CE4148-A2E3-DABC-BDD9-1835685AA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755966"/>
            <a:ext cx="3251200" cy="2057400"/>
          </a:xfrm>
          <a:prstGeom prst="rect">
            <a:avLst/>
          </a:prstGeom>
        </p:spPr>
      </p:pic>
      <p:pic>
        <p:nvPicPr>
          <p:cNvPr id="45" name="Picture 44" descr="A picture containing chart&#10;&#10;Description automatically generated">
            <a:extLst>
              <a:ext uri="{FF2B5EF4-FFF2-40B4-BE49-F238E27FC236}">
                <a16:creationId xmlns:a16="http://schemas.microsoft.com/office/drawing/2014/main" id="{BC204D7D-41BA-5E18-B999-9E0C63BF4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50" y="4293096"/>
            <a:ext cx="3745735" cy="2451253"/>
          </a:xfrm>
          <a:prstGeom prst="rect">
            <a:avLst/>
          </a:prstGeom>
        </p:spPr>
      </p:pic>
      <p:pic>
        <p:nvPicPr>
          <p:cNvPr id="47" name="Picture 46" descr="A picture containing text, transport, aircraft, airplane&#10;&#10;Description automatically generated">
            <a:extLst>
              <a:ext uri="{FF2B5EF4-FFF2-40B4-BE49-F238E27FC236}">
                <a16:creationId xmlns:a16="http://schemas.microsoft.com/office/drawing/2014/main" id="{4CA30526-3EE1-6623-3255-2FFC925CEA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8" y="636497"/>
            <a:ext cx="4668982" cy="25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90232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EA60515E-3B8F-1D48-8F77-FD07956C6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" b="-2"/>
          <a:stretch/>
        </p:blipFill>
        <p:spPr>
          <a:xfrm>
            <a:off x="20" y="15425"/>
            <a:ext cx="9143980" cy="685799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B19D43-5634-017A-4311-2C68297C2705}"/>
              </a:ext>
            </a:extLst>
          </p:cNvPr>
          <p:cNvSpPr txBox="1"/>
          <p:nvPr/>
        </p:nvSpPr>
        <p:spPr>
          <a:xfrm>
            <a:off x="2267744" y="188640"/>
            <a:ext cx="51421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Элементы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TPC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сборочном цеху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920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Группа 48"/>
          <p:cNvGrpSpPr>
            <a:grpSpLocks noChangeAspect="1"/>
          </p:cNvGrpSpPr>
          <p:nvPr/>
        </p:nvGrpSpPr>
        <p:grpSpPr bwMode="auto">
          <a:xfrm>
            <a:off x="512288" y="543351"/>
            <a:ext cx="4111989" cy="2844000"/>
            <a:chOff x="1946060" y="0"/>
            <a:chExt cx="5385546" cy="4122514"/>
          </a:xfrm>
        </p:grpSpPr>
        <p:pic>
          <p:nvPicPr>
            <p:cNvPr id="5" name="Picture 2" descr="D:\babkin\conference\2015-11_Warsaw_NICA_days\2015-10-26 15-11-31 Скриншот экрана.png"/>
            <p:cNvPicPr>
              <a:picLocks noChangeAspect="1" noChangeArrowheads="1"/>
            </p:cNvPicPr>
            <p:nvPr/>
          </p:nvPicPr>
          <p:blipFill rotWithShape="1">
            <a:blip r:embed="rId3"/>
            <a:srcRect l="24688" t="-1" r="26405" b="1475"/>
            <a:stretch/>
          </p:blipFill>
          <p:spPr bwMode="auto">
            <a:xfrm>
              <a:off x="2113154" y="0"/>
              <a:ext cx="4297416" cy="4122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6" name="Прямая со стрелкой 5"/>
            <p:cNvCxnSpPr>
              <a:cxnSpLocks noChangeAspect="1"/>
            </p:cNvCxnSpPr>
            <p:nvPr/>
          </p:nvCxnSpPr>
          <p:spPr>
            <a:xfrm>
              <a:off x="3242208" y="512188"/>
              <a:ext cx="1036803" cy="863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rot="16200000" flipH="1">
              <a:off x="1669125" y="855109"/>
              <a:ext cx="1571460" cy="101759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085" name="TextBox 10"/>
            <p:cNvSpPr txBox="1">
              <a:spLocks noChangeArrowheads="1"/>
            </p:cNvSpPr>
            <p:nvPr/>
          </p:nvSpPr>
          <p:spPr bwMode="auto">
            <a:xfrm>
              <a:off x="3000364" y="214290"/>
              <a:ext cx="13385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u="sng">
                  <a:solidFill>
                    <a:srgbClr val="FF0000"/>
                  </a:solidFill>
                  <a:latin typeface="Calibri" pitchFamily="34" charset="0"/>
                </a:rPr>
                <a:t>Barrel TOF</a:t>
              </a:r>
              <a:endParaRPr lang="ru-RU" b="1" u="sng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cxnSp>
          <p:nvCxnSpPr>
            <p:cNvPr id="16" name="Прямая со стрелкой 15"/>
            <p:cNvCxnSpPr>
              <a:cxnSpLocks noChangeAspect="1"/>
            </p:cNvCxnSpPr>
            <p:nvPr/>
          </p:nvCxnSpPr>
          <p:spPr>
            <a:xfrm rot="10800000" flipV="1">
              <a:off x="4898397" y="1316112"/>
              <a:ext cx="1583535" cy="68392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087" name="TextBox 16"/>
            <p:cNvSpPr txBox="1">
              <a:spLocks noChangeArrowheads="1"/>
            </p:cNvSpPr>
            <p:nvPr/>
          </p:nvSpPr>
          <p:spPr bwMode="auto">
            <a:xfrm>
              <a:off x="6422511" y="946779"/>
              <a:ext cx="9090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 u="sng" dirty="0">
                  <a:solidFill>
                    <a:srgbClr val="FF0000"/>
                  </a:solidFill>
                  <a:latin typeface="Calibri" pitchFamily="34" charset="0"/>
                </a:rPr>
                <a:t>FFD</a:t>
              </a:r>
              <a:endParaRPr lang="ru-RU" b="1" u="sng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39377" y="8415"/>
            <a:ext cx="54529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Arial" pitchFamily="34" charset="0"/>
                <a:cs typeface="Arial" pitchFamily="34" charset="0"/>
              </a:rPr>
              <a:t>MPD Time-of-Flight (TOF) system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1495" y="540826"/>
            <a:ext cx="1468539" cy="36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u="sng" dirty="0" err="1">
                <a:solidFill>
                  <a:srgbClr val="FF0000"/>
                </a:solidFill>
                <a:latin typeface="Calibri" pitchFamily="34" charset="0"/>
              </a:rPr>
              <a:t>EndCap</a:t>
            </a:r>
            <a:r>
              <a:rPr lang="en-US" b="1" u="sng" dirty="0">
                <a:solidFill>
                  <a:srgbClr val="FF0000"/>
                </a:solidFill>
                <a:latin typeface="Calibri" pitchFamily="34" charset="0"/>
              </a:rPr>
              <a:t> TOF</a:t>
            </a:r>
            <a:endParaRPr lang="ru-RU" b="1" u="sng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2754-2559-4244-8B63-4C958C9DBE39}" type="slidenum">
              <a:rPr lang="ru-RU" smtClean="0"/>
              <a:t>66</a:t>
            </a:fld>
            <a:endParaRPr lang="ru-RU"/>
          </a:p>
        </p:txBody>
      </p:sp>
      <p:pic>
        <p:nvPicPr>
          <p:cNvPr id="13" name="Picture 9" descr="tof_p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801" r="4887"/>
          <a:stretch>
            <a:fillRect/>
          </a:stretch>
        </p:blipFill>
        <p:spPr bwMode="auto">
          <a:xfrm>
            <a:off x="5603580" y="4519133"/>
            <a:ext cx="3533449" cy="20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523" y="695226"/>
            <a:ext cx="2974609" cy="14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487689" y="2225551"/>
            <a:ext cx="1624676" cy="107721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1/</a:t>
            </a:r>
            <a:r>
              <a:rPr lang="en-US" sz="1600" i="1" dirty="0">
                <a:solidFill>
                  <a:schemeClr val="accent2"/>
                </a:solidFill>
                <a:latin typeface="Symbol" pitchFamily="18" charset="2"/>
              </a:rPr>
              <a:t>b</a:t>
            </a:r>
            <a:r>
              <a:rPr lang="en-US" sz="1600" i="1" dirty="0">
                <a:solidFill>
                  <a:schemeClr val="accent2"/>
                </a:solidFill>
              </a:rPr>
              <a:t> = </a:t>
            </a:r>
            <a:r>
              <a:rPr lang="en-US" sz="1600" i="1" dirty="0" err="1">
                <a:solidFill>
                  <a:schemeClr val="accent2"/>
                </a:solidFill>
              </a:rPr>
              <a:t>ct</a:t>
            </a:r>
            <a:r>
              <a:rPr lang="en-US" sz="1600" i="1" dirty="0">
                <a:solidFill>
                  <a:schemeClr val="accent2"/>
                </a:solidFill>
              </a:rPr>
              <a:t>/L</a:t>
            </a:r>
            <a:r>
              <a:rPr lang="en-US" sz="1600" b="0" dirty="0"/>
              <a:t>, where</a:t>
            </a:r>
          </a:p>
          <a:p>
            <a:r>
              <a:rPr lang="en-US" sz="1600" i="1" dirty="0">
                <a:solidFill>
                  <a:schemeClr val="accent2"/>
                </a:solidFill>
              </a:rPr>
              <a:t>L</a:t>
            </a:r>
            <a:r>
              <a:rPr lang="en-US" sz="1600" b="0" dirty="0"/>
              <a:t> – track length,</a:t>
            </a:r>
          </a:p>
          <a:p>
            <a:r>
              <a:rPr lang="en-US" sz="1600" i="1" dirty="0">
                <a:solidFill>
                  <a:schemeClr val="accent2"/>
                </a:solidFill>
              </a:rPr>
              <a:t>t</a:t>
            </a:r>
            <a:r>
              <a:rPr lang="en-US" sz="1600" b="0" dirty="0"/>
              <a:t> – time of flight,</a:t>
            </a:r>
          </a:p>
          <a:p>
            <a:r>
              <a:rPr lang="en-US" sz="1600" i="1" dirty="0">
                <a:solidFill>
                  <a:schemeClr val="accent2"/>
                </a:solidFill>
              </a:rPr>
              <a:t>c</a:t>
            </a:r>
            <a:r>
              <a:rPr lang="en-US" sz="1600" b="0" dirty="0"/>
              <a:t> –speed of light</a:t>
            </a:r>
            <a:endParaRPr lang="ru-RU" sz="1600" b="0" dirty="0"/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5443295" y="3936605"/>
            <a:ext cx="3693734" cy="38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Time resolution is a crucial parameter!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4284" y="580491"/>
            <a:ext cx="861133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p=mv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A picture containing indoor, warehouse&#10;&#10;Description automatically generated">
            <a:extLst>
              <a:ext uri="{FF2B5EF4-FFF2-40B4-BE49-F238E27FC236}">
                <a16:creationId xmlns:a16="http://schemas.microsoft.com/office/drawing/2014/main" id="{1EB56B59-7DE0-91B5-6B3C-A5128931DC9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5" y="3661287"/>
            <a:ext cx="4788000" cy="313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4E0F80-B2EA-8D1E-4443-4C41D1E095F5}"/>
              </a:ext>
            </a:extLst>
          </p:cNvPr>
          <p:cNvSpPr txBox="1"/>
          <p:nvPr/>
        </p:nvSpPr>
        <p:spPr>
          <a:xfrm>
            <a:off x="1839890" y="3535183"/>
            <a:ext cx="205402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Тесты модулей </a:t>
            </a:r>
            <a:r>
              <a:rPr lang="en-US" dirty="0"/>
              <a:t>TOF</a:t>
            </a:r>
            <a:endParaRPr lang="ru-RU" dirty="0"/>
          </a:p>
          <a:p>
            <a:pPr algn="ctr"/>
            <a:r>
              <a:rPr lang="ru-RU" dirty="0"/>
              <a:t>перед сборкой</a:t>
            </a:r>
          </a:p>
        </p:txBody>
      </p:sp>
    </p:spTree>
    <p:extLst>
      <p:ext uri="{BB962C8B-B14F-4D97-AF65-F5344CB8AC3E}">
        <p14:creationId xmlns:p14="http://schemas.microsoft.com/office/powerpoint/2010/main" val="21332334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7" name="Text Box 7"/>
          <p:cNvSpPr txBox="1">
            <a:spLocks noChangeArrowheads="1"/>
          </p:cNvSpPr>
          <p:nvPr/>
        </p:nvSpPr>
        <p:spPr bwMode="auto">
          <a:xfrm>
            <a:off x="899592" y="0"/>
            <a:ext cx="67762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Measure of total energy in MPD (Calorimetry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)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4729" name="Text Box 9"/>
          <p:cNvSpPr txBox="1">
            <a:spLocks noChangeArrowheads="1"/>
          </p:cNvSpPr>
          <p:nvPr/>
        </p:nvSpPr>
        <p:spPr bwMode="auto">
          <a:xfrm>
            <a:off x="115888" y="492443"/>
            <a:ext cx="9028112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900" b="0" dirty="0">
                <a:latin typeface="Arial Narrow" pitchFamily="34" charset="0"/>
                <a:cs typeface="Times New Roman" pitchFamily="18" charset="0"/>
              </a:rPr>
              <a:t>Particles (neutral </a:t>
            </a:r>
            <a:r>
              <a:rPr lang="en-US" sz="1900" dirty="0">
                <a:latin typeface="Arial Narrow" pitchFamily="34" charset="0"/>
                <a:cs typeface="Times New Roman" pitchFamily="18" charset="0"/>
              </a:rPr>
              <a:t> or </a:t>
            </a:r>
            <a:r>
              <a:rPr lang="en-US" sz="1900" b="0" dirty="0">
                <a:latin typeface="Arial Narrow" pitchFamily="34" charset="0"/>
                <a:cs typeface="Times New Roman" pitchFamily="18" charset="0"/>
              </a:rPr>
              <a:t>charged) incident on a block of material deposit their energy through ionization or excitation of the atoms of matter. </a:t>
            </a:r>
            <a:r>
              <a:rPr lang="en-US" sz="1900" b="1" dirty="0">
                <a:latin typeface="Arial Narrow" pitchFamily="34" charset="0"/>
                <a:cs typeface="Times New Roman" pitchFamily="18" charset="0"/>
              </a:rPr>
              <a:t>Massive </a:t>
            </a:r>
            <a:r>
              <a:rPr lang="en-US" sz="1900" b="1" dirty="0" err="1">
                <a:latin typeface="Arial Narrow" pitchFamily="34" charset="0"/>
                <a:cs typeface="Times New Roman" pitchFamily="18" charset="0"/>
              </a:rPr>
              <a:t>blocks</a:t>
            </a:r>
            <a:r>
              <a:rPr lang="en-US" sz="1900" b="1" dirty="0" err="1">
                <a:latin typeface="Arial Narrow" pitchFamily="34" charset="0"/>
                <a:cs typeface="Times New Roman" pitchFamily="18" charset="0"/>
                <a:sym typeface="Wingdings" pitchFamily="2" charset="2"/>
              </a:rPr>
              <a:t>full</a:t>
            </a:r>
            <a:r>
              <a:rPr lang="en-US" sz="1900" b="1" dirty="0" err="1">
                <a:latin typeface="Arial Narrow" pitchFamily="34" charset="0"/>
                <a:cs typeface="Times New Roman" pitchFamily="18" charset="0"/>
              </a:rPr>
              <a:t>l</a:t>
            </a:r>
            <a:r>
              <a:rPr lang="en-US" sz="1900" b="1" dirty="0">
                <a:latin typeface="Arial Narrow" pitchFamily="34" charset="0"/>
                <a:cs typeface="Times New Roman" pitchFamily="18" charset="0"/>
              </a:rPr>
              <a:t> attenuation</a:t>
            </a:r>
            <a:endParaRPr lang="ru-RU" sz="1900" b="1" dirty="0"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4147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4955"/>
            <a:ext cx="3424757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4734" name="Text Box 14"/>
          <p:cNvSpPr txBox="1">
            <a:spLocks noChangeArrowheads="1"/>
          </p:cNvSpPr>
          <p:nvPr/>
        </p:nvSpPr>
        <p:spPr bwMode="auto">
          <a:xfrm>
            <a:off x="4085648" y="1420352"/>
            <a:ext cx="4916209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§"/>
            </a:pPr>
            <a:r>
              <a:rPr lang="en-US" sz="1900" b="0" dirty="0">
                <a:latin typeface="Arial Narrow" pitchFamily="34" charset="0"/>
              </a:rPr>
              <a:t>A high energy electron or photon initiates a cascade elect</a:t>
            </a:r>
            <a:r>
              <a:rPr lang="en-US" sz="1900" dirty="0">
                <a:latin typeface="Arial Narrow" pitchFamily="34" charset="0"/>
              </a:rPr>
              <a:t>r</a:t>
            </a:r>
            <a:r>
              <a:rPr lang="en-US" sz="1900" b="0" dirty="0">
                <a:latin typeface="Arial Narrow" pitchFamily="34" charset="0"/>
              </a:rPr>
              <a:t>omagnetic (EM) shower  of e</a:t>
            </a:r>
            <a:r>
              <a:rPr lang="en-US" sz="1900" b="0" baseline="30000" dirty="0">
                <a:latin typeface="Arial Narrow" pitchFamily="34" charset="0"/>
              </a:rPr>
              <a:t>+/-</a:t>
            </a:r>
            <a:r>
              <a:rPr lang="en-US" sz="1900" b="0" dirty="0">
                <a:latin typeface="Arial Narrow" pitchFamily="34" charset="0"/>
              </a:rPr>
              <a:t>, </a:t>
            </a:r>
            <a:r>
              <a:rPr lang="en-US" sz="1900" b="0" dirty="0">
                <a:latin typeface="Symbol" pitchFamily="18" charset="2"/>
              </a:rPr>
              <a:t>g</a:t>
            </a:r>
            <a:r>
              <a:rPr lang="en-US" sz="1900" b="0" dirty="0">
                <a:latin typeface="Arial Rounded MT Bold" pitchFamily="34" charset="0"/>
              </a:rPr>
              <a:t> </a:t>
            </a:r>
            <a:r>
              <a:rPr lang="en-US" sz="1900" b="0" dirty="0">
                <a:latin typeface="Arial Narrow" pitchFamily="34" charset="0"/>
              </a:rPr>
              <a:t>via </a:t>
            </a:r>
            <a:r>
              <a:rPr lang="en-US" sz="1900" b="0" dirty="0" err="1">
                <a:latin typeface="Arial Narrow" pitchFamily="34" charset="0"/>
              </a:rPr>
              <a:t>bremstralung</a:t>
            </a:r>
            <a:r>
              <a:rPr lang="en-US" sz="1900" b="0" dirty="0">
                <a:latin typeface="Arial Narrow" pitchFamily="34" charset="0"/>
              </a:rPr>
              <a:t> and pair production</a:t>
            </a:r>
            <a:endParaRPr lang="ru-RU" sz="1900" b="0" dirty="0">
              <a:latin typeface="Arial Narrow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946AE-9740-416C-AC99-F562DB08F0BE}" type="slidenum">
              <a:rPr lang="ru-RU" smtClean="0"/>
              <a:t>67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085647" y="2413732"/>
            <a:ext cx="4727293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rial Narrow" pitchFamily="34" charset="0"/>
              </a:rPr>
              <a:t>Characteristic length defined by the properties of the material: heavy elements have shorter length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30407"/>
            <a:ext cx="30892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820293" y="3155880"/>
            <a:ext cx="4866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A depth &gt; 25 X</a:t>
            </a:r>
            <a:r>
              <a:rPr lang="en-US" b="1" baseline="-25000" dirty="0">
                <a:solidFill>
                  <a:srgbClr val="FF0000"/>
                </a:solidFill>
                <a:latin typeface="Arial Narrow" pitchFamily="34" charset="0"/>
              </a:rPr>
              <a:t>0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  is needed to contain EM showers</a:t>
            </a:r>
            <a:endParaRPr lang="ru-RU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3" name="Picture 2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176A3456-8C6B-4907-5E6E-9F59B621B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" y="3729407"/>
            <a:ext cx="4130265" cy="3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6229D9-C8D8-8D4E-B02A-0E4B184249FF}"/>
              </a:ext>
            </a:extLst>
          </p:cNvPr>
          <p:cNvSpPr txBox="1"/>
          <p:nvPr/>
        </p:nvSpPr>
        <p:spPr>
          <a:xfrm>
            <a:off x="387033" y="3631043"/>
            <a:ext cx="29828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Тесты модулей калориметра</a:t>
            </a:r>
          </a:p>
          <a:p>
            <a:pPr algn="ctr"/>
            <a:r>
              <a:rPr lang="en-US" dirty="0"/>
              <a:t>ECAL </a:t>
            </a:r>
            <a:r>
              <a:rPr lang="ru-RU" dirty="0"/>
              <a:t>перед сборкой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27D8CE-8391-B3AF-CCBE-A149858E7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54322"/>
            <a:ext cx="4538733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0391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, website">
            <a:extLst>
              <a:ext uri="{FF2B5EF4-FFF2-40B4-BE49-F238E27FC236}">
                <a16:creationId xmlns:a16="http://schemas.microsoft.com/office/drawing/2014/main" id="{DAE3801F-67D9-2D81-630E-AB4D3488F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1" t="16068" r="1" b="23670"/>
          <a:stretch/>
        </p:blipFill>
        <p:spPr>
          <a:xfrm>
            <a:off x="42061" y="1315305"/>
            <a:ext cx="9101939" cy="328551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2D26725B-CA2F-D6DC-4333-BE551DB96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38" y="18741"/>
            <a:ext cx="8254183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/>
            <a:r>
              <a:rPr lang="en-US" altLang="ru-RU" sz="2400" b="1" dirty="0">
                <a:solidFill>
                  <a:prstClr val="black"/>
                </a:solidFill>
              </a:rPr>
              <a:t>MPD simulation, reconstruction &amp; analysis framework </a:t>
            </a:r>
            <a:endParaRPr lang="ru-RU" altLang="ru-RU" b="1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BC626-8327-788A-82F8-0E52F2759901}"/>
              </a:ext>
            </a:extLst>
          </p:cNvPr>
          <p:cNvSpPr txBox="1"/>
          <p:nvPr/>
        </p:nvSpPr>
        <p:spPr>
          <a:xfrm>
            <a:off x="3347864" y="427880"/>
            <a:ext cx="167360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  <a:hlinkClick r:id="rId3"/>
              </a:rPr>
              <a:t>http://mpdroot.jinr.u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F909B6BC-6098-6CAF-79A9-B51B7E2EA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367" y="855215"/>
            <a:ext cx="4148893" cy="669414"/>
          </a:xfrm>
          <a:prstGeom prst="rect">
            <a:avLst/>
          </a:prstGeom>
          <a:solidFill>
            <a:schemeClr val="bg1"/>
          </a:solidFill>
          <a:ln w="28575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>
              <a:buFont typeface="Wingdings" panose="05000000000000000000" pitchFamily="2" charset="2"/>
              <a:buChar char="§"/>
            </a:pPr>
            <a:r>
              <a:rPr lang="en-US" altLang="ru-RU" sz="1350" b="1" dirty="0">
                <a:solidFill>
                  <a:srgbClr val="ED7D31"/>
                </a:solidFill>
              </a:rPr>
              <a:t> </a:t>
            </a:r>
            <a:r>
              <a:rPr lang="en-US" altLang="ru-RU" sz="1200" b="1" dirty="0">
                <a:solidFill>
                  <a:srgbClr val="ED7D31"/>
                </a:solidFill>
              </a:rPr>
              <a:t>Branches for all the MPD subdetectors</a:t>
            </a:r>
          </a:p>
          <a:p>
            <a:pPr defTabSz="685800">
              <a:buFont typeface="Wingdings" panose="05000000000000000000" pitchFamily="2" charset="2"/>
              <a:buChar char="§"/>
            </a:pPr>
            <a:r>
              <a:rPr lang="en-US" altLang="ru-RU" sz="1200" b="1" dirty="0">
                <a:solidFill>
                  <a:srgbClr val="ED7D31"/>
                </a:solidFill>
              </a:rPr>
              <a:t> A variety of event generator options</a:t>
            </a:r>
          </a:p>
          <a:p>
            <a:pPr defTabSz="685800">
              <a:buFont typeface="Wingdings" panose="05000000000000000000" pitchFamily="2" charset="2"/>
              <a:buChar char="§"/>
            </a:pPr>
            <a:r>
              <a:rPr lang="en-US" altLang="ru-RU" sz="1200" b="1" dirty="0">
                <a:solidFill>
                  <a:srgbClr val="ED7D31"/>
                </a:solidFill>
              </a:rPr>
              <a:t> Detector response simulation + reconstruction tasks</a:t>
            </a:r>
            <a:endParaRPr lang="ru-RU" altLang="ru-RU" sz="1200" b="1" dirty="0">
              <a:solidFill>
                <a:srgbClr val="ED7D3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4FD607-A318-F1C4-E81F-A9613FAA8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026" y="3177069"/>
            <a:ext cx="1920485" cy="1323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390F46B-8B9A-D697-6160-2706F5213442}"/>
              </a:ext>
            </a:extLst>
          </p:cNvPr>
          <p:cNvSpPr/>
          <p:nvPr/>
        </p:nvSpPr>
        <p:spPr>
          <a:xfrm>
            <a:off x="21029" y="2257181"/>
            <a:ext cx="1392729" cy="49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Event generator (PHQMD model)</a:t>
            </a:r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0985E96-A267-20CC-1813-AA830AB4981E}"/>
              </a:ext>
            </a:extLst>
          </p:cNvPr>
          <p:cNvSpPr/>
          <p:nvPr/>
        </p:nvSpPr>
        <p:spPr>
          <a:xfrm>
            <a:off x="281801" y="4856896"/>
            <a:ext cx="1045028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Detector response (TPC, TOF)</a:t>
            </a:r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2EB16FD-252F-D7A4-D361-40189A77E436}"/>
              </a:ext>
            </a:extLst>
          </p:cNvPr>
          <p:cNvSpPr/>
          <p:nvPr/>
        </p:nvSpPr>
        <p:spPr>
          <a:xfrm>
            <a:off x="1706270" y="4688549"/>
            <a:ext cx="1148427" cy="11771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>
                <a:solidFill>
                  <a:prstClr val="white"/>
                </a:solidFill>
                <a:latin typeface="Arial Narrow" panose="020B0606020202030204" pitchFamily="34" charset="0"/>
              </a:rPr>
              <a:t>Event reconstruction (tracking, vertexing, PID)</a:t>
            </a:r>
            <a:endParaRPr lang="ru-RU" sz="135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4216F7BF-33B0-6FDD-69D4-4ECBC55942D5}"/>
              </a:ext>
            </a:extLst>
          </p:cNvPr>
          <p:cNvSpPr/>
          <p:nvPr/>
        </p:nvSpPr>
        <p:spPr>
          <a:xfrm>
            <a:off x="2816720" y="5066892"/>
            <a:ext cx="306977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25385C5-37F4-10E4-0E49-8128D9A078A4}"/>
              </a:ext>
            </a:extLst>
          </p:cNvPr>
          <p:cNvSpPr/>
          <p:nvPr/>
        </p:nvSpPr>
        <p:spPr>
          <a:xfrm>
            <a:off x="3138959" y="4178523"/>
            <a:ext cx="2405363" cy="18167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PID</a:t>
            </a: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DF0CF5E-1C1B-B6B2-BB21-2849B91F8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814" y="4491350"/>
            <a:ext cx="2230920" cy="1458000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790FCD-5184-61DE-B82D-CCCC75385C69}"/>
              </a:ext>
            </a:extLst>
          </p:cNvPr>
          <p:cNvSpPr/>
          <p:nvPr/>
        </p:nvSpPr>
        <p:spPr>
          <a:xfrm>
            <a:off x="5768520" y="4257712"/>
            <a:ext cx="1063658" cy="1691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Secondary</a:t>
            </a:r>
          </a:p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vertex technique:</a:t>
            </a:r>
          </a:p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topology selection</a:t>
            </a:r>
          </a:p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or</a:t>
            </a:r>
          </a:p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 ML-based TMVA</a:t>
            </a: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CB1331-449E-E03D-3B5F-689EB318EED4}"/>
              </a:ext>
            </a:extLst>
          </p:cNvPr>
          <p:cNvSpPr/>
          <p:nvPr/>
        </p:nvSpPr>
        <p:spPr>
          <a:xfrm>
            <a:off x="1751025" y="2269465"/>
            <a:ext cx="1065695" cy="511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Transport</a:t>
            </a:r>
          </a:p>
          <a:p>
            <a:pPr algn="ctr" defTabSz="685800"/>
            <a:r>
              <a:rPr lang="en-US" sz="1350" dirty="0">
                <a:solidFill>
                  <a:prstClr val="white"/>
                </a:solidFill>
                <a:latin typeface="Calibri" panose="020F0502020204030204"/>
              </a:rPr>
              <a:t>GEANT3,4</a:t>
            </a:r>
            <a:endParaRPr lang="ru-RU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3225280-B7F7-62E9-56EA-BEC3CA929FA8}"/>
              </a:ext>
            </a:extLst>
          </p:cNvPr>
          <p:cNvSpPr/>
          <p:nvPr/>
        </p:nvSpPr>
        <p:spPr>
          <a:xfrm>
            <a:off x="1413759" y="2409132"/>
            <a:ext cx="306977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72E0AE7-572B-8E30-6FA2-B35B422BC116}"/>
              </a:ext>
            </a:extLst>
          </p:cNvPr>
          <p:cNvSpPr/>
          <p:nvPr/>
        </p:nvSpPr>
        <p:spPr>
          <a:xfrm>
            <a:off x="1383470" y="5050799"/>
            <a:ext cx="306977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D46C6A3-1843-2C43-23A4-39638E71190F}"/>
              </a:ext>
            </a:extLst>
          </p:cNvPr>
          <p:cNvSpPr/>
          <p:nvPr/>
        </p:nvSpPr>
        <p:spPr>
          <a:xfrm>
            <a:off x="2089483" y="2842805"/>
            <a:ext cx="157329" cy="261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B8801B41-7730-D2D4-C3C5-AE7FC671D2F0}"/>
              </a:ext>
            </a:extLst>
          </p:cNvPr>
          <p:cNvSpPr/>
          <p:nvPr/>
        </p:nvSpPr>
        <p:spPr>
          <a:xfrm>
            <a:off x="850193" y="4621525"/>
            <a:ext cx="157329" cy="261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52AFB64-07A2-E880-BF9B-F36ED2610C52}"/>
              </a:ext>
            </a:extLst>
          </p:cNvPr>
          <p:cNvSpPr/>
          <p:nvPr/>
        </p:nvSpPr>
        <p:spPr>
          <a:xfrm>
            <a:off x="5568905" y="4955004"/>
            <a:ext cx="216000" cy="1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51E31F4-48BF-1B06-08BF-8DE7E665C7D0}"/>
              </a:ext>
            </a:extLst>
          </p:cNvPr>
          <p:cNvSpPr/>
          <p:nvPr/>
        </p:nvSpPr>
        <p:spPr>
          <a:xfrm>
            <a:off x="6867950" y="5324251"/>
            <a:ext cx="306977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Рисунок 13" descr="H3L3p_MLPBDTD_10M.png">
            <a:extLst>
              <a:ext uri="{FF2B5EF4-FFF2-40B4-BE49-F238E27FC236}">
                <a16:creationId xmlns:a16="http://schemas.microsoft.com/office/drawing/2014/main" id="{91466C0D-467A-A91D-39E5-306C5FC249B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10700" y="4565296"/>
            <a:ext cx="1848160" cy="126900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F31A325A-EEF4-1941-4FE8-2F6A64CC3B87}"/>
              </a:ext>
            </a:extLst>
          </p:cNvPr>
          <p:cNvSpPr/>
          <p:nvPr/>
        </p:nvSpPr>
        <p:spPr>
          <a:xfrm rot="-2520000">
            <a:off x="6841819" y="4379708"/>
            <a:ext cx="306977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944836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4C8E413-518B-2649-6FAA-77281ED3FA57}"/>
              </a:ext>
            </a:extLst>
          </p:cNvPr>
          <p:cNvSpPr txBox="1"/>
          <p:nvPr/>
        </p:nvSpPr>
        <p:spPr>
          <a:xfrm>
            <a:off x="1547664" y="56392"/>
            <a:ext cx="5041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Моделирование детектора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MPD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300" b="1" dirty="0">
                <a:latin typeface="Arial" panose="020B0604020202020204" pitchFamily="34" charset="0"/>
                <a:cs typeface="Arial" panose="020B0604020202020204" pitchFamily="34" charset="0"/>
              </a:rPr>
              <a:t>для различных наблюдаемых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CE4704-2DB7-902F-4F6F-331CF3AA6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620000">
            <a:off x="591863" y="225389"/>
            <a:ext cx="834546" cy="183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DC560B-8D61-A17E-5C81-207457C8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05" y="2114589"/>
            <a:ext cx="2821936" cy="194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8FC070-A4E9-C487-F8C7-6F86AA0EE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61" r="48480"/>
          <a:stretch/>
        </p:blipFill>
        <p:spPr>
          <a:xfrm>
            <a:off x="6376477" y="2237041"/>
            <a:ext cx="2604913" cy="2772000"/>
          </a:xfrm>
          <a:prstGeom prst="rect">
            <a:avLst/>
          </a:prstGeom>
        </p:spPr>
      </p:pic>
      <p:pic>
        <p:nvPicPr>
          <p:cNvPr id="6" name="Рисунок 11">
            <a:extLst>
              <a:ext uri="{FF2B5EF4-FFF2-40B4-BE49-F238E27FC236}">
                <a16:creationId xmlns:a16="http://schemas.microsoft.com/office/drawing/2014/main" id="{FB95426D-2A4C-EE7F-6941-98F48E37A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901931"/>
            <a:ext cx="2133456" cy="147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52F6E8-161B-F7FD-0C68-B93DDBB10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617" y="4140337"/>
            <a:ext cx="2874195" cy="1980000"/>
          </a:xfrm>
          <a:prstGeom prst="rect">
            <a:avLst/>
          </a:prstGeom>
        </p:spPr>
      </p:pic>
      <p:pic>
        <p:nvPicPr>
          <p:cNvPr id="12" name="Рисунок 11" descr="SB_new.png">
            <a:extLst>
              <a:ext uri="{FF2B5EF4-FFF2-40B4-BE49-F238E27FC236}">
                <a16:creationId xmlns:a16="http://schemas.microsoft.com/office/drawing/2014/main" id="{8AA6986C-C1EC-0285-FF49-7551AAC8D1C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6289" y="3063614"/>
            <a:ext cx="2827578" cy="1908000"/>
          </a:xfrm>
          <a:prstGeom prst="rect">
            <a:avLst/>
          </a:prstGeom>
        </p:spPr>
      </p:pic>
      <p:pic>
        <p:nvPicPr>
          <p:cNvPr id="14" name="Рисунок 10" descr="sign_without_fon.gif">
            <a:extLst>
              <a:ext uri="{FF2B5EF4-FFF2-40B4-BE49-F238E27FC236}">
                <a16:creationId xmlns:a16="http://schemas.microsoft.com/office/drawing/2014/main" id="{6F990A19-38A6-F8B1-D230-CE48C19329A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0701" y="1182518"/>
            <a:ext cx="2714955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BACE4F-4190-E4AF-A8B6-2265BECF959D}"/>
              </a:ext>
            </a:extLst>
          </p:cNvPr>
          <p:cNvSpPr txBox="1"/>
          <p:nvPr/>
        </p:nvSpPr>
        <p:spPr>
          <a:xfrm>
            <a:off x="2877306" y="5009041"/>
            <a:ext cx="6266694" cy="1754326"/>
          </a:xfrm>
          <a:prstGeom prst="rect">
            <a:avLst/>
          </a:prstGeom>
          <a:noFill/>
          <a:ln w="25400" cmpd="dbl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Подробное моделирование для проверки характеристик</a:t>
            </a:r>
          </a:p>
          <a:p>
            <a:r>
              <a:rPr lang="ru-RU" dirty="0"/>
              <a:t>      детектора по исследованию рождения адронов </a:t>
            </a:r>
          </a:p>
          <a:p>
            <a:r>
              <a:rPr lang="ru-RU" dirty="0"/>
              <a:t>      и ди-лептонов, поиска критической точки, образования</a:t>
            </a:r>
          </a:p>
          <a:p>
            <a:r>
              <a:rPr lang="ru-RU" dirty="0"/>
              <a:t>       гиперонов и гиперядер и т.д.  т.п.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Детектор готов к набору данных после завершения</a:t>
            </a:r>
          </a:p>
          <a:p>
            <a:r>
              <a:rPr lang="ru-RU" dirty="0"/>
              <a:t>      сборки в 2024 г.</a:t>
            </a:r>
          </a:p>
        </p:txBody>
      </p:sp>
    </p:spTree>
    <p:extLst>
      <p:ext uri="{BB962C8B-B14F-4D97-AF65-F5344CB8AC3E}">
        <p14:creationId xmlns:p14="http://schemas.microsoft.com/office/powerpoint/2010/main" val="147039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B22CDD-26B4-D1C4-B177-C7DAB5172766}"/>
              </a:ext>
            </a:extLst>
          </p:cNvPr>
          <p:cNvSpPr txBox="1"/>
          <p:nvPr/>
        </p:nvSpPr>
        <p:spPr>
          <a:xfrm>
            <a:off x="1487726" y="332656"/>
            <a:ext cx="616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Немного о системе используемых единиц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15088-67A4-2D22-E17B-BD2270353FE2}"/>
              </a:ext>
            </a:extLst>
          </p:cNvPr>
          <p:cNvSpPr txBox="1"/>
          <p:nvPr/>
        </p:nvSpPr>
        <p:spPr>
          <a:xfrm>
            <a:off x="7488" y="980728"/>
            <a:ext cx="9176230" cy="5179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/>
              <a:t>Естественные</a:t>
            </a:r>
            <a:r>
              <a:rPr lang="ru-RU" sz="2000" dirty="0"/>
              <a:t> (</a:t>
            </a:r>
            <a:r>
              <a:rPr lang="en-US" sz="2000" dirty="0"/>
              <a:t>natural</a:t>
            </a:r>
            <a:r>
              <a:rPr lang="ru-RU" sz="2000" dirty="0"/>
              <a:t>) системы единиц определяют</a:t>
            </a:r>
          </a:p>
          <a:p>
            <a:pPr algn="ctr"/>
            <a:r>
              <a:rPr lang="en-US" sz="2000" dirty="0"/>
              <a:t>h = c = k</a:t>
            </a:r>
            <a:r>
              <a:rPr lang="en-US" sz="2000" baseline="-25000" dirty="0"/>
              <a:t>B</a:t>
            </a:r>
            <a:r>
              <a:rPr lang="en-US" sz="2000" dirty="0"/>
              <a:t> = 1 (</a:t>
            </a:r>
            <a:r>
              <a:rPr lang="ru-RU" sz="2000" dirty="0"/>
              <a:t>и для величины константы и размерности</a:t>
            </a:r>
            <a:r>
              <a:rPr lang="en-US" sz="2000" dirty="0"/>
              <a:t>)</a:t>
            </a:r>
            <a:endParaRPr lang="ru-RU" sz="2000" dirty="0"/>
          </a:p>
          <a:p>
            <a:pPr algn="ctr"/>
            <a:r>
              <a:rPr lang="en-US" sz="2000" dirty="0"/>
              <a:t>[v] = [L]/[t] </a:t>
            </a:r>
            <a:r>
              <a:rPr lang="ru-RU" sz="2000" dirty="0"/>
              <a:t>– длина и время имеют одинаковую размерность</a:t>
            </a:r>
            <a:endParaRPr lang="en-US" sz="2000" dirty="0"/>
          </a:p>
          <a:p>
            <a:pPr algn="ctr"/>
            <a:r>
              <a:rPr lang="en-US" sz="2000" dirty="0"/>
              <a:t>E</a:t>
            </a:r>
            <a:r>
              <a:rPr lang="en-US" sz="2000" baseline="30000" dirty="0"/>
              <a:t>2 </a:t>
            </a:r>
            <a:r>
              <a:rPr lang="en-US" sz="2000" dirty="0"/>
              <a:t>= p</a:t>
            </a:r>
            <a:r>
              <a:rPr lang="en-US" sz="2000" baseline="30000" dirty="0"/>
              <a:t>2 </a:t>
            </a:r>
            <a:r>
              <a:rPr lang="en-US" sz="2000" dirty="0"/>
              <a:t>c</a:t>
            </a:r>
            <a:r>
              <a:rPr lang="en-US" sz="2000" baseline="30000" dirty="0"/>
              <a:t>2</a:t>
            </a:r>
            <a:r>
              <a:rPr lang="en-US" sz="2000" dirty="0"/>
              <a:t> + m</a:t>
            </a:r>
            <a:r>
              <a:rPr lang="en-US" sz="2000" baseline="30000" dirty="0"/>
              <a:t>2</a:t>
            </a:r>
            <a:r>
              <a:rPr lang="en-US" sz="2000" dirty="0"/>
              <a:t> c</a:t>
            </a:r>
            <a:r>
              <a:rPr lang="en-US" sz="2000" baseline="30000" dirty="0"/>
              <a:t>4 </a:t>
            </a:r>
            <a:r>
              <a:rPr lang="en-US" sz="2000" dirty="0"/>
              <a:t> </a:t>
            </a:r>
            <a:r>
              <a:rPr lang="ru-RU" sz="2000" dirty="0"/>
              <a:t>энергия, </a:t>
            </a:r>
            <a:r>
              <a:rPr lang="en-US" sz="2000" dirty="0"/>
              <a:t>(</a:t>
            </a:r>
            <a:r>
              <a:rPr lang="ru-RU" sz="2000" dirty="0"/>
              <a:t>ипульс</a:t>
            </a:r>
            <a:r>
              <a:rPr lang="en-US" sz="2000" dirty="0"/>
              <a:t>*c)</a:t>
            </a:r>
            <a:r>
              <a:rPr lang="ru-RU" sz="2000" dirty="0"/>
              <a:t> и </a:t>
            </a:r>
            <a:r>
              <a:rPr lang="en-US" sz="2000" dirty="0"/>
              <a:t>(</a:t>
            </a:r>
            <a:r>
              <a:rPr lang="ru-RU" sz="2000" dirty="0"/>
              <a:t>масса</a:t>
            </a:r>
            <a:r>
              <a:rPr lang="en-US" sz="2000" dirty="0"/>
              <a:t>*c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ru-RU" sz="2000" dirty="0"/>
              <a:t> имеют одинаковую размерность</a:t>
            </a:r>
          </a:p>
          <a:p>
            <a:pPr algn="ctr"/>
            <a:r>
              <a:rPr lang="en-US" sz="2000" dirty="0"/>
              <a:t>h ~ E t </a:t>
            </a:r>
            <a:r>
              <a:rPr lang="ru-RU" sz="2000" dirty="0"/>
              <a:t>, тогда энергия и время имеют обратные размерности</a:t>
            </a:r>
          </a:p>
          <a:p>
            <a:pPr algn="ctr"/>
            <a:r>
              <a:rPr lang="en-US" sz="2000" dirty="0"/>
              <a:t>E = </a:t>
            </a:r>
            <a:r>
              <a:rPr lang="en-US" sz="2000" dirty="0" err="1"/>
              <a:t>kT</a:t>
            </a:r>
            <a:r>
              <a:rPr lang="en-US" sz="2000" dirty="0"/>
              <a:t>, </a:t>
            </a:r>
            <a:r>
              <a:rPr lang="ru-RU" sz="2000" dirty="0"/>
              <a:t>температура в единицах энергии</a:t>
            </a:r>
            <a:r>
              <a:rPr lang="en-US" sz="2000" dirty="0"/>
              <a:t> </a:t>
            </a:r>
            <a:endParaRPr lang="ru-RU" sz="2000" dirty="0"/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В качестве единственной размерной величины принята единица энергии</a:t>
            </a:r>
            <a:r>
              <a:rPr lang="en-US" sz="2000" dirty="0"/>
              <a:t> </a:t>
            </a:r>
            <a:r>
              <a:rPr lang="en-US" sz="2000" b="1" i="1" dirty="0"/>
              <a:t>GeV</a:t>
            </a:r>
          </a:p>
          <a:p>
            <a:pPr algn="ctr"/>
            <a:endParaRPr lang="ru-RU" sz="2000" b="1" i="1" dirty="0"/>
          </a:p>
          <a:p>
            <a:pPr algn="ctr"/>
            <a:r>
              <a:rPr lang="ru-RU" sz="2200" dirty="0"/>
              <a:t>К примеру,</a:t>
            </a:r>
          </a:p>
          <a:p>
            <a:pPr algn="ctr">
              <a:lnSpc>
                <a:spcPct val="150000"/>
              </a:lnSpc>
            </a:pPr>
            <a:r>
              <a:rPr lang="ru-RU" sz="2200" dirty="0"/>
              <a:t>масса протона </a:t>
            </a:r>
            <a:r>
              <a:rPr lang="en-US" sz="2200" dirty="0"/>
              <a:t>m</a:t>
            </a:r>
            <a:r>
              <a:rPr lang="en-US" sz="2200" baseline="-25000" dirty="0"/>
              <a:t>p</a:t>
            </a:r>
            <a:r>
              <a:rPr lang="en-US" sz="2200" dirty="0"/>
              <a:t> </a:t>
            </a:r>
            <a:r>
              <a:rPr lang="ru-RU" sz="2200" dirty="0"/>
              <a:t>= 0</a:t>
            </a:r>
            <a:r>
              <a:rPr lang="en-US" sz="2200" dirty="0"/>
              <a:t>.938 GeV/c</a:t>
            </a:r>
            <a:r>
              <a:rPr lang="en-US" sz="2200" baseline="30000" dirty="0"/>
              <a:t>2 </a:t>
            </a:r>
            <a:r>
              <a:rPr lang="ru-RU" sz="2200" baseline="30000" dirty="0"/>
              <a:t> </a:t>
            </a:r>
            <a:r>
              <a:rPr lang="ru-RU" sz="2200" dirty="0"/>
              <a:t>= 1.</a:t>
            </a:r>
            <a:r>
              <a:rPr lang="en-US" sz="2200" dirty="0"/>
              <a:t>67 </a:t>
            </a:r>
            <a:r>
              <a:rPr lang="en-US" sz="2200" baseline="30000" dirty="0"/>
              <a:t>. </a:t>
            </a:r>
            <a:r>
              <a:rPr lang="en-US" sz="2200" dirty="0"/>
              <a:t>10</a:t>
            </a:r>
            <a:r>
              <a:rPr lang="en-US" sz="2200" baseline="30000" dirty="0"/>
              <a:t>-27 </a:t>
            </a:r>
            <a:r>
              <a:rPr lang="en-US" sz="2200" dirty="0"/>
              <a:t>kg</a:t>
            </a:r>
            <a:endParaRPr lang="ru-RU" sz="2200" dirty="0"/>
          </a:p>
          <a:p>
            <a:pPr algn="ctr">
              <a:lnSpc>
                <a:spcPct val="150000"/>
              </a:lnSpc>
            </a:pPr>
            <a:r>
              <a:rPr lang="ru-RU" sz="2200" dirty="0"/>
              <a:t> размер протона (зарядовый радиус) </a:t>
            </a:r>
            <a:r>
              <a:rPr lang="en-US" sz="2200" dirty="0"/>
              <a:t>~ 4 GeV</a:t>
            </a:r>
            <a:r>
              <a:rPr lang="en-US" sz="2200" baseline="30000" dirty="0"/>
              <a:t>-1 </a:t>
            </a:r>
            <a:r>
              <a:rPr lang="en-US" sz="2200" dirty="0"/>
              <a:t>= 0.8 </a:t>
            </a:r>
            <a:r>
              <a:rPr lang="en-US" sz="2200" dirty="0" err="1"/>
              <a:t>fm</a:t>
            </a:r>
            <a:r>
              <a:rPr lang="en-US" sz="2200" dirty="0"/>
              <a:t> </a:t>
            </a:r>
            <a:r>
              <a:rPr lang="ru-RU" sz="2200" dirty="0"/>
              <a:t>= </a:t>
            </a:r>
            <a:r>
              <a:rPr lang="en-US" sz="2200" dirty="0"/>
              <a:t>8 </a:t>
            </a:r>
            <a:r>
              <a:rPr lang="en-US" sz="2200" baseline="30000" dirty="0"/>
              <a:t>. </a:t>
            </a:r>
            <a:r>
              <a:rPr lang="en-US" sz="2200" dirty="0"/>
              <a:t>10</a:t>
            </a:r>
            <a:r>
              <a:rPr lang="en-US" sz="2200" baseline="30000" dirty="0"/>
              <a:t>-16 </a:t>
            </a:r>
            <a:r>
              <a:rPr lang="en-US" sz="2200" dirty="0"/>
              <a:t>m</a:t>
            </a:r>
          </a:p>
          <a:p>
            <a:pPr algn="ctr">
              <a:lnSpc>
                <a:spcPct val="150000"/>
              </a:lnSpc>
            </a:pPr>
            <a:r>
              <a:rPr lang="ru-RU" sz="2200" dirty="0"/>
              <a:t>Время жизни </a:t>
            </a:r>
            <a:r>
              <a:rPr lang="en-US" sz="2200" dirty="0">
                <a:latin typeface="Symbol" panose="05050102010706020507" pitchFamily="18" charset="2"/>
              </a:rPr>
              <a:t>r</a:t>
            </a:r>
            <a:r>
              <a:rPr lang="en-US" sz="2200" dirty="0"/>
              <a:t>-meson</a:t>
            </a:r>
            <a:r>
              <a:rPr lang="en-US" sz="2200" dirty="0">
                <a:latin typeface="Symbol" panose="05050102010706020507" pitchFamily="18" charset="2"/>
              </a:rPr>
              <a:t> t </a:t>
            </a:r>
            <a:r>
              <a:rPr lang="en-US" sz="2200" dirty="0"/>
              <a:t>~ 7 GeV</a:t>
            </a:r>
            <a:r>
              <a:rPr lang="en-US" sz="2200" baseline="30000" dirty="0"/>
              <a:t>-1 </a:t>
            </a:r>
            <a:r>
              <a:rPr lang="en-US" sz="2200" dirty="0"/>
              <a:t>= 4.5</a:t>
            </a:r>
            <a:r>
              <a:rPr lang="en-US" sz="2200" baseline="30000" dirty="0"/>
              <a:t> . </a:t>
            </a:r>
            <a:r>
              <a:rPr lang="en-US" sz="2200" dirty="0"/>
              <a:t>10</a:t>
            </a:r>
            <a:r>
              <a:rPr lang="en-US" sz="2200" baseline="30000" dirty="0"/>
              <a:t>-24 </a:t>
            </a:r>
            <a:r>
              <a:rPr lang="en-US" sz="2200" dirty="0"/>
              <a:t>s</a:t>
            </a:r>
            <a:endParaRPr lang="ru-RU" sz="2200" dirty="0"/>
          </a:p>
          <a:p>
            <a:pPr algn="ctr">
              <a:lnSpc>
                <a:spcPct val="150000"/>
              </a:lnSpc>
            </a:pPr>
            <a:r>
              <a:rPr lang="ru-RU" sz="2200" dirty="0"/>
              <a:t>Температура фазового перехода в состояние КГП </a:t>
            </a:r>
            <a:r>
              <a:rPr lang="en-US" sz="2200" dirty="0"/>
              <a:t>T ~ 160 MeV = 2 </a:t>
            </a:r>
            <a:r>
              <a:rPr lang="en-US" sz="2200" baseline="30000" dirty="0"/>
              <a:t>.</a:t>
            </a:r>
            <a:r>
              <a:rPr lang="en-US" sz="2200" dirty="0"/>
              <a:t> 10</a:t>
            </a:r>
            <a:r>
              <a:rPr lang="en-US" sz="2200" baseline="30000" dirty="0"/>
              <a:t>12</a:t>
            </a:r>
            <a:r>
              <a:rPr lang="en-US" sz="2200" dirty="0"/>
              <a:t> K</a:t>
            </a:r>
          </a:p>
        </p:txBody>
      </p:sp>
    </p:spTree>
    <p:extLst>
      <p:ext uri="{BB962C8B-B14F-4D97-AF65-F5344CB8AC3E}">
        <p14:creationId xmlns:p14="http://schemas.microsoft.com/office/powerpoint/2010/main" val="33773631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37ADCF-68F2-14D9-FB8F-72172FAC2B8A}"/>
              </a:ext>
            </a:extLst>
          </p:cNvPr>
          <p:cNvSpPr txBox="1"/>
          <p:nvPr/>
        </p:nvSpPr>
        <p:spPr>
          <a:xfrm>
            <a:off x="3131840" y="980728"/>
            <a:ext cx="1928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FDC31D-322D-B549-BADA-4DE9F18E55D0}"/>
              </a:ext>
            </a:extLst>
          </p:cNvPr>
          <p:cNvSpPr txBox="1"/>
          <p:nvPr/>
        </p:nvSpPr>
        <p:spPr>
          <a:xfrm>
            <a:off x="2555776" y="5849483"/>
            <a:ext cx="3382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A31AE1-97CA-4FC5-9861-3D5963384A5A}"/>
              </a:ext>
            </a:extLst>
          </p:cNvPr>
          <p:cNvSpPr txBox="1"/>
          <p:nvPr/>
        </p:nvSpPr>
        <p:spPr>
          <a:xfrm>
            <a:off x="125814" y="1700808"/>
            <a:ext cx="889237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столкновениях релятивистских ядер образуется сильновзаимодействующая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материя при экстремальных значениях плотности и температуры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течение ближайших лет на ускорительном комплексе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NICA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будет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реализована программа энергетического сканирования фазовой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диаграммы КХД в области максимальных значений барионной плотности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Подробное изучение большого кол-ва пробников (адроны, лептоны,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гиперядра и т.д.) позволит значительно расширить наши знания об уравнени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состояния КХД материи, о структуре фазовой диаграммы КХД, о фазовых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переходах и критических явлениях  </a:t>
            </a:r>
          </a:p>
        </p:txBody>
      </p:sp>
    </p:spTree>
    <p:extLst>
      <p:ext uri="{BB962C8B-B14F-4D97-AF65-F5344CB8AC3E}">
        <p14:creationId xmlns:p14="http://schemas.microsoft.com/office/powerpoint/2010/main" val="24464806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5D7CCB72-3BB8-4D49-BADA-92E69ADC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863600"/>
            <a:ext cx="1931988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2EFE56C9-1E9D-4DF3-9256-28F5E8C0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51125"/>
            <a:ext cx="34258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E49552EF-A521-4CB9-B1DB-159C0DBF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3384550"/>
            <a:ext cx="20193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71CC0586-AC72-4BB4-B3B0-B8D2DF463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84213"/>
            <a:ext cx="3709988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1280480A-8A59-4223-BC67-AC45DF230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808163"/>
            <a:ext cx="2090737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FB8A2244-1EDE-4E19-B617-BE2DD5391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519488"/>
            <a:ext cx="24082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Text Box 8">
            <a:extLst>
              <a:ext uri="{FF2B5EF4-FFF2-40B4-BE49-F238E27FC236}">
                <a16:creationId xmlns:a16="http://schemas.microsoft.com/office/drawing/2014/main" id="{24EFEAC3-FAB7-482B-8FE0-86559C3DB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777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668B062E-D7EC-4EB1-A488-D898562E3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150" y="-36697"/>
            <a:ext cx="32399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800" b="1" dirty="0"/>
              <a:t>Kinematics in HIC</a:t>
            </a:r>
            <a:endParaRPr lang="ru-RU" altLang="ru-RU" sz="2800" b="1" dirty="0"/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733FAB79-F808-4A83-8CC3-2B28EB892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836613"/>
            <a:ext cx="15636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 Rounded MT Bold" panose="020F0704030504030204" pitchFamily="34" charset="0"/>
              </a:rPr>
              <a:t>transverse</a:t>
            </a:r>
          </a:p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 Rounded MT Bold" panose="020F0704030504030204" pitchFamily="34" charset="0"/>
              </a:rPr>
              <a:t>momentum</a:t>
            </a:r>
            <a:endParaRPr lang="ru-RU" altLang="ru-RU">
              <a:solidFill>
                <a:srgbClr val="8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4A566B9E-858F-4EA0-9C43-66BAC0421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1854200"/>
            <a:ext cx="1517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 Rounded MT Bold" panose="020F0704030504030204" pitchFamily="34" charset="0"/>
              </a:rPr>
              <a:t>transverse</a:t>
            </a:r>
          </a:p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 Rounded MT Bold" panose="020F0704030504030204" pitchFamily="34" charset="0"/>
              </a:rPr>
              <a:t>   mass</a:t>
            </a:r>
            <a:endParaRPr lang="ru-RU" altLang="ru-RU">
              <a:solidFill>
                <a:srgbClr val="8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A16F801F-6746-4186-BF61-4CADCC3E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2806700"/>
            <a:ext cx="1128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 Rounded MT Bold" panose="020F0704030504030204" pitchFamily="34" charset="0"/>
              </a:rPr>
              <a:t>rapidity</a:t>
            </a:r>
            <a:endParaRPr lang="ru-RU" altLang="ru-RU">
              <a:solidFill>
                <a:srgbClr val="8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2066E414-B20D-4B8F-8A50-367BBA109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3527425"/>
            <a:ext cx="20431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 Rounded MT Bold" panose="020F0704030504030204" pitchFamily="34" charset="0"/>
              </a:rPr>
              <a:t>pseudorapidity</a:t>
            </a:r>
            <a:endParaRPr lang="ru-RU" altLang="ru-RU">
              <a:solidFill>
                <a:srgbClr val="8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326" name="Picture 14">
            <a:extLst>
              <a:ext uri="{FF2B5EF4-FFF2-40B4-BE49-F238E27FC236}">
                <a16:creationId xmlns:a16="http://schemas.microsoft.com/office/drawing/2014/main" id="{0B8695D0-4174-4455-9A05-3C5D69F17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4622800"/>
            <a:ext cx="2717800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7" name="Text Box 15">
            <a:extLst>
              <a:ext uri="{FF2B5EF4-FFF2-40B4-BE49-F238E27FC236}">
                <a16:creationId xmlns:a16="http://schemas.microsoft.com/office/drawing/2014/main" id="{D7E85D16-65B1-4BBD-933C-46BA3FFA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4621213"/>
            <a:ext cx="1936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 Rounded MT Bold" panose="020F0704030504030204" pitchFamily="34" charset="0"/>
              </a:rPr>
              <a:t>    Invariant</a:t>
            </a:r>
          </a:p>
          <a:p>
            <a:pPr eaLnBrk="1" hangingPunct="1"/>
            <a:r>
              <a:rPr lang="en-US" altLang="ru-RU">
                <a:solidFill>
                  <a:srgbClr val="800000"/>
                </a:solidFill>
                <a:latin typeface="Arial Rounded MT Bold" panose="020F0704030504030204" pitchFamily="34" charset="0"/>
              </a:rPr>
              <a:t>cross-section</a:t>
            </a:r>
            <a:r>
              <a:rPr lang="en-US" altLang="ru-RU"/>
              <a:t>:</a:t>
            </a:r>
            <a:endParaRPr lang="ru-RU" altLang="ru-RU"/>
          </a:p>
        </p:txBody>
      </p:sp>
      <p:sp>
        <p:nvSpPr>
          <p:cNvPr id="13328" name="Text Box 16">
            <a:extLst>
              <a:ext uri="{FF2B5EF4-FFF2-40B4-BE49-F238E27FC236}">
                <a16:creationId xmlns:a16="http://schemas.microsoft.com/office/drawing/2014/main" id="{BD3F7CE1-983A-4868-9021-AB64F47AB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75" y="4773613"/>
            <a:ext cx="196056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2200"/>
              <a:t>= </a:t>
            </a:r>
            <a:r>
              <a:rPr lang="en-US" altLang="ru-RU" sz="2200" b="1">
                <a:solidFill>
                  <a:srgbClr val="FF0000"/>
                </a:solidFill>
              </a:rPr>
              <a:t>f(y)</a:t>
            </a:r>
            <a:r>
              <a:rPr lang="en-US" altLang="ru-RU" sz="2200" b="1">
                <a:solidFill>
                  <a:srgbClr val="008000"/>
                </a:solidFill>
              </a:rPr>
              <a:t>g(p</a:t>
            </a:r>
            <a:r>
              <a:rPr lang="en-US" altLang="ru-RU" sz="2200" b="1" baseline="-25000">
                <a:solidFill>
                  <a:srgbClr val="008000"/>
                </a:solidFill>
              </a:rPr>
              <a:t>t</a:t>
            </a:r>
            <a:r>
              <a:rPr lang="en-US" altLang="ru-RU" sz="2200" b="1">
                <a:solidFill>
                  <a:srgbClr val="008000"/>
                </a:solidFill>
              </a:rPr>
              <a:t>)</a:t>
            </a:r>
            <a:r>
              <a:rPr lang="en-US" altLang="ru-RU" sz="2200" b="1">
                <a:solidFill>
                  <a:schemeClr val="accent2"/>
                </a:solidFill>
              </a:rPr>
              <a:t>h(</a:t>
            </a:r>
            <a:r>
              <a:rPr lang="en-US" altLang="ru-RU" sz="2200" b="1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ru-RU" sz="2200" b="1">
                <a:solidFill>
                  <a:schemeClr val="accent2"/>
                </a:solidFill>
              </a:rPr>
              <a:t>)</a:t>
            </a:r>
            <a:endParaRPr lang="ru-RU" altLang="ru-RU" sz="2200" b="1">
              <a:solidFill>
                <a:schemeClr val="accent2"/>
              </a:solidFill>
            </a:endParaRPr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9CDCC486-2339-435C-A543-B707FAD34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3" y="5499100"/>
            <a:ext cx="72247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dirty="0">
                <a:latin typeface="Arial Rounded MT Bold" panose="020F0704030504030204" pitchFamily="34" charset="0"/>
              </a:rPr>
              <a:t>can be factorized as a product of </a:t>
            </a:r>
            <a:r>
              <a:rPr lang="en-US" altLang="ru-RU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longitudinal</a:t>
            </a:r>
            <a:r>
              <a:rPr lang="en-US" altLang="ru-RU" dirty="0">
                <a:latin typeface="Arial Rounded MT Bold" panose="020F0704030504030204" pitchFamily="34" charset="0"/>
              </a:rPr>
              <a:t>, </a:t>
            </a:r>
            <a:r>
              <a:rPr lang="en-US" altLang="ru-RU" dirty="0">
                <a:solidFill>
                  <a:srgbClr val="008000"/>
                </a:solidFill>
                <a:latin typeface="Arial Rounded MT Bold" panose="020F0704030504030204" pitchFamily="34" charset="0"/>
              </a:rPr>
              <a:t>transverse</a:t>
            </a:r>
          </a:p>
          <a:p>
            <a:pPr eaLnBrk="1" hangingPunct="1"/>
            <a:r>
              <a:rPr lang="en-US" altLang="ru-RU" dirty="0">
                <a:latin typeface="Arial Rounded MT Bold" panose="020F0704030504030204" pitchFamily="34" charset="0"/>
              </a:rPr>
              <a:t>and </a:t>
            </a:r>
            <a:r>
              <a:rPr lang="en-US" altLang="ru-RU" dirty="0" err="1">
                <a:solidFill>
                  <a:schemeClr val="accent2"/>
                </a:solidFill>
                <a:latin typeface="Arial Rounded MT Bold" panose="020F0704030504030204" pitchFamily="34" charset="0"/>
              </a:rPr>
              <a:t>athimuthal</a:t>
            </a:r>
            <a:r>
              <a:rPr lang="en-US" altLang="ru-RU" dirty="0">
                <a:latin typeface="Arial Rounded MT Bold" panose="020F0704030504030204" pitchFamily="34" charset="0"/>
              </a:rPr>
              <a:t> parts </a:t>
            </a:r>
            <a:endParaRPr lang="ru-RU" altLang="ru-RU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75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45669" y="6105654"/>
            <a:ext cx="51525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00FF"/>
                </a:solidFill>
                <a:latin typeface="Arial Rounded MT Bold" pitchFamily="34" charset="0"/>
              </a:rPr>
              <a:t>Бозон (</a:t>
            </a:r>
            <a:r>
              <a:rPr lang="en-US" sz="1800" dirty="0">
                <a:solidFill>
                  <a:srgbClr val="0000FF"/>
                </a:solidFill>
                <a:latin typeface="Arial Rounded MT Bold" pitchFamily="34" charset="0"/>
              </a:rPr>
              <a:t>Boson</a:t>
            </a:r>
            <a:r>
              <a:rPr lang="ru-RU" sz="1800" dirty="0">
                <a:solidFill>
                  <a:srgbClr val="0000FF"/>
                </a:solidFill>
                <a:latin typeface="Arial Rounded MT Bold" pitchFamily="34" charset="0"/>
              </a:rPr>
              <a:t>)</a:t>
            </a:r>
            <a:r>
              <a:rPr lang="en-US" sz="1800" dirty="0">
                <a:latin typeface="Arial Rounded MT Bold" pitchFamily="34" charset="0"/>
              </a:rPr>
              <a:t> : </a:t>
            </a:r>
            <a:r>
              <a:rPr lang="ru-RU" dirty="0">
                <a:latin typeface="Arial Rounded MT Bold" pitchFamily="34" charset="0"/>
              </a:rPr>
              <a:t>целый спин</a:t>
            </a:r>
            <a:r>
              <a:rPr lang="en-US" sz="1800" dirty="0">
                <a:latin typeface="Arial Rounded MT Bold" pitchFamily="34" charset="0"/>
              </a:rPr>
              <a:t> (0,1,2,..)</a:t>
            </a:r>
          </a:p>
          <a:p>
            <a:r>
              <a:rPr lang="ru-RU" sz="1800" dirty="0">
                <a:solidFill>
                  <a:srgbClr val="0000FF"/>
                </a:solidFill>
                <a:latin typeface="Arial Rounded MT Bold" pitchFamily="34" charset="0"/>
              </a:rPr>
              <a:t>Фермион (</a:t>
            </a:r>
            <a:r>
              <a:rPr lang="en-US" sz="1800" dirty="0" err="1">
                <a:solidFill>
                  <a:srgbClr val="0000FF"/>
                </a:solidFill>
                <a:latin typeface="Arial Rounded MT Bold" pitchFamily="34" charset="0"/>
              </a:rPr>
              <a:t>Fermion</a:t>
            </a:r>
            <a:r>
              <a:rPr lang="ru-RU" sz="1800" dirty="0">
                <a:solidFill>
                  <a:srgbClr val="0000FF"/>
                </a:solidFill>
                <a:latin typeface="Arial Rounded MT Bold" pitchFamily="34" charset="0"/>
              </a:rPr>
              <a:t>)</a:t>
            </a:r>
            <a:r>
              <a:rPr lang="en-US" sz="1800" dirty="0">
                <a:solidFill>
                  <a:srgbClr val="0000FF"/>
                </a:solidFill>
                <a:latin typeface="Arial Rounded MT Bold" pitchFamily="34" charset="0"/>
              </a:rPr>
              <a:t> </a:t>
            </a:r>
            <a:r>
              <a:rPr lang="en-US" sz="1800" dirty="0">
                <a:latin typeface="Arial Rounded MT Bold" pitchFamily="34" charset="0"/>
              </a:rPr>
              <a:t>: </a:t>
            </a:r>
            <a:r>
              <a:rPr lang="ru-RU" dirty="0">
                <a:latin typeface="Arial Rounded MT Bold" pitchFamily="34" charset="0"/>
              </a:rPr>
              <a:t>полуцелый спин</a:t>
            </a:r>
            <a:r>
              <a:rPr lang="en-US" sz="1800" dirty="0">
                <a:latin typeface="Arial Rounded MT Bold" pitchFamily="34" charset="0"/>
              </a:rPr>
              <a:t> (1/2,3/2,..</a:t>
            </a:r>
            <a:endParaRPr lang="ru-RU" sz="1800" dirty="0">
              <a:latin typeface="Arial Rounded MT Bold" pitchFamily="34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19113" y="55911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 sz="1800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084168" y="2154339"/>
            <a:ext cx="2885149" cy="170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800000"/>
                </a:solidFill>
                <a:latin typeface="Arial Rounded MT Bold" pitchFamily="34" charset="0"/>
              </a:rPr>
              <a:t>  </a:t>
            </a:r>
            <a:r>
              <a:rPr lang="en-US" dirty="0">
                <a:solidFill>
                  <a:srgbClr val="7030A0"/>
                </a:solidFill>
                <a:latin typeface="Arial Rounded MT Bold" pitchFamily="34" charset="0"/>
              </a:rPr>
              <a:t>6 </a:t>
            </a:r>
            <a:r>
              <a:rPr lang="ru-RU" dirty="0">
                <a:solidFill>
                  <a:srgbClr val="7030A0"/>
                </a:solidFill>
                <a:latin typeface="Arial Rounded MT Bold" pitchFamily="34" charset="0"/>
              </a:rPr>
              <a:t>типов кварков</a:t>
            </a:r>
            <a:r>
              <a:rPr lang="en-US" dirty="0">
                <a:solidFill>
                  <a:srgbClr val="7030A0"/>
                </a:solidFill>
                <a:latin typeface="Arial Rounded MT Bold" pitchFamily="34" charset="0"/>
              </a:rPr>
              <a:t> (flavors)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Arial Rounded MT Bold" pitchFamily="34" charset="0"/>
              </a:rPr>
              <a:t>  6 </a:t>
            </a:r>
            <a:r>
              <a:rPr lang="ru-RU" dirty="0">
                <a:solidFill>
                  <a:srgbClr val="7030A0"/>
                </a:solidFill>
                <a:latin typeface="Arial Rounded MT Bold" pitchFamily="34" charset="0"/>
              </a:rPr>
              <a:t>лептонов</a:t>
            </a:r>
            <a:endParaRPr lang="en-US" dirty="0">
              <a:solidFill>
                <a:srgbClr val="7030A0"/>
              </a:solidFill>
              <a:latin typeface="Arial Rounded MT Bold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Arial Rounded MT Bold" pitchFamily="34" charset="0"/>
              </a:rPr>
              <a:t>  </a:t>
            </a:r>
            <a:r>
              <a:rPr lang="ru-RU" dirty="0">
                <a:solidFill>
                  <a:srgbClr val="7030A0"/>
                </a:solidFill>
                <a:latin typeface="Arial Rounded MT Bold" pitchFamily="34" charset="0"/>
              </a:rPr>
              <a:t>12</a:t>
            </a:r>
            <a:r>
              <a:rPr lang="en-US" dirty="0">
                <a:solidFill>
                  <a:srgbClr val="7030A0"/>
                </a:solidFill>
                <a:latin typeface="Arial Rounded MT Bold" pitchFamily="34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Arial Rounded MT Bold" pitchFamily="34" charset="0"/>
              </a:rPr>
              <a:t>переносчика взаим</a:t>
            </a:r>
            <a:r>
              <a:rPr lang="en-US" dirty="0">
                <a:solidFill>
                  <a:srgbClr val="7030A0"/>
                </a:solidFill>
                <a:latin typeface="Arial Rounded MT Bold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7030A0"/>
                </a:solidFill>
                <a:latin typeface="Arial Rounded MT Bold" pitchFamily="34" charset="0"/>
              </a:rPr>
              <a:t>     + </a:t>
            </a:r>
            <a:r>
              <a:rPr lang="ru-RU" dirty="0">
                <a:solidFill>
                  <a:srgbClr val="7030A0"/>
                </a:solidFill>
                <a:latin typeface="Arial Rounded MT Bold" pitchFamily="34" charset="0"/>
              </a:rPr>
              <a:t>Н-бозон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673F3B8-8EB1-A7C9-A234-C7CCE40DAD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9" y="94250"/>
            <a:ext cx="5904000" cy="5829300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BE567FA5-40D0-E91F-C556-3E71FC6AB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6356487"/>
            <a:ext cx="30619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sz="1800" dirty="0"/>
              <a:t>в ед</a:t>
            </a:r>
            <a:r>
              <a:rPr lang="en-US" sz="1800" dirty="0"/>
              <a:t>.</a:t>
            </a:r>
            <a:r>
              <a:rPr lang="ru-RU" sz="1800" dirty="0"/>
              <a:t> константы Планка  </a:t>
            </a:r>
            <a:r>
              <a:rPr lang="en-US" sz="1800" i="1" dirty="0"/>
              <a:t>h</a:t>
            </a:r>
            <a:r>
              <a:rPr lang="ru-RU" sz="1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12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1907704" y="62909"/>
            <a:ext cx="40689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dirty="0"/>
              <a:t>Кварки и глюоны в КХД </a:t>
            </a:r>
            <a:endParaRPr lang="en-US" sz="2800" b="1" dirty="0"/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161925" y="759395"/>
            <a:ext cx="830663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SzPct val="80000"/>
              <a:buFont typeface="Wingdings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 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Каждый кварк обладает доп. зарядом (квантовым числом) – </a:t>
            </a:r>
            <a:r>
              <a:rPr lang="ru-RU" b="1" i="1" dirty="0">
                <a:solidFill>
                  <a:srgbClr val="C00000"/>
                </a:solidFill>
                <a:latin typeface="Arial Rounded MT Bold" pitchFamily="34" charset="0"/>
              </a:rPr>
              <a:t>цветом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.</a:t>
            </a:r>
            <a:endParaRPr lang="en-US" dirty="0">
              <a:solidFill>
                <a:srgbClr val="0000FF"/>
              </a:solidFill>
              <a:latin typeface="Arial Rounded MT Bold" pitchFamily="34" charset="0"/>
            </a:endParaRPr>
          </a:p>
          <a:p>
            <a:pPr>
              <a:buSzPct val="80000"/>
              <a:buFont typeface="Wingdings" pitchFamily="2" charset="2"/>
              <a:buNone/>
            </a:pP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    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Имеется </a:t>
            </a: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3 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цвета так что каждый кварк обладает 3-мя дополнительными</a:t>
            </a:r>
          </a:p>
          <a:p>
            <a:pPr>
              <a:buSzPct val="80000"/>
              <a:buFont typeface="Wingdings" pitchFamily="2" charset="2"/>
              <a:buNone/>
            </a:pP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    степенями свободы по цвету </a:t>
            </a: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Arial Rounded MT Bold" pitchFamily="34" charset="0"/>
              </a:rPr>
              <a:t>r</a:t>
            </a: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ead, </a:t>
            </a:r>
            <a:r>
              <a:rPr lang="en-US" b="1" dirty="0">
                <a:solidFill>
                  <a:srgbClr val="00B050"/>
                </a:solidFill>
                <a:latin typeface="Arial Rounded MT Bold" pitchFamily="34" charset="0"/>
              </a:rPr>
              <a:t>g</a:t>
            </a: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reen, </a:t>
            </a:r>
            <a:r>
              <a:rPr lang="en-US" b="1" dirty="0">
                <a:solidFill>
                  <a:srgbClr val="0000FF"/>
                </a:solidFill>
                <a:latin typeface="Arial Rounded MT Bold" pitchFamily="34" charset="0"/>
              </a:rPr>
              <a:t>b</a:t>
            </a: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lue)</a:t>
            </a:r>
          </a:p>
          <a:p>
            <a:pPr>
              <a:buSzPct val="80000"/>
              <a:buFont typeface="Wingdings" pitchFamily="2" charset="2"/>
              <a:buChar char="q"/>
            </a:pPr>
            <a:endParaRPr lang="en-US" dirty="0">
              <a:solidFill>
                <a:srgbClr val="0000FF"/>
              </a:solidFill>
              <a:latin typeface="Arial Rounded MT Bold" pitchFamily="34" charset="0"/>
            </a:endParaRPr>
          </a:p>
          <a:p>
            <a:pPr>
              <a:buSzPct val="80000"/>
              <a:buFont typeface="Wingdings" pitchFamily="2" charset="2"/>
              <a:buChar char="q"/>
            </a:pP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 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Изолированные цветные объекты не наблюдаемы а кварки существуют в</a:t>
            </a:r>
          </a:p>
          <a:p>
            <a:pPr>
              <a:buSzPct val="80000"/>
            </a:pP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    Природе только в составе бесцветных объектов (</a:t>
            </a:r>
            <a:r>
              <a:rPr lang="ru-RU" dirty="0" err="1">
                <a:solidFill>
                  <a:srgbClr val="0000FF"/>
                </a:solidFill>
                <a:latin typeface="Arial Rounded MT Bold" pitchFamily="34" charset="0"/>
              </a:rPr>
              <a:t>синглетных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 по цвету с полным</a:t>
            </a:r>
          </a:p>
          <a:p>
            <a:pPr>
              <a:buSzPct val="80000"/>
            </a:pP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    цветовым зарядом 0) – адронов (</a:t>
            </a:r>
            <a:r>
              <a:rPr lang="en-US" dirty="0">
                <a:solidFill>
                  <a:srgbClr val="800000"/>
                </a:solidFill>
                <a:latin typeface="Arial Rounded MT Bold" pitchFamily="34" charset="0"/>
              </a:rPr>
              <a:t>hadrons</a:t>
            </a:r>
            <a:r>
              <a:rPr lang="ru-RU" dirty="0">
                <a:solidFill>
                  <a:srgbClr val="800000"/>
                </a:solidFill>
                <a:latin typeface="Arial Rounded MT Bold" pitchFamily="34" charset="0"/>
              </a:rPr>
              <a:t>)</a:t>
            </a:r>
          </a:p>
        </p:txBody>
      </p:sp>
      <p:pic>
        <p:nvPicPr>
          <p:cNvPr id="2151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933056"/>
            <a:ext cx="2325687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1" name="Text Box 11"/>
          <p:cNvSpPr txBox="1">
            <a:spLocks noChangeArrowheads="1"/>
          </p:cNvSpPr>
          <p:nvPr/>
        </p:nvSpPr>
        <p:spPr bwMode="auto">
          <a:xfrm>
            <a:off x="171090" y="2963986"/>
            <a:ext cx="69211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FF"/>
              </a:buClr>
              <a:buSzPct val="85000"/>
              <a:buFont typeface="Wingdings" pitchFamily="2" charset="2"/>
              <a:buChar char="q"/>
            </a:pPr>
            <a:r>
              <a:rPr lang="en-US" dirty="0">
                <a:latin typeface="Arial Rounded MT Bold" pitchFamily="34" charset="0"/>
              </a:rPr>
              <a:t> 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Кварки взаимодействуют через обмен </a:t>
            </a:r>
            <a:r>
              <a:rPr lang="ru-RU" dirty="0" err="1">
                <a:solidFill>
                  <a:srgbClr val="0000FF"/>
                </a:solidFill>
                <a:latin typeface="Arial Rounded MT Bold" pitchFamily="34" charset="0"/>
              </a:rPr>
              <a:t>глюонами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 (</a:t>
            </a:r>
            <a:r>
              <a:rPr lang="en-US" dirty="0">
                <a:solidFill>
                  <a:srgbClr val="800000"/>
                </a:solidFill>
                <a:latin typeface="Arial Rounded MT Bold" pitchFamily="34" charset="0"/>
              </a:rPr>
              <a:t>gluon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).</a:t>
            </a:r>
          </a:p>
          <a:p>
            <a:pPr>
              <a:buClr>
                <a:srgbClr val="0000FF"/>
              </a:buClr>
              <a:buSzPct val="85000"/>
            </a:pP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    Имеется </a:t>
            </a: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8 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типов </a:t>
            </a:r>
            <a:r>
              <a:rPr lang="ru-RU" dirty="0" err="1">
                <a:solidFill>
                  <a:srgbClr val="0000FF"/>
                </a:solidFill>
                <a:latin typeface="Arial Rounded MT Bold" pitchFamily="34" charset="0"/>
              </a:rPr>
              <a:t>глюонов</a:t>
            </a: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, они сами имеют цветовой</a:t>
            </a:r>
          </a:p>
          <a:p>
            <a:pPr>
              <a:buClr>
                <a:srgbClr val="0000FF"/>
              </a:buClr>
              <a:buSzPct val="85000"/>
            </a:pPr>
            <a:r>
              <a:rPr lang="ru-RU" dirty="0">
                <a:solidFill>
                  <a:srgbClr val="0000FF"/>
                </a:solidFill>
                <a:latin typeface="Arial Rounded MT Bold" pitchFamily="34" charset="0"/>
              </a:rPr>
              <a:t>    заряд (цвет+антицвет) и могут взаимодействовать друг с другом.</a:t>
            </a:r>
            <a:endParaRPr lang="en-US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82" y="3940893"/>
            <a:ext cx="69220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Теория сильного взаимодействия кварков и глюонов </a:t>
            </a:r>
            <a:endParaRPr 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называется</a:t>
            </a:r>
          </a:p>
          <a:p>
            <a:pPr algn="ctr"/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КХД –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вантовая 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ромо-</a:t>
            </a:r>
            <a:r>
              <a:rPr lang="ru-RU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инамика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QCD (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Quntum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ChromoDynamics</a:t>
            </a:r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Две особенности КХД –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асимптотическая свобода </a:t>
            </a:r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(asymptotic freedom)</a:t>
            </a:r>
          </a:p>
          <a:p>
            <a:pPr algn="ctr"/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конфайнмент</a:t>
            </a:r>
            <a:r>
              <a:rPr lang="ru-RU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(confinement)</a:t>
            </a:r>
          </a:p>
          <a:p>
            <a:pPr algn="ctr"/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818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8502</TotalTime>
  <Words>5522</Words>
  <Application>Microsoft Office PowerPoint</Application>
  <PresentationFormat>On-screen Show (4:3)</PresentationFormat>
  <Paragraphs>834</Paragraphs>
  <Slides>71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97" baseType="lpstr">
      <vt:lpstr>Malgun Gothic</vt:lpstr>
      <vt:lpstr>AdvOT483a8203</vt:lpstr>
      <vt:lpstr>Arial</vt:lpstr>
      <vt:lpstr>Arial Black</vt:lpstr>
      <vt:lpstr>Arial Narrow</vt:lpstr>
      <vt:lpstr>Arial Rounded MT Bold</vt:lpstr>
      <vt:lpstr>Bookman Old Style</vt:lpstr>
      <vt:lpstr>Calibri</vt:lpstr>
      <vt:lpstr>Calibri Light</vt:lpstr>
      <vt:lpstr>Cambria Math</vt:lpstr>
      <vt:lpstr>Century</vt:lpstr>
      <vt:lpstr>f-2-0</vt:lpstr>
      <vt:lpstr>f-5-1</vt:lpstr>
      <vt:lpstr>HelveticaNeue</vt:lpstr>
      <vt:lpstr>Lucida Grande</vt:lpstr>
      <vt:lpstr>StarSymbol</vt:lpstr>
      <vt:lpstr>Symbol</vt:lpstr>
      <vt:lpstr>Synbol</vt:lpstr>
      <vt:lpstr>Tahoma</vt:lpstr>
      <vt:lpstr>Times New Roman</vt:lpstr>
      <vt:lpstr>Wingdings</vt:lpstr>
      <vt:lpstr>Тема Office</vt:lpstr>
      <vt:lpstr>4_Тема Office</vt:lpstr>
      <vt:lpstr>Office Theme</vt:lpstr>
      <vt:lpstr>Equation</vt:lpstr>
      <vt:lpstr>משוואה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</dc:creator>
  <cp:lastModifiedBy>Vadim Kolesnikov</cp:lastModifiedBy>
  <cp:revision>244</cp:revision>
  <dcterms:created xsi:type="dcterms:W3CDTF">2013-07-20T06:25:59Z</dcterms:created>
  <dcterms:modified xsi:type="dcterms:W3CDTF">2023-04-02T09:06:05Z</dcterms:modified>
</cp:coreProperties>
</file>