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1"/>
  </p:notesMasterIdLst>
  <p:sldIdLst>
    <p:sldId id="256" r:id="rId2"/>
    <p:sldId id="284" r:id="rId3"/>
    <p:sldId id="285" r:id="rId4"/>
    <p:sldId id="293" r:id="rId5"/>
    <p:sldId id="301" r:id="rId6"/>
    <p:sldId id="257" r:id="rId7"/>
    <p:sldId id="291" r:id="rId8"/>
    <p:sldId id="286" r:id="rId9"/>
    <p:sldId id="281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5D9B"/>
    <a:srgbClr val="008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80" autoAdjust="0"/>
  </p:normalViewPr>
  <p:slideViewPr>
    <p:cSldViewPr>
      <p:cViewPr varScale="1">
        <p:scale>
          <a:sx n="109" d="100"/>
          <a:sy n="109" d="100"/>
        </p:scale>
        <p:origin x="706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7617BB-ACF4-47DE-8F6C-D6E245CADA3E}" type="doc">
      <dgm:prSet loTypeId="urn:microsoft.com/office/officeart/2005/8/layout/hierarchy6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8AB61D-3ED3-4DFF-BBE0-ECE556F46DA0}">
      <dgm:prSet phldrT="[Текст]"/>
      <dgm:spPr/>
      <dgm:t>
        <a:bodyPr/>
        <a:lstStyle/>
        <a:p>
          <a:r>
            <a:rPr lang="ru-RU" dirty="0" smtClean="0"/>
            <a:t>Типы выявляемых изменений на</a:t>
          </a:r>
        </a:p>
        <a:p>
          <a:r>
            <a:rPr lang="ru-RU" dirty="0" smtClean="0"/>
            <a:t>уровне генома</a:t>
          </a:r>
          <a:endParaRPr lang="ru-RU" dirty="0"/>
        </a:p>
      </dgm:t>
    </dgm:pt>
    <dgm:pt modelId="{A036C754-AE84-4F60-94DE-05748828CD26}" type="parTrans" cxnId="{72503EC4-9FDA-4952-8861-0D5E53B5258B}">
      <dgm:prSet/>
      <dgm:spPr/>
      <dgm:t>
        <a:bodyPr/>
        <a:lstStyle/>
        <a:p>
          <a:endParaRPr lang="ru-RU"/>
        </a:p>
      </dgm:t>
    </dgm:pt>
    <dgm:pt modelId="{CE193A62-9030-4FE7-BBB3-AAD365814677}" type="sibTrans" cxnId="{72503EC4-9FDA-4952-8861-0D5E53B5258B}">
      <dgm:prSet/>
      <dgm:spPr/>
      <dgm:t>
        <a:bodyPr/>
        <a:lstStyle/>
        <a:p>
          <a:endParaRPr lang="ru-RU"/>
        </a:p>
      </dgm:t>
    </dgm:pt>
    <dgm:pt modelId="{B4C188F3-412C-4004-828A-426AB68C0320}">
      <dgm:prSet phldrT="[Текст]"/>
      <dgm:spPr/>
      <dgm:t>
        <a:bodyPr/>
        <a:lstStyle/>
        <a:p>
          <a:r>
            <a:rPr lang="ru-RU" dirty="0" smtClean="0"/>
            <a:t>44,8%</a:t>
          </a:r>
        </a:p>
        <a:p>
          <a:r>
            <a:rPr lang="ru-RU" dirty="0" smtClean="0"/>
            <a:t>Изменения, сложные для интерпретации</a:t>
          </a:r>
          <a:endParaRPr lang="ru-RU" dirty="0"/>
        </a:p>
      </dgm:t>
    </dgm:pt>
    <dgm:pt modelId="{FFE607BA-5635-4EBC-976E-9F2C9055BC87}" type="parTrans" cxnId="{1C679AC4-1D12-496D-9F51-3DC5C6DBC55F}">
      <dgm:prSet/>
      <dgm:spPr/>
      <dgm:t>
        <a:bodyPr/>
        <a:lstStyle/>
        <a:p>
          <a:endParaRPr lang="ru-RU"/>
        </a:p>
      </dgm:t>
    </dgm:pt>
    <dgm:pt modelId="{0FEF6ACB-20FD-4144-9400-E7F3DDF9E0E6}" type="sibTrans" cxnId="{1C679AC4-1D12-496D-9F51-3DC5C6DBC55F}">
      <dgm:prSet/>
      <dgm:spPr/>
      <dgm:t>
        <a:bodyPr/>
        <a:lstStyle/>
        <a:p>
          <a:endParaRPr lang="ru-RU"/>
        </a:p>
      </dgm:t>
    </dgm:pt>
    <dgm:pt modelId="{7BCCA93C-AFF3-4448-A1AE-25B9F151B6E6}">
      <dgm:prSet phldrT="[Текст]"/>
      <dgm:spPr/>
      <dgm:t>
        <a:bodyPr/>
        <a:lstStyle/>
        <a:p>
          <a:r>
            <a:rPr lang="ru-RU" dirty="0" smtClean="0"/>
            <a:t>55,2%</a:t>
          </a:r>
        </a:p>
        <a:p>
          <a:r>
            <a:rPr lang="ru-RU" dirty="0" smtClean="0"/>
            <a:t>Достоверные изменения</a:t>
          </a:r>
          <a:endParaRPr lang="ru-RU" dirty="0"/>
        </a:p>
      </dgm:t>
    </dgm:pt>
    <dgm:pt modelId="{738CCDB3-DEBB-4CF7-96D8-4EAEC06A75FD}" type="parTrans" cxnId="{96348EAA-F177-4F21-B6E1-21317982CF37}">
      <dgm:prSet/>
      <dgm:spPr/>
      <dgm:t>
        <a:bodyPr/>
        <a:lstStyle/>
        <a:p>
          <a:endParaRPr lang="ru-RU"/>
        </a:p>
      </dgm:t>
    </dgm:pt>
    <dgm:pt modelId="{FCD9B187-6582-4242-AB7E-B37037FA273F}" type="sibTrans" cxnId="{96348EAA-F177-4F21-B6E1-21317982CF37}">
      <dgm:prSet/>
      <dgm:spPr/>
      <dgm:t>
        <a:bodyPr/>
        <a:lstStyle/>
        <a:p>
          <a:endParaRPr lang="ru-RU"/>
        </a:p>
      </dgm:t>
    </dgm:pt>
    <dgm:pt modelId="{5317C4CF-A2F8-498D-9388-E881D25BB580}">
      <dgm:prSet phldrT="[Текст]"/>
      <dgm:spPr/>
      <dgm:t>
        <a:bodyPr/>
        <a:lstStyle/>
        <a:p>
          <a:r>
            <a:rPr lang="ru-RU" dirty="0" smtClean="0"/>
            <a:t>39,1%</a:t>
          </a:r>
        </a:p>
        <a:p>
          <a:r>
            <a:rPr lang="ru-RU" dirty="0" smtClean="0"/>
            <a:t>Полные мутации</a:t>
          </a:r>
          <a:endParaRPr lang="ru-RU" dirty="0"/>
        </a:p>
      </dgm:t>
    </dgm:pt>
    <dgm:pt modelId="{866F79E8-F0B4-4EB6-9239-19D595197FF3}" type="parTrans" cxnId="{FF084EBD-97BB-431F-BDA3-90552A1060DB}">
      <dgm:prSet/>
      <dgm:spPr/>
      <dgm:t>
        <a:bodyPr/>
        <a:lstStyle/>
        <a:p>
          <a:endParaRPr lang="ru-RU"/>
        </a:p>
      </dgm:t>
    </dgm:pt>
    <dgm:pt modelId="{9BE3E8CC-157F-46D3-8886-F42266E51222}" type="sibTrans" cxnId="{FF084EBD-97BB-431F-BDA3-90552A1060DB}">
      <dgm:prSet/>
      <dgm:spPr/>
      <dgm:t>
        <a:bodyPr/>
        <a:lstStyle/>
        <a:p>
          <a:endParaRPr lang="ru-RU"/>
        </a:p>
      </dgm:t>
    </dgm:pt>
    <dgm:pt modelId="{D25AF64C-0330-44B1-8473-6520CAD67587}">
      <dgm:prSet phldrT="[Текст]"/>
      <dgm:spPr/>
      <dgm:t>
        <a:bodyPr/>
        <a:lstStyle/>
        <a:p>
          <a:r>
            <a:rPr lang="ru-RU" dirty="0" smtClean="0"/>
            <a:t>16,1%</a:t>
          </a:r>
        </a:p>
        <a:p>
          <a:r>
            <a:rPr lang="ru-RU" dirty="0" smtClean="0"/>
            <a:t>Мозаичные мутации</a:t>
          </a:r>
          <a:endParaRPr lang="ru-RU" dirty="0"/>
        </a:p>
      </dgm:t>
    </dgm:pt>
    <dgm:pt modelId="{74236B2C-EA2A-455B-BF5E-3C061AAB92C7}" type="parTrans" cxnId="{AF448B93-E73B-4990-A1BD-584E08C621D0}">
      <dgm:prSet/>
      <dgm:spPr/>
      <dgm:t>
        <a:bodyPr/>
        <a:lstStyle/>
        <a:p>
          <a:endParaRPr lang="ru-RU"/>
        </a:p>
      </dgm:t>
    </dgm:pt>
    <dgm:pt modelId="{B97CA878-13B1-4619-858A-3D0521B56B16}" type="sibTrans" cxnId="{AF448B93-E73B-4990-A1BD-584E08C621D0}">
      <dgm:prSet/>
      <dgm:spPr/>
      <dgm:t>
        <a:bodyPr/>
        <a:lstStyle/>
        <a:p>
          <a:endParaRPr lang="ru-RU"/>
        </a:p>
      </dgm:t>
    </dgm:pt>
    <dgm:pt modelId="{147537E8-58C0-42FE-A273-B13DE907021D}" type="pres">
      <dgm:prSet presAssocID="{997617BB-ACF4-47DE-8F6C-D6E245CADA3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0D2085-DC63-4F61-A52C-1BDA3DCCC3C9}" type="pres">
      <dgm:prSet presAssocID="{997617BB-ACF4-47DE-8F6C-D6E245CADA3E}" presName="hierFlow" presStyleCnt="0"/>
      <dgm:spPr/>
      <dgm:t>
        <a:bodyPr/>
        <a:lstStyle/>
        <a:p>
          <a:endParaRPr lang="ru-RU"/>
        </a:p>
      </dgm:t>
    </dgm:pt>
    <dgm:pt modelId="{7FBF9509-B696-4870-B6A4-670960882569}" type="pres">
      <dgm:prSet presAssocID="{997617BB-ACF4-47DE-8F6C-D6E245CADA3E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1AD12AA-1F1C-4D04-99D5-4FCE167787A1}" type="pres">
      <dgm:prSet presAssocID="{1C8AB61D-3ED3-4DFF-BBE0-ECE556F46DA0}" presName="Name14" presStyleCnt="0"/>
      <dgm:spPr/>
      <dgm:t>
        <a:bodyPr/>
        <a:lstStyle/>
        <a:p>
          <a:endParaRPr lang="ru-RU"/>
        </a:p>
      </dgm:t>
    </dgm:pt>
    <dgm:pt modelId="{5F4B866C-D791-4704-B51D-3485348E1395}" type="pres">
      <dgm:prSet presAssocID="{1C8AB61D-3ED3-4DFF-BBE0-ECE556F46DA0}" presName="level1Shape" presStyleLbl="node0" presStyleIdx="0" presStyleCnt="1" custScaleX="2342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FDD2E7-D9BC-4147-874B-56EA5C7ACC4C}" type="pres">
      <dgm:prSet presAssocID="{1C8AB61D-3ED3-4DFF-BBE0-ECE556F46DA0}" presName="hierChild2" presStyleCnt="0"/>
      <dgm:spPr/>
      <dgm:t>
        <a:bodyPr/>
        <a:lstStyle/>
        <a:p>
          <a:endParaRPr lang="ru-RU"/>
        </a:p>
      </dgm:t>
    </dgm:pt>
    <dgm:pt modelId="{90F80DD5-AEB4-40A6-8DA9-9038FF406778}" type="pres">
      <dgm:prSet presAssocID="{FFE607BA-5635-4EBC-976E-9F2C9055BC87}" presName="Name19" presStyleLbl="parChTrans1D2" presStyleIdx="0" presStyleCnt="2"/>
      <dgm:spPr/>
      <dgm:t>
        <a:bodyPr/>
        <a:lstStyle/>
        <a:p>
          <a:endParaRPr lang="ru-RU"/>
        </a:p>
      </dgm:t>
    </dgm:pt>
    <dgm:pt modelId="{EEA7948B-F666-4972-99CA-94936199F506}" type="pres">
      <dgm:prSet presAssocID="{B4C188F3-412C-4004-828A-426AB68C0320}" presName="Name21" presStyleCnt="0"/>
      <dgm:spPr/>
      <dgm:t>
        <a:bodyPr/>
        <a:lstStyle/>
        <a:p>
          <a:endParaRPr lang="ru-RU"/>
        </a:p>
      </dgm:t>
    </dgm:pt>
    <dgm:pt modelId="{2D045997-E9FC-4298-8638-C31D3348826B}" type="pres">
      <dgm:prSet presAssocID="{B4C188F3-412C-4004-828A-426AB68C0320}" presName="level2Shape" presStyleLbl="node2" presStyleIdx="0" presStyleCnt="2"/>
      <dgm:spPr/>
      <dgm:t>
        <a:bodyPr/>
        <a:lstStyle/>
        <a:p>
          <a:endParaRPr lang="ru-RU"/>
        </a:p>
      </dgm:t>
    </dgm:pt>
    <dgm:pt modelId="{DB06DEF4-EAAD-445E-99D9-35487EBB291C}" type="pres">
      <dgm:prSet presAssocID="{B4C188F3-412C-4004-828A-426AB68C0320}" presName="hierChild3" presStyleCnt="0"/>
      <dgm:spPr/>
      <dgm:t>
        <a:bodyPr/>
        <a:lstStyle/>
        <a:p>
          <a:endParaRPr lang="ru-RU"/>
        </a:p>
      </dgm:t>
    </dgm:pt>
    <dgm:pt modelId="{42CB0F44-05AA-4A86-9C5B-1A0A276FE20D}" type="pres">
      <dgm:prSet presAssocID="{738CCDB3-DEBB-4CF7-96D8-4EAEC06A75FD}" presName="Name19" presStyleLbl="parChTrans1D2" presStyleIdx="1" presStyleCnt="2"/>
      <dgm:spPr/>
      <dgm:t>
        <a:bodyPr/>
        <a:lstStyle/>
        <a:p>
          <a:endParaRPr lang="ru-RU"/>
        </a:p>
      </dgm:t>
    </dgm:pt>
    <dgm:pt modelId="{897A16DA-6306-4C7E-B65F-CDCD7CEE1C74}" type="pres">
      <dgm:prSet presAssocID="{7BCCA93C-AFF3-4448-A1AE-25B9F151B6E6}" presName="Name21" presStyleCnt="0"/>
      <dgm:spPr/>
      <dgm:t>
        <a:bodyPr/>
        <a:lstStyle/>
        <a:p>
          <a:endParaRPr lang="ru-RU"/>
        </a:p>
      </dgm:t>
    </dgm:pt>
    <dgm:pt modelId="{0CD08F77-AF58-4CD8-A6D2-792C27F6604D}" type="pres">
      <dgm:prSet presAssocID="{7BCCA93C-AFF3-4448-A1AE-25B9F151B6E6}" presName="level2Shape" presStyleLbl="node2" presStyleIdx="1" presStyleCnt="2"/>
      <dgm:spPr/>
      <dgm:t>
        <a:bodyPr/>
        <a:lstStyle/>
        <a:p>
          <a:endParaRPr lang="ru-RU"/>
        </a:p>
      </dgm:t>
    </dgm:pt>
    <dgm:pt modelId="{05502C56-F12D-40FF-B311-6079E4FE0680}" type="pres">
      <dgm:prSet presAssocID="{7BCCA93C-AFF3-4448-A1AE-25B9F151B6E6}" presName="hierChild3" presStyleCnt="0"/>
      <dgm:spPr/>
      <dgm:t>
        <a:bodyPr/>
        <a:lstStyle/>
        <a:p>
          <a:endParaRPr lang="ru-RU"/>
        </a:p>
      </dgm:t>
    </dgm:pt>
    <dgm:pt modelId="{2B0A712D-6260-4493-B552-F2C4E3207B3C}" type="pres">
      <dgm:prSet presAssocID="{866F79E8-F0B4-4EB6-9239-19D595197FF3}" presName="Name19" presStyleLbl="parChTrans1D3" presStyleIdx="0" presStyleCnt="2"/>
      <dgm:spPr/>
      <dgm:t>
        <a:bodyPr/>
        <a:lstStyle/>
        <a:p>
          <a:endParaRPr lang="ru-RU"/>
        </a:p>
      </dgm:t>
    </dgm:pt>
    <dgm:pt modelId="{B62AC1E5-28BC-4636-A94E-7BEAB6B08722}" type="pres">
      <dgm:prSet presAssocID="{5317C4CF-A2F8-498D-9388-E881D25BB580}" presName="Name21" presStyleCnt="0"/>
      <dgm:spPr/>
      <dgm:t>
        <a:bodyPr/>
        <a:lstStyle/>
        <a:p>
          <a:endParaRPr lang="ru-RU"/>
        </a:p>
      </dgm:t>
    </dgm:pt>
    <dgm:pt modelId="{063439FF-F4A0-47E5-91B4-66C776EF43B3}" type="pres">
      <dgm:prSet presAssocID="{5317C4CF-A2F8-498D-9388-E881D25BB580}" presName="level2Shape" presStyleLbl="node3" presStyleIdx="0" presStyleCnt="2"/>
      <dgm:spPr/>
      <dgm:t>
        <a:bodyPr/>
        <a:lstStyle/>
        <a:p>
          <a:endParaRPr lang="ru-RU"/>
        </a:p>
      </dgm:t>
    </dgm:pt>
    <dgm:pt modelId="{D8BBDC3A-4E19-45EF-8048-5E746EF27FA8}" type="pres">
      <dgm:prSet presAssocID="{5317C4CF-A2F8-498D-9388-E881D25BB580}" presName="hierChild3" presStyleCnt="0"/>
      <dgm:spPr/>
      <dgm:t>
        <a:bodyPr/>
        <a:lstStyle/>
        <a:p>
          <a:endParaRPr lang="ru-RU"/>
        </a:p>
      </dgm:t>
    </dgm:pt>
    <dgm:pt modelId="{8117D358-32E5-4B4E-8F4F-D4E76A2513F1}" type="pres">
      <dgm:prSet presAssocID="{74236B2C-EA2A-455B-BF5E-3C061AAB92C7}" presName="Name19" presStyleLbl="parChTrans1D3" presStyleIdx="1" presStyleCnt="2"/>
      <dgm:spPr/>
      <dgm:t>
        <a:bodyPr/>
        <a:lstStyle/>
        <a:p>
          <a:endParaRPr lang="ru-RU"/>
        </a:p>
      </dgm:t>
    </dgm:pt>
    <dgm:pt modelId="{A22108FC-8037-4B37-9964-39149DEED1C4}" type="pres">
      <dgm:prSet presAssocID="{D25AF64C-0330-44B1-8473-6520CAD67587}" presName="Name21" presStyleCnt="0"/>
      <dgm:spPr/>
      <dgm:t>
        <a:bodyPr/>
        <a:lstStyle/>
        <a:p>
          <a:endParaRPr lang="ru-RU"/>
        </a:p>
      </dgm:t>
    </dgm:pt>
    <dgm:pt modelId="{90EC51CB-2A60-46F0-9511-BF23F8677710}" type="pres">
      <dgm:prSet presAssocID="{D25AF64C-0330-44B1-8473-6520CAD67587}" presName="level2Shape" presStyleLbl="node3" presStyleIdx="1" presStyleCnt="2"/>
      <dgm:spPr/>
      <dgm:t>
        <a:bodyPr/>
        <a:lstStyle/>
        <a:p>
          <a:endParaRPr lang="ru-RU"/>
        </a:p>
      </dgm:t>
    </dgm:pt>
    <dgm:pt modelId="{7D3D6D8E-921F-4D56-A8BC-606E2465D9CF}" type="pres">
      <dgm:prSet presAssocID="{D25AF64C-0330-44B1-8473-6520CAD67587}" presName="hierChild3" presStyleCnt="0"/>
      <dgm:spPr/>
      <dgm:t>
        <a:bodyPr/>
        <a:lstStyle/>
        <a:p>
          <a:endParaRPr lang="ru-RU"/>
        </a:p>
      </dgm:t>
    </dgm:pt>
    <dgm:pt modelId="{2ABD8486-C75C-4A93-AA07-3C3E07A28B92}" type="pres">
      <dgm:prSet presAssocID="{997617BB-ACF4-47DE-8F6C-D6E245CADA3E}" presName="bgShapesFlow" presStyleCnt="0"/>
      <dgm:spPr/>
      <dgm:t>
        <a:bodyPr/>
        <a:lstStyle/>
        <a:p>
          <a:endParaRPr lang="ru-RU"/>
        </a:p>
      </dgm:t>
    </dgm:pt>
  </dgm:ptLst>
  <dgm:cxnLst>
    <dgm:cxn modelId="{AF448B93-E73B-4990-A1BD-584E08C621D0}" srcId="{7BCCA93C-AFF3-4448-A1AE-25B9F151B6E6}" destId="{D25AF64C-0330-44B1-8473-6520CAD67587}" srcOrd="1" destOrd="0" parTransId="{74236B2C-EA2A-455B-BF5E-3C061AAB92C7}" sibTransId="{B97CA878-13B1-4619-858A-3D0521B56B16}"/>
    <dgm:cxn modelId="{92783AC2-DB3C-4FA5-87EE-C8DB191CA1B0}" type="presOf" srcId="{866F79E8-F0B4-4EB6-9239-19D595197FF3}" destId="{2B0A712D-6260-4493-B552-F2C4E3207B3C}" srcOrd="0" destOrd="0" presId="urn:microsoft.com/office/officeart/2005/8/layout/hierarchy6"/>
    <dgm:cxn modelId="{AFA451AE-0858-429A-9E71-DDF3C3E04819}" type="presOf" srcId="{738CCDB3-DEBB-4CF7-96D8-4EAEC06A75FD}" destId="{42CB0F44-05AA-4A86-9C5B-1A0A276FE20D}" srcOrd="0" destOrd="0" presId="urn:microsoft.com/office/officeart/2005/8/layout/hierarchy6"/>
    <dgm:cxn modelId="{FF084EBD-97BB-431F-BDA3-90552A1060DB}" srcId="{7BCCA93C-AFF3-4448-A1AE-25B9F151B6E6}" destId="{5317C4CF-A2F8-498D-9388-E881D25BB580}" srcOrd="0" destOrd="0" parTransId="{866F79E8-F0B4-4EB6-9239-19D595197FF3}" sibTransId="{9BE3E8CC-157F-46D3-8886-F42266E51222}"/>
    <dgm:cxn modelId="{4B61BD1F-2E4E-4D18-9280-ECC1769356FC}" type="presOf" srcId="{74236B2C-EA2A-455B-BF5E-3C061AAB92C7}" destId="{8117D358-32E5-4B4E-8F4F-D4E76A2513F1}" srcOrd="0" destOrd="0" presId="urn:microsoft.com/office/officeart/2005/8/layout/hierarchy6"/>
    <dgm:cxn modelId="{43176A57-23E2-4D7A-B581-C659FB439FC3}" type="presOf" srcId="{997617BB-ACF4-47DE-8F6C-D6E245CADA3E}" destId="{147537E8-58C0-42FE-A273-B13DE907021D}" srcOrd="0" destOrd="0" presId="urn:microsoft.com/office/officeart/2005/8/layout/hierarchy6"/>
    <dgm:cxn modelId="{09737C15-2D61-4734-BBF7-35103AAF1F76}" type="presOf" srcId="{7BCCA93C-AFF3-4448-A1AE-25B9F151B6E6}" destId="{0CD08F77-AF58-4CD8-A6D2-792C27F6604D}" srcOrd="0" destOrd="0" presId="urn:microsoft.com/office/officeart/2005/8/layout/hierarchy6"/>
    <dgm:cxn modelId="{BF600092-3FC6-4AFD-B804-88C528589C14}" type="presOf" srcId="{FFE607BA-5635-4EBC-976E-9F2C9055BC87}" destId="{90F80DD5-AEB4-40A6-8DA9-9038FF406778}" srcOrd="0" destOrd="0" presId="urn:microsoft.com/office/officeart/2005/8/layout/hierarchy6"/>
    <dgm:cxn modelId="{349BE3AD-9095-4203-81F4-6F706BA81ACE}" type="presOf" srcId="{1C8AB61D-3ED3-4DFF-BBE0-ECE556F46DA0}" destId="{5F4B866C-D791-4704-B51D-3485348E1395}" srcOrd="0" destOrd="0" presId="urn:microsoft.com/office/officeart/2005/8/layout/hierarchy6"/>
    <dgm:cxn modelId="{96348EAA-F177-4F21-B6E1-21317982CF37}" srcId="{1C8AB61D-3ED3-4DFF-BBE0-ECE556F46DA0}" destId="{7BCCA93C-AFF3-4448-A1AE-25B9F151B6E6}" srcOrd="1" destOrd="0" parTransId="{738CCDB3-DEBB-4CF7-96D8-4EAEC06A75FD}" sibTransId="{FCD9B187-6582-4242-AB7E-B37037FA273F}"/>
    <dgm:cxn modelId="{72503EC4-9FDA-4952-8861-0D5E53B5258B}" srcId="{997617BB-ACF4-47DE-8F6C-D6E245CADA3E}" destId="{1C8AB61D-3ED3-4DFF-BBE0-ECE556F46DA0}" srcOrd="0" destOrd="0" parTransId="{A036C754-AE84-4F60-94DE-05748828CD26}" sibTransId="{CE193A62-9030-4FE7-BBB3-AAD365814677}"/>
    <dgm:cxn modelId="{1C679AC4-1D12-496D-9F51-3DC5C6DBC55F}" srcId="{1C8AB61D-3ED3-4DFF-BBE0-ECE556F46DA0}" destId="{B4C188F3-412C-4004-828A-426AB68C0320}" srcOrd="0" destOrd="0" parTransId="{FFE607BA-5635-4EBC-976E-9F2C9055BC87}" sibTransId="{0FEF6ACB-20FD-4144-9400-E7F3DDF9E0E6}"/>
    <dgm:cxn modelId="{0FB90968-6027-412D-8A4C-B0FC3F17FD54}" type="presOf" srcId="{5317C4CF-A2F8-498D-9388-E881D25BB580}" destId="{063439FF-F4A0-47E5-91B4-66C776EF43B3}" srcOrd="0" destOrd="0" presId="urn:microsoft.com/office/officeart/2005/8/layout/hierarchy6"/>
    <dgm:cxn modelId="{BD8B2086-282E-4073-9BE8-654FAEA7D0E0}" type="presOf" srcId="{D25AF64C-0330-44B1-8473-6520CAD67587}" destId="{90EC51CB-2A60-46F0-9511-BF23F8677710}" srcOrd="0" destOrd="0" presId="urn:microsoft.com/office/officeart/2005/8/layout/hierarchy6"/>
    <dgm:cxn modelId="{9EC27690-2D03-46FC-84D8-071B1179E0FF}" type="presOf" srcId="{B4C188F3-412C-4004-828A-426AB68C0320}" destId="{2D045997-E9FC-4298-8638-C31D3348826B}" srcOrd="0" destOrd="0" presId="urn:microsoft.com/office/officeart/2005/8/layout/hierarchy6"/>
    <dgm:cxn modelId="{3EB08C62-3637-41A9-9CD2-23F710B580D9}" type="presParOf" srcId="{147537E8-58C0-42FE-A273-B13DE907021D}" destId="{EE0D2085-DC63-4F61-A52C-1BDA3DCCC3C9}" srcOrd="0" destOrd="0" presId="urn:microsoft.com/office/officeart/2005/8/layout/hierarchy6"/>
    <dgm:cxn modelId="{2F3993C2-7E23-4225-B62C-10C75421325D}" type="presParOf" srcId="{EE0D2085-DC63-4F61-A52C-1BDA3DCCC3C9}" destId="{7FBF9509-B696-4870-B6A4-670960882569}" srcOrd="0" destOrd="0" presId="urn:microsoft.com/office/officeart/2005/8/layout/hierarchy6"/>
    <dgm:cxn modelId="{7B7FC462-77AD-4A3C-9184-68A007C2110A}" type="presParOf" srcId="{7FBF9509-B696-4870-B6A4-670960882569}" destId="{71AD12AA-1F1C-4D04-99D5-4FCE167787A1}" srcOrd="0" destOrd="0" presId="urn:microsoft.com/office/officeart/2005/8/layout/hierarchy6"/>
    <dgm:cxn modelId="{580ABE31-696C-40B9-A1CC-B7088CD81D10}" type="presParOf" srcId="{71AD12AA-1F1C-4D04-99D5-4FCE167787A1}" destId="{5F4B866C-D791-4704-B51D-3485348E1395}" srcOrd="0" destOrd="0" presId="urn:microsoft.com/office/officeart/2005/8/layout/hierarchy6"/>
    <dgm:cxn modelId="{0F8AAE38-6B3A-4C97-9BF0-B1982CA63105}" type="presParOf" srcId="{71AD12AA-1F1C-4D04-99D5-4FCE167787A1}" destId="{FDFDD2E7-D9BC-4147-874B-56EA5C7ACC4C}" srcOrd="1" destOrd="0" presId="urn:microsoft.com/office/officeart/2005/8/layout/hierarchy6"/>
    <dgm:cxn modelId="{34BFD3CD-03C0-483D-BF9C-7C8885F7522C}" type="presParOf" srcId="{FDFDD2E7-D9BC-4147-874B-56EA5C7ACC4C}" destId="{90F80DD5-AEB4-40A6-8DA9-9038FF406778}" srcOrd="0" destOrd="0" presId="urn:microsoft.com/office/officeart/2005/8/layout/hierarchy6"/>
    <dgm:cxn modelId="{EA900AE3-6C67-476F-A279-03AFF45069EF}" type="presParOf" srcId="{FDFDD2E7-D9BC-4147-874B-56EA5C7ACC4C}" destId="{EEA7948B-F666-4972-99CA-94936199F506}" srcOrd="1" destOrd="0" presId="urn:microsoft.com/office/officeart/2005/8/layout/hierarchy6"/>
    <dgm:cxn modelId="{7AC07385-3FCF-4D0F-BC89-2B8B59D5DFDF}" type="presParOf" srcId="{EEA7948B-F666-4972-99CA-94936199F506}" destId="{2D045997-E9FC-4298-8638-C31D3348826B}" srcOrd="0" destOrd="0" presId="urn:microsoft.com/office/officeart/2005/8/layout/hierarchy6"/>
    <dgm:cxn modelId="{B4332620-AC17-4A32-8C1D-D1F1FE602C92}" type="presParOf" srcId="{EEA7948B-F666-4972-99CA-94936199F506}" destId="{DB06DEF4-EAAD-445E-99D9-35487EBB291C}" srcOrd="1" destOrd="0" presId="urn:microsoft.com/office/officeart/2005/8/layout/hierarchy6"/>
    <dgm:cxn modelId="{0E1A4F4F-52BE-4B33-BB52-D5971DDB1D59}" type="presParOf" srcId="{FDFDD2E7-D9BC-4147-874B-56EA5C7ACC4C}" destId="{42CB0F44-05AA-4A86-9C5B-1A0A276FE20D}" srcOrd="2" destOrd="0" presId="urn:microsoft.com/office/officeart/2005/8/layout/hierarchy6"/>
    <dgm:cxn modelId="{CE760BFE-DE91-4644-9C8D-655E06057049}" type="presParOf" srcId="{FDFDD2E7-D9BC-4147-874B-56EA5C7ACC4C}" destId="{897A16DA-6306-4C7E-B65F-CDCD7CEE1C74}" srcOrd="3" destOrd="0" presId="urn:microsoft.com/office/officeart/2005/8/layout/hierarchy6"/>
    <dgm:cxn modelId="{3944A50B-43D5-4C4F-A3B7-319E44EDD3EA}" type="presParOf" srcId="{897A16DA-6306-4C7E-B65F-CDCD7CEE1C74}" destId="{0CD08F77-AF58-4CD8-A6D2-792C27F6604D}" srcOrd="0" destOrd="0" presId="urn:microsoft.com/office/officeart/2005/8/layout/hierarchy6"/>
    <dgm:cxn modelId="{AAEBDF0D-69E6-4405-BFA4-F9D2CACB4143}" type="presParOf" srcId="{897A16DA-6306-4C7E-B65F-CDCD7CEE1C74}" destId="{05502C56-F12D-40FF-B311-6079E4FE0680}" srcOrd="1" destOrd="0" presId="urn:microsoft.com/office/officeart/2005/8/layout/hierarchy6"/>
    <dgm:cxn modelId="{82897E59-1A2D-4B52-A48E-A120A5EF1703}" type="presParOf" srcId="{05502C56-F12D-40FF-B311-6079E4FE0680}" destId="{2B0A712D-6260-4493-B552-F2C4E3207B3C}" srcOrd="0" destOrd="0" presId="urn:microsoft.com/office/officeart/2005/8/layout/hierarchy6"/>
    <dgm:cxn modelId="{A05E9826-38A5-4D06-AC99-AD22F8A8DAAD}" type="presParOf" srcId="{05502C56-F12D-40FF-B311-6079E4FE0680}" destId="{B62AC1E5-28BC-4636-A94E-7BEAB6B08722}" srcOrd="1" destOrd="0" presId="urn:microsoft.com/office/officeart/2005/8/layout/hierarchy6"/>
    <dgm:cxn modelId="{F2F2030D-A70D-4F8D-9CC5-E44D3646FF3F}" type="presParOf" srcId="{B62AC1E5-28BC-4636-A94E-7BEAB6B08722}" destId="{063439FF-F4A0-47E5-91B4-66C776EF43B3}" srcOrd="0" destOrd="0" presId="urn:microsoft.com/office/officeart/2005/8/layout/hierarchy6"/>
    <dgm:cxn modelId="{F490AF58-DFD7-4215-A0B2-9F173DD7BFAC}" type="presParOf" srcId="{B62AC1E5-28BC-4636-A94E-7BEAB6B08722}" destId="{D8BBDC3A-4E19-45EF-8048-5E746EF27FA8}" srcOrd="1" destOrd="0" presId="urn:microsoft.com/office/officeart/2005/8/layout/hierarchy6"/>
    <dgm:cxn modelId="{D30A349A-8803-4370-8464-3B4FB2459A41}" type="presParOf" srcId="{05502C56-F12D-40FF-B311-6079E4FE0680}" destId="{8117D358-32E5-4B4E-8F4F-D4E76A2513F1}" srcOrd="2" destOrd="0" presId="urn:microsoft.com/office/officeart/2005/8/layout/hierarchy6"/>
    <dgm:cxn modelId="{CCA43879-8A52-43EC-B97A-7A1D089F5F22}" type="presParOf" srcId="{05502C56-F12D-40FF-B311-6079E4FE0680}" destId="{A22108FC-8037-4B37-9964-39149DEED1C4}" srcOrd="3" destOrd="0" presId="urn:microsoft.com/office/officeart/2005/8/layout/hierarchy6"/>
    <dgm:cxn modelId="{4FC0B98A-B281-40C3-91B6-631223C6DBBB}" type="presParOf" srcId="{A22108FC-8037-4B37-9964-39149DEED1C4}" destId="{90EC51CB-2A60-46F0-9511-BF23F8677710}" srcOrd="0" destOrd="0" presId="urn:microsoft.com/office/officeart/2005/8/layout/hierarchy6"/>
    <dgm:cxn modelId="{97C227D9-E838-4EE6-B68C-D4F6C1D52D2D}" type="presParOf" srcId="{A22108FC-8037-4B37-9964-39149DEED1C4}" destId="{7D3D6D8E-921F-4D56-A8BC-606E2465D9CF}" srcOrd="1" destOrd="0" presId="urn:microsoft.com/office/officeart/2005/8/layout/hierarchy6"/>
    <dgm:cxn modelId="{D1CEE9E2-F65A-46CD-8C36-A8E2C538F781}" type="presParOf" srcId="{147537E8-58C0-42FE-A273-B13DE907021D}" destId="{2ABD8486-C75C-4A93-AA07-3C3E07A28B9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B866C-D791-4704-B51D-3485348E1395}">
      <dsp:nvSpPr>
        <dsp:cNvPr id="0" name=""/>
        <dsp:cNvSpPr/>
      </dsp:nvSpPr>
      <dsp:spPr>
        <a:xfrm>
          <a:off x="792644" y="978"/>
          <a:ext cx="2178291" cy="6199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Типы выявляемых изменений на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уровне генома</a:t>
          </a:r>
          <a:endParaRPr lang="ru-RU" sz="800" kern="1200" dirty="0"/>
        </a:p>
      </dsp:txBody>
      <dsp:txXfrm>
        <a:off x="810803" y="19137"/>
        <a:ext cx="2141973" cy="583668"/>
      </dsp:txXfrm>
    </dsp:sp>
    <dsp:sp modelId="{90F80DD5-AEB4-40A6-8DA9-9038FF406778}">
      <dsp:nvSpPr>
        <dsp:cNvPr id="0" name=""/>
        <dsp:cNvSpPr/>
      </dsp:nvSpPr>
      <dsp:spPr>
        <a:xfrm>
          <a:off x="1277303" y="620965"/>
          <a:ext cx="604486" cy="247994"/>
        </a:xfrm>
        <a:custGeom>
          <a:avLst/>
          <a:gdLst/>
          <a:ahLst/>
          <a:cxnLst/>
          <a:rect l="0" t="0" r="0" b="0"/>
          <a:pathLst>
            <a:path>
              <a:moveTo>
                <a:pt x="604486" y="0"/>
              </a:moveTo>
              <a:lnTo>
                <a:pt x="604486" y="123997"/>
              </a:lnTo>
              <a:lnTo>
                <a:pt x="0" y="123997"/>
              </a:lnTo>
              <a:lnTo>
                <a:pt x="0" y="2479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045997-E9FC-4298-8638-C31D3348826B}">
      <dsp:nvSpPr>
        <dsp:cNvPr id="0" name=""/>
        <dsp:cNvSpPr/>
      </dsp:nvSpPr>
      <dsp:spPr>
        <a:xfrm>
          <a:off x="812313" y="868959"/>
          <a:ext cx="929979" cy="6199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44,8%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Изменения, сложные для интерпретации</a:t>
          </a:r>
          <a:endParaRPr lang="ru-RU" sz="800" kern="1200" dirty="0"/>
        </a:p>
      </dsp:txBody>
      <dsp:txXfrm>
        <a:off x="830472" y="887118"/>
        <a:ext cx="893661" cy="583668"/>
      </dsp:txXfrm>
    </dsp:sp>
    <dsp:sp modelId="{42CB0F44-05AA-4A86-9C5B-1A0A276FE20D}">
      <dsp:nvSpPr>
        <dsp:cNvPr id="0" name=""/>
        <dsp:cNvSpPr/>
      </dsp:nvSpPr>
      <dsp:spPr>
        <a:xfrm>
          <a:off x="1881790" y="620965"/>
          <a:ext cx="604486" cy="247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997"/>
              </a:lnTo>
              <a:lnTo>
                <a:pt x="604486" y="123997"/>
              </a:lnTo>
              <a:lnTo>
                <a:pt x="604486" y="2479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08F77-AF58-4CD8-A6D2-792C27F6604D}">
      <dsp:nvSpPr>
        <dsp:cNvPr id="0" name=""/>
        <dsp:cNvSpPr/>
      </dsp:nvSpPr>
      <dsp:spPr>
        <a:xfrm>
          <a:off x="2021287" y="868959"/>
          <a:ext cx="929979" cy="6199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55,2%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Достоверные изменения</a:t>
          </a:r>
          <a:endParaRPr lang="ru-RU" sz="800" kern="1200" dirty="0"/>
        </a:p>
      </dsp:txBody>
      <dsp:txXfrm>
        <a:off x="2039446" y="887118"/>
        <a:ext cx="893661" cy="583668"/>
      </dsp:txXfrm>
    </dsp:sp>
    <dsp:sp modelId="{2B0A712D-6260-4493-B552-F2C4E3207B3C}">
      <dsp:nvSpPr>
        <dsp:cNvPr id="0" name=""/>
        <dsp:cNvSpPr/>
      </dsp:nvSpPr>
      <dsp:spPr>
        <a:xfrm>
          <a:off x="1881790" y="1488946"/>
          <a:ext cx="604486" cy="247994"/>
        </a:xfrm>
        <a:custGeom>
          <a:avLst/>
          <a:gdLst/>
          <a:ahLst/>
          <a:cxnLst/>
          <a:rect l="0" t="0" r="0" b="0"/>
          <a:pathLst>
            <a:path>
              <a:moveTo>
                <a:pt x="604486" y="0"/>
              </a:moveTo>
              <a:lnTo>
                <a:pt x="604486" y="123997"/>
              </a:lnTo>
              <a:lnTo>
                <a:pt x="0" y="123997"/>
              </a:lnTo>
              <a:lnTo>
                <a:pt x="0" y="2479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3439FF-F4A0-47E5-91B4-66C776EF43B3}">
      <dsp:nvSpPr>
        <dsp:cNvPr id="0" name=""/>
        <dsp:cNvSpPr/>
      </dsp:nvSpPr>
      <dsp:spPr>
        <a:xfrm>
          <a:off x="1416800" y="1736940"/>
          <a:ext cx="929979" cy="6199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39,1%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Полные мутации</a:t>
          </a:r>
          <a:endParaRPr lang="ru-RU" sz="800" kern="1200" dirty="0"/>
        </a:p>
      </dsp:txBody>
      <dsp:txXfrm>
        <a:off x="1434959" y="1755099"/>
        <a:ext cx="893661" cy="583668"/>
      </dsp:txXfrm>
    </dsp:sp>
    <dsp:sp modelId="{8117D358-32E5-4B4E-8F4F-D4E76A2513F1}">
      <dsp:nvSpPr>
        <dsp:cNvPr id="0" name=""/>
        <dsp:cNvSpPr/>
      </dsp:nvSpPr>
      <dsp:spPr>
        <a:xfrm>
          <a:off x="2486277" y="1488946"/>
          <a:ext cx="604486" cy="247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997"/>
              </a:lnTo>
              <a:lnTo>
                <a:pt x="604486" y="123997"/>
              </a:lnTo>
              <a:lnTo>
                <a:pt x="604486" y="2479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EC51CB-2A60-46F0-9511-BF23F8677710}">
      <dsp:nvSpPr>
        <dsp:cNvPr id="0" name=""/>
        <dsp:cNvSpPr/>
      </dsp:nvSpPr>
      <dsp:spPr>
        <a:xfrm>
          <a:off x="2625774" y="1736940"/>
          <a:ext cx="929979" cy="6199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16,1%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Мозаичные мутации</a:t>
          </a:r>
          <a:endParaRPr lang="ru-RU" sz="800" kern="1200" dirty="0"/>
        </a:p>
      </dsp:txBody>
      <dsp:txXfrm>
        <a:off x="2643933" y="1755099"/>
        <a:ext cx="893661" cy="583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C9310-1122-478E-BC2F-D384B5328E8C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601E9-E51C-4605-88CE-0526B9A77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BB0-F9C9-4D6D-B51F-DFC08E11963C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BB0-F9C9-4D6D-B51F-DFC08E11963C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BB0-F9C9-4D6D-B51F-DFC08E11963C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BB0-F9C9-4D6D-B51F-DFC08E11963C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BB0-F9C9-4D6D-B51F-DFC08E11963C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BB0-F9C9-4D6D-B51F-DFC08E11963C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BB0-F9C9-4D6D-B51F-DFC08E11963C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BB0-F9C9-4D6D-B51F-DFC08E11963C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BB0-F9C9-4D6D-B51F-DFC08E11963C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BB0-F9C9-4D6D-B51F-DFC08E11963C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BB0-F9C9-4D6D-B51F-DFC08E11963C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86BB0-F9C9-4D6D-B51F-DFC08E11963C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2"/>
          <p:cNvSpPr txBox="1">
            <a:spLocks/>
          </p:cNvSpPr>
          <p:nvPr/>
        </p:nvSpPr>
        <p:spPr>
          <a:xfrm>
            <a:off x="971600" y="4948014"/>
            <a:ext cx="2337521" cy="144016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r>
              <a:rPr lang="ru-RU" sz="1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ru-RU" sz="1100" noProof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марта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202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г.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618817"/>
            <a:ext cx="7920880" cy="42319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500" dirty="0" smtClean="0">
                <a:latin typeface="Deca Sans" pitchFamily="34" charset="-52"/>
              </a:rPr>
              <a:t> </a:t>
            </a:r>
          </a:p>
          <a:p>
            <a:pPr algn="ctr"/>
            <a:r>
              <a:rPr lang="ru-RU" sz="1400" dirty="0" smtClean="0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“</a:t>
            </a:r>
            <a:r>
              <a:rPr lang="ru-RU" sz="1400" dirty="0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Молекулярная генетика радиационно-индуцированных изменений </a:t>
            </a:r>
            <a:r>
              <a:rPr lang="ru-RU" sz="1400" dirty="0" smtClean="0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гена и генома</a:t>
            </a:r>
          </a:p>
          <a:p>
            <a:pPr algn="ctr"/>
            <a:r>
              <a:rPr lang="ru-RU" sz="1400" i="1" dirty="0" err="1" smtClean="0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Drosophila</a:t>
            </a:r>
            <a:r>
              <a:rPr lang="ru-RU" sz="1400" i="1" dirty="0" smtClean="0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 </a:t>
            </a:r>
            <a:r>
              <a:rPr lang="ru-RU" sz="1400" i="1" dirty="0" err="1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melanogaster</a:t>
            </a:r>
            <a:r>
              <a:rPr lang="ru-RU" sz="1400" dirty="0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” </a:t>
            </a:r>
            <a:r>
              <a:rPr lang="ru-RU" sz="1400" dirty="0" smtClean="0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 ПРОЕКТ РАДИОГЕН 2023г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  <a:latin typeface="Deca Sans" pitchFamily="34" charset="-52"/>
                <a:ea typeface="+mj-ea"/>
                <a:cs typeface="+mj-cs"/>
              </a:rPr>
              <a:t>ОТЧЁТ</a:t>
            </a:r>
          </a:p>
          <a:p>
            <a:pPr algn="ctr"/>
            <a:endParaRPr lang="ru-RU" sz="1400" dirty="0" smtClean="0">
              <a:solidFill>
                <a:srgbClr val="FF0000"/>
              </a:solidFill>
              <a:latin typeface="Deca Sans" pitchFamily="34" charset="-52"/>
              <a:ea typeface="+mj-ea"/>
              <a:cs typeface="+mj-cs"/>
            </a:endParaRPr>
          </a:p>
          <a:p>
            <a:endParaRPr lang="ru-RU" sz="1100" dirty="0" smtClean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endParaRPr lang="ru-RU" sz="1100" dirty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endParaRPr lang="ru-RU" sz="1100" dirty="0" smtClean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endParaRPr lang="ru-RU" sz="1100" dirty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endParaRPr lang="ru-RU" sz="1100" dirty="0" smtClean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endParaRPr lang="ru-RU" sz="1100" dirty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endParaRPr lang="ru-RU" sz="1100" dirty="0" smtClean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endParaRPr lang="ru-RU" sz="1100" dirty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endParaRPr lang="ru-RU" sz="1100" dirty="0" smtClean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endParaRPr lang="ru-RU" sz="1100" dirty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endParaRPr lang="ru-RU" sz="1100" dirty="0" smtClean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endParaRPr lang="ru-RU" sz="1100" dirty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endParaRPr lang="ru-RU" sz="1100" dirty="0" smtClean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endParaRPr lang="ru-RU" sz="1100" dirty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endParaRPr lang="ru-RU" sz="1100" dirty="0" smtClean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endParaRPr lang="ru-RU" sz="1100" dirty="0" smtClean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endParaRPr lang="ru-RU" sz="1100" dirty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r>
              <a:rPr lang="ru-RU" sz="1100" dirty="0" smtClean="0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РУКОВОДИТЕЛЬ </a:t>
            </a:r>
            <a:r>
              <a:rPr lang="ru-RU" sz="1100" dirty="0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ПРОЕКТА                                                                        </a:t>
            </a:r>
            <a:r>
              <a:rPr lang="ru-RU" sz="1100" dirty="0">
                <a:solidFill>
                  <a:srgbClr val="0083C3"/>
                </a:solidFill>
                <a:latin typeface="Deca Sans" pitchFamily="34" charset="-52"/>
              </a:rPr>
              <a:t>К.П. Афанасьева</a:t>
            </a:r>
          </a:p>
          <a:p>
            <a:r>
              <a:rPr lang="ru-RU" sz="1100" dirty="0" smtClean="0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ЗАМЕСТИТЕЛЬ </a:t>
            </a:r>
            <a:r>
              <a:rPr lang="ru-RU" sz="1100" dirty="0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РУКОВОДИТЕЛЯ ПРОЕКТА                                            </a:t>
            </a:r>
            <a:r>
              <a:rPr lang="ru-RU" sz="1100" dirty="0" smtClean="0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А.Н. </a:t>
            </a:r>
            <a:r>
              <a:rPr lang="ru-RU" sz="1100" dirty="0" err="1" smtClean="0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Русакович</a:t>
            </a:r>
            <a:endParaRPr lang="ru-RU" sz="1100" dirty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endParaRPr lang="ru-RU" sz="500" dirty="0">
              <a:solidFill>
                <a:srgbClr val="0083C3"/>
              </a:solidFill>
              <a:latin typeface="Deca Sans" pitchFamily="34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489889"/>
            <a:ext cx="8694712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Шифр темы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	             </a:t>
            </a:r>
            <a:r>
              <a:rPr lang="ru-RU" sz="11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       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1132</a:t>
            </a:r>
          </a:p>
          <a:p>
            <a:r>
              <a:rPr lang="ru-RU" sz="1100" b="1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Лаборатория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</a:t>
            </a:r>
            <a:r>
              <a:rPr lang="ru-RU" sz="11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                   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ЛЯП</a:t>
            </a:r>
          </a:p>
          <a:p>
            <a:r>
              <a:rPr lang="ru-RU" sz="1100" b="1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Направление</a:t>
            </a:r>
            <a:r>
              <a:rPr lang="ru-RU" sz="11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                    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Физика конденсированных сред</a:t>
            </a:r>
          </a:p>
          <a:p>
            <a:r>
              <a:rPr lang="ru-RU" sz="1100" b="1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Наименование темы    </a:t>
            </a:r>
            <a:r>
              <a:rPr lang="ru-RU" sz="1100" b="1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  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Проведение медико-биологических и радиационно-генетических исследований с </a:t>
            </a:r>
            <a:r>
              <a:rPr lang="ru-RU" sz="11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использованием</a:t>
            </a:r>
          </a:p>
          <a:p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</a:t>
            </a:r>
            <a:r>
              <a:rPr lang="ru-RU" sz="11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                                           различных 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типов ионизирующих излучений.</a:t>
            </a:r>
          </a:p>
          <a:p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	</a:t>
            </a:r>
          </a:p>
          <a:p>
            <a:r>
              <a:rPr lang="ru-RU" sz="1100" b="1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Авторы: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	</a:t>
            </a:r>
            <a:endParaRPr lang="ru-RU" sz="1100" dirty="0" smtClean="0">
              <a:solidFill>
                <a:srgbClr val="665E5D"/>
              </a:solidFill>
              <a:latin typeface="Deca Sans" pitchFamily="34" charset="-52"/>
              <a:cs typeface="DecoType Naskh" pitchFamily="2" charset="-78"/>
            </a:endParaRPr>
          </a:p>
          <a:p>
            <a:endParaRPr lang="ru-RU" sz="1100" dirty="0">
              <a:solidFill>
                <a:srgbClr val="665E5D"/>
              </a:solidFill>
              <a:latin typeface="Deca Sans" pitchFamily="34" charset="-52"/>
              <a:cs typeface="DecoType Naskh" pitchFamily="2" charset="-78"/>
            </a:endParaRPr>
          </a:p>
          <a:p>
            <a:r>
              <a:rPr lang="ru-RU" sz="1100" b="1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ОИЯИ, ЛЯП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	И.Д. Александров, М.В. Александрова, К.П. Афанасьева, С.В. </a:t>
            </a:r>
            <a:r>
              <a:rPr lang="ru-RU" sz="11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Кораблинова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,  Л.Н. </a:t>
            </a:r>
            <a:r>
              <a:rPr lang="ru-RU" sz="11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Коровина, А.Н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. </a:t>
            </a:r>
            <a:r>
              <a:rPr lang="ru-RU" sz="11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Русакович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, </a:t>
            </a:r>
            <a:r>
              <a:rPr lang="ru-RU" sz="11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Солодилова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О.П., Харченко Н.Е.</a:t>
            </a:r>
          </a:p>
          <a:p>
            <a:endParaRPr lang="ru-RU" sz="1100" dirty="0">
              <a:solidFill>
                <a:srgbClr val="665E5D"/>
              </a:solidFill>
              <a:latin typeface="Deca Sans" pitchFamily="34" charset="-52"/>
              <a:cs typeface="DecoType Naskh" pitchFamily="2" charset="-78"/>
            </a:endParaRPr>
          </a:p>
          <a:p>
            <a:r>
              <a:rPr lang="ru-RU" sz="1100" b="1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ИОГен</a:t>
            </a:r>
            <a:r>
              <a:rPr lang="ru-RU" sz="1100" b="1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, РАН,  (г. Москва): 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И.А. Захаров-</a:t>
            </a:r>
            <a:r>
              <a:rPr lang="ru-RU" sz="11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Гезехус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</a:t>
            </a:r>
          </a:p>
          <a:p>
            <a:endParaRPr lang="ru-RU" sz="1100" dirty="0">
              <a:solidFill>
                <a:srgbClr val="665E5D"/>
              </a:solidFill>
              <a:latin typeface="Deca Sans" pitchFamily="34" charset="-52"/>
              <a:cs typeface="DecoType Naskh" pitchFamily="2" charset="-78"/>
            </a:endParaRPr>
          </a:p>
          <a:p>
            <a:r>
              <a:rPr lang="ru-RU" sz="1100" b="1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ЮФУ, Лаборатория экспериментального мутагенеза (г. Ростов-на-Дону):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В.А. Чистяков </a:t>
            </a:r>
          </a:p>
          <a:p>
            <a:endParaRPr lang="ru-RU" sz="900" dirty="0">
              <a:solidFill>
                <a:srgbClr val="665E5D"/>
              </a:solidFill>
              <a:latin typeface="Deca Sans" pitchFamily="34" charset="-52"/>
              <a:cs typeface="DecoType Naskh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" y="1785100"/>
            <a:ext cx="6442894" cy="31323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608512" cy="64112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Главные задачи текущего проекта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205" y="641126"/>
            <a:ext cx="725311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1.  Продолжение молекулярного анализа </a:t>
            </a:r>
            <a:r>
              <a:rPr lang="ru-RU" sz="14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структурных </a:t>
            </a:r>
            <a:r>
              <a:rPr lang="ru-RU" sz="1400" b="1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внутригенных</a:t>
            </a:r>
            <a:r>
              <a:rPr lang="ru-RU" sz="14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изменений </a:t>
            </a:r>
            <a:r>
              <a:rPr lang="ru-RU" sz="14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ДНК у </a:t>
            </a:r>
            <a:r>
              <a:rPr lang="ru-RU" sz="14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потомков облученных самцов </a:t>
            </a:r>
            <a:r>
              <a:rPr lang="ru-RU" sz="1400" i="1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D. </a:t>
            </a:r>
            <a:r>
              <a:rPr lang="en-US" sz="1400" i="1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m</a:t>
            </a:r>
            <a:r>
              <a:rPr lang="ru-RU" sz="1400" i="1" dirty="0" err="1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elanogaster</a:t>
            </a:r>
            <a:r>
              <a:rPr lang="ru-RU" sz="1400" i="1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ca Sans" pitchFamily="34" charset="-52"/>
                <a:cs typeface="DecoType Naskh" pitchFamily="2" charset="-78"/>
              </a:rPr>
              <a:t>(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Deca Sans" pitchFamily="34" charset="-52"/>
                <a:cs typeface="DecoType Naskh" pitchFamily="2" charset="-78"/>
              </a:rPr>
              <a:t>γ-излучения и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ca Sans" pitchFamily="34" charset="-52"/>
                <a:cs typeface="DecoType Naskh" pitchFamily="2" charset="-78"/>
              </a:rPr>
              <a:t>нейтронов), </a:t>
            </a:r>
            <a:r>
              <a:rPr lang="ru-RU" sz="14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используя методы ПЦР и </a:t>
            </a:r>
            <a:r>
              <a:rPr lang="ru-RU" sz="14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секвенирование</a:t>
            </a:r>
            <a:r>
              <a:rPr lang="ru-RU" sz="14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по </a:t>
            </a:r>
            <a:r>
              <a:rPr lang="ru-RU" sz="1400" dirty="0" err="1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Сэнгеру</a:t>
            </a:r>
            <a:endParaRPr lang="ru-RU" sz="1400" dirty="0">
              <a:solidFill>
                <a:srgbClr val="665E5D"/>
              </a:solidFill>
              <a:latin typeface="Deca Sans" pitchFamily="34" charset="-52"/>
              <a:cs typeface="DecoType Naskh" pitchFamily="2" charset="-78"/>
            </a:endParaRPr>
          </a:p>
          <a:p>
            <a:pPr>
              <a:spcAft>
                <a:spcPts val="600"/>
              </a:spcAft>
            </a:pPr>
            <a:r>
              <a:rPr lang="ru-RU" sz="1200" i="1" dirty="0" smtClean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Цель: выявления особенностей действия γ-излучения </a:t>
            </a:r>
            <a:r>
              <a:rPr lang="ru-RU" sz="1200" i="1" dirty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и </a:t>
            </a:r>
            <a:r>
              <a:rPr lang="ru-RU" sz="1200" i="1" dirty="0" smtClean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нейтронов на ДНК генов потомков облученных родителей</a:t>
            </a:r>
          </a:p>
          <a:p>
            <a:pPr>
              <a:spcAft>
                <a:spcPts val="600"/>
              </a:spcAft>
            </a:pPr>
            <a:endParaRPr lang="ru-RU" sz="1400" dirty="0" smtClean="0">
              <a:solidFill>
                <a:srgbClr val="665E5D"/>
              </a:solidFill>
              <a:latin typeface="Deca Sans" pitchFamily="34" charset="-52"/>
              <a:cs typeface="DecoType Naskh" pitchFamily="2" charset="-78"/>
            </a:endParaRPr>
          </a:p>
          <a:p>
            <a:pPr>
              <a:spcAft>
                <a:spcPts val="600"/>
              </a:spcAft>
            </a:pPr>
            <a:r>
              <a:rPr lang="ru-RU" sz="14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2.  Проведение </a:t>
            </a:r>
            <a:r>
              <a:rPr lang="ru-RU" sz="1400" b="1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геномных </a:t>
            </a:r>
            <a:r>
              <a:rPr lang="ru-RU" sz="14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исследований у потомков облученных родителей </a:t>
            </a:r>
            <a:r>
              <a:rPr lang="ru-RU" sz="1400" i="1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D. </a:t>
            </a:r>
            <a:r>
              <a:rPr lang="en-US" sz="1400" i="1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m</a:t>
            </a:r>
            <a:r>
              <a:rPr lang="ru-RU" sz="1400" i="1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elanogaster</a:t>
            </a:r>
            <a:r>
              <a:rPr lang="ru-RU" sz="14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(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ca Sans" pitchFamily="34" charset="-52"/>
                <a:cs typeface="DecoType Naskh" pitchFamily="2" charset="-78"/>
              </a:rPr>
              <a:t>γ-кванты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Deca Sans" pitchFamily="34" charset="-52"/>
                <a:cs typeface="DecoType Naskh" pitchFamily="2" charset="-78"/>
              </a:rPr>
              <a:t>10 и 40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ca Sans" pitchFamily="34" charset="-52"/>
                <a:cs typeface="DecoType Naskh" pitchFamily="2" charset="-78"/>
              </a:rPr>
              <a:t>Гр) </a:t>
            </a:r>
            <a:r>
              <a:rPr lang="ru-RU" sz="14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посредством </a:t>
            </a:r>
            <a:r>
              <a:rPr lang="ru-RU" sz="1400" dirty="0" err="1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севенирования</a:t>
            </a:r>
            <a:r>
              <a:rPr lang="ru-RU" sz="14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</a:t>
            </a:r>
            <a:r>
              <a:rPr lang="ru-RU" sz="14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нового </a:t>
            </a:r>
            <a:r>
              <a:rPr lang="ru-RU" sz="14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поколения (</a:t>
            </a:r>
            <a:r>
              <a:rPr lang="en-US" sz="14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New generation sequencing - NGS) </a:t>
            </a:r>
            <a:r>
              <a:rPr lang="ru-RU" sz="14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</a:t>
            </a:r>
            <a:r>
              <a:rPr lang="ru-RU" sz="14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и биоинформационного анализа </a:t>
            </a:r>
            <a:r>
              <a:rPr lang="ru-RU" sz="14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результатов</a:t>
            </a:r>
          </a:p>
          <a:p>
            <a:r>
              <a:rPr lang="ru-RU" sz="1200" i="1" dirty="0" smtClean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Цель: выявление </a:t>
            </a:r>
            <a:r>
              <a:rPr lang="ru-RU" sz="1200" i="1" dirty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в геноме у </a:t>
            </a:r>
            <a:r>
              <a:rPr lang="ru-RU" sz="1200" i="1" dirty="0" smtClean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потомков структурных </a:t>
            </a:r>
            <a:r>
              <a:rPr lang="ru-RU" sz="1200" i="1" dirty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изменений </a:t>
            </a:r>
            <a:r>
              <a:rPr lang="ru-RU" sz="1200" i="1" dirty="0" smtClean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ДНК, возникающих в половых клетках облученных родителей после </a:t>
            </a:r>
            <a:r>
              <a:rPr lang="ru-RU" sz="1200" i="1" dirty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действия </a:t>
            </a:r>
            <a:r>
              <a:rPr lang="ru-RU" sz="1200" i="1" dirty="0" smtClean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γ-квантов в дозах 10 и 40Гр</a:t>
            </a:r>
            <a:endParaRPr lang="ru-RU" sz="1200" i="1" dirty="0">
              <a:solidFill>
                <a:srgbClr val="0083C3"/>
              </a:solidFill>
              <a:latin typeface="Deca Sans" pitchFamily="34" charset="-52"/>
              <a:cs typeface="DecoType Nask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762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83" y="771550"/>
            <a:ext cx="4020633" cy="252028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6267" y="3363838"/>
            <a:ext cx="41764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Рис</a:t>
            </a:r>
            <a:r>
              <a:rPr lang="ru-RU" sz="10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. 1. Сравнительная частота γ – и нейтрон-</a:t>
            </a:r>
            <a:r>
              <a:rPr lang="ru-RU" sz="10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индукцированных</a:t>
            </a:r>
            <a:r>
              <a:rPr lang="ru-RU" sz="10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локус-специфических мутаций разного типа на ед. дозы (1 Гр) у пяти изученных генов </a:t>
            </a:r>
            <a:r>
              <a:rPr lang="ru-RU" sz="1000" i="1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Drosophila</a:t>
            </a:r>
            <a:r>
              <a:rPr lang="ru-RU" sz="1000" i="1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</a:t>
            </a:r>
            <a:r>
              <a:rPr lang="ru-RU" sz="1000" i="1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melanogaster</a:t>
            </a:r>
            <a:r>
              <a:rPr lang="ru-RU" sz="10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: а) Изменения гена, не наследуемые в результате сопутствующих изменений генома, ведущих к стерильности мутантов F</a:t>
            </a:r>
            <a:r>
              <a:rPr lang="ru-RU" sz="1000" baseline="-250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1</a:t>
            </a:r>
            <a:r>
              <a:rPr lang="ru-RU" sz="10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; б) </a:t>
            </a:r>
            <a:r>
              <a:rPr lang="ru-RU" sz="10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Мультилокусные</a:t>
            </a:r>
            <a:r>
              <a:rPr lang="ru-RU" sz="10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</a:t>
            </a:r>
            <a:r>
              <a:rPr lang="ru-RU" sz="10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делеции</a:t>
            </a:r>
            <a:r>
              <a:rPr lang="ru-RU" sz="10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, ведущие к потере изучаемого гена; в) Мутации гена, ассоциированные с инверсионным или </a:t>
            </a:r>
            <a:r>
              <a:rPr lang="ru-RU" sz="10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транслокационным</a:t>
            </a:r>
            <a:r>
              <a:rPr lang="ru-RU" sz="10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разрывом в области гена; г) </a:t>
            </a:r>
            <a:r>
              <a:rPr lang="ru-RU" sz="10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Рецессивные</a:t>
            </a:r>
            <a:r>
              <a:rPr lang="ru-RU" sz="10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, наследуемые по Менделю «</a:t>
            </a:r>
            <a:r>
              <a:rPr lang="ru-RU" sz="10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точковые</a:t>
            </a:r>
            <a:r>
              <a:rPr lang="ru-RU" sz="10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» мутации гена</a:t>
            </a:r>
            <a:r>
              <a:rPr lang="ru-RU" sz="10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57320" y="762189"/>
            <a:ext cx="41631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Табл. 1. Спектр изменений ДНК у γ- и нейтрон-индуцированных мутаций генов </a:t>
            </a:r>
            <a:r>
              <a:rPr lang="ru-RU" sz="1000" i="1" dirty="0" err="1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cinnabar</a:t>
            </a:r>
            <a:r>
              <a:rPr lang="ru-RU" sz="10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и </a:t>
            </a:r>
            <a:r>
              <a:rPr lang="ru-RU" sz="1000" i="1" dirty="0" err="1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black</a:t>
            </a:r>
            <a:r>
              <a:rPr lang="ru-RU" sz="10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и </a:t>
            </a:r>
            <a:r>
              <a:rPr lang="ru-RU" sz="1000" i="1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D. </a:t>
            </a:r>
            <a:r>
              <a:rPr lang="ru-RU" sz="1000" i="1" dirty="0" err="1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melanogaster</a:t>
            </a:r>
            <a:r>
              <a:rPr lang="ru-RU" sz="1000" i="1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57320" y="2421727"/>
            <a:ext cx="402632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*- </a:t>
            </a:r>
            <a:r>
              <a:rPr lang="ru-RU" sz="9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Количество изменений; **-Относительная частота изменений</a:t>
            </a:r>
            <a:r>
              <a:rPr lang="ru-RU" sz="9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.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8808" y="18358"/>
            <a:ext cx="4379176" cy="555526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Результаты задачи на уровне отдельных генов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8745" y="1131590"/>
            <a:ext cx="4193735" cy="129954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52445" y="580892"/>
            <a:ext cx="4190285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7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Итог генетического и цитогенетического анализа для 5 генов и 2 видов радиации</a:t>
            </a:r>
          </a:p>
        </p:txBody>
      </p:sp>
    </p:spTree>
    <p:extLst>
      <p:ext uri="{BB962C8B-B14F-4D97-AF65-F5344CB8AC3E}">
        <p14:creationId xmlns:p14="http://schemas.microsoft.com/office/powerpoint/2010/main" val="207311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2" t="2221" r="30040" b="992"/>
          <a:stretch/>
        </p:blipFill>
        <p:spPr>
          <a:xfrm>
            <a:off x="83071" y="1095297"/>
            <a:ext cx="4312255" cy="2988621"/>
          </a:xfrm>
          <a:prstGeom prst="rect">
            <a:avLst/>
          </a:prstGeom>
        </p:spPr>
      </p:pic>
      <p:sp>
        <p:nvSpPr>
          <p:cNvPr id="4" name="Объект 2"/>
          <p:cNvSpPr txBox="1">
            <a:spLocks/>
          </p:cNvSpPr>
          <p:nvPr/>
        </p:nvSpPr>
        <p:spPr>
          <a:xfrm>
            <a:off x="457200" y="1063229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8808" y="18358"/>
            <a:ext cx="3731104" cy="555526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chemeClr val="bg1"/>
                </a:solidFill>
              </a:rPr>
              <a:t>Результаты задачи </a:t>
            </a:r>
            <a:r>
              <a:rPr lang="ru-RU" sz="2000" dirty="0" smtClean="0">
                <a:solidFill>
                  <a:schemeClr val="bg1"/>
                </a:solidFill>
              </a:rPr>
              <a:t>на уровне всего генома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C:\Users\Кристина\Downloads\График типы мутаций геномного секвенирования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422" y="806811"/>
            <a:ext cx="4158888" cy="239108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4752139" y="3226027"/>
            <a:ext cx="42065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Рис</a:t>
            </a:r>
            <a:r>
              <a:rPr lang="ru-RU" sz="10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. 3. Количество и типы изменений ДНК в геномах потомков от контрольных (К1-К3) и γ-облученных (40 Гр, Со</a:t>
            </a:r>
            <a:r>
              <a:rPr lang="ru-RU" sz="1000" baseline="300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60</a:t>
            </a:r>
            <a:r>
              <a:rPr lang="ru-RU" sz="10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) самцов </a:t>
            </a:r>
            <a:r>
              <a:rPr lang="ru-RU" sz="1000" i="1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D. </a:t>
            </a:r>
            <a:r>
              <a:rPr lang="ru-RU" sz="1000" i="1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melanogaster</a:t>
            </a:r>
            <a:r>
              <a:rPr lang="ru-RU" sz="1000" i="1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.</a:t>
            </a:r>
          </a:p>
          <a:p>
            <a:pPr algn="just"/>
            <a:endParaRPr lang="ru-RU" sz="1000" dirty="0" smtClean="0">
              <a:solidFill>
                <a:srgbClr val="665E5D"/>
              </a:solidFill>
              <a:latin typeface="Deca Sans" pitchFamily="34" charset="-52"/>
              <a:cs typeface="DecoType Naskh" pitchFamily="2" charset="-78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383820966"/>
              </p:ext>
            </p:extLst>
          </p:nvPr>
        </p:nvGraphicFramePr>
        <p:xfrm>
          <a:off x="173060" y="933924"/>
          <a:ext cx="4348399" cy="2357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83072" y="571831"/>
            <a:ext cx="31116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i="1" dirty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3 </a:t>
            </a:r>
            <a:r>
              <a:rPr lang="ru-RU" sz="900" i="1" dirty="0" smtClean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контрольных, </a:t>
            </a:r>
            <a:r>
              <a:rPr lang="ru-RU" sz="900" i="1" dirty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9 экспериментальных генома</a:t>
            </a:r>
          </a:p>
          <a:p>
            <a:pPr algn="just"/>
            <a:r>
              <a:rPr lang="ru-RU" sz="900" dirty="0" smtClean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Доза </a:t>
            </a:r>
            <a:r>
              <a:rPr lang="ru-RU" sz="900" dirty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40 Гр, </a:t>
            </a:r>
            <a:r>
              <a:rPr lang="el-GR" sz="900" dirty="0" smtClean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γ</a:t>
            </a:r>
            <a:r>
              <a:rPr lang="ru-RU" sz="900" dirty="0" smtClean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-кванты, Со</a:t>
            </a:r>
            <a:r>
              <a:rPr lang="ru-RU" sz="900" baseline="30000" dirty="0" smtClean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60</a:t>
            </a:r>
            <a:r>
              <a:rPr lang="ru-RU" sz="900" dirty="0" smtClean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, установка </a:t>
            </a:r>
            <a:r>
              <a:rPr lang="ru-RU" sz="900" dirty="0" err="1" smtClean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Рокус</a:t>
            </a:r>
            <a:r>
              <a:rPr lang="ru-RU" sz="900" dirty="0" smtClean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-М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25526" y="2395334"/>
            <a:ext cx="18643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(Сложные для сборки участки и радиационно-индуцированные повреждения)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50598" y="3278666"/>
            <a:ext cx="212752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(</a:t>
            </a:r>
            <a:r>
              <a:rPr lang="ru-RU" sz="600" dirty="0" err="1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Гетерозигота</a:t>
            </a:r>
            <a:r>
              <a:rPr lang="ru-RU" sz="6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по данному участку)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716016" y="4114278"/>
            <a:ext cx="4206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Контроль-100: Для оценки уровня полиморфизма и исключения этого показателя при анализе будет </a:t>
            </a:r>
            <a:r>
              <a:rPr lang="ru-RU" sz="900" dirty="0" err="1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просеквенирован</a:t>
            </a:r>
            <a:r>
              <a:rPr lang="ru-RU" sz="9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контроль из 100 мух, которые будут включать в себя весь возможный полиморфизм, накопленный в этой </a:t>
            </a:r>
            <a:r>
              <a:rPr lang="ru-RU" sz="900" dirty="0" err="1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популяциис</a:t>
            </a:r>
            <a:endParaRPr lang="ru-RU" sz="900" dirty="0" smtClean="0">
              <a:solidFill>
                <a:srgbClr val="665E5D"/>
              </a:solidFill>
              <a:latin typeface="Deca Sans" pitchFamily="34" charset="-52"/>
              <a:cs typeface="DecoType Nask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196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788024" cy="555526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Публикации, доклады, научная деятельность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627534"/>
            <a:ext cx="86409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Список </a:t>
            </a:r>
            <a:r>
              <a:rPr lang="ru-RU" sz="1100" dirty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основных публикаций </a:t>
            </a:r>
            <a:endParaRPr lang="ru-RU" sz="1100" dirty="0" smtClean="0">
              <a:solidFill>
                <a:srgbClr val="0083C3"/>
              </a:solidFill>
              <a:latin typeface="Deca Sans" pitchFamily="34" charset="-52"/>
              <a:cs typeface="DecoType Naskh" pitchFamily="2" charset="-78"/>
            </a:endParaRPr>
          </a:p>
          <a:p>
            <a:r>
              <a:rPr lang="ru-RU" sz="11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И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. Д. Александров, М.В. Александрова, К. П. Афанасьева, А. Н. </a:t>
            </a:r>
            <a:r>
              <a:rPr lang="ru-RU" sz="11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Русакович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, Н. Е. Харченко «Радиационная биология структурно разных генов </a:t>
            </a:r>
            <a:r>
              <a:rPr lang="ru-RU" sz="11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Drosophila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</a:t>
            </a:r>
            <a:r>
              <a:rPr lang="ru-RU" sz="11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melanogaster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. Сообщение 9. Общие закономерности и локус-специфические особенности </a:t>
            </a:r>
            <a:r>
              <a:rPr lang="ru-RU" sz="11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радиомутабольности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сцепленных с полом и аутосомных генов». Радиационная биология. Радиоэкология. (</a:t>
            </a:r>
            <a:r>
              <a:rPr lang="ru-RU" sz="11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Импакт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-фактор (РИНЦ): 0,685) (в печати</a:t>
            </a:r>
            <a:r>
              <a:rPr lang="ru-RU" sz="11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).</a:t>
            </a:r>
          </a:p>
          <a:p>
            <a:endParaRPr lang="ru-RU" sz="1100" dirty="0" smtClean="0">
              <a:solidFill>
                <a:srgbClr val="0083C3"/>
              </a:solidFill>
              <a:latin typeface="Deca Sans" pitchFamily="34" charset="-52"/>
              <a:cs typeface="DecoType Naskh" pitchFamily="2" charset="-78"/>
            </a:endParaRPr>
          </a:p>
          <a:p>
            <a:r>
              <a:rPr lang="ru-RU" sz="1100" dirty="0" smtClean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Список докладов </a:t>
            </a:r>
            <a:r>
              <a:rPr lang="ru-RU" sz="1100" dirty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на международных конференциях</a:t>
            </a:r>
            <a:endParaRPr lang="ru-RU" sz="1100" dirty="0">
              <a:solidFill>
                <a:srgbClr val="665E5D"/>
              </a:solidFill>
              <a:latin typeface="Deca Sans" pitchFamily="34" charset="-52"/>
              <a:cs typeface="DecoType Naskh" pitchFamily="2" charset="-78"/>
            </a:endParaRPr>
          </a:p>
          <a:p>
            <a:r>
              <a:rPr lang="ru-RU" sz="11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1. 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Афанасьева К.П, Александров И.Д. и др., «Геномные изменения у потомков самцов D. </a:t>
            </a:r>
            <a:r>
              <a:rPr lang="ru-RU" sz="11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melanogaster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, облученных γ-квантами Со60». Научное издание «Сахаровские чтения 2022 года: экологические проблемы XXI-</a:t>
            </a:r>
            <a:r>
              <a:rPr lang="ru-RU" sz="11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го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века», Материалы Международной научной конференции 19-20 мая, </a:t>
            </a:r>
            <a:r>
              <a:rPr lang="ru-RU" sz="11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г.Минск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, с. 328.</a:t>
            </a:r>
          </a:p>
          <a:p>
            <a:r>
              <a:rPr lang="ru-RU" sz="11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2. 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Александров </a:t>
            </a:r>
            <a:r>
              <a:rPr lang="ru-RU" sz="11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И.Д</a:t>
            </a:r>
            <a:r>
              <a:rPr lang="ru-RU" sz="1100" dirty="0" err="1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«Радиационная</a:t>
            </a:r>
            <a:r>
              <a:rPr lang="ru-RU" sz="11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генетика: вчера, сегодня, завтра» </a:t>
            </a:r>
            <a:r>
              <a:rPr lang="ru-RU" sz="1100" b="1" u="sng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Пленарный доклад</a:t>
            </a:r>
            <a:r>
              <a:rPr lang="ru-RU" sz="11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,. 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22-я Международная научная конференция «Сахаровские чтения 2022 года: экологические про-</a:t>
            </a:r>
            <a:r>
              <a:rPr lang="ru-RU" sz="11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блемы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XXI-</a:t>
            </a:r>
            <a:r>
              <a:rPr lang="ru-RU" sz="11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го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века» 19-20 мая 2022 г, </a:t>
            </a:r>
            <a:r>
              <a:rPr lang="ru-RU" sz="11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г. Минск</a:t>
            </a:r>
            <a:endParaRPr lang="ru-RU" sz="1100" dirty="0" smtClean="0">
              <a:solidFill>
                <a:srgbClr val="0083C3"/>
              </a:solidFill>
              <a:latin typeface="Deca Sans" pitchFamily="34" charset="-52"/>
              <a:cs typeface="DecoType Naskh" pitchFamily="2" charset="-78"/>
            </a:endParaRPr>
          </a:p>
          <a:p>
            <a:endParaRPr lang="ru-RU" sz="1100" dirty="0" smtClean="0">
              <a:solidFill>
                <a:srgbClr val="0083C3"/>
              </a:solidFill>
              <a:latin typeface="Deca Sans" pitchFamily="34" charset="-52"/>
              <a:cs typeface="DecoType Naskh" pitchFamily="2" charset="-78"/>
            </a:endParaRPr>
          </a:p>
          <a:p>
            <a:r>
              <a:rPr lang="ru-RU" sz="1100" dirty="0" smtClean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Научно-образовательная деятельность</a:t>
            </a:r>
            <a:r>
              <a:rPr lang="ru-RU" sz="11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</a:t>
            </a:r>
          </a:p>
          <a:p>
            <a:r>
              <a:rPr lang="ru-RU" sz="11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Афанасьева 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К.П., куратор проекта в Международных студенческих практиках, март, 2022.</a:t>
            </a:r>
          </a:p>
          <a:p>
            <a:endParaRPr lang="ru-RU" sz="1100" dirty="0" smtClean="0">
              <a:solidFill>
                <a:srgbClr val="0083C3"/>
              </a:solidFill>
              <a:latin typeface="Deca Sans" pitchFamily="34" charset="-52"/>
              <a:cs typeface="DecoType Naskh" pitchFamily="2" charset="-78"/>
            </a:endParaRPr>
          </a:p>
          <a:p>
            <a:r>
              <a:rPr lang="ru-RU" sz="1100" dirty="0" smtClean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Научно-</a:t>
            </a:r>
            <a:r>
              <a:rPr lang="ru-RU" sz="1100" dirty="0" err="1" smtClean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популяризационная</a:t>
            </a:r>
            <a:r>
              <a:rPr lang="ru-RU" sz="1100" dirty="0" smtClean="0">
                <a:solidFill>
                  <a:srgbClr val="0083C3"/>
                </a:solidFill>
                <a:latin typeface="Deca Sans" pitchFamily="34" charset="-52"/>
                <a:cs typeface="DecoType Naskh" pitchFamily="2" charset="-78"/>
              </a:rPr>
              <a:t> деятельность</a:t>
            </a:r>
            <a:endParaRPr lang="ru-RU" sz="1100" dirty="0">
              <a:solidFill>
                <a:srgbClr val="0083C3"/>
              </a:solidFill>
              <a:latin typeface="Deca Sans" pitchFamily="34" charset="-52"/>
              <a:cs typeface="DecoType Naskh" pitchFamily="2" charset="-78"/>
            </a:endParaRPr>
          </a:p>
          <a:p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1. Научно-популярная лекция Артем </a:t>
            </a:r>
            <a:r>
              <a:rPr lang="ru-RU" sz="11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Русакович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«Из мухи слона и не только», дом ученых ОИЯИ, март, 2023</a:t>
            </a:r>
          </a:p>
          <a:p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2. Научно-популярная лекция Анастасия </a:t>
            </a:r>
            <a:r>
              <a:rPr lang="ru-RU" sz="11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Русакович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«Генеалогия и гены», Универсальная библиотека ОИЯИ имени Д.И. Блохинцева, ноябрь, 2022.</a:t>
            </a:r>
          </a:p>
        </p:txBody>
      </p:sp>
    </p:spTree>
    <p:extLst>
      <p:ext uri="{BB962C8B-B14F-4D97-AF65-F5344CB8AC3E}">
        <p14:creationId xmlns:p14="http://schemas.microsoft.com/office/powerpoint/2010/main" val="355881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1"/>
          <p:cNvSpPr txBox="1">
            <a:spLocks/>
          </p:cNvSpPr>
          <p:nvPr/>
        </p:nvSpPr>
        <p:spPr>
          <a:xfrm>
            <a:off x="251520" y="627534"/>
            <a:ext cx="8352928" cy="36724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0" marR="0" lvl="0" indent="0" algn="ctr" defTabSz="914318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spc="-130" dirty="0" smtClean="0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“</a:t>
            </a:r>
            <a:r>
              <a:rPr lang="ru-RU" sz="1600" spc="-130" dirty="0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Молекулярная генетика радиационно-индуцированных изменений гена и </a:t>
            </a:r>
            <a:r>
              <a:rPr lang="ru-RU" sz="1600" spc="-130" dirty="0" smtClean="0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генома</a:t>
            </a:r>
          </a:p>
          <a:p>
            <a:pPr marL="0" marR="0" lvl="0" indent="0" algn="ctr" defTabSz="914318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i="1" spc="-130" dirty="0" err="1" smtClean="0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Drosophila</a:t>
            </a:r>
            <a:r>
              <a:rPr lang="ru-RU" sz="1600" i="1" spc="-130" dirty="0" smtClean="0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 </a:t>
            </a:r>
            <a:r>
              <a:rPr lang="ru-RU" sz="1600" i="1" spc="-130" dirty="0" err="1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melanogaster</a:t>
            </a:r>
            <a:r>
              <a:rPr lang="ru-RU" sz="1600" spc="-130" dirty="0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” </a:t>
            </a:r>
            <a:r>
              <a:rPr lang="ru-RU" sz="1600" spc="-130" dirty="0" smtClean="0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 ПРОЕКТ РАДИОГЕН </a:t>
            </a:r>
          </a:p>
          <a:p>
            <a:pPr marL="0" marR="0" lvl="0" indent="0" algn="ctr" defTabSz="914318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spc="-130" dirty="0" smtClean="0">
                <a:solidFill>
                  <a:srgbClr val="FF0000"/>
                </a:solidFill>
                <a:latin typeface="Deca Sans" pitchFamily="34" charset="-52"/>
                <a:ea typeface="+mj-ea"/>
                <a:cs typeface="+mj-cs"/>
              </a:rPr>
              <a:t>Продление проекта на 2024-2028гг.</a:t>
            </a:r>
          </a:p>
          <a:p>
            <a:pPr lvl="0" algn="ctr" defTabSz="914318">
              <a:spcBef>
                <a:spcPct val="0"/>
              </a:spcBef>
              <a:defRPr/>
            </a:pPr>
            <a:endParaRPr lang="ru-RU" sz="1600" spc="-151" dirty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pPr lvl="0" algn="ctr" defTabSz="914318">
              <a:spcBef>
                <a:spcPct val="0"/>
              </a:spcBef>
              <a:defRPr/>
            </a:pPr>
            <a:endParaRPr lang="ru-RU" sz="1600" spc="-151" dirty="0" smtClean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pPr lvl="0" algn="ctr" defTabSz="914318">
              <a:spcBef>
                <a:spcPct val="0"/>
              </a:spcBef>
              <a:defRPr/>
            </a:pPr>
            <a:endParaRPr lang="ru-RU" sz="1600" spc="-151" dirty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pPr lvl="0" algn="ctr" defTabSz="914318">
              <a:spcBef>
                <a:spcPct val="0"/>
              </a:spcBef>
              <a:defRPr/>
            </a:pPr>
            <a:endParaRPr lang="ru-RU" sz="1600" spc="-151" dirty="0" smtClean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pPr lvl="0" algn="ctr" defTabSz="914318">
              <a:spcBef>
                <a:spcPct val="0"/>
              </a:spcBef>
              <a:defRPr/>
            </a:pPr>
            <a:endParaRPr lang="ru-RU" sz="1600" spc="-151" dirty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pPr lvl="0" algn="ctr" defTabSz="914318">
              <a:spcBef>
                <a:spcPct val="0"/>
              </a:spcBef>
              <a:defRPr/>
            </a:pPr>
            <a:endParaRPr lang="ru-RU" sz="1600" spc="-151" dirty="0" smtClean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pPr lvl="0" algn="ctr" defTabSz="914318">
              <a:spcBef>
                <a:spcPct val="0"/>
              </a:spcBef>
              <a:defRPr/>
            </a:pPr>
            <a:endParaRPr lang="ru-RU" sz="1600" spc="-151" dirty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pPr lvl="0" algn="ctr" defTabSz="914318">
              <a:spcBef>
                <a:spcPct val="0"/>
              </a:spcBef>
              <a:defRPr/>
            </a:pPr>
            <a:endParaRPr lang="ru-RU" sz="1600" spc="-151" dirty="0" smtClean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pPr lvl="0" algn="ctr" defTabSz="914318">
              <a:spcBef>
                <a:spcPct val="0"/>
              </a:spcBef>
              <a:defRPr/>
            </a:pPr>
            <a:endParaRPr lang="ru-RU" sz="1600" spc="-151" dirty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pPr lvl="0" algn="ctr" defTabSz="914318">
              <a:spcBef>
                <a:spcPct val="0"/>
              </a:spcBef>
              <a:defRPr/>
            </a:pPr>
            <a:endParaRPr lang="ru-RU" sz="1600" spc="-151" dirty="0" smtClean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pPr lvl="0" algn="ctr" defTabSz="914318">
              <a:spcBef>
                <a:spcPct val="0"/>
              </a:spcBef>
              <a:defRPr/>
            </a:pPr>
            <a:endParaRPr lang="ru-RU" sz="1600" spc="-151" dirty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pPr lvl="0" defTabSz="914318">
              <a:spcBef>
                <a:spcPct val="0"/>
              </a:spcBef>
              <a:defRPr/>
            </a:pPr>
            <a:r>
              <a:rPr lang="ru-RU" sz="1100" spc="-100" dirty="0" smtClean="0">
                <a:solidFill>
                  <a:srgbClr val="0083C3"/>
                </a:solidFill>
                <a:latin typeface="Deca Sans" pitchFamily="34" charset="-52"/>
              </a:rPr>
              <a:t>                                                                                     </a:t>
            </a:r>
            <a:endParaRPr lang="ru-RU" sz="1100" spc="-90" dirty="0">
              <a:solidFill>
                <a:srgbClr val="0083C3"/>
              </a:solidFill>
              <a:latin typeface="Deca Sans" pitchFamily="34" charset="-52"/>
              <a:ea typeface="+mj-ea"/>
              <a:cs typeface="+mj-cs"/>
            </a:endParaRPr>
          </a:p>
          <a:p>
            <a:pPr marL="0" marR="0" lvl="0" indent="0" algn="ctr" defTabSz="914318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1200" cap="none" spc="-151" normalizeH="0" baseline="0" noProof="0" dirty="0">
              <a:ln>
                <a:noFill/>
              </a:ln>
              <a:solidFill>
                <a:srgbClr val="0083C3"/>
              </a:solidFill>
              <a:effectLst/>
              <a:uLnTx/>
              <a:uFillTx/>
              <a:latin typeface="Deca Sans" pitchFamily="34" charset="-52"/>
              <a:ea typeface="+mj-ea"/>
              <a:cs typeface="+mj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419622"/>
            <a:ext cx="5472608" cy="23316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1520" y="3651870"/>
            <a:ext cx="6480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Исполнители проекта: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 И.Д., Александрова М.В., Афанасьева К.П.,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Кораблинова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С.В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Коровина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Л.Н.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Русакович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А.Н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Русакович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А.Е., </a:t>
            </a:r>
            <a:r>
              <a:rPr lang="ru-RU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Солодилова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О.П., Харченко Н.Е.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608512" cy="55552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Направления исследований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250" y="915566"/>
            <a:ext cx="595108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spcAft>
                <a:spcPts val="600"/>
              </a:spcAft>
              <a:buAutoNum type="arabicPeriod"/>
            </a:pPr>
            <a:r>
              <a:rPr lang="ru-RU" sz="12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Анализ </a:t>
            </a:r>
            <a:r>
              <a:rPr lang="ru-RU" sz="12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наследуемых изменений ДНК гена(</a:t>
            </a:r>
            <a:r>
              <a:rPr lang="ru-RU" sz="12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ов</a:t>
            </a:r>
            <a:r>
              <a:rPr lang="ru-RU" sz="12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), индуцированных γ-квантами Со</a:t>
            </a:r>
            <a:r>
              <a:rPr lang="ru-RU" sz="1200" baseline="300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60</a:t>
            </a:r>
            <a:r>
              <a:rPr lang="ru-RU" sz="12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и нейтронами в генеративных клетках самцов-родителей </a:t>
            </a:r>
            <a:r>
              <a:rPr lang="ru-RU" sz="1200" i="1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D. </a:t>
            </a:r>
            <a:r>
              <a:rPr lang="ru-RU" sz="1200" i="1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melanogaster</a:t>
            </a:r>
            <a:r>
              <a:rPr lang="ru-RU" sz="12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, на базе методов ПЦР и </a:t>
            </a:r>
            <a:r>
              <a:rPr lang="ru-RU" sz="12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секвенирования</a:t>
            </a:r>
            <a:r>
              <a:rPr lang="ru-RU" sz="12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по </a:t>
            </a:r>
            <a:r>
              <a:rPr lang="ru-RU" sz="12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Сэнгеру</a:t>
            </a:r>
            <a:r>
              <a:rPr lang="ru-RU" sz="12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;</a:t>
            </a:r>
          </a:p>
          <a:p>
            <a:pPr algn="just">
              <a:spcAft>
                <a:spcPts val="600"/>
              </a:spcAft>
            </a:pPr>
            <a:endParaRPr lang="ru-RU" sz="1200" dirty="0" smtClean="0">
              <a:solidFill>
                <a:srgbClr val="665E5D"/>
              </a:solidFill>
              <a:latin typeface="Deca Sans" pitchFamily="34" charset="-52"/>
              <a:cs typeface="DecoType Naskh" pitchFamily="2" charset="-78"/>
            </a:endParaRPr>
          </a:p>
          <a:p>
            <a:pPr indent="-228600" algn="just">
              <a:buAutoNum type="arabicPeriod" startAt="2"/>
            </a:pPr>
            <a:r>
              <a:rPr lang="ru-RU" sz="1200" dirty="0" err="1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Секвенирование</a:t>
            </a:r>
            <a:r>
              <a:rPr lang="ru-RU" sz="12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</a:t>
            </a:r>
            <a:r>
              <a:rPr lang="ru-RU" sz="12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генома потомков γ-облученных самцов-родителей </a:t>
            </a:r>
            <a:endParaRPr lang="ru-RU" sz="1200" dirty="0" smtClean="0">
              <a:solidFill>
                <a:srgbClr val="665E5D"/>
              </a:solidFill>
              <a:latin typeface="Deca Sans" pitchFamily="34" charset="-52"/>
              <a:cs typeface="DecoType Naskh" pitchFamily="2" charset="-78"/>
            </a:endParaRPr>
          </a:p>
          <a:p>
            <a:pPr algn="just">
              <a:spcAft>
                <a:spcPts val="600"/>
              </a:spcAft>
            </a:pPr>
            <a:r>
              <a:rPr lang="ru-RU" sz="1200" b="1" i="1" dirty="0" smtClean="0">
                <a:solidFill>
                  <a:srgbClr val="645D9B"/>
                </a:solidFill>
                <a:latin typeface="Deca Sans" pitchFamily="34" charset="-52"/>
                <a:cs typeface="DecoType Naskh" pitchFamily="2" charset="-78"/>
              </a:rPr>
              <a:t>D</a:t>
            </a:r>
            <a:r>
              <a:rPr lang="ru-RU" sz="1200" b="1" i="1" dirty="0">
                <a:solidFill>
                  <a:srgbClr val="645D9B"/>
                </a:solidFill>
                <a:latin typeface="Deca Sans" pitchFamily="34" charset="-52"/>
                <a:cs typeface="DecoType Naskh" pitchFamily="2" charset="-78"/>
              </a:rPr>
              <a:t>. </a:t>
            </a:r>
            <a:r>
              <a:rPr lang="ru-RU" sz="1200" b="1" i="1" dirty="0" err="1">
                <a:solidFill>
                  <a:srgbClr val="645D9B"/>
                </a:solidFill>
                <a:latin typeface="Deca Sans" pitchFamily="34" charset="-52"/>
                <a:cs typeface="DecoType Naskh" pitchFamily="2" charset="-78"/>
              </a:rPr>
              <a:t>melanogaster</a:t>
            </a:r>
            <a:r>
              <a:rPr lang="ru-RU" sz="1200" b="1" i="1" dirty="0">
                <a:solidFill>
                  <a:srgbClr val="645D9B"/>
                </a:solidFill>
                <a:latin typeface="Deca Sans" pitchFamily="34" charset="-52"/>
                <a:cs typeface="DecoType Naskh" pitchFamily="2" charset="-78"/>
              </a:rPr>
              <a:t> </a:t>
            </a:r>
            <a:r>
              <a:rPr lang="ru-RU" sz="12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на платформе MGI и биоинформационный анализ результатов </a:t>
            </a:r>
            <a:r>
              <a:rPr lang="ru-RU" sz="1200" dirty="0" err="1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секвенирования</a:t>
            </a:r>
            <a:r>
              <a:rPr lang="ru-RU" sz="12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,</a:t>
            </a:r>
            <a:r>
              <a:rPr lang="ru-RU" sz="12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</a:t>
            </a:r>
            <a:r>
              <a:rPr lang="el-GR" sz="1200" b="1" dirty="0" smtClean="0">
                <a:solidFill>
                  <a:srgbClr val="645D9B"/>
                </a:solidFill>
                <a:latin typeface="Arial Narrow" panose="020B0606020202030204" pitchFamily="34" charset="0"/>
                <a:cs typeface="DecoType Naskh" pitchFamily="2" charset="-78"/>
              </a:rPr>
              <a:t>γ</a:t>
            </a:r>
            <a:r>
              <a:rPr lang="ru-RU" sz="1200" b="1" dirty="0" smtClean="0">
                <a:solidFill>
                  <a:srgbClr val="645D9B"/>
                </a:solidFill>
                <a:latin typeface="Deca Sans"/>
                <a:cs typeface="DecoType Naskh" pitchFamily="2" charset="-78"/>
              </a:rPr>
              <a:t>-кванты Со</a:t>
            </a:r>
            <a:r>
              <a:rPr lang="ru-RU" sz="1200" b="1" baseline="30000" dirty="0" smtClean="0">
                <a:solidFill>
                  <a:srgbClr val="645D9B"/>
                </a:solidFill>
                <a:latin typeface="Deca Sans"/>
                <a:cs typeface="DecoType Naskh" pitchFamily="2" charset="-78"/>
              </a:rPr>
              <a:t>60</a:t>
            </a:r>
            <a:r>
              <a:rPr lang="ru-RU" sz="1200" b="1" dirty="0" smtClean="0">
                <a:solidFill>
                  <a:srgbClr val="645D9B"/>
                </a:solidFill>
                <a:latin typeface="Deca Sans"/>
                <a:cs typeface="DecoType Naskh" pitchFamily="2" charset="-78"/>
              </a:rPr>
              <a:t>, дозы: 1, 5, 10, 20, 40 Гр;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3.  </a:t>
            </a:r>
            <a:r>
              <a:rPr lang="ru-RU" sz="1200" dirty="0" err="1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Секвенирование</a:t>
            </a:r>
            <a:r>
              <a:rPr lang="ru-RU" sz="12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</a:t>
            </a:r>
            <a:r>
              <a:rPr lang="ru-RU" sz="12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генома потомков самцов-родителей </a:t>
            </a:r>
            <a:r>
              <a:rPr lang="ru-RU" sz="1200" b="1" i="1" dirty="0">
                <a:solidFill>
                  <a:srgbClr val="645D9B"/>
                </a:solidFill>
                <a:latin typeface="Deca Sans" pitchFamily="34" charset="-52"/>
                <a:cs typeface="DecoType Naskh" pitchFamily="2" charset="-78"/>
              </a:rPr>
              <a:t>D. </a:t>
            </a:r>
            <a:r>
              <a:rPr lang="ru-RU" sz="1200" b="1" i="1" dirty="0" err="1">
                <a:solidFill>
                  <a:srgbClr val="645D9B"/>
                </a:solidFill>
                <a:latin typeface="Deca Sans" pitchFamily="34" charset="-52"/>
                <a:cs typeface="DecoType Naskh" pitchFamily="2" charset="-78"/>
              </a:rPr>
              <a:t>melanogaster</a:t>
            </a:r>
            <a:r>
              <a:rPr lang="ru-RU" sz="1200" b="1" i="1" dirty="0">
                <a:solidFill>
                  <a:srgbClr val="645D9B"/>
                </a:solidFill>
                <a:latin typeface="Deca Sans" pitchFamily="34" charset="-52"/>
                <a:cs typeface="DecoType Naskh" pitchFamily="2" charset="-78"/>
              </a:rPr>
              <a:t> </a:t>
            </a:r>
            <a:r>
              <a:rPr lang="ru-RU" sz="12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облученных качественно новых видами ионизирующего </a:t>
            </a:r>
            <a:r>
              <a:rPr lang="ru-RU" sz="12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излучения: </a:t>
            </a:r>
          </a:p>
          <a:p>
            <a:pPr algn="just"/>
            <a:r>
              <a:rPr lang="ru-RU" sz="12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а</a:t>
            </a:r>
            <a:r>
              <a:rPr lang="ru-RU" sz="12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) </a:t>
            </a:r>
            <a:r>
              <a:rPr lang="ru-RU" sz="1200" b="1" dirty="0">
                <a:solidFill>
                  <a:srgbClr val="645D9B"/>
                </a:solidFill>
                <a:latin typeface="Deca Sans" pitchFamily="34" charset="-52"/>
                <a:cs typeface="DecoType Naskh" pitchFamily="2" charset="-78"/>
              </a:rPr>
              <a:t>электроны высоких энергий </a:t>
            </a:r>
            <a:r>
              <a:rPr lang="ru-RU" sz="12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(5 и 100 МэВ, ускоритель ЛИНАК-200, ЛЯП); </a:t>
            </a:r>
            <a:endParaRPr lang="ru-RU" sz="1200" dirty="0" smtClean="0">
              <a:solidFill>
                <a:srgbClr val="665E5D"/>
              </a:solidFill>
              <a:latin typeface="Deca Sans" pitchFamily="34" charset="-52"/>
              <a:cs typeface="DecoType Naskh" pitchFamily="2" charset="-78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б</a:t>
            </a:r>
            <a:r>
              <a:rPr lang="ru-RU" sz="12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) </a:t>
            </a:r>
            <a:r>
              <a:rPr lang="ru-RU" sz="1200" b="1" dirty="0">
                <a:solidFill>
                  <a:srgbClr val="645D9B"/>
                </a:solidFill>
                <a:latin typeface="Deca Sans" pitchFamily="34" charset="-52"/>
                <a:cs typeface="DecoType Naskh" pitchFamily="2" charset="-78"/>
              </a:rPr>
              <a:t>легкие и тяжелые ионы</a:t>
            </a:r>
            <a:r>
              <a:rPr lang="ru-RU" sz="12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(комплекс NICA, ЛФВЭ</a:t>
            </a:r>
            <a:r>
              <a:rPr lang="ru-RU" sz="12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); </a:t>
            </a:r>
          </a:p>
          <a:p>
            <a:pPr marL="228600" indent="-228600" algn="just">
              <a:spcAft>
                <a:spcPts val="600"/>
              </a:spcAft>
              <a:buAutoNum type="arabicPeriod" startAt="4"/>
            </a:pPr>
            <a:r>
              <a:rPr lang="ru-RU" sz="1200" dirty="0" err="1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Секвенирование</a:t>
            </a:r>
            <a:r>
              <a:rPr lang="ru-RU" sz="12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</a:t>
            </a:r>
            <a:r>
              <a:rPr lang="ru-RU" sz="12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генома мыши </a:t>
            </a:r>
            <a:r>
              <a:rPr lang="ru-RU" sz="12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(</a:t>
            </a:r>
            <a:r>
              <a:rPr lang="ru-RU" sz="1200" b="1" i="1" dirty="0" err="1">
                <a:solidFill>
                  <a:srgbClr val="645D9B"/>
                </a:solidFill>
                <a:latin typeface="Deca Sans" pitchFamily="34" charset="-52"/>
                <a:cs typeface="DecoType Naskh" pitchFamily="2" charset="-78"/>
              </a:rPr>
              <a:t>Mus</a:t>
            </a:r>
            <a:r>
              <a:rPr lang="ru-RU" sz="1200" b="1" i="1" dirty="0">
                <a:solidFill>
                  <a:srgbClr val="645D9B"/>
                </a:solidFill>
                <a:latin typeface="Deca Sans" pitchFamily="34" charset="-52"/>
                <a:cs typeface="DecoType Naskh" pitchFamily="2" charset="-78"/>
              </a:rPr>
              <a:t> </a:t>
            </a:r>
            <a:r>
              <a:rPr lang="ru-RU" sz="1200" b="1" i="1" dirty="0" err="1">
                <a:solidFill>
                  <a:srgbClr val="645D9B"/>
                </a:solidFill>
                <a:latin typeface="Deca Sans" pitchFamily="34" charset="-52"/>
                <a:cs typeface="DecoType Naskh" pitchFamily="2" charset="-78"/>
              </a:rPr>
              <a:t>musculus</a:t>
            </a:r>
            <a:r>
              <a:rPr lang="ru-RU" sz="12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) потомков γ-облученных самцов-родителей </a:t>
            </a:r>
            <a:r>
              <a:rPr lang="ru-RU" sz="12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на </a:t>
            </a:r>
            <a:r>
              <a:rPr lang="ru-RU" sz="12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платформе MGI и биоинформационный анализ результатов </a:t>
            </a:r>
            <a:r>
              <a:rPr lang="ru-RU" sz="12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cеквенирования</a:t>
            </a:r>
            <a:r>
              <a:rPr lang="ru-RU" sz="12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; </a:t>
            </a:r>
            <a:r>
              <a:rPr lang="el-GR" sz="1200" b="1" dirty="0">
                <a:solidFill>
                  <a:srgbClr val="645D9B"/>
                </a:solidFill>
                <a:latin typeface="Arial Narrow" panose="020B0606020202030204" pitchFamily="34" charset="0"/>
                <a:cs typeface="DecoType Naskh" pitchFamily="2" charset="-78"/>
              </a:rPr>
              <a:t>γ</a:t>
            </a:r>
            <a:r>
              <a:rPr lang="ru-RU" sz="1200" b="1" dirty="0">
                <a:solidFill>
                  <a:srgbClr val="645D9B"/>
                </a:solidFill>
                <a:latin typeface="Deca Sans"/>
                <a:cs typeface="DecoType Naskh" pitchFamily="2" charset="-78"/>
              </a:rPr>
              <a:t>-кванты Со</a:t>
            </a:r>
            <a:r>
              <a:rPr lang="ru-RU" sz="1200" b="1" baseline="30000" dirty="0">
                <a:solidFill>
                  <a:srgbClr val="645D9B"/>
                </a:solidFill>
                <a:latin typeface="Deca Sans"/>
                <a:cs typeface="DecoType Naskh" pitchFamily="2" charset="-78"/>
              </a:rPr>
              <a:t>60</a:t>
            </a:r>
            <a:r>
              <a:rPr lang="ru-RU" sz="1200" b="1" dirty="0">
                <a:solidFill>
                  <a:srgbClr val="645D9B"/>
                </a:solidFill>
                <a:latin typeface="Deca Sans"/>
                <a:cs typeface="DecoType Naskh" pitchFamily="2" charset="-78"/>
              </a:rPr>
              <a:t>, </a:t>
            </a:r>
            <a:r>
              <a:rPr lang="ru-RU" sz="1200" b="1" dirty="0" smtClean="0">
                <a:solidFill>
                  <a:srgbClr val="645D9B"/>
                </a:solidFill>
                <a:latin typeface="Deca Sans"/>
                <a:cs typeface="DecoType Naskh" pitchFamily="2" charset="-78"/>
              </a:rPr>
              <a:t>доза: 3 </a:t>
            </a:r>
            <a:r>
              <a:rPr lang="ru-RU" sz="1200" b="1" dirty="0">
                <a:solidFill>
                  <a:srgbClr val="645D9B"/>
                </a:solidFill>
                <a:latin typeface="Deca Sans"/>
                <a:cs typeface="DecoType Naskh" pitchFamily="2" charset="-78"/>
              </a:rPr>
              <a:t>Гр</a:t>
            </a:r>
            <a:r>
              <a:rPr lang="ru-RU" sz="1200" b="1" dirty="0" smtClean="0">
                <a:solidFill>
                  <a:srgbClr val="645D9B"/>
                </a:solidFill>
                <a:latin typeface="Deca Sans"/>
                <a:cs typeface="DecoType Naskh" pitchFamily="2" charset="-78"/>
              </a:rPr>
              <a:t>;</a:t>
            </a:r>
          </a:p>
          <a:p>
            <a:pPr marL="228600" indent="-228600" algn="just">
              <a:spcAft>
                <a:spcPts val="600"/>
              </a:spcAft>
              <a:buAutoNum type="arabicPeriod" startAt="4"/>
            </a:pPr>
            <a:endParaRPr lang="ru-RU" sz="1200" dirty="0" smtClean="0">
              <a:solidFill>
                <a:srgbClr val="665E5D"/>
              </a:solidFill>
              <a:latin typeface="Deca Sans" pitchFamily="34" charset="-52"/>
              <a:cs typeface="DecoType Naskh" pitchFamily="2" charset="-78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5.   Изучение </a:t>
            </a:r>
            <a:r>
              <a:rPr lang="ru-RU" sz="12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экспрессии радиационно-измененных генов </a:t>
            </a:r>
            <a:r>
              <a:rPr lang="ru-RU" sz="1200" i="1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D. </a:t>
            </a:r>
            <a:r>
              <a:rPr lang="ru-RU" sz="1200" i="1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melanogaster</a:t>
            </a:r>
            <a:r>
              <a:rPr lang="ru-RU" sz="1200" i="1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</a:t>
            </a:r>
            <a:r>
              <a:rPr lang="ru-RU" sz="12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для установления связи между характером повреждения ДНК и активностью гена.</a:t>
            </a:r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6006247" y="881567"/>
            <a:ext cx="288032" cy="637233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 со стрелкой вправо 7"/>
          <p:cNvSpPr/>
          <p:nvPr/>
        </p:nvSpPr>
        <p:spPr>
          <a:xfrm>
            <a:off x="6006247" y="4205957"/>
            <a:ext cx="288032" cy="526033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носка со стрелкой вправо 8"/>
          <p:cNvSpPr/>
          <p:nvPr/>
        </p:nvSpPr>
        <p:spPr>
          <a:xfrm>
            <a:off x="6012160" y="1813659"/>
            <a:ext cx="288032" cy="2126243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1008769"/>
            <a:ext cx="2304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200" dirty="0" smtClean="0">
                <a:solidFill>
                  <a:srgbClr val="0083C3"/>
                </a:solidFill>
                <a:latin typeface="Deca Sans" pitchFamily="34" charset="-52"/>
              </a:rPr>
              <a:t>Продолжение исследований на уровне гена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300192" y="2608336"/>
            <a:ext cx="2304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83C3"/>
                </a:solidFill>
                <a:latin typeface="Deca Sans" pitchFamily="34" charset="-52"/>
              </a:rPr>
              <a:t>Новейшие исследования на уровне генома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94279" y="4213008"/>
            <a:ext cx="2171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83C3"/>
                </a:solidFill>
                <a:latin typeface="Deca Sans" pitchFamily="34" charset="-52"/>
              </a:rPr>
              <a:t>Исследования на уровне функции гена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5412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608512" cy="55552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Финансы и кадровая доступность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843558"/>
            <a:ext cx="528637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*Стоимость </a:t>
            </a:r>
            <a:r>
              <a:rPr lang="ru-RU" sz="11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секвенирования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 и биоинформационного анализа 1 генома Дрозофилы – 0,5 </a:t>
            </a:r>
            <a:r>
              <a:rPr lang="ru-RU" sz="1100" dirty="0" err="1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тыс.дол</a:t>
            </a:r>
            <a:r>
              <a:rPr lang="ru-RU" sz="11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., 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мыши – </a:t>
            </a:r>
            <a:r>
              <a:rPr lang="ru-RU" sz="11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4,5 </a:t>
            </a:r>
            <a:r>
              <a:rPr lang="ru-RU" sz="1100" dirty="0" err="1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тыс.дол</a:t>
            </a:r>
            <a:r>
              <a:rPr lang="ru-RU" sz="1100" dirty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. Планируется изучить за 5 лет 170 геномов Дрозофилы и 12 геномов мыши</a:t>
            </a:r>
            <a:r>
              <a:rPr lang="ru-RU" sz="1100" dirty="0" smtClean="0">
                <a:solidFill>
                  <a:srgbClr val="665E5D"/>
                </a:solidFill>
                <a:latin typeface="Deca Sans" pitchFamily="34" charset="-52"/>
                <a:cs typeface="DecoType Naskh" pitchFamily="2" charset="-78"/>
              </a:rPr>
              <a:t>.</a:t>
            </a:r>
            <a:endParaRPr lang="ru-RU" sz="1100" dirty="0">
              <a:solidFill>
                <a:srgbClr val="665E5D"/>
              </a:solidFill>
              <a:latin typeface="Deca Sans" pitchFamily="34" charset="-52"/>
              <a:cs typeface="DecoType Naskh" pitchFamily="2" charset="-78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92" y="627534"/>
            <a:ext cx="3516390" cy="42484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1705278"/>
            <a:ext cx="4685437" cy="279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30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1"/>
          <p:cNvSpPr txBox="1">
            <a:spLocks/>
          </p:cNvSpPr>
          <p:nvPr/>
        </p:nvSpPr>
        <p:spPr>
          <a:xfrm>
            <a:off x="1331640" y="3075806"/>
            <a:ext cx="6192688" cy="12241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0" marR="0" lvl="0" indent="0" algn="ctr" defTabSz="914318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spc="-151" dirty="0" smtClean="0">
                <a:solidFill>
                  <a:srgbClr val="0083C3"/>
                </a:solidFill>
                <a:latin typeface="Deca Sans" pitchFamily="34" charset="-52"/>
                <a:ea typeface="+mj-ea"/>
                <a:cs typeface="+mj-cs"/>
              </a:rPr>
              <a:t>Спасибо за внимание!</a:t>
            </a:r>
            <a:endParaRPr kumimoji="0" lang="en-US" sz="3200" i="0" u="none" strike="noStrike" kern="1200" cap="none" spc="-151" normalizeH="0" baseline="0" noProof="0" dirty="0">
              <a:ln>
                <a:noFill/>
              </a:ln>
              <a:solidFill>
                <a:srgbClr val="0083C3"/>
              </a:solidFill>
              <a:effectLst/>
              <a:uLnTx/>
              <a:uFillTx/>
              <a:latin typeface="Deca Sans" pitchFamily="34" charset="-52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038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DLNP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8062</TotalTime>
  <Words>982</Words>
  <Application>Microsoft Office PowerPoint</Application>
  <PresentationFormat>Экран (16:9)</PresentationFormat>
  <Paragraphs>113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Deca Sans</vt:lpstr>
      <vt:lpstr>DecoType Naskh</vt:lpstr>
      <vt:lpstr>Times New Roman</vt:lpstr>
      <vt:lpstr>Theme DLNP2</vt:lpstr>
      <vt:lpstr>Презентация PowerPoint</vt:lpstr>
      <vt:lpstr>Главные задачи текущего проекта</vt:lpstr>
      <vt:lpstr>Результаты задачи на уровне отдельных генов</vt:lpstr>
      <vt:lpstr>Результаты задачи на уровне всего генома</vt:lpstr>
      <vt:lpstr>Публикации, доклады, научная деятельность</vt:lpstr>
      <vt:lpstr>Презентация PowerPoint</vt:lpstr>
      <vt:lpstr>Направления исследований</vt:lpstr>
      <vt:lpstr>Финансы и кадровая доступность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Кристина</cp:lastModifiedBy>
  <cp:revision>166</cp:revision>
  <cp:lastPrinted>2022-04-25T12:03:55Z</cp:lastPrinted>
  <dcterms:created xsi:type="dcterms:W3CDTF">2021-05-26T05:58:11Z</dcterms:created>
  <dcterms:modified xsi:type="dcterms:W3CDTF">2023-03-24T08:41:57Z</dcterms:modified>
</cp:coreProperties>
</file>