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wdp" ContentType="image/vnd.ms-photo"/>
  <Default Extension="vml" ContentType="application/vnd.openxmlformats-officedocument.vmlDrawin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83" r:id="rId3"/>
    <p:sldId id="258" r:id="rId4"/>
    <p:sldId id="259" r:id="rId5"/>
    <p:sldId id="260" r:id="rId6"/>
    <p:sldId id="285" r:id="rId7"/>
    <p:sldId id="284" r:id="rId8"/>
    <p:sldId id="274" r:id="rId9"/>
    <p:sldId id="271" r:id="rId10"/>
    <p:sldId id="288" r:id="rId11"/>
    <p:sldId id="290" r:id="rId12"/>
    <p:sldId id="289" r:id="rId13"/>
    <p:sldId id="286" r:id="rId14"/>
    <p:sldId id="291" r:id="rId15"/>
    <p:sldId id="292" r:id="rId16"/>
    <p:sldId id="293" r:id="rId17"/>
    <p:sldId id="294" r:id="rId18"/>
    <p:sldId id="297" r:id="rId19"/>
    <p:sldId id="295" r:id="rId20"/>
    <p:sldId id="298" r:id="rId21"/>
    <p:sldId id="296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3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BB3225-BA11-41BF-B64F-0FEC410A137C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7F90B5-EF59-4A41-8DBD-6F7C9653AA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885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At the moment, there is no data on what happens at the level of interaction between genes and, as a consequence, biological processes in the case of the addition of the Dsup protein, which is not characteristic of Drosophila and human cells, which can affect a number of fundamental processes. Transcriptome analysis will allow the identification of genes that have become more or less active in the presence of Dsup.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85FE8-BFE0-460F-A75F-E64501E380E6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7911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22861-3260-4997-BE99-2B6843826072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91604-4BDA-44B5-9237-970E618F64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0529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22861-3260-4997-BE99-2B6843826072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91604-4BDA-44B5-9237-970E618F64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1005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22861-3260-4997-BE99-2B6843826072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91604-4BDA-44B5-9237-970E618F64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2319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22861-3260-4997-BE99-2B6843826072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91604-4BDA-44B5-9237-970E618F64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4945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22861-3260-4997-BE99-2B6843826072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91604-4BDA-44B5-9237-970E618F64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8714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22861-3260-4997-BE99-2B6843826072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91604-4BDA-44B5-9237-970E618F64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657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22861-3260-4997-BE99-2B6843826072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91604-4BDA-44B5-9237-970E618F64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973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22861-3260-4997-BE99-2B6843826072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91604-4BDA-44B5-9237-970E618F64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9658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22861-3260-4997-BE99-2B6843826072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91604-4BDA-44B5-9237-970E618F64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1578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22861-3260-4997-BE99-2B6843826072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91604-4BDA-44B5-9237-970E618F64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9181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22861-3260-4997-BE99-2B6843826072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91604-4BDA-44B5-9237-970E618F64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970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A22861-3260-4997-BE99-2B6843826072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391604-4BDA-44B5-9237-970E618F64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4864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Word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2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hdphoto" Target="../media/hdphoto1.wdp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902718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Study of the radioprotective properties of the Damage Suppressor (Dsup) protein on a model organism 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melanogaster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human cell culture HEK293T</a:t>
            </a:r>
            <a:b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project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started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01.01.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Project leader Kravchenko Elena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32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116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параметров комплекса белка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Dsup-ДНК методом микроскопического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термофореза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(МФТИ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402" y="1238256"/>
            <a:ext cx="7080308" cy="533678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640492" y="6488668"/>
            <a:ext cx="42185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https://biomolecula.ru/articles/termoforez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68084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601" y="425487"/>
            <a:ext cx="7211496" cy="360574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8471" y="2143076"/>
            <a:ext cx="5938019" cy="296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8223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497" y="219246"/>
            <a:ext cx="10515600" cy="33806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Comet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assay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гемоцитов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D.melanogaster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оценки влияния белка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Dsup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степень повреждения ядерной ДНК активными формами кислорода, был проведен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Comet assay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гемоцитов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D.melanogaster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ходе воздействия перекиси водорода. Было показано значимое снижение (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p&lt;0.001)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уровня повреждения ДНК активными формами кислорода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гемоцитах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экспрессирующих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Dsup (~17%),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подтверждает протекторные свойства белка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Dsup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838" y="3150684"/>
            <a:ext cx="5211709" cy="225251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215449" y="3772545"/>
            <a:ext cx="50168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 – undamaged nucleus. B - damaged nucleus </a:t>
            </a:r>
            <a:r>
              <a:rPr lang="en-US" dirty="0" smtClean="0"/>
              <a:t>with</a:t>
            </a:r>
            <a:endParaRPr lang="ru-RU" dirty="0" smtClean="0"/>
          </a:p>
          <a:p>
            <a:r>
              <a:rPr lang="en-US" dirty="0" smtClean="0"/>
              <a:t> </a:t>
            </a:r>
            <a:r>
              <a:rPr lang="en-US" dirty="0"/>
              <a:t>fragmented DNA in comet tail.</a:t>
            </a:r>
          </a:p>
        </p:txBody>
      </p:sp>
    </p:spTree>
    <p:extLst>
      <p:ext uri="{BB962C8B-B14F-4D97-AF65-F5344CB8AC3E}">
        <p14:creationId xmlns:p14="http://schemas.microsoft.com/office/powerpoint/2010/main" val="1696428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2465" y="164757"/>
            <a:ext cx="1049500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The </a:t>
            </a:r>
            <a:r>
              <a:rPr lang="en-US" sz="2800" b="1" dirty="0"/>
              <a:t>main results of the </a:t>
            </a:r>
            <a:r>
              <a:rPr lang="en-US" sz="2800" b="1" dirty="0" smtClean="0"/>
              <a:t>project</a:t>
            </a:r>
            <a:endParaRPr lang="ru-RU" sz="2800" b="1" dirty="0" smtClean="0"/>
          </a:p>
          <a:p>
            <a:r>
              <a:rPr lang="en-US" sz="1600" dirty="0" smtClean="0"/>
              <a:t>-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Dsup protein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an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effective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radioprotector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that increases 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radioresistance of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model organisms</a:t>
            </a:r>
          </a:p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-Dsup protein affects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other biological processes</a:t>
            </a:r>
          </a:p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-Dsup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rod-shaped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DNA binding protein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62465" y="1814968"/>
            <a:ext cx="11648303" cy="45711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Publications: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1.	</a:t>
            </a:r>
            <a:r>
              <a:rPr lang="en-US" sz="1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The </a:t>
            </a:r>
            <a:r>
              <a:rPr lang="en-US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tardigrade Dsup (damage suppressor) protein enhances radioresistance and oxidative stress tolerance in </a:t>
            </a:r>
            <a:r>
              <a:rPr lang="en-US" sz="1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D.melanogaster</a:t>
            </a:r>
            <a:r>
              <a:rPr lang="en-US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and acts as an unspecific repressor of transcription. 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Mikhail Zarubin ,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Talyana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Azorskaya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Olga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Kuldoshina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Sergey Alekseev, Semen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Mitrofanov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Elena Kravchenko*. </a:t>
            </a:r>
            <a:r>
              <a:rPr lang="en-US" sz="1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iScience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IF - 6.107, Q1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). Accepted for publication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	Unique Radioprotective Damage Suppressor protein (Dsup): Comparative Sequence Analysis M. Zarubin, O.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Kuldoshina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E. Kravchenko.  Particles and Nuclei, Letters (PEPAN Letters) (IF – 0.565, Q4), 2022, 19, № 3(242). p. 212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International conferences: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 M. Zarubin, E. Kravchenko. Radioprotective DNA-binding damage suppressor protein (Dsup) affects the functioning of neural system in </a:t>
            </a:r>
            <a:r>
              <a:rPr lang="en-US" sz="1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D. melanogaster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46th Congress of The Federation of European Biochemical Societies (FEBS). Lisbon, Portugal. 07.09.22-07.14.22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 Zarubin M.,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Murugova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T.,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Ivankov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O.,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Ryzhykau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Y.,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Soloviov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D., Popov A., Kravchenko E. The insight into structural properties of unique tardigrade radioprotective damage suppressor protein (Dsup). Bioinformatics of Genome Regulation and Structure/Systems Biology” – BGRS/SB-2022, Institute of Cytology and Genetics of SB RAS, Novosibirsk, Russia, 07.04.22-07.08.22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Popular science activities: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	Lecture at 2022 science festival “NAUKA 0+” “Ionizing radiation protection with unique tardigrade protein” by Kirill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Tarasov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	RIA News podcast “We will all die. But not sure” - What does ionizing radiation do to DNA molecules and how does molecular genetics reveal that. Mikhail Zarubin and Kirill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Tarasov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(https://ria.ru/20230112/genetiki-1844187060.html)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6125257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77795" y="1441791"/>
            <a:ext cx="1045381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Protection against physical and chemical stresses with tardigrade proteins (TARDISS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2024-2028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5271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03654" y="502508"/>
            <a:ext cx="11137557" cy="8735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1. Создание регулируемой схемы экспрессии гена, кодирующего белок Dsup, в модельном объекте </a:t>
            </a:r>
            <a:r>
              <a:rPr lang="en-US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D</a:t>
            </a: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lang="en-US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mealnogaster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8548" y="3918263"/>
            <a:ext cx="2830855" cy="216848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652582" y="4886416"/>
            <a:ext cx="481913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Экспрессия гена </a:t>
            </a:r>
            <a:r>
              <a:rPr lang="ru-RU" dirty="0" err="1"/>
              <a:t>металлотионеина</a:t>
            </a:r>
            <a:r>
              <a:rPr lang="ru-RU" dirty="0"/>
              <a:t> индуцируется </a:t>
            </a:r>
            <a:r>
              <a:rPr lang="ru-RU" dirty="0" smtClean="0"/>
              <a:t>не только таким стимулом, как </a:t>
            </a:r>
            <a:r>
              <a:rPr lang="ru-RU" dirty="0"/>
              <a:t>воздействие металлов, </a:t>
            </a:r>
            <a:r>
              <a:rPr lang="ru-RU" dirty="0" smtClean="0"/>
              <a:t>но и окислительным стрессом. 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b="50779"/>
          <a:stretch/>
        </p:blipFill>
        <p:spPr>
          <a:xfrm>
            <a:off x="1340753" y="3035071"/>
            <a:ext cx="6028508" cy="139268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683894" y="6086745"/>
            <a:ext cx="1611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InterPro</a:t>
            </a:r>
            <a:r>
              <a:rPr lang="en-US" dirty="0" smtClean="0"/>
              <a:t> Model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771134" y="1834742"/>
            <a:ext cx="927580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Индуцируемая экспрессия гена позволяет синтезировать белок в ответ на определенный внешний стимул за счет быстрой активации транскрипции гена-мишени, а после устранения стимула индуцируемый ген быстро возвращается в исходное, неактивное состояние.</a:t>
            </a:r>
          </a:p>
        </p:txBody>
      </p:sp>
    </p:spTree>
    <p:extLst>
      <p:ext uri="{BB962C8B-B14F-4D97-AF65-F5344CB8AC3E}">
        <p14:creationId xmlns:p14="http://schemas.microsoft.com/office/powerpoint/2010/main" val="14281621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49858" y="700386"/>
            <a:ext cx="88309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2. </a:t>
            </a:r>
            <a:r>
              <a:rPr lang="ru-RU" b="1" dirty="0" smtClean="0"/>
              <a:t>Оценка </a:t>
            </a:r>
            <a:r>
              <a:rPr lang="ru-RU" b="1" dirty="0"/>
              <a:t>влияния белка Dsup на </a:t>
            </a:r>
            <a:r>
              <a:rPr lang="ru-RU" b="1" dirty="0" err="1"/>
              <a:t>компактизацию</a:t>
            </a:r>
            <a:r>
              <a:rPr lang="ru-RU" b="1" dirty="0"/>
              <a:t> хроматина в </a:t>
            </a:r>
            <a:r>
              <a:rPr lang="ru-RU" b="1" dirty="0" smtClean="0"/>
              <a:t>клетках,</a:t>
            </a:r>
            <a:r>
              <a:rPr lang="en-US" b="1" dirty="0" smtClean="0"/>
              <a:t> </a:t>
            </a:r>
            <a:r>
              <a:rPr lang="ru-RU" b="1" dirty="0" smtClean="0"/>
              <a:t>совмещенная с </a:t>
            </a:r>
            <a:r>
              <a:rPr lang="ru-RU" b="1" dirty="0" err="1" smtClean="0"/>
              <a:t>транскриптомным</a:t>
            </a:r>
            <a:r>
              <a:rPr lang="ru-RU" b="1" dirty="0" smtClean="0"/>
              <a:t> анализом</a:t>
            </a:r>
            <a:endParaRPr lang="ru-RU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7255" y="1440517"/>
            <a:ext cx="5132302" cy="493749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224216" y="6471816"/>
            <a:ext cx="90945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https://hereditasjournal.biomedcentral.com/articles/10.1186/s41065-019-0105-9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75165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0618" y="487745"/>
            <a:ext cx="119366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3. </a:t>
            </a:r>
            <a:r>
              <a:rPr lang="ru-RU" b="1" dirty="0" smtClean="0"/>
              <a:t>Изучение </a:t>
            </a:r>
            <a:r>
              <a:rPr lang="ru-RU" b="1" dirty="0"/>
              <a:t>стабильности и свойств белка Dsup в ходе воздействия высоких температур и ионизирующего излучения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83742" y="4805917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/>
              <a:t>Деградация </a:t>
            </a:r>
            <a:r>
              <a:rPr lang="ru-RU" dirty="0"/>
              <a:t>и модификация </a:t>
            </a:r>
            <a:r>
              <a:rPr lang="ru-RU" dirty="0" smtClean="0"/>
              <a:t>аминокислот</a:t>
            </a:r>
          </a:p>
          <a:p>
            <a:pPr marL="342900" indent="-342900">
              <a:buAutoNum type="arabicPeriod"/>
            </a:pPr>
            <a:r>
              <a:rPr lang="ru-RU" dirty="0" smtClean="0"/>
              <a:t>Разрыв цепи</a:t>
            </a:r>
          </a:p>
          <a:p>
            <a:pPr marL="342900" indent="-342900">
              <a:buAutoNum type="arabicPeriod"/>
            </a:pPr>
            <a:r>
              <a:rPr lang="ru-RU" dirty="0" smtClean="0"/>
              <a:t>Перекрестные сшивки</a:t>
            </a:r>
          </a:p>
          <a:p>
            <a:pPr marL="342900" indent="-342900">
              <a:buAutoNum type="arabicPeriod"/>
            </a:pPr>
            <a:r>
              <a:rPr lang="ru-RU" dirty="0" smtClean="0"/>
              <a:t>Денатурация</a:t>
            </a:r>
          </a:p>
          <a:p>
            <a:pPr marL="342900" indent="-342900">
              <a:buAutoNum type="arabicPeriod"/>
            </a:pPr>
            <a:r>
              <a:rPr lang="ru-RU" dirty="0"/>
              <a:t>И</a:t>
            </a:r>
            <a:r>
              <a:rPr lang="ru-RU" dirty="0" smtClean="0"/>
              <a:t>зменение </a:t>
            </a:r>
            <a:r>
              <a:rPr lang="ru-RU" dirty="0"/>
              <a:t>растворимости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0728" y="2386656"/>
            <a:ext cx="5553075" cy="299085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32022" y="1480917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Препараты очищенного белка Dsup потенциально могут быть использованы для фармакологии и медицины, как </a:t>
            </a:r>
            <a:r>
              <a:rPr lang="ru-RU" dirty="0" err="1"/>
              <a:t>криопротектор</a:t>
            </a:r>
            <a:r>
              <a:rPr lang="ru-RU" dirty="0"/>
              <a:t>, консервант и стабилизатор ДНК\РНК содержащих препаратов и вакцин, а также как протекторный агент при радио- и химиотерапии.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692346" y="571722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https://www.sciencedirect.com/book/9780128173800/chemical-changes-during-processing-and-storage-of-foods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93075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3003" y="1064226"/>
            <a:ext cx="3105150" cy="47625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77794" y="5826726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https://</a:t>
            </a:r>
            <a:r>
              <a:rPr lang="en-US" sz="1200" dirty="0" smtClean="0"/>
              <a:t>handling-solutions.eppendorf.com/cell-handling/</a:t>
            </a:r>
            <a:endParaRPr lang="ru-RU" sz="12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3362" y="339136"/>
            <a:ext cx="5371070" cy="404725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387546" y="463807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Drosophila embryos frozen in liquid nitrogen. Image courtesy of Dr. John </a:t>
            </a:r>
            <a:r>
              <a:rPr lang="en-US" dirty="0" err="1"/>
              <a:t>Bischof</a:t>
            </a:r>
            <a:r>
              <a:rPr lang="en-US" dirty="0"/>
              <a:t>, University of Minnesota.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67950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93124" y="415150"/>
            <a:ext cx="108162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4. </a:t>
            </a:r>
            <a:r>
              <a:rPr lang="ru-RU" b="1" dirty="0" smtClean="0"/>
              <a:t>Разработка </a:t>
            </a:r>
            <a:r>
              <a:rPr lang="ru-RU" b="1" dirty="0"/>
              <a:t>методики и материала для очистки растворов от нуклеиновых кислот и концентрирования ДНК и РНК из различных биологических жидкостей с помощью белка Dsup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438" y="1552445"/>
            <a:ext cx="5019675" cy="357187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908601" y="5353220"/>
            <a:ext cx="49213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https://en.wikipedia.org/wiki/Environmental_DNA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3261" y="1753628"/>
            <a:ext cx="5046144" cy="3370692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001264" y="539938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https://www.frontiersin.org/articles/10.3389/fcell.2021.639233/full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00216" y="1085180"/>
            <a:ext cx="107091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- создание </a:t>
            </a:r>
            <a:r>
              <a:rPr lang="ru-RU" dirty="0"/>
              <a:t>функциональных </a:t>
            </a:r>
            <a:r>
              <a:rPr lang="ru-RU" dirty="0" smtClean="0"/>
              <a:t>материалов, модифицированных белками </a:t>
            </a:r>
            <a:r>
              <a:rPr lang="ru-RU" dirty="0" err="1"/>
              <a:t>экстремофильных</a:t>
            </a:r>
            <a:r>
              <a:rPr lang="ru-RU" dirty="0"/>
              <a:t> организмов</a:t>
            </a:r>
          </a:p>
        </p:txBody>
      </p:sp>
    </p:spTree>
    <p:extLst>
      <p:ext uri="{BB962C8B-B14F-4D97-AF65-F5344CB8AC3E}">
        <p14:creationId xmlns:p14="http://schemas.microsoft.com/office/powerpoint/2010/main" val="888975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8373" y="134461"/>
            <a:ext cx="3676135" cy="1325563"/>
          </a:xfrm>
        </p:spPr>
        <p:txBody>
          <a:bodyPr>
            <a:normAutofit/>
          </a:bodyPr>
          <a:lstStyle/>
          <a:p>
            <a:r>
              <a:rPr lang="en-US" sz="2400" b="1" i="1" dirty="0" smtClean="0">
                <a:cs typeface="Times New Roman" panose="02020603050405020304" pitchFamily="18" charset="0"/>
              </a:rPr>
              <a:t>Tardigrades</a:t>
            </a:r>
            <a:endParaRPr lang="ru-RU" sz="2400" b="1" dirty="0"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47129" y="1128298"/>
            <a:ext cx="5057041" cy="2844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404021" y="710943"/>
            <a:ext cx="631842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dirty="0" smtClean="0">
                <a:latin typeface="+mj-lt"/>
                <a:cs typeface="Times New Roman" panose="02020603050405020304" pitchFamily="18" charset="0"/>
              </a:rPr>
              <a:t>	Found </a:t>
            </a:r>
            <a:r>
              <a:rPr lang="en-US" sz="2200" dirty="0">
                <a:latin typeface="+mj-lt"/>
                <a:cs typeface="Times New Roman" panose="02020603050405020304" pitchFamily="18" charset="0"/>
              </a:rPr>
              <a:t>in all biomes from the Arctic to the Antarctic, on mountain peaks, in deep-sea springs and cold mud springs in the west of Greenland.</a:t>
            </a:r>
            <a:endParaRPr lang="ru-RU" sz="2200" dirty="0"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6649" y="4172408"/>
            <a:ext cx="644198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dirty="0" smtClean="0">
                <a:latin typeface="+mj-lt"/>
                <a:cs typeface="Times New Roman" panose="02020603050405020304" pitchFamily="18" charset="0"/>
              </a:rPr>
              <a:t>	</a:t>
            </a:r>
            <a:r>
              <a:rPr lang="en-US" sz="2200" dirty="0" err="1">
                <a:latin typeface="+mj-lt"/>
                <a:cs typeface="Times New Roman" panose="02020603050405020304" pitchFamily="18" charset="0"/>
              </a:rPr>
              <a:t>Tardigrades</a:t>
            </a:r>
            <a:r>
              <a:rPr lang="en-US" sz="2200" dirty="0">
                <a:latin typeface="+mj-lt"/>
                <a:cs typeface="Times New Roman" panose="02020603050405020304" pitchFamily="18" charset="0"/>
              </a:rPr>
              <a:t> have a well-developed nervous system, </a:t>
            </a:r>
            <a:r>
              <a:rPr lang="en-US" sz="2200" dirty="0" smtClean="0">
                <a:latin typeface="+mj-lt"/>
                <a:cs typeface="Times New Roman" panose="02020603050405020304" pitchFamily="18" charset="0"/>
              </a:rPr>
              <a:t>with the </a:t>
            </a:r>
            <a:r>
              <a:rPr lang="en-US" sz="2200" dirty="0">
                <a:latin typeface="+mj-lt"/>
                <a:cs typeface="Times New Roman" panose="02020603050405020304" pitchFamily="18" charset="0"/>
              </a:rPr>
              <a:t>brain, muscle, digestive and other systems, consisting of differentiated </a:t>
            </a:r>
            <a:r>
              <a:rPr lang="en-US" sz="2200" dirty="0" smtClean="0">
                <a:latin typeface="+mj-lt"/>
                <a:cs typeface="Times New Roman" panose="02020603050405020304" pitchFamily="18" charset="0"/>
              </a:rPr>
              <a:t>tissues.</a:t>
            </a:r>
            <a:endParaRPr lang="ru-RU" sz="2200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8" name="tardigrada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7232820" y="2137214"/>
            <a:ext cx="4500000" cy="4500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 rot="5400000">
            <a:off x="10214973" y="4747490"/>
            <a:ext cx="263726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https://gfycat.com/fr/energeticcontentirishredandwhitesetter</a:t>
            </a: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498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45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4500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093" y="675503"/>
            <a:ext cx="9831333" cy="5195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7737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959417"/>
              </p:ext>
            </p:extLst>
          </p:nvPr>
        </p:nvGraphicFramePr>
        <p:xfrm>
          <a:off x="3023288" y="172995"/>
          <a:ext cx="4940734" cy="66232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Документ" r:id="rId3" imgW="6284614" imgH="8424726" progId="Word.Document.12">
                  <p:embed/>
                </p:oleObj>
              </mc:Choice>
              <mc:Fallback>
                <p:oleObj name="Документ" r:id="rId3" imgW="6284614" imgH="842472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23288" y="172995"/>
                        <a:ext cx="4940734" cy="6623222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09102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6305687"/>
              </p:ext>
            </p:extLst>
          </p:nvPr>
        </p:nvGraphicFramePr>
        <p:xfrm>
          <a:off x="1491049" y="1812323"/>
          <a:ext cx="9156357" cy="37235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52119"/>
                <a:gridCol w="3052119"/>
                <a:gridCol w="3052119"/>
              </a:tblGrid>
              <a:tr h="5084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Organism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LD</a:t>
                      </a:r>
                      <a:r>
                        <a:rPr lang="ru-RU" sz="1800" baseline="-25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Author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930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Homo sapiens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LD</a:t>
                      </a:r>
                      <a:r>
                        <a:rPr lang="en-US" sz="18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50/30d 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=2.5–4.5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Gy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Bolus (2001)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930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Mouse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LD</a:t>
                      </a:r>
                      <a:r>
                        <a:rPr lang="en-US" sz="18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50/30d</a:t>
                      </a: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= 4.5 Gy 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Bolus (2001)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930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Gold fish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LD</a:t>
                      </a:r>
                      <a:r>
                        <a:rPr lang="en-US" sz="18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50/30d</a:t>
                      </a: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</a:t>
                      </a: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 Gy 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Bolus (2001)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930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Cockroach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LD</a:t>
                      </a:r>
                      <a:r>
                        <a:rPr lang="en-US" sz="18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50/30d </a:t>
                      </a: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 50 Gy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Bolus (2001)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861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Drosophila melanogaster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Insecta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LD</a:t>
                      </a:r>
                      <a:r>
                        <a:rPr lang="en-US" sz="18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r>
                        <a:rPr lang="ru-RU" sz="18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/3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1238–1339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Gy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Parashar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et al. (2008)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861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Deinococcus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radiodurans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(Bacteria)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LD</a:t>
                      </a:r>
                      <a:r>
                        <a:rPr lang="en-US" sz="18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10000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Gy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Makarova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et al. (2001)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634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Escherichia coli (Bacteria)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LD</a:t>
                      </a:r>
                      <a:r>
                        <a:rPr lang="en-US" sz="1800" baseline="-25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=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Gy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Krisko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and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Radman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(2010)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036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Tardigrades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LD</a:t>
                      </a:r>
                      <a:r>
                        <a:rPr lang="en-US" sz="18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</a:t>
                      </a: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1270–5000 Gy 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Hashimoto and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Kunieda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(2017)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8772" y="-20005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Tardigrades belong to the group of the most radiation-resistant animals on Earth, able to survive after exposure to both rare and dense ionizing radiation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13687" y="1125508"/>
            <a:ext cx="85261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Resistance to γ-radiation for some species of organisms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6615815"/>
            <a:ext cx="8356738" cy="242185"/>
          </a:xfrm>
          <a:prstGeom prst="rect">
            <a:avLst/>
          </a:prstGeom>
          <a:gradFill rotWithShape="1">
            <a:gsLst>
              <a:gs pos="0">
                <a:srgbClr val="8064A2">
                  <a:shade val="51000"/>
                  <a:satMod val="130000"/>
                </a:srgbClr>
              </a:gs>
              <a:gs pos="80000">
                <a:srgbClr val="8064A2">
                  <a:shade val="93000"/>
                  <a:satMod val="130000"/>
                </a:srgbClr>
              </a:gs>
              <a:gs pos="100000">
                <a:srgbClr val="8064A2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DL</a:t>
            </a:r>
            <a:r>
              <a:rPr lang="en-US" kern="0" dirty="0">
                <a:solidFill>
                  <a:prstClr val="white"/>
                </a:solidFill>
                <a:latin typeface="Calibri"/>
              </a:rPr>
              <a:t>N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 JINR Sector of Molecular Genetics of the Cell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515762" y="5132174"/>
            <a:ext cx="1433383" cy="3377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056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87398" y="431525"/>
            <a:ext cx="863495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Tardigrades are a model organism for studying the influence of space conditions on living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organisms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8294" y="1139411"/>
            <a:ext cx="2440976" cy="342192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 rot="16200000">
            <a:off x="10258624" y="3706248"/>
            <a:ext cx="169469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http://teamtardigrades.blogspot.com/</a:t>
            </a: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2740" y="1316465"/>
            <a:ext cx="24883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FOTON-M3 mission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2740" y="2552019"/>
            <a:ext cx="72093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Tardigrades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Space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tardigrades were exposed to space vacuum (10</a:t>
            </a:r>
            <a:r>
              <a:rPr 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-6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Pa), space radiation (100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mGy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and UV radiation for 10 days.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2740" y="3663098"/>
            <a:ext cx="740946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Exposure to vacuum and cosmic radiation did not significantly affect survival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Jönsson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2016, 2008).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7363" y="4777206"/>
            <a:ext cx="3401863" cy="1566808"/>
          </a:xfrm>
          <a:prstGeom prst="rect">
            <a:avLst/>
          </a:prstGeom>
        </p:spPr>
      </p:pic>
      <p:pic>
        <p:nvPicPr>
          <p:cNvPr id="13" name="Picture 6" descr="Fotom-M3 re-entry capsule Kazakstan co. European Space Agency 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9864" y="4561340"/>
            <a:ext cx="2381250" cy="1905000"/>
          </a:xfrm>
          <a:prstGeom prst="rect">
            <a:avLst/>
          </a:prstGeom>
          <a:noFill/>
        </p:spPr>
      </p:pic>
      <p:pic>
        <p:nvPicPr>
          <p:cNvPr id="14" name="Picture 8" descr="BIOPAN-6 ES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98454" y="4694339"/>
            <a:ext cx="2381250" cy="1552576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0" y="6615815"/>
            <a:ext cx="8356738" cy="242185"/>
          </a:xfrm>
          <a:prstGeom prst="rect">
            <a:avLst/>
          </a:prstGeom>
          <a:gradFill rotWithShape="1">
            <a:gsLst>
              <a:gs pos="0">
                <a:srgbClr val="8064A2">
                  <a:shade val="51000"/>
                  <a:satMod val="130000"/>
                </a:srgbClr>
              </a:gs>
              <a:gs pos="80000">
                <a:srgbClr val="8064A2">
                  <a:shade val="93000"/>
                  <a:satMod val="130000"/>
                </a:srgbClr>
              </a:gs>
              <a:gs pos="100000">
                <a:srgbClr val="8064A2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DL</a:t>
            </a:r>
            <a:r>
              <a:rPr lang="en-US" kern="0" dirty="0">
                <a:solidFill>
                  <a:prstClr val="white"/>
                </a:solidFill>
                <a:latin typeface="Calibri"/>
              </a:rPr>
              <a:t>N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 JINR Sector of Molecular Genetics of the Cell</a:t>
            </a:r>
          </a:p>
        </p:txBody>
      </p:sp>
    </p:spTree>
    <p:extLst>
      <p:ext uri="{BB962C8B-B14F-4D97-AF65-F5344CB8AC3E}">
        <p14:creationId xmlns:p14="http://schemas.microsoft.com/office/powerpoint/2010/main" val="2888550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65599" y="241071"/>
            <a:ext cx="63133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Molecular mechanisms of radioresistance in tardigrades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38433" y="751226"/>
            <a:ext cx="102720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2016, the genome of </a:t>
            </a:r>
            <a:r>
              <a:rPr lang="en-US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Ramazzottius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varieornatus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one of the most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radioresistant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tardigrade species, was sequenced (Hashimoto et al., 2016).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6224" y="1444359"/>
            <a:ext cx="101306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comparing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R.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varieornatus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proteins with all known proteins from other organisms, a unique Damage suppressor (Dsup) protein was found, which is present only in tardigrades. This protein is responsible for the unique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radioresistance.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66084" y="4796974"/>
            <a:ext cx="32143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structure of Dsup protein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modeling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I-TASSER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571" y="3117683"/>
            <a:ext cx="2694730" cy="152978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0" y="6615815"/>
            <a:ext cx="8356738" cy="242185"/>
          </a:xfrm>
          <a:prstGeom prst="rect">
            <a:avLst/>
          </a:prstGeom>
          <a:gradFill rotWithShape="1">
            <a:gsLst>
              <a:gs pos="0">
                <a:srgbClr val="8064A2">
                  <a:shade val="51000"/>
                  <a:satMod val="130000"/>
                </a:srgbClr>
              </a:gs>
              <a:gs pos="80000">
                <a:srgbClr val="8064A2">
                  <a:shade val="93000"/>
                  <a:satMod val="130000"/>
                </a:srgbClr>
              </a:gs>
              <a:gs pos="100000">
                <a:srgbClr val="8064A2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DL</a:t>
            </a:r>
            <a:r>
              <a:rPr lang="en-US" kern="0" dirty="0">
                <a:solidFill>
                  <a:prstClr val="white"/>
                </a:solidFill>
                <a:latin typeface="Calibri"/>
              </a:rPr>
              <a:t>N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 JINR Sector of Molecular Genetics of the Cell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8111" y="2299420"/>
            <a:ext cx="2921091" cy="4114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52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3000" contrast="5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6331" y="2500894"/>
            <a:ext cx="4985765" cy="306300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511" y="947277"/>
            <a:ext cx="2211554" cy="135045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44195" y="972107"/>
            <a:ext cx="1750946" cy="1350216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0" y="6615815"/>
            <a:ext cx="8356738" cy="242185"/>
          </a:xfrm>
          <a:prstGeom prst="rect">
            <a:avLst/>
          </a:prstGeom>
          <a:gradFill rotWithShape="1">
            <a:gsLst>
              <a:gs pos="0">
                <a:srgbClr val="8064A2">
                  <a:shade val="51000"/>
                  <a:satMod val="130000"/>
                </a:srgbClr>
              </a:gs>
              <a:gs pos="80000">
                <a:srgbClr val="8064A2">
                  <a:shade val="93000"/>
                  <a:satMod val="130000"/>
                </a:srgbClr>
              </a:gs>
              <a:gs pos="100000">
                <a:srgbClr val="8064A2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DL</a:t>
            </a:r>
            <a:r>
              <a:rPr lang="en-US" kern="0" dirty="0">
                <a:solidFill>
                  <a:prstClr val="white"/>
                </a:solidFill>
                <a:latin typeface="Calibri"/>
              </a:rPr>
              <a:t>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 JINR Sector of Molecular Genetics of the Cell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7FC2AD9-5452-9F2E-CD24-34FEBC182D9D}"/>
              </a:ext>
            </a:extLst>
          </p:cNvPr>
          <p:cNvSpPr txBox="1"/>
          <p:nvPr/>
        </p:nvSpPr>
        <p:spPr>
          <a:xfrm>
            <a:off x="741219" y="5671976"/>
            <a:ext cx="49511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MT-25, FLNR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JINR, </a:t>
            </a:r>
            <a:r>
              <a:rPr lang="el-G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500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Gy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6B98720-45FB-C8D8-620D-B9C7A5223967}"/>
              </a:ext>
            </a:extLst>
          </p:cNvPr>
          <p:cNvSpPr txBox="1"/>
          <p:nvPr/>
        </p:nvSpPr>
        <p:spPr>
          <a:xfrm>
            <a:off x="6260757" y="5620676"/>
            <a:ext cx="52557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Phasotron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DLNP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JINR, p</a:t>
            </a:r>
            <a:r>
              <a:rPr lang="en-US" sz="28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4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Gy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трелка вправо 3"/>
          <p:cNvSpPr/>
          <p:nvPr/>
        </p:nvSpPr>
        <p:spPr>
          <a:xfrm rot="1109659" flipV="1">
            <a:off x="6855085" y="1244756"/>
            <a:ext cx="1740449" cy="131545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 rot="9422458" flipV="1">
            <a:off x="3329849" y="1360278"/>
            <a:ext cx="1740449" cy="131545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0536" y="335302"/>
            <a:ext cx="1100246" cy="147365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12496" y="1448976"/>
            <a:ext cx="768163" cy="49991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342767" y="526652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Fruit fly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8874435" y="526652"/>
            <a:ext cx="1956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Human cell culture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60757" y="2398446"/>
            <a:ext cx="4905707" cy="2948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8035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885" y="1517147"/>
            <a:ext cx="4744995" cy="4480830"/>
          </a:xfrm>
          <a:prstGeom prst="rect">
            <a:avLst/>
          </a:prstGeom>
        </p:spPr>
      </p:pic>
      <p:pic>
        <p:nvPicPr>
          <p:cNvPr id="5" name="Рисунок 4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97516" y="319022"/>
            <a:ext cx="3615543" cy="320677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4140" y="319022"/>
            <a:ext cx="783907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latin typeface="+mj-lt"/>
                <a:cs typeface="Times New Roman" panose="02020603050405020304" pitchFamily="18" charset="0"/>
              </a:rPr>
              <a:t>For </a:t>
            </a:r>
            <a:r>
              <a:rPr lang="en-US" sz="2000" dirty="0" smtClean="0">
                <a:latin typeface="+mj-lt"/>
                <a:cs typeface="Times New Roman" panose="02020603050405020304" pitchFamily="18" charset="0"/>
              </a:rPr>
              <a:t>the gene instructions 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to be carried </a:t>
            </a:r>
            <a:r>
              <a:rPr lang="en-US" sz="2000" dirty="0" smtClean="0">
                <a:latin typeface="+mj-lt"/>
                <a:cs typeface="Times New Roman" panose="02020603050405020304" pitchFamily="18" charset="0"/>
              </a:rPr>
              <a:t>out 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DNA must be </a:t>
            </a:r>
            <a:r>
              <a:rPr lang="en-US" sz="2000" dirty="0" smtClean="0">
                <a:latin typeface="+mj-lt"/>
                <a:cs typeface="Times New Roman" panose="02020603050405020304" pitchFamily="18" charset="0"/>
              </a:rPr>
              <a:t>transcribed into 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RNA. A transcriptome is a collection of all the </a:t>
            </a:r>
            <a:r>
              <a:rPr lang="en-US" sz="2000" dirty="0" smtClean="0">
                <a:latin typeface="+mj-lt"/>
                <a:cs typeface="Times New Roman" panose="02020603050405020304" pitchFamily="18" charset="0"/>
              </a:rPr>
              <a:t>RNA present 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in </a:t>
            </a:r>
            <a:r>
              <a:rPr lang="en-US" sz="2000" dirty="0" smtClean="0">
                <a:latin typeface="+mj-lt"/>
                <a:cs typeface="Times New Roman" panose="02020603050405020304" pitchFamily="18" charset="0"/>
              </a:rPr>
              <a:t>cells, </a:t>
            </a:r>
            <a:endParaRPr lang="en-US" sz="2000" dirty="0">
              <a:latin typeface="+mj-lt"/>
              <a:cs typeface="Times New Roman" panose="02020603050405020304" pitchFamily="18" charset="0"/>
            </a:endParaRPr>
          </a:p>
          <a:p>
            <a:pPr algn="just"/>
            <a:r>
              <a:rPr lang="en-US" sz="2000" dirty="0">
                <a:latin typeface="+mj-lt"/>
                <a:cs typeface="Times New Roman" panose="02020603050405020304" pitchFamily="18" charset="0"/>
              </a:rPr>
              <a:t>which reflects the current state of all processes </a:t>
            </a:r>
            <a:r>
              <a:rPr lang="en-US" sz="2000" dirty="0" smtClean="0">
                <a:latin typeface="+mj-lt"/>
                <a:cs typeface="Times New Roman" panose="02020603050405020304" pitchFamily="18" charset="0"/>
              </a:rPr>
              <a:t>occurring</a:t>
            </a:r>
            <a:r>
              <a:rPr lang="ru-RU" sz="20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+mj-lt"/>
                <a:cs typeface="Times New Roman" panose="02020603050405020304" pitchFamily="18" charset="0"/>
              </a:rPr>
              <a:t>in 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the </a:t>
            </a:r>
            <a:r>
              <a:rPr lang="en-US" sz="2000" dirty="0" smtClean="0">
                <a:latin typeface="+mj-lt"/>
                <a:cs typeface="Times New Roman" panose="02020603050405020304" pitchFamily="18" charset="0"/>
              </a:rPr>
              <a:t>organism</a:t>
            </a:r>
            <a:endParaRPr lang="ru-RU" sz="20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6615815"/>
            <a:ext cx="8356738" cy="242185"/>
          </a:xfrm>
          <a:prstGeom prst="rect">
            <a:avLst/>
          </a:prstGeom>
          <a:gradFill rotWithShape="1">
            <a:gsLst>
              <a:gs pos="0">
                <a:srgbClr val="8064A2">
                  <a:shade val="51000"/>
                  <a:satMod val="130000"/>
                </a:srgbClr>
              </a:gs>
              <a:gs pos="80000">
                <a:srgbClr val="8064A2">
                  <a:shade val="93000"/>
                  <a:satMod val="130000"/>
                </a:srgbClr>
              </a:gs>
              <a:gs pos="100000">
                <a:srgbClr val="8064A2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DL</a:t>
            </a:r>
            <a:r>
              <a:rPr lang="en-US" kern="0" dirty="0">
                <a:solidFill>
                  <a:prstClr val="white"/>
                </a:solidFill>
                <a:latin typeface="Calibri"/>
              </a:rPr>
              <a:t>N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 JINR Sector of Molecular Genetics of the Cell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349578" y="4829568"/>
            <a:ext cx="72657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Transcriptome analysis of Dsup expressing and control Drosophila lines demonstrated effect of </a:t>
            </a:r>
            <a:r>
              <a:rPr lang="en-US" dirty="0" smtClean="0"/>
              <a:t>Dsup</a:t>
            </a:r>
            <a:r>
              <a:rPr lang="ru-RU" dirty="0" smtClean="0"/>
              <a:t> </a:t>
            </a:r>
            <a:r>
              <a:rPr lang="en-US" dirty="0" smtClean="0"/>
              <a:t>protein </a:t>
            </a:r>
            <a:r>
              <a:rPr lang="en-US" dirty="0"/>
              <a:t>on expression of genes involved in chromatin organization, regulation of transcription and neural system functioning</a:t>
            </a:r>
          </a:p>
        </p:txBody>
      </p:sp>
    </p:spTree>
    <p:extLst>
      <p:ext uri="{BB962C8B-B14F-4D97-AF65-F5344CB8AC3E}">
        <p14:creationId xmlns:p14="http://schemas.microsoft.com/office/powerpoint/2010/main" val="2447703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1253" y="222421"/>
            <a:ext cx="4203675" cy="1888453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54442" y="901124"/>
            <a:ext cx="6845645" cy="462971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882344" y="5634831"/>
            <a:ext cx="73811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Model of Dsup structure derived from experimental data (DAMMIF package)</a:t>
            </a:r>
            <a:endParaRPr lang="ru-RU" dirty="0" smtClean="0"/>
          </a:p>
          <a:p>
            <a:r>
              <a:rPr lang="en-US" dirty="0" smtClean="0"/>
              <a:t>Experiments in collaboration </a:t>
            </a:r>
            <a:r>
              <a:rPr lang="en-US" dirty="0"/>
              <a:t>with </a:t>
            </a:r>
            <a:r>
              <a:rPr lang="en-US" dirty="0" smtClean="0"/>
              <a:t>FLNP JINR </a:t>
            </a:r>
            <a:r>
              <a:rPr lang="en-US" dirty="0"/>
              <a:t>(SAXS </a:t>
            </a:r>
            <a:r>
              <a:rPr lang="en-US" dirty="0" smtClean="0"/>
              <a:t>and DLS)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6615815"/>
            <a:ext cx="8356738" cy="242185"/>
          </a:xfrm>
          <a:prstGeom prst="rect">
            <a:avLst/>
          </a:prstGeom>
          <a:gradFill rotWithShape="1">
            <a:gsLst>
              <a:gs pos="0">
                <a:srgbClr val="8064A2">
                  <a:shade val="51000"/>
                  <a:satMod val="130000"/>
                </a:srgbClr>
              </a:gs>
              <a:gs pos="80000">
                <a:srgbClr val="8064A2">
                  <a:shade val="93000"/>
                  <a:satMod val="130000"/>
                </a:srgbClr>
              </a:gs>
              <a:gs pos="100000">
                <a:srgbClr val="8064A2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DL</a:t>
            </a:r>
            <a:r>
              <a:rPr lang="en-US" kern="0" dirty="0">
                <a:solidFill>
                  <a:prstClr val="white"/>
                </a:solidFill>
                <a:latin typeface="Calibri"/>
              </a:rPr>
              <a:t>N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 JINR Sector of Molecular Genetics of the Cell</a:t>
            </a:r>
          </a:p>
        </p:txBody>
      </p:sp>
    </p:spTree>
    <p:extLst>
      <p:ext uri="{BB962C8B-B14F-4D97-AF65-F5344CB8AC3E}">
        <p14:creationId xmlns:p14="http://schemas.microsoft.com/office/powerpoint/2010/main" val="72271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6615815"/>
            <a:ext cx="8356738" cy="242185"/>
          </a:xfrm>
          <a:prstGeom prst="rect">
            <a:avLst/>
          </a:prstGeom>
          <a:gradFill rotWithShape="1">
            <a:gsLst>
              <a:gs pos="0">
                <a:srgbClr val="8064A2">
                  <a:shade val="51000"/>
                  <a:satMod val="130000"/>
                </a:srgbClr>
              </a:gs>
              <a:gs pos="80000">
                <a:srgbClr val="8064A2">
                  <a:shade val="93000"/>
                  <a:satMod val="130000"/>
                </a:srgbClr>
              </a:gs>
              <a:gs pos="100000">
                <a:srgbClr val="8064A2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DL</a:t>
            </a:r>
            <a:r>
              <a:rPr lang="en-US" kern="0" dirty="0">
                <a:solidFill>
                  <a:prstClr val="white"/>
                </a:solidFill>
                <a:latin typeface="Calibri"/>
              </a:rPr>
              <a:t>N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 JINR Sector of Molecular Genetics of the Cell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687897" y="302004"/>
            <a:ext cx="10816906" cy="4857226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en-US" sz="5900" b="1" dirty="0" smtClean="0"/>
              <a:t>Dsup can </a:t>
            </a:r>
            <a:r>
              <a:rPr lang="en-US" sz="5900" b="1" dirty="0"/>
              <a:t>be </a:t>
            </a:r>
            <a:r>
              <a:rPr lang="en-US" sz="5900" b="1" dirty="0" smtClean="0"/>
              <a:t>used in</a:t>
            </a:r>
          </a:p>
          <a:p>
            <a:pPr>
              <a:buNone/>
            </a:pPr>
            <a:endParaRPr lang="en-US" sz="5900" b="1" dirty="0" smtClean="0"/>
          </a:p>
          <a:p>
            <a:r>
              <a:rPr lang="en-US" sz="5900" b="1" dirty="0" smtClean="0"/>
              <a:t>Biotechnology</a:t>
            </a:r>
            <a:r>
              <a:rPr lang="ru-RU" sz="5900" b="1" dirty="0" smtClean="0"/>
              <a:t>: </a:t>
            </a:r>
            <a:r>
              <a:rPr lang="en-US" sz="5900" dirty="0" smtClean="0"/>
              <a:t>for increasing of</a:t>
            </a:r>
            <a:r>
              <a:rPr lang="ru-RU" sz="5900" dirty="0" smtClean="0"/>
              <a:t> </a:t>
            </a:r>
            <a:r>
              <a:rPr lang="en-US" sz="5900" dirty="0" smtClean="0"/>
              <a:t>radiation resistance </a:t>
            </a:r>
            <a:r>
              <a:rPr lang="en-US" sz="5900" dirty="0"/>
              <a:t>in </a:t>
            </a:r>
            <a:r>
              <a:rPr lang="en-US" sz="5900" dirty="0" smtClean="0"/>
              <a:t>agricultural </a:t>
            </a:r>
            <a:r>
              <a:rPr lang="en-US" sz="5900" dirty="0"/>
              <a:t>and biotech </a:t>
            </a:r>
            <a:r>
              <a:rPr lang="en-US" sz="5900" dirty="0" smtClean="0"/>
              <a:t>organisms</a:t>
            </a:r>
          </a:p>
          <a:p>
            <a:endParaRPr lang="en-PH" sz="5900" dirty="0" smtClean="0"/>
          </a:p>
          <a:p>
            <a:r>
              <a:rPr lang="en-US" sz="5900" b="1" dirty="0" err="1" smtClean="0"/>
              <a:t>Astrobiology&amp;Spaceflight</a:t>
            </a:r>
            <a:r>
              <a:rPr lang="en-US" sz="5900" b="1" dirty="0" smtClean="0"/>
              <a:t> biology</a:t>
            </a:r>
            <a:r>
              <a:rPr lang="ru-RU" sz="5900" b="1" dirty="0" smtClean="0"/>
              <a:t>: </a:t>
            </a:r>
            <a:r>
              <a:rPr lang="en-US" sz="5900" dirty="0" smtClean="0"/>
              <a:t>development of model organisms for non-human space studies and pharmacological support of cosmonauts and their microbiomes</a:t>
            </a:r>
          </a:p>
          <a:p>
            <a:endParaRPr lang="en-PH" sz="5900" dirty="0" smtClean="0"/>
          </a:p>
          <a:p>
            <a:r>
              <a:rPr lang="en-US" sz="5900" b="1" dirty="0" smtClean="0"/>
              <a:t>Pharmacy</a:t>
            </a:r>
            <a:r>
              <a:rPr lang="ru-RU" sz="5900" b="1" dirty="0" smtClean="0"/>
              <a:t>: </a:t>
            </a:r>
            <a:r>
              <a:rPr lang="en-US" sz="5900" dirty="0" smtClean="0"/>
              <a:t>stabilizer and </a:t>
            </a:r>
            <a:r>
              <a:rPr lang="en-US" sz="5900" dirty="0" err="1" smtClean="0"/>
              <a:t>cryoprotectant</a:t>
            </a:r>
            <a:r>
              <a:rPr lang="en-US" sz="5900" dirty="0" smtClean="0"/>
              <a:t> of vaccines and other DNA/RNA-containing pharmaceuticals for effective manufacturing, transportation and conservation</a:t>
            </a:r>
          </a:p>
          <a:p>
            <a:endParaRPr lang="en-US" sz="5900" dirty="0" smtClean="0"/>
          </a:p>
          <a:p>
            <a:r>
              <a:rPr lang="en-US" sz="5900" b="1" dirty="0" smtClean="0"/>
              <a:t>Medicine</a:t>
            </a:r>
            <a:r>
              <a:rPr lang="ru-RU" sz="5900" b="1" dirty="0" smtClean="0"/>
              <a:t>: </a:t>
            </a:r>
            <a:r>
              <a:rPr lang="en-PH" sz="5900" dirty="0" smtClean="0"/>
              <a:t>antidote</a:t>
            </a:r>
            <a:r>
              <a:rPr lang="en-PH" sz="5900" b="1" dirty="0" smtClean="0"/>
              <a:t> </a:t>
            </a:r>
            <a:r>
              <a:rPr lang="en-US" sz="5900" dirty="0" smtClean="0"/>
              <a:t>agent for radiotherapy, chemotherapy and other harsh medical procedures or as capsule for radiopharmaceuticals</a:t>
            </a:r>
          </a:p>
          <a:p>
            <a:endParaRPr lang="en-US" sz="5900" i="1" dirty="0" smtClean="0"/>
          </a:p>
          <a:p>
            <a:r>
              <a:rPr lang="en-US" sz="5900" b="1" dirty="0" smtClean="0"/>
              <a:t>Ecology</a:t>
            </a:r>
            <a:r>
              <a:rPr lang="ru-RU" sz="5900" b="1" dirty="0" smtClean="0"/>
              <a:t>: </a:t>
            </a:r>
            <a:r>
              <a:rPr lang="en-US" sz="5900" dirty="0" smtClean="0"/>
              <a:t>creation of biotechnological cultures for bioremediation of toxic solutions as wastes of nuclear industry</a:t>
            </a:r>
          </a:p>
          <a:p>
            <a:endParaRPr lang="en-US" sz="5900" dirty="0" smtClean="0"/>
          </a:p>
          <a:p>
            <a:pPr>
              <a:buNone/>
            </a:pPr>
            <a:endParaRPr lang="en-US" i="1" dirty="0" smtClean="0"/>
          </a:p>
          <a:p>
            <a:endParaRPr lang="en-US" i="1" dirty="0" smtClean="0"/>
          </a:p>
          <a:p>
            <a:endParaRPr lang="en-US" i="1" dirty="0" smtClean="0"/>
          </a:p>
          <a:p>
            <a:pPr>
              <a:buNone/>
            </a:pPr>
            <a:endParaRPr lang="en-US" i="1" dirty="0" smtClean="0"/>
          </a:p>
        </p:txBody>
      </p:sp>
    </p:spTree>
    <p:extLst>
      <p:ext uri="{BB962C8B-B14F-4D97-AF65-F5344CB8AC3E}">
        <p14:creationId xmlns:p14="http://schemas.microsoft.com/office/powerpoint/2010/main" val="158039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33298</TotalTime>
  <Words>994</Words>
  <Application>Microsoft Office PowerPoint</Application>
  <PresentationFormat>Широкоэкранный</PresentationFormat>
  <Paragraphs>121</Paragraphs>
  <Slides>21</Slides>
  <Notes>1</Notes>
  <HiddenSlides>0</HiddenSlides>
  <MMClips>1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Тема Office</vt:lpstr>
      <vt:lpstr>Документ Microsoft Word</vt:lpstr>
      <vt:lpstr>Study of the radioprotective properties of the Damage Suppressor (Dsup) protein on a model organism D. melanogaster and human cell culture HEK293T      The project started 01.01.2021 Project leader Kravchenko Elena   </vt:lpstr>
      <vt:lpstr>Tardigrades</vt:lpstr>
      <vt:lpstr>Tardigrades belong to the group of the most radiation-resistant animals on Earth, able to survive after exposure to both rare and dense ionizing radiation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Изучение параметров комплекса белка Dsup-ДНК методом микроскопического термофореза (МФТИ)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Изучение радиопротекторных свойств белка Damage suppressor (Dsup) на модельном объекте D. melanogaster и культуре клеток человека НЕК293Т   УСЛОВНОЕ ОБОЗНАЧЕНИЕ ПРОЕКТА – Dsup  начат в 2021 году</dc:title>
  <dc:creator>Пользователь Windows</dc:creator>
  <cp:lastModifiedBy>Пользователь Windows</cp:lastModifiedBy>
  <cp:revision>98</cp:revision>
  <dcterms:created xsi:type="dcterms:W3CDTF">2022-03-30T10:10:32Z</dcterms:created>
  <dcterms:modified xsi:type="dcterms:W3CDTF">2023-03-23T10:30:32Z</dcterms:modified>
</cp:coreProperties>
</file>