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89" r:id="rId5"/>
    <p:sldId id="259" r:id="rId6"/>
    <p:sldId id="261" r:id="rId7"/>
    <p:sldId id="263" r:id="rId8"/>
    <p:sldId id="291" r:id="rId9"/>
    <p:sldId id="292" r:id="rId10"/>
    <p:sldId id="294" r:id="rId11"/>
    <p:sldId id="295" r:id="rId12"/>
    <p:sldId id="296" r:id="rId13"/>
    <p:sldId id="298" r:id="rId14"/>
    <p:sldId id="297" r:id="rId15"/>
    <p:sldId id="302" r:id="rId16"/>
    <p:sldId id="304" r:id="rId17"/>
    <p:sldId id="299" r:id="rId18"/>
    <p:sldId id="267" r:id="rId19"/>
    <p:sldId id="301" r:id="rId20"/>
    <p:sldId id="269" r:id="rId21"/>
    <p:sldId id="271" r:id="rId22"/>
    <p:sldId id="272" r:id="rId23"/>
    <p:sldId id="277" r:id="rId24"/>
    <p:sldId id="268" r:id="rId25"/>
    <p:sldId id="276" r:id="rId26"/>
    <p:sldId id="274" r:id="rId27"/>
    <p:sldId id="275" r:id="rId28"/>
    <p:sldId id="300" r:id="rId29"/>
    <p:sldId id="279" r:id="rId30"/>
    <p:sldId id="281" r:id="rId31"/>
    <p:sldId id="283" r:id="rId32"/>
    <p:sldId id="282" r:id="rId33"/>
    <p:sldId id="284" r:id="rId34"/>
    <p:sldId id="285" r:id="rId35"/>
    <p:sldId id="287" r:id="rId36"/>
    <p:sldId id="288" r:id="rId37"/>
    <p:sldId id="273" r:id="rId38"/>
  </p:sldIdLst>
  <p:sldSz cx="12192000" cy="6858000"/>
  <p:notesSz cx="6858000" cy="9144000"/>
  <p:embeddedFontLst>
    <p:embeddedFont>
      <p:font typeface="Helvetica" panose="020B0604020202020204" pitchFamily="2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86F"/>
    <a:srgbClr val="2A1F46"/>
    <a:srgbClr val="544C6B"/>
    <a:srgbClr val="F280AE"/>
    <a:srgbClr val="E3E8FB"/>
    <a:srgbClr val="F79231"/>
    <a:srgbClr val="F5A0C5"/>
    <a:srgbClr val="FFFFFF"/>
    <a:srgbClr val="F280AF"/>
    <a:srgbClr val="F188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133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0D847-4804-4077-9190-35AAC9DD5F7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D7C3F1-FA82-46C6-97DF-4A8D4DA9E327}">
      <dgm:prSet phldrT="[Текст]" custT="1"/>
      <dgm:spPr>
        <a:solidFill>
          <a:srgbClr val="FBB86F"/>
        </a:solidFill>
        <a:ln>
          <a:noFill/>
        </a:ln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Естественный метаболизм</a:t>
          </a:r>
          <a:endParaRPr lang="ru-RU" sz="2800" dirty="0">
            <a:solidFill>
              <a:schemeClr val="tx1"/>
            </a:solidFill>
          </a:endParaRPr>
        </a:p>
      </dgm:t>
    </dgm:pt>
    <dgm:pt modelId="{4E5CAF41-1245-450B-9905-C53D674F3F64}" type="parTrans" cxnId="{C51A2D9F-4C9F-4233-B96F-766043480C46}">
      <dgm:prSet/>
      <dgm:spPr/>
      <dgm:t>
        <a:bodyPr/>
        <a:lstStyle/>
        <a:p>
          <a:endParaRPr lang="ru-RU"/>
        </a:p>
      </dgm:t>
    </dgm:pt>
    <dgm:pt modelId="{C5F91E9E-3A40-404F-9E62-B57D39F758D0}" type="sibTrans" cxnId="{C51A2D9F-4C9F-4233-B96F-766043480C46}">
      <dgm:prSet/>
      <dgm:spPr/>
      <dgm:t>
        <a:bodyPr/>
        <a:lstStyle/>
        <a:p>
          <a:endParaRPr lang="ru-RU"/>
        </a:p>
      </dgm:t>
    </dgm:pt>
    <dgm:pt modelId="{538FB02F-4CF5-4B48-B78A-A66811BA0C08}">
      <dgm:prSet phldrT="[Текст]" custT="1"/>
      <dgm:spPr>
        <a:solidFill>
          <a:srgbClr val="544C6B">
            <a:alpha val="14000"/>
          </a:srgbClr>
        </a:solidFill>
        <a:ln w="19050">
          <a:solidFill>
            <a:srgbClr val="2A1F46"/>
          </a:solidFill>
        </a:ln>
      </dgm:spPr>
      <dgm:t>
        <a:bodyPr/>
        <a:lstStyle/>
        <a:p>
          <a:r>
            <a:rPr lang="ru-RU" sz="2000" dirty="0" smtClean="0">
              <a:latin typeface="Roboto" panose="02000000000000000000" pitchFamily="2" charset="0"/>
              <a:ea typeface="Roboto" panose="02000000000000000000" pitchFamily="2" charset="0"/>
            </a:rPr>
            <a:t>Активные формы кислорода</a:t>
          </a:r>
          <a:endParaRPr lang="ru-RU" sz="2000" dirty="0"/>
        </a:p>
      </dgm:t>
    </dgm:pt>
    <dgm:pt modelId="{12289332-6A99-4E0B-B60B-CADA5931FB9E}" type="parTrans" cxnId="{9022601C-62B5-4F4F-B454-EFBF9FD87E83}">
      <dgm:prSet/>
      <dgm:spPr>
        <a:ln>
          <a:solidFill>
            <a:srgbClr val="2A1F46"/>
          </a:solidFill>
        </a:ln>
      </dgm:spPr>
      <dgm:t>
        <a:bodyPr/>
        <a:lstStyle/>
        <a:p>
          <a:endParaRPr lang="ru-RU"/>
        </a:p>
      </dgm:t>
    </dgm:pt>
    <dgm:pt modelId="{801E782E-5AB9-469A-B9A8-9E279CB311CC}" type="sibTrans" cxnId="{9022601C-62B5-4F4F-B454-EFBF9FD87E83}">
      <dgm:prSet/>
      <dgm:spPr/>
      <dgm:t>
        <a:bodyPr/>
        <a:lstStyle/>
        <a:p>
          <a:endParaRPr lang="ru-RU"/>
        </a:p>
      </dgm:t>
    </dgm:pt>
    <dgm:pt modelId="{977075B4-208E-4342-9541-B931FFD05374}">
      <dgm:prSet phldrT="[Текст]" custT="1"/>
      <dgm:spPr>
        <a:solidFill>
          <a:srgbClr val="544C6B">
            <a:alpha val="14000"/>
          </a:srgbClr>
        </a:solidFill>
        <a:ln w="19050">
          <a:solidFill>
            <a:srgbClr val="2A1F46"/>
          </a:solidFill>
        </a:ln>
      </dgm:spPr>
      <dgm:t>
        <a:bodyPr/>
        <a:lstStyle/>
        <a:p>
          <a:r>
            <a:rPr lang="ru-RU" sz="2000" dirty="0" smtClean="0">
              <a:latin typeface="Roboto" panose="02000000000000000000" pitchFamily="2" charset="0"/>
              <a:ea typeface="Roboto" panose="02000000000000000000" pitchFamily="2" charset="0"/>
            </a:rPr>
            <a:t>Активные формы азота</a:t>
          </a:r>
          <a:endParaRPr lang="ru-RU" sz="2000" dirty="0"/>
        </a:p>
      </dgm:t>
    </dgm:pt>
    <dgm:pt modelId="{367183BF-3064-4E92-88E5-20B41C20C30C}" type="parTrans" cxnId="{6D7FA640-23B3-477F-B544-9A5A4F4E3BFE}">
      <dgm:prSet/>
      <dgm:spPr>
        <a:ln w="19050">
          <a:solidFill>
            <a:srgbClr val="2A1F46"/>
          </a:solidFill>
        </a:ln>
      </dgm:spPr>
      <dgm:t>
        <a:bodyPr/>
        <a:lstStyle/>
        <a:p>
          <a:endParaRPr lang="ru-RU"/>
        </a:p>
      </dgm:t>
    </dgm:pt>
    <dgm:pt modelId="{0EBF95F7-521F-47A5-8B33-BA45889F0A41}" type="sibTrans" cxnId="{6D7FA640-23B3-477F-B544-9A5A4F4E3BFE}">
      <dgm:prSet/>
      <dgm:spPr/>
      <dgm:t>
        <a:bodyPr/>
        <a:lstStyle/>
        <a:p>
          <a:endParaRPr lang="ru-RU"/>
        </a:p>
      </dgm:t>
    </dgm:pt>
    <dgm:pt modelId="{BA79775E-18B9-4E97-AFAE-3679FC2E9632}">
      <dgm:prSet phldrT="[Текст]" custT="1"/>
      <dgm:spPr>
        <a:solidFill>
          <a:srgbClr val="FBB86F"/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Внешние </a:t>
          </a:r>
          <a:br>
            <a:rPr lang="ru-RU" sz="2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ru-RU" sz="2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агенты</a:t>
          </a:r>
          <a:endParaRPr lang="ru-RU" sz="2800" dirty="0">
            <a:solidFill>
              <a:schemeClr val="tx1"/>
            </a:solidFill>
          </a:endParaRPr>
        </a:p>
      </dgm:t>
    </dgm:pt>
    <dgm:pt modelId="{F035613A-A353-4EC0-9221-50CE8683F2C7}" type="parTrans" cxnId="{280C8D4E-9C64-4B1E-89A8-6F2A0937F01A}">
      <dgm:prSet/>
      <dgm:spPr/>
      <dgm:t>
        <a:bodyPr/>
        <a:lstStyle/>
        <a:p>
          <a:endParaRPr lang="ru-RU"/>
        </a:p>
      </dgm:t>
    </dgm:pt>
    <dgm:pt modelId="{5929F980-472F-495D-B49A-863BD88F2128}" type="sibTrans" cxnId="{280C8D4E-9C64-4B1E-89A8-6F2A0937F01A}">
      <dgm:prSet/>
      <dgm:spPr/>
      <dgm:t>
        <a:bodyPr/>
        <a:lstStyle/>
        <a:p>
          <a:endParaRPr lang="ru-RU"/>
        </a:p>
      </dgm:t>
    </dgm:pt>
    <dgm:pt modelId="{70D59CC2-DC79-40AF-9CBA-BC6F17D8F5BB}">
      <dgm:prSet phldrT="[Текст]" custT="1"/>
      <dgm:spPr>
        <a:solidFill>
          <a:srgbClr val="544C6B">
            <a:alpha val="14000"/>
          </a:srgbClr>
        </a:solidFill>
        <a:ln w="19050">
          <a:solidFill>
            <a:srgbClr val="2A1F46"/>
          </a:solidFill>
        </a:ln>
      </dgm:spPr>
      <dgm:t>
        <a:bodyPr/>
        <a:lstStyle/>
        <a:p>
          <a:r>
            <a:rPr lang="ru-RU" sz="2000" dirty="0" smtClean="0">
              <a:latin typeface="Roboto" panose="02000000000000000000" pitchFamily="2" charset="0"/>
              <a:ea typeface="Roboto" panose="02000000000000000000" pitchFamily="2" charset="0"/>
            </a:rPr>
            <a:t>Ионизирующее излучение</a:t>
          </a:r>
          <a:endParaRPr lang="ru-RU" sz="2000" dirty="0"/>
        </a:p>
      </dgm:t>
    </dgm:pt>
    <dgm:pt modelId="{4B33C1A8-B991-4C44-9EB2-56EB566E48BB}" type="parTrans" cxnId="{22F7F20D-4178-46F4-9E6B-7AE4BA5EEA9F}">
      <dgm:prSet/>
      <dgm:spPr>
        <a:ln>
          <a:solidFill>
            <a:srgbClr val="2A1F46"/>
          </a:solidFill>
        </a:ln>
      </dgm:spPr>
      <dgm:t>
        <a:bodyPr/>
        <a:lstStyle/>
        <a:p>
          <a:endParaRPr lang="ru-RU"/>
        </a:p>
      </dgm:t>
    </dgm:pt>
    <dgm:pt modelId="{A87F1BD3-5C15-45AE-A7B2-3860939A0976}" type="sibTrans" cxnId="{22F7F20D-4178-46F4-9E6B-7AE4BA5EEA9F}">
      <dgm:prSet/>
      <dgm:spPr/>
      <dgm:t>
        <a:bodyPr/>
        <a:lstStyle/>
        <a:p>
          <a:endParaRPr lang="ru-RU"/>
        </a:p>
      </dgm:t>
    </dgm:pt>
    <dgm:pt modelId="{65388192-8B90-405B-88AB-5E8B2A8924B3}">
      <dgm:prSet phldrT="[Текст]" custT="1"/>
      <dgm:spPr>
        <a:solidFill>
          <a:srgbClr val="544C6B">
            <a:alpha val="14000"/>
          </a:srgbClr>
        </a:solidFill>
        <a:ln w="19050">
          <a:solidFill>
            <a:srgbClr val="2A1F46"/>
          </a:solidFill>
        </a:ln>
      </dgm:spPr>
      <dgm:t>
        <a:bodyPr/>
        <a:lstStyle/>
        <a:p>
          <a:r>
            <a:rPr lang="ru-RU" sz="2000" dirty="0" smtClean="0">
              <a:latin typeface="Roboto" panose="02000000000000000000" pitchFamily="2" charset="0"/>
              <a:ea typeface="Roboto" panose="02000000000000000000" pitchFamily="2" charset="0"/>
            </a:rPr>
            <a:t>Химические агенты</a:t>
          </a:r>
          <a:endParaRPr lang="ru-RU" sz="2000" dirty="0"/>
        </a:p>
      </dgm:t>
    </dgm:pt>
    <dgm:pt modelId="{038DD3C6-A142-4446-912D-011711EADC99}" type="parTrans" cxnId="{FD43AC96-FC23-459D-AE6B-D4F74ED6EA53}">
      <dgm:prSet/>
      <dgm:spPr>
        <a:ln w="19050">
          <a:solidFill>
            <a:srgbClr val="2A1F46"/>
          </a:solidFill>
        </a:ln>
      </dgm:spPr>
      <dgm:t>
        <a:bodyPr/>
        <a:lstStyle/>
        <a:p>
          <a:endParaRPr lang="ru-RU"/>
        </a:p>
      </dgm:t>
    </dgm:pt>
    <dgm:pt modelId="{CA5B3DD9-24A9-42DC-B1F6-89215006C20F}" type="sibTrans" cxnId="{FD43AC96-FC23-459D-AE6B-D4F74ED6EA53}">
      <dgm:prSet/>
      <dgm:spPr/>
      <dgm:t>
        <a:bodyPr/>
        <a:lstStyle/>
        <a:p>
          <a:endParaRPr lang="ru-RU"/>
        </a:p>
      </dgm:t>
    </dgm:pt>
    <dgm:pt modelId="{F902E70E-7208-4CCC-AF46-121F8A0D83E2}">
      <dgm:prSet/>
      <dgm:spPr>
        <a:solidFill>
          <a:srgbClr val="544C6B">
            <a:alpha val="14000"/>
          </a:srgbClr>
        </a:solidFill>
        <a:ln w="19050">
          <a:solidFill>
            <a:srgbClr val="2A1F46"/>
          </a:solidFill>
        </a:ln>
      </dgm:spPr>
      <dgm:t>
        <a:bodyPr/>
        <a:lstStyle/>
        <a:p>
          <a:r>
            <a:rPr lang="ru-RU" dirty="0" smtClean="0"/>
            <a:t>Активные карбонильные группы</a:t>
          </a:r>
          <a:endParaRPr lang="ru-RU" dirty="0"/>
        </a:p>
      </dgm:t>
    </dgm:pt>
    <dgm:pt modelId="{D945D1DB-F303-4CF1-A98A-C010FC85B0F7}" type="parTrans" cxnId="{0A77B5EC-9F95-4F28-BF81-6FD4376DC335}">
      <dgm:prSet/>
      <dgm:spPr>
        <a:noFill/>
        <a:ln w="19050">
          <a:solidFill>
            <a:srgbClr val="2A1F46"/>
          </a:solidFill>
        </a:ln>
      </dgm:spPr>
      <dgm:t>
        <a:bodyPr/>
        <a:lstStyle/>
        <a:p>
          <a:endParaRPr lang="ru-RU"/>
        </a:p>
      </dgm:t>
    </dgm:pt>
    <dgm:pt modelId="{7879DD8D-C1FC-4D91-A0F6-50B020936EEB}" type="sibTrans" cxnId="{0A77B5EC-9F95-4F28-BF81-6FD4376DC335}">
      <dgm:prSet/>
      <dgm:spPr/>
      <dgm:t>
        <a:bodyPr/>
        <a:lstStyle/>
        <a:p>
          <a:endParaRPr lang="ru-RU"/>
        </a:p>
      </dgm:t>
    </dgm:pt>
    <dgm:pt modelId="{CAC3C105-A82C-491C-9F95-228DA861EB17}" type="pres">
      <dgm:prSet presAssocID="{3DE0D847-4804-4077-9190-35AAC9DD5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DED148-1E6E-4E59-A98C-7BA2BF7867E9}" type="pres">
      <dgm:prSet presAssocID="{ABD7C3F1-FA82-46C6-97DF-4A8D4DA9E327}" presName="root" presStyleCnt="0"/>
      <dgm:spPr/>
    </dgm:pt>
    <dgm:pt modelId="{C0553A79-BC3F-4DE0-9E3B-3A5D6D639B11}" type="pres">
      <dgm:prSet presAssocID="{ABD7C3F1-FA82-46C6-97DF-4A8D4DA9E327}" presName="rootComposite" presStyleCnt="0"/>
      <dgm:spPr/>
    </dgm:pt>
    <dgm:pt modelId="{2DCD472B-C30C-492D-9795-DB39F47ED067}" type="pres">
      <dgm:prSet presAssocID="{ABD7C3F1-FA82-46C6-97DF-4A8D4DA9E327}" presName="rootText" presStyleLbl="node1" presStyleIdx="0" presStyleCnt="2" custScaleX="103019"/>
      <dgm:spPr/>
      <dgm:t>
        <a:bodyPr/>
        <a:lstStyle/>
        <a:p>
          <a:endParaRPr lang="ru-RU"/>
        </a:p>
      </dgm:t>
    </dgm:pt>
    <dgm:pt modelId="{98979145-5D66-4860-B788-E0B486785A47}" type="pres">
      <dgm:prSet presAssocID="{ABD7C3F1-FA82-46C6-97DF-4A8D4DA9E327}" presName="rootConnector" presStyleLbl="node1" presStyleIdx="0" presStyleCnt="2"/>
      <dgm:spPr/>
      <dgm:t>
        <a:bodyPr/>
        <a:lstStyle/>
        <a:p>
          <a:endParaRPr lang="ru-RU"/>
        </a:p>
      </dgm:t>
    </dgm:pt>
    <dgm:pt modelId="{2E2FF502-7ED7-4422-995F-B83F9DCDA6BA}" type="pres">
      <dgm:prSet presAssocID="{ABD7C3F1-FA82-46C6-97DF-4A8D4DA9E327}" presName="childShape" presStyleCnt="0"/>
      <dgm:spPr/>
    </dgm:pt>
    <dgm:pt modelId="{E61F5B56-1369-4CC6-8629-C0221CC33CE2}" type="pres">
      <dgm:prSet presAssocID="{12289332-6A99-4E0B-B60B-CADA5931FB9E}" presName="Name13" presStyleLbl="parChTrans1D2" presStyleIdx="0" presStyleCnt="5"/>
      <dgm:spPr/>
      <dgm:t>
        <a:bodyPr/>
        <a:lstStyle/>
        <a:p>
          <a:endParaRPr lang="ru-RU"/>
        </a:p>
      </dgm:t>
    </dgm:pt>
    <dgm:pt modelId="{0A914796-F748-4AB4-A6D1-2C4E7A2A65D1}" type="pres">
      <dgm:prSet presAssocID="{538FB02F-4CF5-4B48-B78A-A66811BA0C08}" presName="childText" presStyleLbl="bgAcc1" presStyleIdx="0" presStyleCnt="5" custScaleX="100158" custScaleY="86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1EB97-EECA-478D-80DD-E0C6E6AB23F8}" type="pres">
      <dgm:prSet presAssocID="{367183BF-3064-4E92-88E5-20B41C20C30C}" presName="Name13" presStyleLbl="parChTrans1D2" presStyleIdx="1" presStyleCnt="5"/>
      <dgm:spPr/>
      <dgm:t>
        <a:bodyPr/>
        <a:lstStyle/>
        <a:p>
          <a:endParaRPr lang="ru-RU"/>
        </a:p>
      </dgm:t>
    </dgm:pt>
    <dgm:pt modelId="{63743B97-6E68-4350-987C-4B5B5EB7431B}" type="pres">
      <dgm:prSet presAssocID="{977075B4-208E-4342-9541-B931FFD05374}" presName="childText" presStyleLbl="bgAcc1" presStyleIdx="1" presStyleCnt="5" custScaleX="100158" custScaleY="86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CD9E3-A414-4FDE-A664-2C9BF952EFBA}" type="pres">
      <dgm:prSet presAssocID="{D945D1DB-F303-4CF1-A98A-C010FC85B0F7}" presName="Name13" presStyleLbl="parChTrans1D2" presStyleIdx="2" presStyleCnt="5"/>
      <dgm:spPr/>
      <dgm:t>
        <a:bodyPr/>
        <a:lstStyle/>
        <a:p>
          <a:endParaRPr lang="ru-RU"/>
        </a:p>
      </dgm:t>
    </dgm:pt>
    <dgm:pt modelId="{25D0F7D7-9DCD-49D6-A6A7-7D74A34F4F37}" type="pres">
      <dgm:prSet presAssocID="{F902E70E-7208-4CCC-AF46-121F8A0D83E2}" presName="childText" presStyleLbl="bgAcc1" presStyleIdx="2" presStyleCnt="5" custScaleX="100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3F724-256E-4F50-AE90-8347D8FC9B60}" type="pres">
      <dgm:prSet presAssocID="{BA79775E-18B9-4E97-AFAE-3679FC2E9632}" presName="root" presStyleCnt="0"/>
      <dgm:spPr/>
    </dgm:pt>
    <dgm:pt modelId="{2B8594B7-B851-4D16-84CD-5B375DECC910}" type="pres">
      <dgm:prSet presAssocID="{BA79775E-18B9-4E97-AFAE-3679FC2E9632}" presName="rootComposite" presStyleCnt="0"/>
      <dgm:spPr/>
    </dgm:pt>
    <dgm:pt modelId="{01382D29-66E9-4BD9-984C-45EA919FC9A9}" type="pres">
      <dgm:prSet presAssocID="{BA79775E-18B9-4E97-AFAE-3679FC2E9632}" presName="rootText" presStyleLbl="node1" presStyleIdx="1" presStyleCnt="2" custScaleX="103019"/>
      <dgm:spPr/>
      <dgm:t>
        <a:bodyPr/>
        <a:lstStyle/>
        <a:p>
          <a:endParaRPr lang="ru-RU"/>
        </a:p>
      </dgm:t>
    </dgm:pt>
    <dgm:pt modelId="{AF89861D-7E9D-42B4-8510-759A72206554}" type="pres">
      <dgm:prSet presAssocID="{BA79775E-18B9-4E97-AFAE-3679FC2E9632}" presName="rootConnector" presStyleLbl="node1" presStyleIdx="1" presStyleCnt="2"/>
      <dgm:spPr/>
      <dgm:t>
        <a:bodyPr/>
        <a:lstStyle/>
        <a:p>
          <a:endParaRPr lang="ru-RU"/>
        </a:p>
      </dgm:t>
    </dgm:pt>
    <dgm:pt modelId="{5B02D524-B6C8-4E0E-849E-14F4430111EE}" type="pres">
      <dgm:prSet presAssocID="{BA79775E-18B9-4E97-AFAE-3679FC2E9632}" presName="childShape" presStyleCnt="0"/>
      <dgm:spPr/>
    </dgm:pt>
    <dgm:pt modelId="{67DF3AA9-F09E-43F3-8726-FB9A81E563C8}" type="pres">
      <dgm:prSet presAssocID="{4B33C1A8-B991-4C44-9EB2-56EB566E48BB}" presName="Name13" presStyleLbl="parChTrans1D2" presStyleIdx="3" presStyleCnt="5"/>
      <dgm:spPr/>
      <dgm:t>
        <a:bodyPr/>
        <a:lstStyle/>
        <a:p>
          <a:endParaRPr lang="ru-RU"/>
        </a:p>
      </dgm:t>
    </dgm:pt>
    <dgm:pt modelId="{BDFF3F70-38C3-4A42-AF24-FA9E19353E68}" type="pres">
      <dgm:prSet presAssocID="{70D59CC2-DC79-40AF-9CBA-BC6F17D8F5BB}" presName="childText" presStyleLbl="bgAcc1" presStyleIdx="3" presStyleCnt="5" custScaleX="100158" custScaleY="86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C170B-EA80-494C-B07B-390ADBBDC5C9}" type="pres">
      <dgm:prSet presAssocID="{038DD3C6-A142-4446-912D-011711EADC99}" presName="Name13" presStyleLbl="parChTrans1D2" presStyleIdx="4" presStyleCnt="5"/>
      <dgm:spPr/>
      <dgm:t>
        <a:bodyPr/>
        <a:lstStyle/>
        <a:p>
          <a:endParaRPr lang="ru-RU"/>
        </a:p>
      </dgm:t>
    </dgm:pt>
    <dgm:pt modelId="{C32CD3F1-66C2-48E2-A12C-C5E43BE2ADF5}" type="pres">
      <dgm:prSet presAssocID="{65388192-8B90-405B-88AB-5E8B2A8924B3}" presName="childText" presStyleLbl="bgAcc1" presStyleIdx="4" presStyleCnt="5" custScaleX="100158" custScaleY="86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2407D5-6446-4BE2-8BE1-7C76C8FF41EF}" type="presOf" srcId="{BA79775E-18B9-4E97-AFAE-3679FC2E9632}" destId="{AF89861D-7E9D-42B4-8510-759A72206554}" srcOrd="1" destOrd="0" presId="urn:microsoft.com/office/officeart/2005/8/layout/hierarchy3"/>
    <dgm:cxn modelId="{1C1FEAE2-B4BF-44B9-B8A9-5A943FC8A203}" type="presOf" srcId="{4B33C1A8-B991-4C44-9EB2-56EB566E48BB}" destId="{67DF3AA9-F09E-43F3-8726-FB9A81E563C8}" srcOrd="0" destOrd="0" presId="urn:microsoft.com/office/officeart/2005/8/layout/hierarchy3"/>
    <dgm:cxn modelId="{9687026C-B2EF-4D15-850D-C5967CFE6A50}" type="presOf" srcId="{3DE0D847-4804-4077-9190-35AAC9DD5F71}" destId="{CAC3C105-A82C-491C-9F95-228DA861EB17}" srcOrd="0" destOrd="0" presId="urn:microsoft.com/office/officeart/2005/8/layout/hierarchy3"/>
    <dgm:cxn modelId="{865E033D-81D5-45A0-A847-84A1466794E1}" type="presOf" srcId="{70D59CC2-DC79-40AF-9CBA-BC6F17D8F5BB}" destId="{BDFF3F70-38C3-4A42-AF24-FA9E19353E68}" srcOrd="0" destOrd="0" presId="urn:microsoft.com/office/officeart/2005/8/layout/hierarchy3"/>
    <dgm:cxn modelId="{D113593B-63AE-419C-A00F-63AC43063578}" type="presOf" srcId="{977075B4-208E-4342-9541-B931FFD05374}" destId="{63743B97-6E68-4350-987C-4B5B5EB7431B}" srcOrd="0" destOrd="0" presId="urn:microsoft.com/office/officeart/2005/8/layout/hierarchy3"/>
    <dgm:cxn modelId="{67E93534-8F69-49F8-832F-AD872695113D}" type="presOf" srcId="{538FB02F-4CF5-4B48-B78A-A66811BA0C08}" destId="{0A914796-F748-4AB4-A6D1-2C4E7A2A65D1}" srcOrd="0" destOrd="0" presId="urn:microsoft.com/office/officeart/2005/8/layout/hierarchy3"/>
    <dgm:cxn modelId="{0A77B5EC-9F95-4F28-BF81-6FD4376DC335}" srcId="{ABD7C3F1-FA82-46C6-97DF-4A8D4DA9E327}" destId="{F902E70E-7208-4CCC-AF46-121F8A0D83E2}" srcOrd="2" destOrd="0" parTransId="{D945D1DB-F303-4CF1-A98A-C010FC85B0F7}" sibTransId="{7879DD8D-C1FC-4D91-A0F6-50B020936EEB}"/>
    <dgm:cxn modelId="{CF2025C3-6F64-42D9-801A-6324DE6FB7AB}" type="presOf" srcId="{367183BF-3064-4E92-88E5-20B41C20C30C}" destId="{0071EB97-EECA-478D-80DD-E0C6E6AB23F8}" srcOrd="0" destOrd="0" presId="urn:microsoft.com/office/officeart/2005/8/layout/hierarchy3"/>
    <dgm:cxn modelId="{6D7FA640-23B3-477F-B544-9A5A4F4E3BFE}" srcId="{ABD7C3F1-FA82-46C6-97DF-4A8D4DA9E327}" destId="{977075B4-208E-4342-9541-B931FFD05374}" srcOrd="1" destOrd="0" parTransId="{367183BF-3064-4E92-88E5-20B41C20C30C}" sibTransId="{0EBF95F7-521F-47A5-8B33-BA45889F0A41}"/>
    <dgm:cxn modelId="{C51A2D9F-4C9F-4233-B96F-766043480C46}" srcId="{3DE0D847-4804-4077-9190-35AAC9DD5F71}" destId="{ABD7C3F1-FA82-46C6-97DF-4A8D4DA9E327}" srcOrd="0" destOrd="0" parTransId="{4E5CAF41-1245-450B-9905-C53D674F3F64}" sibTransId="{C5F91E9E-3A40-404F-9E62-B57D39F758D0}"/>
    <dgm:cxn modelId="{7FE87D8F-05FE-4EDF-B0F8-2D972194C8BB}" type="presOf" srcId="{038DD3C6-A142-4446-912D-011711EADC99}" destId="{BA7C170B-EA80-494C-B07B-390ADBBDC5C9}" srcOrd="0" destOrd="0" presId="urn:microsoft.com/office/officeart/2005/8/layout/hierarchy3"/>
    <dgm:cxn modelId="{9022601C-62B5-4F4F-B454-EFBF9FD87E83}" srcId="{ABD7C3F1-FA82-46C6-97DF-4A8D4DA9E327}" destId="{538FB02F-4CF5-4B48-B78A-A66811BA0C08}" srcOrd="0" destOrd="0" parTransId="{12289332-6A99-4E0B-B60B-CADA5931FB9E}" sibTransId="{801E782E-5AB9-469A-B9A8-9E279CB311CC}"/>
    <dgm:cxn modelId="{03ECE67B-70CB-4809-8FC8-1CA1B4282FCF}" type="presOf" srcId="{D945D1DB-F303-4CF1-A98A-C010FC85B0F7}" destId="{403CD9E3-A414-4FDE-A664-2C9BF952EFBA}" srcOrd="0" destOrd="0" presId="urn:microsoft.com/office/officeart/2005/8/layout/hierarchy3"/>
    <dgm:cxn modelId="{8813F212-B7A8-4189-ACC1-DFE7619A4EB4}" type="presOf" srcId="{ABD7C3F1-FA82-46C6-97DF-4A8D4DA9E327}" destId="{98979145-5D66-4860-B788-E0B486785A47}" srcOrd="1" destOrd="0" presId="urn:microsoft.com/office/officeart/2005/8/layout/hierarchy3"/>
    <dgm:cxn modelId="{161FEB4D-74C0-4C9A-9529-16A135484000}" type="presOf" srcId="{ABD7C3F1-FA82-46C6-97DF-4A8D4DA9E327}" destId="{2DCD472B-C30C-492D-9795-DB39F47ED067}" srcOrd="0" destOrd="0" presId="urn:microsoft.com/office/officeart/2005/8/layout/hierarchy3"/>
    <dgm:cxn modelId="{FD43AC96-FC23-459D-AE6B-D4F74ED6EA53}" srcId="{BA79775E-18B9-4E97-AFAE-3679FC2E9632}" destId="{65388192-8B90-405B-88AB-5E8B2A8924B3}" srcOrd="1" destOrd="0" parTransId="{038DD3C6-A142-4446-912D-011711EADC99}" sibTransId="{CA5B3DD9-24A9-42DC-B1F6-89215006C20F}"/>
    <dgm:cxn modelId="{22F7F20D-4178-46F4-9E6B-7AE4BA5EEA9F}" srcId="{BA79775E-18B9-4E97-AFAE-3679FC2E9632}" destId="{70D59CC2-DC79-40AF-9CBA-BC6F17D8F5BB}" srcOrd="0" destOrd="0" parTransId="{4B33C1A8-B991-4C44-9EB2-56EB566E48BB}" sibTransId="{A87F1BD3-5C15-45AE-A7B2-3860939A0976}"/>
    <dgm:cxn modelId="{442BFD5F-A94F-4D19-BCAC-86A7B665D38C}" type="presOf" srcId="{65388192-8B90-405B-88AB-5E8B2A8924B3}" destId="{C32CD3F1-66C2-48E2-A12C-C5E43BE2ADF5}" srcOrd="0" destOrd="0" presId="urn:microsoft.com/office/officeart/2005/8/layout/hierarchy3"/>
    <dgm:cxn modelId="{8E3415BF-2A83-480F-8F93-363DEF2BA915}" type="presOf" srcId="{12289332-6A99-4E0B-B60B-CADA5931FB9E}" destId="{E61F5B56-1369-4CC6-8629-C0221CC33CE2}" srcOrd="0" destOrd="0" presId="urn:microsoft.com/office/officeart/2005/8/layout/hierarchy3"/>
    <dgm:cxn modelId="{E4F2B285-44CE-45FC-B9E3-A2F74BA5F5C3}" type="presOf" srcId="{F902E70E-7208-4CCC-AF46-121F8A0D83E2}" destId="{25D0F7D7-9DCD-49D6-A6A7-7D74A34F4F37}" srcOrd="0" destOrd="0" presId="urn:microsoft.com/office/officeart/2005/8/layout/hierarchy3"/>
    <dgm:cxn modelId="{280C8D4E-9C64-4B1E-89A8-6F2A0937F01A}" srcId="{3DE0D847-4804-4077-9190-35AAC9DD5F71}" destId="{BA79775E-18B9-4E97-AFAE-3679FC2E9632}" srcOrd="1" destOrd="0" parTransId="{F035613A-A353-4EC0-9221-50CE8683F2C7}" sibTransId="{5929F980-472F-495D-B49A-863BD88F2128}"/>
    <dgm:cxn modelId="{59A4B9D1-9951-4B70-A914-62D0DDF5602A}" type="presOf" srcId="{BA79775E-18B9-4E97-AFAE-3679FC2E9632}" destId="{01382D29-66E9-4BD9-984C-45EA919FC9A9}" srcOrd="0" destOrd="0" presId="urn:microsoft.com/office/officeart/2005/8/layout/hierarchy3"/>
    <dgm:cxn modelId="{8A68FCCC-EF6F-4A52-9997-5760A9F2C5E4}" type="presParOf" srcId="{CAC3C105-A82C-491C-9F95-228DA861EB17}" destId="{9CDED148-1E6E-4E59-A98C-7BA2BF7867E9}" srcOrd="0" destOrd="0" presId="urn:microsoft.com/office/officeart/2005/8/layout/hierarchy3"/>
    <dgm:cxn modelId="{A6F64684-E669-4B9D-87FC-8885EB664495}" type="presParOf" srcId="{9CDED148-1E6E-4E59-A98C-7BA2BF7867E9}" destId="{C0553A79-BC3F-4DE0-9E3B-3A5D6D639B11}" srcOrd="0" destOrd="0" presId="urn:microsoft.com/office/officeart/2005/8/layout/hierarchy3"/>
    <dgm:cxn modelId="{35C2AF43-9F8B-40B1-9B11-3A6EC4170138}" type="presParOf" srcId="{C0553A79-BC3F-4DE0-9E3B-3A5D6D639B11}" destId="{2DCD472B-C30C-492D-9795-DB39F47ED067}" srcOrd="0" destOrd="0" presId="urn:microsoft.com/office/officeart/2005/8/layout/hierarchy3"/>
    <dgm:cxn modelId="{B1E1BB08-25E8-4E9F-95E8-874E536FC69F}" type="presParOf" srcId="{C0553A79-BC3F-4DE0-9E3B-3A5D6D639B11}" destId="{98979145-5D66-4860-B788-E0B486785A47}" srcOrd="1" destOrd="0" presId="urn:microsoft.com/office/officeart/2005/8/layout/hierarchy3"/>
    <dgm:cxn modelId="{F35946CA-6B35-4103-A161-702CD831902A}" type="presParOf" srcId="{9CDED148-1E6E-4E59-A98C-7BA2BF7867E9}" destId="{2E2FF502-7ED7-4422-995F-B83F9DCDA6BA}" srcOrd="1" destOrd="0" presId="urn:microsoft.com/office/officeart/2005/8/layout/hierarchy3"/>
    <dgm:cxn modelId="{AC5442C3-0D5F-413A-A44A-3E218D55AC19}" type="presParOf" srcId="{2E2FF502-7ED7-4422-995F-B83F9DCDA6BA}" destId="{E61F5B56-1369-4CC6-8629-C0221CC33CE2}" srcOrd="0" destOrd="0" presId="urn:microsoft.com/office/officeart/2005/8/layout/hierarchy3"/>
    <dgm:cxn modelId="{933FA463-824D-491D-B9DB-A2EF3B1D527E}" type="presParOf" srcId="{2E2FF502-7ED7-4422-995F-B83F9DCDA6BA}" destId="{0A914796-F748-4AB4-A6D1-2C4E7A2A65D1}" srcOrd="1" destOrd="0" presId="urn:microsoft.com/office/officeart/2005/8/layout/hierarchy3"/>
    <dgm:cxn modelId="{CAC850CB-1A61-423F-9D1F-A9972124676F}" type="presParOf" srcId="{2E2FF502-7ED7-4422-995F-B83F9DCDA6BA}" destId="{0071EB97-EECA-478D-80DD-E0C6E6AB23F8}" srcOrd="2" destOrd="0" presId="urn:microsoft.com/office/officeart/2005/8/layout/hierarchy3"/>
    <dgm:cxn modelId="{16DA1718-3728-4799-837E-B65456408BAE}" type="presParOf" srcId="{2E2FF502-7ED7-4422-995F-B83F9DCDA6BA}" destId="{63743B97-6E68-4350-987C-4B5B5EB7431B}" srcOrd="3" destOrd="0" presId="urn:microsoft.com/office/officeart/2005/8/layout/hierarchy3"/>
    <dgm:cxn modelId="{48DAEBCB-F556-460F-9C6C-A20A03B6D52D}" type="presParOf" srcId="{2E2FF502-7ED7-4422-995F-B83F9DCDA6BA}" destId="{403CD9E3-A414-4FDE-A664-2C9BF952EFBA}" srcOrd="4" destOrd="0" presId="urn:microsoft.com/office/officeart/2005/8/layout/hierarchy3"/>
    <dgm:cxn modelId="{B6B72FF2-4684-4DDA-88B4-6B60271D775A}" type="presParOf" srcId="{2E2FF502-7ED7-4422-995F-B83F9DCDA6BA}" destId="{25D0F7D7-9DCD-49D6-A6A7-7D74A34F4F37}" srcOrd="5" destOrd="0" presId="urn:microsoft.com/office/officeart/2005/8/layout/hierarchy3"/>
    <dgm:cxn modelId="{A0E249D6-8F94-416F-9133-22E291AB35DE}" type="presParOf" srcId="{CAC3C105-A82C-491C-9F95-228DA861EB17}" destId="{2BA3F724-256E-4F50-AE90-8347D8FC9B60}" srcOrd="1" destOrd="0" presId="urn:microsoft.com/office/officeart/2005/8/layout/hierarchy3"/>
    <dgm:cxn modelId="{018B8359-F2AC-446F-8CD1-86277D480C09}" type="presParOf" srcId="{2BA3F724-256E-4F50-AE90-8347D8FC9B60}" destId="{2B8594B7-B851-4D16-84CD-5B375DECC910}" srcOrd="0" destOrd="0" presId="urn:microsoft.com/office/officeart/2005/8/layout/hierarchy3"/>
    <dgm:cxn modelId="{E0E2982E-90B0-4DE5-A4C7-36AAC642BDC5}" type="presParOf" srcId="{2B8594B7-B851-4D16-84CD-5B375DECC910}" destId="{01382D29-66E9-4BD9-984C-45EA919FC9A9}" srcOrd="0" destOrd="0" presId="urn:microsoft.com/office/officeart/2005/8/layout/hierarchy3"/>
    <dgm:cxn modelId="{52211322-A9EE-42E6-8A80-323B03EE75D3}" type="presParOf" srcId="{2B8594B7-B851-4D16-84CD-5B375DECC910}" destId="{AF89861D-7E9D-42B4-8510-759A72206554}" srcOrd="1" destOrd="0" presId="urn:microsoft.com/office/officeart/2005/8/layout/hierarchy3"/>
    <dgm:cxn modelId="{4FD7B68F-E42B-4B4E-BF87-BA00245C76FA}" type="presParOf" srcId="{2BA3F724-256E-4F50-AE90-8347D8FC9B60}" destId="{5B02D524-B6C8-4E0E-849E-14F4430111EE}" srcOrd="1" destOrd="0" presId="urn:microsoft.com/office/officeart/2005/8/layout/hierarchy3"/>
    <dgm:cxn modelId="{83582920-BE53-46AA-AED3-6150DC6D6003}" type="presParOf" srcId="{5B02D524-B6C8-4E0E-849E-14F4430111EE}" destId="{67DF3AA9-F09E-43F3-8726-FB9A81E563C8}" srcOrd="0" destOrd="0" presId="urn:microsoft.com/office/officeart/2005/8/layout/hierarchy3"/>
    <dgm:cxn modelId="{F59AFBD7-0151-4DC6-9FF2-1A99ED4635C0}" type="presParOf" srcId="{5B02D524-B6C8-4E0E-849E-14F4430111EE}" destId="{BDFF3F70-38C3-4A42-AF24-FA9E19353E68}" srcOrd="1" destOrd="0" presId="urn:microsoft.com/office/officeart/2005/8/layout/hierarchy3"/>
    <dgm:cxn modelId="{7738D1AC-303D-4EEC-AF75-F6608D29DFE1}" type="presParOf" srcId="{5B02D524-B6C8-4E0E-849E-14F4430111EE}" destId="{BA7C170B-EA80-494C-B07B-390ADBBDC5C9}" srcOrd="2" destOrd="0" presId="urn:microsoft.com/office/officeart/2005/8/layout/hierarchy3"/>
    <dgm:cxn modelId="{B381E403-B711-4C96-8F86-FF3452578E22}" type="presParOf" srcId="{5B02D524-B6C8-4E0E-849E-14F4430111EE}" destId="{C32CD3F1-66C2-48E2-A12C-C5E43BE2ADF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D472B-C30C-492D-9795-DB39F47ED067}">
      <dsp:nvSpPr>
        <dsp:cNvPr id="0" name=""/>
        <dsp:cNvSpPr/>
      </dsp:nvSpPr>
      <dsp:spPr>
        <a:xfrm>
          <a:off x="706993" y="3933"/>
          <a:ext cx="2591994" cy="1258017"/>
        </a:xfrm>
        <a:prstGeom prst="roundRect">
          <a:avLst>
            <a:gd name="adj" fmla="val 10000"/>
          </a:avLst>
        </a:prstGeom>
        <a:solidFill>
          <a:srgbClr val="FBB86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Естественный метаболизм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743839" y="40779"/>
        <a:ext cx="2518302" cy="1184325"/>
      </dsp:txXfrm>
    </dsp:sp>
    <dsp:sp modelId="{E61F5B56-1369-4CC6-8629-C0221CC33CE2}">
      <dsp:nvSpPr>
        <dsp:cNvPr id="0" name=""/>
        <dsp:cNvSpPr/>
      </dsp:nvSpPr>
      <dsp:spPr>
        <a:xfrm>
          <a:off x="966193" y="1261950"/>
          <a:ext cx="259199" cy="859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483"/>
              </a:lnTo>
              <a:lnTo>
                <a:pt x="259199" y="859483"/>
              </a:lnTo>
            </a:path>
          </a:pathLst>
        </a:custGeom>
        <a:noFill/>
        <a:ln w="1270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14796-F748-4AB4-A6D1-2C4E7A2A65D1}">
      <dsp:nvSpPr>
        <dsp:cNvPr id="0" name=""/>
        <dsp:cNvSpPr/>
      </dsp:nvSpPr>
      <dsp:spPr>
        <a:xfrm>
          <a:off x="1225392" y="1576455"/>
          <a:ext cx="2016008" cy="1089959"/>
        </a:xfrm>
        <a:prstGeom prst="roundRect">
          <a:avLst>
            <a:gd name="adj" fmla="val 10000"/>
          </a:avLst>
        </a:prstGeom>
        <a:solidFill>
          <a:srgbClr val="544C6B">
            <a:alpha val="14000"/>
          </a:srgbClr>
        </a:solidFill>
        <a:ln w="1905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Roboto" panose="02000000000000000000" pitchFamily="2" charset="0"/>
              <a:ea typeface="Roboto" panose="02000000000000000000" pitchFamily="2" charset="0"/>
            </a:rPr>
            <a:t>Активные формы кислорода</a:t>
          </a:r>
          <a:endParaRPr lang="ru-RU" sz="2000" kern="1200" dirty="0"/>
        </a:p>
      </dsp:txBody>
      <dsp:txXfrm>
        <a:off x="1257316" y="1608379"/>
        <a:ext cx="1952160" cy="1026111"/>
      </dsp:txXfrm>
    </dsp:sp>
    <dsp:sp modelId="{0071EB97-EECA-478D-80DD-E0C6E6AB23F8}">
      <dsp:nvSpPr>
        <dsp:cNvPr id="0" name=""/>
        <dsp:cNvSpPr/>
      </dsp:nvSpPr>
      <dsp:spPr>
        <a:xfrm>
          <a:off x="966193" y="1261950"/>
          <a:ext cx="259199" cy="2263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3947"/>
              </a:lnTo>
              <a:lnTo>
                <a:pt x="259199" y="2263947"/>
              </a:lnTo>
            </a:path>
          </a:pathLst>
        </a:custGeom>
        <a:noFill/>
        <a:ln w="1905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43B97-6E68-4350-987C-4B5B5EB7431B}">
      <dsp:nvSpPr>
        <dsp:cNvPr id="0" name=""/>
        <dsp:cNvSpPr/>
      </dsp:nvSpPr>
      <dsp:spPr>
        <a:xfrm>
          <a:off x="1225392" y="2980918"/>
          <a:ext cx="2016008" cy="1089959"/>
        </a:xfrm>
        <a:prstGeom prst="roundRect">
          <a:avLst>
            <a:gd name="adj" fmla="val 10000"/>
          </a:avLst>
        </a:prstGeom>
        <a:solidFill>
          <a:srgbClr val="544C6B">
            <a:alpha val="14000"/>
          </a:srgbClr>
        </a:solidFill>
        <a:ln w="1905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Roboto" panose="02000000000000000000" pitchFamily="2" charset="0"/>
              <a:ea typeface="Roboto" panose="02000000000000000000" pitchFamily="2" charset="0"/>
            </a:rPr>
            <a:t>Активные формы азота</a:t>
          </a:r>
          <a:endParaRPr lang="ru-RU" sz="2000" kern="1200" dirty="0"/>
        </a:p>
      </dsp:txBody>
      <dsp:txXfrm>
        <a:off x="1257316" y="3012842"/>
        <a:ext cx="1952160" cy="1026111"/>
      </dsp:txXfrm>
    </dsp:sp>
    <dsp:sp modelId="{403CD9E3-A414-4FDE-A664-2C9BF952EFBA}">
      <dsp:nvSpPr>
        <dsp:cNvPr id="0" name=""/>
        <dsp:cNvSpPr/>
      </dsp:nvSpPr>
      <dsp:spPr>
        <a:xfrm>
          <a:off x="966193" y="1261950"/>
          <a:ext cx="259199" cy="375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2440"/>
              </a:lnTo>
              <a:lnTo>
                <a:pt x="259199" y="3752440"/>
              </a:lnTo>
            </a:path>
          </a:pathLst>
        </a:custGeom>
        <a:noFill/>
        <a:ln w="1905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0F7D7-9DCD-49D6-A6A7-7D74A34F4F37}">
      <dsp:nvSpPr>
        <dsp:cNvPr id="0" name=""/>
        <dsp:cNvSpPr/>
      </dsp:nvSpPr>
      <dsp:spPr>
        <a:xfrm>
          <a:off x="1225392" y="4385382"/>
          <a:ext cx="2016008" cy="1258017"/>
        </a:xfrm>
        <a:prstGeom prst="roundRect">
          <a:avLst>
            <a:gd name="adj" fmla="val 10000"/>
          </a:avLst>
        </a:prstGeom>
        <a:solidFill>
          <a:srgbClr val="544C6B">
            <a:alpha val="14000"/>
          </a:srgbClr>
        </a:solidFill>
        <a:ln w="1905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Активные карбонильные группы</a:t>
          </a:r>
          <a:endParaRPr lang="ru-RU" sz="2300" kern="1200" dirty="0"/>
        </a:p>
      </dsp:txBody>
      <dsp:txXfrm>
        <a:off x="1262238" y="4422228"/>
        <a:ext cx="1942316" cy="1184325"/>
      </dsp:txXfrm>
    </dsp:sp>
    <dsp:sp modelId="{01382D29-66E9-4BD9-984C-45EA919FC9A9}">
      <dsp:nvSpPr>
        <dsp:cNvPr id="0" name=""/>
        <dsp:cNvSpPr/>
      </dsp:nvSpPr>
      <dsp:spPr>
        <a:xfrm>
          <a:off x="3927996" y="3933"/>
          <a:ext cx="2591994" cy="1258017"/>
        </a:xfrm>
        <a:prstGeom prst="roundRect">
          <a:avLst>
            <a:gd name="adj" fmla="val 10000"/>
          </a:avLst>
        </a:prstGeom>
        <a:solidFill>
          <a:srgbClr val="FBB8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Внешние </a:t>
          </a:r>
          <a:br>
            <a:rPr lang="ru-RU" sz="2800" kern="12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ru-RU" sz="2800" kern="12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rPr>
            <a:t>агенты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964842" y="40779"/>
        <a:ext cx="2518302" cy="1184325"/>
      </dsp:txXfrm>
    </dsp:sp>
    <dsp:sp modelId="{67DF3AA9-F09E-43F3-8726-FB9A81E563C8}">
      <dsp:nvSpPr>
        <dsp:cNvPr id="0" name=""/>
        <dsp:cNvSpPr/>
      </dsp:nvSpPr>
      <dsp:spPr>
        <a:xfrm>
          <a:off x="4187196" y="1261950"/>
          <a:ext cx="259199" cy="859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483"/>
              </a:lnTo>
              <a:lnTo>
                <a:pt x="259199" y="859483"/>
              </a:lnTo>
            </a:path>
          </a:pathLst>
        </a:custGeom>
        <a:noFill/>
        <a:ln w="1270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FF3F70-38C3-4A42-AF24-FA9E19353E68}">
      <dsp:nvSpPr>
        <dsp:cNvPr id="0" name=""/>
        <dsp:cNvSpPr/>
      </dsp:nvSpPr>
      <dsp:spPr>
        <a:xfrm>
          <a:off x="4446395" y="1576455"/>
          <a:ext cx="2016008" cy="1089959"/>
        </a:xfrm>
        <a:prstGeom prst="roundRect">
          <a:avLst>
            <a:gd name="adj" fmla="val 10000"/>
          </a:avLst>
        </a:prstGeom>
        <a:solidFill>
          <a:srgbClr val="544C6B">
            <a:alpha val="14000"/>
          </a:srgbClr>
        </a:solidFill>
        <a:ln w="1905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Roboto" panose="02000000000000000000" pitchFamily="2" charset="0"/>
              <a:ea typeface="Roboto" panose="02000000000000000000" pitchFamily="2" charset="0"/>
            </a:rPr>
            <a:t>Ионизирующее излучение</a:t>
          </a:r>
          <a:endParaRPr lang="ru-RU" sz="2000" kern="1200" dirty="0"/>
        </a:p>
      </dsp:txBody>
      <dsp:txXfrm>
        <a:off x="4478319" y="1608379"/>
        <a:ext cx="1952160" cy="1026111"/>
      </dsp:txXfrm>
    </dsp:sp>
    <dsp:sp modelId="{BA7C170B-EA80-494C-B07B-390ADBBDC5C9}">
      <dsp:nvSpPr>
        <dsp:cNvPr id="0" name=""/>
        <dsp:cNvSpPr/>
      </dsp:nvSpPr>
      <dsp:spPr>
        <a:xfrm>
          <a:off x="4187196" y="1261950"/>
          <a:ext cx="259199" cy="2263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3947"/>
              </a:lnTo>
              <a:lnTo>
                <a:pt x="259199" y="2263947"/>
              </a:lnTo>
            </a:path>
          </a:pathLst>
        </a:custGeom>
        <a:noFill/>
        <a:ln w="1905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CD3F1-66C2-48E2-A12C-C5E43BE2ADF5}">
      <dsp:nvSpPr>
        <dsp:cNvPr id="0" name=""/>
        <dsp:cNvSpPr/>
      </dsp:nvSpPr>
      <dsp:spPr>
        <a:xfrm>
          <a:off x="4446395" y="2980918"/>
          <a:ext cx="2016008" cy="1089959"/>
        </a:xfrm>
        <a:prstGeom prst="roundRect">
          <a:avLst>
            <a:gd name="adj" fmla="val 10000"/>
          </a:avLst>
        </a:prstGeom>
        <a:solidFill>
          <a:srgbClr val="544C6B">
            <a:alpha val="14000"/>
          </a:srgbClr>
        </a:solidFill>
        <a:ln w="19050" cap="flat" cmpd="sng" algn="ctr">
          <a:solidFill>
            <a:srgbClr val="2A1F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Roboto" panose="02000000000000000000" pitchFamily="2" charset="0"/>
              <a:ea typeface="Roboto" panose="02000000000000000000" pitchFamily="2" charset="0"/>
            </a:rPr>
            <a:t>Химические агенты</a:t>
          </a:r>
          <a:endParaRPr lang="ru-RU" sz="2000" kern="1200" dirty="0"/>
        </a:p>
      </dsp:txBody>
      <dsp:txXfrm>
        <a:off x="4478319" y="3012842"/>
        <a:ext cx="1952160" cy="1026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DECBD-2E6D-40EF-85B2-54BFDF93F8A0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0777D-0643-4BCB-9439-2A67D0E27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4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 зовут Кожина Регина, я являюсь младшим научным сотрудником Лаборатории радиационной биологии и обучаюсь в аспирантуре по направлению Радиобиология. Я занимаюсь молекулярной радиобиологией, а именно изучением того, как ионизирующие излучения влияют на ДНК живых организмов. Я прекрасно понимаю, что наверняка многие из вас не знакомы с биологической терминологией, поэтому не стесняйтесь спрашивать.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127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Roboto" panose="02000000000000000000" pitchFamily="2" charset="0"/>
                <a:ea typeface="Roboto" panose="02000000000000000000" pitchFamily="2" charset="0"/>
              </a:rPr>
              <a:t>Фоточувствительность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«Пятнистая» пигментация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Roboto" panose="02000000000000000000" pitchFamily="2" charset="0"/>
                <a:ea typeface="Roboto" panose="02000000000000000000" pitchFamily="2" charset="0"/>
              </a:rPr>
              <a:t>Телеангиэктазии+катаракта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Roboto" panose="02000000000000000000" pitchFamily="2" charset="0"/>
                <a:ea typeface="Roboto" panose="02000000000000000000" pitchFamily="2" charset="0"/>
              </a:rPr>
              <a:t>Гипогонадизм</a:t>
            </a:r>
            <a:endParaRPr lang="ru-RU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Низкий рост</a:t>
            </a:r>
            <a:endParaRPr lang="en-US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Редкие волосы, брови, ресницы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Отсутствие молочных желез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Ко</a:t>
            </a:r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ru-RU" dirty="0" err="1" smtClean="0">
                <a:latin typeface="Roboto" panose="02000000000000000000" pitchFamily="2" charset="0"/>
                <a:ea typeface="Roboto" panose="02000000000000000000" pitchFamily="2" charset="0"/>
              </a:rPr>
              <a:t>тные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 аномалии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Повышенный риск развития рака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9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p53 — опухолевый белок —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супрессор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опухоли</a:t>
            </a:r>
            <a:endParaRPr lang="ru-RU" dirty="0" smtClean="0"/>
          </a:p>
          <a:p>
            <a:r>
              <a:rPr lang="en-US" dirty="0" smtClean="0"/>
              <a:t>RPA- replication protein 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32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p53 — опухолевый белок —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супрессор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опухоли</a:t>
            </a:r>
            <a:endParaRPr lang="ru-RU" dirty="0" smtClean="0"/>
          </a:p>
          <a:p>
            <a:r>
              <a:rPr lang="en-US" dirty="0" smtClean="0"/>
              <a:t>RPA- replication protein 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2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Принцип работы </a:t>
            </a:r>
            <a:r>
              <a:rPr lang="en-US" dirty="0" err="1" smtClean="0"/>
              <a:t>araC</a:t>
            </a:r>
            <a:r>
              <a:rPr lang="en-US" dirty="0" smtClean="0"/>
              <a:t>,</a:t>
            </a:r>
            <a:r>
              <a:rPr lang="en-US" baseline="0" dirty="0" smtClean="0"/>
              <a:t> SCR7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61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Принцип работы </a:t>
            </a:r>
            <a:r>
              <a:rPr lang="en-US" dirty="0" err="1" smtClean="0"/>
              <a:t>araC</a:t>
            </a:r>
            <a:r>
              <a:rPr lang="en-US" dirty="0" smtClean="0"/>
              <a:t>,</a:t>
            </a:r>
            <a:r>
              <a:rPr lang="en-US" baseline="0" dirty="0" smtClean="0"/>
              <a:t> SCR7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6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действии УФ возникают пиримидиновые </a:t>
            </a:r>
            <a:r>
              <a:rPr lang="ru-RU" dirty="0" err="1" smtClean="0"/>
              <a:t>димеры</a:t>
            </a:r>
            <a:r>
              <a:rPr lang="ru-RU" dirty="0" smtClean="0"/>
              <a:t> ИЛИ </a:t>
            </a:r>
            <a:r>
              <a:rPr lang="ru-RU" dirty="0" err="1" smtClean="0"/>
              <a:t>тиминовые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фотодимеры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8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действии УФ возникают пиримидиновые </a:t>
            </a:r>
            <a:r>
              <a:rPr lang="ru-RU" dirty="0" err="1" smtClean="0"/>
              <a:t>димеры</a:t>
            </a:r>
            <a:r>
              <a:rPr lang="ru-RU" dirty="0" smtClean="0"/>
              <a:t> ИЛИ </a:t>
            </a:r>
            <a:r>
              <a:rPr lang="ru-RU" dirty="0" err="1" smtClean="0"/>
              <a:t>тиминовые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фотодимеры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09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sister chromatid exchanges (SCEs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 of heterozygosity (LOH)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19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действии УФ возникают пиримидиновые </a:t>
            </a:r>
            <a:r>
              <a:rPr lang="ru-RU" dirty="0" err="1" smtClean="0"/>
              <a:t>димеры</a:t>
            </a:r>
            <a:r>
              <a:rPr lang="ru-RU" dirty="0" smtClean="0"/>
              <a:t> ИЛИ </a:t>
            </a:r>
            <a:r>
              <a:rPr lang="ru-RU" dirty="0" err="1" smtClean="0"/>
              <a:t>тиминовые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фотодимеры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0777D-0643-4BCB-9439-2A67D0E273D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4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0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85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52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9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2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7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0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43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38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0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6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8AF0F-F67F-4AA9-929F-F01E5780120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FE40C-10CD-4B47-966B-F20E1485B6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4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8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1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5669" y="1557030"/>
            <a:ext cx="831085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Репарация ДНК: </a:t>
            </a:r>
            <a:r>
              <a:rPr lang="ru-RU" dirty="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dirty="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все </a:t>
            </a:r>
            <a:r>
              <a:rPr lang="ru-RU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хорошо, что </a:t>
            </a:r>
            <a:r>
              <a:rPr lang="ru-RU" dirty="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хорошо кончается</a:t>
            </a:r>
            <a:endParaRPr lang="ru-RU" b="1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860" y="5202238"/>
            <a:ext cx="9144000" cy="1655762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panose="020B0604020202020204" pitchFamily="34" charset="0"/>
              </a:rPr>
              <a:t>Кожина Регина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panose="020B0604020202020204" pitchFamily="34" charset="0"/>
              </a:rPr>
              <a:t>Младший научный сотрудник ЛРБ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9655790" y="4429919"/>
            <a:ext cx="3200400" cy="3200400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6166" y="5349875"/>
            <a:ext cx="1265912" cy="1265912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-1112828" y="4141440"/>
            <a:ext cx="2008497" cy="2008497"/>
          </a:xfrm>
          <a:prstGeom prst="ellipse">
            <a:avLst/>
          </a:prstGeom>
          <a:gradFill flip="none" rotWithShape="1">
            <a:gsLst>
              <a:gs pos="77000">
                <a:srgbClr val="F5A0C5"/>
              </a:gs>
              <a:gs pos="91000">
                <a:srgbClr val="FBB86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86098" y="-3966790"/>
            <a:ext cx="4997078" cy="4997078"/>
          </a:xfrm>
          <a:prstGeom prst="ellipse">
            <a:avLst/>
          </a:prstGeom>
          <a:gradFill flip="none" rotWithShape="1">
            <a:gsLst>
              <a:gs pos="31000">
                <a:srgbClr val="F5A0C5"/>
              </a:gs>
              <a:gs pos="87000">
                <a:srgbClr val="FBB86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206524" y="342503"/>
            <a:ext cx="334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80A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Семинары в Доме Ученых </a:t>
            </a:r>
          </a:p>
          <a:p>
            <a:r>
              <a:rPr lang="ru-RU" dirty="0" smtClean="0">
                <a:solidFill>
                  <a:srgbClr val="F280A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19.01.2023</a:t>
            </a:r>
            <a:endParaRPr lang="ru-RU" dirty="0">
              <a:solidFill>
                <a:srgbClr val="F280A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86" y="1582292"/>
            <a:ext cx="7444600" cy="532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81136"/>
            <a:ext cx="11887200" cy="136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23573"/>
            <a:ext cx="11176379" cy="1325563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Эксцизионная</a:t>
            </a: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репарация нуклеотидов 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NER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781" y="1827191"/>
            <a:ext cx="505267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XPC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72781" y="3876979"/>
            <a:ext cx="2086853" cy="584775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Эндонуклеаза</a:t>
            </a:r>
            <a:r>
              <a:rPr lang="ru-RU" sz="1600" dirty="0" smtClean="0"/>
              <a:t> </a:t>
            </a:r>
            <a:r>
              <a:rPr lang="en-US" sz="1600" dirty="0" smtClean="0"/>
              <a:t>FEN1</a:t>
            </a:r>
          </a:p>
          <a:p>
            <a:r>
              <a:rPr lang="ru-RU" sz="1600" dirty="0" err="1" smtClean="0"/>
              <a:t>Эндокнуклеаза</a:t>
            </a:r>
            <a:r>
              <a:rPr lang="ru-RU" sz="1600" dirty="0" smtClean="0"/>
              <a:t> </a:t>
            </a:r>
            <a:r>
              <a:rPr lang="en-US" sz="1600" dirty="0" smtClean="0"/>
              <a:t>ERCC4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463" y="6127437"/>
            <a:ext cx="1386213" cy="584775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</a:t>
            </a:r>
            <a:r>
              <a:rPr lang="ru-RU" sz="1600" dirty="0" err="1" smtClean="0"/>
              <a:t>лигаза</a:t>
            </a:r>
            <a:r>
              <a:rPr lang="en-US" sz="1600" dirty="0" smtClean="0"/>
              <a:t> III</a:t>
            </a:r>
          </a:p>
          <a:p>
            <a:r>
              <a:rPr lang="en-US" sz="1600" dirty="0" smtClean="0"/>
              <a:t>XRCC I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494" y="5393635"/>
            <a:ext cx="1831976" cy="584775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ДНК-полимераза</a:t>
            </a:r>
            <a:r>
              <a:rPr lang="en-US" sz="1600" dirty="0" smtClean="0"/>
              <a:t> </a:t>
            </a:r>
            <a:r>
              <a:rPr lang="el-GR" sz="1600" dirty="0" smtClean="0"/>
              <a:t>δ</a:t>
            </a:r>
            <a:endParaRPr lang="en-US" sz="1600" dirty="0" smtClean="0"/>
          </a:p>
          <a:p>
            <a:r>
              <a:rPr lang="ru-RU" sz="1600" dirty="0"/>
              <a:t>ДНК-полимераза </a:t>
            </a:r>
            <a:r>
              <a:rPr lang="el-GR" sz="1600" dirty="0" smtClean="0"/>
              <a:t>ε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3931" t="35544" r="35264" b="30734"/>
          <a:stretch/>
        </p:blipFill>
        <p:spPr>
          <a:xfrm>
            <a:off x="7836496" y="2165745"/>
            <a:ext cx="4312693" cy="2563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463" y="2504750"/>
            <a:ext cx="3017749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Транскрипционный фактор </a:t>
            </a:r>
            <a:r>
              <a:rPr lang="en-US" sz="1600" dirty="0" smtClean="0"/>
              <a:t>TFIIH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767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81136"/>
            <a:ext cx="11887200" cy="136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23573"/>
            <a:ext cx="11668836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Репарация ошибочно спаренных нуклеотидов 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MMR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" y="1732801"/>
            <a:ext cx="1196161" cy="584775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Msh2/Msh6</a:t>
            </a:r>
          </a:p>
          <a:p>
            <a:r>
              <a:rPr lang="en-US" sz="1600" dirty="0" smtClean="0"/>
              <a:t>Msh1/Pms2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72781" y="5489225"/>
            <a:ext cx="1185837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</a:t>
            </a:r>
            <a:r>
              <a:rPr lang="ru-RU" sz="1600" dirty="0" err="1" smtClean="0"/>
              <a:t>лигаза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91463" y="4012788"/>
            <a:ext cx="1418402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Полимераза </a:t>
            </a:r>
            <a:r>
              <a:rPr lang="el-GR" sz="1600" dirty="0" smtClean="0"/>
              <a:t>δ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91463" y="2980536"/>
            <a:ext cx="1470274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Экзонуклеаза</a:t>
            </a:r>
            <a:r>
              <a:rPr lang="ru-RU" sz="1600" dirty="0" smtClean="0"/>
              <a:t> </a:t>
            </a:r>
            <a:r>
              <a:rPr lang="en-US" sz="1600" dirty="0" smtClean="0"/>
              <a:t>I</a:t>
            </a:r>
            <a:endParaRPr lang="ru-RU" sz="1600" dirty="0"/>
          </a:p>
        </p:txBody>
      </p:sp>
      <p:pic>
        <p:nvPicPr>
          <p:cNvPr id="15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82" y="1518065"/>
            <a:ext cx="7894478" cy="5328000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7"/>
          <a:stretch/>
        </p:blipFill>
        <p:spPr>
          <a:xfrm>
            <a:off x="9729396" y="1595458"/>
            <a:ext cx="2412154" cy="2770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1"/>
          <a:stretch/>
        </p:blipFill>
        <p:spPr>
          <a:xfrm>
            <a:off x="10037774" y="4024723"/>
            <a:ext cx="1357351" cy="28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3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0397" t="41399" r="40310" b="37116"/>
          <a:stretch/>
        </p:blipFill>
        <p:spPr>
          <a:xfrm>
            <a:off x="8828690" y="4382814"/>
            <a:ext cx="3120063" cy="18865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81136"/>
            <a:ext cx="11887200" cy="136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23573"/>
            <a:ext cx="11668836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Гомологичная рекомбинация 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HR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475" y="1989446"/>
            <a:ext cx="1814407" cy="584775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Комплекс </a:t>
            </a:r>
            <a:r>
              <a:rPr lang="en-US" sz="1600" dirty="0" smtClean="0"/>
              <a:t>MR</a:t>
            </a:r>
            <a:r>
              <a:rPr lang="en-US" sz="1600" dirty="0"/>
              <a:t>N</a:t>
            </a:r>
            <a:endParaRPr lang="ru-RU" sz="1600" dirty="0" smtClean="0"/>
          </a:p>
          <a:p>
            <a:r>
              <a:rPr lang="en-US" sz="1600" dirty="0" smtClean="0"/>
              <a:t>Mre11-Rad50-Nbs1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463" y="6089726"/>
            <a:ext cx="1185837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</a:t>
            </a:r>
            <a:r>
              <a:rPr lang="ru-RU" sz="1600" dirty="0" err="1" smtClean="0"/>
              <a:t>лигаза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4481" y="5319948"/>
            <a:ext cx="1678088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ДНК-полимераза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98046" y="2766437"/>
            <a:ext cx="710451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Rad52</a:t>
            </a:r>
            <a:endParaRPr lang="ru-RU" sz="1600" dirty="0"/>
          </a:p>
        </p:txBody>
      </p:sp>
      <p:pic>
        <p:nvPicPr>
          <p:cNvPr id="5124" name="Picture 4" descr="Homologous Recombination - DNA Repai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/>
          <a:stretch/>
        </p:blipFill>
        <p:spPr bwMode="auto">
          <a:xfrm>
            <a:off x="3369096" y="1549136"/>
            <a:ext cx="4610100" cy="529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4481" y="3589192"/>
            <a:ext cx="710451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Rad51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4481" y="4335926"/>
            <a:ext cx="506164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RPA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01478" y="1591573"/>
            <a:ext cx="946991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ATM</a:t>
            </a:r>
            <a:r>
              <a:rPr lang="ru-RU" sz="1600" dirty="0" smtClean="0"/>
              <a:t>/</a:t>
            </a:r>
            <a:r>
              <a:rPr lang="en-US" sz="1600" dirty="0" smtClean="0"/>
              <a:t>ATR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901311" y="1591573"/>
            <a:ext cx="500458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p53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277363" y="5460519"/>
            <a:ext cx="1930593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Структура </a:t>
            </a:r>
            <a:r>
              <a:rPr lang="ru-RU" sz="1600" dirty="0" err="1" smtClean="0"/>
              <a:t>Холлидея</a:t>
            </a:r>
            <a:endParaRPr lang="ru-RU" sz="1600" dirty="0"/>
          </a:p>
        </p:txBody>
      </p:sp>
      <p:pic>
        <p:nvPicPr>
          <p:cNvPr id="3" name="What happens when your DNA is damaged - Monica Menesin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6471" y="1711714"/>
            <a:ext cx="4352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81136"/>
            <a:ext cx="11887200" cy="136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23573"/>
            <a:ext cx="11668836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Негомологичное соединение концов</a:t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NHEJ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481" y="3452042"/>
            <a:ext cx="1814407" cy="584775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Комплекс </a:t>
            </a:r>
            <a:r>
              <a:rPr lang="en-US" sz="1600" dirty="0" smtClean="0"/>
              <a:t>MRN</a:t>
            </a:r>
            <a:endParaRPr lang="ru-RU" sz="1600" dirty="0" smtClean="0"/>
          </a:p>
          <a:p>
            <a:r>
              <a:rPr lang="en-US" sz="1600" dirty="0" smtClean="0"/>
              <a:t>Mre11-Rad50-Nbs1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463" y="5989492"/>
            <a:ext cx="1400640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</a:t>
            </a:r>
            <a:r>
              <a:rPr lang="ru-RU" sz="1600" dirty="0" err="1" smtClean="0"/>
              <a:t>лигаза</a:t>
            </a:r>
            <a:r>
              <a:rPr lang="ru-RU" sz="1600" dirty="0" smtClean="0"/>
              <a:t> </a:t>
            </a:r>
            <a:r>
              <a:rPr lang="en-US" sz="1600" dirty="0" smtClean="0"/>
              <a:t>IV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91463" y="4890044"/>
            <a:ext cx="1819152" cy="584775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ДНК-полимераза </a:t>
            </a:r>
            <a:r>
              <a:rPr lang="el-GR" sz="1600" dirty="0" smtClean="0"/>
              <a:t>λ</a:t>
            </a:r>
            <a:endParaRPr lang="ru-RU" sz="1600" dirty="0" smtClean="0"/>
          </a:p>
          <a:p>
            <a:r>
              <a:rPr lang="ru-RU" sz="1600" dirty="0" smtClean="0"/>
              <a:t>ДНК-полимераза </a:t>
            </a:r>
            <a:r>
              <a:rPr lang="el-GR" sz="1600" dirty="0" smtClean="0"/>
              <a:t>μ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463" y="4221820"/>
            <a:ext cx="834909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Artemis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91463" y="6438596"/>
            <a:ext cx="1602746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Кофактор</a:t>
            </a:r>
            <a:r>
              <a:rPr lang="ru-RU" sz="1600" dirty="0" smtClean="0"/>
              <a:t> </a:t>
            </a:r>
            <a:r>
              <a:rPr lang="en-US" sz="1600" dirty="0" smtClean="0"/>
              <a:t>XRCC4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91463" y="1816372"/>
            <a:ext cx="1103187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Ku70/Ku80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688974" y="1811157"/>
            <a:ext cx="838691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DNA-PK</a:t>
            </a:r>
            <a:endParaRPr lang="ru-RU" sz="1600" dirty="0"/>
          </a:p>
        </p:txBody>
      </p:sp>
      <p:pic>
        <p:nvPicPr>
          <p:cNvPr id="15" name="NHE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7412" y="2865265"/>
            <a:ext cx="4719520" cy="271310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968370" y="1591573"/>
            <a:ext cx="3568994" cy="5017170"/>
            <a:chOff x="2968370" y="1591573"/>
            <a:chExt cx="3568994" cy="5017170"/>
          </a:xfrm>
        </p:grpSpPr>
        <p:pic>
          <p:nvPicPr>
            <p:cNvPr id="6146" name="Picture 2" descr="Double-stranded break repair by non-homologous end-joining.a | After... |  Download Scientific Diagra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7" t="4220" r="9490" b="14107"/>
            <a:stretch/>
          </p:blipFill>
          <p:spPr bwMode="auto">
            <a:xfrm>
              <a:off x="3236648" y="1591573"/>
              <a:ext cx="3300716" cy="501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968370" y="3946866"/>
              <a:ext cx="566057" cy="306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165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59558"/>
            <a:ext cx="7663218" cy="582077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1" y="721655"/>
            <a:ext cx="6234472" cy="5496576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7860033" y="-1696075"/>
            <a:ext cx="2911022" cy="2911022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7265099" y="5529986"/>
            <a:ext cx="1376490" cy="1376490"/>
          </a:xfrm>
          <a:prstGeom prst="ellipse">
            <a:avLst/>
          </a:prstGeom>
          <a:gradFill flip="none" rotWithShape="1">
            <a:gsLst>
              <a:gs pos="0">
                <a:srgbClr val="F5A0C5"/>
              </a:gs>
              <a:gs pos="74000">
                <a:srgbClr val="FAB285"/>
              </a:gs>
              <a:gs pos="63000">
                <a:srgbClr val="F9AF90"/>
              </a:gs>
              <a:gs pos="52000">
                <a:srgbClr val="F8AC9A"/>
              </a:gs>
              <a:gs pos="86000">
                <a:srgbClr val="FBB86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Овал 17"/>
          <p:cNvSpPr/>
          <p:nvPr/>
        </p:nvSpPr>
        <p:spPr>
          <a:xfrm rot="5400000">
            <a:off x="10654852" y="2906432"/>
            <a:ext cx="4657519" cy="4657519"/>
          </a:xfrm>
          <a:prstGeom prst="ellipse">
            <a:avLst/>
          </a:prstGeom>
          <a:gradFill flip="none" rotWithShape="1">
            <a:gsLst>
              <a:gs pos="74000">
                <a:srgbClr val="FAB285"/>
              </a:gs>
              <a:gs pos="61000">
                <a:srgbClr val="F8AC9A"/>
              </a:gs>
              <a:gs pos="45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5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" y="559558"/>
            <a:ext cx="12205893" cy="582077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860033" y="-1696075"/>
            <a:ext cx="2911022" cy="2911022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-603439" y="5798327"/>
            <a:ext cx="1376490" cy="1376490"/>
          </a:xfrm>
          <a:prstGeom prst="ellipse">
            <a:avLst/>
          </a:prstGeom>
          <a:gradFill flip="none" rotWithShape="1">
            <a:gsLst>
              <a:gs pos="0">
                <a:srgbClr val="F5A0C5"/>
              </a:gs>
              <a:gs pos="74000">
                <a:srgbClr val="FAB285"/>
              </a:gs>
              <a:gs pos="63000">
                <a:srgbClr val="F9AF90"/>
              </a:gs>
              <a:gs pos="52000">
                <a:srgbClr val="F8AC9A"/>
              </a:gs>
              <a:gs pos="86000">
                <a:srgbClr val="FBB86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Овал 17"/>
          <p:cNvSpPr/>
          <p:nvPr/>
        </p:nvSpPr>
        <p:spPr>
          <a:xfrm rot="5400000">
            <a:off x="10654852" y="2906432"/>
            <a:ext cx="4657519" cy="4657519"/>
          </a:xfrm>
          <a:prstGeom prst="ellipse">
            <a:avLst/>
          </a:prstGeom>
          <a:gradFill flip="none" rotWithShape="1">
            <a:gsLst>
              <a:gs pos="74000">
                <a:srgbClr val="FAB285"/>
              </a:gs>
              <a:gs pos="61000">
                <a:srgbClr val="F8AC9A"/>
              </a:gs>
              <a:gs pos="45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29" y="164042"/>
            <a:ext cx="7745516" cy="66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" y="33410"/>
            <a:ext cx="3780000" cy="3925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09" y="1043838"/>
            <a:ext cx="4825945" cy="39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21" y="2897714"/>
            <a:ext cx="3777372" cy="39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" y="559558"/>
            <a:ext cx="12205893" cy="582077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860033" y="-1696075"/>
            <a:ext cx="2911022" cy="2911022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-603439" y="5798327"/>
            <a:ext cx="1376490" cy="1376490"/>
          </a:xfrm>
          <a:prstGeom prst="ellipse">
            <a:avLst/>
          </a:prstGeom>
          <a:gradFill flip="none" rotWithShape="1">
            <a:gsLst>
              <a:gs pos="0">
                <a:srgbClr val="F5A0C5"/>
              </a:gs>
              <a:gs pos="74000">
                <a:srgbClr val="FAB285"/>
              </a:gs>
              <a:gs pos="63000">
                <a:srgbClr val="F9AF90"/>
              </a:gs>
              <a:gs pos="52000">
                <a:srgbClr val="F8AC9A"/>
              </a:gs>
              <a:gs pos="86000">
                <a:srgbClr val="FBB86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Овал 17"/>
          <p:cNvSpPr/>
          <p:nvPr/>
        </p:nvSpPr>
        <p:spPr>
          <a:xfrm rot="5400000">
            <a:off x="10654852" y="2906432"/>
            <a:ext cx="4657519" cy="4657519"/>
          </a:xfrm>
          <a:prstGeom prst="ellipse">
            <a:avLst/>
          </a:prstGeom>
          <a:gradFill flip="none" rotWithShape="1">
            <a:gsLst>
              <a:gs pos="74000">
                <a:srgbClr val="FAB285"/>
              </a:gs>
              <a:gs pos="61000">
                <a:srgbClr val="F8AC9A"/>
              </a:gs>
              <a:gs pos="45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17" y="149072"/>
            <a:ext cx="8323370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37"/>
          <a:stretch/>
        </p:blipFill>
        <p:spPr>
          <a:xfrm>
            <a:off x="6007288" y="5139053"/>
            <a:ext cx="2841268" cy="17189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93733"/>
            <a:ext cx="12192000" cy="1325563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54391" y="5767715"/>
            <a:ext cx="2617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Roboto" panose="02000000000000000000" pitchFamily="2" charset="0"/>
                <a:ea typeface="Roboto" panose="02000000000000000000" pitchFamily="2" charset="0"/>
              </a:rPr>
              <a:t>Deinococcus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i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radiodurans</a:t>
            </a:r>
            <a:endParaRPr lang="ru-RU" i="1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 smtClean="0">
                <a:latin typeface="Roboto" panose="02000000000000000000" pitchFamily="2" charset="0"/>
                <a:ea typeface="Roboto" panose="02000000000000000000" pitchFamily="2" charset="0"/>
              </a:rPr>
              <a:t>≈</a:t>
            </a:r>
            <a:r>
              <a:rPr lang="ru-RU" i="1" dirty="0" smtClean="0">
                <a:latin typeface="Roboto" panose="02000000000000000000" pitchFamily="2" charset="0"/>
                <a:ea typeface="Roboto" panose="02000000000000000000" pitchFamily="2" charset="0"/>
              </a:rPr>
              <a:t>10 000 Гр</a:t>
            </a:r>
            <a:endParaRPr lang="ru-RU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6" y="1744417"/>
            <a:ext cx="5583329" cy="3722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4886" y="5762357"/>
            <a:ext cx="191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Roboto" panose="02000000000000000000" pitchFamily="2" charset="0"/>
                <a:ea typeface="Roboto" panose="02000000000000000000" pitchFamily="2" charset="0"/>
              </a:rPr>
              <a:t>Тихоходка </a:t>
            </a:r>
            <a:r>
              <a:rPr lang="en-US" i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Tardigrada</a:t>
            </a:r>
            <a:endParaRPr lang="ru-RU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i="1" dirty="0" smtClean="0">
                <a:latin typeface="Roboto" panose="02000000000000000000" pitchFamily="2" charset="0"/>
                <a:ea typeface="Roboto" panose="02000000000000000000" pitchFamily="2" charset="0"/>
              </a:rPr>
              <a:t>≈5000 Гр</a:t>
            </a:r>
            <a:endParaRPr lang="ru-RU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922" y="293733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Радиочувствительность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78" y="1619296"/>
            <a:ext cx="3309321" cy="4127626"/>
          </a:xfr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Таблица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2169982"/>
                  </p:ext>
                </p:extLst>
              </p:nvPr>
            </p:nvGraphicFramePr>
            <p:xfrm>
              <a:off x="6020836" y="1749693"/>
              <a:ext cx="2766101" cy="36254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6514"/>
                    <a:gridCol w="1139587"/>
                  </a:tblGrid>
                  <a:tr h="330545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Вид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80AE"/>
                            </a:gs>
                            <a:gs pos="86000">
                              <a:srgbClr val="FAB177"/>
                            </a:gs>
                            <a:gs pos="72000">
                              <a:srgbClr val="F8A387"/>
                            </a:gs>
                            <a:gs pos="34000">
                              <a:srgbClr val="F79C8F"/>
                            </a:gs>
                            <a:gs pos="100000">
                              <a:srgbClr val="FBB86F"/>
                            </a:gs>
                          </a:gsLst>
                          <a:path path="circle">
                            <a:fillToRect t="100000" r="100000"/>
                          </a:path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rgbClr val="2A1F46"/>
                                  </a:solidFill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</a:rPr>
                                <m:t>𝑳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solidFill>
                                        <a:srgbClr val="2A1F46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solidFill>
                                        <a:srgbClr val="2A1F46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solidFill>
                                        <a:srgbClr val="2A1F46"/>
                                      </a:solidFill>
                                      <a:latin typeface="Cambria Math" panose="02040503050406030204" pitchFamily="18" charset="0"/>
                                      <a:ea typeface="Roboto" panose="02000000000000000000" pitchFamily="2" charset="0"/>
                                    </a:rPr>
                                    <m:t>𝟓𝟎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, Гр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80AE"/>
                            </a:gs>
                            <a:gs pos="86000">
                              <a:srgbClr val="FAB177"/>
                            </a:gs>
                            <a:gs pos="72000">
                              <a:srgbClr val="F8A387"/>
                            </a:gs>
                            <a:gs pos="34000">
                              <a:srgbClr val="F79C8F"/>
                            </a:gs>
                            <a:gs pos="100000">
                              <a:srgbClr val="FBB86F"/>
                            </a:gs>
                          </a:gsLst>
                          <a:path path="circle">
                            <a:fillToRect t="100000" r="100000"/>
                          </a:path>
                        </a:gradFill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Бактерии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50-7500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Высшие растения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10-1000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Насекомые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10-100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Птицы,</a:t>
                          </a:r>
                          <a:r>
                            <a:rPr lang="ru-RU" sz="1600" baseline="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рыбы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8-20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Мышь, крыса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4.6-7.5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baseline="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Свинья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2.5-3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Обезьяны, собаки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2.5-6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Человек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3-5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Таблица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2169982"/>
                  </p:ext>
                </p:extLst>
              </p:nvPr>
            </p:nvGraphicFramePr>
            <p:xfrm>
              <a:off x="6020836" y="1749693"/>
              <a:ext cx="2766101" cy="36254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6514"/>
                    <a:gridCol w="1139587"/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Вид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80AE"/>
                            </a:gs>
                            <a:gs pos="86000">
                              <a:srgbClr val="FAB177"/>
                            </a:gs>
                            <a:gs pos="72000">
                              <a:srgbClr val="F8A387"/>
                            </a:gs>
                            <a:gs pos="34000">
                              <a:srgbClr val="F79C8F"/>
                            </a:gs>
                            <a:gs pos="100000">
                              <a:srgbClr val="FBB86F"/>
                            </a:gs>
                          </a:gsLst>
                          <a:path path="circle">
                            <a:fillToRect t="100000" r="100000"/>
                          </a:path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43850" t="-5455" r="-1070" b="-998182"/>
                          </a:stretch>
                        </a:blipFill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Бактерии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50-7500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Высшие растения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10-1000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Насекомые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10-100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Птицы,</a:t>
                          </a:r>
                          <a:r>
                            <a:rPr lang="ru-RU" sz="1600" baseline="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 рыбы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8-20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Мышь, крыса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4.6-7.5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baseline="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Свинья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2.5-3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Обезьяны, собаки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2.5-6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5329"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Человек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600" dirty="0" smtClean="0">
                              <a:solidFill>
                                <a:srgbClr val="2A1F46"/>
                              </a:solidFill>
                              <a:latin typeface="Roboto" panose="02000000000000000000" pitchFamily="2" charset="0"/>
                              <a:ea typeface="Roboto" panose="02000000000000000000" pitchFamily="2" charset="0"/>
                            </a:rPr>
                            <a:t>3-5</a:t>
                          </a:r>
                          <a:endParaRPr lang="ru-RU" sz="1600" dirty="0">
                            <a:solidFill>
                              <a:srgbClr val="2A1F46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767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207"/>
            <a:ext cx="12192000" cy="1738725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965" y="429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Влияние возраста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9964" y="1040525"/>
            <a:ext cx="11013457" cy="455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177850"/>
              </p:ext>
            </p:extLst>
          </p:nvPr>
        </p:nvGraphicFramePr>
        <p:xfrm>
          <a:off x="6165924" y="1144550"/>
          <a:ext cx="5686425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65924" y="1144550"/>
                        <a:ext cx="5686425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799072"/>
              </p:ext>
            </p:extLst>
          </p:nvPr>
        </p:nvGraphicFramePr>
        <p:xfrm>
          <a:off x="39131" y="1144550"/>
          <a:ext cx="5692763" cy="43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131" y="1144550"/>
                        <a:ext cx="5692763" cy="43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169745" y="6581001"/>
            <a:ext cx="4022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>
                <a:latin typeface="Roboto" panose="02000000000000000000" pitchFamily="2" charset="0"/>
                <a:ea typeface="Roboto" panose="02000000000000000000" pitchFamily="2" charset="0"/>
              </a:rPr>
              <a:t>S.Dutta</a:t>
            </a:r>
            <a:r>
              <a:rPr lang="en-US" sz="1200" i="1" dirty="0">
                <a:latin typeface="Roboto" panose="02000000000000000000" pitchFamily="2" charset="0"/>
                <a:ea typeface="Roboto" panose="02000000000000000000" pitchFamily="2" charset="0"/>
              </a:rPr>
              <a:t>, P. </a:t>
            </a:r>
            <a:r>
              <a:rPr lang="en-US" sz="1200" i="1" dirty="0" err="1">
                <a:latin typeface="Roboto" panose="02000000000000000000" pitchFamily="2" charset="0"/>
                <a:ea typeface="Roboto" panose="02000000000000000000" pitchFamily="2" charset="0"/>
              </a:rPr>
              <a:t>Sengupta</a:t>
            </a:r>
            <a:r>
              <a:rPr lang="en-US" sz="1200" i="1" dirty="0">
                <a:latin typeface="Roboto" panose="02000000000000000000" pitchFamily="2" charset="0"/>
                <a:ea typeface="Roboto" panose="02000000000000000000" pitchFamily="2" charset="0"/>
              </a:rPr>
              <a:t> / Life sciences 152 (2016) </a:t>
            </a:r>
            <a:r>
              <a:rPr lang="en-US" sz="1200" i="1" dirty="0" smtClean="0">
                <a:latin typeface="Roboto" panose="02000000000000000000" pitchFamily="2" charset="0"/>
                <a:ea typeface="Roboto" panose="02000000000000000000" pitchFamily="2" charset="0"/>
              </a:rPr>
              <a:t>244-248  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8457" y="1080159"/>
            <a:ext cx="171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Roboto" panose="02000000000000000000" pitchFamily="2" charset="0"/>
                <a:ea typeface="Roboto" panose="02000000000000000000" pitchFamily="2" charset="0"/>
              </a:rPr>
              <a:t>in vivo</a:t>
            </a:r>
            <a:endParaRPr lang="ru-RU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6247" y="1080159"/>
            <a:ext cx="171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i="1" dirty="0" smtClean="0">
                <a:latin typeface="Roboto" panose="02000000000000000000" pitchFamily="2" charset="0"/>
                <a:ea typeface="Roboto" panose="02000000000000000000" pitchFamily="2" charset="0"/>
              </a:rPr>
              <a:t>n vitro</a:t>
            </a:r>
            <a:endParaRPr lang="ru-RU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981567"/>
              </p:ext>
            </p:extLst>
          </p:nvPr>
        </p:nvGraphicFramePr>
        <p:xfrm>
          <a:off x="3978323" y="5049671"/>
          <a:ext cx="4271750" cy="175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874"/>
                <a:gridCol w="2278876"/>
              </a:tblGrid>
              <a:tr h="33054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Мышь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80AE"/>
                        </a:gs>
                        <a:gs pos="86000">
                          <a:srgbClr val="FAB177"/>
                        </a:gs>
                        <a:gs pos="72000">
                          <a:srgbClr val="F8A387"/>
                        </a:gs>
                        <a:gs pos="34000">
                          <a:srgbClr val="F79C8F"/>
                        </a:gs>
                        <a:gs pos="100000">
                          <a:srgbClr val="FBB86F"/>
                        </a:gs>
                      </a:gsLst>
                      <a:path path="circle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Человек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80AE"/>
                        </a:gs>
                        <a:gs pos="86000">
                          <a:srgbClr val="FAB177"/>
                        </a:gs>
                        <a:gs pos="72000">
                          <a:srgbClr val="F8A387"/>
                        </a:gs>
                        <a:gs pos="34000">
                          <a:srgbClr val="F79C8F"/>
                        </a:gs>
                        <a:gs pos="100000">
                          <a:srgbClr val="FBB86F"/>
                        </a:gs>
                      </a:gsLst>
                      <a:path path="circle">
                        <a:fillToRect t="100000" r="100000"/>
                      </a:path>
                    </a:gradFill>
                  </a:tcPr>
                </a:tc>
              </a:tr>
              <a:tr h="35532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  <a:r>
                        <a:rPr lang="ru-RU" sz="1600" baseline="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недель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21 год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32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 недель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46 лет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32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 недели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64-65 лет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32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78 недель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≈</a:t>
                      </a:r>
                      <a:r>
                        <a:rPr lang="en-US" sz="1600" baseline="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200 лет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2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207"/>
            <a:ext cx="12192000" cy="1738725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965" y="429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Влияние возраста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9964" y="1040525"/>
            <a:ext cx="11013457" cy="455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69745" y="6581001"/>
            <a:ext cx="4022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>
                <a:latin typeface="Roboto" panose="02000000000000000000" pitchFamily="2" charset="0"/>
                <a:ea typeface="Roboto" panose="02000000000000000000" pitchFamily="2" charset="0"/>
              </a:rPr>
              <a:t>S.Dutta</a:t>
            </a:r>
            <a:r>
              <a:rPr lang="en-US" sz="1200" i="1" dirty="0">
                <a:latin typeface="Roboto" panose="02000000000000000000" pitchFamily="2" charset="0"/>
                <a:ea typeface="Roboto" panose="02000000000000000000" pitchFamily="2" charset="0"/>
              </a:rPr>
              <a:t>, P. </a:t>
            </a:r>
            <a:r>
              <a:rPr lang="en-US" sz="1200" i="1" dirty="0" err="1">
                <a:latin typeface="Roboto" panose="02000000000000000000" pitchFamily="2" charset="0"/>
                <a:ea typeface="Roboto" panose="02000000000000000000" pitchFamily="2" charset="0"/>
              </a:rPr>
              <a:t>Sengupta</a:t>
            </a:r>
            <a:r>
              <a:rPr lang="en-US" sz="1200" i="1" dirty="0">
                <a:latin typeface="Roboto" panose="02000000000000000000" pitchFamily="2" charset="0"/>
                <a:ea typeface="Roboto" panose="02000000000000000000" pitchFamily="2" charset="0"/>
              </a:rPr>
              <a:t> / Life sciences 152 (2016) </a:t>
            </a:r>
            <a:r>
              <a:rPr lang="en-US" sz="1200" i="1" dirty="0" smtClean="0">
                <a:latin typeface="Roboto" panose="02000000000000000000" pitchFamily="2" charset="0"/>
                <a:ea typeface="Roboto" panose="02000000000000000000" pitchFamily="2" charset="0"/>
              </a:rPr>
              <a:t>244-248  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0278" y="1044138"/>
            <a:ext cx="171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i="1" dirty="0" smtClean="0">
                <a:latin typeface="Roboto" panose="02000000000000000000" pitchFamily="2" charset="0"/>
                <a:ea typeface="Roboto" panose="02000000000000000000" pitchFamily="2" charset="0"/>
              </a:rPr>
              <a:t>n vitro</a:t>
            </a:r>
            <a:endParaRPr lang="ru-RU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981567"/>
              </p:ext>
            </p:extLst>
          </p:nvPr>
        </p:nvGraphicFramePr>
        <p:xfrm>
          <a:off x="3978323" y="5049671"/>
          <a:ext cx="4271750" cy="175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874"/>
                <a:gridCol w="2278876"/>
              </a:tblGrid>
              <a:tr h="33054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Мышь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80AE"/>
                        </a:gs>
                        <a:gs pos="86000">
                          <a:srgbClr val="FAB177"/>
                        </a:gs>
                        <a:gs pos="72000">
                          <a:srgbClr val="F8A387"/>
                        </a:gs>
                        <a:gs pos="34000">
                          <a:srgbClr val="F79C8F"/>
                        </a:gs>
                        <a:gs pos="100000">
                          <a:srgbClr val="FBB86F"/>
                        </a:gs>
                      </a:gsLst>
                      <a:path path="circle">
                        <a:fillToRect t="100000" r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Человек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80AE"/>
                        </a:gs>
                        <a:gs pos="86000">
                          <a:srgbClr val="FAB177"/>
                        </a:gs>
                        <a:gs pos="72000">
                          <a:srgbClr val="F8A387"/>
                        </a:gs>
                        <a:gs pos="34000">
                          <a:srgbClr val="F79C8F"/>
                        </a:gs>
                        <a:gs pos="100000">
                          <a:srgbClr val="FBB86F"/>
                        </a:gs>
                      </a:gsLst>
                      <a:path path="circle">
                        <a:fillToRect t="100000" r="100000"/>
                      </a:path>
                    </a:gradFill>
                  </a:tcPr>
                </a:tc>
              </a:tr>
              <a:tr h="35532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  <a:r>
                        <a:rPr lang="ru-RU" sz="1600" baseline="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недель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21 год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32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 недель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46 лет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32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 недели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64-65 лет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32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78 недель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≈</a:t>
                      </a:r>
                      <a:r>
                        <a:rPr lang="en-US" sz="1600" baseline="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rgbClr val="2A1F46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200 лет</a:t>
                      </a:r>
                      <a:endParaRPr lang="ru-RU" sz="1600" dirty="0">
                        <a:solidFill>
                          <a:srgbClr val="2A1F46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6109"/>
              </p:ext>
            </p:extLst>
          </p:nvPr>
        </p:nvGraphicFramePr>
        <p:xfrm>
          <a:off x="38729" y="1141421"/>
          <a:ext cx="5692517" cy="43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29" y="1141421"/>
                        <a:ext cx="5692517" cy="43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666980"/>
              </p:ext>
            </p:extLst>
          </p:nvPr>
        </p:nvGraphicFramePr>
        <p:xfrm>
          <a:off x="6247680" y="1134995"/>
          <a:ext cx="5692771" cy="43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7680" y="1134995"/>
                        <a:ext cx="5692771" cy="43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908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205"/>
            <a:ext cx="7915701" cy="6855795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5"/>
            <a:ext cx="7915701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Мотивация исследований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5" y="1761843"/>
            <a:ext cx="7604074" cy="42772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380" t="17921" r="24475"/>
          <a:stretch/>
        </p:blipFill>
        <p:spPr>
          <a:xfrm>
            <a:off x="7929129" y="872935"/>
            <a:ext cx="4262737" cy="51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7903" y="365125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Чем это интересно для науки?</a:t>
            </a:r>
            <a:endParaRPr lang="ru-RU" dirty="0">
              <a:solidFill>
                <a:srgbClr val="2A1F4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093615" y="1837558"/>
            <a:ext cx="3600000" cy="900000"/>
          </a:xfrm>
          <a:solidFill>
            <a:srgbClr val="2A1F46"/>
          </a:solidFill>
        </p:spPr>
        <p:txBody>
          <a:bodyPr anchor="ctr" anchorCtr="0"/>
          <a:lstStyle/>
          <a:p>
            <a:pPr algn="ctr"/>
            <a:r>
              <a:rPr lang="ru-RU" b="0" dirty="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Космическая радиобиология</a:t>
            </a:r>
            <a:endParaRPr lang="ru-RU" b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7" y="3318226"/>
            <a:ext cx="5042695" cy="2836515"/>
          </a:xfrm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7755388" y="1836486"/>
            <a:ext cx="3600000" cy="900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b="0" dirty="0" smtClean="0">
                <a:latin typeface="Roboto" panose="02000000000000000000" pitchFamily="2" charset="0"/>
                <a:ea typeface="Roboto" panose="02000000000000000000" pitchFamily="2" charset="0"/>
              </a:rPr>
              <a:t>Медицинская </a:t>
            </a:r>
          </a:p>
          <a:p>
            <a:pPr algn="ctr"/>
            <a:r>
              <a:rPr lang="ru-RU" b="0" dirty="0" smtClean="0">
                <a:latin typeface="Roboto" panose="02000000000000000000" pitchFamily="2" charset="0"/>
                <a:ea typeface="Roboto" panose="02000000000000000000" pitchFamily="2" charset="0"/>
              </a:rPr>
              <a:t>радиобиология</a:t>
            </a:r>
            <a:endParaRPr lang="ru-RU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1328" t="34569" r="66283" b="47654"/>
          <a:stretch/>
        </p:blipFill>
        <p:spPr>
          <a:xfrm>
            <a:off x="6522244" y="2882284"/>
            <a:ext cx="2164556" cy="16864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22256" y="4630619"/>
            <a:ext cx="1739579" cy="369332"/>
          </a:xfrm>
          <a:prstGeom prst="rect">
            <a:avLst/>
          </a:prstGeom>
          <a:noFill/>
          <a:ln w="12700">
            <a:solidFill>
              <a:srgbClr val="544C6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544C6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Радиотерапия</a:t>
            </a:r>
            <a:endParaRPr lang="ru-RU" dirty="0">
              <a:solidFill>
                <a:srgbClr val="544C6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66409" t="34569" r="23806" b="47709"/>
          <a:stretch/>
        </p:blipFill>
        <p:spPr>
          <a:xfrm>
            <a:off x="9794082" y="4174991"/>
            <a:ext cx="1693070" cy="16650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35298" y="5984362"/>
            <a:ext cx="1919115" cy="646331"/>
          </a:xfrm>
          <a:prstGeom prst="rect">
            <a:avLst/>
          </a:prstGeom>
          <a:noFill/>
          <a:ln w="12700">
            <a:solidFill>
              <a:srgbClr val="544C6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544C6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Радиоактивные</a:t>
            </a:r>
            <a:br>
              <a:rPr lang="ru-RU" dirty="0" smtClean="0">
                <a:solidFill>
                  <a:srgbClr val="544C6B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 smtClean="0">
                <a:solidFill>
                  <a:srgbClr val="544C6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индикаторы</a:t>
            </a:r>
            <a:endParaRPr lang="ru-RU" dirty="0">
              <a:solidFill>
                <a:srgbClr val="544C6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0400008" y="-1998071"/>
            <a:ext cx="3583984" cy="3583984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693615" y="6396072"/>
            <a:ext cx="4067308" cy="4067308"/>
          </a:xfrm>
          <a:prstGeom prst="ellipse">
            <a:avLst/>
          </a:prstGeom>
          <a:gradFill flip="none" rotWithShape="1">
            <a:gsLst>
              <a:gs pos="31000">
                <a:srgbClr val="F5A0C5"/>
              </a:gs>
              <a:gs pos="87000">
                <a:srgbClr val="FBB86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-183879" y="305499"/>
            <a:ext cx="1112292" cy="1112292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207"/>
            <a:ext cx="12192000" cy="1738725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23582" y="365125"/>
            <a:ext cx="10147111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Рак?		 Опухоль?	 	Онкология? 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1" y="1743536"/>
            <a:ext cx="4819167" cy="481916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17" y="1977451"/>
            <a:ext cx="6160088" cy="4351338"/>
          </a:xfrm>
        </p:spPr>
      </p:pic>
      <p:sp>
        <p:nvSpPr>
          <p:cNvPr id="12" name="Овал 11"/>
          <p:cNvSpPr/>
          <p:nvPr/>
        </p:nvSpPr>
        <p:spPr>
          <a:xfrm>
            <a:off x="-501674" y="6328789"/>
            <a:ext cx="2845629" cy="2845629"/>
          </a:xfrm>
          <a:prstGeom prst="ellipse">
            <a:avLst/>
          </a:prstGeom>
          <a:gradFill flip="none" rotWithShape="1">
            <a:gsLst>
              <a:gs pos="31000">
                <a:srgbClr val="F5A0C5"/>
              </a:gs>
              <a:gs pos="87000">
                <a:srgbClr val="FBB86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-31702"/>
            <a:ext cx="5552366" cy="6923532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461" y="1420642"/>
            <a:ext cx="5133495" cy="401884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 можно ли увеличить эффективность радиотерапии?</a:t>
            </a:r>
            <a:endParaRPr lang="ru-RU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r="3328"/>
          <a:stretch/>
        </p:blipFill>
        <p:spPr>
          <a:xfrm>
            <a:off x="5552366" y="330387"/>
            <a:ext cx="6639634" cy="6199357"/>
          </a:xfrm>
        </p:spPr>
      </p:pic>
      <p:grpSp>
        <p:nvGrpSpPr>
          <p:cNvPr id="24" name="Группа 23"/>
          <p:cNvGrpSpPr/>
          <p:nvPr/>
        </p:nvGrpSpPr>
        <p:grpSpPr>
          <a:xfrm>
            <a:off x="400254" y="2754488"/>
            <a:ext cx="4748928" cy="1941689"/>
            <a:chOff x="386633" y="2867376"/>
            <a:chExt cx="4748928" cy="194168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416806" y="2867376"/>
              <a:ext cx="4718755" cy="1941689"/>
            </a:xfrm>
            <a:prstGeom prst="roundRect">
              <a:avLst/>
            </a:prstGeom>
            <a:solidFill>
              <a:srgbClr val="FBB86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6633" y="3207279"/>
              <a:ext cx="4657454" cy="1261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3800" dirty="0" smtClean="0">
                  <a:solidFill>
                    <a:srgbClr val="2A1F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Модифицирующие агенты</a:t>
              </a:r>
              <a:endParaRPr lang="ru-RU" sz="3800" dirty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5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7" y="0"/>
            <a:ext cx="6901785" cy="323426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38" y="3234267"/>
            <a:ext cx="6432662" cy="3623733"/>
          </a:xfrm>
        </p:spPr>
      </p:pic>
      <p:sp>
        <p:nvSpPr>
          <p:cNvPr id="8" name="Овал 7"/>
          <p:cNvSpPr/>
          <p:nvPr/>
        </p:nvSpPr>
        <p:spPr>
          <a:xfrm>
            <a:off x="-1967524" y="5478535"/>
            <a:ext cx="3039968" cy="3039968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035112" y="-3558265"/>
            <a:ext cx="5452747" cy="5307325"/>
          </a:xfrm>
          <a:prstGeom prst="ellipse">
            <a:avLst/>
          </a:prstGeom>
          <a:gradFill flip="none" rotWithShape="1">
            <a:gsLst>
              <a:gs pos="31000">
                <a:srgbClr val="F5A0C5"/>
              </a:gs>
              <a:gs pos="87000">
                <a:srgbClr val="FBB86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1"/>
          <a:stretch/>
        </p:blipFill>
        <p:spPr>
          <a:xfrm>
            <a:off x="2370666" y="3234267"/>
            <a:ext cx="2427111" cy="3558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54" y="3940792"/>
            <a:ext cx="2398889" cy="23988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0690" t="39228" r="41455" b="41599"/>
          <a:stretch/>
        </p:blipFill>
        <p:spPr>
          <a:xfrm>
            <a:off x="65403" y="3272839"/>
            <a:ext cx="2291151" cy="13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5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6332700" y="5723477"/>
            <a:ext cx="4997078" cy="4997078"/>
          </a:xfrm>
          <a:prstGeom prst="ellipse">
            <a:avLst/>
          </a:prstGeom>
          <a:gradFill flip="none" rotWithShape="1">
            <a:gsLst>
              <a:gs pos="31000">
                <a:srgbClr val="F5A0C5"/>
              </a:gs>
              <a:gs pos="87000">
                <a:srgbClr val="FBB86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-211541" y="6075582"/>
            <a:ext cx="1112292" cy="1112292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-225190" y="69456"/>
            <a:ext cx="1125941" cy="1125941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0699310" y="-934792"/>
            <a:ext cx="2008497" cy="2008497"/>
          </a:xfrm>
          <a:prstGeom prst="ellipse">
            <a:avLst/>
          </a:prstGeom>
          <a:gradFill flip="none" rotWithShape="1">
            <a:gsLst>
              <a:gs pos="77000">
                <a:srgbClr val="F5A0C5"/>
              </a:gs>
              <a:gs pos="91000">
                <a:srgbClr val="FBB86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5" b="35639"/>
          <a:stretch/>
        </p:blipFill>
        <p:spPr>
          <a:xfrm>
            <a:off x="1559590" y="308392"/>
            <a:ext cx="2857176" cy="17740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5" y="4078548"/>
            <a:ext cx="4048125" cy="26860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1" r="47357"/>
          <a:stretch/>
        </p:blipFill>
        <p:spPr>
          <a:xfrm>
            <a:off x="1720467" y="2602930"/>
            <a:ext cx="3469946" cy="1257893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807360" y="4668060"/>
            <a:ext cx="1978688" cy="928017"/>
            <a:chOff x="4654124" y="5152252"/>
            <a:chExt cx="1978688" cy="928017"/>
          </a:xfrm>
        </p:grpSpPr>
        <p:sp>
          <p:nvSpPr>
            <p:cNvPr id="16" name="TextBox 15"/>
            <p:cNvSpPr txBox="1"/>
            <p:nvPr/>
          </p:nvSpPr>
          <p:spPr>
            <a:xfrm>
              <a:off x="5691115" y="5152252"/>
              <a:ext cx="9416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Доза</a:t>
              </a:r>
            </a:p>
            <a:p>
              <a:r>
                <a:rPr lang="ru-RU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ЛПЭ</a:t>
              </a:r>
            </a:p>
            <a:p>
              <a:r>
                <a:rPr lang="ru-RU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Время</a:t>
              </a:r>
              <a:endParaRPr lang="ru-RU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3" t="75309" r="71717" b="14113"/>
            <a:stretch/>
          </p:blipFill>
          <p:spPr>
            <a:xfrm>
              <a:off x="4654124" y="5219190"/>
              <a:ext cx="1072576" cy="861079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8078070" y="1054881"/>
            <a:ext cx="2916000" cy="828000"/>
            <a:chOff x="8256896" y="1073705"/>
            <a:chExt cx="2916000" cy="82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256896" y="1073705"/>
              <a:ext cx="2916000" cy="828000"/>
            </a:xfrm>
            <a:prstGeom prst="rect">
              <a:avLst/>
            </a:prstGeom>
            <a:solidFill>
              <a:srgbClr val="2A1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56896" y="1283435"/>
              <a:ext cx="289556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Рентгеновские лучи</a:t>
              </a:r>
              <a:endPara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581704" y="2282225"/>
            <a:ext cx="2916000" cy="828000"/>
            <a:chOff x="8256896" y="2297600"/>
            <a:chExt cx="2916000" cy="8280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8256896" y="2297600"/>
              <a:ext cx="2916000" cy="828000"/>
            </a:xfrm>
            <a:prstGeom prst="rect">
              <a:avLst/>
            </a:prstGeom>
            <a:solidFill>
              <a:srgbClr val="2A1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6896" y="2511545"/>
              <a:ext cx="2916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Протоны</a:t>
              </a:r>
              <a:endPara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8141477" y="3524225"/>
            <a:ext cx="2916000" cy="828000"/>
            <a:chOff x="8256896" y="3521495"/>
            <a:chExt cx="2916000" cy="82800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8256896" y="3521495"/>
              <a:ext cx="2916000" cy="828000"/>
            </a:xfrm>
            <a:prstGeom prst="rect">
              <a:avLst/>
            </a:prstGeom>
            <a:solidFill>
              <a:srgbClr val="2A1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56896" y="3735440"/>
              <a:ext cx="289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Гамма-кванты</a:t>
              </a:r>
              <a:endPara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9000699" y="4763390"/>
            <a:ext cx="2916000" cy="828000"/>
            <a:chOff x="8256896" y="4683938"/>
            <a:chExt cx="2916000" cy="82800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8256896" y="4683938"/>
              <a:ext cx="2916000" cy="828000"/>
            </a:xfrm>
            <a:prstGeom prst="rect">
              <a:avLst/>
            </a:prstGeom>
            <a:solidFill>
              <a:srgbClr val="2A1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56897" y="4723534"/>
              <a:ext cx="2895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Тяжелые заряженные частицы</a:t>
              </a:r>
              <a:endPara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2" name="Молния 31"/>
          <p:cNvSpPr/>
          <p:nvPr/>
        </p:nvSpPr>
        <p:spPr>
          <a:xfrm rot="263655">
            <a:off x="5227054" y="343528"/>
            <a:ext cx="2146695" cy="4035634"/>
          </a:xfrm>
          <a:prstGeom prst="lightningBol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BB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1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423135" y="146754"/>
            <a:ext cx="4718755" cy="1941689"/>
            <a:chOff x="355982" y="2867376"/>
            <a:chExt cx="4718755" cy="194168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55982" y="2867376"/>
              <a:ext cx="4718755" cy="1941689"/>
            </a:xfrm>
            <a:prstGeom prst="roundRect">
              <a:avLst/>
            </a:prstGeom>
            <a:solidFill>
              <a:srgbClr val="FBB86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6633" y="3207279"/>
              <a:ext cx="4657454" cy="1261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3800" dirty="0" smtClean="0">
                  <a:solidFill>
                    <a:srgbClr val="2A1F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Модифицирующие агенты</a:t>
              </a:r>
              <a:endParaRPr lang="ru-RU" sz="3800" dirty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90521" y="671323"/>
            <a:ext cx="4857420" cy="1200329"/>
          </a:xfrm>
          <a:prstGeom prst="rect">
            <a:avLst/>
          </a:prstGeom>
          <a:solidFill>
            <a:srgbClr val="544C6B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Арабинозид</a:t>
            </a:r>
            <a:r>
              <a:rPr lang="ru-RU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цитозин</a:t>
            </a:r>
            <a:r>
              <a:rPr lang="ru-RU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ru-RU" sz="36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АраЦ</a:t>
            </a:r>
            <a:r>
              <a:rPr lang="ru-RU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lang="ru-RU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7" y="2765778"/>
            <a:ext cx="2670427" cy="2915217"/>
          </a:xfrm>
          <a:prstGeom prst="rect">
            <a:avLst/>
          </a:prstGeom>
        </p:spPr>
      </p:pic>
      <p:pic>
        <p:nvPicPr>
          <p:cNvPr id="29" name="Ara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3101" y="2765778"/>
            <a:ext cx="6632260" cy="29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0" y="1408898"/>
            <a:ext cx="11544456" cy="522675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403620" y="118277"/>
            <a:ext cx="4748928" cy="1941689"/>
            <a:chOff x="386633" y="2867376"/>
            <a:chExt cx="4748928" cy="1941689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416806" y="2867376"/>
              <a:ext cx="4718755" cy="1941689"/>
            </a:xfrm>
            <a:prstGeom prst="roundRect">
              <a:avLst/>
            </a:prstGeom>
            <a:solidFill>
              <a:srgbClr val="FBB86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633" y="3207279"/>
              <a:ext cx="4657454" cy="1261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3800" dirty="0" smtClean="0">
                  <a:solidFill>
                    <a:srgbClr val="2A1F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Модифицирующие агенты</a:t>
              </a:r>
              <a:endParaRPr lang="ru-RU" sz="3800" dirty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l="16667" t="43903" r="70556" b="39044"/>
          <a:stretch/>
        </p:blipFill>
        <p:spPr>
          <a:xfrm>
            <a:off x="6514556" y="0"/>
            <a:ext cx="1944281" cy="14088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72500" y="1306450"/>
            <a:ext cx="1301959" cy="646331"/>
          </a:xfrm>
          <a:prstGeom prst="rect">
            <a:avLst/>
          </a:prstGeom>
          <a:solidFill>
            <a:srgbClr val="544C6B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SCR7</a:t>
            </a:r>
            <a:endParaRPr lang="ru-RU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207"/>
            <a:ext cx="12192000" cy="1738725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9964" y="1040525"/>
            <a:ext cx="11013457" cy="455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881190"/>
              </p:ext>
            </p:extLst>
          </p:nvPr>
        </p:nvGraphicFramePr>
        <p:xfrm>
          <a:off x="0" y="1027906"/>
          <a:ext cx="5692517" cy="43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27906"/>
                        <a:ext cx="5692517" cy="43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849826"/>
              </p:ext>
            </p:extLst>
          </p:nvPr>
        </p:nvGraphicFramePr>
        <p:xfrm>
          <a:off x="5909259" y="1047517"/>
          <a:ext cx="5692776" cy="43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9259" y="1047517"/>
                        <a:ext cx="5692776" cy="43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4782000" y="5956634"/>
            <a:ext cx="2736000" cy="684000"/>
          </a:xfrm>
          <a:prstGeom prst="roundRect">
            <a:avLst/>
          </a:prstGeom>
          <a:solidFill>
            <a:srgbClr val="FBB86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Рентгеновские лучи</a:t>
            </a:r>
            <a:endParaRPr lang="ru-RU" dirty="0">
              <a:solidFill>
                <a:srgbClr val="2A1F4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89965" y="42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Эффекты ингибиторов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782000" y="5123444"/>
            <a:ext cx="2736000" cy="684000"/>
            <a:chOff x="3866692" y="5121326"/>
            <a:chExt cx="2736000" cy="684000"/>
          </a:xfrm>
          <a:solidFill>
            <a:srgbClr val="FBB86F">
              <a:alpha val="80000"/>
            </a:srgbClr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866692" y="5121326"/>
              <a:ext cx="2736000" cy="68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07221" y="5270516"/>
              <a:ext cx="266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dirty="0" smtClean="0">
                  <a:solidFill>
                    <a:srgbClr val="2A1F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Клетки меланомы </a:t>
              </a:r>
              <a:r>
                <a:rPr lang="en-US" dirty="0" smtClean="0">
                  <a:solidFill>
                    <a:srgbClr val="2A1F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B16</a:t>
              </a:r>
              <a:endParaRPr lang="ru-RU" dirty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5758"/>
            <a:ext cx="2777319" cy="156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403620" y="118277"/>
            <a:ext cx="4748928" cy="1941689"/>
            <a:chOff x="386633" y="2867376"/>
            <a:chExt cx="4748928" cy="1941689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416806" y="2867376"/>
              <a:ext cx="4718755" cy="1941689"/>
            </a:xfrm>
            <a:prstGeom prst="roundRect">
              <a:avLst/>
            </a:prstGeom>
            <a:solidFill>
              <a:srgbClr val="FBB86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633" y="3207279"/>
              <a:ext cx="4657454" cy="1261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3800" dirty="0" smtClean="0">
                  <a:solidFill>
                    <a:srgbClr val="2A1F4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Модифицирующие агенты</a:t>
              </a:r>
              <a:endParaRPr lang="ru-RU" sz="3800" dirty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48" y="860159"/>
            <a:ext cx="6520539" cy="4345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35" y="3300352"/>
            <a:ext cx="2604009" cy="16500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248" y="2386492"/>
            <a:ext cx="4418197" cy="646331"/>
          </a:xfrm>
          <a:prstGeom prst="rect">
            <a:avLst/>
          </a:prstGeom>
          <a:solidFill>
            <a:srgbClr val="544C6B"/>
          </a:solidFill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Гидроксимочевина</a:t>
            </a:r>
            <a:endParaRPr lang="ru-RU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207"/>
            <a:ext cx="12192000" cy="1738725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9964" y="1040525"/>
            <a:ext cx="11013457" cy="455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2000" y="5954231"/>
            <a:ext cx="2952000" cy="684000"/>
          </a:xfrm>
          <a:prstGeom prst="roundRect">
            <a:avLst/>
          </a:prstGeom>
          <a:solidFill>
            <a:srgbClr val="FBB86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Протоны</a:t>
            </a:r>
            <a:endParaRPr lang="ru-RU" dirty="0">
              <a:solidFill>
                <a:srgbClr val="2A1F4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89965" y="42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Эффекты ингибиторов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781999" y="5123444"/>
            <a:ext cx="2952000" cy="684000"/>
            <a:chOff x="3866691" y="5121326"/>
            <a:chExt cx="2949458" cy="684000"/>
          </a:xfrm>
          <a:solidFill>
            <a:srgbClr val="FBB86F">
              <a:alpha val="80000"/>
            </a:srgbClr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866691" y="5121326"/>
              <a:ext cx="2949457" cy="68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97433" y="5278660"/>
              <a:ext cx="2818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2A1F46"/>
                  </a:solidFill>
                </a:rPr>
                <a:t>Клетки </a:t>
              </a:r>
              <a:r>
                <a:rPr lang="ru-RU" dirty="0" err="1" smtClean="0">
                  <a:solidFill>
                    <a:srgbClr val="2A1F46"/>
                  </a:solidFill>
                </a:rPr>
                <a:t>глиобластомы</a:t>
              </a:r>
              <a:r>
                <a:rPr lang="ru-RU" dirty="0" smtClean="0">
                  <a:solidFill>
                    <a:srgbClr val="2A1F46"/>
                  </a:solidFill>
                </a:rPr>
                <a:t> </a:t>
              </a:r>
              <a:r>
                <a:rPr lang="en-US" dirty="0" smtClean="0">
                  <a:solidFill>
                    <a:srgbClr val="2A1F46"/>
                  </a:solidFill>
                </a:rPr>
                <a:t>U87</a:t>
              </a:r>
              <a:endParaRPr lang="ru-RU" dirty="0">
                <a:solidFill>
                  <a:srgbClr val="2A1F46"/>
                </a:solidFill>
              </a:endParaRPr>
            </a:p>
          </p:txBody>
        </p:sp>
      </p:grp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78364"/>
              </p:ext>
            </p:extLst>
          </p:nvPr>
        </p:nvGraphicFramePr>
        <p:xfrm>
          <a:off x="54756" y="1040525"/>
          <a:ext cx="5692776" cy="43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756" y="1040525"/>
                        <a:ext cx="5692776" cy="43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137327"/>
              </p:ext>
            </p:extLst>
          </p:nvPr>
        </p:nvGraphicFramePr>
        <p:xfrm>
          <a:off x="6096000" y="1040525"/>
          <a:ext cx="5692776" cy="43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1040525"/>
                        <a:ext cx="5692776" cy="43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18433"/>
          <a:stretch/>
        </p:blipFill>
        <p:spPr>
          <a:xfrm>
            <a:off x="327711" y="4864603"/>
            <a:ext cx="2018048" cy="19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12192001" cy="1484149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099" y="0"/>
            <a:ext cx="11422966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Что повреждает ДНК?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-457019" y="5922588"/>
            <a:ext cx="1265912" cy="1265912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1667470" y="1911802"/>
            <a:ext cx="3200400" cy="3200400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515464" y="-348361"/>
            <a:ext cx="1098610" cy="1098998"/>
          </a:xfrm>
          <a:prstGeom prst="ellipse">
            <a:avLst/>
          </a:prstGeom>
          <a:gradFill flip="none" rotWithShape="1">
            <a:gsLst>
              <a:gs pos="31000">
                <a:srgbClr val="F5A0C5"/>
              </a:gs>
              <a:gs pos="87000">
                <a:srgbClr val="FBB86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Buzz and Woody (Toy Story) Meme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00" y="1484149"/>
            <a:ext cx="9842197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83489"/>
            <a:ext cx="12192000" cy="5721776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9426" y="2530457"/>
            <a:ext cx="6666259" cy="1325563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DISCLAIMER</a:t>
            </a:r>
            <a:endParaRPr lang="ru-RU" sz="6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4" y="817333"/>
            <a:ext cx="4037437" cy="48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09982" y="0"/>
            <a:ext cx="5682018" cy="685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8050" y="428173"/>
            <a:ext cx="5424985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Пигментная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ксеродерма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10"/>
          <a:stretch/>
        </p:blipFill>
        <p:spPr>
          <a:xfrm>
            <a:off x="2699058" y="-42989"/>
            <a:ext cx="3735413" cy="6900989"/>
          </a:xfrm>
        </p:spPr>
      </p:pic>
      <p:sp>
        <p:nvSpPr>
          <p:cNvPr id="3" name="TextBox 2"/>
          <p:cNvSpPr txBox="1"/>
          <p:nvPr/>
        </p:nvSpPr>
        <p:spPr>
          <a:xfrm>
            <a:off x="7495031" y="1873605"/>
            <a:ext cx="354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Nucleotide excision repair (NER)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50" y="2338087"/>
            <a:ext cx="4622178" cy="31141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3246" t="7662" r="19795" b="65074"/>
          <a:stretch/>
        </p:blipFill>
        <p:spPr>
          <a:xfrm>
            <a:off x="109385" y="4674357"/>
            <a:ext cx="2067637" cy="186974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730759" y="5609228"/>
            <a:ext cx="5424985" cy="1467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</a:t>
            </a:r>
            <a:r>
              <a:rPr lang="ru-RU" sz="2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Ксеродермическая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идиотия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(Синдром Де </a:t>
            </a:r>
            <a:r>
              <a:rPr lang="ru-RU" sz="2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Санктиса-Каккьоне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lang="ru-RU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39634" y="0"/>
            <a:ext cx="5552366" cy="685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1164" y="29202"/>
            <a:ext cx="4755107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Анемия </a:t>
            </a:r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Фанкони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3246" t="7662" r="19795" b="65074"/>
          <a:stretch/>
        </p:blipFill>
        <p:spPr>
          <a:xfrm>
            <a:off x="0" y="4844624"/>
            <a:ext cx="2067637" cy="18697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31045" cy="1916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912" y="1940600"/>
            <a:ext cx="1267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</a:rPr>
              <a:t>В норме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7228" y="1940600"/>
            <a:ext cx="1267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</a:rPr>
              <a:t>При АФ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5" y="2566151"/>
            <a:ext cx="4960059" cy="27114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68" y="1940600"/>
            <a:ext cx="3032808" cy="21056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454" y="4161212"/>
            <a:ext cx="2974809" cy="25080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8" t="14782" b="43529"/>
          <a:stretch/>
        </p:blipFill>
        <p:spPr>
          <a:xfrm>
            <a:off x="4105873" y="31654"/>
            <a:ext cx="2533761" cy="1853134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4521544" y="1873808"/>
            <a:ext cx="1757267" cy="577966"/>
          </a:xfrm>
          <a:prstGeom prst="roundRect">
            <a:avLst/>
          </a:prstGeom>
          <a:solidFill>
            <a:srgbClr val="FBB86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Межхроматидная</a:t>
            </a:r>
            <a:r>
              <a:rPr lang="ru-RU" sz="1200" dirty="0">
                <a:solidFill>
                  <a:srgbClr val="2A1F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сшивка</a:t>
            </a:r>
          </a:p>
        </p:txBody>
      </p:sp>
    </p:spTree>
    <p:extLst>
      <p:ext uri="{BB962C8B-B14F-4D97-AF65-F5344CB8AC3E}">
        <p14:creationId xmlns:p14="http://schemas.microsoft.com/office/powerpoint/2010/main" val="10292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09982" y="0"/>
            <a:ext cx="5682018" cy="685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517" y="345578"/>
            <a:ext cx="4988210" cy="175928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Атаксия-</a:t>
            </a:r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телеангиэктазия</a:t>
            </a: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Синдром Луи-Бар   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4302" t="7662" r="19795" b="65074"/>
          <a:stretch/>
        </p:blipFill>
        <p:spPr>
          <a:xfrm>
            <a:off x="42707" y="4942549"/>
            <a:ext cx="1938848" cy="18697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2939" r="772" b="599"/>
          <a:stretch/>
        </p:blipFill>
        <p:spPr>
          <a:xfrm>
            <a:off x="8905282" y="3906735"/>
            <a:ext cx="3141675" cy="29055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15" y="2137955"/>
            <a:ext cx="3461232" cy="19823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" b="7087"/>
          <a:stretch/>
        </p:blipFill>
        <p:spPr>
          <a:xfrm>
            <a:off x="3586914" y="97217"/>
            <a:ext cx="2713679" cy="6663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3431" t="9824" r="23655" b="6250"/>
          <a:stretch/>
        </p:blipFill>
        <p:spPr>
          <a:xfrm>
            <a:off x="66773" y="345513"/>
            <a:ext cx="3692154" cy="31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09982" y="0"/>
            <a:ext cx="5682018" cy="685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457" y="88715"/>
            <a:ext cx="4494922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Синдром </a:t>
            </a:r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Блума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7835" y="1704237"/>
            <a:ext cx="396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Гомологичная рекомбинация (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HR)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3246" t="7662" r="19795" b="65074"/>
          <a:stretch/>
        </p:blipFill>
        <p:spPr>
          <a:xfrm>
            <a:off x="109385" y="4674357"/>
            <a:ext cx="2067637" cy="18697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2"/>
          <a:stretch/>
        </p:blipFill>
        <p:spPr>
          <a:xfrm>
            <a:off x="238942" y="189337"/>
            <a:ext cx="5994738" cy="22322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97" y="3153784"/>
            <a:ext cx="4324420" cy="2885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688" y="4330357"/>
            <a:ext cx="2063382" cy="25276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t="767" r="53066" b="33210"/>
          <a:stretch/>
        </p:blipFill>
        <p:spPr>
          <a:xfrm>
            <a:off x="6713971" y="2312758"/>
            <a:ext cx="1607475" cy="2486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5" t="767" r="878" b="33210"/>
          <a:stretch/>
        </p:blipFill>
        <p:spPr>
          <a:xfrm>
            <a:off x="8445405" y="2325691"/>
            <a:ext cx="1649940" cy="2486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03" r="18194" b="1"/>
          <a:stretch/>
        </p:blipFill>
        <p:spPr>
          <a:xfrm>
            <a:off x="109385" y="2364301"/>
            <a:ext cx="4904049" cy="44839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4814672" y="4674357"/>
            <a:ext cx="931587" cy="14619"/>
          </a:xfrm>
          <a:prstGeom prst="straightConnector1">
            <a:avLst/>
          </a:prstGeom>
          <a:ln w="28575">
            <a:solidFill>
              <a:srgbClr val="F280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09982" y="0"/>
            <a:ext cx="5682018" cy="685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4069" y="69009"/>
            <a:ext cx="5517931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Синдром </a:t>
            </a:r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Коккейна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5096" y="1209906"/>
            <a:ext cx="354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Nucleotide excision repair (NER)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3246" t="7662" r="19795" b="65074"/>
          <a:stretch/>
        </p:blipFill>
        <p:spPr>
          <a:xfrm>
            <a:off x="53794" y="4850931"/>
            <a:ext cx="2067637" cy="1869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3931" t="35544" r="33949" b="30734"/>
          <a:stretch/>
        </p:blipFill>
        <p:spPr>
          <a:xfrm>
            <a:off x="0" y="135157"/>
            <a:ext cx="4419687" cy="25194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9" y="2541401"/>
            <a:ext cx="4331370" cy="42248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 r="2038" b="12537"/>
          <a:stretch/>
        </p:blipFill>
        <p:spPr>
          <a:xfrm>
            <a:off x="6509982" y="1694573"/>
            <a:ext cx="2812830" cy="19188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"/>
          <a:stretch/>
        </p:blipFill>
        <p:spPr>
          <a:xfrm>
            <a:off x="9043500" y="3155293"/>
            <a:ext cx="3147373" cy="3680635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>
            <a:off x="2989142" y="3613401"/>
            <a:ext cx="649539" cy="504552"/>
          </a:xfrm>
          <a:prstGeom prst="straightConnector1">
            <a:avLst/>
          </a:prstGeom>
          <a:ln w="28575">
            <a:solidFill>
              <a:srgbClr val="F280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6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" b="3086"/>
          <a:stretch/>
        </p:blipFill>
        <p:spPr>
          <a:xfrm>
            <a:off x="909386" y="701246"/>
            <a:ext cx="5271707" cy="49706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09982" y="0"/>
            <a:ext cx="5682018" cy="685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6776" y="297009"/>
            <a:ext cx="5044758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Синдром</a:t>
            </a:r>
            <a:b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Ротмунда</a:t>
            </a: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-Томсона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1355" y="1694435"/>
            <a:ext cx="396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Гомологичная рекомбинация (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HR)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AutoShape 2" descr="Синдром Ротмунда (Rothmund)"/>
          <p:cNvSpPr>
            <a:spLocks noChangeAspect="1" noChangeArrowheads="1"/>
          </p:cNvSpPr>
          <p:nvPr/>
        </p:nvSpPr>
        <p:spPr bwMode="auto">
          <a:xfrm>
            <a:off x="155575" y="-944563"/>
            <a:ext cx="215265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95" y="2705765"/>
            <a:ext cx="4642602" cy="3315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3246" t="7662" r="19795" b="65074"/>
          <a:stretch/>
        </p:blipFill>
        <p:spPr>
          <a:xfrm>
            <a:off x="53794" y="4850931"/>
            <a:ext cx="2067637" cy="18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8357" y="583489"/>
            <a:ext cx="9803643" cy="5721776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8880" y="2170041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Вопросы?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14040" y="1761684"/>
            <a:ext cx="2804616" cy="2804616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-2259455" y="-1403259"/>
            <a:ext cx="3973495" cy="3973495"/>
          </a:xfrm>
          <a:prstGeom prst="ellipse">
            <a:avLst/>
          </a:prstGeom>
          <a:gradFill flip="none" rotWithShape="1">
            <a:gsLst>
              <a:gs pos="83000">
                <a:srgbClr val="FAB285"/>
              </a:gs>
              <a:gs pos="72000">
                <a:srgbClr val="F9AF90"/>
              </a:gs>
              <a:gs pos="64500">
                <a:srgbClr val="F9AE95"/>
              </a:gs>
              <a:gs pos="54000">
                <a:srgbClr val="F8AC9A"/>
              </a:gs>
              <a:gs pos="42000">
                <a:srgbClr val="F8AAA0"/>
              </a:gs>
              <a:gs pos="27000">
                <a:srgbClr val="F7A6B0"/>
              </a:gs>
              <a:gs pos="11000">
                <a:srgbClr val="F5A0C5"/>
              </a:gs>
              <a:gs pos="91000">
                <a:srgbClr val="FBB86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315798" y="6474515"/>
            <a:ext cx="1967918" cy="1967918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52732" y="4940490"/>
            <a:ext cx="1161308" cy="1161308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131681" y="5459104"/>
            <a:ext cx="233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kozhina@jinr.ru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-810942" y="168240"/>
            <a:ext cx="5611836" cy="5578413"/>
          </a:xfrm>
          <a:prstGeom prst="ellipse">
            <a:avLst/>
          </a:prstGeom>
          <a:gradFill flip="none" rotWithShape="1">
            <a:gsLst>
              <a:gs pos="31000">
                <a:srgbClr val="F5A0C5"/>
              </a:gs>
              <a:gs pos="87000">
                <a:srgbClr val="FBB86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80" y="2314445"/>
            <a:ext cx="5099297" cy="1325563"/>
          </a:xfrm>
        </p:spPr>
        <p:txBody>
          <a:bodyPr/>
          <a:lstStyle/>
          <a:p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Что повреждает</a:t>
            </a:r>
            <a:b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ДНК?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844490" y="4164761"/>
            <a:ext cx="1376490" cy="1376490"/>
          </a:xfrm>
          <a:prstGeom prst="ellipse">
            <a:avLst/>
          </a:prstGeom>
          <a:gradFill flip="none" rotWithShape="1">
            <a:gsLst>
              <a:gs pos="77000">
                <a:srgbClr val="F5A0C5"/>
              </a:gs>
              <a:gs pos="91000">
                <a:srgbClr val="FBB86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362029" y="5654705"/>
            <a:ext cx="1701514" cy="1701514"/>
          </a:xfrm>
          <a:prstGeom prst="ellipse">
            <a:avLst/>
          </a:prstGeom>
          <a:gradFill flip="none" rotWithShape="1">
            <a:gsLst>
              <a:gs pos="52000">
                <a:srgbClr val="F5A0C5"/>
              </a:gs>
              <a:gs pos="87000">
                <a:srgbClr val="FBB86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73427325"/>
              </p:ext>
            </p:extLst>
          </p:nvPr>
        </p:nvGraphicFramePr>
        <p:xfrm>
          <a:off x="4617505" y="604914"/>
          <a:ext cx="7226985" cy="564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3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2413" y="296885"/>
            <a:ext cx="6718515" cy="1325563"/>
          </a:xfrm>
        </p:spPr>
        <p:txBody>
          <a:bodyPr/>
          <a:lstStyle/>
          <a:p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Как повреждается</a:t>
            </a:r>
            <a:b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ДНК?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10533"/>
            <a:ext cx="5139559" cy="1325563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8"/>
          <a:stretch/>
        </p:blipFill>
        <p:spPr>
          <a:xfrm>
            <a:off x="952078" y="1855226"/>
            <a:ext cx="10371844" cy="4750290"/>
          </a:xfrm>
        </p:spPr>
      </p:pic>
    </p:spTree>
    <p:extLst>
      <p:ext uri="{BB962C8B-B14F-4D97-AF65-F5344CB8AC3E}">
        <p14:creationId xmlns:p14="http://schemas.microsoft.com/office/powerpoint/2010/main" val="37047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925270" y="5608769"/>
            <a:ext cx="2341460" cy="1080000"/>
            <a:chOff x="4871383" y="5571622"/>
            <a:chExt cx="2341460" cy="108995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871383" y="5571622"/>
              <a:ext cx="2341460" cy="1089959"/>
            </a:xfrm>
            <a:prstGeom prst="roundRect">
              <a:avLst>
                <a:gd name="adj" fmla="val 10000"/>
              </a:avLst>
            </a:prstGeom>
            <a:solidFill>
              <a:srgbClr val="544C6B">
                <a:alpha val="14000"/>
              </a:srgbClr>
            </a:solidFill>
            <a:ln w="19050">
              <a:solidFill>
                <a:srgbClr val="2A1F4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4980479" y="5916546"/>
              <a:ext cx="2123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Репарация ДНК</a:t>
              </a:r>
              <a:endParaRPr lang="ru-RU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37229" y="5608767"/>
            <a:ext cx="2340000" cy="1080000"/>
            <a:chOff x="8358907" y="5571620"/>
            <a:chExt cx="2340000" cy="108995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8358907" y="5571620"/>
              <a:ext cx="2340000" cy="1089959"/>
            </a:xfrm>
            <a:prstGeom prst="roundRect">
              <a:avLst>
                <a:gd name="adj" fmla="val 10000"/>
              </a:avLst>
            </a:prstGeom>
            <a:solidFill>
              <a:srgbClr val="544C6B">
                <a:alpha val="14000"/>
              </a:srgbClr>
            </a:solidFill>
            <a:ln w="19050">
              <a:solidFill>
                <a:srgbClr val="2A1F4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/>
            <p:cNvSpPr txBox="1"/>
            <p:nvPr/>
          </p:nvSpPr>
          <p:spPr>
            <a:xfrm>
              <a:off x="8653253" y="5608769"/>
              <a:ext cx="17513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Чекпойнты</a:t>
              </a:r>
              <a:r>
                <a:rPr lang="ru-RU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клеточного цикла </a:t>
              </a:r>
              <a:endParaRPr lang="ru-RU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814771" y="5608768"/>
            <a:ext cx="2340000" cy="1080000"/>
            <a:chOff x="2135203" y="5476499"/>
            <a:chExt cx="2340000" cy="108995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135203" y="5476499"/>
              <a:ext cx="2340000" cy="1089959"/>
            </a:xfrm>
            <a:prstGeom prst="roundRect">
              <a:avLst>
                <a:gd name="adj" fmla="val 10000"/>
              </a:avLst>
            </a:prstGeom>
            <a:solidFill>
              <a:srgbClr val="544C6B">
                <a:alpha val="14000"/>
              </a:srgbClr>
            </a:solidFill>
            <a:ln w="19050">
              <a:solidFill>
                <a:srgbClr val="2A1F4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2588406" y="5821423"/>
              <a:ext cx="143359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Апоптоз</a:t>
              </a:r>
              <a:endParaRPr lang="ru-RU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15192" r="135" b="-15192"/>
          <a:stretch/>
        </p:blipFill>
        <p:spPr>
          <a:xfrm>
            <a:off x="1252468" y="0"/>
            <a:ext cx="9687063" cy="64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6132" y="310533"/>
            <a:ext cx="6037668" cy="1325563"/>
          </a:xfrm>
        </p:spPr>
        <p:txBody>
          <a:bodyPr/>
          <a:lstStyle/>
          <a:p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Защита генетической информации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4"/>
          <a:stretch/>
        </p:blipFill>
        <p:spPr>
          <a:xfrm>
            <a:off x="7387456" y="2092428"/>
            <a:ext cx="4747553" cy="29503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12481" r="5057" b="9995"/>
          <a:stretch/>
        </p:blipFill>
        <p:spPr>
          <a:xfrm>
            <a:off x="69248" y="1848468"/>
            <a:ext cx="4286245" cy="3694127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424342" y="1537998"/>
            <a:ext cx="2331222" cy="4070769"/>
            <a:chOff x="4925270" y="1574810"/>
            <a:chExt cx="2331222" cy="407076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"/>
            <a:stretch/>
          </p:blipFill>
          <p:spPr>
            <a:xfrm rot="5400000">
              <a:off x="4448167" y="2837254"/>
              <a:ext cx="4070769" cy="154588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0" y="3640246"/>
              <a:ext cx="2232364" cy="1171991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0" y="283237"/>
            <a:ext cx="5139559" cy="1325563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925270" y="5608769"/>
            <a:ext cx="2341460" cy="1080000"/>
            <a:chOff x="4871383" y="5571622"/>
            <a:chExt cx="2341460" cy="108995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4871383" y="5571622"/>
              <a:ext cx="2341460" cy="1089959"/>
            </a:xfrm>
            <a:prstGeom prst="roundRect">
              <a:avLst>
                <a:gd name="adj" fmla="val 10000"/>
              </a:avLst>
            </a:prstGeom>
            <a:solidFill>
              <a:srgbClr val="544C6B">
                <a:alpha val="14000"/>
              </a:srgbClr>
            </a:solidFill>
            <a:ln w="19050">
              <a:solidFill>
                <a:srgbClr val="2A1F4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4980479" y="5916546"/>
              <a:ext cx="2123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Репарация ДНК</a:t>
              </a:r>
              <a:endParaRPr lang="ru-RU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042371" y="5608767"/>
            <a:ext cx="2340000" cy="1080000"/>
            <a:chOff x="8358907" y="5571620"/>
            <a:chExt cx="2340000" cy="108995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8358907" y="5571620"/>
              <a:ext cx="2340000" cy="1089959"/>
            </a:xfrm>
            <a:prstGeom prst="roundRect">
              <a:avLst>
                <a:gd name="adj" fmla="val 10000"/>
              </a:avLst>
            </a:prstGeom>
            <a:solidFill>
              <a:srgbClr val="544C6B">
                <a:alpha val="14000"/>
              </a:srgbClr>
            </a:solidFill>
            <a:ln w="19050">
              <a:solidFill>
                <a:srgbClr val="2A1F4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8653253" y="5608769"/>
              <a:ext cx="17513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Чекпойнты</a:t>
              </a:r>
              <a:r>
                <a:rPr lang="ru-RU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клеточного цикла </a:t>
              </a:r>
              <a:endParaRPr lang="ru-RU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809629" y="5608768"/>
            <a:ext cx="2340000" cy="1080000"/>
            <a:chOff x="2135203" y="5476499"/>
            <a:chExt cx="2340000" cy="108995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135203" y="5476499"/>
              <a:ext cx="2340000" cy="1089959"/>
            </a:xfrm>
            <a:prstGeom prst="roundRect">
              <a:avLst>
                <a:gd name="adj" fmla="val 10000"/>
              </a:avLst>
            </a:prstGeom>
            <a:solidFill>
              <a:srgbClr val="544C6B">
                <a:alpha val="14000"/>
              </a:srgbClr>
            </a:solidFill>
            <a:ln w="19050">
              <a:solidFill>
                <a:srgbClr val="2A1F4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2588406" y="5821423"/>
              <a:ext cx="143359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Апоптоз</a:t>
              </a:r>
              <a:endParaRPr lang="ru-RU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5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83237"/>
            <a:ext cx="12192000" cy="6090267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3" b="48824"/>
          <a:stretch/>
        </p:blipFill>
        <p:spPr>
          <a:xfrm>
            <a:off x="67125" y="1772573"/>
            <a:ext cx="12057750" cy="40072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395" y="119464"/>
            <a:ext cx="6037668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Репарация ДНК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06" y="1980401"/>
            <a:ext cx="4254194" cy="24804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92202"/>
            <a:ext cx="11887200" cy="1368000"/>
          </a:xfrm>
          <a:prstGeom prst="rect">
            <a:avLst/>
          </a:prstGeom>
          <a:solidFill>
            <a:srgbClr val="2A1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" y="1571268"/>
            <a:ext cx="8839558" cy="532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" y="223573"/>
            <a:ext cx="11176379" cy="1325563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Эксцизионная</a:t>
            </a: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репарация оснований </a:t>
            </a: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BER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403" y="2568640"/>
            <a:ext cx="1680460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</a:t>
            </a:r>
            <a:r>
              <a:rPr lang="ru-RU" sz="1600" dirty="0" err="1" smtClean="0"/>
              <a:t>гликозилаза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07403" y="3970934"/>
            <a:ext cx="1678280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АР-</a:t>
            </a:r>
            <a:r>
              <a:rPr lang="ru-RU" sz="1600" dirty="0" err="1" smtClean="0"/>
              <a:t>эндонуклеаза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24173" y="5416182"/>
            <a:ext cx="1185837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</a:t>
            </a:r>
            <a:r>
              <a:rPr lang="ru-RU" sz="1600" dirty="0" err="1" smtClean="0"/>
              <a:t>лигаза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14969" y="5305898"/>
            <a:ext cx="1775871" cy="338554"/>
          </a:xfrm>
          <a:prstGeom prst="rect">
            <a:avLst/>
          </a:prstGeom>
          <a:solidFill>
            <a:srgbClr val="FBB86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ДНК-полимераза</a:t>
            </a:r>
            <a:r>
              <a:rPr lang="en-US" sz="1600" dirty="0" smtClean="0"/>
              <a:t> I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2560" y="2626279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АП-сайт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84278" y="2900920"/>
            <a:ext cx="1105527" cy="296392"/>
          </a:xfrm>
          <a:prstGeom prst="rect">
            <a:avLst/>
          </a:prstGeom>
          <a:solidFill>
            <a:schemeClr val="bg1"/>
          </a:solidFill>
          <a:ln>
            <a:solidFill>
              <a:srgbClr val="FBB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N-</a:t>
            </a:r>
            <a:r>
              <a:rPr lang="ru-RU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гликозидная связь</a:t>
            </a:r>
            <a:endParaRPr lang="ru-RU" sz="1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10439</TotalTime>
  <Words>512</Words>
  <Application>Microsoft Office PowerPoint</Application>
  <PresentationFormat>Широкоэкранный</PresentationFormat>
  <Paragraphs>193</Paragraphs>
  <Slides>37</Slides>
  <Notes>10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Helvetica</vt:lpstr>
      <vt:lpstr>Calibri Light</vt:lpstr>
      <vt:lpstr>Roboto</vt:lpstr>
      <vt:lpstr>Calibri</vt:lpstr>
      <vt:lpstr>Times New Roman</vt:lpstr>
      <vt:lpstr>Arial</vt:lpstr>
      <vt:lpstr>Cambria Math</vt:lpstr>
      <vt:lpstr>Тема Office</vt:lpstr>
      <vt:lpstr>Graph</vt:lpstr>
      <vt:lpstr>Репарация ДНК:  все хорошо, что хорошо кончается</vt:lpstr>
      <vt:lpstr>Мотивация исследований</vt:lpstr>
      <vt:lpstr>Что повреждает ДНК?</vt:lpstr>
      <vt:lpstr>Что повреждает ДНК?</vt:lpstr>
      <vt:lpstr>Как повреждается ДНК?</vt:lpstr>
      <vt:lpstr>Презентация PowerPoint</vt:lpstr>
      <vt:lpstr>Защита генетической информации</vt:lpstr>
      <vt:lpstr>Репарация ДНК</vt:lpstr>
      <vt:lpstr>Эксцизионная репарация оснований  BER</vt:lpstr>
      <vt:lpstr>Эксцизионная репарация нуклеотидов NER</vt:lpstr>
      <vt:lpstr>Репарация ошибочно спаренных нуклеотидов MMR</vt:lpstr>
      <vt:lpstr>Гомологичная рекомбинация  HR</vt:lpstr>
      <vt:lpstr>Негомологичное соединение концов NHEJ</vt:lpstr>
      <vt:lpstr>Презентация PowerPoint</vt:lpstr>
      <vt:lpstr>Презентация PowerPoint</vt:lpstr>
      <vt:lpstr>Презентация PowerPoint</vt:lpstr>
      <vt:lpstr>Радиочувствительность</vt:lpstr>
      <vt:lpstr>Влияние возраста</vt:lpstr>
      <vt:lpstr>Влияние возраста</vt:lpstr>
      <vt:lpstr>Чем это интересно для науки?</vt:lpstr>
      <vt:lpstr>Рак?   Опухоль?   Онкология? </vt:lpstr>
      <vt:lpstr>А можно ли увеличить эффективность радиотерапии?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DISCLAIMER</vt:lpstr>
      <vt:lpstr>Пигментная ксеродерма</vt:lpstr>
      <vt:lpstr>Анемия Фанкони</vt:lpstr>
      <vt:lpstr>Атаксия-телеангиэктазия Синдром Луи-Бар   </vt:lpstr>
      <vt:lpstr>Синдром Блума</vt:lpstr>
      <vt:lpstr>Синдром Коккейна</vt:lpstr>
      <vt:lpstr>Синдром Ротмунда-Томсона</vt:lpstr>
      <vt:lpstr>Вопросы?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Regina</dc:creator>
  <cp:lastModifiedBy>Regina</cp:lastModifiedBy>
  <cp:revision>173</cp:revision>
  <dcterms:created xsi:type="dcterms:W3CDTF">2022-11-08T13:14:54Z</dcterms:created>
  <dcterms:modified xsi:type="dcterms:W3CDTF">2023-01-19T09:18:36Z</dcterms:modified>
</cp:coreProperties>
</file>